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63" r:id="rId2"/>
    <p:sldId id="810" r:id="rId3"/>
    <p:sldId id="808" r:id="rId4"/>
    <p:sldId id="784" r:id="rId5"/>
    <p:sldId id="786" r:id="rId6"/>
    <p:sldId id="788" r:id="rId7"/>
    <p:sldId id="809" r:id="rId8"/>
    <p:sldId id="789" r:id="rId9"/>
    <p:sldId id="790" r:id="rId10"/>
    <p:sldId id="792" r:id="rId11"/>
    <p:sldId id="791" r:id="rId12"/>
    <p:sldId id="795" r:id="rId13"/>
    <p:sldId id="797" r:id="rId14"/>
    <p:sldId id="798" r:id="rId15"/>
    <p:sldId id="801" r:id="rId16"/>
    <p:sldId id="800" r:id="rId17"/>
    <p:sldId id="802" r:id="rId18"/>
    <p:sldId id="812" r:id="rId19"/>
    <p:sldId id="811" r:id="rId20"/>
    <p:sldId id="803" r:id="rId21"/>
    <p:sldId id="733" r:id="rId22"/>
    <p:sldId id="804" r:id="rId23"/>
    <p:sldId id="805" r:id="rId24"/>
    <p:sldId id="806" r:id="rId25"/>
    <p:sldId id="739" r:id="rId26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008000"/>
    <a:srgbClr val="0033CC"/>
    <a:srgbClr val="CC0000"/>
    <a:srgbClr val="FFFFFF"/>
    <a:srgbClr val="FF0000"/>
    <a:srgbClr val="3366FF"/>
    <a:srgbClr val="33CC33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25</a:t>
            </a:fld>
            <a:endParaRPr lang="da-DK" dirty="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►"/>
              <a:defRPr/>
            </a:lvl1pPr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Andet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722504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943428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200" dirty="0" smtClean="0"/>
              <a:t>Anders Plejdrup Houmøller    </a:t>
            </a:r>
            <a:r>
              <a:rPr lang="en-GB" sz="2200" i="1" dirty="0" smtClean="0"/>
              <a:t>CEO, Houmoller Consulting ApS</a:t>
            </a:r>
            <a:endParaRPr lang="en-GB" sz="22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130631" y="1150266"/>
            <a:ext cx="9608451" cy="5497277"/>
          </a:xfrm>
        </p:spPr>
        <p:txBody>
          <a:bodyPr/>
          <a:lstStyle/>
          <a:p>
            <a:r>
              <a:rPr lang="en-GB" sz="2200" dirty="0" smtClean="0"/>
              <a:t>Concerning the documents referred to in this presentation:</a:t>
            </a:r>
          </a:p>
          <a:p>
            <a:pPr lvl="1"/>
            <a:r>
              <a:rPr lang="en-GB" sz="2200" dirty="0" smtClean="0"/>
              <a:t>At </a:t>
            </a:r>
            <a:r>
              <a:rPr lang="en-GB" sz="2200" i="1" dirty="0" smtClean="0"/>
              <a:t>houmollerconsulting.dk</a:t>
            </a:r>
            <a:r>
              <a:rPr lang="en-GB" sz="2200" dirty="0" smtClean="0"/>
              <a:t>, you can download the documents from the sub-page </a:t>
            </a:r>
            <a:r>
              <a:rPr lang="en-GB" sz="2200" i="1" dirty="0" smtClean="0"/>
              <a:t>Facts and findings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The appendix contains a list of the terms and acronyms used in this presentation.</a:t>
            </a:r>
            <a:endParaRPr lang="en-GB" sz="2200" dirty="0" smtClean="0">
              <a:solidFill>
                <a:srgbClr val="003300"/>
              </a:solidFill>
            </a:endParaRPr>
          </a:p>
          <a:p>
            <a:r>
              <a:rPr lang="en-GB" sz="2200" dirty="0" smtClean="0">
                <a:solidFill>
                  <a:srgbClr val="003300"/>
                </a:solidFill>
              </a:rPr>
              <a:t>This PowerPoint presentation is animated</a:t>
            </a:r>
          </a:p>
          <a:p>
            <a:pPr lvl="1"/>
            <a:r>
              <a:rPr lang="en-GB" sz="2200" dirty="0" smtClean="0">
                <a:solidFill>
                  <a:srgbClr val="003300"/>
                </a:solidFill>
              </a:rPr>
              <a:t>It’s strongly recommended to run the animation when viewing the presentation.</a:t>
            </a:r>
          </a:p>
          <a:p>
            <a:r>
              <a:rPr lang="en-GB" sz="2200" dirty="0" smtClean="0">
                <a:solidFill>
                  <a:srgbClr val="003300"/>
                </a:solidFill>
              </a:rPr>
              <a:t>On most computers, you can start the animation by pressing </a:t>
            </a:r>
            <a:r>
              <a:rPr lang="en-GB" sz="2200" i="1" u="sng" dirty="0" smtClean="0">
                <a:solidFill>
                  <a:srgbClr val="003300"/>
                </a:solidFill>
              </a:rPr>
              <a:t>F5</a:t>
            </a:r>
            <a:r>
              <a:rPr lang="en-GB" sz="2200" i="1" dirty="0" smtClean="0">
                <a:solidFill>
                  <a:srgbClr val="003300"/>
                </a:solidFill>
              </a:rPr>
              <a:t>.</a:t>
            </a:r>
          </a:p>
          <a:p>
            <a:pPr lvl="1"/>
            <a:r>
              <a:rPr lang="en-GB" sz="2200" dirty="0" smtClean="0">
                <a:solidFill>
                  <a:srgbClr val="003300"/>
                </a:solidFill>
              </a:rPr>
              <a:t>Now the presentation moves one step forward, when you press </a:t>
            </a:r>
            <a:r>
              <a:rPr lang="en-GB" sz="2200" i="1" u="sng" dirty="0" smtClean="0">
                <a:solidFill>
                  <a:srgbClr val="003300"/>
                </a:solidFill>
              </a:rPr>
              <a:t>Page Down</a:t>
            </a:r>
            <a:r>
              <a:rPr lang="en-GB" sz="2200" dirty="0" smtClean="0">
                <a:solidFill>
                  <a:srgbClr val="003300"/>
                </a:solidFill>
              </a:rPr>
              <a:t>. It moves one step backward, when you press </a:t>
            </a:r>
            <a:r>
              <a:rPr lang="en-GB" sz="2200" i="1" u="sng" dirty="0" smtClean="0">
                <a:solidFill>
                  <a:srgbClr val="003300"/>
                </a:solidFill>
              </a:rPr>
              <a:t>Page Up</a:t>
            </a:r>
            <a:r>
              <a:rPr lang="en-GB" sz="2200" dirty="0" smtClean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740229"/>
          </a:xfrm>
        </p:spPr>
        <p:txBody>
          <a:bodyPr/>
          <a:lstStyle/>
          <a:p>
            <a:r>
              <a:rPr lang="en-GB" sz="2800" dirty="0" smtClean="0"/>
              <a:t>Market economy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3486" y="537036"/>
            <a:ext cx="9361708" cy="6306450"/>
          </a:xfrm>
        </p:spPr>
        <p:txBody>
          <a:bodyPr/>
          <a:lstStyle/>
          <a:p>
            <a:r>
              <a:rPr lang="en-GB" sz="2000" dirty="0" smtClean="0"/>
              <a:t>The optimizations made by market economy do not lend themselves to intuitive understanding.</a:t>
            </a:r>
          </a:p>
          <a:p>
            <a:r>
              <a:rPr lang="en-GB" sz="2000" dirty="0" smtClean="0"/>
              <a:t>For example: due to the fierce competition, we are probably close to the optimal solutions for groceries, mobile telephones, etc.</a:t>
            </a:r>
          </a:p>
          <a:p>
            <a:r>
              <a:rPr lang="en-GB" sz="2000" dirty="0" smtClean="0"/>
              <a:t>However, it would be ridiculous to claim we ”intuitively” understand that the current pattern of grocery shops, mobile telephone manufactures, etc. is close to the optimal solution.</a:t>
            </a:r>
          </a:p>
          <a:p>
            <a:r>
              <a:rPr lang="en-GB" sz="2000" dirty="0" smtClean="0"/>
              <a:t>Astonishingly, for market coupling we often hear arguments for non-optimal solutions</a:t>
            </a:r>
          </a:p>
          <a:p>
            <a:pPr lvl="1"/>
            <a:r>
              <a:rPr lang="en-GB" dirty="0" smtClean="0"/>
              <a:t>With the reasoning the non-optimal solutions “fit intuition”.</a:t>
            </a:r>
          </a:p>
          <a:p>
            <a:r>
              <a:rPr lang="en-GB" sz="2000" dirty="0" smtClean="0"/>
              <a:t>We only have this discussion, because the electricity supply business has been rule by planned economy for so many years</a:t>
            </a:r>
          </a:p>
          <a:p>
            <a:pPr lvl="1"/>
            <a:r>
              <a:rPr lang="en-GB" dirty="0" smtClean="0"/>
              <a:t>And we’re still on a journey from planned economy towards market economy for the electricity supply business.</a:t>
            </a:r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6507" y="4847770"/>
          <a:ext cx="1262024" cy="1884136"/>
        </p:xfrm>
        <a:graphic>
          <a:graphicData uri="http://schemas.openxmlformats.org/presentationml/2006/ole">
            <p:oleObj spid="_x0000_s1027" name="Multimedieklip" r:id="rId3" imgW="3153960" imgH="4708080" progId="">
              <p:embed/>
            </p:oleObj>
          </a:graphicData>
        </a:graphic>
      </p:graphicFrame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ho\Desktop\Joseph-stali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379" y="4225379"/>
            <a:ext cx="2220580" cy="2423045"/>
          </a:xfrm>
          <a:prstGeom prst="rect">
            <a:avLst/>
          </a:prstGeom>
          <a:noFill/>
        </p:spPr>
      </p:pic>
      <p:grpSp>
        <p:nvGrpSpPr>
          <p:cNvPr id="21" name="Gruppe 20"/>
          <p:cNvGrpSpPr/>
          <p:nvPr/>
        </p:nvGrpSpPr>
        <p:grpSpPr>
          <a:xfrm>
            <a:off x="87203" y="1233717"/>
            <a:ext cx="4136458" cy="2757714"/>
            <a:chOff x="87203" y="1233717"/>
            <a:chExt cx="4136458" cy="2757714"/>
          </a:xfrm>
        </p:grpSpPr>
        <p:grpSp>
          <p:nvGrpSpPr>
            <p:cNvPr id="18" name="Gruppe 17"/>
            <p:cNvGrpSpPr/>
            <p:nvPr/>
          </p:nvGrpSpPr>
          <p:grpSpPr>
            <a:xfrm>
              <a:off x="87203" y="1233717"/>
              <a:ext cx="4136458" cy="2017486"/>
              <a:chOff x="188801" y="1364343"/>
              <a:chExt cx="4136458" cy="2017486"/>
            </a:xfrm>
          </p:grpSpPr>
          <p:sp>
            <p:nvSpPr>
              <p:cNvPr id="8" name="Sky 7"/>
              <p:cNvSpPr/>
              <p:nvPr/>
            </p:nvSpPr>
            <p:spPr bwMode="auto">
              <a:xfrm>
                <a:off x="188801" y="1364343"/>
                <a:ext cx="4136458" cy="2017486"/>
              </a:xfrm>
              <a:prstGeom prst="cloud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" name="Tekstboks 15"/>
              <p:cNvSpPr txBox="1"/>
              <p:nvPr/>
            </p:nvSpPr>
            <p:spPr>
              <a:xfrm>
                <a:off x="640628" y="1741712"/>
                <a:ext cx="296747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If the market</a:t>
                </a:r>
              </a:p>
              <a:p>
                <a:pPr algn="ctr"/>
                <a:r>
                  <a:rPr lang="en-GB" dirty="0" smtClean="0"/>
                  <a:t>economy’s solution</a:t>
                </a:r>
              </a:p>
              <a:p>
                <a:pPr algn="ctr"/>
                <a:r>
                  <a:rPr lang="en-GB" dirty="0" smtClean="0"/>
                  <a:t>does not fit my</a:t>
                </a:r>
              </a:p>
              <a:p>
                <a:pPr algn="ctr"/>
                <a:r>
                  <a:rPr lang="en-GB" dirty="0" smtClean="0"/>
                  <a:t>intuition…</a:t>
                </a:r>
                <a:endParaRPr lang="en-GB" dirty="0"/>
              </a:p>
            </p:txBody>
          </p:sp>
        </p:grpSp>
        <p:sp>
          <p:nvSpPr>
            <p:cNvPr id="17" name="Sky 16"/>
            <p:cNvSpPr/>
            <p:nvPr/>
          </p:nvSpPr>
          <p:spPr bwMode="auto">
            <a:xfrm>
              <a:off x="3091657" y="3171370"/>
              <a:ext cx="798171" cy="478972"/>
            </a:xfrm>
            <a:prstGeom prst="cloud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Sky 18"/>
            <p:cNvSpPr>
              <a:spLocks noChangeAspect="1"/>
            </p:cNvSpPr>
            <p:nvPr/>
          </p:nvSpPr>
          <p:spPr bwMode="auto">
            <a:xfrm>
              <a:off x="3802859" y="3751945"/>
              <a:ext cx="399085" cy="239486"/>
            </a:xfrm>
            <a:prstGeom prst="cloud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5646174" y="1393370"/>
            <a:ext cx="4100269" cy="2598061"/>
            <a:chOff x="5646174" y="1393370"/>
            <a:chExt cx="4100269" cy="2598061"/>
          </a:xfrm>
        </p:grpSpPr>
        <p:sp>
          <p:nvSpPr>
            <p:cNvPr id="13" name="Sky 12"/>
            <p:cNvSpPr/>
            <p:nvPr/>
          </p:nvSpPr>
          <p:spPr bwMode="auto">
            <a:xfrm>
              <a:off x="5950956" y="1393370"/>
              <a:ext cx="3795487" cy="1669139"/>
            </a:xfrm>
            <a:prstGeom prst="cloud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6490959" y="1814287"/>
              <a:ext cx="24657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I’ll choose</a:t>
              </a:r>
            </a:p>
            <a:p>
              <a:pPr algn="ctr"/>
              <a:r>
                <a:rPr lang="en-GB" dirty="0" smtClean="0"/>
                <a:t>other solutions!</a:t>
              </a:r>
            </a:p>
          </p:txBody>
        </p:sp>
        <p:sp>
          <p:nvSpPr>
            <p:cNvPr id="26" name="Sky 25"/>
            <p:cNvSpPr/>
            <p:nvPr/>
          </p:nvSpPr>
          <p:spPr bwMode="auto">
            <a:xfrm>
              <a:off x="5980000" y="3171370"/>
              <a:ext cx="798171" cy="478972"/>
            </a:xfrm>
            <a:prstGeom prst="cloud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Sky 26"/>
            <p:cNvSpPr>
              <a:spLocks noChangeAspect="1"/>
            </p:cNvSpPr>
            <p:nvPr/>
          </p:nvSpPr>
          <p:spPr bwMode="auto">
            <a:xfrm>
              <a:off x="5646174" y="3751945"/>
              <a:ext cx="399085" cy="239486"/>
            </a:xfrm>
            <a:prstGeom prst="cloud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2" name="Pladsholder til dias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445829" cy="769257"/>
          </a:xfrm>
        </p:spPr>
        <p:txBody>
          <a:bodyPr/>
          <a:lstStyle/>
          <a:p>
            <a:r>
              <a:rPr lang="en-GB" sz="3000" dirty="0" smtClean="0"/>
              <a:t>Why market coupling?</a:t>
            </a:r>
            <a:endParaRPr lang="en-GB" sz="3000" dirty="0"/>
          </a:p>
        </p:txBody>
      </p:sp>
      <p:sp>
        <p:nvSpPr>
          <p:cNvPr id="5" name="Tekstboks 4"/>
          <p:cNvSpPr txBox="1"/>
          <p:nvPr/>
        </p:nvSpPr>
        <p:spPr>
          <a:xfrm>
            <a:off x="29036" y="624126"/>
            <a:ext cx="7677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Question</a:t>
            </a:r>
            <a:r>
              <a:rPr lang="en-GB" dirty="0" smtClean="0"/>
              <a:t>: for the electricity grid – why have market</a:t>
            </a:r>
          </a:p>
          <a:p>
            <a:r>
              <a:rPr lang="en-GB" dirty="0" smtClean="0"/>
              <a:t>coupling as day-ahead congestion management?</a:t>
            </a:r>
            <a:endParaRPr lang="en-GB" dirty="0"/>
          </a:p>
        </p:txBody>
      </p:sp>
      <p:sp>
        <p:nvSpPr>
          <p:cNvPr id="9" name="Tekstboks 8"/>
          <p:cNvSpPr txBox="1"/>
          <p:nvPr/>
        </p:nvSpPr>
        <p:spPr>
          <a:xfrm>
            <a:off x="28249" y="3543571"/>
            <a:ext cx="9687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Answer</a:t>
            </a:r>
            <a:r>
              <a:rPr lang="en-GB" dirty="0" smtClean="0"/>
              <a:t>: one of the necessary preconditions for a well functioning</a:t>
            </a:r>
          </a:p>
          <a:p>
            <a:r>
              <a:rPr lang="en-GB" dirty="0" smtClean="0"/>
              <a:t>market is this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400203" y="1353987"/>
            <a:ext cx="801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Actually, this is a step backwards to planned economy</a:t>
            </a:r>
            <a:endParaRPr lang="en-GB" dirty="0"/>
          </a:p>
        </p:txBody>
      </p:sp>
      <p:sp>
        <p:nvSpPr>
          <p:cNvPr id="14" name="Tekstboks 13"/>
          <p:cNvSpPr txBox="1"/>
          <p:nvPr/>
        </p:nvSpPr>
        <p:spPr>
          <a:xfrm>
            <a:off x="400203" y="2505933"/>
            <a:ext cx="6433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the outset, allowing the players to do all</a:t>
            </a:r>
          </a:p>
          <a:p>
            <a:r>
              <a:rPr lang="en-GB" dirty="0" smtClean="0"/>
              <a:t>the cross-border trading themselves is the</a:t>
            </a:r>
          </a:p>
          <a:p>
            <a:r>
              <a:rPr lang="en-GB" dirty="0" smtClean="0"/>
              <a:t>solution conforming to market economy.</a:t>
            </a:r>
            <a:endParaRPr lang="en-GB" dirty="0"/>
          </a:p>
        </p:txBody>
      </p:sp>
      <p:sp>
        <p:nvSpPr>
          <p:cNvPr id="15" name="Tekstboks 14"/>
          <p:cNvSpPr txBox="1"/>
          <p:nvPr/>
        </p:nvSpPr>
        <p:spPr>
          <a:xfrm>
            <a:off x="400203" y="4273432"/>
            <a:ext cx="927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Both buyers and sellers must have full overview of the market</a:t>
            </a:r>
            <a:endParaRPr lang="en-GB" i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771573" y="1776072"/>
            <a:ext cx="8039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 the day-ahead cross-border trading is placed in the</a:t>
            </a:r>
          </a:p>
          <a:p>
            <a:r>
              <a:rPr lang="en-GB" dirty="0" smtClean="0"/>
              <a:t>hands of monopolies.</a:t>
            </a:r>
            <a:endParaRPr lang="en-GB" dirty="0"/>
          </a:p>
        </p:txBody>
      </p:sp>
      <p:sp>
        <p:nvSpPr>
          <p:cNvPr id="17" name="Tekstboks 16"/>
          <p:cNvSpPr txBox="1"/>
          <p:nvPr/>
        </p:nvSpPr>
        <p:spPr>
          <a:xfrm>
            <a:off x="771573" y="4695517"/>
            <a:ext cx="8023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the electricity supply business – where the grid</a:t>
            </a:r>
          </a:p>
          <a:p>
            <a:r>
              <a:rPr lang="en-GB" dirty="0" smtClean="0"/>
              <a:t>is a monopoly transport system – it turns out, this</a:t>
            </a:r>
          </a:p>
          <a:p>
            <a:r>
              <a:rPr lang="en-GB" dirty="0" smtClean="0"/>
              <a:t>precondition cannot be met for cross-border trading.</a:t>
            </a:r>
            <a:endParaRPr lang="en-GB" dirty="0"/>
          </a:p>
        </p:txBody>
      </p:sp>
      <p:sp>
        <p:nvSpPr>
          <p:cNvPr id="18" name="Tekstboks 17"/>
          <p:cNvSpPr txBox="1"/>
          <p:nvPr/>
        </p:nvSpPr>
        <p:spPr>
          <a:xfrm>
            <a:off x="771573" y="5733155"/>
            <a:ext cx="912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Practical experience shows the commodity (electrical energy)</a:t>
            </a:r>
          </a:p>
          <a:p>
            <a:r>
              <a:rPr lang="en-GB" dirty="0" smtClean="0"/>
              <a:t>flows in the wrong direction very often, if the day-ahead</a:t>
            </a:r>
          </a:p>
          <a:p>
            <a:r>
              <a:rPr lang="en-GB" dirty="0" smtClean="0"/>
              <a:t>congestion management is bilateral cross-border trading.</a:t>
            </a:r>
            <a:endParaRPr lang="en-GB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" y="5864095"/>
            <a:ext cx="811324" cy="90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e 22"/>
          <p:cNvGrpSpPr/>
          <p:nvPr/>
        </p:nvGrpSpPr>
        <p:grpSpPr>
          <a:xfrm>
            <a:off x="3817277" y="2148118"/>
            <a:ext cx="5940611" cy="1101453"/>
            <a:chOff x="3817277" y="2148118"/>
            <a:chExt cx="5940611" cy="1101453"/>
          </a:xfrm>
        </p:grpSpPr>
        <p:sp>
          <p:nvSpPr>
            <p:cNvPr id="21" name="Tekstboks 20"/>
            <p:cNvSpPr txBox="1"/>
            <p:nvPr/>
          </p:nvSpPr>
          <p:spPr>
            <a:xfrm>
              <a:off x="7410771" y="2156964"/>
              <a:ext cx="234711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 smtClean="0"/>
                <a:t>*) See the PowerPoint</a:t>
              </a:r>
            </a:p>
            <a:p>
              <a:pPr algn="ctr"/>
              <a:r>
                <a:rPr lang="en-GB" sz="1300" dirty="0" smtClean="0"/>
                <a:t>presentation ”</a:t>
              </a:r>
              <a:r>
                <a:rPr lang="en-GB" sz="1300" i="1" dirty="0" smtClean="0"/>
                <a:t>Market</a:t>
              </a:r>
            </a:p>
            <a:p>
              <a:pPr algn="ctr"/>
              <a:r>
                <a:rPr lang="en-GB" sz="1300" i="1" dirty="0" smtClean="0"/>
                <a:t>coupling makes real</a:t>
              </a:r>
            </a:p>
            <a:p>
              <a:pPr algn="ctr"/>
              <a:r>
                <a:rPr lang="en-GB" sz="1300" i="1" dirty="0" smtClean="0"/>
                <a:t>competition betw. spot</a:t>
              </a:r>
            </a:p>
            <a:p>
              <a:pPr algn="ctr"/>
              <a:r>
                <a:rPr lang="en-GB" sz="1300" i="1" dirty="0" smtClean="0"/>
                <a:t>exchanges unfeasible</a:t>
              </a:r>
              <a:r>
                <a:rPr lang="en-GB" sz="1300" dirty="0" smtClean="0"/>
                <a:t>”</a:t>
              </a:r>
              <a:endParaRPr lang="en-GB" sz="1300" dirty="0"/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3817277" y="2148118"/>
              <a:ext cx="399468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aseline="30000" dirty="0" smtClean="0"/>
                <a:t>*)</a:t>
              </a:r>
              <a:endParaRPr lang="da-DK" baseline="30000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112"/>
            <a:ext cx="8098971" cy="667657"/>
          </a:xfrm>
        </p:spPr>
        <p:txBody>
          <a:bodyPr/>
          <a:lstStyle/>
          <a:p>
            <a:r>
              <a:rPr lang="en-GB" sz="2800" dirty="0" smtClean="0"/>
              <a:t>Basic requirement to market coupling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8285" y="656789"/>
            <a:ext cx="9107713" cy="6172183"/>
          </a:xfrm>
        </p:spPr>
        <p:txBody>
          <a:bodyPr/>
          <a:lstStyle/>
          <a:p>
            <a:r>
              <a:rPr lang="en-GB" sz="2000" dirty="0" smtClean="0"/>
              <a:t>The conclusion at the previous slide provides us with the basic requirement to market coupling: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The solution produced by market coupling must correspond to the solution, which would have been produced by market players with full overview doing the cross-border trading themselves.</a:t>
            </a:r>
          </a:p>
          <a:p>
            <a:r>
              <a:rPr lang="en-GB" sz="2000" dirty="0" smtClean="0"/>
              <a:t>We’ll never get lost, if we stay with this requirement.</a:t>
            </a:r>
          </a:p>
          <a:p>
            <a:r>
              <a:rPr lang="en-GB" sz="2000" dirty="0" smtClean="0"/>
              <a:t>The technical details can be very complicated</a:t>
            </a:r>
          </a:p>
          <a:p>
            <a:pPr lvl="1"/>
            <a:r>
              <a:rPr lang="en-GB" dirty="0" smtClean="0"/>
              <a:t>However, the users of the market coupling can themselves appoint experts from Europe’s universities who truly understand market economy and linear optimization.</a:t>
            </a:r>
          </a:p>
          <a:p>
            <a:pPr lvl="1"/>
            <a:r>
              <a:rPr lang="en-GB" dirty="0" smtClean="0"/>
              <a:t>By employing user-appointed advisors, an empowered market coupling user council can ensure the coupling adheres to the requirement.</a:t>
            </a:r>
          </a:p>
          <a:p>
            <a:pPr lvl="2"/>
            <a:r>
              <a:rPr lang="en-GB" dirty="0" smtClean="0"/>
              <a:t>Also, an empowered, user-dominated market coupling council will give us a customer-driven, bottom-up governance for the European market coupling.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16" y="5479134"/>
            <a:ext cx="1617871" cy="11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1"/>
            <a:ext cx="9904413" cy="624114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Consequences of the basic requirement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085" y="526164"/>
            <a:ext cx="8969829" cy="6172182"/>
          </a:xfrm>
        </p:spPr>
        <p:txBody>
          <a:bodyPr/>
          <a:lstStyle/>
          <a:p>
            <a:r>
              <a:rPr lang="en-GB" sz="2000" dirty="0" smtClean="0"/>
              <a:t>A bilateral cross-border trading system used by players with full oversight would produce many hours, where neighbouring price zones have different prices, although their interconnector’s capacity is not fully utilized</a:t>
            </a:r>
          </a:p>
          <a:p>
            <a:pPr lvl="1"/>
            <a:r>
              <a:rPr lang="en-GB" dirty="0" smtClean="0"/>
              <a:t>Due to the effect of the block bids, this is the solution providing the best value for the players.</a:t>
            </a:r>
          </a:p>
          <a:p>
            <a:r>
              <a:rPr lang="en-GB" sz="2000" dirty="0" smtClean="0"/>
              <a:t>Further: the current </a:t>
            </a:r>
            <a:r>
              <a:rPr lang="en-GB" sz="2000" dirty="0" smtClean="0"/>
              <a:t>Euphemia </a:t>
            </a:r>
            <a:r>
              <a:rPr lang="en-GB" sz="2000" dirty="0" smtClean="0"/>
              <a:t>market coupling algorithm favours small block bids at the expense of big block bids, even though this reduces the value of the spot trading</a:t>
            </a:r>
          </a:p>
          <a:p>
            <a:pPr lvl="1"/>
            <a:r>
              <a:rPr lang="en-GB" dirty="0" smtClean="0"/>
              <a:t>This was never requested by end users – and this also violates the basic requirement.</a:t>
            </a:r>
          </a:p>
          <a:p>
            <a:pPr lvl="1"/>
            <a:r>
              <a:rPr lang="en-GB" dirty="0" smtClean="0"/>
              <a:t>Moreover, as block bids are mainly used by producers, this favours some producers at the expense of all the consumers</a:t>
            </a:r>
          </a:p>
          <a:p>
            <a:pPr lvl="2"/>
            <a:r>
              <a:rPr lang="en-GB" dirty="0" smtClean="0"/>
              <a:t>And at the expense of the rest of the producers.</a:t>
            </a:r>
          </a:p>
          <a:p>
            <a:pPr lvl="1"/>
            <a:r>
              <a:rPr lang="en-GB" dirty="0" smtClean="0"/>
              <a:t>This feature is another relic of planned economy.</a:t>
            </a:r>
          </a:p>
          <a:p>
            <a:r>
              <a:rPr lang="en-GB" sz="2000" dirty="0" smtClean="0"/>
              <a:t>An empowered market coupling council with advisors appointed by the council itself can deal with such relics.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805" y="5457378"/>
            <a:ext cx="1139055" cy="103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April 26,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4413" cy="638629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Including grid losses in the optimization</a:t>
            </a:r>
            <a:endParaRPr lang="en-GB" sz="2800" dirty="0"/>
          </a:p>
        </p:txBody>
      </p:sp>
      <p:sp>
        <p:nvSpPr>
          <p:cNvPr id="5" name="Tekstboks 4"/>
          <p:cNvSpPr txBox="1"/>
          <p:nvPr/>
        </p:nvSpPr>
        <p:spPr>
          <a:xfrm>
            <a:off x="72576" y="478986"/>
            <a:ext cx="8319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Actually, the optimization illustrated at the slides no. 4-6 is</a:t>
            </a:r>
          </a:p>
          <a:p>
            <a:r>
              <a:rPr lang="en-GB" sz="1900" dirty="0" smtClean="0"/>
              <a:t>imperfect</a:t>
            </a:r>
            <a:endParaRPr lang="en-GB" sz="1900" dirty="0"/>
          </a:p>
        </p:txBody>
      </p:sp>
      <p:sp>
        <p:nvSpPr>
          <p:cNvPr id="6" name="Tekstboks 5"/>
          <p:cNvSpPr txBox="1"/>
          <p:nvPr/>
        </p:nvSpPr>
        <p:spPr>
          <a:xfrm>
            <a:off x="759496" y="1152358"/>
            <a:ext cx="83840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900" dirty="0" smtClean="0"/>
              <a:t>As it does not include the economic value of the grid losses.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72576" y="1533343"/>
            <a:ext cx="89146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For virtually all other commodities, the transportation costs are</a:t>
            </a:r>
          </a:p>
          <a:p>
            <a:r>
              <a:rPr lang="en-GB" sz="1900" dirty="0" smtClean="0"/>
              <a:t>included in the trading of the commodity .</a:t>
            </a:r>
            <a:endParaRPr lang="en-GB" sz="1900" dirty="0"/>
          </a:p>
        </p:txBody>
      </p:sp>
      <p:sp>
        <p:nvSpPr>
          <p:cNvPr id="8" name="Tekstboks 7"/>
          <p:cNvSpPr txBox="1"/>
          <p:nvPr/>
        </p:nvSpPr>
        <p:spPr>
          <a:xfrm>
            <a:off x="72576" y="2206715"/>
            <a:ext cx="92256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However, for AC grids, even with flow-based market coupling, the</a:t>
            </a:r>
          </a:p>
          <a:p>
            <a:r>
              <a:rPr lang="en-GB" sz="1900" dirty="0" smtClean="0"/>
              <a:t>precise flows are not known.</a:t>
            </a:r>
            <a:endParaRPr lang="en-GB" sz="1900" dirty="0"/>
          </a:p>
        </p:txBody>
      </p:sp>
      <p:sp>
        <p:nvSpPr>
          <p:cNvPr id="9" name="Tekstboks 8"/>
          <p:cNvSpPr txBox="1"/>
          <p:nvPr/>
        </p:nvSpPr>
        <p:spPr>
          <a:xfrm>
            <a:off x="72576" y="2880087"/>
            <a:ext cx="90893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Hence it only makes sense to include the losses for the DC links.</a:t>
            </a:r>
            <a:endParaRPr lang="en-GB" sz="1900" dirty="0"/>
          </a:p>
        </p:txBody>
      </p:sp>
      <p:sp>
        <p:nvSpPr>
          <p:cNvPr id="10" name="Tekstboks 9"/>
          <p:cNvSpPr txBox="1"/>
          <p:nvPr/>
        </p:nvSpPr>
        <p:spPr>
          <a:xfrm>
            <a:off x="72576" y="3261072"/>
            <a:ext cx="89178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/>
              <a:t>This squares nicely with the fact that the losses for DC links are</a:t>
            </a:r>
          </a:p>
          <a:p>
            <a:r>
              <a:rPr lang="en-GB" sz="1900" dirty="0" smtClean="0"/>
              <a:t>much higher than the losses for AC links.</a:t>
            </a:r>
            <a:endParaRPr lang="en-GB" sz="1900" dirty="0"/>
          </a:p>
        </p:txBody>
      </p:sp>
      <p:sp>
        <p:nvSpPr>
          <p:cNvPr id="20" name="Tekstboks 19"/>
          <p:cNvSpPr txBox="1"/>
          <p:nvPr/>
        </p:nvSpPr>
        <p:spPr>
          <a:xfrm>
            <a:off x="72576" y="4699024"/>
            <a:ext cx="91310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0033CC"/>
                </a:solidFill>
              </a:rPr>
              <a:t>Note: this is the economic loss, also if the grid loss is not bought!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757343" y="5080009"/>
            <a:ext cx="87751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0033CC"/>
                </a:solidFill>
              </a:rPr>
              <a:t>No matter how the loss is handled: the cost of an energy E</a:t>
            </a:r>
            <a:r>
              <a:rPr lang="en-GB" sz="1900" baseline="-25000" dirty="0" smtClean="0">
                <a:solidFill>
                  <a:srgbClr val="0033CC"/>
                </a:solidFill>
              </a:rPr>
              <a:t>loss</a:t>
            </a:r>
            <a:endParaRPr lang="en-GB" sz="1900" dirty="0" smtClean="0">
              <a:solidFill>
                <a:srgbClr val="0033CC"/>
              </a:solidFill>
            </a:endParaRPr>
          </a:p>
          <a:p>
            <a:r>
              <a:rPr lang="en-GB" sz="1900" dirty="0" smtClean="0">
                <a:solidFill>
                  <a:srgbClr val="0033CC"/>
                </a:solidFill>
              </a:rPr>
              <a:t>disappearing is (E</a:t>
            </a:r>
            <a:r>
              <a:rPr lang="en-GB" sz="1900" baseline="-25000" dirty="0" smtClean="0">
                <a:solidFill>
                  <a:srgbClr val="0033CC"/>
                </a:solidFill>
              </a:rPr>
              <a:t>loss</a:t>
            </a:r>
            <a:r>
              <a:rPr lang="en-GB" sz="1900" dirty="0" smtClean="0">
                <a:solidFill>
                  <a:srgbClr val="0033CC"/>
                </a:solidFill>
              </a:rPr>
              <a:t> * p</a:t>
            </a:r>
            <a:r>
              <a:rPr lang="en-GB" sz="1900" baseline="-25000" dirty="0" smtClean="0">
                <a:solidFill>
                  <a:srgbClr val="0033CC"/>
                </a:solidFill>
              </a:rPr>
              <a:t>mean</a:t>
            </a:r>
            <a:r>
              <a:rPr lang="en-GB" sz="1900" dirty="0" smtClean="0">
                <a:solidFill>
                  <a:srgbClr val="0033CC"/>
                </a:solidFill>
              </a:rPr>
              <a:t>), if the energy price is about p</a:t>
            </a:r>
            <a:r>
              <a:rPr lang="en-GB" sz="1900" baseline="-25000" dirty="0" smtClean="0">
                <a:solidFill>
                  <a:srgbClr val="0033CC"/>
                </a:solidFill>
              </a:rPr>
              <a:t>mean</a:t>
            </a:r>
            <a:r>
              <a:rPr lang="en-GB" sz="1900" dirty="0" smtClean="0">
                <a:solidFill>
                  <a:srgbClr val="0033CC"/>
                </a:solidFill>
              </a:rPr>
              <a:t> 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229513" y="5914569"/>
            <a:ext cx="6333806" cy="914403"/>
            <a:chOff x="563335" y="5914569"/>
            <a:chExt cx="6333806" cy="914403"/>
          </a:xfrm>
        </p:grpSpPr>
        <p:cxnSp>
          <p:nvCxnSpPr>
            <p:cNvPr id="11" name="Lige forbindelse 10"/>
            <p:cNvCxnSpPr/>
            <p:nvPr/>
          </p:nvCxnSpPr>
          <p:spPr bwMode="auto">
            <a:xfrm>
              <a:off x="2554525" y="6344587"/>
              <a:ext cx="3352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kstboks 11"/>
            <p:cNvSpPr txBox="1"/>
            <p:nvPr/>
          </p:nvSpPr>
          <p:spPr>
            <a:xfrm>
              <a:off x="3163415" y="6428862"/>
              <a:ext cx="1042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33CC"/>
                  </a:solidFill>
                </a:rPr>
                <a:t>Link L</a:t>
              </a:r>
              <a:endParaRPr lang="en-GB" sz="2000" dirty="0">
                <a:solidFill>
                  <a:srgbClr val="0033CC"/>
                </a:solidFill>
              </a:endParaRPr>
            </a:p>
          </p:txBody>
        </p:sp>
        <p:grpSp>
          <p:nvGrpSpPr>
            <p:cNvPr id="13" name="Gruppe 12"/>
            <p:cNvGrpSpPr/>
            <p:nvPr/>
          </p:nvGrpSpPr>
          <p:grpSpPr>
            <a:xfrm>
              <a:off x="563335" y="5914569"/>
              <a:ext cx="2066591" cy="860036"/>
              <a:chOff x="1434175" y="5863771"/>
              <a:chExt cx="2066591" cy="860036"/>
            </a:xfrm>
          </p:grpSpPr>
          <p:sp>
            <p:nvSpPr>
              <p:cNvPr id="14" name="Rektangel 13"/>
              <p:cNvSpPr/>
              <p:nvPr/>
            </p:nvSpPr>
            <p:spPr bwMode="auto">
              <a:xfrm>
                <a:off x="1451441" y="5863771"/>
                <a:ext cx="2032059" cy="860036"/>
              </a:xfrm>
              <a:prstGeom prst="rect">
                <a:avLst/>
              </a:prstGeom>
              <a:solidFill>
                <a:srgbClr val="DDDDDD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5" name="Tekstboks 14"/>
              <p:cNvSpPr txBox="1"/>
              <p:nvPr/>
            </p:nvSpPr>
            <p:spPr>
              <a:xfrm>
                <a:off x="1434175" y="5939846"/>
                <a:ext cx="2066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Price zone Z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1</a:t>
                </a:r>
                <a:endParaRPr lang="en-GB" dirty="0" smtClean="0">
                  <a:solidFill>
                    <a:srgbClr val="00800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Spot price p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1</a:t>
                </a:r>
              </a:p>
            </p:txBody>
          </p:sp>
        </p:grpSp>
        <p:grpSp>
          <p:nvGrpSpPr>
            <p:cNvPr id="16" name="Gruppe 15"/>
            <p:cNvGrpSpPr/>
            <p:nvPr/>
          </p:nvGrpSpPr>
          <p:grpSpPr>
            <a:xfrm>
              <a:off x="4830550" y="5914569"/>
              <a:ext cx="2066591" cy="860036"/>
              <a:chOff x="1434175" y="5863771"/>
              <a:chExt cx="2066591" cy="860036"/>
            </a:xfrm>
          </p:grpSpPr>
          <p:sp>
            <p:nvSpPr>
              <p:cNvPr id="17" name="Rektangel 16"/>
              <p:cNvSpPr/>
              <p:nvPr/>
            </p:nvSpPr>
            <p:spPr bwMode="auto">
              <a:xfrm>
                <a:off x="1451441" y="5863771"/>
                <a:ext cx="2032059" cy="860036"/>
              </a:xfrm>
              <a:prstGeom prst="rect">
                <a:avLst/>
              </a:prstGeom>
              <a:solidFill>
                <a:srgbClr val="DDDDDD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" name="Tekstboks 17"/>
              <p:cNvSpPr txBox="1"/>
              <p:nvPr/>
            </p:nvSpPr>
            <p:spPr>
              <a:xfrm>
                <a:off x="1434175" y="5939846"/>
                <a:ext cx="2066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Price zone Z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2</a:t>
                </a:r>
                <a:endParaRPr lang="en-GB" dirty="0" smtClean="0">
                  <a:solidFill>
                    <a:srgbClr val="00800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Spot price p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2</a:t>
                </a:r>
              </a:p>
            </p:txBody>
          </p:sp>
        </p:grpSp>
      </p:grpSp>
      <p:sp>
        <p:nvSpPr>
          <p:cNvPr id="25" name="Tekstboks 24"/>
          <p:cNvSpPr txBox="1"/>
          <p:nvPr/>
        </p:nvSpPr>
        <p:spPr>
          <a:xfrm>
            <a:off x="2365834" y="5907314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Grid loss E</a:t>
            </a:r>
            <a:r>
              <a:rPr lang="en-GB" baseline="-25000" dirty="0" smtClean="0">
                <a:solidFill>
                  <a:srgbClr val="FF0000"/>
                </a:solidFill>
              </a:rPr>
              <a:t>loss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72576" y="3934444"/>
            <a:ext cx="832471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0033CC"/>
                </a:solidFill>
              </a:rPr>
              <a:t>If E</a:t>
            </a:r>
            <a:r>
              <a:rPr lang="en-GB" sz="1900" baseline="-25000" dirty="0" smtClean="0">
                <a:solidFill>
                  <a:srgbClr val="0033CC"/>
                </a:solidFill>
              </a:rPr>
              <a:t>loss</a:t>
            </a:r>
            <a:r>
              <a:rPr lang="en-GB" sz="1900" dirty="0" smtClean="0">
                <a:solidFill>
                  <a:srgbClr val="0033CC"/>
                </a:solidFill>
              </a:rPr>
              <a:t> is the energy lost, the value of the grid loss is about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2525259" y="4318039"/>
            <a:ext cx="742863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0033CC"/>
                </a:solidFill>
              </a:rPr>
              <a:t>(the energy lost multiplied with the price of energy).</a:t>
            </a:r>
            <a:endParaRPr lang="da-DK" sz="1900" dirty="0">
              <a:solidFill>
                <a:srgbClr val="0033CC"/>
              </a:solidFill>
            </a:endParaRPr>
          </a:p>
        </p:txBody>
      </p:sp>
      <p:sp>
        <p:nvSpPr>
          <p:cNvPr id="28" name="Tekstboks 27"/>
          <p:cNvSpPr txBox="1"/>
          <p:nvPr/>
        </p:nvSpPr>
        <p:spPr>
          <a:xfrm>
            <a:off x="769242" y="4315429"/>
            <a:ext cx="17251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00" dirty="0" smtClean="0">
                <a:solidFill>
                  <a:srgbClr val="0033CC"/>
                </a:solidFill>
              </a:rPr>
              <a:t>E</a:t>
            </a:r>
            <a:r>
              <a:rPr lang="en-GB" sz="1900" baseline="-25000" dirty="0" smtClean="0">
                <a:solidFill>
                  <a:srgbClr val="0033CC"/>
                </a:solidFill>
              </a:rPr>
              <a:t>loss</a:t>
            </a:r>
            <a:r>
              <a:rPr lang="en-GB" sz="1900" dirty="0" smtClean="0">
                <a:solidFill>
                  <a:srgbClr val="0033CC"/>
                </a:solidFill>
              </a:rPr>
              <a:t> * p</a:t>
            </a:r>
            <a:r>
              <a:rPr lang="en-GB" sz="1900" baseline="-25000" dirty="0" smtClean="0">
                <a:solidFill>
                  <a:srgbClr val="0033CC"/>
                </a:solidFill>
              </a:rPr>
              <a:t>mean</a:t>
            </a:r>
          </a:p>
        </p:txBody>
      </p:sp>
      <p:sp>
        <p:nvSpPr>
          <p:cNvPr id="30" name="Tekstboks 29"/>
          <p:cNvSpPr txBox="1"/>
          <p:nvPr/>
        </p:nvSpPr>
        <p:spPr>
          <a:xfrm>
            <a:off x="6923327" y="6171283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008000"/>
                </a:solidFill>
              </a:rPr>
              <a:t>P</a:t>
            </a:r>
            <a:r>
              <a:rPr lang="da-DK" baseline="-25000" dirty="0" smtClean="0">
                <a:solidFill>
                  <a:srgbClr val="008000"/>
                </a:solidFill>
              </a:rPr>
              <a:t>mean</a:t>
            </a:r>
            <a:r>
              <a:rPr lang="da-DK" dirty="0" smtClean="0">
                <a:solidFill>
                  <a:srgbClr val="008000"/>
                </a:solidFill>
              </a:rPr>
              <a:t> = (p</a:t>
            </a:r>
            <a:r>
              <a:rPr lang="da-DK" baseline="-25000" dirty="0" smtClean="0">
                <a:solidFill>
                  <a:srgbClr val="008000"/>
                </a:solidFill>
              </a:rPr>
              <a:t>1</a:t>
            </a:r>
            <a:r>
              <a:rPr lang="da-DK" dirty="0" smtClean="0">
                <a:solidFill>
                  <a:srgbClr val="008000"/>
                </a:solidFill>
              </a:rPr>
              <a:t>+p</a:t>
            </a:r>
            <a:r>
              <a:rPr lang="da-DK" baseline="-25000" dirty="0" smtClean="0">
                <a:solidFill>
                  <a:srgbClr val="008000"/>
                </a:solidFill>
              </a:rPr>
              <a:t>2</a:t>
            </a:r>
            <a:r>
              <a:rPr lang="da-DK" dirty="0" smtClean="0">
                <a:solidFill>
                  <a:srgbClr val="008000"/>
                </a:solidFill>
              </a:rPr>
              <a:t>)/2</a:t>
            </a:r>
            <a:endParaRPr lang="da-DK" dirty="0">
              <a:solidFill>
                <a:srgbClr val="008000"/>
              </a:solidFill>
            </a:endParaRPr>
          </a:p>
        </p:txBody>
      </p:sp>
      <p:sp>
        <p:nvSpPr>
          <p:cNvPr id="31" name="Pladsholder til dias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0" grpId="0"/>
      <p:bldP spid="21" grpId="0"/>
      <p:bldP spid="25" grpId="0"/>
      <p:bldP spid="19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4413" cy="653143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Including DC grid losses in the optimization – 1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526162"/>
            <a:ext cx="9904413" cy="5613383"/>
          </a:xfrm>
        </p:spPr>
        <p:txBody>
          <a:bodyPr/>
          <a:lstStyle/>
          <a:p>
            <a:r>
              <a:rPr lang="en-GB" sz="2000" dirty="0" smtClean="0"/>
              <a:t>The issue is not the physical grid loss</a:t>
            </a:r>
          </a:p>
          <a:p>
            <a:pPr lvl="1"/>
            <a:r>
              <a:rPr lang="en-GB" dirty="0" smtClean="0"/>
              <a:t>ie, the issue is not the amount of energy lost.</a:t>
            </a:r>
          </a:p>
          <a:p>
            <a:r>
              <a:rPr lang="en-GB" sz="2000" dirty="0" smtClean="0"/>
              <a:t>The issue is </a:t>
            </a:r>
            <a:r>
              <a:rPr lang="en-GB" sz="2000" dirty="0" smtClean="0">
                <a:solidFill>
                  <a:srgbClr val="C00000"/>
                </a:solidFill>
              </a:rPr>
              <a:t>the economic value of the grid loss</a:t>
            </a:r>
            <a:endParaRPr lang="en-GB" sz="2000" dirty="0" smtClean="0"/>
          </a:p>
          <a:p>
            <a:pPr lvl="1"/>
            <a:r>
              <a:rPr lang="en-GB" dirty="0" smtClean="0"/>
              <a:t>ie, the issue is the amount of money lost.</a:t>
            </a:r>
          </a:p>
          <a:p>
            <a:r>
              <a:rPr lang="en-GB" sz="2000" dirty="0" smtClean="0"/>
              <a:t>Also compare with trading of other commodities: </a:t>
            </a:r>
            <a:r>
              <a:rPr lang="en-GB" sz="2000" dirty="0" smtClean="0">
                <a:solidFill>
                  <a:srgbClr val="CC0000"/>
                </a:solidFill>
              </a:rPr>
              <a:t>the relevant entity is the cost of the transportation.</a:t>
            </a:r>
          </a:p>
          <a:p>
            <a:pPr lvl="1"/>
            <a:r>
              <a:rPr lang="en-GB" dirty="0" smtClean="0"/>
              <a:t>A case illustrating the point: when the spot prices are negative, a physical grid loss is an advantage!</a:t>
            </a:r>
          </a:p>
          <a:p>
            <a:r>
              <a:rPr lang="en-GB" sz="2000" dirty="0" smtClean="0"/>
              <a:t>Hence, the algorithm should </a:t>
            </a:r>
            <a:r>
              <a:rPr lang="en-GB" sz="2000" u="sng" dirty="0" smtClean="0"/>
              <a:t>not</a:t>
            </a:r>
            <a:r>
              <a:rPr lang="en-GB" sz="2000" dirty="0" smtClean="0"/>
              <a:t> try to model the physical grid loss</a:t>
            </a:r>
          </a:p>
          <a:p>
            <a:pPr lvl="1"/>
            <a:r>
              <a:rPr lang="en-GB" dirty="0" smtClean="0"/>
              <a:t>ie, the point is </a:t>
            </a:r>
            <a:r>
              <a:rPr lang="en-GB" u="sng" dirty="0" smtClean="0"/>
              <a:t>not</a:t>
            </a:r>
            <a:r>
              <a:rPr lang="en-GB" dirty="0" smtClean="0"/>
              <a:t> to model the fact that an input of energy E at one end of the link gives an output of (E – E</a:t>
            </a:r>
            <a:r>
              <a:rPr lang="en-GB" baseline="-25000" dirty="0" smtClean="0"/>
              <a:t>loss</a:t>
            </a:r>
            <a:r>
              <a:rPr lang="en-GB" dirty="0" smtClean="0"/>
              <a:t>) at the other end of the link.</a:t>
            </a:r>
          </a:p>
          <a:p>
            <a:r>
              <a:rPr lang="en-GB" sz="2000" dirty="0" smtClean="0"/>
              <a:t>Also when the DC grid losses are taken into account: the point is still to maximize the value of the spot trading.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563335" y="5914569"/>
            <a:ext cx="6333806" cy="914403"/>
            <a:chOff x="563335" y="5914569"/>
            <a:chExt cx="6333806" cy="914403"/>
          </a:xfrm>
        </p:grpSpPr>
        <p:cxnSp>
          <p:nvCxnSpPr>
            <p:cNvPr id="5" name="Lige forbindelse 4"/>
            <p:cNvCxnSpPr/>
            <p:nvPr/>
          </p:nvCxnSpPr>
          <p:spPr bwMode="auto">
            <a:xfrm>
              <a:off x="2554525" y="6344587"/>
              <a:ext cx="3352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kstboks 5"/>
            <p:cNvSpPr txBox="1"/>
            <p:nvPr/>
          </p:nvSpPr>
          <p:spPr>
            <a:xfrm>
              <a:off x="3163415" y="6428862"/>
              <a:ext cx="1042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33CC"/>
                  </a:solidFill>
                </a:rPr>
                <a:t>Link L</a:t>
              </a:r>
              <a:endParaRPr lang="en-GB" sz="2000" dirty="0">
                <a:solidFill>
                  <a:srgbClr val="0033CC"/>
                </a:solidFill>
              </a:endParaRPr>
            </a:p>
          </p:txBody>
        </p:sp>
        <p:grpSp>
          <p:nvGrpSpPr>
            <p:cNvPr id="7" name="Gruppe 12"/>
            <p:cNvGrpSpPr/>
            <p:nvPr/>
          </p:nvGrpSpPr>
          <p:grpSpPr>
            <a:xfrm>
              <a:off x="563335" y="5914569"/>
              <a:ext cx="2066591" cy="860036"/>
              <a:chOff x="1434175" y="5863771"/>
              <a:chExt cx="2066591" cy="860036"/>
            </a:xfrm>
          </p:grpSpPr>
          <p:sp>
            <p:nvSpPr>
              <p:cNvPr id="11" name="Rektangel 10"/>
              <p:cNvSpPr/>
              <p:nvPr/>
            </p:nvSpPr>
            <p:spPr bwMode="auto">
              <a:xfrm>
                <a:off x="1451441" y="5863771"/>
                <a:ext cx="2032059" cy="860036"/>
              </a:xfrm>
              <a:prstGeom prst="rect">
                <a:avLst/>
              </a:prstGeom>
              <a:solidFill>
                <a:srgbClr val="DDDDDD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" name="Tekstboks 11"/>
              <p:cNvSpPr txBox="1"/>
              <p:nvPr/>
            </p:nvSpPr>
            <p:spPr>
              <a:xfrm>
                <a:off x="1434175" y="5939846"/>
                <a:ext cx="2066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Price zone Z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1</a:t>
                </a:r>
                <a:endParaRPr lang="en-GB" dirty="0" smtClean="0">
                  <a:solidFill>
                    <a:srgbClr val="00800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Spot price p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uppe 15"/>
            <p:cNvGrpSpPr/>
            <p:nvPr/>
          </p:nvGrpSpPr>
          <p:grpSpPr>
            <a:xfrm>
              <a:off x="4830550" y="5914569"/>
              <a:ext cx="2066591" cy="860036"/>
              <a:chOff x="1434175" y="5863771"/>
              <a:chExt cx="2066591" cy="860036"/>
            </a:xfrm>
          </p:grpSpPr>
          <p:sp>
            <p:nvSpPr>
              <p:cNvPr id="9" name="Rektangel 8"/>
              <p:cNvSpPr/>
              <p:nvPr/>
            </p:nvSpPr>
            <p:spPr bwMode="auto">
              <a:xfrm>
                <a:off x="1451441" y="5863771"/>
                <a:ext cx="2032059" cy="860036"/>
              </a:xfrm>
              <a:prstGeom prst="rect">
                <a:avLst/>
              </a:prstGeom>
              <a:solidFill>
                <a:srgbClr val="DDDDDD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" name="Tekstboks 9"/>
              <p:cNvSpPr txBox="1"/>
              <p:nvPr/>
            </p:nvSpPr>
            <p:spPr>
              <a:xfrm>
                <a:off x="1434175" y="5939846"/>
                <a:ext cx="2066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Price zone Z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2</a:t>
                </a:r>
                <a:endParaRPr lang="en-GB" dirty="0" smtClean="0">
                  <a:solidFill>
                    <a:srgbClr val="00800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Spot price p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2</a:t>
                </a:r>
              </a:p>
            </p:txBody>
          </p:sp>
        </p:grpSp>
      </p:grpSp>
      <p:sp>
        <p:nvSpPr>
          <p:cNvPr id="13" name="Tekstboks 12"/>
          <p:cNvSpPr txBox="1"/>
          <p:nvPr/>
        </p:nvSpPr>
        <p:spPr>
          <a:xfrm>
            <a:off x="2699656" y="5907314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Grid loss E</a:t>
            </a:r>
            <a:r>
              <a:rPr lang="en-GB" baseline="-25000" dirty="0" smtClean="0">
                <a:solidFill>
                  <a:srgbClr val="FF0000"/>
                </a:solidFill>
              </a:rPr>
              <a:t>loss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5" name="Pladsholder til dias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4413" cy="762657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Including DC grid losses in the optimization – 2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530" y="889018"/>
            <a:ext cx="7997364" cy="4597382"/>
          </a:xfrm>
        </p:spPr>
        <p:txBody>
          <a:bodyPr/>
          <a:lstStyle/>
          <a:p>
            <a:r>
              <a:rPr lang="en-GB" dirty="0" smtClean="0"/>
              <a:t>The point is </a:t>
            </a:r>
            <a:r>
              <a:rPr lang="en-GB" u="sng" dirty="0" smtClean="0"/>
              <a:t>not</a:t>
            </a:r>
            <a:r>
              <a:rPr lang="en-GB" dirty="0" smtClean="0"/>
              <a:t> to ensure the congestion revenue can cover the value of the grid loss.</a:t>
            </a:r>
          </a:p>
          <a:p>
            <a:r>
              <a:rPr lang="en-GB" dirty="0" smtClean="0"/>
              <a:t>The spot calculation algorithm would produce inferior, non-optimal solutions, if we introduced a requirement like this:</a:t>
            </a:r>
          </a:p>
          <a:p>
            <a:pPr>
              <a:buNone/>
            </a:pPr>
            <a:r>
              <a:rPr lang="en-GB" dirty="0" smtClean="0"/>
              <a:t>	     E</a:t>
            </a:r>
            <a:r>
              <a:rPr lang="en-GB" baseline="-25000" dirty="0" smtClean="0"/>
              <a:t>loss</a:t>
            </a:r>
            <a:r>
              <a:rPr lang="en-GB" dirty="0" smtClean="0"/>
              <a:t> * p</a:t>
            </a:r>
            <a:r>
              <a:rPr lang="en-GB" baseline="-25000" dirty="0" smtClean="0"/>
              <a:t>mean</a:t>
            </a:r>
            <a:r>
              <a:rPr lang="en-GB" dirty="0" smtClean="0"/>
              <a:t>     ≤    (congestion revenue)</a:t>
            </a:r>
          </a:p>
          <a:p>
            <a:r>
              <a:rPr lang="en-GB" dirty="0" smtClean="0"/>
              <a:t>Same result, if we introduced another, similar requirement aiming at making the congestion revenue bigger than the cost of the grid loss.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grpSp>
        <p:nvGrpSpPr>
          <p:cNvPr id="6" name="Gruppe 5"/>
          <p:cNvGrpSpPr/>
          <p:nvPr/>
        </p:nvGrpSpPr>
        <p:grpSpPr>
          <a:xfrm>
            <a:off x="229513" y="5725887"/>
            <a:ext cx="6333806" cy="914403"/>
            <a:chOff x="563335" y="5914569"/>
            <a:chExt cx="6333806" cy="914403"/>
          </a:xfrm>
        </p:grpSpPr>
        <p:cxnSp>
          <p:nvCxnSpPr>
            <p:cNvPr id="7" name="Lige forbindelse 6"/>
            <p:cNvCxnSpPr/>
            <p:nvPr/>
          </p:nvCxnSpPr>
          <p:spPr bwMode="auto">
            <a:xfrm>
              <a:off x="2554525" y="6344587"/>
              <a:ext cx="3352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kstboks 7"/>
            <p:cNvSpPr txBox="1"/>
            <p:nvPr/>
          </p:nvSpPr>
          <p:spPr>
            <a:xfrm>
              <a:off x="3163415" y="6428862"/>
              <a:ext cx="1042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33CC"/>
                  </a:solidFill>
                </a:rPr>
                <a:t>Link L</a:t>
              </a:r>
              <a:endParaRPr lang="en-GB" sz="2000" dirty="0">
                <a:solidFill>
                  <a:srgbClr val="0033CC"/>
                </a:solidFill>
              </a:endParaRPr>
            </a:p>
          </p:txBody>
        </p:sp>
        <p:grpSp>
          <p:nvGrpSpPr>
            <p:cNvPr id="9" name="Gruppe 12"/>
            <p:cNvGrpSpPr/>
            <p:nvPr/>
          </p:nvGrpSpPr>
          <p:grpSpPr>
            <a:xfrm>
              <a:off x="563335" y="5914569"/>
              <a:ext cx="2066591" cy="860036"/>
              <a:chOff x="1434175" y="5863771"/>
              <a:chExt cx="2066591" cy="860036"/>
            </a:xfrm>
          </p:grpSpPr>
          <p:sp>
            <p:nvSpPr>
              <p:cNvPr id="13" name="Rektangel 12"/>
              <p:cNvSpPr/>
              <p:nvPr/>
            </p:nvSpPr>
            <p:spPr bwMode="auto">
              <a:xfrm>
                <a:off x="1451441" y="5863771"/>
                <a:ext cx="2032059" cy="860036"/>
              </a:xfrm>
              <a:prstGeom prst="rect">
                <a:avLst/>
              </a:prstGeom>
              <a:solidFill>
                <a:srgbClr val="DDDDDD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" name="Tekstboks 13"/>
              <p:cNvSpPr txBox="1"/>
              <p:nvPr/>
            </p:nvSpPr>
            <p:spPr>
              <a:xfrm>
                <a:off x="1434175" y="5939846"/>
                <a:ext cx="2066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Price zone Z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1</a:t>
                </a:r>
                <a:endParaRPr lang="en-GB" dirty="0" smtClean="0">
                  <a:solidFill>
                    <a:srgbClr val="00800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Spot price p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1</a:t>
                </a:r>
              </a:p>
            </p:txBody>
          </p:sp>
        </p:grpSp>
        <p:grpSp>
          <p:nvGrpSpPr>
            <p:cNvPr id="10" name="Gruppe 15"/>
            <p:cNvGrpSpPr/>
            <p:nvPr/>
          </p:nvGrpSpPr>
          <p:grpSpPr>
            <a:xfrm>
              <a:off x="4830550" y="5914569"/>
              <a:ext cx="2066591" cy="860036"/>
              <a:chOff x="1434175" y="5863771"/>
              <a:chExt cx="2066591" cy="860036"/>
            </a:xfrm>
          </p:grpSpPr>
          <p:sp>
            <p:nvSpPr>
              <p:cNvPr id="11" name="Rektangel 10"/>
              <p:cNvSpPr/>
              <p:nvPr/>
            </p:nvSpPr>
            <p:spPr bwMode="auto">
              <a:xfrm>
                <a:off x="1451441" y="5863771"/>
                <a:ext cx="2032059" cy="860036"/>
              </a:xfrm>
              <a:prstGeom prst="rect">
                <a:avLst/>
              </a:prstGeom>
              <a:solidFill>
                <a:srgbClr val="DDDDDD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" name="Tekstboks 11"/>
              <p:cNvSpPr txBox="1"/>
              <p:nvPr/>
            </p:nvSpPr>
            <p:spPr>
              <a:xfrm>
                <a:off x="1434175" y="5939846"/>
                <a:ext cx="20665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Price zone Z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2</a:t>
                </a:r>
                <a:endParaRPr lang="en-GB" dirty="0" smtClean="0">
                  <a:solidFill>
                    <a:srgbClr val="00800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8000"/>
                    </a:solidFill>
                  </a:rPr>
                  <a:t>Spot price p</a:t>
                </a:r>
                <a:r>
                  <a:rPr lang="en-GB" baseline="-25000" dirty="0" smtClean="0">
                    <a:solidFill>
                      <a:srgbClr val="008000"/>
                    </a:solidFill>
                  </a:rPr>
                  <a:t>2</a:t>
                </a:r>
              </a:p>
            </p:txBody>
          </p:sp>
        </p:grpSp>
      </p:grpSp>
      <p:sp>
        <p:nvSpPr>
          <p:cNvPr id="15" name="Tekstboks 14"/>
          <p:cNvSpPr txBox="1"/>
          <p:nvPr/>
        </p:nvSpPr>
        <p:spPr>
          <a:xfrm>
            <a:off x="2365834" y="5718632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Grid loss E</a:t>
            </a:r>
            <a:r>
              <a:rPr lang="en-GB" baseline="-25000" dirty="0" smtClean="0">
                <a:solidFill>
                  <a:srgbClr val="FF0000"/>
                </a:solidFill>
              </a:rPr>
              <a:t>loss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6923327" y="5982601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008000"/>
                </a:solidFill>
              </a:rPr>
              <a:t>P</a:t>
            </a:r>
            <a:r>
              <a:rPr lang="da-DK" baseline="-25000" dirty="0" smtClean="0">
                <a:solidFill>
                  <a:srgbClr val="008000"/>
                </a:solidFill>
              </a:rPr>
              <a:t>mean</a:t>
            </a:r>
            <a:r>
              <a:rPr lang="da-DK" dirty="0" smtClean="0">
                <a:solidFill>
                  <a:srgbClr val="008000"/>
                </a:solidFill>
              </a:rPr>
              <a:t> = (p</a:t>
            </a:r>
            <a:r>
              <a:rPr lang="da-DK" baseline="-25000" dirty="0" smtClean="0">
                <a:solidFill>
                  <a:srgbClr val="008000"/>
                </a:solidFill>
              </a:rPr>
              <a:t>1</a:t>
            </a:r>
            <a:r>
              <a:rPr lang="da-DK" dirty="0" smtClean="0">
                <a:solidFill>
                  <a:srgbClr val="008000"/>
                </a:solidFill>
              </a:rPr>
              <a:t>+p</a:t>
            </a:r>
            <a:r>
              <a:rPr lang="da-DK" baseline="-25000" dirty="0" smtClean="0">
                <a:solidFill>
                  <a:srgbClr val="008000"/>
                </a:solidFill>
              </a:rPr>
              <a:t>2</a:t>
            </a:r>
            <a:r>
              <a:rPr lang="da-DK" dirty="0" smtClean="0">
                <a:solidFill>
                  <a:srgbClr val="008000"/>
                </a:solidFill>
              </a:rPr>
              <a:t>)/2</a:t>
            </a:r>
            <a:endParaRPr lang="da-DK" dirty="0">
              <a:solidFill>
                <a:srgbClr val="008000"/>
              </a:solidFill>
            </a:endParaRPr>
          </a:p>
        </p:txBody>
      </p:sp>
      <p:grpSp>
        <p:nvGrpSpPr>
          <p:cNvPr id="39" name="Gruppe 38"/>
          <p:cNvGrpSpPr/>
          <p:nvPr/>
        </p:nvGrpSpPr>
        <p:grpSpPr>
          <a:xfrm>
            <a:off x="7890205" y="2225084"/>
            <a:ext cx="1971903" cy="2215878"/>
            <a:chOff x="7744280" y="1367745"/>
            <a:chExt cx="1971903" cy="2215878"/>
          </a:xfrm>
        </p:grpSpPr>
        <p:grpSp>
          <p:nvGrpSpPr>
            <p:cNvPr id="38" name="Gruppe 37"/>
            <p:cNvGrpSpPr>
              <a:grpSpLocks noChangeAspect="1"/>
            </p:cNvGrpSpPr>
            <p:nvPr/>
          </p:nvGrpSpPr>
          <p:grpSpPr>
            <a:xfrm>
              <a:off x="7744280" y="1970088"/>
              <a:ext cx="1789557" cy="1613535"/>
              <a:chOff x="7744280" y="1970088"/>
              <a:chExt cx="2033588" cy="1833562"/>
            </a:xfrm>
          </p:grpSpPr>
          <p:sp>
            <p:nvSpPr>
              <p:cNvPr id="28677" name="Freeform 5"/>
              <p:cNvSpPr>
                <a:spLocks/>
              </p:cNvSpPr>
              <p:nvPr/>
            </p:nvSpPr>
            <p:spPr bwMode="auto">
              <a:xfrm>
                <a:off x="7879218" y="2941638"/>
                <a:ext cx="1087438" cy="854075"/>
              </a:xfrm>
              <a:custGeom>
                <a:avLst/>
                <a:gdLst/>
                <a:ahLst/>
                <a:cxnLst>
                  <a:cxn ang="0">
                    <a:pos x="671" y="0"/>
                  </a:cxn>
                  <a:cxn ang="0">
                    <a:pos x="592" y="61"/>
                  </a:cxn>
                  <a:cxn ang="0">
                    <a:pos x="516" y="113"/>
                  </a:cxn>
                  <a:cxn ang="0">
                    <a:pos x="451" y="158"/>
                  </a:cxn>
                  <a:cxn ang="0">
                    <a:pos x="423" y="138"/>
                  </a:cxn>
                  <a:cxn ang="0">
                    <a:pos x="378" y="126"/>
                  </a:cxn>
                  <a:cxn ang="0">
                    <a:pos x="319" y="116"/>
                  </a:cxn>
                  <a:cxn ang="0">
                    <a:pos x="250" y="107"/>
                  </a:cxn>
                  <a:cxn ang="0">
                    <a:pos x="208" y="98"/>
                  </a:cxn>
                  <a:cxn ang="0">
                    <a:pos x="166" y="92"/>
                  </a:cxn>
                  <a:cxn ang="0">
                    <a:pos x="115" y="75"/>
                  </a:cxn>
                  <a:cxn ang="0">
                    <a:pos x="43" y="37"/>
                  </a:cxn>
                  <a:cxn ang="0">
                    <a:pos x="31" y="61"/>
                  </a:cxn>
                  <a:cxn ang="0">
                    <a:pos x="22" y="131"/>
                  </a:cxn>
                  <a:cxn ang="0">
                    <a:pos x="13" y="201"/>
                  </a:cxn>
                  <a:cxn ang="0">
                    <a:pos x="4" y="265"/>
                  </a:cxn>
                  <a:cxn ang="0">
                    <a:pos x="1" y="328"/>
                  </a:cxn>
                  <a:cxn ang="0">
                    <a:pos x="0" y="354"/>
                  </a:cxn>
                  <a:cxn ang="0">
                    <a:pos x="12" y="372"/>
                  </a:cxn>
                  <a:cxn ang="0">
                    <a:pos x="85" y="404"/>
                  </a:cxn>
                  <a:cxn ang="0">
                    <a:pos x="172" y="439"/>
                  </a:cxn>
                  <a:cxn ang="0">
                    <a:pos x="265" y="479"/>
                  </a:cxn>
                  <a:cxn ang="0">
                    <a:pos x="341" y="509"/>
                  </a:cxn>
                  <a:cxn ang="0">
                    <a:pos x="406" y="538"/>
                  </a:cxn>
                  <a:cxn ang="0">
                    <a:pos x="460" y="499"/>
                  </a:cxn>
                  <a:cxn ang="0">
                    <a:pos x="523" y="465"/>
                  </a:cxn>
                  <a:cxn ang="0">
                    <a:pos x="586" y="418"/>
                  </a:cxn>
                  <a:cxn ang="0">
                    <a:pos x="632" y="380"/>
                  </a:cxn>
                  <a:cxn ang="0">
                    <a:pos x="685" y="322"/>
                  </a:cxn>
                  <a:cxn ang="0">
                    <a:pos x="683" y="253"/>
                  </a:cxn>
                  <a:cxn ang="0">
                    <a:pos x="679" y="156"/>
                  </a:cxn>
                  <a:cxn ang="0">
                    <a:pos x="680" y="45"/>
                  </a:cxn>
                  <a:cxn ang="0">
                    <a:pos x="671" y="0"/>
                  </a:cxn>
                </a:cxnLst>
                <a:rect l="0" t="0" r="r" b="b"/>
                <a:pathLst>
                  <a:path w="685" h="538">
                    <a:moveTo>
                      <a:pt x="671" y="0"/>
                    </a:moveTo>
                    <a:lnTo>
                      <a:pt x="592" y="61"/>
                    </a:lnTo>
                    <a:lnTo>
                      <a:pt x="516" y="113"/>
                    </a:lnTo>
                    <a:lnTo>
                      <a:pt x="451" y="158"/>
                    </a:lnTo>
                    <a:lnTo>
                      <a:pt x="423" y="138"/>
                    </a:lnTo>
                    <a:lnTo>
                      <a:pt x="378" y="126"/>
                    </a:lnTo>
                    <a:lnTo>
                      <a:pt x="319" y="116"/>
                    </a:lnTo>
                    <a:lnTo>
                      <a:pt x="250" y="107"/>
                    </a:lnTo>
                    <a:lnTo>
                      <a:pt x="208" y="98"/>
                    </a:lnTo>
                    <a:lnTo>
                      <a:pt x="166" y="92"/>
                    </a:lnTo>
                    <a:lnTo>
                      <a:pt x="115" y="75"/>
                    </a:lnTo>
                    <a:lnTo>
                      <a:pt x="43" y="37"/>
                    </a:lnTo>
                    <a:lnTo>
                      <a:pt x="31" y="61"/>
                    </a:lnTo>
                    <a:lnTo>
                      <a:pt x="22" y="131"/>
                    </a:lnTo>
                    <a:lnTo>
                      <a:pt x="13" y="201"/>
                    </a:lnTo>
                    <a:lnTo>
                      <a:pt x="4" y="265"/>
                    </a:lnTo>
                    <a:lnTo>
                      <a:pt x="1" y="328"/>
                    </a:lnTo>
                    <a:lnTo>
                      <a:pt x="0" y="354"/>
                    </a:lnTo>
                    <a:lnTo>
                      <a:pt x="12" y="372"/>
                    </a:lnTo>
                    <a:lnTo>
                      <a:pt x="85" y="404"/>
                    </a:lnTo>
                    <a:lnTo>
                      <a:pt x="172" y="439"/>
                    </a:lnTo>
                    <a:lnTo>
                      <a:pt x="265" y="479"/>
                    </a:lnTo>
                    <a:lnTo>
                      <a:pt x="341" y="509"/>
                    </a:lnTo>
                    <a:lnTo>
                      <a:pt x="406" y="538"/>
                    </a:lnTo>
                    <a:lnTo>
                      <a:pt x="460" y="499"/>
                    </a:lnTo>
                    <a:lnTo>
                      <a:pt x="523" y="465"/>
                    </a:lnTo>
                    <a:lnTo>
                      <a:pt x="586" y="418"/>
                    </a:lnTo>
                    <a:lnTo>
                      <a:pt x="632" y="380"/>
                    </a:lnTo>
                    <a:lnTo>
                      <a:pt x="685" y="322"/>
                    </a:lnTo>
                    <a:lnTo>
                      <a:pt x="683" y="253"/>
                    </a:lnTo>
                    <a:lnTo>
                      <a:pt x="679" y="156"/>
                    </a:lnTo>
                    <a:lnTo>
                      <a:pt x="680" y="45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C199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78" name="Freeform 6"/>
              <p:cNvSpPr>
                <a:spLocks/>
              </p:cNvSpPr>
              <p:nvPr/>
            </p:nvSpPr>
            <p:spPr bwMode="auto">
              <a:xfrm>
                <a:off x="7953830" y="2800350"/>
                <a:ext cx="998538" cy="403225"/>
              </a:xfrm>
              <a:custGeom>
                <a:avLst/>
                <a:gdLst/>
                <a:ahLst/>
                <a:cxnLst>
                  <a:cxn ang="0">
                    <a:pos x="629" y="88"/>
                  </a:cxn>
                  <a:cxn ang="0">
                    <a:pos x="591" y="67"/>
                  </a:cxn>
                  <a:cxn ang="0">
                    <a:pos x="514" y="46"/>
                  </a:cxn>
                  <a:cxn ang="0">
                    <a:pos x="422" y="27"/>
                  </a:cxn>
                  <a:cxn ang="0">
                    <a:pos x="340" y="12"/>
                  </a:cxn>
                  <a:cxn ang="0">
                    <a:pos x="292" y="2"/>
                  </a:cxn>
                  <a:cxn ang="0">
                    <a:pos x="251" y="0"/>
                  </a:cxn>
                  <a:cxn ang="0">
                    <a:pos x="203" y="27"/>
                  </a:cxn>
                  <a:cxn ang="0">
                    <a:pos x="137" y="58"/>
                  </a:cxn>
                  <a:cxn ang="0">
                    <a:pos x="82" y="78"/>
                  </a:cxn>
                  <a:cxn ang="0">
                    <a:pos x="29" y="107"/>
                  </a:cxn>
                  <a:cxn ang="0">
                    <a:pos x="0" y="131"/>
                  </a:cxn>
                  <a:cxn ang="0">
                    <a:pos x="17" y="146"/>
                  </a:cxn>
                  <a:cxn ang="0">
                    <a:pos x="62" y="164"/>
                  </a:cxn>
                  <a:cxn ang="0">
                    <a:pos x="124" y="185"/>
                  </a:cxn>
                  <a:cxn ang="0">
                    <a:pos x="222" y="202"/>
                  </a:cxn>
                  <a:cxn ang="0">
                    <a:pos x="311" y="215"/>
                  </a:cxn>
                  <a:cxn ang="0">
                    <a:pos x="362" y="230"/>
                  </a:cxn>
                  <a:cxn ang="0">
                    <a:pos x="411" y="254"/>
                  </a:cxn>
                  <a:cxn ang="0">
                    <a:pos x="484" y="199"/>
                  </a:cxn>
                  <a:cxn ang="0">
                    <a:pos x="551" y="147"/>
                  </a:cxn>
                  <a:cxn ang="0">
                    <a:pos x="597" y="114"/>
                  </a:cxn>
                  <a:cxn ang="0">
                    <a:pos x="629" y="88"/>
                  </a:cxn>
                </a:cxnLst>
                <a:rect l="0" t="0" r="r" b="b"/>
                <a:pathLst>
                  <a:path w="629" h="254">
                    <a:moveTo>
                      <a:pt x="629" y="88"/>
                    </a:moveTo>
                    <a:lnTo>
                      <a:pt x="591" y="67"/>
                    </a:lnTo>
                    <a:lnTo>
                      <a:pt x="514" y="46"/>
                    </a:lnTo>
                    <a:lnTo>
                      <a:pt x="422" y="27"/>
                    </a:lnTo>
                    <a:lnTo>
                      <a:pt x="340" y="12"/>
                    </a:lnTo>
                    <a:lnTo>
                      <a:pt x="292" y="2"/>
                    </a:lnTo>
                    <a:lnTo>
                      <a:pt x="251" y="0"/>
                    </a:lnTo>
                    <a:lnTo>
                      <a:pt x="203" y="27"/>
                    </a:lnTo>
                    <a:lnTo>
                      <a:pt x="137" y="58"/>
                    </a:lnTo>
                    <a:lnTo>
                      <a:pt x="82" y="78"/>
                    </a:lnTo>
                    <a:lnTo>
                      <a:pt x="29" y="107"/>
                    </a:lnTo>
                    <a:lnTo>
                      <a:pt x="0" y="131"/>
                    </a:lnTo>
                    <a:lnTo>
                      <a:pt x="17" y="146"/>
                    </a:lnTo>
                    <a:lnTo>
                      <a:pt x="62" y="164"/>
                    </a:lnTo>
                    <a:lnTo>
                      <a:pt x="124" y="185"/>
                    </a:lnTo>
                    <a:lnTo>
                      <a:pt x="222" y="202"/>
                    </a:lnTo>
                    <a:lnTo>
                      <a:pt x="311" y="215"/>
                    </a:lnTo>
                    <a:lnTo>
                      <a:pt x="362" y="230"/>
                    </a:lnTo>
                    <a:lnTo>
                      <a:pt x="411" y="254"/>
                    </a:lnTo>
                    <a:lnTo>
                      <a:pt x="484" y="199"/>
                    </a:lnTo>
                    <a:lnTo>
                      <a:pt x="551" y="147"/>
                    </a:lnTo>
                    <a:lnTo>
                      <a:pt x="597" y="114"/>
                    </a:lnTo>
                    <a:lnTo>
                      <a:pt x="629" y="88"/>
                    </a:lnTo>
                    <a:close/>
                  </a:path>
                </a:pathLst>
              </a:custGeom>
              <a:solidFill>
                <a:srgbClr val="BE7F3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auto">
              <a:xfrm>
                <a:off x="7752218" y="2998788"/>
                <a:ext cx="849313" cy="377825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77" y="24"/>
                  </a:cxn>
                  <a:cxn ang="0">
                    <a:pos x="39" y="49"/>
                  </a:cxn>
                  <a:cxn ang="0">
                    <a:pos x="0" y="78"/>
                  </a:cxn>
                  <a:cxn ang="0">
                    <a:pos x="7" y="102"/>
                  </a:cxn>
                  <a:cxn ang="0">
                    <a:pos x="39" y="122"/>
                  </a:cxn>
                  <a:cxn ang="0">
                    <a:pos x="99" y="148"/>
                  </a:cxn>
                  <a:cxn ang="0">
                    <a:pos x="262" y="198"/>
                  </a:cxn>
                  <a:cxn ang="0">
                    <a:pos x="378" y="238"/>
                  </a:cxn>
                  <a:cxn ang="0">
                    <a:pos x="412" y="233"/>
                  </a:cxn>
                  <a:cxn ang="0">
                    <a:pos x="535" y="123"/>
                  </a:cxn>
                  <a:cxn ang="0">
                    <a:pos x="498" y="99"/>
                  </a:cxn>
                  <a:cxn ang="0">
                    <a:pos x="416" y="81"/>
                  </a:cxn>
                  <a:cxn ang="0">
                    <a:pos x="333" y="71"/>
                  </a:cxn>
                  <a:cxn ang="0">
                    <a:pos x="205" y="42"/>
                  </a:cxn>
                  <a:cxn ang="0">
                    <a:pos x="138" y="13"/>
                  </a:cxn>
                  <a:cxn ang="0">
                    <a:pos x="132" y="0"/>
                  </a:cxn>
                </a:cxnLst>
                <a:rect l="0" t="0" r="r" b="b"/>
                <a:pathLst>
                  <a:path w="535" h="238">
                    <a:moveTo>
                      <a:pt x="132" y="0"/>
                    </a:moveTo>
                    <a:lnTo>
                      <a:pt x="77" y="24"/>
                    </a:lnTo>
                    <a:lnTo>
                      <a:pt x="39" y="49"/>
                    </a:lnTo>
                    <a:lnTo>
                      <a:pt x="0" y="78"/>
                    </a:lnTo>
                    <a:lnTo>
                      <a:pt x="7" y="102"/>
                    </a:lnTo>
                    <a:lnTo>
                      <a:pt x="39" y="122"/>
                    </a:lnTo>
                    <a:lnTo>
                      <a:pt x="99" y="148"/>
                    </a:lnTo>
                    <a:lnTo>
                      <a:pt x="262" y="198"/>
                    </a:lnTo>
                    <a:lnTo>
                      <a:pt x="378" y="238"/>
                    </a:lnTo>
                    <a:lnTo>
                      <a:pt x="412" y="233"/>
                    </a:lnTo>
                    <a:lnTo>
                      <a:pt x="535" y="123"/>
                    </a:lnTo>
                    <a:lnTo>
                      <a:pt x="498" y="99"/>
                    </a:lnTo>
                    <a:lnTo>
                      <a:pt x="416" y="81"/>
                    </a:lnTo>
                    <a:lnTo>
                      <a:pt x="333" y="71"/>
                    </a:lnTo>
                    <a:lnTo>
                      <a:pt x="205" y="42"/>
                    </a:lnTo>
                    <a:lnTo>
                      <a:pt x="138" y="1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D3B7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auto">
              <a:xfrm>
                <a:off x="8592005" y="2938463"/>
                <a:ext cx="579438" cy="487362"/>
              </a:xfrm>
              <a:custGeom>
                <a:avLst/>
                <a:gdLst/>
                <a:ahLst/>
                <a:cxnLst>
                  <a:cxn ang="0">
                    <a:pos x="5" y="158"/>
                  </a:cxn>
                  <a:cxn ang="0">
                    <a:pos x="172" y="38"/>
                  </a:cxn>
                  <a:cxn ang="0">
                    <a:pos x="224" y="0"/>
                  </a:cxn>
                  <a:cxn ang="0">
                    <a:pos x="269" y="13"/>
                  </a:cxn>
                  <a:cxn ang="0">
                    <a:pos x="338" y="52"/>
                  </a:cxn>
                  <a:cxn ang="0">
                    <a:pos x="365" y="80"/>
                  </a:cxn>
                  <a:cxn ang="0">
                    <a:pos x="359" y="89"/>
                  </a:cxn>
                  <a:cxn ang="0">
                    <a:pos x="329" y="123"/>
                  </a:cxn>
                  <a:cxn ang="0">
                    <a:pos x="251" y="184"/>
                  </a:cxn>
                  <a:cxn ang="0">
                    <a:pos x="203" y="215"/>
                  </a:cxn>
                  <a:cxn ang="0">
                    <a:pos x="144" y="279"/>
                  </a:cxn>
                  <a:cxn ang="0">
                    <a:pos x="110" y="307"/>
                  </a:cxn>
                  <a:cxn ang="0">
                    <a:pos x="85" y="300"/>
                  </a:cxn>
                  <a:cxn ang="0">
                    <a:pos x="59" y="235"/>
                  </a:cxn>
                  <a:cxn ang="0">
                    <a:pos x="30" y="191"/>
                  </a:cxn>
                  <a:cxn ang="0">
                    <a:pos x="0" y="169"/>
                  </a:cxn>
                  <a:cxn ang="0">
                    <a:pos x="5" y="158"/>
                  </a:cxn>
                </a:cxnLst>
                <a:rect l="0" t="0" r="r" b="b"/>
                <a:pathLst>
                  <a:path w="365" h="307">
                    <a:moveTo>
                      <a:pt x="5" y="158"/>
                    </a:moveTo>
                    <a:lnTo>
                      <a:pt x="172" y="38"/>
                    </a:lnTo>
                    <a:lnTo>
                      <a:pt x="224" y="0"/>
                    </a:lnTo>
                    <a:lnTo>
                      <a:pt x="269" y="13"/>
                    </a:lnTo>
                    <a:lnTo>
                      <a:pt x="338" y="52"/>
                    </a:lnTo>
                    <a:lnTo>
                      <a:pt x="365" y="80"/>
                    </a:lnTo>
                    <a:lnTo>
                      <a:pt x="359" y="89"/>
                    </a:lnTo>
                    <a:lnTo>
                      <a:pt x="329" y="123"/>
                    </a:lnTo>
                    <a:lnTo>
                      <a:pt x="251" y="184"/>
                    </a:lnTo>
                    <a:lnTo>
                      <a:pt x="203" y="215"/>
                    </a:lnTo>
                    <a:lnTo>
                      <a:pt x="144" y="279"/>
                    </a:lnTo>
                    <a:lnTo>
                      <a:pt x="110" y="307"/>
                    </a:lnTo>
                    <a:lnTo>
                      <a:pt x="85" y="300"/>
                    </a:lnTo>
                    <a:lnTo>
                      <a:pt x="59" y="235"/>
                    </a:lnTo>
                    <a:lnTo>
                      <a:pt x="30" y="191"/>
                    </a:lnTo>
                    <a:lnTo>
                      <a:pt x="0" y="169"/>
                    </a:lnTo>
                    <a:lnTo>
                      <a:pt x="5" y="158"/>
                    </a:lnTo>
                    <a:close/>
                  </a:path>
                </a:pathLst>
              </a:custGeom>
              <a:solidFill>
                <a:srgbClr val="D3B7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auto">
              <a:xfrm>
                <a:off x="7744280" y="2995613"/>
                <a:ext cx="868363" cy="390525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59" y="35"/>
                  </a:cxn>
                  <a:cxn ang="0">
                    <a:pos x="5" y="76"/>
                  </a:cxn>
                  <a:cxn ang="0">
                    <a:pos x="0" y="96"/>
                  </a:cxn>
                  <a:cxn ang="0">
                    <a:pos x="21" y="119"/>
                  </a:cxn>
                  <a:cxn ang="0">
                    <a:pos x="92" y="150"/>
                  </a:cxn>
                  <a:cxn ang="0">
                    <a:pos x="161" y="173"/>
                  </a:cxn>
                  <a:cxn ang="0">
                    <a:pos x="255" y="203"/>
                  </a:cxn>
                  <a:cxn ang="0">
                    <a:pos x="353" y="235"/>
                  </a:cxn>
                  <a:cxn ang="0">
                    <a:pos x="386" y="246"/>
                  </a:cxn>
                  <a:cxn ang="0">
                    <a:pos x="417" y="240"/>
                  </a:cxn>
                  <a:cxn ang="0">
                    <a:pos x="454" y="210"/>
                  </a:cxn>
                  <a:cxn ang="0">
                    <a:pos x="517" y="155"/>
                  </a:cxn>
                  <a:cxn ang="0">
                    <a:pos x="547" y="122"/>
                  </a:cxn>
                  <a:cxn ang="0">
                    <a:pos x="529" y="115"/>
                  </a:cxn>
                  <a:cxn ang="0">
                    <a:pos x="491" y="150"/>
                  </a:cxn>
                  <a:cxn ang="0">
                    <a:pos x="449" y="196"/>
                  </a:cxn>
                  <a:cxn ang="0">
                    <a:pos x="415" y="227"/>
                  </a:cxn>
                  <a:cxn ang="0">
                    <a:pos x="392" y="231"/>
                  </a:cxn>
                  <a:cxn ang="0">
                    <a:pos x="365" y="225"/>
                  </a:cxn>
                  <a:cxn ang="0">
                    <a:pos x="291" y="203"/>
                  </a:cxn>
                  <a:cxn ang="0">
                    <a:pos x="192" y="167"/>
                  </a:cxn>
                  <a:cxn ang="0">
                    <a:pos x="98" y="140"/>
                  </a:cxn>
                  <a:cxn ang="0">
                    <a:pos x="50" y="116"/>
                  </a:cxn>
                  <a:cxn ang="0">
                    <a:pos x="19" y="92"/>
                  </a:cxn>
                  <a:cxn ang="0">
                    <a:pos x="17" y="78"/>
                  </a:cxn>
                  <a:cxn ang="0">
                    <a:pos x="56" y="53"/>
                  </a:cxn>
                  <a:cxn ang="0">
                    <a:pos x="110" y="23"/>
                  </a:cxn>
                  <a:cxn ang="0">
                    <a:pos x="139" y="13"/>
                  </a:cxn>
                  <a:cxn ang="0">
                    <a:pos x="128" y="0"/>
                  </a:cxn>
                </a:cxnLst>
                <a:rect l="0" t="0" r="r" b="b"/>
                <a:pathLst>
                  <a:path w="547" h="246">
                    <a:moveTo>
                      <a:pt x="128" y="0"/>
                    </a:moveTo>
                    <a:lnTo>
                      <a:pt x="59" y="35"/>
                    </a:lnTo>
                    <a:lnTo>
                      <a:pt x="5" y="76"/>
                    </a:lnTo>
                    <a:lnTo>
                      <a:pt x="0" y="96"/>
                    </a:lnTo>
                    <a:lnTo>
                      <a:pt x="21" y="119"/>
                    </a:lnTo>
                    <a:lnTo>
                      <a:pt x="92" y="150"/>
                    </a:lnTo>
                    <a:lnTo>
                      <a:pt x="161" y="173"/>
                    </a:lnTo>
                    <a:lnTo>
                      <a:pt x="255" y="203"/>
                    </a:lnTo>
                    <a:lnTo>
                      <a:pt x="353" y="235"/>
                    </a:lnTo>
                    <a:lnTo>
                      <a:pt x="386" y="246"/>
                    </a:lnTo>
                    <a:lnTo>
                      <a:pt x="417" y="240"/>
                    </a:lnTo>
                    <a:lnTo>
                      <a:pt x="454" y="210"/>
                    </a:lnTo>
                    <a:lnTo>
                      <a:pt x="517" y="155"/>
                    </a:lnTo>
                    <a:lnTo>
                      <a:pt x="547" y="122"/>
                    </a:lnTo>
                    <a:lnTo>
                      <a:pt x="529" y="115"/>
                    </a:lnTo>
                    <a:lnTo>
                      <a:pt x="491" y="150"/>
                    </a:lnTo>
                    <a:lnTo>
                      <a:pt x="449" y="196"/>
                    </a:lnTo>
                    <a:lnTo>
                      <a:pt x="415" y="227"/>
                    </a:lnTo>
                    <a:lnTo>
                      <a:pt x="392" y="231"/>
                    </a:lnTo>
                    <a:lnTo>
                      <a:pt x="365" y="225"/>
                    </a:lnTo>
                    <a:lnTo>
                      <a:pt x="291" y="203"/>
                    </a:lnTo>
                    <a:lnTo>
                      <a:pt x="192" y="167"/>
                    </a:lnTo>
                    <a:lnTo>
                      <a:pt x="98" y="140"/>
                    </a:lnTo>
                    <a:lnTo>
                      <a:pt x="50" y="116"/>
                    </a:lnTo>
                    <a:lnTo>
                      <a:pt x="19" y="92"/>
                    </a:lnTo>
                    <a:lnTo>
                      <a:pt x="17" y="78"/>
                    </a:lnTo>
                    <a:lnTo>
                      <a:pt x="56" y="53"/>
                    </a:lnTo>
                    <a:lnTo>
                      <a:pt x="110" y="23"/>
                    </a:lnTo>
                    <a:lnTo>
                      <a:pt x="139" y="1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auto">
              <a:xfrm>
                <a:off x="8584068" y="2933700"/>
                <a:ext cx="598488" cy="501650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80" y="14"/>
                  </a:cxn>
                  <a:cxn ang="0">
                    <a:pos x="337" y="46"/>
                  </a:cxn>
                  <a:cxn ang="0">
                    <a:pos x="373" y="72"/>
                  </a:cxn>
                  <a:cxn ang="0">
                    <a:pos x="377" y="86"/>
                  </a:cxn>
                  <a:cxn ang="0">
                    <a:pos x="352" y="118"/>
                  </a:cxn>
                  <a:cxn ang="0">
                    <a:pos x="286" y="170"/>
                  </a:cxn>
                  <a:cxn ang="0">
                    <a:pos x="205" y="230"/>
                  </a:cxn>
                  <a:cxn ang="0">
                    <a:pos x="142" y="299"/>
                  </a:cxn>
                  <a:cxn ang="0">
                    <a:pos x="119" y="316"/>
                  </a:cxn>
                  <a:cxn ang="0">
                    <a:pos x="89" y="305"/>
                  </a:cxn>
                  <a:cxn ang="0">
                    <a:pos x="49" y="227"/>
                  </a:cxn>
                  <a:cxn ang="0">
                    <a:pos x="0" y="164"/>
                  </a:cxn>
                  <a:cxn ang="0">
                    <a:pos x="5" y="156"/>
                  </a:cxn>
                  <a:cxn ang="0">
                    <a:pos x="14" y="163"/>
                  </a:cxn>
                  <a:cxn ang="0">
                    <a:pos x="43" y="191"/>
                  </a:cxn>
                  <a:cxn ang="0">
                    <a:pos x="73" y="237"/>
                  </a:cxn>
                  <a:cxn ang="0">
                    <a:pos x="92" y="280"/>
                  </a:cxn>
                  <a:cxn ang="0">
                    <a:pos x="99" y="296"/>
                  </a:cxn>
                  <a:cxn ang="0">
                    <a:pos x="120" y="304"/>
                  </a:cxn>
                  <a:cxn ang="0">
                    <a:pos x="140" y="283"/>
                  </a:cxn>
                  <a:cxn ang="0">
                    <a:pos x="162" y="260"/>
                  </a:cxn>
                  <a:cxn ang="0">
                    <a:pos x="190" y="228"/>
                  </a:cxn>
                  <a:cxn ang="0">
                    <a:pos x="211" y="209"/>
                  </a:cxn>
                  <a:cxn ang="0">
                    <a:pos x="250" y="182"/>
                  </a:cxn>
                  <a:cxn ang="0">
                    <a:pos x="298" y="149"/>
                  </a:cxn>
                  <a:cxn ang="0">
                    <a:pos x="327" y="122"/>
                  </a:cxn>
                  <a:cxn ang="0">
                    <a:pos x="349" y="98"/>
                  </a:cxn>
                  <a:cxn ang="0">
                    <a:pos x="362" y="79"/>
                  </a:cxn>
                  <a:cxn ang="0">
                    <a:pos x="340" y="62"/>
                  </a:cxn>
                  <a:cxn ang="0">
                    <a:pos x="302" y="39"/>
                  </a:cxn>
                  <a:cxn ang="0">
                    <a:pos x="266" y="19"/>
                  </a:cxn>
                  <a:cxn ang="0">
                    <a:pos x="224" y="12"/>
                  </a:cxn>
                  <a:cxn ang="0">
                    <a:pos x="231" y="0"/>
                  </a:cxn>
                </a:cxnLst>
                <a:rect l="0" t="0" r="r" b="b"/>
                <a:pathLst>
                  <a:path w="377" h="316">
                    <a:moveTo>
                      <a:pt x="231" y="0"/>
                    </a:moveTo>
                    <a:lnTo>
                      <a:pt x="280" y="14"/>
                    </a:lnTo>
                    <a:lnTo>
                      <a:pt x="337" y="46"/>
                    </a:lnTo>
                    <a:lnTo>
                      <a:pt x="373" y="72"/>
                    </a:lnTo>
                    <a:lnTo>
                      <a:pt x="377" y="86"/>
                    </a:lnTo>
                    <a:lnTo>
                      <a:pt x="352" y="118"/>
                    </a:lnTo>
                    <a:lnTo>
                      <a:pt x="286" y="170"/>
                    </a:lnTo>
                    <a:lnTo>
                      <a:pt x="205" y="230"/>
                    </a:lnTo>
                    <a:lnTo>
                      <a:pt x="142" y="299"/>
                    </a:lnTo>
                    <a:lnTo>
                      <a:pt x="119" y="316"/>
                    </a:lnTo>
                    <a:lnTo>
                      <a:pt x="89" y="305"/>
                    </a:lnTo>
                    <a:lnTo>
                      <a:pt x="49" y="227"/>
                    </a:lnTo>
                    <a:lnTo>
                      <a:pt x="0" y="164"/>
                    </a:lnTo>
                    <a:lnTo>
                      <a:pt x="5" y="156"/>
                    </a:lnTo>
                    <a:lnTo>
                      <a:pt x="14" y="163"/>
                    </a:lnTo>
                    <a:lnTo>
                      <a:pt x="43" y="191"/>
                    </a:lnTo>
                    <a:lnTo>
                      <a:pt x="73" y="237"/>
                    </a:lnTo>
                    <a:lnTo>
                      <a:pt x="92" y="280"/>
                    </a:lnTo>
                    <a:lnTo>
                      <a:pt x="99" y="296"/>
                    </a:lnTo>
                    <a:lnTo>
                      <a:pt x="120" y="304"/>
                    </a:lnTo>
                    <a:lnTo>
                      <a:pt x="140" y="283"/>
                    </a:lnTo>
                    <a:lnTo>
                      <a:pt x="162" y="260"/>
                    </a:lnTo>
                    <a:lnTo>
                      <a:pt x="190" y="228"/>
                    </a:lnTo>
                    <a:lnTo>
                      <a:pt x="211" y="209"/>
                    </a:lnTo>
                    <a:lnTo>
                      <a:pt x="250" y="182"/>
                    </a:lnTo>
                    <a:lnTo>
                      <a:pt x="298" y="149"/>
                    </a:lnTo>
                    <a:lnTo>
                      <a:pt x="327" y="122"/>
                    </a:lnTo>
                    <a:lnTo>
                      <a:pt x="349" y="98"/>
                    </a:lnTo>
                    <a:lnTo>
                      <a:pt x="362" y="79"/>
                    </a:lnTo>
                    <a:lnTo>
                      <a:pt x="340" y="62"/>
                    </a:lnTo>
                    <a:lnTo>
                      <a:pt x="302" y="39"/>
                    </a:lnTo>
                    <a:lnTo>
                      <a:pt x="266" y="19"/>
                    </a:lnTo>
                    <a:lnTo>
                      <a:pt x="224" y="12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auto">
              <a:xfrm>
                <a:off x="7861755" y="2786063"/>
                <a:ext cx="1112838" cy="1017587"/>
              </a:xfrm>
              <a:custGeom>
                <a:avLst/>
                <a:gdLst/>
                <a:ahLst/>
                <a:cxnLst>
                  <a:cxn ang="0">
                    <a:pos x="342" y="6"/>
                  </a:cxn>
                  <a:cxn ang="0">
                    <a:pos x="457" y="38"/>
                  </a:cxn>
                  <a:cxn ang="0">
                    <a:pos x="672" y="91"/>
                  </a:cxn>
                  <a:cxn ang="0">
                    <a:pos x="577" y="167"/>
                  </a:cxn>
                  <a:cxn ang="0">
                    <a:pos x="460" y="243"/>
                  </a:cxn>
                  <a:cxn ang="0">
                    <a:pos x="363" y="215"/>
                  </a:cxn>
                  <a:cxn ang="0">
                    <a:pos x="222" y="193"/>
                  </a:cxn>
                  <a:cxn ang="0">
                    <a:pos x="112" y="160"/>
                  </a:cxn>
                  <a:cxn ang="0">
                    <a:pos x="66" y="131"/>
                  </a:cxn>
                  <a:cxn ang="0">
                    <a:pos x="216" y="62"/>
                  </a:cxn>
                  <a:cxn ang="0">
                    <a:pos x="324" y="12"/>
                  </a:cxn>
                  <a:cxn ang="0">
                    <a:pos x="273" y="26"/>
                  </a:cxn>
                  <a:cxn ang="0">
                    <a:pos x="160" y="72"/>
                  </a:cxn>
                  <a:cxn ang="0">
                    <a:pos x="54" y="128"/>
                  </a:cxn>
                  <a:cxn ang="0">
                    <a:pos x="71" y="160"/>
                  </a:cxn>
                  <a:cxn ang="0">
                    <a:pos x="172" y="194"/>
                  </a:cxn>
                  <a:cxn ang="0">
                    <a:pos x="318" y="219"/>
                  </a:cxn>
                  <a:cxn ang="0">
                    <a:pos x="439" y="248"/>
                  </a:cxn>
                  <a:cxn ang="0">
                    <a:pos x="466" y="313"/>
                  </a:cxn>
                  <a:cxn ang="0">
                    <a:pos x="448" y="469"/>
                  </a:cxn>
                  <a:cxn ang="0">
                    <a:pos x="411" y="617"/>
                  </a:cxn>
                  <a:cxn ang="0">
                    <a:pos x="297" y="579"/>
                  </a:cxn>
                  <a:cxn ang="0">
                    <a:pos x="135" y="511"/>
                  </a:cxn>
                  <a:cxn ang="0">
                    <a:pos x="21" y="453"/>
                  </a:cxn>
                  <a:cxn ang="0">
                    <a:pos x="26" y="323"/>
                  </a:cxn>
                  <a:cxn ang="0">
                    <a:pos x="18" y="299"/>
                  </a:cxn>
                  <a:cxn ang="0">
                    <a:pos x="0" y="448"/>
                  </a:cxn>
                  <a:cxn ang="0">
                    <a:pos x="50" y="487"/>
                  </a:cxn>
                  <a:cxn ang="0">
                    <a:pos x="282" y="587"/>
                  </a:cxn>
                  <a:cxn ang="0">
                    <a:pos x="419" y="639"/>
                  </a:cxn>
                  <a:cxn ang="0">
                    <a:pos x="609" y="517"/>
                  </a:cxn>
                  <a:cxn ang="0">
                    <a:pos x="701" y="413"/>
                  </a:cxn>
                  <a:cxn ang="0">
                    <a:pos x="684" y="295"/>
                  </a:cxn>
                  <a:cxn ang="0">
                    <a:pos x="686" y="421"/>
                  </a:cxn>
                  <a:cxn ang="0">
                    <a:pos x="592" y="513"/>
                  </a:cxn>
                  <a:cxn ang="0">
                    <a:pos x="451" y="602"/>
                  </a:cxn>
                  <a:cxn ang="0">
                    <a:pos x="460" y="477"/>
                  </a:cxn>
                  <a:cxn ang="0">
                    <a:pos x="478" y="299"/>
                  </a:cxn>
                  <a:cxn ang="0">
                    <a:pos x="567" y="190"/>
                  </a:cxn>
                  <a:cxn ang="0">
                    <a:pos x="689" y="105"/>
                  </a:cxn>
                  <a:cxn ang="0">
                    <a:pos x="665" y="76"/>
                  </a:cxn>
                  <a:cxn ang="0">
                    <a:pos x="525" y="39"/>
                  </a:cxn>
                  <a:cxn ang="0">
                    <a:pos x="396" y="14"/>
                  </a:cxn>
                </a:cxnLst>
                <a:rect l="0" t="0" r="r" b="b"/>
                <a:pathLst>
                  <a:path w="701" h="641">
                    <a:moveTo>
                      <a:pt x="396" y="14"/>
                    </a:moveTo>
                    <a:lnTo>
                      <a:pt x="353" y="0"/>
                    </a:lnTo>
                    <a:lnTo>
                      <a:pt x="342" y="6"/>
                    </a:lnTo>
                    <a:lnTo>
                      <a:pt x="347" y="15"/>
                    </a:lnTo>
                    <a:lnTo>
                      <a:pt x="369" y="20"/>
                    </a:lnTo>
                    <a:lnTo>
                      <a:pt x="457" y="38"/>
                    </a:lnTo>
                    <a:lnTo>
                      <a:pt x="558" y="56"/>
                    </a:lnTo>
                    <a:lnTo>
                      <a:pt x="639" y="78"/>
                    </a:lnTo>
                    <a:lnTo>
                      <a:pt x="672" y="91"/>
                    </a:lnTo>
                    <a:lnTo>
                      <a:pt x="671" y="103"/>
                    </a:lnTo>
                    <a:lnTo>
                      <a:pt x="639" y="122"/>
                    </a:lnTo>
                    <a:lnTo>
                      <a:pt x="577" y="167"/>
                    </a:lnTo>
                    <a:lnTo>
                      <a:pt x="529" y="203"/>
                    </a:lnTo>
                    <a:lnTo>
                      <a:pt x="492" y="230"/>
                    </a:lnTo>
                    <a:lnTo>
                      <a:pt x="460" y="243"/>
                    </a:lnTo>
                    <a:lnTo>
                      <a:pt x="439" y="233"/>
                    </a:lnTo>
                    <a:lnTo>
                      <a:pt x="407" y="222"/>
                    </a:lnTo>
                    <a:lnTo>
                      <a:pt x="363" y="215"/>
                    </a:lnTo>
                    <a:lnTo>
                      <a:pt x="308" y="206"/>
                    </a:lnTo>
                    <a:lnTo>
                      <a:pt x="264" y="200"/>
                    </a:lnTo>
                    <a:lnTo>
                      <a:pt x="222" y="193"/>
                    </a:lnTo>
                    <a:lnTo>
                      <a:pt x="178" y="184"/>
                    </a:lnTo>
                    <a:lnTo>
                      <a:pt x="138" y="173"/>
                    </a:lnTo>
                    <a:lnTo>
                      <a:pt x="112" y="160"/>
                    </a:lnTo>
                    <a:lnTo>
                      <a:pt x="87" y="149"/>
                    </a:lnTo>
                    <a:lnTo>
                      <a:pt x="72" y="142"/>
                    </a:lnTo>
                    <a:lnTo>
                      <a:pt x="66" y="131"/>
                    </a:lnTo>
                    <a:lnTo>
                      <a:pt x="117" y="106"/>
                    </a:lnTo>
                    <a:lnTo>
                      <a:pt x="159" y="85"/>
                    </a:lnTo>
                    <a:lnTo>
                      <a:pt x="216" y="62"/>
                    </a:lnTo>
                    <a:lnTo>
                      <a:pt x="276" y="38"/>
                    </a:lnTo>
                    <a:lnTo>
                      <a:pt x="308" y="21"/>
                    </a:lnTo>
                    <a:lnTo>
                      <a:pt x="324" y="12"/>
                    </a:lnTo>
                    <a:lnTo>
                      <a:pt x="320" y="3"/>
                    </a:lnTo>
                    <a:lnTo>
                      <a:pt x="303" y="8"/>
                    </a:lnTo>
                    <a:lnTo>
                      <a:pt x="273" y="26"/>
                    </a:lnTo>
                    <a:lnTo>
                      <a:pt x="246" y="38"/>
                    </a:lnTo>
                    <a:lnTo>
                      <a:pt x="205" y="54"/>
                    </a:lnTo>
                    <a:lnTo>
                      <a:pt x="160" y="72"/>
                    </a:lnTo>
                    <a:lnTo>
                      <a:pt x="118" y="90"/>
                    </a:lnTo>
                    <a:lnTo>
                      <a:pt x="78" y="111"/>
                    </a:lnTo>
                    <a:lnTo>
                      <a:pt x="54" y="128"/>
                    </a:lnTo>
                    <a:lnTo>
                      <a:pt x="48" y="140"/>
                    </a:lnTo>
                    <a:lnTo>
                      <a:pt x="54" y="146"/>
                    </a:lnTo>
                    <a:lnTo>
                      <a:pt x="71" y="160"/>
                    </a:lnTo>
                    <a:lnTo>
                      <a:pt x="105" y="170"/>
                    </a:lnTo>
                    <a:lnTo>
                      <a:pt x="129" y="184"/>
                    </a:lnTo>
                    <a:lnTo>
                      <a:pt x="172" y="194"/>
                    </a:lnTo>
                    <a:lnTo>
                      <a:pt x="217" y="203"/>
                    </a:lnTo>
                    <a:lnTo>
                      <a:pt x="264" y="213"/>
                    </a:lnTo>
                    <a:lnTo>
                      <a:pt x="318" y="219"/>
                    </a:lnTo>
                    <a:lnTo>
                      <a:pt x="362" y="225"/>
                    </a:lnTo>
                    <a:lnTo>
                      <a:pt x="408" y="236"/>
                    </a:lnTo>
                    <a:lnTo>
                      <a:pt x="439" y="248"/>
                    </a:lnTo>
                    <a:lnTo>
                      <a:pt x="459" y="264"/>
                    </a:lnTo>
                    <a:lnTo>
                      <a:pt x="463" y="284"/>
                    </a:lnTo>
                    <a:lnTo>
                      <a:pt x="466" y="313"/>
                    </a:lnTo>
                    <a:lnTo>
                      <a:pt x="466" y="358"/>
                    </a:lnTo>
                    <a:lnTo>
                      <a:pt x="460" y="412"/>
                    </a:lnTo>
                    <a:lnTo>
                      <a:pt x="448" y="469"/>
                    </a:lnTo>
                    <a:lnTo>
                      <a:pt x="437" y="525"/>
                    </a:lnTo>
                    <a:lnTo>
                      <a:pt x="422" y="584"/>
                    </a:lnTo>
                    <a:lnTo>
                      <a:pt x="411" y="617"/>
                    </a:lnTo>
                    <a:lnTo>
                      <a:pt x="408" y="621"/>
                    </a:lnTo>
                    <a:lnTo>
                      <a:pt x="360" y="606"/>
                    </a:lnTo>
                    <a:lnTo>
                      <a:pt x="297" y="579"/>
                    </a:lnTo>
                    <a:lnTo>
                      <a:pt x="231" y="553"/>
                    </a:lnTo>
                    <a:lnTo>
                      <a:pt x="178" y="529"/>
                    </a:lnTo>
                    <a:lnTo>
                      <a:pt x="135" y="511"/>
                    </a:lnTo>
                    <a:lnTo>
                      <a:pt x="84" y="490"/>
                    </a:lnTo>
                    <a:lnTo>
                      <a:pt x="35" y="466"/>
                    </a:lnTo>
                    <a:lnTo>
                      <a:pt x="21" y="453"/>
                    </a:lnTo>
                    <a:lnTo>
                      <a:pt x="18" y="436"/>
                    </a:lnTo>
                    <a:lnTo>
                      <a:pt x="21" y="401"/>
                    </a:lnTo>
                    <a:lnTo>
                      <a:pt x="26" y="323"/>
                    </a:lnTo>
                    <a:lnTo>
                      <a:pt x="30" y="281"/>
                    </a:lnTo>
                    <a:lnTo>
                      <a:pt x="18" y="277"/>
                    </a:lnTo>
                    <a:lnTo>
                      <a:pt x="18" y="299"/>
                    </a:lnTo>
                    <a:lnTo>
                      <a:pt x="11" y="346"/>
                    </a:lnTo>
                    <a:lnTo>
                      <a:pt x="6" y="397"/>
                    </a:lnTo>
                    <a:lnTo>
                      <a:pt x="0" y="448"/>
                    </a:lnTo>
                    <a:lnTo>
                      <a:pt x="6" y="466"/>
                    </a:lnTo>
                    <a:lnTo>
                      <a:pt x="15" y="475"/>
                    </a:lnTo>
                    <a:lnTo>
                      <a:pt x="50" y="487"/>
                    </a:lnTo>
                    <a:lnTo>
                      <a:pt x="132" y="523"/>
                    </a:lnTo>
                    <a:lnTo>
                      <a:pt x="208" y="556"/>
                    </a:lnTo>
                    <a:lnTo>
                      <a:pt x="282" y="587"/>
                    </a:lnTo>
                    <a:lnTo>
                      <a:pt x="354" y="620"/>
                    </a:lnTo>
                    <a:lnTo>
                      <a:pt x="408" y="641"/>
                    </a:lnTo>
                    <a:lnTo>
                      <a:pt x="419" y="639"/>
                    </a:lnTo>
                    <a:lnTo>
                      <a:pt x="451" y="620"/>
                    </a:lnTo>
                    <a:lnTo>
                      <a:pt x="543" y="564"/>
                    </a:lnTo>
                    <a:lnTo>
                      <a:pt x="609" y="517"/>
                    </a:lnTo>
                    <a:lnTo>
                      <a:pt x="662" y="466"/>
                    </a:lnTo>
                    <a:lnTo>
                      <a:pt x="698" y="430"/>
                    </a:lnTo>
                    <a:lnTo>
                      <a:pt x="701" y="413"/>
                    </a:lnTo>
                    <a:lnTo>
                      <a:pt x="699" y="359"/>
                    </a:lnTo>
                    <a:lnTo>
                      <a:pt x="695" y="291"/>
                    </a:lnTo>
                    <a:lnTo>
                      <a:pt x="684" y="295"/>
                    </a:lnTo>
                    <a:lnTo>
                      <a:pt x="687" y="347"/>
                    </a:lnTo>
                    <a:lnTo>
                      <a:pt x="690" y="397"/>
                    </a:lnTo>
                    <a:lnTo>
                      <a:pt x="686" y="421"/>
                    </a:lnTo>
                    <a:lnTo>
                      <a:pt x="669" y="442"/>
                    </a:lnTo>
                    <a:lnTo>
                      <a:pt x="624" y="487"/>
                    </a:lnTo>
                    <a:lnTo>
                      <a:pt x="592" y="513"/>
                    </a:lnTo>
                    <a:lnTo>
                      <a:pt x="547" y="544"/>
                    </a:lnTo>
                    <a:lnTo>
                      <a:pt x="501" y="576"/>
                    </a:lnTo>
                    <a:lnTo>
                      <a:pt x="451" y="602"/>
                    </a:lnTo>
                    <a:lnTo>
                      <a:pt x="423" y="614"/>
                    </a:lnTo>
                    <a:lnTo>
                      <a:pt x="447" y="544"/>
                    </a:lnTo>
                    <a:lnTo>
                      <a:pt x="460" y="477"/>
                    </a:lnTo>
                    <a:lnTo>
                      <a:pt x="475" y="397"/>
                    </a:lnTo>
                    <a:lnTo>
                      <a:pt x="477" y="349"/>
                    </a:lnTo>
                    <a:lnTo>
                      <a:pt x="478" y="299"/>
                    </a:lnTo>
                    <a:lnTo>
                      <a:pt x="478" y="260"/>
                    </a:lnTo>
                    <a:lnTo>
                      <a:pt x="514" y="231"/>
                    </a:lnTo>
                    <a:lnTo>
                      <a:pt x="567" y="190"/>
                    </a:lnTo>
                    <a:lnTo>
                      <a:pt x="632" y="145"/>
                    </a:lnTo>
                    <a:lnTo>
                      <a:pt x="668" y="116"/>
                    </a:lnTo>
                    <a:lnTo>
                      <a:pt x="689" y="105"/>
                    </a:lnTo>
                    <a:lnTo>
                      <a:pt x="692" y="97"/>
                    </a:lnTo>
                    <a:lnTo>
                      <a:pt x="684" y="87"/>
                    </a:lnTo>
                    <a:lnTo>
                      <a:pt x="665" y="76"/>
                    </a:lnTo>
                    <a:lnTo>
                      <a:pt x="630" y="66"/>
                    </a:lnTo>
                    <a:lnTo>
                      <a:pt x="586" y="53"/>
                    </a:lnTo>
                    <a:lnTo>
                      <a:pt x="525" y="39"/>
                    </a:lnTo>
                    <a:lnTo>
                      <a:pt x="465" y="27"/>
                    </a:lnTo>
                    <a:lnTo>
                      <a:pt x="428" y="21"/>
                    </a:lnTo>
                    <a:lnTo>
                      <a:pt x="39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auto">
              <a:xfrm>
                <a:off x="8249105" y="2143125"/>
                <a:ext cx="428625" cy="403225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6" y="30"/>
                  </a:cxn>
                  <a:cxn ang="0">
                    <a:pos x="122" y="47"/>
                  </a:cxn>
                  <a:cxn ang="0">
                    <a:pos x="143" y="61"/>
                  </a:cxn>
                  <a:cxn ang="0">
                    <a:pos x="161" y="60"/>
                  </a:cxn>
                  <a:cxn ang="0">
                    <a:pos x="186" y="52"/>
                  </a:cxn>
                  <a:cxn ang="0">
                    <a:pos x="201" y="46"/>
                  </a:cxn>
                  <a:cxn ang="0">
                    <a:pos x="227" y="56"/>
                  </a:cxn>
                  <a:cxn ang="0">
                    <a:pos x="270" y="106"/>
                  </a:cxn>
                  <a:cxn ang="0">
                    <a:pos x="245" y="124"/>
                  </a:cxn>
                  <a:cxn ang="0">
                    <a:pos x="233" y="157"/>
                  </a:cxn>
                  <a:cxn ang="0">
                    <a:pos x="197" y="125"/>
                  </a:cxn>
                  <a:cxn ang="0">
                    <a:pos x="183" y="176"/>
                  </a:cxn>
                  <a:cxn ang="0">
                    <a:pos x="174" y="254"/>
                  </a:cxn>
                  <a:cxn ang="0">
                    <a:pos x="113" y="231"/>
                  </a:cxn>
                  <a:cxn ang="0">
                    <a:pos x="50" y="223"/>
                  </a:cxn>
                  <a:cxn ang="0">
                    <a:pos x="16" y="223"/>
                  </a:cxn>
                  <a:cxn ang="0">
                    <a:pos x="65" y="81"/>
                  </a:cxn>
                  <a:cxn ang="0">
                    <a:pos x="4" y="91"/>
                  </a:cxn>
                  <a:cxn ang="0">
                    <a:pos x="0" y="20"/>
                  </a:cxn>
                  <a:cxn ang="0">
                    <a:pos x="113" y="0"/>
                  </a:cxn>
                </a:cxnLst>
                <a:rect l="0" t="0" r="r" b="b"/>
                <a:pathLst>
                  <a:path w="270" h="254">
                    <a:moveTo>
                      <a:pt x="113" y="0"/>
                    </a:moveTo>
                    <a:lnTo>
                      <a:pt x="116" y="30"/>
                    </a:lnTo>
                    <a:lnTo>
                      <a:pt x="122" y="47"/>
                    </a:lnTo>
                    <a:lnTo>
                      <a:pt x="143" y="61"/>
                    </a:lnTo>
                    <a:lnTo>
                      <a:pt x="161" y="60"/>
                    </a:lnTo>
                    <a:lnTo>
                      <a:pt x="186" y="52"/>
                    </a:lnTo>
                    <a:lnTo>
                      <a:pt x="201" y="46"/>
                    </a:lnTo>
                    <a:lnTo>
                      <a:pt x="227" y="56"/>
                    </a:lnTo>
                    <a:lnTo>
                      <a:pt x="270" y="106"/>
                    </a:lnTo>
                    <a:lnTo>
                      <a:pt x="245" y="124"/>
                    </a:lnTo>
                    <a:lnTo>
                      <a:pt x="233" y="157"/>
                    </a:lnTo>
                    <a:lnTo>
                      <a:pt x="197" y="125"/>
                    </a:lnTo>
                    <a:lnTo>
                      <a:pt x="183" y="176"/>
                    </a:lnTo>
                    <a:lnTo>
                      <a:pt x="174" y="254"/>
                    </a:lnTo>
                    <a:lnTo>
                      <a:pt x="113" y="231"/>
                    </a:lnTo>
                    <a:lnTo>
                      <a:pt x="50" y="223"/>
                    </a:lnTo>
                    <a:lnTo>
                      <a:pt x="16" y="223"/>
                    </a:lnTo>
                    <a:lnTo>
                      <a:pt x="65" y="81"/>
                    </a:lnTo>
                    <a:lnTo>
                      <a:pt x="4" y="91"/>
                    </a:lnTo>
                    <a:lnTo>
                      <a:pt x="0" y="2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CFEB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auto">
              <a:xfrm>
                <a:off x="8242755" y="2136775"/>
                <a:ext cx="452438" cy="428625"/>
              </a:xfrm>
              <a:custGeom>
                <a:avLst/>
                <a:gdLst/>
                <a:ahLst/>
                <a:cxnLst>
                  <a:cxn ang="0">
                    <a:pos x="126" y="18"/>
                  </a:cxn>
                  <a:cxn ang="0">
                    <a:pos x="129" y="39"/>
                  </a:cxn>
                  <a:cxn ang="0">
                    <a:pos x="132" y="49"/>
                  </a:cxn>
                  <a:cxn ang="0">
                    <a:pos x="147" y="58"/>
                  </a:cxn>
                  <a:cxn ang="0">
                    <a:pos x="162" y="57"/>
                  </a:cxn>
                  <a:cxn ang="0">
                    <a:pos x="181" y="57"/>
                  </a:cxn>
                  <a:cxn ang="0">
                    <a:pos x="194" y="49"/>
                  </a:cxn>
                  <a:cxn ang="0">
                    <a:pos x="202" y="41"/>
                  </a:cxn>
                  <a:cxn ang="0">
                    <a:pos x="234" y="57"/>
                  </a:cxn>
                  <a:cxn ang="0">
                    <a:pos x="251" y="75"/>
                  </a:cxn>
                  <a:cxn ang="0">
                    <a:pos x="285" y="112"/>
                  </a:cxn>
                  <a:cxn ang="0">
                    <a:pos x="260" y="133"/>
                  </a:cxn>
                  <a:cxn ang="0">
                    <a:pos x="246" y="156"/>
                  </a:cxn>
                  <a:cxn ang="0">
                    <a:pos x="237" y="174"/>
                  </a:cxn>
                  <a:cxn ang="0">
                    <a:pos x="202" y="143"/>
                  </a:cxn>
                  <a:cxn ang="0">
                    <a:pos x="192" y="212"/>
                  </a:cxn>
                  <a:cxn ang="0">
                    <a:pos x="185" y="270"/>
                  </a:cxn>
                  <a:cxn ang="0">
                    <a:pos x="138" y="257"/>
                  </a:cxn>
                  <a:cxn ang="0">
                    <a:pos x="60" y="239"/>
                  </a:cxn>
                  <a:cxn ang="0">
                    <a:pos x="24" y="235"/>
                  </a:cxn>
                  <a:cxn ang="0">
                    <a:pos x="12" y="237"/>
                  </a:cxn>
                  <a:cxn ang="0">
                    <a:pos x="36" y="158"/>
                  </a:cxn>
                  <a:cxn ang="0">
                    <a:pos x="54" y="95"/>
                  </a:cxn>
                  <a:cxn ang="0">
                    <a:pos x="1" y="108"/>
                  </a:cxn>
                  <a:cxn ang="0">
                    <a:pos x="0" y="15"/>
                  </a:cxn>
                  <a:cxn ang="0">
                    <a:pos x="65" y="7"/>
                  </a:cxn>
                  <a:cxn ang="0">
                    <a:pos x="108" y="0"/>
                  </a:cxn>
                  <a:cxn ang="0">
                    <a:pos x="118" y="0"/>
                  </a:cxn>
                  <a:cxn ang="0">
                    <a:pos x="123" y="8"/>
                  </a:cxn>
                  <a:cxn ang="0">
                    <a:pos x="105" y="14"/>
                  </a:cxn>
                  <a:cxn ang="0">
                    <a:pos x="55" y="21"/>
                  </a:cxn>
                  <a:cxn ang="0">
                    <a:pos x="11" y="28"/>
                  </a:cxn>
                  <a:cxn ang="0">
                    <a:pos x="15" y="87"/>
                  </a:cxn>
                  <a:cxn ang="0">
                    <a:pos x="78" y="75"/>
                  </a:cxn>
                  <a:cxn ang="0">
                    <a:pos x="83" y="86"/>
                  </a:cxn>
                  <a:cxn ang="0">
                    <a:pos x="33" y="218"/>
                  </a:cxn>
                  <a:cxn ang="0">
                    <a:pos x="76" y="218"/>
                  </a:cxn>
                  <a:cxn ang="0">
                    <a:pos x="126" y="230"/>
                  </a:cxn>
                  <a:cxn ang="0">
                    <a:pos x="169" y="241"/>
                  </a:cxn>
                  <a:cxn ang="0">
                    <a:pos x="189" y="121"/>
                  </a:cxn>
                  <a:cxn ang="0">
                    <a:pos x="212" y="116"/>
                  </a:cxn>
                  <a:cxn ang="0">
                    <a:pos x="235" y="149"/>
                  </a:cxn>
                  <a:cxn ang="0">
                    <a:pos x="247" y="121"/>
                  </a:cxn>
                  <a:cxn ang="0">
                    <a:pos x="260" y="109"/>
                  </a:cxn>
                  <a:cxn ang="0">
                    <a:pos x="221" y="64"/>
                  </a:cxn>
                  <a:cxn ang="0">
                    <a:pos x="199" y="57"/>
                  </a:cxn>
                  <a:cxn ang="0">
                    <a:pos x="183" y="69"/>
                  </a:cxn>
                  <a:cxn ang="0">
                    <a:pos x="163" y="75"/>
                  </a:cxn>
                  <a:cxn ang="0">
                    <a:pos x="149" y="75"/>
                  </a:cxn>
                  <a:cxn ang="0">
                    <a:pos x="122" y="57"/>
                  </a:cxn>
                  <a:cxn ang="0">
                    <a:pos x="111" y="42"/>
                  </a:cxn>
                  <a:cxn ang="0">
                    <a:pos x="111" y="20"/>
                  </a:cxn>
                  <a:cxn ang="0">
                    <a:pos x="126" y="18"/>
                  </a:cxn>
                </a:cxnLst>
                <a:rect l="0" t="0" r="r" b="b"/>
                <a:pathLst>
                  <a:path w="285" h="270">
                    <a:moveTo>
                      <a:pt x="126" y="18"/>
                    </a:moveTo>
                    <a:lnTo>
                      <a:pt x="129" y="39"/>
                    </a:lnTo>
                    <a:lnTo>
                      <a:pt x="132" y="49"/>
                    </a:lnTo>
                    <a:lnTo>
                      <a:pt x="147" y="58"/>
                    </a:lnTo>
                    <a:lnTo>
                      <a:pt x="162" y="57"/>
                    </a:lnTo>
                    <a:lnTo>
                      <a:pt x="181" y="57"/>
                    </a:lnTo>
                    <a:lnTo>
                      <a:pt x="194" y="49"/>
                    </a:lnTo>
                    <a:lnTo>
                      <a:pt x="202" y="41"/>
                    </a:lnTo>
                    <a:lnTo>
                      <a:pt x="234" y="57"/>
                    </a:lnTo>
                    <a:lnTo>
                      <a:pt x="251" y="75"/>
                    </a:lnTo>
                    <a:lnTo>
                      <a:pt x="285" y="112"/>
                    </a:lnTo>
                    <a:lnTo>
                      <a:pt x="260" y="133"/>
                    </a:lnTo>
                    <a:lnTo>
                      <a:pt x="246" y="156"/>
                    </a:lnTo>
                    <a:lnTo>
                      <a:pt x="237" y="174"/>
                    </a:lnTo>
                    <a:lnTo>
                      <a:pt x="202" y="143"/>
                    </a:lnTo>
                    <a:lnTo>
                      <a:pt x="192" y="212"/>
                    </a:lnTo>
                    <a:lnTo>
                      <a:pt x="185" y="270"/>
                    </a:lnTo>
                    <a:lnTo>
                      <a:pt x="138" y="257"/>
                    </a:lnTo>
                    <a:lnTo>
                      <a:pt x="60" y="239"/>
                    </a:lnTo>
                    <a:lnTo>
                      <a:pt x="24" y="235"/>
                    </a:lnTo>
                    <a:lnTo>
                      <a:pt x="12" y="237"/>
                    </a:lnTo>
                    <a:lnTo>
                      <a:pt x="36" y="158"/>
                    </a:lnTo>
                    <a:lnTo>
                      <a:pt x="54" y="95"/>
                    </a:lnTo>
                    <a:lnTo>
                      <a:pt x="1" y="108"/>
                    </a:lnTo>
                    <a:lnTo>
                      <a:pt x="0" y="15"/>
                    </a:lnTo>
                    <a:lnTo>
                      <a:pt x="65" y="7"/>
                    </a:lnTo>
                    <a:lnTo>
                      <a:pt x="108" y="0"/>
                    </a:lnTo>
                    <a:lnTo>
                      <a:pt x="118" y="0"/>
                    </a:lnTo>
                    <a:lnTo>
                      <a:pt x="123" y="8"/>
                    </a:lnTo>
                    <a:lnTo>
                      <a:pt x="105" y="14"/>
                    </a:lnTo>
                    <a:lnTo>
                      <a:pt x="55" y="21"/>
                    </a:lnTo>
                    <a:lnTo>
                      <a:pt x="11" y="28"/>
                    </a:lnTo>
                    <a:lnTo>
                      <a:pt x="15" y="87"/>
                    </a:lnTo>
                    <a:lnTo>
                      <a:pt x="78" y="75"/>
                    </a:lnTo>
                    <a:lnTo>
                      <a:pt x="83" y="86"/>
                    </a:lnTo>
                    <a:lnTo>
                      <a:pt x="33" y="218"/>
                    </a:lnTo>
                    <a:lnTo>
                      <a:pt x="76" y="218"/>
                    </a:lnTo>
                    <a:lnTo>
                      <a:pt x="126" y="230"/>
                    </a:lnTo>
                    <a:lnTo>
                      <a:pt x="169" y="241"/>
                    </a:lnTo>
                    <a:lnTo>
                      <a:pt x="189" y="121"/>
                    </a:lnTo>
                    <a:lnTo>
                      <a:pt x="212" y="116"/>
                    </a:lnTo>
                    <a:lnTo>
                      <a:pt x="235" y="149"/>
                    </a:lnTo>
                    <a:lnTo>
                      <a:pt x="247" y="121"/>
                    </a:lnTo>
                    <a:lnTo>
                      <a:pt x="260" y="109"/>
                    </a:lnTo>
                    <a:lnTo>
                      <a:pt x="221" y="64"/>
                    </a:lnTo>
                    <a:lnTo>
                      <a:pt x="199" y="57"/>
                    </a:lnTo>
                    <a:lnTo>
                      <a:pt x="183" y="69"/>
                    </a:lnTo>
                    <a:lnTo>
                      <a:pt x="163" y="75"/>
                    </a:lnTo>
                    <a:lnTo>
                      <a:pt x="149" y="75"/>
                    </a:lnTo>
                    <a:lnTo>
                      <a:pt x="122" y="57"/>
                    </a:lnTo>
                    <a:lnTo>
                      <a:pt x="111" y="42"/>
                    </a:lnTo>
                    <a:lnTo>
                      <a:pt x="111" y="20"/>
                    </a:lnTo>
                    <a:lnTo>
                      <a:pt x="12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auto">
              <a:xfrm>
                <a:off x="9200018" y="2349500"/>
                <a:ext cx="349250" cy="585787"/>
              </a:xfrm>
              <a:custGeom>
                <a:avLst/>
                <a:gdLst/>
                <a:ahLst/>
                <a:cxnLst>
                  <a:cxn ang="0">
                    <a:pos x="61" y="52"/>
                  </a:cxn>
                  <a:cxn ang="0">
                    <a:pos x="84" y="27"/>
                  </a:cxn>
                  <a:cxn ang="0">
                    <a:pos x="107" y="12"/>
                  </a:cxn>
                  <a:cxn ang="0">
                    <a:pos x="131" y="6"/>
                  </a:cxn>
                  <a:cxn ang="0">
                    <a:pos x="160" y="0"/>
                  </a:cxn>
                  <a:cxn ang="0">
                    <a:pos x="184" y="11"/>
                  </a:cxn>
                  <a:cxn ang="0">
                    <a:pos x="200" y="27"/>
                  </a:cxn>
                  <a:cxn ang="0">
                    <a:pos x="209" y="48"/>
                  </a:cxn>
                  <a:cxn ang="0">
                    <a:pos x="208" y="70"/>
                  </a:cxn>
                  <a:cxn ang="0">
                    <a:pos x="202" y="103"/>
                  </a:cxn>
                  <a:cxn ang="0">
                    <a:pos x="187" y="140"/>
                  </a:cxn>
                  <a:cxn ang="0">
                    <a:pos x="174" y="159"/>
                  </a:cxn>
                  <a:cxn ang="0">
                    <a:pos x="169" y="177"/>
                  </a:cxn>
                  <a:cxn ang="0">
                    <a:pos x="175" y="206"/>
                  </a:cxn>
                  <a:cxn ang="0">
                    <a:pos x="190" y="224"/>
                  </a:cxn>
                  <a:cxn ang="0">
                    <a:pos x="207" y="244"/>
                  </a:cxn>
                  <a:cxn ang="0">
                    <a:pos x="219" y="270"/>
                  </a:cxn>
                  <a:cxn ang="0">
                    <a:pos x="220" y="296"/>
                  </a:cxn>
                  <a:cxn ang="0">
                    <a:pos x="216" y="320"/>
                  </a:cxn>
                  <a:cxn ang="0">
                    <a:pos x="205" y="335"/>
                  </a:cxn>
                  <a:cxn ang="0">
                    <a:pos x="191" y="349"/>
                  </a:cxn>
                  <a:cxn ang="0">
                    <a:pos x="170" y="359"/>
                  </a:cxn>
                  <a:cxn ang="0">
                    <a:pos x="136" y="369"/>
                  </a:cxn>
                  <a:cxn ang="0">
                    <a:pos x="103" y="368"/>
                  </a:cxn>
                  <a:cxn ang="0">
                    <a:pos x="79" y="362"/>
                  </a:cxn>
                  <a:cxn ang="0">
                    <a:pos x="60" y="353"/>
                  </a:cxn>
                  <a:cxn ang="0">
                    <a:pos x="37" y="336"/>
                  </a:cxn>
                  <a:cxn ang="0">
                    <a:pos x="19" y="311"/>
                  </a:cxn>
                  <a:cxn ang="0">
                    <a:pos x="9" y="281"/>
                  </a:cxn>
                  <a:cxn ang="0">
                    <a:pos x="0" y="239"/>
                  </a:cxn>
                  <a:cxn ang="0">
                    <a:pos x="4" y="197"/>
                  </a:cxn>
                  <a:cxn ang="0">
                    <a:pos x="12" y="165"/>
                  </a:cxn>
                  <a:cxn ang="0">
                    <a:pos x="25" y="130"/>
                  </a:cxn>
                  <a:cxn ang="0">
                    <a:pos x="36" y="98"/>
                  </a:cxn>
                  <a:cxn ang="0">
                    <a:pos x="47" y="72"/>
                  </a:cxn>
                  <a:cxn ang="0">
                    <a:pos x="61" y="52"/>
                  </a:cxn>
                </a:cxnLst>
                <a:rect l="0" t="0" r="r" b="b"/>
                <a:pathLst>
                  <a:path w="220" h="369">
                    <a:moveTo>
                      <a:pt x="61" y="52"/>
                    </a:moveTo>
                    <a:lnTo>
                      <a:pt x="84" y="27"/>
                    </a:lnTo>
                    <a:lnTo>
                      <a:pt x="107" y="12"/>
                    </a:lnTo>
                    <a:lnTo>
                      <a:pt x="131" y="6"/>
                    </a:lnTo>
                    <a:lnTo>
                      <a:pt x="160" y="0"/>
                    </a:lnTo>
                    <a:lnTo>
                      <a:pt x="184" y="11"/>
                    </a:lnTo>
                    <a:lnTo>
                      <a:pt x="200" y="27"/>
                    </a:lnTo>
                    <a:lnTo>
                      <a:pt x="209" y="48"/>
                    </a:lnTo>
                    <a:lnTo>
                      <a:pt x="208" y="70"/>
                    </a:lnTo>
                    <a:lnTo>
                      <a:pt x="202" y="103"/>
                    </a:lnTo>
                    <a:lnTo>
                      <a:pt x="187" y="140"/>
                    </a:lnTo>
                    <a:lnTo>
                      <a:pt x="174" y="159"/>
                    </a:lnTo>
                    <a:lnTo>
                      <a:pt x="169" y="177"/>
                    </a:lnTo>
                    <a:lnTo>
                      <a:pt x="175" y="206"/>
                    </a:lnTo>
                    <a:lnTo>
                      <a:pt x="190" y="224"/>
                    </a:lnTo>
                    <a:lnTo>
                      <a:pt x="207" y="244"/>
                    </a:lnTo>
                    <a:lnTo>
                      <a:pt x="219" y="270"/>
                    </a:lnTo>
                    <a:lnTo>
                      <a:pt x="220" y="296"/>
                    </a:lnTo>
                    <a:lnTo>
                      <a:pt x="216" y="320"/>
                    </a:lnTo>
                    <a:lnTo>
                      <a:pt x="205" y="335"/>
                    </a:lnTo>
                    <a:lnTo>
                      <a:pt x="191" y="349"/>
                    </a:lnTo>
                    <a:lnTo>
                      <a:pt x="170" y="359"/>
                    </a:lnTo>
                    <a:lnTo>
                      <a:pt x="136" y="369"/>
                    </a:lnTo>
                    <a:lnTo>
                      <a:pt x="103" y="368"/>
                    </a:lnTo>
                    <a:lnTo>
                      <a:pt x="79" y="362"/>
                    </a:lnTo>
                    <a:lnTo>
                      <a:pt x="60" y="353"/>
                    </a:lnTo>
                    <a:lnTo>
                      <a:pt x="37" y="336"/>
                    </a:lnTo>
                    <a:lnTo>
                      <a:pt x="19" y="311"/>
                    </a:lnTo>
                    <a:lnTo>
                      <a:pt x="9" y="281"/>
                    </a:lnTo>
                    <a:lnTo>
                      <a:pt x="0" y="239"/>
                    </a:lnTo>
                    <a:lnTo>
                      <a:pt x="4" y="197"/>
                    </a:lnTo>
                    <a:lnTo>
                      <a:pt x="12" y="165"/>
                    </a:lnTo>
                    <a:lnTo>
                      <a:pt x="25" y="130"/>
                    </a:lnTo>
                    <a:lnTo>
                      <a:pt x="36" y="98"/>
                    </a:lnTo>
                    <a:lnTo>
                      <a:pt x="47" y="72"/>
                    </a:lnTo>
                    <a:lnTo>
                      <a:pt x="61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7" name="Freeform 15"/>
              <p:cNvSpPr>
                <a:spLocks/>
              </p:cNvSpPr>
              <p:nvPr/>
            </p:nvSpPr>
            <p:spPr bwMode="auto">
              <a:xfrm>
                <a:off x="9107943" y="2709863"/>
                <a:ext cx="284163" cy="831850"/>
              </a:xfrm>
              <a:custGeom>
                <a:avLst/>
                <a:gdLst/>
                <a:ahLst/>
                <a:cxnLst>
                  <a:cxn ang="0">
                    <a:pos x="165" y="76"/>
                  </a:cxn>
                  <a:cxn ang="0">
                    <a:pos x="179" y="52"/>
                  </a:cxn>
                  <a:cxn ang="0">
                    <a:pos x="173" y="23"/>
                  </a:cxn>
                  <a:cxn ang="0">
                    <a:pos x="152" y="0"/>
                  </a:cxn>
                  <a:cxn ang="0">
                    <a:pos x="119" y="9"/>
                  </a:cxn>
                  <a:cxn ang="0">
                    <a:pos x="107" y="36"/>
                  </a:cxn>
                  <a:cxn ang="0">
                    <a:pos x="98" y="84"/>
                  </a:cxn>
                  <a:cxn ang="0">
                    <a:pos x="94" y="161"/>
                  </a:cxn>
                  <a:cxn ang="0">
                    <a:pos x="99" y="220"/>
                  </a:cxn>
                  <a:cxn ang="0">
                    <a:pos x="113" y="284"/>
                  </a:cxn>
                  <a:cxn ang="0">
                    <a:pos x="122" y="314"/>
                  </a:cxn>
                  <a:cxn ang="0">
                    <a:pos x="122" y="353"/>
                  </a:cxn>
                  <a:cxn ang="0">
                    <a:pos x="118" y="388"/>
                  </a:cxn>
                  <a:cxn ang="0">
                    <a:pos x="110" y="420"/>
                  </a:cxn>
                  <a:cxn ang="0">
                    <a:pos x="102" y="438"/>
                  </a:cxn>
                  <a:cxn ang="0">
                    <a:pos x="99" y="451"/>
                  </a:cxn>
                  <a:cxn ang="0">
                    <a:pos x="79" y="460"/>
                  </a:cxn>
                  <a:cxn ang="0">
                    <a:pos x="50" y="476"/>
                  </a:cxn>
                  <a:cxn ang="0">
                    <a:pos x="13" y="487"/>
                  </a:cxn>
                  <a:cxn ang="0">
                    <a:pos x="0" y="492"/>
                  </a:cxn>
                  <a:cxn ang="0">
                    <a:pos x="1" y="504"/>
                  </a:cxn>
                  <a:cxn ang="0">
                    <a:pos x="21" y="520"/>
                  </a:cxn>
                  <a:cxn ang="0">
                    <a:pos x="52" y="524"/>
                  </a:cxn>
                  <a:cxn ang="0">
                    <a:pos x="66" y="521"/>
                  </a:cxn>
                  <a:cxn ang="0">
                    <a:pos x="76" y="511"/>
                  </a:cxn>
                  <a:cxn ang="0">
                    <a:pos x="85" y="497"/>
                  </a:cxn>
                  <a:cxn ang="0">
                    <a:pos x="110" y="479"/>
                  </a:cxn>
                  <a:cxn ang="0">
                    <a:pos x="131" y="476"/>
                  </a:cxn>
                  <a:cxn ang="0">
                    <a:pos x="151" y="470"/>
                  </a:cxn>
                  <a:cxn ang="0">
                    <a:pos x="152" y="449"/>
                  </a:cxn>
                  <a:cxn ang="0">
                    <a:pos x="149" y="430"/>
                  </a:cxn>
                  <a:cxn ang="0">
                    <a:pos x="143" y="398"/>
                  </a:cxn>
                  <a:cxn ang="0">
                    <a:pos x="147" y="363"/>
                  </a:cxn>
                  <a:cxn ang="0">
                    <a:pos x="147" y="320"/>
                  </a:cxn>
                  <a:cxn ang="0">
                    <a:pos x="147" y="279"/>
                  </a:cxn>
                  <a:cxn ang="0">
                    <a:pos x="148" y="226"/>
                  </a:cxn>
                  <a:cxn ang="0">
                    <a:pos x="148" y="158"/>
                  </a:cxn>
                  <a:cxn ang="0">
                    <a:pos x="152" y="126"/>
                  </a:cxn>
                  <a:cxn ang="0">
                    <a:pos x="159" y="100"/>
                  </a:cxn>
                  <a:cxn ang="0">
                    <a:pos x="165" y="76"/>
                  </a:cxn>
                </a:cxnLst>
                <a:rect l="0" t="0" r="r" b="b"/>
                <a:pathLst>
                  <a:path w="179" h="524">
                    <a:moveTo>
                      <a:pt x="165" y="76"/>
                    </a:moveTo>
                    <a:lnTo>
                      <a:pt x="179" y="52"/>
                    </a:lnTo>
                    <a:lnTo>
                      <a:pt x="173" y="23"/>
                    </a:lnTo>
                    <a:lnTo>
                      <a:pt x="152" y="0"/>
                    </a:lnTo>
                    <a:lnTo>
                      <a:pt x="119" y="9"/>
                    </a:lnTo>
                    <a:lnTo>
                      <a:pt x="107" y="36"/>
                    </a:lnTo>
                    <a:lnTo>
                      <a:pt x="98" y="84"/>
                    </a:lnTo>
                    <a:lnTo>
                      <a:pt x="94" y="161"/>
                    </a:lnTo>
                    <a:lnTo>
                      <a:pt x="99" y="220"/>
                    </a:lnTo>
                    <a:lnTo>
                      <a:pt x="113" y="284"/>
                    </a:lnTo>
                    <a:lnTo>
                      <a:pt x="122" y="314"/>
                    </a:lnTo>
                    <a:lnTo>
                      <a:pt x="122" y="353"/>
                    </a:lnTo>
                    <a:lnTo>
                      <a:pt x="118" y="388"/>
                    </a:lnTo>
                    <a:lnTo>
                      <a:pt x="110" y="420"/>
                    </a:lnTo>
                    <a:lnTo>
                      <a:pt x="102" y="438"/>
                    </a:lnTo>
                    <a:lnTo>
                      <a:pt x="99" y="451"/>
                    </a:lnTo>
                    <a:lnTo>
                      <a:pt x="79" y="460"/>
                    </a:lnTo>
                    <a:lnTo>
                      <a:pt x="50" y="476"/>
                    </a:lnTo>
                    <a:lnTo>
                      <a:pt x="13" y="487"/>
                    </a:lnTo>
                    <a:lnTo>
                      <a:pt x="0" y="492"/>
                    </a:lnTo>
                    <a:lnTo>
                      <a:pt x="1" y="504"/>
                    </a:lnTo>
                    <a:lnTo>
                      <a:pt x="21" y="520"/>
                    </a:lnTo>
                    <a:lnTo>
                      <a:pt x="52" y="524"/>
                    </a:lnTo>
                    <a:lnTo>
                      <a:pt x="66" y="521"/>
                    </a:lnTo>
                    <a:lnTo>
                      <a:pt x="76" y="511"/>
                    </a:lnTo>
                    <a:lnTo>
                      <a:pt x="85" y="497"/>
                    </a:lnTo>
                    <a:lnTo>
                      <a:pt x="110" y="479"/>
                    </a:lnTo>
                    <a:lnTo>
                      <a:pt x="131" y="476"/>
                    </a:lnTo>
                    <a:lnTo>
                      <a:pt x="151" y="470"/>
                    </a:lnTo>
                    <a:lnTo>
                      <a:pt x="152" y="449"/>
                    </a:lnTo>
                    <a:lnTo>
                      <a:pt x="149" y="430"/>
                    </a:lnTo>
                    <a:lnTo>
                      <a:pt x="143" y="398"/>
                    </a:lnTo>
                    <a:lnTo>
                      <a:pt x="147" y="363"/>
                    </a:lnTo>
                    <a:lnTo>
                      <a:pt x="147" y="320"/>
                    </a:lnTo>
                    <a:lnTo>
                      <a:pt x="147" y="279"/>
                    </a:lnTo>
                    <a:lnTo>
                      <a:pt x="148" y="226"/>
                    </a:lnTo>
                    <a:lnTo>
                      <a:pt x="148" y="158"/>
                    </a:lnTo>
                    <a:lnTo>
                      <a:pt x="152" y="126"/>
                    </a:lnTo>
                    <a:lnTo>
                      <a:pt x="159" y="100"/>
                    </a:lnTo>
                    <a:lnTo>
                      <a:pt x="16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8" name="Freeform 16"/>
              <p:cNvSpPr>
                <a:spLocks/>
              </p:cNvSpPr>
              <p:nvPr/>
            </p:nvSpPr>
            <p:spPr bwMode="auto">
              <a:xfrm>
                <a:off x="9315905" y="2800350"/>
                <a:ext cx="234950" cy="844550"/>
              </a:xfrm>
              <a:custGeom>
                <a:avLst/>
                <a:gdLst/>
                <a:ahLst/>
                <a:cxnLst>
                  <a:cxn ang="0">
                    <a:pos x="106" y="74"/>
                  </a:cxn>
                  <a:cxn ang="0">
                    <a:pos x="116" y="48"/>
                  </a:cxn>
                  <a:cxn ang="0">
                    <a:pos x="106" y="21"/>
                  </a:cxn>
                  <a:cxn ang="0">
                    <a:pos x="81" y="0"/>
                  </a:cxn>
                  <a:cxn ang="0">
                    <a:pos x="51" y="13"/>
                  </a:cxn>
                  <a:cxn ang="0">
                    <a:pos x="42" y="42"/>
                  </a:cxn>
                  <a:cxn ang="0">
                    <a:pos x="42" y="92"/>
                  </a:cxn>
                  <a:cxn ang="0">
                    <a:pos x="48" y="168"/>
                  </a:cxn>
                  <a:cxn ang="0">
                    <a:pos x="61" y="224"/>
                  </a:cxn>
                  <a:cxn ang="0">
                    <a:pos x="84" y="287"/>
                  </a:cxn>
                  <a:cxn ang="0">
                    <a:pos x="96" y="314"/>
                  </a:cxn>
                  <a:cxn ang="0">
                    <a:pos x="103" y="353"/>
                  </a:cxn>
                  <a:cxn ang="0">
                    <a:pos x="104" y="390"/>
                  </a:cxn>
                  <a:cxn ang="0">
                    <a:pos x="101" y="421"/>
                  </a:cxn>
                  <a:cxn ang="0">
                    <a:pos x="94" y="440"/>
                  </a:cxn>
                  <a:cxn ang="0">
                    <a:pos x="93" y="454"/>
                  </a:cxn>
                  <a:cxn ang="0">
                    <a:pos x="75" y="466"/>
                  </a:cxn>
                  <a:cxn ang="0">
                    <a:pos x="49" y="485"/>
                  </a:cxn>
                  <a:cxn ang="0">
                    <a:pos x="12" y="501"/>
                  </a:cxn>
                  <a:cxn ang="0">
                    <a:pos x="0" y="507"/>
                  </a:cxn>
                  <a:cxn ang="0">
                    <a:pos x="3" y="519"/>
                  </a:cxn>
                  <a:cxn ang="0">
                    <a:pos x="25" y="532"/>
                  </a:cxn>
                  <a:cxn ang="0">
                    <a:pos x="57" y="532"/>
                  </a:cxn>
                  <a:cxn ang="0">
                    <a:pos x="70" y="528"/>
                  </a:cxn>
                  <a:cxn ang="0">
                    <a:pos x="80" y="516"/>
                  </a:cxn>
                  <a:cxn ang="0">
                    <a:pos x="87" y="501"/>
                  </a:cxn>
                  <a:cxn ang="0">
                    <a:pos x="107" y="481"/>
                  </a:cxn>
                  <a:cxn ang="0">
                    <a:pos x="129" y="475"/>
                  </a:cxn>
                  <a:cxn ang="0">
                    <a:pos x="148" y="466"/>
                  </a:cxn>
                  <a:cxn ang="0">
                    <a:pos x="146" y="445"/>
                  </a:cxn>
                  <a:cxn ang="0">
                    <a:pos x="139" y="425"/>
                  </a:cxn>
                  <a:cxn ang="0">
                    <a:pos x="130" y="396"/>
                  </a:cxn>
                  <a:cxn ang="0">
                    <a:pos x="129" y="359"/>
                  </a:cxn>
                  <a:cxn ang="0">
                    <a:pos x="122" y="317"/>
                  </a:cxn>
                  <a:cxn ang="0">
                    <a:pos x="117" y="277"/>
                  </a:cxn>
                  <a:cxn ang="0">
                    <a:pos x="109" y="224"/>
                  </a:cxn>
                  <a:cxn ang="0">
                    <a:pos x="99" y="158"/>
                  </a:cxn>
                  <a:cxn ang="0">
                    <a:pos x="99" y="124"/>
                  </a:cxn>
                  <a:cxn ang="0">
                    <a:pos x="103" y="98"/>
                  </a:cxn>
                  <a:cxn ang="0">
                    <a:pos x="106" y="74"/>
                  </a:cxn>
                </a:cxnLst>
                <a:rect l="0" t="0" r="r" b="b"/>
                <a:pathLst>
                  <a:path w="148" h="532">
                    <a:moveTo>
                      <a:pt x="106" y="74"/>
                    </a:moveTo>
                    <a:lnTo>
                      <a:pt x="116" y="48"/>
                    </a:lnTo>
                    <a:lnTo>
                      <a:pt x="106" y="21"/>
                    </a:lnTo>
                    <a:lnTo>
                      <a:pt x="81" y="0"/>
                    </a:lnTo>
                    <a:lnTo>
                      <a:pt x="51" y="13"/>
                    </a:lnTo>
                    <a:lnTo>
                      <a:pt x="42" y="42"/>
                    </a:lnTo>
                    <a:lnTo>
                      <a:pt x="42" y="92"/>
                    </a:lnTo>
                    <a:lnTo>
                      <a:pt x="48" y="168"/>
                    </a:lnTo>
                    <a:lnTo>
                      <a:pt x="61" y="224"/>
                    </a:lnTo>
                    <a:lnTo>
                      <a:pt x="84" y="287"/>
                    </a:lnTo>
                    <a:lnTo>
                      <a:pt x="96" y="314"/>
                    </a:lnTo>
                    <a:lnTo>
                      <a:pt x="103" y="353"/>
                    </a:lnTo>
                    <a:lnTo>
                      <a:pt x="104" y="390"/>
                    </a:lnTo>
                    <a:lnTo>
                      <a:pt x="101" y="421"/>
                    </a:lnTo>
                    <a:lnTo>
                      <a:pt x="94" y="440"/>
                    </a:lnTo>
                    <a:lnTo>
                      <a:pt x="93" y="454"/>
                    </a:lnTo>
                    <a:lnTo>
                      <a:pt x="75" y="466"/>
                    </a:lnTo>
                    <a:lnTo>
                      <a:pt x="49" y="485"/>
                    </a:lnTo>
                    <a:lnTo>
                      <a:pt x="12" y="501"/>
                    </a:lnTo>
                    <a:lnTo>
                      <a:pt x="0" y="507"/>
                    </a:lnTo>
                    <a:lnTo>
                      <a:pt x="3" y="519"/>
                    </a:lnTo>
                    <a:lnTo>
                      <a:pt x="25" y="532"/>
                    </a:lnTo>
                    <a:lnTo>
                      <a:pt x="57" y="532"/>
                    </a:lnTo>
                    <a:lnTo>
                      <a:pt x="70" y="528"/>
                    </a:lnTo>
                    <a:lnTo>
                      <a:pt x="80" y="516"/>
                    </a:lnTo>
                    <a:lnTo>
                      <a:pt x="87" y="501"/>
                    </a:lnTo>
                    <a:lnTo>
                      <a:pt x="107" y="481"/>
                    </a:lnTo>
                    <a:lnTo>
                      <a:pt x="129" y="475"/>
                    </a:lnTo>
                    <a:lnTo>
                      <a:pt x="148" y="466"/>
                    </a:lnTo>
                    <a:lnTo>
                      <a:pt x="146" y="445"/>
                    </a:lnTo>
                    <a:lnTo>
                      <a:pt x="139" y="425"/>
                    </a:lnTo>
                    <a:lnTo>
                      <a:pt x="130" y="396"/>
                    </a:lnTo>
                    <a:lnTo>
                      <a:pt x="129" y="359"/>
                    </a:lnTo>
                    <a:lnTo>
                      <a:pt x="122" y="317"/>
                    </a:lnTo>
                    <a:lnTo>
                      <a:pt x="117" y="277"/>
                    </a:lnTo>
                    <a:lnTo>
                      <a:pt x="109" y="224"/>
                    </a:lnTo>
                    <a:lnTo>
                      <a:pt x="99" y="158"/>
                    </a:lnTo>
                    <a:lnTo>
                      <a:pt x="99" y="124"/>
                    </a:lnTo>
                    <a:lnTo>
                      <a:pt x="103" y="98"/>
                    </a:lnTo>
                    <a:lnTo>
                      <a:pt x="106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89" name="Freeform 17"/>
              <p:cNvSpPr>
                <a:spLocks/>
              </p:cNvSpPr>
              <p:nvPr/>
            </p:nvSpPr>
            <p:spPr bwMode="auto">
              <a:xfrm>
                <a:off x="9427030" y="2368550"/>
                <a:ext cx="350838" cy="59372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44" y="7"/>
                  </a:cxn>
                  <a:cxn ang="0">
                    <a:pos x="74" y="34"/>
                  </a:cxn>
                  <a:cxn ang="0">
                    <a:pos x="94" y="55"/>
                  </a:cxn>
                  <a:cxn ang="0">
                    <a:pos x="124" y="80"/>
                  </a:cxn>
                  <a:cxn ang="0">
                    <a:pos x="159" y="107"/>
                  </a:cxn>
                  <a:cxn ang="0">
                    <a:pos x="194" y="135"/>
                  </a:cxn>
                  <a:cxn ang="0">
                    <a:pos x="213" y="158"/>
                  </a:cxn>
                  <a:cxn ang="0">
                    <a:pos x="220" y="174"/>
                  </a:cxn>
                  <a:cxn ang="0">
                    <a:pos x="221" y="193"/>
                  </a:cxn>
                  <a:cxn ang="0">
                    <a:pos x="215" y="209"/>
                  </a:cxn>
                  <a:cxn ang="0">
                    <a:pos x="201" y="221"/>
                  </a:cxn>
                  <a:cxn ang="0">
                    <a:pos x="160" y="239"/>
                  </a:cxn>
                  <a:cxn ang="0">
                    <a:pos x="113" y="263"/>
                  </a:cxn>
                  <a:cxn ang="0">
                    <a:pos x="107" y="273"/>
                  </a:cxn>
                  <a:cxn ang="0">
                    <a:pos x="111" y="278"/>
                  </a:cxn>
                  <a:cxn ang="0">
                    <a:pos x="124" y="283"/>
                  </a:cxn>
                  <a:cxn ang="0">
                    <a:pos x="158" y="292"/>
                  </a:cxn>
                  <a:cxn ang="0">
                    <a:pos x="181" y="310"/>
                  </a:cxn>
                  <a:cxn ang="0">
                    <a:pos x="197" y="329"/>
                  </a:cxn>
                  <a:cxn ang="0">
                    <a:pos x="203" y="352"/>
                  </a:cxn>
                  <a:cxn ang="0">
                    <a:pos x="197" y="368"/>
                  </a:cxn>
                  <a:cxn ang="0">
                    <a:pos x="187" y="374"/>
                  </a:cxn>
                  <a:cxn ang="0">
                    <a:pos x="166" y="372"/>
                  </a:cxn>
                  <a:cxn ang="0">
                    <a:pos x="157" y="362"/>
                  </a:cxn>
                  <a:cxn ang="0">
                    <a:pos x="149" y="349"/>
                  </a:cxn>
                  <a:cxn ang="0">
                    <a:pos x="147" y="329"/>
                  </a:cxn>
                  <a:cxn ang="0">
                    <a:pos x="138" y="317"/>
                  </a:cxn>
                  <a:cxn ang="0">
                    <a:pos x="116" y="308"/>
                  </a:cxn>
                  <a:cxn ang="0">
                    <a:pos x="78" y="292"/>
                  </a:cxn>
                  <a:cxn ang="0">
                    <a:pos x="68" y="285"/>
                  </a:cxn>
                  <a:cxn ang="0">
                    <a:pos x="70" y="272"/>
                  </a:cxn>
                  <a:cxn ang="0">
                    <a:pos x="77" y="257"/>
                  </a:cxn>
                  <a:cxn ang="0">
                    <a:pos x="100" y="243"/>
                  </a:cxn>
                  <a:cxn ang="0">
                    <a:pos x="136" y="230"/>
                  </a:cxn>
                  <a:cxn ang="0">
                    <a:pos x="162" y="209"/>
                  </a:cxn>
                  <a:cxn ang="0">
                    <a:pos x="185" y="195"/>
                  </a:cxn>
                  <a:cxn ang="0">
                    <a:pos x="182" y="179"/>
                  </a:cxn>
                  <a:cxn ang="0">
                    <a:pos x="173" y="171"/>
                  </a:cxn>
                  <a:cxn ang="0">
                    <a:pos x="148" y="153"/>
                  </a:cxn>
                  <a:cxn ang="0">
                    <a:pos x="118" y="133"/>
                  </a:cxn>
                  <a:cxn ang="0">
                    <a:pos x="83" y="108"/>
                  </a:cxn>
                  <a:cxn ang="0">
                    <a:pos x="47" y="80"/>
                  </a:cxn>
                  <a:cxn ang="0">
                    <a:pos x="19" y="64"/>
                  </a:cxn>
                  <a:cxn ang="0">
                    <a:pos x="4" y="54"/>
                  </a:cxn>
                  <a:cxn ang="0">
                    <a:pos x="0" y="37"/>
                  </a:cxn>
                  <a:cxn ang="0">
                    <a:pos x="2" y="21"/>
                  </a:cxn>
                  <a:cxn ang="0">
                    <a:pos x="9" y="11"/>
                  </a:cxn>
                  <a:cxn ang="0">
                    <a:pos x="25" y="0"/>
                  </a:cxn>
                </a:cxnLst>
                <a:rect l="0" t="0" r="r" b="b"/>
                <a:pathLst>
                  <a:path w="221" h="374">
                    <a:moveTo>
                      <a:pt x="25" y="0"/>
                    </a:moveTo>
                    <a:lnTo>
                      <a:pt x="44" y="7"/>
                    </a:lnTo>
                    <a:lnTo>
                      <a:pt x="74" y="34"/>
                    </a:lnTo>
                    <a:lnTo>
                      <a:pt x="94" y="55"/>
                    </a:lnTo>
                    <a:lnTo>
                      <a:pt x="124" y="80"/>
                    </a:lnTo>
                    <a:lnTo>
                      <a:pt x="159" y="107"/>
                    </a:lnTo>
                    <a:lnTo>
                      <a:pt x="194" y="135"/>
                    </a:lnTo>
                    <a:lnTo>
                      <a:pt x="213" y="158"/>
                    </a:lnTo>
                    <a:lnTo>
                      <a:pt x="220" y="174"/>
                    </a:lnTo>
                    <a:lnTo>
                      <a:pt x="221" y="193"/>
                    </a:lnTo>
                    <a:lnTo>
                      <a:pt x="215" y="209"/>
                    </a:lnTo>
                    <a:lnTo>
                      <a:pt x="201" y="221"/>
                    </a:lnTo>
                    <a:lnTo>
                      <a:pt x="160" y="239"/>
                    </a:lnTo>
                    <a:lnTo>
                      <a:pt x="113" y="263"/>
                    </a:lnTo>
                    <a:lnTo>
                      <a:pt x="107" y="273"/>
                    </a:lnTo>
                    <a:lnTo>
                      <a:pt x="111" y="278"/>
                    </a:lnTo>
                    <a:lnTo>
                      <a:pt x="124" y="283"/>
                    </a:lnTo>
                    <a:lnTo>
                      <a:pt x="158" y="292"/>
                    </a:lnTo>
                    <a:lnTo>
                      <a:pt x="181" y="310"/>
                    </a:lnTo>
                    <a:lnTo>
                      <a:pt x="197" y="329"/>
                    </a:lnTo>
                    <a:lnTo>
                      <a:pt x="203" y="352"/>
                    </a:lnTo>
                    <a:lnTo>
                      <a:pt x="197" y="368"/>
                    </a:lnTo>
                    <a:lnTo>
                      <a:pt x="187" y="374"/>
                    </a:lnTo>
                    <a:lnTo>
                      <a:pt x="166" y="372"/>
                    </a:lnTo>
                    <a:lnTo>
                      <a:pt x="157" y="362"/>
                    </a:lnTo>
                    <a:lnTo>
                      <a:pt x="149" y="349"/>
                    </a:lnTo>
                    <a:lnTo>
                      <a:pt x="147" y="329"/>
                    </a:lnTo>
                    <a:lnTo>
                      <a:pt x="138" y="317"/>
                    </a:lnTo>
                    <a:lnTo>
                      <a:pt x="116" y="308"/>
                    </a:lnTo>
                    <a:lnTo>
                      <a:pt x="78" y="292"/>
                    </a:lnTo>
                    <a:lnTo>
                      <a:pt x="68" y="285"/>
                    </a:lnTo>
                    <a:lnTo>
                      <a:pt x="70" y="272"/>
                    </a:lnTo>
                    <a:lnTo>
                      <a:pt x="77" y="257"/>
                    </a:lnTo>
                    <a:lnTo>
                      <a:pt x="100" y="243"/>
                    </a:lnTo>
                    <a:lnTo>
                      <a:pt x="136" y="230"/>
                    </a:lnTo>
                    <a:lnTo>
                      <a:pt x="162" y="209"/>
                    </a:lnTo>
                    <a:lnTo>
                      <a:pt x="185" y="195"/>
                    </a:lnTo>
                    <a:lnTo>
                      <a:pt x="182" y="179"/>
                    </a:lnTo>
                    <a:lnTo>
                      <a:pt x="173" y="171"/>
                    </a:lnTo>
                    <a:lnTo>
                      <a:pt x="148" y="153"/>
                    </a:lnTo>
                    <a:lnTo>
                      <a:pt x="118" y="133"/>
                    </a:lnTo>
                    <a:lnTo>
                      <a:pt x="83" y="108"/>
                    </a:lnTo>
                    <a:lnTo>
                      <a:pt x="47" y="80"/>
                    </a:lnTo>
                    <a:lnTo>
                      <a:pt x="19" y="64"/>
                    </a:lnTo>
                    <a:lnTo>
                      <a:pt x="4" y="54"/>
                    </a:lnTo>
                    <a:lnTo>
                      <a:pt x="0" y="37"/>
                    </a:lnTo>
                    <a:lnTo>
                      <a:pt x="2" y="21"/>
                    </a:lnTo>
                    <a:lnTo>
                      <a:pt x="9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90" name="Freeform 18"/>
              <p:cNvSpPr>
                <a:spLocks/>
              </p:cNvSpPr>
              <p:nvPr/>
            </p:nvSpPr>
            <p:spPr bwMode="auto">
              <a:xfrm>
                <a:off x="8474530" y="2108200"/>
                <a:ext cx="908050" cy="360362"/>
              </a:xfrm>
              <a:custGeom>
                <a:avLst/>
                <a:gdLst/>
                <a:ahLst/>
                <a:cxnLst>
                  <a:cxn ang="0">
                    <a:pos x="211" y="74"/>
                  </a:cxn>
                  <a:cxn ang="0">
                    <a:pos x="162" y="51"/>
                  </a:cxn>
                  <a:cxn ang="0">
                    <a:pos x="135" y="33"/>
                  </a:cxn>
                  <a:cxn ang="0">
                    <a:pos x="117" y="16"/>
                  </a:cxn>
                  <a:cxn ang="0">
                    <a:pos x="92" y="2"/>
                  </a:cxn>
                  <a:cxn ang="0">
                    <a:pos x="75" y="0"/>
                  </a:cxn>
                  <a:cxn ang="0">
                    <a:pos x="52" y="12"/>
                  </a:cxn>
                  <a:cxn ang="0">
                    <a:pos x="15" y="45"/>
                  </a:cxn>
                  <a:cxn ang="0">
                    <a:pos x="0" y="57"/>
                  </a:cxn>
                  <a:cxn ang="0">
                    <a:pos x="7" y="75"/>
                  </a:cxn>
                  <a:cxn ang="0">
                    <a:pos x="20" y="86"/>
                  </a:cxn>
                  <a:cxn ang="0">
                    <a:pos x="39" y="85"/>
                  </a:cxn>
                  <a:cxn ang="0">
                    <a:pos x="47" y="75"/>
                  </a:cxn>
                  <a:cxn ang="0">
                    <a:pos x="57" y="57"/>
                  </a:cxn>
                  <a:cxn ang="0">
                    <a:pos x="66" y="47"/>
                  </a:cxn>
                  <a:cxn ang="0">
                    <a:pos x="81" y="39"/>
                  </a:cxn>
                  <a:cxn ang="0">
                    <a:pos x="94" y="39"/>
                  </a:cxn>
                  <a:cxn ang="0">
                    <a:pos x="99" y="51"/>
                  </a:cxn>
                  <a:cxn ang="0">
                    <a:pos x="84" y="64"/>
                  </a:cxn>
                  <a:cxn ang="0">
                    <a:pos x="76" y="77"/>
                  </a:cxn>
                  <a:cxn ang="0">
                    <a:pos x="82" y="86"/>
                  </a:cxn>
                  <a:cxn ang="0">
                    <a:pos x="92" y="90"/>
                  </a:cxn>
                  <a:cxn ang="0">
                    <a:pos x="103" y="83"/>
                  </a:cxn>
                  <a:cxn ang="0">
                    <a:pos x="111" y="69"/>
                  </a:cxn>
                  <a:cxn ang="0">
                    <a:pos x="118" y="55"/>
                  </a:cxn>
                  <a:cxn ang="0">
                    <a:pos x="140" y="62"/>
                  </a:cxn>
                  <a:cxn ang="0">
                    <a:pos x="178" y="84"/>
                  </a:cxn>
                  <a:cxn ang="0">
                    <a:pos x="223" y="111"/>
                  </a:cxn>
                  <a:cxn ang="0">
                    <a:pos x="272" y="140"/>
                  </a:cxn>
                  <a:cxn ang="0">
                    <a:pos x="305" y="160"/>
                  </a:cxn>
                  <a:cxn ang="0">
                    <a:pos x="331" y="167"/>
                  </a:cxn>
                  <a:cxn ang="0">
                    <a:pos x="371" y="171"/>
                  </a:cxn>
                  <a:cxn ang="0">
                    <a:pos x="415" y="182"/>
                  </a:cxn>
                  <a:cxn ang="0">
                    <a:pos x="483" y="201"/>
                  </a:cxn>
                  <a:cxn ang="0">
                    <a:pos x="511" y="220"/>
                  </a:cxn>
                  <a:cxn ang="0">
                    <a:pos x="531" y="227"/>
                  </a:cxn>
                  <a:cxn ang="0">
                    <a:pos x="547" y="227"/>
                  </a:cxn>
                  <a:cxn ang="0">
                    <a:pos x="559" y="218"/>
                  </a:cxn>
                  <a:cxn ang="0">
                    <a:pos x="570" y="206"/>
                  </a:cxn>
                  <a:cxn ang="0">
                    <a:pos x="572" y="187"/>
                  </a:cxn>
                  <a:cxn ang="0">
                    <a:pos x="566" y="169"/>
                  </a:cxn>
                  <a:cxn ang="0">
                    <a:pos x="528" y="164"/>
                  </a:cxn>
                  <a:cxn ang="0">
                    <a:pos x="475" y="154"/>
                  </a:cxn>
                  <a:cxn ang="0">
                    <a:pos x="410" y="145"/>
                  </a:cxn>
                  <a:cxn ang="0">
                    <a:pos x="352" y="134"/>
                  </a:cxn>
                  <a:cxn ang="0">
                    <a:pos x="326" y="127"/>
                  </a:cxn>
                  <a:cxn ang="0">
                    <a:pos x="277" y="111"/>
                  </a:cxn>
                  <a:cxn ang="0">
                    <a:pos x="237" y="90"/>
                  </a:cxn>
                  <a:cxn ang="0">
                    <a:pos x="211" y="74"/>
                  </a:cxn>
                </a:cxnLst>
                <a:rect l="0" t="0" r="r" b="b"/>
                <a:pathLst>
                  <a:path w="572" h="227">
                    <a:moveTo>
                      <a:pt x="211" y="74"/>
                    </a:moveTo>
                    <a:lnTo>
                      <a:pt x="162" y="51"/>
                    </a:lnTo>
                    <a:lnTo>
                      <a:pt x="135" y="33"/>
                    </a:lnTo>
                    <a:lnTo>
                      <a:pt x="117" y="16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2" y="12"/>
                    </a:lnTo>
                    <a:lnTo>
                      <a:pt x="15" y="45"/>
                    </a:lnTo>
                    <a:lnTo>
                      <a:pt x="0" y="57"/>
                    </a:lnTo>
                    <a:lnTo>
                      <a:pt x="7" y="75"/>
                    </a:lnTo>
                    <a:lnTo>
                      <a:pt x="20" y="86"/>
                    </a:lnTo>
                    <a:lnTo>
                      <a:pt x="39" y="85"/>
                    </a:lnTo>
                    <a:lnTo>
                      <a:pt x="47" y="75"/>
                    </a:lnTo>
                    <a:lnTo>
                      <a:pt x="57" y="57"/>
                    </a:lnTo>
                    <a:lnTo>
                      <a:pt x="66" y="47"/>
                    </a:lnTo>
                    <a:lnTo>
                      <a:pt x="81" y="39"/>
                    </a:lnTo>
                    <a:lnTo>
                      <a:pt x="94" y="39"/>
                    </a:lnTo>
                    <a:lnTo>
                      <a:pt x="99" y="51"/>
                    </a:lnTo>
                    <a:lnTo>
                      <a:pt x="84" y="64"/>
                    </a:lnTo>
                    <a:lnTo>
                      <a:pt x="76" y="77"/>
                    </a:lnTo>
                    <a:lnTo>
                      <a:pt x="82" y="86"/>
                    </a:lnTo>
                    <a:lnTo>
                      <a:pt x="92" y="90"/>
                    </a:lnTo>
                    <a:lnTo>
                      <a:pt x="103" y="83"/>
                    </a:lnTo>
                    <a:lnTo>
                      <a:pt x="111" y="69"/>
                    </a:lnTo>
                    <a:lnTo>
                      <a:pt x="118" y="55"/>
                    </a:lnTo>
                    <a:lnTo>
                      <a:pt x="140" y="62"/>
                    </a:lnTo>
                    <a:lnTo>
                      <a:pt x="178" y="84"/>
                    </a:lnTo>
                    <a:lnTo>
                      <a:pt x="223" y="111"/>
                    </a:lnTo>
                    <a:lnTo>
                      <a:pt x="272" y="140"/>
                    </a:lnTo>
                    <a:lnTo>
                      <a:pt x="305" y="160"/>
                    </a:lnTo>
                    <a:lnTo>
                      <a:pt x="331" y="167"/>
                    </a:lnTo>
                    <a:lnTo>
                      <a:pt x="371" y="171"/>
                    </a:lnTo>
                    <a:lnTo>
                      <a:pt x="415" y="182"/>
                    </a:lnTo>
                    <a:lnTo>
                      <a:pt x="483" y="201"/>
                    </a:lnTo>
                    <a:lnTo>
                      <a:pt x="511" y="220"/>
                    </a:lnTo>
                    <a:lnTo>
                      <a:pt x="531" y="227"/>
                    </a:lnTo>
                    <a:lnTo>
                      <a:pt x="547" y="227"/>
                    </a:lnTo>
                    <a:lnTo>
                      <a:pt x="559" y="218"/>
                    </a:lnTo>
                    <a:lnTo>
                      <a:pt x="570" y="206"/>
                    </a:lnTo>
                    <a:lnTo>
                      <a:pt x="572" y="187"/>
                    </a:lnTo>
                    <a:lnTo>
                      <a:pt x="566" y="169"/>
                    </a:lnTo>
                    <a:lnTo>
                      <a:pt x="528" y="164"/>
                    </a:lnTo>
                    <a:lnTo>
                      <a:pt x="475" y="154"/>
                    </a:lnTo>
                    <a:lnTo>
                      <a:pt x="410" y="145"/>
                    </a:lnTo>
                    <a:lnTo>
                      <a:pt x="352" y="134"/>
                    </a:lnTo>
                    <a:lnTo>
                      <a:pt x="326" y="127"/>
                    </a:lnTo>
                    <a:lnTo>
                      <a:pt x="277" y="111"/>
                    </a:lnTo>
                    <a:lnTo>
                      <a:pt x="237" y="90"/>
                    </a:lnTo>
                    <a:lnTo>
                      <a:pt x="21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91" name="Freeform 19"/>
              <p:cNvSpPr>
                <a:spLocks/>
              </p:cNvSpPr>
              <p:nvPr/>
            </p:nvSpPr>
            <p:spPr bwMode="auto">
              <a:xfrm>
                <a:off x="9196843" y="1970088"/>
                <a:ext cx="422275" cy="358775"/>
              </a:xfrm>
              <a:custGeom>
                <a:avLst/>
                <a:gdLst/>
                <a:ahLst/>
                <a:cxnLst>
                  <a:cxn ang="0">
                    <a:pos x="84" y="108"/>
                  </a:cxn>
                  <a:cxn ang="0">
                    <a:pos x="96" y="71"/>
                  </a:cxn>
                  <a:cxn ang="0">
                    <a:pos x="121" y="40"/>
                  </a:cxn>
                  <a:cxn ang="0">
                    <a:pos x="153" y="8"/>
                  </a:cxn>
                  <a:cxn ang="0">
                    <a:pos x="180" y="0"/>
                  </a:cxn>
                  <a:cxn ang="0">
                    <a:pos x="209" y="0"/>
                  </a:cxn>
                  <a:cxn ang="0">
                    <a:pos x="238" y="11"/>
                  </a:cxn>
                  <a:cxn ang="0">
                    <a:pos x="253" y="29"/>
                  </a:cxn>
                  <a:cxn ang="0">
                    <a:pos x="263" y="48"/>
                  </a:cxn>
                  <a:cxn ang="0">
                    <a:pos x="266" y="78"/>
                  </a:cxn>
                  <a:cxn ang="0">
                    <a:pos x="258" y="120"/>
                  </a:cxn>
                  <a:cxn ang="0">
                    <a:pos x="241" y="153"/>
                  </a:cxn>
                  <a:cxn ang="0">
                    <a:pos x="222" y="180"/>
                  </a:cxn>
                  <a:cxn ang="0">
                    <a:pos x="196" y="205"/>
                  </a:cxn>
                  <a:cxn ang="0">
                    <a:pos x="167" y="221"/>
                  </a:cxn>
                  <a:cxn ang="0">
                    <a:pos x="142" y="226"/>
                  </a:cxn>
                  <a:cxn ang="0">
                    <a:pos x="111" y="221"/>
                  </a:cxn>
                  <a:cxn ang="0">
                    <a:pos x="90" y="208"/>
                  </a:cxn>
                  <a:cxn ang="0">
                    <a:pos x="82" y="187"/>
                  </a:cxn>
                  <a:cxn ang="0">
                    <a:pos x="80" y="168"/>
                  </a:cxn>
                  <a:cxn ang="0">
                    <a:pos x="80" y="141"/>
                  </a:cxn>
                  <a:cxn ang="0">
                    <a:pos x="51" y="159"/>
                  </a:cxn>
                  <a:cxn ang="0">
                    <a:pos x="25" y="176"/>
                  </a:cxn>
                  <a:cxn ang="0">
                    <a:pos x="11" y="174"/>
                  </a:cxn>
                  <a:cxn ang="0">
                    <a:pos x="0" y="159"/>
                  </a:cxn>
                  <a:cxn ang="0">
                    <a:pos x="3" y="141"/>
                  </a:cxn>
                  <a:cxn ang="0">
                    <a:pos x="20" y="132"/>
                  </a:cxn>
                  <a:cxn ang="0">
                    <a:pos x="42" y="129"/>
                  </a:cxn>
                  <a:cxn ang="0">
                    <a:pos x="67" y="121"/>
                  </a:cxn>
                  <a:cxn ang="0">
                    <a:pos x="84" y="108"/>
                  </a:cxn>
                </a:cxnLst>
                <a:rect l="0" t="0" r="r" b="b"/>
                <a:pathLst>
                  <a:path w="266" h="226">
                    <a:moveTo>
                      <a:pt x="84" y="108"/>
                    </a:moveTo>
                    <a:lnTo>
                      <a:pt x="96" y="71"/>
                    </a:lnTo>
                    <a:lnTo>
                      <a:pt x="121" y="40"/>
                    </a:lnTo>
                    <a:lnTo>
                      <a:pt x="153" y="8"/>
                    </a:lnTo>
                    <a:lnTo>
                      <a:pt x="180" y="0"/>
                    </a:lnTo>
                    <a:lnTo>
                      <a:pt x="209" y="0"/>
                    </a:lnTo>
                    <a:lnTo>
                      <a:pt x="238" y="11"/>
                    </a:lnTo>
                    <a:lnTo>
                      <a:pt x="253" y="29"/>
                    </a:lnTo>
                    <a:lnTo>
                      <a:pt x="263" y="48"/>
                    </a:lnTo>
                    <a:lnTo>
                      <a:pt x="266" y="78"/>
                    </a:lnTo>
                    <a:lnTo>
                      <a:pt x="258" y="120"/>
                    </a:lnTo>
                    <a:lnTo>
                      <a:pt x="241" y="153"/>
                    </a:lnTo>
                    <a:lnTo>
                      <a:pt x="222" y="180"/>
                    </a:lnTo>
                    <a:lnTo>
                      <a:pt x="196" y="205"/>
                    </a:lnTo>
                    <a:lnTo>
                      <a:pt x="167" y="221"/>
                    </a:lnTo>
                    <a:lnTo>
                      <a:pt x="142" y="226"/>
                    </a:lnTo>
                    <a:lnTo>
                      <a:pt x="111" y="221"/>
                    </a:lnTo>
                    <a:lnTo>
                      <a:pt x="90" y="208"/>
                    </a:lnTo>
                    <a:lnTo>
                      <a:pt x="82" y="187"/>
                    </a:lnTo>
                    <a:lnTo>
                      <a:pt x="80" y="168"/>
                    </a:lnTo>
                    <a:lnTo>
                      <a:pt x="80" y="141"/>
                    </a:lnTo>
                    <a:lnTo>
                      <a:pt x="51" y="159"/>
                    </a:lnTo>
                    <a:lnTo>
                      <a:pt x="25" y="176"/>
                    </a:lnTo>
                    <a:lnTo>
                      <a:pt x="11" y="174"/>
                    </a:lnTo>
                    <a:lnTo>
                      <a:pt x="0" y="159"/>
                    </a:lnTo>
                    <a:lnTo>
                      <a:pt x="3" y="141"/>
                    </a:lnTo>
                    <a:lnTo>
                      <a:pt x="20" y="132"/>
                    </a:lnTo>
                    <a:lnTo>
                      <a:pt x="42" y="129"/>
                    </a:lnTo>
                    <a:lnTo>
                      <a:pt x="67" y="121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  <p:grpSp>
          <p:nvGrpSpPr>
            <p:cNvPr id="37" name="Gruppe 36"/>
            <p:cNvGrpSpPr>
              <a:grpSpLocks noChangeAspect="1"/>
            </p:cNvGrpSpPr>
            <p:nvPr/>
          </p:nvGrpSpPr>
          <p:grpSpPr>
            <a:xfrm>
              <a:off x="9366935" y="1367745"/>
              <a:ext cx="349248" cy="496089"/>
              <a:chOff x="9468533" y="1367745"/>
              <a:chExt cx="349248" cy="496089"/>
            </a:xfrm>
          </p:grpSpPr>
          <p:sp>
            <p:nvSpPr>
              <p:cNvPr id="28692" name="Freeform 20"/>
              <p:cNvSpPr>
                <a:spLocks/>
              </p:cNvSpPr>
              <p:nvPr/>
            </p:nvSpPr>
            <p:spPr bwMode="auto">
              <a:xfrm>
                <a:off x="9493931" y="1367745"/>
                <a:ext cx="323850" cy="368300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19" y="6"/>
                  </a:cxn>
                  <a:cxn ang="0">
                    <a:pos x="40" y="0"/>
                  </a:cxn>
                  <a:cxn ang="0">
                    <a:pos x="68" y="2"/>
                  </a:cxn>
                  <a:cxn ang="0">
                    <a:pos x="82" y="8"/>
                  </a:cxn>
                  <a:cxn ang="0">
                    <a:pos x="94" y="20"/>
                  </a:cxn>
                  <a:cxn ang="0">
                    <a:pos x="99" y="31"/>
                  </a:cxn>
                  <a:cxn ang="0">
                    <a:pos x="102" y="47"/>
                  </a:cxn>
                  <a:cxn ang="0">
                    <a:pos x="102" y="63"/>
                  </a:cxn>
                  <a:cxn ang="0">
                    <a:pos x="99" y="76"/>
                  </a:cxn>
                  <a:cxn ang="0">
                    <a:pos x="88" y="88"/>
                  </a:cxn>
                  <a:cxn ang="0">
                    <a:pos x="69" y="91"/>
                  </a:cxn>
                  <a:cxn ang="0">
                    <a:pos x="53" y="91"/>
                  </a:cxn>
                  <a:cxn ang="0">
                    <a:pos x="40" y="94"/>
                  </a:cxn>
                  <a:cxn ang="0">
                    <a:pos x="32" y="105"/>
                  </a:cxn>
                  <a:cxn ang="0">
                    <a:pos x="28" y="115"/>
                  </a:cxn>
                  <a:cxn ang="0">
                    <a:pos x="18" y="116"/>
                  </a:cxn>
                  <a:cxn ang="0">
                    <a:pos x="10" y="110"/>
                  </a:cxn>
                  <a:cxn ang="0">
                    <a:pos x="10" y="95"/>
                  </a:cxn>
                  <a:cxn ang="0">
                    <a:pos x="18" y="83"/>
                  </a:cxn>
                  <a:cxn ang="0">
                    <a:pos x="29" y="74"/>
                  </a:cxn>
                  <a:cxn ang="0">
                    <a:pos x="48" y="69"/>
                  </a:cxn>
                  <a:cxn ang="0">
                    <a:pos x="67" y="65"/>
                  </a:cxn>
                  <a:cxn ang="0">
                    <a:pos x="76" y="62"/>
                  </a:cxn>
                  <a:cxn ang="0">
                    <a:pos x="82" y="54"/>
                  </a:cxn>
                  <a:cxn ang="0">
                    <a:pos x="79" y="41"/>
                  </a:cxn>
                  <a:cxn ang="0">
                    <a:pos x="72" y="27"/>
                  </a:cxn>
                  <a:cxn ang="0">
                    <a:pos x="61" y="20"/>
                  </a:cxn>
                  <a:cxn ang="0">
                    <a:pos x="43" y="20"/>
                  </a:cxn>
                  <a:cxn ang="0">
                    <a:pos x="31" y="25"/>
                  </a:cxn>
                  <a:cxn ang="0">
                    <a:pos x="23" y="33"/>
                  </a:cxn>
                  <a:cxn ang="0">
                    <a:pos x="13" y="42"/>
                  </a:cxn>
                  <a:cxn ang="0">
                    <a:pos x="6" y="41"/>
                  </a:cxn>
                  <a:cxn ang="0">
                    <a:pos x="0" y="32"/>
                  </a:cxn>
                  <a:cxn ang="0">
                    <a:pos x="4" y="23"/>
                  </a:cxn>
                  <a:cxn ang="0">
                    <a:pos x="7" y="14"/>
                  </a:cxn>
                </a:cxnLst>
                <a:rect l="0" t="0" r="r" b="b"/>
                <a:pathLst>
                  <a:path w="102" h="116">
                    <a:moveTo>
                      <a:pt x="7" y="14"/>
                    </a:moveTo>
                    <a:lnTo>
                      <a:pt x="19" y="6"/>
                    </a:lnTo>
                    <a:lnTo>
                      <a:pt x="40" y="0"/>
                    </a:lnTo>
                    <a:lnTo>
                      <a:pt x="68" y="2"/>
                    </a:lnTo>
                    <a:lnTo>
                      <a:pt x="82" y="8"/>
                    </a:lnTo>
                    <a:lnTo>
                      <a:pt x="94" y="20"/>
                    </a:lnTo>
                    <a:lnTo>
                      <a:pt x="99" y="31"/>
                    </a:lnTo>
                    <a:lnTo>
                      <a:pt x="102" y="47"/>
                    </a:lnTo>
                    <a:lnTo>
                      <a:pt x="102" y="63"/>
                    </a:lnTo>
                    <a:lnTo>
                      <a:pt x="99" y="76"/>
                    </a:lnTo>
                    <a:lnTo>
                      <a:pt x="88" y="88"/>
                    </a:lnTo>
                    <a:lnTo>
                      <a:pt x="69" y="91"/>
                    </a:lnTo>
                    <a:lnTo>
                      <a:pt x="53" y="91"/>
                    </a:lnTo>
                    <a:lnTo>
                      <a:pt x="40" y="94"/>
                    </a:lnTo>
                    <a:lnTo>
                      <a:pt x="32" y="105"/>
                    </a:lnTo>
                    <a:lnTo>
                      <a:pt x="28" y="115"/>
                    </a:lnTo>
                    <a:lnTo>
                      <a:pt x="18" y="116"/>
                    </a:lnTo>
                    <a:lnTo>
                      <a:pt x="10" y="110"/>
                    </a:lnTo>
                    <a:lnTo>
                      <a:pt x="10" y="95"/>
                    </a:lnTo>
                    <a:lnTo>
                      <a:pt x="18" y="83"/>
                    </a:lnTo>
                    <a:lnTo>
                      <a:pt x="29" y="74"/>
                    </a:lnTo>
                    <a:lnTo>
                      <a:pt x="48" y="69"/>
                    </a:lnTo>
                    <a:lnTo>
                      <a:pt x="67" y="65"/>
                    </a:lnTo>
                    <a:lnTo>
                      <a:pt x="76" y="62"/>
                    </a:lnTo>
                    <a:lnTo>
                      <a:pt x="82" y="54"/>
                    </a:lnTo>
                    <a:lnTo>
                      <a:pt x="79" y="41"/>
                    </a:lnTo>
                    <a:lnTo>
                      <a:pt x="72" y="27"/>
                    </a:lnTo>
                    <a:lnTo>
                      <a:pt x="61" y="20"/>
                    </a:lnTo>
                    <a:lnTo>
                      <a:pt x="43" y="20"/>
                    </a:lnTo>
                    <a:lnTo>
                      <a:pt x="31" y="25"/>
                    </a:lnTo>
                    <a:lnTo>
                      <a:pt x="23" y="33"/>
                    </a:lnTo>
                    <a:lnTo>
                      <a:pt x="13" y="42"/>
                    </a:lnTo>
                    <a:lnTo>
                      <a:pt x="6" y="41"/>
                    </a:lnTo>
                    <a:lnTo>
                      <a:pt x="0" y="32"/>
                    </a:lnTo>
                    <a:lnTo>
                      <a:pt x="4" y="23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28693" name="Freeform 21"/>
              <p:cNvSpPr>
                <a:spLocks/>
              </p:cNvSpPr>
              <p:nvPr/>
            </p:nvSpPr>
            <p:spPr bwMode="auto">
              <a:xfrm>
                <a:off x="9468533" y="1768584"/>
                <a:ext cx="95250" cy="95250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17" y="0"/>
                  </a:cxn>
                  <a:cxn ang="0">
                    <a:pos x="27" y="4"/>
                  </a:cxn>
                  <a:cxn ang="0">
                    <a:pos x="30" y="11"/>
                  </a:cxn>
                  <a:cxn ang="0">
                    <a:pos x="30" y="21"/>
                  </a:cxn>
                  <a:cxn ang="0">
                    <a:pos x="23" y="28"/>
                  </a:cxn>
                  <a:cxn ang="0">
                    <a:pos x="11" y="30"/>
                  </a:cxn>
                  <a:cxn ang="0">
                    <a:pos x="2" y="25"/>
                  </a:cxn>
                  <a:cxn ang="0">
                    <a:pos x="0" y="16"/>
                  </a:cxn>
                  <a:cxn ang="0">
                    <a:pos x="2" y="9"/>
                  </a:cxn>
                  <a:cxn ang="0">
                    <a:pos x="7" y="4"/>
                  </a:cxn>
                </a:cxnLst>
                <a:rect l="0" t="0" r="r" b="b"/>
                <a:pathLst>
                  <a:path w="30" h="30">
                    <a:moveTo>
                      <a:pt x="7" y="4"/>
                    </a:moveTo>
                    <a:lnTo>
                      <a:pt x="17" y="0"/>
                    </a:lnTo>
                    <a:lnTo>
                      <a:pt x="27" y="4"/>
                    </a:lnTo>
                    <a:lnTo>
                      <a:pt x="30" y="11"/>
                    </a:lnTo>
                    <a:lnTo>
                      <a:pt x="30" y="21"/>
                    </a:lnTo>
                    <a:lnTo>
                      <a:pt x="23" y="28"/>
                    </a:lnTo>
                    <a:lnTo>
                      <a:pt x="11" y="30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904413" cy="653143"/>
          </a:xfrm>
          <a:solidFill>
            <a:srgbClr val="FFFFFF"/>
          </a:solidFill>
        </p:spPr>
        <p:txBody>
          <a:bodyPr/>
          <a:lstStyle/>
          <a:p>
            <a:r>
              <a:rPr lang="en-GB" sz="2800" dirty="0" smtClean="0"/>
              <a:t>Including DC grid losses in the optimization – 3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569704"/>
            <a:ext cx="9564914" cy="6273782"/>
          </a:xfrm>
        </p:spPr>
        <p:txBody>
          <a:bodyPr/>
          <a:lstStyle/>
          <a:p>
            <a:r>
              <a:rPr lang="en-GB" sz="2100" dirty="0" smtClean="0"/>
              <a:t>Referring to the slides no. 4-6:</a:t>
            </a:r>
          </a:p>
          <a:p>
            <a:r>
              <a:rPr lang="en-GB" sz="2100" dirty="0" smtClean="0">
                <a:solidFill>
                  <a:srgbClr val="CC0000"/>
                </a:solidFill>
              </a:rPr>
              <a:t>The point is to maximize the value of the spot trading</a:t>
            </a:r>
          </a:p>
          <a:p>
            <a:pPr lvl="1"/>
            <a:r>
              <a:rPr lang="en-GB" sz="2100" dirty="0" smtClean="0">
                <a:solidFill>
                  <a:srgbClr val="CC0000"/>
                </a:solidFill>
              </a:rPr>
              <a:t>Now also including the economic value of the DC grid losses.</a:t>
            </a:r>
          </a:p>
          <a:p>
            <a:pPr lvl="1"/>
            <a:r>
              <a:rPr lang="en-GB" sz="2100" dirty="0" smtClean="0">
                <a:solidFill>
                  <a:srgbClr val="CC0000"/>
                </a:solidFill>
              </a:rPr>
              <a:t>This will make the market coupling emulate a optimal bilateral cross-border trading system</a:t>
            </a:r>
          </a:p>
          <a:p>
            <a:pPr lvl="2"/>
            <a:r>
              <a:rPr lang="en-GB" sz="2100" dirty="0" smtClean="0"/>
              <a:t>Where cross-border traders with full overview would pay for the DC grid losses.</a:t>
            </a:r>
          </a:p>
          <a:p>
            <a:pPr lvl="2"/>
            <a:r>
              <a:rPr lang="en-GB" sz="2100" dirty="0" smtClean="0"/>
              <a:t>ie, would pay for the DC transportation of the commodity.</a:t>
            </a:r>
          </a:p>
          <a:p>
            <a:r>
              <a:rPr lang="en-GB" sz="2100" dirty="0" smtClean="0"/>
              <a:t>Hence, for some hours, it will make perfect sense to reduce the congestion revenue (the blue area) to zero</a:t>
            </a:r>
          </a:p>
          <a:p>
            <a:pPr lvl="1"/>
            <a:r>
              <a:rPr lang="en-GB" sz="2100" dirty="0" smtClean="0"/>
              <a:t>As this may give a substantial increase in the traders’ surplus (the red and green areas).</a:t>
            </a:r>
          </a:p>
          <a:p>
            <a:r>
              <a:rPr lang="en-GB" sz="2100" dirty="0" smtClean="0"/>
              <a:t>Note the consequence: </a:t>
            </a:r>
            <a:r>
              <a:rPr lang="en-GB" sz="2100" dirty="0" smtClean="0">
                <a:solidFill>
                  <a:srgbClr val="CC0000"/>
                </a:solidFill>
              </a:rPr>
              <a:t>also when the DC grid losses are taken into account, the optimal solution will sometimes create the same prices at the two sides of a DC link.</a:t>
            </a:r>
          </a:p>
          <a:p>
            <a:endParaRPr lang="en-GB" sz="21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grpSp>
        <p:nvGrpSpPr>
          <p:cNvPr id="52" name="Gruppe 51"/>
          <p:cNvGrpSpPr/>
          <p:nvPr/>
        </p:nvGrpSpPr>
        <p:grpSpPr>
          <a:xfrm>
            <a:off x="8716155" y="4988834"/>
            <a:ext cx="1160463" cy="730251"/>
            <a:chOff x="8716155" y="4988834"/>
            <a:chExt cx="1160463" cy="730251"/>
          </a:xfrm>
        </p:grpSpPr>
        <p:grpSp>
          <p:nvGrpSpPr>
            <p:cNvPr id="29" name="Gruppe 28"/>
            <p:cNvGrpSpPr>
              <a:grpSpLocks noChangeAspect="1"/>
            </p:cNvGrpSpPr>
            <p:nvPr/>
          </p:nvGrpSpPr>
          <p:grpSpPr>
            <a:xfrm>
              <a:off x="8716155" y="4988834"/>
              <a:ext cx="1160463" cy="730251"/>
              <a:chOff x="5934079" y="4625978"/>
              <a:chExt cx="2320926" cy="1460502"/>
            </a:xfrm>
          </p:grpSpPr>
          <p:sp>
            <p:nvSpPr>
              <p:cNvPr id="30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5935667" y="4625978"/>
                <a:ext cx="2314576" cy="1457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7289805" y="4692654"/>
                <a:ext cx="950914" cy="1031876"/>
              </a:xfrm>
              <a:custGeom>
                <a:avLst/>
                <a:gdLst/>
                <a:ahLst/>
                <a:cxnLst>
                  <a:cxn ang="0">
                    <a:pos x="32" y="586"/>
                  </a:cxn>
                  <a:cxn ang="0">
                    <a:pos x="6" y="524"/>
                  </a:cxn>
                  <a:cxn ang="0">
                    <a:pos x="0" y="490"/>
                  </a:cxn>
                  <a:cxn ang="0">
                    <a:pos x="11" y="449"/>
                  </a:cxn>
                  <a:cxn ang="0">
                    <a:pos x="37" y="415"/>
                  </a:cxn>
                  <a:cxn ang="0">
                    <a:pos x="46" y="389"/>
                  </a:cxn>
                  <a:cxn ang="0">
                    <a:pos x="49" y="350"/>
                  </a:cxn>
                  <a:cxn ang="0">
                    <a:pos x="54" y="332"/>
                  </a:cxn>
                  <a:cxn ang="0">
                    <a:pos x="70" y="300"/>
                  </a:cxn>
                  <a:cxn ang="0">
                    <a:pos x="92" y="269"/>
                  </a:cxn>
                  <a:cxn ang="0">
                    <a:pos x="110" y="240"/>
                  </a:cxn>
                  <a:cxn ang="0">
                    <a:pos x="121" y="226"/>
                  </a:cxn>
                  <a:cxn ang="0">
                    <a:pos x="146" y="217"/>
                  </a:cxn>
                  <a:cxn ang="0">
                    <a:pos x="198" y="203"/>
                  </a:cxn>
                  <a:cxn ang="0">
                    <a:pos x="242" y="183"/>
                  </a:cxn>
                  <a:cxn ang="0">
                    <a:pos x="288" y="176"/>
                  </a:cxn>
                  <a:cxn ang="0">
                    <a:pos x="278" y="134"/>
                  </a:cxn>
                  <a:cxn ang="0">
                    <a:pos x="266" y="98"/>
                  </a:cxn>
                  <a:cxn ang="0">
                    <a:pos x="266" y="57"/>
                  </a:cxn>
                  <a:cxn ang="0">
                    <a:pos x="272" y="26"/>
                  </a:cxn>
                  <a:cxn ang="0">
                    <a:pos x="306" y="0"/>
                  </a:cxn>
                  <a:cxn ang="0">
                    <a:pos x="345" y="17"/>
                  </a:cxn>
                  <a:cxn ang="0">
                    <a:pos x="395" y="35"/>
                  </a:cxn>
                  <a:cxn ang="0">
                    <a:pos x="407" y="50"/>
                  </a:cxn>
                  <a:cxn ang="0">
                    <a:pos x="408" y="69"/>
                  </a:cxn>
                  <a:cxn ang="0">
                    <a:pos x="380" y="135"/>
                  </a:cxn>
                  <a:cxn ang="0">
                    <a:pos x="377" y="152"/>
                  </a:cxn>
                  <a:cxn ang="0">
                    <a:pos x="383" y="174"/>
                  </a:cxn>
                  <a:cxn ang="0">
                    <a:pos x="425" y="195"/>
                  </a:cxn>
                  <a:cxn ang="0">
                    <a:pos x="465" y="224"/>
                  </a:cxn>
                  <a:cxn ang="0">
                    <a:pos x="503" y="257"/>
                  </a:cxn>
                  <a:cxn ang="0">
                    <a:pos x="572" y="340"/>
                  </a:cxn>
                  <a:cxn ang="0">
                    <a:pos x="599" y="386"/>
                  </a:cxn>
                  <a:cxn ang="0">
                    <a:pos x="599" y="438"/>
                  </a:cxn>
                  <a:cxn ang="0">
                    <a:pos x="596" y="476"/>
                  </a:cxn>
                  <a:cxn ang="0">
                    <a:pos x="583" y="515"/>
                  </a:cxn>
                  <a:cxn ang="0">
                    <a:pos x="563" y="542"/>
                  </a:cxn>
                  <a:cxn ang="0">
                    <a:pos x="528" y="578"/>
                  </a:cxn>
                  <a:cxn ang="0">
                    <a:pos x="497" y="611"/>
                  </a:cxn>
                  <a:cxn ang="0">
                    <a:pos x="402" y="647"/>
                  </a:cxn>
                  <a:cxn ang="0">
                    <a:pos x="283" y="650"/>
                  </a:cxn>
                  <a:cxn ang="0">
                    <a:pos x="171" y="635"/>
                  </a:cxn>
                  <a:cxn ang="0">
                    <a:pos x="80" y="606"/>
                  </a:cxn>
                  <a:cxn ang="0">
                    <a:pos x="32" y="586"/>
                  </a:cxn>
                </a:cxnLst>
                <a:rect l="0" t="0" r="r" b="b"/>
                <a:pathLst>
                  <a:path w="599" h="650">
                    <a:moveTo>
                      <a:pt x="32" y="586"/>
                    </a:moveTo>
                    <a:lnTo>
                      <a:pt x="6" y="524"/>
                    </a:lnTo>
                    <a:lnTo>
                      <a:pt x="0" y="490"/>
                    </a:lnTo>
                    <a:lnTo>
                      <a:pt x="11" y="449"/>
                    </a:lnTo>
                    <a:lnTo>
                      <a:pt x="37" y="415"/>
                    </a:lnTo>
                    <a:lnTo>
                      <a:pt x="46" y="389"/>
                    </a:lnTo>
                    <a:lnTo>
                      <a:pt x="49" y="350"/>
                    </a:lnTo>
                    <a:lnTo>
                      <a:pt x="54" y="332"/>
                    </a:lnTo>
                    <a:lnTo>
                      <a:pt x="70" y="300"/>
                    </a:lnTo>
                    <a:lnTo>
                      <a:pt x="92" y="269"/>
                    </a:lnTo>
                    <a:lnTo>
                      <a:pt x="110" y="240"/>
                    </a:lnTo>
                    <a:lnTo>
                      <a:pt x="121" y="226"/>
                    </a:lnTo>
                    <a:lnTo>
                      <a:pt x="146" y="217"/>
                    </a:lnTo>
                    <a:lnTo>
                      <a:pt x="198" y="203"/>
                    </a:lnTo>
                    <a:lnTo>
                      <a:pt x="242" y="183"/>
                    </a:lnTo>
                    <a:lnTo>
                      <a:pt x="288" y="176"/>
                    </a:lnTo>
                    <a:lnTo>
                      <a:pt x="278" y="134"/>
                    </a:lnTo>
                    <a:lnTo>
                      <a:pt x="266" y="98"/>
                    </a:lnTo>
                    <a:lnTo>
                      <a:pt x="266" y="57"/>
                    </a:lnTo>
                    <a:lnTo>
                      <a:pt x="272" y="26"/>
                    </a:lnTo>
                    <a:lnTo>
                      <a:pt x="306" y="0"/>
                    </a:lnTo>
                    <a:lnTo>
                      <a:pt x="345" y="17"/>
                    </a:lnTo>
                    <a:lnTo>
                      <a:pt x="395" y="35"/>
                    </a:lnTo>
                    <a:lnTo>
                      <a:pt x="407" y="50"/>
                    </a:lnTo>
                    <a:lnTo>
                      <a:pt x="408" y="69"/>
                    </a:lnTo>
                    <a:lnTo>
                      <a:pt x="380" y="135"/>
                    </a:lnTo>
                    <a:lnTo>
                      <a:pt x="377" y="152"/>
                    </a:lnTo>
                    <a:lnTo>
                      <a:pt x="383" y="174"/>
                    </a:lnTo>
                    <a:lnTo>
                      <a:pt x="425" y="195"/>
                    </a:lnTo>
                    <a:lnTo>
                      <a:pt x="465" y="224"/>
                    </a:lnTo>
                    <a:lnTo>
                      <a:pt x="503" y="257"/>
                    </a:lnTo>
                    <a:lnTo>
                      <a:pt x="572" y="340"/>
                    </a:lnTo>
                    <a:lnTo>
                      <a:pt x="599" y="386"/>
                    </a:lnTo>
                    <a:lnTo>
                      <a:pt x="599" y="438"/>
                    </a:lnTo>
                    <a:lnTo>
                      <a:pt x="596" y="476"/>
                    </a:lnTo>
                    <a:lnTo>
                      <a:pt x="583" y="515"/>
                    </a:lnTo>
                    <a:lnTo>
                      <a:pt x="563" y="542"/>
                    </a:lnTo>
                    <a:lnTo>
                      <a:pt x="528" y="578"/>
                    </a:lnTo>
                    <a:lnTo>
                      <a:pt x="497" y="611"/>
                    </a:lnTo>
                    <a:lnTo>
                      <a:pt x="402" y="647"/>
                    </a:lnTo>
                    <a:lnTo>
                      <a:pt x="283" y="650"/>
                    </a:lnTo>
                    <a:lnTo>
                      <a:pt x="171" y="635"/>
                    </a:lnTo>
                    <a:lnTo>
                      <a:pt x="80" y="606"/>
                    </a:lnTo>
                    <a:lnTo>
                      <a:pt x="32" y="58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6953255" y="5140328"/>
                <a:ext cx="414338" cy="188914"/>
              </a:xfrm>
              <a:custGeom>
                <a:avLst/>
                <a:gdLst/>
                <a:ahLst/>
                <a:cxnLst>
                  <a:cxn ang="0">
                    <a:pos x="261" y="82"/>
                  </a:cxn>
                  <a:cxn ang="0">
                    <a:pos x="261" y="101"/>
                  </a:cxn>
                  <a:cxn ang="0">
                    <a:pos x="258" y="119"/>
                  </a:cxn>
                  <a:cxn ang="0">
                    <a:pos x="123" y="79"/>
                  </a:cxn>
                  <a:cxn ang="0">
                    <a:pos x="18" y="49"/>
                  </a:cxn>
                  <a:cxn ang="0">
                    <a:pos x="0" y="28"/>
                  </a:cxn>
                  <a:cxn ang="0">
                    <a:pos x="6" y="4"/>
                  </a:cxn>
                  <a:cxn ang="0">
                    <a:pos x="30" y="0"/>
                  </a:cxn>
                  <a:cxn ang="0">
                    <a:pos x="69" y="10"/>
                  </a:cxn>
                  <a:cxn ang="0">
                    <a:pos x="261" y="82"/>
                  </a:cxn>
                </a:cxnLst>
                <a:rect l="0" t="0" r="r" b="b"/>
                <a:pathLst>
                  <a:path w="261" h="119">
                    <a:moveTo>
                      <a:pt x="261" y="82"/>
                    </a:moveTo>
                    <a:lnTo>
                      <a:pt x="261" y="101"/>
                    </a:lnTo>
                    <a:lnTo>
                      <a:pt x="258" y="119"/>
                    </a:lnTo>
                    <a:lnTo>
                      <a:pt x="123" y="79"/>
                    </a:lnTo>
                    <a:lnTo>
                      <a:pt x="18" y="49"/>
                    </a:lnTo>
                    <a:lnTo>
                      <a:pt x="0" y="28"/>
                    </a:lnTo>
                    <a:lnTo>
                      <a:pt x="6" y="4"/>
                    </a:lnTo>
                    <a:lnTo>
                      <a:pt x="30" y="0"/>
                    </a:lnTo>
                    <a:lnTo>
                      <a:pt x="69" y="10"/>
                    </a:lnTo>
                    <a:lnTo>
                      <a:pt x="261" y="82"/>
                    </a:lnTo>
                    <a:close/>
                  </a:path>
                </a:pathLst>
              </a:custGeom>
              <a:solidFill>
                <a:srgbClr val="AD6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6915155" y="5422904"/>
                <a:ext cx="384176" cy="139700"/>
              </a:xfrm>
              <a:custGeom>
                <a:avLst/>
                <a:gdLst/>
                <a:ahLst/>
                <a:cxnLst>
                  <a:cxn ang="0">
                    <a:pos x="237" y="44"/>
                  </a:cxn>
                  <a:cxn ang="0">
                    <a:pos x="242" y="88"/>
                  </a:cxn>
                  <a:cxn ang="0">
                    <a:pos x="10" y="44"/>
                  </a:cxn>
                  <a:cxn ang="0">
                    <a:pos x="2" y="41"/>
                  </a:cxn>
                  <a:cxn ang="0">
                    <a:pos x="0" y="24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237" y="44"/>
                  </a:cxn>
                </a:cxnLst>
                <a:rect l="0" t="0" r="r" b="b"/>
                <a:pathLst>
                  <a:path w="242" h="88">
                    <a:moveTo>
                      <a:pt x="237" y="44"/>
                    </a:moveTo>
                    <a:lnTo>
                      <a:pt x="242" y="88"/>
                    </a:lnTo>
                    <a:lnTo>
                      <a:pt x="10" y="44"/>
                    </a:lnTo>
                    <a:lnTo>
                      <a:pt x="2" y="41"/>
                    </a:lnTo>
                    <a:lnTo>
                      <a:pt x="0" y="24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37" y="44"/>
                    </a:lnTo>
                    <a:close/>
                  </a:path>
                </a:pathLst>
              </a:custGeom>
              <a:solidFill>
                <a:srgbClr val="AD6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6905629" y="5411792"/>
                <a:ext cx="403226" cy="163514"/>
              </a:xfrm>
              <a:custGeom>
                <a:avLst/>
                <a:gdLst/>
                <a:ahLst/>
                <a:cxnLst>
                  <a:cxn ang="0">
                    <a:pos x="248" y="45"/>
                  </a:cxn>
                  <a:cxn ang="0">
                    <a:pos x="12" y="0"/>
                  </a:cxn>
                  <a:cxn ang="0">
                    <a:pos x="3" y="19"/>
                  </a:cxn>
                  <a:cxn ang="0">
                    <a:pos x="0" y="46"/>
                  </a:cxn>
                  <a:cxn ang="0">
                    <a:pos x="3" y="57"/>
                  </a:cxn>
                  <a:cxn ang="0">
                    <a:pos x="254" y="103"/>
                  </a:cxn>
                  <a:cxn ang="0">
                    <a:pos x="252" y="88"/>
                  </a:cxn>
                  <a:cxn ang="0">
                    <a:pos x="18" y="45"/>
                  </a:cxn>
                  <a:cxn ang="0">
                    <a:pos x="15" y="36"/>
                  </a:cxn>
                  <a:cxn ang="0">
                    <a:pos x="14" y="18"/>
                  </a:cxn>
                  <a:cxn ang="0">
                    <a:pos x="21" y="12"/>
                  </a:cxn>
                  <a:cxn ang="0">
                    <a:pos x="246" y="60"/>
                  </a:cxn>
                  <a:cxn ang="0">
                    <a:pos x="248" y="45"/>
                  </a:cxn>
                </a:cxnLst>
                <a:rect l="0" t="0" r="r" b="b"/>
                <a:pathLst>
                  <a:path w="254" h="103">
                    <a:moveTo>
                      <a:pt x="248" y="45"/>
                    </a:moveTo>
                    <a:lnTo>
                      <a:pt x="12" y="0"/>
                    </a:lnTo>
                    <a:lnTo>
                      <a:pt x="3" y="19"/>
                    </a:lnTo>
                    <a:lnTo>
                      <a:pt x="0" y="46"/>
                    </a:lnTo>
                    <a:lnTo>
                      <a:pt x="3" y="57"/>
                    </a:lnTo>
                    <a:lnTo>
                      <a:pt x="254" y="103"/>
                    </a:lnTo>
                    <a:lnTo>
                      <a:pt x="252" y="88"/>
                    </a:lnTo>
                    <a:lnTo>
                      <a:pt x="18" y="45"/>
                    </a:lnTo>
                    <a:lnTo>
                      <a:pt x="15" y="36"/>
                    </a:lnTo>
                    <a:lnTo>
                      <a:pt x="14" y="18"/>
                    </a:lnTo>
                    <a:lnTo>
                      <a:pt x="21" y="12"/>
                    </a:lnTo>
                    <a:lnTo>
                      <a:pt x="246" y="60"/>
                    </a:lnTo>
                    <a:lnTo>
                      <a:pt x="24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6948491" y="5127628"/>
                <a:ext cx="422276" cy="204788"/>
              </a:xfrm>
              <a:custGeom>
                <a:avLst/>
                <a:gdLst/>
                <a:ahLst/>
                <a:cxnLst>
                  <a:cxn ang="0">
                    <a:pos x="266" y="84"/>
                  </a:cxn>
                  <a:cxn ang="0">
                    <a:pos x="27" y="0"/>
                  </a:cxn>
                  <a:cxn ang="0">
                    <a:pos x="7" y="1"/>
                  </a:cxn>
                  <a:cxn ang="0">
                    <a:pos x="1" y="16"/>
                  </a:cxn>
                  <a:cxn ang="0">
                    <a:pos x="0" y="37"/>
                  </a:cxn>
                  <a:cxn ang="0">
                    <a:pos x="18" y="62"/>
                  </a:cxn>
                  <a:cxn ang="0">
                    <a:pos x="257" y="129"/>
                  </a:cxn>
                  <a:cxn ang="0">
                    <a:pos x="260" y="118"/>
                  </a:cxn>
                  <a:cxn ang="0">
                    <a:pos x="27" y="50"/>
                  </a:cxn>
                  <a:cxn ang="0">
                    <a:pos x="7" y="35"/>
                  </a:cxn>
                  <a:cxn ang="0">
                    <a:pos x="15" y="16"/>
                  </a:cxn>
                  <a:cxn ang="0">
                    <a:pos x="38" y="18"/>
                  </a:cxn>
                  <a:cxn ang="0">
                    <a:pos x="56" y="19"/>
                  </a:cxn>
                  <a:cxn ang="0">
                    <a:pos x="264" y="97"/>
                  </a:cxn>
                  <a:cxn ang="0">
                    <a:pos x="266" y="84"/>
                  </a:cxn>
                </a:cxnLst>
                <a:rect l="0" t="0" r="r" b="b"/>
                <a:pathLst>
                  <a:path w="266" h="129">
                    <a:moveTo>
                      <a:pt x="266" y="84"/>
                    </a:moveTo>
                    <a:lnTo>
                      <a:pt x="27" y="0"/>
                    </a:lnTo>
                    <a:lnTo>
                      <a:pt x="7" y="1"/>
                    </a:lnTo>
                    <a:lnTo>
                      <a:pt x="1" y="16"/>
                    </a:lnTo>
                    <a:lnTo>
                      <a:pt x="0" y="37"/>
                    </a:lnTo>
                    <a:lnTo>
                      <a:pt x="18" y="62"/>
                    </a:lnTo>
                    <a:lnTo>
                      <a:pt x="257" y="129"/>
                    </a:lnTo>
                    <a:lnTo>
                      <a:pt x="260" y="118"/>
                    </a:lnTo>
                    <a:lnTo>
                      <a:pt x="27" y="50"/>
                    </a:lnTo>
                    <a:lnTo>
                      <a:pt x="7" y="35"/>
                    </a:lnTo>
                    <a:lnTo>
                      <a:pt x="15" y="16"/>
                    </a:lnTo>
                    <a:lnTo>
                      <a:pt x="38" y="18"/>
                    </a:lnTo>
                    <a:lnTo>
                      <a:pt x="56" y="19"/>
                    </a:lnTo>
                    <a:lnTo>
                      <a:pt x="264" y="97"/>
                    </a:lnTo>
                    <a:lnTo>
                      <a:pt x="266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7307267" y="5581654"/>
                <a:ext cx="871538" cy="30162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2" y="123"/>
                  </a:cxn>
                  <a:cxn ang="0">
                    <a:pos x="104" y="135"/>
                  </a:cxn>
                  <a:cxn ang="0">
                    <a:pos x="351" y="181"/>
                  </a:cxn>
                  <a:cxn ang="0">
                    <a:pos x="408" y="187"/>
                  </a:cxn>
                  <a:cxn ang="0">
                    <a:pos x="498" y="190"/>
                  </a:cxn>
                  <a:cxn ang="0">
                    <a:pos x="511" y="171"/>
                  </a:cxn>
                  <a:cxn ang="0">
                    <a:pos x="549" y="19"/>
                  </a:cxn>
                  <a:cxn ang="0">
                    <a:pos x="529" y="0"/>
                  </a:cxn>
                  <a:cxn ang="0">
                    <a:pos x="455" y="0"/>
                  </a:cxn>
                  <a:cxn ang="0">
                    <a:pos x="397" y="12"/>
                  </a:cxn>
                  <a:cxn ang="0">
                    <a:pos x="351" y="24"/>
                  </a:cxn>
                  <a:cxn ang="0">
                    <a:pos x="277" y="45"/>
                  </a:cxn>
                  <a:cxn ang="0">
                    <a:pos x="160" y="36"/>
                  </a:cxn>
                  <a:cxn ang="0">
                    <a:pos x="60" y="21"/>
                  </a:cxn>
                  <a:cxn ang="0">
                    <a:pos x="0" y="4"/>
                  </a:cxn>
                </a:cxnLst>
                <a:rect l="0" t="0" r="r" b="b"/>
                <a:pathLst>
                  <a:path w="549" h="190">
                    <a:moveTo>
                      <a:pt x="0" y="4"/>
                    </a:moveTo>
                    <a:lnTo>
                      <a:pt x="52" y="123"/>
                    </a:lnTo>
                    <a:lnTo>
                      <a:pt x="104" y="135"/>
                    </a:lnTo>
                    <a:lnTo>
                      <a:pt x="351" y="181"/>
                    </a:lnTo>
                    <a:lnTo>
                      <a:pt x="408" y="187"/>
                    </a:lnTo>
                    <a:lnTo>
                      <a:pt x="498" y="190"/>
                    </a:lnTo>
                    <a:lnTo>
                      <a:pt x="511" y="171"/>
                    </a:lnTo>
                    <a:lnTo>
                      <a:pt x="549" y="19"/>
                    </a:lnTo>
                    <a:lnTo>
                      <a:pt x="529" y="0"/>
                    </a:lnTo>
                    <a:lnTo>
                      <a:pt x="455" y="0"/>
                    </a:lnTo>
                    <a:lnTo>
                      <a:pt x="397" y="12"/>
                    </a:lnTo>
                    <a:lnTo>
                      <a:pt x="351" y="24"/>
                    </a:lnTo>
                    <a:lnTo>
                      <a:pt x="277" y="45"/>
                    </a:lnTo>
                    <a:lnTo>
                      <a:pt x="160" y="36"/>
                    </a:lnTo>
                    <a:lnTo>
                      <a:pt x="60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FB17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7318379" y="5710242"/>
                <a:ext cx="280988" cy="36036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6" y="40"/>
                  </a:cxn>
                  <a:cxn ang="0">
                    <a:pos x="55" y="43"/>
                  </a:cxn>
                  <a:cxn ang="0">
                    <a:pos x="29" y="187"/>
                  </a:cxn>
                  <a:cxn ang="0">
                    <a:pos x="31" y="199"/>
                  </a:cxn>
                  <a:cxn ang="0">
                    <a:pos x="37" y="201"/>
                  </a:cxn>
                  <a:cxn ang="0">
                    <a:pos x="137" y="57"/>
                  </a:cxn>
                  <a:cxn ang="0">
                    <a:pos x="177" y="63"/>
                  </a:cxn>
                  <a:cxn ang="0">
                    <a:pos x="134" y="123"/>
                  </a:cxn>
                  <a:cxn ang="0">
                    <a:pos x="73" y="208"/>
                  </a:cxn>
                  <a:cxn ang="0">
                    <a:pos x="49" y="227"/>
                  </a:cxn>
                  <a:cxn ang="0">
                    <a:pos x="13" y="225"/>
                  </a:cxn>
                  <a:cxn ang="0">
                    <a:pos x="0" y="193"/>
                  </a:cxn>
                  <a:cxn ang="0">
                    <a:pos x="10" y="101"/>
                  </a:cxn>
                  <a:cxn ang="0">
                    <a:pos x="17" y="31"/>
                  </a:cxn>
                  <a:cxn ang="0">
                    <a:pos x="26" y="0"/>
                  </a:cxn>
                </a:cxnLst>
                <a:rect l="0" t="0" r="r" b="b"/>
                <a:pathLst>
                  <a:path w="177" h="227">
                    <a:moveTo>
                      <a:pt x="26" y="0"/>
                    </a:moveTo>
                    <a:lnTo>
                      <a:pt x="46" y="40"/>
                    </a:lnTo>
                    <a:lnTo>
                      <a:pt x="55" y="43"/>
                    </a:lnTo>
                    <a:lnTo>
                      <a:pt x="29" y="187"/>
                    </a:lnTo>
                    <a:lnTo>
                      <a:pt x="31" y="199"/>
                    </a:lnTo>
                    <a:lnTo>
                      <a:pt x="37" y="201"/>
                    </a:lnTo>
                    <a:lnTo>
                      <a:pt x="137" y="57"/>
                    </a:lnTo>
                    <a:lnTo>
                      <a:pt x="177" y="63"/>
                    </a:lnTo>
                    <a:lnTo>
                      <a:pt x="134" y="123"/>
                    </a:lnTo>
                    <a:lnTo>
                      <a:pt x="73" y="208"/>
                    </a:lnTo>
                    <a:lnTo>
                      <a:pt x="49" y="227"/>
                    </a:lnTo>
                    <a:lnTo>
                      <a:pt x="13" y="225"/>
                    </a:lnTo>
                    <a:lnTo>
                      <a:pt x="0" y="193"/>
                    </a:lnTo>
                    <a:lnTo>
                      <a:pt x="10" y="101"/>
                    </a:lnTo>
                    <a:lnTo>
                      <a:pt x="17" y="3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8" name="Freeform 41"/>
              <p:cNvSpPr>
                <a:spLocks/>
              </p:cNvSpPr>
              <p:nvPr/>
            </p:nvSpPr>
            <p:spPr bwMode="auto">
              <a:xfrm>
                <a:off x="6332541" y="4932366"/>
                <a:ext cx="325438" cy="534988"/>
              </a:xfrm>
              <a:custGeom>
                <a:avLst/>
                <a:gdLst/>
                <a:ahLst/>
                <a:cxnLst>
                  <a:cxn ang="0">
                    <a:pos x="37" y="51"/>
                  </a:cxn>
                  <a:cxn ang="0">
                    <a:pos x="68" y="22"/>
                  </a:cxn>
                  <a:cxn ang="0">
                    <a:pos x="97" y="7"/>
                  </a:cxn>
                  <a:cxn ang="0">
                    <a:pos x="120" y="2"/>
                  </a:cxn>
                  <a:cxn ang="0">
                    <a:pos x="143" y="0"/>
                  </a:cxn>
                  <a:cxn ang="0">
                    <a:pos x="161" y="7"/>
                  </a:cxn>
                  <a:cxn ang="0">
                    <a:pos x="179" y="15"/>
                  </a:cxn>
                  <a:cxn ang="0">
                    <a:pos x="194" y="25"/>
                  </a:cxn>
                  <a:cxn ang="0">
                    <a:pos x="202" y="42"/>
                  </a:cxn>
                  <a:cxn ang="0">
                    <a:pos x="205" y="59"/>
                  </a:cxn>
                  <a:cxn ang="0">
                    <a:pos x="204" y="81"/>
                  </a:cxn>
                  <a:cxn ang="0">
                    <a:pos x="194" y="104"/>
                  </a:cxn>
                  <a:cxn ang="0">
                    <a:pos x="181" y="123"/>
                  </a:cxn>
                  <a:cxn ang="0">
                    <a:pos x="153" y="145"/>
                  </a:cxn>
                  <a:cxn ang="0">
                    <a:pos x="138" y="159"/>
                  </a:cxn>
                  <a:cxn ang="0">
                    <a:pos x="130" y="172"/>
                  </a:cxn>
                  <a:cxn ang="0">
                    <a:pos x="127" y="191"/>
                  </a:cxn>
                  <a:cxn ang="0">
                    <a:pos x="131" y="220"/>
                  </a:cxn>
                  <a:cxn ang="0">
                    <a:pos x="136" y="241"/>
                  </a:cxn>
                  <a:cxn ang="0">
                    <a:pos x="141" y="265"/>
                  </a:cxn>
                  <a:cxn ang="0">
                    <a:pos x="139" y="286"/>
                  </a:cxn>
                  <a:cxn ang="0">
                    <a:pos x="136" y="309"/>
                  </a:cxn>
                  <a:cxn ang="0">
                    <a:pos x="126" y="323"/>
                  </a:cxn>
                  <a:cxn ang="0">
                    <a:pos x="110" y="334"/>
                  </a:cxn>
                  <a:cxn ang="0">
                    <a:pos x="87" y="337"/>
                  </a:cxn>
                  <a:cxn ang="0">
                    <a:pos x="67" y="337"/>
                  </a:cxn>
                  <a:cxn ang="0">
                    <a:pos x="43" y="330"/>
                  </a:cxn>
                  <a:cxn ang="0">
                    <a:pos x="29" y="312"/>
                  </a:cxn>
                  <a:cxn ang="0">
                    <a:pos x="17" y="292"/>
                  </a:cxn>
                  <a:cxn ang="0">
                    <a:pos x="7" y="256"/>
                  </a:cxn>
                  <a:cxn ang="0">
                    <a:pos x="0" y="215"/>
                  </a:cxn>
                  <a:cxn ang="0">
                    <a:pos x="7" y="155"/>
                  </a:cxn>
                  <a:cxn ang="0">
                    <a:pos x="16" y="112"/>
                  </a:cxn>
                  <a:cxn ang="0">
                    <a:pos x="27" y="73"/>
                  </a:cxn>
                  <a:cxn ang="0">
                    <a:pos x="37" y="51"/>
                  </a:cxn>
                </a:cxnLst>
                <a:rect l="0" t="0" r="r" b="b"/>
                <a:pathLst>
                  <a:path w="205" h="337">
                    <a:moveTo>
                      <a:pt x="37" y="51"/>
                    </a:moveTo>
                    <a:lnTo>
                      <a:pt x="68" y="22"/>
                    </a:lnTo>
                    <a:lnTo>
                      <a:pt x="97" y="7"/>
                    </a:lnTo>
                    <a:lnTo>
                      <a:pt x="120" y="2"/>
                    </a:lnTo>
                    <a:lnTo>
                      <a:pt x="143" y="0"/>
                    </a:lnTo>
                    <a:lnTo>
                      <a:pt x="161" y="7"/>
                    </a:lnTo>
                    <a:lnTo>
                      <a:pt x="179" y="15"/>
                    </a:lnTo>
                    <a:lnTo>
                      <a:pt x="194" y="25"/>
                    </a:lnTo>
                    <a:lnTo>
                      <a:pt x="202" y="42"/>
                    </a:lnTo>
                    <a:lnTo>
                      <a:pt x="205" y="59"/>
                    </a:lnTo>
                    <a:lnTo>
                      <a:pt x="204" y="81"/>
                    </a:lnTo>
                    <a:lnTo>
                      <a:pt x="194" y="104"/>
                    </a:lnTo>
                    <a:lnTo>
                      <a:pt x="181" y="123"/>
                    </a:lnTo>
                    <a:lnTo>
                      <a:pt x="153" y="145"/>
                    </a:lnTo>
                    <a:lnTo>
                      <a:pt x="138" y="159"/>
                    </a:lnTo>
                    <a:lnTo>
                      <a:pt x="130" y="172"/>
                    </a:lnTo>
                    <a:lnTo>
                      <a:pt x="127" y="191"/>
                    </a:lnTo>
                    <a:lnTo>
                      <a:pt x="131" y="220"/>
                    </a:lnTo>
                    <a:lnTo>
                      <a:pt x="136" y="241"/>
                    </a:lnTo>
                    <a:lnTo>
                      <a:pt x="141" y="265"/>
                    </a:lnTo>
                    <a:lnTo>
                      <a:pt x="139" y="286"/>
                    </a:lnTo>
                    <a:lnTo>
                      <a:pt x="136" y="309"/>
                    </a:lnTo>
                    <a:lnTo>
                      <a:pt x="126" y="323"/>
                    </a:lnTo>
                    <a:lnTo>
                      <a:pt x="110" y="334"/>
                    </a:lnTo>
                    <a:lnTo>
                      <a:pt x="87" y="337"/>
                    </a:lnTo>
                    <a:lnTo>
                      <a:pt x="67" y="337"/>
                    </a:lnTo>
                    <a:lnTo>
                      <a:pt x="43" y="330"/>
                    </a:lnTo>
                    <a:lnTo>
                      <a:pt x="29" y="312"/>
                    </a:lnTo>
                    <a:lnTo>
                      <a:pt x="17" y="292"/>
                    </a:lnTo>
                    <a:lnTo>
                      <a:pt x="7" y="256"/>
                    </a:lnTo>
                    <a:lnTo>
                      <a:pt x="0" y="215"/>
                    </a:lnTo>
                    <a:lnTo>
                      <a:pt x="7" y="155"/>
                    </a:lnTo>
                    <a:lnTo>
                      <a:pt x="16" y="112"/>
                    </a:lnTo>
                    <a:lnTo>
                      <a:pt x="27" y="73"/>
                    </a:lnTo>
                    <a:lnTo>
                      <a:pt x="3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39" name="Freeform 42"/>
              <p:cNvSpPr>
                <a:spLocks/>
              </p:cNvSpPr>
              <p:nvPr/>
            </p:nvSpPr>
            <p:spPr bwMode="auto">
              <a:xfrm>
                <a:off x="6550029" y="4625978"/>
                <a:ext cx="360364" cy="300038"/>
              </a:xfrm>
              <a:custGeom>
                <a:avLst/>
                <a:gdLst/>
                <a:ahLst/>
                <a:cxnLst>
                  <a:cxn ang="0">
                    <a:pos x="146" y="89"/>
                  </a:cxn>
                  <a:cxn ang="0">
                    <a:pos x="144" y="60"/>
                  </a:cxn>
                  <a:cxn ang="0">
                    <a:pos x="139" y="37"/>
                  </a:cxn>
                  <a:cxn ang="0">
                    <a:pos x="130" y="22"/>
                  </a:cxn>
                  <a:cxn ang="0">
                    <a:pos x="118" y="12"/>
                  </a:cxn>
                  <a:cxn ang="0">
                    <a:pos x="104" y="3"/>
                  </a:cxn>
                  <a:cxn ang="0">
                    <a:pos x="86" y="0"/>
                  </a:cxn>
                  <a:cxn ang="0">
                    <a:pos x="60" y="2"/>
                  </a:cxn>
                  <a:cxn ang="0">
                    <a:pos x="41" y="10"/>
                  </a:cxn>
                  <a:cxn ang="0">
                    <a:pos x="27" y="22"/>
                  </a:cxn>
                  <a:cxn ang="0">
                    <a:pos x="16" y="40"/>
                  </a:cxn>
                  <a:cxn ang="0">
                    <a:pos x="9" y="58"/>
                  </a:cxn>
                  <a:cxn ang="0">
                    <a:pos x="1" y="82"/>
                  </a:cxn>
                  <a:cxn ang="0">
                    <a:pos x="0" y="110"/>
                  </a:cxn>
                  <a:cxn ang="0">
                    <a:pos x="3" y="136"/>
                  </a:cxn>
                  <a:cxn ang="0">
                    <a:pos x="13" y="159"/>
                  </a:cxn>
                  <a:cxn ang="0">
                    <a:pos x="26" y="175"/>
                  </a:cxn>
                  <a:cxn ang="0">
                    <a:pos x="41" y="183"/>
                  </a:cxn>
                  <a:cxn ang="0">
                    <a:pos x="66" y="189"/>
                  </a:cxn>
                  <a:cxn ang="0">
                    <a:pos x="80" y="188"/>
                  </a:cxn>
                  <a:cxn ang="0">
                    <a:pos x="98" y="182"/>
                  </a:cxn>
                  <a:cxn ang="0">
                    <a:pos x="116" y="168"/>
                  </a:cxn>
                  <a:cxn ang="0">
                    <a:pos x="128" y="149"/>
                  </a:cxn>
                  <a:cxn ang="0">
                    <a:pos x="137" y="133"/>
                  </a:cxn>
                  <a:cxn ang="0">
                    <a:pos x="143" y="116"/>
                  </a:cxn>
                  <a:cxn ang="0">
                    <a:pos x="146" y="107"/>
                  </a:cxn>
                  <a:cxn ang="0">
                    <a:pos x="171" y="110"/>
                  </a:cxn>
                  <a:cxn ang="0">
                    <a:pos x="194" y="116"/>
                  </a:cxn>
                  <a:cxn ang="0">
                    <a:pos x="209" y="119"/>
                  </a:cxn>
                  <a:cxn ang="0">
                    <a:pos x="221" y="119"/>
                  </a:cxn>
                  <a:cxn ang="0">
                    <a:pos x="227" y="104"/>
                  </a:cxn>
                  <a:cxn ang="0">
                    <a:pos x="221" y="96"/>
                  </a:cxn>
                  <a:cxn ang="0">
                    <a:pos x="211" y="90"/>
                  </a:cxn>
                  <a:cxn ang="0">
                    <a:pos x="194" y="90"/>
                  </a:cxn>
                  <a:cxn ang="0">
                    <a:pos x="173" y="93"/>
                  </a:cxn>
                  <a:cxn ang="0">
                    <a:pos x="146" y="89"/>
                  </a:cxn>
                </a:cxnLst>
                <a:rect l="0" t="0" r="r" b="b"/>
                <a:pathLst>
                  <a:path w="227" h="189">
                    <a:moveTo>
                      <a:pt x="146" y="89"/>
                    </a:moveTo>
                    <a:lnTo>
                      <a:pt x="144" y="60"/>
                    </a:lnTo>
                    <a:lnTo>
                      <a:pt x="139" y="37"/>
                    </a:lnTo>
                    <a:lnTo>
                      <a:pt x="130" y="22"/>
                    </a:lnTo>
                    <a:lnTo>
                      <a:pt x="118" y="12"/>
                    </a:lnTo>
                    <a:lnTo>
                      <a:pt x="104" y="3"/>
                    </a:lnTo>
                    <a:lnTo>
                      <a:pt x="86" y="0"/>
                    </a:lnTo>
                    <a:lnTo>
                      <a:pt x="60" y="2"/>
                    </a:lnTo>
                    <a:lnTo>
                      <a:pt x="41" y="10"/>
                    </a:lnTo>
                    <a:lnTo>
                      <a:pt x="27" y="22"/>
                    </a:lnTo>
                    <a:lnTo>
                      <a:pt x="16" y="40"/>
                    </a:lnTo>
                    <a:lnTo>
                      <a:pt x="9" y="58"/>
                    </a:lnTo>
                    <a:lnTo>
                      <a:pt x="1" y="82"/>
                    </a:lnTo>
                    <a:lnTo>
                      <a:pt x="0" y="110"/>
                    </a:lnTo>
                    <a:lnTo>
                      <a:pt x="3" y="136"/>
                    </a:lnTo>
                    <a:lnTo>
                      <a:pt x="13" y="159"/>
                    </a:lnTo>
                    <a:lnTo>
                      <a:pt x="26" y="175"/>
                    </a:lnTo>
                    <a:lnTo>
                      <a:pt x="41" y="183"/>
                    </a:lnTo>
                    <a:lnTo>
                      <a:pt x="66" y="189"/>
                    </a:lnTo>
                    <a:lnTo>
                      <a:pt x="80" y="188"/>
                    </a:lnTo>
                    <a:lnTo>
                      <a:pt x="98" y="182"/>
                    </a:lnTo>
                    <a:lnTo>
                      <a:pt x="116" y="168"/>
                    </a:lnTo>
                    <a:lnTo>
                      <a:pt x="128" y="149"/>
                    </a:lnTo>
                    <a:lnTo>
                      <a:pt x="137" y="133"/>
                    </a:lnTo>
                    <a:lnTo>
                      <a:pt x="143" y="116"/>
                    </a:lnTo>
                    <a:lnTo>
                      <a:pt x="146" y="107"/>
                    </a:lnTo>
                    <a:lnTo>
                      <a:pt x="171" y="110"/>
                    </a:lnTo>
                    <a:lnTo>
                      <a:pt x="194" y="116"/>
                    </a:lnTo>
                    <a:lnTo>
                      <a:pt x="209" y="119"/>
                    </a:lnTo>
                    <a:lnTo>
                      <a:pt x="221" y="119"/>
                    </a:lnTo>
                    <a:lnTo>
                      <a:pt x="227" y="104"/>
                    </a:lnTo>
                    <a:lnTo>
                      <a:pt x="221" y="96"/>
                    </a:lnTo>
                    <a:lnTo>
                      <a:pt x="211" y="90"/>
                    </a:lnTo>
                    <a:lnTo>
                      <a:pt x="194" y="90"/>
                    </a:lnTo>
                    <a:lnTo>
                      <a:pt x="173" y="93"/>
                    </a:lnTo>
                    <a:lnTo>
                      <a:pt x="146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0" name="Freeform 43"/>
              <p:cNvSpPr>
                <a:spLocks/>
              </p:cNvSpPr>
              <p:nvPr/>
            </p:nvSpPr>
            <p:spPr bwMode="auto">
              <a:xfrm>
                <a:off x="6538917" y="5002216"/>
                <a:ext cx="542926" cy="527050"/>
              </a:xfrm>
              <a:custGeom>
                <a:avLst/>
                <a:gdLst/>
                <a:ahLst/>
                <a:cxnLst>
                  <a:cxn ang="0">
                    <a:pos x="3" y="63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41" y="10"/>
                  </a:cxn>
                  <a:cxn ang="0">
                    <a:pos x="55" y="27"/>
                  </a:cxn>
                  <a:cxn ang="0">
                    <a:pos x="60" y="43"/>
                  </a:cxn>
                  <a:cxn ang="0">
                    <a:pos x="66" y="84"/>
                  </a:cxn>
                  <a:cxn ang="0">
                    <a:pos x="72" y="139"/>
                  </a:cxn>
                  <a:cxn ang="0">
                    <a:pos x="74" y="162"/>
                  </a:cxn>
                  <a:cxn ang="0">
                    <a:pos x="75" y="197"/>
                  </a:cxn>
                  <a:cxn ang="0">
                    <a:pos x="74" y="232"/>
                  </a:cxn>
                  <a:cxn ang="0">
                    <a:pos x="86" y="246"/>
                  </a:cxn>
                  <a:cxn ang="0">
                    <a:pos x="102" y="255"/>
                  </a:cxn>
                  <a:cxn ang="0">
                    <a:pos x="134" y="267"/>
                  </a:cxn>
                  <a:cxn ang="0">
                    <a:pos x="186" y="281"/>
                  </a:cxn>
                  <a:cxn ang="0">
                    <a:pos x="217" y="290"/>
                  </a:cxn>
                  <a:cxn ang="0">
                    <a:pos x="237" y="290"/>
                  </a:cxn>
                  <a:cxn ang="0">
                    <a:pos x="252" y="281"/>
                  </a:cxn>
                  <a:cxn ang="0">
                    <a:pos x="261" y="266"/>
                  </a:cxn>
                  <a:cxn ang="0">
                    <a:pos x="275" y="255"/>
                  </a:cxn>
                  <a:cxn ang="0">
                    <a:pos x="281" y="246"/>
                  </a:cxn>
                  <a:cxn ang="0">
                    <a:pos x="296" y="246"/>
                  </a:cxn>
                  <a:cxn ang="0">
                    <a:pos x="318" y="259"/>
                  </a:cxn>
                  <a:cxn ang="0">
                    <a:pos x="341" y="272"/>
                  </a:cxn>
                  <a:cxn ang="0">
                    <a:pos x="342" y="287"/>
                  </a:cxn>
                  <a:cxn ang="0">
                    <a:pos x="330" y="304"/>
                  </a:cxn>
                  <a:cxn ang="0">
                    <a:pos x="310" y="325"/>
                  </a:cxn>
                  <a:cxn ang="0">
                    <a:pos x="289" y="330"/>
                  </a:cxn>
                  <a:cxn ang="0">
                    <a:pos x="263" y="332"/>
                  </a:cxn>
                  <a:cxn ang="0">
                    <a:pos x="232" y="322"/>
                  </a:cxn>
                  <a:cxn ang="0">
                    <a:pos x="194" y="315"/>
                  </a:cxn>
                  <a:cxn ang="0">
                    <a:pos x="122" y="302"/>
                  </a:cxn>
                  <a:cxn ang="0">
                    <a:pos x="82" y="296"/>
                  </a:cxn>
                  <a:cxn ang="0">
                    <a:pos x="51" y="284"/>
                  </a:cxn>
                  <a:cxn ang="0">
                    <a:pos x="42" y="279"/>
                  </a:cxn>
                  <a:cxn ang="0">
                    <a:pos x="38" y="264"/>
                  </a:cxn>
                  <a:cxn ang="0">
                    <a:pos x="32" y="230"/>
                  </a:cxn>
                  <a:cxn ang="0">
                    <a:pos x="24" y="178"/>
                  </a:cxn>
                  <a:cxn ang="0">
                    <a:pos x="15" y="135"/>
                  </a:cxn>
                  <a:cxn ang="0">
                    <a:pos x="11" y="96"/>
                  </a:cxn>
                  <a:cxn ang="0">
                    <a:pos x="3" y="63"/>
                  </a:cxn>
                </a:cxnLst>
                <a:rect l="0" t="0" r="r" b="b"/>
                <a:pathLst>
                  <a:path w="342" h="332">
                    <a:moveTo>
                      <a:pt x="3" y="63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41" y="10"/>
                    </a:lnTo>
                    <a:lnTo>
                      <a:pt x="55" y="27"/>
                    </a:lnTo>
                    <a:lnTo>
                      <a:pt x="60" y="43"/>
                    </a:lnTo>
                    <a:lnTo>
                      <a:pt x="66" y="84"/>
                    </a:lnTo>
                    <a:lnTo>
                      <a:pt x="72" y="139"/>
                    </a:lnTo>
                    <a:lnTo>
                      <a:pt x="74" y="162"/>
                    </a:lnTo>
                    <a:lnTo>
                      <a:pt x="75" y="197"/>
                    </a:lnTo>
                    <a:lnTo>
                      <a:pt x="74" y="232"/>
                    </a:lnTo>
                    <a:lnTo>
                      <a:pt x="86" y="246"/>
                    </a:lnTo>
                    <a:lnTo>
                      <a:pt x="102" y="255"/>
                    </a:lnTo>
                    <a:lnTo>
                      <a:pt x="134" y="267"/>
                    </a:lnTo>
                    <a:lnTo>
                      <a:pt x="186" y="281"/>
                    </a:lnTo>
                    <a:lnTo>
                      <a:pt x="217" y="290"/>
                    </a:lnTo>
                    <a:lnTo>
                      <a:pt x="237" y="290"/>
                    </a:lnTo>
                    <a:lnTo>
                      <a:pt x="252" y="281"/>
                    </a:lnTo>
                    <a:lnTo>
                      <a:pt x="261" y="266"/>
                    </a:lnTo>
                    <a:lnTo>
                      <a:pt x="275" y="255"/>
                    </a:lnTo>
                    <a:lnTo>
                      <a:pt x="281" y="246"/>
                    </a:lnTo>
                    <a:lnTo>
                      <a:pt x="296" y="246"/>
                    </a:lnTo>
                    <a:lnTo>
                      <a:pt x="318" y="259"/>
                    </a:lnTo>
                    <a:lnTo>
                      <a:pt x="341" y="272"/>
                    </a:lnTo>
                    <a:lnTo>
                      <a:pt x="342" y="287"/>
                    </a:lnTo>
                    <a:lnTo>
                      <a:pt x="330" y="304"/>
                    </a:lnTo>
                    <a:lnTo>
                      <a:pt x="310" y="325"/>
                    </a:lnTo>
                    <a:lnTo>
                      <a:pt x="289" y="330"/>
                    </a:lnTo>
                    <a:lnTo>
                      <a:pt x="263" y="332"/>
                    </a:lnTo>
                    <a:lnTo>
                      <a:pt x="232" y="322"/>
                    </a:lnTo>
                    <a:lnTo>
                      <a:pt x="194" y="315"/>
                    </a:lnTo>
                    <a:lnTo>
                      <a:pt x="122" y="302"/>
                    </a:lnTo>
                    <a:lnTo>
                      <a:pt x="82" y="296"/>
                    </a:lnTo>
                    <a:lnTo>
                      <a:pt x="51" y="284"/>
                    </a:lnTo>
                    <a:lnTo>
                      <a:pt x="42" y="279"/>
                    </a:lnTo>
                    <a:lnTo>
                      <a:pt x="38" y="264"/>
                    </a:lnTo>
                    <a:lnTo>
                      <a:pt x="32" y="230"/>
                    </a:lnTo>
                    <a:lnTo>
                      <a:pt x="24" y="178"/>
                    </a:lnTo>
                    <a:lnTo>
                      <a:pt x="15" y="135"/>
                    </a:lnTo>
                    <a:lnTo>
                      <a:pt x="11" y="96"/>
                    </a:lnTo>
                    <a:lnTo>
                      <a:pt x="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1" name="Freeform 44"/>
              <p:cNvSpPr>
                <a:spLocks/>
              </p:cNvSpPr>
              <p:nvPr/>
            </p:nvSpPr>
            <p:spPr bwMode="auto">
              <a:xfrm>
                <a:off x="6516691" y="4948242"/>
                <a:ext cx="546100" cy="292100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42" y="0"/>
                  </a:cxn>
                  <a:cxn ang="0">
                    <a:pos x="68" y="7"/>
                  </a:cxn>
                  <a:cxn ang="0">
                    <a:pos x="126" y="9"/>
                  </a:cxn>
                  <a:cxn ang="0">
                    <a:pos x="172" y="6"/>
                  </a:cxn>
                  <a:cxn ang="0">
                    <a:pos x="191" y="6"/>
                  </a:cxn>
                  <a:cxn ang="0">
                    <a:pos x="209" y="4"/>
                  </a:cxn>
                  <a:cxn ang="0">
                    <a:pos x="218" y="10"/>
                  </a:cxn>
                  <a:cxn ang="0">
                    <a:pos x="231" y="24"/>
                  </a:cxn>
                  <a:cxn ang="0">
                    <a:pos x="244" y="48"/>
                  </a:cxn>
                  <a:cxn ang="0">
                    <a:pos x="258" y="73"/>
                  </a:cxn>
                  <a:cxn ang="0">
                    <a:pos x="275" y="96"/>
                  </a:cxn>
                  <a:cxn ang="0">
                    <a:pos x="287" y="103"/>
                  </a:cxn>
                  <a:cxn ang="0">
                    <a:pos x="302" y="105"/>
                  </a:cxn>
                  <a:cxn ang="0">
                    <a:pos x="326" y="114"/>
                  </a:cxn>
                  <a:cxn ang="0">
                    <a:pos x="344" y="129"/>
                  </a:cxn>
                  <a:cxn ang="0">
                    <a:pos x="344" y="144"/>
                  </a:cxn>
                  <a:cxn ang="0">
                    <a:pos x="326" y="150"/>
                  </a:cxn>
                  <a:cxn ang="0">
                    <a:pos x="310" y="144"/>
                  </a:cxn>
                  <a:cxn ang="0">
                    <a:pos x="305" y="153"/>
                  </a:cxn>
                  <a:cxn ang="0">
                    <a:pos x="313" y="164"/>
                  </a:cxn>
                  <a:cxn ang="0">
                    <a:pos x="323" y="172"/>
                  </a:cxn>
                  <a:cxn ang="0">
                    <a:pos x="320" y="184"/>
                  </a:cxn>
                  <a:cxn ang="0">
                    <a:pos x="292" y="184"/>
                  </a:cxn>
                  <a:cxn ang="0">
                    <a:pos x="269" y="162"/>
                  </a:cxn>
                  <a:cxn ang="0">
                    <a:pos x="263" y="121"/>
                  </a:cxn>
                  <a:cxn ang="0">
                    <a:pos x="251" y="98"/>
                  </a:cxn>
                  <a:cxn ang="0">
                    <a:pos x="223" y="63"/>
                  </a:cxn>
                  <a:cxn ang="0">
                    <a:pos x="197" y="39"/>
                  </a:cxn>
                  <a:cxn ang="0">
                    <a:pos x="165" y="39"/>
                  </a:cxn>
                  <a:cxn ang="0">
                    <a:pos x="128" y="50"/>
                  </a:cxn>
                  <a:cxn ang="0">
                    <a:pos x="78" y="59"/>
                  </a:cxn>
                  <a:cxn ang="0">
                    <a:pos x="35" y="60"/>
                  </a:cxn>
                  <a:cxn ang="0">
                    <a:pos x="9" y="53"/>
                  </a:cxn>
                  <a:cxn ang="0">
                    <a:pos x="0" y="33"/>
                  </a:cxn>
                  <a:cxn ang="0">
                    <a:pos x="17" y="9"/>
                  </a:cxn>
                </a:cxnLst>
                <a:rect l="0" t="0" r="r" b="b"/>
                <a:pathLst>
                  <a:path w="344" h="184">
                    <a:moveTo>
                      <a:pt x="17" y="9"/>
                    </a:moveTo>
                    <a:lnTo>
                      <a:pt x="42" y="0"/>
                    </a:lnTo>
                    <a:lnTo>
                      <a:pt x="68" y="7"/>
                    </a:lnTo>
                    <a:lnTo>
                      <a:pt x="126" y="9"/>
                    </a:lnTo>
                    <a:lnTo>
                      <a:pt x="172" y="6"/>
                    </a:lnTo>
                    <a:lnTo>
                      <a:pt x="191" y="6"/>
                    </a:lnTo>
                    <a:lnTo>
                      <a:pt x="209" y="4"/>
                    </a:lnTo>
                    <a:lnTo>
                      <a:pt x="218" y="10"/>
                    </a:lnTo>
                    <a:lnTo>
                      <a:pt x="231" y="24"/>
                    </a:lnTo>
                    <a:lnTo>
                      <a:pt x="244" y="48"/>
                    </a:lnTo>
                    <a:lnTo>
                      <a:pt x="258" y="73"/>
                    </a:lnTo>
                    <a:lnTo>
                      <a:pt x="275" y="96"/>
                    </a:lnTo>
                    <a:lnTo>
                      <a:pt x="287" y="103"/>
                    </a:lnTo>
                    <a:lnTo>
                      <a:pt x="302" y="105"/>
                    </a:lnTo>
                    <a:lnTo>
                      <a:pt x="326" y="114"/>
                    </a:lnTo>
                    <a:lnTo>
                      <a:pt x="344" y="129"/>
                    </a:lnTo>
                    <a:lnTo>
                      <a:pt x="344" y="144"/>
                    </a:lnTo>
                    <a:lnTo>
                      <a:pt x="326" y="150"/>
                    </a:lnTo>
                    <a:lnTo>
                      <a:pt x="310" y="144"/>
                    </a:lnTo>
                    <a:lnTo>
                      <a:pt x="305" y="153"/>
                    </a:lnTo>
                    <a:lnTo>
                      <a:pt x="313" y="164"/>
                    </a:lnTo>
                    <a:lnTo>
                      <a:pt x="323" y="172"/>
                    </a:lnTo>
                    <a:lnTo>
                      <a:pt x="320" y="184"/>
                    </a:lnTo>
                    <a:lnTo>
                      <a:pt x="292" y="184"/>
                    </a:lnTo>
                    <a:lnTo>
                      <a:pt x="269" y="162"/>
                    </a:lnTo>
                    <a:lnTo>
                      <a:pt x="263" y="121"/>
                    </a:lnTo>
                    <a:lnTo>
                      <a:pt x="251" y="98"/>
                    </a:lnTo>
                    <a:lnTo>
                      <a:pt x="223" y="63"/>
                    </a:lnTo>
                    <a:lnTo>
                      <a:pt x="197" y="39"/>
                    </a:lnTo>
                    <a:lnTo>
                      <a:pt x="165" y="39"/>
                    </a:lnTo>
                    <a:lnTo>
                      <a:pt x="128" y="50"/>
                    </a:lnTo>
                    <a:lnTo>
                      <a:pt x="78" y="59"/>
                    </a:lnTo>
                    <a:lnTo>
                      <a:pt x="35" y="60"/>
                    </a:lnTo>
                    <a:lnTo>
                      <a:pt x="9" y="53"/>
                    </a:lnTo>
                    <a:lnTo>
                      <a:pt x="0" y="33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2" name="Freeform 45"/>
              <p:cNvSpPr>
                <a:spLocks/>
              </p:cNvSpPr>
              <p:nvPr/>
            </p:nvSpPr>
            <p:spPr bwMode="auto">
              <a:xfrm>
                <a:off x="6323017" y="5329242"/>
                <a:ext cx="284164" cy="744538"/>
              </a:xfrm>
              <a:custGeom>
                <a:avLst/>
                <a:gdLst/>
                <a:ahLst/>
                <a:cxnLst>
                  <a:cxn ang="0">
                    <a:pos x="67" y="56"/>
                  </a:cxn>
                  <a:cxn ang="0">
                    <a:pos x="70" y="24"/>
                  </a:cxn>
                  <a:cxn ang="0">
                    <a:pos x="85" y="2"/>
                  </a:cxn>
                  <a:cxn ang="0">
                    <a:pos x="117" y="0"/>
                  </a:cxn>
                  <a:cxn ang="0">
                    <a:pos x="137" y="21"/>
                  </a:cxn>
                  <a:cxn ang="0">
                    <a:pos x="141" y="64"/>
                  </a:cxn>
                  <a:cxn ang="0">
                    <a:pos x="152" y="136"/>
                  </a:cxn>
                  <a:cxn ang="0">
                    <a:pos x="162" y="194"/>
                  </a:cxn>
                  <a:cxn ang="0">
                    <a:pos x="163" y="244"/>
                  </a:cxn>
                  <a:cxn ang="0">
                    <a:pos x="162" y="264"/>
                  </a:cxn>
                  <a:cxn ang="0">
                    <a:pos x="153" y="282"/>
                  </a:cxn>
                  <a:cxn ang="0">
                    <a:pos x="126" y="314"/>
                  </a:cxn>
                  <a:cxn ang="0">
                    <a:pos x="97" y="357"/>
                  </a:cxn>
                  <a:cxn ang="0">
                    <a:pos x="71" y="396"/>
                  </a:cxn>
                  <a:cxn ang="0">
                    <a:pos x="62" y="413"/>
                  </a:cxn>
                  <a:cxn ang="0">
                    <a:pos x="64" y="431"/>
                  </a:cxn>
                  <a:cxn ang="0">
                    <a:pos x="73" y="437"/>
                  </a:cxn>
                  <a:cxn ang="0">
                    <a:pos x="85" y="440"/>
                  </a:cxn>
                  <a:cxn ang="0">
                    <a:pos x="121" y="442"/>
                  </a:cxn>
                  <a:cxn ang="0">
                    <a:pos x="156" y="439"/>
                  </a:cxn>
                  <a:cxn ang="0">
                    <a:pos x="170" y="445"/>
                  </a:cxn>
                  <a:cxn ang="0">
                    <a:pos x="179" y="454"/>
                  </a:cxn>
                  <a:cxn ang="0">
                    <a:pos x="173" y="463"/>
                  </a:cxn>
                  <a:cxn ang="0">
                    <a:pos x="163" y="469"/>
                  </a:cxn>
                  <a:cxn ang="0">
                    <a:pos x="123" y="468"/>
                  </a:cxn>
                  <a:cxn ang="0">
                    <a:pos x="88" y="463"/>
                  </a:cxn>
                  <a:cxn ang="0">
                    <a:pos x="52" y="466"/>
                  </a:cxn>
                  <a:cxn ang="0">
                    <a:pos x="19" y="469"/>
                  </a:cxn>
                  <a:cxn ang="0">
                    <a:pos x="7" y="463"/>
                  </a:cxn>
                  <a:cxn ang="0">
                    <a:pos x="0" y="448"/>
                  </a:cxn>
                  <a:cxn ang="0">
                    <a:pos x="10" y="426"/>
                  </a:cxn>
                  <a:cxn ang="0">
                    <a:pos x="27" y="412"/>
                  </a:cxn>
                  <a:cxn ang="0">
                    <a:pos x="49" y="388"/>
                  </a:cxn>
                  <a:cxn ang="0">
                    <a:pos x="62" y="357"/>
                  </a:cxn>
                  <a:cxn ang="0">
                    <a:pos x="74" y="319"/>
                  </a:cxn>
                  <a:cxn ang="0">
                    <a:pos x="91" y="293"/>
                  </a:cxn>
                  <a:cxn ang="0">
                    <a:pos x="108" y="267"/>
                  </a:cxn>
                  <a:cxn ang="0">
                    <a:pos x="118" y="244"/>
                  </a:cxn>
                  <a:cxn ang="0">
                    <a:pos x="118" y="219"/>
                  </a:cxn>
                  <a:cxn ang="0">
                    <a:pos x="106" y="177"/>
                  </a:cxn>
                  <a:cxn ang="0">
                    <a:pos x="88" y="136"/>
                  </a:cxn>
                  <a:cxn ang="0">
                    <a:pos x="77" y="102"/>
                  </a:cxn>
                  <a:cxn ang="0">
                    <a:pos x="67" y="56"/>
                  </a:cxn>
                </a:cxnLst>
                <a:rect l="0" t="0" r="r" b="b"/>
                <a:pathLst>
                  <a:path w="179" h="469">
                    <a:moveTo>
                      <a:pt x="67" y="56"/>
                    </a:moveTo>
                    <a:lnTo>
                      <a:pt x="70" y="24"/>
                    </a:lnTo>
                    <a:lnTo>
                      <a:pt x="85" y="2"/>
                    </a:lnTo>
                    <a:lnTo>
                      <a:pt x="117" y="0"/>
                    </a:lnTo>
                    <a:lnTo>
                      <a:pt x="137" y="21"/>
                    </a:lnTo>
                    <a:lnTo>
                      <a:pt x="141" y="64"/>
                    </a:lnTo>
                    <a:lnTo>
                      <a:pt x="152" y="136"/>
                    </a:lnTo>
                    <a:lnTo>
                      <a:pt x="162" y="194"/>
                    </a:lnTo>
                    <a:lnTo>
                      <a:pt x="163" y="244"/>
                    </a:lnTo>
                    <a:lnTo>
                      <a:pt x="162" y="264"/>
                    </a:lnTo>
                    <a:lnTo>
                      <a:pt x="153" y="282"/>
                    </a:lnTo>
                    <a:lnTo>
                      <a:pt x="126" y="314"/>
                    </a:lnTo>
                    <a:lnTo>
                      <a:pt x="97" y="357"/>
                    </a:lnTo>
                    <a:lnTo>
                      <a:pt x="71" y="396"/>
                    </a:lnTo>
                    <a:lnTo>
                      <a:pt x="62" y="413"/>
                    </a:lnTo>
                    <a:lnTo>
                      <a:pt x="64" y="431"/>
                    </a:lnTo>
                    <a:lnTo>
                      <a:pt x="73" y="437"/>
                    </a:lnTo>
                    <a:lnTo>
                      <a:pt x="85" y="440"/>
                    </a:lnTo>
                    <a:lnTo>
                      <a:pt x="121" y="442"/>
                    </a:lnTo>
                    <a:lnTo>
                      <a:pt x="156" y="439"/>
                    </a:lnTo>
                    <a:lnTo>
                      <a:pt x="170" y="445"/>
                    </a:lnTo>
                    <a:lnTo>
                      <a:pt x="179" y="454"/>
                    </a:lnTo>
                    <a:lnTo>
                      <a:pt x="173" y="463"/>
                    </a:lnTo>
                    <a:lnTo>
                      <a:pt x="163" y="469"/>
                    </a:lnTo>
                    <a:lnTo>
                      <a:pt x="123" y="468"/>
                    </a:lnTo>
                    <a:lnTo>
                      <a:pt x="88" y="463"/>
                    </a:lnTo>
                    <a:lnTo>
                      <a:pt x="52" y="466"/>
                    </a:lnTo>
                    <a:lnTo>
                      <a:pt x="19" y="469"/>
                    </a:lnTo>
                    <a:lnTo>
                      <a:pt x="7" y="463"/>
                    </a:lnTo>
                    <a:lnTo>
                      <a:pt x="0" y="448"/>
                    </a:lnTo>
                    <a:lnTo>
                      <a:pt x="10" y="426"/>
                    </a:lnTo>
                    <a:lnTo>
                      <a:pt x="27" y="412"/>
                    </a:lnTo>
                    <a:lnTo>
                      <a:pt x="49" y="388"/>
                    </a:lnTo>
                    <a:lnTo>
                      <a:pt x="62" y="357"/>
                    </a:lnTo>
                    <a:lnTo>
                      <a:pt x="74" y="319"/>
                    </a:lnTo>
                    <a:lnTo>
                      <a:pt x="91" y="293"/>
                    </a:lnTo>
                    <a:lnTo>
                      <a:pt x="108" y="267"/>
                    </a:lnTo>
                    <a:lnTo>
                      <a:pt x="118" y="244"/>
                    </a:lnTo>
                    <a:lnTo>
                      <a:pt x="118" y="219"/>
                    </a:lnTo>
                    <a:lnTo>
                      <a:pt x="106" y="177"/>
                    </a:lnTo>
                    <a:lnTo>
                      <a:pt x="88" y="136"/>
                    </a:lnTo>
                    <a:lnTo>
                      <a:pt x="77" y="102"/>
                    </a:lnTo>
                    <a:lnTo>
                      <a:pt x="6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5934079" y="5300666"/>
                <a:ext cx="565150" cy="785814"/>
              </a:xfrm>
              <a:custGeom>
                <a:avLst/>
                <a:gdLst/>
                <a:ahLst/>
                <a:cxnLst>
                  <a:cxn ang="0">
                    <a:pos x="279" y="69"/>
                  </a:cxn>
                  <a:cxn ang="0">
                    <a:pos x="288" y="32"/>
                  </a:cxn>
                  <a:cxn ang="0">
                    <a:pos x="300" y="6"/>
                  </a:cxn>
                  <a:cxn ang="0">
                    <a:pos x="322" y="0"/>
                  </a:cxn>
                  <a:cxn ang="0">
                    <a:pos x="348" y="9"/>
                  </a:cxn>
                  <a:cxn ang="0">
                    <a:pos x="356" y="38"/>
                  </a:cxn>
                  <a:cxn ang="0">
                    <a:pos x="351" y="75"/>
                  </a:cxn>
                  <a:cxn ang="0">
                    <a:pos x="339" y="102"/>
                  </a:cxn>
                  <a:cxn ang="0">
                    <a:pos x="311" y="166"/>
                  </a:cxn>
                  <a:cxn ang="0">
                    <a:pos x="276" y="237"/>
                  </a:cxn>
                  <a:cxn ang="0">
                    <a:pos x="248" y="274"/>
                  </a:cxn>
                  <a:cxn ang="0">
                    <a:pos x="212" y="312"/>
                  </a:cxn>
                  <a:cxn ang="0">
                    <a:pos x="172" y="352"/>
                  </a:cxn>
                  <a:cxn ang="0">
                    <a:pos x="129" y="385"/>
                  </a:cxn>
                  <a:cxn ang="0">
                    <a:pos x="94" y="403"/>
                  </a:cxn>
                  <a:cxn ang="0">
                    <a:pos x="60" y="412"/>
                  </a:cxn>
                  <a:cxn ang="0">
                    <a:pos x="51" y="425"/>
                  </a:cxn>
                  <a:cxn ang="0">
                    <a:pos x="54" y="437"/>
                  </a:cxn>
                  <a:cxn ang="0">
                    <a:pos x="63" y="449"/>
                  </a:cxn>
                  <a:cxn ang="0">
                    <a:pos x="84" y="463"/>
                  </a:cxn>
                  <a:cxn ang="0">
                    <a:pos x="112" y="472"/>
                  </a:cxn>
                  <a:cxn ang="0">
                    <a:pos x="135" y="472"/>
                  </a:cxn>
                  <a:cxn ang="0">
                    <a:pos x="141" y="478"/>
                  </a:cxn>
                  <a:cxn ang="0">
                    <a:pos x="135" y="489"/>
                  </a:cxn>
                  <a:cxn ang="0">
                    <a:pos x="108" y="495"/>
                  </a:cxn>
                  <a:cxn ang="0">
                    <a:pos x="74" y="494"/>
                  </a:cxn>
                  <a:cxn ang="0">
                    <a:pos x="60" y="483"/>
                  </a:cxn>
                  <a:cxn ang="0">
                    <a:pos x="42" y="463"/>
                  </a:cxn>
                  <a:cxn ang="0">
                    <a:pos x="17" y="439"/>
                  </a:cxn>
                  <a:cxn ang="0">
                    <a:pos x="0" y="420"/>
                  </a:cxn>
                  <a:cxn ang="0">
                    <a:pos x="2" y="403"/>
                  </a:cxn>
                  <a:cxn ang="0">
                    <a:pos x="20" y="391"/>
                  </a:cxn>
                  <a:cxn ang="0">
                    <a:pos x="37" y="385"/>
                  </a:cxn>
                  <a:cxn ang="0">
                    <a:pos x="63" y="382"/>
                  </a:cxn>
                  <a:cxn ang="0">
                    <a:pos x="91" y="372"/>
                  </a:cxn>
                  <a:cxn ang="0">
                    <a:pos x="115" y="354"/>
                  </a:cxn>
                  <a:cxn ang="0">
                    <a:pos x="141" y="325"/>
                  </a:cxn>
                  <a:cxn ang="0">
                    <a:pos x="156" y="300"/>
                  </a:cxn>
                  <a:cxn ang="0">
                    <a:pos x="169" y="285"/>
                  </a:cxn>
                  <a:cxn ang="0">
                    <a:pos x="190" y="269"/>
                  </a:cxn>
                  <a:cxn ang="0">
                    <a:pos x="204" y="262"/>
                  </a:cxn>
                  <a:cxn ang="0">
                    <a:pos x="218" y="228"/>
                  </a:cxn>
                  <a:cxn ang="0">
                    <a:pos x="232" y="188"/>
                  </a:cxn>
                  <a:cxn ang="0">
                    <a:pos x="256" y="131"/>
                  </a:cxn>
                  <a:cxn ang="0">
                    <a:pos x="267" y="101"/>
                  </a:cxn>
                  <a:cxn ang="0">
                    <a:pos x="279" y="69"/>
                  </a:cxn>
                </a:cxnLst>
                <a:rect l="0" t="0" r="r" b="b"/>
                <a:pathLst>
                  <a:path w="356" h="495">
                    <a:moveTo>
                      <a:pt x="279" y="69"/>
                    </a:moveTo>
                    <a:lnTo>
                      <a:pt x="288" y="32"/>
                    </a:lnTo>
                    <a:lnTo>
                      <a:pt x="300" y="6"/>
                    </a:lnTo>
                    <a:lnTo>
                      <a:pt x="322" y="0"/>
                    </a:lnTo>
                    <a:lnTo>
                      <a:pt x="348" y="9"/>
                    </a:lnTo>
                    <a:lnTo>
                      <a:pt x="356" y="38"/>
                    </a:lnTo>
                    <a:lnTo>
                      <a:pt x="351" y="75"/>
                    </a:lnTo>
                    <a:lnTo>
                      <a:pt x="339" y="102"/>
                    </a:lnTo>
                    <a:lnTo>
                      <a:pt x="311" y="166"/>
                    </a:lnTo>
                    <a:lnTo>
                      <a:pt x="276" y="237"/>
                    </a:lnTo>
                    <a:lnTo>
                      <a:pt x="248" y="274"/>
                    </a:lnTo>
                    <a:lnTo>
                      <a:pt x="212" y="312"/>
                    </a:lnTo>
                    <a:lnTo>
                      <a:pt x="172" y="352"/>
                    </a:lnTo>
                    <a:lnTo>
                      <a:pt x="129" y="385"/>
                    </a:lnTo>
                    <a:lnTo>
                      <a:pt x="94" y="403"/>
                    </a:lnTo>
                    <a:lnTo>
                      <a:pt x="60" y="412"/>
                    </a:lnTo>
                    <a:lnTo>
                      <a:pt x="51" y="425"/>
                    </a:lnTo>
                    <a:lnTo>
                      <a:pt x="54" y="437"/>
                    </a:lnTo>
                    <a:lnTo>
                      <a:pt x="63" y="449"/>
                    </a:lnTo>
                    <a:lnTo>
                      <a:pt x="84" y="463"/>
                    </a:lnTo>
                    <a:lnTo>
                      <a:pt x="112" y="472"/>
                    </a:lnTo>
                    <a:lnTo>
                      <a:pt x="135" y="472"/>
                    </a:lnTo>
                    <a:lnTo>
                      <a:pt x="141" y="478"/>
                    </a:lnTo>
                    <a:lnTo>
                      <a:pt x="135" y="489"/>
                    </a:lnTo>
                    <a:lnTo>
                      <a:pt x="108" y="495"/>
                    </a:lnTo>
                    <a:lnTo>
                      <a:pt x="74" y="494"/>
                    </a:lnTo>
                    <a:lnTo>
                      <a:pt x="60" y="483"/>
                    </a:lnTo>
                    <a:lnTo>
                      <a:pt x="42" y="463"/>
                    </a:lnTo>
                    <a:lnTo>
                      <a:pt x="17" y="439"/>
                    </a:lnTo>
                    <a:lnTo>
                      <a:pt x="0" y="420"/>
                    </a:lnTo>
                    <a:lnTo>
                      <a:pt x="2" y="403"/>
                    </a:lnTo>
                    <a:lnTo>
                      <a:pt x="20" y="391"/>
                    </a:lnTo>
                    <a:lnTo>
                      <a:pt x="37" y="385"/>
                    </a:lnTo>
                    <a:lnTo>
                      <a:pt x="63" y="382"/>
                    </a:lnTo>
                    <a:lnTo>
                      <a:pt x="91" y="372"/>
                    </a:lnTo>
                    <a:lnTo>
                      <a:pt x="115" y="354"/>
                    </a:lnTo>
                    <a:lnTo>
                      <a:pt x="141" y="325"/>
                    </a:lnTo>
                    <a:lnTo>
                      <a:pt x="156" y="300"/>
                    </a:lnTo>
                    <a:lnTo>
                      <a:pt x="169" y="285"/>
                    </a:lnTo>
                    <a:lnTo>
                      <a:pt x="190" y="269"/>
                    </a:lnTo>
                    <a:lnTo>
                      <a:pt x="204" y="262"/>
                    </a:lnTo>
                    <a:lnTo>
                      <a:pt x="218" y="228"/>
                    </a:lnTo>
                    <a:lnTo>
                      <a:pt x="232" y="188"/>
                    </a:lnTo>
                    <a:lnTo>
                      <a:pt x="256" y="131"/>
                    </a:lnTo>
                    <a:lnTo>
                      <a:pt x="267" y="101"/>
                    </a:lnTo>
                    <a:lnTo>
                      <a:pt x="279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7289805" y="5573716"/>
                <a:ext cx="898526" cy="32226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1" y="134"/>
                  </a:cxn>
                  <a:cxn ang="0">
                    <a:pos x="360" y="194"/>
                  </a:cxn>
                  <a:cxn ang="0">
                    <a:pos x="520" y="203"/>
                  </a:cxn>
                  <a:cxn ang="0">
                    <a:pos x="566" y="35"/>
                  </a:cxn>
                  <a:cxn ang="0">
                    <a:pos x="566" y="19"/>
                  </a:cxn>
                  <a:cxn ang="0">
                    <a:pos x="554" y="10"/>
                  </a:cxn>
                  <a:cxn ang="0">
                    <a:pos x="544" y="20"/>
                  </a:cxn>
                  <a:cxn ang="0">
                    <a:pos x="544" y="39"/>
                  </a:cxn>
                  <a:cxn ang="0">
                    <a:pos x="511" y="176"/>
                  </a:cxn>
                  <a:cxn ang="0">
                    <a:pos x="503" y="186"/>
                  </a:cxn>
                  <a:cxn ang="0">
                    <a:pos x="414" y="184"/>
                  </a:cxn>
                  <a:cxn ang="0">
                    <a:pos x="365" y="177"/>
                  </a:cxn>
                  <a:cxn ang="0">
                    <a:pos x="291" y="166"/>
                  </a:cxn>
                  <a:cxn ang="0">
                    <a:pos x="178" y="143"/>
                  </a:cxn>
                  <a:cxn ang="0">
                    <a:pos x="100" y="132"/>
                  </a:cxn>
                  <a:cxn ang="0">
                    <a:pos x="66" y="119"/>
                  </a:cxn>
                  <a:cxn ang="0">
                    <a:pos x="49" y="86"/>
                  </a:cxn>
                  <a:cxn ang="0">
                    <a:pos x="32" y="38"/>
                  </a:cxn>
                  <a:cxn ang="0">
                    <a:pos x="17" y="0"/>
                  </a:cxn>
                  <a:cxn ang="0">
                    <a:pos x="0" y="11"/>
                  </a:cxn>
                </a:cxnLst>
                <a:rect l="0" t="0" r="r" b="b"/>
                <a:pathLst>
                  <a:path w="566" h="203">
                    <a:moveTo>
                      <a:pt x="0" y="11"/>
                    </a:moveTo>
                    <a:lnTo>
                      <a:pt x="61" y="134"/>
                    </a:lnTo>
                    <a:lnTo>
                      <a:pt x="360" y="194"/>
                    </a:lnTo>
                    <a:lnTo>
                      <a:pt x="520" y="203"/>
                    </a:lnTo>
                    <a:lnTo>
                      <a:pt x="566" y="35"/>
                    </a:lnTo>
                    <a:lnTo>
                      <a:pt x="566" y="19"/>
                    </a:lnTo>
                    <a:lnTo>
                      <a:pt x="554" y="10"/>
                    </a:lnTo>
                    <a:lnTo>
                      <a:pt x="544" y="20"/>
                    </a:lnTo>
                    <a:lnTo>
                      <a:pt x="544" y="39"/>
                    </a:lnTo>
                    <a:lnTo>
                      <a:pt x="511" y="176"/>
                    </a:lnTo>
                    <a:lnTo>
                      <a:pt x="503" y="186"/>
                    </a:lnTo>
                    <a:lnTo>
                      <a:pt x="414" y="184"/>
                    </a:lnTo>
                    <a:lnTo>
                      <a:pt x="365" y="177"/>
                    </a:lnTo>
                    <a:lnTo>
                      <a:pt x="291" y="166"/>
                    </a:lnTo>
                    <a:lnTo>
                      <a:pt x="178" y="143"/>
                    </a:lnTo>
                    <a:lnTo>
                      <a:pt x="100" y="132"/>
                    </a:lnTo>
                    <a:lnTo>
                      <a:pt x="66" y="119"/>
                    </a:lnTo>
                    <a:lnTo>
                      <a:pt x="49" y="86"/>
                    </a:lnTo>
                    <a:lnTo>
                      <a:pt x="32" y="38"/>
                    </a:lnTo>
                    <a:lnTo>
                      <a:pt x="1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7313617" y="5703892"/>
                <a:ext cx="292100" cy="37782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0"/>
                  </a:cxn>
                  <a:cxn ang="0">
                    <a:pos x="4" y="214"/>
                  </a:cxn>
                  <a:cxn ang="0">
                    <a:pos x="12" y="231"/>
                  </a:cxn>
                  <a:cxn ang="0">
                    <a:pos x="31" y="234"/>
                  </a:cxn>
                  <a:cxn ang="0">
                    <a:pos x="49" y="238"/>
                  </a:cxn>
                  <a:cxn ang="0">
                    <a:pos x="73" y="224"/>
                  </a:cxn>
                  <a:cxn ang="0">
                    <a:pos x="184" y="73"/>
                  </a:cxn>
                  <a:cxn ang="0">
                    <a:pos x="168" y="69"/>
                  </a:cxn>
                  <a:cxn ang="0">
                    <a:pos x="73" y="206"/>
                  </a:cxn>
                  <a:cxn ang="0">
                    <a:pos x="58" y="220"/>
                  </a:cxn>
                  <a:cxn ang="0">
                    <a:pos x="43" y="225"/>
                  </a:cxn>
                  <a:cxn ang="0">
                    <a:pos x="25" y="225"/>
                  </a:cxn>
                  <a:cxn ang="0">
                    <a:pos x="16" y="217"/>
                  </a:cxn>
                  <a:cxn ang="0">
                    <a:pos x="10" y="200"/>
                  </a:cxn>
                  <a:cxn ang="0">
                    <a:pos x="22" y="82"/>
                  </a:cxn>
                  <a:cxn ang="0">
                    <a:pos x="32" y="13"/>
                  </a:cxn>
                  <a:cxn ang="0">
                    <a:pos x="20" y="0"/>
                  </a:cxn>
                </a:cxnLst>
                <a:rect l="0" t="0" r="r" b="b"/>
                <a:pathLst>
                  <a:path w="184" h="238">
                    <a:moveTo>
                      <a:pt x="20" y="0"/>
                    </a:moveTo>
                    <a:lnTo>
                      <a:pt x="0" y="200"/>
                    </a:lnTo>
                    <a:lnTo>
                      <a:pt x="4" y="214"/>
                    </a:lnTo>
                    <a:lnTo>
                      <a:pt x="12" y="231"/>
                    </a:lnTo>
                    <a:lnTo>
                      <a:pt x="31" y="234"/>
                    </a:lnTo>
                    <a:lnTo>
                      <a:pt x="49" y="238"/>
                    </a:lnTo>
                    <a:lnTo>
                      <a:pt x="73" y="224"/>
                    </a:lnTo>
                    <a:lnTo>
                      <a:pt x="184" y="73"/>
                    </a:lnTo>
                    <a:lnTo>
                      <a:pt x="168" y="69"/>
                    </a:lnTo>
                    <a:lnTo>
                      <a:pt x="73" y="206"/>
                    </a:lnTo>
                    <a:lnTo>
                      <a:pt x="58" y="220"/>
                    </a:lnTo>
                    <a:lnTo>
                      <a:pt x="43" y="225"/>
                    </a:lnTo>
                    <a:lnTo>
                      <a:pt x="25" y="225"/>
                    </a:lnTo>
                    <a:lnTo>
                      <a:pt x="16" y="217"/>
                    </a:lnTo>
                    <a:lnTo>
                      <a:pt x="10" y="200"/>
                    </a:lnTo>
                    <a:lnTo>
                      <a:pt x="22" y="82"/>
                    </a:lnTo>
                    <a:lnTo>
                      <a:pt x="32" y="1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7358067" y="5781678"/>
                <a:ext cx="188914" cy="25876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136"/>
                  </a:cxn>
                  <a:cxn ang="0">
                    <a:pos x="0" y="155"/>
                  </a:cxn>
                  <a:cxn ang="0">
                    <a:pos x="9" y="163"/>
                  </a:cxn>
                  <a:cxn ang="0">
                    <a:pos x="17" y="160"/>
                  </a:cxn>
                  <a:cxn ang="0">
                    <a:pos x="119" y="13"/>
                  </a:cxn>
                  <a:cxn ang="0">
                    <a:pos x="106" y="12"/>
                  </a:cxn>
                  <a:cxn ang="0">
                    <a:pos x="11" y="149"/>
                  </a:cxn>
                  <a:cxn ang="0">
                    <a:pos x="9" y="143"/>
                  </a:cxn>
                  <a:cxn ang="0">
                    <a:pos x="35" y="0"/>
                  </a:cxn>
                  <a:cxn ang="0">
                    <a:pos x="23" y="0"/>
                  </a:cxn>
                </a:cxnLst>
                <a:rect l="0" t="0" r="r" b="b"/>
                <a:pathLst>
                  <a:path w="119" h="163">
                    <a:moveTo>
                      <a:pt x="23" y="0"/>
                    </a:moveTo>
                    <a:lnTo>
                      <a:pt x="0" y="136"/>
                    </a:lnTo>
                    <a:lnTo>
                      <a:pt x="0" y="155"/>
                    </a:lnTo>
                    <a:lnTo>
                      <a:pt x="9" y="163"/>
                    </a:lnTo>
                    <a:lnTo>
                      <a:pt x="17" y="160"/>
                    </a:lnTo>
                    <a:lnTo>
                      <a:pt x="119" y="13"/>
                    </a:lnTo>
                    <a:lnTo>
                      <a:pt x="106" y="12"/>
                    </a:lnTo>
                    <a:lnTo>
                      <a:pt x="11" y="149"/>
                    </a:lnTo>
                    <a:lnTo>
                      <a:pt x="9" y="143"/>
                    </a:lnTo>
                    <a:lnTo>
                      <a:pt x="3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7856541" y="5864228"/>
                <a:ext cx="223838" cy="200026"/>
              </a:xfrm>
              <a:custGeom>
                <a:avLst/>
                <a:gdLst/>
                <a:ahLst/>
                <a:cxnLst>
                  <a:cxn ang="0">
                    <a:pos x="141" y="10"/>
                  </a:cxn>
                  <a:cxn ang="0">
                    <a:pos x="140" y="63"/>
                  </a:cxn>
                  <a:cxn ang="0">
                    <a:pos x="131" y="93"/>
                  </a:cxn>
                  <a:cxn ang="0">
                    <a:pos x="116" y="114"/>
                  </a:cxn>
                  <a:cxn ang="0">
                    <a:pos x="90" y="123"/>
                  </a:cxn>
                  <a:cxn ang="0">
                    <a:pos x="65" y="125"/>
                  </a:cxn>
                  <a:cxn ang="0">
                    <a:pos x="41" y="126"/>
                  </a:cxn>
                  <a:cxn ang="0">
                    <a:pos x="26" y="114"/>
                  </a:cxn>
                  <a:cxn ang="0">
                    <a:pos x="18" y="104"/>
                  </a:cxn>
                  <a:cxn ang="0">
                    <a:pos x="6" y="90"/>
                  </a:cxn>
                  <a:cxn ang="0">
                    <a:pos x="2" y="75"/>
                  </a:cxn>
                  <a:cxn ang="0">
                    <a:pos x="0" y="54"/>
                  </a:cxn>
                  <a:cxn ang="0">
                    <a:pos x="2" y="31"/>
                  </a:cxn>
                  <a:cxn ang="0">
                    <a:pos x="9" y="15"/>
                  </a:cxn>
                  <a:cxn ang="0">
                    <a:pos x="20" y="0"/>
                  </a:cxn>
                  <a:cxn ang="0">
                    <a:pos x="58" y="6"/>
                  </a:cxn>
                  <a:cxn ang="0">
                    <a:pos x="119" y="7"/>
                  </a:cxn>
                  <a:cxn ang="0">
                    <a:pos x="141" y="10"/>
                  </a:cxn>
                </a:cxnLst>
                <a:rect l="0" t="0" r="r" b="b"/>
                <a:pathLst>
                  <a:path w="141" h="126">
                    <a:moveTo>
                      <a:pt x="141" y="10"/>
                    </a:moveTo>
                    <a:lnTo>
                      <a:pt x="140" y="63"/>
                    </a:lnTo>
                    <a:lnTo>
                      <a:pt x="131" y="93"/>
                    </a:lnTo>
                    <a:lnTo>
                      <a:pt x="116" y="114"/>
                    </a:lnTo>
                    <a:lnTo>
                      <a:pt x="90" y="123"/>
                    </a:lnTo>
                    <a:lnTo>
                      <a:pt x="65" y="125"/>
                    </a:lnTo>
                    <a:lnTo>
                      <a:pt x="41" y="126"/>
                    </a:lnTo>
                    <a:lnTo>
                      <a:pt x="26" y="114"/>
                    </a:lnTo>
                    <a:lnTo>
                      <a:pt x="18" y="104"/>
                    </a:lnTo>
                    <a:lnTo>
                      <a:pt x="6" y="90"/>
                    </a:lnTo>
                    <a:lnTo>
                      <a:pt x="2" y="75"/>
                    </a:lnTo>
                    <a:lnTo>
                      <a:pt x="0" y="54"/>
                    </a:lnTo>
                    <a:lnTo>
                      <a:pt x="2" y="31"/>
                    </a:lnTo>
                    <a:lnTo>
                      <a:pt x="9" y="15"/>
                    </a:lnTo>
                    <a:lnTo>
                      <a:pt x="20" y="0"/>
                    </a:lnTo>
                    <a:lnTo>
                      <a:pt x="58" y="6"/>
                    </a:lnTo>
                    <a:lnTo>
                      <a:pt x="119" y="7"/>
                    </a:lnTo>
                    <a:lnTo>
                      <a:pt x="14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7277105" y="4684716"/>
                <a:ext cx="977900" cy="935038"/>
              </a:xfrm>
              <a:custGeom>
                <a:avLst/>
                <a:gdLst/>
                <a:ahLst/>
                <a:cxnLst>
                  <a:cxn ang="0">
                    <a:pos x="40" y="558"/>
                  </a:cxn>
                  <a:cxn ang="0">
                    <a:pos x="43" y="584"/>
                  </a:cxn>
                  <a:cxn ang="0">
                    <a:pos x="0" y="535"/>
                  </a:cxn>
                  <a:cxn ang="0">
                    <a:pos x="12" y="449"/>
                  </a:cxn>
                  <a:cxn ang="0">
                    <a:pos x="39" y="407"/>
                  </a:cxn>
                  <a:cxn ang="0">
                    <a:pos x="51" y="351"/>
                  </a:cxn>
                  <a:cxn ang="0">
                    <a:pos x="74" y="303"/>
                  </a:cxn>
                  <a:cxn ang="0">
                    <a:pos x="115" y="235"/>
                  </a:cxn>
                  <a:cxn ang="0">
                    <a:pos x="179" y="208"/>
                  </a:cxn>
                  <a:cxn ang="0">
                    <a:pos x="250" y="180"/>
                  </a:cxn>
                  <a:cxn ang="0">
                    <a:pos x="286" y="174"/>
                  </a:cxn>
                  <a:cxn ang="0">
                    <a:pos x="265" y="103"/>
                  </a:cxn>
                  <a:cxn ang="0">
                    <a:pos x="271" y="29"/>
                  </a:cxn>
                  <a:cxn ang="0">
                    <a:pos x="313" y="0"/>
                  </a:cxn>
                  <a:cxn ang="0">
                    <a:pos x="359" y="18"/>
                  </a:cxn>
                  <a:cxn ang="0">
                    <a:pos x="407" y="37"/>
                  </a:cxn>
                  <a:cxn ang="0">
                    <a:pos x="426" y="69"/>
                  </a:cxn>
                  <a:cxn ang="0">
                    <a:pos x="406" y="122"/>
                  </a:cxn>
                  <a:cxn ang="0">
                    <a:pos x="393" y="166"/>
                  </a:cxn>
                  <a:cxn ang="0">
                    <a:pos x="414" y="185"/>
                  </a:cxn>
                  <a:cxn ang="0">
                    <a:pos x="467" y="214"/>
                  </a:cxn>
                  <a:cxn ang="0">
                    <a:pos x="523" y="268"/>
                  </a:cxn>
                  <a:cxn ang="0">
                    <a:pos x="565" y="314"/>
                  </a:cxn>
                  <a:cxn ang="0">
                    <a:pos x="602" y="360"/>
                  </a:cxn>
                  <a:cxn ang="0">
                    <a:pos x="616" y="426"/>
                  </a:cxn>
                  <a:cxn ang="0">
                    <a:pos x="605" y="501"/>
                  </a:cxn>
                  <a:cxn ang="0">
                    <a:pos x="571" y="563"/>
                  </a:cxn>
                  <a:cxn ang="0">
                    <a:pos x="540" y="589"/>
                  </a:cxn>
                  <a:cxn ang="0">
                    <a:pos x="523" y="566"/>
                  </a:cxn>
                  <a:cxn ang="0">
                    <a:pos x="573" y="532"/>
                  </a:cxn>
                  <a:cxn ang="0">
                    <a:pos x="599" y="452"/>
                  </a:cxn>
                  <a:cxn ang="0">
                    <a:pos x="587" y="374"/>
                  </a:cxn>
                  <a:cxn ang="0">
                    <a:pos x="540" y="311"/>
                  </a:cxn>
                  <a:cxn ang="0">
                    <a:pos x="490" y="251"/>
                  </a:cxn>
                  <a:cxn ang="0">
                    <a:pos x="427" y="208"/>
                  </a:cxn>
                  <a:cxn ang="0">
                    <a:pos x="376" y="165"/>
                  </a:cxn>
                  <a:cxn ang="0">
                    <a:pos x="388" y="119"/>
                  </a:cxn>
                  <a:cxn ang="0">
                    <a:pos x="409" y="68"/>
                  </a:cxn>
                  <a:cxn ang="0">
                    <a:pos x="377" y="40"/>
                  </a:cxn>
                  <a:cxn ang="0">
                    <a:pos x="311" y="14"/>
                  </a:cxn>
                  <a:cxn ang="0">
                    <a:pos x="285" y="46"/>
                  </a:cxn>
                  <a:cxn ang="0">
                    <a:pos x="283" y="103"/>
                  </a:cxn>
                  <a:cxn ang="0">
                    <a:pos x="300" y="157"/>
                  </a:cxn>
                  <a:cxn ang="0">
                    <a:pos x="302" y="190"/>
                  </a:cxn>
                  <a:cxn ang="0">
                    <a:pos x="240" y="205"/>
                  </a:cxn>
                  <a:cxn ang="0">
                    <a:pos x="178" y="222"/>
                  </a:cxn>
                  <a:cxn ang="0">
                    <a:pos x="123" y="253"/>
                  </a:cxn>
                  <a:cxn ang="0">
                    <a:pos x="90" y="303"/>
                  </a:cxn>
                  <a:cxn ang="0">
                    <a:pos x="65" y="357"/>
                  </a:cxn>
                  <a:cxn ang="0">
                    <a:pos x="49" y="427"/>
                  </a:cxn>
                  <a:cxn ang="0">
                    <a:pos x="22" y="483"/>
                  </a:cxn>
                  <a:cxn ang="0">
                    <a:pos x="28" y="538"/>
                  </a:cxn>
                </a:cxnLst>
                <a:rect l="0" t="0" r="r" b="b"/>
                <a:pathLst>
                  <a:path w="616" h="589">
                    <a:moveTo>
                      <a:pt x="28" y="538"/>
                    </a:moveTo>
                    <a:lnTo>
                      <a:pt x="40" y="558"/>
                    </a:lnTo>
                    <a:lnTo>
                      <a:pt x="51" y="578"/>
                    </a:lnTo>
                    <a:lnTo>
                      <a:pt x="43" y="584"/>
                    </a:lnTo>
                    <a:lnTo>
                      <a:pt x="8" y="581"/>
                    </a:lnTo>
                    <a:lnTo>
                      <a:pt x="0" y="535"/>
                    </a:lnTo>
                    <a:lnTo>
                      <a:pt x="0" y="478"/>
                    </a:lnTo>
                    <a:lnTo>
                      <a:pt x="12" y="449"/>
                    </a:lnTo>
                    <a:lnTo>
                      <a:pt x="29" y="421"/>
                    </a:lnTo>
                    <a:lnTo>
                      <a:pt x="39" y="407"/>
                    </a:lnTo>
                    <a:lnTo>
                      <a:pt x="46" y="379"/>
                    </a:lnTo>
                    <a:lnTo>
                      <a:pt x="51" y="351"/>
                    </a:lnTo>
                    <a:lnTo>
                      <a:pt x="57" y="330"/>
                    </a:lnTo>
                    <a:lnTo>
                      <a:pt x="74" y="303"/>
                    </a:lnTo>
                    <a:lnTo>
                      <a:pt x="96" y="268"/>
                    </a:lnTo>
                    <a:lnTo>
                      <a:pt x="115" y="235"/>
                    </a:lnTo>
                    <a:lnTo>
                      <a:pt x="131" y="223"/>
                    </a:lnTo>
                    <a:lnTo>
                      <a:pt x="179" y="208"/>
                    </a:lnTo>
                    <a:lnTo>
                      <a:pt x="205" y="200"/>
                    </a:lnTo>
                    <a:lnTo>
                      <a:pt x="250" y="180"/>
                    </a:lnTo>
                    <a:lnTo>
                      <a:pt x="274" y="176"/>
                    </a:lnTo>
                    <a:lnTo>
                      <a:pt x="286" y="174"/>
                    </a:lnTo>
                    <a:lnTo>
                      <a:pt x="274" y="145"/>
                    </a:lnTo>
                    <a:lnTo>
                      <a:pt x="265" y="103"/>
                    </a:lnTo>
                    <a:lnTo>
                      <a:pt x="263" y="65"/>
                    </a:lnTo>
                    <a:lnTo>
                      <a:pt x="271" y="29"/>
                    </a:lnTo>
                    <a:lnTo>
                      <a:pt x="296" y="5"/>
                    </a:lnTo>
                    <a:lnTo>
                      <a:pt x="313" y="0"/>
                    </a:lnTo>
                    <a:lnTo>
                      <a:pt x="337" y="8"/>
                    </a:lnTo>
                    <a:lnTo>
                      <a:pt x="359" y="18"/>
                    </a:lnTo>
                    <a:lnTo>
                      <a:pt x="385" y="28"/>
                    </a:lnTo>
                    <a:lnTo>
                      <a:pt x="407" y="37"/>
                    </a:lnTo>
                    <a:lnTo>
                      <a:pt x="421" y="51"/>
                    </a:lnTo>
                    <a:lnTo>
                      <a:pt x="426" y="69"/>
                    </a:lnTo>
                    <a:lnTo>
                      <a:pt x="416" y="97"/>
                    </a:lnTo>
                    <a:lnTo>
                      <a:pt x="406" y="122"/>
                    </a:lnTo>
                    <a:lnTo>
                      <a:pt x="397" y="143"/>
                    </a:lnTo>
                    <a:lnTo>
                      <a:pt x="393" y="166"/>
                    </a:lnTo>
                    <a:lnTo>
                      <a:pt x="397" y="176"/>
                    </a:lnTo>
                    <a:lnTo>
                      <a:pt x="414" y="185"/>
                    </a:lnTo>
                    <a:lnTo>
                      <a:pt x="440" y="196"/>
                    </a:lnTo>
                    <a:lnTo>
                      <a:pt x="467" y="214"/>
                    </a:lnTo>
                    <a:lnTo>
                      <a:pt x="494" y="242"/>
                    </a:lnTo>
                    <a:lnTo>
                      <a:pt x="523" y="268"/>
                    </a:lnTo>
                    <a:lnTo>
                      <a:pt x="541" y="290"/>
                    </a:lnTo>
                    <a:lnTo>
                      <a:pt x="565" y="314"/>
                    </a:lnTo>
                    <a:lnTo>
                      <a:pt x="587" y="346"/>
                    </a:lnTo>
                    <a:lnTo>
                      <a:pt x="602" y="360"/>
                    </a:lnTo>
                    <a:lnTo>
                      <a:pt x="613" y="387"/>
                    </a:lnTo>
                    <a:lnTo>
                      <a:pt x="616" y="426"/>
                    </a:lnTo>
                    <a:lnTo>
                      <a:pt x="613" y="467"/>
                    </a:lnTo>
                    <a:lnTo>
                      <a:pt x="605" y="501"/>
                    </a:lnTo>
                    <a:lnTo>
                      <a:pt x="590" y="535"/>
                    </a:lnTo>
                    <a:lnTo>
                      <a:pt x="571" y="563"/>
                    </a:lnTo>
                    <a:lnTo>
                      <a:pt x="553" y="583"/>
                    </a:lnTo>
                    <a:lnTo>
                      <a:pt x="540" y="589"/>
                    </a:lnTo>
                    <a:lnTo>
                      <a:pt x="520" y="584"/>
                    </a:lnTo>
                    <a:lnTo>
                      <a:pt x="523" y="566"/>
                    </a:lnTo>
                    <a:lnTo>
                      <a:pt x="545" y="552"/>
                    </a:lnTo>
                    <a:lnTo>
                      <a:pt x="573" y="532"/>
                    </a:lnTo>
                    <a:lnTo>
                      <a:pt x="594" y="490"/>
                    </a:lnTo>
                    <a:lnTo>
                      <a:pt x="599" y="452"/>
                    </a:lnTo>
                    <a:lnTo>
                      <a:pt x="598" y="400"/>
                    </a:lnTo>
                    <a:lnTo>
                      <a:pt x="587" y="374"/>
                    </a:lnTo>
                    <a:lnTo>
                      <a:pt x="570" y="351"/>
                    </a:lnTo>
                    <a:lnTo>
                      <a:pt x="540" y="311"/>
                    </a:lnTo>
                    <a:lnTo>
                      <a:pt x="513" y="280"/>
                    </a:lnTo>
                    <a:lnTo>
                      <a:pt x="490" y="251"/>
                    </a:lnTo>
                    <a:lnTo>
                      <a:pt x="454" y="231"/>
                    </a:lnTo>
                    <a:lnTo>
                      <a:pt x="427" y="208"/>
                    </a:lnTo>
                    <a:lnTo>
                      <a:pt x="382" y="183"/>
                    </a:lnTo>
                    <a:lnTo>
                      <a:pt x="376" y="165"/>
                    </a:lnTo>
                    <a:lnTo>
                      <a:pt x="376" y="143"/>
                    </a:lnTo>
                    <a:lnTo>
                      <a:pt x="388" y="119"/>
                    </a:lnTo>
                    <a:lnTo>
                      <a:pt x="402" y="89"/>
                    </a:lnTo>
                    <a:lnTo>
                      <a:pt x="409" y="68"/>
                    </a:lnTo>
                    <a:lnTo>
                      <a:pt x="406" y="52"/>
                    </a:lnTo>
                    <a:lnTo>
                      <a:pt x="377" y="40"/>
                    </a:lnTo>
                    <a:lnTo>
                      <a:pt x="345" y="29"/>
                    </a:lnTo>
                    <a:lnTo>
                      <a:pt x="311" y="14"/>
                    </a:lnTo>
                    <a:lnTo>
                      <a:pt x="299" y="28"/>
                    </a:lnTo>
                    <a:lnTo>
                      <a:pt x="285" y="46"/>
                    </a:lnTo>
                    <a:lnTo>
                      <a:pt x="279" y="74"/>
                    </a:lnTo>
                    <a:lnTo>
                      <a:pt x="283" y="103"/>
                    </a:lnTo>
                    <a:lnTo>
                      <a:pt x="288" y="133"/>
                    </a:lnTo>
                    <a:lnTo>
                      <a:pt x="300" y="157"/>
                    </a:lnTo>
                    <a:lnTo>
                      <a:pt x="306" y="176"/>
                    </a:lnTo>
                    <a:lnTo>
                      <a:pt x="302" y="190"/>
                    </a:lnTo>
                    <a:lnTo>
                      <a:pt x="274" y="197"/>
                    </a:lnTo>
                    <a:lnTo>
                      <a:pt x="240" y="205"/>
                    </a:lnTo>
                    <a:lnTo>
                      <a:pt x="206" y="217"/>
                    </a:lnTo>
                    <a:lnTo>
                      <a:pt x="178" y="222"/>
                    </a:lnTo>
                    <a:lnTo>
                      <a:pt x="140" y="236"/>
                    </a:lnTo>
                    <a:lnTo>
                      <a:pt x="123" y="253"/>
                    </a:lnTo>
                    <a:lnTo>
                      <a:pt x="108" y="282"/>
                    </a:lnTo>
                    <a:lnTo>
                      <a:pt x="90" y="303"/>
                    </a:lnTo>
                    <a:lnTo>
                      <a:pt x="69" y="336"/>
                    </a:lnTo>
                    <a:lnTo>
                      <a:pt x="65" y="357"/>
                    </a:lnTo>
                    <a:lnTo>
                      <a:pt x="62" y="391"/>
                    </a:lnTo>
                    <a:lnTo>
                      <a:pt x="49" y="427"/>
                    </a:lnTo>
                    <a:lnTo>
                      <a:pt x="29" y="458"/>
                    </a:lnTo>
                    <a:lnTo>
                      <a:pt x="22" y="483"/>
                    </a:lnTo>
                    <a:lnTo>
                      <a:pt x="21" y="514"/>
                    </a:lnTo>
                    <a:lnTo>
                      <a:pt x="28" y="5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7726367" y="4806954"/>
                <a:ext cx="195264" cy="327026"/>
              </a:xfrm>
              <a:custGeom>
                <a:avLst/>
                <a:gdLst/>
                <a:ahLst/>
                <a:cxnLst>
                  <a:cxn ang="0">
                    <a:pos x="33" y="104"/>
                  </a:cxn>
                  <a:cxn ang="0">
                    <a:pos x="41" y="95"/>
                  </a:cxn>
                  <a:cxn ang="0">
                    <a:pos x="48" y="93"/>
                  </a:cxn>
                  <a:cxn ang="0">
                    <a:pos x="58" y="74"/>
                  </a:cxn>
                  <a:cxn ang="0">
                    <a:pos x="64" y="58"/>
                  </a:cxn>
                  <a:cxn ang="0">
                    <a:pos x="64" y="44"/>
                  </a:cxn>
                  <a:cxn ang="0">
                    <a:pos x="69" y="17"/>
                  </a:cxn>
                  <a:cxn ang="0">
                    <a:pos x="67" y="0"/>
                  </a:cxn>
                  <a:cxn ang="0">
                    <a:pos x="76" y="2"/>
                  </a:cxn>
                  <a:cxn ang="0">
                    <a:pos x="82" y="20"/>
                  </a:cxn>
                  <a:cxn ang="0">
                    <a:pos x="82" y="54"/>
                  </a:cxn>
                  <a:cxn ang="0">
                    <a:pos x="73" y="80"/>
                  </a:cxn>
                  <a:cxn ang="0">
                    <a:pos x="67" y="99"/>
                  </a:cxn>
                  <a:cxn ang="0">
                    <a:pos x="76" y="99"/>
                  </a:cxn>
                  <a:cxn ang="0">
                    <a:pos x="91" y="96"/>
                  </a:cxn>
                  <a:cxn ang="0">
                    <a:pos x="86" y="110"/>
                  </a:cxn>
                  <a:cxn ang="0">
                    <a:pos x="71" y="119"/>
                  </a:cxn>
                  <a:cxn ang="0">
                    <a:pos x="89" y="134"/>
                  </a:cxn>
                  <a:cxn ang="0">
                    <a:pos x="110" y="160"/>
                  </a:cxn>
                  <a:cxn ang="0">
                    <a:pos x="123" y="191"/>
                  </a:cxn>
                  <a:cxn ang="0">
                    <a:pos x="121" y="206"/>
                  </a:cxn>
                  <a:cxn ang="0">
                    <a:pos x="113" y="203"/>
                  </a:cxn>
                  <a:cxn ang="0">
                    <a:pos x="108" y="176"/>
                  </a:cxn>
                  <a:cxn ang="0">
                    <a:pos x="97" y="166"/>
                  </a:cxn>
                  <a:cxn ang="0">
                    <a:pos x="76" y="149"/>
                  </a:cxn>
                  <a:cxn ang="0">
                    <a:pos x="58" y="139"/>
                  </a:cxn>
                  <a:cxn ang="0">
                    <a:pos x="48" y="128"/>
                  </a:cxn>
                  <a:cxn ang="0">
                    <a:pos x="47" y="140"/>
                  </a:cxn>
                  <a:cxn ang="0">
                    <a:pos x="41" y="166"/>
                  </a:cxn>
                  <a:cxn ang="0">
                    <a:pos x="27" y="183"/>
                  </a:cxn>
                  <a:cxn ang="0">
                    <a:pos x="9" y="197"/>
                  </a:cxn>
                  <a:cxn ang="0">
                    <a:pos x="3" y="197"/>
                  </a:cxn>
                  <a:cxn ang="0">
                    <a:pos x="0" y="188"/>
                  </a:cxn>
                  <a:cxn ang="0">
                    <a:pos x="17" y="170"/>
                  </a:cxn>
                  <a:cxn ang="0">
                    <a:pos x="26" y="159"/>
                  </a:cxn>
                  <a:cxn ang="0">
                    <a:pos x="27" y="137"/>
                  </a:cxn>
                  <a:cxn ang="0">
                    <a:pos x="27" y="122"/>
                  </a:cxn>
                  <a:cxn ang="0">
                    <a:pos x="21" y="113"/>
                  </a:cxn>
                  <a:cxn ang="0">
                    <a:pos x="33" y="104"/>
                  </a:cxn>
                </a:cxnLst>
                <a:rect l="0" t="0" r="r" b="b"/>
                <a:pathLst>
                  <a:path w="123" h="206">
                    <a:moveTo>
                      <a:pt x="33" y="104"/>
                    </a:moveTo>
                    <a:lnTo>
                      <a:pt x="41" y="95"/>
                    </a:lnTo>
                    <a:lnTo>
                      <a:pt x="48" y="93"/>
                    </a:lnTo>
                    <a:lnTo>
                      <a:pt x="58" y="74"/>
                    </a:lnTo>
                    <a:lnTo>
                      <a:pt x="64" y="58"/>
                    </a:lnTo>
                    <a:lnTo>
                      <a:pt x="64" y="44"/>
                    </a:lnTo>
                    <a:lnTo>
                      <a:pt x="69" y="17"/>
                    </a:lnTo>
                    <a:lnTo>
                      <a:pt x="67" y="0"/>
                    </a:lnTo>
                    <a:lnTo>
                      <a:pt x="76" y="2"/>
                    </a:lnTo>
                    <a:lnTo>
                      <a:pt x="82" y="20"/>
                    </a:lnTo>
                    <a:lnTo>
                      <a:pt x="82" y="54"/>
                    </a:lnTo>
                    <a:lnTo>
                      <a:pt x="73" y="80"/>
                    </a:lnTo>
                    <a:lnTo>
                      <a:pt x="67" y="99"/>
                    </a:lnTo>
                    <a:lnTo>
                      <a:pt x="76" y="99"/>
                    </a:lnTo>
                    <a:lnTo>
                      <a:pt x="91" y="96"/>
                    </a:lnTo>
                    <a:lnTo>
                      <a:pt x="86" y="110"/>
                    </a:lnTo>
                    <a:lnTo>
                      <a:pt x="71" y="119"/>
                    </a:lnTo>
                    <a:lnTo>
                      <a:pt x="89" y="134"/>
                    </a:lnTo>
                    <a:lnTo>
                      <a:pt x="110" y="160"/>
                    </a:lnTo>
                    <a:lnTo>
                      <a:pt x="123" y="191"/>
                    </a:lnTo>
                    <a:lnTo>
                      <a:pt x="121" y="206"/>
                    </a:lnTo>
                    <a:lnTo>
                      <a:pt x="113" y="203"/>
                    </a:lnTo>
                    <a:lnTo>
                      <a:pt x="108" y="176"/>
                    </a:lnTo>
                    <a:lnTo>
                      <a:pt x="97" y="166"/>
                    </a:lnTo>
                    <a:lnTo>
                      <a:pt x="76" y="149"/>
                    </a:lnTo>
                    <a:lnTo>
                      <a:pt x="58" y="139"/>
                    </a:lnTo>
                    <a:lnTo>
                      <a:pt x="48" y="128"/>
                    </a:lnTo>
                    <a:lnTo>
                      <a:pt x="47" y="140"/>
                    </a:lnTo>
                    <a:lnTo>
                      <a:pt x="41" y="166"/>
                    </a:lnTo>
                    <a:lnTo>
                      <a:pt x="27" y="183"/>
                    </a:lnTo>
                    <a:lnTo>
                      <a:pt x="9" y="197"/>
                    </a:lnTo>
                    <a:lnTo>
                      <a:pt x="3" y="197"/>
                    </a:lnTo>
                    <a:lnTo>
                      <a:pt x="0" y="188"/>
                    </a:lnTo>
                    <a:lnTo>
                      <a:pt x="17" y="170"/>
                    </a:lnTo>
                    <a:lnTo>
                      <a:pt x="26" y="159"/>
                    </a:lnTo>
                    <a:lnTo>
                      <a:pt x="27" y="137"/>
                    </a:lnTo>
                    <a:lnTo>
                      <a:pt x="27" y="122"/>
                    </a:lnTo>
                    <a:lnTo>
                      <a:pt x="21" y="113"/>
                    </a:lnTo>
                    <a:lnTo>
                      <a:pt x="33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7296151" y="5565774"/>
                <a:ext cx="854076" cy="1079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5" y="9"/>
                  </a:cxn>
                  <a:cxn ang="0">
                    <a:pos x="74" y="22"/>
                  </a:cxn>
                  <a:cxn ang="0">
                    <a:pos x="105" y="28"/>
                  </a:cxn>
                  <a:cxn ang="0">
                    <a:pos x="151" y="34"/>
                  </a:cxn>
                  <a:cxn ang="0">
                    <a:pos x="211" y="46"/>
                  </a:cxn>
                  <a:cxn ang="0">
                    <a:pos x="267" y="46"/>
                  </a:cxn>
                  <a:cxn ang="0">
                    <a:pos x="307" y="43"/>
                  </a:cxn>
                  <a:cxn ang="0">
                    <a:pos x="328" y="40"/>
                  </a:cxn>
                  <a:cxn ang="0">
                    <a:pos x="347" y="34"/>
                  </a:cxn>
                  <a:cxn ang="0">
                    <a:pos x="387" y="21"/>
                  </a:cxn>
                  <a:cxn ang="0">
                    <a:pos x="407" y="11"/>
                  </a:cxn>
                  <a:cxn ang="0">
                    <a:pos x="436" y="8"/>
                  </a:cxn>
                  <a:cxn ang="0">
                    <a:pos x="465" y="5"/>
                  </a:cxn>
                  <a:cxn ang="0">
                    <a:pos x="496" y="3"/>
                  </a:cxn>
                  <a:cxn ang="0">
                    <a:pos x="518" y="9"/>
                  </a:cxn>
                  <a:cxn ang="0">
                    <a:pos x="538" y="17"/>
                  </a:cxn>
                  <a:cxn ang="0">
                    <a:pos x="530" y="30"/>
                  </a:cxn>
                  <a:cxn ang="0">
                    <a:pos x="496" y="28"/>
                  </a:cxn>
                  <a:cxn ang="0">
                    <a:pos x="475" y="24"/>
                  </a:cxn>
                  <a:cxn ang="0">
                    <a:pos x="427" y="30"/>
                  </a:cxn>
                  <a:cxn ang="0">
                    <a:pos x="385" y="34"/>
                  </a:cxn>
                  <a:cxn ang="0">
                    <a:pos x="348" y="49"/>
                  </a:cxn>
                  <a:cxn ang="0">
                    <a:pos x="308" y="59"/>
                  </a:cxn>
                  <a:cxn ang="0">
                    <a:pos x="276" y="68"/>
                  </a:cxn>
                  <a:cxn ang="0">
                    <a:pos x="216" y="65"/>
                  </a:cxn>
                  <a:cxn ang="0">
                    <a:pos x="159" y="59"/>
                  </a:cxn>
                  <a:cxn ang="0">
                    <a:pos x="91" y="46"/>
                  </a:cxn>
                  <a:cxn ang="0">
                    <a:pos x="48" y="40"/>
                  </a:cxn>
                  <a:cxn ang="0">
                    <a:pos x="20" y="36"/>
                  </a:cxn>
                  <a:cxn ang="0">
                    <a:pos x="3" y="30"/>
                  </a:cxn>
                  <a:cxn ang="0">
                    <a:pos x="0" y="24"/>
                  </a:cxn>
                  <a:cxn ang="0">
                    <a:pos x="18" y="0"/>
                  </a:cxn>
                </a:cxnLst>
                <a:rect l="0" t="0" r="r" b="b"/>
                <a:pathLst>
                  <a:path w="538" h="68">
                    <a:moveTo>
                      <a:pt x="18" y="0"/>
                    </a:moveTo>
                    <a:lnTo>
                      <a:pt x="45" y="9"/>
                    </a:lnTo>
                    <a:lnTo>
                      <a:pt x="74" y="22"/>
                    </a:lnTo>
                    <a:lnTo>
                      <a:pt x="105" y="28"/>
                    </a:lnTo>
                    <a:lnTo>
                      <a:pt x="151" y="34"/>
                    </a:lnTo>
                    <a:lnTo>
                      <a:pt x="211" y="46"/>
                    </a:lnTo>
                    <a:lnTo>
                      <a:pt x="267" y="46"/>
                    </a:lnTo>
                    <a:lnTo>
                      <a:pt x="307" y="43"/>
                    </a:lnTo>
                    <a:lnTo>
                      <a:pt x="328" y="40"/>
                    </a:lnTo>
                    <a:lnTo>
                      <a:pt x="347" y="34"/>
                    </a:lnTo>
                    <a:lnTo>
                      <a:pt x="387" y="21"/>
                    </a:lnTo>
                    <a:lnTo>
                      <a:pt x="407" y="11"/>
                    </a:lnTo>
                    <a:lnTo>
                      <a:pt x="436" y="8"/>
                    </a:lnTo>
                    <a:lnTo>
                      <a:pt x="465" y="5"/>
                    </a:lnTo>
                    <a:lnTo>
                      <a:pt x="496" y="3"/>
                    </a:lnTo>
                    <a:lnTo>
                      <a:pt x="518" y="9"/>
                    </a:lnTo>
                    <a:lnTo>
                      <a:pt x="538" y="17"/>
                    </a:lnTo>
                    <a:lnTo>
                      <a:pt x="530" y="30"/>
                    </a:lnTo>
                    <a:lnTo>
                      <a:pt x="496" y="28"/>
                    </a:lnTo>
                    <a:lnTo>
                      <a:pt x="475" y="24"/>
                    </a:lnTo>
                    <a:lnTo>
                      <a:pt x="427" y="30"/>
                    </a:lnTo>
                    <a:lnTo>
                      <a:pt x="385" y="34"/>
                    </a:lnTo>
                    <a:lnTo>
                      <a:pt x="348" y="49"/>
                    </a:lnTo>
                    <a:lnTo>
                      <a:pt x="308" y="59"/>
                    </a:lnTo>
                    <a:lnTo>
                      <a:pt x="276" y="68"/>
                    </a:lnTo>
                    <a:lnTo>
                      <a:pt x="216" y="65"/>
                    </a:lnTo>
                    <a:lnTo>
                      <a:pt x="159" y="59"/>
                    </a:lnTo>
                    <a:lnTo>
                      <a:pt x="91" y="46"/>
                    </a:lnTo>
                    <a:lnTo>
                      <a:pt x="48" y="40"/>
                    </a:lnTo>
                    <a:lnTo>
                      <a:pt x="20" y="36"/>
                    </a:lnTo>
                    <a:lnTo>
                      <a:pt x="3" y="3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dirty="0"/>
              </a:p>
            </p:txBody>
          </p:sp>
        </p:grpSp>
        <p:sp>
          <p:nvSpPr>
            <p:cNvPr id="51" name="Tekstboks 50"/>
            <p:cNvSpPr txBox="1"/>
            <p:nvPr/>
          </p:nvSpPr>
          <p:spPr>
            <a:xfrm>
              <a:off x="9443357" y="5157107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>
                  <a:solidFill>
                    <a:srgbClr val="003399"/>
                  </a:solidFill>
                </a:rPr>
                <a:t>€</a:t>
              </a:r>
              <a:endParaRPr lang="da-DK" dirty="0">
                <a:solidFill>
                  <a:srgbClr val="003399"/>
                </a:solidFill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30298" y="2336812"/>
            <a:ext cx="9840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The tools providing a safer spot price calculation</a:t>
            </a:r>
            <a:endParaRPr lang="en-GB" sz="27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834" y="3813757"/>
            <a:ext cx="241458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8056"/>
            <a:ext cx="9681029" cy="914401"/>
          </a:xfrm>
        </p:spPr>
        <p:txBody>
          <a:bodyPr/>
          <a:lstStyle/>
          <a:p>
            <a:r>
              <a:rPr lang="en-GB" dirty="0" smtClean="0"/>
              <a:t>Spot trading</a:t>
            </a:r>
            <a:br>
              <a:rPr lang="en-GB" dirty="0" smtClean="0"/>
            </a:br>
            <a:r>
              <a:rPr lang="en-GB" sz="2400" dirty="0" smtClean="0"/>
              <a:t>With market coupling as part of the spot trading</a:t>
            </a:r>
            <a:endParaRPr lang="en-GB" sz="2400" dirty="0"/>
          </a:p>
        </p:txBody>
      </p:sp>
      <p:sp>
        <p:nvSpPr>
          <p:cNvPr id="3" name="Tekstboks 2"/>
          <p:cNvSpPr txBox="1"/>
          <p:nvPr/>
        </p:nvSpPr>
        <p:spPr>
          <a:xfrm>
            <a:off x="197356" y="1103089"/>
            <a:ext cx="791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For a simple case with only two price zones,</a:t>
            </a:r>
          </a:p>
          <a:p>
            <a:r>
              <a:rPr lang="en-GB" sz="2400" dirty="0" smtClean="0"/>
              <a:t>the slides no. 4-6 illustrate the spot price</a:t>
            </a:r>
          </a:p>
          <a:p>
            <a:r>
              <a:rPr lang="en-GB" sz="2400" dirty="0" smtClean="0"/>
              <a:t>calculation, when we have market coupling</a:t>
            </a:r>
            <a:endParaRPr lang="en-GB" sz="2400" dirty="0"/>
          </a:p>
        </p:txBody>
      </p:sp>
      <p:sp>
        <p:nvSpPr>
          <p:cNvPr id="4" name="Tekstboks 3"/>
          <p:cNvSpPr txBox="1"/>
          <p:nvPr/>
        </p:nvSpPr>
        <p:spPr>
          <a:xfrm>
            <a:off x="1088572" y="2848039"/>
            <a:ext cx="640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400" dirty="0" smtClean="0"/>
              <a:t>And the slides no. 4-6 illustrate the</a:t>
            </a:r>
          </a:p>
          <a:p>
            <a:pPr marL="0" lvl="1"/>
            <a:r>
              <a:rPr lang="en-GB" sz="2400" dirty="0" smtClean="0"/>
              <a:t>value created by the spot trading.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275771" y="4223658"/>
            <a:ext cx="7920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slides no. 8-17 discuss how to maximize</a:t>
            </a:r>
          </a:p>
          <a:p>
            <a:r>
              <a:rPr lang="en-GB" sz="2400" dirty="0" smtClean="0"/>
              <a:t>the value created by the spot trading.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7468727" y="2430687"/>
            <a:ext cx="1187450" cy="1438276"/>
            <a:chOff x="2138363" y="2720975"/>
            <a:chExt cx="1187450" cy="1438276"/>
          </a:xfrm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898775" y="3646488"/>
              <a:ext cx="357188" cy="406400"/>
            </a:xfrm>
            <a:custGeom>
              <a:avLst/>
              <a:gdLst/>
              <a:ahLst/>
              <a:cxnLst>
                <a:cxn ang="0">
                  <a:pos x="70" y="2"/>
                </a:cxn>
                <a:cxn ang="0">
                  <a:pos x="122" y="1"/>
                </a:cxn>
                <a:cxn ang="0">
                  <a:pos x="157" y="0"/>
                </a:cxn>
                <a:cxn ang="0">
                  <a:pos x="171" y="0"/>
                </a:cxn>
                <a:cxn ang="0">
                  <a:pos x="182" y="10"/>
                </a:cxn>
                <a:cxn ang="0">
                  <a:pos x="164" y="33"/>
                </a:cxn>
                <a:cxn ang="0">
                  <a:pos x="165" y="63"/>
                </a:cxn>
                <a:cxn ang="0">
                  <a:pos x="192" y="86"/>
                </a:cxn>
                <a:cxn ang="0">
                  <a:pos x="213" y="110"/>
                </a:cxn>
                <a:cxn ang="0">
                  <a:pos x="224" y="141"/>
                </a:cxn>
                <a:cxn ang="0">
                  <a:pos x="225" y="168"/>
                </a:cxn>
                <a:cxn ang="0">
                  <a:pos x="222" y="184"/>
                </a:cxn>
                <a:cxn ang="0">
                  <a:pos x="199" y="212"/>
                </a:cxn>
                <a:cxn ang="0">
                  <a:pos x="173" y="236"/>
                </a:cxn>
                <a:cxn ang="0">
                  <a:pos x="145" y="250"/>
                </a:cxn>
                <a:cxn ang="0">
                  <a:pos x="117" y="256"/>
                </a:cxn>
                <a:cxn ang="0">
                  <a:pos x="89" y="256"/>
                </a:cxn>
                <a:cxn ang="0">
                  <a:pos x="65" y="253"/>
                </a:cxn>
                <a:cxn ang="0">
                  <a:pos x="44" y="240"/>
                </a:cxn>
                <a:cxn ang="0">
                  <a:pos x="27" y="228"/>
                </a:cxn>
                <a:cxn ang="0">
                  <a:pos x="17" y="207"/>
                </a:cxn>
                <a:cxn ang="0">
                  <a:pos x="4" y="180"/>
                </a:cxn>
                <a:cxn ang="0">
                  <a:pos x="0" y="157"/>
                </a:cxn>
                <a:cxn ang="0">
                  <a:pos x="4" y="133"/>
                </a:cxn>
                <a:cxn ang="0">
                  <a:pos x="15" y="110"/>
                </a:cxn>
                <a:cxn ang="0">
                  <a:pos x="30" y="89"/>
                </a:cxn>
                <a:cxn ang="0">
                  <a:pos x="46" y="73"/>
                </a:cxn>
                <a:cxn ang="0">
                  <a:pos x="64" y="61"/>
                </a:cxn>
                <a:cxn ang="0">
                  <a:pos x="81" y="50"/>
                </a:cxn>
                <a:cxn ang="0">
                  <a:pos x="85" y="30"/>
                </a:cxn>
                <a:cxn ang="0">
                  <a:pos x="74" y="12"/>
                </a:cxn>
                <a:cxn ang="0">
                  <a:pos x="70" y="2"/>
                </a:cxn>
              </a:cxnLst>
              <a:rect l="0" t="0" r="r" b="b"/>
              <a:pathLst>
                <a:path w="225" h="256">
                  <a:moveTo>
                    <a:pt x="70" y="2"/>
                  </a:moveTo>
                  <a:lnTo>
                    <a:pt x="122" y="1"/>
                  </a:lnTo>
                  <a:lnTo>
                    <a:pt x="157" y="0"/>
                  </a:lnTo>
                  <a:lnTo>
                    <a:pt x="171" y="0"/>
                  </a:lnTo>
                  <a:lnTo>
                    <a:pt x="182" y="10"/>
                  </a:lnTo>
                  <a:lnTo>
                    <a:pt x="164" y="33"/>
                  </a:lnTo>
                  <a:lnTo>
                    <a:pt x="165" y="63"/>
                  </a:lnTo>
                  <a:lnTo>
                    <a:pt x="192" y="86"/>
                  </a:lnTo>
                  <a:lnTo>
                    <a:pt x="213" y="110"/>
                  </a:lnTo>
                  <a:lnTo>
                    <a:pt x="224" y="141"/>
                  </a:lnTo>
                  <a:lnTo>
                    <a:pt x="225" y="168"/>
                  </a:lnTo>
                  <a:lnTo>
                    <a:pt x="222" y="184"/>
                  </a:lnTo>
                  <a:lnTo>
                    <a:pt x="199" y="212"/>
                  </a:lnTo>
                  <a:lnTo>
                    <a:pt x="173" y="236"/>
                  </a:lnTo>
                  <a:lnTo>
                    <a:pt x="145" y="250"/>
                  </a:lnTo>
                  <a:lnTo>
                    <a:pt x="117" y="256"/>
                  </a:lnTo>
                  <a:lnTo>
                    <a:pt x="89" y="256"/>
                  </a:lnTo>
                  <a:lnTo>
                    <a:pt x="65" y="253"/>
                  </a:lnTo>
                  <a:lnTo>
                    <a:pt x="44" y="240"/>
                  </a:lnTo>
                  <a:lnTo>
                    <a:pt x="27" y="228"/>
                  </a:lnTo>
                  <a:lnTo>
                    <a:pt x="17" y="207"/>
                  </a:lnTo>
                  <a:lnTo>
                    <a:pt x="4" y="180"/>
                  </a:lnTo>
                  <a:lnTo>
                    <a:pt x="0" y="157"/>
                  </a:lnTo>
                  <a:lnTo>
                    <a:pt x="4" y="133"/>
                  </a:lnTo>
                  <a:lnTo>
                    <a:pt x="15" y="110"/>
                  </a:lnTo>
                  <a:lnTo>
                    <a:pt x="30" y="89"/>
                  </a:lnTo>
                  <a:lnTo>
                    <a:pt x="46" y="73"/>
                  </a:lnTo>
                  <a:lnTo>
                    <a:pt x="64" y="61"/>
                  </a:lnTo>
                  <a:lnTo>
                    <a:pt x="81" y="50"/>
                  </a:lnTo>
                  <a:lnTo>
                    <a:pt x="85" y="30"/>
                  </a:lnTo>
                  <a:lnTo>
                    <a:pt x="74" y="1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CFB1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787650" y="2728913"/>
              <a:ext cx="530225" cy="663575"/>
            </a:xfrm>
            <a:custGeom>
              <a:avLst/>
              <a:gdLst/>
              <a:ahLst/>
              <a:cxnLst>
                <a:cxn ang="0">
                  <a:pos x="159" y="363"/>
                </a:cxn>
                <a:cxn ang="0">
                  <a:pos x="127" y="377"/>
                </a:cxn>
                <a:cxn ang="0">
                  <a:pos x="100" y="400"/>
                </a:cxn>
                <a:cxn ang="0">
                  <a:pos x="68" y="388"/>
                </a:cxn>
                <a:cxn ang="0">
                  <a:pos x="41" y="365"/>
                </a:cxn>
                <a:cxn ang="0">
                  <a:pos x="9" y="339"/>
                </a:cxn>
                <a:cxn ang="0">
                  <a:pos x="8" y="319"/>
                </a:cxn>
                <a:cxn ang="0">
                  <a:pos x="30" y="292"/>
                </a:cxn>
                <a:cxn ang="0">
                  <a:pos x="36" y="261"/>
                </a:cxn>
                <a:cxn ang="0">
                  <a:pos x="12" y="246"/>
                </a:cxn>
                <a:cxn ang="0">
                  <a:pos x="31" y="225"/>
                </a:cxn>
                <a:cxn ang="0">
                  <a:pos x="18" y="208"/>
                </a:cxn>
                <a:cxn ang="0">
                  <a:pos x="0" y="192"/>
                </a:cxn>
                <a:cxn ang="0">
                  <a:pos x="32" y="164"/>
                </a:cxn>
                <a:cxn ang="0">
                  <a:pos x="64" y="137"/>
                </a:cxn>
                <a:cxn ang="0">
                  <a:pos x="43" y="91"/>
                </a:cxn>
                <a:cxn ang="0">
                  <a:pos x="41" y="69"/>
                </a:cxn>
                <a:cxn ang="0">
                  <a:pos x="94" y="68"/>
                </a:cxn>
                <a:cxn ang="0">
                  <a:pos x="130" y="52"/>
                </a:cxn>
                <a:cxn ang="0">
                  <a:pos x="153" y="56"/>
                </a:cxn>
                <a:cxn ang="0">
                  <a:pos x="133" y="29"/>
                </a:cxn>
                <a:cxn ang="0">
                  <a:pos x="153" y="4"/>
                </a:cxn>
                <a:cxn ang="0">
                  <a:pos x="177" y="2"/>
                </a:cxn>
                <a:cxn ang="0">
                  <a:pos x="207" y="19"/>
                </a:cxn>
                <a:cxn ang="0">
                  <a:pos x="210" y="52"/>
                </a:cxn>
                <a:cxn ang="0">
                  <a:pos x="218" y="88"/>
                </a:cxn>
                <a:cxn ang="0">
                  <a:pos x="281" y="83"/>
                </a:cxn>
                <a:cxn ang="0">
                  <a:pos x="295" y="111"/>
                </a:cxn>
                <a:cxn ang="0">
                  <a:pos x="303" y="136"/>
                </a:cxn>
                <a:cxn ang="0">
                  <a:pos x="334" y="172"/>
                </a:cxn>
                <a:cxn ang="0">
                  <a:pos x="327" y="209"/>
                </a:cxn>
                <a:cxn ang="0">
                  <a:pos x="285" y="242"/>
                </a:cxn>
                <a:cxn ang="0">
                  <a:pos x="288" y="256"/>
                </a:cxn>
                <a:cxn ang="0">
                  <a:pos x="313" y="292"/>
                </a:cxn>
                <a:cxn ang="0">
                  <a:pos x="296" y="304"/>
                </a:cxn>
                <a:cxn ang="0">
                  <a:pos x="306" y="319"/>
                </a:cxn>
                <a:cxn ang="0">
                  <a:pos x="319" y="347"/>
                </a:cxn>
                <a:cxn ang="0">
                  <a:pos x="289" y="360"/>
                </a:cxn>
                <a:cxn ang="0">
                  <a:pos x="283" y="395"/>
                </a:cxn>
                <a:cxn ang="0">
                  <a:pos x="244" y="397"/>
                </a:cxn>
                <a:cxn ang="0">
                  <a:pos x="220" y="385"/>
                </a:cxn>
                <a:cxn ang="0">
                  <a:pos x="187" y="373"/>
                </a:cxn>
                <a:cxn ang="0">
                  <a:pos x="172" y="360"/>
                </a:cxn>
              </a:cxnLst>
              <a:rect l="0" t="0" r="r" b="b"/>
              <a:pathLst>
                <a:path w="334" h="418">
                  <a:moveTo>
                    <a:pt x="172" y="360"/>
                  </a:moveTo>
                  <a:lnTo>
                    <a:pt x="159" y="363"/>
                  </a:lnTo>
                  <a:lnTo>
                    <a:pt x="143" y="379"/>
                  </a:lnTo>
                  <a:lnTo>
                    <a:pt x="127" y="377"/>
                  </a:lnTo>
                  <a:lnTo>
                    <a:pt x="112" y="390"/>
                  </a:lnTo>
                  <a:lnTo>
                    <a:pt x="100" y="400"/>
                  </a:lnTo>
                  <a:lnTo>
                    <a:pt x="85" y="398"/>
                  </a:lnTo>
                  <a:lnTo>
                    <a:pt x="68" y="388"/>
                  </a:lnTo>
                  <a:lnTo>
                    <a:pt x="50" y="376"/>
                  </a:lnTo>
                  <a:lnTo>
                    <a:pt x="41" y="365"/>
                  </a:lnTo>
                  <a:lnTo>
                    <a:pt x="19" y="354"/>
                  </a:lnTo>
                  <a:lnTo>
                    <a:pt x="9" y="339"/>
                  </a:lnTo>
                  <a:lnTo>
                    <a:pt x="4" y="327"/>
                  </a:lnTo>
                  <a:lnTo>
                    <a:pt x="8" y="319"/>
                  </a:lnTo>
                  <a:lnTo>
                    <a:pt x="27" y="306"/>
                  </a:lnTo>
                  <a:lnTo>
                    <a:pt x="30" y="292"/>
                  </a:lnTo>
                  <a:lnTo>
                    <a:pt x="31" y="280"/>
                  </a:lnTo>
                  <a:lnTo>
                    <a:pt x="36" y="261"/>
                  </a:lnTo>
                  <a:lnTo>
                    <a:pt x="28" y="251"/>
                  </a:lnTo>
                  <a:lnTo>
                    <a:pt x="12" y="246"/>
                  </a:lnTo>
                  <a:lnTo>
                    <a:pt x="14" y="238"/>
                  </a:lnTo>
                  <a:lnTo>
                    <a:pt x="31" y="225"/>
                  </a:lnTo>
                  <a:lnTo>
                    <a:pt x="34" y="216"/>
                  </a:lnTo>
                  <a:lnTo>
                    <a:pt x="18" y="208"/>
                  </a:lnTo>
                  <a:lnTo>
                    <a:pt x="5" y="201"/>
                  </a:lnTo>
                  <a:lnTo>
                    <a:pt x="0" y="192"/>
                  </a:lnTo>
                  <a:lnTo>
                    <a:pt x="5" y="177"/>
                  </a:lnTo>
                  <a:lnTo>
                    <a:pt x="32" y="164"/>
                  </a:lnTo>
                  <a:lnTo>
                    <a:pt x="55" y="157"/>
                  </a:lnTo>
                  <a:lnTo>
                    <a:pt x="64" y="137"/>
                  </a:lnTo>
                  <a:lnTo>
                    <a:pt x="70" y="109"/>
                  </a:lnTo>
                  <a:lnTo>
                    <a:pt x="43" y="91"/>
                  </a:lnTo>
                  <a:lnTo>
                    <a:pt x="38" y="80"/>
                  </a:lnTo>
                  <a:lnTo>
                    <a:pt x="41" y="69"/>
                  </a:lnTo>
                  <a:lnTo>
                    <a:pt x="60" y="60"/>
                  </a:lnTo>
                  <a:lnTo>
                    <a:pt x="94" y="68"/>
                  </a:lnTo>
                  <a:lnTo>
                    <a:pt x="109" y="62"/>
                  </a:lnTo>
                  <a:lnTo>
                    <a:pt x="130" y="52"/>
                  </a:lnTo>
                  <a:lnTo>
                    <a:pt x="144" y="57"/>
                  </a:lnTo>
                  <a:lnTo>
                    <a:pt x="153" y="56"/>
                  </a:lnTo>
                  <a:lnTo>
                    <a:pt x="155" y="51"/>
                  </a:lnTo>
                  <a:lnTo>
                    <a:pt x="133" y="29"/>
                  </a:lnTo>
                  <a:lnTo>
                    <a:pt x="136" y="14"/>
                  </a:lnTo>
                  <a:lnTo>
                    <a:pt x="153" y="4"/>
                  </a:lnTo>
                  <a:lnTo>
                    <a:pt x="165" y="0"/>
                  </a:lnTo>
                  <a:lnTo>
                    <a:pt x="177" y="2"/>
                  </a:lnTo>
                  <a:lnTo>
                    <a:pt x="187" y="15"/>
                  </a:lnTo>
                  <a:lnTo>
                    <a:pt x="207" y="19"/>
                  </a:lnTo>
                  <a:lnTo>
                    <a:pt x="210" y="31"/>
                  </a:lnTo>
                  <a:lnTo>
                    <a:pt x="210" y="52"/>
                  </a:lnTo>
                  <a:lnTo>
                    <a:pt x="207" y="65"/>
                  </a:lnTo>
                  <a:lnTo>
                    <a:pt x="218" y="88"/>
                  </a:lnTo>
                  <a:lnTo>
                    <a:pt x="249" y="84"/>
                  </a:lnTo>
                  <a:lnTo>
                    <a:pt x="281" y="83"/>
                  </a:lnTo>
                  <a:lnTo>
                    <a:pt x="289" y="91"/>
                  </a:lnTo>
                  <a:lnTo>
                    <a:pt x="295" y="111"/>
                  </a:lnTo>
                  <a:lnTo>
                    <a:pt x="295" y="126"/>
                  </a:lnTo>
                  <a:lnTo>
                    <a:pt x="303" y="136"/>
                  </a:lnTo>
                  <a:lnTo>
                    <a:pt x="321" y="137"/>
                  </a:lnTo>
                  <a:lnTo>
                    <a:pt x="334" y="172"/>
                  </a:lnTo>
                  <a:lnTo>
                    <a:pt x="334" y="194"/>
                  </a:lnTo>
                  <a:lnTo>
                    <a:pt x="327" y="209"/>
                  </a:lnTo>
                  <a:lnTo>
                    <a:pt x="295" y="222"/>
                  </a:lnTo>
                  <a:lnTo>
                    <a:pt x="285" y="242"/>
                  </a:lnTo>
                  <a:lnTo>
                    <a:pt x="286" y="252"/>
                  </a:lnTo>
                  <a:lnTo>
                    <a:pt x="288" y="256"/>
                  </a:lnTo>
                  <a:lnTo>
                    <a:pt x="308" y="265"/>
                  </a:lnTo>
                  <a:lnTo>
                    <a:pt x="313" y="292"/>
                  </a:lnTo>
                  <a:lnTo>
                    <a:pt x="303" y="297"/>
                  </a:lnTo>
                  <a:lnTo>
                    <a:pt x="296" y="304"/>
                  </a:lnTo>
                  <a:lnTo>
                    <a:pt x="297" y="308"/>
                  </a:lnTo>
                  <a:lnTo>
                    <a:pt x="306" y="319"/>
                  </a:lnTo>
                  <a:lnTo>
                    <a:pt x="318" y="329"/>
                  </a:lnTo>
                  <a:lnTo>
                    <a:pt x="319" y="347"/>
                  </a:lnTo>
                  <a:lnTo>
                    <a:pt x="310" y="353"/>
                  </a:lnTo>
                  <a:lnTo>
                    <a:pt x="289" y="360"/>
                  </a:lnTo>
                  <a:lnTo>
                    <a:pt x="288" y="380"/>
                  </a:lnTo>
                  <a:lnTo>
                    <a:pt x="283" y="395"/>
                  </a:lnTo>
                  <a:lnTo>
                    <a:pt x="257" y="418"/>
                  </a:lnTo>
                  <a:lnTo>
                    <a:pt x="244" y="397"/>
                  </a:lnTo>
                  <a:lnTo>
                    <a:pt x="227" y="398"/>
                  </a:lnTo>
                  <a:lnTo>
                    <a:pt x="220" y="385"/>
                  </a:lnTo>
                  <a:lnTo>
                    <a:pt x="210" y="374"/>
                  </a:lnTo>
                  <a:lnTo>
                    <a:pt x="187" y="373"/>
                  </a:lnTo>
                  <a:lnTo>
                    <a:pt x="182" y="361"/>
                  </a:lnTo>
                  <a:lnTo>
                    <a:pt x="172" y="360"/>
                  </a:lnTo>
                  <a:close/>
                </a:path>
              </a:pathLst>
            </a:custGeom>
            <a:solidFill>
              <a:srgbClr val="00A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782888" y="2803525"/>
              <a:ext cx="415925" cy="58420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36" y="7"/>
                </a:cxn>
                <a:cxn ang="0">
                  <a:pos x="97" y="23"/>
                </a:cxn>
                <a:cxn ang="0">
                  <a:pos x="55" y="18"/>
                </a:cxn>
                <a:cxn ang="0">
                  <a:pos x="53" y="43"/>
                </a:cxn>
                <a:cxn ang="0">
                  <a:pos x="80" y="72"/>
                </a:cxn>
                <a:cxn ang="0">
                  <a:pos x="67" y="103"/>
                </a:cxn>
                <a:cxn ang="0">
                  <a:pos x="38" y="120"/>
                </a:cxn>
                <a:cxn ang="0">
                  <a:pos x="8" y="144"/>
                </a:cxn>
                <a:cxn ang="0">
                  <a:pos x="39" y="162"/>
                </a:cxn>
                <a:cxn ang="0">
                  <a:pos x="36" y="182"/>
                </a:cxn>
                <a:cxn ang="0">
                  <a:pos x="29" y="197"/>
                </a:cxn>
                <a:cxn ang="0">
                  <a:pos x="46" y="220"/>
                </a:cxn>
                <a:cxn ang="0">
                  <a:pos x="38" y="259"/>
                </a:cxn>
                <a:cxn ang="0">
                  <a:pos x="13" y="279"/>
                </a:cxn>
                <a:cxn ang="0">
                  <a:pos x="54" y="317"/>
                </a:cxn>
                <a:cxn ang="0">
                  <a:pos x="80" y="341"/>
                </a:cxn>
                <a:cxn ang="0">
                  <a:pos x="106" y="338"/>
                </a:cxn>
                <a:cxn ang="0">
                  <a:pos x="129" y="326"/>
                </a:cxn>
                <a:cxn ang="0">
                  <a:pos x="157" y="313"/>
                </a:cxn>
                <a:cxn ang="0">
                  <a:pos x="198" y="320"/>
                </a:cxn>
                <a:cxn ang="0">
                  <a:pos x="228" y="331"/>
                </a:cxn>
                <a:cxn ang="0">
                  <a:pos x="258" y="351"/>
                </a:cxn>
                <a:cxn ang="0">
                  <a:pos x="236" y="360"/>
                </a:cxn>
                <a:cxn ang="0">
                  <a:pos x="216" y="332"/>
                </a:cxn>
                <a:cxn ang="0">
                  <a:pos x="187" y="320"/>
                </a:cxn>
                <a:cxn ang="0">
                  <a:pos x="159" y="326"/>
                </a:cxn>
                <a:cxn ang="0">
                  <a:pos x="130" y="339"/>
                </a:cxn>
                <a:cxn ang="0">
                  <a:pos x="111" y="354"/>
                </a:cxn>
                <a:cxn ang="0">
                  <a:pos x="56" y="334"/>
                </a:cxn>
                <a:cxn ang="0">
                  <a:pos x="31" y="313"/>
                </a:cxn>
                <a:cxn ang="0">
                  <a:pos x="5" y="271"/>
                </a:cxn>
                <a:cxn ang="0">
                  <a:pos x="30" y="246"/>
                </a:cxn>
                <a:cxn ang="0">
                  <a:pos x="37" y="219"/>
                </a:cxn>
                <a:cxn ang="0">
                  <a:pos x="15" y="202"/>
                </a:cxn>
                <a:cxn ang="0">
                  <a:pos x="23" y="181"/>
                </a:cxn>
                <a:cxn ang="0">
                  <a:pos x="23" y="164"/>
                </a:cxn>
                <a:cxn ang="0">
                  <a:pos x="0" y="138"/>
                </a:cxn>
                <a:cxn ang="0">
                  <a:pos x="31" y="114"/>
                </a:cxn>
                <a:cxn ang="0">
                  <a:pos x="62" y="95"/>
                </a:cxn>
                <a:cxn ang="0">
                  <a:pos x="68" y="62"/>
                </a:cxn>
                <a:cxn ang="0">
                  <a:pos x="41" y="42"/>
                </a:cxn>
                <a:cxn ang="0">
                  <a:pos x="53" y="13"/>
                </a:cxn>
                <a:cxn ang="0">
                  <a:pos x="93" y="13"/>
                </a:cxn>
                <a:cxn ang="0">
                  <a:pos x="122" y="4"/>
                </a:cxn>
                <a:cxn ang="0">
                  <a:pos x="152" y="6"/>
                </a:cxn>
              </a:cxnLst>
              <a:rect l="0" t="0" r="r" b="b"/>
              <a:pathLst>
                <a:path w="262" h="368">
                  <a:moveTo>
                    <a:pt x="152" y="6"/>
                  </a:moveTo>
                  <a:lnTo>
                    <a:pt x="158" y="0"/>
                  </a:lnTo>
                  <a:lnTo>
                    <a:pt x="167" y="0"/>
                  </a:lnTo>
                  <a:lnTo>
                    <a:pt x="163" y="13"/>
                  </a:lnTo>
                  <a:lnTo>
                    <a:pt x="150" y="15"/>
                  </a:lnTo>
                  <a:lnTo>
                    <a:pt x="136" y="7"/>
                  </a:lnTo>
                  <a:lnTo>
                    <a:pt x="119" y="13"/>
                  </a:lnTo>
                  <a:lnTo>
                    <a:pt x="108" y="21"/>
                  </a:lnTo>
                  <a:lnTo>
                    <a:pt x="97" y="23"/>
                  </a:lnTo>
                  <a:lnTo>
                    <a:pt x="86" y="20"/>
                  </a:lnTo>
                  <a:lnTo>
                    <a:pt x="66" y="15"/>
                  </a:lnTo>
                  <a:lnTo>
                    <a:pt x="55" y="18"/>
                  </a:lnTo>
                  <a:lnTo>
                    <a:pt x="46" y="25"/>
                  </a:lnTo>
                  <a:lnTo>
                    <a:pt x="45" y="33"/>
                  </a:lnTo>
                  <a:lnTo>
                    <a:pt x="53" y="43"/>
                  </a:lnTo>
                  <a:lnTo>
                    <a:pt x="66" y="49"/>
                  </a:lnTo>
                  <a:lnTo>
                    <a:pt x="80" y="58"/>
                  </a:lnTo>
                  <a:lnTo>
                    <a:pt x="80" y="72"/>
                  </a:lnTo>
                  <a:lnTo>
                    <a:pt x="75" y="77"/>
                  </a:lnTo>
                  <a:lnTo>
                    <a:pt x="70" y="88"/>
                  </a:lnTo>
                  <a:lnTo>
                    <a:pt x="67" y="103"/>
                  </a:lnTo>
                  <a:lnTo>
                    <a:pt x="63" y="113"/>
                  </a:lnTo>
                  <a:lnTo>
                    <a:pt x="54" y="117"/>
                  </a:lnTo>
                  <a:lnTo>
                    <a:pt x="38" y="120"/>
                  </a:lnTo>
                  <a:lnTo>
                    <a:pt x="26" y="126"/>
                  </a:lnTo>
                  <a:lnTo>
                    <a:pt x="11" y="133"/>
                  </a:lnTo>
                  <a:lnTo>
                    <a:pt x="8" y="144"/>
                  </a:lnTo>
                  <a:lnTo>
                    <a:pt x="14" y="151"/>
                  </a:lnTo>
                  <a:lnTo>
                    <a:pt x="23" y="157"/>
                  </a:lnTo>
                  <a:lnTo>
                    <a:pt x="39" y="162"/>
                  </a:lnTo>
                  <a:lnTo>
                    <a:pt x="43" y="167"/>
                  </a:lnTo>
                  <a:lnTo>
                    <a:pt x="44" y="174"/>
                  </a:lnTo>
                  <a:lnTo>
                    <a:pt x="36" y="182"/>
                  </a:lnTo>
                  <a:lnTo>
                    <a:pt x="26" y="189"/>
                  </a:lnTo>
                  <a:lnTo>
                    <a:pt x="23" y="196"/>
                  </a:lnTo>
                  <a:lnTo>
                    <a:pt x="29" y="197"/>
                  </a:lnTo>
                  <a:lnTo>
                    <a:pt x="44" y="205"/>
                  </a:lnTo>
                  <a:lnTo>
                    <a:pt x="46" y="210"/>
                  </a:lnTo>
                  <a:lnTo>
                    <a:pt x="46" y="220"/>
                  </a:lnTo>
                  <a:lnTo>
                    <a:pt x="39" y="233"/>
                  </a:lnTo>
                  <a:lnTo>
                    <a:pt x="40" y="248"/>
                  </a:lnTo>
                  <a:lnTo>
                    <a:pt x="38" y="259"/>
                  </a:lnTo>
                  <a:lnTo>
                    <a:pt x="27" y="266"/>
                  </a:lnTo>
                  <a:lnTo>
                    <a:pt x="15" y="272"/>
                  </a:lnTo>
                  <a:lnTo>
                    <a:pt x="13" y="279"/>
                  </a:lnTo>
                  <a:lnTo>
                    <a:pt x="18" y="290"/>
                  </a:lnTo>
                  <a:lnTo>
                    <a:pt x="31" y="306"/>
                  </a:lnTo>
                  <a:lnTo>
                    <a:pt x="54" y="317"/>
                  </a:lnTo>
                  <a:lnTo>
                    <a:pt x="61" y="328"/>
                  </a:lnTo>
                  <a:lnTo>
                    <a:pt x="72" y="333"/>
                  </a:lnTo>
                  <a:lnTo>
                    <a:pt x="80" y="341"/>
                  </a:lnTo>
                  <a:lnTo>
                    <a:pt x="96" y="349"/>
                  </a:lnTo>
                  <a:lnTo>
                    <a:pt x="102" y="348"/>
                  </a:lnTo>
                  <a:lnTo>
                    <a:pt x="106" y="338"/>
                  </a:lnTo>
                  <a:lnTo>
                    <a:pt x="115" y="332"/>
                  </a:lnTo>
                  <a:lnTo>
                    <a:pt x="122" y="333"/>
                  </a:lnTo>
                  <a:lnTo>
                    <a:pt x="129" y="326"/>
                  </a:lnTo>
                  <a:lnTo>
                    <a:pt x="139" y="321"/>
                  </a:lnTo>
                  <a:lnTo>
                    <a:pt x="148" y="327"/>
                  </a:lnTo>
                  <a:lnTo>
                    <a:pt x="157" y="313"/>
                  </a:lnTo>
                  <a:lnTo>
                    <a:pt x="172" y="305"/>
                  </a:lnTo>
                  <a:lnTo>
                    <a:pt x="187" y="308"/>
                  </a:lnTo>
                  <a:lnTo>
                    <a:pt x="198" y="320"/>
                  </a:lnTo>
                  <a:lnTo>
                    <a:pt x="207" y="324"/>
                  </a:lnTo>
                  <a:lnTo>
                    <a:pt x="217" y="323"/>
                  </a:lnTo>
                  <a:lnTo>
                    <a:pt x="228" y="331"/>
                  </a:lnTo>
                  <a:lnTo>
                    <a:pt x="235" y="342"/>
                  </a:lnTo>
                  <a:lnTo>
                    <a:pt x="247" y="339"/>
                  </a:lnTo>
                  <a:lnTo>
                    <a:pt x="258" y="351"/>
                  </a:lnTo>
                  <a:lnTo>
                    <a:pt x="262" y="361"/>
                  </a:lnTo>
                  <a:lnTo>
                    <a:pt x="258" y="368"/>
                  </a:lnTo>
                  <a:lnTo>
                    <a:pt x="236" y="360"/>
                  </a:lnTo>
                  <a:lnTo>
                    <a:pt x="231" y="351"/>
                  </a:lnTo>
                  <a:lnTo>
                    <a:pt x="225" y="341"/>
                  </a:lnTo>
                  <a:lnTo>
                    <a:pt x="216" y="332"/>
                  </a:lnTo>
                  <a:lnTo>
                    <a:pt x="203" y="326"/>
                  </a:lnTo>
                  <a:lnTo>
                    <a:pt x="193" y="331"/>
                  </a:lnTo>
                  <a:lnTo>
                    <a:pt x="187" y="320"/>
                  </a:lnTo>
                  <a:lnTo>
                    <a:pt x="175" y="318"/>
                  </a:lnTo>
                  <a:lnTo>
                    <a:pt x="164" y="318"/>
                  </a:lnTo>
                  <a:lnTo>
                    <a:pt x="159" y="326"/>
                  </a:lnTo>
                  <a:lnTo>
                    <a:pt x="151" y="334"/>
                  </a:lnTo>
                  <a:lnTo>
                    <a:pt x="136" y="334"/>
                  </a:lnTo>
                  <a:lnTo>
                    <a:pt x="130" y="339"/>
                  </a:lnTo>
                  <a:lnTo>
                    <a:pt x="125" y="346"/>
                  </a:lnTo>
                  <a:lnTo>
                    <a:pt x="117" y="351"/>
                  </a:lnTo>
                  <a:lnTo>
                    <a:pt x="111" y="354"/>
                  </a:lnTo>
                  <a:lnTo>
                    <a:pt x="95" y="359"/>
                  </a:lnTo>
                  <a:lnTo>
                    <a:pt x="78" y="351"/>
                  </a:lnTo>
                  <a:lnTo>
                    <a:pt x="56" y="334"/>
                  </a:lnTo>
                  <a:lnTo>
                    <a:pt x="47" y="326"/>
                  </a:lnTo>
                  <a:lnTo>
                    <a:pt x="41" y="320"/>
                  </a:lnTo>
                  <a:lnTo>
                    <a:pt x="31" y="313"/>
                  </a:lnTo>
                  <a:lnTo>
                    <a:pt x="13" y="298"/>
                  </a:lnTo>
                  <a:lnTo>
                    <a:pt x="3" y="282"/>
                  </a:lnTo>
                  <a:lnTo>
                    <a:pt x="5" y="271"/>
                  </a:lnTo>
                  <a:lnTo>
                    <a:pt x="19" y="261"/>
                  </a:lnTo>
                  <a:lnTo>
                    <a:pt x="27" y="255"/>
                  </a:lnTo>
                  <a:lnTo>
                    <a:pt x="30" y="246"/>
                  </a:lnTo>
                  <a:lnTo>
                    <a:pt x="30" y="236"/>
                  </a:lnTo>
                  <a:lnTo>
                    <a:pt x="32" y="228"/>
                  </a:lnTo>
                  <a:lnTo>
                    <a:pt x="37" y="219"/>
                  </a:lnTo>
                  <a:lnTo>
                    <a:pt x="37" y="212"/>
                  </a:lnTo>
                  <a:lnTo>
                    <a:pt x="30" y="208"/>
                  </a:lnTo>
                  <a:lnTo>
                    <a:pt x="15" y="202"/>
                  </a:lnTo>
                  <a:lnTo>
                    <a:pt x="10" y="192"/>
                  </a:lnTo>
                  <a:lnTo>
                    <a:pt x="15" y="188"/>
                  </a:lnTo>
                  <a:lnTo>
                    <a:pt x="23" y="181"/>
                  </a:lnTo>
                  <a:lnTo>
                    <a:pt x="30" y="175"/>
                  </a:lnTo>
                  <a:lnTo>
                    <a:pt x="34" y="170"/>
                  </a:lnTo>
                  <a:lnTo>
                    <a:pt x="23" y="164"/>
                  </a:lnTo>
                  <a:lnTo>
                    <a:pt x="7" y="157"/>
                  </a:lnTo>
                  <a:lnTo>
                    <a:pt x="0" y="147"/>
                  </a:lnTo>
                  <a:lnTo>
                    <a:pt x="0" y="138"/>
                  </a:lnTo>
                  <a:lnTo>
                    <a:pt x="5" y="127"/>
                  </a:lnTo>
                  <a:lnTo>
                    <a:pt x="18" y="120"/>
                  </a:lnTo>
                  <a:lnTo>
                    <a:pt x="31" y="114"/>
                  </a:lnTo>
                  <a:lnTo>
                    <a:pt x="46" y="109"/>
                  </a:lnTo>
                  <a:lnTo>
                    <a:pt x="58" y="105"/>
                  </a:lnTo>
                  <a:lnTo>
                    <a:pt x="62" y="95"/>
                  </a:lnTo>
                  <a:lnTo>
                    <a:pt x="63" y="82"/>
                  </a:lnTo>
                  <a:lnTo>
                    <a:pt x="67" y="72"/>
                  </a:lnTo>
                  <a:lnTo>
                    <a:pt x="68" y="62"/>
                  </a:lnTo>
                  <a:lnTo>
                    <a:pt x="61" y="56"/>
                  </a:lnTo>
                  <a:lnTo>
                    <a:pt x="52" y="51"/>
                  </a:lnTo>
                  <a:lnTo>
                    <a:pt x="41" y="42"/>
                  </a:lnTo>
                  <a:lnTo>
                    <a:pt x="36" y="31"/>
                  </a:lnTo>
                  <a:lnTo>
                    <a:pt x="41" y="18"/>
                  </a:lnTo>
                  <a:lnTo>
                    <a:pt x="53" y="13"/>
                  </a:lnTo>
                  <a:lnTo>
                    <a:pt x="65" y="7"/>
                  </a:lnTo>
                  <a:lnTo>
                    <a:pt x="77" y="8"/>
                  </a:lnTo>
                  <a:lnTo>
                    <a:pt x="93" y="13"/>
                  </a:lnTo>
                  <a:lnTo>
                    <a:pt x="103" y="13"/>
                  </a:lnTo>
                  <a:lnTo>
                    <a:pt x="111" y="13"/>
                  </a:lnTo>
                  <a:lnTo>
                    <a:pt x="122" y="4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5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967038" y="3316288"/>
              <a:ext cx="203200" cy="357188"/>
            </a:xfrm>
            <a:custGeom>
              <a:avLst/>
              <a:gdLst/>
              <a:ahLst/>
              <a:cxnLst>
                <a:cxn ang="0">
                  <a:pos x="60" y="224"/>
                </a:cxn>
                <a:cxn ang="0">
                  <a:pos x="72" y="187"/>
                </a:cxn>
                <a:cxn ang="0">
                  <a:pos x="68" y="135"/>
                </a:cxn>
                <a:cxn ang="0">
                  <a:pos x="51" y="92"/>
                </a:cxn>
                <a:cxn ang="0">
                  <a:pos x="38" y="75"/>
                </a:cxn>
                <a:cxn ang="0">
                  <a:pos x="20" y="50"/>
                </a:cxn>
                <a:cxn ang="0">
                  <a:pos x="0" y="10"/>
                </a:cxn>
                <a:cxn ang="0">
                  <a:pos x="17" y="0"/>
                </a:cxn>
                <a:cxn ang="0">
                  <a:pos x="32" y="0"/>
                </a:cxn>
                <a:cxn ang="0">
                  <a:pos x="37" y="27"/>
                </a:cxn>
                <a:cxn ang="0">
                  <a:pos x="66" y="70"/>
                </a:cxn>
                <a:cxn ang="0">
                  <a:pos x="82" y="67"/>
                </a:cxn>
                <a:cxn ang="0">
                  <a:pos x="95" y="44"/>
                </a:cxn>
                <a:cxn ang="0">
                  <a:pos x="106" y="11"/>
                </a:cxn>
                <a:cxn ang="0">
                  <a:pos x="108" y="6"/>
                </a:cxn>
                <a:cxn ang="0">
                  <a:pos x="128" y="26"/>
                </a:cxn>
                <a:cxn ang="0">
                  <a:pos x="120" y="44"/>
                </a:cxn>
                <a:cxn ang="0">
                  <a:pos x="103" y="77"/>
                </a:cxn>
                <a:cxn ang="0">
                  <a:pos x="97" y="123"/>
                </a:cxn>
                <a:cxn ang="0">
                  <a:pos x="94" y="150"/>
                </a:cxn>
                <a:cxn ang="0">
                  <a:pos x="94" y="184"/>
                </a:cxn>
                <a:cxn ang="0">
                  <a:pos x="97" y="220"/>
                </a:cxn>
                <a:cxn ang="0">
                  <a:pos x="76" y="225"/>
                </a:cxn>
                <a:cxn ang="0">
                  <a:pos x="60" y="224"/>
                </a:cxn>
              </a:cxnLst>
              <a:rect l="0" t="0" r="r" b="b"/>
              <a:pathLst>
                <a:path w="128" h="225">
                  <a:moveTo>
                    <a:pt x="60" y="224"/>
                  </a:moveTo>
                  <a:lnTo>
                    <a:pt x="72" y="187"/>
                  </a:lnTo>
                  <a:lnTo>
                    <a:pt x="68" y="135"/>
                  </a:lnTo>
                  <a:lnTo>
                    <a:pt x="51" y="92"/>
                  </a:lnTo>
                  <a:lnTo>
                    <a:pt x="38" y="75"/>
                  </a:lnTo>
                  <a:lnTo>
                    <a:pt x="20" y="5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2" y="0"/>
                  </a:lnTo>
                  <a:lnTo>
                    <a:pt x="37" y="27"/>
                  </a:lnTo>
                  <a:lnTo>
                    <a:pt x="66" y="70"/>
                  </a:lnTo>
                  <a:lnTo>
                    <a:pt x="82" y="67"/>
                  </a:lnTo>
                  <a:lnTo>
                    <a:pt x="95" y="44"/>
                  </a:lnTo>
                  <a:lnTo>
                    <a:pt x="106" y="11"/>
                  </a:lnTo>
                  <a:lnTo>
                    <a:pt x="108" y="6"/>
                  </a:lnTo>
                  <a:lnTo>
                    <a:pt x="128" y="26"/>
                  </a:lnTo>
                  <a:lnTo>
                    <a:pt x="120" y="44"/>
                  </a:lnTo>
                  <a:lnTo>
                    <a:pt x="103" y="77"/>
                  </a:lnTo>
                  <a:lnTo>
                    <a:pt x="97" y="123"/>
                  </a:lnTo>
                  <a:lnTo>
                    <a:pt x="94" y="150"/>
                  </a:lnTo>
                  <a:lnTo>
                    <a:pt x="94" y="184"/>
                  </a:lnTo>
                  <a:lnTo>
                    <a:pt x="97" y="220"/>
                  </a:lnTo>
                  <a:lnTo>
                    <a:pt x="76" y="225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AD6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963863" y="3327400"/>
              <a:ext cx="130175" cy="344488"/>
            </a:xfrm>
            <a:custGeom>
              <a:avLst/>
              <a:gdLst/>
              <a:ahLst/>
              <a:cxnLst>
                <a:cxn ang="0">
                  <a:pos x="59" y="211"/>
                </a:cxn>
                <a:cxn ang="0">
                  <a:pos x="71" y="178"/>
                </a:cxn>
                <a:cxn ang="0">
                  <a:pos x="72" y="145"/>
                </a:cxn>
                <a:cxn ang="0">
                  <a:pos x="64" y="113"/>
                </a:cxn>
                <a:cxn ang="0">
                  <a:pos x="51" y="83"/>
                </a:cxn>
                <a:cxn ang="0">
                  <a:pos x="29" y="54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30"/>
                </a:cxn>
                <a:cxn ang="0">
                  <a:pos x="43" y="60"/>
                </a:cxn>
                <a:cxn ang="0">
                  <a:pos x="62" y="82"/>
                </a:cxn>
                <a:cxn ang="0">
                  <a:pos x="76" y="111"/>
                </a:cxn>
                <a:cxn ang="0">
                  <a:pos x="80" y="139"/>
                </a:cxn>
                <a:cxn ang="0">
                  <a:pos x="82" y="170"/>
                </a:cxn>
                <a:cxn ang="0">
                  <a:pos x="75" y="197"/>
                </a:cxn>
                <a:cxn ang="0">
                  <a:pos x="70" y="217"/>
                </a:cxn>
                <a:cxn ang="0">
                  <a:pos x="59" y="211"/>
                </a:cxn>
              </a:cxnLst>
              <a:rect l="0" t="0" r="r" b="b"/>
              <a:pathLst>
                <a:path w="82" h="217">
                  <a:moveTo>
                    <a:pt x="59" y="211"/>
                  </a:moveTo>
                  <a:lnTo>
                    <a:pt x="71" y="178"/>
                  </a:lnTo>
                  <a:lnTo>
                    <a:pt x="72" y="145"/>
                  </a:lnTo>
                  <a:lnTo>
                    <a:pt x="64" y="113"/>
                  </a:lnTo>
                  <a:lnTo>
                    <a:pt x="51" y="83"/>
                  </a:lnTo>
                  <a:lnTo>
                    <a:pt x="29" y="54"/>
                  </a:lnTo>
                  <a:lnTo>
                    <a:pt x="6" y="1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30"/>
                  </a:lnTo>
                  <a:lnTo>
                    <a:pt x="43" y="60"/>
                  </a:lnTo>
                  <a:lnTo>
                    <a:pt x="62" y="82"/>
                  </a:lnTo>
                  <a:lnTo>
                    <a:pt x="76" y="111"/>
                  </a:lnTo>
                  <a:lnTo>
                    <a:pt x="80" y="139"/>
                  </a:lnTo>
                  <a:lnTo>
                    <a:pt x="82" y="170"/>
                  </a:lnTo>
                  <a:lnTo>
                    <a:pt x="75" y="197"/>
                  </a:lnTo>
                  <a:lnTo>
                    <a:pt x="70" y="217"/>
                  </a:lnTo>
                  <a:lnTo>
                    <a:pt x="59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005138" y="3308350"/>
              <a:ext cx="141288" cy="153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27"/>
                </a:cxn>
                <a:cxn ang="0">
                  <a:pos x="26" y="50"/>
                </a:cxn>
                <a:cxn ang="0">
                  <a:pos x="35" y="64"/>
                </a:cxn>
                <a:cxn ang="0">
                  <a:pos x="45" y="71"/>
                </a:cxn>
                <a:cxn ang="0">
                  <a:pos x="51" y="71"/>
                </a:cxn>
                <a:cxn ang="0">
                  <a:pos x="56" y="64"/>
                </a:cxn>
                <a:cxn ang="0">
                  <a:pos x="66" y="51"/>
                </a:cxn>
                <a:cxn ang="0">
                  <a:pos x="70" y="30"/>
                </a:cxn>
                <a:cxn ang="0">
                  <a:pos x="79" y="12"/>
                </a:cxn>
                <a:cxn ang="0">
                  <a:pos x="80" y="2"/>
                </a:cxn>
                <a:cxn ang="0">
                  <a:pos x="89" y="12"/>
                </a:cxn>
                <a:cxn ang="0">
                  <a:pos x="81" y="31"/>
                </a:cxn>
                <a:cxn ang="0">
                  <a:pos x="74" y="52"/>
                </a:cxn>
                <a:cxn ang="0">
                  <a:pos x="66" y="70"/>
                </a:cxn>
                <a:cxn ang="0">
                  <a:pos x="60" y="82"/>
                </a:cxn>
                <a:cxn ang="0">
                  <a:pos x="54" y="94"/>
                </a:cxn>
                <a:cxn ang="0">
                  <a:pos x="47" y="97"/>
                </a:cxn>
                <a:cxn ang="0">
                  <a:pos x="37" y="82"/>
                </a:cxn>
                <a:cxn ang="0">
                  <a:pos x="27" y="64"/>
                </a:cxn>
                <a:cxn ang="0">
                  <a:pos x="14" y="51"/>
                </a:cxn>
                <a:cxn ang="0">
                  <a:pos x="1" y="27"/>
                </a:cxn>
                <a:cxn ang="0">
                  <a:pos x="0" y="2"/>
                </a:cxn>
                <a:cxn ang="0">
                  <a:pos x="8" y="0"/>
                </a:cxn>
              </a:cxnLst>
              <a:rect l="0" t="0" r="r" b="b"/>
              <a:pathLst>
                <a:path w="89" h="97">
                  <a:moveTo>
                    <a:pt x="8" y="0"/>
                  </a:moveTo>
                  <a:lnTo>
                    <a:pt x="15" y="27"/>
                  </a:lnTo>
                  <a:lnTo>
                    <a:pt x="26" y="50"/>
                  </a:lnTo>
                  <a:lnTo>
                    <a:pt x="35" y="64"/>
                  </a:lnTo>
                  <a:lnTo>
                    <a:pt x="45" y="71"/>
                  </a:lnTo>
                  <a:lnTo>
                    <a:pt x="51" y="71"/>
                  </a:lnTo>
                  <a:lnTo>
                    <a:pt x="56" y="64"/>
                  </a:lnTo>
                  <a:lnTo>
                    <a:pt x="66" y="51"/>
                  </a:lnTo>
                  <a:lnTo>
                    <a:pt x="70" y="30"/>
                  </a:lnTo>
                  <a:lnTo>
                    <a:pt x="79" y="12"/>
                  </a:lnTo>
                  <a:lnTo>
                    <a:pt x="80" y="2"/>
                  </a:lnTo>
                  <a:lnTo>
                    <a:pt x="89" y="12"/>
                  </a:lnTo>
                  <a:lnTo>
                    <a:pt x="81" y="31"/>
                  </a:lnTo>
                  <a:lnTo>
                    <a:pt x="74" y="52"/>
                  </a:lnTo>
                  <a:lnTo>
                    <a:pt x="66" y="70"/>
                  </a:lnTo>
                  <a:lnTo>
                    <a:pt x="60" y="82"/>
                  </a:lnTo>
                  <a:lnTo>
                    <a:pt x="54" y="94"/>
                  </a:lnTo>
                  <a:lnTo>
                    <a:pt x="47" y="97"/>
                  </a:lnTo>
                  <a:lnTo>
                    <a:pt x="37" y="82"/>
                  </a:lnTo>
                  <a:lnTo>
                    <a:pt x="27" y="64"/>
                  </a:lnTo>
                  <a:lnTo>
                    <a:pt x="14" y="51"/>
                  </a:lnTo>
                  <a:lnTo>
                    <a:pt x="1" y="2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101975" y="3340100"/>
              <a:ext cx="76200" cy="327025"/>
            </a:xfrm>
            <a:custGeom>
              <a:avLst/>
              <a:gdLst/>
              <a:ahLst/>
              <a:cxnLst>
                <a:cxn ang="0">
                  <a:pos x="2" y="205"/>
                </a:cxn>
                <a:cxn ang="0">
                  <a:pos x="0" y="164"/>
                </a:cxn>
                <a:cxn ang="0">
                  <a:pos x="0" y="134"/>
                </a:cxn>
                <a:cxn ang="0">
                  <a:pos x="3" y="98"/>
                </a:cxn>
                <a:cxn ang="0">
                  <a:pos x="11" y="57"/>
                </a:cxn>
                <a:cxn ang="0">
                  <a:pos x="30" y="23"/>
                </a:cxn>
                <a:cxn ang="0">
                  <a:pos x="42" y="0"/>
                </a:cxn>
                <a:cxn ang="0">
                  <a:pos x="48" y="3"/>
                </a:cxn>
                <a:cxn ang="0">
                  <a:pos x="38" y="29"/>
                </a:cxn>
                <a:cxn ang="0">
                  <a:pos x="20" y="58"/>
                </a:cxn>
                <a:cxn ang="0">
                  <a:pos x="18" y="77"/>
                </a:cxn>
                <a:cxn ang="0">
                  <a:pos x="12" y="103"/>
                </a:cxn>
                <a:cxn ang="0">
                  <a:pos x="11" y="126"/>
                </a:cxn>
                <a:cxn ang="0">
                  <a:pos x="9" y="152"/>
                </a:cxn>
                <a:cxn ang="0">
                  <a:pos x="12" y="185"/>
                </a:cxn>
                <a:cxn ang="0">
                  <a:pos x="12" y="206"/>
                </a:cxn>
                <a:cxn ang="0">
                  <a:pos x="2" y="205"/>
                </a:cxn>
              </a:cxnLst>
              <a:rect l="0" t="0" r="r" b="b"/>
              <a:pathLst>
                <a:path w="48" h="206">
                  <a:moveTo>
                    <a:pt x="2" y="205"/>
                  </a:moveTo>
                  <a:lnTo>
                    <a:pt x="0" y="164"/>
                  </a:lnTo>
                  <a:lnTo>
                    <a:pt x="0" y="134"/>
                  </a:lnTo>
                  <a:lnTo>
                    <a:pt x="3" y="98"/>
                  </a:lnTo>
                  <a:lnTo>
                    <a:pt x="11" y="57"/>
                  </a:lnTo>
                  <a:lnTo>
                    <a:pt x="30" y="23"/>
                  </a:lnTo>
                  <a:lnTo>
                    <a:pt x="42" y="0"/>
                  </a:lnTo>
                  <a:lnTo>
                    <a:pt x="48" y="3"/>
                  </a:lnTo>
                  <a:lnTo>
                    <a:pt x="38" y="29"/>
                  </a:lnTo>
                  <a:lnTo>
                    <a:pt x="20" y="58"/>
                  </a:lnTo>
                  <a:lnTo>
                    <a:pt x="18" y="77"/>
                  </a:lnTo>
                  <a:lnTo>
                    <a:pt x="12" y="103"/>
                  </a:lnTo>
                  <a:lnTo>
                    <a:pt x="11" y="126"/>
                  </a:lnTo>
                  <a:lnTo>
                    <a:pt x="9" y="152"/>
                  </a:lnTo>
                  <a:lnTo>
                    <a:pt x="12" y="185"/>
                  </a:lnTo>
                  <a:lnTo>
                    <a:pt x="12" y="206"/>
                  </a:lnTo>
                  <a:lnTo>
                    <a:pt x="2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890838" y="3643313"/>
              <a:ext cx="374650" cy="419100"/>
            </a:xfrm>
            <a:custGeom>
              <a:avLst/>
              <a:gdLst/>
              <a:ahLst/>
              <a:cxnLst>
                <a:cxn ang="0">
                  <a:pos x="84" y="40"/>
                </a:cxn>
                <a:cxn ang="0">
                  <a:pos x="76" y="22"/>
                </a:cxn>
                <a:cxn ang="0">
                  <a:pos x="66" y="2"/>
                </a:cxn>
                <a:cxn ang="0">
                  <a:pos x="81" y="4"/>
                </a:cxn>
                <a:cxn ang="0">
                  <a:pos x="94" y="35"/>
                </a:cxn>
                <a:cxn ang="0">
                  <a:pos x="91" y="58"/>
                </a:cxn>
                <a:cxn ang="0">
                  <a:pos x="63" y="74"/>
                </a:cxn>
                <a:cxn ang="0">
                  <a:pos x="35" y="103"/>
                </a:cxn>
                <a:cxn ang="0">
                  <a:pos x="12" y="145"/>
                </a:cxn>
                <a:cxn ang="0">
                  <a:pos x="14" y="181"/>
                </a:cxn>
                <a:cxn ang="0">
                  <a:pos x="29" y="216"/>
                </a:cxn>
                <a:cxn ang="0">
                  <a:pos x="61" y="241"/>
                </a:cxn>
                <a:cxn ang="0">
                  <a:pos x="98" y="251"/>
                </a:cxn>
                <a:cxn ang="0">
                  <a:pos x="138" y="248"/>
                </a:cxn>
                <a:cxn ang="0">
                  <a:pos x="181" y="230"/>
                </a:cxn>
                <a:cxn ang="0">
                  <a:pos x="212" y="198"/>
                </a:cxn>
                <a:cxn ang="0">
                  <a:pos x="224" y="170"/>
                </a:cxn>
                <a:cxn ang="0">
                  <a:pos x="217" y="131"/>
                </a:cxn>
                <a:cxn ang="0">
                  <a:pos x="192" y="91"/>
                </a:cxn>
                <a:cxn ang="0">
                  <a:pos x="169" y="76"/>
                </a:cxn>
                <a:cxn ang="0">
                  <a:pos x="157" y="63"/>
                </a:cxn>
                <a:cxn ang="0">
                  <a:pos x="172" y="60"/>
                </a:cxn>
                <a:cxn ang="0">
                  <a:pos x="208" y="87"/>
                </a:cxn>
                <a:cxn ang="0">
                  <a:pos x="233" y="135"/>
                </a:cxn>
                <a:cxn ang="0">
                  <a:pos x="233" y="176"/>
                </a:cxn>
                <a:cxn ang="0">
                  <a:pos x="213" y="212"/>
                </a:cxn>
                <a:cxn ang="0">
                  <a:pos x="177" y="243"/>
                </a:cxn>
                <a:cxn ang="0">
                  <a:pos x="138" y="260"/>
                </a:cxn>
                <a:cxn ang="0">
                  <a:pos x="90" y="262"/>
                </a:cxn>
                <a:cxn ang="0">
                  <a:pos x="49" y="247"/>
                </a:cxn>
                <a:cxn ang="0">
                  <a:pos x="21" y="221"/>
                </a:cxn>
                <a:cxn ang="0">
                  <a:pos x="4" y="181"/>
                </a:cxn>
                <a:cxn ang="0">
                  <a:pos x="3" y="139"/>
                </a:cxn>
                <a:cxn ang="0">
                  <a:pos x="17" y="108"/>
                </a:cxn>
                <a:cxn ang="0">
                  <a:pos x="38" y="79"/>
                </a:cxn>
                <a:cxn ang="0">
                  <a:pos x="67" y="58"/>
                </a:cxn>
              </a:cxnLst>
              <a:rect l="0" t="0" r="r" b="b"/>
              <a:pathLst>
                <a:path w="236" h="264">
                  <a:moveTo>
                    <a:pt x="81" y="49"/>
                  </a:moveTo>
                  <a:lnTo>
                    <a:pt x="84" y="40"/>
                  </a:lnTo>
                  <a:lnTo>
                    <a:pt x="81" y="31"/>
                  </a:lnTo>
                  <a:lnTo>
                    <a:pt x="76" y="22"/>
                  </a:lnTo>
                  <a:lnTo>
                    <a:pt x="67" y="1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9" y="20"/>
                  </a:lnTo>
                  <a:lnTo>
                    <a:pt x="94" y="35"/>
                  </a:lnTo>
                  <a:lnTo>
                    <a:pt x="95" y="48"/>
                  </a:lnTo>
                  <a:lnTo>
                    <a:pt x="91" y="58"/>
                  </a:lnTo>
                  <a:lnTo>
                    <a:pt x="79" y="62"/>
                  </a:lnTo>
                  <a:lnTo>
                    <a:pt x="63" y="74"/>
                  </a:lnTo>
                  <a:lnTo>
                    <a:pt x="48" y="86"/>
                  </a:lnTo>
                  <a:lnTo>
                    <a:pt x="35" y="103"/>
                  </a:lnTo>
                  <a:lnTo>
                    <a:pt x="21" y="125"/>
                  </a:lnTo>
                  <a:lnTo>
                    <a:pt x="12" y="145"/>
                  </a:lnTo>
                  <a:lnTo>
                    <a:pt x="11" y="163"/>
                  </a:lnTo>
                  <a:lnTo>
                    <a:pt x="14" y="181"/>
                  </a:lnTo>
                  <a:lnTo>
                    <a:pt x="22" y="199"/>
                  </a:lnTo>
                  <a:lnTo>
                    <a:pt x="29" y="216"/>
                  </a:lnTo>
                  <a:lnTo>
                    <a:pt x="44" y="232"/>
                  </a:lnTo>
                  <a:lnTo>
                    <a:pt x="61" y="241"/>
                  </a:lnTo>
                  <a:lnTo>
                    <a:pt x="78" y="249"/>
                  </a:lnTo>
                  <a:lnTo>
                    <a:pt x="98" y="251"/>
                  </a:lnTo>
                  <a:lnTo>
                    <a:pt x="115" y="252"/>
                  </a:lnTo>
                  <a:lnTo>
                    <a:pt x="138" y="248"/>
                  </a:lnTo>
                  <a:lnTo>
                    <a:pt x="157" y="240"/>
                  </a:lnTo>
                  <a:lnTo>
                    <a:pt x="181" y="230"/>
                  </a:lnTo>
                  <a:lnTo>
                    <a:pt x="194" y="216"/>
                  </a:lnTo>
                  <a:lnTo>
                    <a:pt x="212" y="198"/>
                  </a:lnTo>
                  <a:lnTo>
                    <a:pt x="218" y="182"/>
                  </a:lnTo>
                  <a:lnTo>
                    <a:pt x="224" y="170"/>
                  </a:lnTo>
                  <a:lnTo>
                    <a:pt x="222" y="150"/>
                  </a:lnTo>
                  <a:lnTo>
                    <a:pt x="217" y="131"/>
                  </a:lnTo>
                  <a:lnTo>
                    <a:pt x="209" y="112"/>
                  </a:lnTo>
                  <a:lnTo>
                    <a:pt x="192" y="91"/>
                  </a:lnTo>
                  <a:lnTo>
                    <a:pt x="181" y="86"/>
                  </a:lnTo>
                  <a:lnTo>
                    <a:pt x="169" y="76"/>
                  </a:lnTo>
                  <a:lnTo>
                    <a:pt x="161" y="69"/>
                  </a:lnTo>
                  <a:lnTo>
                    <a:pt x="157" y="63"/>
                  </a:lnTo>
                  <a:lnTo>
                    <a:pt x="162" y="58"/>
                  </a:lnTo>
                  <a:lnTo>
                    <a:pt x="172" y="60"/>
                  </a:lnTo>
                  <a:lnTo>
                    <a:pt x="190" y="68"/>
                  </a:lnTo>
                  <a:lnTo>
                    <a:pt x="208" y="87"/>
                  </a:lnTo>
                  <a:lnTo>
                    <a:pt x="225" y="110"/>
                  </a:lnTo>
                  <a:lnTo>
                    <a:pt x="233" y="135"/>
                  </a:lnTo>
                  <a:lnTo>
                    <a:pt x="236" y="158"/>
                  </a:lnTo>
                  <a:lnTo>
                    <a:pt x="233" y="176"/>
                  </a:lnTo>
                  <a:lnTo>
                    <a:pt x="227" y="196"/>
                  </a:lnTo>
                  <a:lnTo>
                    <a:pt x="213" y="212"/>
                  </a:lnTo>
                  <a:lnTo>
                    <a:pt x="194" y="231"/>
                  </a:lnTo>
                  <a:lnTo>
                    <a:pt x="177" y="243"/>
                  </a:lnTo>
                  <a:lnTo>
                    <a:pt x="158" y="255"/>
                  </a:lnTo>
                  <a:lnTo>
                    <a:pt x="138" y="260"/>
                  </a:lnTo>
                  <a:lnTo>
                    <a:pt x="115" y="264"/>
                  </a:lnTo>
                  <a:lnTo>
                    <a:pt x="90" y="262"/>
                  </a:lnTo>
                  <a:lnTo>
                    <a:pt x="66" y="258"/>
                  </a:lnTo>
                  <a:lnTo>
                    <a:pt x="49" y="247"/>
                  </a:lnTo>
                  <a:lnTo>
                    <a:pt x="33" y="236"/>
                  </a:lnTo>
                  <a:lnTo>
                    <a:pt x="21" y="221"/>
                  </a:lnTo>
                  <a:lnTo>
                    <a:pt x="11" y="199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3" y="139"/>
                  </a:lnTo>
                  <a:lnTo>
                    <a:pt x="9" y="126"/>
                  </a:lnTo>
                  <a:lnTo>
                    <a:pt x="17" y="108"/>
                  </a:lnTo>
                  <a:lnTo>
                    <a:pt x="27" y="91"/>
                  </a:lnTo>
                  <a:lnTo>
                    <a:pt x="38" y="79"/>
                  </a:lnTo>
                  <a:lnTo>
                    <a:pt x="53" y="69"/>
                  </a:lnTo>
                  <a:lnTo>
                    <a:pt x="67" y="58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2990850" y="3640138"/>
              <a:ext cx="207963" cy="1254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3" y="0"/>
                </a:cxn>
                <a:cxn ang="0">
                  <a:pos x="27" y="1"/>
                </a:cxn>
                <a:cxn ang="0">
                  <a:pos x="44" y="2"/>
                </a:cxn>
                <a:cxn ang="0">
                  <a:pos x="59" y="3"/>
                </a:cxn>
                <a:cxn ang="0">
                  <a:pos x="75" y="2"/>
                </a:cxn>
                <a:cxn ang="0">
                  <a:pos x="100" y="0"/>
                </a:cxn>
                <a:cxn ang="0">
                  <a:pos x="117" y="0"/>
                </a:cxn>
                <a:cxn ang="0">
                  <a:pos x="126" y="7"/>
                </a:cxn>
                <a:cxn ang="0">
                  <a:pos x="131" y="19"/>
                </a:cxn>
                <a:cxn ang="0">
                  <a:pos x="117" y="32"/>
                </a:cxn>
                <a:cxn ang="0">
                  <a:pos x="113" y="41"/>
                </a:cxn>
                <a:cxn ang="0">
                  <a:pos x="111" y="53"/>
                </a:cxn>
                <a:cxn ang="0">
                  <a:pos x="113" y="65"/>
                </a:cxn>
                <a:cxn ang="0">
                  <a:pos x="115" y="76"/>
                </a:cxn>
                <a:cxn ang="0">
                  <a:pos x="103" y="79"/>
                </a:cxn>
                <a:cxn ang="0">
                  <a:pos x="98" y="73"/>
                </a:cxn>
                <a:cxn ang="0">
                  <a:pos x="95" y="57"/>
                </a:cxn>
                <a:cxn ang="0">
                  <a:pos x="96" y="43"/>
                </a:cxn>
                <a:cxn ang="0">
                  <a:pos x="100" y="32"/>
                </a:cxn>
                <a:cxn ang="0">
                  <a:pos x="111" y="21"/>
                </a:cxn>
                <a:cxn ang="0">
                  <a:pos x="113" y="13"/>
                </a:cxn>
                <a:cxn ang="0">
                  <a:pos x="103" y="6"/>
                </a:cxn>
                <a:cxn ang="0">
                  <a:pos x="71" y="14"/>
                </a:cxn>
                <a:cxn ang="0">
                  <a:pos x="52" y="13"/>
                </a:cxn>
                <a:cxn ang="0">
                  <a:pos x="34" y="14"/>
                </a:cxn>
                <a:cxn ang="0">
                  <a:pos x="21" y="16"/>
                </a:cxn>
                <a:cxn ang="0">
                  <a:pos x="8" y="20"/>
                </a:cxn>
                <a:cxn ang="0">
                  <a:pos x="0" y="6"/>
                </a:cxn>
              </a:cxnLst>
              <a:rect l="0" t="0" r="r" b="b"/>
              <a:pathLst>
                <a:path w="131" h="79">
                  <a:moveTo>
                    <a:pt x="0" y="6"/>
                  </a:moveTo>
                  <a:lnTo>
                    <a:pt x="13" y="0"/>
                  </a:lnTo>
                  <a:lnTo>
                    <a:pt x="27" y="1"/>
                  </a:lnTo>
                  <a:lnTo>
                    <a:pt x="44" y="2"/>
                  </a:lnTo>
                  <a:lnTo>
                    <a:pt x="59" y="3"/>
                  </a:lnTo>
                  <a:lnTo>
                    <a:pt x="75" y="2"/>
                  </a:lnTo>
                  <a:lnTo>
                    <a:pt x="100" y="0"/>
                  </a:lnTo>
                  <a:lnTo>
                    <a:pt x="117" y="0"/>
                  </a:lnTo>
                  <a:lnTo>
                    <a:pt x="126" y="7"/>
                  </a:lnTo>
                  <a:lnTo>
                    <a:pt x="131" y="19"/>
                  </a:lnTo>
                  <a:lnTo>
                    <a:pt x="117" y="32"/>
                  </a:lnTo>
                  <a:lnTo>
                    <a:pt x="113" y="41"/>
                  </a:lnTo>
                  <a:lnTo>
                    <a:pt x="111" y="53"/>
                  </a:lnTo>
                  <a:lnTo>
                    <a:pt x="113" y="65"/>
                  </a:lnTo>
                  <a:lnTo>
                    <a:pt x="115" y="76"/>
                  </a:lnTo>
                  <a:lnTo>
                    <a:pt x="103" y="79"/>
                  </a:lnTo>
                  <a:lnTo>
                    <a:pt x="98" y="73"/>
                  </a:lnTo>
                  <a:lnTo>
                    <a:pt x="95" y="57"/>
                  </a:lnTo>
                  <a:lnTo>
                    <a:pt x="96" y="43"/>
                  </a:lnTo>
                  <a:lnTo>
                    <a:pt x="100" y="32"/>
                  </a:lnTo>
                  <a:lnTo>
                    <a:pt x="111" y="21"/>
                  </a:lnTo>
                  <a:lnTo>
                    <a:pt x="113" y="13"/>
                  </a:lnTo>
                  <a:lnTo>
                    <a:pt x="103" y="6"/>
                  </a:lnTo>
                  <a:lnTo>
                    <a:pt x="71" y="14"/>
                  </a:lnTo>
                  <a:lnTo>
                    <a:pt x="52" y="13"/>
                  </a:lnTo>
                  <a:lnTo>
                    <a:pt x="34" y="14"/>
                  </a:lnTo>
                  <a:lnTo>
                    <a:pt x="21" y="16"/>
                  </a:lnTo>
                  <a:lnTo>
                    <a:pt x="8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982913" y="2720975"/>
              <a:ext cx="342900" cy="677863"/>
            </a:xfrm>
            <a:custGeom>
              <a:avLst/>
              <a:gdLst/>
              <a:ahLst/>
              <a:cxnLst>
                <a:cxn ang="0">
                  <a:pos x="18" y="49"/>
                </a:cxn>
                <a:cxn ang="0">
                  <a:pos x="4" y="37"/>
                </a:cxn>
                <a:cxn ang="0">
                  <a:pos x="5" y="16"/>
                </a:cxn>
                <a:cxn ang="0">
                  <a:pos x="39" y="0"/>
                </a:cxn>
                <a:cxn ang="0">
                  <a:pos x="62" y="13"/>
                </a:cxn>
                <a:cxn ang="0">
                  <a:pos x="84" y="20"/>
                </a:cxn>
                <a:cxn ang="0">
                  <a:pos x="88" y="46"/>
                </a:cxn>
                <a:cxn ang="0">
                  <a:pos x="86" y="73"/>
                </a:cxn>
                <a:cxn ang="0">
                  <a:pos x="100" y="87"/>
                </a:cxn>
                <a:cxn ang="0">
                  <a:pos x="123" y="82"/>
                </a:cxn>
                <a:cxn ang="0">
                  <a:pos x="151" y="79"/>
                </a:cxn>
                <a:cxn ang="0">
                  <a:pos x="165" y="88"/>
                </a:cxn>
                <a:cxn ang="0">
                  <a:pos x="174" y="116"/>
                </a:cxn>
                <a:cxn ang="0">
                  <a:pos x="181" y="136"/>
                </a:cxn>
                <a:cxn ang="0">
                  <a:pos x="199" y="139"/>
                </a:cxn>
                <a:cxn ang="0">
                  <a:pos x="213" y="170"/>
                </a:cxn>
                <a:cxn ang="0">
                  <a:pos x="211" y="206"/>
                </a:cxn>
                <a:cxn ang="0">
                  <a:pos x="188" y="224"/>
                </a:cxn>
                <a:cxn ang="0">
                  <a:pos x="166" y="239"/>
                </a:cxn>
                <a:cxn ang="0">
                  <a:pos x="165" y="255"/>
                </a:cxn>
                <a:cxn ang="0">
                  <a:pos x="182" y="261"/>
                </a:cxn>
                <a:cxn ang="0">
                  <a:pos x="191" y="278"/>
                </a:cxn>
                <a:cxn ang="0">
                  <a:pos x="185" y="303"/>
                </a:cxn>
                <a:cxn ang="0">
                  <a:pos x="177" y="315"/>
                </a:cxn>
                <a:cxn ang="0">
                  <a:pos x="196" y="328"/>
                </a:cxn>
                <a:cxn ang="0">
                  <a:pos x="195" y="354"/>
                </a:cxn>
                <a:cxn ang="0">
                  <a:pos x="171" y="365"/>
                </a:cxn>
                <a:cxn ang="0">
                  <a:pos x="162" y="398"/>
                </a:cxn>
                <a:cxn ang="0">
                  <a:pos x="144" y="416"/>
                </a:cxn>
                <a:cxn ang="0">
                  <a:pos x="126" y="427"/>
                </a:cxn>
                <a:cxn ang="0">
                  <a:pos x="126" y="414"/>
                </a:cxn>
                <a:cxn ang="0">
                  <a:pos x="146" y="400"/>
                </a:cxn>
                <a:cxn ang="0">
                  <a:pos x="159" y="380"/>
                </a:cxn>
                <a:cxn ang="0">
                  <a:pos x="162" y="360"/>
                </a:cxn>
                <a:cxn ang="0">
                  <a:pos x="187" y="350"/>
                </a:cxn>
                <a:cxn ang="0">
                  <a:pos x="190" y="333"/>
                </a:cxn>
                <a:cxn ang="0">
                  <a:pos x="172" y="320"/>
                </a:cxn>
                <a:cxn ang="0">
                  <a:pos x="168" y="306"/>
                </a:cxn>
                <a:cxn ang="0">
                  <a:pos x="182" y="292"/>
                </a:cxn>
                <a:cxn ang="0">
                  <a:pos x="177" y="267"/>
                </a:cxn>
                <a:cxn ang="0">
                  <a:pos x="157" y="257"/>
                </a:cxn>
                <a:cxn ang="0">
                  <a:pos x="159" y="236"/>
                </a:cxn>
                <a:cxn ang="0">
                  <a:pos x="182" y="217"/>
                </a:cxn>
                <a:cxn ang="0">
                  <a:pos x="202" y="204"/>
                </a:cxn>
                <a:cxn ang="0">
                  <a:pos x="205" y="170"/>
                </a:cxn>
                <a:cxn ang="0">
                  <a:pos x="193" y="146"/>
                </a:cxn>
                <a:cxn ang="0">
                  <a:pos x="170" y="135"/>
                </a:cxn>
                <a:cxn ang="0">
                  <a:pos x="167" y="112"/>
                </a:cxn>
                <a:cxn ang="0">
                  <a:pos x="157" y="90"/>
                </a:cxn>
                <a:cxn ang="0">
                  <a:pos x="135" y="92"/>
                </a:cxn>
                <a:cxn ang="0">
                  <a:pos x="102" y="98"/>
                </a:cxn>
                <a:cxn ang="0">
                  <a:pos x="84" y="83"/>
                </a:cxn>
                <a:cxn ang="0">
                  <a:pos x="77" y="60"/>
                </a:cxn>
                <a:cxn ang="0">
                  <a:pos x="82" y="35"/>
                </a:cxn>
                <a:cxn ang="0">
                  <a:pos x="60" y="21"/>
                </a:cxn>
                <a:cxn ang="0">
                  <a:pos x="45" y="8"/>
                </a:cxn>
                <a:cxn ang="0">
                  <a:pos x="12" y="22"/>
                </a:cxn>
                <a:cxn ang="0">
                  <a:pos x="18" y="39"/>
                </a:cxn>
                <a:cxn ang="0">
                  <a:pos x="31" y="55"/>
                </a:cxn>
              </a:cxnLst>
              <a:rect l="0" t="0" r="r" b="b"/>
              <a:pathLst>
                <a:path w="216" h="427">
                  <a:moveTo>
                    <a:pt x="25" y="58"/>
                  </a:moveTo>
                  <a:lnTo>
                    <a:pt x="18" y="49"/>
                  </a:lnTo>
                  <a:lnTo>
                    <a:pt x="10" y="41"/>
                  </a:lnTo>
                  <a:lnTo>
                    <a:pt x="4" y="37"/>
                  </a:lnTo>
                  <a:lnTo>
                    <a:pt x="0" y="29"/>
                  </a:lnTo>
                  <a:lnTo>
                    <a:pt x="5" y="16"/>
                  </a:lnTo>
                  <a:lnTo>
                    <a:pt x="21" y="6"/>
                  </a:lnTo>
                  <a:lnTo>
                    <a:pt x="39" y="0"/>
                  </a:lnTo>
                  <a:lnTo>
                    <a:pt x="54" y="2"/>
                  </a:lnTo>
                  <a:lnTo>
                    <a:pt x="62" y="13"/>
                  </a:lnTo>
                  <a:lnTo>
                    <a:pt x="69" y="16"/>
                  </a:lnTo>
                  <a:lnTo>
                    <a:pt x="84" y="20"/>
                  </a:lnTo>
                  <a:lnTo>
                    <a:pt x="87" y="31"/>
                  </a:lnTo>
                  <a:lnTo>
                    <a:pt x="88" y="46"/>
                  </a:lnTo>
                  <a:lnTo>
                    <a:pt x="84" y="62"/>
                  </a:lnTo>
                  <a:lnTo>
                    <a:pt x="86" y="73"/>
                  </a:lnTo>
                  <a:lnTo>
                    <a:pt x="92" y="80"/>
                  </a:lnTo>
                  <a:lnTo>
                    <a:pt x="100" y="87"/>
                  </a:lnTo>
                  <a:lnTo>
                    <a:pt x="112" y="86"/>
                  </a:lnTo>
                  <a:lnTo>
                    <a:pt x="123" y="82"/>
                  </a:lnTo>
                  <a:lnTo>
                    <a:pt x="139" y="79"/>
                  </a:lnTo>
                  <a:lnTo>
                    <a:pt x="151" y="79"/>
                  </a:lnTo>
                  <a:lnTo>
                    <a:pt x="157" y="81"/>
                  </a:lnTo>
                  <a:lnTo>
                    <a:pt x="165" y="88"/>
                  </a:lnTo>
                  <a:lnTo>
                    <a:pt x="170" y="98"/>
                  </a:lnTo>
                  <a:lnTo>
                    <a:pt x="174" y="116"/>
                  </a:lnTo>
                  <a:lnTo>
                    <a:pt x="174" y="128"/>
                  </a:lnTo>
                  <a:lnTo>
                    <a:pt x="181" y="136"/>
                  </a:lnTo>
                  <a:lnTo>
                    <a:pt x="191" y="136"/>
                  </a:lnTo>
                  <a:lnTo>
                    <a:pt x="199" y="139"/>
                  </a:lnTo>
                  <a:lnTo>
                    <a:pt x="205" y="153"/>
                  </a:lnTo>
                  <a:lnTo>
                    <a:pt x="213" y="170"/>
                  </a:lnTo>
                  <a:lnTo>
                    <a:pt x="216" y="190"/>
                  </a:lnTo>
                  <a:lnTo>
                    <a:pt x="211" y="206"/>
                  </a:lnTo>
                  <a:lnTo>
                    <a:pt x="205" y="216"/>
                  </a:lnTo>
                  <a:lnTo>
                    <a:pt x="188" y="224"/>
                  </a:lnTo>
                  <a:lnTo>
                    <a:pt x="175" y="231"/>
                  </a:lnTo>
                  <a:lnTo>
                    <a:pt x="166" y="239"/>
                  </a:lnTo>
                  <a:lnTo>
                    <a:pt x="162" y="249"/>
                  </a:lnTo>
                  <a:lnTo>
                    <a:pt x="165" y="255"/>
                  </a:lnTo>
                  <a:lnTo>
                    <a:pt x="174" y="259"/>
                  </a:lnTo>
                  <a:lnTo>
                    <a:pt x="182" y="261"/>
                  </a:lnTo>
                  <a:lnTo>
                    <a:pt x="188" y="264"/>
                  </a:lnTo>
                  <a:lnTo>
                    <a:pt x="191" y="278"/>
                  </a:lnTo>
                  <a:lnTo>
                    <a:pt x="192" y="290"/>
                  </a:lnTo>
                  <a:lnTo>
                    <a:pt x="185" y="303"/>
                  </a:lnTo>
                  <a:lnTo>
                    <a:pt x="174" y="308"/>
                  </a:lnTo>
                  <a:lnTo>
                    <a:pt x="177" y="315"/>
                  </a:lnTo>
                  <a:lnTo>
                    <a:pt x="187" y="320"/>
                  </a:lnTo>
                  <a:lnTo>
                    <a:pt x="196" y="328"/>
                  </a:lnTo>
                  <a:lnTo>
                    <a:pt x="200" y="344"/>
                  </a:lnTo>
                  <a:lnTo>
                    <a:pt x="195" y="354"/>
                  </a:lnTo>
                  <a:lnTo>
                    <a:pt x="187" y="361"/>
                  </a:lnTo>
                  <a:lnTo>
                    <a:pt x="171" y="365"/>
                  </a:lnTo>
                  <a:lnTo>
                    <a:pt x="169" y="378"/>
                  </a:lnTo>
                  <a:lnTo>
                    <a:pt x="162" y="398"/>
                  </a:lnTo>
                  <a:lnTo>
                    <a:pt x="157" y="405"/>
                  </a:lnTo>
                  <a:lnTo>
                    <a:pt x="144" y="416"/>
                  </a:lnTo>
                  <a:lnTo>
                    <a:pt x="135" y="425"/>
                  </a:lnTo>
                  <a:lnTo>
                    <a:pt x="126" y="427"/>
                  </a:lnTo>
                  <a:lnTo>
                    <a:pt x="123" y="421"/>
                  </a:lnTo>
                  <a:lnTo>
                    <a:pt x="126" y="414"/>
                  </a:lnTo>
                  <a:lnTo>
                    <a:pt x="134" y="411"/>
                  </a:lnTo>
                  <a:lnTo>
                    <a:pt x="146" y="400"/>
                  </a:lnTo>
                  <a:lnTo>
                    <a:pt x="157" y="393"/>
                  </a:lnTo>
                  <a:lnTo>
                    <a:pt x="159" y="380"/>
                  </a:lnTo>
                  <a:lnTo>
                    <a:pt x="159" y="365"/>
                  </a:lnTo>
                  <a:lnTo>
                    <a:pt x="162" y="360"/>
                  </a:lnTo>
                  <a:lnTo>
                    <a:pt x="178" y="357"/>
                  </a:lnTo>
                  <a:lnTo>
                    <a:pt x="187" y="350"/>
                  </a:lnTo>
                  <a:lnTo>
                    <a:pt x="190" y="342"/>
                  </a:lnTo>
                  <a:lnTo>
                    <a:pt x="190" y="333"/>
                  </a:lnTo>
                  <a:lnTo>
                    <a:pt x="184" y="329"/>
                  </a:lnTo>
                  <a:lnTo>
                    <a:pt x="172" y="320"/>
                  </a:lnTo>
                  <a:lnTo>
                    <a:pt x="168" y="313"/>
                  </a:lnTo>
                  <a:lnTo>
                    <a:pt x="168" y="306"/>
                  </a:lnTo>
                  <a:lnTo>
                    <a:pt x="175" y="298"/>
                  </a:lnTo>
                  <a:lnTo>
                    <a:pt x="182" y="292"/>
                  </a:lnTo>
                  <a:lnTo>
                    <a:pt x="184" y="284"/>
                  </a:lnTo>
                  <a:lnTo>
                    <a:pt x="177" y="267"/>
                  </a:lnTo>
                  <a:lnTo>
                    <a:pt x="164" y="267"/>
                  </a:lnTo>
                  <a:lnTo>
                    <a:pt x="157" y="257"/>
                  </a:lnTo>
                  <a:lnTo>
                    <a:pt x="154" y="248"/>
                  </a:lnTo>
                  <a:lnTo>
                    <a:pt x="159" y="236"/>
                  </a:lnTo>
                  <a:lnTo>
                    <a:pt x="167" y="223"/>
                  </a:lnTo>
                  <a:lnTo>
                    <a:pt x="182" y="217"/>
                  </a:lnTo>
                  <a:lnTo>
                    <a:pt x="196" y="211"/>
                  </a:lnTo>
                  <a:lnTo>
                    <a:pt x="202" y="204"/>
                  </a:lnTo>
                  <a:lnTo>
                    <a:pt x="205" y="193"/>
                  </a:lnTo>
                  <a:lnTo>
                    <a:pt x="205" y="170"/>
                  </a:lnTo>
                  <a:lnTo>
                    <a:pt x="199" y="159"/>
                  </a:lnTo>
                  <a:lnTo>
                    <a:pt x="193" y="146"/>
                  </a:lnTo>
                  <a:lnTo>
                    <a:pt x="177" y="143"/>
                  </a:lnTo>
                  <a:lnTo>
                    <a:pt x="170" y="135"/>
                  </a:lnTo>
                  <a:lnTo>
                    <a:pt x="167" y="126"/>
                  </a:lnTo>
                  <a:lnTo>
                    <a:pt x="167" y="112"/>
                  </a:lnTo>
                  <a:lnTo>
                    <a:pt x="163" y="98"/>
                  </a:lnTo>
                  <a:lnTo>
                    <a:pt x="157" y="90"/>
                  </a:lnTo>
                  <a:lnTo>
                    <a:pt x="148" y="90"/>
                  </a:lnTo>
                  <a:lnTo>
                    <a:pt x="135" y="92"/>
                  </a:lnTo>
                  <a:lnTo>
                    <a:pt x="119" y="96"/>
                  </a:lnTo>
                  <a:lnTo>
                    <a:pt x="102" y="98"/>
                  </a:lnTo>
                  <a:lnTo>
                    <a:pt x="90" y="96"/>
                  </a:lnTo>
                  <a:lnTo>
                    <a:pt x="84" y="83"/>
                  </a:lnTo>
                  <a:lnTo>
                    <a:pt x="78" y="70"/>
                  </a:lnTo>
                  <a:lnTo>
                    <a:pt x="77" y="60"/>
                  </a:lnTo>
                  <a:lnTo>
                    <a:pt x="81" y="45"/>
                  </a:lnTo>
                  <a:lnTo>
                    <a:pt x="82" y="35"/>
                  </a:lnTo>
                  <a:lnTo>
                    <a:pt x="76" y="25"/>
                  </a:lnTo>
                  <a:lnTo>
                    <a:pt x="60" y="21"/>
                  </a:lnTo>
                  <a:lnTo>
                    <a:pt x="49" y="13"/>
                  </a:lnTo>
                  <a:lnTo>
                    <a:pt x="45" y="8"/>
                  </a:lnTo>
                  <a:lnTo>
                    <a:pt x="31" y="10"/>
                  </a:lnTo>
                  <a:lnTo>
                    <a:pt x="12" y="22"/>
                  </a:lnTo>
                  <a:lnTo>
                    <a:pt x="10" y="33"/>
                  </a:lnTo>
                  <a:lnTo>
                    <a:pt x="18" y="39"/>
                  </a:lnTo>
                  <a:lnTo>
                    <a:pt x="28" y="46"/>
                  </a:lnTo>
                  <a:lnTo>
                    <a:pt x="31" y="55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2278063" y="2852738"/>
              <a:ext cx="288925" cy="250825"/>
            </a:xfrm>
            <a:custGeom>
              <a:avLst/>
              <a:gdLst/>
              <a:ahLst/>
              <a:cxnLst>
                <a:cxn ang="0">
                  <a:pos x="131" y="109"/>
                </a:cxn>
                <a:cxn ang="0">
                  <a:pos x="122" y="61"/>
                </a:cxn>
                <a:cxn ang="0">
                  <a:pos x="108" y="36"/>
                </a:cxn>
                <a:cxn ang="0">
                  <a:pos x="85" y="13"/>
                </a:cxn>
                <a:cxn ang="0">
                  <a:pos x="61" y="4"/>
                </a:cxn>
                <a:cxn ang="0">
                  <a:pos x="37" y="0"/>
                </a:cxn>
                <a:cxn ang="0">
                  <a:pos x="16" y="7"/>
                </a:cxn>
                <a:cxn ang="0">
                  <a:pos x="3" y="28"/>
                </a:cxn>
                <a:cxn ang="0">
                  <a:pos x="0" y="57"/>
                </a:cxn>
                <a:cxn ang="0">
                  <a:pos x="2" y="75"/>
                </a:cxn>
                <a:cxn ang="0">
                  <a:pos x="13" y="97"/>
                </a:cxn>
                <a:cxn ang="0">
                  <a:pos x="30" y="121"/>
                </a:cxn>
                <a:cxn ang="0">
                  <a:pos x="52" y="136"/>
                </a:cxn>
                <a:cxn ang="0">
                  <a:pos x="80" y="152"/>
                </a:cxn>
                <a:cxn ang="0">
                  <a:pos x="100" y="152"/>
                </a:cxn>
                <a:cxn ang="0">
                  <a:pos x="119" y="146"/>
                </a:cxn>
                <a:cxn ang="0">
                  <a:pos x="126" y="136"/>
                </a:cxn>
                <a:cxn ang="0">
                  <a:pos x="149" y="148"/>
                </a:cxn>
                <a:cxn ang="0">
                  <a:pos x="162" y="158"/>
                </a:cxn>
                <a:cxn ang="0">
                  <a:pos x="176" y="158"/>
                </a:cxn>
                <a:cxn ang="0">
                  <a:pos x="182" y="146"/>
                </a:cxn>
                <a:cxn ang="0">
                  <a:pos x="179" y="130"/>
                </a:cxn>
                <a:cxn ang="0">
                  <a:pos x="165" y="127"/>
                </a:cxn>
                <a:cxn ang="0">
                  <a:pos x="143" y="116"/>
                </a:cxn>
                <a:cxn ang="0">
                  <a:pos x="131" y="109"/>
                </a:cxn>
              </a:cxnLst>
              <a:rect l="0" t="0" r="r" b="b"/>
              <a:pathLst>
                <a:path w="182" h="158">
                  <a:moveTo>
                    <a:pt x="131" y="109"/>
                  </a:moveTo>
                  <a:lnTo>
                    <a:pt x="122" y="61"/>
                  </a:lnTo>
                  <a:lnTo>
                    <a:pt x="108" y="36"/>
                  </a:lnTo>
                  <a:lnTo>
                    <a:pt x="85" y="13"/>
                  </a:lnTo>
                  <a:lnTo>
                    <a:pt x="61" y="4"/>
                  </a:lnTo>
                  <a:lnTo>
                    <a:pt x="37" y="0"/>
                  </a:lnTo>
                  <a:lnTo>
                    <a:pt x="16" y="7"/>
                  </a:lnTo>
                  <a:lnTo>
                    <a:pt x="3" y="28"/>
                  </a:lnTo>
                  <a:lnTo>
                    <a:pt x="0" y="57"/>
                  </a:lnTo>
                  <a:lnTo>
                    <a:pt x="2" y="75"/>
                  </a:lnTo>
                  <a:lnTo>
                    <a:pt x="13" y="97"/>
                  </a:lnTo>
                  <a:lnTo>
                    <a:pt x="30" y="121"/>
                  </a:lnTo>
                  <a:lnTo>
                    <a:pt x="52" y="136"/>
                  </a:lnTo>
                  <a:lnTo>
                    <a:pt x="80" y="152"/>
                  </a:lnTo>
                  <a:lnTo>
                    <a:pt x="100" y="152"/>
                  </a:lnTo>
                  <a:lnTo>
                    <a:pt x="119" y="146"/>
                  </a:lnTo>
                  <a:lnTo>
                    <a:pt x="126" y="136"/>
                  </a:lnTo>
                  <a:lnTo>
                    <a:pt x="149" y="14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82" y="146"/>
                  </a:lnTo>
                  <a:lnTo>
                    <a:pt x="179" y="130"/>
                  </a:lnTo>
                  <a:lnTo>
                    <a:pt x="165" y="127"/>
                  </a:lnTo>
                  <a:lnTo>
                    <a:pt x="143" y="116"/>
                  </a:lnTo>
                  <a:lnTo>
                    <a:pt x="131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2322513" y="3103563"/>
              <a:ext cx="223838" cy="508000"/>
            </a:xfrm>
            <a:custGeom>
              <a:avLst/>
              <a:gdLst/>
              <a:ahLst/>
              <a:cxnLst>
                <a:cxn ang="0">
                  <a:pos x="138" y="156"/>
                </a:cxn>
                <a:cxn ang="0">
                  <a:pos x="138" y="119"/>
                </a:cxn>
                <a:cxn ang="0">
                  <a:pos x="129" y="75"/>
                </a:cxn>
                <a:cxn ang="0">
                  <a:pos x="114" y="48"/>
                </a:cxn>
                <a:cxn ang="0">
                  <a:pos x="94" y="19"/>
                </a:cxn>
                <a:cxn ang="0">
                  <a:pos x="74" y="8"/>
                </a:cxn>
                <a:cxn ang="0">
                  <a:pos x="49" y="0"/>
                </a:cxn>
                <a:cxn ang="0">
                  <a:pos x="24" y="0"/>
                </a:cxn>
                <a:cxn ang="0">
                  <a:pos x="13" y="11"/>
                </a:cxn>
                <a:cxn ang="0">
                  <a:pos x="1" y="27"/>
                </a:cxn>
                <a:cxn ang="0">
                  <a:pos x="5" y="49"/>
                </a:cxn>
                <a:cxn ang="0">
                  <a:pos x="11" y="80"/>
                </a:cxn>
                <a:cxn ang="0">
                  <a:pos x="25" y="106"/>
                </a:cxn>
                <a:cxn ang="0">
                  <a:pos x="31" y="143"/>
                </a:cxn>
                <a:cxn ang="0">
                  <a:pos x="28" y="168"/>
                </a:cxn>
                <a:cxn ang="0">
                  <a:pos x="22" y="198"/>
                </a:cxn>
                <a:cxn ang="0">
                  <a:pos x="13" y="231"/>
                </a:cxn>
                <a:cxn ang="0">
                  <a:pos x="3" y="257"/>
                </a:cxn>
                <a:cxn ang="0">
                  <a:pos x="0" y="277"/>
                </a:cxn>
                <a:cxn ang="0">
                  <a:pos x="0" y="292"/>
                </a:cxn>
                <a:cxn ang="0">
                  <a:pos x="11" y="309"/>
                </a:cxn>
                <a:cxn ang="0">
                  <a:pos x="32" y="316"/>
                </a:cxn>
                <a:cxn ang="0">
                  <a:pos x="60" y="320"/>
                </a:cxn>
                <a:cxn ang="0">
                  <a:pos x="88" y="313"/>
                </a:cxn>
                <a:cxn ang="0">
                  <a:pos x="108" y="292"/>
                </a:cxn>
                <a:cxn ang="0">
                  <a:pos x="128" y="265"/>
                </a:cxn>
                <a:cxn ang="0">
                  <a:pos x="141" y="221"/>
                </a:cxn>
                <a:cxn ang="0">
                  <a:pos x="141" y="183"/>
                </a:cxn>
                <a:cxn ang="0">
                  <a:pos x="138" y="156"/>
                </a:cxn>
              </a:cxnLst>
              <a:rect l="0" t="0" r="r" b="b"/>
              <a:pathLst>
                <a:path w="141" h="320">
                  <a:moveTo>
                    <a:pt x="138" y="156"/>
                  </a:moveTo>
                  <a:lnTo>
                    <a:pt x="138" y="119"/>
                  </a:lnTo>
                  <a:lnTo>
                    <a:pt x="129" y="75"/>
                  </a:lnTo>
                  <a:lnTo>
                    <a:pt x="114" y="48"/>
                  </a:lnTo>
                  <a:lnTo>
                    <a:pt x="94" y="19"/>
                  </a:lnTo>
                  <a:lnTo>
                    <a:pt x="74" y="8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13" y="11"/>
                  </a:lnTo>
                  <a:lnTo>
                    <a:pt x="1" y="27"/>
                  </a:lnTo>
                  <a:lnTo>
                    <a:pt x="5" y="49"/>
                  </a:lnTo>
                  <a:lnTo>
                    <a:pt x="11" y="80"/>
                  </a:lnTo>
                  <a:lnTo>
                    <a:pt x="25" y="106"/>
                  </a:lnTo>
                  <a:lnTo>
                    <a:pt x="31" y="143"/>
                  </a:lnTo>
                  <a:lnTo>
                    <a:pt x="28" y="168"/>
                  </a:lnTo>
                  <a:lnTo>
                    <a:pt x="22" y="198"/>
                  </a:lnTo>
                  <a:lnTo>
                    <a:pt x="13" y="231"/>
                  </a:lnTo>
                  <a:lnTo>
                    <a:pt x="3" y="257"/>
                  </a:lnTo>
                  <a:lnTo>
                    <a:pt x="0" y="277"/>
                  </a:lnTo>
                  <a:lnTo>
                    <a:pt x="0" y="292"/>
                  </a:lnTo>
                  <a:lnTo>
                    <a:pt x="11" y="309"/>
                  </a:lnTo>
                  <a:lnTo>
                    <a:pt x="32" y="316"/>
                  </a:lnTo>
                  <a:lnTo>
                    <a:pt x="60" y="320"/>
                  </a:lnTo>
                  <a:lnTo>
                    <a:pt x="88" y="313"/>
                  </a:lnTo>
                  <a:lnTo>
                    <a:pt x="108" y="292"/>
                  </a:lnTo>
                  <a:lnTo>
                    <a:pt x="128" y="265"/>
                  </a:lnTo>
                  <a:lnTo>
                    <a:pt x="141" y="221"/>
                  </a:lnTo>
                  <a:lnTo>
                    <a:pt x="141" y="183"/>
                  </a:lnTo>
                  <a:lnTo>
                    <a:pt x="138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2400300" y="3517900"/>
              <a:ext cx="211138" cy="623888"/>
            </a:xfrm>
            <a:custGeom>
              <a:avLst/>
              <a:gdLst/>
              <a:ahLst/>
              <a:cxnLst>
                <a:cxn ang="0">
                  <a:pos x="69" y="86"/>
                </a:cxn>
                <a:cxn ang="0">
                  <a:pos x="64" y="52"/>
                </a:cxn>
                <a:cxn ang="0">
                  <a:pos x="55" y="20"/>
                </a:cxn>
                <a:cxn ang="0">
                  <a:pos x="41" y="0"/>
                </a:cxn>
                <a:cxn ang="0">
                  <a:pos x="13" y="0"/>
                </a:cxn>
                <a:cxn ang="0">
                  <a:pos x="3" y="20"/>
                </a:cxn>
                <a:cxn ang="0">
                  <a:pos x="0" y="37"/>
                </a:cxn>
                <a:cxn ang="0">
                  <a:pos x="13" y="57"/>
                </a:cxn>
                <a:cxn ang="0">
                  <a:pos x="31" y="90"/>
                </a:cxn>
                <a:cxn ang="0">
                  <a:pos x="43" y="129"/>
                </a:cxn>
                <a:cxn ang="0">
                  <a:pos x="52" y="186"/>
                </a:cxn>
                <a:cxn ang="0">
                  <a:pos x="52" y="238"/>
                </a:cxn>
                <a:cxn ang="0">
                  <a:pos x="48" y="278"/>
                </a:cxn>
                <a:cxn ang="0">
                  <a:pos x="43" y="317"/>
                </a:cxn>
                <a:cxn ang="0">
                  <a:pos x="43" y="333"/>
                </a:cxn>
                <a:cxn ang="0">
                  <a:pos x="48" y="344"/>
                </a:cxn>
                <a:cxn ang="0">
                  <a:pos x="69" y="352"/>
                </a:cxn>
                <a:cxn ang="0">
                  <a:pos x="89" y="373"/>
                </a:cxn>
                <a:cxn ang="0">
                  <a:pos x="104" y="393"/>
                </a:cxn>
                <a:cxn ang="0">
                  <a:pos x="121" y="393"/>
                </a:cxn>
                <a:cxn ang="0">
                  <a:pos x="133" y="373"/>
                </a:cxn>
                <a:cxn ang="0">
                  <a:pos x="128" y="360"/>
                </a:cxn>
                <a:cxn ang="0">
                  <a:pos x="104" y="336"/>
                </a:cxn>
                <a:cxn ang="0">
                  <a:pos x="80" y="330"/>
                </a:cxn>
                <a:cxn ang="0">
                  <a:pos x="67" y="308"/>
                </a:cxn>
                <a:cxn ang="0">
                  <a:pos x="67" y="288"/>
                </a:cxn>
                <a:cxn ang="0">
                  <a:pos x="76" y="257"/>
                </a:cxn>
                <a:cxn ang="0">
                  <a:pos x="80" y="225"/>
                </a:cxn>
                <a:cxn ang="0">
                  <a:pos x="80" y="194"/>
                </a:cxn>
                <a:cxn ang="0">
                  <a:pos x="80" y="157"/>
                </a:cxn>
                <a:cxn ang="0">
                  <a:pos x="72" y="117"/>
                </a:cxn>
                <a:cxn ang="0">
                  <a:pos x="69" y="86"/>
                </a:cxn>
              </a:cxnLst>
              <a:rect l="0" t="0" r="r" b="b"/>
              <a:pathLst>
                <a:path w="133" h="393">
                  <a:moveTo>
                    <a:pt x="69" y="86"/>
                  </a:moveTo>
                  <a:lnTo>
                    <a:pt x="64" y="52"/>
                  </a:lnTo>
                  <a:lnTo>
                    <a:pt x="55" y="20"/>
                  </a:lnTo>
                  <a:lnTo>
                    <a:pt x="41" y="0"/>
                  </a:lnTo>
                  <a:lnTo>
                    <a:pt x="13" y="0"/>
                  </a:lnTo>
                  <a:lnTo>
                    <a:pt x="3" y="20"/>
                  </a:lnTo>
                  <a:lnTo>
                    <a:pt x="0" y="37"/>
                  </a:lnTo>
                  <a:lnTo>
                    <a:pt x="13" y="57"/>
                  </a:lnTo>
                  <a:lnTo>
                    <a:pt x="31" y="90"/>
                  </a:lnTo>
                  <a:lnTo>
                    <a:pt x="43" y="129"/>
                  </a:lnTo>
                  <a:lnTo>
                    <a:pt x="52" y="186"/>
                  </a:lnTo>
                  <a:lnTo>
                    <a:pt x="52" y="238"/>
                  </a:lnTo>
                  <a:lnTo>
                    <a:pt x="48" y="278"/>
                  </a:lnTo>
                  <a:lnTo>
                    <a:pt x="43" y="317"/>
                  </a:lnTo>
                  <a:lnTo>
                    <a:pt x="43" y="333"/>
                  </a:lnTo>
                  <a:lnTo>
                    <a:pt x="48" y="344"/>
                  </a:lnTo>
                  <a:lnTo>
                    <a:pt x="69" y="352"/>
                  </a:lnTo>
                  <a:lnTo>
                    <a:pt x="89" y="373"/>
                  </a:lnTo>
                  <a:lnTo>
                    <a:pt x="104" y="393"/>
                  </a:lnTo>
                  <a:lnTo>
                    <a:pt x="121" y="393"/>
                  </a:lnTo>
                  <a:lnTo>
                    <a:pt x="133" y="373"/>
                  </a:lnTo>
                  <a:lnTo>
                    <a:pt x="128" y="360"/>
                  </a:lnTo>
                  <a:lnTo>
                    <a:pt x="104" y="336"/>
                  </a:lnTo>
                  <a:lnTo>
                    <a:pt x="80" y="330"/>
                  </a:lnTo>
                  <a:lnTo>
                    <a:pt x="67" y="308"/>
                  </a:lnTo>
                  <a:lnTo>
                    <a:pt x="67" y="288"/>
                  </a:lnTo>
                  <a:lnTo>
                    <a:pt x="76" y="257"/>
                  </a:lnTo>
                  <a:lnTo>
                    <a:pt x="80" y="225"/>
                  </a:lnTo>
                  <a:lnTo>
                    <a:pt x="80" y="194"/>
                  </a:lnTo>
                  <a:lnTo>
                    <a:pt x="80" y="157"/>
                  </a:lnTo>
                  <a:lnTo>
                    <a:pt x="72" y="117"/>
                  </a:lnTo>
                  <a:lnTo>
                    <a:pt x="6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2322513" y="3513138"/>
              <a:ext cx="147638" cy="646113"/>
            </a:xfrm>
            <a:custGeom>
              <a:avLst/>
              <a:gdLst/>
              <a:ahLst/>
              <a:cxnLst>
                <a:cxn ang="0">
                  <a:pos x="47" y="96"/>
                </a:cxn>
                <a:cxn ang="0">
                  <a:pos x="47" y="42"/>
                </a:cxn>
                <a:cxn ang="0">
                  <a:pos x="51" y="10"/>
                </a:cxn>
                <a:cxn ang="0">
                  <a:pos x="36" y="0"/>
                </a:cxn>
                <a:cxn ang="0">
                  <a:pos x="18" y="9"/>
                </a:cxn>
                <a:cxn ang="0">
                  <a:pos x="3" y="19"/>
                </a:cxn>
                <a:cxn ang="0">
                  <a:pos x="0" y="50"/>
                </a:cxn>
                <a:cxn ang="0">
                  <a:pos x="1" y="93"/>
                </a:cxn>
                <a:cxn ang="0">
                  <a:pos x="3" y="135"/>
                </a:cxn>
                <a:cxn ang="0">
                  <a:pos x="11" y="171"/>
                </a:cxn>
                <a:cxn ang="0">
                  <a:pos x="15" y="213"/>
                </a:cxn>
                <a:cxn ang="0">
                  <a:pos x="8" y="246"/>
                </a:cxn>
                <a:cxn ang="0">
                  <a:pos x="8" y="297"/>
                </a:cxn>
                <a:cxn ang="0">
                  <a:pos x="11" y="323"/>
                </a:cxn>
                <a:cxn ang="0">
                  <a:pos x="8" y="339"/>
                </a:cxn>
                <a:cxn ang="0">
                  <a:pos x="3" y="350"/>
                </a:cxn>
                <a:cxn ang="0">
                  <a:pos x="11" y="366"/>
                </a:cxn>
                <a:cxn ang="0">
                  <a:pos x="34" y="375"/>
                </a:cxn>
                <a:cxn ang="0">
                  <a:pos x="51" y="395"/>
                </a:cxn>
                <a:cxn ang="0">
                  <a:pos x="58" y="407"/>
                </a:cxn>
                <a:cxn ang="0">
                  <a:pos x="77" y="407"/>
                </a:cxn>
                <a:cxn ang="0">
                  <a:pos x="93" y="393"/>
                </a:cxn>
                <a:cxn ang="0">
                  <a:pos x="81" y="375"/>
                </a:cxn>
                <a:cxn ang="0">
                  <a:pos x="63" y="361"/>
                </a:cxn>
                <a:cxn ang="0">
                  <a:pos x="37" y="349"/>
                </a:cxn>
                <a:cxn ang="0">
                  <a:pos x="30" y="333"/>
                </a:cxn>
                <a:cxn ang="0">
                  <a:pos x="34" y="304"/>
                </a:cxn>
                <a:cxn ang="0">
                  <a:pos x="34" y="266"/>
                </a:cxn>
                <a:cxn ang="0">
                  <a:pos x="41" y="221"/>
                </a:cxn>
                <a:cxn ang="0">
                  <a:pos x="44" y="197"/>
                </a:cxn>
                <a:cxn ang="0">
                  <a:pos x="47" y="171"/>
                </a:cxn>
                <a:cxn ang="0">
                  <a:pos x="48" y="132"/>
                </a:cxn>
                <a:cxn ang="0">
                  <a:pos x="47" y="96"/>
                </a:cxn>
              </a:cxnLst>
              <a:rect l="0" t="0" r="r" b="b"/>
              <a:pathLst>
                <a:path w="93" h="407">
                  <a:moveTo>
                    <a:pt x="47" y="96"/>
                  </a:moveTo>
                  <a:lnTo>
                    <a:pt x="47" y="42"/>
                  </a:lnTo>
                  <a:lnTo>
                    <a:pt x="51" y="10"/>
                  </a:lnTo>
                  <a:lnTo>
                    <a:pt x="36" y="0"/>
                  </a:lnTo>
                  <a:lnTo>
                    <a:pt x="18" y="9"/>
                  </a:lnTo>
                  <a:lnTo>
                    <a:pt x="3" y="19"/>
                  </a:lnTo>
                  <a:lnTo>
                    <a:pt x="0" y="50"/>
                  </a:lnTo>
                  <a:lnTo>
                    <a:pt x="1" y="93"/>
                  </a:lnTo>
                  <a:lnTo>
                    <a:pt x="3" y="135"/>
                  </a:lnTo>
                  <a:lnTo>
                    <a:pt x="11" y="171"/>
                  </a:lnTo>
                  <a:lnTo>
                    <a:pt x="15" y="213"/>
                  </a:lnTo>
                  <a:lnTo>
                    <a:pt x="8" y="246"/>
                  </a:lnTo>
                  <a:lnTo>
                    <a:pt x="8" y="297"/>
                  </a:lnTo>
                  <a:lnTo>
                    <a:pt x="11" y="323"/>
                  </a:lnTo>
                  <a:lnTo>
                    <a:pt x="8" y="339"/>
                  </a:lnTo>
                  <a:lnTo>
                    <a:pt x="3" y="350"/>
                  </a:lnTo>
                  <a:lnTo>
                    <a:pt x="11" y="366"/>
                  </a:lnTo>
                  <a:lnTo>
                    <a:pt x="34" y="375"/>
                  </a:lnTo>
                  <a:lnTo>
                    <a:pt x="51" y="395"/>
                  </a:lnTo>
                  <a:lnTo>
                    <a:pt x="58" y="407"/>
                  </a:lnTo>
                  <a:lnTo>
                    <a:pt x="77" y="407"/>
                  </a:lnTo>
                  <a:lnTo>
                    <a:pt x="93" y="393"/>
                  </a:lnTo>
                  <a:lnTo>
                    <a:pt x="81" y="375"/>
                  </a:lnTo>
                  <a:lnTo>
                    <a:pt x="63" y="361"/>
                  </a:lnTo>
                  <a:lnTo>
                    <a:pt x="37" y="349"/>
                  </a:lnTo>
                  <a:lnTo>
                    <a:pt x="30" y="333"/>
                  </a:lnTo>
                  <a:lnTo>
                    <a:pt x="34" y="304"/>
                  </a:lnTo>
                  <a:lnTo>
                    <a:pt x="34" y="266"/>
                  </a:lnTo>
                  <a:lnTo>
                    <a:pt x="41" y="221"/>
                  </a:lnTo>
                  <a:lnTo>
                    <a:pt x="44" y="197"/>
                  </a:lnTo>
                  <a:lnTo>
                    <a:pt x="47" y="171"/>
                  </a:lnTo>
                  <a:lnTo>
                    <a:pt x="48" y="132"/>
                  </a:lnTo>
                  <a:lnTo>
                    <a:pt x="4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2324100" y="3360738"/>
              <a:ext cx="581025" cy="341313"/>
            </a:xfrm>
            <a:custGeom>
              <a:avLst/>
              <a:gdLst/>
              <a:ahLst/>
              <a:cxnLst>
                <a:cxn ang="0">
                  <a:pos x="310" y="69"/>
                </a:cxn>
                <a:cxn ang="0">
                  <a:pos x="234" y="33"/>
                </a:cxn>
                <a:cxn ang="0">
                  <a:pos x="171" y="10"/>
                </a:cxn>
                <a:cxn ang="0">
                  <a:pos x="109" y="3"/>
                </a:cxn>
                <a:cxn ang="0">
                  <a:pos x="42" y="0"/>
                </a:cxn>
                <a:cxn ang="0">
                  <a:pos x="38" y="33"/>
                </a:cxn>
                <a:cxn ang="0">
                  <a:pos x="13" y="140"/>
                </a:cxn>
                <a:cxn ang="0">
                  <a:pos x="0" y="190"/>
                </a:cxn>
                <a:cxn ang="0">
                  <a:pos x="75" y="203"/>
                </a:cxn>
                <a:cxn ang="0">
                  <a:pos x="144" y="215"/>
                </a:cxn>
                <a:cxn ang="0">
                  <a:pos x="170" y="92"/>
                </a:cxn>
                <a:cxn ang="0">
                  <a:pos x="216" y="93"/>
                </a:cxn>
                <a:cxn ang="0">
                  <a:pos x="302" y="107"/>
                </a:cxn>
                <a:cxn ang="0">
                  <a:pos x="314" y="128"/>
                </a:cxn>
                <a:cxn ang="0">
                  <a:pos x="325" y="142"/>
                </a:cxn>
                <a:cxn ang="0">
                  <a:pos x="340" y="137"/>
                </a:cxn>
                <a:cxn ang="0">
                  <a:pos x="366" y="77"/>
                </a:cxn>
                <a:cxn ang="0">
                  <a:pos x="359" y="61"/>
                </a:cxn>
                <a:cxn ang="0">
                  <a:pos x="310" y="69"/>
                </a:cxn>
              </a:cxnLst>
              <a:rect l="0" t="0" r="r" b="b"/>
              <a:pathLst>
                <a:path w="366" h="215">
                  <a:moveTo>
                    <a:pt x="310" y="69"/>
                  </a:moveTo>
                  <a:lnTo>
                    <a:pt x="234" y="33"/>
                  </a:lnTo>
                  <a:lnTo>
                    <a:pt x="171" y="10"/>
                  </a:lnTo>
                  <a:lnTo>
                    <a:pt x="109" y="3"/>
                  </a:lnTo>
                  <a:lnTo>
                    <a:pt x="42" y="0"/>
                  </a:lnTo>
                  <a:lnTo>
                    <a:pt x="38" y="33"/>
                  </a:lnTo>
                  <a:lnTo>
                    <a:pt x="13" y="140"/>
                  </a:lnTo>
                  <a:lnTo>
                    <a:pt x="0" y="190"/>
                  </a:lnTo>
                  <a:lnTo>
                    <a:pt x="75" y="203"/>
                  </a:lnTo>
                  <a:lnTo>
                    <a:pt x="144" y="215"/>
                  </a:lnTo>
                  <a:lnTo>
                    <a:pt x="170" y="92"/>
                  </a:lnTo>
                  <a:lnTo>
                    <a:pt x="216" y="93"/>
                  </a:lnTo>
                  <a:lnTo>
                    <a:pt x="302" y="107"/>
                  </a:lnTo>
                  <a:lnTo>
                    <a:pt x="314" y="128"/>
                  </a:lnTo>
                  <a:lnTo>
                    <a:pt x="325" y="142"/>
                  </a:lnTo>
                  <a:lnTo>
                    <a:pt x="340" y="137"/>
                  </a:lnTo>
                  <a:lnTo>
                    <a:pt x="366" y="77"/>
                  </a:lnTo>
                  <a:lnTo>
                    <a:pt x="359" y="61"/>
                  </a:lnTo>
                  <a:lnTo>
                    <a:pt x="310" y="69"/>
                  </a:lnTo>
                  <a:close/>
                </a:path>
              </a:pathLst>
            </a:custGeom>
            <a:solidFill>
              <a:srgbClr val="F3F3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2232025" y="3359150"/>
              <a:ext cx="250825" cy="306388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87" y="0"/>
                </a:cxn>
                <a:cxn ang="0">
                  <a:pos x="60" y="5"/>
                </a:cxn>
                <a:cxn ang="0">
                  <a:pos x="31" y="19"/>
                </a:cxn>
                <a:cxn ang="0">
                  <a:pos x="12" y="35"/>
                </a:cxn>
                <a:cxn ang="0">
                  <a:pos x="1" y="63"/>
                </a:cxn>
                <a:cxn ang="0">
                  <a:pos x="0" y="90"/>
                </a:cxn>
                <a:cxn ang="0">
                  <a:pos x="5" y="114"/>
                </a:cxn>
                <a:cxn ang="0">
                  <a:pos x="15" y="136"/>
                </a:cxn>
                <a:cxn ang="0">
                  <a:pos x="39" y="166"/>
                </a:cxn>
                <a:cxn ang="0">
                  <a:pos x="65" y="193"/>
                </a:cxn>
                <a:cxn ang="0">
                  <a:pos x="98" y="186"/>
                </a:cxn>
                <a:cxn ang="0">
                  <a:pos x="85" y="148"/>
                </a:cxn>
                <a:cxn ang="0">
                  <a:pos x="60" y="127"/>
                </a:cxn>
                <a:cxn ang="0">
                  <a:pos x="39" y="104"/>
                </a:cxn>
                <a:cxn ang="0">
                  <a:pos x="33" y="86"/>
                </a:cxn>
                <a:cxn ang="0">
                  <a:pos x="34" y="66"/>
                </a:cxn>
                <a:cxn ang="0">
                  <a:pos x="47" y="45"/>
                </a:cxn>
                <a:cxn ang="0">
                  <a:pos x="70" y="34"/>
                </a:cxn>
                <a:cxn ang="0">
                  <a:pos x="93" y="31"/>
                </a:cxn>
                <a:cxn ang="0">
                  <a:pos x="132" y="40"/>
                </a:cxn>
                <a:cxn ang="0">
                  <a:pos x="158" y="25"/>
                </a:cxn>
                <a:cxn ang="0">
                  <a:pos x="124" y="0"/>
                </a:cxn>
              </a:cxnLst>
              <a:rect l="0" t="0" r="r" b="b"/>
              <a:pathLst>
                <a:path w="158" h="193">
                  <a:moveTo>
                    <a:pt x="124" y="0"/>
                  </a:moveTo>
                  <a:lnTo>
                    <a:pt x="87" y="0"/>
                  </a:lnTo>
                  <a:lnTo>
                    <a:pt x="60" y="5"/>
                  </a:lnTo>
                  <a:lnTo>
                    <a:pt x="31" y="19"/>
                  </a:lnTo>
                  <a:lnTo>
                    <a:pt x="12" y="35"/>
                  </a:lnTo>
                  <a:lnTo>
                    <a:pt x="1" y="63"/>
                  </a:lnTo>
                  <a:lnTo>
                    <a:pt x="0" y="90"/>
                  </a:lnTo>
                  <a:lnTo>
                    <a:pt x="5" y="114"/>
                  </a:lnTo>
                  <a:lnTo>
                    <a:pt x="15" y="136"/>
                  </a:lnTo>
                  <a:lnTo>
                    <a:pt x="39" y="166"/>
                  </a:lnTo>
                  <a:lnTo>
                    <a:pt x="65" y="193"/>
                  </a:lnTo>
                  <a:lnTo>
                    <a:pt x="98" y="186"/>
                  </a:lnTo>
                  <a:lnTo>
                    <a:pt x="85" y="148"/>
                  </a:lnTo>
                  <a:lnTo>
                    <a:pt x="60" y="127"/>
                  </a:lnTo>
                  <a:lnTo>
                    <a:pt x="39" y="104"/>
                  </a:lnTo>
                  <a:lnTo>
                    <a:pt x="33" y="86"/>
                  </a:lnTo>
                  <a:lnTo>
                    <a:pt x="34" y="66"/>
                  </a:lnTo>
                  <a:lnTo>
                    <a:pt x="47" y="45"/>
                  </a:lnTo>
                  <a:lnTo>
                    <a:pt x="70" y="34"/>
                  </a:lnTo>
                  <a:lnTo>
                    <a:pt x="93" y="31"/>
                  </a:lnTo>
                  <a:lnTo>
                    <a:pt x="132" y="40"/>
                  </a:lnTo>
                  <a:lnTo>
                    <a:pt x="158" y="2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3F3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2224088" y="3349625"/>
              <a:ext cx="688975" cy="363538"/>
            </a:xfrm>
            <a:custGeom>
              <a:avLst/>
              <a:gdLst/>
              <a:ahLst/>
              <a:cxnLst>
                <a:cxn ang="0">
                  <a:pos x="376" y="83"/>
                </a:cxn>
                <a:cxn ang="0">
                  <a:pos x="237" y="24"/>
                </a:cxn>
                <a:cxn ang="0">
                  <a:pos x="221" y="20"/>
                </a:cxn>
                <a:cxn ang="0">
                  <a:pos x="121" y="12"/>
                </a:cxn>
                <a:cxn ang="0">
                  <a:pos x="77" y="15"/>
                </a:cxn>
                <a:cxn ang="0">
                  <a:pos x="47" y="26"/>
                </a:cxn>
                <a:cxn ang="0">
                  <a:pos x="26" y="40"/>
                </a:cxn>
                <a:cxn ang="0">
                  <a:pos x="18" y="59"/>
                </a:cxn>
                <a:cxn ang="0">
                  <a:pos x="11" y="76"/>
                </a:cxn>
                <a:cxn ang="0">
                  <a:pos x="11" y="92"/>
                </a:cxn>
                <a:cxn ang="0">
                  <a:pos x="14" y="110"/>
                </a:cxn>
                <a:cxn ang="0">
                  <a:pos x="19" y="128"/>
                </a:cxn>
                <a:cxn ang="0">
                  <a:pos x="37" y="150"/>
                </a:cxn>
                <a:cxn ang="0">
                  <a:pos x="49" y="167"/>
                </a:cxn>
                <a:cxn ang="0">
                  <a:pos x="69" y="192"/>
                </a:cxn>
                <a:cxn ang="0">
                  <a:pos x="199" y="209"/>
                </a:cxn>
                <a:cxn ang="0">
                  <a:pos x="227" y="91"/>
                </a:cxn>
                <a:cxn ang="0">
                  <a:pos x="242" y="92"/>
                </a:cxn>
                <a:cxn ang="0">
                  <a:pos x="210" y="229"/>
                </a:cxn>
                <a:cxn ang="0">
                  <a:pos x="63" y="205"/>
                </a:cxn>
                <a:cxn ang="0">
                  <a:pos x="39" y="172"/>
                </a:cxn>
                <a:cxn ang="0">
                  <a:pos x="14" y="143"/>
                </a:cxn>
                <a:cxn ang="0">
                  <a:pos x="0" y="111"/>
                </a:cxn>
                <a:cxn ang="0">
                  <a:pos x="0" y="85"/>
                </a:cxn>
                <a:cxn ang="0">
                  <a:pos x="2" y="61"/>
                </a:cxn>
                <a:cxn ang="0">
                  <a:pos x="16" y="36"/>
                </a:cxn>
                <a:cxn ang="0">
                  <a:pos x="39" y="13"/>
                </a:cxn>
                <a:cxn ang="0">
                  <a:pos x="75" y="2"/>
                </a:cxn>
                <a:cxn ang="0">
                  <a:pos x="106" y="0"/>
                </a:cxn>
                <a:cxn ang="0">
                  <a:pos x="137" y="2"/>
                </a:cxn>
                <a:cxn ang="0">
                  <a:pos x="174" y="5"/>
                </a:cxn>
                <a:cxn ang="0">
                  <a:pos x="221" y="8"/>
                </a:cxn>
                <a:cxn ang="0">
                  <a:pos x="245" y="13"/>
                </a:cxn>
                <a:cxn ang="0">
                  <a:pos x="342" y="53"/>
                </a:cxn>
                <a:cxn ang="0">
                  <a:pos x="386" y="74"/>
                </a:cxn>
                <a:cxn ang="0">
                  <a:pos x="424" y="60"/>
                </a:cxn>
                <a:cxn ang="0">
                  <a:pos x="430" y="70"/>
                </a:cxn>
                <a:cxn ang="0">
                  <a:pos x="434" y="82"/>
                </a:cxn>
                <a:cxn ang="0">
                  <a:pos x="403" y="150"/>
                </a:cxn>
                <a:cxn ang="0">
                  <a:pos x="382" y="159"/>
                </a:cxn>
                <a:cxn ang="0">
                  <a:pos x="363" y="116"/>
                </a:cxn>
                <a:cxn ang="0">
                  <a:pos x="243" y="103"/>
                </a:cxn>
                <a:cxn ang="0">
                  <a:pos x="245" y="93"/>
                </a:cxn>
                <a:cxn ang="0">
                  <a:pos x="370" y="107"/>
                </a:cxn>
                <a:cxn ang="0">
                  <a:pos x="390" y="145"/>
                </a:cxn>
                <a:cxn ang="0">
                  <a:pos x="398" y="139"/>
                </a:cxn>
                <a:cxn ang="0">
                  <a:pos x="422" y="82"/>
                </a:cxn>
                <a:cxn ang="0">
                  <a:pos x="419" y="76"/>
                </a:cxn>
                <a:cxn ang="0">
                  <a:pos x="376" y="83"/>
                </a:cxn>
              </a:cxnLst>
              <a:rect l="0" t="0" r="r" b="b"/>
              <a:pathLst>
                <a:path w="434" h="229">
                  <a:moveTo>
                    <a:pt x="376" y="83"/>
                  </a:moveTo>
                  <a:lnTo>
                    <a:pt x="237" y="24"/>
                  </a:lnTo>
                  <a:lnTo>
                    <a:pt x="221" y="20"/>
                  </a:lnTo>
                  <a:lnTo>
                    <a:pt x="121" y="12"/>
                  </a:lnTo>
                  <a:lnTo>
                    <a:pt x="77" y="15"/>
                  </a:lnTo>
                  <a:lnTo>
                    <a:pt x="47" y="26"/>
                  </a:lnTo>
                  <a:lnTo>
                    <a:pt x="26" y="40"/>
                  </a:lnTo>
                  <a:lnTo>
                    <a:pt x="18" y="59"/>
                  </a:lnTo>
                  <a:lnTo>
                    <a:pt x="11" y="76"/>
                  </a:lnTo>
                  <a:lnTo>
                    <a:pt x="11" y="92"/>
                  </a:lnTo>
                  <a:lnTo>
                    <a:pt x="14" y="110"/>
                  </a:lnTo>
                  <a:lnTo>
                    <a:pt x="19" y="128"/>
                  </a:lnTo>
                  <a:lnTo>
                    <a:pt x="37" y="150"/>
                  </a:lnTo>
                  <a:lnTo>
                    <a:pt x="49" y="167"/>
                  </a:lnTo>
                  <a:lnTo>
                    <a:pt x="69" y="192"/>
                  </a:lnTo>
                  <a:lnTo>
                    <a:pt x="199" y="209"/>
                  </a:lnTo>
                  <a:lnTo>
                    <a:pt x="227" y="91"/>
                  </a:lnTo>
                  <a:lnTo>
                    <a:pt x="242" y="92"/>
                  </a:lnTo>
                  <a:lnTo>
                    <a:pt x="210" y="229"/>
                  </a:lnTo>
                  <a:lnTo>
                    <a:pt x="63" y="205"/>
                  </a:lnTo>
                  <a:lnTo>
                    <a:pt x="39" y="172"/>
                  </a:lnTo>
                  <a:lnTo>
                    <a:pt x="14" y="143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2" y="61"/>
                  </a:lnTo>
                  <a:lnTo>
                    <a:pt x="16" y="36"/>
                  </a:lnTo>
                  <a:lnTo>
                    <a:pt x="39" y="13"/>
                  </a:lnTo>
                  <a:lnTo>
                    <a:pt x="75" y="2"/>
                  </a:lnTo>
                  <a:lnTo>
                    <a:pt x="106" y="0"/>
                  </a:lnTo>
                  <a:lnTo>
                    <a:pt x="137" y="2"/>
                  </a:lnTo>
                  <a:lnTo>
                    <a:pt x="174" y="5"/>
                  </a:lnTo>
                  <a:lnTo>
                    <a:pt x="221" y="8"/>
                  </a:lnTo>
                  <a:lnTo>
                    <a:pt x="245" y="13"/>
                  </a:lnTo>
                  <a:lnTo>
                    <a:pt x="342" y="53"/>
                  </a:lnTo>
                  <a:lnTo>
                    <a:pt x="386" y="74"/>
                  </a:lnTo>
                  <a:lnTo>
                    <a:pt x="424" y="60"/>
                  </a:lnTo>
                  <a:lnTo>
                    <a:pt x="430" y="70"/>
                  </a:lnTo>
                  <a:lnTo>
                    <a:pt x="434" y="82"/>
                  </a:lnTo>
                  <a:lnTo>
                    <a:pt x="403" y="150"/>
                  </a:lnTo>
                  <a:lnTo>
                    <a:pt x="382" y="159"/>
                  </a:lnTo>
                  <a:lnTo>
                    <a:pt x="363" y="116"/>
                  </a:lnTo>
                  <a:lnTo>
                    <a:pt x="243" y="103"/>
                  </a:lnTo>
                  <a:lnTo>
                    <a:pt x="245" y="93"/>
                  </a:lnTo>
                  <a:lnTo>
                    <a:pt x="370" y="107"/>
                  </a:lnTo>
                  <a:lnTo>
                    <a:pt x="390" y="145"/>
                  </a:lnTo>
                  <a:lnTo>
                    <a:pt x="398" y="139"/>
                  </a:lnTo>
                  <a:lnTo>
                    <a:pt x="422" y="82"/>
                  </a:lnTo>
                  <a:lnTo>
                    <a:pt x="419" y="76"/>
                  </a:lnTo>
                  <a:lnTo>
                    <a:pt x="37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273300" y="3394075"/>
              <a:ext cx="127000" cy="20637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13" y="20"/>
                </a:cxn>
                <a:cxn ang="0">
                  <a:pos x="0" y="39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8" y="89"/>
                </a:cxn>
                <a:cxn ang="0">
                  <a:pos x="21" y="102"/>
                </a:cxn>
                <a:cxn ang="0">
                  <a:pos x="33" y="113"/>
                </a:cxn>
                <a:cxn ang="0">
                  <a:pos x="47" y="130"/>
                </a:cxn>
                <a:cxn ang="0">
                  <a:pos x="52" y="115"/>
                </a:cxn>
                <a:cxn ang="0">
                  <a:pos x="34" y="97"/>
                </a:cxn>
                <a:cxn ang="0">
                  <a:pos x="21" y="83"/>
                </a:cxn>
                <a:cxn ang="0">
                  <a:pos x="14" y="67"/>
                </a:cxn>
                <a:cxn ang="0">
                  <a:pos x="11" y="57"/>
                </a:cxn>
                <a:cxn ang="0">
                  <a:pos x="19" y="44"/>
                </a:cxn>
                <a:cxn ang="0">
                  <a:pos x="26" y="28"/>
                </a:cxn>
                <a:cxn ang="0">
                  <a:pos x="41" y="20"/>
                </a:cxn>
                <a:cxn ang="0">
                  <a:pos x="54" y="13"/>
                </a:cxn>
                <a:cxn ang="0">
                  <a:pos x="67" y="13"/>
                </a:cxn>
                <a:cxn ang="0">
                  <a:pos x="79" y="18"/>
                </a:cxn>
                <a:cxn ang="0">
                  <a:pos x="80" y="0"/>
                </a:cxn>
              </a:cxnLst>
              <a:rect l="0" t="0" r="r" b="b"/>
              <a:pathLst>
                <a:path w="80" h="130">
                  <a:moveTo>
                    <a:pt x="80" y="0"/>
                  </a:moveTo>
                  <a:lnTo>
                    <a:pt x="60" y="0"/>
                  </a:lnTo>
                  <a:lnTo>
                    <a:pt x="38" y="5"/>
                  </a:lnTo>
                  <a:lnTo>
                    <a:pt x="13" y="20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8" y="89"/>
                  </a:lnTo>
                  <a:lnTo>
                    <a:pt x="21" y="102"/>
                  </a:lnTo>
                  <a:lnTo>
                    <a:pt x="33" y="113"/>
                  </a:lnTo>
                  <a:lnTo>
                    <a:pt x="47" y="130"/>
                  </a:lnTo>
                  <a:lnTo>
                    <a:pt x="52" y="115"/>
                  </a:lnTo>
                  <a:lnTo>
                    <a:pt x="34" y="97"/>
                  </a:lnTo>
                  <a:lnTo>
                    <a:pt x="21" y="83"/>
                  </a:lnTo>
                  <a:lnTo>
                    <a:pt x="14" y="67"/>
                  </a:lnTo>
                  <a:lnTo>
                    <a:pt x="11" y="57"/>
                  </a:lnTo>
                  <a:lnTo>
                    <a:pt x="19" y="44"/>
                  </a:lnTo>
                  <a:lnTo>
                    <a:pt x="26" y="28"/>
                  </a:lnTo>
                  <a:lnTo>
                    <a:pt x="41" y="20"/>
                  </a:lnTo>
                  <a:lnTo>
                    <a:pt x="54" y="13"/>
                  </a:lnTo>
                  <a:lnTo>
                    <a:pt x="67" y="13"/>
                  </a:lnTo>
                  <a:lnTo>
                    <a:pt x="79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336800" y="3402013"/>
              <a:ext cx="74613" cy="203200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30" y="0"/>
                </a:cxn>
                <a:cxn ang="0">
                  <a:pos x="47" y="0"/>
                </a:cxn>
                <a:cxn ang="0">
                  <a:pos x="9" y="128"/>
                </a:cxn>
                <a:cxn ang="0">
                  <a:pos x="0" y="119"/>
                </a:cxn>
              </a:cxnLst>
              <a:rect l="0" t="0" r="r" b="b"/>
              <a:pathLst>
                <a:path w="47" h="128">
                  <a:moveTo>
                    <a:pt x="0" y="119"/>
                  </a:moveTo>
                  <a:lnTo>
                    <a:pt x="30" y="0"/>
                  </a:lnTo>
                  <a:lnTo>
                    <a:pt x="47" y="0"/>
                  </a:lnTo>
                  <a:lnTo>
                    <a:pt x="9" y="12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2428875" y="3140075"/>
              <a:ext cx="331788" cy="409575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28" y="0"/>
                </a:cxn>
                <a:cxn ang="0">
                  <a:pos x="11" y="6"/>
                </a:cxn>
                <a:cxn ang="0">
                  <a:pos x="0" y="21"/>
                </a:cxn>
                <a:cxn ang="0">
                  <a:pos x="7" y="42"/>
                </a:cxn>
                <a:cxn ang="0">
                  <a:pos x="39" y="55"/>
                </a:cxn>
                <a:cxn ang="0">
                  <a:pos x="75" y="62"/>
                </a:cxn>
                <a:cxn ang="0">
                  <a:pos x="116" y="69"/>
                </a:cxn>
                <a:cxn ang="0">
                  <a:pos x="147" y="76"/>
                </a:cxn>
                <a:cxn ang="0">
                  <a:pos x="161" y="93"/>
                </a:cxn>
                <a:cxn ang="0">
                  <a:pos x="178" y="130"/>
                </a:cxn>
                <a:cxn ang="0">
                  <a:pos x="183" y="157"/>
                </a:cxn>
                <a:cxn ang="0">
                  <a:pos x="185" y="187"/>
                </a:cxn>
                <a:cxn ang="0">
                  <a:pos x="166" y="178"/>
                </a:cxn>
                <a:cxn ang="0">
                  <a:pos x="154" y="180"/>
                </a:cxn>
                <a:cxn ang="0">
                  <a:pos x="147" y="189"/>
                </a:cxn>
                <a:cxn ang="0">
                  <a:pos x="156" y="198"/>
                </a:cxn>
                <a:cxn ang="0">
                  <a:pos x="172" y="198"/>
                </a:cxn>
                <a:cxn ang="0">
                  <a:pos x="185" y="198"/>
                </a:cxn>
                <a:cxn ang="0">
                  <a:pos x="187" y="213"/>
                </a:cxn>
                <a:cxn ang="0">
                  <a:pos x="177" y="225"/>
                </a:cxn>
                <a:cxn ang="0">
                  <a:pos x="167" y="231"/>
                </a:cxn>
                <a:cxn ang="0">
                  <a:pos x="169" y="246"/>
                </a:cxn>
                <a:cxn ang="0">
                  <a:pos x="183" y="255"/>
                </a:cxn>
                <a:cxn ang="0">
                  <a:pos x="195" y="258"/>
                </a:cxn>
                <a:cxn ang="0">
                  <a:pos x="205" y="238"/>
                </a:cxn>
                <a:cxn ang="0">
                  <a:pos x="209" y="222"/>
                </a:cxn>
                <a:cxn ang="0">
                  <a:pos x="209" y="199"/>
                </a:cxn>
                <a:cxn ang="0">
                  <a:pos x="202" y="181"/>
                </a:cxn>
                <a:cxn ang="0">
                  <a:pos x="200" y="156"/>
                </a:cxn>
                <a:cxn ang="0">
                  <a:pos x="198" y="129"/>
                </a:cxn>
                <a:cxn ang="0">
                  <a:pos x="187" y="93"/>
                </a:cxn>
                <a:cxn ang="0">
                  <a:pos x="172" y="66"/>
                </a:cxn>
                <a:cxn ang="0">
                  <a:pos x="157" y="55"/>
                </a:cxn>
                <a:cxn ang="0">
                  <a:pos x="133" y="43"/>
                </a:cxn>
                <a:cxn ang="0">
                  <a:pos x="109" y="32"/>
                </a:cxn>
                <a:cxn ang="0">
                  <a:pos x="85" y="24"/>
                </a:cxn>
                <a:cxn ang="0">
                  <a:pos x="58" y="11"/>
                </a:cxn>
              </a:cxnLst>
              <a:rect l="0" t="0" r="r" b="b"/>
              <a:pathLst>
                <a:path w="209" h="258">
                  <a:moveTo>
                    <a:pt x="58" y="11"/>
                  </a:moveTo>
                  <a:lnTo>
                    <a:pt x="28" y="0"/>
                  </a:lnTo>
                  <a:lnTo>
                    <a:pt x="11" y="6"/>
                  </a:lnTo>
                  <a:lnTo>
                    <a:pt x="0" y="21"/>
                  </a:lnTo>
                  <a:lnTo>
                    <a:pt x="7" y="42"/>
                  </a:lnTo>
                  <a:lnTo>
                    <a:pt x="39" y="55"/>
                  </a:lnTo>
                  <a:lnTo>
                    <a:pt x="75" y="62"/>
                  </a:lnTo>
                  <a:lnTo>
                    <a:pt x="116" y="69"/>
                  </a:lnTo>
                  <a:lnTo>
                    <a:pt x="147" y="76"/>
                  </a:lnTo>
                  <a:lnTo>
                    <a:pt x="161" y="93"/>
                  </a:lnTo>
                  <a:lnTo>
                    <a:pt x="178" y="130"/>
                  </a:lnTo>
                  <a:lnTo>
                    <a:pt x="183" y="157"/>
                  </a:lnTo>
                  <a:lnTo>
                    <a:pt x="185" y="187"/>
                  </a:lnTo>
                  <a:lnTo>
                    <a:pt x="166" y="178"/>
                  </a:lnTo>
                  <a:lnTo>
                    <a:pt x="154" y="180"/>
                  </a:lnTo>
                  <a:lnTo>
                    <a:pt x="147" y="189"/>
                  </a:lnTo>
                  <a:lnTo>
                    <a:pt x="156" y="198"/>
                  </a:lnTo>
                  <a:lnTo>
                    <a:pt x="172" y="198"/>
                  </a:lnTo>
                  <a:lnTo>
                    <a:pt x="185" y="198"/>
                  </a:lnTo>
                  <a:lnTo>
                    <a:pt x="187" y="213"/>
                  </a:lnTo>
                  <a:lnTo>
                    <a:pt x="177" y="225"/>
                  </a:lnTo>
                  <a:lnTo>
                    <a:pt x="167" y="231"/>
                  </a:lnTo>
                  <a:lnTo>
                    <a:pt x="169" y="246"/>
                  </a:lnTo>
                  <a:lnTo>
                    <a:pt x="183" y="255"/>
                  </a:lnTo>
                  <a:lnTo>
                    <a:pt x="195" y="258"/>
                  </a:lnTo>
                  <a:lnTo>
                    <a:pt x="205" y="238"/>
                  </a:lnTo>
                  <a:lnTo>
                    <a:pt x="209" y="222"/>
                  </a:lnTo>
                  <a:lnTo>
                    <a:pt x="209" y="199"/>
                  </a:lnTo>
                  <a:lnTo>
                    <a:pt x="202" y="181"/>
                  </a:lnTo>
                  <a:lnTo>
                    <a:pt x="200" y="156"/>
                  </a:lnTo>
                  <a:lnTo>
                    <a:pt x="198" y="129"/>
                  </a:lnTo>
                  <a:lnTo>
                    <a:pt x="187" y="93"/>
                  </a:lnTo>
                  <a:lnTo>
                    <a:pt x="172" y="66"/>
                  </a:lnTo>
                  <a:lnTo>
                    <a:pt x="157" y="55"/>
                  </a:lnTo>
                  <a:lnTo>
                    <a:pt x="133" y="43"/>
                  </a:lnTo>
                  <a:lnTo>
                    <a:pt x="109" y="32"/>
                  </a:lnTo>
                  <a:lnTo>
                    <a:pt x="85" y="24"/>
                  </a:lnTo>
                  <a:lnTo>
                    <a:pt x="5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2138363" y="3103563"/>
              <a:ext cx="257175" cy="341313"/>
            </a:xfrm>
            <a:custGeom>
              <a:avLst/>
              <a:gdLst/>
              <a:ahLst/>
              <a:cxnLst>
                <a:cxn ang="0">
                  <a:pos x="158" y="30"/>
                </a:cxn>
                <a:cxn ang="0">
                  <a:pos x="162" y="13"/>
                </a:cxn>
                <a:cxn ang="0">
                  <a:pos x="153" y="2"/>
                </a:cxn>
                <a:cxn ang="0">
                  <a:pos x="139" y="0"/>
                </a:cxn>
                <a:cxn ang="0">
                  <a:pos x="106" y="16"/>
                </a:cxn>
                <a:cxn ang="0">
                  <a:pos x="55" y="50"/>
                </a:cxn>
                <a:cxn ang="0">
                  <a:pos x="18" y="84"/>
                </a:cxn>
                <a:cxn ang="0">
                  <a:pos x="1" y="118"/>
                </a:cxn>
                <a:cxn ang="0">
                  <a:pos x="0" y="135"/>
                </a:cxn>
                <a:cxn ang="0">
                  <a:pos x="11" y="152"/>
                </a:cxn>
                <a:cxn ang="0">
                  <a:pos x="27" y="175"/>
                </a:cxn>
                <a:cxn ang="0">
                  <a:pos x="49" y="198"/>
                </a:cxn>
                <a:cxn ang="0">
                  <a:pos x="65" y="209"/>
                </a:cxn>
                <a:cxn ang="0">
                  <a:pos x="76" y="215"/>
                </a:cxn>
                <a:cxn ang="0">
                  <a:pos x="86" y="211"/>
                </a:cxn>
                <a:cxn ang="0">
                  <a:pos x="93" y="204"/>
                </a:cxn>
                <a:cxn ang="0">
                  <a:pos x="107" y="201"/>
                </a:cxn>
                <a:cxn ang="0">
                  <a:pos x="118" y="201"/>
                </a:cxn>
                <a:cxn ang="0">
                  <a:pos x="121" y="185"/>
                </a:cxn>
                <a:cxn ang="0">
                  <a:pos x="120" y="172"/>
                </a:cxn>
                <a:cxn ang="0">
                  <a:pos x="107" y="154"/>
                </a:cxn>
                <a:cxn ang="0">
                  <a:pos x="86" y="156"/>
                </a:cxn>
                <a:cxn ang="0">
                  <a:pos x="65" y="176"/>
                </a:cxn>
                <a:cxn ang="0">
                  <a:pos x="65" y="184"/>
                </a:cxn>
                <a:cxn ang="0">
                  <a:pos x="45" y="171"/>
                </a:cxn>
                <a:cxn ang="0">
                  <a:pos x="32" y="144"/>
                </a:cxn>
                <a:cxn ang="0">
                  <a:pos x="24" y="121"/>
                </a:cxn>
                <a:cxn ang="0">
                  <a:pos x="32" y="104"/>
                </a:cxn>
                <a:cxn ang="0">
                  <a:pos x="56" y="83"/>
                </a:cxn>
                <a:cxn ang="0">
                  <a:pos x="93" y="64"/>
                </a:cxn>
                <a:cxn ang="0">
                  <a:pos x="127" y="47"/>
                </a:cxn>
                <a:cxn ang="0">
                  <a:pos x="145" y="43"/>
                </a:cxn>
                <a:cxn ang="0">
                  <a:pos x="158" y="30"/>
                </a:cxn>
              </a:cxnLst>
              <a:rect l="0" t="0" r="r" b="b"/>
              <a:pathLst>
                <a:path w="162" h="215">
                  <a:moveTo>
                    <a:pt x="158" y="30"/>
                  </a:moveTo>
                  <a:lnTo>
                    <a:pt x="162" y="13"/>
                  </a:lnTo>
                  <a:lnTo>
                    <a:pt x="153" y="2"/>
                  </a:lnTo>
                  <a:lnTo>
                    <a:pt x="139" y="0"/>
                  </a:lnTo>
                  <a:lnTo>
                    <a:pt x="106" y="16"/>
                  </a:lnTo>
                  <a:lnTo>
                    <a:pt x="55" y="50"/>
                  </a:lnTo>
                  <a:lnTo>
                    <a:pt x="18" y="84"/>
                  </a:lnTo>
                  <a:lnTo>
                    <a:pt x="1" y="118"/>
                  </a:lnTo>
                  <a:lnTo>
                    <a:pt x="0" y="135"/>
                  </a:lnTo>
                  <a:lnTo>
                    <a:pt x="11" y="152"/>
                  </a:lnTo>
                  <a:lnTo>
                    <a:pt x="27" y="175"/>
                  </a:lnTo>
                  <a:lnTo>
                    <a:pt x="49" y="198"/>
                  </a:lnTo>
                  <a:lnTo>
                    <a:pt x="65" y="209"/>
                  </a:lnTo>
                  <a:lnTo>
                    <a:pt x="76" y="215"/>
                  </a:lnTo>
                  <a:lnTo>
                    <a:pt x="86" y="211"/>
                  </a:lnTo>
                  <a:lnTo>
                    <a:pt x="93" y="204"/>
                  </a:lnTo>
                  <a:lnTo>
                    <a:pt x="107" y="201"/>
                  </a:lnTo>
                  <a:lnTo>
                    <a:pt x="118" y="201"/>
                  </a:lnTo>
                  <a:lnTo>
                    <a:pt x="121" y="185"/>
                  </a:lnTo>
                  <a:lnTo>
                    <a:pt x="120" y="172"/>
                  </a:lnTo>
                  <a:lnTo>
                    <a:pt x="107" y="154"/>
                  </a:lnTo>
                  <a:lnTo>
                    <a:pt x="86" y="156"/>
                  </a:lnTo>
                  <a:lnTo>
                    <a:pt x="65" y="176"/>
                  </a:lnTo>
                  <a:lnTo>
                    <a:pt x="65" y="184"/>
                  </a:lnTo>
                  <a:lnTo>
                    <a:pt x="45" y="171"/>
                  </a:lnTo>
                  <a:lnTo>
                    <a:pt x="32" y="144"/>
                  </a:lnTo>
                  <a:lnTo>
                    <a:pt x="24" y="121"/>
                  </a:lnTo>
                  <a:lnTo>
                    <a:pt x="32" y="104"/>
                  </a:lnTo>
                  <a:lnTo>
                    <a:pt x="56" y="83"/>
                  </a:lnTo>
                  <a:lnTo>
                    <a:pt x="93" y="64"/>
                  </a:lnTo>
                  <a:lnTo>
                    <a:pt x="127" y="47"/>
                  </a:lnTo>
                  <a:lnTo>
                    <a:pt x="145" y="43"/>
                  </a:lnTo>
                  <a:lnTo>
                    <a:pt x="15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225" y="5036013"/>
            <a:ext cx="1832058" cy="1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uppe 31"/>
          <p:cNvGrpSpPr/>
          <p:nvPr/>
        </p:nvGrpSpPr>
        <p:grpSpPr>
          <a:xfrm>
            <a:off x="145144" y="1857829"/>
            <a:ext cx="7943602" cy="4445060"/>
            <a:chOff x="145144" y="1857829"/>
            <a:chExt cx="7943602" cy="4445060"/>
          </a:xfrm>
        </p:grpSpPr>
        <p:sp>
          <p:nvSpPr>
            <p:cNvPr id="33" name="Tekstboks 32"/>
            <p:cNvSpPr txBox="1"/>
            <p:nvPr/>
          </p:nvSpPr>
          <p:spPr>
            <a:xfrm>
              <a:off x="7678056" y="1857829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*)</a:t>
              </a:r>
              <a:endParaRPr lang="en-GB" sz="1400" dirty="0"/>
            </a:p>
          </p:txBody>
        </p:sp>
        <p:sp>
          <p:nvSpPr>
            <p:cNvPr id="34" name="Tekstboks 33"/>
            <p:cNvSpPr txBox="1"/>
            <p:nvPr/>
          </p:nvSpPr>
          <p:spPr>
            <a:xfrm>
              <a:off x="6865239" y="3222172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*)</a:t>
              </a:r>
              <a:endParaRPr lang="en-GB" sz="1400" dirty="0"/>
            </a:p>
          </p:txBody>
        </p:sp>
        <p:sp>
          <p:nvSpPr>
            <p:cNvPr id="35" name="Tekstboks 34"/>
            <p:cNvSpPr txBox="1"/>
            <p:nvPr/>
          </p:nvSpPr>
          <p:spPr>
            <a:xfrm>
              <a:off x="145144" y="5471892"/>
              <a:ext cx="47436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*) For a throughout discussion of these</a:t>
              </a:r>
            </a:p>
            <a:p>
              <a:r>
                <a:rPr lang="en-GB" sz="1600" dirty="0" smtClean="0"/>
                <a:t>issues, please see the PowerPoint</a:t>
              </a:r>
            </a:p>
            <a:p>
              <a:r>
                <a:rPr lang="en-GB" sz="1600" dirty="0" smtClean="0"/>
                <a:t>presentation ”</a:t>
              </a:r>
              <a:r>
                <a:rPr lang="en-GB" sz="1600" i="1" dirty="0" smtClean="0"/>
                <a:t>Welfare criterion</a:t>
              </a:r>
              <a:r>
                <a:rPr lang="en-GB" sz="1600" dirty="0" smtClean="0"/>
                <a:t>”.</a:t>
              </a:r>
              <a:endParaRPr lang="en-GB" sz="1600" dirty="0"/>
            </a:p>
          </p:txBody>
        </p:sp>
      </p:grpSp>
      <p:sp>
        <p:nvSpPr>
          <p:cNvPr id="37" name="Pladsholder til diasnumm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885" y="14514"/>
            <a:ext cx="6836229" cy="740229"/>
          </a:xfrm>
        </p:spPr>
        <p:txBody>
          <a:bodyPr/>
          <a:lstStyle/>
          <a:p>
            <a:r>
              <a:rPr lang="en-GB" sz="2800" dirty="0" smtClean="0"/>
              <a:t>Open source software</a:t>
            </a:r>
            <a:br>
              <a:rPr lang="en-GB" sz="2800" dirty="0" smtClean="0"/>
            </a:br>
            <a:r>
              <a:rPr lang="en-GB" sz="2200" dirty="0" smtClean="0"/>
              <a:t>Establishing transparency</a:t>
            </a:r>
            <a:endParaRPr lang="en-GB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-1" y="783769"/>
            <a:ext cx="9904413" cy="5994400"/>
          </a:xfrm>
        </p:spPr>
        <p:txBody>
          <a:bodyPr/>
          <a:lstStyle/>
          <a:p>
            <a:r>
              <a:rPr lang="en-GB" sz="1700" dirty="0" smtClean="0"/>
              <a:t>The IT system used for European spot price calculation (and thereby the European market coupling) must be open source software</a:t>
            </a:r>
          </a:p>
          <a:p>
            <a:pPr lvl="1"/>
            <a:r>
              <a:rPr lang="en-GB" sz="1700" dirty="0" smtClean="0"/>
              <a:t>As every grid user will be forced to finance and use this software</a:t>
            </a:r>
          </a:p>
          <a:p>
            <a:pPr lvl="2"/>
            <a:r>
              <a:rPr lang="en-GB" sz="1700" dirty="0" smtClean="0"/>
              <a:t>You cannot choose between competing European market coupling systems…</a:t>
            </a:r>
          </a:p>
          <a:p>
            <a:r>
              <a:rPr lang="en-GB" sz="1700" dirty="0" smtClean="0"/>
              <a:t>Open source software allows everybody to scrutinize the IT system</a:t>
            </a:r>
          </a:p>
          <a:p>
            <a:pPr lvl="1"/>
            <a:r>
              <a:rPr lang="en-GB" sz="1700" dirty="0" smtClean="0"/>
              <a:t>For example, everybody from the </a:t>
            </a:r>
            <a:r>
              <a:rPr lang="en-GB" sz="1700" i="1" dirty="0" smtClean="0"/>
              <a:t>geek community</a:t>
            </a:r>
            <a:r>
              <a:rPr lang="en-GB" sz="1700" dirty="0" smtClean="0"/>
              <a:t>.</a:t>
            </a:r>
          </a:p>
          <a:p>
            <a:r>
              <a:rPr lang="en-GB" sz="1700" dirty="0" smtClean="0"/>
              <a:t>This gives us a safer IT system, as practical experience shows</a:t>
            </a:r>
          </a:p>
          <a:p>
            <a:pPr lvl="1"/>
            <a:r>
              <a:rPr lang="en-GB" sz="1700" dirty="0" smtClean="0"/>
              <a:t>Because we use crowd sourcing for the detection of flaws in the software.</a:t>
            </a:r>
          </a:p>
          <a:p>
            <a:r>
              <a:rPr lang="en-GB" sz="1700" dirty="0" smtClean="0"/>
              <a:t>The urgency of installing effective flaw detection is illustrated by the spot exchanges’ many costly calculation errors</a:t>
            </a:r>
          </a:p>
          <a:p>
            <a:pPr lvl="1"/>
            <a:r>
              <a:rPr lang="en-GB" sz="1700" dirty="0" smtClean="0"/>
              <a:t>Please refer to the PowerPoint presentation ”</a:t>
            </a:r>
            <a:r>
              <a:rPr lang="en-GB" sz="1700" i="1" dirty="0" smtClean="0"/>
              <a:t>Market coupling and spot price calculation</a:t>
            </a:r>
            <a:r>
              <a:rPr lang="en-GB" sz="1700" dirty="0" smtClean="0"/>
              <a:t>”.</a:t>
            </a:r>
          </a:p>
          <a:p>
            <a:r>
              <a:rPr lang="en-GB" sz="1700" dirty="0" smtClean="0"/>
              <a:t>It’s also illustrated by Nord Pool Spot’s inability to re-calculate the spot prices for 5 August 2013 – and by Nord Pool Spot’s inability to publish the re-calculated spot prices for 26 June 2013 in due time</a:t>
            </a:r>
          </a:p>
          <a:p>
            <a:pPr lvl="1"/>
            <a:r>
              <a:rPr lang="en-GB" sz="1700" dirty="0" smtClean="0"/>
              <a:t>It’s further illustrated by APX’ &amp; Belpex’ inability to receive the customers’ bids for 9 July 2013 electronically – thereby devastating market coupling.</a:t>
            </a:r>
            <a:endParaRPr lang="en-GB" sz="17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90" y="29028"/>
            <a:ext cx="693490" cy="73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1712470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/>
              <a:t>Appendix</a:t>
            </a:r>
            <a:endParaRPr lang="en-GB" sz="6000" dirty="0"/>
          </a:p>
          <a:p>
            <a:pPr algn="ctr"/>
            <a:r>
              <a:rPr lang="en-GB" sz="4800" dirty="0" smtClean="0"/>
              <a:t>Terminology </a:t>
            </a:r>
            <a:r>
              <a:rPr lang="en-GB" sz="4800" dirty="0"/>
              <a:t>and acronyms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grpSp>
        <p:nvGrpSpPr>
          <p:cNvPr id="6" name="Gruppe 5"/>
          <p:cNvGrpSpPr/>
          <p:nvPr/>
        </p:nvGrpSpPr>
        <p:grpSpPr>
          <a:xfrm>
            <a:off x="3955150" y="4188054"/>
            <a:ext cx="2057620" cy="1865730"/>
            <a:chOff x="2169893" y="2751138"/>
            <a:chExt cx="2057620" cy="1865730"/>
          </a:xfrm>
        </p:grpSpPr>
        <p:grpSp>
          <p:nvGrpSpPr>
            <p:cNvPr id="8" name="Gruppe 106"/>
            <p:cNvGrpSpPr/>
            <p:nvPr/>
          </p:nvGrpSpPr>
          <p:grpSpPr>
            <a:xfrm>
              <a:off x="2384425" y="2751138"/>
              <a:ext cx="1843088" cy="1357313"/>
              <a:chOff x="2384425" y="2751138"/>
              <a:chExt cx="1843088" cy="1357313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2401888" y="2765426"/>
                <a:ext cx="1819275" cy="1336675"/>
              </a:xfrm>
              <a:custGeom>
                <a:avLst/>
                <a:gdLst/>
                <a:ahLst/>
                <a:cxnLst>
                  <a:cxn ang="0">
                    <a:pos x="56" y="290"/>
                  </a:cxn>
                  <a:cxn ang="0">
                    <a:pos x="117" y="213"/>
                  </a:cxn>
                  <a:cxn ang="0">
                    <a:pos x="182" y="127"/>
                  </a:cxn>
                  <a:cxn ang="0">
                    <a:pos x="275" y="45"/>
                  </a:cxn>
                  <a:cxn ang="0">
                    <a:pos x="366" y="2"/>
                  </a:cxn>
                  <a:cxn ang="0">
                    <a:pos x="460" y="25"/>
                  </a:cxn>
                  <a:cxn ang="0">
                    <a:pos x="595" y="97"/>
                  </a:cxn>
                  <a:cxn ang="0">
                    <a:pos x="704" y="186"/>
                  </a:cxn>
                  <a:cxn ang="0">
                    <a:pos x="839" y="168"/>
                  </a:cxn>
                  <a:cxn ang="0">
                    <a:pos x="973" y="200"/>
                  </a:cxn>
                  <a:cxn ang="0">
                    <a:pos x="1110" y="270"/>
                  </a:cxn>
                  <a:cxn ang="0">
                    <a:pos x="1113" y="308"/>
                  </a:cxn>
                  <a:cxn ang="0">
                    <a:pos x="1119" y="354"/>
                  </a:cxn>
                  <a:cxn ang="0">
                    <a:pos x="1104" y="393"/>
                  </a:cxn>
                  <a:cxn ang="0">
                    <a:pos x="1092" y="447"/>
                  </a:cxn>
                  <a:cxn ang="0">
                    <a:pos x="1029" y="511"/>
                  </a:cxn>
                  <a:cxn ang="0">
                    <a:pos x="957" y="599"/>
                  </a:cxn>
                  <a:cxn ang="0">
                    <a:pos x="848" y="701"/>
                  </a:cxn>
                  <a:cxn ang="0">
                    <a:pos x="778" y="778"/>
                  </a:cxn>
                  <a:cxn ang="0">
                    <a:pos x="704" y="833"/>
                  </a:cxn>
                  <a:cxn ang="0">
                    <a:pos x="631" y="767"/>
                  </a:cxn>
                  <a:cxn ang="0">
                    <a:pos x="544" y="706"/>
                  </a:cxn>
                  <a:cxn ang="0">
                    <a:pos x="446" y="653"/>
                  </a:cxn>
                  <a:cxn ang="0">
                    <a:pos x="397" y="610"/>
                  </a:cxn>
                  <a:cxn ang="0">
                    <a:pos x="351" y="574"/>
                  </a:cxn>
                  <a:cxn ang="0">
                    <a:pos x="293" y="583"/>
                  </a:cxn>
                  <a:cxn ang="0">
                    <a:pos x="239" y="567"/>
                  </a:cxn>
                  <a:cxn ang="0">
                    <a:pos x="160" y="517"/>
                  </a:cxn>
                  <a:cxn ang="0">
                    <a:pos x="62" y="486"/>
                  </a:cxn>
                  <a:cxn ang="0">
                    <a:pos x="2" y="483"/>
                  </a:cxn>
                  <a:cxn ang="0">
                    <a:pos x="24" y="440"/>
                  </a:cxn>
                  <a:cxn ang="0">
                    <a:pos x="31" y="399"/>
                  </a:cxn>
                  <a:cxn ang="0">
                    <a:pos x="0" y="351"/>
                  </a:cxn>
                </a:cxnLst>
                <a:rect l="0" t="0" r="r" b="b"/>
                <a:pathLst>
                  <a:path w="1146" h="842">
                    <a:moveTo>
                      <a:pt x="0" y="351"/>
                    </a:moveTo>
                    <a:lnTo>
                      <a:pt x="56" y="290"/>
                    </a:lnTo>
                    <a:lnTo>
                      <a:pt x="97" y="245"/>
                    </a:lnTo>
                    <a:lnTo>
                      <a:pt x="117" y="213"/>
                    </a:lnTo>
                    <a:lnTo>
                      <a:pt x="149" y="179"/>
                    </a:lnTo>
                    <a:lnTo>
                      <a:pt x="182" y="127"/>
                    </a:lnTo>
                    <a:lnTo>
                      <a:pt x="223" y="84"/>
                    </a:lnTo>
                    <a:lnTo>
                      <a:pt x="275" y="45"/>
                    </a:lnTo>
                    <a:lnTo>
                      <a:pt x="313" y="0"/>
                    </a:lnTo>
                    <a:lnTo>
                      <a:pt x="366" y="2"/>
                    </a:lnTo>
                    <a:lnTo>
                      <a:pt x="406" y="11"/>
                    </a:lnTo>
                    <a:lnTo>
                      <a:pt x="460" y="25"/>
                    </a:lnTo>
                    <a:lnTo>
                      <a:pt x="539" y="68"/>
                    </a:lnTo>
                    <a:lnTo>
                      <a:pt x="595" y="97"/>
                    </a:lnTo>
                    <a:lnTo>
                      <a:pt x="681" y="175"/>
                    </a:lnTo>
                    <a:lnTo>
                      <a:pt x="704" y="186"/>
                    </a:lnTo>
                    <a:lnTo>
                      <a:pt x="760" y="173"/>
                    </a:lnTo>
                    <a:lnTo>
                      <a:pt x="839" y="168"/>
                    </a:lnTo>
                    <a:lnTo>
                      <a:pt x="891" y="177"/>
                    </a:lnTo>
                    <a:lnTo>
                      <a:pt x="973" y="200"/>
                    </a:lnTo>
                    <a:lnTo>
                      <a:pt x="1033" y="227"/>
                    </a:lnTo>
                    <a:lnTo>
                      <a:pt x="1110" y="270"/>
                    </a:lnTo>
                    <a:lnTo>
                      <a:pt x="1146" y="299"/>
                    </a:lnTo>
                    <a:lnTo>
                      <a:pt x="1113" y="308"/>
                    </a:lnTo>
                    <a:lnTo>
                      <a:pt x="1110" y="320"/>
                    </a:lnTo>
                    <a:lnTo>
                      <a:pt x="1119" y="354"/>
                    </a:lnTo>
                    <a:lnTo>
                      <a:pt x="1104" y="381"/>
                    </a:lnTo>
                    <a:lnTo>
                      <a:pt x="1104" y="393"/>
                    </a:lnTo>
                    <a:lnTo>
                      <a:pt x="1124" y="424"/>
                    </a:lnTo>
                    <a:lnTo>
                      <a:pt x="1092" y="447"/>
                    </a:lnTo>
                    <a:lnTo>
                      <a:pt x="1062" y="467"/>
                    </a:lnTo>
                    <a:lnTo>
                      <a:pt x="1029" y="511"/>
                    </a:lnTo>
                    <a:lnTo>
                      <a:pt x="1009" y="542"/>
                    </a:lnTo>
                    <a:lnTo>
                      <a:pt x="957" y="599"/>
                    </a:lnTo>
                    <a:lnTo>
                      <a:pt x="896" y="656"/>
                    </a:lnTo>
                    <a:lnTo>
                      <a:pt x="848" y="701"/>
                    </a:lnTo>
                    <a:lnTo>
                      <a:pt x="817" y="740"/>
                    </a:lnTo>
                    <a:lnTo>
                      <a:pt x="778" y="778"/>
                    </a:lnTo>
                    <a:lnTo>
                      <a:pt x="722" y="842"/>
                    </a:lnTo>
                    <a:lnTo>
                      <a:pt x="704" y="833"/>
                    </a:lnTo>
                    <a:lnTo>
                      <a:pt x="661" y="790"/>
                    </a:lnTo>
                    <a:lnTo>
                      <a:pt x="631" y="767"/>
                    </a:lnTo>
                    <a:lnTo>
                      <a:pt x="609" y="762"/>
                    </a:lnTo>
                    <a:lnTo>
                      <a:pt x="544" y="706"/>
                    </a:lnTo>
                    <a:lnTo>
                      <a:pt x="498" y="676"/>
                    </a:lnTo>
                    <a:lnTo>
                      <a:pt x="446" y="653"/>
                    </a:lnTo>
                    <a:lnTo>
                      <a:pt x="406" y="640"/>
                    </a:lnTo>
                    <a:lnTo>
                      <a:pt x="397" y="610"/>
                    </a:lnTo>
                    <a:lnTo>
                      <a:pt x="377" y="583"/>
                    </a:lnTo>
                    <a:lnTo>
                      <a:pt x="351" y="574"/>
                    </a:lnTo>
                    <a:lnTo>
                      <a:pt x="333" y="571"/>
                    </a:lnTo>
                    <a:lnTo>
                      <a:pt x="293" y="583"/>
                    </a:lnTo>
                    <a:lnTo>
                      <a:pt x="268" y="595"/>
                    </a:lnTo>
                    <a:lnTo>
                      <a:pt x="239" y="567"/>
                    </a:lnTo>
                    <a:lnTo>
                      <a:pt x="198" y="538"/>
                    </a:lnTo>
                    <a:lnTo>
                      <a:pt x="160" y="517"/>
                    </a:lnTo>
                    <a:lnTo>
                      <a:pt x="106" y="499"/>
                    </a:lnTo>
                    <a:lnTo>
                      <a:pt x="62" y="486"/>
                    </a:lnTo>
                    <a:lnTo>
                      <a:pt x="20" y="483"/>
                    </a:lnTo>
                    <a:lnTo>
                      <a:pt x="2" y="483"/>
                    </a:lnTo>
                    <a:lnTo>
                      <a:pt x="9" y="469"/>
                    </a:lnTo>
                    <a:lnTo>
                      <a:pt x="24" y="440"/>
                    </a:lnTo>
                    <a:lnTo>
                      <a:pt x="13" y="413"/>
                    </a:lnTo>
                    <a:lnTo>
                      <a:pt x="31" y="399"/>
                    </a:lnTo>
                    <a:lnTo>
                      <a:pt x="29" y="384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rgbClr val="FFFD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2405063" y="3254376"/>
                <a:ext cx="1778000" cy="833438"/>
              </a:xfrm>
              <a:custGeom>
                <a:avLst/>
                <a:gdLst/>
                <a:ahLst/>
                <a:cxnLst>
                  <a:cxn ang="0">
                    <a:pos x="111" y="85"/>
                  </a:cxn>
                  <a:cxn ang="0">
                    <a:pos x="271" y="172"/>
                  </a:cxn>
                  <a:cxn ang="0">
                    <a:pos x="338" y="217"/>
                  </a:cxn>
                  <a:cxn ang="0">
                    <a:pos x="431" y="238"/>
                  </a:cxn>
                  <a:cxn ang="0">
                    <a:pos x="480" y="276"/>
                  </a:cxn>
                  <a:cxn ang="0">
                    <a:pos x="564" y="304"/>
                  </a:cxn>
                  <a:cxn ang="0">
                    <a:pos x="702" y="386"/>
                  </a:cxn>
                  <a:cxn ang="0">
                    <a:pos x="770" y="363"/>
                  </a:cxn>
                  <a:cxn ang="0">
                    <a:pos x="835" y="278"/>
                  </a:cxn>
                  <a:cxn ang="0">
                    <a:pos x="878" y="231"/>
                  </a:cxn>
                  <a:cxn ang="0">
                    <a:pos x="926" y="181"/>
                  </a:cxn>
                  <a:cxn ang="0">
                    <a:pos x="986" y="110"/>
                  </a:cxn>
                  <a:cxn ang="0">
                    <a:pos x="1020" y="58"/>
                  </a:cxn>
                  <a:cxn ang="0">
                    <a:pos x="1111" y="0"/>
                  </a:cxn>
                  <a:cxn ang="0">
                    <a:pos x="1104" y="69"/>
                  </a:cxn>
                  <a:cxn ang="0">
                    <a:pos x="1120" y="110"/>
                  </a:cxn>
                  <a:cxn ang="0">
                    <a:pos x="1059" y="162"/>
                  </a:cxn>
                  <a:cxn ang="0">
                    <a:pos x="1004" y="231"/>
                  </a:cxn>
                  <a:cxn ang="0">
                    <a:pos x="898" y="340"/>
                  </a:cxn>
                  <a:cxn ang="0">
                    <a:pos x="817" y="429"/>
                  </a:cxn>
                  <a:cxn ang="0">
                    <a:pos x="729" y="523"/>
                  </a:cxn>
                  <a:cxn ang="0">
                    <a:pos x="677" y="495"/>
                  </a:cxn>
                  <a:cxn ang="0">
                    <a:pos x="609" y="459"/>
                  </a:cxn>
                  <a:cxn ang="0">
                    <a:pos x="508" y="375"/>
                  </a:cxn>
                  <a:cxn ang="0">
                    <a:pos x="406" y="329"/>
                  </a:cxn>
                  <a:cxn ang="0">
                    <a:pos x="373" y="274"/>
                  </a:cxn>
                  <a:cxn ang="0">
                    <a:pos x="331" y="263"/>
                  </a:cxn>
                  <a:cxn ang="0">
                    <a:pos x="260" y="285"/>
                  </a:cxn>
                  <a:cxn ang="0">
                    <a:pos x="207" y="233"/>
                  </a:cxn>
                  <a:cxn ang="0">
                    <a:pos x="115" y="194"/>
                  </a:cxn>
                  <a:cxn ang="0">
                    <a:pos x="38" y="176"/>
                  </a:cxn>
                  <a:cxn ang="0">
                    <a:pos x="0" y="157"/>
                  </a:cxn>
                  <a:cxn ang="0">
                    <a:pos x="16" y="108"/>
                  </a:cxn>
                  <a:cxn ang="0">
                    <a:pos x="29" y="73"/>
                  </a:cxn>
                </a:cxnLst>
                <a:rect l="0" t="0" r="r" b="b"/>
                <a:pathLst>
                  <a:path w="1120" h="525">
                    <a:moveTo>
                      <a:pt x="29" y="73"/>
                    </a:moveTo>
                    <a:lnTo>
                      <a:pt x="111" y="85"/>
                    </a:lnTo>
                    <a:lnTo>
                      <a:pt x="191" y="128"/>
                    </a:lnTo>
                    <a:lnTo>
                      <a:pt x="271" y="172"/>
                    </a:lnTo>
                    <a:lnTo>
                      <a:pt x="318" y="215"/>
                    </a:lnTo>
                    <a:lnTo>
                      <a:pt x="338" y="217"/>
                    </a:lnTo>
                    <a:lnTo>
                      <a:pt x="395" y="217"/>
                    </a:lnTo>
                    <a:lnTo>
                      <a:pt x="431" y="238"/>
                    </a:lnTo>
                    <a:lnTo>
                      <a:pt x="444" y="272"/>
                    </a:lnTo>
                    <a:lnTo>
                      <a:pt x="480" y="276"/>
                    </a:lnTo>
                    <a:lnTo>
                      <a:pt x="522" y="285"/>
                    </a:lnTo>
                    <a:lnTo>
                      <a:pt x="564" y="304"/>
                    </a:lnTo>
                    <a:lnTo>
                      <a:pt x="625" y="340"/>
                    </a:lnTo>
                    <a:lnTo>
                      <a:pt x="702" y="386"/>
                    </a:lnTo>
                    <a:lnTo>
                      <a:pt x="733" y="397"/>
                    </a:lnTo>
                    <a:lnTo>
                      <a:pt x="770" y="363"/>
                    </a:lnTo>
                    <a:lnTo>
                      <a:pt x="822" y="311"/>
                    </a:lnTo>
                    <a:lnTo>
                      <a:pt x="835" y="278"/>
                    </a:lnTo>
                    <a:lnTo>
                      <a:pt x="851" y="247"/>
                    </a:lnTo>
                    <a:lnTo>
                      <a:pt x="878" y="231"/>
                    </a:lnTo>
                    <a:lnTo>
                      <a:pt x="900" y="217"/>
                    </a:lnTo>
                    <a:lnTo>
                      <a:pt x="926" y="181"/>
                    </a:lnTo>
                    <a:lnTo>
                      <a:pt x="959" y="137"/>
                    </a:lnTo>
                    <a:lnTo>
                      <a:pt x="986" y="110"/>
                    </a:lnTo>
                    <a:lnTo>
                      <a:pt x="1007" y="69"/>
                    </a:lnTo>
                    <a:lnTo>
                      <a:pt x="1020" y="58"/>
                    </a:lnTo>
                    <a:lnTo>
                      <a:pt x="1055" y="42"/>
                    </a:lnTo>
                    <a:lnTo>
                      <a:pt x="1111" y="0"/>
                    </a:lnTo>
                    <a:lnTo>
                      <a:pt x="1117" y="44"/>
                    </a:lnTo>
                    <a:lnTo>
                      <a:pt x="1104" y="69"/>
                    </a:lnTo>
                    <a:lnTo>
                      <a:pt x="1104" y="82"/>
                    </a:lnTo>
                    <a:lnTo>
                      <a:pt x="1120" y="110"/>
                    </a:lnTo>
                    <a:lnTo>
                      <a:pt x="1095" y="137"/>
                    </a:lnTo>
                    <a:lnTo>
                      <a:pt x="1059" y="162"/>
                    </a:lnTo>
                    <a:lnTo>
                      <a:pt x="1031" y="197"/>
                    </a:lnTo>
                    <a:lnTo>
                      <a:pt x="1004" y="231"/>
                    </a:lnTo>
                    <a:lnTo>
                      <a:pt x="964" y="281"/>
                    </a:lnTo>
                    <a:lnTo>
                      <a:pt x="898" y="340"/>
                    </a:lnTo>
                    <a:lnTo>
                      <a:pt x="851" y="386"/>
                    </a:lnTo>
                    <a:lnTo>
                      <a:pt x="817" y="429"/>
                    </a:lnTo>
                    <a:lnTo>
                      <a:pt x="770" y="481"/>
                    </a:lnTo>
                    <a:lnTo>
                      <a:pt x="729" y="523"/>
                    </a:lnTo>
                    <a:lnTo>
                      <a:pt x="704" y="525"/>
                    </a:lnTo>
                    <a:lnTo>
                      <a:pt x="677" y="495"/>
                    </a:lnTo>
                    <a:lnTo>
                      <a:pt x="632" y="461"/>
                    </a:lnTo>
                    <a:lnTo>
                      <a:pt x="609" y="459"/>
                    </a:lnTo>
                    <a:lnTo>
                      <a:pt x="560" y="411"/>
                    </a:lnTo>
                    <a:lnTo>
                      <a:pt x="508" y="375"/>
                    </a:lnTo>
                    <a:lnTo>
                      <a:pt x="476" y="356"/>
                    </a:lnTo>
                    <a:lnTo>
                      <a:pt x="406" y="329"/>
                    </a:lnTo>
                    <a:lnTo>
                      <a:pt x="397" y="299"/>
                    </a:lnTo>
                    <a:lnTo>
                      <a:pt x="373" y="274"/>
                    </a:lnTo>
                    <a:lnTo>
                      <a:pt x="350" y="267"/>
                    </a:lnTo>
                    <a:lnTo>
                      <a:pt x="331" y="263"/>
                    </a:lnTo>
                    <a:lnTo>
                      <a:pt x="300" y="269"/>
                    </a:lnTo>
                    <a:lnTo>
                      <a:pt x="260" y="285"/>
                    </a:lnTo>
                    <a:lnTo>
                      <a:pt x="233" y="256"/>
                    </a:lnTo>
                    <a:lnTo>
                      <a:pt x="207" y="233"/>
                    </a:lnTo>
                    <a:lnTo>
                      <a:pt x="180" y="217"/>
                    </a:lnTo>
                    <a:lnTo>
                      <a:pt x="115" y="194"/>
                    </a:lnTo>
                    <a:lnTo>
                      <a:pt x="70" y="176"/>
                    </a:lnTo>
                    <a:lnTo>
                      <a:pt x="38" y="176"/>
                    </a:lnTo>
                    <a:lnTo>
                      <a:pt x="0" y="176"/>
                    </a:lnTo>
                    <a:lnTo>
                      <a:pt x="0" y="157"/>
                    </a:lnTo>
                    <a:lnTo>
                      <a:pt x="27" y="133"/>
                    </a:lnTo>
                    <a:lnTo>
                      <a:pt x="16" y="108"/>
                    </a:lnTo>
                    <a:lnTo>
                      <a:pt x="29" y="91"/>
                    </a:lnTo>
                    <a:lnTo>
                      <a:pt x="29" y="73"/>
                    </a:lnTo>
                    <a:close/>
                  </a:path>
                </a:pathLst>
              </a:custGeom>
              <a:solidFill>
                <a:srgbClr val="D2CEB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2384425" y="2751138"/>
                <a:ext cx="1108075" cy="855663"/>
              </a:xfrm>
              <a:custGeom>
                <a:avLst/>
                <a:gdLst/>
                <a:ahLst/>
                <a:cxnLst>
                  <a:cxn ang="0">
                    <a:pos x="370" y="3"/>
                  </a:cxn>
                  <a:cxn ang="0">
                    <a:pos x="478" y="34"/>
                  </a:cxn>
                  <a:cxn ang="0">
                    <a:pos x="601" y="98"/>
                  </a:cxn>
                  <a:cxn ang="0">
                    <a:pos x="695" y="168"/>
                  </a:cxn>
                  <a:cxn ang="0">
                    <a:pos x="696" y="187"/>
                  </a:cxn>
                  <a:cxn ang="0">
                    <a:pos x="670" y="172"/>
                  </a:cxn>
                  <a:cxn ang="0">
                    <a:pos x="583" y="103"/>
                  </a:cxn>
                  <a:cxn ang="0">
                    <a:pos x="490" y="53"/>
                  </a:cxn>
                  <a:cxn ang="0">
                    <a:pos x="400" y="19"/>
                  </a:cxn>
                  <a:cxn ang="0">
                    <a:pos x="330" y="18"/>
                  </a:cxn>
                  <a:cxn ang="0">
                    <a:pos x="282" y="62"/>
                  </a:cxn>
                  <a:cxn ang="0">
                    <a:pos x="210" y="127"/>
                  </a:cxn>
                  <a:cxn ang="0">
                    <a:pos x="170" y="189"/>
                  </a:cxn>
                  <a:cxn ang="0">
                    <a:pos x="106" y="265"/>
                  </a:cxn>
                  <a:cxn ang="0">
                    <a:pos x="35" y="339"/>
                  </a:cxn>
                  <a:cxn ang="0">
                    <a:pos x="20" y="370"/>
                  </a:cxn>
                  <a:cxn ang="0">
                    <a:pos x="52" y="393"/>
                  </a:cxn>
                  <a:cxn ang="0">
                    <a:pos x="55" y="414"/>
                  </a:cxn>
                  <a:cxn ang="0">
                    <a:pos x="40" y="434"/>
                  </a:cxn>
                  <a:cxn ang="0">
                    <a:pos x="47" y="456"/>
                  </a:cxn>
                  <a:cxn ang="0">
                    <a:pos x="29" y="478"/>
                  </a:cxn>
                  <a:cxn ang="0">
                    <a:pos x="61" y="484"/>
                  </a:cxn>
                  <a:cxn ang="0">
                    <a:pos x="128" y="502"/>
                  </a:cxn>
                  <a:cxn ang="0">
                    <a:pos x="188" y="539"/>
                  </a:cxn>
                  <a:cxn ang="0">
                    <a:pos x="76" y="498"/>
                  </a:cxn>
                  <a:cxn ang="0">
                    <a:pos x="24" y="500"/>
                  </a:cxn>
                  <a:cxn ang="0">
                    <a:pos x="6" y="489"/>
                  </a:cxn>
                  <a:cxn ang="0">
                    <a:pos x="23" y="462"/>
                  </a:cxn>
                  <a:cxn ang="0">
                    <a:pos x="29" y="447"/>
                  </a:cxn>
                  <a:cxn ang="0">
                    <a:pos x="18" y="426"/>
                  </a:cxn>
                  <a:cxn ang="0">
                    <a:pos x="32" y="411"/>
                  </a:cxn>
                  <a:cxn ang="0">
                    <a:pos x="36" y="400"/>
                  </a:cxn>
                  <a:cxn ang="0">
                    <a:pos x="13" y="378"/>
                  </a:cxn>
                  <a:cxn ang="0">
                    <a:pos x="2" y="357"/>
                  </a:cxn>
                  <a:cxn ang="0">
                    <a:pos x="46" y="311"/>
                  </a:cxn>
                  <a:cxn ang="0">
                    <a:pos x="100" y="253"/>
                  </a:cxn>
                  <a:cxn ang="0">
                    <a:pos x="122" y="219"/>
                  </a:cxn>
                  <a:cxn ang="0">
                    <a:pos x="170" y="168"/>
                  </a:cxn>
                  <a:cxn ang="0">
                    <a:pos x="203" y="121"/>
                  </a:cxn>
                  <a:cxn ang="0">
                    <a:pos x="262" y="66"/>
                  </a:cxn>
                  <a:cxn ang="0">
                    <a:pos x="311" y="19"/>
                  </a:cxn>
                </a:cxnLst>
                <a:rect l="0" t="0" r="r" b="b"/>
                <a:pathLst>
                  <a:path w="698" h="539">
                    <a:moveTo>
                      <a:pt x="328" y="0"/>
                    </a:moveTo>
                    <a:lnTo>
                      <a:pt x="370" y="3"/>
                    </a:lnTo>
                    <a:lnTo>
                      <a:pt x="420" y="12"/>
                    </a:lnTo>
                    <a:lnTo>
                      <a:pt x="478" y="34"/>
                    </a:lnTo>
                    <a:lnTo>
                      <a:pt x="538" y="64"/>
                    </a:lnTo>
                    <a:lnTo>
                      <a:pt x="601" y="98"/>
                    </a:lnTo>
                    <a:lnTo>
                      <a:pt x="654" y="136"/>
                    </a:lnTo>
                    <a:lnTo>
                      <a:pt x="695" y="168"/>
                    </a:lnTo>
                    <a:lnTo>
                      <a:pt x="698" y="179"/>
                    </a:lnTo>
                    <a:lnTo>
                      <a:pt x="696" y="187"/>
                    </a:lnTo>
                    <a:lnTo>
                      <a:pt x="683" y="188"/>
                    </a:lnTo>
                    <a:lnTo>
                      <a:pt x="670" y="172"/>
                    </a:lnTo>
                    <a:lnTo>
                      <a:pt x="627" y="132"/>
                    </a:lnTo>
                    <a:lnTo>
                      <a:pt x="583" y="103"/>
                    </a:lnTo>
                    <a:lnTo>
                      <a:pt x="532" y="73"/>
                    </a:lnTo>
                    <a:lnTo>
                      <a:pt x="490" y="53"/>
                    </a:lnTo>
                    <a:lnTo>
                      <a:pt x="445" y="31"/>
                    </a:lnTo>
                    <a:lnTo>
                      <a:pt x="400" y="19"/>
                    </a:lnTo>
                    <a:lnTo>
                      <a:pt x="356" y="13"/>
                    </a:lnTo>
                    <a:lnTo>
                      <a:pt x="330" y="18"/>
                    </a:lnTo>
                    <a:lnTo>
                      <a:pt x="314" y="28"/>
                    </a:lnTo>
                    <a:lnTo>
                      <a:pt x="282" y="62"/>
                    </a:lnTo>
                    <a:lnTo>
                      <a:pt x="244" y="94"/>
                    </a:lnTo>
                    <a:lnTo>
                      <a:pt x="210" y="127"/>
                    </a:lnTo>
                    <a:lnTo>
                      <a:pt x="188" y="161"/>
                    </a:lnTo>
                    <a:lnTo>
                      <a:pt x="170" y="189"/>
                    </a:lnTo>
                    <a:lnTo>
                      <a:pt x="136" y="224"/>
                    </a:lnTo>
                    <a:lnTo>
                      <a:pt x="106" y="265"/>
                    </a:lnTo>
                    <a:lnTo>
                      <a:pt x="70" y="304"/>
                    </a:lnTo>
                    <a:lnTo>
                      <a:pt x="35" y="339"/>
                    </a:lnTo>
                    <a:lnTo>
                      <a:pt x="20" y="362"/>
                    </a:lnTo>
                    <a:lnTo>
                      <a:pt x="20" y="370"/>
                    </a:lnTo>
                    <a:lnTo>
                      <a:pt x="32" y="380"/>
                    </a:lnTo>
                    <a:lnTo>
                      <a:pt x="52" y="393"/>
                    </a:lnTo>
                    <a:lnTo>
                      <a:pt x="55" y="405"/>
                    </a:lnTo>
                    <a:lnTo>
                      <a:pt x="55" y="414"/>
                    </a:lnTo>
                    <a:lnTo>
                      <a:pt x="40" y="426"/>
                    </a:lnTo>
                    <a:lnTo>
                      <a:pt x="40" y="434"/>
                    </a:lnTo>
                    <a:lnTo>
                      <a:pt x="46" y="440"/>
                    </a:lnTo>
                    <a:lnTo>
                      <a:pt x="47" y="456"/>
                    </a:lnTo>
                    <a:lnTo>
                      <a:pt x="40" y="467"/>
                    </a:lnTo>
                    <a:lnTo>
                      <a:pt x="29" y="478"/>
                    </a:lnTo>
                    <a:lnTo>
                      <a:pt x="29" y="487"/>
                    </a:lnTo>
                    <a:lnTo>
                      <a:pt x="61" y="484"/>
                    </a:lnTo>
                    <a:lnTo>
                      <a:pt x="97" y="492"/>
                    </a:lnTo>
                    <a:lnTo>
                      <a:pt x="128" y="502"/>
                    </a:lnTo>
                    <a:lnTo>
                      <a:pt x="167" y="523"/>
                    </a:lnTo>
                    <a:lnTo>
                      <a:pt x="188" y="539"/>
                    </a:lnTo>
                    <a:lnTo>
                      <a:pt x="118" y="512"/>
                    </a:lnTo>
                    <a:lnTo>
                      <a:pt x="76" y="498"/>
                    </a:lnTo>
                    <a:lnTo>
                      <a:pt x="48" y="496"/>
                    </a:lnTo>
                    <a:lnTo>
                      <a:pt x="24" y="500"/>
                    </a:lnTo>
                    <a:lnTo>
                      <a:pt x="8" y="498"/>
                    </a:lnTo>
                    <a:lnTo>
                      <a:pt x="6" y="489"/>
                    </a:lnTo>
                    <a:lnTo>
                      <a:pt x="11" y="477"/>
                    </a:lnTo>
                    <a:lnTo>
                      <a:pt x="23" y="462"/>
                    </a:lnTo>
                    <a:lnTo>
                      <a:pt x="31" y="453"/>
                    </a:lnTo>
                    <a:lnTo>
                      <a:pt x="29" y="447"/>
                    </a:lnTo>
                    <a:lnTo>
                      <a:pt x="24" y="436"/>
                    </a:lnTo>
                    <a:lnTo>
                      <a:pt x="18" y="426"/>
                    </a:lnTo>
                    <a:lnTo>
                      <a:pt x="22" y="417"/>
                    </a:lnTo>
                    <a:lnTo>
                      <a:pt x="32" y="411"/>
                    </a:lnTo>
                    <a:lnTo>
                      <a:pt x="38" y="408"/>
                    </a:lnTo>
                    <a:lnTo>
                      <a:pt x="36" y="400"/>
                    </a:lnTo>
                    <a:lnTo>
                      <a:pt x="29" y="387"/>
                    </a:lnTo>
                    <a:lnTo>
                      <a:pt x="13" y="378"/>
                    </a:lnTo>
                    <a:lnTo>
                      <a:pt x="0" y="364"/>
                    </a:lnTo>
                    <a:lnTo>
                      <a:pt x="2" y="357"/>
                    </a:lnTo>
                    <a:lnTo>
                      <a:pt x="17" y="338"/>
                    </a:lnTo>
                    <a:lnTo>
                      <a:pt x="46" y="311"/>
                    </a:lnTo>
                    <a:lnTo>
                      <a:pt x="77" y="278"/>
                    </a:lnTo>
                    <a:lnTo>
                      <a:pt x="100" y="253"/>
                    </a:lnTo>
                    <a:lnTo>
                      <a:pt x="115" y="232"/>
                    </a:lnTo>
                    <a:lnTo>
                      <a:pt x="122" y="219"/>
                    </a:lnTo>
                    <a:lnTo>
                      <a:pt x="152" y="194"/>
                    </a:lnTo>
                    <a:lnTo>
                      <a:pt x="170" y="168"/>
                    </a:lnTo>
                    <a:lnTo>
                      <a:pt x="186" y="141"/>
                    </a:lnTo>
                    <a:lnTo>
                      <a:pt x="203" y="121"/>
                    </a:lnTo>
                    <a:lnTo>
                      <a:pt x="231" y="91"/>
                    </a:lnTo>
                    <a:lnTo>
                      <a:pt x="262" y="66"/>
                    </a:lnTo>
                    <a:lnTo>
                      <a:pt x="290" y="40"/>
                    </a:lnTo>
                    <a:lnTo>
                      <a:pt x="311" y="19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2935288" y="283845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59" y="9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2"/>
                  </a:cxn>
                  <a:cxn ang="0">
                    <a:pos x="75" y="33"/>
                  </a:cxn>
                  <a:cxn ang="0">
                    <a:pos x="42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1"/>
                  </a:cxn>
                </a:cxnLst>
                <a:rect l="0" t="0" r="r" b="b"/>
                <a:pathLst>
                  <a:path w="113" h="57">
                    <a:moveTo>
                      <a:pt x="12" y="1"/>
                    </a:moveTo>
                    <a:lnTo>
                      <a:pt x="59" y="9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2"/>
                    </a:lnTo>
                    <a:lnTo>
                      <a:pt x="75" y="33"/>
                    </a:lnTo>
                    <a:lnTo>
                      <a:pt x="42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2887663" y="289560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833688" y="2963863"/>
                <a:ext cx="180975" cy="9048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4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6" y="33"/>
                  </a:cxn>
                  <a:cxn ang="0">
                    <a:pos x="43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5" y="0"/>
                  </a:cxn>
                  <a:cxn ang="0">
                    <a:pos x="13" y="2"/>
                  </a:cxn>
                </a:cxnLst>
                <a:rect l="0" t="0" r="r" b="b"/>
                <a:pathLst>
                  <a:path w="114" h="57">
                    <a:moveTo>
                      <a:pt x="13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4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6" y="33"/>
                    </a:lnTo>
                    <a:lnTo>
                      <a:pt x="43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760663" y="303530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2711450" y="3100388"/>
                <a:ext cx="180975" cy="9048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4" y="45"/>
                  </a:cxn>
                  <a:cxn ang="0">
                    <a:pos x="110" y="57"/>
                  </a:cxn>
                  <a:cxn ang="0">
                    <a:pos x="98" y="52"/>
                  </a:cxn>
                  <a:cxn ang="0">
                    <a:pos x="76" y="33"/>
                  </a:cxn>
                  <a:cxn ang="0">
                    <a:pos x="43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3" y="1"/>
                  </a:cxn>
                </a:cxnLst>
                <a:rect l="0" t="0" r="r" b="b"/>
                <a:pathLst>
                  <a:path w="114" h="57">
                    <a:moveTo>
                      <a:pt x="13" y="1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4" y="45"/>
                    </a:lnTo>
                    <a:lnTo>
                      <a:pt x="110" y="57"/>
                    </a:lnTo>
                    <a:lnTo>
                      <a:pt x="98" y="52"/>
                    </a:lnTo>
                    <a:lnTo>
                      <a:pt x="76" y="33"/>
                    </a:lnTo>
                    <a:lnTo>
                      <a:pt x="43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2651125" y="3170238"/>
                <a:ext cx="180975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4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4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4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2590800" y="3257551"/>
                <a:ext cx="127000" cy="714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1" y="8"/>
                  </a:cxn>
                  <a:cxn ang="0">
                    <a:pos x="66" y="24"/>
                  </a:cxn>
                  <a:cxn ang="0">
                    <a:pos x="80" y="36"/>
                  </a:cxn>
                  <a:cxn ang="0">
                    <a:pos x="77" y="45"/>
                  </a:cxn>
                  <a:cxn ang="0">
                    <a:pos x="68" y="42"/>
                  </a:cxn>
                  <a:cxn ang="0">
                    <a:pos x="53" y="26"/>
                  </a:cxn>
                  <a:cxn ang="0">
                    <a:pos x="30" y="16"/>
                  </a:cxn>
                  <a:cxn ang="0">
                    <a:pos x="8" y="1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9" y="1"/>
                  </a:cxn>
                </a:cxnLst>
                <a:rect l="0" t="0" r="r" b="b"/>
                <a:pathLst>
                  <a:path w="80" h="45">
                    <a:moveTo>
                      <a:pt x="9" y="1"/>
                    </a:moveTo>
                    <a:lnTo>
                      <a:pt x="41" y="8"/>
                    </a:lnTo>
                    <a:lnTo>
                      <a:pt x="66" y="24"/>
                    </a:lnTo>
                    <a:lnTo>
                      <a:pt x="80" y="36"/>
                    </a:lnTo>
                    <a:lnTo>
                      <a:pt x="77" y="45"/>
                    </a:lnTo>
                    <a:lnTo>
                      <a:pt x="68" y="42"/>
                    </a:lnTo>
                    <a:lnTo>
                      <a:pt x="53" y="26"/>
                    </a:lnTo>
                    <a:lnTo>
                      <a:pt x="30" y="16"/>
                    </a:lnTo>
                    <a:lnTo>
                      <a:pt x="8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2954338" y="3228976"/>
                <a:ext cx="125413" cy="714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1" y="8"/>
                  </a:cxn>
                  <a:cxn ang="0">
                    <a:pos x="65" y="24"/>
                  </a:cxn>
                  <a:cxn ang="0">
                    <a:pos x="79" y="36"/>
                  </a:cxn>
                  <a:cxn ang="0">
                    <a:pos x="76" y="45"/>
                  </a:cxn>
                  <a:cxn ang="0">
                    <a:pos x="68" y="42"/>
                  </a:cxn>
                  <a:cxn ang="0">
                    <a:pos x="53" y="25"/>
                  </a:cxn>
                  <a:cxn ang="0">
                    <a:pos x="30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9" y="1"/>
                  </a:cxn>
                </a:cxnLst>
                <a:rect l="0" t="0" r="r" b="b"/>
                <a:pathLst>
                  <a:path w="79" h="45">
                    <a:moveTo>
                      <a:pt x="9" y="1"/>
                    </a:moveTo>
                    <a:lnTo>
                      <a:pt x="41" y="8"/>
                    </a:lnTo>
                    <a:lnTo>
                      <a:pt x="65" y="24"/>
                    </a:lnTo>
                    <a:lnTo>
                      <a:pt x="79" y="36"/>
                    </a:lnTo>
                    <a:lnTo>
                      <a:pt x="76" y="45"/>
                    </a:lnTo>
                    <a:lnTo>
                      <a:pt x="68" y="42"/>
                    </a:lnTo>
                    <a:lnTo>
                      <a:pt x="53" y="25"/>
                    </a:lnTo>
                    <a:lnTo>
                      <a:pt x="30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009900" y="3168651"/>
                <a:ext cx="125413" cy="714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41" y="8"/>
                  </a:cxn>
                  <a:cxn ang="0">
                    <a:pos x="66" y="24"/>
                  </a:cxn>
                  <a:cxn ang="0">
                    <a:pos x="79" y="36"/>
                  </a:cxn>
                  <a:cxn ang="0">
                    <a:pos x="76" y="45"/>
                  </a:cxn>
                  <a:cxn ang="0">
                    <a:pos x="68" y="42"/>
                  </a:cxn>
                  <a:cxn ang="0">
                    <a:pos x="53" y="25"/>
                  </a:cxn>
                  <a:cxn ang="0">
                    <a:pos x="30" y="15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3" y="0"/>
                  </a:cxn>
                  <a:cxn ang="0">
                    <a:pos x="9" y="1"/>
                  </a:cxn>
                </a:cxnLst>
                <a:rect l="0" t="0" r="r" b="b"/>
                <a:pathLst>
                  <a:path w="79" h="45">
                    <a:moveTo>
                      <a:pt x="9" y="1"/>
                    </a:moveTo>
                    <a:lnTo>
                      <a:pt x="41" y="8"/>
                    </a:lnTo>
                    <a:lnTo>
                      <a:pt x="66" y="24"/>
                    </a:lnTo>
                    <a:lnTo>
                      <a:pt x="79" y="36"/>
                    </a:lnTo>
                    <a:lnTo>
                      <a:pt x="76" y="45"/>
                    </a:lnTo>
                    <a:lnTo>
                      <a:pt x="68" y="42"/>
                    </a:lnTo>
                    <a:lnTo>
                      <a:pt x="53" y="25"/>
                    </a:lnTo>
                    <a:lnTo>
                      <a:pt x="30" y="15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3044825" y="3086101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2"/>
                  </a:cxn>
                  <a:cxn ang="0">
                    <a:pos x="75" y="33"/>
                  </a:cxn>
                  <a:cxn ang="0">
                    <a:pos x="42" y="20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1"/>
                  </a:cxn>
                </a:cxnLst>
                <a:rect l="0" t="0" r="r" b="b"/>
                <a:pathLst>
                  <a:path w="113" h="57">
                    <a:moveTo>
                      <a:pt x="12" y="1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2"/>
                    </a:lnTo>
                    <a:lnTo>
                      <a:pt x="75" y="33"/>
                    </a:lnTo>
                    <a:lnTo>
                      <a:pt x="42" y="20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3114675" y="3021013"/>
                <a:ext cx="179388" cy="904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7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7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7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3157538" y="2952751"/>
                <a:ext cx="179388" cy="9207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9" y="10"/>
                  </a:cxn>
                  <a:cxn ang="0">
                    <a:pos x="95" y="30"/>
                  </a:cxn>
                  <a:cxn ang="0">
                    <a:pos x="113" y="45"/>
                  </a:cxn>
                  <a:cxn ang="0">
                    <a:pos x="110" y="58"/>
                  </a:cxn>
                  <a:cxn ang="0">
                    <a:pos x="98" y="53"/>
                  </a:cxn>
                  <a:cxn ang="0">
                    <a:pos x="75" y="33"/>
                  </a:cxn>
                  <a:cxn ang="0">
                    <a:pos x="42" y="21"/>
                  </a:cxn>
                  <a:cxn ang="0">
                    <a:pos x="10" y="15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2" y="2"/>
                  </a:cxn>
                </a:cxnLst>
                <a:rect l="0" t="0" r="r" b="b"/>
                <a:pathLst>
                  <a:path w="113" h="58">
                    <a:moveTo>
                      <a:pt x="12" y="2"/>
                    </a:moveTo>
                    <a:lnTo>
                      <a:pt x="59" y="10"/>
                    </a:lnTo>
                    <a:lnTo>
                      <a:pt x="95" y="30"/>
                    </a:lnTo>
                    <a:lnTo>
                      <a:pt x="113" y="45"/>
                    </a:lnTo>
                    <a:lnTo>
                      <a:pt x="110" y="58"/>
                    </a:lnTo>
                    <a:lnTo>
                      <a:pt x="98" y="53"/>
                    </a:lnTo>
                    <a:lnTo>
                      <a:pt x="75" y="33"/>
                    </a:lnTo>
                    <a:lnTo>
                      <a:pt x="42" y="21"/>
                    </a:lnTo>
                    <a:lnTo>
                      <a:pt x="10" y="15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2784475" y="3290888"/>
                <a:ext cx="257175" cy="13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41" y="14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96" y="12"/>
                  </a:cxn>
                  <a:cxn ang="0">
                    <a:pos x="134" y="31"/>
                  </a:cxn>
                  <a:cxn ang="0">
                    <a:pos x="155" y="47"/>
                  </a:cxn>
                  <a:cxn ang="0">
                    <a:pos x="162" y="56"/>
                  </a:cxn>
                  <a:cxn ang="0">
                    <a:pos x="161" y="71"/>
                  </a:cxn>
                  <a:cxn ang="0">
                    <a:pos x="149" y="82"/>
                  </a:cxn>
                  <a:cxn ang="0">
                    <a:pos x="150" y="68"/>
                  </a:cxn>
                  <a:cxn ang="0">
                    <a:pos x="147" y="53"/>
                  </a:cxn>
                  <a:cxn ang="0">
                    <a:pos x="128" y="41"/>
                  </a:cxn>
                  <a:cxn ang="0">
                    <a:pos x="97" y="23"/>
                  </a:cxn>
                  <a:cxn ang="0">
                    <a:pos x="68" y="11"/>
                  </a:cxn>
                  <a:cxn ang="0">
                    <a:pos x="56" y="14"/>
                  </a:cxn>
                  <a:cxn ang="0">
                    <a:pos x="41" y="29"/>
                  </a:cxn>
                  <a:cxn ang="0">
                    <a:pos x="22" y="56"/>
                  </a:cxn>
                  <a:cxn ang="0">
                    <a:pos x="18" y="68"/>
                  </a:cxn>
                  <a:cxn ang="0">
                    <a:pos x="21" y="78"/>
                  </a:cxn>
                  <a:cxn ang="0">
                    <a:pos x="18" y="82"/>
                  </a:cxn>
                  <a:cxn ang="0">
                    <a:pos x="0" y="80"/>
                  </a:cxn>
                  <a:cxn ang="0">
                    <a:pos x="0" y="70"/>
                  </a:cxn>
                </a:cxnLst>
                <a:rect l="0" t="0" r="r" b="b"/>
                <a:pathLst>
                  <a:path w="162" h="82">
                    <a:moveTo>
                      <a:pt x="0" y="70"/>
                    </a:moveTo>
                    <a:lnTo>
                      <a:pt x="41" y="14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96" y="12"/>
                    </a:lnTo>
                    <a:lnTo>
                      <a:pt x="134" y="31"/>
                    </a:lnTo>
                    <a:lnTo>
                      <a:pt x="155" y="47"/>
                    </a:lnTo>
                    <a:lnTo>
                      <a:pt x="162" y="56"/>
                    </a:lnTo>
                    <a:lnTo>
                      <a:pt x="161" y="71"/>
                    </a:lnTo>
                    <a:lnTo>
                      <a:pt x="149" y="82"/>
                    </a:lnTo>
                    <a:lnTo>
                      <a:pt x="150" y="68"/>
                    </a:lnTo>
                    <a:lnTo>
                      <a:pt x="147" y="53"/>
                    </a:lnTo>
                    <a:lnTo>
                      <a:pt x="128" y="41"/>
                    </a:lnTo>
                    <a:lnTo>
                      <a:pt x="97" y="23"/>
                    </a:lnTo>
                    <a:lnTo>
                      <a:pt x="68" y="11"/>
                    </a:lnTo>
                    <a:lnTo>
                      <a:pt x="56" y="14"/>
                    </a:lnTo>
                    <a:lnTo>
                      <a:pt x="41" y="29"/>
                    </a:lnTo>
                    <a:lnTo>
                      <a:pt x="22" y="56"/>
                    </a:lnTo>
                    <a:lnTo>
                      <a:pt x="18" y="68"/>
                    </a:lnTo>
                    <a:lnTo>
                      <a:pt x="21" y="78"/>
                    </a:lnTo>
                    <a:lnTo>
                      <a:pt x="18" y="82"/>
                    </a:lnTo>
                    <a:lnTo>
                      <a:pt x="0" y="8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2787650" y="3375026"/>
                <a:ext cx="246063" cy="128588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39" y="26"/>
                  </a:cxn>
                  <a:cxn ang="0">
                    <a:pos x="117" y="49"/>
                  </a:cxn>
                  <a:cxn ang="0">
                    <a:pos x="95" y="67"/>
                  </a:cxn>
                  <a:cxn ang="0">
                    <a:pos x="81" y="66"/>
                  </a:cxn>
                  <a:cxn ang="0">
                    <a:pos x="49" y="44"/>
                  </a:cxn>
                  <a:cxn ang="0">
                    <a:pos x="21" y="26"/>
                  </a:cxn>
                  <a:cxn ang="0">
                    <a:pos x="9" y="15"/>
                  </a:cxn>
                  <a:cxn ang="0">
                    <a:pos x="0" y="21"/>
                  </a:cxn>
                  <a:cxn ang="0">
                    <a:pos x="23" y="38"/>
                  </a:cxn>
                  <a:cxn ang="0">
                    <a:pos x="49" y="54"/>
                  </a:cxn>
                  <a:cxn ang="0">
                    <a:pos x="74" y="73"/>
                  </a:cxn>
                  <a:cxn ang="0">
                    <a:pos x="88" y="81"/>
                  </a:cxn>
                  <a:cxn ang="0">
                    <a:pos x="102" y="81"/>
                  </a:cxn>
                  <a:cxn ang="0">
                    <a:pos x="113" y="63"/>
                  </a:cxn>
                  <a:cxn ang="0">
                    <a:pos x="137" y="42"/>
                  </a:cxn>
                  <a:cxn ang="0">
                    <a:pos x="150" y="32"/>
                  </a:cxn>
                  <a:cxn ang="0">
                    <a:pos x="155" y="13"/>
                  </a:cxn>
                  <a:cxn ang="0">
                    <a:pos x="150" y="0"/>
                  </a:cxn>
                </a:cxnLst>
                <a:rect l="0" t="0" r="r" b="b"/>
                <a:pathLst>
                  <a:path w="155" h="81">
                    <a:moveTo>
                      <a:pt x="150" y="0"/>
                    </a:moveTo>
                    <a:lnTo>
                      <a:pt x="139" y="26"/>
                    </a:lnTo>
                    <a:lnTo>
                      <a:pt x="117" y="49"/>
                    </a:lnTo>
                    <a:lnTo>
                      <a:pt x="95" y="67"/>
                    </a:lnTo>
                    <a:lnTo>
                      <a:pt x="81" y="66"/>
                    </a:lnTo>
                    <a:lnTo>
                      <a:pt x="49" y="44"/>
                    </a:lnTo>
                    <a:lnTo>
                      <a:pt x="21" y="26"/>
                    </a:lnTo>
                    <a:lnTo>
                      <a:pt x="9" y="15"/>
                    </a:lnTo>
                    <a:lnTo>
                      <a:pt x="0" y="21"/>
                    </a:lnTo>
                    <a:lnTo>
                      <a:pt x="23" y="38"/>
                    </a:lnTo>
                    <a:lnTo>
                      <a:pt x="49" y="54"/>
                    </a:lnTo>
                    <a:lnTo>
                      <a:pt x="74" y="73"/>
                    </a:lnTo>
                    <a:lnTo>
                      <a:pt x="88" y="81"/>
                    </a:lnTo>
                    <a:lnTo>
                      <a:pt x="102" y="81"/>
                    </a:lnTo>
                    <a:lnTo>
                      <a:pt x="113" y="63"/>
                    </a:lnTo>
                    <a:lnTo>
                      <a:pt x="137" y="42"/>
                    </a:lnTo>
                    <a:lnTo>
                      <a:pt x="150" y="32"/>
                    </a:lnTo>
                    <a:lnTo>
                      <a:pt x="155" y="1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3062288" y="3078163"/>
                <a:ext cx="427038" cy="512763"/>
              </a:xfrm>
              <a:custGeom>
                <a:avLst/>
                <a:gdLst/>
                <a:ahLst/>
                <a:cxnLst>
                  <a:cxn ang="0">
                    <a:pos x="240" y="22"/>
                  </a:cxn>
                  <a:cxn ang="0">
                    <a:pos x="256" y="1"/>
                  </a:cxn>
                  <a:cxn ang="0">
                    <a:pos x="268" y="0"/>
                  </a:cxn>
                  <a:cxn ang="0">
                    <a:pos x="269" y="8"/>
                  </a:cxn>
                  <a:cxn ang="0">
                    <a:pos x="260" y="23"/>
                  </a:cxn>
                  <a:cxn ang="0">
                    <a:pos x="233" y="54"/>
                  </a:cxn>
                  <a:cxn ang="0">
                    <a:pos x="210" y="86"/>
                  </a:cxn>
                  <a:cxn ang="0">
                    <a:pos x="180" y="120"/>
                  </a:cxn>
                  <a:cxn ang="0">
                    <a:pos x="147" y="157"/>
                  </a:cxn>
                  <a:cxn ang="0">
                    <a:pos x="127" y="189"/>
                  </a:cxn>
                  <a:cxn ang="0">
                    <a:pos x="104" y="220"/>
                  </a:cxn>
                  <a:cxn ang="0">
                    <a:pos x="72" y="246"/>
                  </a:cxn>
                  <a:cxn ang="0">
                    <a:pos x="45" y="281"/>
                  </a:cxn>
                  <a:cxn ang="0">
                    <a:pos x="19" y="311"/>
                  </a:cxn>
                  <a:cxn ang="0">
                    <a:pos x="7" y="323"/>
                  </a:cxn>
                  <a:cxn ang="0">
                    <a:pos x="0" y="322"/>
                  </a:cxn>
                  <a:cxn ang="0">
                    <a:pos x="0" y="313"/>
                  </a:cxn>
                  <a:cxn ang="0">
                    <a:pos x="16" y="292"/>
                  </a:cxn>
                  <a:cxn ang="0">
                    <a:pos x="48" y="251"/>
                  </a:cxn>
                  <a:cxn ang="0">
                    <a:pos x="69" y="230"/>
                  </a:cxn>
                  <a:cxn ang="0">
                    <a:pos x="96" y="212"/>
                  </a:cxn>
                  <a:cxn ang="0">
                    <a:pos x="117" y="183"/>
                  </a:cxn>
                  <a:cxn ang="0">
                    <a:pos x="143" y="148"/>
                  </a:cxn>
                  <a:cxn ang="0">
                    <a:pos x="168" y="116"/>
                  </a:cxn>
                  <a:cxn ang="0">
                    <a:pos x="194" y="86"/>
                  </a:cxn>
                  <a:cxn ang="0">
                    <a:pos x="217" y="56"/>
                  </a:cxn>
                  <a:cxn ang="0">
                    <a:pos x="233" y="33"/>
                  </a:cxn>
                  <a:cxn ang="0">
                    <a:pos x="240" y="22"/>
                  </a:cxn>
                </a:cxnLst>
                <a:rect l="0" t="0" r="r" b="b"/>
                <a:pathLst>
                  <a:path w="269" h="323">
                    <a:moveTo>
                      <a:pt x="240" y="22"/>
                    </a:moveTo>
                    <a:lnTo>
                      <a:pt x="256" y="1"/>
                    </a:lnTo>
                    <a:lnTo>
                      <a:pt x="268" y="0"/>
                    </a:lnTo>
                    <a:lnTo>
                      <a:pt x="269" y="8"/>
                    </a:lnTo>
                    <a:lnTo>
                      <a:pt x="260" y="23"/>
                    </a:lnTo>
                    <a:lnTo>
                      <a:pt x="233" y="54"/>
                    </a:lnTo>
                    <a:lnTo>
                      <a:pt x="210" y="86"/>
                    </a:lnTo>
                    <a:lnTo>
                      <a:pt x="180" y="120"/>
                    </a:lnTo>
                    <a:lnTo>
                      <a:pt x="147" y="157"/>
                    </a:lnTo>
                    <a:lnTo>
                      <a:pt x="127" y="189"/>
                    </a:lnTo>
                    <a:lnTo>
                      <a:pt x="104" y="220"/>
                    </a:lnTo>
                    <a:lnTo>
                      <a:pt x="72" y="246"/>
                    </a:lnTo>
                    <a:lnTo>
                      <a:pt x="45" y="281"/>
                    </a:lnTo>
                    <a:lnTo>
                      <a:pt x="19" y="311"/>
                    </a:lnTo>
                    <a:lnTo>
                      <a:pt x="7" y="323"/>
                    </a:lnTo>
                    <a:lnTo>
                      <a:pt x="0" y="322"/>
                    </a:lnTo>
                    <a:lnTo>
                      <a:pt x="0" y="313"/>
                    </a:lnTo>
                    <a:lnTo>
                      <a:pt x="16" y="292"/>
                    </a:lnTo>
                    <a:lnTo>
                      <a:pt x="48" y="251"/>
                    </a:lnTo>
                    <a:lnTo>
                      <a:pt x="69" y="230"/>
                    </a:lnTo>
                    <a:lnTo>
                      <a:pt x="96" y="212"/>
                    </a:lnTo>
                    <a:lnTo>
                      <a:pt x="117" y="183"/>
                    </a:lnTo>
                    <a:lnTo>
                      <a:pt x="143" y="148"/>
                    </a:lnTo>
                    <a:lnTo>
                      <a:pt x="168" y="116"/>
                    </a:lnTo>
                    <a:lnTo>
                      <a:pt x="194" y="86"/>
                    </a:lnTo>
                    <a:lnTo>
                      <a:pt x="217" y="56"/>
                    </a:lnTo>
                    <a:lnTo>
                      <a:pt x="233" y="33"/>
                    </a:lnTo>
                    <a:lnTo>
                      <a:pt x="24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2533650" y="3373438"/>
                <a:ext cx="593725" cy="330200"/>
              </a:xfrm>
              <a:custGeom>
                <a:avLst/>
                <a:gdLst/>
                <a:ahLst/>
                <a:cxnLst>
                  <a:cxn ang="0">
                    <a:pos x="248" y="139"/>
                  </a:cxn>
                  <a:cxn ang="0">
                    <a:pos x="223" y="113"/>
                  </a:cxn>
                  <a:cxn ang="0">
                    <a:pos x="185" y="87"/>
                  </a:cxn>
                  <a:cxn ang="0">
                    <a:pos x="143" y="62"/>
                  </a:cxn>
                  <a:cxn ang="0">
                    <a:pos x="96" y="37"/>
                  </a:cxn>
                  <a:cxn ang="0">
                    <a:pos x="52" y="14"/>
                  </a:cxn>
                  <a:cxn ang="0">
                    <a:pos x="13" y="0"/>
                  </a:cxn>
                  <a:cxn ang="0">
                    <a:pos x="0" y="1"/>
                  </a:cxn>
                  <a:cxn ang="0">
                    <a:pos x="5" y="16"/>
                  </a:cxn>
                  <a:cxn ang="0">
                    <a:pos x="15" y="20"/>
                  </a:cxn>
                  <a:cxn ang="0">
                    <a:pos x="54" y="29"/>
                  </a:cxn>
                  <a:cxn ang="0">
                    <a:pos x="93" y="50"/>
                  </a:cxn>
                  <a:cxn ang="0">
                    <a:pos x="151" y="79"/>
                  </a:cxn>
                  <a:cxn ang="0">
                    <a:pos x="191" y="102"/>
                  </a:cxn>
                  <a:cxn ang="0">
                    <a:pos x="222" y="127"/>
                  </a:cxn>
                  <a:cxn ang="0">
                    <a:pos x="231" y="141"/>
                  </a:cxn>
                  <a:cxn ang="0">
                    <a:pos x="213" y="146"/>
                  </a:cxn>
                  <a:cxn ang="0">
                    <a:pos x="181" y="121"/>
                  </a:cxn>
                  <a:cxn ang="0">
                    <a:pos x="137" y="90"/>
                  </a:cxn>
                  <a:cxn ang="0">
                    <a:pos x="98" y="69"/>
                  </a:cxn>
                  <a:cxn ang="0">
                    <a:pos x="66" y="55"/>
                  </a:cxn>
                  <a:cxn ang="0">
                    <a:pos x="32" y="48"/>
                  </a:cxn>
                  <a:cxn ang="0">
                    <a:pos x="18" y="46"/>
                  </a:cxn>
                  <a:cxn ang="0">
                    <a:pos x="13" y="55"/>
                  </a:cxn>
                  <a:cxn ang="0">
                    <a:pos x="18" y="64"/>
                  </a:cxn>
                  <a:cxn ang="0">
                    <a:pos x="39" y="62"/>
                  </a:cxn>
                  <a:cxn ang="0">
                    <a:pos x="76" y="71"/>
                  </a:cxn>
                  <a:cxn ang="0">
                    <a:pos x="110" y="85"/>
                  </a:cxn>
                  <a:cxn ang="0">
                    <a:pos x="146" y="107"/>
                  </a:cxn>
                  <a:cxn ang="0">
                    <a:pos x="173" y="127"/>
                  </a:cxn>
                  <a:cxn ang="0">
                    <a:pos x="198" y="149"/>
                  </a:cxn>
                  <a:cxn ang="0">
                    <a:pos x="210" y="159"/>
                  </a:cxn>
                  <a:cxn ang="0">
                    <a:pos x="229" y="155"/>
                  </a:cxn>
                  <a:cxn ang="0">
                    <a:pos x="253" y="150"/>
                  </a:cxn>
                  <a:cxn ang="0">
                    <a:pos x="278" y="146"/>
                  </a:cxn>
                  <a:cxn ang="0">
                    <a:pos x="307" y="149"/>
                  </a:cxn>
                  <a:cxn ang="0">
                    <a:pos x="324" y="155"/>
                  </a:cxn>
                  <a:cxn ang="0">
                    <a:pos x="339" y="167"/>
                  </a:cxn>
                  <a:cxn ang="0">
                    <a:pos x="348" y="180"/>
                  </a:cxn>
                  <a:cxn ang="0">
                    <a:pos x="355" y="194"/>
                  </a:cxn>
                  <a:cxn ang="0">
                    <a:pos x="358" y="206"/>
                  </a:cxn>
                  <a:cxn ang="0">
                    <a:pos x="369" y="208"/>
                  </a:cxn>
                  <a:cxn ang="0">
                    <a:pos x="374" y="202"/>
                  </a:cxn>
                  <a:cxn ang="0">
                    <a:pos x="372" y="189"/>
                  </a:cxn>
                  <a:cxn ang="0">
                    <a:pos x="364" y="172"/>
                  </a:cxn>
                  <a:cxn ang="0">
                    <a:pos x="348" y="155"/>
                  </a:cxn>
                  <a:cxn ang="0">
                    <a:pos x="328" y="141"/>
                  </a:cxn>
                  <a:cxn ang="0">
                    <a:pos x="292" y="134"/>
                  </a:cxn>
                  <a:cxn ang="0">
                    <a:pos x="255" y="137"/>
                  </a:cxn>
                  <a:cxn ang="0">
                    <a:pos x="248" y="139"/>
                  </a:cxn>
                </a:cxnLst>
                <a:rect l="0" t="0" r="r" b="b"/>
                <a:pathLst>
                  <a:path w="374" h="208">
                    <a:moveTo>
                      <a:pt x="248" y="139"/>
                    </a:moveTo>
                    <a:lnTo>
                      <a:pt x="223" y="113"/>
                    </a:lnTo>
                    <a:lnTo>
                      <a:pt x="185" y="87"/>
                    </a:lnTo>
                    <a:lnTo>
                      <a:pt x="143" y="62"/>
                    </a:lnTo>
                    <a:lnTo>
                      <a:pt x="96" y="37"/>
                    </a:lnTo>
                    <a:lnTo>
                      <a:pt x="52" y="14"/>
                    </a:lnTo>
                    <a:lnTo>
                      <a:pt x="13" y="0"/>
                    </a:lnTo>
                    <a:lnTo>
                      <a:pt x="0" y="1"/>
                    </a:lnTo>
                    <a:lnTo>
                      <a:pt x="5" y="16"/>
                    </a:lnTo>
                    <a:lnTo>
                      <a:pt x="15" y="20"/>
                    </a:lnTo>
                    <a:lnTo>
                      <a:pt x="54" y="29"/>
                    </a:lnTo>
                    <a:lnTo>
                      <a:pt x="93" y="50"/>
                    </a:lnTo>
                    <a:lnTo>
                      <a:pt x="151" y="79"/>
                    </a:lnTo>
                    <a:lnTo>
                      <a:pt x="191" y="102"/>
                    </a:lnTo>
                    <a:lnTo>
                      <a:pt x="222" y="127"/>
                    </a:lnTo>
                    <a:lnTo>
                      <a:pt x="231" y="141"/>
                    </a:lnTo>
                    <a:lnTo>
                      <a:pt x="213" y="146"/>
                    </a:lnTo>
                    <a:lnTo>
                      <a:pt x="181" y="121"/>
                    </a:lnTo>
                    <a:lnTo>
                      <a:pt x="137" y="90"/>
                    </a:lnTo>
                    <a:lnTo>
                      <a:pt x="98" y="69"/>
                    </a:lnTo>
                    <a:lnTo>
                      <a:pt x="66" y="55"/>
                    </a:lnTo>
                    <a:lnTo>
                      <a:pt x="32" y="48"/>
                    </a:lnTo>
                    <a:lnTo>
                      <a:pt x="18" y="46"/>
                    </a:lnTo>
                    <a:lnTo>
                      <a:pt x="13" y="55"/>
                    </a:lnTo>
                    <a:lnTo>
                      <a:pt x="18" y="64"/>
                    </a:lnTo>
                    <a:lnTo>
                      <a:pt x="39" y="62"/>
                    </a:lnTo>
                    <a:lnTo>
                      <a:pt x="76" y="71"/>
                    </a:lnTo>
                    <a:lnTo>
                      <a:pt x="110" y="85"/>
                    </a:lnTo>
                    <a:lnTo>
                      <a:pt x="146" y="107"/>
                    </a:lnTo>
                    <a:lnTo>
                      <a:pt x="173" y="127"/>
                    </a:lnTo>
                    <a:lnTo>
                      <a:pt x="198" y="149"/>
                    </a:lnTo>
                    <a:lnTo>
                      <a:pt x="210" y="159"/>
                    </a:lnTo>
                    <a:lnTo>
                      <a:pt x="229" y="155"/>
                    </a:lnTo>
                    <a:lnTo>
                      <a:pt x="253" y="150"/>
                    </a:lnTo>
                    <a:lnTo>
                      <a:pt x="278" y="146"/>
                    </a:lnTo>
                    <a:lnTo>
                      <a:pt x="307" y="149"/>
                    </a:lnTo>
                    <a:lnTo>
                      <a:pt x="324" y="155"/>
                    </a:lnTo>
                    <a:lnTo>
                      <a:pt x="339" y="167"/>
                    </a:lnTo>
                    <a:lnTo>
                      <a:pt x="348" y="180"/>
                    </a:lnTo>
                    <a:lnTo>
                      <a:pt x="355" y="194"/>
                    </a:lnTo>
                    <a:lnTo>
                      <a:pt x="358" y="206"/>
                    </a:lnTo>
                    <a:lnTo>
                      <a:pt x="369" y="208"/>
                    </a:lnTo>
                    <a:lnTo>
                      <a:pt x="374" y="202"/>
                    </a:lnTo>
                    <a:lnTo>
                      <a:pt x="372" y="189"/>
                    </a:lnTo>
                    <a:lnTo>
                      <a:pt x="364" y="172"/>
                    </a:lnTo>
                    <a:lnTo>
                      <a:pt x="348" y="155"/>
                    </a:lnTo>
                    <a:lnTo>
                      <a:pt x="328" y="141"/>
                    </a:lnTo>
                    <a:lnTo>
                      <a:pt x="292" y="134"/>
                    </a:lnTo>
                    <a:lnTo>
                      <a:pt x="255" y="137"/>
                    </a:lnTo>
                    <a:lnTo>
                      <a:pt x="248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2586038" y="3505201"/>
                <a:ext cx="487363" cy="284163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53" y="49"/>
                  </a:cxn>
                  <a:cxn ang="0">
                    <a:pos x="81" y="61"/>
                  </a:cxn>
                  <a:cxn ang="0">
                    <a:pos x="113" y="74"/>
                  </a:cxn>
                  <a:cxn ang="0">
                    <a:pos x="111" y="65"/>
                  </a:cxn>
                  <a:cxn ang="0">
                    <a:pos x="90" y="54"/>
                  </a:cxn>
                  <a:cxn ang="0">
                    <a:pos x="57" y="39"/>
                  </a:cxn>
                  <a:cxn ang="0">
                    <a:pos x="33" y="30"/>
                  </a:cxn>
                  <a:cxn ang="0">
                    <a:pos x="10" y="23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17" y="5"/>
                  </a:cxn>
                  <a:cxn ang="0">
                    <a:pos x="36" y="16"/>
                  </a:cxn>
                  <a:cxn ang="0">
                    <a:pos x="83" y="35"/>
                  </a:cxn>
                  <a:cxn ang="0">
                    <a:pos x="113" y="49"/>
                  </a:cxn>
                  <a:cxn ang="0">
                    <a:pos x="139" y="70"/>
                  </a:cxn>
                  <a:cxn ang="0">
                    <a:pos x="154" y="84"/>
                  </a:cxn>
                  <a:cxn ang="0">
                    <a:pos x="154" y="96"/>
                  </a:cxn>
                  <a:cxn ang="0">
                    <a:pos x="143" y="99"/>
                  </a:cxn>
                  <a:cxn ang="0">
                    <a:pos x="154" y="112"/>
                  </a:cxn>
                  <a:cxn ang="0">
                    <a:pos x="159" y="118"/>
                  </a:cxn>
                  <a:cxn ang="0">
                    <a:pos x="177" y="108"/>
                  </a:cxn>
                  <a:cxn ang="0">
                    <a:pos x="203" y="103"/>
                  </a:cxn>
                  <a:cxn ang="0">
                    <a:pos x="223" y="99"/>
                  </a:cxn>
                  <a:cxn ang="0">
                    <a:pos x="244" y="99"/>
                  </a:cxn>
                  <a:cxn ang="0">
                    <a:pos x="262" y="107"/>
                  </a:cxn>
                  <a:cxn ang="0">
                    <a:pos x="277" y="117"/>
                  </a:cxn>
                  <a:cxn ang="0">
                    <a:pos x="289" y="135"/>
                  </a:cxn>
                  <a:cxn ang="0">
                    <a:pos x="303" y="153"/>
                  </a:cxn>
                  <a:cxn ang="0">
                    <a:pos x="307" y="168"/>
                  </a:cxn>
                  <a:cxn ang="0">
                    <a:pos x="300" y="177"/>
                  </a:cxn>
                  <a:cxn ang="0">
                    <a:pos x="291" y="179"/>
                  </a:cxn>
                  <a:cxn ang="0">
                    <a:pos x="284" y="163"/>
                  </a:cxn>
                  <a:cxn ang="0">
                    <a:pos x="281" y="140"/>
                  </a:cxn>
                  <a:cxn ang="0">
                    <a:pos x="265" y="124"/>
                  </a:cxn>
                  <a:cxn ang="0">
                    <a:pos x="244" y="110"/>
                  </a:cxn>
                  <a:cxn ang="0">
                    <a:pos x="224" y="109"/>
                  </a:cxn>
                  <a:cxn ang="0">
                    <a:pos x="189" y="114"/>
                  </a:cxn>
                  <a:cxn ang="0">
                    <a:pos x="172" y="124"/>
                  </a:cxn>
                  <a:cxn ang="0">
                    <a:pos x="158" y="132"/>
                  </a:cxn>
                  <a:cxn ang="0">
                    <a:pos x="147" y="133"/>
                  </a:cxn>
                  <a:cxn ang="0">
                    <a:pos x="133" y="117"/>
                  </a:cxn>
                  <a:cxn ang="0">
                    <a:pos x="124" y="107"/>
                  </a:cxn>
                  <a:cxn ang="0">
                    <a:pos x="110" y="89"/>
                  </a:cxn>
                  <a:cxn ang="0">
                    <a:pos x="89" y="77"/>
                  </a:cxn>
                  <a:cxn ang="0">
                    <a:pos x="70" y="66"/>
                  </a:cxn>
                  <a:cxn ang="0">
                    <a:pos x="50" y="55"/>
                  </a:cxn>
                  <a:cxn ang="0">
                    <a:pos x="30" y="48"/>
                  </a:cxn>
                  <a:cxn ang="0">
                    <a:pos x="24" y="39"/>
                  </a:cxn>
                </a:cxnLst>
                <a:rect l="0" t="0" r="r" b="b"/>
                <a:pathLst>
                  <a:path w="307" h="179">
                    <a:moveTo>
                      <a:pt x="24" y="39"/>
                    </a:moveTo>
                    <a:lnTo>
                      <a:pt x="53" y="49"/>
                    </a:lnTo>
                    <a:lnTo>
                      <a:pt x="81" y="61"/>
                    </a:lnTo>
                    <a:lnTo>
                      <a:pt x="113" y="74"/>
                    </a:lnTo>
                    <a:lnTo>
                      <a:pt x="111" y="65"/>
                    </a:lnTo>
                    <a:lnTo>
                      <a:pt x="90" y="54"/>
                    </a:lnTo>
                    <a:lnTo>
                      <a:pt x="57" y="39"/>
                    </a:lnTo>
                    <a:lnTo>
                      <a:pt x="33" y="30"/>
                    </a:lnTo>
                    <a:lnTo>
                      <a:pt x="10" y="23"/>
                    </a:lnTo>
                    <a:lnTo>
                      <a:pt x="0" y="14"/>
                    </a:lnTo>
                    <a:lnTo>
                      <a:pt x="1" y="0"/>
                    </a:lnTo>
                    <a:lnTo>
                      <a:pt x="17" y="5"/>
                    </a:lnTo>
                    <a:lnTo>
                      <a:pt x="36" y="16"/>
                    </a:lnTo>
                    <a:lnTo>
                      <a:pt x="83" y="35"/>
                    </a:lnTo>
                    <a:lnTo>
                      <a:pt x="113" y="49"/>
                    </a:lnTo>
                    <a:lnTo>
                      <a:pt x="139" y="70"/>
                    </a:lnTo>
                    <a:lnTo>
                      <a:pt x="154" y="84"/>
                    </a:lnTo>
                    <a:lnTo>
                      <a:pt x="154" y="96"/>
                    </a:lnTo>
                    <a:lnTo>
                      <a:pt x="143" y="99"/>
                    </a:lnTo>
                    <a:lnTo>
                      <a:pt x="154" y="112"/>
                    </a:lnTo>
                    <a:lnTo>
                      <a:pt x="159" y="118"/>
                    </a:lnTo>
                    <a:lnTo>
                      <a:pt x="177" y="108"/>
                    </a:lnTo>
                    <a:lnTo>
                      <a:pt x="203" y="103"/>
                    </a:lnTo>
                    <a:lnTo>
                      <a:pt x="223" y="99"/>
                    </a:lnTo>
                    <a:lnTo>
                      <a:pt x="244" y="99"/>
                    </a:lnTo>
                    <a:lnTo>
                      <a:pt x="262" y="107"/>
                    </a:lnTo>
                    <a:lnTo>
                      <a:pt x="277" y="117"/>
                    </a:lnTo>
                    <a:lnTo>
                      <a:pt x="289" y="135"/>
                    </a:lnTo>
                    <a:lnTo>
                      <a:pt x="303" y="153"/>
                    </a:lnTo>
                    <a:lnTo>
                      <a:pt x="307" y="168"/>
                    </a:lnTo>
                    <a:lnTo>
                      <a:pt x="300" y="177"/>
                    </a:lnTo>
                    <a:lnTo>
                      <a:pt x="291" y="179"/>
                    </a:lnTo>
                    <a:lnTo>
                      <a:pt x="284" y="163"/>
                    </a:lnTo>
                    <a:lnTo>
                      <a:pt x="281" y="140"/>
                    </a:lnTo>
                    <a:lnTo>
                      <a:pt x="265" y="124"/>
                    </a:lnTo>
                    <a:lnTo>
                      <a:pt x="244" y="110"/>
                    </a:lnTo>
                    <a:lnTo>
                      <a:pt x="224" y="109"/>
                    </a:lnTo>
                    <a:lnTo>
                      <a:pt x="189" y="114"/>
                    </a:lnTo>
                    <a:lnTo>
                      <a:pt x="172" y="124"/>
                    </a:lnTo>
                    <a:lnTo>
                      <a:pt x="158" y="132"/>
                    </a:lnTo>
                    <a:lnTo>
                      <a:pt x="147" y="133"/>
                    </a:lnTo>
                    <a:lnTo>
                      <a:pt x="133" y="117"/>
                    </a:lnTo>
                    <a:lnTo>
                      <a:pt x="124" y="107"/>
                    </a:lnTo>
                    <a:lnTo>
                      <a:pt x="110" y="89"/>
                    </a:lnTo>
                    <a:lnTo>
                      <a:pt x="89" y="77"/>
                    </a:lnTo>
                    <a:lnTo>
                      <a:pt x="70" y="66"/>
                    </a:lnTo>
                    <a:lnTo>
                      <a:pt x="50" y="55"/>
                    </a:lnTo>
                    <a:lnTo>
                      <a:pt x="30" y="48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3135313" y="3668713"/>
                <a:ext cx="447675" cy="2317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4" y="17"/>
                  </a:cxn>
                  <a:cxn ang="0">
                    <a:pos x="118" y="43"/>
                  </a:cxn>
                  <a:cxn ang="0">
                    <a:pos x="175" y="73"/>
                  </a:cxn>
                  <a:cxn ang="0">
                    <a:pos x="226" y="102"/>
                  </a:cxn>
                  <a:cxn ang="0">
                    <a:pos x="276" y="128"/>
                  </a:cxn>
                  <a:cxn ang="0">
                    <a:pos x="282" y="138"/>
                  </a:cxn>
                  <a:cxn ang="0">
                    <a:pos x="273" y="146"/>
                  </a:cxn>
                  <a:cxn ang="0">
                    <a:pos x="256" y="146"/>
                  </a:cxn>
                  <a:cxn ang="0">
                    <a:pos x="246" y="135"/>
                  </a:cxn>
                  <a:cxn ang="0">
                    <a:pos x="213" y="109"/>
                  </a:cxn>
                  <a:cxn ang="0">
                    <a:pos x="161" y="80"/>
                  </a:cxn>
                  <a:cxn ang="0">
                    <a:pos x="112" y="52"/>
                  </a:cxn>
                  <a:cxn ang="0">
                    <a:pos x="62" y="31"/>
                  </a:cxn>
                  <a:cxn ang="0">
                    <a:pos x="23" y="19"/>
                  </a:cxn>
                  <a:cxn ang="0">
                    <a:pos x="0" y="17"/>
                  </a:cxn>
                  <a:cxn ang="0">
                    <a:pos x="8" y="0"/>
                  </a:cxn>
                </a:cxnLst>
                <a:rect l="0" t="0" r="r" b="b"/>
                <a:pathLst>
                  <a:path w="282" h="146">
                    <a:moveTo>
                      <a:pt x="8" y="0"/>
                    </a:moveTo>
                    <a:lnTo>
                      <a:pt x="64" y="17"/>
                    </a:lnTo>
                    <a:lnTo>
                      <a:pt x="118" y="43"/>
                    </a:lnTo>
                    <a:lnTo>
                      <a:pt x="175" y="73"/>
                    </a:lnTo>
                    <a:lnTo>
                      <a:pt x="226" y="102"/>
                    </a:lnTo>
                    <a:lnTo>
                      <a:pt x="276" y="128"/>
                    </a:lnTo>
                    <a:lnTo>
                      <a:pt x="282" y="138"/>
                    </a:lnTo>
                    <a:lnTo>
                      <a:pt x="273" y="146"/>
                    </a:lnTo>
                    <a:lnTo>
                      <a:pt x="256" y="146"/>
                    </a:lnTo>
                    <a:lnTo>
                      <a:pt x="246" y="135"/>
                    </a:lnTo>
                    <a:lnTo>
                      <a:pt x="213" y="109"/>
                    </a:lnTo>
                    <a:lnTo>
                      <a:pt x="161" y="80"/>
                    </a:lnTo>
                    <a:lnTo>
                      <a:pt x="112" y="52"/>
                    </a:lnTo>
                    <a:lnTo>
                      <a:pt x="62" y="31"/>
                    </a:lnTo>
                    <a:lnTo>
                      <a:pt x="23" y="19"/>
                    </a:lnTo>
                    <a:lnTo>
                      <a:pt x="0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117850" y="3725863"/>
                <a:ext cx="411163" cy="2286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3" y="19"/>
                  </a:cxn>
                  <a:cxn ang="0">
                    <a:pos x="144" y="48"/>
                  </a:cxn>
                  <a:cxn ang="0">
                    <a:pos x="186" y="72"/>
                  </a:cxn>
                  <a:cxn ang="0">
                    <a:pos x="218" y="94"/>
                  </a:cxn>
                  <a:cxn ang="0">
                    <a:pos x="252" y="125"/>
                  </a:cxn>
                  <a:cxn ang="0">
                    <a:pos x="259" y="135"/>
                  </a:cxn>
                  <a:cxn ang="0">
                    <a:pos x="251" y="144"/>
                  </a:cxn>
                  <a:cxn ang="0">
                    <a:pos x="236" y="138"/>
                  </a:cxn>
                  <a:cxn ang="0">
                    <a:pos x="220" y="115"/>
                  </a:cxn>
                  <a:cxn ang="0">
                    <a:pos x="193" y="92"/>
                  </a:cxn>
                  <a:cxn ang="0">
                    <a:pos x="165" y="73"/>
                  </a:cxn>
                  <a:cxn ang="0">
                    <a:pos x="126" y="53"/>
                  </a:cxn>
                  <a:cxn ang="0">
                    <a:pos x="93" y="40"/>
                  </a:cxn>
                  <a:cxn ang="0">
                    <a:pos x="51" y="24"/>
                  </a:cxn>
                  <a:cxn ang="0">
                    <a:pos x="11" y="14"/>
                  </a:cxn>
                  <a:cxn ang="0">
                    <a:pos x="0" y="11"/>
                  </a:cxn>
                  <a:cxn ang="0">
                    <a:pos x="13" y="0"/>
                  </a:cxn>
                </a:cxnLst>
                <a:rect l="0" t="0" r="r" b="b"/>
                <a:pathLst>
                  <a:path w="259" h="144">
                    <a:moveTo>
                      <a:pt x="13" y="0"/>
                    </a:moveTo>
                    <a:lnTo>
                      <a:pt x="73" y="19"/>
                    </a:lnTo>
                    <a:lnTo>
                      <a:pt x="144" y="48"/>
                    </a:lnTo>
                    <a:lnTo>
                      <a:pt x="186" y="72"/>
                    </a:lnTo>
                    <a:lnTo>
                      <a:pt x="218" y="94"/>
                    </a:lnTo>
                    <a:lnTo>
                      <a:pt x="252" y="125"/>
                    </a:lnTo>
                    <a:lnTo>
                      <a:pt x="259" y="135"/>
                    </a:lnTo>
                    <a:lnTo>
                      <a:pt x="251" y="144"/>
                    </a:lnTo>
                    <a:lnTo>
                      <a:pt x="236" y="138"/>
                    </a:lnTo>
                    <a:lnTo>
                      <a:pt x="220" y="115"/>
                    </a:lnTo>
                    <a:lnTo>
                      <a:pt x="193" y="92"/>
                    </a:lnTo>
                    <a:lnTo>
                      <a:pt x="165" y="73"/>
                    </a:lnTo>
                    <a:lnTo>
                      <a:pt x="126" y="53"/>
                    </a:lnTo>
                    <a:lnTo>
                      <a:pt x="93" y="40"/>
                    </a:lnTo>
                    <a:lnTo>
                      <a:pt x="51" y="24"/>
                    </a:lnTo>
                    <a:lnTo>
                      <a:pt x="11" y="14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3352800" y="3868738"/>
                <a:ext cx="190500" cy="14605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49" y="30"/>
                  </a:cxn>
                  <a:cxn ang="0">
                    <a:pos x="83" y="51"/>
                  </a:cxn>
                  <a:cxn ang="0">
                    <a:pos x="104" y="66"/>
                  </a:cxn>
                  <a:cxn ang="0">
                    <a:pos x="120" y="76"/>
                  </a:cxn>
                  <a:cxn ang="0">
                    <a:pos x="115" y="88"/>
                  </a:cxn>
                  <a:cxn ang="0">
                    <a:pos x="109" y="92"/>
                  </a:cxn>
                  <a:cxn ang="0">
                    <a:pos x="90" y="71"/>
                  </a:cxn>
                  <a:cxn ang="0">
                    <a:pos x="59" y="51"/>
                  </a:cxn>
                  <a:cxn ang="0">
                    <a:pos x="28" y="34"/>
                  </a:cxn>
                  <a:cxn ang="0">
                    <a:pos x="5" y="15"/>
                  </a:cxn>
                  <a:cxn ang="0">
                    <a:pos x="0" y="0"/>
                  </a:cxn>
                  <a:cxn ang="0">
                    <a:pos x="9" y="0"/>
                  </a:cxn>
                </a:cxnLst>
                <a:rect l="0" t="0" r="r" b="b"/>
                <a:pathLst>
                  <a:path w="120" h="92">
                    <a:moveTo>
                      <a:pt x="9" y="0"/>
                    </a:moveTo>
                    <a:lnTo>
                      <a:pt x="49" y="30"/>
                    </a:lnTo>
                    <a:lnTo>
                      <a:pt x="83" y="51"/>
                    </a:lnTo>
                    <a:lnTo>
                      <a:pt x="104" y="66"/>
                    </a:lnTo>
                    <a:lnTo>
                      <a:pt x="120" y="76"/>
                    </a:lnTo>
                    <a:lnTo>
                      <a:pt x="115" y="88"/>
                    </a:lnTo>
                    <a:lnTo>
                      <a:pt x="109" y="92"/>
                    </a:lnTo>
                    <a:lnTo>
                      <a:pt x="90" y="71"/>
                    </a:lnTo>
                    <a:lnTo>
                      <a:pt x="59" y="51"/>
                    </a:lnTo>
                    <a:lnTo>
                      <a:pt x="28" y="34"/>
                    </a:lnTo>
                    <a:lnTo>
                      <a:pt x="5" y="15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3067050" y="3776663"/>
                <a:ext cx="712788" cy="33178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0"/>
                  </a:cxn>
                  <a:cxn ang="0">
                    <a:pos x="16" y="3"/>
                  </a:cxn>
                  <a:cxn ang="0">
                    <a:pos x="53" y="15"/>
                  </a:cxn>
                  <a:cxn ang="0">
                    <a:pos x="96" y="37"/>
                  </a:cxn>
                  <a:cxn ang="0">
                    <a:pos x="128" y="63"/>
                  </a:cxn>
                  <a:cxn ang="0">
                    <a:pos x="166" y="94"/>
                  </a:cxn>
                  <a:cxn ang="0">
                    <a:pos x="195" y="114"/>
                  </a:cxn>
                  <a:cxn ang="0">
                    <a:pos x="227" y="127"/>
                  </a:cxn>
                  <a:cxn ang="0">
                    <a:pos x="253" y="149"/>
                  </a:cxn>
                  <a:cxn ang="0">
                    <a:pos x="286" y="177"/>
                  </a:cxn>
                  <a:cxn ang="0">
                    <a:pos x="298" y="188"/>
                  </a:cxn>
                  <a:cxn ang="0">
                    <a:pos x="307" y="184"/>
                  </a:cxn>
                  <a:cxn ang="0">
                    <a:pos x="319" y="169"/>
                  </a:cxn>
                  <a:cxn ang="0">
                    <a:pos x="360" y="128"/>
                  </a:cxn>
                  <a:cxn ang="0">
                    <a:pos x="396" y="95"/>
                  </a:cxn>
                  <a:cxn ang="0">
                    <a:pos x="424" y="58"/>
                  </a:cxn>
                  <a:cxn ang="0">
                    <a:pos x="446" y="39"/>
                  </a:cxn>
                  <a:cxn ang="0">
                    <a:pos x="449" y="43"/>
                  </a:cxn>
                  <a:cxn ang="0">
                    <a:pos x="442" y="55"/>
                  </a:cxn>
                  <a:cxn ang="0">
                    <a:pos x="414" y="85"/>
                  </a:cxn>
                  <a:cxn ang="0">
                    <a:pos x="387" y="118"/>
                  </a:cxn>
                  <a:cxn ang="0">
                    <a:pos x="355" y="151"/>
                  </a:cxn>
                  <a:cxn ang="0">
                    <a:pos x="326" y="190"/>
                  </a:cxn>
                  <a:cxn ang="0">
                    <a:pos x="302" y="209"/>
                  </a:cxn>
                  <a:cxn ang="0">
                    <a:pos x="289" y="209"/>
                  </a:cxn>
                  <a:cxn ang="0">
                    <a:pos x="273" y="192"/>
                  </a:cxn>
                  <a:cxn ang="0">
                    <a:pos x="251" y="165"/>
                  </a:cxn>
                  <a:cxn ang="0">
                    <a:pos x="223" y="141"/>
                  </a:cxn>
                  <a:cxn ang="0">
                    <a:pos x="199" y="133"/>
                  </a:cxn>
                  <a:cxn ang="0">
                    <a:pos x="182" y="121"/>
                  </a:cxn>
                  <a:cxn ang="0">
                    <a:pos x="157" y="102"/>
                  </a:cxn>
                  <a:cxn ang="0">
                    <a:pos x="125" y="75"/>
                  </a:cxn>
                  <a:cxn ang="0">
                    <a:pos x="99" y="56"/>
                  </a:cxn>
                  <a:cxn ang="0">
                    <a:pos x="72" y="34"/>
                  </a:cxn>
                  <a:cxn ang="0">
                    <a:pos x="37" y="24"/>
                  </a:cxn>
                  <a:cxn ang="0">
                    <a:pos x="14" y="14"/>
                  </a:cxn>
                  <a:cxn ang="0">
                    <a:pos x="0" y="9"/>
                  </a:cxn>
                </a:cxnLst>
                <a:rect l="0" t="0" r="r" b="b"/>
                <a:pathLst>
                  <a:path w="449" h="209">
                    <a:moveTo>
                      <a:pt x="0" y="9"/>
                    </a:moveTo>
                    <a:lnTo>
                      <a:pt x="5" y="0"/>
                    </a:lnTo>
                    <a:lnTo>
                      <a:pt x="16" y="3"/>
                    </a:lnTo>
                    <a:lnTo>
                      <a:pt x="53" y="15"/>
                    </a:lnTo>
                    <a:lnTo>
                      <a:pt x="96" y="37"/>
                    </a:lnTo>
                    <a:lnTo>
                      <a:pt x="128" y="63"/>
                    </a:lnTo>
                    <a:lnTo>
                      <a:pt x="166" y="94"/>
                    </a:lnTo>
                    <a:lnTo>
                      <a:pt x="195" y="114"/>
                    </a:lnTo>
                    <a:lnTo>
                      <a:pt x="227" y="127"/>
                    </a:lnTo>
                    <a:lnTo>
                      <a:pt x="253" y="149"/>
                    </a:lnTo>
                    <a:lnTo>
                      <a:pt x="286" y="177"/>
                    </a:lnTo>
                    <a:lnTo>
                      <a:pt x="298" y="188"/>
                    </a:lnTo>
                    <a:lnTo>
                      <a:pt x="307" y="184"/>
                    </a:lnTo>
                    <a:lnTo>
                      <a:pt x="319" y="169"/>
                    </a:lnTo>
                    <a:lnTo>
                      <a:pt x="360" y="128"/>
                    </a:lnTo>
                    <a:lnTo>
                      <a:pt x="396" y="95"/>
                    </a:lnTo>
                    <a:lnTo>
                      <a:pt x="424" y="58"/>
                    </a:lnTo>
                    <a:lnTo>
                      <a:pt x="446" y="39"/>
                    </a:lnTo>
                    <a:lnTo>
                      <a:pt x="449" y="43"/>
                    </a:lnTo>
                    <a:lnTo>
                      <a:pt x="442" y="55"/>
                    </a:lnTo>
                    <a:lnTo>
                      <a:pt x="414" y="85"/>
                    </a:lnTo>
                    <a:lnTo>
                      <a:pt x="387" y="118"/>
                    </a:lnTo>
                    <a:lnTo>
                      <a:pt x="355" y="151"/>
                    </a:lnTo>
                    <a:lnTo>
                      <a:pt x="326" y="190"/>
                    </a:lnTo>
                    <a:lnTo>
                      <a:pt x="302" y="209"/>
                    </a:lnTo>
                    <a:lnTo>
                      <a:pt x="289" y="209"/>
                    </a:lnTo>
                    <a:lnTo>
                      <a:pt x="273" y="192"/>
                    </a:lnTo>
                    <a:lnTo>
                      <a:pt x="251" y="165"/>
                    </a:lnTo>
                    <a:lnTo>
                      <a:pt x="223" y="141"/>
                    </a:lnTo>
                    <a:lnTo>
                      <a:pt x="199" y="133"/>
                    </a:lnTo>
                    <a:lnTo>
                      <a:pt x="182" y="121"/>
                    </a:lnTo>
                    <a:lnTo>
                      <a:pt x="157" y="102"/>
                    </a:lnTo>
                    <a:lnTo>
                      <a:pt x="125" y="75"/>
                    </a:lnTo>
                    <a:lnTo>
                      <a:pt x="99" y="56"/>
                    </a:lnTo>
                    <a:lnTo>
                      <a:pt x="72" y="34"/>
                    </a:lnTo>
                    <a:lnTo>
                      <a:pt x="37" y="24"/>
                    </a:lnTo>
                    <a:lnTo>
                      <a:pt x="14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3492500" y="3024188"/>
                <a:ext cx="735013" cy="819150"/>
              </a:xfrm>
              <a:custGeom>
                <a:avLst/>
                <a:gdLst/>
                <a:ahLst/>
                <a:cxnLst>
                  <a:cxn ang="0">
                    <a:pos x="416" y="111"/>
                  </a:cxn>
                  <a:cxn ang="0">
                    <a:pos x="325" y="64"/>
                  </a:cxn>
                  <a:cxn ang="0">
                    <a:pos x="212" y="19"/>
                  </a:cxn>
                  <a:cxn ang="0">
                    <a:pos x="100" y="13"/>
                  </a:cxn>
                  <a:cxn ang="0">
                    <a:pos x="19" y="31"/>
                  </a:cxn>
                  <a:cxn ang="0">
                    <a:pos x="0" y="15"/>
                  </a:cxn>
                  <a:cxn ang="0">
                    <a:pos x="60" y="0"/>
                  </a:cxn>
                  <a:cxn ang="0">
                    <a:pos x="158" y="1"/>
                  </a:cxn>
                  <a:cxn ang="0">
                    <a:pos x="239" y="17"/>
                  </a:cxn>
                  <a:cxn ang="0">
                    <a:pos x="320" y="46"/>
                  </a:cxn>
                  <a:cxn ang="0">
                    <a:pos x="408" y="93"/>
                  </a:cxn>
                  <a:cxn ang="0">
                    <a:pos x="461" y="124"/>
                  </a:cxn>
                  <a:cxn ang="0">
                    <a:pos x="454" y="145"/>
                  </a:cxn>
                  <a:cxn ang="0">
                    <a:pos x="426" y="154"/>
                  </a:cxn>
                  <a:cxn ang="0">
                    <a:pos x="437" y="179"/>
                  </a:cxn>
                  <a:cxn ang="0">
                    <a:pos x="429" y="206"/>
                  </a:cxn>
                  <a:cxn ang="0">
                    <a:pos x="422" y="227"/>
                  </a:cxn>
                  <a:cxn ang="0">
                    <a:pos x="438" y="249"/>
                  </a:cxn>
                  <a:cxn ang="0">
                    <a:pos x="436" y="270"/>
                  </a:cxn>
                  <a:cxn ang="0">
                    <a:pos x="361" y="327"/>
                  </a:cxn>
                  <a:cxn ang="0">
                    <a:pos x="301" y="399"/>
                  </a:cxn>
                  <a:cxn ang="0">
                    <a:pos x="231" y="471"/>
                  </a:cxn>
                  <a:cxn ang="0">
                    <a:pos x="179" y="512"/>
                  </a:cxn>
                  <a:cxn ang="0">
                    <a:pos x="222" y="470"/>
                  </a:cxn>
                  <a:cxn ang="0">
                    <a:pos x="268" y="423"/>
                  </a:cxn>
                  <a:cxn ang="0">
                    <a:pos x="320" y="362"/>
                  </a:cxn>
                  <a:cxn ang="0">
                    <a:pos x="357" y="318"/>
                  </a:cxn>
                  <a:cxn ang="0">
                    <a:pos x="393" y="281"/>
                  </a:cxn>
                  <a:cxn ang="0">
                    <a:pos x="423" y="257"/>
                  </a:cxn>
                  <a:cxn ang="0">
                    <a:pos x="411" y="233"/>
                  </a:cxn>
                  <a:cxn ang="0">
                    <a:pos x="411" y="212"/>
                  </a:cxn>
                  <a:cxn ang="0">
                    <a:pos x="425" y="188"/>
                  </a:cxn>
                  <a:cxn ang="0">
                    <a:pos x="417" y="166"/>
                  </a:cxn>
                  <a:cxn ang="0">
                    <a:pos x="420" y="139"/>
                  </a:cxn>
                  <a:cxn ang="0">
                    <a:pos x="441" y="127"/>
                  </a:cxn>
                </a:cxnLst>
                <a:rect l="0" t="0" r="r" b="b"/>
                <a:pathLst>
                  <a:path w="463" h="516">
                    <a:moveTo>
                      <a:pt x="441" y="127"/>
                    </a:moveTo>
                    <a:lnTo>
                      <a:pt x="416" y="111"/>
                    </a:lnTo>
                    <a:lnTo>
                      <a:pt x="378" y="88"/>
                    </a:lnTo>
                    <a:lnTo>
                      <a:pt x="325" y="64"/>
                    </a:lnTo>
                    <a:lnTo>
                      <a:pt x="268" y="38"/>
                    </a:lnTo>
                    <a:lnTo>
                      <a:pt x="212" y="19"/>
                    </a:lnTo>
                    <a:lnTo>
                      <a:pt x="163" y="11"/>
                    </a:lnTo>
                    <a:lnTo>
                      <a:pt x="100" y="13"/>
                    </a:lnTo>
                    <a:lnTo>
                      <a:pt x="49" y="17"/>
                    </a:lnTo>
                    <a:lnTo>
                      <a:pt x="19" y="31"/>
                    </a:lnTo>
                    <a:lnTo>
                      <a:pt x="4" y="29"/>
                    </a:lnTo>
                    <a:lnTo>
                      <a:pt x="0" y="15"/>
                    </a:lnTo>
                    <a:lnTo>
                      <a:pt x="15" y="9"/>
                    </a:lnTo>
                    <a:lnTo>
                      <a:pt x="60" y="0"/>
                    </a:lnTo>
                    <a:lnTo>
                      <a:pt x="113" y="0"/>
                    </a:lnTo>
                    <a:lnTo>
                      <a:pt x="158" y="1"/>
                    </a:lnTo>
                    <a:lnTo>
                      <a:pt x="200" y="6"/>
                    </a:lnTo>
                    <a:lnTo>
                      <a:pt x="239" y="17"/>
                    </a:lnTo>
                    <a:lnTo>
                      <a:pt x="275" y="31"/>
                    </a:lnTo>
                    <a:lnTo>
                      <a:pt x="320" y="46"/>
                    </a:lnTo>
                    <a:lnTo>
                      <a:pt x="361" y="66"/>
                    </a:lnTo>
                    <a:lnTo>
                      <a:pt x="408" y="93"/>
                    </a:lnTo>
                    <a:lnTo>
                      <a:pt x="444" y="109"/>
                    </a:lnTo>
                    <a:lnTo>
                      <a:pt x="461" y="124"/>
                    </a:lnTo>
                    <a:lnTo>
                      <a:pt x="463" y="136"/>
                    </a:lnTo>
                    <a:lnTo>
                      <a:pt x="454" y="145"/>
                    </a:lnTo>
                    <a:lnTo>
                      <a:pt x="438" y="147"/>
                    </a:lnTo>
                    <a:lnTo>
                      <a:pt x="426" y="154"/>
                    </a:lnTo>
                    <a:lnTo>
                      <a:pt x="427" y="164"/>
                    </a:lnTo>
                    <a:lnTo>
                      <a:pt x="437" y="179"/>
                    </a:lnTo>
                    <a:lnTo>
                      <a:pt x="438" y="195"/>
                    </a:lnTo>
                    <a:lnTo>
                      <a:pt x="429" y="206"/>
                    </a:lnTo>
                    <a:lnTo>
                      <a:pt x="422" y="215"/>
                    </a:lnTo>
                    <a:lnTo>
                      <a:pt x="422" y="227"/>
                    </a:lnTo>
                    <a:lnTo>
                      <a:pt x="427" y="236"/>
                    </a:lnTo>
                    <a:lnTo>
                      <a:pt x="438" y="249"/>
                    </a:lnTo>
                    <a:lnTo>
                      <a:pt x="444" y="259"/>
                    </a:lnTo>
                    <a:lnTo>
                      <a:pt x="436" y="270"/>
                    </a:lnTo>
                    <a:lnTo>
                      <a:pt x="396" y="296"/>
                    </a:lnTo>
                    <a:lnTo>
                      <a:pt x="361" y="327"/>
                    </a:lnTo>
                    <a:lnTo>
                      <a:pt x="332" y="364"/>
                    </a:lnTo>
                    <a:lnTo>
                      <a:pt x="301" y="399"/>
                    </a:lnTo>
                    <a:lnTo>
                      <a:pt x="266" y="439"/>
                    </a:lnTo>
                    <a:lnTo>
                      <a:pt x="231" y="471"/>
                    </a:lnTo>
                    <a:lnTo>
                      <a:pt x="188" y="516"/>
                    </a:lnTo>
                    <a:lnTo>
                      <a:pt x="179" y="512"/>
                    </a:lnTo>
                    <a:lnTo>
                      <a:pt x="193" y="496"/>
                    </a:lnTo>
                    <a:lnTo>
                      <a:pt x="222" y="470"/>
                    </a:lnTo>
                    <a:lnTo>
                      <a:pt x="245" y="448"/>
                    </a:lnTo>
                    <a:lnTo>
                      <a:pt x="268" y="423"/>
                    </a:lnTo>
                    <a:lnTo>
                      <a:pt x="295" y="397"/>
                    </a:lnTo>
                    <a:lnTo>
                      <a:pt x="320" y="362"/>
                    </a:lnTo>
                    <a:lnTo>
                      <a:pt x="338" y="336"/>
                    </a:lnTo>
                    <a:lnTo>
                      <a:pt x="357" y="318"/>
                    </a:lnTo>
                    <a:lnTo>
                      <a:pt x="370" y="299"/>
                    </a:lnTo>
                    <a:lnTo>
                      <a:pt x="393" y="281"/>
                    </a:lnTo>
                    <a:lnTo>
                      <a:pt x="415" y="267"/>
                    </a:lnTo>
                    <a:lnTo>
                      <a:pt x="423" y="257"/>
                    </a:lnTo>
                    <a:lnTo>
                      <a:pt x="420" y="248"/>
                    </a:lnTo>
                    <a:lnTo>
                      <a:pt x="411" y="233"/>
                    </a:lnTo>
                    <a:lnTo>
                      <a:pt x="408" y="220"/>
                    </a:lnTo>
                    <a:lnTo>
                      <a:pt x="411" y="212"/>
                    </a:lnTo>
                    <a:lnTo>
                      <a:pt x="415" y="202"/>
                    </a:lnTo>
                    <a:lnTo>
                      <a:pt x="425" y="188"/>
                    </a:lnTo>
                    <a:lnTo>
                      <a:pt x="423" y="183"/>
                    </a:lnTo>
                    <a:lnTo>
                      <a:pt x="417" y="166"/>
                    </a:lnTo>
                    <a:lnTo>
                      <a:pt x="414" y="148"/>
                    </a:lnTo>
                    <a:lnTo>
                      <a:pt x="420" y="139"/>
                    </a:lnTo>
                    <a:lnTo>
                      <a:pt x="427" y="134"/>
                    </a:lnTo>
                    <a:lnTo>
                      <a:pt x="441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3590925" y="3286126"/>
                <a:ext cx="534988" cy="561975"/>
              </a:xfrm>
              <a:custGeom>
                <a:avLst/>
                <a:gdLst/>
                <a:ahLst/>
                <a:cxnLst>
                  <a:cxn ang="0">
                    <a:pos x="316" y="7"/>
                  </a:cxn>
                  <a:cxn ang="0">
                    <a:pos x="328" y="0"/>
                  </a:cxn>
                  <a:cxn ang="0">
                    <a:pos x="337" y="9"/>
                  </a:cxn>
                  <a:cxn ang="0">
                    <a:pos x="329" y="18"/>
                  </a:cxn>
                  <a:cxn ang="0">
                    <a:pos x="302" y="30"/>
                  </a:cxn>
                  <a:cxn ang="0">
                    <a:pos x="280" y="35"/>
                  </a:cxn>
                  <a:cxn ang="0">
                    <a:pos x="265" y="49"/>
                  </a:cxn>
                  <a:cxn ang="0">
                    <a:pos x="247" y="76"/>
                  </a:cxn>
                  <a:cxn ang="0">
                    <a:pos x="234" y="97"/>
                  </a:cxn>
                  <a:cxn ang="0">
                    <a:pos x="221" y="116"/>
                  </a:cxn>
                  <a:cxn ang="0">
                    <a:pos x="201" y="137"/>
                  </a:cxn>
                  <a:cxn ang="0">
                    <a:pos x="178" y="162"/>
                  </a:cxn>
                  <a:cxn ang="0">
                    <a:pos x="167" y="180"/>
                  </a:cxn>
                  <a:cxn ang="0">
                    <a:pos x="149" y="207"/>
                  </a:cxn>
                  <a:cxn ang="0">
                    <a:pos x="137" y="214"/>
                  </a:cxn>
                  <a:cxn ang="0">
                    <a:pos x="119" y="222"/>
                  </a:cxn>
                  <a:cxn ang="0">
                    <a:pos x="105" y="234"/>
                  </a:cxn>
                  <a:cxn ang="0">
                    <a:pos x="96" y="249"/>
                  </a:cxn>
                  <a:cxn ang="0">
                    <a:pos x="87" y="271"/>
                  </a:cxn>
                  <a:cxn ang="0">
                    <a:pos x="75" y="289"/>
                  </a:cxn>
                  <a:cxn ang="0">
                    <a:pos x="48" y="314"/>
                  </a:cxn>
                  <a:cxn ang="0">
                    <a:pos x="20" y="349"/>
                  </a:cxn>
                  <a:cxn ang="0">
                    <a:pos x="7" y="354"/>
                  </a:cxn>
                  <a:cxn ang="0">
                    <a:pos x="0" y="347"/>
                  </a:cxn>
                  <a:cxn ang="0">
                    <a:pos x="13" y="331"/>
                  </a:cxn>
                  <a:cxn ang="0">
                    <a:pos x="49" y="298"/>
                  </a:cxn>
                  <a:cxn ang="0">
                    <a:pos x="69" y="276"/>
                  </a:cxn>
                  <a:cxn ang="0">
                    <a:pos x="78" y="264"/>
                  </a:cxn>
                  <a:cxn ang="0">
                    <a:pos x="84" y="246"/>
                  </a:cxn>
                  <a:cxn ang="0">
                    <a:pos x="98" y="227"/>
                  </a:cxn>
                  <a:cxn ang="0">
                    <a:pos x="115" y="213"/>
                  </a:cxn>
                  <a:cxn ang="0">
                    <a:pos x="135" y="204"/>
                  </a:cxn>
                  <a:cxn ang="0">
                    <a:pos x="152" y="186"/>
                  </a:cxn>
                  <a:cxn ang="0">
                    <a:pos x="165" y="157"/>
                  </a:cxn>
                  <a:cxn ang="0">
                    <a:pos x="176" y="140"/>
                  </a:cxn>
                  <a:cxn ang="0">
                    <a:pos x="195" y="125"/>
                  </a:cxn>
                  <a:cxn ang="0">
                    <a:pos x="220" y="105"/>
                  </a:cxn>
                  <a:cxn ang="0">
                    <a:pos x="228" y="87"/>
                  </a:cxn>
                  <a:cxn ang="0">
                    <a:pos x="245" y="56"/>
                  </a:cxn>
                  <a:cxn ang="0">
                    <a:pos x="261" y="40"/>
                  </a:cxn>
                  <a:cxn ang="0">
                    <a:pos x="280" y="26"/>
                  </a:cxn>
                  <a:cxn ang="0">
                    <a:pos x="300" y="17"/>
                  </a:cxn>
                  <a:cxn ang="0">
                    <a:pos x="316" y="7"/>
                  </a:cxn>
                </a:cxnLst>
                <a:rect l="0" t="0" r="r" b="b"/>
                <a:pathLst>
                  <a:path w="337" h="354">
                    <a:moveTo>
                      <a:pt x="316" y="7"/>
                    </a:moveTo>
                    <a:lnTo>
                      <a:pt x="328" y="0"/>
                    </a:lnTo>
                    <a:lnTo>
                      <a:pt x="337" y="9"/>
                    </a:lnTo>
                    <a:lnTo>
                      <a:pt x="329" y="18"/>
                    </a:lnTo>
                    <a:lnTo>
                      <a:pt x="302" y="30"/>
                    </a:lnTo>
                    <a:lnTo>
                      <a:pt x="280" y="35"/>
                    </a:lnTo>
                    <a:lnTo>
                      <a:pt x="265" y="49"/>
                    </a:lnTo>
                    <a:lnTo>
                      <a:pt x="247" y="76"/>
                    </a:lnTo>
                    <a:lnTo>
                      <a:pt x="234" y="97"/>
                    </a:lnTo>
                    <a:lnTo>
                      <a:pt x="221" y="116"/>
                    </a:lnTo>
                    <a:lnTo>
                      <a:pt x="201" y="137"/>
                    </a:lnTo>
                    <a:lnTo>
                      <a:pt x="178" y="162"/>
                    </a:lnTo>
                    <a:lnTo>
                      <a:pt x="167" y="180"/>
                    </a:lnTo>
                    <a:lnTo>
                      <a:pt x="149" y="207"/>
                    </a:lnTo>
                    <a:lnTo>
                      <a:pt x="137" y="214"/>
                    </a:lnTo>
                    <a:lnTo>
                      <a:pt x="119" y="222"/>
                    </a:lnTo>
                    <a:lnTo>
                      <a:pt x="105" y="234"/>
                    </a:lnTo>
                    <a:lnTo>
                      <a:pt x="96" y="249"/>
                    </a:lnTo>
                    <a:lnTo>
                      <a:pt x="87" y="271"/>
                    </a:lnTo>
                    <a:lnTo>
                      <a:pt x="75" y="289"/>
                    </a:lnTo>
                    <a:lnTo>
                      <a:pt x="48" y="314"/>
                    </a:lnTo>
                    <a:lnTo>
                      <a:pt x="20" y="349"/>
                    </a:lnTo>
                    <a:lnTo>
                      <a:pt x="7" y="354"/>
                    </a:lnTo>
                    <a:lnTo>
                      <a:pt x="0" y="347"/>
                    </a:lnTo>
                    <a:lnTo>
                      <a:pt x="13" y="331"/>
                    </a:lnTo>
                    <a:lnTo>
                      <a:pt x="49" y="298"/>
                    </a:lnTo>
                    <a:lnTo>
                      <a:pt x="69" y="276"/>
                    </a:lnTo>
                    <a:lnTo>
                      <a:pt x="78" y="264"/>
                    </a:lnTo>
                    <a:lnTo>
                      <a:pt x="84" y="246"/>
                    </a:lnTo>
                    <a:lnTo>
                      <a:pt x="98" y="227"/>
                    </a:lnTo>
                    <a:lnTo>
                      <a:pt x="115" y="213"/>
                    </a:lnTo>
                    <a:lnTo>
                      <a:pt x="135" y="204"/>
                    </a:lnTo>
                    <a:lnTo>
                      <a:pt x="152" y="186"/>
                    </a:lnTo>
                    <a:lnTo>
                      <a:pt x="165" y="157"/>
                    </a:lnTo>
                    <a:lnTo>
                      <a:pt x="176" y="140"/>
                    </a:lnTo>
                    <a:lnTo>
                      <a:pt x="195" y="125"/>
                    </a:lnTo>
                    <a:lnTo>
                      <a:pt x="220" y="105"/>
                    </a:lnTo>
                    <a:lnTo>
                      <a:pt x="228" y="87"/>
                    </a:lnTo>
                    <a:lnTo>
                      <a:pt x="245" y="56"/>
                    </a:lnTo>
                    <a:lnTo>
                      <a:pt x="261" y="40"/>
                    </a:lnTo>
                    <a:lnTo>
                      <a:pt x="280" y="26"/>
                    </a:lnTo>
                    <a:lnTo>
                      <a:pt x="300" y="17"/>
                    </a:lnTo>
                    <a:lnTo>
                      <a:pt x="31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3975100" y="3348038"/>
                <a:ext cx="146050" cy="149225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2" y="60"/>
                  </a:cxn>
                  <a:cxn ang="0">
                    <a:pos x="30" y="34"/>
                  </a:cxn>
                  <a:cxn ang="0">
                    <a:pos x="54" y="14"/>
                  </a:cxn>
                  <a:cxn ang="0">
                    <a:pos x="80" y="2"/>
                  </a:cxn>
                  <a:cxn ang="0">
                    <a:pos x="88" y="0"/>
                  </a:cxn>
                  <a:cxn ang="0">
                    <a:pos x="92" y="10"/>
                  </a:cxn>
                  <a:cxn ang="0">
                    <a:pos x="73" y="20"/>
                  </a:cxn>
                  <a:cxn ang="0">
                    <a:pos x="48" y="34"/>
                  </a:cxn>
                  <a:cxn ang="0">
                    <a:pos x="30" y="55"/>
                  </a:cxn>
                  <a:cxn ang="0">
                    <a:pos x="11" y="84"/>
                  </a:cxn>
                  <a:cxn ang="0">
                    <a:pos x="0" y="94"/>
                  </a:cxn>
                </a:cxnLst>
                <a:rect l="0" t="0" r="r" b="b"/>
                <a:pathLst>
                  <a:path w="92" h="94">
                    <a:moveTo>
                      <a:pt x="0" y="94"/>
                    </a:moveTo>
                    <a:lnTo>
                      <a:pt x="12" y="60"/>
                    </a:lnTo>
                    <a:lnTo>
                      <a:pt x="30" y="34"/>
                    </a:lnTo>
                    <a:lnTo>
                      <a:pt x="54" y="14"/>
                    </a:lnTo>
                    <a:lnTo>
                      <a:pt x="80" y="2"/>
                    </a:lnTo>
                    <a:lnTo>
                      <a:pt x="88" y="0"/>
                    </a:lnTo>
                    <a:lnTo>
                      <a:pt x="92" y="10"/>
                    </a:lnTo>
                    <a:lnTo>
                      <a:pt x="73" y="20"/>
                    </a:lnTo>
                    <a:lnTo>
                      <a:pt x="48" y="34"/>
                    </a:lnTo>
                    <a:lnTo>
                      <a:pt x="30" y="55"/>
                    </a:lnTo>
                    <a:lnTo>
                      <a:pt x="11" y="8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3990975" y="3397251"/>
                <a:ext cx="152400" cy="134938"/>
              </a:xfrm>
              <a:custGeom>
                <a:avLst/>
                <a:gdLst/>
                <a:ahLst/>
                <a:cxnLst>
                  <a:cxn ang="0">
                    <a:pos x="31" y="51"/>
                  </a:cxn>
                  <a:cxn ang="0">
                    <a:pos x="67" y="17"/>
                  </a:cxn>
                  <a:cxn ang="0">
                    <a:pos x="88" y="0"/>
                  </a:cxn>
                  <a:cxn ang="0">
                    <a:pos x="96" y="8"/>
                  </a:cxn>
                  <a:cxn ang="0">
                    <a:pos x="69" y="36"/>
                  </a:cxn>
                  <a:cxn ang="0">
                    <a:pos x="22" y="70"/>
                  </a:cxn>
                  <a:cxn ang="0">
                    <a:pos x="0" y="85"/>
                  </a:cxn>
                  <a:cxn ang="0">
                    <a:pos x="31" y="51"/>
                  </a:cxn>
                </a:cxnLst>
                <a:rect l="0" t="0" r="r" b="b"/>
                <a:pathLst>
                  <a:path w="96" h="85">
                    <a:moveTo>
                      <a:pt x="31" y="51"/>
                    </a:moveTo>
                    <a:lnTo>
                      <a:pt x="67" y="17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69" y="36"/>
                    </a:lnTo>
                    <a:lnTo>
                      <a:pt x="22" y="70"/>
                    </a:lnTo>
                    <a:lnTo>
                      <a:pt x="0" y="85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3790950" y="3181351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5"/>
                  </a:cxn>
                  <a:cxn ang="0">
                    <a:pos x="95" y="53"/>
                  </a:cxn>
                  <a:cxn ang="0">
                    <a:pos x="80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5"/>
                    </a:lnTo>
                    <a:lnTo>
                      <a:pt x="95" y="53"/>
                    </a:lnTo>
                    <a:lnTo>
                      <a:pt x="80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3738563" y="3244851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9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5"/>
                  </a:cxn>
                  <a:cxn ang="0">
                    <a:pos x="95" y="53"/>
                  </a:cxn>
                  <a:cxn ang="0">
                    <a:pos x="81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9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5"/>
                    </a:lnTo>
                    <a:lnTo>
                      <a:pt x="95" y="53"/>
                    </a:lnTo>
                    <a:lnTo>
                      <a:pt x="81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695700" y="3302001"/>
                <a:ext cx="193675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1" y="10"/>
                  </a:cxn>
                  <a:cxn ang="0">
                    <a:pos x="95" y="29"/>
                  </a:cxn>
                  <a:cxn ang="0">
                    <a:pos x="122" y="47"/>
                  </a:cxn>
                  <a:cxn ang="0">
                    <a:pos x="112" y="55"/>
                  </a:cxn>
                  <a:cxn ang="0">
                    <a:pos x="96" y="53"/>
                  </a:cxn>
                  <a:cxn ang="0">
                    <a:pos x="81" y="40"/>
                  </a:cxn>
                  <a:cxn ang="0">
                    <a:pos x="48" y="27"/>
                  </a:cxn>
                  <a:cxn ang="0">
                    <a:pos x="24" y="19"/>
                  </a:cxn>
                  <a:cxn ang="0">
                    <a:pos x="5" y="10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2" h="55">
                    <a:moveTo>
                      <a:pt x="12" y="0"/>
                    </a:moveTo>
                    <a:lnTo>
                      <a:pt x="51" y="10"/>
                    </a:lnTo>
                    <a:lnTo>
                      <a:pt x="95" y="29"/>
                    </a:lnTo>
                    <a:lnTo>
                      <a:pt x="122" y="47"/>
                    </a:lnTo>
                    <a:lnTo>
                      <a:pt x="112" y="55"/>
                    </a:lnTo>
                    <a:lnTo>
                      <a:pt x="96" y="53"/>
                    </a:lnTo>
                    <a:lnTo>
                      <a:pt x="81" y="40"/>
                    </a:lnTo>
                    <a:lnTo>
                      <a:pt x="48" y="27"/>
                    </a:lnTo>
                    <a:lnTo>
                      <a:pt x="24" y="19"/>
                    </a:lnTo>
                    <a:lnTo>
                      <a:pt x="5" y="10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3636963" y="3365501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3582988" y="3436938"/>
                <a:ext cx="193675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1" y="10"/>
                  </a:cxn>
                  <a:cxn ang="0">
                    <a:pos x="95" y="30"/>
                  </a:cxn>
                  <a:cxn ang="0">
                    <a:pos x="122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8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2" h="55">
                    <a:moveTo>
                      <a:pt x="12" y="0"/>
                    </a:moveTo>
                    <a:lnTo>
                      <a:pt x="51" y="10"/>
                    </a:lnTo>
                    <a:lnTo>
                      <a:pt x="95" y="30"/>
                    </a:lnTo>
                    <a:lnTo>
                      <a:pt x="122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8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406775" y="3284538"/>
                <a:ext cx="1920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9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4"/>
                  </a:cxn>
                  <a:cxn ang="0">
                    <a:pos x="95" y="53"/>
                  </a:cxn>
                  <a:cxn ang="0">
                    <a:pos x="81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4">
                    <a:moveTo>
                      <a:pt x="12" y="0"/>
                    </a:moveTo>
                    <a:lnTo>
                      <a:pt x="50" y="9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4"/>
                    </a:lnTo>
                    <a:lnTo>
                      <a:pt x="95" y="53"/>
                    </a:lnTo>
                    <a:lnTo>
                      <a:pt x="81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357563" y="3355976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294063" y="3422651"/>
                <a:ext cx="1920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9"/>
                  </a:cxn>
                  <a:cxn ang="0">
                    <a:pos x="94" y="29"/>
                  </a:cxn>
                  <a:cxn ang="0">
                    <a:pos x="121" y="47"/>
                  </a:cxn>
                  <a:cxn ang="0">
                    <a:pos x="111" y="54"/>
                  </a:cxn>
                  <a:cxn ang="0">
                    <a:pos x="95" y="53"/>
                  </a:cxn>
                  <a:cxn ang="0">
                    <a:pos x="81" y="40"/>
                  </a:cxn>
                  <a:cxn ang="0">
                    <a:pos x="47" y="27"/>
                  </a:cxn>
                  <a:cxn ang="0">
                    <a:pos x="24" y="19"/>
                  </a:cxn>
                  <a:cxn ang="0">
                    <a:pos x="4" y="9"/>
                  </a:cxn>
                  <a:cxn ang="0">
                    <a:pos x="0" y="4"/>
                  </a:cxn>
                  <a:cxn ang="0">
                    <a:pos x="12" y="0"/>
                  </a:cxn>
                </a:cxnLst>
                <a:rect l="0" t="0" r="r" b="b"/>
                <a:pathLst>
                  <a:path w="121" h="54">
                    <a:moveTo>
                      <a:pt x="12" y="0"/>
                    </a:moveTo>
                    <a:lnTo>
                      <a:pt x="50" y="9"/>
                    </a:lnTo>
                    <a:lnTo>
                      <a:pt x="94" y="29"/>
                    </a:lnTo>
                    <a:lnTo>
                      <a:pt x="121" y="47"/>
                    </a:lnTo>
                    <a:lnTo>
                      <a:pt x="111" y="54"/>
                    </a:lnTo>
                    <a:lnTo>
                      <a:pt x="95" y="53"/>
                    </a:lnTo>
                    <a:lnTo>
                      <a:pt x="81" y="40"/>
                    </a:lnTo>
                    <a:lnTo>
                      <a:pt x="47" y="27"/>
                    </a:lnTo>
                    <a:lnTo>
                      <a:pt x="24" y="19"/>
                    </a:lnTo>
                    <a:lnTo>
                      <a:pt x="4" y="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240088" y="3484563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173413" y="3548063"/>
                <a:ext cx="192088" cy="873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0" y="10"/>
                  </a:cxn>
                  <a:cxn ang="0">
                    <a:pos x="94" y="30"/>
                  </a:cxn>
                  <a:cxn ang="0">
                    <a:pos x="121" y="48"/>
                  </a:cxn>
                  <a:cxn ang="0">
                    <a:pos x="112" y="55"/>
                  </a:cxn>
                  <a:cxn ang="0">
                    <a:pos x="95" y="54"/>
                  </a:cxn>
                  <a:cxn ang="0">
                    <a:pos x="81" y="41"/>
                  </a:cxn>
                  <a:cxn ang="0">
                    <a:pos x="47" y="27"/>
                  </a:cxn>
                  <a:cxn ang="0">
                    <a:pos x="24" y="20"/>
                  </a:cxn>
                  <a:cxn ang="0">
                    <a:pos x="5" y="10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121" h="55">
                    <a:moveTo>
                      <a:pt x="12" y="0"/>
                    </a:moveTo>
                    <a:lnTo>
                      <a:pt x="50" y="10"/>
                    </a:lnTo>
                    <a:lnTo>
                      <a:pt x="94" y="30"/>
                    </a:lnTo>
                    <a:lnTo>
                      <a:pt x="121" y="48"/>
                    </a:lnTo>
                    <a:lnTo>
                      <a:pt x="112" y="55"/>
                    </a:lnTo>
                    <a:lnTo>
                      <a:pt x="95" y="54"/>
                    </a:lnTo>
                    <a:lnTo>
                      <a:pt x="81" y="41"/>
                    </a:lnTo>
                    <a:lnTo>
                      <a:pt x="47" y="27"/>
                    </a:lnTo>
                    <a:lnTo>
                      <a:pt x="24" y="2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417888" y="3508376"/>
                <a:ext cx="279400" cy="141288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31" y="49"/>
                  </a:cxn>
                  <a:cxn ang="0">
                    <a:pos x="60" y="27"/>
                  </a:cxn>
                  <a:cxn ang="0">
                    <a:pos x="83" y="10"/>
                  </a:cxn>
                  <a:cxn ang="0">
                    <a:pos x="96" y="0"/>
                  </a:cxn>
                  <a:cxn ang="0">
                    <a:pos x="108" y="4"/>
                  </a:cxn>
                  <a:cxn ang="0">
                    <a:pos x="127" y="14"/>
                  </a:cxn>
                  <a:cxn ang="0">
                    <a:pos x="162" y="29"/>
                  </a:cxn>
                  <a:cxn ang="0">
                    <a:pos x="173" y="37"/>
                  </a:cxn>
                  <a:cxn ang="0">
                    <a:pos x="176" y="49"/>
                  </a:cxn>
                  <a:cxn ang="0">
                    <a:pos x="161" y="66"/>
                  </a:cxn>
                  <a:cxn ang="0">
                    <a:pos x="161" y="53"/>
                  </a:cxn>
                  <a:cxn ang="0">
                    <a:pos x="155" y="42"/>
                  </a:cxn>
                  <a:cxn ang="0">
                    <a:pos x="134" y="32"/>
                  </a:cxn>
                  <a:cxn ang="0">
                    <a:pos x="111" y="22"/>
                  </a:cxn>
                  <a:cxn ang="0">
                    <a:pos x="100" y="12"/>
                  </a:cxn>
                  <a:cxn ang="0">
                    <a:pos x="75" y="25"/>
                  </a:cxn>
                  <a:cxn ang="0">
                    <a:pos x="52" y="46"/>
                  </a:cxn>
                  <a:cxn ang="0">
                    <a:pos x="30" y="68"/>
                  </a:cxn>
                  <a:cxn ang="0">
                    <a:pos x="15" y="89"/>
                  </a:cxn>
                  <a:cxn ang="0">
                    <a:pos x="0" y="82"/>
                  </a:cxn>
                </a:cxnLst>
                <a:rect l="0" t="0" r="r" b="b"/>
                <a:pathLst>
                  <a:path w="176" h="89">
                    <a:moveTo>
                      <a:pt x="0" y="82"/>
                    </a:moveTo>
                    <a:lnTo>
                      <a:pt x="31" y="49"/>
                    </a:lnTo>
                    <a:lnTo>
                      <a:pt x="60" y="27"/>
                    </a:lnTo>
                    <a:lnTo>
                      <a:pt x="83" y="10"/>
                    </a:lnTo>
                    <a:lnTo>
                      <a:pt x="96" y="0"/>
                    </a:lnTo>
                    <a:lnTo>
                      <a:pt x="108" y="4"/>
                    </a:lnTo>
                    <a:lnTo>
                      <a:pt x="127" y="14"/>
                    </a:lnTo>
                    <a:lnTo>
                      <a:pt x="162" y="29"/>
                    </a:lnTo>
                    <a:lnTo>
                      <a:pt x="173" y="37"/>
                    </a:lnTo>
                    <a:lnTo>
                      <a:pt x="176" y="49"/>
                    </a:lnTo>
                    <a:lnTo>
                      <a:pt x="161" y="66"/>
                    </a:lnTo>
                    <a:lnTo>
                      <a:pt x="161" y="53"/>
                    </a:lnTo>
                    <a:lnTo>
                      <a:pt x="155" y="42"/>
                    </a:lnTo>
                    <a:lnTo>
                      <a:pt x="134" y="32"/>
                    </a:lnTo>
                    <a:lnTo>
                      <a:pt x="111" y="22"/>
                    </a:lnTo>
                    <a:lnTo>
                      <a:pt x="100" y="12"/>
                    </a:lnTo>
                    <a:lnTo>
                      <a:pt x="75" y="25"/>
                    </a:lnTo>
                    <a:lnTo>
                      <a:pt x="52" y="46"/>
                    </a:lnTo>
                    <a:lnTo>
                      <a:pt x="30" y="68"/>
                    </a:lnTo>
                    <a:lnTo>
                      <a:pt x="15" y="89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3416300" y="3562351"/>
                <a:ext cx="277813" cy="171450"/>
              </a:xfrm>
              <a:custGeom>
                <a:avLst/>
                <a:gdLst/>
                <a:ahLst/>
                <a:cxnLst>
                  <a:cxn ang="0">
                    <a:pos x="5" y="45"/>
                  </a:cxn>
                  <a:cxn ang="0">
                    <a:pos x="0" y="54"/>
                  </a:cxn>
                  <a:cxn ang="0">
                    <a:pos x="9" y="59"/>
                  </a:cxn>
                  <a:cxn ang="0">
                    <a:pos x="28" y="67"/>
                  </a:cxn>
                  <a:cxn ang="0">
                    <a:pos x="53" y="81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0" y="105"/>
                  </a:cxn>
                  <a:cxn ang="0">
                    <a:pos x="109" y="90"/>
                  </a:cxn>
                  <a:cxn ang="0">
                    <a:pos x="135" y="65"/>
                  </a:cxn>
                  <a:cxn ang="0">
                    <a:pos x="162" y="36"/>
                  </a:cxn>
                  <a:cxn ang="0">
                    <a:pos x="175" y="24"/>
                  </a:cxn>
                  <a:cxn ang="0">
                    <a:pos x="175" y="16"/>
                  </a:cxn>
                  <a:cxn ang="0">
                    <a:pos x="173" y="9"/>
                  </a:cxn>
                  <a:cxn ang="0">
                    <a:pos x="165" y="0"/>
                  </a:cxn>
                  <a:cxn ang="0">
                    <a:pos x="160" y="19"/>
                  </a:cxn>
                  <a:cxn ang="0">
                    <a:pos x="145" y="40"/>
                  </a:cxn>
                  <a:cxn ang="0">
                    <a:pos x="119" y="64"/>
                  </a:cxn>
                  <a:cxn ang="0">
                    <a:pos x="97" y="81"/>
                  </a:cxn>
                  <a:cxn ang="0">
                    <a:pos x="84" y="88"/>
                  </a:cxn>
                  <a:cxn ang="0">
                    <a:pos x="68" y="77"/>
                  </a:cxn>
                  <a:cxn ang="0">
                    <a:pos x="45" y="63"/>
                  </a:cxn>
                  <a:cxn ang="0">
                    <a:pos x="26" y="52"/>
                  </a:cxn>
                  <a:cxn ang="0">
                    <a:pos x="5" y="45"/>
                  </a:cxn>
                </a:cxnLst>
                <a:rect l="0" t="0" r="r" b="b"/>
                <a:pathLst>
                  <a:path w="175" h="108">
                    <a:moveTo>
                      <a:pt x="5" y="45"/>
                    </a:moveTo>
                    <a:lnTo>
                      <a:pt x="0" y="54"/>
                    </a:lnTo>
                    <a:lnTo>
                      <a:pt x="9" y="59"/>
                    </a:lnTo>
                    <a:lnTo>
                      <a:pt x="28" y="67"/>
                    </a:lnTo>
                    <a:lnTo>
                      <a:pt x="53" y="81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0" y="105"/>
                    </a:lnTo>
                    <a:lnTo>
                      <a:pt x="109" y="90"/>
                    </a:lnTo>
                    <a:lnTo>
                      <a:pt x="135" y="65"/>
                    </a:lnTo>
                    <a:lnTo>
                      <a:pt x="162" y="36"/>
                    </a:lnTo>
                    <a:lnTo>
                      <a:pt x="175" y="24"/>
                    </a:lnTo>
                    <a:lnTo>
                      <a:pt x="175" y="16"/>
                    </a:lnTo>
                    <a:lnTo>
                      <a:pt x="173" y="9"/>
                    </a:lnTo>
                    <a:lnTo>
                      <a:pt x="165" y="0"/>
                    </a:lnTo>
                    <a:lnTo>
                      <a:pt x="160" y="19"/>
                    </a:lnTo>
                    <a:lnTo>
                      <a:pt x="145" y="40"/>
                    </a:lnTo>
                    <a:lnTo>
                      <a:pt x="119" y="64"/>
                    </a:lnTo>
                    <a:lnTo>
                      <a:pt x="97" y="81"/>
                    </a:lnTo>
                    <a:lnTo>
                      <a:pt x="84" y="88"/>
                    </a:lnTo>
                    <a:lnTo>
                      <a:pt x="68" y="77"/>
                    </a:lnTo>
                    <a:lnTo>
                      <a:pt x="45" y="63"/>
                    </a:lnTo>
                    <a:lnTo>
                      <a:pt x="26" y="52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3544888" y="3121026"/>
                <a:ext cx="173038" cy="1682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40" y="3"/>
                  </a:cxn>
                  <a:cxn ang="0">
                    <a:pos x="79" y="11"/>
                  </a:cxn>
                  <a:cxn ang="0">
                    <a:pos x="101" y="15"/>
                  </a:cxn>
                  <a:cxn ang="0">
                    <a:pos x="109" y="30"/>
                  </a:cxn>
                  <a:cxn ang="0">
                    <a:pos x="103" y="42"/>
                  </a:cxn>
                  <a:cxn ang="0">
                    <a:pos x="88" y="54"/>
                  </a:cxn>
                  <a:cxn ang="0">
                    <a:pos x="52" y="85"/>
                  </a:cxn>
                  <a:cxn ang="0">
                    <a:pos x="31" y="106"/>
                  </a:cxn>
                  <a:cxn ang="0">
                    <a:pos x="21" y="104"/>
                  </a:cxn>
                  <a:cxn ang="0">
                    <a:pos x="21" y="99"/>
                  </a:cxn>
                  <a:cxn ang="0">
                    <a:pos x="39" y="82"/>
                  </a:cxn>
                  <a:cxn ang="0">
                    <a:pos x="57" y="64"/>
                  </a:cxn>
                  <a:cxn ang="0">
                    <a:pos x="72" y="48"/>
                  </a:cxn>
                  <a:cxn ang="0">
                    <a:pos x="86" y="35"/>
                  </a:cxn>
                  <a:cxn ang="0">
                    <a:pos x="87" y="28"/>
                  </a:cxn>
                  <a:cxn ang="0">
                    <a:pos x="83" y="23"/>
                  </a:cxn>
                  <a:cxn ang="0">
                    <a:pos x="55" y="18"/>
                  </a:cxn>
                  <a:cxn ang="0">
                    <a:pos x="16" y="13"/>
                  </a:cxn>
                  <a:cxn ang="0">
                    <a:pos x="0" y="11"/>
                  </a:cxn>
                  <a:cxn ang="0">
                    <a:pos x="12" y="0"/>
                  </a:cxn>
                </a:cxnLst>
                <a:rect l="0" t="0" r="r" b="b"/>
                <a:pathLst>
                  <a:path w="109" h="106">
                    <a:moveTo>
                      <a:pt x="12" y="0"/>
                    </a:moveTo>
                    <a:lnTo>
                      <a:pt x="40" y="3"/>
                    </a:lnTo>
                    <a:lnTo>
                      <a:pt x="79" y="11"/>
                    </a:lnTo>
                    <a:lnTo>
                      <a:pt x="101" y="15"/>
                    </a:lnTo>
                    <a:lnTo>
                      <a:pt x="109" y="30"/>
                    </a:lnTo>
                    <a:lnTo>
                      <a:pt x="103" y="42"/>
                    </a:lnTo>
                    <a:lnTo>
                      <a:pt x="88" y="54"/>
                    </a:lnTo>
                    <a:lnTo>
                      <a:pt x="52" y="85"/>
                    </a:lnTo>
                    <a:lnTo>
                      <a:pt x="31" y="106"/>
                    </a:lnTo>
                    <a:lnTo>
                      <a:pt x="21" y="104"/>
                    </a:lnTo>
                    <a:lnTo>
                      <a:pt x="21" y="99"/>
                    </a:lnTo>
                    <a:lnTo>
                      <a:pt x="39" y="82"/>
                    </a:lnTo>
                    <a:lnTo>
                      <a:pt x="57" y="64"/>
                    </a:lnTo>
                    <a:lnTo>
                      <a:pt x="72" y="48"/>
                    </a:lnTo>
                    <a:lnTo>
                      <a:pt x="86" y="35"/>
                    </a:lnTo>
                    <a:lnTo>
                      <a:pt x="87" y="28"/>
                    </a:lnTo>
                    <a:lnTo>
                      <a:pt x="83" y="23"/>
                    </a:lnTo>
                    <a:lnTo>
                      <a:pt x="55" y="18"/>
                    </a:lnTo>
                    <a:lnTo>
                      <a:pt x="16" y="13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46"/>
              <p:cNvSpPr>
                <a:spLocks/>
              </p:cNvSpPr>
              <p:nvPr/>
            </p:nvSpPr>
            <p:spPr bwMode="auto">
              <a:xfrm>
                <a:off x="3452813" y="3124201"/>
                <a:ext cx="147638" cy="16351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64" y="1"/>
                  </a:cxn>
                  <a:cxn ang="0">
                    <a:pos x="50" y="14"/>
                  </a:cxn>
                  <a:cxn ang="0">
                    <a:pos x="33" y="34"/>
                  </a:cxn>
                  <a:cxn ang="0">
                    <a:pos x="14" y="56"/>
                  </a:cxn>
                  <a:cxn ang="0">
                    <a:pos x="2" y="76"/>
                  </a:cxn>
                  <a:cxn ang="0">
                    <a:pos x="0" y="86"/>
                  </a:cxn>
                  <a:cxn ang="0">
                    <a:pos x="16" y="92"/>
                  </a:cxn>
                  <a:cxn ang="0">
                    <a:pos x="48" y="97"/>
                  </a:cxn>
                  <a:cxn ang="0">
                    <a:pos x="73" y="102"/>
                  </a:cxn>
                  <a:cxn ang="0">
                    <a:pos x="91" y="103"/>
                  </a:cxn>
                  <a:cxn ang="0">
                    <a:pos x="93" y="95"/>
                  </a:cxn>
                  <a:cxn ang="0">
                    <a:pos x="65" y="91"/>
                  </a:cxn>
                  <a:cxn ang="0">
                    <a:pos x="33" y="82"/>
                  </a:cxn>
                  <a:cxn ang="0">
                    <a:pos x="16" y="79"/>
                  </a:cxn>
                  <a:cxn ang="0">
                    <a:pos x="14" y="72"/>
                  </a:cxn>
                  <a:cxn ang="0">
                    <a:pos x="28" y="57"/>
                  </a:cxn>
                  <a:cxn ang="0">
                    <a:pos x="48" y="33"/>
                  </a:cxn>
                  <a:cxn ang="0">
                    <a:pos x="67" y="16"/>
                  </a:cxn>
                  <a:cxn ang="0">
                    <a:pos x="74" y="0"/>
                  </a:cxn>
                </a:cxnLst>
                <a:rect l="0" t="0" r="r" b="b"/>
                <a:pathLst>
                  <a:path w="93" h="103">
                    <a:moveTo>
                      <a:pt x="74" y="0"/>
                    </a:moveTo>
                    <a:lnTo>
                      <a:pt x="64" y="1"/>
                    </a:lnTo>
                    <a:lnTo>
                      <a:pt x="50" y="14"/>
                    </a:lnTo>
                    <a:lnTo>
                      <a:pt x="33" y="34"/>
                    </a:lnTo>
                    <a:lnTo>
                      <a:pt x="14" y="56"/>
                    </a:lnTo>
                    <a:lnTo>
                      <a:pt x="2" y="76"/>
                    </a:lnTo>
                    <a:lnTo>
                      <a:pt x="0" y="86"/>
                    </a:lnTo>
                    <a:lnTo>
                      <a:pt x="16" y="92"/>
                    </a:lnTo>
                    <a:lnTo>
                      <a:pt x="48" y="97"/>
                    </a:lnTo>
                    <a:lnTo>
                      <a:pt x="73" y="102"/>
                    </a:lnTo>
                    <a:lnTo>
                      <a:pt x="91" y="103"/>
                    </a:lnTo>
                    <a:lnTo>
                      <a:pt x="93" y="95"/>
                    </a:lnTo>
                    <a:lnTo>
                      <a:pt x="65" y="91"/>
                    </a:lnTo>
                    <a:lnTo>
                      <a:pt x="33" y="82"/>
                    </a:lnTo>
                    <a:lnTo>
                      <a:pt x="16" y="79"/>
                    </a:lnTo>
                    <a:lnTo>
                      <a:pt x="14" y="72"/>
                    </a:lnTo>
                    <a:lnTo>
                      <a:pt x="28" y="57"/>
                    </a:lnTo>
                    <a:lnTo>
                      <a:pt x="48" y="33"/>
                    </a:lnTo>
                    <a:lnTo>
                      <a:pt x="67" y="1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2586038" y="3082926"/>
                <a:ext cx="160338" cy="128588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17" y="45"/>
                  </a:cxn>
                  <a:cxn ang="0">
                    <a:pos x="43" y="24"/>
                  </a:cxn>
                  <a:cxn ang="0">
                    <a:pos x="67" y="9"/>
                  </a:cxn>
                  <a:cxn ang="0">
                    <a:pos x="91" y="0"/>
                  </a:cxn>
                  <a:cxn ang="0">
                    <a:pos x="101" y="9"/>
                  </a:cxn>
                  <a:cxn ang="0">
                    <a:pos x="75" y="18"/>
                  </a:cxn>
                  <a:cxn ang="0">
                    <a:pos x="46" y="35"/>
                  </a:cxn>
                  <a:cxn ang="0">
                    <a:pos x="21" y="52"/>
                  </a:cxn>
                  <a:cxn ang="0">
                    <a:pos x="5" y="81"/>
                  </a:cxn>
                  <a:cxn ang="0">
                    <a:pos x="0" y="73"/>
                  </a:cxn>
                </a:cxnLst>
                <a:rect l="0" t="0" r="r" b="b"/>
                <a:pathLst>
                  <a:path w="101" h="81">
                    <a:moveTo>
                      <a:pt x="0" y="73"/>
                    </a:moveTo>
                    <a:lnTo>
                      <a:pt x="17" y="45"/>
                    </a:lnTo>
                    <a:lnTo>
                      <a:pt x="43" y="24"/>
                    </a:lnTo>
                    <a:lnTo>
                      <a:pt x="67" y="9"/>
                    </a:lnTo>
                    <a:lnTo>
                      <a:pt x="91" y="0"/>
                    </a:lnTo>
                    <a:lnTo>
                      <a:pt x="101" y="9"/>
                    </a:lnTo>
                    <a:lnTo>
                      <a:pt x="75" y="18"/>
                    </a:lnTo>
                    <a:lnTo>
                      <a:pt x="46" y="35"/>
                    </a:lnTo>
                    <a:lnTo>
                      <a:pt x="21" y="52"/>
                    </a:lnTo>
                    <a:lnTo>
                      <a:pt x="5" y="81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2811463" y="2990851"/>
                <a:ext cx="57150" cy="57150"/>
              </a:xfrm>
              <a:custGeom>
                <a:avLst/>
                <a:gdLst/>
                <a:ahLst/>
                <a:cxnLst>
                  <a:cxn ang="0">
                    <a:pos x="25" y="33"/>
                  </a:cxn>
                  <a:cxn ang="0">
                    <a:pos x="19" y="17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30" y="6"/>
                  </a:cxn>
                  <a:cxn ang="0">
                    <a:pos x="36" y="21"/>
                  </a:cxn>
                  <a:cxn ang="0">
                    <a:pos x="35" y="36"/>
                  </a:cxn>
                  <a:cxn ang="0">
                    <a:pos x="25" y="33"/>
                  </a:cxn>
                </a:cxnLst>
                <a:rect l="0" t="0" r="r" b="b"/>
                <a:pathLst>
                  <a:path w="36" h="36">
                    <a:moveTo>
                      <a:pt x="25" y="33"/>
                    </a:moveTo>
                    <a:lnTo>
                      <a:pt x="19" y="1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30" y="6"/>
                    </a:lnTo>
                    <a:lnTo>
                      <a:pt x="36" y="21"/>
                    </a:lnTo>
                    <a:lnTo>
                      <a:pt x="35" y="36"/>
                    </a:lnTo>
                    <a:lnTo>
                      <a:pt x="2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9" name="Gruppe 108"/>
            <p:cNvGrpSpPr>
              <a:grpSpLocks noChangeAspect="1"/>
            </p:cNvGrpSpPr>
            <p:nvPr/>
          </p:nvGrpSpPr>
          <p:grpSpPr>
            <a:xfrm flipH="1">
              <a:off x="2169893" y="2918244"/>
              <a:ext cx="1222374" cy="1698624"/>
              <a:chOff x="7478033" y="2923949"/>
              <a:chExt cx="611187" cy="849312"/>
            </a:xfrm>
            <a:solidFill>
              <a:schemeClr val="tx1"/>
            </a:solidFill>
          </p:grpSpPr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7725683" y="2923949"/>
                <a:ext cx="230188" cy="214312"/>
              </a:xfrm>
              <a:custGeom>
                <a:avLst/>
                <a:gdLst/>
                <a:ahLst/>
                <a:cxnLst>
                  <a:cxn ang="0">
                    <a:pos x="44" y="81"/>
                  </a:cxn>
                  <a:cxn ang="0">
                    <a:pos x="45" y="61"/>
                  </a:cxn>
                  <a:cxn ang="0">
                    <a:pos x="47" y="46"/>
                  </a:cxn>
                  <a:cxn ang="0">
                    <a:pos x="54" y="31"/>
                  </a:cxn>
                  <a:cxn ang="0">
                    <a:pos x="62" y="18"/>
                  </a:cxn>
                  <a:cxn ang="0">
                    <a:pos x="73" y="8"/>
                  </a:cxn>
                  <a:cxn ang="0">
                    <a:pos x="87" y="0"/>
                  </a:cxn>
                  <a:cxn ang="0">
                    <a:pos x="99" y="0"/>
                  </a:cxn>
                  <a:cxn ang="0">
                    <a:pos x="113" y="3"/>
                  </a:cxn>
                  <a:cxn ang="0">
                    <a:pos x="122" y="12"/>
                  </a:cxn>
                  <a:cxn ang="0">
                    <a:pos x="124" y="15"/>
                  </a:cxn>
                  <a:cxn ang="0">
                    <a:pos x="135" y="29"/>
                  </a:cxn>
                  <a:cxn ang="0">
                    <a:pos x="141" y="41"/>
                  </a:cxn>
                  <a:cxn ang="0">
                    <a:pos x="144" y="54"/>
                  </a:cxn>
                  <a:cxn ang="0">
                    <a:pos x="144" y="66"/>
                  </a:cxn>
                  <a:cxn ang="0">
                    <a:pos x="145" y="79"/>
                  </a:cxn>
                  <a:cxn ang="0">
                    <a:pos x="142" y="91"/>
                  </a:cxn>
                  <a:cxn ang="0">
                    <a:pos x="137" y="103"/>
                  </a:cxn>
                  <a:cxn ang="0">
                    <a:pos x="129" y="115"/>
                  </a:cxn>
                  <a:cxn ang="0">
                    <a:pos x="121" y="124"/>
                  </a:cxn>
                  <a:cxn ang="0">
                    <a:pos x="111" y="131"/>
                  </a:cxn>
                  <a:cxn ang="0">
                    <a:pos x="98" y="135"/>
                  </a:cxn>
                  <a:cxn ang="0">
                    <a:pos x="90" y="133"/>
                  </a:cxn>
                  <a:cxn ang="0">
                    <a:pos x="77" y="128"/>
                  </a:cxn>
                  <a:cxn ang="0">
                    <a:pos x="69" y="121"/>
                  </a:cxn>
                  <a:cxn ang="0">
                    <a:pos x="60" y="113"/>
                  </a:cxn>
                  <a:cxn ang="0">
                    <a:pos x="55" y="105"/>
                  </a:cxn>
                  <a:cxn ang="0">
                    <a:pos x="36" y="117"/>
                  </a:cxn>
                  <a:cxn ang="0">
                    <a:pos x="20" y="129"/>
                  </a:cxn>
                  <a:cxn ang="0">
                    <a:pos x="11" y="131"/>
                  </a:cxn>
                  <a:cxn ang="0">
                    <a:pos x="5" y="125"/>
                  </a:cxn>
                  <a:cxn ang="0">
                    <a:pos x="0" y="118"/>
                  </a:cxn>
                  <a:cxn ang="0">
                    <a:pos x="2" y="111"/>
                  </a:cxn>
                  <a:cxn ang="0">
                    <a:pos x="8" y="105"/>
                  </a:cxn>
                  <a:cxn ang="0">
                    <a:pos x="24" y="95"/>
                  </a:cxn>
                  <a:cxn ang="0">
                    <a:pos x="35" y="90"/>
                  </a:cxn>
                  <a:cxn ang="0">
                    <a:pos x="44" y="81"/>
                  </a:cxn>
                </a:cxnLst>
                <a:rect l="0" t="0" r="r" b="b"/>
                <a:pathLst>
                  <a:path w="145" h="135">
                    <a:moveTo>
                      <a:pt x="44" y="81"/>
                    </a:moveTo>
                    <a:lnTo>
                      <a:pt x="45" y="61"/>
                    </a:lnTo>
                    <a:lnTo>
                      <a:pt x="47" y="46"/>
                    </a:lnTo>
                    <a:lnTo>
                      <a:pt x="54" y="31"/>
                    </a:lnTo>
                    <a:lnTo>
                      <a:pt x="62" y="18"/>
                    </a:lnTo>
                    <a:lnTo>
                      <a:pt x="73" y="8"/>
                    </a:lnTo>
                    <a:lnTo>
                      <a:pt x="87" y="0"/>
                    </a:lnTo>
                    <a:lnTo>
                      <a:pt x="99" y="0"/>
                    </a:lnTo>
                    <a:lnTo>
                      <a:pt x="113" y="3"/>
                    </a:lnTo>
                    <a:lnTo>
                      <a:pt x="122" y="12"/>
                    </a:lnTo>
                    <a:lnTo>
                      <a:pt x="124" y="15"/>
                    </a:lnTo>
                    <a:lnTo>
                      <a:pt x="135" y="29"/>
                    </a:lnTo>
                    <a:lnTo>
                      <a:pt x="141" y="41"/>
                    </a:lnTo>
                    <a:lnTo>
                      <a:pt x="144" y="54"/>
                    </a:lnTo>
                    <a:lnTo>
                      <a:pt x="144" y="66"/>
                    </a:lnTo>
                    <a:lnTo>
                      <a:pt x="145" y="79"/>
                    </a:lnTo>
                    <a:lnTo>
                      <a:pt x="142" y="91"/>
                    </a:lnTo>
                    <a:lnTo>
                      <a:pt x="137" y="103"/>
                    </a:lnTo>
                    <a:lnTo>
                      <a:pt x="129" y="115"/>
                    </a:lnTo>
                    <a:lnTo>
                      <a:pt x="121" y="124"/>
                    </a:lnTo>
                    <a:lnTo>
                      <a:pt x="111" y="131"/>
                    </a:lnTo>
                    <a:lnTo>
                      <a:pt x="98" y="135"/>
                    </a:lnTo>
                    <a:lnTo>
                      <a:pt x="90" y="133"/>
                    </a:lnTo>
                    <a:lnTo>
                      <a:pt x="77" y="128"/>
                    </a:lnTo>
                    <a:lnTo>
                      <a:pt x="69" y="121"/>
                    </a:lnTo>
                    <a:lnTo>
                      <a:pt x="60" y="113"/>
                    </a:lnTo>
                    <a:lnTo>
                      <a:pt x="55" y="105"/>
                    </a:lnTo>
                    <a:lnTo>
                      <a:pt x="36" y="117"/>
                    </a:lnTo>
                    <a:lnTo>
                      <a:pt x="20" y="129"/>
                    </a:lnTo>
                    <a:lnTo>
                      <a:pt x="11" y="131"/>
                    </a:lnTo>
                    <a:lnTo>
                      <a:pt x="5" y="125"/>
                    </a:lnTo>
                    <a:lnTo>
                      <a:pt x="0" y="118"/>
                    </a:lnTo>
                    <a:lnTo>
                      <a:pt x="2" y="111"/>
                    </a:lnTo>
                    <a:lnTo>
                      <a:pt x="8" y="105"/>
                    </a:lnTo>
                    <a:lnTo>
                      <a:pt x="24" y="95"/>
                    </a:lnTo>
                    <a:lnTo>
                      <a:pt x="35" y="90"/>
                    </a:lnTo>
                    <a:lnTo>
                      <a:pt x="44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7836808" y="3149374"/>
                <a:ext cx="190500" cy="312737"/>
              </a:xfrm>
              <a:custGeom>
                <a:avLst/>
                <a:gdLst/>
                <a:ahLst/>
                <a:cxnLst>
                  <a:cxn ang="0">
                    <a:pos x="76" y="20"/>
                  </a:cxn>
                  <a:cxn ang="0">
                    <a:pos x="64" y="9"/>
                  </a:cxn>
                  <a:cxn ang="0">
                    <a:pos x="51" y="3"/>
                  </a:cxn>
                  <a:cxn ang="0">
                    <a:pos x="38" y="0"/>
                  </a:cxn>
                  <a:cxn ang="0">
                    <a:pos x="24" y="1"/>
                  </a:cxn>
                  <a:cxn ang="0">
                    <a:pos x="12" y="6"/>
                  </a:cxn>
                  <a:cxn ang="0">
                    <a:pos x="6" y="16"/>
                  </a:cxn>
                  <a:cxn ang="0">
                    <a:pos x="2" y="26"/>
                  </a:cxn>
                  <a:cxn ang="0">
                    <a:pos x="0" y="41"/>
                  </a:cxn>
                  <a:cxn ang="0">
                    <a:pos x="2" y="53"/>
                  </a:cxn>
                  <a:cxn ang="0">
                    <a:pos x="6" y="65"/>
                  </a:cxn>
                  <a:cxn ang="0">
                    <a:pos x="12" y="77"/>
                  </a:cxn>
                  <a:cxn ang="0">
                    <a:pos x="20" y="89"/>
                  </a:cxn>
                  <a:cxn ang="0">
                    <a:pos x="25" y="96"/>
                  </a:cxn>
                  <a:cxn ang="0">
                    <a:pos x="27" y="105"/>
                  </a:cxn>
                  <a:cxn ang="0">
                    <a:pos x="27" y="116"/>
                  </a:cxn>
                  <a:cxn ang="0">
                    <a:pos x="21" y="125"/>
                  </a:cxn>
                  <a:cxn ang="0">
                    <a:pos x="15" y="136"/>
                  </a:cxn>
                  <a:cxn ang="0">
                    <a:pos x="9" y="148"/>
                  </a:cxn>
                  <a:cxn ang="0">
                    <a:pos x="10" y="162"/>
                  </a:cxn>
                  <a:cxn ang="0">
                    <a:pos x="14" y="177"/>
                  </a:cxn>
                  <a:cxn ang="0">
                    <a:pos x="21" y="186"/>
                  </a:cxn>
                  <a:cxn ang="0">
                    <a:pos x="28" y="190"/>
                  </a:cxn>
                  <a:cxn ang="0">
                    <a:pos x="41" y="195"/>
                  </a:cxn>
                  <a:cxn ang="0">
                    <a:pos x="53" y="197"/>
                  </a:cxn>
                  <a:cxn ang="0">
                    <a:pos x="71" y="196"/>
                  </a:cxn>
                  <a:cxn ang="0">
                    <a:pos x="82" y="194"/>
                  </a:cxn>
                  <a:cxn ang="0">
                    <a:pos x="94" y="190"/>
                  </a:cxn>
                  <a:cxn ang="0">
                    <a:pos x="102" y="184"/>
                  </a:cxn>
                  <a:cxn ang="0">
                    <a:pos x="110" y="174"/>
                  </a:cxn>
                  <a:cxn ang="0">
                    <a:pos x="116" y="160"/>
                  </a:cxn>
                  <a:cxn ang="0">
                    <a:pos x="118" y="143"/>
                  </a:cxn>
                  <a:cxn ang="0">
                    <a:pos x="120" y="127"/>
                  </a:cxn>
                  <a:cxn ang="0">
                    <a:pos x="118" y="107"/>
                  </a:cxn>
                  <a:cxn ang="0">
                    <a:pos x="113" y="89"/>
                  </a:cxn>
                  <a:cxn ang="0">
                    <a:pos x="108" y="71"/>
                  </a:cxn>
                  <a:cxn ang="0">
                    <a:pos x="103" y="56"/>
                  </a:cxn>
                  <a:cxn ang="0">
                    <a:pos x="94" y="43"/>
                  </a:cxn>
                  <a:cxn ang="0">
                    <a:pos x="88" y="35"/>
                  </a:cxn>
                  <a:cxn ang="0">
                    <a:pos x="82" y="26"/>
                  </a:cxn>
                  <a:cxn ang="0">
                    <a:pos x="76" y="20"/>
                  </a:cxn>
                </a:cxnLst>
                <a:rect l="0" t="0" r="r" b="b"/>
                <a:pathLst>
                  <a:path w="120" h="197">
                    <a:moveTo>
                      <a:pt x="76" y="20"/>
                    </a:moveTo>
                    <a:lnTo>
                      <a:pt x="64" y="9"/>
                    </a:lnTo>
                    <a:lnTo>
                      <a:pt x="51" y="3"/>
                    </a:lnTo>
                    <a:lnTo>
                      <a:pt x="38" y="0"/>
                    </a:lnTo>
                    <a:lnTo>
                      <a:pt x="24" y="1"/>
                    </a:lnTo>
                    <a:lnTo>
                      <a:pt x="12" y="6"/>
                    </a:lnTo>
                    <a:lnTo>
                      <a:pt x="6" y="16"/>
                    </a:lnTo>
                    <a:lnTo>
                      <a:pt x="2" y="26"/>
                    </a:lnTo>
                    <a:lnTo>
                      <a:pt x="0" y="41"/>
                    </a:lnTo>
                    <a:lnTo>
                      <a:pt x="2" y="53"/>
                    </a:lnTo>
                    <a:lnTo>
                      <a:pt x="6" y="65"/>
                    </a:lnTo>
                    <a:lnTo>
                      <a:pt x="12" y="77"/>
                    </a:lnTo>
                    <a:lnTo>
                      <a:pt x="20" y="89"/>
                    </a:lnTo>
                    <a:lnTo>
                      <a:pt x="25" y="96"/>
                    </a:lnTo>
                    <a:lnTo>
                      <a:pt x="27" y="105"/>
                    </a:lnTo>
                    <a:lnTo>
                      <a:pt x="27" y="116"/>
                    </a:lnTo>
                    <a:lnTo>
                      <a:pt x="21" y="125"/>
                    </a:lnTo>
                    <a:lnTo>
                      <a:pt x="15" y="136"/>
                    </a:lnTo>
                    <a:lnTo>
                      <a:pt x="9" y="148"/>
                    </a:lnTo>
                    <a:lnTo>
                      <a:pt x="10" y="162"/>
                    </a:lnTo>
                    <a:lnTo>
                      <a:pt x="14" y="177"/>
                    </a:lnTo>
                    <a:lnTo>
                      <a:pt x="21" y="186"/>
                    </a:lnTo>
                    <a:lnTo>
                      <a:pt x="28" y="190"/>
                    </a:lnTo>
                    <a:lnTo>
                      <a:pt x="41" y="195"/>
                    </a:lnTo>
                    <a:lnTo>
                      <a:pt x="53" y="197"/>
                    </a:lnTo>
                    <a:lnTo>
                      <a:pt x="71" y="196"/>
                    </a:lnTo>
                    <a:lnTo>
                      <a:pt x="82" y="194"/>
                    </a:lnTo>
                    <a:lnTo>
                      <a:pt x="94" y="190"/>
                    </a:lnTo>
                    <a:lnTo>
                      <a:pt x="102" y="184"/>
                    </a:lnTo>
                    <a:lnTo>
                      <a:pt x="110" y="174"/>
                    </a:lnTo>
                    <a:lnTo>
                      <a:pt x="116" y="160"/>
                    </a:lnTo>
                    <a:lnTo>
                      <a:pt x="118" y="143"/>
                    </a:lnTo>
                    <a:lnTo>
                      <a:pt x="120" y="127"/>
                    </a:lnTo>
                    <a:lnTo>
                      <a:pt x="118" y="107"/>
                    </a:lnTo>
                    <a:lnTo>
                      <a:pt x="113" y="89"/>
                    </a:lnTo>
                    <a:lnTo>
                      <a:pt x="108" y="71"/>
                    </a:lnTo>
                    <a:lnTo>
                      <a:pt x="103" y="56"/>
                    </a:lnTo>
                    <a:lnTo>
                      <a:pt x="94" y="43"/>
                    </a:lnTo>
                    <a:lnTo>
                      <a:pt x="88" y="35"/>
                    </a:lnTo>
                    <a:lnTo>
                      <a:pt x="82" y="26"/>
                    </a:lnTo>
                    <a:lnTo>
                      <a:pt x="7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478033" y="3204934"/>
                <a:ext cx="409575" cy="211137"/>
              </a:xfrm>
              <a:custGeom>
                <a:avLst/>
                <a:gdLst/>
                <a:ahLst/>
                <a:cxnLst>
                  <a:cxn ang="0">
                    <a:pos x="227" y="18"/>
                  </a:cxn>
                  <a:cxn ang="0">
                    <a:pos x="198" y="46"/>
                  </a:cxn>
                  <a:cxn ang="0">
                    <a:pos x="158" y="62"/>
                  </a:cxn>
                  <a:cxn ang="0">
                    <a:pos x="116" y="68"/>
                  </a:cxn>
                  <a:cxn ang="0">
                    <a:pos x="78" y="68"/>
                  </a:cxn>
                  <a:cxn ang="0">
                    <a:pos x="58" y="59"/>
                  </a:cxn>
                  <a:cxn ang="0">
                    <a:pos x="51" y="38"/>
                  </a:cxn>
                  <a:cxn ang="0">
                    <a:pos x="40" y="30"/>
                  </a:cxn>
                  <a:cxn ang="0">
                    <a:pos x="28" y="39"/>
                  </a:cxn>
                  <a:cxn ang="0">
                    <a:pos x="32" y="54"/>
                  </a:cxn>
                  <a:cxn ang="0">
                    <a:pos x="46" y="71"/>
                  </a:cxn>
                  <a:cxn ang="0">
                    <a:pos x="37" y="82"/>
                  </a:cxn>
                  <a:cxn ang="0">
                    <a:pos x="15" y="79"/>
                  </a:cxn>
                  <a:cxn ang="0">
                    <a:pos x="1" y="83"/>
                  </a:cxn>
                  <a:cxn ang="0">
                    <a:pos x="0" y="97"/>
                  </a:cxn>
                  <a:cxn ang="0">
                    <a:pos x="18" y="101"/>
                  </a:cxn>
                  <a:cxn ang="0">
                    <a:pos x="36" y="95"/>
                  </a:cxn>
                  <a:cxn ang="0">
                    <a:pos x="50" y="95"/>
                  </a:cxn>
                  <a:cxn ang="0">
                    <a:pos x="35" y="105"/>
                  </a:cxn>
                  <a:cxn ang="0">
                    <a:pos x="13" y="113"/>
                  </a:cxn>
                  <a:cxn ang="0">
                    <a:pos x="11" y="125"/>
                  </a:cxn>
                  <a:cxn ang="0">
                    <a:pos x="26" y="133"/>
                  </a:cxn>
                  <a:cxn ang="0">
                    <a:pos x="45" y="120"/>
                  </a:cxn>
                  <a:cxn ang="0">
                    <a:pos x="62" y="100"/>
                  </a:cxn>
                  <a:cxn ang="0">
                    <a:pos x="83" y="87"/>
                  </a:cxn>
                  <a:cxn ang="0">
                    <a:pos x="119" y="89"/>
                  </a:cxn>
                  <a:cxn ang="0">
                    <a:pos x="156" y="88"/>
                  </a:cxn>
                  <a:cxn ang="0">
                    <a:pos x="192" y="77"/>
                  </a:cxn>
                  <a:cxn ang="0">
                    <a:pos x="224" y="59"/>
                  </a:cxn>
                  <a:cxn ang="0">
                    <a:pos x="246" y="45"/>
                  </a:cxn>
                  <a:cxn ang="0">
                    <a:pos x="258" y="18"/>
                  </a:cxn>
                  <a:cxn ang="0">
                    <a:pos x="249" y="0"/>
                  </a:cxn>
                </a:cxnLst>
                <a:rect l="0" t="0" r="r" b="b"/>
                <a:pathLst>
                  <a:path w="258" h="133">
                    <a:moveTo>
                      <a:pt x="239" y="0"/>
                    </a:moveTo>
                    <a:lnTo>
                      <a:pt x="227" y="18"/>
                    </a:lnTo>
                    <a:lnTo>
                      <a:pt x="215" y="33"/>
                    </a:lnTo>
                    <a:lnTo>
                      <a:pt x="198" y="46"/>
                    </a:lnTo>
                    <a:lnTo>
                      <a:pt x="180" y="54"/>
                    </a:lnTo>
                    <a:lnTo>
                      <a:pt x="158" y="62"/>
                    </a:lnTo>
                    <a:lnTo>
                      <a:pt x="139" y="66"/>
                    </a:lnTo>
                    <a:lnTo>
                      <a:pt x="116" y="68"/>
                    </a:lnTo>
                    <a:lnTo>
                      <a:pt x="95" y="71"/>
                    </a:lnTo>
                    <a:lnTo>
                      <a:pt x="78" y="68"/>
                    </a:lnTo>
                    <a:lnTo>
                      <a:pt x="66" y="66"/>
                    </a:lnTo>
                    <a:lnTo>
                      <a:pt x="58" y="59"/>
                    </a:lnTo>
                    <a:lnTo>
                      <a:pt x="54" y="46"/>
                    </a:lnTo>
                    <a:lnTo>
                      <a:pt x="51" y="38"/>
                    </a:lnTo>
                    <a:lnTo>
                      <a:pt x="46" y="33"/>
                    </a:lnTo>
                    <a:lnTo>
                      <a:pt x="40" y="30"/>
                    </a:lnTo>
                    <a:lnTo>
                      <a:pt x="32" y="33"/>
                    </a:lnTo>
                    <a:lnTo>
                      <a:pt x="28" y="39"/>
                    </a:lnTo>
                    <a:lnTo>
                      <a:pt x="28" y="47"/>
                    </a:lnTo>
                    <a:lnTo>
                      <a:pt x="32" y="54"/>
                    </a:lnTo>
                    <a:lnTo>
                      <a:pt x="40" y="64"/>
                    </a:lnTo>
                    <a:lnTo>
                      <a:pt x="46" y="71"/>
                    </a:lnTo>
                    <a:lnTo>
                      <a:pt x="46" y="80"/>
                    </a:lnTo>
                    <a:lnTo>
                      <a:pt x="37" y="82"/>
                    </a:lnTo>
                    <a:lnTo>
                      <a:pt x="26" y="81"/>
                    </a:lnTo>
                    <a:lnTo>
                      <a:pt x="15" y="79"/>
                    </a:lnTo>
                    <a:lnTo>
                      <a:pt x="7" y="79"/>
                    </a:lnTo>
                    <a:lnTo>
                      <a:pt x="1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7" y="100"/>
                    </a:lnTo>
                    <a:lnTo>
                      <a:pt x="18" y="101"/>
                    </a:lnTo>
                    <a:lnTo>
                      <a:pt x="28" y="98"/>
                    </a:lnTo>
                    <a:lnTo>
                      <a:pt x="36" y="95"/>
                    </a:lnTo>
                    <a:lnTo>
                      <a:pt x="42" y="92"/>
                    </a:lnTo>
                    <a:lnTo>
                      <a:pt x="50" y="95"/>
                    </a:lnTo>
                    <a:lnTo>
                      <a:pt x="44" y="100"/>
                    </a:lnTo>
                    <a:lnTo>
                      <a:pt x="35" y="105"/>
                    </a:lnTo>
                    <a:lnTo>
                      <a:pt x="21" y="111"/>
                    </a:lnTo>
                    <a:lnTo>
                      <a:pt x="13" y="113"/>
                    </a:lnTo>
                    <a:lnTo>
                      <a:pt x="8" y="119"/>
                    </a:lnTo>
                    <a:lnTo>
                      <a:pt x="11" y="125"/>
                    </a:lnTo>
                    <a:lnTo>
                      <a:pt x="17" y="131"/>
                    </a:lnTo>
                    <a:lnTo>
                      <a:pt x="26" y="133"/>
                    </a:lnTo>
                    <a:lnTo>
                      <a:pt x="38" y="130"/>
                    </a:lnTo>
                    <a:lnTo>
                      <a:pt x="45" y="120"/>
                    </a:lnTo>
                    <a:lnTo>
                      <a:pt x="54" y="110"/>
                    </a:lnTo>
                    <a:lnTo>
                      <a:pt x="62" y="100"/>
                    </a:lnTo>
                    <a:lnTo>
                      <a:pt x="70" y="90"/>
                    </a:lnTo>
                    <a:lnTo>
                      <a:pt x="83" y="87"/>
                    </a:lnTo>
                    <a:lnTo>
                      <a:pt x="99" y="88"/>
                    </a:lnTo>
                    <a:lnTo>
                      <a:pt x="119" y="89"/>
                    </a:lnTo>
                    <a:lnTo>
                      <a:pt x="135" y="89"/>
                    </a:lnTo>
                    <a:lnTo>
                      <a:pt x="156" y="88"/>
                    </a:lnTo>
                    <a:lnTo>
                      <a:pt x="177" y="83"/>
                    </a:lnTo>
                    <a:lnTo>
                      <a:pt x="192" y="77"/>
                    </a:lnTo>
                    <a:lnTo>
                      <a:pt x="211" y="68"/>
                    </a:lnTo>
                    <a:lnTo>
                      <a:pt x="224" y="59"/>
                    </a:lnTo>
                    <a:lnTo>
                      <a:pt x="236" y="51"/>
                    </a:lnTo>
                    <a:lnTo>
                      <a:pt x="246" y="45"/>
                    </a:lnTo>
                    <a:lnTo>
                      <a:pt x="255" y="33"/>
                    </a:lnTo>
                    <a:lnTo>
                      <a:pt x="258" y="18"/>
                    </a:lnTo>
                    <a:lnTo>
                      <a:pt x="254" y="6"/>
                    </a:lnTo>
                    <a:lnTo>
                      <a:pt x="249" y="0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725683" y="3382736"/>
                <a:ext cx="198438" cy="360362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95" y="5"/>
                  </a:cxn>
                  <a:cxn ang="0">
                    <a:pos x="88" y="15"/>
                  </a:cxn>
                  <a:cxn ang="0">
                    <a:pos x="73" y="33"/>
                  </a:cxn>
                  <a:cxn ang="0">
                    <a:pos x="64" y="51"/>
                  </a:cxn>
                  <a:cxn ang="0">
                    <a:pos x="58" y="65"/>
                  </a:cxn>
                  <a:cxn ang="0">
                    <a:pos x="53" y="81"/>
                  </a:cxn>
                  <a:cxn ang="0">
                    <a:pos x="54" y="93"/>
                  </a:cxn>
                  <a:cxn ang="0">
                    <a:pos x="56" y="107"/>
                  </a:cxn>
                  <a:cxn ang="0">
                    <a:pos x="62" y="125"/>
                  </a:cxn>
                  <a:cxn ang="0">
                    <a:pos x="69" y="141"/>
                  </a:cxn>
                  <a:cxn ang="0">
                    <a:pos x="77" y="157"/>
                  </a:cxn>
                  <a:cxn ang="0">
                    <a:pos x="80" y="166"/>
                  </a:cxn>
                  <a:cxn ang="0">
                    <a:pos x="82" y="177"/>
                  </a:cxn>
                  <a:cxn ang="0">
                    <a:pos x="80" y="183"/>
                  </a:cxn>
                  <a:cxn ang="0">
                    <a:pos x="77" y="188"/>
                  </a:cxn>
                  <a:cxn ang="0">
                    <a:pos x="66" y="192"/>
                  </a:cxn>
                  <a:cxn ang="0">
                    <a:pos x="49" y="194"/>
                  </a:cxn>
                  <a:cxn ang="0">
                    <a:pos x="25" y="195"/>
                  </a:cxn>
                  <a:cxn ang="0">
                    <a:pos x="6" y="197"/>
                  </a:cxn>
                  <a:cxn ang="0">
                    <a:pos x="0" y="202"/>
                  </a:cxn>
                  <a:cxn ang="0">
                    <a:pos x="1" y="210"/>
                  </a:cxn>
                  <a:cxn ang="0">
                    <a:pos x="6" y="218"/>
                  </a:cxn>
                  <a:cxn ang="0">
                    <a:pos x="22" y="227"/>
                  </a:cxn>
                  <a:cxn ang="0">
                    <a:pos x="30" y="224"/>
                  </a:cxn>
                  <a:cxn ang="0">
                    <a:pos x="41" y="218"/>
                  </a:cxn>
                  <a:cxn ang="0">
                    <a:pos x="58" y="213"/>
                  </a:cxn>
                  <a:cxn ang="0">
                    <a:pos x="75" y="210"/>
                  </a:cxn>
                  <a:cxn ang="0">
                    <a:pos x="88" y="210"/>
                  </a:cxn>
                  <a:cxn ang="0">
                    <a:pos x="98" y="213"/>
                  </a:cxn>
                  <a:cxn ang="0">
                    <a:pos x="109" y="210"/>
                  </a:cxn>
                  <a:cxn ang="0">
                    <a:pos x="114" y="200"/>
                  </a:cxn>
                  <a:cxn ang="0">
                    <a:pos x="114" y="190"/>
                  </a:cxn>
                  <a:cxn ang="0">
                    <a:pos x="108" y="182"/>
                  </a:cxn>
                  <a:cxn ang="0">
                    <a:pos x="103" y="171"/>
                  </a:cxn>
                  <a:cxn ang="0">
                    <a:pos x="95" y="153"/>
                  </a:cxn>
                  <a:cxn ang="0">
                    <a:pos x="90" y="135"/>
                  </a:cxn>
                  <a:cxn ang="0">
                    <a:pos x="88" y="122"/>
                  </a:cxn>
                  <a:cxn ang="0">
                    <a:pos x="85" y="107"/>
                  </a:cxn>
                  <a:cxn ang="0">
                    <a:pos x="82" y="92"/>
                  </a:cxn>
                  <a:cxn ang="0">
                    <a:pos x="86" y="79"/>
                  </a:cxn>
                  <a:cxn ang="0">
                    <a:pos x="93" y="72"/>
                  </a:cxn>
                  <a:cxn ang="0">
                    <a:pos x="105" y="61"/>
                  </a:cxn>
                  <a:cxn ang="0">
                    <a:pos x="115" y="51"/>
                  </a:cxn>
                  <a:cxn ang="0">
                    <a:pos x="121" y="40"/>
                  </a:cxn>
                  <a:cxn ang="0">
                    <a:pos x="125" y="27"/>
                  </a:cxn>
                  <a:cxn ang="0">
                    <a:pos x="125" y="12"/>
                  </a:cxn>
                  <a:cxn ang="0">
                    <a:pos x="120" y="4"/>
                  </a:cxn>
                  <a:cxn ang="0">
                    <a:pos x="114" y="0"/>
                  </a:cxn>
                  <a:cxn ang="0">
                    <a:pos x="107" y="0"/>
                  </a:cxn>
                </a:cxnLst>
                <a:rect l="0" t="0" r="r" b="b"/>
                <a:pathLst>
                  <a:path w="125" h="227">
                    <a:moveTo>
                      <a:pt x="107" y="0"/>
                    </a:moveTo>
                    <a:lnTo>
                      <a:pt x="95" y="5"/>
                    </a:lnTo>
                    <a:lnTo>
                      <a:pt x="88" y="15"/>
                    </a:lnTo>
                    <a:lnTo>
                      <a:pt x="73" y="33"/>
                    </a:lnTo>
                    <a:lnTo>
                      <a:pt x="64" y="51"/>
                    </a:lnTo>
                    <a:lnTo>
                      <a:pt x="58" y="65"/>
                    </a:lnTo>
                    <a:lnTo>
                      <a:pt x="53" y="81"/>
                    </a:lnTo>
                    <a:lnTo>
                      <a:pt x="54" y="93"/>
                    </a:lnTo>
                    <a:lnTo>
                      <a:pt x="56" y="107"/>
                    </a:lnTo>
                    <a:lnTo>
                      <a:pt x="62" y="125"/>
                    </a:lnTo>
                    <a:lnTo>
                      <a:pt x="69" y="141"/>
                    </a:lnTo>
                    <a:lnTo>
                      <a:pt x="77" y="157"/>
                    </a:lnTo>
                    <a:lnTo>
                      <a:pt x="80" y="166"/>
                    </a:lnTo>
                    <a:lnTo>
                      <a:pt x="82" y="177"/>
                    </a:lnTo>
                    <a:lnTo>
                      <a:pt x="80" y="183"/>
                    </a:lnTo>
                    <a:lnTo>
                      <a:pt x="77" y="188"/>
                    </a:lnTo>
                    <a:lnTo>
                      <a:pt x="66" y="192"/>
                    </a:lnTo>
                    <a:lnTo>
                      <a:pt x="49" y="194"/>
                    </a:lnTo>
                    <a:lnTo>
                      <a:pt x="25" y="195"/>
                    </a:lnTo>
                    <a:lnTo>
                      <a:pt x="6" y="197"/>
                    </a:lnTo>
                    <a:lnTo>
                      <a:pt x="0" y="202"/>
                    </a:lnTo>
                    <a:lnTo>
                      <a:pt x="1" y="210"/>
                    </a:lnTo>
                    <a:lnTo>
                      <a:pt x="6" y="218"/>
                    </a:lnTo>
                    <a:lnTo>
                      <a:pt x="22" y="227"/>
                    </a:lnTo>
                    <a:lnTo>
                      <a:pt x="30" y="224"/>
                    </a:lnTo>
                    <a:lnTo>
                      <a:pt x="41" y="218"/>
                    </a:lnTo>
                    <a:lnTo>
                      <a:pt x="58" y="213"/>
                    </a:lnTo>
                    <a:lnTo>
                      <a:pt x="75" y="210"/>
                    </a:lnTo>
                    <a:lnTo>
                      <a:pt x="88" y="210"/>
                    </a:lnTo>
                    <a:lnTo>
                      <a:pt x="98" y="213"/>
                    </a:lnTo>
                    <a:lnTo>
                      <a:pt x="109" y="210"/>
                    </a:lnTo>
                    <a:lnTo>
                      <a:pt x="114" y="200"/>
                    </a:lnTo>
                    <a:lnTo>
                      <a:pt x="114" y="190"/>
                    </a:lnTo>
                    <a:lnTo>
                      <a:pt x="108" y="182"/>
                    </a:lnTo>
                    <a:lnTo>
                      <a:pt x="103" y="171"/>
                    </a:lnTo>
                    <a:lnTo>
                      <a:pt x="95" y="153"/>
                    </a:lnTo>
                    <a:lnTo>
                      <a:pt x="90" y="135"/>
                    </a:lnTo>
                    <a:lnTo>
                      <a:pt x="88" y="122"/>
                    </a:lnTo>
                    <a:lnTo>
                      <a:pt x="85" y="107"/>
                    </a:lnTo>
                    <a:lnTo>
                      <a:pt x="82" y="92"/>
                    </a:lnTo>
                    <a:lnTo>
                      <a:pt x="86" y="79"/>
                    </a:lnTo>
                    <a:lnTo>
                      <a:pt x="93" y="72"/>
                    </a:lnTo>
                    <a:lnTo>
                      <a:pt x="105" y="61"/>
                    </a:lnTo>
                    <a:lnTo>
                      <a:pt x="115" y="51"/>
                    </a:lnTo>
                    <a:lnTo>
                      <a:pt x="121" y="40"/>
                    </a:lnTo>
                    <a:lnTo>
                      <a:pt x="125" y="27"/>
                    </a:lnTo>
                    <a:lnTo>
                      <a:pt x="125" y="12"/>
                    </a:lnTo>
                    <a:lnTo>
                      <a:pt x="120" y="4"/>
                    </a:lnTo>
                    <a:lnTo>
                      <a:pt x="114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7952695" y="3377974"/>
                <a:ext cx="136525" cy="395287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46" y="23"/>
                  </a:cxn>
                  <a:cxn ang="0">
                    <a:pos x="57" y="41"/>
                  </a:cxn>
                  <a:cxn ang="0">
                    <a:pos x="64" y="58"/>
                  </a:cxn>
                  <a:cxn ang="0">
                    <a:pos x="68" y="77"/>
                  </a:cxn>
                  <a:cxn ang="0">
                    <a:pos x="68" y="94"/>
                  </a:cxn>
                  <a:cxn ang="0">
                    <a:pos x="64" y="110"/>
                  </a:cxn>
                  <a:cxn ang="0">
                    <a:pos x="60" y="125"/>
                  </a:cxn>
                  <a:cxn ang="0">
                    <a:pos x="53" y="139"/>
                  </a:cxn>
                  <a:cxn ang="0">
                    <a:pos x="43" y="156"/>
                  </a:cxn>
                  <a:cxn ang="0">
                    <a:pos x="37" y="166"/>
                  </a:cxn>
                  <a:cxn ang="0">
                    <a:pos x="34" y="177"/>
                  </a:cxn>
                  <a:cxn ang="0">
                    <a:pos x="37" y="188"/>
                  </a:cxn>
                  <a:cxn ang="0">
                    <a:pos x="42" y="196"/>
                  </a:cxn>
                  <a:cxn ang="0">
                    <a:pos x="56" y="207"/>
                  </a:cxn>
                  <a:cxn ang="0">
                    <a:pos x="74" y="218"/>
                  </a:cxn>
                  <a:cxn ang="0">
                    <a:pos x="84" y="226"/>
                  </a:cxn>
                  <a:cxn ang="0">
                    <a:pos x="86" y="234"/>
                  </a:cxn>
                  <a:cxn ang="0">
                    <a:pos x="82" y="244"/>
                  </a:cxn>
                  <a:cxn ang="0">
                    <a:pos x="63" y="249"/>
                  </a:cxn>
                  <a:cxn ang="0">
                    <a:pos x="53" y="248"/>
                  </a:cxn>
                  <a:cxn ang="0">
                    <a:pos x="46" y="244"/>
                  </a:cxn>
                  <a:cxn ang="0">
                    <a:pos x="43" y="236"/>
                  </a:cxn>
                  <a:cxn ang="0">
                    <a:pos x="34" y="221"/>
                  </a:cxn>
                  <a:cxn ang="0">
                    <a:pos x="25" y="211"/>
                  </a:cxn>
                  <a:cxn ang="0">
                    <a:pos x="14" y="205"/>
                  </a:cxn>
                  <a:cxn ang="0">
                    <a:pos x="6" y="203"/>
                  </a:cxn>
                  <a:cxn ang="0">
                    <a:pos x="4" y="192"/>
                  </a:cxn>
                  <a:cxn ang="0">
                    <a:pos x="8" y="180"/>
                  </a:cxn>
                  <a:cxn ang="0">
                    <a:pos x="17" y="166"/>
                  </a:cxn>
                  <a:cxn ang="0">
                    <a:pos x="25" y="153"/>
                  </a:cxn>
                  <a:cxn ang="0">
                    <a:pos x="34" y="123"/>
                  </a:cxn>
                  <a:cxn ang="0">
                    <a:pos x="37" y="107"/>
                  </a:cxn>
                  <a:cxn ang="0">
                    <a:pos x="37" y="94"/>
                  </a:cxn>
                  <a:cxn ang="0">
                    <a:pos x="37" y="79"/>
                  </a:cxn>
                  <a:cxn ang="0">
                    <a:pos x="33" y="63"/>
                  </a:cxn>
                  <a:cxn ang="0">
                    <a:pos x="25" y="54"/>
                  </a:cxn>
                  <a:cxn ang="0">
                    <a:pos x="19" y="48"/>
                  </a:cxn>
                  <a:cxn ang="0">
                    <a:pos x="9" y="38"/>
                  </a:cxn>
                  <a:cxn ang="0">
                    <a:pos x="1" y="28"/>
                  </a:cxn>
                  <a:cxn ang="0">
                    <a:pos x="0" y="17"/>
                  </a:cxn>
                  <a:cxn ang="0">
                    <a:pos x="1" y="6"/>
                  </a:cxn>
                  <a:cxn ang="0">
                    <a:pos x="10" y="0"/>
                  </a:cxn>
                  <a:cxn ang="0">
                    <a:pos x="23" y="0"/>
                  </a:cxn>
                  <a:cxn ang="0">
                    <a:pos x="33" y="5"/>
                  </a:cxn>
                </a:cxnLst>
                <a:rect l="0" t="0" r="r" b="b"/>
                <a:pathLst>
                  <a:path w="86" h="249">
                    <a:moveTo>
                      <a:pt x="33" y="5"/>
                    </a:moveTo>
                    <a:lnTo>
                      <a:pt x="46" y="23"/>
                    </a:lnTo>
                    <a:lnTo>
                      <a:pt x="57" y="41"/>
                    </a:lnTo>
                    <a:lnTo>
                      <a:pt x="64" y="58"/>
                    </a:lnTo>
                    <a:lnTo>
                      <a:pt x="68" y="77"/>
                    </a:lnTo>
                    <a:lnTo>
                      <a:pt x="68" y="94"/>
                    </a:lnTo>
                    <a:lnTo>
                      <a:pt x="64" y="110"/>
                    </a:lnTo>
                    <a:lnTo>
                      <a:pt x="60" y="125"/>
                    </a:lnTo>
                    <a:lnTo>
                      <a:pt x="53" y="139"/>
                    </a:lnTo>
                    <a:lnTo>
                      <a:pt x="43" y="156"/>
                    </a:lnTo>
                    <a:lnTo>
                      <a:pt x="37" y="166"/>
                    </a:lnTo>
                    <a:lnTo>
                      <a:pt x="34" y="177"/>
                    </a:lnTo>
                    <a:lnTo>
                      <a:pt x="37" y="188"/>
                    </a:lnTo>
                    <a:lnTo>
                      <a:pt x="42" y="196"/>
                    </a:lnTo>
                    <a:lnTo>
                      <a:pt x="56" y="207"/>
                    </a:lnTo>
                    <a:lnTo>
                      <a:pt x="74" y="218"/>
                    </a:lnTo>
                    <a:lnTo>
                      <a:pt x="84" y="226"/>
                    </a:lnTo>
                    <a:lnTo>
                      <a:pt x="86" y="234"/>
                    </a:lnTo>
                    <a:lnTo>
                      <a:pt x="82" y="244"/>
                    </a:lnTo>
                    <a:lnTo>
                      <a:pt x="63" y="249"/>
                    </a:lnTo>
                    <a:lnTo>
                      <a:pt x="53" y="248"/>
                    </a:lnTo>
                    <a:lnTo>
                      <a:pt x="46" y="244"/>
                    </a:lnTo>
                    <a:lnTo>
                      <a:pt x="43" y="236"/>
                    </a:lnTo>
                    <a:lnTo>
                      <a:pt x="34" y="221"/>
                    </a:lnTo>
                    <a:lnTo>
                      <a:pt x="25" y="211"/>
                    </a:lnTo>
                    <a:lnTo>
                      <a:pt x="14" y="205"/>
                    </a:lnTo>
                    <a:lnTo>
                      <a:pt x="6" y="203"/>
                    </a:lnTo>
                    <a:lnTo>
                      <a:pt x="4" y="192"/>
                    </a:lnTo>
                    <a:lnTo>
                      <a:pt x="8" y="180"/>
                    </a:lnTo>
                    <a:lnTo>
                      <a:pt x="17" y="166"/>
                    </a:lnTo>
                    <a:lnTo>
                      <a:pt x="25" y="153"/>
                    </a:lnTo>
                    <a:lnTo>
                      <a:pt x="34" y="123"/>
                    </a:lnTo>
                    <a:lnTo>
                      <a:pt x="37" y="107"/>
                    </a:lnTo>
                    <a:lnTo>
                      <a:pt x="37" y="94"/>
                    </a:lnTo>
                    <a:lnTo>
                      <a:pt x="37" y="79"/>
                    </a:lnTo>
                    <a:lnTo>
                      <a:pt x="33" y="63"/>
                    </a:lnTo>
                    <a:lnTo>
                      <a:pt x="25" y="54"/>
                    </a:lnTo>
                    <a:lnTo>
                      <a:pt x="19" y="48"/>
                    </a:lnTo>
                    <a:lnTo>
                      <a:pt x="9" y="38"/>
                    </a:lnTo>
                    <a:lnTo>
                      <a:pt x="1" y="28"/>
                    </a:lnTo>
                    <a:lnTo>
                      <a:pt x="0" y="17"/>
                    </a:lnTo>
                    <a:lnTo>
                      <a:pt x="1" y="6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0"/>
              <p:cNvSpPr>
                <a:spLocks noChangeAspect="1"/>
              </p:cNvSpPr>
              <p:nvPr/>
            </p:nvSpPr>
            <p:spPr bwMode="auto">
              <a:xfrm rot="20580000" flipV="1">
                <a:off x="7478033" y="3123967"/>
                <a:ext cx="409575" cy="211137"/>
              </a:xfrm>
              <a:custGeom>
                <a:avLst/>
                <a:gdLst/>
                <a:ahLst/>
                <a:cxnLst>
                  <a:cxn ang="0">
                    <a:pos x="227" y="18"/>
                  </a:cxn>
                  <a:cxn ang="0">
                    <a:pos x="198" y="46"/>
                  </a:cxn>
                  <a:cxn ang="0">
                    <a:pos x="158" y="62"/>
                  </a:cxn>
                  <a:cxn ang="0">
                    <a:pos x="116" y="68"/>
                  </a:cxn>
                  <a:cxn ang="0">
                    <a:pos x="78" y="68"/>
                  </a:cxn>
                  <a:cxn ang="0">
                    <a:pos x="58" y="59"/>
                  </a:cxn>
                  <a:cxn ang="0">
                    <a:pos x="51" y="38"/>
                  </a:cxn>
                  <a:cxn ang="0">
                    <a:pos x="40" y="30"/>
                  </a:cxn>
                  <a:cxn ang="0">
                    <a:pos x="28" y="39"/>
                  </a:cxn>
                  <a:cxn ang="0">
                    <a:pos x="32" y="54"/>
                  </a:cxn>
                  <a:cxn ang="0">
                    <a:pos x="46" y="71"/>
                  </a:cxn>
                  <a:cxn ang="0">
                    <a:pos x="37" y="82"/>
                  </a:cxn>
                  <a:cxn ang="0">
                    <a:pos x="15" y="79"/>
                  </a:cxn>
                  <a:cxn ang="0">
                    <a:pos x="1" y="83"/>
                  </a:cxn>
                  <a:cxn ang="0">
                    <a:pos x="0" y="97"/>
                  </a:cxn>
                  <a:cxn ang="0">
                    <a:pos x="18" y="101"/>
                  </a:cxn>
                  <a:cxn ang="0">
                    <a:pos x="36" y="95"/>
                  </a:cxn>
                  <a:cxn ang="0">
                    <a:pos x="50" y="95"/>
                  </a:cxn>
                  <a:cxn ang="0">
                    <a:pos x="35" y="105"/>
                  </a:cxn>
                  <a:cxn ang="0">
                    <a:pos x="13" y="113"/>
                  </a:cxn>
                  <a:cxn ang="0">
                    <a:pos x="11" y="125"/>
                  </a:cxn>
                  <a:cxn ang="0">
                    <a:pos x="26" y="133"/>
                  </a:cxn>
                  <a:cxn ang="0">
                    <a:pos x="45" y="120"/>
                  </a:cxn>
                  <a:cxn ang="0">
                    <a:pos x="62" y="100"/>
                  </a:cxn>
                  <a:cxn ang="0">
                    <a:pos x="83" y="87"/>
                  </a:cxn>
                  <a:cxn ang="0">
                    <a:pos x="119" y="89"/>
                  </a:cxn>
                  <a:cxn ang="0">
                    <a:pos x="156" y="88"/>
                  </a:cxn>
                  <a:cxn ang="0">
                    <a:pos x="192" y="77"/>
                  </a:cxn>
                  <a:cxn ang="0">
                    <a:pos x="224" y="59"/>
                  </a:cxn>
                  <a:cxn ang="0">
                    <a:pos x="246" y="45"/>
                  </a:cxn>
                  <a:cxn ang="0">
                    <a:pos x="258" y="18"/>
                  </a:cxn>
                  <a:cxn ang="0">
                    <a:pos x="249" y="0"/>
                  </a:cxn>
                </a:cxnLst>
                <a:rect l="0" t="0" r="r" b="b"/>
                <a:pathLst>
                  <a:path w="258" h="133">
                    <a:moveTo>
                      <a:pt x="239" y="0"/>
                    </a:moveTo>
                    <a:lnTo>
                      <a:pt x="227" y="18"/>
                    </a:lnTo>
                    <a:lnTo>
                      <a:pt x="215" y="33"/>
                    </a:lnTo>
                    <a:lnTo>
                      <a:pt x="198" y="46"/>
                    </a:lnTo>
                    <a:lnTo>
                      <a:pt x="180" y="54"/>
                    </a:lnTo>
                    <a:lnTo>
                      <a:pt x="158" y="62"/>
                    </a:lnTo>
                    <a:lnTo>
                      <a:pt x="139" y="66"/>
                    </a:lnTo>
                    <a:lnTo>
                      <a:pt x="116" y="68"/>
                    </a:lnTo>
                    <a:lnTo>
                      <a:pt x="95" y="71"/>
                    </a:lnTo>
                    <a:lnTo>
                      <a:pt x="78" y="68"/>
                    </a:lnTo>
                    <a:lnTo>
                      <a:pt x="66" y="66"/>
                    </a:lnTo>
                    <a:lnTo>
                      <a:pt x="58" y="59"/>
                    </a:lnTo>
                    <a:lnTo>
                      <a:pt x="54" y="46"/>
                    </a:lnTo>
                    <a:lnTo>
                      <a:pt x="51" y="38"/>
                    </a:lnTo>
                    <a:lnTo>
                      <a:pt x="46" y="33"/>
                    </a:lnTo>
                    <a:lnTo>
                      <a:pt x="40" y="30"/>
                    </a:lnTo>
                    <a:lnTo>
                      <a:pt x="32" y="33"/>
                    </a:lnTo>
                    <a:lnTo>
                      <a:pt x="28" y="39"/>
                    </a:lnTo>
                    <a:lnTo>
                      <a:pt x="28" y="47"/>
                    </a:lnTo>
                    <a:lnTo>
                      <a:pt x="32" y="54"/>
                    </a:lnTo>
                    <a:lnTo>
                      <a:pt x="40" y="64"/>
                    </a:lnTo>
                    <a:lnTo>
                      <a:pt x="46" y="71"/>
                    </a:lnTo>
                    <a:lnTo>
                      <a:pt x="46" y="80"/>
                    </a:lnTo>
                    <a:lnTo>
                      <a:pt x="37" y="82"/>
                    </a:lnTo>
                    <a:lnTo>
                      <a:pt x="26" y="81"/>
                    </a:lnTo>
                    <a:lnTo>
                      <a:pt x="15" y="79"/>
                    </a:lnTo>
                    <a:lnTo>
                      <a:pt x="7" y="79"/>
                    </a:lnTo>
                    <a:lnTo>
                      <a:pt x="1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7" y="100"/>
                    </a:lnTo>
                    <a:lnTo>
                      <a:pt x="18" y="101"/>
                    </a:lnTo>
                    <a:lnTo>
                      <a:pt x="28" y="98"/>
                    </a:lnTo>
                    <a:lnTo>
                      <a:pt x="36" y="95"/>
                    </a:lnTo>
                    <a:lnTo>
                      <a:pt x="42" y="92"/>
                    </a:lnTo>
                    <a:lnTo>
                      <a:pt x="50" y="95"/>
                    </a:lnTo>
                    <a:lnTo>
                      <a:pt x="44" y="100"/>
                    </a:lnTo>
                    <a:lnTo>
                      <a:pt x="35" y="105"/>
                    </a:lnTo>
                    <a:lnTo>
                      <a:pt x="21" y="111"/>
                    </a:lnTo>
                    <a:lnTo>
                      <a:pt x="13" y="113"/>
                    </a:lnTo>
                    <a:lnTo>
                      <a:pt x="8" y="119"/>
                    </a:lnTo>
                    <a:lnTo>
                      <a:pt x="11" y="125"/>
                    </a:lnTo>
                    <a:lnTo>
                      <a:pt x="17" y="131"/>
                    </a:lnTo>
                    <a:lnTo>
                      <a:pt x="26" y="133"/>
                    </a:lnTo>
                    <a:lnTo>
                      <a:pt x="38" y="130"/>
                    </a:lnTo>
                    <a:lnTo>
                      <a:pt x="45" y="120"/>
                    </a:lnTo>
                    <a:lnTo>
                      <a:pt x="54" y="110"/>
                    </a:lnTo>
                    <a:lnTo>
                      <a:pt x="62" y="100"/>
                    </a:lnTo>
                    <a:lnTo>
                      <a:pt x="70" y="90"/>
                    </a:lnTo>
                    <a:lnTo>
                      <a:pt x="83" y="87"/>
                    </a:lnTo>
                    <a:lnTo>
                      <a:pt x="99" y="88"/>
                    </a:lnTo>
                    <a:lnTo>
                      <a:pt x="119" y="89"/>
                    </a:lnTo>
                    <a:lnTo>
                      <a:pt x="135" y="89"/>
                    </a:lnTo>
                    <a:lnTo>
                      <a:pt x="156" y="88"/>
                    </a:lnTo>
                    <a:lnTo>
                      <a:pt x="177" y="83"/>
                    </a:lnTo>
                    <a:lnTo>
                      <a:pt x="192" y="77"/>
                    </a:lnTo>
                    <a:lnTo>
                      <a:pt x="211" y="68"/>
                    </a:lnTo>
                    <a:lnTo>
                      <a:pt x="224" y="59"/>
                    </a:lnTo>
                    <a:lnTo>
                      <a:pt x="236" y="51"/>
                    </a:lnTo>
                    <a:lnTo>
                      <a:pt x="246" y="45"/>
                    </a:lnTo>
                    <a:lnTo>
                      <a:pt x="255" y="33"/>
                    </a:lnTo>
                    <a:lnTo>
                      <a:pt x="258" y="18"/>
                    </a:lnTo>
                    <a:lnTo>
                      <a:pt x="254" y="6"/>
                    </a:lnTo>
                    <a:lnTo>
                      <a:pt x="249" y="0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0" y="14288"/>
            <a:ext cx="9906000" cy="653369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1</a:t>
            </a:r>
            <a:endParaRPr lang="en-GB" sz="2400" dirty="0" smtClean="0"/>
          </a:p>
        </p:txBody>
      </p:sp>
      <p:sp>
        <p:nvSpPr>
          <p:cNvPr id="37891" name="Pladsholder til indhold 2"/>
          <p:cNvSpPr>
            <a:spLocks noGrp="1"/>
          </p:cNvSpPr>
          <p:nvPr>
            <p:ph idx="1"/>
          </p:nvPr>
        </p:nvSpPr>
        <p:spPr>
          <a:xfrm>
            <a:off x="0" y="696686"/>
            <a:ext cx="9906000" cy="5849257"/>
          </a:xfrm>
        </p:spPr>
        <p:txBody>
          <a:bodyPr/>
          <a:lstStyle/>
          <a:p>
            <a:r>
              <a:rPr lang="en-GB" sz="2000" i="1" dirty="0" smtClean="0"/>
              <a:t>Block bids</a:t>
            </a:r>
            <a:r>
              <a:rPr lang="en-GB" sz="2000" dirty="0" smtClean="0"/>
              <a:t>  Please refer to the PowerPoint presentation “</a:t>
            </a:r>
            <a:r>
              <a:rPr lang="en-GB" sz="2000" i="1" dirty="0" smtClean="0"/>
              <a:t>Market coupling – European price coupling</a:t>
            </a:r>
            <a:r>
              <a:rPr lang="en-GB" sz="2000" dirty="0" smtClean="0"/>
              <a:t>”.</a:t>
            </a:r>
          </a:p>
          <a:p>
            <a:r>
              <a:rPr lang="en-GB" sz="2000" i="1" dirty="0" smtClean="0"/>
              <a:t>Double auction</a:t>
            </a:r>
            <a:r>
              <a:rPr lang="en-GB" sz="2000" dirty="0" smtClean="0"/>
              <a:t>  A calculation method whereby an exchange’s price is set by using the exchange’s supply curve and the exchange’s demand curve. Please refer to slide no. 4.</a:t>
            </a:r>
          </a:p>
          <a:p>
            <a:r>
              <a:rPr lang="en-GB" sz="2000" i="1" dirty="0" smtClean="0"/>
              <a:t>Energy flow</a:t>
            </a:r>
            <a:r>
              <a:rPr lang="en-GB" sz="2000" dirty="0" smtClean="0"/>
              <a:t>  Actually, in this presentation, “energy flow” means “day-ahead plans for cross-border energy flow”.</a:t>
            </a:r>
          </a:p>
          <a:p>
            <a:pPr>
              <a:buNone/>
            </a:pPr>
            <a:r>
              <a:rPr lang="en-GB" sz="2000" dirty="0" smtClean="0"/>
              <a:t>	Note that market coupling/splitting does not create energy flows. It merely creates day-ahead plans for the cross-border energy flows. Later, these plans my be modified by market players’ intra-day, cross-border trading and/or the TSOs’ cross-border trading of regulating energy</a:t>
            </a:r>
            <a:r>
              <a:rPr lang="en-GB" sz="2000" dirty="0" smtClean="0"/>
              <a:t>.</a:t>
            </a:r>
          </a:p>
          <a:p>
            <a:r>
              <a:rPr lang="en-GB" sz="2000" i="1" dirty="0" smtClean="0"/>
              <a:t>Euphemia</a:t>
            </a:r>
            <a:r>
              <a:rPr lang="en-GB" sz="2000" dirty="0" smtClean="0"/>
              <a:t>  The algorithm used by the </a:t>
            </a:r>
            <a:r>
              <a:rPr lang="en-GB" sz="2000" dirty="0" smtClean="0"/>
              <a:t>current spot calculation in Western Europe. </a:t>
            </a:r>
            <a:r>
              <a:rPr lang="en-GB" sz="2000" dirty="0" smtClean="0"/>
              <a:t>Euphemia has been used for this since 4 February 2014. See the PowerPoint presentation </a:t>
            </a:r>
            <a:r>
              <a:rPr lang="en-GB" sz="2000" i="1" dirty="0" smtClean="0"/>
              <a:t>Single spot exchange for the Single Electricity Market</a:t>
            </a:r>
            <a:r>
              <a:rPr lang="en-GB" sz="2000" dirty="0" smtClean="0"/>
              <a:t>.</a:t>
            </a:r>
            <a:endParaRPr lang="en-GB" sz="2000" i="1" dirty="0" smtClean="0"/>
          </a:p>
          <a:p>
            <a:r>
              <a:rPr lang="en-GB" sz="2000" i="1" dirty="0" smtClean="0"/>
              <a:t>Flow</a:t>
            </a:r>
            <a:r>
              <a:rPr lang="en-GB" sz="2000" dirty="0" smtClean="0"/>
              <a:t>  </a:t>
            </a:r>
            <a:r>
              <a:rPr lang="en-GB" sz="2000" dirty="0" smtClean="0"/>
              <a:t>Short-term for energy flow.</a:t>
            </a:r>
          </a:p>
        </p:txBody>
      </p:sp>
      <p:sp>
        <p:nvSpPr>
          <p:cNvPr id="37892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053A7-E8F3-487D-AF41-6D033F8D579B}" type="slidenum">
              <a:rPr lang="en-GB" smtClean="0"/>
              <a:pPr/>
              <a:t>22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456"/>
            <a:ext cx="9906000" cy="667201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2</a:t>
            </a:r>
            <a:endParaRPr lang="en-GB" sz="2400" dirty="0" smtClean="0"/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0" y="682867"/>
            <a:ext cx="9906000" cy="5805016"/>
          </a:xfrm>
        </p:spPr>
        <p:txBody>
          <a:bodyPr/>
          <a:lstStyle/>
          <a:p>
            <a:r>
              <a:rPr lang="en-GB" sz="1900" i="1" dirty="0" smtClean="0"/>
              <a:t>Market coupling</a:t>
            </a:r>
            <a:r>
              <a:rPr lang="en-GB" sz="1900" dirty="0" smtClean="0"/>
              <a:t>  A day-ahead congestion management system, you can have on a border, where two electricity exchanges meet. The day-ahead plans for the cross-border energy flows are calculated using the two exchanges’ bids and information on the day-ahead cross-border trading capacity.</a:t>
            </a:r>
          </a:p>
          <a:p>
            <a:pPr>
              <a:buNone/>
            </a:pPr>
            <a:r>
              <a:rPr lang="en-GB" sz="1900" dirty="0" smtClean="0"/>
              <a:t>	Please refer to the chapters 8 and 9 in the PDF document “</a:t>
            </a:r>
            <a:r>
              <a:rPr lang="en-GB" sz="1900" i="1" dirty="0" smtClean="0"/>
              <a:t>The liberalized electricity market</a:t>
            </a:r>
            <a:r>
              <a:rPr lang="en-GB" sz="1900" dirty="0" smtClean="0"/>
              <a:t>”.</a:t>
            </a:r>
          </a:p>
          <a:p>
            <a:pPr>
              <a:buNone/>
            </a:pPr>
            <a:r>
              <a:rPr lang="en-GB" sz="1900" dirty="0" smtClean="0"/>
              <a:t>	For simplicity, apart from the appendix, in this presentation “market coupling” is used as short-hand for “market coupling/splitting”.</a:t>
            </a:r>
            <a:endParaRPr lang="en-GB" sz="1900" i="1" dirty="0" smtClean="0"/>
          </a:p>
          <a:p>
            <a:r>
              <a:rPr lang="en-GB" sz="1900" i="1" dirty="0" smtClean="0"/>
              <a:t>Market splitting</a:t>
            </a:r>
            <a:r>
              <a:rPr lang="en-GB" sz="1900" dirty="0" smtClean="0"/>
              <a:t> A day-ahead congestion management system, you can have on a border, where you have the same electricity exchange on both sides of the border. The day-ahead plans for the cross-border energy flows are calculated using the exchange’s bids and information on the day-ahead cross-border trading capacity.</a:t>
            </a:r>
          </a:p>
          <a:p>
            <a:pPr>
              <a:buNone/>
            </a:pPr>
            <a:r>
              <a:rPr lang="en-GB" sz="1900" dirty="0" smtClean="0"/>
              <a:t>	Please refer to the chapters 8 and 9 in the PDF document “</a:t>
            </a:r>
            <a:r>
              <a:rPr lang="en-GB" sz="1900" i="1" dirty="0" smtClean="0"/>
              <a:t>The liberalized electricity market</a:t>
            </a:r>
            <a:r>
              <a:rPr lang="en-GB" sz="1900" dirty="0" smtClean="0"/>
              <a:t>”.</a:t>
            </a:r>
          </a:p>
          <a:p>
            <a:pPr>
              <a:buNone/>
            </a:pPr>
            <a:r>
              <a:rPr lang="en-GB" sz="1900" dirty="0" smtClean="0"/>
              <a:t>	For simplicity, apart from the appendix, in this presentation “market coupling” is used as short-hand for “market coupling/splitting”.</a:t>
            </a:r>
            <a:endParaRPr lang="en-GB" sz="1900" i="1" dirty="0" smtClean="0"/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23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-115655"/>
            <a:ext cx="9906000" cy="1073598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3</a:t>
            </a:r>
            <a:endParaRPr lang="en-GB" sz="2400" dirty="0" smtClean="0"/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639093"/>
            <a:ext cx="9920288" cy="5993936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1950" i="1" dirty="0" smtClean="0"/>
              <a:t>Open source software</a:t>
            </a:r>
            <a:r>
              <a:rPr lang="en-GB" sz="1950" dirty="0" smtClean="0"/>
              <a:t>  In this presentation, this means software where the source code is available to everybody.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1950" i="1" dirty="0" smtClean="0"/>
              <a:t>Price </a:t>
            </a:r>
            <a:r>
              <a:rPr lang="en-GB" sz="1950" i="1" dirty="0" smtClean="0"/>
              <a:t>zone</a:t>
            </a:r>
            <a:r>
              <a:rPr lang="en-GB" sz="1950" dirty="0" smtClean="0"/>
              <a:t>  A geographical area, within which the players can trade electrical energy day-ahead without considering grid bottlenecks.</a:t>
            </a:r>
            <a:endParaRPr lang="en-GB" sz="195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1950" i="1" dirty="0" smtClean="0"/>
              <a:t>Spot exchange  </a:t>
            </a:r>
            <a:r>
              <a:rPr lang="en-GB" sz="1950" dirty="0" smtClean="0"/>
              <a:t>In this document, a spot exchange is an electricity exchange where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sz="1950" dirty="0" smtClean="0"/>
              <a:t>Electrical energy is traded day-ahead.</a:t>
            </a:r>
          </a:p>
          <a:p>
            <a:pPr lvl="1">
              <a:tabLst>
                <a:tab pos="711200" algn="l"/>
                <a:tab pos="987425" algn="l"/>
              </a:tabLst>
            </a:pPr>
            <a:r>
              <a:rPr lang="en-GB" sz="1950" dirty="0" smtClean="0"/>
              <a:t>The day-ahead prices are calculated by means of double auction.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1950" i="1" dirty="0" smtClean="0"/>
              <a:t>Spot price</a:t>
            </a:r>
            <a:r>
              <a:rPr lang="en-GB" sz="1950" dirty="0" smtClean="0"/>
              <a:t>  A price calculated by a spot exchange. Either by a the spot exchange itself or by  a company, to which the calculation has been outsourced.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1950" i="1" dirty="0" smtClean="0"/>
              <a:t>Spot trading</a:t>
            </a:r>
            <a:r>
              <a:rPr lang="en-GB" sz="1950" dirty="0" smtClean="0"/>
              <a:t>  Trade done with a spot exchange.</a:t>
            </a:r>
            <a:endParaRPr lang="en-GB" sz="195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1950" i="1" dirty="0" smtClean="0"/>
              <a:t>TSO</a:t>
            </a:r>
            <a:r>
              <a:rPr lang="en-GB" sz="1950" dirty="0" smtClean="0"/>
              <a:t>  Transmission System Operator.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65924" y="2249722"/>
            <a:ext cx="7806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dirty="0" smtClean="0"/>
              <a:t>Spot trading: the price calculation</a:t>
            </a:r>
            <a:endParaRPr lang="en-GB" sz="3000" dirty="0"/>
          </a:p>
        </p:txBody>
      </p:sp>
      <p:grpSp>
        <p:nvGrpSpPr>
          <p:cNvPr id="44" name="Gruppe 43"/>
          <p:cNvGrpSpPr/>
          <p:nvPr/>
        </p:nvGrpSpPr>
        <p:grpSpPr>
          <a:xfrm>
            <a:off x="502323" y="166919"/>
            <a:ext cx="1985962" cy="1957388"/>
            <a:chOff x="5727466" y="863592"/>
            <a:chExt cx="1985962" cy="1957388"/>
          </a:xfrm>
        </p:grpSpPr>
        <p:grpSp>
          <p:nvGrpSpPr>
            <p:cNvPr id="9" name="Group 11"/>
            <p:cNvGrpSpPr>
              <a:grpSpLocks noChangeAspect="1"/>
            </p:cNvGrpSpPr>
            <p:nvPr/>
          </p:nvGrpSpPr>
          <p:grpSpPr bwMode="auto">
            <a:xfrm>
              <a:off x="5727466" y="863592"/>
              <a:ext cx="1985962" cy="1957388"/>
              <a:chOff x="3553" y="1120"/>
              <a:chExt cx="1251" cy="1233"/>
            </a:xfrm>
          </p:grpSpPr>
          <p:sp>
            <p:nvSpPr>
              <p:cNvPr id="13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3553" y="1120"/>
                <a:ext cx="1251" cy="1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3566" y="1127"/>
                <a:ext cx="1226" cy="769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93" y="177"/>
                  </a:cxn>
                  <a:cxn ang="0">
                    <a:pos x="209" y="143"/>
                  </a:cxn>
                  <a:cxn ang="0">
                    <a:pos x="351" y="101"/>
                  </a:cxn>
                  <a:cxn ang="0">
                    <a:pos x="420" y="84"/>
                  </a:cxn>
                  <a:cxn ang="0">
                    <a:pos x="461" y="87"/>
                  </a:cxn>
                  <a:cxn ang="0">
                    <a:pos x="568" y="36"/>
                  </a:cxn>
                  <a:cxn ang="0">
                    <a:pos x="631" y="22"/>
                  </a:cxn>
                  <a:cxn ang="0">
                    <a:pos x="695" y="0"/>
                  </a:cxn>
                  <a:cxn ang="0">
                    <a:pos x="771" y="39"/>
                  </a:cxn>
                  <a:cxn ang="0">
                    <a:pos x="796" y="74"/>
                  </a:cxn>
                  <a:cxn ang="0">
                    <a:pos x="848" y="108"/>
                  </a:cxn>
                  <a:cxn ang="0">
                    <a:pos x="896" y="157"/>
                  </a:cxn>
                  <a:cxn ang="0">
                    <a:pos x="988" y="229"/>
                  </a:cxn>
                  <a:cxn ang="0">
                    <a:pos x="1040" y="281"/>
                  </a:cxn>
                  <a:cxn ang="0">
                    <a:pos x="1124" y="348"/>
                  </a:cxn>
                  <a:cxn ang="0">
                    <a:pos x="1175" y="395"/>
                  </a:cxn>
                  <a:cxn ang="0">
                    <a:pos x="1216" y="453"/>
                  </a:cxn>
                  <a:cxn ang="0">
                    <a:pos x="1226" y="492"/>
                  </a:cxn>
                  <a:cxn ang="0">
                    <a:pos x="1175" y="518"/>
                  </a:cxn>
                  <a:cxn ang="0">
                    <a:pos x="1121" y="531"/>
                  </a:cxn>
                  <a:cxn ang="0">
                    <a:pos x="1065" y="557"/>
                  </a:cxn>
                  <a:cxn ang="0">
                    <a:pos x="931" y="604"/>
                  </a:cxn>
                  <a:cxn ang="0">
                    <a:pos x="848" y="631"/>
                  </a:cxn>
                  <a:cxn ang="0">
                    <a:pos x="765" y="675"/>
                  </a:cxn>
                  <a:cxn ang="0">
                    <a:pos x="698" y="707"/>
                  </a:cxn>
                  <a:cxn ang="0">
                    <a:pos x="612" y="745"/>
                  </a:cxn>
                  <a:cxn ang="0">
                    <a:pos x="527" y="769"/>
                  </a:cxn>
                  <a:cxn ang="0">
                    <a:pos x="451" y="697"/>
                  </a:cxn>
                  <a:cxn ang="0">
                    <a:pos x="396" y="627"/>
                  </a:cxn>
                  <a:cxn ang="0">
                    <a:pos x="331" y="552"/>
                  </a:cxn>
                  <a:cxn ang="0">
                    <a:pos x="259" y="476"/>
                  </a:cxn>
                  <a:cxn ang="0">
                    <a:pos x="178" y="400"/>
                  </a:cxn>
                  <a:cxn ang="0">
                    <a:pos x="60" y="276"/>
                  </a:cxn>
                  <a:cxn ang="0">
                    <a:pos x="0" y="211"/>
                  </a:cxn>
                </a:cxnLst>
                <a:rect l="0" t="0" r="r" b="b"/>
                <a:pathLst>
                  <a:path w="1226" h="769">
                    <a:moveTo>
                      <a:pt x="0" y="211"/>
                    </a:moveTo>
                    <a:lnTo>
                      <a:pt x="93" y="177"/>
                    </a:lnTo>
                    <a:lnTo>
                      <a:pt x="209" y="143"/>
                    </a:lnTo>
                    <a:lnTo>
                      <a:pt x="351" y="101"/>
                    </a:lnTo>
                    <a:lnTo>
                      <a:pt x="420" y="84"/>
                    </a:lnTo>
                    <a:lnTo>
                      <a:pt x="461" y="87"/>
                    </a:lnTo>
                    <a:lnTo>
                      <a:pt x="568" y="36"/>
                    </a:lnTo>
                    <a:lnTo>
                      <a:pt x="631" y="22"/>
                    </a:lnTo>
                    <a:lnTo>
                      <a:pt x="695" y="0"/>
                    </a:lnTo>
                    <a:lnTo>
                      <a:pt x="771" y="39"/>
                    </a:lnTo>
                    <a:lnTo>
                      <a:pt x="796" y="74"/>
                    </a:lnTo>
                    <a:lnTo>
                      <a:pt x="848" y="108"/>
                    </a:lnTo>
                    <a:lnTo>
                      <a:pt x="896" y="157"/>
                    </a:lnTo>
                    <a:lnTo>
                      <a:pt x="988" y="229"/>
                    </a:lnTo>
                    <a:lnTo>
                      <a:pt x="1040" y="281"/>
                    </a:lnTo>
                    <a:lnTo>
                      <a:pt x="1124" y="348"/>
                    </a:lnTo>
                    <a:lnTo>
                      <a:pt x="1175" y="395"/>
                    </a:lnTo>
                    <a:lnTo>
                      <a:pt x="1216" y="453"/>
                    </a:lnTo>
                    <a:lnTo>
                      <a:pt x="1226" y="492"/>
                    </a:lnTo>
                    <a:lnTo>
                      <a:pt x="1175" y="518"/>
                    </a:lnTo>
                    <a:lnTo>
                      <a:pt x="1121" y="531"/>
                    </a:lnTo>
                    <a:lnTo>
                      <a:pt x="1065" y="557"/>
                    </a:lnTo>
                    <a:lnTo>
                      <a:pt x="931" y="604"/>
                    </a:lnTo>
                    <a:lnTo>
                      <a:pt x="848" y="631"/>
                    </a:lnTo>
                    <a:lnTo>
                      <a:pt x="765" y="675"/>
                    </a:lnTo>
                    <a:lnTo>
                      <a:pt x="698" y="707"/>
                    </a:lnTo>
                    <a:lnTo>
                      <a:pt x="612" y="745"/>
                    </a:lnTo>
                    <a:lnTo>
                      <a:pt x="527" y="769"/>
                    </a:lnTo>
                    <a:lnTo>
                      <a:pt x="451" y="697"/>
                    </a:lnTo>
                    <a:lnTo>
                      <a:pt x="396" y="627"/>
                    </a:lnTo>
                    <a:lnTo>
                      <a:pt x="331" y="552"/>
                    </a:lnTo>
                    <a:lnTo>
                      <a:pt x="259" y="476"/>
                    </a:lnTo>
                    <a:lnTo>
                      <a:pt x="178" y="400"/>
                    </a:lnTo>
                    <a:lnTo>
                      <a:pt x="60" y="276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FEF0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3780" y="1237"/>
                <a:ext cx="888" cy="529"/>
              </a:xfrm>
              <a:custGeom>
                <a:avLst/>
                <a:gdLst/>
                <a:ahLst/>
                <a:cxnLst>
                  <a:cxn ang="0">
                    <a:pos x="888" y="357"/>
                  </a:cxn>
                  <a:cxn ang="0">
                    <a:pos x="844" y="388"/>
                  </a:cxn>
                  <a:cxn ang="0">
                    <a:pos x="726" y="422"/>
                  </a:cxn>
                  <a:cxn ang="0">
                    <a:pos x="480" y="514"/>
                  </a:cxn>
                  <a:cxn ang="0">
                    <a:pos x="425" y="529"/>
                  </a:cxn>
                  <a:cxn ang="0">
                    <a:pos x="393" y="525"/>
                  </a:cxn>
                  <a:cxn ang="0">
                    <a:pos x="376" y="518"/>
                  </a:cxn>
                  <a:cxn ang="0">
                    <a:pos x="298" y="442"/>
                  </a:cxn>
                  <a:cxn ang="0">
                    <a:pos x="235" y="394"/>
                  </a:cxn>
                  <a:cxn ang="0">
                    <a:pos x="170" y="325"/>
                  </a:cxn>
                  <a:cxn ang="0">
                    <a:pos x="105" y="273"/>
                  </a:cxn>
                  <a:cxn ang="0">
                    <a:pos x="4" y="188"/>
                  </a:cxn>
                  <a:cxn ang="0">
                    <a:pos x="0" y="165"/>
                  </a:cxn>
                  <a:cxn ang="0">
                    <a:pos x="36" y="135"/>
                  </a:cxn>
                  <a:cxn ang="0">
                    <a:pos x="137" y="111"/>
                  </a:cxn>
                  <a:cxn ang="0">
                    <a:pos x="218" y="93"/>
                  </a:cxn>
                  <a:cxn ang="0">
                    <a:pos x="301" y="62"/>
                  </a:cxn>
                  <a:cxn ang="0">
                    <a:pos x="376" y="34"/>
                  </a:cxn>
                  <a:cxn ang="0">
                    <a:pos x="421" y="18"/>
                  </a:cxn>
                  <a:cxn ang="0">
                    <a:pos x="483" y="0"/>
                  </a:cxn>
                  <a:cxn ang="0">
                    <a:pos x="523" y="56"/>
                  </a:cxn>
                  <a:cxn ang="0">
                    <a:pos x="543" y="69"/>
                  </a:cxn>
                  <a:cxn ang="0">
                    <a:pos x="581" y="97"/>
                  </a:cxn>
                  <a:cxn ang="0">
                    <a:pos x="632" y="148"/>
                  </a:cxn>
                  <a:cxn ang="0">
                    <a:pos x="691" y="184"/>
                  </a:cxn>
                  <a:cxn ang="0">
                    <a:pos x="730" y="203"/>
                  </a:cxn>
                  <a:cxn ang="0">
                    <a:pos x="767" y="239"/>
                  </a:cxn>
                  <a:cxn ang="0">
                    <a:pos x="799" y="276"/>
                  </a:cxn>
                  <a:cxn ang="0">
                    <a:pos x="847" y="312"/>
                  </a:cxn>
                  <a:cxn ang="0">
                    <a:pos x="881" y="343"/>
                  </a:cxn>
                  <a:cxn ang="0">
                    <a:pos x="888" y="357"/>
                  </a:cxn>
                </a:cxnLst>
                <a:rect l="0" t="0" r="r" b="b"/>
                <a:pathLst>
                  <a:path w="888" h="529">
                    <a:moveTo>
                      <a:pt x="888" y="357"/>
                    </a:moveTo>
                    <a:lnTo>
                      <a:pt x="844" y="388"/>
                    </a:lnTo>
                    <a:lnTo>
                      <a:pt x="726" y="422"/>
                    </a:lnTo>
                    <a:lnTo>
                      <a:pt x="480" y="514"/>
                    </a:lnTo>
                    <a:lnTo>
                      <a:pt x="425" y="529"/>
                    </a:lnTo>
                    <a:lnTo>
                      <a:pt x="393" y="525"/>
                    </a:lnTo>
                    <a:lnTo>
                      <a:pt x="376" y="518"/>
                    </a:lnTo>
                    <a:lnTo>
                      <a:pt x="298" y="442"/>
                    </a:lnTo>
                    <a:lnTo>
                      <a:pt x="235" y="394"/>
                    </a:lnTo>
                    <a:lnTo>
                      <a:pt x="170" y="325"/>
                    </a:lnTo>
                    <a:lnTo>
                      <a:pt x="105" y="273"/>
                    </a:lnTo>
                    <a:lnTo>
                      <a:pt x="4" y="188"/>
                    </a:lnTo>
                    <a:lnTo>
                      <a:pt x="0" y="165"/>
                    </a:lnTo>
                    <a:lnTo>
                      <a:pt x="36" y="135"/>
                    </a:lnTo>
                    <a:lnTo>
                      <a:pt x="137" y="111"/>
                    </a:lnTo>
                    <a:lnTo>
                      <a:pt x="218" y="93"/>
                    </a:lnTo>
                    <a:lnTo>
                      <a:pt x="301" y="62"/>
                    </a:lnTo>
                    <a:lnTo>
                      <a:pt x="376" y="34"/>
                    </a:lnTo>
                    <a:lnTo>
                      <a:pt x="421" y="18"/>
                    </a:lnTo>
                    <a:lnTo>
                      <a:pt x="483" y="0"/>
                    </a:lnTo>
                    <a:lnTo>
                      <a:pt x="523" y="56"/>
                    </a:lnTo>
                    <a:lnTo>
                      <a:pt x="543" y="69"/>
                    </a:lnTo>
                    <a:lnTo>
                      <a:pt x="581" y="97"/>
                    </a:lnTo>
                    <a:lnTo>
                      <a:pt x="632" y="148"/>
                    </a:lnTo>
                    <a:lnTo>
                      <a:pt x="691" y="184"/>
                    </a:lnTo>
                    <a:lnTo>
                      <a:pt x="730" y="203"/>
                    </a:lnTo>
                    <a:lnTo>
                      <a:pt x="767" y="239"/>
                    </a:lnTo>
                    <a:lnTo>
                      <a:pt x="799" y="276"/>
                    </a:lnTo>
                    <a:lnTo>
                      <a:pt x="847" y="312"/>
                    </a:lnTo>
                    <a:lnTo>
                      <a:pt x="881" y="343"/>
                    </a:lnTo>
                    <a:lnTo>
                      <a:pt x="888" y="3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3551" y="1121"/>
                <a:ext cx="1252" cy="782"/>
              </a:xfrm>
              <a:custGeom>
                <a:avLst/>
                <a:gdLst/>
                <a:ahLst/>
                <a:cxnLst>
                  <a:cxn ang="0">
                    <a:pos x="41" y="194"/>
                  </a:cxn>
                  <a:cxn ang="0">
                    <a:pos x="176" y="152"/>
                  </a:cxn>
                  <a:cxn ang="0">
                    <a:pos x="279" y="127"/>
                  </a:cxn>
                  <a:cxn ang="0">
                    <a:pos x="366" y="97"/>
                  </a:cxn>
                  <a:cxn ang="0">
                    <a:pos x="394" y="106"/>
                  </a:cxn>
                  <a:cxn ang="0">
                    <a:pos x="256" y="148"/>
                  </a:cxn>
                  <a:cxn ang="0">
                    <a:pos x="142" y="182"/>
                  </a:cxn>
                  <a:cxn ang="0">
                    <a:pos x="42" y="213"/>
                  </a:cxn>
                  <a:cxn ang="0">
                    <a:pos x="58" y="249"/>
                  </a:cxn>
                  <a:cxn ang="0">
                    <a:pos x="128" y="325"/>
                  </a:cxn>
                  <a:cxn ang="0">
                    <a:pos x="224" y="417"/>
                  </a:cxn>
                  <a:cxn ang="0">
                    <a:pos x="307" y="506"/>
                  </a:cxn>
                  <a:cxn ang="0">
                    <a:pos x="410" y="619"/>
                  </a:cxn>
                  <a:cxn ang="0">
                    <a:pos x="500" y="722"/>
                  </a:cxn>
                  <a:cxn ang="0">
                    <a:pos x="549" y="758"/>
                  </a:cxn>
                  <a:cxn ang="0">
                    <a:pos x="667" y="723"/>
                  </a:cxn>
                  <a:cxn ang="0">
                    <a:pos x="799" y="657"/>
                  </a:cxn>
                  <a:cxn ang="0">
                    <a:pos x="943" y="601"/>
                  </a:cxn>
                  <a:cxn ang="0">
                    <a:pos x="1068" y="552"/>
                  </a:cxn>
                  <a:cxn ang="0">
                    <a:pos x="1185" y="513"/>
                  </a:cxn>
                  <a:cxn ang="0">
                    <a:pos x="1233" y="486"/>
                  </a:cxn>
                  <a:cxn ang="0">
                    <a:pos x="1216" y="452"/>
                  </a:cxn>
                  <a:cxn ang="0">
                    <a:pos x="1113" y="346"/>
                  </a:cxn>
                  <a:cxn ang="0">
                    <a:pos x="990" y="235"/>
                  </a:cxn>
                  <a:cxn ang="0">
                    <a:pos x="862" y="130"/>
                  </a:cxn>
                  <a:cxn ang="0">
                    <a:pos x="765" y="48"/>
                  </a:cxn>
                  <a:cxn ang="0">
                    <a:pos x="703" y="14"/>
                  </a:cxn>
                  <a:cxn ang="0">
                    <a:pos x="652" y="31"/>
                  </a:cxn>
                  <a:cxn ang="0">
                    <a:pos x="566" y="59"/>
                  </a:cxn>
                  <a:cxn ang="0">
                    <a:pos x="472" y="99"/>
                  </a:cxn>
                  <a:cxn ang="0">
                    <a:pos x="408" y="89"/>
                  </a:cxn>
                  <a:cxn ang="0">
                    <a:pos x="476" y="82"/>
                  </a:cxn>
                  <a:cxn ang="0">
                    <a:pos x="566" y="42"/>
                  </a:cxn>
                  <a:cxn ang="0">
                    <a:pos x="630" y="24"/>
                  </a:cxn>
                  <a:cxn ang="0">
                    <a:pos x="699" y="0"/>
                  </a:cxn>
                  <a:cxn ang="0">
                    <a:pos x="744" y="16"/>
                  </a:cxn>
                  <a:cxn ang="0">
                    <a:pos x="796" y="54"/>
                  </a:cxn>
                  <a:cxn ang="0">
                    <a:pos x="840" y="93"/>
                  </a:cxn>
                  <a:cxn ang="0">
                    <a:pos x="907" y="152"/>
                  </a:cxn>
                  <a:cxn ang="0">
                    <a:pos x="976" y="206"/>
                  </a:cxn>
                  <a:cxn ang="0">
                    <a:pos x="1048" y="273"/>
                  </a:cxn>
                  <a:cxn ang="0">
                    <a:pos x="1123" y="334"/>
                  </a:cxn>
                  <a:cxn ang="0">
                    <a:pos x="1203" y="407"/>
                  </a:cxn>
                  <a:cxn ang="0">
                    <a:pos x="1245" y="468"/>
                  </a:cxn>
                  <a:cxn ang="0">
                    <a:pos x="1248" y="503"/>
                  </a:cxn>
                  <a:cxn ang="0">
                    <a:pos x="1209" y="524"/>
                  </a:cxn>
                  <a:cxn ang="0">
                    <a:pos x="1117" y="548"/>
                  </a:cxn>
                  <a:cxn ang="0">
                    <a:pos x="1016" y="589"/>
                  </a:cxn>
                  <a:cxn ang="0">
                    <a:pos x="896" y="630"/>
                  </a:cxn>
                  <a:cxn ang="0">
                    <a:pos x="789" y="685"/>
                  </a:cxn>
                  <a:cxn ang="0">
                    <a:pos x="672" y="739"/>
                  </a:cxn>
                  <a:cxn ang="0">
                    <a:pos x="556" y="778"/>
                  </a:cxn>
                  <a:cxn ang="0">
                    <a:pos x="521" y="777"/>
                  </a:cxn>
                  <a:cxn ang="0">
                    <a:pos x="449" y="696"/>
                  </a:cxn>
                  <a:cxn ang="0">
                    <a:pos x="358" y="582"/>
                  </a:cxn>
                  <a:cxn ang="0">
                    <a:pos x="245" y="469"/>
                  </a:cxn>
                  <a:cxn ang="0">
                    <a:pos x="151" y="372"/>
                  </a:cxn>
                  <a:cxn ang="0">
                    <a:pos x="56" y="269"/>
                  </a:cxn>
                  <a:cxn ang="0">
                    <a:pos x="0" y="227"/>
                  </a:cxn>
                </a:cxnLst>
                <a:rect l="0" t="0" r="r" b="b"/>
                <a:pathLst>
                  <a:path w="1252" h="782">
                    <a:moveTo>
                      <a:pt x="4" y="211"/>
                    </a:moveTo>
                    <a:lnTo>
                      <a:pt x="41" y="194"/>
                    </a:lnTo>
                    <a:lnTo>
                      <a:pt x="108" y="173"/>
                    </a:lnTo>
                    <a:lnTo>
                      <a:pt x="176" y="152"/>
                    </a:lnTo>
                    <a:lnTo>
                      <a:pt x="235" y="140"/>
                    </a:lnTo>
                    <a:lnTo>
                      <a:pt x="279" y="127"/>
                    </a:lnTo>
                    <a:lnTo>
                      <a:pt x="325" y="113"/>
                    </a:lnTo>
                    <a:lnTo>
                      <a:pt x="366" y="97"/>
                    </a:lnTo>
                    <a:lnTo>
                      <a:pt x="396" y="96"/>
                    </a:lnTo>
                    <a:lnTo>
                      <a:pt x="394" y="106"/>
                    </a:lnTo>
                    <a:lnTo>
                      <a:pt x="348" y="121"/>
                    </a:lnTo>
                    <a:lnTo>
                      <a:pt x="256" y="148"/>
                    </a:lnTo>
                    <a:lnTo>
                      <a:pt x="191" y="170"/>
                    </a:lnTo>
                    <a:lnTo>
                      <a:pt x="142" y="182"/>
                    </a:lnTo>
                    <a:lnTo>
                      <a:pt x="90" y="197"/>
                    </a:lnTo>
                    <a:lnTo>
                      <a:pt x="42" y="213"/>
                    </a:lnTo>
                    <a:lnTo>
                      <a:pt x="41" y="224"/>
                    </a:lnTo>
                    <a:lnTo>
                      <a:pt x="58" y="249"/>
                    </a:lnTo>
                    <a:lnTo>
                      <a:pt x="93" y="289"/>
                    </a:lnTo>
                    <a:lnTo>
                      <a:pt x="128" y="325"/>
                    </a:lnTo>
                    <a:lnTo>
                      <a:pt x="173" y="372"/>
                    </a:lnTo>
                    <a:lnTo>
                      <a:pt x="224" y="417"/>
                    </a:lnTo>
                    <a:lnTo>
                      <a:pt x="265" y="462"/>
                    </a:lnTo>
                    <a:lnTo>
                      <a:pt x="307" y="506"/>
                    </a:lnTo>
                    <a:lnTo>
                      <a:pt x="356" y="558"/>
                    </a:lnTo>
                    <a:lnTo>
                      <a:pt x="410" y="619"/>
                    </a:lnTo>
                    <a:lnTo>
                      <a:pt x="449" y="670"/>
                    </a:lnTo>
                    <a:lnTo>
                      <a:pt x="500" y="722"/>
                    </a:lnTo>
                    <a:lnTo>
                      <a:pt x="536" y="751"/>
                    </a:lnTo>
                    <a:lnTo>
                      <a:pt x="549" y="758"/>
                    </a:lnTo>
                    <a:lnTo>
                      <a:pt x="573" y="754"/>
                    </a:lnTo>
                    <a:lnTo>
                      <a:pt x="667" y="723"/>
                    </a:lnTo>
                    <a:lnTo>
                      <a:pt x="733" y="691"/>
                    </a:lnTo>
                    <a:lnTo>
                      <a:pt x="799" y="657"/>
                    </a:lnTo>
                    <a:lnTo>
                      <a:pt x="869" y="623"/>
                    </a:lnTo>
                    <a:lnTo>
                      <a:pt x="943" y="601"/>
                    </a:lnTo>
                    <a:lnTo>
                      <a:pt x="1006" y="576"/>
                    </a:lnTo>
                    <a:lnTo>
                      <a:pt x="1068" y="552"/>
                    </a:lnTo>
                    <a:lnTo>
                      <a:pt x="1131" y="528"/>
                    </a:lnTo>
                    <a:lnTo>
                      <a:pt x="1185" y="513"/>
                    </a:lnTo>
                    <a:lnTo>
                      <a:pt x="1224" y="499"/>
                    </a:lnTo>
                    <a:lnTo>
                      <a:pt x="1233" y="486"/>
                    </a:lnTo>
                    <a:lnTo>
                      <a:pt x="1228" y="475"/>
                    </a:lnTo>
                    <a:lnTo>
                      <a:pt x="1216" y="452"/>
                    </a:lnTo>
                    <a:lnTo>
                      <a:pt x="1168" y="399"/>
                    </a:lnTo>
                    <a:lnTo>
                      <a:pt x="1113" y="346"/>
                    </a:lnTo>
                    <a:lnTo>
                      <a:pt x="1054" y="297"/>
                    </a:lnTo>
                    <a:lnTo>
                      <a:pt x="990" y="235"/>
                    </a:lnTo>
                    <a:lnTo>
                      <a:pt x="924" y="185"/>
                    </a:lnTo>
                    <a:lnTo>
                      <a:pt x="862" y="130"/>
                    </a:lnTo>
                    <a:lnTo>
                      <a:pt x="807" y="89"/>
                    </a:lnTo>
                    <a:lnTo>
                      <a:pt x="765" y="48"/>
                    </a:lnTo>
                    <a:lnTo>
                      <a:pt x="723" y="20"/>
                    </a:lnTo>
                    <a:lnTo>
                      <a:pt x="703" y="14"/>
                    </a:lnTo>
                    <a:lnTo>
                      <a:pt x="682" y="20"/>
                    </a:lnTo>
                    <a:lnTo>
                      <a:pt x="652" y="31"/>
                    </a:lnTo>
                    <a:lnTo>
                      <a:pt x="603" y="44"/>
                    </a:lnTo>
                    <a:lnTo>
                      <a:pt x="566" y="59"/>
                    </a:lnTo>
                    <a:lnTo>
                      <a:pt x="518" y="82"/>
                    </a:lnTo>
                    <a:lnTo>
                      <a:pt x="472" y="99"/>
                    </a:lnTo>
                    <a:lnTo>
                      <a:pt x="414" y="104"/>
                    </a:lnTo>
                    <a:lnTo>
                      <a:pt x="408" y="89"/>
                    </a:lnTo>
                    <a:lnTo>
                      <a:pt x="434" y="87"/>
                    </a:lnTo>
                    <a:lnTo>
                      <a:pt x="476" y="82"/>
                    </a:lnTo>
                    <a:lnTo>
                      <a:pt x="525" y="65"/>
                    </a:lnTo>
                    <a:lnTo>
                      <a:pt x="566" y="42"/>
                    </a:lnTo>
                    <a:lnTo>
                      <a:pt x="592" y="34"/>
                    </a:lnTo>
                    <a:lnTo>
                      <a:pt x="630" y="24"/>
                    </a:lnTo>
                    <a:lnTo>
                      <a:pt x="665" y="13"/>
                    </a:lnTo>
                    <a:lnTo>
                      <a:pt x="699" y="0"/>
                    </a:lnTo>
                    <a:lnTo>
                      <a:pt x="717" y="0"/>
                    </a:lnTo>
                    <a:lnTo>
                      <a:pt x="744" y="16"/>
                    </a:lnTo>
                    <a:lnTo>
                      <a:pt x="776" y="34"/>
                    </a:lnTo>
                    <a:lnTo>
                      <a:pt x="796" y="54"/>
                    </a:lnTo>
                    <a:lnTo>
                      <a:pt x="817" y="78"/>
                    </a:lnTo>
                    <a:lnTo>
                      <a:pt x="840" y="93"/>
                    </a:lnTo>
                    <a:lnTo>
                      <a:pt x="868" y="113"/>
                    </a:lnTo>
                    <a:lnTo>
                      <a:pt x="907" y="152"/>
                    </a:lnTo>
                    <a:lnTo>
                      <a:pt x="940" y="176"/>
                    </a:lnTo>
                    <a:lnTo>
                      <a:pt x="976" y="206"/>
                    </a:lnTo>
                    <a:lnTo>
                      <a:pt x="1014" y="237"/>
                    </a:lnTo>
                    <a:lnTo>
                      <a:pt x="1048" y="273"/>
                    </a:lnTo>
                    <a:lnTo>
                      <a:pt x="1079" y="297"/>
                    </a:lnTo>
                    <a:lnTo>
                      <a:pt x="1123" y="334"/>
                    </a:lnTo>
                    <a:lnTo>
                      <a:pt x="1168" y="372"/>
                    </a:lnTo>
                    <a:lnTo>
                      <a:pt x="1203" y="407"/>
                    </a:lnTo>
                    <a:lnTo>
                      <a:pt x="1233" y="444"/>
                    </a:lnTo>
                    <a:lnTo>
                      <a:pt x="1245" y="468"/>
                    </a:lnTo>
                    <a:lnTo>
                      <a:pt x="1252" y="486"/>
                    </a:lnTo>
                    <a:lnTo>
                      <a:pt x="1248" y="503"/>
                    </a:lnTo>
                    <a:lnTo>
                      <a:pt x="1235" y="513"/>
                    </a:lnTo>
                    <a:lnTo>
                      <a:pt x="1209" y="524"/>
                    </a:lnTo>
                    <a:lnTo>
                      <a:pt x="1168" y="535"/>
                    </a:lnTo>
                    <a:lnTo>
                      <a:pt x="1117" y="548"/>
                    </a:lnTo>
                    <a:lnTo>
                      <a:pt x="1069" y="569"/>
                    </a:lnTo>
                    <a:lnTo>
                      <a:pt x="1016" y="589"/>
                    </a:lnTo>
                    <a:lnTo>
                      <a:pt x="962" y="610"/>
                    </a:lnTo>
                    <a:lnTo>
                      <a:pt x="896" y="630"/>
                    </a:lnTo>
                    <a:lnTo>
                      <a:pt x="845" y="649"/>
                    </a:lnTo>
                    <a:lnTo>
                      <a:pt x="789" y="685"/>
                    </a:lnTo>
                    <a:lnTo>
                      <a:pt x="729" y="711"/>
                    </a:lnTo>
                    <a:lnTo>
                      <a:pt x="672" y="739"/>
                    </a:lnTo>
                    <a:lnTo>
                      <a:pt x="607" y="760"/>
                    </a:lnTo>
                    <a:lnTo>
                      <a:pt x="556" y="778"/>
                    </a:lnTo>
                    <a:lnTo>
                      <a:pt x="532" y="782"/>
                    </a:lnTo>
                    <a:lnTo>
                      <a:pt x="521" y="777"/>
                    </a:lnTo>
                    <a:lnTo>
                      <a:pt x="496" y="747"/>
                    </a:lnTo>
                    <a:lnTo>
                      <a:pt x="449" y="696"/>
                    </a:lnTo>
                    <a:lnTo>
                      <a:pt x="411" y="646"/>
                    </a:lnTo>
                    <a:lnTo>
                      <a:pt x="358" y="582"/>
                    </a:lnTo>
                    <a:lnTo>
                      <a:pt x="296" y="513"/>
                    </a:lnTo>
                    <a:lnTo>
                      <a:pt x="245" y="469"/>
                    </a:lnTo>
                    <a:lnTo>
                      <a:pt x="200" y="420"/>
                    </a:lnTo>
                    <a:lnTo>
                      <a:pt x="151" y="372"/>
                    </a:lnTo>
                    <a:lnTo>
                      <a:pt x="110" y="328"/>
                    </a:lnTo>
                    <a:lnTo>
                      <a:pt x="56" y="269"/>
                    </a:lnTo>
                    <a:lnTo>
                      <a:pt x="18" y="238"/>
                    </a:lnTo>
                    <a:lnTo>
                      <a:pt x="0" y="227"/>
                    </a:lnTo>
                    <a:lnTo>
                      <a:pt x="4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3770" y="1230"/>
                <a:ext cx="915" cy="552"/>
              </a:xfrm>
              <a:custGeom>
                <a:avLst/>
                <a:gdLst/>
                <a:ahLst/>
                <a:cxnLst>
                  <a:cxn ang="0">
                    <a:pos x="403" y="515"/>
                  </a:cxn>
                  <a:cxn ang="0">
                    <a:pos x="448" y="524"/>
                  </a:cxn>
                  <a:cxn ang="0">
                    <a:pos x="504" y="507"/>
                  </a:cxn>
                  <a:cxn ang="0">
                    <a:pos x="459" y="541"/>
                  </a:cxn>
                  <a:cxn ang="0">
                    <a:pos x="386" y="541"/>
                  </a:cxn>
                  <a:cxn ang="0">
                    <a:pos x="250" y="412"/>
                  </a:cxn>
                  <a:cxn ang="0">
                    <a:pos x="105" y="281"/>
                  </a:cxn>
                  <a:cxn ang="0">
                    <a:pos x="8" y="197"/>
                  </a:cxn>
                  <a:cxn ang="0">
                    <a:pos x="8" y="166"/>
                  </a:cxn>
                  <a:cxn ang="0">
                    <a:pos x="43" y="138"/>
                  </a:cxn>
                  <a:cxn ang="0">
                    <a:pos x="146" y="115"/>
                  </a:cxn>
                  <a:cxn ang="0">
                    <a:pos x="269" y="81"/>
                  </a:cxn>
                  <a:cxn ang="0">
                    <a:pos x="396" y="32"/>
                  </a:cxn>
                  <a:cxn ang="0">
                    <a:pos x="483" y="0"/>
                  </a:cxn>
                  <a:cxn ang="0">
                    <a:pos x="515" y="22"/>
                  </a:cxn>
                  <a:cxn ang="0">
                    <a:pos x="577" y="88"/>
                  </a:cxn>
                  <a:cxn ang="0">
                    <a:pos x="641" y="146"/>
                  </a:cxn>
                  <a:cxn ang="0">
                    <a:pos x="729" y="201"/>
                  </a:cxn>
                  <a:cxn ang="0">
                    <a:pos x="819" y="284"/>
                  </a:cxn>
                  <a:cxn ang="0">
                    <a:pos x="912" y="353"/>
                  </a:cxn>
                  <a:cxn ang="0">
                    <a:pos x="894" y="385"/>
                  </a:cxn>
                  <a:cxn ang="0">
                    <a:pos x="838" y="404"/>
                  </a:cxn>
                  <a:cxn ang="0">
                    <a:pos x="853" y="380"/>
                  </a:cxn>
                  <a:cxn ang="0">
                    <a:pos x="870" y="342"/>
                  </a:cxn>
                  <a:cxn ang="0">
                    <a:pos x="795" y="284"/>
                  </a:cxn>
                  <a:cxn ang="0">
                    <a:pos x="733" y="218"/>
                  </a:cxn>
                  <a:cxn ang="0">
                    <a:pos x="632" y="152"/>
                  </a:cxn>
                  <a:cxn ang="0">
                    <a:pos x="566" y="94"/>
                  </a:cxn>
                  <a:cxn ang="0">
                    <a:pos x="511" y="39"/>
                  </a:cxn>
                  <a:cxn ang="0">
                    <a:pos x="466" y="19"/>
                  </a:cxn>
                  <a:cxn ang="0">
                    <a:pos x="336" y="64"/>
                  </a:cxn>
                  <a:cxn ang="0">
                    <a:pos x="228" y="101"/>
                  </a:cxn>
                  <a:cxn ang="0">
                    <a:pos x="98" y="136"/>
                  </a:cxn>
                  <a:cxn ang="0">
                    <a:pos x="22" y="173"/>
                  </a:cxn>
                  <a:cxn ang="0">
                    <a:pos x="43" y="214"/>
                  </a:cxn>
                  <a:cxn ang="0">
                    <a:pos x="131" y="284"/>
                  </a:cxn>
                  <a:cxn ang="0">
                    <a:pos x="237" y="383"/>
                  </a:cxn>
                  <a:cxn ang="0">
                    <a:pos x="335" y="464"/>
                  </a:cxn>
                </a:cxnLst>
                <a:rect l="0" t="0" r="r" b="b"/>
                <a:pathLst>
                  <a:path w="915" h="552">
                    <a:moveTo>
                      <a:pt x="373" y="498"/>
                    </a:moveTo>
                    <a:lnTo>
                      <a:pt x="403" y="515"/>
                    </a:lnTo>
                    <a:lnTo>
                      <a:pt x="424" y="524"/>
                    </a:lnTo>
                    <a:lnTo>
                      <a:pt x="448" y="524"/>
                    </a:lnTo>
                    <a:lnTo>
                      <a:pt x="474" y="510"/>
                    </a:lnTo>
                    <a:lnTo>
                      <a:pt x="504" y="507"/>
                    </a:lnTo>
                    <a:lnTo>
                      <a:pt x="508" y="518"/>
                    </a:lnTo>
                    <a:lnTo>
                      <a:pt x="459" y="541"/>
                    </a:lnTo>
                    <a:lnTo>
                      <a:pt x="415" y="552"/>
                    </a:lnTo>
                    <a:lnTo>
                      <a:pt x="386" y="541"/>
                    </a:lnTo>
                    <a:lnTo>
                      <a:pt x="336" y="486"/>
                    </a:lnTo>
                    <a:lnTo>
                      <a:pt x="250" y="412"/>
                    </a:lnTo>
                    <a:lnTo>
                      <a:pt x="171" y="336"/>
                    </a:lnTo>
                    <a:lnTo>
                      <a:pt x="105" y="281"/>
                    </a:lnTo>
                    <a:lnTo>
                      <a:pt x="58" y="242"/>
                    </a:lnTo>
                    <a:lnTo>
                      <a:pt x="8" y="197"/>
                    </a:lnTo>
                    <a:lnTo>
                      <a:pt x="0" y="177"/>
                    </a:lnTo>
                    <a:lnTo>
                      <a:pt x="8" y="166"/>
                    </a:lnTo>
                    <a:lnTo>
                      <a:pt x="22" y="152"/>
                    </a:lnTo>
                    <a:lnTo>
                      <a:pt x="43" y="138"/>
                    </a:lnTo>
                    <a:lnTo>
                      <a:pt x="94" y="128"/>
                    </a:lnTo>
                    <a:lnTo>
                      <a:pt x="146" y="115"/>
                    </a:lnTo>
                    <a:lnTo>
                      <a:pt x="212" y="98"/>
                    </a:lnTo>
                    <a:lnTo>
                      <a:pt x="269" y="81"/>
                    </a:lnTo>
                    <a:lnTo>
                      <a:pt x="323" y="58"/>
                    </a:lnTo>
                    <a:lnTo>
                      <a:pt x="396" y="32"/>
                    </a:lnTo>
                    <a:lnTo>
                      <a:pt x="466" y="11"/>
                    </a:lnTo>
                    <a:lnTo>
                      <a:pt x="483" y="0"/>
                    </a:lnTo>
                    <a:lnTo>
                      <a:pt x="500" y="5"/>
                    </a:lnTo>
                    <a:lnTo>
                      <a:pt x="515" y="22"/>
                    </a:lnTo>
                    <a:lnTo>
                      <a:pt x="538" y="60"/>
                    </a:lnTo>
                    <a:lnTo>
                      <a:pt x="577" y="88"/>
                    </a:lnTo>
                    <a:lnTo>
                      <a:pt x="607" y="112"/>
                    </a:lnTo>
                    <a:lnTo>
                      <a:pt x="641" y="146"/>
                    </a:lnTo>
                    <a:lnTo>
                      <a:pt x="694" y="180"/>
                    </a:lnTo>
                    <a:lnTo>
                      <a:pt x="729" y="201"/>
                    </a:lnTo>
                    <a:lnTo>
                      <a:pt x="769" y="235"/>
                    </a:lnTo>
                    <a:lnTo>
                      <a:pt x="819" y="284"/>
                    </a:lnTo>
                    <a:lnTo>
                      <a:pt x="873" y="326"/>
                    </a:lnTo>
                    <a:lnTo>
                      <a:pt x="912" y="353"/>
                    </a:lnTo>
                    <a:lnTo>
                      <a:pt x="915" y="370"/>
                    </a:lnTo>
                    <a:lnTo>
                      <a:pt x="894" y="385"/>
                    </a:lnTo>
                    <a:lnTo>
                      <a:pt x="871" y="395"/>
                    </a:lnTo>
                    <a:lnTo>
                      <a:pt x="838" y="404"/>
                    </a:lnTo>
                    <a:lnTo>
                      <a:pt x="835" y="391"/>
                    </a:lnTo>
                    <a:lnTo>
                      <a:pt x="853" y="380"/>
                    </a:lnTo>
                    <a:lnTo>
                      <a:pt x="873" y="363"/>
                    </a:lnTo>
                    <a:lnTo>
                      <a:pt x="870" y="342"/>
                    </a:lnTo>
                    <a:lnTo>
                      <a:pt x="831" y="311"/>
                    </a:lnTo>
                    <a:lnTo>
                      <a:pt x="795" y="284"/>
                    </a:lnTo>
                    <a:lnTo>
                      <a:pt x="766" y="246"/>
                    </a:lnTo>
                    <a:lnTo>
                      <a:pt x="733" y="218"/>
                    </a:lnTo>
                    <a:lnTo>
                      <a:pt x="688" y="191"/>
                    </a:lnTo>
                    <a:lnTo>
                      <a:pt x="632" y="152"/>
                    </a:lnTo>
                    <a:lnTo>
                      <a:pt x="601" y="122"/>
                    </a:lnTo>
                    <a:lnTo>
                      <a:pt x="566" y="94"/>
                    </a:lnTo>
                    <a:lnTo>
                      <a:pt x="531" y="73"/>
                    </a:lnTo>
                    <a:lnTo>
                      <a:pt x="511" y="39"/>
                    </a:lnTo>
                    <a:lnTo>
                      <a:pt x="489" y="11"/>
                    </a:lnTo>
                    <a:lnTo>
                      <a:pt x="466" y="19"/>
                    </a:lnTo>
                    <a:lnTo>
                      <a:pt x="397" y="43"/>
                    </a:lnTo>
                    <a:lnTo>
                      <a:pt x="336" y="64"/>
                    </a:lnTo>
                    <a:lnTo>
                      <a:pt x="280" y="84"/>
                    </a:lnTo>
                    <a:lnTo>
                      <a:pt x="228" y="101"/>
                    </a:lnTo>
                    <a:lnTo>
                      <a:pt x="159" y="121"/>
                    </a:lnTo>
                    <a:lnTo>
                      <a:pt x="98" y="136"/>
                    </a:lnTo>
                    <a:lnTo>
                      <a:pt x="45" y="152"/>
                    </a:lnTo>
                    <a:lnTo>
                      <a:pt x="22" y="173"/>
                    </a:lnTo>
                    <a:lnTo>
                      <a:pt x="24" y="190"/>
                    </a:lnTo>
                    <a:lnTo>
                      <a:pt x="43" y="214"/>
                    </a:lnTo>
                    <a:lnTo>
                      <a:pt x="81" y="243"/>
                    </a:lnTo>
                    <a:lnTo>
                      <a:pt x="131" y="284"/>
                    </a:lnTo>
                    <a:lnTo>
                      <a:pt x="180" y="325"/>
                    </a:lnTo>
                    <a:lnTo>
                      <a:pt x="237" y="383"/>
                    </a:lnTo>
                    <a:lnTo>
                      <a:pt x="293" y="432"/>
                    </a:lnTo>
                    <a:lnTo>
                      <a:pt x="335" y="464"/>
                    </a:lnTo>
                    <a:lnTo>
                      <a:pt x="373" y="498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4177" y="1397"/>
                <a:ext cx="211" cy="185"/>
              </a:xfrm>
              <a:custGeom>
                <a:avLst/>
                <a:gdLst/>
                <a:ahLst/>
                <a:cxnLst>
                  <a:cxn ang="0">
                    <a:pos x="47" y="93"/>
                  </a:cxn>
                  <a:cxn ang="0">
                    <a:pos x="38" y="70"/>
                  </a:cxn>
                  <a:cxn ang="0">
                    <a:pos x="35" y="47"/>
                  </a:cxn>
                  <a:cxn ang="0">
                    <a:pos x="42" y="25"/>
                  </a:cxn>
                  <a:cxn ang="0">
                    <a:pos x="60" y="4"/>
                  </a:cxn>
                  <a:cxn ang="0">
                    <a:pos x="85" y="0"/>
                  </a:cxn>
                  <a:cxn ang="0">
                    <a:pos x="116" y="1"/>
                  </a:cxn>
                  <a:cxn ang="0">
                    <a:pos x="159" y="22"/>
                  </a:cxn>
                  <a:cxn ang="0">
                    <a:pos x="181" y="45"/>
                  </a:cxn>
                  <a:cxn ang="0">
                    <a:pos x="196" y="68"/>
                  </a:cxn>
                  <a:cxn ang="0">
                    <a:pos x="209" y="95"/>
                  </a:cxn>
                  <a:cxn ang="0">
                    <a:pos x="211" y="123"/>
                  </a:cxn>
                  <a:cxn ang="0">
                    <a:pos x="209" y="148"/>
                  </a:cxn>
                  <a:cxn ang="0">
                    <a:pos x="199" y="170"/>
                  </a:cxn>
                  <a:cxn ang="0">
                    <a:pos x="182" y="177"/>
                  </a:cxn>
                  <a:cxn ang="0">
                    <a:pos x="160" y="185"/>
                  </a:cxn>
                  <a:cxn ang="0">
                    <a:pos x="130" y="181"/>
                  </a:cxn>
                  <a:cxn ang="0">
                    <a:pos x="101" y="168"/>
                  </a:cxn>
                  <a:cxn ang="0">
                    <a:pos x="85" y="152"/>
                  </a:cxn>
                  <a:cxn ang="0">
                    <a:pos x="69" y="133"/>
                  </a:cxn>
                  <a:cxn ang="0">
                    <a:pos x="64" y="127"/>
                  </a:cxn>
                  <a:cxn ang="0">
                    <a:pos x="34" y="138"/>
                  </a:cxn>
                  <a:cxn ang="0">
                    <a:pos x="12" y="141"/>
                  </a:cxn>
                  <a:cxn ang="0">
                    <a:pos x="5" y="138"/>
                  </a:cxn>
                  <a:cxn ang="0">
                    <a:pos x="0" y="126"/>
                  </a:cxn>
                  <a:cxn ang="0">
                    <a:pos x="8" y="115"/>
                  </a:cxn>
                  <a:cxn ang="0">
                    <a:pos x="38" y="102"/>
                  </a:cxn>
                  <a:cxn ang="0">
                    <a:pos x="47" y="93"/>
                  </a:cxn>
                </a:cxnLst>
                <a:rect l="0" t="0" r="r" b="b"/>
                <a:pathLst>
                  <a:path w="211" h="185">
                    <a:moveTo>
                      <a:pt x="47" y="93"/>
                    </a:moveTo>
                    <a:lnTo>
                      <a:pt x="38" y="70"/>
                    </a:lnTo>
                    <a:lnTo>
                      <a:pt x="35" y="47"/>
                    </a:lnTo>
                    <a:lnTo>
                      <a:pt x="42" y="25"/>
                    </a:lnTo>
                    <a:lnTo>
                      <a:pt x="60" y="4"/>
                    </a:lnTo>
                    <a:lnTo>
                      <a:pt x="85" y="0"/>
                    </a:lnTo>
                    <a:lnTo>
                      <a:pt x="116" y="1"/>
                    </a:lnTo>
                    <a:lnTo>
                      <a:pt x="159" y="22"/>
                    </a:lnTo>
                    <a:lnTo>
                      <a:pt x="181" y="45"/>
                    </a:lnTo>
                    <a:lnTo>
                      <a:pt x="196" y="68"/>
                    </a:lnTo>
                    <a:lnTo>
                      <a:pt x="209" y="95"/>
                    </a:lnTo>
                    <a:lnTo>
                      <a:pt x="211" y="123"/>
                    </a:lnTo>
                    <a:lnTo>
                      <a:pt x="209" y="148"/>
                    </a:lnTo>
                    <a:lnTo>
                      <a:pt x="199" y="170"/>
                    </a:lnTo>
                    <a:lnTo>
                      <a:pt x="182" y="177"/>
                    </a:lnTo>
                    <a:lnTo>
                      <a:pt x="160" y="185"/>
                    </a:lnTo>
                    <a:lnTo>
                      <a:pt x="130" y="181"/>
                    </a:lnTo>
                    <a:lnTo>
                      <a:pt x="101" y="168"/>
                    </a:lnTo>
                    <a:lnTo>
                      <a:pt x="85" y="152"/>
                    </a:lnTo>
                    <a:lnTo>
                      <a:pt x="69" y="133"/>
                    </a:lnTo>
                    <a:lnTo>
                      <a:pt x="64" y="127"/>
                    </a:lnTo>
                    <a:lnTo>
                      <a:pt x="34" y="138"/>
                    </a:lnTo>
                    <a:lnTo>
                      <a:pt x="12" y="141"/>
                    </a:lnTo>
                    <a:lnTo>
                      <a:pt x="5" y="138"/>
                    </a:lnTo>
                    <a:lnTo>
                      <a:pt x="0" y="126"/>
                    </a:lnTo>
                    <a:lnTo>
                      <a:pt x="8" y="115"/>
                    </a:lnTo>
                    <a:lnTo>
                      <a:pt x="38" y="102"/>
                    </a:lnTo>
                    <a:lnTo>
                      <a:pt x="47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4301" y="2098"/>
                <a:ext cx="313" cy="150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203" y="2"/>
                  </a:cxn>
                  <a:cxn ang="0">
                    <a:pos x="253" y="11"/>
                  </a:cxn>
                  <a:cxn ang="0">
                    <a:pos x="289" y="29"/>
                  </a:cxn>
                  <a:cxn ang="0">
                    <a:pos x="309" y="46"/>
                  </a:cxn>
                  <a:cxn ang="0">
                    <a:pos x="313" y="62"/>
                  </a:cxn>
                  <a:cxn ang="0">
                    <a:pos x="309" y="83"/>
                  </a:cxn>
                  <a:cxn ang="0">
                    <a:pos x="299" y="99"/>
                  </a:cxn>
                  <a:cxn ang="0">
                    <a:pos x="278" y="115"/>
                  </a:cxn>
                  <a:cxn ang="0">
                    <a:pos x="250" y="129"/>
                  </a:cxn>
                  <a:cxn ang="0">
                    <a:pos x="215" y="143"/>
                  </a:cxn>
                  <a:cxn ang="0">
                    <a:pos x="170" y="148"/>
                  </a:cxn>
                  <a:cxn ang="0">
                    <a:pos x="127" y="150"/>
                  </a:cxn>
                  <a:cxn ang="0">
                    <a:pos x="85" y="146"/>
                  </a:cxn>
                  <a:cxn ang="0">
                    <a:pos x="47" y="132"/>
                  </a:cxn>
                  <a:cxn ang="0">
                    <a:pos x="22" y="121"/>
                  </a:cxn>
                  <a:cxn ang="0">
                    <a:pos x="4" y="100"/>
                  </a:cxn>
                  <a:cxn ang="0">
                    <a:pos x="0" y="83"/>
                  </a:cxn>
                  <a:cxn ang="0">
                    <a:pos x="0" y="60"/>
                  </a:cxn>
                  <a:cxn ang="0">
                    <a:pos x="12" y="37"/>
                  </a:cxn>
                  <a:cxn ang="0">
                    <a:pos x="35" y="21"/>
                  </a:cxn>
                  <a:cxn ang="0">
                    <a:pos x="68" y="7"/>
                  </a:cxn>
                  <a:cxn ang="0">
                    <a:pos x="105" y="0"/>
                  </a:cxn>
                  <a:cxn ang="0">
                    <a:pos x="127" y="0"/>
                  </a:cxn>
                  <a:cxn ang="0">
                    <a:pos x="140" y="4"/>
                  </a:cxn>
                  <a:cxn ang="0">
                    <a:pos x="145" y="14"/>
                  </a:cxn>
                  <a:cxn ang="0">
                    <a:pos x="122" y="15"/>
                  </a:cxn>
                  <a:cxn ang="0">
                    <a:pos x="101" y="14"/>
                  </a:cxn>
                  <a:cxn ang="0">
                    <a:pos x="77" y="21"/>
                  </a:cxn>
                  <a:cxn ang="0">
                    <a:pos x="52" y="25"/>
                  </a:cxn>
                  <a:cxn ang="0">
                    <a:pos x="33" y="39"/>
                  </a:cxn>
                  <a:cxn ang="0">
                    <a:pos x="18" y="51"/>
                  </a:cxn>
                  <a:cxn ang="0">
                    <a:pos x="14" y="65"/>
                  </a:cxn>
                  <a:cxn ang="0">
                    <a:pos x="17" y="85"/>
                  </a:cxn>
                  <a:cxn ang="0">
                    <a:pos x="21" y="97"/>
                  </a:cxn>
                  <a:cxn ang="0">
                    <a:pos x="39" y="113"/>
                  </a:cxn>
                  <a:cxn ang="0">
                    <a:pos x="60" y="124"/>
                  </a:cxn>
                  <a:cxn ang="0">
                    <a:pos x="84" y="135"/>
                  </a:cxn>
                  <a:cxn ang="0">
                    <a:pos x="116" y="136"/>
                  </a:cxn>
                  <a:cxn ang="0">
                    <a:pos x="152" y="138"/>
                  </a:cxn>
                  <a:cxn ang="0">
                    <a:pos x="186" y="136"/>
                  </a:cxn>
                  <a:cxn ang="0">
                    <a:pos x="217" y="129"/>
                  </a:cxn>
                  <a:cxn ang="0">
                    <a:pos x="249" y="117"/>
                  </a:cxn>
                  <a:cxn ang="0">
                    <a:pos x="274" y="100"/>
                  </a:cxn>
                  <a:cxn ang="0">
                    <a:pos x="291" y="85"/>
                  </a:cxn>
                  <a:cxn ang="0">
                    <a:pos x="298" y="68"/>
                  </a:cxn>
                  <a:cxn ang="0">
                    <a:pos x="295" y="57"/>
                  </a:cxn>
                  <a:cxn ang="0">
                    <a:pos x="284" y="44"/>
                  </a:cxn>
                  <a:cxn ang="0">
                    <a:pos x="263" y="29"/>
                  </a:cxn>
                  <a:cxn ang="0">
                    <a:pos x="236" y="19"/>
                  </a:cxn>
                  <a:cxn ang="0">
                    <a:pos x="203" y="14"/>
                  </a:cxn>
                  <a:cxn ang="0">
                    <a:pos x="176" y="14"/>
                  </a:cxn>
                  <a:cxn ang="0">
                    <a:pos x="158" y="12"/>
                  </a:cxn>
                  <a:cxn ang="0">
                    <a:pos x="147" y="11"/>
                  </a:cxn>
                  <a:cxn ang="0">
                    <a:pos x="147" y="0"/>
                  </a:cxn>
                  <a:cxn ang="0">
                    <a:pos x="162" y="0"/>
                  </a:cxn>
                </a:cxnLst>
                <a:rect l="0" t="0" r="r" b="b"/>
                <a:pathLst>
                  <a:path w="313" h="150">
                    <a:moveTo>
                      <a:pt x="162" y="0"/>
                    </a:moveTo>
                    <a:lnTo>
                      <a:pt x="203" y="2"/>
                    </a:lnTo>
                    <a:lnTo>
                      <a:pt x="253" y="11"/>
                    </a:lnTo>
                    <a:lnTo>
                      <a:pt x="289" y="29"/>
                    </a:lnTo>
                    <a:lnTo>
                      <a:pt x="309" y="46"/>
                    </a:lnTo>
                    <a:lnTo>
                      <a:pt x="313" y="62"/>
                    </a:lnTo>
                    <a:lnTo>
                      <a:pt x="309" y="83"/>
                    </a:lnTo>
                    <a:lnTo>
                      <a:pt x="299" y="99"/>
                    </a:lnTo>
                    <a:lnTo>
                      <a:pt x="278" y="115"/>
                    </a:lnTo>
                    <a:lnTo>
                      <a:pt x="250" y="129"/>
                    </a:lnTo>
                    <a:lnTo>
                      <a:pt x="215" y="143"/>
                    </a:lnTo>
                    <a:lnTo>
                      <a:pt x="170" y="148"/>
                    </a:lnTo>
                    <a:lnTo>
                      <a:pt x="127" y="150"/>
                    </a:lnTo>
                    <a:lnTo>
                      <a:pt x="85" y="146"/>
                    </a:lnTo>
                    <a:lnTo>
                      <a:pt x="47" y="132"/>
                    </a:lnTo>
                    <a:lnTo>
                      <a:pt x="22" y="121"/>
                    </a:lnTo>
                    <a:lnTo>
                      <a:pt x="4" y="100"/>
                    </a:lnTo>
                    <a:lnTo>
                      <a:pt x="0" y="83"/>
                    </a:lnTo>
                    <a:lnTo>
                      <a:pt x="0" y="60"/>
                    </a:lnTo>
                    <a:lnTo>
                      <a:pt x="12" y="37"/>
                    </a:lnTo>
                    <a:lnTo>
                      <a:pt x="35" y="21"/>
                    </a:lnTo>
                    <a:lnTo>
                      <a:pt x="68" y="7"/>
                    </a:lnTo>
                    <a:lnTo>
                      <a:pt x="105" y="0"/>
                    </a:lnTo>
                    <a:lnTo>
                      <a:pt x="127" y="0"/>
                    </a:lnTo>
                    <a:lnTo>
                      <a:pt x="140" y="4"/>
                    </a:lnTo>
                    <a:lnTo>
                      <a:pt x="145" y="14"/>
                    </a:lnTo>
                    <a:lnTo>
                      <a:pt x="122" y="15"/>
                    </a:lnTo>
                    <a:lnTo>
                      <a:pt x="101" y="14"/>
                    </a:lnTo>
                    <a:lnTo>
                      <a:pt x="77" y="21"/>
                    </a:lnTo>
                    <a:lnTo>
                      <a:pt x="52" y="25"/>
                    </a:lnTo>
                    <a:lnTo>
                      <a:pt x="33" y="39"/>
                    </a:lnTo>
                    <a:lnTo>
                      <a:pt x="18" y="51"/>
                    </a:lnTo>
                    <a:lnTo>
                      <a:pt x="14" y="65"/>
                    </a:lnTo>
                    <a:lnTo>
                      <a:pt x="17" y="85"/>
                    </a:lnTo>
                    <a:lnTo>
                      <a:pt x="21" y="97"/>
                    </a:lnTo>
                    <a:lnTo>
                      <a:pt x="39" y="113"/>
                    </a:lnTo>
                    <a:lnTo>
                      <a:pt x="60" y="124"/>
                    </a:lnTo>
                    <a:lnTo>
                      <a:pt x="84" y="135"/>
                    </a:lnTo>
                    <a:lnTo>
                      <a:pt x="116" y="136"/>
                    </a:lnTo>
                    <a:lnTo>
                      <a:pt x="152" y="138"/>
                    </a:lnTo>
                    <a:lnTo>
                      <a:pt x="186" y="136"/>
                    </a:lnTo>
                    <a:lnTo>
                      <a:pt x="217" y="129"/>
                    </a:lnTo>
                    <a:lnTo>
                      <a:pt x="249" y="117"/>
                    </a:lnTo>
                    <a:lnTo>
                      <a:pt x="274" y="100"/>
                    </a:lnTo>
                    <a:lnTo>
                      <a:pt x="291" y="85"/>
                    </a:lnTo>
                    <a:lnTo>
                      <a:pt x="298" y="68"/>
                    </a:lnTo>
                    <a:lnTo>
                      <a:pt x="295" y="57"/>
                    </a:lnTo>
                    <a:lnTo>
                      <a:pt x="284" y="44"/>
                    </a:lnTo>
                    <a:lnTo>
                      <a:pt x="263" y="29"/>
                    </a:lnTo>
                    <a:lnTo>
                      <a:pt x="236" y="19"/>
                    </a:lnTo>
                    <a:lnTo>
                      <a:pt x="203" y="14"/>
                    </a:lnTo>
                    <a:lnTo>
                      <a:pt x="176" y="14"/>
                    </a:lnTo>
                    <a:lnTo>
                      <a:pt x="158" y="12"/>
                    </a:lnTo>
                    <a:lnTo>
                      <a:pt x="147" y="11"/>
                    </a:lnTo>
                    <a:lnTo>
                      <a:pt x="147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4438" y="1969"/>
                <a:ext cx="39" cy="23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30" y="20"/>
                  </a:cxn>
                  <a:cxn ang="0">
                    <a:pos x="39" y="216"/>
                  </a:cxn>
                  <a:cxn ang="0">
                    <a:pos x="30" y="230"/>
                  </a:cxn>
                  <a:cxn ang="0">
                    <a:pos x="17" y="228"/>
                  </a:cxn>
                  <a:cxn ang="0">
                    <a:pos x="9" y="220"/>
                  </a:cxn>
                  <a:cxn ang="0">
                    <a:pos x="0" y="0"/>
                  </a:cxn>
                  <a:cxn ang="0">
                    <a:pos x="17" y="3"/>
                  </a:cxn>
                </a:cxnLst>
                <a:rect l="0" t="0" r="r" b="b"/>
                <a:pathLst>
                  <a:path w="39" h="230">
                    <a:moveTo>
                      <a:pt x="17" y="3"/>
                    </a:moveTo>
                    <a:lnTo>
                      <a:pt x="30" y="20"/>
                    </a:lnTo>
                    <a:lnTo>
                      <a:pt x="39" y="216"/>
                    </a:lnTo>
                    <a:lnTo>
                      <a:pt x="30" y="230"/>
                    </a:lnTo>
                    <a:lnTo>
                      <a:pt x="17" y="228"/>
                    </a:lnTo>
                    <a:lnTo>
                      <a:pt x="9" y="220"/>
                    </a:lnTo>
                    <a:lnTo>
                      <a:pt x="0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4463" y="2173"/>
                <a:ext cx="195" cy="11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72" y="0"/>
                  </a:cxn>
                  <a:cxn ang="0">
                    <a:pos x="111" y="5"/>
                  </a:cxn>
                  <a:cxn ang="0">
                    <a:pos x="135" y="12"/>
                  </a:cxn>
                  <a:cxn ang="0">
                    <a:pos x="156" y="25"/>
                  </a:cxn>
                  <a:cxn ang="0">
                    <a:pos x="166" y="49"/>
                  </a:cxn>
                  <a:cxn ang="0">
                    <a:pos x="185" y="76"/>
                  </a:cxn>
                  <a:cxn ang="0">
                    <a:pos x="195" y="99"/>
                  </a:cxn>
                  <a:cxn ang="0">
                    <a:pos x="178" y="110"/>
                  </a:cxn>
                  <a:cxn ang="0">
                    <a:pos x="166" y="98"/>
                  </a:cxn>
                  <a:cxn ang="0">
                    <a:pos x="152" y="70"/>
                  </a:cxn>
                  <a:cxn ang="0">
                    <a:pos x="135" y="41"/>
                  </a:cxn>
                  <a:cxn ang="0">
                    <a:pos x="117" y="30"/>
                  </a:cxn>
                  <a:cxn ang="0">
                    <a:pos x="88" y="22"/>
                  </a:cxn>
                  <a:cxn ang="0">
                    <a:pos x="51" y="16"/>
                  </a:cxn>
                  <a:cxn ang="0">
                    <a:pos x="21" y="18"/>
                  </a:cxn>
                  <a:cxn ang="0">
                    <a:pos x="4" y="19"/>
                  </a:cxn>
                  <a:cxn ang="0">
                    <a:pos x="0" y="8"/>
                  </a:cxn>
                  <a:cxn ang="0">
                    <a:pos x="43" y="0"/>
                  </a:cxn>
                </a:cxnLst>
                <a:rect l="0" t="0" r="r" b="b"/>
                <a:pathLst>
                  <a:path w="195" h="110">
                    <a:moveTo>
                      <a:pt x="43" y="0"/>
                    </a:moveTo>
                    <a:lnTo>
                      <a:pt x="72" y="0"/>
                    </a:lnTo>
                    <a:lnTo>
                      <a:pt x="111" y="5"/>
                    </a:lnTo>
                    <a:lnTo>
                      <a:pt x="135" y="12"/>
                    </a:lnTo>
                    <a:lnTo>
                      <a:pt x="156" y="25"/>
                    </a:lnTo>
                    <a:lnTo>
                      <a:pt x="166" y="49"/>
                    </a:lnTo>
                    <a:lnTo>
                      <a:pt x="185" y="76"/>
                    </a:lnTo>
                    <a:lnTo>
                      <a:pt x="195" y="99"/>
                    </a:lnTo>
                    <a:lnTo>
                      <a:pt x="178" y="110"/>
                    </a:lnTo>
                    <a:lnTo>
                      <a:pt x="166" y="98"/>
                    </a:lnTo>
                    <a:lnTo>
                      <a:pt x="152" y="70"/>
                    </a:lnTo>
                    <a:lnTo>
                      <a:pt x="135" y="41"/>
                    </a:lnTo>
                    <a:lnTo>
                      <a:pt x="117" y="30"/>
                    </a:lnTo>
                    <a:lnTo>
                      <a:pt x="88" y="22"/>
                    </a:lnTo>
                    <a:lnTo>
                      <a:pt x="51" y="16"/>
                    </a:lnTo>
                    <a:lnTo>
                      <a:pt x="21" y="18"/>
                    </a:lnTo>
                    <a:lnTo>
                      <a:pt x="4" y="19"/>
                    </a:lnTo>
                    <a:lnTo>
                      <a:pt x="0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4256" y="2154"/>
                <a:ext cx="206" cy="133"/>
              </a:xfrm>
              <a:custGeom>
                <a:avLst/>
                <a:gdLst/>
                <a:ahLst/>
                <a:cxnLst>
                  <a:cxn ang="0">
                    <a:pos x="194" y="10"/>
                  </a:cxn>
                  <a:cxn ang="0">
                    <a:pos x="138" y="0"/>
                  </a:cxn>
                  <a:cxn ang="0">
                    <a:pos x="93" y="0"/>
                  </a:cxn>
                  <a:cxn ang="0">
                    <a:pos x="64" y="10"/>
                  </a:cxn>
                  <a:cxn ang="0">
                    <a:pos x="50" y="20"/>
                  </a:cxn>
                  <a:cxn ang="0">
                    <a:pos x="29" y="47"/>
                  </a:cxn>
                  <a:cxn ang="0">
                    <a:pos x="5" y="93"/>
                  </a:cxn>
                  <a:cxn ang="0">
                    <a:pos x="0" y="117"/>
                  </a:cxn>
                  <a:cxn ang="0">
                    <a:pos x="5" y="129"/>
                  </a:cxn>
                  <a:cxn ang="0">
                    <a:pos x="27" y="133"/>
                  </a:cxn>
                  <a:cxn ang="0">
                    <a:pos x="33" y="117"/>
                  </a:cxn>
                  <a:cxn ang="0">
                    <a:pos x="40" y="74"/>
                  </a:cxn>
                  <a:cxn ang="0">
                    <a:pos x="50" y="41"/>
                  </a:cxn>
                  <a:cxn ang="0">
                    <a:pos x="69" y="28"/>
                  </a:cxn>
                  <a:cxn ang="0">
                    <a:pos x="96" y="14"/>
                  </a:cxn>
                  <a:cxn ang="0">
                    <a:pos x="145" y="20"/>
                  </a:cxn>
                  <a:cxn ang="0">
                    <a:pos x="188" y="25"/>
                  </a:cxn>
                  <a:cxn ang="0">
                    <a:pos x="206" y="21"/>
                  </a:cxn>
                  <a:cxn ang="0">
                    <a:pos x="194" y="10"/>
                  </a:cxn>
                </a:cxnLst>
                <a:rect l="0" t="0" r="r" b="b"/>
                <a:pathLst>
                  <a:path w="206" h="133">
                    <a:moveTo>
                      <a:pt x="194" y="10"/>
                    </a:moveTo>
                    <a:lnTo>
                      <a:pt x="138" y="0"/>
                    </a:lnTo>
                    <a:lnTo>
                      <a:pt x="93" y="0"/>
                    </a:lnTo>
                    <a:lnTo>
                      <a:pt x="64" y="10"/>
                    </a:lnTo>
                    <a:lnTo>
                      <a:pt x="50" y="20"/>
                    </a:lnTo>
                    <a:lnTo>
                      <a:pt x="29" y="47"/>
                    </a:lnTo>
                    <a:lnTo>
                      <a:pt x="5" y="93"/>
                    </a:lnTo>
                    <a:lnTo>
                      <a:pt x="0" y="117"/>
                    </a:lnTo>
                    <a:lnTo>
                      <a:pt x="5" y="129"/>
                    </a:lnTo>
                    <a:lnTo>
                      <a:pt x="27" y="133"/>
                    </a:lnTo>
                    <a:lnTo>
                      <a:pt x="33" y="117"/>
                    </a:lnTo>
                    <a:lnTo>
                      <a:pt x="40" y="74"/>
                    </a:lnTo>
                    <a:lnTo>
                      <a:pt x="50" y="41"/>
                    </a:lnTo>
                    <a:lnTo>
                      <a:pt x="69" y="28"/>
                    </a:lnTo>
                    <a:lnTo>
                      <a:pt x="96" y="14"/>
                    </a:lnTo>
                    <a:lnTo>
                      <a:pt x="145" y="20"/>
                    </a:lnTo>
                    <a:lnTo>
                      <a:pt x="188" y="25"/>
                    </a:lnTo>
                    <a:lnTo>
                      <a:pt x="206" y="21"/>
                    </a:lnTo>
                    <a:lnTo>
                      <a:pt x="194" y="10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429" y="2187"/>
                <a:ext cx="43" cy="157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1" y="33"/>
                  </a:cxn>
                  <a:cxn ang="0">
                    <a:pos x="33" y="62"/>
                  </a:cxn>
                  <a:cxn ang="0">
                    <a:pos x="24" y="100"/>
                  </a:cxn>
                  <a:cxn ang="0">
                    <a:pos x="25" y="142"/>
                  </a:cxn>
                  <a:cxn ang="0">
                    <a:pos x="14" y="157"/>
                  </a:cxn>
                  <a:cxn ang="0">
                    <a:pos x="0" y="152"/>
                  </a:cxn>
                  <a:cxn ang="0">
                    <a:pos x="0" y="113"/>
                  </a:cxn>
                  <a:cxn ang="0">
                    <a:pos x="11" y="60"/>
                  </a:cxn>
                  <a:cxn ang="0">
                    <a:pos x="21" y="38"/>
                  </a:cxn>
                  <a:cxn ang="0">
                    <a:pos x="25" y="0"/>
                  </a:cxn>
                  <a:cxn ang="0">
                    <a:pos x="43" y="0"/>
                  </a:cxn>
                </a:cxnLst>
                <a:rect l="0" t="0" r="r" b="b"/>
                <a:pathLst>
                  <a:path w="43" h="157">
                    <a:moveTo>
                      <a:pt x="43" y="0"/>
                    </a:moveTo>
                    <a:lnTo>
                      <a:pt x="41" y="33"/>
                    </a:lnTo>
                    <a:lnTo>
                      <a:pt x="33" y="62"/>
                    </a:lnTo>
                    <a:lnTo>
                      <a:pt x="24" y="100"/>
                    </a:lnTo>
                    <a:lnTo>
                      <a:pt x="25" y="142"/>
                    </a:lnTo>
                    <a:lnTo>
                      <a:pt x="14" y="157"/>
                    </a:lnTo>
                    <a:lnTo>
                      <a:pt x="0" y="152"/>
                    </a:lnTo>
                    <a:lnTo>
                      <a:pt x="0" y="113"/>
                    </a:lnTo>
                    <a:lnTo>
                      <a:pt x="11" y="60"/>
                    </a:lnTo>
                    <a:lnTo>
                      <a:pt x="21" y="38"/>
                    </a:lnTo>
                    <a:lnTo>
                      <a:pt x="2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4460" y="2103"/>
                <a:ext cx="72" cy="87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33" y="0"/>
                  </a:cxn>
                  <a:cxn ang="0">
                    <a:pos x="55" y="2"/>
                  </a:cxn>
                  <a:cxn ang="0">
                    <a:pos x="70" y="42"/>
                  </a:cxn>
                  <a:cxn ang="0">
                    <a:pos x="72" y="62"/>
                  </a:cxn>
                  <a:cxn ang="0">
                    <a:pos x="55" y="68"/>
                  </a:cxn>
                  <a:cxn ang="0">
                    <a:pos x="48" y="35"/>
                  </a:cxn>
                  <a:cxn ang="0">
                    <a:pos x="42" y="9"/>
                  </a:cxn>
                  <a:cxn ang="0">
                    <a:pos x="22" y="57"/>
                  </a:cxn>
                  <a:cxn ang="0">
                    <a:pos x="4" y="87"/>
                  </a:cxn>
                  <a:cxn ang="0">
                    <a:pos x="0" y="73"/>
                  </a:cxn>
                </a:cxnLst>
                <a:rect l="0" t="0" r="r" b="b"/>
                <a:pathLst>
                  <a:path w="72" h="87">
                    <a:moveTo>
                      <a:pt x="0" y="73"/>
                    </a:moveTo>
                    <a:lnTo>
                      <a:pt x="33" y="0"/>
                    </a:lnTo>
                    <a:lnTo>
                      <a:pt x="55" y="2"/>
                    </a:lnTo>
                    <a:lnTo>
                      <a:pt x="70" y="42"/>
                    </a:lnTo>
                    <a:lnTo>
                      <a:pt x="72" y="62"/>
                    </a:lnTo>
                    <a:lnTo>
                      <a:pt x="55" y="68"/>
                    </a:lnTo>
                    <a:lnTo>
                      <a:pt x="48" y="35"/>
                    </a:lnTo>
                    <a:lnTo>
                      <a:pt x="42" y="9"/>
                    </a:lnTo>
                    <a:lnTo>
                      <a:pt x="22" y="57"/>
                    </a:lnTo>
                    <a:lnTo>
                      <a:pt x="4" y="8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315" y="1858"/>
                <a:ext cx="133" cy="27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2" y="28"/>
                  </a:cxn>
                  <a:cxn ang="0">
                    <a:pos x="18" y="67"/>
                  </a:cxn>
                  <a:cxn ang="0">
                    <a:pos x="37" y="110"/>
                  </a:cxn>
                  <a:cxn ang="0">
                    <a:pos x="68" y="150"/>
                  </a:cxn>
                  <a:cxn ang="0">
                    <a:pos x="90" y="192"/>
                  </a:cxn>
                  <a:cxn ang="0">
                    <a:pos x="101" y="225"/>
                  </a:cxn>
                  <a:cxn ang="0">
                    <a:pos x="98" y="246"/>
                  </a:cxn>
                  <a:cxn ang="0">
                    <a:pos x="86" y="242"/>
                  </a:cxn>
                  <a:cxn ang="0">
                    <a:pos x="68" y="224"/>
                  </a:cxn>
                  <a:cxn ang="0">
                    <a:pos x="47" y="215"/>
                  </a:cxn>
                  <a:cxn ang="0">
                    <a:pos x="26" y="211"/>
                  </a:cxn>
                  <a:cxn ang="0">
                    <a:pos x="10" y="221"/>
                  </a:cxn>
                  <a:cxn ang="0">
                    <a:pos x="0" y="242"/>
                  </a:cxn>
                  <a:cxn ang="0">
                    <a:pos x="7" y="248"/>
                  </a:cxn>
                  <a:cxn ang="0">
                    <a:pos x="22" y="252"/>
                  </a:cxn>
                  <a:cxn ang="0">
                    <a:pos x="55" y="255"/>
                  </a:cxn>
                  <a:cxn ang="0">
                    <a:pos x="87" y="266"/>
                  </a:cxn>
                  <a:cxn ang="0">
                    <a:pos x="113" y="278"/>
                  </a:cxn>
                  <a:cxn ang="0">
                    <a:pos x="120" y="278"/>
                  </a:cxn>
                  <a:cxn ang="0">
                    <a:pos x="133" y="263"/>
                  </a:cxn>
                  <a:cxn ang="0">
                    <a:pos x="131" y="253"/>
                  </a:cxn>
                  <a:cxn ang="0">
                    <a:pos x="129" y="231"/>
                  </a:cxn>
                  <a:cxn ang="0">
                    <a:pos x="115" y="207"/>
                  </a:cxn>
                  <a:cxn ang="0">
                    <a:pos x="102" y="175"/>
                  </a:cxn>
                  <a:cxn ang="0">
                    <a:pos x="97" y="144"/>
                  </a:cxn>
                  <a:cxn ang="0">
                    <a:pos x="86" y="115"/>
                  </a:cxn>
                  <a:cxn ang="0">
                    <a:pos x="77" y="92"/>
                  </a:cxn>
                  <a:cxn ang="0">
                    <a:pos x="61" y="64"/>
                  </a:cxn>
                  <a:cxn ang="0">
                    <a:pos x="57" y="40"/>
                  </a:cxn>
                  <a:cxn ang="0">
                    <a:pos x="55" y="7"/>
                  </a:cxn>
                  <a:cxn ang="0">
                    <a:pos x="32" y="0"/>
                  </a:cxn>
                </a:cxnLst>
                <a:rect l="0" t="0" r="r" b="b"/>
                <a:pathLst>
                  <a:path w="133" h="278">
                    <a:moveTo>
                      <a:pt x="32" y="0"/>
                    </a:moveTo>
                    <a:lnTo>
                      <a:pt x="22" y="28"/>
                    </a:lnTo>
                    <a:lnTo>
                      <a:pt x="18" y="67"/>
                    </a:lnTo>
                    <a:lnTo>
                      <a:pt x="37" y="110"/>
                    </a:lnTo>
                    <a:lnTo>
                      <a:pt x="68" y="150"/>
                    </a:lnTo>
                    <a:lnTo>
                      <a:pt x="90" y="192"/>
                    </a:lnTo>
                    <a:lnTo>
                      <a:pt x="101" y="225"/>
                    </a:lnTo>
                    <a:lnTo>
                      <a:pt x="98" y="246"/>
                    </a:lnTo>
                    <a:lnTo>
                      <a:pt x="86" y="242"/>
                    </a:lnTo>
                    <a:lnTo>
                      <a:pt x="68" y="224"/>
                    </a:lnTo>
                    <a:lnTo>
                      <a:pt x="47" y="215"/>
                    </a:lnTo>
                    <a:lnTo>
                      <a:pt x="26" y="211"/>
                    </a:lnTo>
                    <a:lnTo>
                      <a:pt x="10" y="221"/>
                    </a:lnTo>
                    <a:lnTo>
                      <a:pt x="0" y="242"/>
                    </a:lnTo>
                    <a:lnTo>
                      <a:pt x="7" y="248"/>
                    </a:lnTo>
                    <a:lnTo>
                      <a:pt x="22" y="252"/>
                    </a:lnTo>
                    <a:lnTo>
                      <a:pt x="55" y="255"/>
                    </a:lnTo>
                    <a:lnTo>
                      <a:pt x="87" y="266"/>
                    </a:lnTo>
                    <a:lnTo>
                      <a:pt x="113" y="278"/>
                    </a:lnTo>
                    <a:lnTo>
                      <a:pt x="120" y="278"/>
                    </a:lnTo>
                    <a:lnTo>
                      <a:pt x="133" y="263"/>
                    </a:lnTo>
                    <a:lnTo>
                      <a:pt x="131" y="253"/>
                    </a:lnTo>
                    <a:lnTo>
                      <a:pt x="129" y="231"/>
                    </a:lnTo>
                    <a:lnTo>
                      <a:pt x="115" y="207"/>
                    </a:lnTo>
                    <a:lnTo>
                      <a:pt x="102" y="175"/>
                    </a:lnTo>
                    <a:lnTo>
                      <a:pt x="97" y="144"/>
                    </a:lnTo>
                    <a:lnTo>
                      <a:pt x="86" y="115"/>
                    </a:lnTo>
                    <a:lnTo>
                      <a:pt x="77" y="92"/>
                    </a:lnTo>
                    <a:lnTo>
                      <a:pt x="61" y="64"/>
                    </a:lnTo>
                    <a:lnTo>
                      <a:pt x="57" y="40"/>
                    </a:lnTo>
                    <a:lnTo>
                      <a:pt x="55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292" y="1848"/>
                <a:ext cx="363" cy="151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50" y="29"/>
                  </a:cxn>
                  <a:cxn ang="0">
                    <a:pos x="4" y="50"/>
                  </a:cxn>
                  <a:cxn ang="0">
                    <a:pos x="0" y="69"/>
                  </a:cxn>
                  <a:cxn ang="0">
                    <a:pos x="42" y="87"/>
                  </a:cxn>
                  <a:cxn ang="0">
                    <a:pos x="105" y="101"/>
                  </a:cxn>
                  <a:cxn ang="0">
                    <a:pos x="157" y="133"/>
                  </a:cxn>
                  <a:cxn ang="0">
                    <a:pos x="202" y="151"/>
                  </a:cxn>
                  <a:cxn ang="0">
                    <a:pos x="252" y="133"/>
                  </a:cxn>
                  <a:cxn ang="0">
                    <a:pos x="296" y="111"/>
                  </a:cxn>
                  <a:cxn ang="0">
                    <a:pos x="338" y="73"/>
                  </a:cxn>
                  <a:cxn ang="0">
                    <a:pos x="363" y="34"/>
                  </a:cxn>
                  <a:cxn ang="0">
                    <a:pos x="348" y="32"/>
                  </a:cxn>
                  <a:cxn ang="0">
                    <a:pos x="287" y="26"/>
                  </a:cxn>
                  <a:cxn ang="0">
                    <a:pos x="233" y="22"/>
                  </a:cxn>
                  <a:cxn ang="0">
                    <a:pos x="168" y="12"/>
                  </a:cxn>
                  <a:cxn ang="0">
                    <a:pos x="122" y="0"/>
                  </a:cxn>
                </a:cxnLst>
                <a:rect l="0" t="0" r="r" b="b"/>
                <a:pathLst>
                  <a:path w="363" h="151">
                    <a:moveTo>
                      <a:pt x="122" y="0"/>
                    </a:moveTo>
                    <a:lnTo>
                      <a:pt x="50" y="29"/>
                    </a:lnTo>
                    <a:lnTo>
                      <a:pt x="4" y="50"/>
                    </a:lnTo>
                    <a:lnTo>
                      <a:pt x="0" y="69"/>
                    </a:lnTo>
                    <a:lnTo>
                      <a:pt x="42" y="87"/>
                    </a:lnTo>
                    <a:lnTo>
                      <a:pt x="105" y="101"/>
                    </a:lnTo>
                    <a:lnTo>
                      <a:pt x="157" y="133"/>
                    </a:lnTo>
                    <a:lnTo>
                      <a:pt x="202" y="151"/>
                    </a:lnTo>
                    <a:lnTo>
                      <a:pt x="252" y="133"/>
                    </a:lnTo>
                    <a:lnTo>
                      <a:pt x="296" y="111"/>
                    </a:lnTo>
                    <a:lnTo>
                      <a:pt x="338" y="73"/>
                    </a:lnTo>
                    <a:lnTo>
                      <a:pt x="363" y="34"/>
                    </a:lnTo>
                    <a:lnTo>
                      <a:pt x="348" y="32"/>
                    </a:lnTo>
                    <a:lnTo>
                      <a:pt x="287" y="26"/>
                    </a:lnTo>
                    <a:lnTo>
                      <a:pt x="233" y="22"/>
                    </a:lnTo>
                    <a:lnTo>
                      <a:pt x="168" y="1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6BF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243" y="1879"/>
                <a:ext cx="133" cy="27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2" y="28"/>
                  </a:cxn>
                  <a:cxn ang="0">
                    <a:pos x="18" y="67"/>
                  </a:cxn>
                  <a:cxn ang="0">
                    <a:pos x="37" y="110"/>
                  </a:cxn>
                  <a:cxn ang="0">
                    <a:pos x="68" y="150"/>
                  </a:cxn>
                  <a:cxn ang="0">
                    <a:pos x="90" y="192"/>
                  </a:cxn>
                  <a:cxn ang="0">
                    <a:pos x="101" y="225"/>
                  </a:cxn>
                  <a:cxn ang="0">
                    <a:pos x="98" y="246"/>
                  </a:cxn>
                  <a:cxn ang="0">
                    <a:pos x="86" y="242"/>
                  </a:cxn>
                  <a:cxn ang="0">
                    <a:pos x="68" y="224"/>
                  </a:cxn>
                  <a:cxn ang="0">
                    <a:pos x="47" y="215"/>
                  </a:cxn>
                  <a:cxn ang="0">
                    <a:pos x="26" y="211"/>
                  </a:cxn>
                  <a:cxn ang="0">
                    <a:pos x="10" y="221"/>
                  </a:cxn>
                  <a:cxn ang="0">
                    <a:pos x="0" y="242"/>
                  </a:cxn>
                  <a:cxn ang="0">
                    <a:pos x="7" y="248"/>
                  </a:cxn>
                  <a:cxn ang="0">
                    <a:pos x="22" y="252"/>
                  </a:cxn>
                  <a:cxn ang="0">
                    <a:pos x="55" y="255"/>
                  </a:cxn>
                  <a:cxn ang="0">
                    <a:pos x="88" y="266"/>
                  </a:cxn>
                  <a:cxn ang="0">
                    <a:pos x="113" y="278"/>
                  </a:cxn>
                  <a:cxn ang="0">
                    <a:pos x="120" y="278"/>
                  </a:cxn>
                  <a:cxn ang="0">
                    <a:pos x="133" y="263"/>
                  </a:cxn>
                  <a:cxn ang="0">
                    <a:pos x="131" y="253"/>
                  </a:cxn>
                  <a:cxn ang="0">
                    <a:pos x="129" y="231"/>
                  </a:cxn>
                  <a:cxn ang="0">
                    <a:pos x="115" y="206"/>
                  </a:cxn>
                  <a:cxn ang="0">
                    <a:pos x="102" y="175"/>
                  </a:cxn>
                  <a:cxn ang="0">
                    <a:pos x="97" y="144"/>
                  </a:cxn>
                  <a:cxn ang="0">
                    <a:pos x="86" y="115"/>
                  </a:cxn>
                  <a:cxn ang="0">
                    <a:pos x="77" y="92"/>
                  </a:cxn>
                  <a:cxn ang="0">
                    <a:pos x="61" y="64"/>
                  </a:cxn>
                  <a:cxn ang="0">
                    <a:pos x="58" y="40"/>
                  </a:cxn>
                  <a:cxn ang="0">
                    <a:pos x="55" y="7"/>
                  </a:cxn>
                  <a:cxn ang="0">
                    <a:pos x="32" y="0"/>
                  </a:cxn>
                </a:cxnLst>
                <a:rect l="0" t="0" r="r" b="b"/>
                <a:pathLst>
                  <a:path w="133" h="278">
                    <a:moveTo>
                      <a:pt x="32" y="0"/>
                    </a:moveTo>
                    <a:lnTo>
                      <a:pt x="22" y="28"/>
                    </a:lnTo>
                    <a:lnTo>
                      <a:pt x="18" y="67"/>
                    </a:lnTo>
                    <a:lnTo>
                      <a:pt x="37" y="110"/>
                    </a:lnTo>
                    <a:lnTo>
                      <a:pt x="68" y="150"/>
                    </a:lnTo>
                    <a:lnTo>
                      <a:pt x="90" y="192"/>
                    </a:lnTo>
                    <a:lnTo>
                      <a:pt x="101" y="225"/>
                    </a:lnTo>
                    <a:lnTo>
                      <a:pt x="98" y="246"/>
                    </a:lnTo>
                    <a:lnTo>
                      <a:pt x="86" y="242"/>
                    </a:lnTo>
                    <a:lnTo>
                      <a:pt x="68" y="224"/>
                    </a:lnTo>
                    <a:lnTo>
                      <a:pt x="47" y="215"/>
                    </a:lnTo>
                    <a:lnTo>
                      <a:pt x="26" y="211"/>
                    </a:lnTo>
                    <a:lnTo>
                      <a:pt x="10" y="221"/>
                    </a:lnTo>
                    <a:lnTo>
                      <a:pt x="0" y="242"/>
                    </a:lnTo>
                    <a:lnTo>
                      <a:pt x="7" y="248"/>
                    </a:lnTo>
                    <a:lnTo>
                      <a:pt x="22" y="252"/>
                    </a:lnTo>
                    <a:lnTo>
                      <a:pt x="55" y="255"/>
                    </a:lnTo>
                    <a:lnTo>
                      <a:pt x="88" y="266"/>
                    </a:lnTo>
                    <a:lnTo>
                      <a:pt x="113" y="278"/>
                    </a:lnTo>
                    <a:lnTo>
                      <a:pt x="120" y="278"/>
                    </a:lnTo>
                    <a:lnTo>
                      <a:pt x="133" y="263"/>
                    </a:lnTo>
                    <a:lnTo>
                      <a:pt x="131" y="253"/>
                    </a:lnTo>
                    <a:lnTo>
                      <a:pt x="129" y="231"/>
                    </a:lnTo>
                    <a:lnTo>
                      <a:pt x="115" y="206"/>
                    </a:lnTo>
                    <a:lnTo>
                      <a:pt x="102" y="175"/>
                    </a:lnTo>
                    <a:lnTo>
                      <a:pt x="97" y="144"/>
                    </a:lnTo>
                    <a:lnTo>
                      <a:pt x="86" y="115"/>
                    </a:lnTo>
                    <a:lnTo>
                      <a:pt x="77" y="92"/>
                    </a:lnTo>
                    <a:lnTo>
                      <a:pt x="61" y="64"/>
                    </a:lnTo>
                    <a:lnTo>
                      <a:pt x="58" y="40"/>
                    </a:lnTo>
                    <a:lnTo>
                      <a:pt x="55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281" y="1842"/>
                <a:ext cx="383" cy="163"/>
              </a:xfrm>
              <a:custGeom>
                <a:avLst/>
                <a:gdLst/>
                <a:ahLst/>
                <a:cxnLst>
                  <a:cxn ang="0">
                    <a:pos x="178" y="7"/>
                  </a:cxn>
                  <a:cxn ang="0">
                    <a:pos x="244" y="20"/>
                  </a:cxn>
                  <a:cxn ang="0">
                    <a:pos x="282" y="25"/>
                  </a:cxn>
                  <a:cxn ang="0">
                    <a:pos x="352" y="27"/>
                  </a:cxn>
                  <a:cxn ang="0">
                    <a:pos x="381" y="31"/>
                  </a:cxn>
                  <a:cxn ang="0">
                    <a:pos x="383" y="41"/>
                  </a:cxn>
                  <a:cxn ang="0">
                    <a:pos x="371" y="64"/>
                  </a:cxn>
                  <a:cxn ang="0">
                    <a:pos x="345" y="92"/>
                  </a:cxn>
                  <a:cxn ang="0">
                    <a:pos x="301" y="128"/>
                  </a:cxn>
                  <a:cxn ang="0">
                    <a:pos x="258" y="148"/>
                  </a:cxn>
                  <a:cxn ang="0">
                    <a:pos x="216" y="163"/>
                  </a:cxn>
                  <a:cxn ang="0">
                    <a:pos x="199" y="160"/>
                  </a:cxn>
                  <a:cxn ang="0">
                    <a:pos x="169" y="141"/>
                  </a:cxn>
                  <a:cxn ang="0">
                    <a:pos x="130" y="124"/>
                  </a:cxn>
                  <a:cxn ang="0">
                    <a:pos x="99" y="109"/>
                  </a:cxn>
                  <a:cxn ang="0">
                    <a:pos x="56" y="98"/>
                  </a:cxn>
                  <a:cxn ang="0">
                    <a:pos x="22" y="86"/>
                  </a:cxn>
                  <a:cxn ang="0">
                    <a:pos x="2" y="78"/>
                  </a:cxn>
                  <a:cxn ang="0">
                    <a:pos x="0" y="64"/>
                  </a:cxn>
                  <a:cxn ang="0">
                    <a:pos x="14" y="45"/>
                  </a:cxn>
                  <a:cxn ang="0">
                    <a:pos x="74" y="21"/>
                  </a:cxn>
                  <a:cxn ang="0">
                    <a:pos x="136" y="0"/>
                  </a:cxn>
                  <a:cxn ang="0">
                    <a:pos x="136" y="14"/>
                  </a:cxn>
                  <a:cxn ang="0">
                    <a:pos x="101" y="31"/>
                  </a:cxn>
                  <a:cxn ang="0">
                    <a:pos x="57" y="45"/>
                  </a:cxn>
                  <a:cxn ang="0">
                    <a:pos x="25" y="59"/>
                  </a:cxn>
                  <a:cxn ang="0">
                    <a:pos x="22" y="70"/>
                  </a:cxn>
                  <a:cxn ang="0">
                    <a:pos x="38" y="80"/>
                  </a:cxn>
                  <a:cxn ang="0">
                    <a:pos x="84" y="88"/>
                  </a:cxn>
                  <a:cxn ang="0">
                    <a:pos x="126" y="98"/>
                  </a:cxn>
                  <a:cxn ang="0">
                    <a:pos x="154" y="120"/>
                  </a:cxn>
                  <a:cxn ang="0">
                    <a:pos x="188" y="131"/>
                  </a:cxn>
                  <a:cxn ang="0">
                    <a:pos x="213" y="151"/>
                  </a:cxn>
                  <a:cxn ang="0">
                    <a:pos x="263" y="130"/>
                  </a:cxn>
                  <a:cxn ang="0">
                    <a:pos x="301" y="106"/>
                  </a:cxn>
                  <a:cxn ang="0">
                    <a:pos x="335" y="78"/>
                  </a:cxn>
                  <a:cxn ang="0">
                    <a:pos x="362" y="43"/>
                  </a:cxn>
                  <a:cxn ang="0">
                    <a:pos x="324" y="41"/>
                  </a:cxn>
                  <a:cxn ang="0">
                    <a:pos x="280" y="39"/>
                  </a:cxn>
                  <a:cxn ang="0">
                    <a:pos x="234" y="35"/>
                  </a:cxn>
                  <a:cxn ang="0">
                    <a:pos x="160" y="21"/>
                  </a:cxn>
                  <a:cxn ang="0">
                    <a:pos x="178" y="7"/>
                  </a:cxn>
                </a:cxnLst>
                <a:rect l="0" t="0" r="r" b="b"/>
                <a:pathLst>
                  <a:path w="383" h="163">
                    <a:moveTo>
                      <a:pt x="178" y="7"/>
                    </a:moveTo>
                    <a:lnTo>
                      <a:pt x="244" y="20"/>
                    </a:lnTo>
                    <a:lnTo>
                      <a:pt x="282" y="25"/>
                    </a:lnTo>
                    <a:lnTo>
                      <a:pt x="352" y="27"/>
                    </a:lnTo>
                    <a:lnTo>
                      <a:pt x="381" y="31"/>
                    </a:lnTo>
                    <a:lnTo>
                      <a:pt x="383" y="41"/>
                    </a:lnTo>
                    <a:lnTo>
                      <a:pt x="371" y="64"/>
                    </a:lnTo>
                    <a:lnTo>
                      <a:pt x="345" y="92"/>
                    </a:lnTo>
                    <a:lnTo>
                      <a:pt x="301" y="128"/>
                    </a:lnTo>
                    <a:lnTo>
                      <a:pt x="258" y="148"/>
                    </a:lnTo>
                    <a:lnTo>
                      <a:pt x="216" y="163"/>
                    </a:lnTo>
                    <a:lnTo>
                      <a:pt x="199" y="160"/>
                    </a:lnTo>
                    <a:lnTo>
                      <a:pt x="169" y="141"/>
                    </a:lnTo>
                    <a:lnTo>
                      <a:pt x="130" y="124"/>
                    </a:lnTo>
                    <a:lnTo>
                      <a:pt x="99" y="109"/>
                    </a:lnTo>
                    <a:lnTo>
                      <a:pt x="56" y="98"/>
                    </a:lnTo>
                    <a:lnTo>
                      <a:pt x="22" y="86"/>
                    </a:lnTo>
                    <a:lnTo>
                      <a:pt x="2" y="78"/>
                    </a:lnTo>
                    <a:lnTo>
                      <a:pt x="0" y="64"/>
                    </a:lnTo>
                    <a:lnTo>
                      <a:pt x="14" y="45"/>
                    </a:lnTo>
                    <a:lnTo>
                      <a:pt x="74" y="21"/>
                    </a:lnTo>
                    <a:lnTo>
                      <a:pt x="136" y="0"/>
                    </a:lnTo>
                    <a:lnTo>
                      <a:pt x="136" y="14"/>
                    </a:lnTo>
                    <a:lnTo>
                      <a:pt x="101" y="31"/>
                    </a:lnTo>
                    <a:lnTo>
                      <a:pt x="57" y="45"/>
                    </a:lnTo>
                    <a:lnTo>
                      <a:pt x="25" y="59"/>
                    </a:lnTo>
                    <a:lnTo>
                      <a:pt x="22" y="70"/>
                    </a:lnTo>
                    <a:lnTo>
                      <a:pt x="38" y="80"/>
                    </a:lnTo>
                    <a:lnTo>
                      <a:pt x="84" y="88"/>
                    </a:lnTo>
                    <a:lnTo>
                      <a:pt x="126" y="98"/>
                    </a:lnTo>
                    <a:lnTo>
                      <a:pt x="154" y="120"/>
                    </a:lnTo>
                    <a:lnTo>
                      <a:pt x="188" y="131"/>
                    </a:lnTo>
                    <a:lnTo>
                      <a:pt x="213" y="151"/>
                    </a:lnTo>
                    <a:lnTo>
                      <a:pt x="263" y="130"/>
                    </a:lnTo>
                    <a:lnTo>
                      <a:pt x="301" y="106"/>
                    </a:lnTo>
                    <a:lnTo>
                      <a:pt x="335" y="78"/>
                    </a:lnTo>
                    <a:lnTo>
                      <a:pt x="362" y="43"/>
                    </a:lnTo>
                    <a:lnTo>
                      <a:pt x="324" y="41"/>
                    </a:lnTo>
                    <a:lnTo>
                      <a:pt x="280" y="39"/>
                    </a:lnTo>
                    <a:lnTo>
                      <a:pt x="234" y="35"/>
                    </a:lnTo>
                    <a:lnTo>
                      <a:pt x="160" y="21"/>
                    </a:lnTo>
                    <a:lnTo>
                      <a:pt x="178" y="7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267" y="1827"/>
                <a:ext cx="264" cy="9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61" y="5"/>
                  </a:cxn>
                  <a:cxn ang="0">
                    <a:pos x="109" y="0"/>
                  </a:cxn>
                  <a:cxn ang="0">
                    <a:pos x="170" y="0"/>
                  </a:cxn>
                  <a:cxn ang="0">
                    <a:pos x="218" y="9"/>
                  </a:cxn>
                  <a:cxn ang="0">
                    <a:pos x="264" y="31"/>
                  </a:cxn>
                  <a:cxn ang="0">
                    <a:pos x="258" y="71"/>
                  </a:cxn>
                  <a:cxn ang="0">
                    <a:pos x="225" y="90"/>
                  </a:cxn>
                  <a:cxn ang="0">
                    <a:pos x="177" y="89"/>
                  </a:cxn>
                  <a:cxn ang="0">
                    <a:pos x="105" y="71"/>
                  </a:cxn>
                  <a:cxn ang="0">
                    <a:pos x="53" y="61"/>
                  </a:cxn>
                  <a:cxn ang="0">
                    <a:pos x="29" y="64"/>
                  </a:cxn>
                  <a:cxn ang="0">
                    <a:pos x="7" y="74"/>
                  </a:cxn>
                  <a:cxn ang="0">
                    <a:pos x="0" y="71"/>
                  </a:cxn>
                  <a:cxn ang="0">
                    <a:pos x="4" y="44"/>
                  </a:cxn>
                  <a:cxn ang="0">
                    <a:pos x="26" y="9"/>
                  </a:cxn>
                </a:cxnLst>
                <a:rect l="0" t="0" r="r" b="b"/>
                <a:pathLst>
                  <a:path w="264" h="90">
                    <a:moveTo>
                      <a:pt x="26" y="9"/>
                    </a:moveTo>
                    <a:lnTo>
                      <a:pt x="61" y="5"/>
                    </a:lnTo>
                    <a:lnTo>
                      <a:pt x="109" y="0"/>
                    </a:lnTo>
                    <a:lnTo>
                      <a:pt x="170" y="0"/>
                    </a:lnTo>
                    <a:lnTo>
                      <a:pt x="218" y="9"/>
                    </a:lnTo>
                    <a:lnTo>
                      <a:pt x="264" y="31"/>
                    </a:lnTo>
                    <a:lnTo>
                      <a:pt x="258" y="71"/>
                    </a:lnTo>
                    <a:lnTo>
                      <a:pt x="225" y="90"/>
                    </a:lnTo>
                    <a:lnTo>
                      <a:pt x="177" y="89"/>
                    </a:lnTo>
                    <a:lnTo>
                      <a:pt x="105" y="71"/>
                    </a:lnTo>
                    <a:lnTo>
                      <a:pt x="53" y="61"/>
                    </a:lnTo>
                    <a:lnTo>
                      <a:pt x="29" y="64"/>
                    </a:lnTo>
                    <a:lnTo>
                      <a:pt x="7" y="74"/>
                    </a:lnTo>
                    <a:lnTo>
                      <a:pt x="0" y="71"/>
                    </a:lnTo>
                    <a:lnTo>
                      <a:pt x="4" y="44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325" y="1573"/>
                <a:ext cx="251" cy="344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56" y="0"/>
                  </a:cxn>
                  <a:cxn ang="0">
                    <a:pos x="88" y="6"/>
                  </a:cxn>
                  <a:cxn ang="0">
                    <a:pos x="131" y="21"/>
                  </a:cxn>
                  <a:cxn ang="0">
                    <a:pos x="162" y="40"/>
                  </a:cxn>
                  <a:cxn ang="0">
                    <a:pos x="190" y="63"/>
                  </a:cxn>
                  <a:cxn ang="0">
                    <a:pos x="214" y="86"/>
                  </a:cxn>
                  <a:cxn ang="0">
                    <a:pos x="234" y="114"/>
                  </a:cxn>
                  <a:cxn ang="0">
                    <a:pos x="247" y="149"/>
                  </a:cxn>
                  <a:cxn ang="0">
                    <a:pos x="251" y="186"/>
                  </a:cxn>
                  <a:cxn ang="0">
                    <a:pos x="251" y="222"/>
                  </a:cxn>
                  <a:cxn ang="0">
                    <a:pos x="250" y="256"/>
                  </a:cxn>
                  <a:cxn ang="0">
                    <a:pos x="247" y="287"/>
                  </a:cxn>
                  <a:cxn ang="0">
                    <a:pos x="244" y="311"/>
                  </a:cxn>
                  <a:cxn ang="0">
                    <a:pos x="232" y="329"/>
                  </a:cxn>
                  <a:cxn ang="0">
                    <a:pos x="212" y="337"/>
                  </a:cxn>
                  <a:cxn ang="0">
                    <a:pos x="181" y="344"/>
                  </a:cxn>
                  <a:cxn ang="0">
                    <a:pos x="156" y="344"/>
                  </a:cxn>
                  <a:cxn ang="0">
                    <a:pos x="134" y="330"/>
                  </a:cxn>
                  <a:cxn ang="0">
                    <a:pos x="106" y="322"/>
                  </a:cxn>
                  <a:cxn ang="0">
                    <a:pos x="83" y="304"/>
                  </a:cxn>
                  <a:cxn ang="0">
                    <a:pos x="71" y="295"/>
                  </a:cxn>
                  <a:cxn ang="0">
                    <a:pos x="64" y="277"/>
                  </a:cxn>
                  <a:cxn ang="0">
                    <a:pos x="60" y="256"/>
                  </a:cxn>
                  <a:cxn ang="0">
                    <a:pos x="71" y="235"/>
                  </a:cxn>
                  <a:cxn ang="0">
                    <a:pos x="88" y="214"/>
                  </a:cxn>
                  <a:cxn ang="0">
                    <a:pos x="107" y="197"/>
                  </a:cxn>
                  <a:cxn ang="0">
                    <a:pos x="114" y="180"/>
                  </a:cxn>
                  <a:cxn ang="0">
                    <a:pos x="104" y="159"/>
                  </a:cxn>
                  <a:cxn ang="0">
                    <a:pos x="95" y="145"/>
                  </a:cxn>
                  <a:cxn ang="0">
                    <a:pos x="71" y="128"/>
                  </a:cxn>
                  <a:cxn ang="0">
                    <a:pos x="47" y="117"/>
                  </a:cxn>
                  <a:cxn ang="0">
                    <a:pos x="25" y="105"/>
                  </a:cxn>
                  <a:cxn ang="0">
                    <a:pos x="7" y="90"/>
                  </a:cxn>
                  <a:cxn ang="0">
                    <a:pos x="0" y="69"/>
                  </a:cxn>
                  <a:cxn ang="0">
                    <a:pos x="0" y="45"/>
                  </a:cxn>
                  <a:cxn ang="0">
                    <a:pos x="9" y="24"/>
                  </a:cxn>
                  <a:cxn ang="0">
                    <a:pos x="26" y="6"/>
                  </a:cxn>
                </a:cxnLst>
                <a:rect l="0" t="0" r="r" b="b"/>
                <a:pathLst>
                  <a:path w="251" h="344">
                    <a:moveTo>
                      <a:pt x="26" y="6"/>
                    </a:moveTo>
                    <a:lnTo>
                      <a:pt x="56" y="0"/>
                    </a:lnTo>
                    <a:lnTo>
                      <a:pt x="88" y="6"/>
                    </a:lnTo>
                    <a:lnTo>
                      <a:pt x="131" y="21"/>
                    </a:lnTo>
                    <a:lnTo>
                      <a:pt x="162" y="40"/>
                    </a:lnTo>
                    <a:lnTo>
                      <a:pt x="190" y="63"/>
                    </a:lnTo>
                    <a:lnTo>
                      <a:pt x="214" y="86"/>
                    </a:lnTo>
                    <a:lnTo>
                      <a:pt x="234" y="114"/>
                    </a:lnTo>
                    <a:lnTo>
                      <a:pt x="247" y="149"/>
                    </a:lnTo>
                    <a:lnTo>
                      <a:pt x="251" y="186"/>
                    </a:lnTo>
                    <a:lnTo>
                      <a:pt x="251" y="222"/>
                    </a:lnTo>
                    <a:lnTo>
                      <a:pt x="250" y="256"/>
                    </a:lnTo>
                    <a:lnTo>
                      <a:pt x="247" y="287"/>
                    </a:lnTo>
                    <a:lnTo>
                      <a:pt x="244" y="311"/>
                    </a:lnTo>
                    <a:lnTo>
                      <a:pt x="232" y="329"/>
                    </a:lnTo>
                    <a:lnTo>
                      <a:pt x="212" y="337"/>
                    </a:lnTo>
                    <a:lnTo>
                      <a:pt x="181" y="344"/>
                    </a:lnTo>
                    <a:lnTo>
                      <a:pt x="156" y="344"/>
                    </a:lnTo>
                    <a:lnTo>
                      <a:pt x="134" y="330"/>
                    </a:lnTo>
                    <a:lnTo>
                      <a:pt x="106" y="322"/>
                    </a:lnTo>
                    <a:lnTo>
                      <a:pt x="83" y="304"/>
                    </a:lnTo>
                    <a:lnTo>
                      <a:pt x="71" y="295"/>
                    </a:lnTo>
                    <a:lnTo>
                      <a:pt x="64" y="277"/>
                    </a:lnTo>
                    <a:lnTo>
                      <a:pt x="60" y="256"/>
                    </a:lnTo>
                    <a:lnTo>
                      <a:pt x="71" y="235"/>
                    </a:lnTo>
                    <a:lnTo>
                      <a:pt x="88" y="214"/>
                    </a:lnTo>
                    <a:lnTo>
                      <a:pt x="107" y="197"/>
                    </a:lnTo>
                    <a:lnTo>
                      <a:pt x="114" y="180"/>
                    </a:lnTo>
                    <a:lnTo>
                      <a:pt x="104" y="159"/>
                    </a:lnTo>
                    <a:lnTo>
                      <a:pt x="95" y="145"/>
                    </a:lnTo>
                    <a:lnTo>
                      <a:pt x="71" y="128"/>
                    </a:lnTo>
                    <a:lnTo>
                      <a:pt x="47" y="117"/>
                    </a:lnTo>
                    <a:lnTo>
                      <a:pt x="25" y="105"/>
                    </a:lnTo>
                    <a:lnTo>
                      <a:pt x="7" y="90"/>
                    </a:lnTo>
                    <a:lnTo>
                      <a:pt x="0" y="69"/>
                    </a:lnTo>
                    <a:lnTo>
                      <a:pt x="0" y="45"/>
                    </a:lnTo>
                    <a:lnTo>
                      <a:pt x="9" y="2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456" y="1654"/>
                <a:ext cx="205" cy="200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53" y="40"/>
                  </a:cxn>
                  <a:cxn ang="0">
                    <a:pos x="116" y="32"/>
                  </a:cxn>
                  <a:cxn ang="0">
                    <a:pos x="159" y="18"/>
                  </a:cxn>
                  <a:cxn ang="0">
                    <a:pos x="191" y="0"/>
                  </a:cxn>
                  <a:cxn ang="0">
                    <a:pos x="205" y="12"/>
                  </a:cxn>
                  <a:cxn ang="0">
                    <a:pos x="205" y="130"/>
                  </a:cxn>
                  <a:cxn ang="0">
                    <a:pos x="177" y="170"/>
                  </a:cxn>
                  <a:cxn ang="0">
                    <a:pos x="131" y="186"/>
                  </a:cxn>
                  <a:cxn ang="0">
                    <a:pos x="81" y="196"/>
                  </a:cxn>
                  <a:cxn ang="0">
                    <a:pos x="43" y="200"/>
                  </a:cxn>
                  <a:cxn ang="0">
                    <a:pos x="18" y="184"/>
                  </a:cxn>
                  <a:cxn ang="0">
                    <a:pos x="4" y="155"/>
                  </a:cxn>
                  <a:cxn ang="0">
                    <a:pos x="0" y="81"/>
                  </a:cxn>
                  <a:cxn ang="0">
                    <a:pos x="8" y="37"/>
                  </a:cxn>
                </a:cxnLst>
                <a:rect l="0" t="0" r="r" b="b"/>
                <a:pathLst>
                  <a:path w="205" h="200">
                    <a:moveTo>
                      <a:pt x="8" y="37"/>
                    </a:moveTo>
                    <a:lnTo>
                      <a:pt x="53" y="40"/>
                    </a:lnTo>
                    <a:lnTo>
                      <a:pt x="116" y="32"/>
                    </a:lnTo>
                    <a:lnTo>
                      <a:pt x="159" y="18"/>
                    </a:lnTo>
                    <a:lnTo>
                      <a:pt x="191" y="0"/>
                    </a:lnTo>
                    <a:lnTo>
                      <a:pt x="205" y="12"/>
                    </a:lnTo>
                    <a:lnTo>
                      <a:pt x="205" y="130"/>
                    </a:lnTo>
                    <a:lnTo>
                      <a:pt x="177" y="170"/>
                    </a:lnTo>
                    <a:lnTo>
                      <a:pt x="131" y="186"/>
                    </a:lnTo>
                    <a:lnTo>
                      <a:pt x="81" y="196"/>
                    </a:lnTo>
                    <a:lnTo>
                      <a:pt x="43" y="200"/>
                    </a:lnTo>
                    <a:lnTo>
                      <a:pt x="18" y="184"/>
                    </a:lnTo>
                    <a:lnTo>
                      <a:pt x="4" y="155"/>
                    </a:lnTo>
                    <a:lnTo>
                      <a:pt x="0" y="81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F6BF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453" y="1645"/>
                <a:ext cx="213" cy="213"/>
              </a:xfrm>
              <a:custGeom>
                <a:avLst/>
                <a:gdLst/>
                <a:ahLst/>
                <a:cxnLst>
                  <a:cxn ang="0">
                    <a:pos x="143" y="24"/>
                  </a:cxn>
                  <a:cxn ang="0">
                    <a:pos x="163" y="16"/>
                  </a:cxn>
                  <a:cxn ang="0">
                    <a:pos x="184" y="6"/>
                  </a:cxn>
                  <a:cxn ang="0">
                    <a:pos x="201" y="0"/>
                  </a:cxn>
                  <a:cxn ang="0">
                    <a:pos x="208" y="6"/>
                  </a:cxn>
                  <a:cxn ang="0">
                    <a:pos x="213" y="21"/>
                  </a:cxn>
                  <a:cxn ang="0">
                    <a:pos x="213" y="92"/>
                  </a:cxn>
                  <a:cxn ang="0">
                    <a:pos x="213" y="147"/>
                  </a:cxn>
                  <a:cxn ang="0">
                    <a:pos x="201" y="167"/>
                  </a:cxn>
                  <a:cxn ang="0">
                    <a:pos x="176" y="190"/>
                  </a:cxn>
                  <a:cxn ang="0">
                    <a:pos x="128" y="202"/>
                  </a:cxn>
                  <a:cxn ang="0">
                    <a:pos x="75" y="213"/>
                  </a:cxn>
                  <a:cxn ang="0">
                    <a:pos x="43" y="211"/>
                  </a:cxn>
                  <a:cxn ang="0">
                    <a:pos x="24" y="207"/>
                  </a:cxn>
                  <a:cxn ang="0">
                    <a:pos x="10" y="184"/>
                  </a:cxn>
                  <a:cxn ang="0">
                    <a:pos x="1" y="154"/>
                  </a:cxn>
                  <a:cxn ang="0">
                    <a:pos x="0" y="96"/>
                  </a:cxn>
                  <a:cxn ang="0">
                    <a:pos x="0" y="66"/>
                  </a:cxn>
                  <a:cxn ang="0">
                    <a:pos x="3" y="49"/>
                  </a:cxn>
                  <a:cxn ang="0">
                    <a:pos x="15" y="39"/>
                  </a:cxn>
                  <a:cxn ang="0">
                    <a:pos x="22" y="48"/>
                  </a:cxn>
                  <a:cxn ang="0">
                    <a:pos x="18" y="71"/>
                  </a:cxn>
                  <a:cxn ang="0">
                    <a:pos x="18" y="115"/>
                  </a:cxn>
                  <a:cxn ang="0">
                    <a:pos x="21" y="170"/>
                  </a:cxn>
                  <a:cxn ang="0">
                    <a:pos x="36" y="188"/>
                  </a:cxn>
                  <a:cxn ang="0">
                    <a:pos x="50" y="196"/>
                  </a:cxn>
                  <a:cxn ang="0">
                    <a:pos x="81" y="196"/>
                  </a:cxn>
                  <a:cxn ang="0">
                    <a:pos x="125" y="188"/>
                  </a:cxn>
                  <a:cxn ang="0">
                    <a:pos x="155" y="181"/>
                  </a:cxn>
                  <a:cxn ang="0">
                    <a:pos x="174" y="170"/>
                  </a:cxn>
                  <a:cxn ang="0">
                    <a:pos x="190" y="149"/>
                  </a:cxn>
                  <a:cxn ang="0">
                    <a:pos x="199" y="131"/>
                  </a:cxn>
                  <a:cxn ang="0">
                    <a:pos x="199" y="104"/>
                  </a:cxn>
                  <a:cxn ang="0">
                    <a:pos x="199" y="30"/>
                  </a:cxn>
                  <a:cxn ang="0">
                    <a:pos x="194" y="20"/>
                  </a:cxn>
                  <a:cxn ang="0">
                    <a:pos x="184" y="24"/>
                  </a:cxn>
                  <a:cxn ang="0">
                    <a:pos x="163" y="37"/>
                  </a:cxn>
                  <a:cxn ang="0">
                    <a:pos x="127" y="45"/>
                  </a:cxn>
                  <a:cxn ang="0">
                    <a:pos x="92" y="51"/>
                  </a:cxn>
                  <a:cxn ang="0">
                    <a:pos x="53" y="60"/>
                  </a:cxn>
                  <a:cxn ang="0">
                    <a:pos x="26" y="55"/>
                  </a:cxn>
                  <a:cxn ang="0">
                    <a:pos x="24" y="45"/>
                  </a:cxn>
                  <a:cxn ang="0">
                    <a:pos x="32" y="39"/>
                  </a:cxn>
                  <a:cxn ang="0">
                    <a:pos x="50" y="41"/>
                  </a:cxn>
                  <a:cxn ang="0">
                    <a:pos x="81" y="41"/>
                  </a:cxn>
                  <a:cxn ang="0">
                    <a:pos x="113" y="35"/>
                  </a:cxn>
                  <a:cxn ang="0">
                    <a:pos x="128" y="32"/>
                  </a:cxn>
                  <a:cxn ang="0">
                    <a:pos x="143" y="24"/>
                  </a:cxn>
                </a:cxnLst>
                <a:rect l="0" t="0" r="r" b="b"/>
                <a:pathLst>
                  <a:path w="213" h="213">
                    <a:moveTo>
                      <a:pt x="143" y="24"/>
                    </a:moveTo>
                    <a:lnTo>
                      <a:pt x="163" y="16"/>
                    </a:lnTo>
                    <a:lnTo>
                      <a:pt x="184" y="6"/>
                    </a:lnTo>
                    <a:lnTo>
                      <a:pt x="201" y="0"/>
                    </a:lnTo>
                    <a:lnTo>
                      <a:pt x="208" y="6"/>
                    </a:lnTo>
                    <a:lnTo>
                      <a:pt x="213" y="21"/>
                    </a:lnTo>
                    <a:lnTo>
                      <a:pt x="213" y="92"/>
                    </a:lnTo>
                    <a:lnTo>
                      <a:pt x="213" y="147"/>
                    </a:lnTo>
                    <a:lnTo>
                      <a:pt x="201" y="167"/>
                    </a:lnTo>
                    <a:lnTo>
                      <a:pt x="176" y="190"/>
                    </a:lnTo>
                    <a:lnTo>
                      <a:pt x="128" y="202"/>
                    </a:lnTo>
                    <a:lnTo>
                      <a:pt x="75" y="213"/>
                    </a:lnTo>
                    <a:lnTo>
                      <a:pt x="43" y="211"/>
                    </a:lnTo>
                    <a:lnTo>
                      <a:pt x="24" y="207"/>
                    </a:lnTo>
                    <a:lnTo>
                      <a:pt x="10" y="184"/>
                    </a:lnTo>
                    <a:lnTo>
                      <a:pt x="1" y="154"/>
                    </a:lnTo>
                    <a:lnTo>
                      <a:pt x="0" y="96"/>
                    </a:lnTo>
                    <a:lnTo>
                      <a:pt x="0" y="66"/>
                    </a:lnTo>
                    <a:lnTo>
                      <a:pt x="3" y="4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18" y="71"/>
                    </a:lnTo>
                    <a:lnTo>
                      <a:pt x="18" y="115"/>
                    </a:lnTo>
                    <a:lnTo>
                      <a:pt x="21" y="170"/>
                    </a:lnTo>
                    <a:lnTo>
                      <a:pt x="36" y="188"/>
                    </a:lnTo>
                    <a:lnTo>
                      <a:pt x="50" y="196"/>
                    </a:lnTo>
                    <a:lnTo>
                      <a:pt x="81" y="196"/>
                    </a:lnTo>
                    <a:lnTo>
                      <a:pt x="125" y="188"/>
                    </a:lnTo>
                    <a:lnTo>
                      <a:pt x="155" y="181"/>
                    </a:lnTo>
                    <a:lnTo>
                      <a:pt x="174" y="170"/>
                    </a:lnTo>
                    <a:lnTo>
                      <a:pt x="190" y="149"/>
                    </a:lnTo>
                    <a:lnTo>
                      <a:pt x="199" y="131"/>
                    </a:lnTo>
                    <a:lnTo>
                      <a:pt x="199" y="104"/>
                    </a:lnTo>
                    <a:lnTo>
                      <a:pt x="199" y="30"/>
                    </a:lnTo>
                    <a:lnTo>
                      <a:pt x="194" y="20"/>
                    </a:lnTo>
                    <a:lnTo>
                      <a:pt x="184" y="24"/>
                    </a:lnTo>
                    <a:lnTo>
                      <a:pt x="163" y="37"/>
                    </a:lnTo>
                    <a:lnTo>
                      <a:pt x="127" y="45"/>
                    </a:lnTo>
                    <a:lnTo>
                      <a:pt x="92" y="51"/>
                    </a:lnTo>
                    <a:lnTo>
                      <a:pt x="53" y="60"/>
                    </a:lnTo>
                    <a:lnTo>
                      <a:pt x="26" y="55"/>
                    </a:lnTo>
                    <a:lnTo>
                      <a:pt x="24" y="45"/>
                    </a:lnTo>
                    <a:lnTo>
                      <a:pt x="32" y="39"/>
                    </a:lnTo>
                    <a:lnTo>
                      <a:pt x="50" y="41"/>
                    </a:lnTo>
                    <a:lnTo>
                      <a:pt x="81" y="41"/>
                    </a:lnTo>
                    <a:lnTo>
                      <a:pt x="113" y="35"/>
                    </a:lnTo>
                    <a:lnTo>
                      <a:pt x="128" y="32"/>
                    </a:lnTo>
                    <a:lnTo>
                      <a:pt x="143" y="24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4131" y="1538"/>
                <a:ext cx="235" cy="224"/>
              </a:xfrm>
              <a:custGeom>
                <a:avLst/>
                <a:gdLst/>
                <a:ahLst/>
                <a:cxnLst>
                  <a:cxn ang="0">
                    <a:pos x="185" y="130"/>
                  </a:cxn>
                  <a:cxn ang="0">
                    <a:pos x="192" y="92"/>
                  </a:cxn>
                  <a:cxn ang="0">
                    <a:pos x="203" y="75"/>
                  </a:cxn>
                  <a:cxn ang="0">
                    <a:pos x="222" y="71"/>
                  </a:cxn>
                  <a:cxn ang="0">
                    <a:pos x="235" y="86"/>
                  </a:cxn>
                  <a:cxn ang="0">
                    <a:pos x="233" y="126"/>
                  </a:cxn>
                  <a:cxn ang="0">
                    <a:pos x="224" y="152"/>
                  </a:cxn>
                  <a:cxn ang="0">
                    <a:pos x="210" y="186"/>
                  </a:cxn>
                  <a:cxn ang="0">
                    <a:pos x="196" y="214"/>
                  </a:cxn>
                  <a:cxn ang="0">
                    <a:pos x="179" y="224"/>
                  </a:cxn>
                  <a:cxn ang="0">
                    <a:pos x="161" y="217"/>
                  </a:cxn>
                  <a:cxn ang="0">
                    <a:pos x="143" y="196"/>
                  </a:cxn>
                  <a:cxn ang="0">
                    <a:pos x="108" y="155"/>
                  </a:cxn>
                  <a:cxn ang="0">
                    <a:pos x="69" y="110"/>
                  </a:cxn>
                  <a:cxn ang="0">
                    <a:pos x="48" y="98"/>
                  </a:cxn>
                  <a:cxn ang="0">
                    <a:pos x="31" y="84"/>
                  </a:cxn>
                  <a:cxn ang="0">
                    <a:pos x="27" y="82"/>
                  </a:cxn>
                  <a:cxn ang="0">
                    <a:pos x="9" y="92"/>
                  </a:cxn>
                  <a:cxn ang="0">
                    <a:pos x="0" y="91"/>
                  </a:cxn>
                  <a:cxn ang="0">
                    <a:pos x="1" y="71"/>
                  </a:cxn>
                  <a:cxn ang="0">
                    <a:pos x="16" y="59"/>
                  </a:cxn>
                  <a:cxn ang="0">
                    <a:pos x="16" y="39"/>
                  </a:cxn>
                  <a:cxn ang="0">
                    <a:pos x="27" y="28"/>
                  </a:cxn>
                  <a:cxn ang="0">
                    <a:pos x="45" y="26"/>
                  </a:cxn>
                  <a:cxn ang="0">
                    <a:pos x="60" y="30"/>
                  </a:cxn>
                  <a:cxn ang="0">
                    <a:pos x="84" y="12"/>
                  </a:cxn>
                  <a:cxn ang="0">
                    <a:pos x="105" y="0"/>
                  </a:cxn>
                  <a:cxn ang="0">
                    <a:pos x="119" y="11"/>
                  </a:cxn>
                  <a:cxn ang="0">
                    <a:pos x="84" y="36"/>
                  </a:cxn>
                  <a:cxn ang="0">
                    <a:pos x="69" y="51"/>
                  </a:cxn>
                  <a:cxn ang="0">
                    <a:pos x="70" y="70"/>
                  </a:cxn>
                  <a:cxn ang="0">
                    <a:pos x="76" y="89"/>
                  </a:cxn>
                  <a:cxn ang="0">
                    <a:pos x="101" y="109"/>
                  </a:cxn>
                  <a:cxn ang="0">
                    <a:pos x="125" y="123"/>
                  </a:cxn>
                  <a:cxn ang="0">
                    <a:pos x="148" y="149"/>
                  </a:cxn>
                  <a:cxn ang="0">
                    <a:pos x="168" y="170"/>
                  </a:cxn>
                  <a:cxn ang="0">
                    <a:pos x="175" y="145"/>
                  </a:cxn>
                  <a:cxn ang="0">
                    <a:pos x="185" y="130"/>
                  </a:cxn>
                </a:cxnLst>
                <a:rect l="0" t="0" r="r" b="b"/>
                <a:pathLst>
                  <a:path w="235" h="224">
                    <a:moveTo>
                      <a:pt x="185" y="130"/>
                    </a:moveTo>
                    <a:lnTo>
                      <a:pt x="192" y="92"/>
                    </a:lnTo>
                    <a:lnTo>
                      <a:pt x="203" y="75"/>
                    </a:lnTo>
                    <a:lnTo>
                      <a:pt x="222" y="71"/>
                    </a:lnTo>
                    <a:lnTo>
                      <a:pt x="235" y="86"/>
                    </a:lnTo>
                    <a:lnTo>
                      <a:pt x="233" y="126"/>
                    </a:lnTo>
                    <a:lnTo>
                      <a:pt x="224" y="152"/>
                    </a:lnTo>
                    <a:lnTo>
                      <a:pt x="210" y="186"/>
                    </a:lnTo>
                    <a:lnTo>
                      <a:pt x="196" y="214"/>
                    </a:lnTo>
                    <a:lnTo>
                      <a:pt x="179" y="224"/>
                    </a:lnTo>
                    <a:lnTo>
                      <a:pt x="161" y="217"/>
                    </a:lnTo>
                    <a:lnTo>
                      <a:pt x="143" y="196"/>
                    </a:lnTo>
                    <a:lnTo>
                      <a:pt x="108" y="155"/>
                    </a:lnTo>
                    <a:lnTo>
                      <a:pt x="69" y="110"/>
                    </a:lnTo>
                    <a:lnTo>
                      <a:pt x="48" y="98"/>
                    </a:lnTo>
                    <a:lnTo>
                      <a:pt x="31" y="84"/>
                    </a:lnTo>
                    <a:lnTo>
                      <a:pt x="27" y="82"/>
                    </a:lnTo>
                    <a:lnTo>
                      <a:pt x="9" y="92"/>
                    </a:lnTo>
                    <a:lnTo>
                      <a:pt x="0" y="91"/>
                    </a:lnTo>
                    <a:lnTo>
                      <a:pt x="1" y="71"/>
                    </a:lnTo>
                    <a:lnTo>
                      <a:pt x="16" y="59"/>
                    </a:lnTo>
                    <a:lnTo>
                      <a:pt x="16" y="39"/>
                    </a:lnTo>
                    <a:lnTo>
                      <a:pt x="27" y="28"/>
                    </a:lnTo>
                    <a:lnTo>
                      <a:pt x="45" y="26"/>
                    </a:lnTo>
                    <a:lnTo>
                      <a:pt x="60" y="30"/>
                    </a:lnTo>
                    <a:lnTo>
                      <a:pt x="84" y="12"/>
                    </a:lnTo>
                    <a:lnTo>
                      <a:pt x="105" y="0"/>
                    </a:lnTo>
                    <a:lnTo>
                      <a:pt x="119" y="11"/>
                    </a:lnTo>
                    <a:lnTo>
                      <a:pt x="84" y="36"/>
                    </a:lnTo>
                    <a:lnTo>
                      <a:pt x="69" y="51"/>
                    </a:lnTo>
                    <a:lnTo>
                      <a:pt x="70" y="70"/>
                    </a:lnTo>
                    <a:lnTo>
                      <a:pt x="76" y="89"/>
                    </a:lnTo>
                    <a:lnTo>
                      <a:pt x="101" y="109"/>
                    </a:lnTo>
                    <a:lnTo>
                      <a:pt x="125" y="123"/>
                    </a:lnTo>
                    <a:lnTo>
                      <a:pt x="148" y="149"/>
                    </a:lnTo>
                    <a:lnTo>
                      <a:pt x="168" y="170"/>
                    </a:lnTo>
                    <a:lnTo>
                      <a:pt x="175" y="145"/>
                    </a:lnTo>
                    <a:lnTo>
                      <a:pt x="185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4377" y="1446"/>
                <a:ext cx="213" cy="204"/>
              </a:xfrm>
              <a:custGeom>
                <a:avLst/>
                <a:gdLst/>
                <a:ahLst/>
                <a:cxnLst>
                  <a:cxn ang="0">
                    <a:pos x="8" y="138"/>
                  </a:cxn>
                  <a:cxn ang="0">
                    <a:pos x="43" y="140"/>
                  </a:cxn>
                  <a:cxn ang="0">
                    <a:pos x="74" y="148"/>
                  </a:cxn>
                  <a:cxn ang="0">
                    <a:pos x="111" y="154"/>
                  </a:cxn>
                  <a:cxn ang="0">
                    <a:pos x="156" y="166"/>
                  </a:cxn>
                  <a:cxn ang="0">
                    <a:pos x="171" y="166"/>
                  </a:cxn>
                  <a:cxn ang="0">
                    <a:pos x="178" y="163"/>
                  </a:cxn>
                  <a:cxn ang="0">
                    <a:pos x="174" y="151"/>
                  </a:cxn>
                  <a:cxn ang="0">
                    <a:pos x="156" y="117"/>
                  </a:cxn>
                  <a:cxn ang="0">
                    <a:pos x="129" y="81"/>
                  </a:cxn>
                  <a:cxn ang="0">
                    <a:pos x="106" y="64"/>
                  </a:cxn>
                  <a:cxn ang="0">
                    <a:pos x="92" y="62"/>
                  </a:cxn>
                  <a:cxn ang="0">
                    <a:pos x="76" y="64"/>
                  </a:cxn>
                  <a:cxn ang="0">
                    <a:pos x="54" y="53"/>
                  </a:cxn>
                  <a:cxn ang="0">
                    <a:pos x="35" y="38"/>
                  </a:cxn>
                  <a:cxn ang="0">
                    <a:pos x="28" y="29"/>
                  </a:cxn>
                  <a:cxn ang="0">
                    <a:pos x="33" y="18"/>
                  </a:cxn>
                  <a:cxn ang="0">
                    <a:pos x="46" y="13"/>
                  </a:cxn>
                  <a:cxn ang="0">
                    <a:pos x="76" y="0"/>
                  </a:cxn>
                  <a:cxn ang="0">
                    <a:pos x="97" y="0"/>
                  </a:cxn>
                  <a:cxn ang="0">
                    <a:pos x="109" y="10"/>
                  </a:cxn>
                  <a:cxn ang="0">
                    <a:pos x="123" y="35"/>
                  </a:cxn>
                  <a:cxn ang="0">
                    <a:pos x="127" y="56"/>
                  </a:cxn>
                  <a:cxn ang="0">
                    <a:pos x="153" y="73"/>
                  </a:cxn>
                  <a:cxn ang="0">
                    <a:pos x="174" y="95"/>
                  </a:cxn>
                  <a:cxn ang="0">
                    <a:pos x="195" y="119"/>
                  </a:cxn>
                  <a:cxn ang="0">
                    <a:pos x="210" y="151"/>
                  </a:cxn>
                  <a:cxn ang="0">
                    <a:pos x="213" y="187"/>
                  </a:cxn>
                  <a:cxn ang="0">
                    <a:pos x="207" y="204"/>
                  </a:cxn>
                  <a:cxn ang="0">
                    <a:pos x="191" y="204"/>
                  </a:cxn>
                  <a:cxn ang="0">
                    <a:pos x="159" y="200"/>
                  </a:cxn>
                  <a:cxn ang="0">
                    <a:pos x="117" y="193"/>
                  </a:cxn>
                  <a:cxn ang="0">
                    <a:pos x="85" y="191"/>
                  </a:cxn>
                  <a:cxn ang="0">
                    <a:pos x="46" y="186"/>
                  </a:cxn>
                  <a:cxn ang="0">
                    <a:pos x="19" y="173"/>
                  </a:cxn>
                  <a:cxn ang="0">
                    <a:pos x="0" y="154"/>
                  </a:cxn>
                  <a:cxn ang="0">
                    <a:pos x="8" y="138"/>
                  </a:cxn>
                </a:cxnLst>
                <a:rect l="0" t="0" r="r" b="b"/>
                <a:pathLst>
                  <a:path w="213" h="204">
                    <a:moveTo>
                      <a:pt x="8" y="138"/>
                    </a:moveTo>
                    <a:lnTo>
                      <a:pt x="43" y="140"/>
                    </a:lnTo>
                    <a:lnTo>
                      <a:pt x="74" y="148"/>
                    </a:lnTo>
                    <a:lnTo>
                      <a:pt x="111" y="154"/>
                    </a:lnTo>
                    <a:lnTo>
                      <a:pt x="156" y="166"/>
                    </a:lnTo>
                    <a:lnTo>
                      <a:pt x="171" y="166"/>
                    </a:lnTo>
                    <a:lnTo>
                      <a:pt x="178" y="163"/>
                    </a:lnTo>
                    <a:lnTo>
                      <a:pt x="174" y="151"/>
                    </a:lnTo>
                    <a:lnTo>
                      <a:pt x="156" y="117"/>
                    </a:lnTo>
                    <a:lnTo>
                      <a:pt x="129" y="81"/>
                    </a:lnTo>
                    <a:lnTo>
                      <a:pt x="106" y="64"/>
                    </a:lnTo>
                    <a:lnTo>
                      <a:pt x="92" y="62"/>
                    </a:lnTo>
                    <a:lnTo>
                      <a:pt x="76" y="64"/>
                    </a:lnTo>
                    <a:lnTo>
                      <a:pt x="54" y="53"/>
                    </a:lnTo>
                    <a:lnTo>
                      <a:pt x="35" y="38"/>
                    </a:lnTo>
                    <a:lnTo>
                      <a:pt x="28" y="29"/>
                    </a:lnTo>
                    <a:lnTo>
                      <a:pt x="33" y="18"/>
                    </a:lnTo>
                    <a:lnTo>
                      <a:pt x="46" y="13"/>
                    </a:lnTo>
                    <a:lnTo>
                      <a:pt x="76" y="0"/>
                    </a:lnTo>
                    <a:lnTo>
                      <a:pt x="97" y="0"/>
                    </a:lnTo>
                    <a:lnTo>
                      <a:pt x="109" y="10"/>
                    </a:lnTo>
                    <a:lnTo>
                      <a:pt x="123" y="35"/>
                    </a:lnTo>
                    <a:lnTo>
                      <a:pt x="127" y="56"/>
                    </a:lnTo>
                    <a:lnTo>
                      <a:pt x="153" y="73"/>
                    </a:lnTo>
                    <a:lnTo>
                      <a:pt x="174" y="95"/>
                    </a:lnTo>
                    <a:lnTo>
                      <a:pt x="195" y="119"/>
                    </a:lnTo>
                    <a:lnTo>
                      <a:pt x="210" y="151"/>
                    </a:lnTo>
                    <a:lnTo>
                      <a:pt x="213" y="187"/>
                    </a:lnTo>
                    <a:lnTo>
                      <a:pt x="207" y="204"/>
                    </a:lnTo>
                    <a:lnTo>
                      <a:pt x="191" y="204"/>
                    </a:lnTo>
                    <a:lnTo>
                      <a:pt x="159" y="200"/>
                    </a:lnTo>
                    <a:lnTo>
                      <a:pt x="117" y="193"/>
                    </a:lnTo>
                    <a:lnTo>
                      <a:pt x="85" y="191"/>
                    </a:lnTo>
                    <a:lnTo>
                      <a:pt x="46" y="186"/>
                    </a:lnTo>
                    <a:lnTo>
                      <a:pt x="19" y="173"/>
                    </a:lnTo>
                    <a:lnTo>
                      <a:pt x="0" y="154"/>
                    </a:lnTo>
                    <a:lnTo>
                      <a:pt x="8" y="1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4563" y="1832"/>
                <a:ext cx="29" cy="13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120"/>
                  </a:cxn>
                  <a:cxn ang="0">
                    <a:pos x="0" y="138"/>
                  </a:cxn>
                  <a:cxn ang="0">
                    <a:pos x="0" y="7"/>
                  </a:cxn>
                  <a:cxn ang="0">
                    <a:pos x="29" y="0"/>
                  </a:cxn>
                </a:cxnLst>
                <a:rect l="0" t="0" r="r" b="b"/>
                <a:pathLst>
                  <a:path w="29" h="138">
                    <a:moveTo>
                      <a:pt x="29" y="0"/>
                    </a:moveTo>
                    <a:lnTo>
                      <a:pt x="29" y="120"/>
                    </a:lnTo>
                    <a:lnTo>
                      <a:pt x="0" y="138"/>
                    </a:lnTo>
                    <a:lnTo>
                      <a:pt x="0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F9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3650" y="1620"/>
                <a:ext cx="407" cy="724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5" y="400"/>
                  </a:cxn>
                  <a:cxn ang="0">
                    <a:pos x="154" y="400"/>
                  </a:cxn>
                  <a:cxn ang="0">
                    <a:pos x="110" y="414"/>
                  </a:cxn>
                  <a:cxn ang="0">
                    <a:pos x="74" y="437"/>
                  </a:cxn>
                  <a:cxn ang="0">
                    <a:pos x="47" y="465"/>
                  </a:cxn>
                  <a:cxn ang="0">
                    <a:pos x="21" y="504"/>
                  </a:cxn>
                  <a:cxn ang="0">
                    <a:pos x="7" y="555"/>
                  </a:cxn>
                  <a:cxn ang="0">
                    <a:pos x="2" y="599"/>
                  </a:cxn>
                  <a:cxn ang="0">
                    <a:pos x="0" y="632"/>
                  </a:cxn>
                  <a:cxn ang="0">
                    <a:pos x="56" y="661"/>
                  </a:cxn>
                  <a:cxn ang="0">
                    <a:pos x="53" y="611"/>
                  </a:cxn>
                  <a:cxn ang="0">
                    <a:pos x="50" y="562"/>
                  </a:cxn>
                  <a:cxn ang="0">
                    <a:pos x="61" y="520"/>
                  </a:cxn>
                  <a:cxn ang="0">
                    <a:pos x="77" y="485"/>
                  </a:cxn>
                  <a:cxn ang="0">
                    <a:pos x="98" y="471"/>
                  </a:cxn>
                  <a:cxn ang="0">
                    <a:pos x="127" y="458"/>
                  </a:cxn>
                  <a:cxn ang="0">
                    <a:pos x="154" y="452"/>
                  </a:cxn>
                  <a:cxn ang="0">
                    <a:pos x="192" y="450"/>
                  </a:cxn>
                  <a:cxn ang="0">
                    <a:pos x="195" y="516"/>
                  </a:cxn>
                  <a:cxn ang="0">
                    <a:pos x="241" y="537"/>
                  </a:cxn>
                  <a:cxn ang="0">
                    <a:pos x="244" y="465"/>
                  </a:cxn>
                  <a:cxn ang="0">
                    <a:pos x="279" y="471"/>
                  </a:cxn>
                  <a:cxn ang="0">
                    <a:pos x="315" y="492"/>
                  </a:cxn>
                  <a:cxn ang="0">
                    <a:pos x="342" y="513"/>
                  </a:cxn>
                  <a:cxn ang="0">
                    <a:pos x="357" y="540"/>
                  </a:cxn>
                  <a:cxn ang="0">
                    <a:pos x="360" y="562"/>
                  </a:cxn>
                  <a:cxn ang="0">
                    <a:pos x="360" y="602"/>
                  </a:cxn>
                  <a:cxn ang="0">
                    <a:pos x="355" y="635"/>
                  </a:cxn>
                  <a:cxn ang="0">
                    <a:pos x="338" y="703"/>
                  </a:cxn>
                  <a:cxn ang="0">
                    <a:pos x="398" y="724"/>
                  </a:cxn>
                  <a:cxn ang="0">
                    <a:pos x="398" y="668"/>
                  </a:cxn>
                  <a:cxn ang="0">
                    <a:pos x="405" y="599"/>
                  </a:cxn>
                  <a:cxn ang="0">
                    <a:pos x="401" y="549"/>
                  </a:cxn>
                  <a:cxn ang="0">
                    <a:pos x="388" y="514"/>
                  </a:cxn>
                  <a:cxn ang="0">
                    <a:pos x="370" y="482"/>
                  </a:cxn>
                  <a:cxn ang="0">
                    <a:pos x="334" y="447"/>
                  </a:cxn>
                  <a:cxn ang="0">
                    <a:pos x="294" y="427"/>
                  </a:cxn>
                  <a:cxn ang="0">
                    <a:pos x="259" y="414"/>
                  </a:cxn>
                  <a:cxn ang="0">
                    <a:pos x="241" y="411"/>
                  </a:cxn>
                  <a:cxn ang="0">
                    <a:pos x="241" y="323"/>
                  </a:cxn>
                  <a:cxn ang="0">
                    <a:pos x="407" y="238"/>
                  </a:cxn>
                  <a:cxn ang="0">
                    <a:pos x="363" y="195"/>
                  </a:cxn>
                  <a:cxn ang="0">
                    <a:pos x="331" y="219"/>
                  </a:cxn>
                  <a:cxn ang="0">
                    <a:pos x="241" y="272"/>
                  </a:cxn>
                  <a:cxn ang="0">
                    <a:pos x="238" y="53"/>
                  </a:cxn>
                  <a:cxn ang="0">
                    <a:pos x="235" y="41"/>
                  </a:cxn>
                  <a:cxn ang="0">
                    <a:pos x="192" y="0"/>
                  </a:cxn>
                </a:cxnLst>
                <a:rect l="0" t="0" r="r" b="b"/>
                <a:pathLst>
                  <a:path w="407" h="724">
                    <a:moveTo>
                      <a:pt x="192" y="0"/>
                    </a:moveTo>
                    <a:lnTo>
                      <a:pt x="195" y="400"/>
                    </a:lnTo>
                    <a:lnTo>
                      <a:pt x="154" y="400"/>
                    </a:lnTo>
                    <a:lnTo>
                      <a:pt x="110" y="414"/>
                    </a:lnTo>
                    <a:lnTo>
                      <a:pt x="74" y="437"/>
                    </a:lnTo>
                    <a:lnTo>
                      <a:pt x="47" y="465"/>
                    </a:lnTo>
                    <a:lnTo>
                      <a:pt x="21" y="504"/>
                    </a:lnTo>
                    <a:lnTo>
                      <a:pt x="7" y="555"/>
                    </a:lnTo>
                    <a:lnTo>
                      <a:pt x="2" y="599"/>
                    </a:lnTo>
                    <a:lnTo>
                      <a:pt x="0" y="632"/>
                    </a:lnTo>
                    <a:lnTo>
                      <a:pt x="56" y="661"/>
                    </a:lnTo>
                    <a:lnTo>
                      <a:pt x="53" y="611"/>
                    </a:lnTo>
                    <a:lnTo>
                      <a:pt x="50" y="562"/>
                    </a:lnTo>
                    <a:lnTo>
                      <a:pt x="61" y="520"/>
                    </a:lnTo>
                    <a:lnTo>
                      <a:pt x="77" y="485"/>
                    </a:lnTo>
                    <a:lnTo>
                      <a:pt x="98" y="471"/>
                    </a:lnTo>
                    <a:lnTo>
                      <a:pt x="127" y="458"/>
                    </a:lnTo>
                    <a:lnTo>
                      <a:pt x="154" y="452"/>
                    </a:lnTo>
                    <a:lnTo>
                      <a:pt x="192" y="450"/>
                    </a:lnTo>
                    <a:lnTo>
                      <a:pt x="195" y="516"/>
                    </a:lnTo>
                    <a:lnTo>
                      <a:pt x="241" y="537"/>
                    </a:lnTo>
                    <a:lnTo>
                      <a:pt x="244" y="465"/>
                    </a:lnTo>
                    <a:lnTo>
                      <a:pt x="279" y="471"/>
                    </a:lnTo>
                    <a:lnTo>
                      <a:pt x="315" y="492"/>
                    </a:lnTo>
                    <a:lnTo>
                      <a:pt x="342" y="513"/>
                    </a:lnTo>
                    <a:lnTo>
                      <a:pt x="357" y="540"/>
                    </a:lnTo>
                    <a:lnTo>
                      <a:pt x="360" y="562"/>
                    </a:lnTo>
                    <a:lnTo>
                      <a:pt x="360" y="602"/>
                    </a:lnTo>
                    <a:lnTo>
                      <a:pt x="355" y="635"/>
                    </a:lnTo>
                    <a:lnTo>
                      <a:pt x="338" y="703"/>
                    </a:lnTo>
                    <a:lnTo>
                      <a:pt x="398" y="724"/>
                    </a:lnTo>
                    <a:lnTo>
                      <a:pt x="398" y="668"/>
                    </a:lnTo>
                    <a:lnTo>
                      <a:pt x="405" y="599"/>
                    </a:lnTo>
                    <a:lnTo>
                      <a:pt x="401" y="549"/>
                    </a:lnTo>
                    <a:lnTo>
                      <a:pt x="388" y="514"/>
                    </a:lnTo>
                    <a:lnTo>
                      <a:pt x="370" y="482"/>
                    </a:lnTo>
                    <a:lnTo>
                      <a:pt x="334" y="447"/>
                    </a:lnTo>
                    <a:lnTo>
                      <a:pt x="294" y="427"/>
                    </a:lnTo>
                    <a:lnTo>
                      <a:pt x="259" y="414"/>
                    </a:lnTo>
                    <a:lnTo>
                      <a:pt x="241" y="411"/>
                    </a:lnTo>
                    <a:lnTo>
                      <a:pt x="241" y="323"/>
                    </a:lnTo>
                    <a:lnTo>
                      <a:pt x="407" y="238"/>
                    </a:lnTo>
                    <a:lnTo>
                      <a:pt x="363" y="195"/>
                    </a:lnTo>
                    <a:lnTo>
                      <a:pt x="331" y="219"/>
                    </a:lnTo>
                    <a:lnTo>
                      <a:pt x="241" y="272"/>
                    </a:lnTo>
                    <a:lnTo>
                      <a:pt x="238" y="53"/>
                    </a:lnTo>
                    <a:lnTo>
                      <a:pt x="235" y="4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714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3833" y="1609"/>
                <a:ext cx="68" cy="5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32"/>
                  </a:cxn>
                  <a:cxn ang="0">
                    <a:pos x="68" y="556"/>
                  </a:cxn>
                  <a:cxn ang="0">
                    <a:pos x="61" y="63"/>
                  </a:cxn>
                  <a:cxn ang="0">
                    <a:pos x="49" y="47"/>
                  </a:cxn>
                  <a:cxn ang="0">
                    <a:pos x="53" y="536"/>
                  </a:cxn>
                  <a:cxn ang="0">
                    <a:pos x="15" y="521"/>
                  </a:cxn>
                  <a:cxn ang="0">
                    <a:pos x="15" y="15"/>
                  </a:cxn>
                  <a:cxn ang="0">
                    <a:pos x="0" y="0"/>
                  </a:cxn>
                </a:cxnLst>
                <a:rect l="0" t="0" r="r" b="b"/>
                <a:pathLst>
                  <a:path w="68" h="556">
                    <a:moveTo>
                      <a:pt x="0" y="0"/>
                    </a:moveTo>
                    <a:lnTo>
                      <a:pt x="4" y="532"/>
                    </a:lnTo>
                    <a:lnTo>
                      <a:pt x="68" y="556"/>
                    </a:lnTo>
                    <a:lnTo>
                      <a:pt x="61" y="63"/>
                    </a:lnTo>
                    <a:lnTo>
                      <a:pt x="49" y="47"/>
                    </a:lnTo>
                    <a:lnTo>
                      <a:pt x="53" y="536"/>
                    </a:lnTo>
                    <a:lnTo>
                      <a:pt x="15" y="521"/>
                    </a:lnTo>
                    <a:lnTo>
                      <a:pt x="1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3888" y="1814"/>
                <a:ext cx="136" cy="88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22" y="0"/>
                  </a:cxn>
                  <a:cxn ang="0">
                    <a:pos x="136" y="15"/>
                  </a:cxn>
                  <a:cxn ang="0">
                    <a:pos x="0" y="88"/>
                  </a:cxn>
                  <a:cxn ang="0">
                    <a:pos x="0" y="71"/>
                  </a:cxn>
                </a:cxnLst>
                <a:rect l="0" t="0" r="r" b="b"/>
                <a:pathLst>
                  <a:path w="136" h="88">
                    <a:moveTo>
                      <a:pt x="0" y="71"/>
                    </a:moveTo>
                    <a:lnTo>
                      <a:pt x="122" y="0"/>
                    </a:lnTo>
                    <a:lnTo>
                      <a:pt x="136" y="15"/>
                    </a:lnTo>
                    <a:lnTo>
                      <a:pt x="0" y="88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890" y="1852"/>
                <a:ext cx="165" cy="102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57" y="0"/>
                  </a:cxn>
                  <a:cxn ang="0">
                    <a:pos x="165" y="11"/>
                  </a:cxn>
                  <a:cxn ang="0">
                    <a:pos x="0" y="102"/>
                  </a:cxn>
                  <a:cxn ang="0">
                    <a:pos x="0" y="85"/>
                  </a:cxn>
                </a:cxnLst>
                <a:rect l="0" t="0" r="r" b="b"/>
                <a:pathLst>
                  <a:path w="165" h="102">
                    <a:moveTo>
                      <a:pt x="0" y="85"/>
                    </a:moveTo>
                    <a:lnTo>
                      <a:pt x="157" y="0"/>
                    </a:lnTo>
                    <a:lnTo>
                      <a:pt x="165" y="11"/>
                    </a:lnTo>
                    <a:lnTo>
                      <a:pt x="0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3644" y="2010"/>
                <a:ext cx="204" cy="279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61" y="0"/>
                  </a:cxn>
                  <a:cxn ang="0">
                    <a:pos x="124" y="10"/>
                  </a:cxn>
                  <a:cxn ang="0">
                    <a:pos x="89" y="31"/>
                  </a:cxn>
                  <a:cxn ang="0">
                    <a:pos x="56" y="59"/>
                  </a:cxn>
                  <a:cxn ang="0">
                    <a:pos x="29" y="96"/>
                  </a:cxn>
                  <a:cxn ang="0">
                    <a:pos x="13" y="142"/>
                  </a:cxn>
                  <a:cxn ang="0">
                    <a:pos x="3" y="197"/>
                  </a:cxn>
                  <a:cxn ang="0">
                    <a:pos x="0" y="222"/>
                  </a:cxn>
                  <a:cxn ang="0">
                    <a:pos x="3" y="239"/>
                  </a:cxn>
                  <a:cxn ang="0">
                    <a:pos x="66" y="279"/>
                  </a:cxn>
                  <a:cxn ang="0">
                    <a:pos x="68" y="265"/>
                  </a:cxn>
                  <a:cxn ang="0">
                    <a:pos x="64" y="215"/>
                  </a:cxn>
                  <a:cxn ang="0">
                    <a:pos x="62" y="164"/>
                  </a:cxn>
                  <a:cxn ang="0">
                    <a:pos x="73" y="119"/>
                  </a:cxn>
                  <a:cxn ang="0">
                    <a:pos x="95" y="90"/>
                  </a:cxn>
                  <a:cxn ang="0">
                    <a:pos x="126" y="73"/>
                  </a:cxn>
                  <a:cxn ang="0">
                    <a:pos x="166" y="63"/>
                  </a:cxn>
                  <a:cxn ang="0">
                    <a:pos x="194" y="61"/>
                  </a:cxn>
                  <a:cxn ang="0">
                    <a:pos x="204" y="63"/>
                  </a:cxn>
                  <a:cxn ang="0">
                    <a:pos x="202" y="51"/>
                  </a:cxn>
                  <a:cxn ang="0">
                    <a:pos x="159" y="52"/>
                  </a:cxn>
                  <a:cxn ang="0">
                    <a:pos x="126" y="61"/>
                  </a:cxn>
                  <a:cxn ang="0">
                    <a:pos x="92" y="77"/>
                  </a:cxn>
                  <a:cxn ang="0">
                    <a:pos x="73" y="96"/>
                  </a:cxn>
                  <a:cxn ang="0">
                    <a:pos x="59" y="129"/>
                  </a:cxn>
                  <a:cxn ang="0">
                    <a:pos x="53" y="153"/>
                  </a:cxn>
                  <a:cxn ang="0">
                    <a:pos x="50" y="184"/>
                  </a:cxn>
                  <a:cxn ang="0">
                    <a:pos x="52" y="223"/>
                  </a:cxn>
                  <a:cxn ang="0">
                    <a:pos x="56" y="258"/>
                  </a:cxn>
                  <a:cxn ang="0">
                    <a:pos x="13" y="233"/>
                  </a:cxn>
                  <a:cxn ang="0">
                    <a:pos x="17" y="187"/>
                  </a:cxn>
                  <a:cxn ang="0">
                    <a:pos x="25" y="132"/>
                  </a:cxn>
                  <a:cxn ang="0">
                    <a:pos x="43" y="94"/>
                  </a:cxn>
                  <a:cxn ang="0">
                    <a:pos x="66" y="63"/>
                  </a:cxn>
                  <a:cxn ang="0">
                    <a:pos x="92" y="42"/>
                  </a:cxn>
                  <a:cxn ang="0">
                    <a:pos x="124" y="27"/>
                  </a:cxn>
                  <a:cxn ang="0">
                    <a:pos x="152" y="16"/>
                  </a:cxn>
                  <a:cxn ang="0">
                    <a:pos x="186" y="10"/>
                  </a:cxn>
                  <a:cxn ang="0">
                    <a:pos x="197" y="16"/>
                  </a:cxn>
                  <a:cxn ang="0">
                    <a:pos x="197" y="0"/>
                  </a:cxn>
                </a:cxnLst>
                <a:rect l="0" t="0" r="r" b="b"/>
                <a:pathLst>
                  <a:path w="204" h="279">
                    <a:moveTo>
                      <a:pt x="197" y="0"/>
                    </a:moveTo>
                    <a:lnTo>
                      <a:pt x="161" y="0"/>
                    </a:lnTo>
                    <a:lnTo>
                      <a:pt x="124" y="10"/>
                    </a:lnTo>
                    <a:lnTo>
                      <a:pt x="89" y="31"/>
                    </a:lnTo>
                    <a:lnTo>
                      <a:pt x="56" y="59"/>
                    </a:lnTo>
                    <a:lnTo>
                      <a:pt x="29" y="96"/>
                    </a:lnTo>
                    <a:lnTo>
                      <a:pt x="13" y="142"/>
                    </a:lnTo>
                    <a:lnTo>
                      <a:pt x="3" y="197"/>
                    </a:lnTo>
                    <a:lnTo>
                      <a:pt x="0" y="222"/>
                    </a:lnTo>
                    <a:lnTo>
                      <a:pt x="3" y="239"/>
                    </a:lnTo>
                    <a:lnTo>
                      <a:pt x="66" y="279"/>
                    </a:lnTo>
                    <a:lnTo>
                      <a:pt x="68" y="265"/>
                    </a:lnTo>
                    <a:lnTo>
                      <a:pt x="64" y="215"/>
                    </a:lnTo>
                    <a:lnTo>
                      <a:pt x="62" y="164"/>
                    </a:lnTo>
                    <a:lnTo>
                      <a:pt x="73" y="119"/>
                    </a:lnTo>
                    <a:lnTo>
                      <a:pt x="95" y="90"/>
                    </a:lnTo>
                    <a:lnTo>
                      <a:pt x="126" y="73"/>
                    </a:lnTo>
                    <a:lnTo>
                      <a:pt x="166" y="63"/>
                    </a:lnTo>
                    <a:lnTo>
                      <a:pt x="194" y="61"/>
                    </a:lnTo>
                    <a:lnTo>
                      <a:pt x="204" y="63"/>
                    </a:lnTo>
                    <a:lnTo>
                      <a:pt x="202" y="51"/>
                    </a:lnTo>
                    <a:lnTo>
                      <a:pt x="159" y="52"/>
                    </a:lnTo>
                    <a:lnTo>
                      <a:pt x="126" y="61"/>
                    </a:lnTo>
                    <a:lnTo>
                      <a:pt x="92" y="77"/>
                    </a:lnTo>
                    <a:lnTo>
                      <a:pt x="73" y="96"/>
                    </a:lnTo>
                    <a:lnTo>
                      <a:pt x="59" y="129"/>
                    </a:lnTo>
                    <a:lnTo>
                      <a:pt x="53" y="153"/>
                    </a:lnTo>
                    <a:lnTo>
                      <a:pt x="50" y="184"/>
                    </a:lnTo>
                    <a:lnTo>
                      <a:pt x="52" y="223"/>
                    </a:lnTo>
                    <a:lnTo>
                      <a:pt x="56" y="258"/>
                    </a:lnTo>
                    <a:lnTo>
                      <a:pt x="13" y="233"/>
                    </a:lnTo>
                    <a:lnTo>
                      <a:pt x="17" y="187"/>
                    </a:lnTo>
                    <a:lnTo>
                      <a:pt x="25" y="132"/>
                    </a:lnTo>
                    <a:lnTo>
                      <a:pt x="43" y="94"/>
                    </a:lnTo>
                    <a:lnTo>
                      <a:pt x="66" y="63"/>
                    </a:lnTo>
                    <a:lnTo>
                      <a:pt x="92" y="42"/>
                    </a:lnTo>
                    <a:lnTo>
                      <a:pt x="124" y="27"/>
                    </a:lnTo>
                    <a:lnTo>
                      <a:pt x="152" y="16"/>
                    </a:lnTo>
                    <a:lnTo>
                      <a:pt x="186" y="10"/>
                    </a:lnTo>
                    <a:lnTo>
                      <a:pt x="197" y="16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3887" y="2022"/>
                <a:ext cx="173" cy="3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4" y="10"/>
                  </a:cxn>
                  <a:cxn ang="0">
                    <a:pos x="88" y="29"/>
                  </a:cxn>
                  <a:cxn ang="0">
                    <a:pos x="120" y="56"/>
                  </a:cxn>
                  <a:cxn ang="0">
                    <a:pos x="146" y="90"/>
                  </a:cxn>
                  <a:cxn ang="0">
                    <a:pos x="166" y="132"/>
                  </a:cxn>
                  <a:cxn ang="0">
                    <a:pos x="173" y="179"/>
                  </a:cxn>
                  <a:cxn ang="0">
                    <a:pos x="171" y="235"/>
                  </a:cxn>
                  <a:cxn ang="0">
                    <a:pos x="169" y="281"/>
                  </a:cxn>
                  <a:cxn ang="0">
                    <a:pos x="165" y="329"/>
                  </a:cxn>
                  <a:cxn ang="0">
                    <a:pos x="93" y="304"/>
                  </a:cxn>
                  <a:cxn ang="0">
                    <a:pos x="94" y="289"/>
                  </a:cxn>
                  <a:cxn ang="0">
                    <a:pos x="108" y="241"/>
                  </a:cxn>
                  <a:cxn ang="0">
                    <a:pos x="119" y="191"/>
                  </a:cxn>
                  <a:cxn ang="0">
                    <a:pos x="117" y="144"/>
                  </a:cxn>
                  <a:cxn ang="0">
                    <a:pos x="101" y="113"/>
                  </a:cxn>
                  <a:cxn ang="0">
                    <a:pos x="74" y="90"/>
                  </a:cxn>
                  <a:cxn ang="0">
                    <a:pos x="36" y="72"/>
                  </a:cxn>
                  <a:cxn ang="0">
                    <a:pos x="8" y="65"/>
                  </a:cxn>
                  <a:cxn ang="0">
                    <a:pos x="0" y="65"/>
                  </a:cxn>
                  <a:cxn ang="0">
                    <a:pos x="4" y="54"/>
                  </a:cxn>
                  <a:cxn ang="0">
                    <a:pos x="45" y="63"/>
                  </a:cxn>
                  <a:cxn ang="0">
                    <a:pos x="76" y="78"/>
                  </a:cxn>
                  <a:cxn ang="0">
                    <a:pos x="107" y="100"/>
                  </a:cxn>
                  <a:cxn ang="0">
                    <a:pos x="123" y="123"/>
                  </a:cxn>
                  <a:cxn ang="0">
                    <a:pos x="129" y="157"/>
                  </a:cxn>
                  <a:cxn ang="0">
                    <a:pos x="131" y="182"/>
                  </a:cxn>
                  <a:cxn ang="0">
                    <a:pos x="128" y="213"/>
                  </a:cxn>
                  <a:cxn ang="0">
                    <a:pos x="117" y="251"/>
                  </a:cxn>
                  <a:cxn ang="0">
                    <a:pos x="105" y="295"/>
                  </a:cxn>
                  <a:cxn ang="0">
                    <a:pos x="155" y="313"/>
                  </a:cxn>
                  <a:cxn ang="0">
                    <a:pos x="161" y="222"/>
                  </a:cxn>
                  <a:cxn ang="0">
                    <a:pos x="163" y="167"/>
                  </a:cxn>
                  <a:cxn ang="0">
                    <a:pos x="152" y="126"/>
                  </a:cxn>
                  <a:cxn ang="0">
                    <a:pos x="135" y="90"/>
                  </a:cxn>
                  <a:cxn ang="0">
                    <a:pos x="114" y="66"/>
                  </a:cxn>
                  <a:cxn ang="0">
                    <a:pos x="85" y="45"/>
                  </a:cxn>
                  <a:cxn ang="0">
                    <a:pos x="59" y="29"/>
                  </a:cxn>
                  <a:cxn ang="0">
                    <a:pos x="26" y="16"/>
                  </a:cxn>
                  <a:cxn ang="0">
                    <a:pos x="0" y="12"/>
                  </a:cxn>
                  <a:cxn ang="0">
                    <a:pos x="4" y="0"/>
                  </a:cxn>
                </a:cxnLst>
                <a:rect l="0" t="0" r="r" b="b"/>
                <a:pathLst>
                  <a:path w="173" h="329">
                    <a:moveTo>
                      <a:pt x="4" y="0"/>
                    </a:moveTo>
                    <a:lnTo>
                      <a:pt x="54" y="10"/>
                    </a:lnTo>
                    <a:lnTo>
                      <a:pt x="88" y="29"/>
                    </a:lnTo>
                    <a:lnTo>
                      <a:pt x="120" y="56"/>
                    </a:lnTo>
                    <a:lnTo>
                      <a:pt x="146" y="90"/>
                    </a:lnTo>
                    <a:lnTo>
                      <a:pt x="166" y="132"/>
                    </a:lnTo>
                    <a:lnTo>
                      <a:pt x="173" y="179"/>
                    </a:lnTo>
                    <a:lnTo>
                      <a:pt x="171" y="235"/>
                    </a:lnTo>
                    <a:lnTo>
                      <a:pt x="169" y="281"/>
                    </a:lnTo>
                    <a:lnTo>
                      <a:pt x="165" y="329"/>
                    </a:lnTo>
                    <a:lnTo>
                      <a:pt x="93" y="304"/>
                    </a:lnTo>
                    <a:lnTo>
                      <a:pt x="94" y="289"/>
                    </a:lnTo>
                    <a:lnTo>
                      <a:pt x="108" y="241"/>
                    </a:lnTo>
                    <a:lnTo>
                      <a:pt x="119" y="191"/>
                    </a:lnTo>
                    <a:lnTo>
                      <a:pt x="117" y="144"/>
                    </a:lnTo>
                    <a:lnTo>
                      <a:pt x="101" y="113"/>
                    </a:lnTo>
                    <a:lnTo>
                      <a:pt x="74" y="90"/>
                    </a:lnTo>
                    <a:lnTo>
                      <a:pt x="36" y="72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4" y="54"/>
                    </a:lnTo>
                    <a:lnTo>
                      <a:pt x="45" y="63"/>
                    </a:lnTo>
                    <a:lnTo>
                      <a:pt x="76" y="78"/>
                    </a:lnTo>
                    <a:lnTo>
                      <a:pt x="107" y="100"/>
                    </a:lnTo>
                    <a:lnTo>
                      <a:pt x="123" y="123"/>
                    </a:lnTo>
                    <a:lnTo>
                      <a:pt x="129" y="157"/>
                    </a:lnTo>
                    <a:lnTo>
                      <a:pt x="131" y="182"/>
                    </a:lnTo>
                    <a:lnTo>
                      <a:pt x="128" y="213"/>
                    </a:lnTo>
                    <a:lnTo>
                      <a:pt x="117" y="251"/>
                    </a:lnTo>
                    <a:lnTo>
                      <a:pt x="105" y="295"/>
                    </a:lnTo>
                    <a:lnTo>
                      <a:pt x="155" y="313"/>
                    </a:lnTo>
                    <a:lnTo>
                      <a:pt x="161" y="222"/>
                    </a:lnTo>
                    <a:lnTo>
                      <a:pt x="163" y="167"/>
                    </a:lnTo>
                    <a:lnTo>
                      <a:pt x="152" y="126"/>
                    </a:lnTo>
                    <a:lnTo>
                      <a:pt x="135" y="90"/>
                    </a:lnTo>
                    <a:lnTo>
                      <a:pt x="114" y="66"/>
                    </a:lnTo>
                    <a:lnTo>
                      <a:pt x="85" y="45"/>
                    </a:lnTo>
                    <a:lnTo>
                      <a:pt x="59" y="29"/>
                    </a:lnTo>
                    <a:lnTo>
                      <a:pt x="26" y="16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0" name="Tekstboks 9"/>
            <p:cNvSpPr txBox="1">
              <a:spLocks noChangeAspect="1"/>
            </p:cNvSpPr>
            <p:nvPr/>
          </p:nvSpPr>
          <p:spPr>
            <a:xfrm rot="20460000">
              <a:off x="6090433" y="1136293"/>
              <a:ext cx="9124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Ʃ Δq</a:t>
              </a:r>
              <a:r>
                <a:rPr lang="en-GB" sz="900" b="0" baseline="-250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GB" sz="900" b="0" baseline="-250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 =  Ʃ τ</a:t>
              </a:r>
              <a:r>
                <a:rPr lang="en-GB" sz="900" b="0" baseline="-25000" dirty="0" smtClean="0">
                  <a:latin typeface="Times New Roman" pitchFamily="18" charset="0"/>
                  <a:cs typeface="Times New Roman" pitchFamily="18" charset="0"/>
                </a:rPr>
                <a:t>c,t</a:t>
              </a:r>
              <a:endParaRPr lang="en-GB" sz="9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kstboks 10"/>
            <p:cNvSpPr txBox="1">
              <a:spLocks noChangeAspect="1"/>
            </p:cNvSpPr>
            <p:nvPr/>
          </p:nvSpPr>
          <p:spPr>
            <a:xfrm rot="20400000">
              <a:off x="6237429" y="1245956"/>
              <a:ext cx="8851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Ʃ q</a:t>
              </a:r>
              <a:r>
                <a:rPr lang="en-GB" sz="900" b="0" baseline="-25000" dirty="0" smtClean="0">
                  <a:latin typeface="Times New Roman" pitchFamily="18" charset="0"/>
                  <a:cs typeface="Times New Roman" pitchFamily="18" charset="0"/>
                </a:rPr>
                <a:t>b,t</a:t>
              </a:r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GB" sz="900" b="0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  =  Ʃ β</a:t>
              </a:r>
              <a:r>
                <a:rPr lang="en-GB" sz="900" b="0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GB" sz="9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kstboks 11"/>
            <p:cNvSpPr txBox="1">
              <a:spLocks noChangeAspect="1"/>
            </p:cNvSpPr>
            <p:nvPr/>
          </p:nvSpPr>
          <p:spPr>
            <a:xfrm rot="20280000">
              <a:off x="6411430" y="1509234"/>
              <a:ext cx="3481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0" dirty="0" smtClean="0">
                  <a:latin typeface="Times New Roman" pitchFamily="18" charset="0"/>
                  <a:cs typeface="Times New Roman" pitchFamily="18" charset="0"/>
                </a:rPr>
                <a:t>Ʃ φ</a:t>
              </a:r>
              <a:endParaRPr lang="en-GB" sz="9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942" y="3285460"/>
            <a:ext cx="2020202" cy="175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kstboks 70"/>
          <p:cNvSpPr txBox="1"/>
          <p:nvPr/>
        </p:nvSpPr>
        <p:spPr>
          <a:xfrm>
            <a:off x="823067" y="2707042"/>
            <a:ext cx="82926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dirty="0" smtClean="0"/>
              <a:t>and the value created by spot trading</a:t>
            </a:r>
          </a:p>
        </p:txBody>
      </p:sp>
      <p:sp>
        <p:nvSpPr>
          <p:cNvPr id="43" name="Pladsholder til diasnumm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5" name="Tekstboks 44"/>
          <p:cNvSpPr txBox="1"/>
          <p:nvPr/>
        </p:nvSpPr>
        <p:spPr>
          <a:xfrm>
            <a:off x="377384" y="4905850"/>
            <a:ext cx="6837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the following slides, the red curves</a:t>
            </a:r>
          </a:p>
          <a:p>
            <a:r>
              <a:rPr lang="en-GB" dirty="0" smtClean="0"/>
              <a:t>illustrate the spot exchanges’ demand curves.</a:t>
            </a:r>
            <a:endParaRPr lang="en-GB" dirty="0"/>
          </a:p>
        </p:txBody>
      </p:sp>
      <p:sp>
        <p:nvSpPr>
          <p:cNvPr id="46" name="Tekstboks 45"/>
          <p:cNvSpPr txBox="1"/>
          <p:nvPr/>
        </p:nvSpPr>
        <p:spPr>
          <a:xfrm>
            <a:off x="377384" y="5660582"/>
            <a:ext cx="7035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green curves illustrate the spot exchanges’</a:t>
            </a:r>
          </a:p>
          <a:p>
            <a:r>
              <a:rPr lang="en-GB" dirty="0" smtClean="0"/>
              <a:t>supply curves.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2591727" y="1857382"/>
            <a:ext cx="4203171" cy="2789238"/>
            <a:chOff x="1507" y="1362"/>
            <a:chExt cx="2444" cy="1757"/>
          </a:xfrm>
        </p:grpSpPr>
        <p:sp>
          <p:nvSpPr>
            <p:cNvPr id="24610" name="Freeform 93" descr="Narrow vertical"/>
            <p:cNvSpPr>
              <a:spLocks/>
            </p:cNvSpPr>
            <p:nvPr/>
          </p:nvSpPr>
          <p:spPr bwMode="auto">
            <a:xfrm>
              <a:off x="2601" y="2602"/>
              <a:ext cx="299" cy="142"/>
            </a:xfrm>
            <a:custGeom>
              <a:avLst/>
              <a:gdLst>
                <a:gd name="T0" fmla="*/ 0 w 299"/>
                <a:gd name="T1" fmla="*/ 1 h 142"/>
                <a:gd name="T2" fmla="*/ 299 w 299"/>
                <a:gd name="T3" fmla="*/ 0 h 142"/>
                <a:gd name="T4" fmla="*/ 299 w 299"/>
                <a:gd name="T5" fmla="*/ 142 h 142"/>
                <a:gd name="T6" fmla="*/ 2 w 299"/>
                <a:gd name="T7" fmla="*/ 142 h 142"/>
                <a:gd name="T8" fmla="*/ 0 w 299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42"/>
                <a:gd name="T17" fmla="*/ 299 w 29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42">
                  <a:moveTo>
                    <a:pt x="0" y="1"/>
                  </a:moveTo>
                  <a:lnTo>
                    <a:pt x="299" y="0"/>
                  </a:lnTo>
                  <a:lnTo>
                    <a:pt x="299" y="142"/>
                  </a:lnTo>
                  <a:lnTo>
                    <a:pt x="2" y="142"/>
                  </a:lnTo>
                  <a:lnTo>
                    <a:pt x="0" y="1"/>
                  </a:lnTo>
                  <a:close/>
                </a:path>
              </a:pathLst>
            </a:custGeom>
            <a:pattFill prst="narVert">
              <a:fgClr>
                <a:srgbClr val="0000FF"/>
              </a:fgClr>
              <a:bgClr>
                <a:schemeClr val="bg1"/>
              </a:bgClr>
            </a:patt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1" name="Line 94"/>
            <p:cNvSpPr>
              <a:spLocks noChangeShapeType="1"/>
            </p:cNvSpPr>
            <p:nvPr/>
          </p:nvSpPr>
          <p:spPr bwMode="auto">
            <a:xfrm flipH="1">
              <a:off x="1507" y="2744"/>
              <a:ext cx="1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2" name="Line 95"/>
            <p:cNvSpPr>
              <a:spLocks noChangeShapeType="1"/>
            </p:cNvSpPr>
            <p:nvPr/>
          </p:nvSpPr>
          <p:spPr bwMode="auto">
            <a:xfrm>
              <a:off x="2602" y="2744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3" name="Line 96"/>
            <p:cNvSpPr>
              <a:spLocks noChangeShapeType="1"/>
            </p:cNvSpPr>
            <p:nvPr/>
          </p:nvSpPr>
          <p:spPr bwMode="auto">
            <a:xfrm>
              <a:off x="2603" y="2603"/>
              <a:ext cx="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4" name="Text Box 97"/>
            <p:cNvSpPr txBox="1">
              <a:spLocks noChangeArrowheads="1"/>
            </p:cNvSpPr>
            <p:nvPr/>
          </p:nvSpPr>
          <p:spPr bwMode="auto">
            <a:xfrm>
              <a:off x="1582" y="1362"/>
              <a:ext cx="1835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rgbClr val="0000FF"/>
                  </a:solidFill>
                </a:rPr>
                <a:t>Congestion revenue: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</a:rPr>
                <a:t>E * (P</a:t>
              </a:r>
              <a:r>
                <a:rPr lang="en-GB" baseline="-25000" dirty="0">
                  <a:solidFill>
                    <a:srgbClr val="0000FF"/>
                  </a:solidFill>
                </a:rPr>
                <a:t>high</a:t>
              </a:r>
              <a:r>
                <a:rPr lang="en-GB" dirty="0">
                  <a:solidFill>
                    <a:srgbClr val="0000FF"/>
                  </a:solidFill>
                </a:rPr>
                <a:t> – P</a:t>
              </a:r>
              <a:r>
                <a:rPr lang="en-GB" baseline="-25000" dirty="0">
                  <a:solidFill>
                    <a:srgbClr val="0000FF"/>
                  </a:solidFill>
                </a:rPr>
                <a:t>low</a:t>
              </a:r>
              <a:r>
                <a:rPr lang="en-GB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24615" name="Line 98"/>
            <p:cNvSpPr>
              <a:spLocks noChangeShapeType="1"/>
            </p:cNvSpPr>
            <p:nvPr/>
          </p:nvSpPr>
          <p:spPr bwMode="auto">
            <a:xfrm>
              <a:off x="2582" y="1788"/>
              <a:ext cx="129" cy="7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6" name="Line 99"/>
            <p:cNvSpPr>
              <a:spLocks noChangeShapeType="1"/>
            </p:cNvSpPr>
            <p:nvPr/>
          </p:nvSpPr>
          <p:spPr bwMode="auto">
            <a:xfrm flipH="1">
              <a:off x="2878" y="2603"/>
              <a:ext cx="1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17" name="Text Box 100"/>
            <p:cNvSpPr txBox="1">
              <a:spLocks noChangeArrowheads="1"/>
            </p:cNvSpPr>
            <p:nvPr/>
          </p:nvSpPr>
          <p:spPr bwMode="auto">
            <a:xfrm rot="5400000">
              <a:off x="2668" y="2643"/>
              <a:ext cx="230" cy="3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3800" b="0" dirty="0"/>
                <a:t>}</a:t>
              </a:r>
            </a:p>
          </p:txBody>
        </p:sp>
        <p:sp>
          <p:nvSpPr>
            <p:cNvPr id="24618" name="Text Box 101"/>
            <p:cNvSpPr txBox="1">
              <a:spLocks noChangeArrowheads="1"/>
            </p:cNvSpPr>
            <p:nvPr/>
          </p:nvSpPr>
          <p:spPr bwMode="auto">
            <a:xfrm>
              <a:off x="2653" y="2886"/>
              <a:ext cx="19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dirty="0"/>
                <a:t>E</a:t>
              </a:r>
            </a:p>
          </p:txBody>
        </p:sp>
      </p:grpSp>
      <p:sp>
        <p:nvSpPr>
          <p:cNvPr id="49298" name="Freeform 146" descr="Light upward diagonal"/>
          <p:cNvSpPr>
            <a:spLocks/>
          </p:cNvSpPr>
          <p:nvPr/>
        </p:nvSpPr>
        <p:spPr bwMode="auto">
          <a:xfrm>
            <a:off x="6784579" y="3824294"/>
            <a:ext cx="469503" cy="684212"/>
          </a:xfrm>
          <a:custGeom>
            <a:avLst/>
            <a:gdLst>
              <a:gd name="T0" fmla="*/ 0 w 273"/>
              <a:gd name="T1" fmla="*/ 0 h 431"/>
              <a:gd name="T2" fmla="*/ 2147483647 w 273"/>
              <a:gd name="T3" fmla="*/ 0 h 431"/>
              <a:gd name="T4" fmla="*/ 2147483647 w 273"/>
              <a:gd name="T5" fmla="*/ 2147483647 h 431"/>
              <a:gd name="T6" fmla="*/ 2147483647 w 273"/>
              <a:gd name="T7" fmla="*/ 2147483647 h 431"/>
              <a:gd name="T8" fmla="*/ 0 w 273"/>
              <a:gd name="T9" fmla="*/ 2147483647 h 431"/>
              <a:gd name="T10" fmla="*/ 0 w 273"/>
              <a:gd name="T11" fmla="*/ 0 h 4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431"/>
              <a:gd name="T20" fmla="*/ 273 w 273"/>
              <a:gd name="T21" fmla="*/ 431 h 4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431">
                <a:moveTo>
                  <a:pt x="0" y="0"/>
                </a:moveTo>
                <a:lnTo>
                  <a:pt x="273" y="0"/>
                </a:lnTo>
                <a:lnTo>
                  <a:pt x="144" y="270"/>
                </a:lnTo>
                <a:lnTo>
                  <a:pt x="50" y="431"/>
                </a:lnTo>
                <a:lnTo>
                  <a:pt x="0" y="429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7" name="Freeform 145" descr="Light downward diagonal"/>
          <p:cNvSpPr>
            <a:spLocks/>
          </p:cNvSpPr>
          <p:nvPr/>
        </p:nvSpPr>
        <p:spPr bwMode="auto">
          <a:xfrm>
            <a:off x="6788018" y="3162307"/>
            <a:ext cx="961363" cy="665163"/>
          </a:xfrm>
          <a:custGeom>
            <a:avLst/>
            <a:gdLst>
              <a:gd name="T0" fmla="*/ 0 w 559"/>
              <a:gd name="T1" fmla="*/ 0 h 419"/>
              <a:gd name="T2" fmla="*/ 2147483647 w 559"/>
              <a:gd name="T3" fmla="*/ 0 h 419"/>
              <a:gd name="T4" fmla="*/ 2147483647 w 559"/>
              <a:gd name="T5" fmla="*/ 2147483647 h 419"/>
              <a:gd name="T6" fmla="*/ 2147483647 w 559"/>
              <a:gd name="T7" fmla="*/ 2147483647 h 419"/>
              <a:gd name="T8" fmla="*/ 0 w 559"/>
              <a:gd name="T9" fmla="*/ 2147483647 h 419"/>
              <a:gd name="T10" fmla="*/ 0 w 559"/>
              <a:gd name="T11" fmla="*/ 0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9"/>
              <a:gd name="T19" fmla="*/ 0 h 419"/>
              <a:gd name="T20" fmla="*/ 559 w 559"/>
              <a:gd name="T21" fmla="*/ 419 h 4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9" h="419">
                <a:moveTo>
                  <a:pt x="0" y="0"/>
                </a:moveTo>
                <a:lnTo>
                  <a:pt x="247" y="0"/>
                </a:lnTo>
                <a:lnTo>
                  <a:pt x="393" y="207"/>
                </a:lnTo>
                <a:lnTo>
                  <a:pt x="55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CC0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6" name="Freeform 144" descr="Light upward diagonal"/>
          <p:cNvSpPr>
            <a:spLocks/>
          </p:cNvSpPr>
          <p:nvPr/>
        </p:nvSpPr>
        <p:spPr bwMode="auto">
          <a:xfrm>
            <a:off x="1530614" y="4051306"/>
            <a:ext cx="1176338" cy="457200"/>
          </a:xfrm>
          <a:custGeom>
            <a:avLst/>
            <a:gdLst>
              <a:gd name="T0" fmla="*/ 2147483647 w 684"/>
              <a:gd name="T1" fmla="*/ 0 h 288"/>
              <a:gd name="T2" fmla="*/ 2147483647 w 684"/>
              <a:gd name="T3" fmla="*/ 0 h 288"/>
              <a:gd name="T4" fmla="*/ 2147483647 w 684"/>
              <a:gd name="T5" fmla="*/ 2147483647 h 288"/>
              <a:gd name="T6" fmla="*/ 2147483647 w 684"/>
              <a:gd name="T7" fmla="*/ 2147483647 h 288"/>
              <a:gd name="T8" fmla="*/ 2147483647 w 684"/>
              <a:gd name="T9" fmla="*/ 2147483647 h 288"/>
              <a:gd name="T10" fmla="*/ 0 w 684"/>
              <a:gd name="T11" fmla="*/ 2147483647 h 288"/>
              <a:gd name="T12" fmla="*/ 2147483647 w 684"/>
              <a:gd name="T13" fmla="*/ 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4"/>
              <a:gd name="T22" fmla="*/ 0 h 288"/>
              <a:gd name="T23" fmla="*/ 684 w 684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4" h="288">
                <a:moveTo>
                  <a:pt x="1" y="0"/>
                </a:moveTo>
                <a:lnTo>
                  <a:pt x="684" y="0"/>
                </a:lnTo>
                <a:lnTo>
                  <a:pt x="573" y="132"/>
                </a:lnTo>
                <a:lnTo>
                  <a:pt x="435" y="225"/>
                </a:lnTo>
                <a:lnTo>
                  <a:pt x="312" y="288"/>
                </a:lnTo>
                <a:lnTo>
                  <a:pt x="0" y="288"/>
                </a:lnTo>
                <a:lnTo>
                  <a:pt x="1" y="0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5" name="Freeform 143" descr="Light downward diagonal"/>
          <p:cNvSpPr>
            <a:spLocks/>
          </p:cNvSpPr>
          <p:nvPr/>
        </p:nvSpPr>
        <p:spPr bwMode="auto">
          <a:xfrm>
            <a:off x="1530615" y="3157544"/>
            <a:ext cx="667279" cy="893762"/>
          </a:xfrm>
          <a:custGeom>
            <a:avLst/>
            <a:gdLst>
              <a:gd name="T0" fmla="*/ 0 w 388"/>
              <a:gd name="T1" fmla="*/ 2147483647 h 563"/>
              <a:gd name="T2" fmla="*/ 2147483647 w 388"/>
              <a:gd name="T3" fmla="*/ 2147483647 h 563"/>
              <a:gd name="T4" fmla="*/ 2147483647 w 388"/>
              <a:gd name="T5" fmla="*/ 2147483647 h 563"/>
              <a:gd name="T6" fmla="*/ 2147483647 w 388"/>
              <a:gd name="T7" fmla="*/ 2147483647 h 563"/>
              <a:gd name="T8" fmla="*/ 2147483647 w 388"/>
              <a:gd name="T9" fmla="*/ 2147483647 h 563"/>
              <a:gd name="T10" fmla="*/ 2147483647 w 388"/>
              <a:gd name="T11" fmla="*/ 0 h 563"/>
              <a:gd name="T12" fmla="*/ 0 w 388"/>
              <a:gd name="T13" fmla="*/ 2147483647 h 5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8"/>
              <a:gd name="T22" fmla="*/ 0 h 563"/>
              <a:gd name="T23" fmla="*/ 388 w 388"/>
              <a:gd name="T24" fmla="*/ 563 h 5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8" h="563">
                <a:moveTo>
                  <a:pt x="0" y="3"/>
                </a:moveTo>
                <a:lnTo>
                  <a:pt x="1" y="563"/>
                </a:lnTo>
                <a:lnTo>
                  <a:pt x="388" y="563"/>
                </a:lnTo>
                <a:lnTo>
                  <a:pt x="264" y="348"/>
                </a:lnTo>
                <a:lnTo>
                  <a:pt x="216" y="171"/>
                </a:lnTo>
                <a:lnTo>
                  <a:pt x="174" y="0"/>
                </a:lnTo>
                <a:lnTo>
                  <a:pt x="0" y="3"/>
                </a:lnTo>
                <a:close/>
              </a:path>
            </a:pathLst>
          </a:custGeom>
          <a:pattFill prst="ltDnDiag">
            <a:fgClr>
              <a:srgbClr val="CC0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906000" cy="871082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2800" dirty="0" smtClean="0"/>
              <a:t>Spot trading (with market coupling included)</a:t>
            </a:r>
            <a:br>
              <a:rPr lang="en-GB" sz="2800" dirty="0" smtClean="0"/>
            </a:br>
            <a:r>
              <a:rPr lang="en-GB" sz="2400" dirty="0" smtClean="0"/>
              <a:t>The price setting and the traders’ surplus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3859214"/>
            <a:ext cx="2705233" cy="400049"/>
            <a:chOff x="0" y="2623"/>
            <a:chExt cx="1573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 flipV="1">
              <a:off x="890" y="2743"/>
              <a:ext cx="6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5546614" y="6294434"/>
            <a:ext cx="402546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Red areas: buyers’ surplus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226280" y="6294434"/>
            <a:ext cx="43043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8000"/>
                </a:solidFill>
              </a:rPr>
              <a:t>Green areas: sellers’ surplus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9941" y="1320811"/>
            <a:ext cx="4256486" cy="3422653"/>
            <a:chOff x="93" y="894"/>
            <a:chExt cx="2475" cy="2156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894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</a:t>
              </a:r>
              <a:r>
                <a:rPr lang="en-GB" sz="2200" dirty="0" smtClean="0"/>
                <a:t>zone</a:t>
              </a:r>
              <a:endParaRPr lang="en-GB" sz="2200" dirty="0"/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420" y="1333"/>
              <a:ext cx="9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EUR/MWh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480"/>
              <a:chOff x="268" y="1410"/>
              <a:chExt cx="1311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6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709469" y="4051308"/>
            <a:ext cx="1480742" cy="1547814"/>
            <a:chOff x="970" y="2612"/>
            <a:chExt cx="861" cy="975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970" y="3141"/>
              <a:ext cx="86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3" name="Text Box 61"/>
            <p:cNvSpPr txBox="1">
              <a:spLocks noChangeArrowheads="1"/>
            </p:cNvSpPr>
            <p:nvPr/>
          </p:nvSpPr>
          <p:spPr bwMode="auto">
            <a:xfrm rot="5400000">
              <a:off x="1318" y="2827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>
              <a:off x="1546" y="2612"/>
              <a:ext cx="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35" name="Line 63"/>
            <p:cNvSpPr>
              <a:spLocks noChangeShapeType="1"/>
            </p:cNvSpPr>
            <p:nvPr/>
          </p:nvSpPr>
          <p:spPr bwMode="auto">
            <a:xfrm>
              <a:off x="1255" y="2612"/>
              <a:ext cx="2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5967679" y="1320811"/>
            <a:ext cx="3726788" cy="3422653"/>
            <a:chOff x="3470" y="894"/>
            <a:chExt cx="2167" cy="2156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3994" y="894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</a:t>
              </a:r>
              <a:r>
                <a:rPr lang="en-GB" sz="2200" dirty="0" smtClean="0"/>
                <a:t>zone</a:t>
              </a:r>
              <a:endParaRPr lang="en-GB" sz="2200" dirty="0"/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470" y="1341"/>
              <a:ext cx="9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EUR/MWh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480"/>
              <a:chOff x="268" y="1410"/>
              <a:chExt cx="1311" cy="1480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075105" y="3167069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6732984" y="3822709"/>
            <a:ext cx="1546093" cy="1773239"/>
            <a:chOff x="3915" y="2470"/>
            <a:chExt cx="899" cy="1117"/>
          </a:xfrm>
        </p:grpSpPr>
        <p:sp>
          <p:nvSpPr>
            <p:cNvPr id="24619" name="Text Box 76"/>
            <p:cNvSpPr txBox="1">
              <a:spLocks noChangeArrowheads="1"/>
            </p:cNvSpPr>
            <p:nvPr/>
          </p:nvSpPr>
          <p:spPr bwMode="auto">
            <a:xfrm rot="5400000">
              <a:off x="4280" y="2830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3915" y="3141"/>
              <a:ext cx="89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21" name="Line 78"/>
            <p:cNvSpPr>
              <a:spLocks noChangeShapeType="1"/>
            </p:cNvSpPr>
            <p:nvPr/>
          </p:nvSpPr>
          <p:spPr bwMode="auto">
            <a:xfrm>
              <a:off x="4213" y="2474"/>
              <a:ext cx="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2" name="Line 79"/>
            <p:cNvSpPr>
              <a:spLocks noChangeShapeType="1"/>
            </p:cNvSpPr>
            <p:nvPr/>
          </p:nvSpPr>
          <p:spPr bwMode="auto">
            <a:xfrm>
              <a:off x="4507" y="2470"/>
              <a:ext cx="3" cy="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1532335" y="3148019"/>
            <a:ext cx="1647562" cy="1357312"/>
            <a:chOff x="891" y="2175"/>
            <a:chExt cx="958" cy="855"/>
          </a:xfrm>
        </p:grpSpPr>
        <p:sp>
          <p:nvSpPr>
            <p:cNvPr id="24607" name="Line 136"/>
            <p:cNvSpPr>
              <a:spLocks noChangeShapeType="1"/>
            </p:cNvSpPr>
            <p:nvPr/>
          </p:nvSpPr>
          <p:spPr bwMode="auto">
            <a:xfrm flipV="1">
              <a:off x="891" y="2181"/>
              <a:ext cx="180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8" name="Freeform 137"/>
            <p:cNvSpPr>
              <a:spLocks/>
            </p:cNvSpPr>
            <p:nvPr/>
          </p:nvSpPr>
          <p:spPr bwMode="auto">
            <a:xfrm>
              <a:off x="1065" y="2175"/>
              <a:ext cx="426" cy="855"/>
            </a:xfrm>
            <a:custGeom>
              <a:avLst/>
              <a:gdLst>
                <a:gd name="T0" fmla="*/ 0 w 477"/>
                <a:gd name="T1" fmla="*/ 0 h 864"/>
                <a:gd name="T2" fmla="*/ 19 w 477"/>
                <a:gd name="T3" fmla="*/ 115 h 864"/>
                <a:gd name="T4" fmla="*/ 88 w 477"/>
                <a:gd name="T5" fmla="*/ 411 h 864"/>
                <a:gd name="T6" fmla="*/ 303 w 477"/>
                <a:gd name="T7" fmla="*/ 82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64"/>
                <a:gd name="T14" fmla="*/ 477 w 477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64">
                  <a:moveTo>
                    <a:pt x="0" y="0"/>
                  </a:moveTo>
                  <a:cubicBezTo>
                    <a:pt x="3" y="24"/>
                    <a:pt x="7" y="48"/>
                    <a:pt x="30" y="119"/>
                  </a:cubicBezTo>
                  <a:cubicBezTo>
                    <a:pt x="53" y="190"/>
                    <a:pt x="64" y="303"/>
                    <a:pt x="139" y="427"/>
                  </a:cubicBezTo>
                  <a:cubicBezTo>
                    <a:pt x="214" y="551"/>
                    <a:pt x="345" y="707"/>
                    <a:pt x="477" y="864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9" name="Line 138"/>
            <p:cNvSpPr>
              <a:spLocks noChangeShapeType="1"/>
            </p:cNvSpPr>
            <p:nvPr/>
          </p:nvSpPr>
          <p:spPr bwMode="auto">
            <a:xfrm>
              <a:off x="1485" y="3028"/>
              <a:ext cx="364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530614" y="3157545"/>
            <a:ext cx="178342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789739" y="3160721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6788016" y="3160720"/>
            <a:ext cx="1595966" cy="1349375"/>
            <a:chOff x="3947" y="2183"/>
            <a:chExt cx="928" cy="850"/>
          </a:xfrm>
        </p:grpSpPr>
        <p:sp>
          <p:nvSpPr>
            <p:cNvPr id="24598" name="Line 153"/>
            <p:cNvSpPr>
              <a:spLocks noChangeShapeType="1"/>
            </p:cNvSpPr>
            <p:nvPr/>
          </p:nvSpPr>
          <p:spPr bwMode="auto">
            <a:xfrm>
              <a:off x="4292" y="2183"/>
              <a:ext cx="58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99" name="Line 154"/>
            <p:cNvSpPr>
              <a:spLocks noChangeShapeType="1"/>
            </p:cNvSpPr>
            <p:nvPr/>
          </p:nvSpPr>
          <p:spPr bwMode="auto">
            <a:xfrm>
              <a:off x="3947" y="3030"/>
              <a:ext cx="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0" name="Freeform 155"/>
            <p:cNvSpPr>
              <a:spLocks/>
            </p:cNvSpPr>
            <p:nvPr/>
          </p:nvSpPr>
          <p:spPr bwMode="auto">
            <a:xfrm>
              <a:off x="3995" y="2183"/>
              <a:ext cx="302" cy="850"/>
            </a:xfrm>
            <a:custGeom>
              <a:avLst/>
              <a:gdLst>
                <a:gd name="T0" fmla="*/ 0 w 302"/>
                <a:gd name="T1" fmla="*/ 850 h 850"/>
                <a:gd name="T2" fmla="*/ 220 w 302"/>
                <a:gd name="T3" fmla="*/ 421 h 850"/>
                <a:gd name="T4" fmla="*/ 302 w 302"/>
                <a:gd name="T5" fmla="*/ 0 h 850"/>
                <a:gd name="T6" fmla="*/ 0 60000 65536"/>
                <a:gd name="T7" fmla="*/ 0 60000 65536"/>
                <a:gd name="T8" fmla="*/ 0 60000 65536"/>
                <a:gd name="T9" fmla="*/ 0 w 302"/>
                <a:gd name="T10" fmla="*/ 0 h 850"/>
                <a:gd name="T11" fmla="*/ 302 w 30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850">
                  <a:moveTo>
                    <a:pt x="0" y="850"/>
                  </a:moveTo>
                  <a:cubicBezTo>
                    <a:pt x="85" y="706"/>
                    <a:pt x="170" y="563"/>
                    <a:pt x="220" y="421"/>
                  </a:cubicBezTo>
                  <a:cubicBezTo>
                    <a:pt x="270" y="279"/>
                    <a:pt x="286" y="139"/>
                    <a:pt x="30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7" name="Tekstboks 66"/>
          <p:cNvSpPr txBox="1"/>
          <p:nvPr/>
        </p:nvSpPr>
        <p:spPr>
          <a:xfrm>
            <a:off x="3480359" y="586377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Traders’ surplus:</a:t>
            </a:r>
            <a:endParaRPr lang="en-GB" sz="2400" dirty="0"/>
          </a:p>
        </p:txBody>
      </p:sp>
      <p:sp>
        <p:nvSpPr>
          <p:cNvPr id="68" name="Tekstboks 67"/>
          <p:cNvSpPr txBox="1"/>
          <p:nvPr/>
        </p:nvSpPr>
        <p:spPr>
          <a:xfrm>
            <a:off x="1838454" y="827320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For one hour. Only two price zones</a:t>
            </a:r>
            <a:endParaRPr lang="en-GB" sz="2400" dirty="0"/>
          </a:p>
        </p:txBody>
      </p:sp>
      <p:sp>
        <p:nvSpPr>
          <p:cNvPr id="70" name="Pladsholder til diasnumm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98" grpId="0" animBg="1"/>
      <p:bldP spid="49297" grpId="0" animBg="1"/>
      <p:bldP spid="49296" grpId="0" animBg="1"/>
      <p:bldP spid="49295" grpId="0" animBg="1"/>
      <p:bldP spid="49201" grpId="0"/>
      <p:bldP spid="49202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7" name="Freeform 145" descr="Light downward diagonal"/>
          <p:cNvSpPr>
            <a:spLocks/>
          </p:cNvSpPr>
          <p:nvPr/>
        </p:nvSpPr>
        <p:spPr bwMode="auto">
          <a:xfrm>
            <a:off x="6788018" y="3336475"/>
            <a:ext cx="961363" cy="665163"/>
          </a:xfrm>
          <a:custGeom>
            <a:avLst/>
            <a:gdLst>
              <a:gd name="T0" fmla="*/ 0 w 559"/>
              <a:gd name="T1" fmla="*/ 0 h 419"/>
              <a:gd name="T2" fmla="*/ 2147483647 w 559"/>
              <a:gd name="T3" fmla="*/ 0 h 419"/>
              <a:gd name="T4" fmla="*/ 2147483647 w 559"/>
              <a:gd name="T5" fmla="*/ 2147483647 h 419"/>
              <a:gd name="T6" fmla="*/ 2147483647 w 559"/>
              <a:gd name="T7" fmla="*/ 2147483647 h 419"/>
              <a:gd name="T8" fmla="*/ 0 w 559"/>
              <a:gd name="T9" fmla="*/ 2147483647 h 419"/>
              <a:gd name="T10" fmla="*/ 0 w 559"/>
              <a:gd name="T11" fmla="*/ 0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9"/>
              <a:gd name="T19" fmla="*/ 0 h 419"/>
              <a:gd name="T20" fmla="*/ 559 w 559"/>
              <a:gd name="T21" fmla="*/ 419 h 4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9" h="419">
                <a:moveTo>
                  <a:pt x="0" y="0"/>
                </a:moveTo>
                <a:lnTo>
                  <a:pt x="247" y="0"/>
                </a:lnTo>
                <a:lnTo>
                  <a:pt x="393" y="207"/>
                </a:lnTo>
                <a:lnTo>
                  <a:pt x="55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CC0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6" name="Freeform 144" descr="Light upward diagonal"/>
          <p:cNvSpPr>
            <a:spLocks/>
          </p:cNvSpPr>
          <p:nvPr/>
        </p:nvSpPr>
        <p:spPr bwMode="auto">
          <a:xfrm>
            <a:off x="1530614" y="4225474"/>
            <a:ext cx="1176338" cy="457200"/>
          </a:xfrm>
          <a:custGeom>
            <a:avLst/>
            <a:gdLst>
              <a:gd name="T0" fmla="*/ 2147483647 w 684"/>
              <a:gd name="T1" fmla="*/ 0 h 288"/>
              <a:gd name="T2" fmla="*/ 2147483647 w 684"/>
              <a:gd name="T3" fmla="*/ 0 h 288"/>
              <a:gd name="T4" fmla="*/ 2147483647 w 684"/>
              <a:gd name="T5" fmla="*/ 2147483647 h 288"/>
              <a:gd name="T6" fmla="*/ 2147483647 w 684"/>
              <a:gd name="T7" fmla="*/ 2147483647 h 288"/>
              <a:gd name="T8" fmla="*/ 2147483647 w 684"/>
              <a:gd name="T9" fmla="*/ 2147483647 h 288"/>
              <a:gd name="T10" fmla="*/ 0 w 684"/>
              <a:gd name="T11" fmla="*/ 2147483647 h 288"/>
              <a:gd name="T12" fmla="*/ 2147483647 w 684"/>
              <a:gd name="T13" fmla="*/ 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4"/>
              <a:gd name="T22" fmla="*/ 0 h 288"/>
              <a:gd name="T23" fmla="*/ 684 w 684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4" h="288">
                <a:moveTo>
                  <a:pt x="1" y="0"/>
                </a:moveTo>
                <a:lnTo>
                  <a:pt x="684" y="0"/>
                </a:lnTo>
                <a:lnTo>
                  <a:pt x="573" y="132"/>
                </a:lnTo>
                <a:lnTo>
                  <a:pt x="435" y="225"/>
                </a:lnTo>
                <a:lnTo>
                  <a:pt x="312" y="288"/>
                </a:lnTo>
                <a:lnTo>
                  <a:pt x="0" y="288"/>
                </a:lnTo>
                <a:lnTo>
                  <a:pt x="1" y="0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0" name="Freeform 93" descr="Narrow vertical"/>
          <p:cNvSpPr>
            <a:spLocks/>
          </p:cNvSpPr>
          <p:nvPr/>
        </p:nvSpPr>
        <p:spPr bwMode="auto">
          <a:xfrm>
            <a:off x="4471062" y="4000050"/>
            <a:ext cx="514218" cy="225425"/>
          </a:xfrm>
          <a:custGeom>
            <a:avLst/>
            <a:gdLst>
              <a:gd name="T0" fmla="*/ 0 w 299"/>
              <a:gd name="T1" fmla="*/ 1 h 142"/>
              <a:gd name="T2" fmla="*/ 299 w 299"/>
              <a:gd name="T3" fmla="*/ 0 h 142"/>
              <a:gd name="T4" fmla="*/ 299 w 299"/>
              <a:gd name="T5" fmla="*/ 142 h 142"/>
              <a:gd name="T6" fmla="*/ 2 w 299"/>
              <a:gd name="T7" fmla="*/ 142 h 142"/>
              <a:gd name="T8" fmla="*/ 0 w 299"/>
              <a:gd name="T9" fmla="*/ 1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"/>
              <a:gd name="T16" fmla="*/ 0 h 142"/>
              <a:gd name="T17" fmla="*/ 299 w 299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" h="142">
                <a:moveTo>
                  <a:pt x="0" y="1"/>
                </a:moveTo>
                <a:lnTo>
                  <a:pt x="299" y="0"/>
                </a:lnTo>
                <a:lnTo>
                  <a:pt x="299" y="142"/>
                </a:lnTo>
                <a:lnTo>
                  <a:pt x="2" y="142"/>
                </a:lnTo>
                <a:lnTo>
                  <a:pt x="0" y="1"/>
                </a:lnTo>
                <a:close/>
              </a:path>
            </a:pathLst>
          </a:custGeom>
          <a:pattFill prst="narVert">
            <a:fgClr>
              <a:srgbClr val="0000FF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79" name="Gruppe 78"/>
          <p:cNvGrpSpPr/>
          <p:nvPr/>
        </p:nvGrpSpPr>
        <p:grpSpPr>
          <a:xfrm>
            <a:off x="453279" y="3533775"/>
            <a:ext cx="9001182" cy="2892755"/>
            <a:chOff x="453279" y="3533775"/>
            <a:chExt cx="9001182" cy="2892755"/>
          </a:xfrm>
        </p:grpSpPr>
        <p:sp>
          <p:nvSpPr>
            <p:cNvPr id="80" name="Tekstboks 79"/>
            <p:cNvSpPr txBox="1"/>
            <p:nvPr/>
          </p:nvSpPr>
          <p:spPr>
            <a:xfrm>
              <a:off x="453279" y="5718644"/>
              <a:ext cx="90011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The green triangle, red triangle and the blue rectangle</a:t>
              </a:r>
            </a:p>
            <a:p>
              <a:pPr algn="ctr"/>
              <a:r>
                <a:rPr lang="en-GB" dirty="0" smtClean="0"/>
                <a:t>illustrate the value created by the spot cross-border trading</a:t>
              </a:r>
            </a:p>
          </p:txBody>
        </p:sp>
        <p:sp>
          <p:nvSpPr>
            <p:cNvPr id="81" name="Kombinationstegning 80"/>
            <p:cNvSpPr/>
            <p:nvPr/>
          </p:nvSpPr>
          <p:spPr bwMode="auto">
            <a:xfrm>
              <a:off x="2200275" y="4221956"/>
              <a:ext cx="507206" cy="278607"/>
            </a:xfrm>
            <a:custGeom>
              <a:avLst/>
              <a:gdLst>
                <a:gd name="connsiteX0" fmla="*/ 0 w 507206"/>
                <a:gd name="connsiteY0" fmla="*/ 0 h 278607"/>
                <a:gd name="connsiteX1" fmla="*/ 219075 w 507206"/>
                <a:gd name="connsiteY1" fmla="*/ 278607 h 278607"/>
                <a:gd name="connsiteX2" fmla="*/ 376238 w 507206"/>
                <a:gd name="connsiteY2" fmla="*/ 154782 h 278607"/>
                <a:gd name="connsiteX3" fmla="*/ 507206 w 507206"/>
                <a:gd name="connsiteY3" fmla="*/ 0 h 278607"/>
                <a:gd name="connsiteX4" fmla="*/ 0 w 507206"/>
                <a:gd name="connsiteY4" fmla="*/ 0 h 2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06" h="278607">
                  <a:moveTo>
                    <a:pt x="0" y="0"/>
                  </a:moveTo>
                  <a:lnTo>
                    <a:pt x="219075" y="278607"/>
                  </a:lnTo>
                  <a:lnTo>
                    <a:pt x="376238" y="154782"/>
                  </a:lnTo>
                  <a:lnTo>
                    <a:pt x="507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Kombinationstegning 81"/>
            <p:cNvSpPr/>
            <p:nvPr/>
          </p:nvSpPr>
          <p:spPr bwMode="auto">
            <a:xfrm>
              <a:off x="7248525" y="3533775"/>
              <a:ext cx="500063" cy="466725"/>
            </a:xfrm>
            <a:custGeom>
              <a:avLst/>
              <a:gdLst>
                <a:gd name="connsiteX0" fmla="*/ 111919 w 500063"/>
                <a:gd name="connsiteY0" fmla="*/ 0 h 466725"/>
                <a:gd name="connsiteX1" fmla="*/ 50006 w 500063"/>
                <a:gd name="connsiteY1" fmla="*/ 323850 h 466725"/>
                <a:gd name="connsiteX2" fmla="*/ 0 w 500063"/>
                <a:gd name="connsiteY2" fmla="*/ 466725 h 466725"/>
                <a:gd name="connsiteX3" fmla="*/ 500063 w 500063"/>
                <a:gd name="connsiteY3" fmla="*/ 464344 h 466725"/>
                <a:gd name="connsiteX4" fmla="*/ 111919 w 500063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3" h="466725">
                  <a:moveTo>
                    <a:pt x="111919" y="0"/>
                  </a:moveTo>
                  <a:lnTo>
                    <a:pt x="50006" y="323850"/>
                  </a:lnTo>
                  <a:lnTo>
                    <a:pt x="0" y="466725"/>
                  </a:lnTo>
                  <a:lnTo>
                    <a:pt x="500063" y="464344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Freeform 93" descr="Narrow vertical"/>
            <p:cNvSpPr>
              <a:spLocks/>
            </p:cNvSpPr>
            <p:nvPr/>
          </p:nvSpPr>
          <p:spPr bwMode="auto">
            <a:xfrm>
              <a:off x="4464537" y="4000051"/>
              <a:ext cx="514218" cy="225425"/>
            </a:xfrm>
            <a:custGeom>
              <a:avLst/>
              <a:gdLst>
                <a:gd name="T0" fmla="*/ 0 w 299"/>
                <a:gd name="T1" fmla="*/ 1 h 142"/>
                <a:gd name="T2" fmla="*/ 299 w 299"/>
                <a:gd name="T3" fmla="*/ 0 h 142"/>
                <a:gd name="T4" fmla="*/ 299 w 299"/>
                <a:gd name="T5" fmla="*/ 142 h 142"/>
                <a:gd name="T6" fmla="*/ 2 w 299"/>
                <a:gd name="T7" fmla="*/ 142 h 142"/>
                <a:gd name="T8" fmla="*/ 0 w 299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42"/>
                <a:gd name="T17" fmla="*/ 299 w 29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42">
                  <a:moveTo>
                    <a:pt x="0" y="1"/>
                  </a:moveTo>
                  <a:lnTo>
                    <a:pt x="299" y="0"/>
                  </a:lnTo>
                  <a:lnTo>
                    <a:pt x="299" y="142"/>
                  </a:lnTo>
                  <a:lnTo>
                    <a:pt x="2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66FF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4612" name="Line 95"/>
          <p:cNvSpPr>
            <a:spLocks noChangeShapeType="1"/>
          </p:cNvSpPr>
          <p:nvPr/>
        </p:nvSpPr>
        <p:spPr bwMode="auto">
          <a:xfrm>
            <a:off x="4474899" y="4225475"/>
            <a:ext cx="509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3" name="Line 96"/>
          <p:cNvSpPr>
            <a:spLocks noChangeShapeType="1"/>
          </p:cNvSpPr>
          <p:nvPr/>
        </p:nvSpPr>
        <p:spPr bwMode="auto">
          <a:xfrm>
            <a:off x="4476619" y="4001638"/>
            <a:ext cx="509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4" name="Text Box 97"/>
          <p:cNvSpPr txBox="1">
            <a:spLocks noChangeArrowheads="1"/>
          </p:cNvSpPr>
          <p:nvPr/>
        </p:nvSpPr>
        <p:spPr bwMode="auto">
          <a:xfrm>
            <a:off x="2720711" y="2031550"/>
            <a:ext cx="315581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Congestion revenue:</a:t>
            </a:r>
          </a:p>
          <a:p>
            <a:pPr algn="ctr"/>
            <a:r>
              <a:rPr lang="en-GB" dirty="0">
                <a:solidFill>
                  <a:srgbClr val="0000FF"/>
                </a:solidFill>
              </a:rPr>
              <a:t>E * (P</a:t>
            </a:r>
            <a:r>
              <a:rPr lang="en-GB" baseline="-25000" dirty="0">
                <a:solidFill>
                  <a:srgbClr val="0000FF"/>
                </a:solidFill>
              </a:rPr>
              <a:t>high</a:t>
            </a:r>
            <a:r>
              <a:rPr lang="en-GB" dirty="0">
                <a:solidFill>
                  <a:srgbClr val="0000FF"/>
                </a:solidFill>
              </a:rPr>
              <a:t> – P</a:t>
            </a:r>
            <a:r>
              <a:rPr lang="en-GB" baseline="-25000" dirty="0">
                <a:solidFill>
                  <a:srgbClr val="0000FF"/>
                </a:solidFill>
              </a:rPr>
              <a:t>low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615" name="Line 98"/>
          <p:cNvSpPr>
            <a:spLocks noChangeShapeType="1"/>
          </p:cNvSpPr>
          <p:nvPr/>
        </p:nvSpPr>
        <p:spPr bwMode="auto">
          <a:xfrm>
            <a:off x="4440503" y="2707825"/>
            <a:ext cx="221853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7" name="Text Box 100"/>
          <p:cNvSpPr txBox="1">
            <a:spLocks noChangeArrowheads="1"/>
          </p:cNvSpPr>
          <p:nvPr/>
        </p:nvSpPr>
        <p:spPr bwMode="auto">
          <a:xfrm rot="5400000">
            <a:off x="4603619" y="4039076"/>
            <a:ext cx="365125" cy="677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800" b="0" dirty="0"/>
              <a:t>}</a:t>
            </a:r>
          </a:p>
        </p:txBody>
      </p:sp>
      <p:sp>
        <p:nvSpPr>
          <p:cNvPr id="24618" name="Text Box 101"/>
          <p:cNvSpPr txBox="1">
            <a:spLocks noChangeArrowheads="1"/>
          </p:cNvSpPr>
          <p:nvPr/>
        </p:nvSpPr>
        <p:spPr bwMode="auto">
          <a:xfrm>
            <a:off x="4562608" y="4450900"/>
            <a:ext cx="342239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/>
              <a:t>E</a:t>
            </a:r>
          </a:p>
        </p:txBody>
      </p:sp>
      <p:sp>
        <p:nvSpPr>
          <p:cNvPr id="49298" name="Freeform 146" descr="Light upward diagonal"/>
          <p:cNvSpPr>
            <a:spLocks/>
          </p:cNvSpPr>
          <p:nvPr/>
        </p:nvSpPr>
        <p:spPr bwMode="auto">
          <a:xfrm>
            <a:off x="6784579" y="3998462"/>
            <a:ext cx="469503" cy="684212"/>
          </a:xfrm>
          <a:custGeom>
            <a:avLst/>
            <a:gdLst>
              <a:gd name="T0" fmla="*/ 0 w 273"/>
              <a:gd name="T1" fmla="*/ 0 h 431"/>
              <a:gd name="T2" fmla="*/ 2147483647 w 273"/>
              <a:gd name="T3" fmla="*/ 0 h 431"/>
              <a:gd name="T4" fmla="*/ 2147483647 w 273"/>
              <a:gd name="T5" fmla="*/ 2147483647 h 431"/>
              <a:gd name="T6" fmla="*/ 2147483647 w 273"/>
              <a:gd name="T7" fmla="*/ 2147483647 h 431"/>
              <a:gd name="T8" fmla="*/ 0 w 273"/>
              <a:gd name="T9" fmla="*/ 2147483647 h 431"/>
              <a:gd name="T10" fmla="*/ 0 w 273"/>
              <a:gd name="T11" fmla="*/ 0 h 4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431"/>
              <a:gd name="T20" fmla="*/ 273 w 273"/>
              <a:gd name="T21" fmla="*/ 431 h 4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431">
                <a:moveTo>
                  <a:pt x="0" y="0"/>
                </a:moveTo>
                <a:lnTo>
                  <a:pt x="273" y="0"/>
                </a:lnTo>
                <a:lnTo>
                  <a:pt x="144" y="270"/>
                </a:lnTo>
                <a:lnTo>
                  <a:pt x="50" y="431"/>
                </a:lnTo>
                <a:lnTo>
                  <a:pt x="0" y="429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5" name="Freeform 143" descr="Light downward diagonal"/>
          <p:cNvSpPr>
            <a:spLocks/>
          </p:cNvSpPr>
          <p:nvPr/>
        </p:nvSpPr>
        <p:spPr bwMode="auto">
          <a:xfrm>
            <a:off x="1530615" y="3331712"/>
            <a:ext cx="667279" cy="893762"/>
          </a:xfrm>
          <a:custGeom>
            <a:avLst/>
            <a:gdLst>
              <a:gd name="T0" fmla="*/ 0 w 388"/>
              <a:gd name="T1" fmla="*/ 2147483647 h 563"/>
              <a:gd name="T2" fmla="*/ 2147483647 w 388"/>
              <a:gd name="T3" fmla="*/ 2147483647 h 563"/>
              <a:gd name="T4" fmla="*/ 2147483647 w 388"/>
              <a:gd name="T5" fmla="*/ 2147483647 h 563"/>
              <a:gd name="T6" fmla="*/ 2147483647 w 388"/>
              <a:gd name="T7" fmla="*/ 2147483647 h 563"/>
              <a:gd name="T8" fmla="*/ 2147483647 w 388"/>
              <a:gd name="T9" fmla="*/ 2147483647 h 563"/>
              <a:gd name="T10" fmla="*/ 2147483647 w 388"/>
              <a:gd name="T11" fmla="*/ 0 h 563"/>
              <a:gd name="T12" fmla="*/ 0 w 388"/>
              <a:gd name="T13" fmla="*/ 2147483647 h 5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8"/>
              <a:gd name="T22" fmla="*/ 0 h 563"/>
              <a:gd name="T23" fmla="*/ 388 w 388"/>
              <a:gd name="T24" fmla="*/ 563 h 5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8" h="563">
                <a:moveTo>
                  <a:pt x="0" y="3"/>
                </a:moveTo>
                <a:lnTo>
                  <a:pt x="1" y="563"/>
                </a:lnTo>
                <a:lnTo>
                  <a:pt x="388" y="563"/>
                </a:lnTo>
                <a:lnTo>
                  <a:pt x="264" y="348"/>
                </a:lnTo>
                <a:lnTo>
                  <a:pt x="216" y="171"/>
                </a:lnTo>
                <a:lnTo>
                  <a:pt x="174" y="0"/>
                </a:lnTo>
                <a:lnTo>
                  <a:pt x="0" y="3"/>
                </a:lnTo>
                <a:close/>
              </a:path>
            </a:pathLst>
          </a:custGeom>
          <a:pattFill prst="ltDnDiag">
            <a:fgClr>
              <a:srgbClr val="CC0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9"/>
            <a:ext cx="9906000" cy="958167"/>
          </a:xfrm>
          <a:noFill/>
        </p:spPr>
        <p:txBody>
          <a:bodyPr/>
          <a:lstStyle/>
          <a:p>
            <a:pPr eaLnBrk="1" hangingPunct="1"/>
            <a:r>
              <a:rPr lang="en-GB" sz="3200" dirty="0" smtClean="0"/>
              <a:t>The value created by spot trading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0" y="4033382"/>
            <a:ext cx="2705233" cy="400049"/>
            <a:chOff x="0" y="2623"/>
            <a:chExt cx="1573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 flipV="1">
              <a:off x="890" y="2743"/>
              <a:ext cx="6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9941" y="1668014"/>
            <a:ext cx="4256486" cy="3249613"/>
            <a:chOff x="93" y="1003"/>
            <a:chExt cx="2475" cy="2047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1003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</a:t>
              </a:r>
              <a:r>
                <a:rPr lang="en-GB" sz="2200" dirty="0" smtClean="0"/>
                <a:t>zone</a:t>
              </a:r>
              <a:endParaRPr lang="en-GB" sz="2200" dirty="0"/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420" y="1333"/>
              <a:ext cx="9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EUR/MWh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480"/>
              <a:chOff x="268" y="1410"/>
              <a:chExt cx="1311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6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709469" y="4225474"/>
            <a:ext cx="1480742" cy="1474788"/>
            <a:chOff x="970" y="2612"/>
            <a:chExt cx="861" cy="929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970" y="3095"/>
              <a:ext cx="86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3" name="Text Box 61"/>
            <p:cNvSpPr txBox="1">
              <a:spLocks noChangeArrowheads="1"/>
            </p:cNvSpPr>
            <p:nvPr/>
          </p:nvSpPr>
          <p:spPr bwMode="auto">
            <a:xfrm rot="5400000">
              <a:off x="1318" y="2827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>
              <a:off x="1546" y="2612"/>
              <a:ext cx="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35" name="Line 63"/>
            <p:cNvSpPr>
              <a:spLocks noChangeShapeType="1"/>
            </p:cNvSpPr>
            <p:nvPr/>
          </p:nvSpPr>
          <p:spPr bwMode="auto">
            <a:xfrm>
              <a:off x="1255" y="2612"/>
              <a:ext cx="2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5967679" y="1668014"/>
            <a:ext cx="3726788" cy="3249613"/>
            <a:chOff x="3470" y="1003"/>
            <a:chExt cx="2167" cy="2047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3994" y="1003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</a:t>
              </a:r>
              <a:r>
                <a:rPr lang="en-GB" sz="2200" dirty="0" smtClean="0"/>
                <a:t>zone</a:t>
              </a:r>
              <a:endParaRPr lang="en-GB" sz="2200" dirty="0"/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470" y="1341"/>
              <a:ext cx="9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EUR/MWh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480"/>
              <a:chOff x="268" y="1410"/>
              <a:chExt cx="1311" cy="1480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075105" y="3341237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6732984" y="3996875"/>
            <a:ext cx="1546093" cy="1700213"/>
            <a:chOff x="3915" y="2470"/>
            <a:chExt cx="899" cy="1071"/>
          </a:xfrm>
        </p:grpSpPr>
        <p:sp>
          <p:nvSpPr>
            <p:cNvPr id="24619" name="Text Box 76"/>
            <p:cNvSpPr txBox="1">
              <a:spLocks noChangeArrowheads="1"/>
            </p:cNvSpPr>
            <p:nvPr/>
          </p:nvSpPr>
          <p:spPr bwMode="auto">
            <a:xfrm rot="5400000">
              <a:off x="4280" y="2830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3915" y="3095"/>
              <a:ext cx="89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21" name="Line 78"/>
            <p:cNvSpPr>
              <a:spLocks noChangeShapeType="1"/>
            </p:cNvSpPr>
            <p:nvPr/>
          </p:nvSpPr>
          <p:spPr bwMode="auto">
            <a:xfrm>
              <a:off x="4213" y="2474"/>
              <a:ext cx="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2" name="Line 79"/>
            <p:cNvSpPr>
              <a:spLocks noChangeShapeType="1"/>
            </p:cNvSpPr>
            <p:nvPr/>
          </p:nvSpPr>
          <p:spPr bwMode="auto">
            <a:xfrm>
              <a:off x="4507" y="2470"/>
              <a:ext cx="3" cy="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1532335" y="3322187"/>
            <a:ext cx="1647562" cy="1357312"/>
            <a:chOff x="891" y="2175"/>
            <a:chExt cx="958" cy="855"/>
          </a:xfrm>
        </p:grpSpPr>
        <p:sp>
          <p:nvSpPr>
            <p:cNvPr id="24607" name="Line 136"/>
            <p:cNvSpPr>
              <a:spLocks noChangeShapeType="1"/>
            </p:cNvSpPr>
            <p:nvPr/>
          </p:nvSpPr>
          <p:spPr bwMode="auto">
            <a:xfrm flipV="1">
              <a:off x="891" y="2181"/>
              <a:ext cx="180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8" name="Freeform 137"/>
            <p:cNvSpPr>
              <a:spLocks/>
            </p:cNvSpPr>
            <p:nvPr/>
          </p:nvSpPr>
          <p:spPr bwMode="auto">
            <a:xfrm>
              <a:off x="1065" y="2175"/>
              <a:ext cx="426" cy="855"/>
            </a:xfrm>
            <a:custGeom>
              <a:avLst/>
              <a:gdLst>
                <a:gd name="T0" fmla="*/ 0 w 477"/>
                <a:gd name="T1" fmla="*/ 0 h 864"/>
                <a:gd name="T2" fmla="*/ 19 w 477"/>
                <a:gd name="T3" fmla="*/ 115 h 864"/>
                <a:gd name="T4" fmla="*/ 88 w 477"/>
                <a:gd name="T5" fmla="*/ 411 h 864"/>
                <a:gd name="T6" fmla="*/ 303 w 477"/>
                <a:gd name="T7" fmla="*/ 82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64"/>
                <a:gd name="T14" fmla="*/ 477 w 477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64">
                  <a:moveTo>
                    <a:pt x="0" y="0"/>
                  </a:moveTo>
                  <a:cubicBezTo>
                    <a:pt x="3" y="24"/>
                    <a:pt x="7" y="48"/>
                    <a:pt x="30" y="119"/>
                  </a:cubicBezTo>
                  <a:cubicBezTo>
                    <a:pt x="53" y="190"/>
                    <a:pt x="64" y="303"/>
                    <a:pt x="139" y="427"/>
                  </a:cubicBezTo>
                  <a:cubicBezTo>
                    <a:pt x="214" y="551"/>
                    <a:pt x="345" y="707"/>
                    <a:pt x="477" y="864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9" name="Line 138"/>
            <p:cNvSpPr>
              <a:spLocks noChangeShapeType="1"/>
            </p:cNvSpPr>
            <p:nvPr/>
          </p:nvSpPr>
          <p:spPr bwMode="auto">
            <a:xfrm>
              <a:off x="1485" y="3028"/>
              <a:ext cx="364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530614" y="3331713"/>
            <a:ext cx="178342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789739" y="3334889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6788016" y="3334888"/>
            <a:ext cx="1595966" cy="1349375"/>
            <a:chOff x="3947" y="2183"/>
            <a:chExt cx="928" cy="850"/>
          </a:xfrm>
        </p:grpSpPr>
        <p:sp>
          <p:nvSpPr>
            <p:cNvPr id="24598" name="Line 153"/>
            <p:cNvSpPr>
              <a:spLocks noChangeShapeType="1"/>
            </p:cNvSpPr>
            <p:nvPr/>
          </p:nvSpPr>
          <p:spPr bwMode="auto">
            <a:xfrm>
              <a:off x="4292" y="2183"/>
              <a:ext cx="58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99" name="Line 154"/>
            <p:cNvSpPr>
              <a:spLocks noChangeShapeType="1"/>
            </p:cNvSpPr>
            <p:nvPr/>
          </p:nvSpPr>
          <p:spPr bwMode="auto">
            <a:xfrm>
              <a:off x="3947" y="3030"/>
              <a:ext cx="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0" name="Freeform 155"/>
            <p:cNvSpPr>
              <a:spLocks/>
            </p:cNvSpPr>
            <p:nvPr/>
          </p:nvSpPr>
          <p:spPr bwMode="auto">
            <a:xfrm>
              <a:off x="3995" y="2183"/>
              <a:ext cx="302" cy="850"/>
            </a:xfrm>
            <a:custGeom>
              <a:avLst/>
              <a:gdLst>
                <a:gd name="T0" fmla="*/ 0 w 302"/>
                <a:gd name="T1" fmla="*/ 850 h 850"/>
                <a:gd name="T2" fmla="*/ 220 w 302"/>
                <a:gd name="T3" fmla="*/ 421 h 850"/>
                <a:gd name="T4" fmla="*/ 302 w 302"/>
                <a:gd name="T5" fmla="*/ 0 h 850"/>
                <a:gd name="T6" fmla="*/ 0 60000 65536"/>
                <a:gd name="T7" fmla="*/ 0 60000 65536"/>
                <a:gd name="T8" fmla="*/ 0 60000 65536"/>
                <a:gd name="T9" fmla="*/ 0 w 302"/>
                <a:gd name="T10" fmla="*/ 0 h 850"/>
                <a:gd name="T11" fmla="*/ 302 w 30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850">
                  <a:moveTo>
                    <a:pt x="0" y="850"/>
                  </a:moveTo>
                  <a:cubicBezTo>
                    <a:pt x="85" y="706"/>
                    <a:pt x="170" y="563"/>
                    <a:pt x="220" y="421"/>
                  </a:cubicBezTo>
                  <a:cubicBezTo>
                    <a:pt x="270" y="279"/>
                    <a:pt x="286" y="139"/>
                    <a:pt x="30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9" name="Tekstboks 68"/>
          <p:cNvSpPr txBox="1"/>
          <p:nvPr/>
        </p:nvSpPr>
        <p:spPr>
          <a:xfrm>
            <a:off x="1802776" y="870858"/>
            <a:ext cx="629851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All the red, green and blue areas illustrate</a:t>
            </a:r>
          </a:p>
          <a:p>
            <a:pPr algn="ctr"/>
            <a:r>
              <a:rPr lang="en-GB" dirty="0" smtClean="0"/>
              <a:t>the </a:t>
            </a:r>
            <a:r>
              <a:rPr lang="en-GB" u="sng" dirty="0" smtClean="0"/>
              <a:t>total</a:t>
            </a:r>
            <a:r>
              <a:rPr lang="en-GB" dirty="0" smtClean="0"/>
              <a:t> value created by the spot trading</a:t>
            </a:r>
            <a:endParaRPr lang="en-GB" dirty="0"/>
          </a:p>
        </p:txBody>
      </p:sp>
      <p:sp>
        <p:nvSpPr>
          <p:cNvPr id="24616" name="Line 99"/>
          <p:cNvSpPr>
            <a:spLocks noChangeShapeType="1"/>
          </p:cNvSpPr>
          <p:nvPr/>
        </p:nvSpPr>
        <p:spPr bwMode="auto">
          <a:xfrm flipH="1" flipV="1">
            <a:off x="4467224" y="3998119"/>
            <a:ext cx="2327673" cy="351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1" name="Line 94"/>
          <p:cNvSpPr>
            <a:spLocks noChangeShapeType="1"/>
          </p:cNvSpPr>
          <p:nvPr/>
        </p:nvSpPr>
        <p:spPr bwMode="auto">
          <a:xfrm flipH="1">
            <a:off x="2591727" y="4225475"/>
            <a:ext cx="235611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1" name="Pladsholder til diasnumm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73" name="Tekstboks 72"/>
          <p:cNvSpPr txBox="1"/>
          <p:nvPr/>
        </p:nvSpPr>
        <p:spPr>
          <a:xfrm>
            <a:off x="128017" y="6328227"/>
            <a:ext cx="9746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(ie, the value created by the market coupling part of spot trading)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7" name="Freeform 145" descr="Light downward diagonal"/>
          <p:cNvSpPr>
            <a:spLocks/>
          </p:cNvSpPr>
          <p:nvPr/>
        </p:nvSpPr>
        <p:spPr bwMode="auto">
          <a:xfrm>
            <a:off x="6788018" y="3191335"/>
            <a:ext cx="961363" cy="665163"/>
          </a:xfrm>
          <a:custGeom>
            <a:avLst/>
            <a:gdLst>
              <a:gd name="T0" fmla="*/ 0 w 559"/>
              <a:gd name="T1" fmla="*/ 0 h 419"/>
              <a:gd name="T2" fmla="*/ 2147483647 w 559"/>
              <a:gd name="T3" fmla="*/ 0 h 419"/>
              <a:gd name="T4" fmla="*/ 2147483647 w 559"/>
              <a:gd name="T5" fmla="*/ 2147483647 h 419"/>
              <a:gd name="T6" fmla="*/ 2147483647 w 559"/>
              <a:gd name="T7" fmla="*/ 2147483647 h 419"/>
              <a:gd name="T8" fmla="*/ 0 w 559"/>
              <a:gd name="T9" fmla="*/ 2147483647 h 419"/>
              <a:gd name="T10" fmla="*/ 0 w 559"/>
              <a:gd name="T11" fmla="*/ 0 h 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9"/>
              <a:gd name="T19" fmla="*/ 0 h 419"/>
              <a:gd name="T20" fmla="*/ 559 w 559"/>
              <a:gd name="T21" fmla="*/ 419 h 4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9" h="419">
                <a:moveTo>
                  <a:pt x="0" y="0"/>
                </a:moveTo>
                <a:lnTo>
                  <a:pt x="247" y="0"/>
                </a:lnTo>
                <a:lnTo>
                  <a:pt x="393" y="207"/>
                </a:lnTo>
                <a:lnTo>
                  <a:pt x="55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rgbClr val="CC0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6" name="Freeform 144" descr="Light upward diagonal"/>
          <p:cNvSpPr>
            <a:spLocks/>
          </p:cNvSpPr>
          <p:nvPr/>
        </p:nvSpPr>
        <p:spPr bwMode="auto">
          <a:xfrm>
            <a:off x="1530614" y="4080334"/>
            <a:ext cx="1176338" cy="457200"/>
          </a:xfrm>
          <a:custGeom>
            <a:avLst/>
            <a:gdLst>
              <a:gd name="T0" fmla="*/ 2147483647 w 684"/>
              <a:gd name="T1" fmla="*/ 0 h 288"/>
              <a:gd name="T2" fmla="*/ 2147483647 w 684"/>
              <a:gd name="T3" fmla="*/ 0 h 288"/>
              <a:gd name="T4" fmla="*/ 2147483647 w 684"/>
              <a:gd name="T5" fmla="*/ 2147483647 h 288"/>
              <a:gd name="T6" fmla="*/ 2147483647 w 684"/>
              <a:gd name="T7" fmla="*/ 2147483647 h 288"/>
              <a:gd name="T8" fmla="*/ 2147483647 w 684"/>
              <a:gd name="T9" fmla="*/ 2147483647 h 288"/>
              <a:gd name="T10" fmla="*/ 0 w 684"/>
              <a:gd name="T11" fmla="*/ 2147483647 h 288"/>
              <a:gd name="T12" fmla="*/ 2147483647 w 684"/>
              <a:gd name="T13" fmla="*/ 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4"/>
              <a:gd name="T22" fmla="*/ 0 h 288"/>
              <a:gd name="T23" fmla="*/ 684 w 684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4" h="288">
                <a:moveTo>
                  <a:pt x="1" y="0"/>
                </a:moveTo>
                <a:lnTo>
                  <a:pt x="684" y="0"/>
                </a:lnTo>
                <a:lnTo>
                  <a:pt x="573" y="132"/>
                </a:lnTo>
                <a:lnTo>
                  <a:pt x="435" y="225"/>
                </a:lnTo>
                <a:lnTo>
                  <a:pt x="312" y="288"/>
                </a:lnTo>
                <a:lnTo>
                  <a:pt x="0" y="288"/>
                </a:lnTo>
                <a:lnTo>
                  <a:pt x="1" y="0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0" name="Freeform 93" descr="Narrow vertical"/>
          <p:cNvSpPr>
            <a:spLocks/>
          </p:cNvSpPr>
          <p:nvPr/>
        </p:nvSpPr>
        <p:spPr bwMode="auto">
          <a:xfrm>
            <a:off x="4471062" y="3854910"/>
            <a:ext cx="514218" cy="225425"/>
          </a:xfrm>
          <a:custGeom>
            <a:avLst/>
            <a:gdLst>
              <a:gd name="T0" fmla="*/ 0 w 299"/>
              <a:gd name="T1" fmla="*/ 1 h 142"/>
              <a:gd name="T2" fmla="*/ 299 w 299"/>
              <a:gd name="T3" fmla="*/ 0 h 142"/>
              <a:gd name="T4" fmla="*/ 299 w 299"/>
              <a:gd name="T5" fmla="*/ 142 h 142"/>
              <a:gd name="T6" fmla="*/ 2 w 299"/>
              <a:gd name="T7" fmla="*/ 142 h 142"/>
              <a:gd name="T8" fmla="*/ 0 w 299"/>
              <a:gd name="T9" fmla="*/ 1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9"/>
              <a:gd name="T16" fmla="*/ 0 h 142"/>
              <a:gd name="T17" fmla="*/ 299 w 299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9" h="142">
                <a:moveTo>
                  <a:pt x="0" y="1"/>
                </a:moveTo>
                <a:lnTo>
                  <a:pt x="299" y="0"/>
                </a:lnTo>
                <a:lnTo>
                  <a:pt x="299" y="142"/>
                </a:lnTo>
                <a:lnTo>
                  <a:pt x="2" y="142"/>
                </a:lnTo>
                <a:lnTo>
                  <a:pt x="0" y="1"/>
                </a:lnTo>
                <a:close/>
              </a:path>
            </a:pathLst>
          </a:custGeom>
          <a:pattFill prst="narVert">
            <a:fgClr>
              <a:srgbClr val="0000FF"/>
            </a:fgClr>
            <a:bgClr>
              <a:schemeClr val="bg1"/>
            </a:bgClr>
          </a:patt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2" name="Line 95"/>
          <p:cNvSpPr>
            <a:spLocks noChangeShapeType="1"/>
          </p:cNvSpPr>
          <p:nvPr/>
        </p:nvSpPr>
        <p:spPr bwMode="auto">
          <a:xfrm>
            <a:off x="4474899" y="4080335"/>
            <a:ext cx="509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3" name="Line 96"/>
          <p:cNvSpPr>
            <a:spLocks noChangeShapeType="1"/>
          </p:cNvSpPr>
          <p:nvPr/>
        </p:nvSpPr>
        <p:spPr bwMode="auto">
          <a:xfrm>
            <a:off x="4476619" y="3856498"/>
            <a:ext cx="509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4" name="Text Box 97"/>
          <p:cNvSpPr txBox="1">
            <a:spLocks noChangeArrowheads="1"/>
          </p:cNvSpPr>
          <p:nvPr/>
        </p:nvSpPr>
        <p:spPr bwMode="auto">
          <a:xfrm>
            <a:off x="2720711" y="1886410"/>
            <a:ext cx="315581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Congestion revenue:</a:t>
            </a:r>
          </a:p>
          <a:p>
            <a:pPr algn="ctr"/>
            <a:r>
              <a:rPr lang="en-GB" dirty="0">
                <a:solidFill>
                  <a:srgbClr val="0000FF"/>
                </a:solidFill>
              </a:rPr>
              <a:t>E * (P</a:t>
            </a:r>
            <a:r>
              <a:rPr lang="en-GB" baseline="-25000" dirty="0">
                <a:solidFill>
                  <a:srgbClr val="0000FF"/>
                </a:solidFill>
              </a:rPr>
              <a:t>high</a:t>
            </a:r>
            <a:r>
              <a:rPr lang="en-GB" dirty="0">
                <a:solidFill>
                  <a:srgbClr val="0000FF"/>
                </a:solidFill>
              </a:rPr>
              <a:t> – P</a:t>
            </a:r>
            <a:r>
              <a:rPr lang="en-GB" baseline="-25000" dirty="0">
                <a:solidFill>
                  <a:srgbClr val="0000FF"/>
                </a:solidFill>
              </a:rPr>
              <a:t>low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615" name="Line 98"/>
          <p:cNvSpPr>
            <a:spLocks noChangeShapeType="1"/>
          </p:cNvSpPr>
          <p:nvPr/>
        </p:nvSpPr>
        <p:spPr bwMode="auto">
          <a:xfrm>
            <a:off x="4440503" y="2562685"/>
            <a:ext cx="221853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7" name="Text Box 100"/>
          <p:cNvSpPr txBox="1">
            <a:spLocks noChangeArrowheads="1"/>
          </p:cNvSpPr>
          <p:nvPr/>
        </p:nvSpPr>
        <p:spPr bwMode="auto">
          <a:xfrm rot="5400000">
            <a:off x="4603619" y="3893936"/>
            <a:ext cx="365125" cy="677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800" b="0" dirty="0"/>
              <a:t>}</a:t>
            </a:r>
          </a:p>
        </p:txBody>
      </p:sp>
      <p:sp>
        <p:nvSpPr>
          <p:cNvPr id="24618" name="Text Box 101"/>
          <p:cNvSpPr txBox="1">
            <a:spLocks noChangeArrowheads="1"/>
          </p:cNvSpPr>
          <p:nvPr/>
        </p:nvSpPr>
        <p:spPr bwMode="auto">
          <a:xfrm>
            <a:off x="4562608" y="4305760"/>
            <a:ext cx="342239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 dirty="0"/>
              <a:t>E</a:t>
            </a:r>
          </a:p>
        </p:txBody>
      </p:sp>
      <p:sp>
        <p:nvSpPr>
          <p:cNvPr id="49298" name="Freeform 146" descr="Light upward diagonal"/>
          <p:cNvSpPr>
            <a:spLocks/>
          </p:cNvSpPr>
          <p:nvPr/>
        </p:nvSpPr>
        <p:spPr bwMode="auto">
          <a:xfrm>
            <a:off x="6784579" y="3853322"/>
            <a:ext cx="469503" cy="684212"/>
          </a:xfrm>
          <a:custGeom>
            <a:avLst/>
            <a:gdLst>
              <a:gd name="T0" fmla="*/ 0 w 273"/>
              <a:gd name="T1" fmla="*/ 0 h 431"/>
              <a:gd name="T2" fmla="*/ 2147483647 w 273"/>
              <a:gd name="T3" fmla="*/ 0 h 431"/>
              <a:gd name="T4" fmla="*/ 2147483647 w 273"/>
              <a:gd name="T5" fmla="*/ 2147483647 h 431"/>
              <a:gd name="T6" fmla="*/ 2147483647 w 273"/>
              <a:gd name="T7" fmla="*/ 2147483647 h 431"/>
              <a:gd name="T8" fmla="*/ 0 w 273"/>
              <a:gd name="T9" fmla="*/ 2147483647 h 431"/>
              <a:gd name="T10" fmla="*/ 0 w 273"/>
              <a:gd name="T11" fmla="*/ 0 h 4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431"/>
              <a:gd name="T20" fmla="*/ 273 w 273"/>
              <a:gd name="T21" fmla="*/ 431 h 4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431">
                <a:moveTo>
                  <a:pt x="0" y="0"/>
                </a:moveTo>
                <a:lnTo>
                  <a:pt x="273" y="0"/>
                </a:lnTo>
                <a:lnTo>
                  <a:pt x="144" y="270"/>
                </a:lnTo>
                <a:lnTo>
                  <a:pt x="50" y="431"/>
                </a:lnTo>
                <a:lnTo>
                  <a:pt x="0" y="429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rgbClr val="008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49295" name="Freeform 143" descr="Light downward diagonal"/>
          <p:cNvSpPr>
            <a:spLocks/>
          </p:cNvSpPr>
          <p:nvPr/>
        </p:nvSpPr>
        <p:spPr bwMode="auto">
          <a:xfrm>
            <a:off x="1530615" y="3186572"/>
            <a:ext cx="667279" cy="893762"/>
          </a:xfrm>
          <a:custGeom>
            <a:avLst/>
            <a:gdLst>
              <a:gd name="T0" fmla="*/ 0 w 388"/>
              <a:gd name="T1" fmla="*/ 2147483647 h 563"/>
              <a:gd name="T2" fmla="*/ 2147483647 w 388"/>
              <a:gd name="T3" fmla="*/ 2147483647 h 563"/>
              <a:gd name="T4" fmla="*/ 2147483647 w 388"/>
              <a:gd name="T5" fmla="*/ 2147483647 h 563"/>
              <a:gd name="T6" fmla="*/ 2147483647 w 388"/>
              <a:gd name="T7" fmla="*/ 2147483647 h 563"/>
              <a:gd name="T8" fmla="*/ 2147483647 w 388"/>
              <a:gd name="T9" fmla="*/ 2147483647 h 563"/>
              <a:gd name="T10" fmla="*/ 2147483647 w 388"/>
              <a:gd name="T11" fmla="*/ 0 h 563"/>
              <a:gd name="T12" fmla="*/ 0 w 388"/>
              <a:gd name="T13" fmla="*/ 2147483647 h 5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8"/>
              <a:gd name="T22" fmla="*/ 0 h 563"/>
              <a:gd name="T23" fmla="*/ 388 w 388"/>
              <a:gd name="T24" fmla="*/ 563 h 5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8" h="563">
                <a:moveTo>
                  <a:pt x="0" y="3"/>
                </a:moveTo>
                <a:lnTo>
                  <a:pt x="1" y="563"/>
                </a:lnTo>
                <a:lnTo>
                  <a:pt x="388" y="563"/>
                </a:lnTo>
                <a:lnTo>
                  <a:pt x="264" y="348"/>
                </a:lnTo>
                <a:lnTo>
                  <a:pt x="216" y="171"/>
                </a:lnTo>
                <a:lnTo>
                  <a:pt x="174" y="0"/>
                </a:lnTo>
                <a:lnTo>
                  <a:pt x="0" y="3"/>
                </a:lnTo>
                <a:close/>
              </a:path>
            </a:pathLst>
          </a:custGeom>
          <a:pattFill prst="ltDnDiag">
            <a:fgClr>
              <a:srgbClr val="CC0000"/>
            </a:fgClr>
            <a:bgClr>
              <a:srgbClr val="FFFFFF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245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9"/>
            <a:ext cx="9906000" cy="871081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GB" sz="3000" dirty="0" smtClean="0"/>
              <a:t>Maximizing the value created by spot trading</a:t>
            </a:r>
          </a:p>
        </p:txBody>
      </p: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0" y="3888242"/>
            <a:ext cx="2705233" cy="400049"/>
            <a:chOff x="0" y="2623"/>
            <a:chExt cx="1573" cy="252"/>
          </a:xfrm>
        </p:grpSpPr>
        <p:sp>
          <p:nvSpPr>
            <p:cNvPr id="24642" name="Line 13"/>
            <p:cNvSpPr>
              <a:spLocks noChangeShapeType="1"/>
            </p:cNvSpPr>
            <p:nvPr/>
          </p:nvSpPr>
          <p:spPr bwMode="auto">
            <a:xfrm flipV="1">
              <a:off x="890" y="2743"/>
              <a:ext cx="6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43" name="Text Box 24"/>
            <p:cNvSpPr txBox="1">
              <a:spLocks noChangeArrowheads="1"/>
            </p:cNvSpPr>
            <p:nvPr/>
          </p:nvSpPr>
          <p:spPr bwMode="auto">
            <a:xfrm>
              <a:off x="0" y="2623"/>
              <a:ext cx="88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low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59941" y="1581611"/>
            <a:ext cx="4256486" cy="3190875"/>
            <a:chOff x="93" y="1040"/>
            <a:chExt cx="2475" cy="2010"/>
          </a:xfrm>
        </p:grpSpPr>
        <p:sp>
          <p:nvSpPr>
            <p:cNvPr id="24636" name="Text Box 52"/>
            <p:cNvSpPr txBox="1">
              <a:spLocks noChangeArrowheads="1"/>
            </p:cNvSpPr>
            <p:nvPr/>
          </p:nvSpPr>
          <p:spPr bwMode="auto">
            <a:xfrm>
              <a:off x="93" y="1040"/>
              <a:ext cx="1492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Exporting </a:t>
              </a:r>
              <a:r>
                <a:rPr lang="en-GB" sz="2200" dirty="0" smtClean="0"/>
                <a:t>zone</a:t>
              </a:r>
              <a:endParaRPr lang="en-GB" sz="2200" dirty="0"/>
            </a:p>
          </p:txBody>
        </p:sp>
        <p:sp>
          <p:nvSpPr>
            <p:cNvPr id="24637" name="Text Box 53"/>
            <p:cNvSpPr txBox="1">
              <a:spLocks noChangeArrowheads="1"/>
            </p:cNvSpPr>
            <p:nvPr/>
          </p:nvSpPr>
          <p:spPr bwMode="auto">
            <a:xfrm>
              <a:off x="420" y="1333"/>
              <a:ext cx="9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EUR/MWh</a:t>
              </a:r>
            </a:p>
          </p:txBody>
        </p:sp>
        <p:sp>
          <p:nvSpPr>
            <p:cNvPr id="24638" name="Text Box 54"/>
            <p:cNvSpPr txBox="1">
              <a:spLocks noChangeArrowheads="1"/>
            </p:cNvSpPr>
            <p:nvPr/>
          </p:nvSpPr>
          <p:spPr bwMode="auto">
            <a:xfrm>
              <a:off x="2044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772" y="1570"/>
              <a:ext cx="1311" cy="1480"/>
              <a:chOff x="268" y="1410"/>
              <a:chExt cx="1311" cy="1480"/>
            </a:xfrm>
          </p:grpSpPr>
          <p:sp>
            <p:nvSpPr>
              <p:cNvPr id="24640" name="Line 56"/>
              <p:cNvSpPr>
                <a:spLocks noChangeShapeType="1"/>
              </p:cNvSpPr>
              <p:nvPr/>
            </p:nvSpPr>
            <p:spPr bwMode="auto">
              <a:xfrm>
                <a:off x="386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41" name="Line 57"/>
              <p:cNvSpPr>
                <a:spLocks noChangeShapeType="1"/>
              </p:cNvSpPr>
              <p:nvPr/>
            </p:nvSpPr>
            <p:spPr bwMode="auto">
              <a:xfrm>
                <a:off x="268" y="2698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709469" y="4080333"/>
            <a:ext cx="1480742" cy="1489075"/>
            <a:chOff x="970" y="2612"/>
            <a:chExt cx="861" cy="938"/>
          </a:xfrm>
        </p:grpSpPr>
        <p:sp>
          <p:nvSpPr>
            <p:cNvPr id="24632" name="Text Box 60"/>
            <p:cNvSpPr txBox="1">
              <a:spLocks noChangeArrowheads="1"/>
            </p:cNvSpPr>
            <p:nvPr/>
          </p:nvSpPr>
          <p:spPr bwMode="auto">
            <a:xfrm>
              <a:off x="970" y="3104"/>
              <a:ext cx="86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Exported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33" name="Text Box 61"/>
            <p:cNvSpPr txBox="1">
              <a:spLocks noChangeArrowheads="1"/>
            </p:cNvSpPr>
            <p:nvPr/>
          </p:nvSpPr>
          <p:spPr bwMode="auto">
            <a:xfrm rot="5400000">
              <a:off x="1318" y="2827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34" name="Line 62"/>
            <p:cNvSpPr>
              <a:spLocks noChangeShapeType="1"/>
            </p:cNvSpPr>
            <p:nvPr/>
          </p:nvSpPr>
          <p:spPr bwMode="auto">
            <a:xfrm>
              <a:off x="1546" y="2612"/>
              <a:ext cx="1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35" name="Line 63"/>
            <p:cNvSpPr>
              <a:spLocks noChangeShapeType="1"/>
            </p:cNvSpPr>
            <p:nvPr/>
          </p:nvSpPr>
          <p:spPr bwMode="auto">
            <a:xfrm>
              <a:off x="1255" y="2612"/>
              <a:ext cx="2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5967679" y="1581611"/>
            <a:ext cx="3726788" cy="3190875"/>
            <a:chOff x="3470" y="1040"/>
            <a:chExt cx="2167" cy="2010"/>
          </a:xfrm>
        </p:grpSpPr>
        <p:sp>
          <p:nvSpPr>
            <p:cNvPr id="24626" name="Text Box 65"/>
            <p:cNvSpPr txBox="1">
              <a:spLocks noChangeArrowheads="1"/>
            </p:cNvSpPr>
            <p:nvPr/>
          </p:nvSpPr>
          <p:spPr bwMode="auto">
            <a:xfrm>
              <a:off x="3994" y="1040"/>
              <a:ext cx="1533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200" dirty="0"/>
                <a:t>Importing </a:t>
              </a:r>
              <a:r>
                <a:rPr lang="en-GB" sz="2200" dirty="0" smtClean="0"/>
                <a:t>zone</a:t>
              </a:r>
              <a:endParaRPr lang="en-GB" sz="2200" dirty="0"/>
            </a:p>
          </p:txBody>
        </p:sp>
        <p:sp>
          <p:nvSpPr>
            <p:cNvPr id="24627" name="Text Box 66"/>
            <p:cNvSpPr txBox="1">
              <a:spLocks noChangeArrowheads="1"/>
            </p:cNvSpPr>
            <p:nvPr/>
          </p:nvSpPr>
          <p:spPr bwMode="auto">
            <a:xfrm>
              <a:off x="3470" y="1341"/>
              <a:ext cx="96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EUR/MWh</a:t>
              </a:r>
            </a:p>
          </p:txBody>
        </p:sp>
        <p:sp>
          <p:nvSpPr>
            <p:cNvPr id="24628" name="Text Box 67"/>
            <p:cNvSpPr txBox="1">
              <a:spLocks noChangeArrowheads="1"/>
            </p:cNvSpPr>
            <p:nvPr/>
          </p:nvSpPr>
          <p:spPr bwMode="auto">
            <a:xfrm>
              <a:off x="5113" y="2742"/>
              <a:ext cx="52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MWh</a:t>
              </a:r>
            </a:p>
          </p:txBody>
        </p: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3828" y="1570"/>
              <a:ext cx="1311" cy="1480"/>
              <a:chOff x="268" y="1410"/>
              <a:chExt cx="1311" cy="1480"/>
            </a:xfrm>
          </p:grpSpPr>
          <p:sp>
            <p:nvSpPr>
              <p:cNvPr id="24630" name="Line 69"/>
              <p:cNvSpPr>
                <a:spLocks noChangeShapeType="1"/>
              </p:cNvSpPr>
              <p:nvPr/>
            </p:nvSpPr>
            <p:spPr bwMode="auto">
              <a:xfrm>
                <a:off x="387" y="1410"/>
                <a:ext cx="0" cy="1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lg" len="lg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31" name="Line 70"/>
              <p:cNvSpPr>
                <a:spLocks noChangeShapeType="1"/>
              </p:cNvSpPr>
              <p:nvPr/>
            </p:nvSpPr>
            <p:spPr bwMode="auto">
              <a:xfrm>
                <a:off x="268" y="2696"/>
                <a:ext cx="1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5075105" y="3196097"/>
            <a:ext cx="2684593" cy="658812"/>
            <a:chOff x="2951" y="2057"/>
            <a:chExt cx="1561" cy="415"/>
          </a:xfrm>
        </p:grpSpPr>
        <p:sp>
          <p:nvSpPr>
            <p:cNvPr id="24623" name="Line 72"/>
            <p:cNvSpPr>
              <a:spLocks noChangeShapeType="1"/>
            </p:cNvSpPr>
            <p:nvPr/>
          </p:nvSpPr>
          <p:spPr bwMode="auto">
            <a:xfrm>
              <a:off x="3947" y="2472"/>
              <a:ext cx="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4" name="Line 73"/>
            <p:cNvSpPr>
              <a:spLocks noChangeShapeType="1"/>
            </p:cNvSpPr>
            <p:nvPr/>
          </p:nvSpPr>
          <p:spPr bwMode="auto">
            <a:xfrm>
              <a:off x="3833" y="2246"/>
              <a:ext cx="103" cy="2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5" name="Text Box 74"/>
            <p:cNvSpPr txBox="1">
              <a:spLocks noChangeArrowheads="1"/>
            </p:cNvSpPr>
            <p:nvPr/>
          </p:nvSpPr>
          <p:spPr bwMode="auto">
            <a:xfrm>
              <a:off x="2951" y="2057"/>
              <a:ext cx="93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Price P</a:t>
              </a:r>
              <a:r>
                <a:rPr lang="en-GB" baseline="-25000" dirty="0"/>
                <a:t>high</a:t>
              </a:r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6732984" y="3851734"/>
            <a:ext cx="1546093" cy="1714500"/>
            <a:chOff x="3915" y="2470"/>
            <a:chExt cx="899" cy="1080"/>
          </a:xfrm>
        </p:grpSpPr>
        <p:sp>
          <p:nvSpPr>
            <p:cNvPr id="24619" name="Text Box 76"/>
            <p:cNvSpPr txBox="1">
              <a:spLocks noChangeArrowheads="1"/>
            </p:cNvSpPr>
            <p:nvPr/>
          </p:nvSpPr>
          <p:spPr bwMode="auto">
            <a:xfrm rot="5400000">
              <a:off x="4280" y="2830"/>
              <a:ext cx="230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4200" b="0" dirty="0"/>
                <a:t>}</a:t>
              </a:r>
            </a:p>
          </p:txBody>
        </p:sp>
        <p:sp>
          <p:nvSpPr>
            <p:cNvPr id="24620" name="Text Box 77"/>
            <p:cNvSpPr txBox="1">
              <a:spLocks noChangeArrowheads="1"/>
            </p:cNvSpPr>
            <p:nvPr/>
          </p:nvSpPr>
          <p:spPr bwMode="auto">
            <a:xfrm>
              <a:off x="3915" y="3104"/>
              <a:ext cx="899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Imported</a:t>
              </a:r>
            </a:p>
            <a:p>
              <a:pPr algn="ctr"/>
              <a:r>
                <a:rPr lang="en-GB" dirty="0"/>
                <a:t>energy E</a:t>
              </a:r>
            </a:p>
          </p:txBody>
        </p:sp>
        <p:sp>
          <p:nvSpPr>
            <p:cNvPr id="24621" name="Line 78"/>
            <p:cNvSpPr>
              <a:spLocks noChangeShapeType="1"/>
            </p:cNvSpPr>
            <p:nvPr/>
          </p:nvSpPr>
          <p:spPr bwMode="auto">
            <a:xfrm>
              <a:off x="4213" y="2474"/>
              <a:ext cx="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22" name="Line 79"/>
            <p:cNvSpPr>
              <a:spLocks noChangeShapeType="1"/>
            </p:cNvSpPr>
            <p:nvPr/>
          </p:nvSpPr>
          <p:spPr bwMode="auto">
            <a:xfrm>
              <a:off x="4507" y="2470"/>
              <a:ext cx="3" cy="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1532335" y="3177047"/>
            <a:ext cx="1647562" cy="1357312"/>
            <a:chOff x="891" y="2175"/>
            <a:chExt cx="958" cy="855"/>
          </a:xfrm>
        </p:grpSpPr>
        <p:sp>
          <p:nvSpPr>
            <p:cNvPr id="24607" name="Line 136"/>
            <p:cNvSpPr>
              <a:spLocks noChangeShapeType="1"/>
            </p:cNvSpPr>
            <p:nvPr/>
          </p:nvSpPr>
          <p:spPr bwMode="auto">
            <a:xfrm flipV="1">
              <a:off x="891" y="2181"/>
              <a:ext cx="180" cy="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8" name="Freeform 137"/>
            <p:cNvSpPr>
              <a:spLocks/>
            </p:cNvSpPr>
            <p:nvPr/>
          </p:nvSpPr>
          <p:spPr bwMode="auto">
            <a:xfrm>
              <a:off x="1065" y="2175"/>
              <a:ext cx="426" cy="855"/>
            </a:xfrm>
            <a:custGeom>
              <a:avLst/>
              <a:gdLst>
                <a:gd name="T0" fmla="*/ 0 w 477"/>
                <a:gd name="T1" fmla="*/ 0 h 864"/>
                <a:gd name="T2" fmla="*/ 19 w 477"/>
                <a:gd name="T3" fmla="*/ 115 h 864"/>
                <a:gd name="T4" fmla="*/ 88 w 477"/>
                <a:gd name="T5" fmla="*/ 411 h 864"/>
                <a:gd name="T6" fmla="*/ 303 w 477"/>
                <a:gd name="T7" fmla="*/ 82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864"/>
                <a:gd name="T14" fmla="*/ 477 w 477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864">
                  <a:moveTo>
                    <a:pt x="0" y="0"/>
                  </a:moveTo>
                  <a:cubicBezTo>
                    <a:pt x="3" y="24"/>
                    <a:pt x="7" y="48"/>
                    <a:pt x="30" y="119"/>
                  </a:cubicBezTo>
                  <a:cubicBezTo>
                    <a:pt x="53" y="190"/>
                    <a:pt x="64" y="303"/>
                    <a:pt x="139" y="427"/>
                  </a:cubicBezTo>
                  <a:cubicBezTo>
                    <a:pt x="214" y="551"/>
                    <a:pt x="345" y="707"/>
                    <a:pt x="477" y="864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9" name="Line 138"/>
            <p:cNvSpPr>
              <a:spLocks noChangeShapeType="1"/>
            </p:cNvSpPr>
            <p:nvPr/>
          </p:nvSpPr>
          <p:spPr bwMode="auto">
            <a:xfrm>
              <a:off x="1485" y="3028"/>
              <a:ext cx="364" cy="1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9"/>
          <p:cNvGrpSpPr>
            <a:grpSpLocks/>
          </p:cNvGrpSpPr>
          <p:nvPr/>
        </p:nvGrpSpPr>
        <p:grpSpPr bwMode="auto">
          <a:xfrm>
            <a:off x="1530614" y="3186573"/>
            <a:ext cx="1783425" cy="1349375"/>
            <a:chOff x="890" y="2181"/>
            <a:chExt cx="1037" cy="850"/>
          </a:xfrm>
        </p:grpSpPr>
        <p:sp>
          <p:nvSpPr>
            <p:cNvPr id="24604" name="Line 140"/>
            <p:cNvSpPr>
              <a:spLocks noChangeShapeType="1"/>
            </p:cNvSpPr>
            <p:nvPr/>
          </p:nvSpPr>
          <p:spPr bwMode="auto">
            <a:xfrm>
              <a:off x="890" y="3030"/>
              <a:ext cx="3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5" name="Line 141"/>
            <p:cNvSpPr>
              <a:spLocks noChangeShapeType="1"/>
            </p:cNvSpPr>
            <p:nvPr/>
          </p:nvSpPr>
          <p:spPr bwMode="auto">
            <a:xfrm>
              <a:off x="1716" y="2183"/>
              <a:ext cx="2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6" name="Freeform 142"/>
            <p:cNvSpPr>
              <a:spLocks/>
            </p:cNvSpPr>
            <p:nvPr/>
          </p:nvSpPr>
          <p:spPr bwMode="auto">
            <a:xfrm>
              <a:off x="1211" y="2181"/>
              <a:ext cx="512" cy="850"/>
            </a:xfrm>
            <a:custGeom>
              <a:avLst/>
              <a:gdLst>
                <a:gd name="T0" fmla="*/ 0 w 512"/>
                <a:gd name="T1" fmla="*/ 850 h 850"/>
                <a:gd name="T2" fmla="*/ 366 w 512"/>
                <a:gd name="T3" fmla="*/ 558 h 850"/>
                <a:gd name="T4" fmla="*/ 512 w 512"/>
                <a:gd name="T5" fmla="*/ 0 h 850"/>
                <a:gd name="T6" fmla="*/ 0 60000 65536"/>
                <a:gd name="T7" fmla="*/ 0 60000 65536"/>
                <a:gd name="T8" fmla="*/ 0 60000 65536"/>
                <a:gd name="T9" fmla="*/ 0 w 512"/>
                <a:gd name="T10" fmla="*/ 0 h 850"/>
                <a:gd name="T11" fmla="*/ 512 w 51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50">
                  <a:moveTo>
                    <a:pt x="0" y="850"/>
                  </a:moveTo>
                  <a:cubicBezTo>
                    <a:pt x="140" y="775"/>
                    <a:pt x="281" y="700"/>
                    <a:pt x="366" y="558"/>
                  </a:cubicBezTo>
                  <a:cubicBezTo>
                    <a:pt x="451" y="416"/>
                    <a:pt x="488" y="93"/>
                    <a:pt x="51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6789739" y="3189749"/>
            <a:ext cx="1788583" cy="1344613"/>
            <a:chOff x="3948" y="2183"/>
            <a:chExt cx="1040" cy="847"/>
          </a:xfrm>
        </p:grpSpPr>
        <p:sp>
          <p:nvSpPr>
            <p:cNvPr id="24601" name="Line 149"/>
            <p:cNvSpPr>
              <a:spLocks noChangeShapeType="1"/>
            </p:cNvSpPr>
            <p:nvPr/>
          </p:nvSpPr>
          <p:spPr bwMode="auto">
            <a:xfrm>
              <a:off x="3948" y="2183"/>
              <a:ext cx="249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2" name="Line 150"/>
            <p:cNvSpPr>
              <a:spLocks noChangeShapeType="1"/>
            </p:cNvSpPr>
            <p:nvPr/>
          </p:nvSpPr>
          <p:spPr bwMode="auto">
            <a:xfrm>
              <a:off x="4901" y="3028"/>
              <a:ext cx="87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3" name="Freeform 151"/>
            <p:cNvSpPr>
              <a:spLocks/>
            </p:cNvSpPr>
            <p:nvPr/>
          </p:nvSpPr>
          <p:spPr bwMode="auto">
            <a:xfrm>
              <a:off x="4191" y="2184"/>
              <a:ext cx="717" cy="846"/>
            </a:xfrm>
            <a:custGeom>
              <a:avLst/>
              <a:gdLst>
                <a:gd name="T0" fmla="*/ 0 w 717"/>
                <a:gd name="T1" fmla="*/ 0 h 846"/>
                <a:gd name="T2" fmla="*/ 315 w 717"/>
                <a:gd name="T3" fmla="*/ 417 h 846"/>
                <a:gd name="T4" fmla="*/ 717 w 717"/>
                <a:gd name="T5" fmla="*/ 846 h 846"/>
                <a:gd name="T6" fmla="*/ 0 60000 65536"/>
                <a:gd name="T7" fmla="*/ 0 60000 65536"/>
                <a:gd name="T8" fmla="*/ 0 60000 65536"/>
                <a:gd name="T9" fmla="*/ 0 w 717"/>
                <a:gd name="T10" fmla="*/ 0 h 846"/>
                <a:gd name="T11" fmla="*/ 717 w 717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7" h="846">
                  <a:moveTo>
                    <a:pt x="0" y="0"/>
                  </a:moveTo>
                  <a:cubicBezTo>
                    <a:pt x="97" y="138"/>
                    <a:pt x="195" y="276"/>
                    <a:pt x="315" y="417"/>
                  </a:cubicBezTo>
                  <a:cubicBezTo>
                    <a:pt x="435" y="558"/>
                    <a:pt x="651" y="775"/>
                    <a:pt x="717" y="846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6788016" y="3189748"/>
            <a:ext cx="1595966" cy="1349375"/>
            <a:chOff x="3947" y="2183"/>
            <a:chExt cx="928" cy="850"/>
          </a:xfrm>
        </p:grpSpPr>
        <p:sp>
          <p:nvSpPr>
            <p:cNvPr id="24598" name="Line 153"/>
            <p:cNvSpPr>
              <a:spLocks noChangeShapeType="1"/>
            </p:cNvSpPr>
            <p:nvPr/>
          </p:nvSpPr>
          <p:spPr bwMode="auto">
            <a:xfrm>
              <a:off x="4292" y="2183"/>
              <a:ext cx="58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99" name="Line 154"/>
            <p:cNvSpPr>
              <a:spLocks noChangeShapeType="1"/>
            </p:cNvSpPr>
            <p:nvPr/>
          </p:nvSpPr>
          <p:spPr bwMode="auto">
            <a:xfrm>
              <a:off x="3947" y="3030"/>
              <a:ext cx="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00" name="Freeform 155"/>
            <p:cNvSpPr>
              <a:spLocks/>
            </p:cNvSpPr>
            <p:nvPr/>
          </p:nvSpPr>
          <p:spPr bwMode="auto">
            <a:xfrm>
              <a:off x="3995" y="2183"/>
              <a:ext cx="302" cy="850"/>
            </a:xfrm>
            <a:custGeom>
              <a:avLst/>
              <a:gdLst>
                <a:gd name="T0" fmla="*/ 0 w 302"/>
                <a:gd name="T1" fmla="*/ 850 h 850"/>
                <a:gd name="T2" fmla="*/ 220 w 302"/>
                <a:gd name="T3" fmla="*/ 421 h 850"/>
                <a:gd name="T4" fmla="*/ 302 w 302"/>
                <a:gd name="T5" fmla="*/ 0 h 850"/>
                <a:gd name="T6" fmla="*/ 0 60000 65536"/>
                <a:gd name="T7" fmla="*/ 0 60000 65536"/>
                <a:gd name="T8" fmla="*/ 0 60000 65536"/>
                <a:gd name="T9" fmla="*/ 0 w 302"/>
                <a:gd name="T10" fmla="*/ 0 h 850"/>
                <a:gd name="T11" fmla="*/ 302 w 302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850">
                  <a:moveTo>
                    <a:pt x="0" y="850"/>
                  </a:moveTo>
                  <a:cubicBezTo>
                    <a:pt x="85" y="706"/>
                    <a:pt x="170" y="563"/>
                    <a:pt x="220" y="421"/>
                  </a:cubicBezTo>
                  <a:cubicBezTo>
                    <a:pt x="270" y="279"/>
                    <a:pt x="286" y="139"/>
                    <a:pt x="302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9" name="Tekstboks 68"/>
          <p:cNvSpPr txBox="1"/>
          <p:nvPr/>
        </p:nvSpPr>
        <p:spPr>
          <a:xfrm>
            <a:off x="1802776" y="798288"/>
            <a:ext cx="629851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All the red, green and blue areas illustrate</a:t>
            </a:r>
          </a:p>
          <a:p>
            <a:pPr algn="ctr"/>
            <a:r>
              <a:rPr lang="en-GB" dirty="0" smtClean="0"/>
              <a:t>the </a:t>
            </a:r>
            <a:r>
              <a:rPr lang="en-GB" u="sng" dirty="0" smtClean="0"/>
              <a:t>total</a:t>
            </a:r>
            <a:r>
              <a:rPr lang="en-GB" dirty="0" smtClean="0"/>
              <a:t> value created by the spot trading</a:t>
            </a:r>
            <a:endParaRPr lang="en-GB" dirty="0"/>
          </a:p>
        </p:txBody>
      </p:sp>
      <p:sp>
        <p:nvSpPr>
          <p:cNvPr id="24616" name="Line 99"/>
          <p:cNvSpPr>
            <a:spLocks noChangeShapeType="1"/>
          </p:cNvSpPr>
          <p:nvPr/>
        </p:nvSpPr>
        <p:spPr bwMode="auto">
          <a:xfrm flipH="1" flipV="1">
            <a:off x="4467224" y="3852979"/>
            <a:ext cx="2327673" cy="351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4611" name="Line 94"/>
          <p:cNvSpPr>
            <a:spLocks noChangeShapeType="1"/>
          </p:cNvSpPr>
          <p:nvPr/>
        </p:nvSpPr>
        <p:spPr bwMode="auto">
          <a:xfrm flipH="1">
            <a:off x="2591727" y="4080335"/>
            <a:ext cx="235611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70" name="Tekstboks 69"/>
          <p:cNvSpPr txBox="1"/>
          <p:nvPr/>
        </p:nvSpPr>
        <p:spPr>
          <a:xfrm>
            <a:off x="-24101" y="5529953"/>
            <a:ext cx="10038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task for the spot calculation algorithm is to maximize the red,</a:t>
            </a:r>
          </a:p>
          <a:p>
            <a:r>
              <a:rPr lang="en-GB" dirty="0" smtClean="0"/>
              <a:t>green and blue areas (ie, maximize the value created by</a:t>
            </a:r>
          </a:p>
          <a:p>
            <a:r>
              <a:rPr lang="en-GB" dirty="0" smtClean="0"/>
              <a:t>the spot trading).</a:t>
            </a:r>
            <a:endParaRPr lang="en-GB" dirty="0"/>
          </a:p>
        </p:txBody>
      </p:sp>
      <p:sp>
        <p:nvSpPr>
          <p:cNvPr id="65" name="Tekstboks 64"/>
          <p:cNvSpPr txBox="1"/>
          <p:nvPr/>
        </p:nvSpPr>
        <p:spPr>
          <a:xfrm>
            <a:off x="2586358" y="6140362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maximization runs over all price zones and</a:t>
            </a:r>
          </a:p>
          <a:p>
            <a:r>
              <a:rPr lang="en-GB" dirty="0" smtClean="0"/>
              <a:t>all 24 hours of the next day.</a:t>
            </a:r>
          </a:p>
        </p:txBody>
      </p:sp>
      <p:sp>
        <p:nvSpPr>
          <p:cNvPr id="67" name="Pladsholder til diasnumm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8800" y="3077029"/>
            <a:ext cx="98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Maximizing the value created by spot trading</a:t>
            </a:r>
            <a:endParaRPr lang="en-GB" sz="3000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929" y="3880212"/>
            <a:ext cx="2336296" cy="195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26, 2014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4169"/>
            <a:ext cx="9904413" cy="653144"/>
          </a:xfrm>
          <a:noFill/>
        </p:spPr>
        <p:txBody>
          <a:bodyPr/>
          <a:lstStyle/>
          <a:p>
            <a:r>
              <a:rPr lang="en-GB" sz="3200" dirty="0" smtClean="0"/>
              <a:t>Handling of interconnectors – 1</a:t>
            </a:r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027" y="769257"/>
            <a:ext cx="9846358" cy="4789711"/>
          </a:xfrm>
        </p:spPr>
        <p:txBody>
          <a:bodyPr/>
          <a:lstStyle/>
          <a:p>
            <a:r>
              <a:rPr lang="en-GB" sz="2100" dirty="0" smtClean="0"/>
              <a:t>Consider two neighbouring price zones Z</a:t>
            </a:r>
            <a:r>
              <a:rPr lang="en-GB" sz="2100" baseline="-25000" dirty="0" smtClean="0"/>
              <a:t>1</a:t>
            </a:r>
            <a:r>
              <a:rPr lang="en-GB" sz="2100" dirty="0" smtClean="0"/>
              <a:t> and Z</a:t>
            </a:r>
            <a:r>
              <a:rPr lang="en-GB" sz="2100" baseline="-25000" dirty="0" smtClean="0"/>
              <a:t>2</a:t>
            </a:r>
            <a:r>
              <a:rPr lang="en-GB" sz="2100" dirty="0" smtClean="0"/>
              <a:t> connected by a link L.</a:t>
            </a:r>
          </a:p>
          <a:p>
            <a:r>
              <a:rPr lang="en-GB" sz="2100" dirty="0" smtClean="0"/>
              <a:t>Due to the block bids: the solution maximizing the value of spot trading will have many hours, where</a:t>
            </a:r>
          </a:p>
          <a:p>
            <a:pPr lvl="1"/>
            <a:r>
              <a:rPr lang="en-GB" sz="2100" dirty="0" smtClean="0"/>
              <a:t>The spot trading does not fully use the link’s trading capacity.</a:t>
            </a:r>
          </a:p>
          <a:p>
            <a:pPr lvl="1"/>
            <a:r>
              <a:rPr lang="en-GB" sz="2100" dirty="0" smtClean="0"/>
              <a:t>Even though the prices are not equal (p</a:t>
            </a:r>
            <a:r>
              <a:rPr lang="en-GB" sz="2100" baseline="-25000" dirty="0" smtClean="0"/>
              <a:t>1</a:t>
            </a:r>
            <a:r>
              <a:rPr lang="en-GB" sz="2100" dirty="0" smtClean="0"/>
              <a:t> ≠ p</a:t>
            </a:r>
            <a:r>
              <a:rPr lang="en-GB" sz="2100" baseline="-25000" dirty="0" smtClean="0"/>
              <a:t>2</a:t>
            </a:r>
            <a:r>
              <a:rPr lang="en-GB" sz="2100" dirty="0" smtClean="0"/>
              <a:t>).</a:t>
            </a:r>
          </a:p>
          <a:p>
            <a:r>
              <a:rPr lang="en-GB" sz="2100" dirty="0" smtClean="0"/>
              <a:t>For an explanation of this counter-intuitive fact, refer to the PowerPoint presentation “</a:t>
            </a:r>
            <a:r>
              <a:rPr lang="en-GB" sz="2100" i="1" dirty="0" smtClean="0"/>
              <a:t>Market coupling – technical issues</a:t>
            </a:r>
            <a:r>
              <a:rPr lang="en-GB" sz="2100" dirty="0" smtClean="0"/>
              <a:t>”</a:t>
            </a:r>
          </a:p>
          <a:p>
            <a:pPr lvl="1"/>
            <a:r>
              <a:rPr lang="en-GB" sz="2100" dirty="0" smtClean="0"/>
              <a:t>About 15 years ago, the introduction of block bids caused an explosion in the complexity of the spot price calculation</a:t>
            </a:r>
          </a:p>
          <a:p>
            <a:pPr lvl="2"/>
            <a:r>
              <a:rPr lang="en-GB" sz="2100" dirty="0" smtClean="0"/>
              <a:t>As the following slide illustrates: the consequences of this revolution are still not taken into account.</a:t>
            </a:r>
          </a:p>
        </p:txBody>
      </p:sp>
      <p:cxnSp>
        <p:nvCxnSpPr>
          <p:cNvPr id="7" name="Lige forbindelse 6"/>
          <p:cNvCxnSpPr/>
          <p:nvPr/>
        </p:nvCxnSpPr>
        <p:spPr bwMode="auto">
          <a:xfrm>
            <a:off x="2757721" y="6179520"/>
            <a:ext cx="3352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kstboks 7"/>
          <p:cNvSpPr txBox="1"/>
          <p:nvPr/>
        </p:nvSpPr>
        <p:spPr>
          <a:xfrm>
            <a:off x="3410153" y="631729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Link L</a:t>
            </a:r>
            <a:endParaRPr lang="en-GB" sz="2000" dirty="0">
              <a:solidFill>
                <a:srgbClr val="0033CC"/>
              </a:solidFill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551585" y="5620720"/>
            <a:ext cx="2264259" cy="1117601"/>
            <a:chOff x="1219229" y="5141758"/>
            <a:chExt cx="2264259" cy="1117601"/>
          </a:xfrm>
        </p:grpSpPr>
        <p:sp>
          <p:nvSpPr>
            <p:cNvPr id="13" name="Rektangel 12"/>
            <p:cNvSpPr/>
            <p:nvPr/>
          </p:nvSpPr>
          <p:spPr bwMode="auto">
            <a:xfrm>
              <a:off x="1219229" y="5141758"/>
              <a:ext cx="2264259" cy="1117601"/>
            </a:xfrm>
            <a:prstGeom prst="rect">
              <a:avLst/>
            </a:prstGeom>
            <a:solidFill>
              <a:srgbClr val="DDDDD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1318063" y="5346615"/>
              <a:ext cx="20665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Price zone Z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1</a:t>
              </a:r>
              <a:endParaRPr lang="en-GB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Spot price p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1" name="Gruppe 20"/>
          <p:cNvGrpSpPr/>
          <p:nvPr/>
        </p:nvGrpSpPr>
        <p:grpSpPr>
          <a:xfrm>
            <a:off x="4992946" y="5620720"/>
            <a:ext cx="2264259" cy="1117601"/>
            <a:chOff x="6676570" y="5141758"/>
            <a:chExt cx="2264259" cy="1117601"/>
          </a:xfrm>
        </p:grpSpPr>
        <p:sp>
          <p:nvSpPr>
            <p:cNvPr id="16" name="Rektangel 15"/>
            <p:cNvSpPr/>
            <p:nvPr/>
          </p:nvSpPr>
          <p:spPr bwMode="auto">
            <a:xfrm>
              <a:off x="6676570" y="5141758"/>
              <a:ext cx="2264259" cy="1117601"/>
            </a:xfrm>
            <a:prstGeom prst="rect">
              <a:avLst/>
            </a:prstGeom>
            <a:solidFill>
              <a:srgbClr val="DDDDD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Tekstboks 16"/>
            <p:cNvSpPr txBox="1"/>
            <p:nvPr/>
          </p:nvSpPr>
          <p:spPr>
            <a:xfrm>
              <a:off x="6775404" y="5346615"/>
              <a:ext cx="20665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Price zone Z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2</a:t>
              </a:r>
            </a:p>
            <a:p>
              <a:pPr algn="ctr"/>
              <a:r>
                <a:rPr lang="en-GB" sz="2000" dirty="0" smtClean="0">
                  <a:solidFill>
                    <a:srgbClr val="000000"/>
                  </a:solidFill>
                </a:rPr>
                <a:t>Spot price p</a:t>
              </a:r>
              <a:r>
                <a:rPr lang="en-GB" sz="2000" baseline="-25000" dirty="0" smtClean="0">
                  <a:solidFill>
                    <a:srgbClr val="000000"/>
                  </a:solidFill>
                </a:rPr>
                <a:t>2</a:t>
              </a:r>
              <a:endParaRPr lang="en-GB" sz="20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Pladsholder til dias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0625"/>
            <a:ext cx="9904413" cy="870861"/>
          </a:xfrm>
        </p:spPr>
        <p:txBody>
          <a:bodyPr/>
          <a:lstStyle/>
          <a:p>
            <a:r>
              <a:rPr lang="en-GB" sz="3200" dirty="0" smtClean="0"/>
              <a:t>Handling of interconnectors – 2</a:t>
            </a:r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055" y="1077695"/>
            <a:ext cx="9724571" cy="5047343"/>
          </a:xfrm>
        </p:spPr>
        <p:txBody>
          <a:bodyPr/>
          <a:lstStyle/>
          <a:p>
            <a:r>
              <a:rPr lang="en-GB" sz="2200" dirty="0" smtClean="0"/>
              <a:t>The problem: all the current European spot calculation algorithms force their software to select non-optimal solutions</a:t>
            </a:r>
          </a:p>
          <a:p>
            <a:pPr lvl="1"/>
            <a:r>
              <a:rPr lang="en-GB" sz="2200" dirty="0" smtClean="0"/>
              <a:t>Solutions that never have unused capacity at interconnectors connecting price zones with different spot prices.</a:t>
            </a:r>
          </a:p>
          <a:p>
            <a:r>
              <a:rPr lang="en-GB" sz="2200" dirty="0" smtClean="0"/>
              <a:t>This artificially introduced extra requirement is an example of planned economy forcing non-optimal solutions on the electricity market.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Anecdotic evidence indicates this relic of planned economy reduces the value of the spot trading with 40%!</a:t>
            </a:r>
          </a:p>
        </p:txBody>
      </p:sp>
      <p:cxnSp>
        <p:nvCxnSpPr>
          <p:cNvPr id="25" name="Lige forbindelse 24"/>
          <p:cNvCxnSpPr/>
          <p:nvPr/>
        </p:nvCxnSpPr>
        <p:spPr bwMode="auto">
          <a:xfrm>
            <a:off x="3526963" y="6025279"/>
            <a:ext cx="3352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kstboks 25"/>
          <p:cNvSpPr txBox="1"/>
          <p:nvPr/>
        </p:nvSpPr>
        <p:spPr>
          <a:xfrm>
            <a:off x="4585787" y="610955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Link L</a:t>
            </a:r>
            <a:endParaRPr lang="en-GB" sz="2000" dirty="0">
              <a:solidFill>
                <a:srgbClr val="0033CC"/>
              </a:solidFill>
            </a:endParaRPr>
          </a:p>
        </p:txBody>
      </p:sp>
      <p:grpSp>
        <p:nvGrpSpPr>
          <p:cNvPr id="34" name="Gruppe 33"/>
          <p:cNvGrpSpPr/>
          <p:nvPr/>
        </p:nvGrpSpPr>
        <p:grpSpPr>
          <a:xfrm>
            <a:off x="1535773" y="5595261"/>
            <a:ext cx="2066591" cy="860036"/>
            <a:chOff x="1434175" y="5863771"/>
            <a:chExt cx="2066591" cy="860036"/>
          </a:xfrm>
        </p:grpSpPr>
        <p:sp>
          <p:nvSpPr>
            <p:cNvPr id="28" name="Rektangel 27"/>
            <p:cNvSpPr/>
            <p:nvPr/>
          </p:nvSpPr>
          <p:spPr bwMode="auto">
            <a:xfrm>
              <a:off x="1451441" y="5863771"/>
              <a:ext cx="2032059" cy="860036"/>
            </a:xfrm>
            <a:prstGeom prst="rect">
              <a:avLst/>
            </a:prstGeom>
            <a:solidFill>
              <a:srgbClr val="DDDDD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ekstboks 32"/>
            <p:cNvSpPr txBox="1"/>
            <p:nvPr/>
          </p:nvSpPr>
          <p:spPr>
            <a:xfrm>
              <a:off x="1434175" y="5939846"/>
              <a:ext cx="20665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Price zone Z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1</a:t>
              </a:r>
              <a:endParaRPr lang="en-GB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Spot price p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5" name="Gruppe 34"/>
          <p:cNvGrpSpPr/>
          <p:nvPr/>
        </p:nvGrpSpPr>
        <p:grpSpPr>
          <a:xfrm>
            <a:off x="6601258" y="5595261"/>
            <a:ext cx="2066591" cy="860036"/>
            <a:chOff x="1434175" y="5863771"/>
            <a:chExt cx="2066591" cy="860036"/>
          </a:xfrm>
        </p:grpSpPr>
        <p:sp>
          <p:nvSpPr>
            <p:cNvPr id="36" name="Rektangel 35"/>
            <p:cNvSpPr/>
            <p:nvPr/>
          </p:nvSpPr>
          <p:spPr bwMode="auto">
            <a:xfrm>
              <a:off x="1451441" y="5863771"/>
              <a:ext cx="2032059" cy="860036"/>
            </a:xfrm>
            <a:prstGeom prst="rect">
              <a:avLst/>
            </a:prstGeom>
            <a:solidFill>
              <a:srgbClr val="DDDDDD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Tekstboks 36"/>
            <p:cNvSpPr txBox="1"/>
            <p:nvPr/>
          </p:nvSpPr>
          <p:spPr>
            <a:xfrm>
              <a:off x="1434175" y="5939846"/>
              <a:ext cx="20665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Price zone Z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2</a:t>
              </a:r>
              <a:endParaRPr lang="en-GB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000000"/>
                  </a:solidFill>
                </a:rPr>
                <a:t>Spot price p</a:t>
              </a:r>
              <a:r>
                <a:rPr lang="en-GB" baseline="-25000" dirty="0" smtClean="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476D76-9A3D-4821-8770-E55E9B990BD5}"/>
</file>

<file path=customXml/itemProps2.xml><?xml version="1.0" encoding="utf-8"?>
<ds:datastoreItem xmlns:ds="http://schemas.openxmlformats.org/officeDocument/2006/customXml" ds:itemID="{3DD774B1-0FE4-489F-9794-9A3A8EB292B4}"/>
</file>

<file path=customXml/itemProps3.xml><?xml version="1.0" encoding="utf-8"?>
<ds:datastoreItem xmlns:ds="http://schemas.openxmlformats.org/officeDocument/2006/customXml" ds:itemID="{B1AE542E-ABDD-4ECD-997A-42E4330F01A0}"/>
</file>

<file path=docProps/app.xml><?xml version="1.0" encoding="utf-8"?>
<Properties xmlns="http://schemas.openxmlformats.org/officeDocument/2006/extended-properties" xmlns:vt="http://schemas.openxmlformats.org/officeDocument/2006/docPropsVTypes">
  <TotalTime>16801</TotalTime>
  <Words>2462</Words>
  <Application>Microsoft Office PowerPoint</Application>
  <PresentationFormat>A4 (210 x 297 mm)</PresentationFormat>
  <Paragraphs>323</Paragraphs>
  <Slides>25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7" baseType="lpstr">
      <vt:lpstr>Standarddesign</vt:lpstr>
      <vt:lpstr>Multimedieklip</vt:lpstr>
      <vt:lpstr>Introduction Anders Plejdrup Houmøller    CEO, Houmoller Consulting ApS</vt:lpstr>
      <vt:lpstr>Spot trading With market coupling as part of the spot trading</vt:lpstr>
      <vt:lpstr>Dias nummer 3</vt:lpstr>
      <vt:lpstr>Spot trading (with market coupling included) The price setting and the traders’ surplus</vt:lpstr>
      <vt:lpstr>The value created by spot trading</vt:lpstr>
      <vt:lpstr>Maximizing the value created by spot trading</vt:lpstr>
      <vt:lpstr>Dias nummer 7</vt:lpstr>
      <vt:lpstr>Handling of interconnectors – 1</vt:lpstr>
      <vt:lpstr>Handling of interconnectors – 2</vt:lpstr>
      <vt:lpstr>Market economy</vt:lpstr>
      <vt:lpstr>Dias nummer 11</vt:lpstr>
      <vt:lpstr>Why market coupling?</vt:lpstr>
      <vt:lpstr>Basic requirement to market coupling</vt:lpstr>
      <vt:lpstr>Consequences of the basic requirement</vt:lpstr>
      <vt:lpstr>Including grid losses in the optimization</vt:lpstr>
      <vt:lpstr>Including DC grid losses in the optimization – 1</vt:lpstr>
      <vt:lpstr>Including DC grid losses in the optimization – 2</vt:lpstr>
      <vt:lpstr>Including DC grid losses in the optimization – 3</vt:lpstr>
      <vt:lpstr>Dias nummer 19</vt:lpstr>
      <vt:lpstr>Open source software Establishing transparency</vt:lpstr>
      <vt:lpstr>Dias nummer 21</vt:lpstr>
      <vt:lpstr>Terminology and acronyms – 1</vt:lpstr>
      <vt:lpstr>Terminology and acronyms – 2</vt:lpstr>
      <vt:lpstr>Terminology and acronyms – 3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2479</cp:revision>
  <cp:lastPrinted>2001-03-05T16:13:52Z</cp:lastPrinted>
  <dcterms:created xsi:type="dcterms:W3CDTF">1998-01-18T15:08:52Z</dcterms:created>
  <dcterms:modified xsi:type="dcterms:W3CDTF">2014-04-29T15:46:21Z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