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709" r:id="rId2"/>
    <p:sldId id="754" r:id="rId3"/>
    <p:sldId id="763" r:id="rId4"/>
    <p:sldId id="769" r:id="rId5"/>
    <p:sldId id="776" r:id="rId6"/>
    <p:sldId id="772" r:id="rId7"/>
    <p:sldId id="771" r:id="rId8"/>
    <p:sldId id="774" r:id="rId9"/>
    <p:sldId id="773" r:id="rId10"/>
    <p:sldId id="775" r:id="rId11"/>
    <p:sldId id="755" r:id="rId12"/>
    <p:sldId id="756" r:id="rId13"/>
    <p:sldId id="761" r:id="rId14"/>
    <p:sldId id="757" r:id="rId15"/>
    <p:sldId id="762" r:id="rId16"/>
    <p:sldId id="704" r:id="rId17"/>
  </p:sldIdLst>
  <p:sldSz cx="9906000" cy="6858000" type="A4"/>
  <p:notesSz cx="7099300" cy="10234613"/>
  <p:defaultTextStyle>
    <a:defPPr>
      <a:defRPr lang="da-DK"/>
    </a:defPPr>
    <a:lvl1pPr algn="l" rtl="0" eaLnBrk="0" fontAlgn="base" hangingPunct="0">
      <a:spcBef>
        <a:spcPct val="0"/>
      </a:spcBef>
      <a:spcAft>
        <a:spcPct val="0"/>
      </a:spcAft>
      <a:defRPr sz="20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0000"/>
    <a:srgbClr val="0000FF"/>
    <a:srgbClr val="008000"/>
    <a:srgbClr val="FFFFFF"/>
    <a:srgbClr val="33CC33"/>
    <a:srgbClr val="669900"/>
    <a:srgbClr val="CCCC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588" autoAdjust="0"/>
    <p:restoredTop sz="76165" autoAdjust="0"/>
  </p:normalViewPr>
  <p:slideViewPr>
    <p:cSldViewPr snapToGrid="0">
      <p:cViewPr>
        <p:scale>
          <a:sx n="66" d="100"/>
          <a:sy n="66" d="100"/>
        </p:scale>
        <p:origin x="-1902" y="-174"/>
      </p:cViewPr>
      <p:guideLst>
        <p:guide orient="horz" pos="2356"/>
        <p:guide orient="horz" pos="3663"/>
        <p:guide pos="60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824" y="1518"/>
      </p:cViewPr>
      <p:guideLst>
        <p:guide orient="horz" pos="3222"/>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632" y="0"/>
            <a:ext cx="3083769" cy="517131"/>
          </a:xfrm>
          <a:prstGeom prst="rect">
            <a:avLst/>
          </a:prstGeom>
          <a:noFill/>
          <a:ln w="9525">
            <a:noFill/>
            <a:miter lim="800000"/>
            <a:headEnd/>
            <a:tailEnd/>
          </a:ln>
          <a:effectLst/>
        </p:spPr>
        <p:txBody>
          <a:bodyPr vert="horz" wrap="square" lIns="19818" tIns="0" rIns="19818" bIns="0" numCol="1" anchor="t" anchorCtr="0" compatLnSpc="1">
            <a:prstTxWarp prst="textNoShape">
              <a:avLst/>
            </a:prstTxWarp>
          </a:bodyPr>
          <a:lstStyle>
            <a:lvl1pPr defTabSz="822563">
              <a:defRPr sz="1000" b="0" i="1">
                <a:latin typeface="Times New Roman" pitchFamily="18" charset="0"/>
              </a:defRPr>
            </a:lvl1pPr>
          </a:lstStyle>
          <a:p>
            <a:pPr>
              <a:defRPr/>
            </a:pPr>
            <a:endParaRPr lang="da-DK" dirty="0"/>
          </a:p>
        </p:txBody>
      </p:sp>
      <p:sp>
        <p:nvSpPr>
          <p:cNvPr id="2051" name="Rectangle 3"/>
          <p:cNvSpPr>
            <a:spLocks noGrp="1" noChangeArrowheads="1"/>
          </p:cNvSpPr>
          <p:nvPr>
            <p:ph type="dt" idx="1"/>
          </p:nvPr>
        </p:nvSpPr>
        <p:spPr bwMode="auto">
          <a:xfrm>
            <a:off x="4022163" y="0"/>
            <a:ext cx="3083769" cy="517131"/>
          </a:xfrm>
          <a:prstGeom prst="rect">
            <a:avLst/>
          </a:prstGeom>
          <a:noFill/>
          <a:ln w="9525">
            <a:noFill/>
            <a:miter lim="800000"/>
            <a:headEnd/>
            <a:tailEnd/>
          </a:ln>
          <a:effectLst/>
        </p:spPr>
        <p:txBody>
          <a:bodyPr vert="horz" wrap="square" lIns="19818" tIns="0" rIns="19818" bIns="0" numCol="1" anchor="t" anchorCtr="0" compatLnSpc="1">
            <a:prstTxWarp prst="textNoShape">
              <a:avLst/>
            </a:prstTxWarp>
          </a:bodyPr>
          <a:lstStyle>
            <a:lvl1pPr algn="r" defTabSz="822563">
              <a:defRPr sz="1000" b="0" i="1">
                <a:latin typeface="Times New Roman" pitchFamily="18" charset="0"/>
              </a:defRPr>
            </a:lvl1pPr>
          </a:lstStyle>
          <a:p>
            <a:pPr>
              <a:defRPr/>
            </a:pPr>
            <a:endParaRPr lang="da-DK" dirty="0"/>
          </a:p>
        </p:txBody>
      </p:sp>
      <p:sp>
        <p:nvSpPr>
          <p:cNvPr id="20484" name="Rectangle 4"/>
          <p:cNvSpPr>
            <a:spLocks noGrp="1" noRot="1" noChangeAspect="1"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0053" y="4860378"/>
            <a:ext cx="5219196" cy="4606722"/>
          </a:xfrm>
          <a:prstGeom prst="rect">
            <a:avLst/>
          </a:prstGeom>
          <a:noFill/>
          <a:ln w="9525">
            <a:noFill/>
            <a:miter lim="800000"/>
            <a:headEnd/>
            <a:tailEnd/>
          </a:ln>
          <a:effectLst/>
        </p:spPr>
        <p:txBody>
          <a:bodyPr vert="horz" wrap="square" lIns="97441" tIns="49547" rIns="97441" bIns="49547" numCol="1" anchor="t" anchorCtr="0" compatLnSpc="1">
            <a:prstTxWarp prst="textNoShape">
              <a:avLst/>
            </a:prstTxWarp>
          </a:bodyPr>
          <a:lstStyle/>
          <a:p>
            <a:pPr lvl="0"/>
            <a:r>
              <a:rPr lang="da-DK" noProof="0" smtClean="0"/>
              <a:t>Klik for at redigere teksttypografien på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54" name="Rectangle 6"/>
          <p:cNvSpPr>
            <a:spLocks noGrp="1" noChangeArrowheads="1"/>
          </p:cNvSpPr>
          <p:nvPr>
            <p:ph type="ftr" sz="quarter" idx="4"/>
          </p:nvPr>
        </p:nvSpPr>
        <p:spPr bwMode="auto">
          <a:xfrm>
            <a:off x="-6632" y="9715846"/>
            <a:ext cx="3083769" cy="517131"/>
          </a:xfrm>
          <a:prstGeom prst="rect">
            <a:avLst/>
          </a:prstGeom>
          <a:noFill/>
          <a:ln w="9525">
            <a:noFill/>
            <a:miter lim="800000"/>
            <a:headEnd/>
            <a:tailEnd/>
          </a:ln>
          <a:effectLst/>
        </p:spPr>
        <p:txBody>
          <a:bodyPr vert="horz" wrap="square" lIns="19818" tIns="0" rIns="19818" bIns="0" numCol="1" anchor="b" anchorCtr="0" compatLnSpc="1">
            <a:prstTxWarp prst="textNoShape">
              <a:avLst/>
            </a:prstTxWarp>
          </a:bodyPr>
          <a:lstStyle>
            <a:lvl1pPr defTabSz="822563">
              <a:defRPr sz="1000" b="0" i="1">
                <a:latin typeface="Times New Roman" pitchFamily="18" charset="0"/>
              </a:defRPr>
            </a:lvl1pPr>
          </a:lstStyle>
          <a:p>
            <a:pPr>
              <a:defRPr/>
            </a:pPr>
            <a:endParaRPr lang="da-DK" dirty="0"/>
          </a:p>
        </p:txBody>
      </p:sp>
      <p:sp>
        <p:nvSpPr>
          <p:cNvPr id="2055" name="Rectangle 7"/>
          <p:cNvSpPr>
            <a:spLocks noGrp="1" noChangeArrowheads="1"/>
          </p:cNvSpPr>
          <p:nvPr>
            <p:ph type="sldNum" sz="quarter" idx="5"/>
          </p:nvPr>
        </p:nvSpPr>
        <p:spPr bwMode="auto">
          <a:xfrm>
            <a:off x="4022163" y="9715846"/>
            <a:ext cx="3083769" cy="517131"/>
          </a:xfrm>
          <a:prstGeom prst="rect">
            <a:avLst/>
          </a:prstGeom>
          <a:noFill/>
          <a:ln w="9525">
            <a:noFill/>
            <a:miter lim="800000"/>
            <a:headEnd/>
            <a:tailEnd/>
          </a:ln>
          <a:effectLst/>
        </p:spPr>
        <p:txBody>
          <a:bodyPr vert="horz" wrap="square" lIns="19818" tIns="0" rIns="19818" bIns="0" numCol="1" anchor="b" anchorCtr="0" compatLnSpc="1">
            <a:prstTxWarp prst="textNoShape">
              <a:avLst/>
            </a:prstTxWarp>
          </a:bodyPr>
          <a:lstStyle>
            <a:lvl1pPr algn="r" defTabSz="822563">
              <a:defRPr sz="1000" b="0" i="1">
                <a:latin typeface="Times New Roman" pitchFamily="18" charset="0"/>
              </a:defRPr>
            </a:lvl1pPr>
          </a:lstStyle>
          <a:p>
            <a:pPr>
              <a:defRPr/>
            </a:pPr>
            <a:fld id="{727B45A9-B46A-44CF-A9B9-059D624E74AA}"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9DEC285-C07C-4DBB-AB3A-ED733A52ED8C}" type="slidenum">
              <a:rPr lang="da-DK" smtClean="0"/>
              <a:pPr/>
              <a:t>16</a:t>
            </a:fld>
            <a:endParaRPr lang="da-DK"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en-GB" noProof="0" smtClean="0"/>
              <a:t>Klik for at redigere titeltypografi i masteren</a:t>
            </a:r>
            <a:endParaRPr lang="en-GB" noProof="0"/>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Klik for at redigere undertiteltypografien i masteren</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dirty="0" smtClean="0"/>
              <a:t>Oct. 26, 2011</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A8A16211-1859-48C7-85F7-9EDDEACA557C}" type="slidenum">
              <a:rPr lang="en-GB"/>
              <a:pPr>
                <a:defRPr/>
              </a:pPr>
              <a:t>‹nr.›</a:t>
            </a:fld>
            <a:endParaRPr lang="en-GB"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dirty="0" smtClean="0"/>
              <a:t>Oct. 26, 2011</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C53414D4-7B3E-428C-8D0A-17B280D40970}" type="slidenum">
              <a:rPr lang="en-GB"/>
              <a:pPr>
                <a:defRPr/>
              </a:pPr>
              <a:t>‹nr.›</a:t>
            </a:fld>
            <a:endParaRPr lang="en-GB"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72288" y="0"/>
            <a:ext cx="2290762" cy="5715000"/>
          </a:xfrm>
        </p:spPr>
        <p:txBody>
          <a:bodyPr vert="eaVert"/>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a:xfrm>
            <a:off x="0" y="0"/>
            <a:ext cx="6719888" cy="5715000"/>
          </a:xfrm>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dirty="0" smtClean="0"/>
              <a:t>Oct. 26, 2011</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D11164A8-EF5A-4CA3-BE23-563911949579}" type="slidenum">
              <a:rPr lang="en-GB"/>
              <a:pPr>
                <a:defRPr/>
              </a:pPr>
              <a:t>‹nr.›</a:t>
            </a:fld>
            <a:endParaRPr lang="en-GB" dirty="0"/>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1143000"/>
          </a:xfrm>
        </p:spPr>
        <p:txBody>
          <a:bodyPr/>
          <a:lstStyle/>
          <a:p>
            <a:r>
              <a:rPr lang="en-GB" noProof="0" smtClean="0"/>
              <a:t>Klik for at redigere titeltypografi i masteren</a:t>
            </a:r>
            <a:endParaRPr lang="en-GB" noProof="0"/>
          </a:p>
        </p:txBody>
      </p:sp>
      <p:sp>
        <p:nvSpPr>
          <p:cNvPr id="3" name="Pladsholder til tekst 2"/>
          <p:cNvSpPr>
            <a:spLocks noGrp="1"/>
          </p:cNvSpPr>
          <p:nvPr>
            <p:ph type="body" sz="half" idx="1"/>
          </p:nvPr>
        </p:nvSpPr>
        <p:spPr>
          <a:xfrm>
            <a:off x="742950" y="1600200"/>
            <a:ext cx="4133850" cy="4114800"/>
          </a:xfrm>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multimedieklip 3"/>
          <p:cNvSpPr>
            <a:spLocks noGrp="1"/>
          </p:cNvSpPr>
          <p:nvPr>
            <p:ph type="clipArt" sz="half" idx="2"/>
          </p:nvPr>
        </p:nvSpPr>
        <p:spPr>
          <a:xfrm>
            <a:off x="5029200" y="1600200"/>
            <a:ext cx="4133850" cy="4114800"/>
          </a:xfrm>
        </p:spPr>
        <p:txBody>
          <a:bodyPr/>
          <a:lstStyle/>
          <a:p>
            <a:pPr lvl="0"/>
            <a:endParaRPr lang="en-GB" noProof="0" dirty="0" smtClean="0"/>
          </a:p>
        </p:txBody>
      </p:sp>
      <p:sp>
        <p:nvSpPr>
          <p:cNvPr id="5" name="Pladsholder til dato 4"/>
          <p:cNvSpPr>
            <a:spLocks noGrp="1"/>
          </p:cNvSpPr>
          <p:nvPr>
            <p:ph type="dt" sz="half" idx="10"/>
          </p:nvPr>
        </p:nvSpPr>
        <p:spPr/>
        <p:txBody>
          <a:bodyPr/>
          <a:lstStyle>
            <a:lvl1pPr>
              <a:defRPr/>
            </a:lvl1pPr>
          </a:lstStyle>
          <a:p>
            <a:pPr>
              <a:defRPr/>
            </a:pPr>
            <a:r>
              <a:rPr lang="da-DK" dirty="0" smtClean="0"/>
              <a:t>Oct. 26, 2011</a:t>
            </a:r>
            <a:endParaRPr lang="en-GB" dirty="0"/>
          </a:p>
        </p:txBody>
      </p:sp>
      <p:sp>
        <p:nvSpPr>
          <p:cNvPr id="6" name="Pladsholder til sidefod 5"/>
          <p:cNvSpPr>
            <a:spLocks noGrp="1"/>
          </p:cNvSpPr>
          <p:nvPr>
            <p:ph type="ftr" sz="quarter" idx="11"/>
          </p:nvPr>
        </p:nvSpPr>
        <p:spPr>
          <a:xfrm>
            <a:off x="3384550" y="6486525"/>
            <a:ext cx="3136900" cy="457200"/>
          </a:xfrm>
        </p:spPr>
        <p:txBody>
          <a:bodyPr/>
          <a:lstStyle>
            <a:lvl1pPr>
              <a:defRPr/>
            </a:lvl1pPr>
          </a:lstStyle>
          <a:p>
            <a:pPr>
              <a:defRPr/>
            </a:pPr>
            <a:r>
              <a:rPr lang="en-GB" dirty="0"/>
              <a:t>Anders Plejdrup Houmøller</a:t>
            </a:r>
          </a:p>
        </p:txBody>
      </p:sp>
      <p:sp>
        <p:nvSpPr>
          <p:cNvPr id="7" name="Pladsholder til diasnummer 6"/>
          <p:cNvSpPr>
            <a:spLocks noGrp="1"/>
          </p:cNvSpPr>
          <p:nvPr>
            <p:ph type="sldNum" sz="quarter" idx="12"/>
          </p:nvPr>
        </p:nvSpPr>
        <p:spPr/>
        <p:txBody>
          <a:bodyPr/>
          <a:lstStyle>
            <a:lvl1pPr>
              <a:defRPr/>
            </a:lvl1pPr>
          </a:lstStyle>
          <a:p>
            <a:pPr>
              <a:defRPr/>
            </a:pPr>
            <a:fld id="{A1DC85B4-3217-4B0D-88F9-943FBC2AAAF1}" type="slidenum">
              <a:rPr lang="en-GB"/>
              <a:pPr>
                <a:defRPr/>
              </a:pPr>
              <a:t>‹nr.›</a:t>
            </a:fld>
            <a:endParaRPr lang="en-GB"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idx="1"/>
          </p:nvPr>
        </p:nvSpPr>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dirty="0" smtClean="0"/>
              <a:t>Oct. 26, 2011</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00F74B45-B74D-4925-9692-4437C89FDAEB}" type="slidenum">
              <a:rPr lang="en-GB"/>
              <a:pPr>
                <a:defRPr/>
              </a:pPr>
              <a:t>‹nr.›</a:t>
            </a:fld>
            <a:endParaRPr lang="en-GB"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da-DK" dirty="0" smtClean="0"/>
              <a:t>Oct. 26, 2011</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88CD8296-3DA8-4EF9-8123-0D04F57C1CD7}" type="slidenum">
              <a:rPr lang="en-GB"/>
              <a:pPr>
                <a:defRPr/>
              </a:pPr>
              <a:t>‹nr.›</a:t>
            </a:fld>
            <a:endParaRPr lang="en-GB"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sz="half" idx="1"/>
          </p:nvPr>
        </p:nvSpPr>
        <p:spPr>
          <a:xfrm>
            <a:off x="74295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indhold 3"/>
          <p:cNvSpPr>
            <a:spLocks noGrp="1"/>
          </p:cNvSpPr>
          <p:nvPr>
            <p:ph sz="half" idx="2"/>
          </p:nvPr>
        </p:nvSpPr>
        <p:spPr>
          <a:xfrm>
            <a:off x="502920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Rectangle 93"/>
          <p:cNvSpPr>
            <a:spLocks noGrp="1" noChangeArrowheads="1"/>
          </p:cNvSpPr>
          <p:nvPr>
            <p:ph type="dt" sz="half" idx="10"/>
          </p:nvPr>
        </p:nvSpPr>
        <p:spPr>
          <a:ln/>
        </p:spPr>
        <p:txBody>
          <a:bodyPr/>
          <a:lstStyle>
            <a:lvl1pPr>
              <a:defRPr/>
            </a:lvl1pPr>
          </a:lstStyle>
          <a:p>
            <a:pPr>
              <a:defRPr/>
            </a:pPr>
            <a:r>
              <a:rPr lang="da-DK" dirty="0" smtClean="0"/>
              <a:t>Oct. 26, 2011</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A9791A95-B4B2-44A3-BE08-9728933A095C}" type="slidenum">
              <a:rPr lang="en-GB"/>
              <a:pPr>
                <a:defRPr/>
              </a:pPr>
              <a:t>‹nr.›</a:t>
            </a:fld>
            <a:endParaRPr lang="en-GB"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7" name="Rectangle 93"/>
          <p:cNvSpPr>
            <a:spLocks noGrp="1" noChangeArrowheads="1"/>
          </p:cNvSpPr>
          <p:nvPr>
            <p:ph type="dt" sz="half" idx="10"/>
          </p:nvPr>
        </p:nvSpPr>
        <p:spPr>
          <a:ln/>
        </p:spPr>
        <p:txBody>
          <a:bodyPr/>
          <a:lstStyle>
            <a:lvl1pPr>
              <a:defRPr/>
            </a:lvl1pPr>
          </a:lstStyle>
          <a:p>
            <a:pPr>
              <a:defRPr/>
            </a:pPr>
            <a:r>
              <a:rPr lang="da-DK" dirty="0" smtClean="0"/>
              <a:t>Oct. 26, 2011</a:t>
            </a:r>
            <a:endParaRPr lang="en-GB"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18F49E42-27CB-477E-92AD-5E0AE1BD8D44}" type="slidenum">
              <a:rPr lang="en-GB"/>
              <a:pPr>
                <a:defRPr/>
              </a:pPr>
              <a:t>‹nr.›</a:t>
            </a:fld>
            <a:endParaRPr lang="en-GB"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Rectangle 93"/>
          <p:cNvSpPr>
            <a:spLocks noGrp="1" noChangeArrowheads="1"/>
          </p:cNvSpPr>
          <p:nvPr>
            <p:ph type="dt" sz="half" idx="10"/>
          </p:nvPr>
        </p:nvSpPr>
        <p:spPr>
          <a:ln/>
        </p:spPr>
        <p:txBody>
          <a:bodyPr/>
          <a:lstStyle>
            <a:lvl1pPr>
              <a:defRPr/>
            </a:lvl1pPr>
          </a:lstStyle>
          <a:p>
            <a:pPr>
              <a:defRPr/>
            </a:pPr>
            <a:r>
              <a:rPr lang="da-DK" dirty="0" smtClean="0"/>
              <a:t>Oct. 26, 2011</a:t>
            </a:r>
            <a:endParaRPr lang="en-GB"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B756E4BB-4472-40D3-A814-DB1CF0F17505}" type="slidenum">
              <a:rPr lang="en-GB"/>
              <a:pPr>
                <a:defRPr/>
              </a:pPr>
              <a:t>‹nr.›</a:t>
            </a:fld>
            <a:endParaRPr lang="en-GB"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da-DK" dirty="0" smtClean="0"/>
              <a:t>Oct. 26, 2011</a:t>
            </a:r>
            <a:endParaRPr lang="en-GB"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A6503595-D2CB-45A3-8D07-42F793EE4A2A}" type="slidenum">
              <a:rPr lang="en-GB"/>
              <a:pPr>
                <a:defRPr/>
              </a:pPr>
              <a:t>‹nr.›</a:t>
            </a:fld>
            <a:endParaRPr lang="en-GB"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dirty="0" smtClean="0"/>
              <a:t>Oct. 26, 2011</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53A4F7EA-D2C7-42E7-BD41-23240FE5A6BA}" type="slidenum">
              <a:rPr lang="en-GB"/>
              <a:pPr>
                <a:defRPr/>
              </a:pPr>
              <a:t>‹nr.›</a:t>
            </a:fld>
            <a:endParaRPr lang="en-GB"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dirty="0" smtClean="0"/>
              <a:t>Oct. 26, 2011</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673041FA-AF85-47D8-9E22-0E11DBC1E182}" type="slidenum">
              <a:rPr lang="en-GB"/>
              <a:pPr>
                <a:defRPr/>
              </a:pPr>
              <a:t>‹nr.›</a:t>
            </a:fld>
            <a:endParaRPr lang="en-GB"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smtClean="0"/>
              <a:t>Klik for at redigere titeltypografien på masteren</a:t>
            </a:r>
          </a:p>
        </p:txBody>
      </p:sp>
      <p:sp>
        <p:nvSpPr>
          <p:cNvPr id="1116" name="Rectangle 92"/>
          <p:cNvSpPr>
            <a:spLocks noGrp="1" noChangeArrowheads="1"/>
          </p:cNvSpPr>
          <p:nvPr>
            <p:ph type="body" idx="1"/>
          </p:nvPr>
        </p:nvSpPr>
        <p:spPr bwMode="auto">
          <a:xfrm>
            <a:off x="742950" y="1600200"/>
            <a:ext cx="84201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Klik for at redigere teksttypografien på masteren</a:t>
            </a:r>
          </a:p>
          <a:p>
            <a:pPr lvl="1"/>
            <a:r>
              <a:rPr lang="en-GB" smtClean="0"/>
              <a:t>Andet niveau</a:t>
            </a:r>
          </a:p>
          <a:p>
            <a:pPr lvl="2"/>
            <a:r>
              <a:rPr lang="en-GB" smtClean="0"/>
              <a:t>Tredje niveau</a:t>
            </a:r>
          </a:p>
          <a:p>
            <a:pPr lvl="3"/>
            <a:r>
              <a:rPr lang="en-GB" smtClean="0"/>
              <a:t>Fjerde niveau</a:t>
            </a:r>
          </a:p>
          <a:p>
            <a:pPr lvl="4"/>
            <a:r>
              <a:rPr lang="en-GB" smtClean="0"/>
              <a:t>Femte niveau</a:t>
            </a:r>
          </a:p>
        </p:txBody>
      </p:sp>
      <p:sp>
        <p:nvSpPr>
          <p:cNvPr id="1117" name="Rectangle 93"/>
          <p:cNvSpPr>
            <a:spLocks noGrp="1" noChangeArrowheads="1"/>
          </p:cNvSpPr>
          <p:nvPr>
            <p:ph type="dt" sz="half" idx="2"/>
          </p:nvPr>
        </p:nvSpPr>
        <p:spPr bwMode="auto">
          <a:xfrm>
            <a:off x="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lvl1pPr>
          </a:lstStyle>
          <a:p>
            <a:pPr>
              <a:defRPr/>
            </a:pPr>
            <a:r>
              <a:rPr lang="da-DK" dirty="0" smtClean="0"/>
              <a:t>Oct. 26, 2011</a:t>
            </a:r>
            <a:endParaRPr lang="en-GB" dirty="0"/>
          </a:p>
        </p:txBody>
      </p:sp>
      <p:sp>
        <p:nvSpPr>
          <p:cNvPr id="1118" name="Rectangle 94"/>
          <p:cNvSpPr>
            <a:spLocks noGrp="1" noChangeArrowheads="1"/>
          </p:cNvSpPr>
          <p:nvPr>
            <p:ph type="ftr" sz="quarter" idx="3"/>
          </p:nvPr>
        </p:nvSpPr>
        <p:spPr bwMode="auto">
          <a:xfrm>
            <a:off x="3381375" y="6486525"/>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lvl1pPr>
          </a:lstStyle>
          <a:p>
            <a:pPr>
              <a:defRPr/>
            </a:pPr>
            <a:r>
              <a:rPr lang="en-GB" dirty="0"/>
              <a:t>Anders Plejdrup Houmøller</a:t>
            </a:r>
          </a:p>
        </p:txBody>
      </p:sp>
      <p:sp>
        <p:nvSpPr>
          <p:cNvPr id="1119" name="Rectangle 95"/>
          <p:cNvSpPr>
            <a:spLocks noGrp="1" noChangeArrowheads="1"/>
          </p:cNvSpPr>
          <p:nvPr>
            <p:ph type="sldNum" sz="quarter" idx="4"/>
          </p:nvPr>
        </p:nvSpPr>
        <p:spPr bwMode="auto">
          <a:xfrm>
            <a:off x="78422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vl1pPr>
          </a:lstStyle>
          <a:p>
            <a:pPr>
              <a:defRPr/>
            </a:pPr>
            <a:fld id="{DA0C995E-4F5D-4C6A-A7C3-0835DB1CEA58}" type="slidenum">
              <a:rPr lang="en-GB"/>
              <a:pPr>
                <a:defRPr/>
              </a:pPr>
              <a:t>‹nr.›</a:t>
            </a:fld>
            <a:endParaRPr lang="en-GB" dirty="0"/>
          </a:p>
        </p:txBody>
      </p:sp>
      <p:sp>
        <p:nvSpPr>
          <p:cNvPr id="1237" name="Text Box 213"/>
          <p:cNvSpPr txBox="1">
            <a:spLocks noChangeArrowheads="1"/>
          </p:cNvSpPr>
          <p:nvPr userDrawn="1"/>
        </p:nvSpPr>
        <p:spPr bwMode="auto">
          <a:xfrm>
            <a:off x="7562850" y="6642100"/>
            <a:ext cx="1974850" cy="215900"/>
          </a:xfrm>
          <a:prstGeom prst="rect">
            <a:avLst/>
          </a:prstGeom>
          <a:noFill/>
          <a:ln w="9525">
            <a:noFill/>
            <a:miter lim="800000"/>
            <a:headEnd/>
            <a:tailEnd/>
          </a:ln>
          <a:effectLst/>
        </p:spPr>
        <p:txBody>
          <a:bodyPr wrap="none">
            <a:spAutoFit/>
          </a:bodyPr>
          <a:lstStyle/>
          <a:p>
            <a:pPr>
              <a:defRPr/>
            </a:pPr>
            <a:r>
              <a:rPr lang="en-GB" sz="800" b="0" dirty="0"/>
              <a:t>Copyright Houmoller Consulting </a:t>
            </a:r>
            <a:r>
              <a:rPr lang="en-GB" sz="800" b="0" dirty="0">
                <a:cs typeface="Arial" charset="0"/>
              </a:rPr>
              <a:t>©</a:t>
            </a:r>
          </a:p>
        </p:txBody>
      </p:sp>
      <p:pic>
        <p:nvPicPr>
          <p:cNvPr id="1032" name="Picture 3" descr="HoumøllerConsulting logo 2010"/>
          <p:cNvPicPr>
            <a:picLocks noChangeAspect="1" noChangeArrowheads="1"/>
          </p:cNvPicPr>
          <p:nvPr userDrawn="1"/>
        </p:nvPicPr>
        <p:blipFill>
          <a:blip r:embed="rId14" cstate="print"/>
          <a:srcRect/>
          <a:stretch>
            <a:fillRect/>
          </a:stretch>
        </p:blipFill>
        <p:spPr bwMode="auto">
          <a:xfrm>
            <a:off x="7518400" y="42863"/>
            <a:ext cx="2344738" cy="293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Lst>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p:txStyles>
    <p:titleStyle>
      <a:lvl1pPr algn="ctr" defTabSz="762000" rtl="0" eaLnBrk="0" fontAlgn="base" hangingPunct="0">
        <a:spcBef>
          <a:spcPct val="0"/>
        </a:spcBef>
        <a:spcAft>
          <a:spcPct val="0"/>
        </a:spcAft>
        <a:defRPr sz="3600" b="1">
          <a:solidFill>
            <a:schemeClr val="tx1"/>
          </a:solidFill>
          <a:latin typeface="+mj-lt"/>
          <a:ea typeface="+mj-ea"/>
          <a:cs typeface="+mj-cs"/>
        </a:defRPr>
      </a:lvl1pPr>
      <a:lvl2pPr algn="ctr" defTabSz="762000" rtl="0" eaLnBrk="0" fontAlgn="base" hangingPunct="0">
        <a:spcBef>
          <a:spcPct val="0"/>
        </a:spcBef>
        <a:spcAft>
          <a:spcPct val="0"/>
        </a:spcAft>
        <a:defRPr sz="3600" b="1">
          <a:solidFill>
            <a:schemeClr val="tx1"/>
          </a:solidFill>
          <a:latin typeface="Verdana" pitchFamily="34" charset="0"/>
        </a:defRPr>
      </a:lvl2pPr>
      <a:lvl3pPr algn="ctr" defTabSz="762000" rtl="0" eaLnBrk="0" fontAlgn="base" hangingPunct="0">
        <a:spcBef>
          <a:spcPct val="0"/>
        </a:spcBef>
        <a:spcAft>
          <a:spcPct val="0"/>
        </a:spcAft>
        <a:defRPr sz="3600" b="1">
          <a:solidFill>
            <a:schemeClr val="tx1"/>
          </a:solidFill>
          <a:latin typeface="Verdana" pitchFamily="34" charset="0"/>
        </a:defRPr>
      </a:lvl3pPr>
      <a:lvl4pPr algn="ctr" defTabSz="762000" rtl="0" eaLnBrk="0" fontAlgn="base" hangingPunct="0">
        <a:spcBef>
          <a:spcPct val="0"/>
        </a:spcBef>
        <a:spcAft>
          <a:spcPct val="0"/>
        </a:spcAft>
        <a:defRPr sz="3600" b="1">
          <a:solidFill>
            <a:schemeClr val="tx1"/>
          </a:solidFill>
          <a:latin typeface="Verdana" pitchFamily="34" charset="0"/>
        </a:defRPr>
      </a:lvl4pPr>
      <a:lvl5pPr algn="ctr" defTabSz="762000" rtl="0" eaLnBrk="0" fontAlgn="base" hangingPunct="0">
        <a:spcBef>
          <a:spcPct val="0"/>
        </a:spcBef>
        <a:spcAft>
          <a:spcPct val="0"/>
        </a:spcAft>
        <a:defRPr sz="3600" b="1">
          <a:solidFill>
            <a:schemeClr val="tx1"/>
          </a:solidFill>
          <a:latin typeface="Verdana" pitchFamily="34" charset="0"/>
        </a:defRPr>
      </a:lvl5pPr>
      <a:lvl6pPr marL="457200" algn="ctr" defTabSz="762000" rtl="0" eaLnBrk="0" fontAlgn="base" hangingPunct="0">
        <a:spcBef>
          <a:spcPct val="0"/>
        </a:spcBef>
        <a:spcAft>
          <a:spcPct val="0"/>
        </a:spcAft>
        <a:defRPr sz="3600" b="1">
          <a:solidFill>
            <a:schemeClr val="tx1"/>
          </a:solidFill>
          <a:latin typeface="Verdana" pitchFamily="34" charset="0"/>
        </a:defRPr>
      </a:lvl6pPr>
      <a:lvl7pPr marL="914400" algn="ctr" defTabSz="762000" rtl="0" eaLnBrk="0" fontAlgn="base" hangingPunct="0">
        <a:spcBef>
          <a:spcPct val="0"/>
        </a:spcBef>
        <a:spcAft>
          <a:spcPct val="0"/>
        </a:spcAft>
        <a:defRPr sz="3600" b="1">
          <a:solidFill>
            <a:schemeClr val="tx1"/>
          </a:solidFill>
          <a:latin typeface="Verdana" pitchFamily="34" charset="0"/>
        </a:defRPr>
      </a:lvl7pPr>
      <a:lvl8pPr marL="1371600" algn="ctr" defTabSz="762000" rtl="0" eaLnBrk="0" fontAlgn="base" hangingPunct="0">
        <a:spcBef>
          <a:spcPct val="0"/>
        </a:spcBef>
        <a:spcAft>
          <a:spcPct val="0"/>
        </a:spcAft>
        <a:defRPr sz="3600" b="1">
          <a:solidFill>
            <a:schemeClr val="tx1"/>
          </a:solidFill>
          <a:latin typeface="Verdana" pitchFamily="34" charset="0"/>
        </a:defRPr>
      </a:lvl8pPr>
      <a:lvl9pPr marL="1828800" algn="ctr" defTabSz="762000" rtl="0" eaLnBrk="0" fontAlgn="base" hangingPunct="0">
        <a:spcBef>
          <a:spcPct val="0"/>
        </a:spcBef>
        <a:spcAft>
          <a:spcPct val="0"/>
        </a:spcAft>
        <a:defRPr sz="36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Monotype Sorts" pitchFamily="2" charset="2"/>
        <a:buChar char="ð"/>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Monotype Sorts" pitchFamily="2" charset="2"/>
        <a:buChar char="ü"/>
        <a:defRPr sz="2000" b="1">
          <a:solidFill>
            <a:schemeClr val="tx1"/>
          </a:solidFill>
          <a:latin typeface="+mn-lt"/>
        </a:defRPr>
      </a:lvl2pPr>
      <a:lvl3pPr marL="1143000" indent="-228600" algn="l" defTabSz="762000" rtl="0" eaLnBrk="0" fontAlgn="base" hangingPunct="0">
        <a:spcBef>
          <a:spcPct val="20000"/>
        </a:spcBef>
        <a:spcAft>
          <a:spcPct val="0"/>
        </a:spcAft>
        <a:buChar char="•"/>
        <a:defRPr sz="2000" b="1">
          <a:solidFill>
            <a:schemeClr val="tx1"/>
          </a:solidFill>
          <a:latin typeface="+mn-lt"/>
        </a:defRPr>
      </a:lvl3pPr>
      <a:lvl4pPr marL="1600200" indent="-228600" algn="l" defTabSz="762000" rtl="0" eaLnBrk="0" fontAlgn="base" hangingPunct="0">
        <a:spcBef>
          <a:spcPct val="20000"/>
        </a:spcBef>
        <a:spcAft>
          <a:spcPct val="0"/>
        </a:spcAft>
        <a:buChar char="–"/>
        <a:defRPr sz="2000" b="1">
          <a:solidFill>
            <a:schemeClr val="tx1"/>
          </a:solidFill>
          <a:latin typeface="+mn-lt"/>
        </a:defRPr>
      </a:lvl4pPr>
      <a:lvl5pPr marL="2057400" indent="-228600" algn="l" defTabSz="762000" rtl="0" eaLnBrk="0" fontAlgn="base" hangingPunct="0">
        <a:spcBef>
          <a:spcPct val="20000"/>
        </a:spcBef>
        <a:spcAft>
          <a:spcPct val="0"/>
        </a:spcAft>
        <a:buChar char="•"/>
        <a:defRPr sz="2000" b="1">
          <a:solidFill>
            <a:schemeClr val="tx1"/>
          </a:solidFill>
          <a:latin typeface="+mn-lt"/>
        </a:defRPr>
      </a:lvl5pPr>
      <a:lvl6pPr marL="2514600" indent="-228600" algn="l" defTabSz="762000" rtl="0" eaLnBrk="0" fontAlgn="base" hangingPunct="0">
        <a:spcBef>
          <a:spcPct val="20000"/>
        </a:spcBef>
        <a:spcAft>
          <a:spcPct val="0"/>
        </a:spcAft>
        <a:buChar char="•"/>
        <a:defRPr sz="2000" b="1">
          <a:solidFill>
            <a:schemeClr val="tx1"/>
          </a:solidFill>
          <a:latin typeface="+mn-lt"/>
        </a:defRPr>
      </a:lvl6pPr>
      <a:lvl7pPr marL="2971800" indent="-228600" algn="l" defTabSz="762000" rtl="0" eaLnBrk="0" fontAlgn="base" hangingPunct="0">
        <a:spcBef>
          <a:spcPct val="20000"/>
        </a:spcBef>
        <a:spcAft>
          <a:spcPct val="0"/>
        </a:spcAft>
        <a:buChar char="•"/>
        <a:defRPr sz="2000" b="1">
          <a:solidFill>
            <a:schemeClr val="tx1"/>
          </a:solidFill>
          <a:latin typeface="+mn-lt"/>
        </a:defRPr>
      </a:lvl7pPr>
      <a:lvl8pPr marL="3429000" indent="-228600" algn="l" defTabSz="762000" rtl="0" eaLnBrk="0" fontAlgn="base" hangingPunct="0">
        <a:spcBef>
          <a:spcPct val="20000"/>
        </a:spcBef>
        <a:spcAft>
          <a:spcPct val="0"/>
        </a:spcAft>
        <a:buChar char="•"/>
        <a:defRPr sz="2000" b="1">
          <a:solidFill>
            <a:schemeClr val="tx1"/>
          </a:solidFill>
          <a:latin typeface="+mn-lt"/>
        </a:defRPr>
      </a:lvl8pPr>
      <a:lvl9pPr marL="3886200" indent="-228600" algn="l" defTabSz="762000" rtl="0" eaLnBrk="0" fontAlgn="base" hangingPunct="0">
        <a:spcBef>
          <a:spcPct val="20000"/>
        </a:spcBef>
        <a:spcAft>
          <a:spcPct val="0"/>
        </a:spcAft>
        <a:buChar char="•"/>
        <a:defRPr sz="20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0" y="0"/>
            <a:ext cx="8420100" cy="1277257"/>
          </a:xfrm>
        </p:spPr>
        <p:txBody>
          <a:bodyPr/>
          <a:lstStyle/>
          <a:p>
            <a:r>
              <a:rPr lang="en-GB" dirty="0" smtClean="0"/>
              <a:t>Introduction</a:t>
            </a:r>
            <a:br>
              <a:rPr lang="en-GB" dirty="0" smtClean="0"/>
            </a:br>
            <a:r>
              <a:rPr lang="en-GB" sz="2400" dirty="0" smtClean="0"/>
              <a:t>Anders Plejdrup Houmøller</a:t>
            </a:r>
            <a:br>
              <a:rPr lang="en-GB" sz="2400" dirty="0" smtClean="0"/>
            </a:br>
            <a:r>
              <a:rPr lang="en-GB" sz="2400" i="1" dirty="0" smtClean="0"/>
              <a:t>CEO, Houmoller Consulting</a:t>
            </a:r>
            <a:endParaRPr lang="en-GB" sz="2400" dirty="0" smtClean="0"/>
          </a:p>
        </p:txBody>
      </p:sp>
      <p:sp>
        <p:nvSpPr>
          <p:cNvPr id="3075" name="Pladsholder til indhold 2"/>
          <p:cNvSpPr>
            <a:spLocks noGrp="1"/>
          </p:cNvSpPr>
          <p:nvPr>
            <p:ph idx="1"/>
          </p:nvPr>
        </p:nvSpPr>
        <p:spPr>
          <a:xfrm>
            <a:off x="0" y="1364340"/>
            <a:ext cx="9906000" cy="5413149"/>
          </a:xfrm>
        </p:spPr>
        <p:txBody>
          <a:bodyPr/>
          <a:lstStyle/>
          <a:p>
            <a:r>
              <a:rPr lang="en-GB" dirty="0" smtClean="0"/>
              <a:t>This PowerPoint presentation is a successor to the PowerPoint presentation “</a:t>
            </a:r>
            <a:r>
              <a:rPr lang="en-GB" i="1" dirty="0" smtClean="0"/>
              <a:t>Market Coupling – European Price Coupling</a:t>
            </a:r>
            <a:r>
              <a:rPr lang="en-GB" dirty="0" smtClean="0"/>
              <a:t>” from Houmoller Consulting</a:t>
            </a:r>
          </a:p>
          <a:p>
            <a:pPr lvl="1"/>
            <a:r>
              <a:rPr lang="en-GB" sz="2200" dirty="0" smtClean="0"/>
              <a:t>You can download the presentation from the sub-page </a:t>
            </a:r>
            <a:r>
              <a:rPr lang="en-GB" sz="2200" i="1" dirty="0" smtClean="0"/>
              <a:t>Facts and Findings</a:t>
            </a:r>
            <a:r>
              <a:rPr lang="en-GB" sz="2200" dirty="0" smtClean="0"/>
              <a:t> on the web page </a:t>
            </a:r>
            <a:r>
              <a:rPr lang="en-GB" sz="2200" i="1" dirty="0" smtClean="0"/>
              <a:t>houmollerconsulting.dk</a:t>
            </a:r>
            <a:r>
              <a:rPr lang="en-GB" sz="2200" dirty="0" smtClean="0"/>
              <a:t>.</a:t>
            </a:r>
          </a:p>
          <a:p>
            <a:r>
              <a:rPr lang="en-GB" dirty="0" smtClean="0"/>
              <a:t>This PowerPoint presentation is animated</a:t>
            </a:r>
          </a:p>
          <a:p>
            <a:pPr lvl="1"/>
            <a:r>
              <a:rPr lang="en-GB" sz="2200" dirty="0" smtClean="0"/>
              <a:t>It’s recommended to run the animation when viewing the presentation.</a:t>
            </a:r>
          </a:p>
          <a:p>
            <a:r>
              <a:rPr lang="en-GB" dirty="0" smtClean="0"/>
              <a:t>On most computers, you can start the animation by pressing </a:t>
            </a:r>
            <a:r>
              <a:rPr lang="en-GB" i="1" u="sng" dirty="0" smtClean="0"/>
              <a:t>F5</a:t>
            </a:r>
            <a:r>
              <a:rPr lang="en-GB" i="1" dirty="0" smtClean="0"/>
              <a:t>.</a:t>
            </a:r>
          </a:p>
          <a:p>
            <a:pPr lvl="1"/>
            <a:r>
              <a:rPr lang="en-GB" sz="2200" dirty="0" smtClean="0"/>
              <a:t>Now the presentation moves one step forward, when you press </a:t>
            </a:r>
            <a:r>
              <a:rPr lang="en-GB" sz="2200" i="1" u="sng" dirty="0" smtClean="0"/>
              <a:t>Page Down</a:t>
            </a:r>
            <a:r>
              <a:rPr lang="en-GB" sz="2200" dirty="0" smtClean="0"/>
              <a:t>. It moves one step backward, when you press </a:t>
            </a:r>
            <a:r>
              <a:rPr lang="en-GB" sz="2200" i="1" u="sng" dirty="0" smtClean="0"/>
              <a:t>Page Up</a:t>
            </a:r>
            <a:r>
              <a:rPr lang="en-GB" sz="2200" dirty="0" smtClean="0"/>
              <a:t>.</a:t>
            </a:r>
          </a:p>
        </p:txBody>
      </p:sp>
      <p:sp>
        <p:nvSpPr>
          <p:cNvPr id="3078" name="Pladsholder til diasnummer 5"/>
          <p:cNvSpPr>
            <a:spLocks noGrp="1"/>
          </p:cNvSpPr>
          <p:nvPr>
            <p:ph type="sldNum" sz="quarter" idx="12"/>
          </p:nvPr>
        </p:nvSpPr>
        <p:spPr>
          <a:noFill/>
        </p:spPr>
        <p:txBody>
          <a:bodyPr/>
          <a:lstStyle/>
          <a:p>
            <a:fld id="{AD646301-356B-4EAA-96F3-017EFBA87103}" type="slidenum">
              <a:rPr lang="en-GB" smtClean="0"/>
              <a:pPr/>
              <a:t>1</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115888" y="-101600"/>
            <a:ext cx="7824787" cy="1143000"/>
          </a:xfrm>
        </p:spPr>
        <p:txBody>
          <a:bodyPr/>
          <a:lstStyle/>
          <a:p>
            <a:r>
              <a:rPr lang="en-GB" sz="3000" dirty="0" smtClean="0"/>
              <a:t>CWE selection of block bids – 2</a:t>
            </a:r>
            <a:br>
              <a:rPr lang="en-GB" sz="3000" dirty="0" smtClean="0"/>
            </a:br>
            <a:r>
              <a:rPr lang="en-GB" sz="2600" dirty="0" smtClean="0"/>
              <a:t>Technical issue number two</a:t>
            </a:r>
          </a:p>
        </p:txBody>
      </p:sp>
      <p:sp>
        <p:nvSpPr>
          <p:cNvPr id="12291" name="Pladsholder til indhold 2"/>
          <p:cNvSpPr>
            <a:spLocks noGrp="1"/>
          </p:cNvSpPr>
          <p:nvPr>
            <p:ph idx="1"/>
          </p:nvPr>
        </p:nvSpPr>
        <p:spPr>
          <a:xfrm>
            <a:off x="73025" y="900113"/>
            <a:ext cx="9759950" cy="3440112"/>
          </a:xfrm>
        </p:spPr>
        <p:txBody>
          <a:bodyPr/>
          <a:lstStyle/>
          <a:p>
            <a:r>
              <a:rPr lang="en-GB" dirty="0" smtClean="0"/>
              <a:t>However, “</a:t>
            </a:r>
            <a:r>
              <a:rPr lang="en-GB" i="1" dirty="0" smtClean="0"/>
              <a:t>deep in the money</a:t>
            </a:r>
            <a:r>
              <a:rPr lang="en-GB" dirty="0" smtClean="0"/>
              <a:t>” is a bogus concept</a:t>
            </a:r>
          </a:p>
          <a:p>
            <a:pPr lvl="1"/>
            <a:r>
              <a:rPr lang="en-GB" sz="2200" dirty="0" smtClean="0"/>
              <a:t>For the spot price, we have seen hours where the inclusion or exclusion of a block bid smaller than 6 MW can make a difference of more than 60 EUR/MWh!</a:t>
            </a:r>
          </a:p>
          <a:p>
            <a:r>
              <a:rPr lang="en-GB" dirty="0" smtClean="0"/>
              <a:t>Issues like this must be decided upon by an European price coupling council</a:t>
            </a:r>
          </a:p>
          <a:p>
            <a:pPr lvl="1"/>
            <a:r>
              <a:rPr lang="en-GB" sz="2200" dirty="0" smtClean="0"/>
              <a:t>With information input from economists and experts in linear optimization.</a:t>
            </a:r>
          </a:p>
        </p:txBody>
      </p:sp>
      <p:sp>
        <p:nvSpPr>
          <p:cNvPr id="12293" name="Pladsholder til diasnummer 5"/>
          <p:cNvSpPr>
            <a:spLocks noGrp="1"/>
          </p:cNvSpPr>
          <p:nvPr>
            <p:ph type="sldNum" sz="quarter" idx="12"/>
          </p:nvPr>
        </p:nvSpPr>
        <p:spPr>
          <a:noFill/>
        </p:spPr>
        <p:txBody>
          <a:bodyPr/>
          <a:lstStyle/>
          <a:p>
            <a:fld id="{3CEB3FF2-0744-4B6B-8A63-E13D25D744E9}" type="slidenum">
              <a:rPr lang="en-GB" smtClean="0"/>
              <a:pPr/>
              <a:t>10</a:t>
            </a:fld>
            <a:endParaRPr lang="en-GB" dirty="0" smtClean="0"/>
          </a:p>
        </p:txBody>
      </p:sp>
      <p:sp>
        <p:nvSpPr>
          <p:cNvPr id="6" name="Pladsholder til dato 5"/>
          <p:cNvSpPr>
            <a:spLocks noGrp="1"/>
          </p:cNvSpPr>
          <p:nvPr>
            <p:ph type="dt" sz="half" idx="10"/>
          </p:nvPr>
        </p:nvSpPr>
        <p:spPr/>
        <p:txBody>
          <a:bodyPr/>
          <a:lstStyle/>
          <a:p>
            <a:pPr>
              <a:defRPr/>
            </a:pPr>
            <a:r>
              <a:rPr lang="da-DK" dirty="0" smtClean="0"/>
              <a:t>Oct. 26, 2011</a:t>
            </a:r>
            <a:endParaRPr lang="en-GB" dirty="0"/>
          </a:p>
        </p:txBody>
      </p:sp>
      <p:pic>
        <p:nvPicPr>
          <p:cNvPr id="16" name="Picture 4" descr="http://t3.gstatic.com/images?q=tbn:ANd9GcSt71GQi6-XnJhNRGPVpTrduoa5DdL-l-wb-tc0qeEQfnjg4uitNA"/>
          <p:cNvPicPr>
            <a:picLocks noChangeAspect="1" noChangeArrowheads="1"/>
          </p:cNvPicPr>
          <p:nvPr/>
        </p:nvPicPr>
        <p:blipFill>
          <a:blip r:embed="rId2" cstate="print"/>
          <a:srcRect/>
          <a:stretch>
            <a:fillRect/>
          </a:stretch>
        </p:blipFill>
        <p:spPr bwMode="auto">
          <a:xfrm>
            <a:off x="3149600" y="4064000"/>
            <a:ext cx="3600450" cy="272097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dsholder til dato 1"/>
          <p:cNvSpPr>
            <a:spLocks noGrp="1"/>
          </p:cNvSpPr>
          <p:nvPr>
            <p:ph type="dt" sz="quarter" idx="10"/>
          </p:nvPr>
        </p:nvSpPr>
        <p:spPr>
          <a:noFill/>
        </p:spPr>
        <p:txBody>
          <a:bodyPr/>
          <a:lstStyle/>
          <a:p>
            <a:r>
              <a:rPr lang="da-DK" dirty="0" smtClean="0"/>
              <a:t>Oct. 26, 2011</a:t>
            </a:r>
            <a:endParaRPr lang="en-GB" dirty="0" smtClean="0"/>
          </a:p>
        </p:txBody>
      </p:sp>
      <p:sp>
        <p:nvSpPr>
          <p:cNvPr id="13316" name="Pladsholder til diasnummer 3"/>
          <p:cNvSpPr>
            <a:spLocks noGrp="1"/>
          </p:cNvSpPr>
          <p:nvPr>
            <p:ph type="sldNum" sz="quarter" idx="12"/>
          </p:nvPr>
        </p:nvSpPr>
        <p:spPr>
          <a:noFill/>
        </p:spPr>
        <p:txBody>
          <a:bodyPr/>
          <a:lstStyle/>
          <a:p>
            <a:fld id="{A489A9EC-642E-4C2A-B2EF-9BF7DF326003}" type="slidenum">
              <a:rPr lang="en-GB" smtClean="0"/>
              <a:pPr/>
              <a:t>11</a:t>
            </a:fld>
            <a:endParaRPr lang="en-GB" dirty="0" smtClean="0"/>
          </a:p>
        </p:txBody>
      </p:sp>
      <p:sp>
        <p:nvSpPr>
          <p:cNvPr id="13317" name="Tekstboks 4"/>
          <p:cNvSpPr txBox="1">
            <a:spLocks noChangeArrowheads="1"/>
          </p:cNvSpPr>
          <p:nvPr/>
        </p:nvSpPr>
        <p:spPr bwMode="auto">
          <a:xfrm>
            <a:off x="1130300" y="2249488"/>
            <a:ext cx="7399338" cy="1754187"/>
          </a:xfrm>
          <a:prstGeom prst="rect">
            <a:avLst/>
          </a:prstGeom>
          <a:noFill/>
          <a:ln w="9525">
            <a:noFill/>
            <a:miter lim="800000"/>
            <a:headEnd/>
            <a:tailEnd/>
          </a:ln>
        </p:spPr>
        <p:txBody>
          <a:bodyPr wrap="none">
            <a:spAutoFit/>
          </a:bodyPr>
          <a:lstStyle/>
          <a:p>
            <a:pPr algn="ctr"/>
            <a:r>
              <a:rPr lang="en-GB" sz="6000" dirty="0"/>
              <a:t>Appendix 1</a:t>
            </a:r>
          </a:p>
          <a:p>
            <a:pPr algn="ctr"/>
            <a:r>
              <a:rPr lang="en-GB" sz="4800" dirty="0"/>
              <a:t>Terms and acronyms</a:t>
            </a:r>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0" y="144463"/>
            <a:ext cx="9172575" cy="1143000"/>
          </a:xfrm>
        </p:spPr>
        <p:txBody>
          <a:bodyPr/>
          <a:lstStyle/>
          <a:p>
            <a:r>
              <a:rPr lang="en-GB" dirty="0" smtClean="0"/>
              <a:t>Terminology and acronyms – 1</a:t>
            </a:r>
            <a:br>
              <a:rPr lang="en-GB" dirty="0" smtClean="0"/>
            </a:br>
            <a:r>
              <a:rPr lang="en-GB" sz="2400" dirty="0" smtClean="0"/>
              <a:t>As used in this presentation</a:t>
            </a:r>
          </a:p>
        </p:txBody>
      </p:sp>
      <p:sp>
        <p:nvSpPr>
          <p:cNvPr id="14339" name="Pladsholder til indhold 2"/>
          <p:cNvSpPr>
            <a:spLocks noGrp="1"/>
          </p:cNvSpPr>
          <p:nvPr>
            <p:ph idx="1"/>
          </p:nvPr>
        </p:nvSpPr>
        <p:spPr>
          <a:xfrm>
            <a:off x="0" y="1204462"/>
            <a:ext cx="9906000" cy="5443081"/>
          </a:xfrm>
        </p:spPr>
        <p:txBody>
          <a:bodyPr/>
          <a:lstStyle/>
          <a:p>
            <a:r>
              <a:rPr lang="en-GB" sz="2000" i="1" dirty="0" smtClean="0"/>
              <a:t>Border</a:t>
            </a:r>
            <a:r>
              <a:rPr lang="en-GB" sz="2000" dirty="0" smtClean="0"/>
              <a:t>  means a border between two price zones</a:t>
            </a:r>
          </a:p>
          <a:p>
            <a:pPr lvl="1"/>
            <a:r>
              <a:rPr lang="en-GB" dirty="0" smtClean="0"/>
              <a:t>Hence, it need not be a border between two countries. It may be a border between two price zones inside a country.</a:t>
            </a:r>
          </a:p>
          <a:p>
            <a:r>
              <a:rPr lang="en-GB" sz="2000" i="1" dirty="0" smtClean="0"/>
              <a:t>Customers</a:t>
            </a:r>
            <a:r>
              <a:rPr lang="en-GB" sz="2000" dirty="0" smtClean="0"/>
              <a:t>  In this document, the “customers” of the price coupling are the consumers, the producers, the traders and the TSOs.</a:t>
            </a:r>
            <a:endParaRPr lang="en-GB" sz="2000" i="1" dirty="0" smtClean="0"/>
          </a:p>
          <a:p>
            <a:r>
              <a:rPr lang="en-GB" sz="2000" i="1" dirty="0" smtClean="0"/>
              <a:t>CWE</a:t>
            </a:r>
            <a:r>
              <a:rPr lang="en-GB" sz="2000" dirty="0" smtClean="0"/>
              <a:t>  Central Western Europe: Belgium, France, Germany, Luxembourg and the Netherlands.</a:t>
            </a:r>
          </a:p>
          <a:p>
            <a:r>
              <a:rPr lang="en-GB" sz="2000" i="1" dirty="0" smtClean="0"/>
              <a:t>CWE-Nordic</a:t>
            </a:r>
            <a:r>
              <a:rPr lang="en-GB" sz="2000" dirty="0" smtClean="0"/>
              <a:t>  A market coupling simulation project carried out during 2009.</a:t>
            </a:r>
          </a:p>
          <a:p>
            <a:r>
              <a:rPr lang="en-GB" sz="2000" i="1" dirty="0" smtClean="0"/>
              <a:t>Double auction</a:t>
            </a:r>
            <a:r>
              <a:rPr lang="en-GB" sz="2000" dirty="0" smtClean="0"/>
              <a:t>  A calculation method whereby an exchange’s price is set by calculating the intersection between the exchange’s supply curve and the exchange’s demand curve.</a:t>
            </a:r>
          </a:p>
          <a:p>
            <a:r>
              <a:rPr lang="en-GB" sz="2000" i="1" dirty="0" smtClean="0"/>
              <a:t>EMCC</a:t>
            </a:r>
            <a:r>
              <a:rPr lang="en-GB" sz="2000" dirty="0" smtClean="0"/>
              <a:t>  European Market Coupling Company.</a:t>
            </a:r>
          </a:p>
          <a:p>
            <a:r>
              <a:rPr lang="en-GB" sz="2000" i="1" dirty="0" smtClean="0"/>
              <a:t>EU  </a:t>
            </a:r>
            <a:r>
              <a:rPr lang="en-GB" sz="2000" dirty="0" smtClean="0"/>
              <a:t>European Union.</a:t>
            </a:r>
          </a:p>
        </p:txBody>
      </p:sp>
      <p:sp>
        <p:nvSpPr>
          <p:cNvPr id="14340" name="Pladsholder til diasnummer 5"/>
          <p:cNvSpPr>
            <a:spLocks noGrp="1"/>
          </p:cNvSpPr>
          <p:nvPr>
            <p:ph type="sldNum" sz="quarter" idx="12"/>
          </p:nvPr>
        </p:nvSpPr>
        <p:spPr>
          <a:noFill/>
        </p:spPr>
        <p:txBody>
          <a:bodyPr/>
          <a:lstStyle/>
          <a:p>
            <a:fld id="{601DBAA1-9246-4C47-BB68-B869E00F3F58}" type="slidenum">
              <a:rPr lang="en-GB" smtClean="0"/>
              <a:pPr/>
              <a:t>12</a:t>
            </a:fld>
            <a:endParaRPr lang="en-GB" dirty="0" smtClean="0"/>
          </a:p>
        </p:txBody>
      </p:sp>
      <p:sp>
        <p:nvSpPr>
          <p:cNvPr id="5" name="Pladsholder til dato 4"/>
          <p:cNvSpPr>
            <a:spLocks noGrp="1"/>
          </p:cNvSpPr>
          <p:nvPr>
            <p:ph type="dt" sz="half" idx="10"/>
          </p:nvPr>
        </p:nvSpPr>
        <p:spPr/>
        <p:txBody>
          <a:bodyPr/>
          <a:lstStyle/>
          <a:p>
            <a:pPr>
              <a:defRPr/>
            </a:pPr>
            <a:r>
              <a:rPr lang="da-DK" dirty="0" smtClean="0"/>
              <a:t>Oct. 26, 2011</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0" y="58738"/>
            <a:ext cx="9172575" cy="1143000"/>
          </a:xfrm>
        </p:spPr>
        <p:txBody>
          <a:bodyPr/>
          <a:lstStyle/>
          <a:p>
            <a:r>
              <a:rPr lang="en-GB" dirty="0" smtClean="0"/>
              <a:t>Terminology and acronyms – 2</a:t>
            </a:r>
            <a:br>
              <a:rPr lang="en-GB" dirty="0" smtClean="0"/>
            </a:br>
            <a:r>
              <a:rPr lang="en-GB" sz="2400" dirty="0" smtClean="0"/>
              <a:t>As used in this presentation</a:t>
            </a:r>
          </a:p>
        </p:txBody>
      </p:sp>
      <p:sp>
        <p:nvSpPr>
          <p:cNvPr id="15363" name="Pladsholder til indhold 2"/>
          <p:cNvSpPr>
            <a:spLocks noGrp="1"/>
          </p:cNvSpPr>
          <p:nvPr>
            <p:ph idx="1"/>
          </p:nvPr>
        </p:nvSpPr>
        <p:spPr>
          <a:xfrm>
            <a:off x="72799" y="1335316"/>
            <a:ext cx="9739312" cy="4702175"/>
          </a:xfrm>
        </p:spPr>
        <p:txBody>
          <a:bodyPr/>
          <a:lstStyle/>
          <a:p>
            <a:r>
              <a:rPr lang="en-GB" sz="2000" i="1" dirty="0" smtClean="0"/>
              <a:t>Interconnector</a:t>
            </a:r>
            <a:r>
              <a:rPr lang="en-GB" sz="2000" dirty="0" smtClean="0"/>
              <a:t>  An electric line linking two price zones.</a:t>
            </a:r>
            <a:endParaRPr lang="en-GB" sz="2000" i="1" dirty="0" smtClean="0"/>
          </a:p>
          <a:p>
            <a:r>
              <a:rPr lang="en-GB" sz="2000" i="1" dirty="0" smtClean="0"/>
              <a:t>Market coupling</a:t>
            </a:r>
            <a:r>
              <a:rPr lang="en-GB" sz="2000" dirty="0" smtClean="0"/>
              <a:t>  A day-ahead congestion management system, you can have on a border, where two spot exchanges meet. The day-ahead plans for the cross-border energy flows are calculated using the two exchanges’ bids and information on the day-ahead cross-border trading capacity.</a:t>
            </a:r>
          </a:p>
          <a:p>
            <a:r>
              <a:rPr lang="en-GB" sz="2000" i="1" dirty="0" smtClean="0"/>
              <a:t>Market splitting</a:t>
            </a:r>
            <a:r>
              <a:rPr lang="en-GB" sz="2000" dirty="0" smtClean="0"/>
              <a:t>  A day-ahead congestion management system, you can have on a border, where you have the same spot exchange on both sides of the border. The day-ahead plans for the cross-border energy flows are calculated using the exchange’s bids and information on the day-ahead cross-border trading capacity. </a:t>
            </a:r>
          </a:p>
          <a:p>
            <a:r>
              <a:rPr lang="en-GB" sz="2000" i="1" dirty="0" smtClean="0"/>
              <a:t>Paradoxically rejected block bids</a:t>
            </a:r>
            <a:r>
              <a:rPr lang="en-GB" sz="2000" dirty="0" smtClean="0"/>
              <a:t>  Please refer to appendix 1 in the PowerPoint presentation “</a:t>
            </a:r>
            <a:r>
              <a:rPr lang="en-GB" sz="2000" i="1" dirty="0" smtClean="0"/>
              <a:t>Market Coupling – European Price Coupling</a:t>
            </a:r>
            <a:r>
              <a:rPr lang="en-GB" sz="2000" dirty="0" smtClean="0"/>
              <a:t>” from Houmoller Consulting.</a:t>
            </a:r>
          </a:p>
        </p:txBody>
      </p:sp>
      <p:sp>
        <p:nvSpPr>
          <p:cNvPr id="15364" name="Pladsholder til diasnummer 5"/>
          <p:cNvSpPr>
            <a:spLocks noGrp="1"/>
          </p:cNvSpPr>
          <p:nvPr>
            <p:ph type="sldNum" sz="quarter" idx="12"/>
          </p:nvPr>
        </p:nvSpPr>
        <p:spPr>
          <a:noFill/>
        </p:spPr>
        <p:txBody>
          <a:bodyPr/>
          <a:lstStyle/>
          <a:p>
            <a:fld id="{1379B9CA-BE81-4D79-B746-20EEB097BA37}" type="slidenum">
              <a:rPr lang="en-GB" smtClean="0"/>
              <a:pPr/>
              <a:t>13</a:t>
            </a:fld>
            <a:endParaRPr lang="en-GB" dirty="0" smtClean="0"/>
          </a:p>
        </p:txBody>
      </p:sp>
      <p:sp>
        <p:nvSpPr>
          <p:cNvPr id="5" name="Pladsholder til dato 4"/>
          <p:cNvSpPr>
            <a:spLocks noGrp="1"/>
          </p:cNvSpPr>
          <p:nvPr>
            <p:ph type="dt" sz="half" idx="10"/>
          </p:nvPr>
        </p:nvSpPr>
        <p:spPr/>
        <p:txBody>
          <a:bodyPr/>
          <a:lstStyle/>
          <a:p>
            <a:pPr>
              <a:defRPr/>
            </a:pPr>
            <a:r>
              <a:rPr lang="da-DK" dirty="0" smtClean="0"/>
              <a:t>Oct. 26, 2011</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0" y="174625"/>
            <a:ext cx="9172575" cy="972004"/>
          </a:xfrm>
        </p:spPr>
        <p:txBody>
          <a:bodyPr/>
          <a:lstStyle/>
          <a:p>
            <a:r>
              <a:rPr lang="en-GB" dirty="0" smtClean="0"/>
              <a:t>Terminology and acronyms – 3</a:t>
            </a:r>
            <a:br>
              <a:rPr lang="en-GB" dirty="0" smtClean="0"/>
            </a:br>
            <a:r>
              <a:rPr lang="en-GB" sz="2400" dirty="0" smtClean="0"/>
              <a:t>As used in this presentation</a:t>
            </a:r>
          </a:p>
        </p:txBody>
      </p:sp>
      <p:sp>
        <p:nvSpPr>
          <p:cNvPr id="16387" name="Pladsholder til indhold 2"/>
          <p:cNvSpPr>
            <a:spLocks noGrp="1"/>
          </p:cNvSpPr>
          <p:nvPr>
            <p:ph idx="1"/>
          </p:nvPr>
        </p:nvSpPr>
        <p:spPr>
          <a:xfrm>
            <a:off x="-14288" y="1089260"/>
            <a:ext cx="9920288" cy="5097462"/>
          </a:xfrm>
        </p:spPr>
        <p:txBody>
          <a:bodyPr/>
          <a:lstStyle/>
          <a:p>
            <a:r>
              <a:rPr lang="en-GB" sz="2000" i="1" dirty="0" smtClean="0"/>
              <a:t>PCSC</a:t>
            </a:r>
            <a:r>
              <a:rPr lang="en-GB" sz="2000" dirty="0" smtClean="0"/>
              <a:t>  Price Calculation Service Centre. For the price coupled region, this is a central body calculating all spot prices and all day-ahead plans for the cross-border energy flows. The price calculations is carried out using double auction. The calculation is based on information on</a:t>
            </a:r>
          </a:p>
          <a:p>
            <a:pPr lvl="1"/>
            <a:r>
              <a:rPr lang="en-GB" dirty="0" smtClean="0"/>
              <a:t>All spot bids in the price coupled region.</a:t>
            </a:r>
          </a:p>
          <a:p>
            <a:pPr lvl="1"/>
            <a:r>
              <a:rPr lang="en-GB" dirty="0" smtClean="0"/>
              <a:t>Information on the day-ahead cross-border trading capacity for all interconnectors in the price coupled region.</a:t>
            </a:r>
            <a:endParaRPr lang="en-GB" i="1" dirty="0" smtClean="0"/>
          </a:p>
          <a:p>
            <a:r>
              <a:rPr lang="en-GB" sz="2000" i="1" dirty="0" smtClean="0"/>
              <a:t>Price coupling</a:t>
            </a:r>
            <a:r>
              <a:rPr lang="en-GB" sz="2000" dirty="0" smtClean="0"/>
              <a:t>  In this document, this is a system, where there is one, single body calculating the spot prices and the day-ahead plans for the cross-border energy flows. </a:t>
            </a:r>
            <a:r>
              <a:rPr lang="en-GB" sz="2000" u="sng" dirty="0" smtClean="0"/>
              <a:t>No local calculations or re-calculations are taking place</a:t>
            </a:r>
            <a:r>
              <a:rPr lang="en-GB" sz="2000" dirty="0" smtClean="0"/>
              <a:t>.</a:t>
            </a:r>
          </a:p>
          <a:p>
            <a:r>
              <a:rPr lang="en-GB" sz="2000" i="1" dirty="0" smtClean="0"/>
              <a:t>Price zone</a:t>
            </a:r>
            <a:r>
              <a:rPr lang="en-GB" sz="2000" dirty="0" smtClean="0"/>
              <a:t>  means a geographical area, within which the players can trade electrical energy day-ahead without considering grid bottlenecks.</a:t>
            </a:r>
          </a:p>
          <a:p>
            <a:r>
              <a:rPr lang="en-GB" sz="2000" i="1" dirty="0" smtClean="0"/>
              <a:t>Spot bid</a:t>
            </a:r>
            <a:r>
              <a:rPr lang="en-GB" sz="2000" dirty="0" smtClean="0"/>
              <a:t>  A purchase bid or a sales offer submitted to a spot exchange.</a:t>
            </a:r>
          </a:p>
        </p:txBody>
      </p:sp>
      <p:sp>
        <p:nvSpPr>
          <p:cNvPr id="16388" name="Pladsholder til diasnummer 5"/>
          <p:cNvSpPr>
            <a:spLocks noGrp="1"/>
          </p:cNvSpPr>
          <p:nvPr>
            <p:ph type="sldNum" sz="quarter" idx="12"/>
          </p:nvPr>
        </p:nvSpPr>
        <p:spPr>
          <a:noFill/>
        </p:spPr>
        <p:txBody>
          <a:bodyPr/>
          <a:lstStyle/>
          <a:p>
            <a:fld id="{E94B44DF-941E-47F6-9C1C-D275A2761ABA}" type="slidenum">
              <a:rPr lang="en-GB" smtClean="0"/>
              <a:pPr/>
              <a:t>14</a:t>
            </a:fld>
            <a:endParaRPr lang="en-GB" dirty="0" smtClean="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0" y="72346"/>
            <a:ext cx="9172575" cy="1143000"/>
          </a:xfrm>
        </p:spPr>
        <p:txBody>
          <a:bodyPr/>
          <a:lstStyle/>
          <a:p>
            <a:r>
              <a:rPr lang="en-GB" dirty="0" smtClean="0"/>
              <a:t>Terminology and acronyms – 4</a:t>
            </a:r>
            <a:br>
              <a:rPr lang="en-GB" dirty="0" smtClean="0"/>
            </a:br>
            <a:r>
              <a:rPr lang="en-GB" sz="2400" dirty="0" smtClean="0"/>
              <a:t>As used in this presentation</a:t>
            </a:r>
          </a:p>
        </p:txBody>
      </p:sp>
      <p:sp>
        <p:nvSpPr>
          <p:cNvPr id="17411" name="Pladsholder til indhold 2"/>
          <p:cNvSpPr>
            <a:spLocks noGrp="1"/>
          </p:cNvSpPr>
          <p:nvPr>
            <p:ph idx="1"/>
          </p:nvPr>
        </p:nvSpPr>
        <p:spPr>
          <a:xfrm>
            <a:off x="-14288" y="1117829"/>
            <a:ext cx="9920288" cy="5725657"/>
          </a:xfrm>
        </p:spPr>
        <p:txBody>
          <a:bodyPr/>
          <a:lstStyle/>
          <a:p>
            <a:pPr>
              <a:tabLst>
                <a:tab pos="711200" algn="l"/>
                <a:tab pos="987425" algn="l"/>
              </a:tabLst>
            </a:pPr>
            <a:r>
              <a:rPr lang="en-GB" sz="2000" i="1" dirty="0" smtClean="0"/>
              <a:t>Spot exchange  </a:t>
            </a:r>
            <a:r>
              <a:rPr lang="en-GB" sz="2000" dirty="0" smtClean="0"/>
              <a:t>In this document, a spot exchange is an exchange where</a:t>
            </a:r>
          </a:p>
          <a:p>
            <a:pPr lvl="1">
              <a:tabLst>
                <a:tab pos="711200" algn="l"/>
                <a:tab pos="987425" algn="l"/>
              </a:tabLst>
            </a:pPr>
            <a:r>
              <a:rPr lang="en-GB" dirty="0" smtClean="0"/>
              <a:t>Electrical energy is traded day-ahead.</a:t>
            </a:r>
          </a:p>
          <a:p>
            <a:pPr lvl="1">
              <a:tabLst>
                <a:tab pos="711200" algn="l"/>
                <a:tab pos="987425" algn="l"/>
              </a:tabLst>
            </a:pPr>
            <a:r>
              <a:rPr lang="en-GB" dirty="0" smtClean="0"/>
              <a:t>The day-ahead prices are calculated by means of double auction.</a:t>
            </a:r>
          </a:p>
          <a:p>
            <a:pPr lvl="1">
              <a:tabLst>
                <a:tab pos="711200" algn="l"/>
                <a:tab pos="987425" algn="l"/>
              </a:tabLst>
            </a:pPr>
            <a:r>
              <a:rPr lang="en-GB" dirty="0" smtClean="0"/>
              <a:t>Note: this document strongly recommends the price calculation is outsourced to a Price Calculation Service Centre (PCSC). The PCSC will calculate the spot prices and the day-ahead plans for the cross-border energy flows for the price coupled region.</a:t>
            </a:r>
          </a:p>
          <a:p>
            <a:pPr>
              <a:tabLst>
                <a:tab pos="711200" algn="l"/>
                <a:tab pos="987425" algn="l"/>
              </a:tabLst>
            </a:pPr>
            <a:r>
              <a:rPr lang="en-GB" sz="2000" i="1" dirty="0" smtClean="0"/>
              <a:t>Spot price</a:t>
            </a:r>
            <a:r>
              <a:rPr lang="en-GB" sz="2000" dirty="0" smtClean="0"/>
              <a:t>  A price calculated by a spot exchange. Either by a calculation performed by the spot exchange itself, or by a calculation performed by a body, to which the calculation has been outsourced (refer to PCSC).</a:t>
            </a:r>
          </a:p>
          <a:p>
            <a:pPr>
              <a:tabLst>
                <a:tab pos="711200" algn="l"/>
                <a:tab pos="987425" algn="l"/>
              </a:tabLst>
            </a:pPr>
            <a:r>
              <a:rPr lang="en-GB" sz="2000" i="1" dirty="0" smtClean="0"/>
              <a:t>Spot trading</a:t>
            </a:r>
            <a:r>
              <a:rPr lang="en-GB" sz="2000" dirty="0" smtClean="0"/>
              <a:t>  Trading with a spot exchange. </a:t>
            </a:r>
          </a:p>
          <a:p>
            <a:pPr>
              <a:tabLst>
                <a:tab pos="711200" algn="l"/>
                <a:tab pos="987425" algn="l"/>
              </a:tabLst>
            </a:pPr>
            <a:r>
              <a:rPr lang="en-GB" sz="2000" i="1" dirty="0" smtClean="0"/>
              <a:t>TSO</a:t>
            </a:r>
            <a:r>
              <a:rPr lang="en-GB" sz="2000" dirty="0" smtClean="0"/>
              <a:t>  Transmission System Operator.</a:t>
            </a:r>
          </a:p>
          <a:p>
            <a:endParaRPr lang="en-GB" sz="2000" dirty="0" smtClean="0"/>
          </a:p>
          <a:p>
            <a:pPr lvl="1"/>
            <a:endParaRPr lang="en-GB" dirty="0" smtClean="0"/>
          </a:p>
        </p:txBody>
      </p:sp>
      <p:sp>
        <p:nvSpPr>
          <p:cNvPr id="17412" name="Pladsholder til diasnummer 5"/>
          <p:cNvSpPr>
            <a:spLocks noGrp="1"/>
          </p:cNvSpPr>
          <p:nvPr>
            <p:ph type="sldNum" sz="quarter" idx="12"/>
          </p:nvPr>
        </p:nvSpPr>
        <p:spPr>
          <a:noFill/>
        </p:spPr>
        <p:txBody>
          <a:bodyPr/>
          <a:lstStyle/>
          <a:p>
            <a:fld id="{C6E2B208-F254-418B-B662-130119115438}" type="slidenum">
              <a:rPr lang="en-GB" smtClean="0"/>
              <a:pPr/>
              <a:t>15</a:t>
            </a:fld>
            <a:endParaRPr lang="en-GB" dirty="0" smtClean="0"/>
          </a:p>
        </p:txBody>
      </p:sp>
      <p:sp>
        <p:nvSpPr>
          <p:cNvPr id="5" name="Pladsholder til dato 4"/>
          <p:cNvSpPr>
            <a:spLocks noGrp="1"/>
          </p:cNvSpPr>
          <p:nvPr>
            <p:ph type="dt" sz="half" idx="10"/>
          </p:nvPr>
        </p:nvSpPr>
        <p:spPr/>
        <p:txBody>
          <a:bodyPr/>
          <a:lstStyle/>
          <a:p>
            <a:pPr>
              <a:defRPr/>
            </a:pPr>
            <a:r>
              <a:rPr lang="da-DK" dirty="0" smtClean="0"/>
              <a:t>Oct. 26, 2011</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19459" name="Rectangle 91"/>
          <p:cNvSpPr>
            <a:spLocks noGrp="1" noChangeArrowheads="1"/>
          </p:cNvSpPr>
          <p:nvPr>
            <p:ph type="title"/>
          </p:nvPr>
        </p:nvSpPr>
        <p:spPr>
          <a:xfrm>
            <a:off x="0" y="595313"/>
            <a:ext cx="9906000" cy="1143000"/>
          </a:xfrm>
        </p:spPr>
        <p:txBody>
          <a:bodyPr/>
          <a:lstStyle/>
          <a:p>
            <a:r>
              <a:rPr lang="en-GB" sz="4500" dirty="0" smtClean="0"/>
              <a:t>Thank you for your attention!</a:t>
            </a:r>
          </a:p>
        </p:txBody>
      </p:sp>
      <p:sp>
        <p:nvSpPr>
          <p:cNvPr id="19461" name="Pladsholder til diasnummer 4"/>
          <p:cNvSpPr>
            <a:spLocks noGrp="1"/>
          </p:cNvSpPr>
          <p:nvPr>
            <p:ph type="sldNum" sz="quarter" idx="12"/>
          </p:nvPr>
        </p:nvSpPr>
        <p:spPr>
          <a:noFill/>
        </p:spPr>
        <p:txBody>
          <a:bodyPr/>
          <a:lstStyle/>
          <a:p>
            <a:pPr defTabSz="762000"/>
            <a:fld id="{DBABFDF4-34FF-4B50-824F-6BE222BA2521}" type="slidenum">
              <a:rPr lang="en-GB" smtClean="0"/>
              <a:pPr defTabSz="762000"/>
              <a:t>16</a:t>
            </a:fld>
            <a:endParaRPr lang="en-GB" dirty="0" smtClean="0"/>
          </a:p>
        </p:txBody>
      </p:sp>
      <p:sp>
        <p:nvSpPr>
          <p:cNvPr id="19462" name="Tekstboks 98"/>
          <p:cNvSpPr txBox="1">
            <a:spLocks noChangeArrowheads="1"/>
          </p:cNvSpPr>
          <p:nvPr/>
        </p:nvSpPr>
        <p:spPr bwMode="auto">
          <a:xfrm>
            <a:off x="1041773" y="2598738"/>
            <a:ext cx="7604966" cy="2554545"/>
          </a:xfrm>
          <a:prstGeom prst="rect">
            <a:avLst/>
          </a:prstGeom>
          <a:noFill/>
          <a:ln w="9525">
            <a:noFill/>
            <a:miter lim="800000"/>
            <a:headEnd/>
            <a:tailEnd/>
          </a:ln>
        </p:spPr>
        <p:txBody>
          <a:bodyPr wrap="none">
            <a:spAutoFit/>
          </a:bodyPr>
          <a:lstStyle/>
          <a:p>
            <a:pPr algn="ctr"/>
            <a:r>
              <a:rPr lang="en-GB" sz="3200" dirty="0"/>
              <a:t>Anders Plejdrup Houmøller</a:t>
            </a:r>
          </a:p>
          <a:p>
            <a:pPr algn="ctr"/>
            <a:r>
              <a:rPr lang="en-GB" sz="3200" i="1" dirty="0"/>
              <a:t>Houmoller Consulting</a:t>
            </a:r>
          </a:p>
          <a:p>
            <a:pPr algn="ctr"/>
            <a:r>
              <a:rPr lang="en-GB" sz="3200" dirty="0"/>
              <a:t>Tel. +45  28 11 23 00</a:t>
            </a:r>
          </a:p>
          <a:p>
            <a:pPr algn="ctr"/>
            <a:r>
              <a:rPr lang="en-GB" sz="3200" dirty="0" smtClean="0"/>
              <a:t>anders@houmollerconsulting.dk</a:t>
            </a:r>
          </a:p>
          <a:p>
            <a:pPr algn="ctr"/>
            <a:r>
              <a:rPr lang="en-GB" sz="3200" dirty="0" smtClean="0"/>
              <a:t>Web houmollerconsulting.dk</a:t>
            </a:r>
            <a:endParaRPr lang="en-GB" sz="3200" dirty="0"/>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14288" y="-30163"/>
            <a:ext cx="9623425" cy="1143001"/>
          </a:xfrm>
        </p:spPr>
        <p:txBody>
          <a:bodyPr/>
          <a:lstStyle/>
          <a:p>
            <a:r>
              <a:rPr lang="en-GB" sz="3100" dirty="0" smtClean="0"/>
              <a:t>Structure of this PowerPoint presentation</a:t>
            </a:r>
          </a:p>
        </p:txBody>
      </p:sp>
      <p:sp>
        <p:nvSpPr>
          <p:cNvPr id="4099" name="Pladsholder til indhold 2"/>
          <p:cNvSpPr>
            <a:spLocks noGrp="1"/>
          </p:cNvSpPr>
          <p:nvPr>
            <p:ph idx="1"/>
          </p:nvPr>
        </p:nvSpPr>
        <p:spPr>
          <a:xfrm>
            <a:off x="28575" y="769938"/>
            <a:ext cx="9863138" cy="6059487"/>
          </a:xfrm>
        </p:spPr>
        <p:txBody>
          <a:bodyPr/>
          <a:lstStyle/>
          <a:p>
            <a:r>
              <a:rPr lang="en-GB" sz="2200" dirty="0" smtClean="0"/>
              <a:t>For the calculation of the European spot prices, this document presents two technical issues.</a:t>
            </a:r>
          </a:p>
          <a:p>
            <a:r>
              <a:rPr lang="en-GB" sz="2200" dirty="0" smtClean="0"/>
              <a:t>The point is to illustrate, </a:t>
            </a:r>
            <a:r>
              <a:rPr lang="en-GB" sz="2200" dirty="0" smtClean="0">
                <a:solidFill>
                  <a:srgbClr val="CC0000"/>
                </a:solidFill>
              </a:rPr>
              <a:t>we need an European price coupling council, which will take decisions on how European spot prices are calculated</a:t>
            </a:r>
          </a:p>
          <a:p>
            <a:pPr lvl="1"/>
            <a:r>
              <a:rPr lang="en-GB" sz="2200" dirty="0" smtClean="0"/>
              <a:t>Note: a pan-European council with representation from the whole, price coupled region is needed</a:t>
            </a:r>
          </a:p>
          <a:p>
            <a:pPr lvl="2"/>
            <a:r>
              <a:rPr lang="en-GB" sz="2200" dirty="0" smtClean="0"/>
              <a:t>Having the same spot price calculation contributes to the creation of a level playing field for the cross-border competition.</a:t>
            </a:r>
          </a:p>
          <a:p>
            <a:pPr lvl="2"/>
            <a:r>
              <a:rPr lang="en-GB" sz="2200" dirty="0" smtClean="0"/>
              <a:t>Also, in order to have consistency – and thereby reliable spot prices – the spot price calculation cannot have different specifications for the different parts of the price coupled region.</a:t>
            </a:r>
          </a:p>
          <a:p>
            <a:r>
              <a:rPr lang="en-GB" sz="2200" dirty="0" smtClean="0"/>
              <a:t>In appendix 1, you’ll find a list of the terms and acronyms used in this PowerPoint presentation.</a:t>
            </a:r>
          </a:p>
        </p:txBody>
      </p:sp>
      <p:sp>
        <p:nvSpPr>
          <p:cNvPr id="4100" name="Pladsholder til diasnummer 5"/>
          <p:cNvSpPr>
            <a:spLocks noGrp="1"/>
          </p:cNvSpPr>
          <p:nvPr>
            <p:ph type="sldNum" sz="quarter" idx="12"/>
          </p:nvPr>
        </p:nvSpPr>
        <p:spPr>
          <a:noFill/>
        </p:spPr>
        <p:txBody>
          <a:bodyPr/>
          <a:lstStyle/>
          <a:p>
            <a:fld id="{0C6A6726-CB2D-42C6-A35B-D72CF685A832}" type="slidenum">
              <a:rPr lang="en-GB" smtClean="0"/>
              <a:pPr/>
              <a:t>2</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en-GB" dirty="0" smtClean="0"/>
              <a:t>Calculation of spot prices</a:t>
            </a:r>
            <a:br>
              <a:rPr lang="en-GB" dirty="0" smtClean="0"/>
            </a:br>
            <a:r>
              <a:rPr lang="en-GB" sz="2600" dirty="0" smtClean="0"/>
              <a:t>Technical issue number one</a:t>
            </a:r>
          </a:p>
        </p:txBody>
      </p:sp>
      <p:sp>
        <p:nvSpPr>
          <p:cNvPr id="5123" name="Pladsholder til indhold 2"/>
          <p:cNvSpPr>
            <a:spLocks noGrp="1"/>
          </p:cNvSpPr>
          <p:nvPr>
            <p:ph idx="1"/>
          </p:nvPr>
        </p:nvSpPr>
        <p:spPr>
          <a:xfrm>
            <a:off x="0" y="1160463"/>
            <a:ext cx="9906000" cy="5689600"/>
          </a:xfrm>
        </p:spPr>
        <p:txBody>
          <a:bodyPr/>
          <a:lstStyle/>
          <a:p>
            <a:r>
              <a:rPr lang="en-GB" sz="2200" dirty="0" smtClean="0"/>
              <a:t>As explained in the presentation “</a:t>
            </a:r>
            <a:r>
              <a:rPr lang="en-GB" sz="2200" i="1" dirty="0" smtClean="0"/>
              <a:t>Market Coupling – European Price Coupling</a:t>
            </a:r>
            <a:r>
              <a:rPr lang="en-GB" sz="2200" dirty="0" smtClean="0"/>
              <a:t>”, the calculation of the spot prices implies making an economic optimization.</a:t>
            </a:r>
          </a:p>
          <a:p>
            <a:r>
              <a:rPr lang="en-GB" sz="2200" dirty="0" smtClean="0"/>
              <a:t>The optimization has some obvious, necessary constraints:</a:t>
            </a:r>
          </a:p>
          <a:p>
            <a:pPr lvl="1"/>
            <a:r>
              <a:rPr lang="en-GB" dirty="0" smtClean="0"/>
              <a:t>For each hour for each price zone: the spot purchase price is equal to the spot sale price.</a:t>
            </a:r>
          </a:p>
          <a:p>
            <a:pPr lvl="1"/>
            <a:r>
              <a:rPr lang="en-GB" dirty="0" smtClean="0"/>
              <a:t>For each hour for each interconnector: the day-ahead plan for the cross-border energy flow must not exceed the interconnector’s capacity.</a:t>
            </a:r>
          </a:p>
          <a:p>
            <a:pPr lvl="1"/>
            <a:r>
              <a:rPr lang="en-GB" dirty="0" smtClean="0"/>
              <a:t>Ect…</a:t>
            </a:r>
          </a:p>
          <a:p>
            <a:r>
              <a:rPr lang="en-GB" sz="2200" dirty="0" smtClean="0"/>
              <a:t>However, one extra, non-obvious constraint has been added:</a:t>
            </a:r>
          </a:p>
          <a:p>
            <a:pPr lvl="1"/>
            <a:r>
              <a:rPr lang="en-GB" dirty="0" smtClean="0"/>
              <a:t>If an interconnector is uncongested during a given hour, the two price zones linked by the interconnector </a:t>
            </a:r>
            <a:r>
              <a:rPr lang="en-GB" u="sng" dirty="0" smtClean="0"/>
              <a:t>must</a:t>
            </a:r>
            <a:r>
              <a:rPr lang="en-GB" dirty="0" smtClean="0"/>
              <a:t> have the same spot prices.</a:t>
            </a:r>
          </a:p>
        </p:txBody>
      </p:sp>
      <p:sp>
        <p:nvSpPr>
          <p:cNvPr id="5124" name="Pladsholder til dato 3"/>
          <p:cNvSpPr>
            <a:spLocks noGrp="1"/>
          </p:cNvSpPr>
          <p:nvPr>
            <p:ph type="dt" sz="quarter" idx="10"/>
          </p:nvPr>
        </p:nvSpPr>
        <p:spPr>
          <a:noFill/>
        </p:spPr>
        <p:txBody>
          <a:bodyPr/>
          <a:lstStyle/>
          <a:p>
            <a:r>
              <a:rPr lang="da-DK" dirty="0" smtClean="0"/>
              <a:t>Oct. 26, 2011</a:t>
            </a:r>
            <a:endParaRPr lang="en-GB" dirty="0" smtClean="0"/>
          </a:p>
        </p:txBody>
      </p:sp>
      <p:sp>
        <p:nvSpPr>
          <p:cNvPr id="5126" name="Pladsholder til diasnummer 5"/>
          <p:cNvSpPr>
            <a:spLocks noGrp="1"/>
          </p:cNvSpPr>
          <p:nvPr>
            <p:ph type="sldNum" sz="quarter" idx="12"/>
          </p:nvPr>
        </p:nvSpPr>
        <p:spPr>
          <a:noFill/>
        </p:spPr>
        <p:txBody>
          <a:bodyPr/>
          <a:lstStyle/>
          <a:p>
            <a:fld id="{1C437504-7DCA-48EF-A0ED-7EA016B7629D}" type="slidenum">
              <a:rPr lang="en-GB" smtClean="0"/>
              <a:pPr/>
              <a:t>3</a:t>
            </a:fld>
            <a:endParaRPr lang="en-GB" dirty="0" smtClean="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GB" sz="4000" dirty="0" smtClean="0"/>
              <a:t>Flat-earth thinking</a:t>
            </a:r>
          </a:p>
        </p:txBody>
      </p:sp>
      <p:sp>
        <p:nvSpPr>
          <p:cNvPr id="6147" name="Pladsholder til indhold 2"/>
          <p:cNvSpPr>
            <a:spLocks noGrp="1"/>
          </p:cNvSpPr>
          <p:nvPr>
            <p:ph idx="1"/>
          </p:nvPr>
        </p:nvSpPr>
        <p:spPr>
          <a:xfrm>
            <a:off x="231775" y="1001713"/>
            <a:ext cx="9332913" cy="4597400"/>
          </a:xfrm>
        </p:spPr>
        <p:txBody>
          <a:bodyPr/>
          <a:lstStyle/>
          <a:p>
            <a:r>
              <a:rPr lang="en-GB" dirty="0" smtClean="0"/>
              <a:t>By intuition, you’d expect two neighbouring zones to have the same spot price, if their interconnector is uncongested during an hour.</a:t>
            </a:r>
          </a:p>
          <a:p>
            <a:r>
              <a:rPr lang="en-GB" dirty="0" smtClean="0"/>
              <a:t>However, intuition also suggests the earth is flat!</a:t>
            </a:r>
          </a:p>
        </p:txBody>
      </p:sp>
      <p:sp>
        <p:nvSpPr>
          <p:cNvPr id="6149" name="Pladsholder til diasnummer 5"/>
          <p:cNvSpPr>
            <a:spLocks noGrp="1"/>
          </p:cNvSpPr>
          <p:nvPr>
            <p:ph type="sldNum" sz="quarter" idx="12"/>
          </p:nvPr>
        </p:nvSpPr>
        <p:spPr>
          <a:noFill/>
        </p:spPr>
        <p:txBody>
          <a:bodyPr/>
          <a:lstStyle/>
          <a:p>
            <a:fld id="{CDF6BA07-A207-4519-B77D-B260477D60D9}" type="slidenum">
              <a:rPr lang="en-GB" smtClean="0"/>
              <a:pPr/>
              <a:t>4</a:t>
            </a:fld>
            <a:endParaRPr lang="en-GB" dirty="0" smtClean="0"/>
          </a:p>
        </p:txBody>
      </p:sp>
      <p:pic>
        <p:nvPicPr>
          <p:cNvPr id="6150" name="Picture 2" descr="http://t3.gstatic.com/images?q=tbn:ANd9GcRr-CcY_1rA4v96rzQLrr4omnjsfC92T7M8dFOASpc_F-fIm9z1"/>
          <p:cNvPicPr>
            <a:picLocks noChangeAspect="1" noChangeArrowheads="1"/>
          </p:cNvPicPr>
          <p:nvPr/>
        </p:nvPicPr>
        <p:blipFill>
          <a:blip r:embed="rId2" cstate="print"/>
          <a:srcRect/>
          <a:stretch>
            <a:fillRect/>
          </a:stretch>
        </p:blipFill>
        <p:spPr bwMode="auto">
          <a:xfrm>
            <a:off x="3055111" y="2757713"/>
            <a:ext cx="3650489" cy="3972832"/>
          </a:xfrm>
          <a:prstGeom prst="rect">
            <a:avLst/>
          </a:prstGeom>
          <a:noFill/>
          <a:ln w="9525">
            <a:noFill/>
            <a:miter lim="800000"/>
            <a:headEnd/>
            <a:tailEnd/>
          </a:ln>
        </p:spPr>
      </p:pic>
      <p:sp>
        <p:nvSpPr>
          <p:cNvPr id="6" name="Pladsholder til dato 5"/>
          <p:cNvSpPr>
            <a:spLocks noGrp="1"/>
          </p:cNvSpPr>
          <p:nvPr>
            <p:ph type="dt" sz="half" idx="10"/>
          </p:nvPr>
        </p:nvSpPr>
        <p:spPr/>
        <p:txBody>
          <a:bodyPr/>
          <a:lstStyle/>
          <a:p>
            <a:pPr>
              <a:defRPr/>
            </a:pPr>
            <a:r>
              <a:rPr lang="da-DK" dirty="0" smtClean="0"/>
              <a:t>Oct. 26, 2011</a:t>
            </a:r>
            <a:endParaRPr lang="en-GB"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8420100" cy="595086"/>
          </a:xfrm>
        </p:spPr>
        <p:txBody>
          <a:bodyPr/>
          <a:lstStyle/>
          <a:p>
            <a:r>
              <a:rPr lang="en-GB" sz="3200" dirty="0" smtClean="0"/>
              <a:t>Block bids and congestion</a:t>
            </a:r>
            <a:endParaRPr lang="en-GB" sz="3200" dirty="0"/>
          </a:p>
        </p:txBody>
      </p:sp>
      <p:sp>
        <p:nvSpPr>
          <p:cNvPr id="6" name="Tekstboks 5"/>
          <p:cNvSpPr txBox="1"/>
          <p:nvPr/>
        </p:nvSpPr>
        <p:spPr>
          <a:xfrm>
            <a:off x="11" y="478988"/>
            <a:ext cx="9727343" cy="1015663"/>
          </a:xfrm>
          <a:prstGeom prst="rect">
            <a:avLst/>
          </a:prstGeom>
          <a:noFill/>
        </p:spPr>
        <p:txBody>
          <a:bodyPr wrap="none" rtlCol="0">
            <a:spAutoFit/>
          </a:bodyPr>
          <a:lstStyle/>
          <a:p>
            <a:r>
              <a:rPr lang="en-GB" dirty="0" smtClean="0"/>
              <a:t>When you have block bids, it’s natural for two neighbouring</a:t>
            </a:r>
          </a:p>
          <a:p>
            <a:r>
              <a:rPr lang="en-GB" dirty="0" smtClean="0"/>
              <a:t>price zones to have different prices, although their interconnector</a:t>
            </a:r>
          </a:p>
          <a:p>
            <a:r>
              <a:rPr lang="en-GB" dirty="0" smtClean="0"/>
              <a:t>is uncongested during a single hour.</a:t>
            </a:r>
          </a:p>
        </p:txBody>
      </p:sp>
      <p:sp>
        <p:nvSpPr>
          <p:cNvPr id="7" name="Tekstboks 6"/>
          <p:cNvSpPr txBox="1"/>
          <p:nvPr/>
        </p:nvSpPr>
        <p:spPr>
          <a:xfrm>
            <a:off x="2285" y="1403622"/>
            <a:ext cx="5657318" cy="400110"/>
          </a:xfrm>
          <a:prstGeom prst="rect">
            <a:avLst/>
          </a:prstGeom>
          <a:noFill/>
        </p:spPr>
        <p:txBody>
          <a:bodyPr wrap="none" rtlCol="0">
            <a:spAutoFit/>
          </a:bodyPr>
          <a:lstStyle/>
          <a:p>
            <a:r>
              <a:rPr lang="en-GB" i="1" dirty="0" smtClean="0"/>
              <a:t>Example for one hour of the next day:</a:t>
            </a:r>
            <a:endParaRPr lang="en-GB" dirty="0" smtClean="0"/>
          </a:p>
        </p:txBody>
      </p:sp>
      <p:sp>
        <p:nvSpPr>
          <p:cNvPr id="8" name="Tekstboks 7"/>
          <p:cNvSpPr txBox="1"/>
          <p:nvPr/>
        </p:nvSpPr>
        <p:spPr>
          <a:xfrm>
            <a:off x="319339" y="1712703"/>
            <a:ext cx="8536311" cy="707886"/>
          </a:xfrm>
          <a:prstGeom prst="rect">
            <a:avLst/>
          </a:prstGeom>
          <a:noFill/>
        </p:spPr>
        <p:txBody>
          <a:bodyPr wrap="none" rtlCol="0">
            <a:spAutoFit/>
          </a:bodyPr>
          <a:lstStyle/>
          <a:p>
            <a:r>
              <a:rPr lang="en-GB" i="1" dirty="0" smtClean="0"/>
              <a:t>Assume the neighbouring price zones A</a:t>
            </a:r>
            <a:r>
              <a:rPr lang="en-GB" i="1" baseline="-25000" dirty="0" smtClean="0"/>
              <a:t>1</a:t>
            </a:r>
            <a:r>
              <a:rPr lang="en-GB" i="1" dirty="0" smtClean="0"/>
              <a:t> and A</a:t>
            </a:r>
            <a:r>
              <a:rPr lang="en-GB" i="1" baseline="-25000" dirty="0" smtClean="0"/>
              <a:t>2</a:t>
            </a:r>
            <a:r>
              <a:rPr lang="en-GB" i="1" dirty="0" smtClean="0"/>
              <a:t> have spot</a:t>
            </a:r>
          </a:p>
          <a:p>
            <a:r>
              <a:rPr lang="en-GB" i="1" dirty="0" smtClean="0"/>
              <a:t>prices of 51 and 52 EUR/MWh, respectively. </a:t>
            </a:r>
            <a:endParaRPr lang="en-GB" dirty="0"/>
          </a:p>
        </p:txBody>
      </p:sp>
      <p:sp>
        <p:nvSpPr>
          <p:cNvPr id="9" name="Tekstboks 8"/>
          <p:cNvSpPr txBox="1"/>
          <p:nvPr/>
        </p:nvSpPr>
        <p:spPr>
          <a:xfrm>
            <a:off x="319339" y="2329560"/>
            <a:ext cx="8095486" cy="707886"/>
          </a:xfrm>
          <a:prstGeom prst="rect">
            <a:avLst/>
          </a:prstGeom>
          <a:noFill/>
        </p:spPr>
        <p:txBody>
          <a:bodyPr wrap="none" rtlCol="0">
            <a:spAutoFit/>
          </a:bodyPr>
          <a:lstStyle/>
          <a:p>
            <a:r>
              <a:rPr lang="en-GB" i="1" dirty="0" smtClean="0"/>
              <a:t>Assume their interconnector is uncongested – but only</a:t>
            </a:r>
          </a:p>
          <a:p>
            <a:r>
              <a:rPr lang="en-GB" i="1" dirty="0" smtClean="0"/>
              <a:t>during this hour.</a:t>
            </a:r>
            <a:endParaRPr lang="en-GB" dirty="0" smtClean="0"/>
          </a:p>
        </p:txBody>
      </p:sp>
      <p:sp>
        <p:nvSpPr>
          <p:cNvPr id="10" name="Tekstboks 9"/>
          <p:cNvSpPr txBox="1"/>
          <p:nvPr/>
        </p:nvSpPr>
        <p:spPr>
          <a:xfrm>
            <a:off x="319339" y="2946417"/>
            <a:ext cx="8969122" cy="707886"/>
          </a:xfrm>
          <a:prstGeom prst="rect">
            <a:avLst/>
          </a:prstGeom>
          <a:noFill/>
        </p:spPr>
        <p:txBody>
          <a:bodyPr wrap="none" rtlCol="0">
            <a:spAutoFit/>
          </a:bodyPr>
          <a:lstStyle/>
          <a:p>
            <a:r>
              <a:rPr lang="en-GB" i="1" dirty="0" smtClean="0"/>
              <a:t>For A</a:t>
            </a:r>
            <a:r>
              <a:rPr lang="en-GB" i="1" baseline="-25000" dirty="0" smtClean="0"/>
              <a:t>1</a:t>
            </a:r>
            <a:r>
              <a:rPr lang="en-GB" i="1" dirty="0" smtClean="0"/>
              <a:t>: assume there are no single-hour purchase bids in the</a:t>
            </a:r>
          </a:p>
          <a:p>
            <a:r>
              <a:rPr lang="en-GB" i="1" dirty="0" smtClean="0"/>
              <a:t>interval between 51 and 52 EUR/MWh.</a:t>
            </a:r>
            <a:endParaRPr lang="en-GB" dirty="0"/>
          </a:p>
        </p:txBody>
      </p:sp>
      <p:sp>
        <p:nvSpPr>
          <p:cNvPr id="11" name="Tekstboks 10"/>
          <p:cNvSpPr txBox="1"/>
          <p:nvPr/>
        </p:nvSpPr>
        <p:spPr>
          <a:xfrm>
            <a:off x="319339" y="3563274"/>
            <a:ext cx="8797601" cy="707886"/>
          </a:xfrm>
          <a:prstGeom prst="rect">
            <a:avLst/>
          </a:prstGeom>
          <a:noFill/>
        </p:spPr>
        <p:txBody>
          <a:bodyPr wrap="none" rtlCol="0">
            <a:spAutoFit/>
          </a:bodyPr>
          <a:lstStyle/>
          <a:p>
            <a:r>
              <a:rPr lang="en-GB" i="1" dirty="0" smtClean="0"/>
              <a:t>In A</a:t>
            </a:r>
            <a:r>
              <a:rPr lang="en-GB" i="1" baseline="-25000" dirty="0" smtClean="0"/>
              <a:t>2</a:t>
            </a:r>
            <a:r>
              <a:rPr lang="en-GB" i="1" dirty="0" smtClean="0"/>
              <a:t> there may be unmatched single-hour purchase bids in</a:t>
            </a:r>
          </a:p>
          <a:p>
            <a:r>
              <a:rPr lang="en-GB" i="1" dirty="0" smtClean="0"/>
              <a:t>the interval between 51 and 52 EUR/MWh.</a:t>
            </a:r>
            <a:endParaRPr lang="en-GB" dirty="0"/>
          </a:p>
        </p:txBody>
      </p:sp>
      <p:sp>
        <p:nvSpPr>
          <p:cNvPr id="12" name="Tekstboks 11"/>
          <p:cNvSpPr txBox="1"/>
          <p:nvPr/>
        </p:nvSpPr>
        <p:spPr>
          <a:xfrm>
            <a:off x="319339" y="4180131"/>
            <a:ext cx="9058890" cy="707886"/>
          </a:xfrm>
          <a:prstGeom prst="rect">
            <a:avLst/>
          </a:prstGeom>
          <a:noFill/>
        </p:spPr>
        <p:txBody>
          <a:bodyPr wrap="none" rtlCol="0">
            <a:spAutoFit/>
          </a:bodyPr>
          <a:lstStyle/>
          <a:p>
            <a:r>
              <a:rPr lang="en-GB" i="1" dirty="0" smtClean="0"/>
              <a:t>However, in A</a:t>
            </a:r>
            <a:r>
              <a:rPr lang="en-GB" i="1" baseline="-25000" dirty="0" smtClean="0"/>
              <a:t>1</a:t>
            </a:r>
            <a:r>
              <a:rPr lang="en-GB" i="1" dirty="0" smtClean="0"/>
              <a:t>: in the interval between 51 and 52 EUR/MWh,</a:t>
            </a:r>
          </a:p>
          <a:p>
            <a:r>
              <a:rPr lang="en-GB" i="1" dirty="0" smtClean="0"/>
              <a:t>there may only be a wall of block sales offers!</a:t>
            </a:r>
            <a:endParaRPr lang="en-GB" dirty="0"/>
          </a:p>
        </p:txBody>
      </p:sp>
      <p:sp>
        <p:nvSpPr>
          <p:cNvPr id="13" name="Tekstboks 12"/>
          <p:cNvSpPr txBox="1"/>
          <p:nvPr/>
        </p:nvSpPr>
        <p:spPr>
          <a:xfrm>
            <a:off x="633911" y="4796988"/>
            <a:ext cx="5347939" cy="400110"/>
          </a:xfrm>
          <a:prstGeom prst="rect">
            <a:avLst/>
          </a:prstGeom>
          <a:noFill/>
        </p:spPr>
        <p:txBody>
          <a:bodyPr wrap="none" rtlCol="0">
            <a:spAutoFit/>
          </a:bodyPr>
          <a:lstStyle/>
          <a:p>
            <a:r>
              <a:rPr lang="en-GB" i="1" dirty="0" smtClean="0"/>
              <a:t>And this energy is not on offer in A</a:t>
            </a:r>
            <a:r>
              <a:rPr lang="en-GB" i="1" baseline="-25000" dirty="0" smtClean="0"/>
              <a:t>2</a:t>
            </a:r>
            <a:endParaRPr lang="en-GB" dirty="0" smtClean="0"/>
          </a:p>
        </p:txBody>
      </p:sp>
      <p:sp>
        <p:nvSpPr>
          <p:cNvPr id="14" name="Tekstboks 13"/>
          <p:cNvSpPr txBox="1"/>
          <p:nvPr/>
        </p:nvSpPr>
        <p:spPr>
          <a:xfrm>
            <a:off x="952561" y="5106069"/>
            <a:ext cx="7351693" cy="1015663"/>
          </a:xfrm>
          <a:prstGeom prst="rect">
            <a:avLst/>
          </a:prstGeom>
          <a:noFill/>
        </p:spPr>
        <p:txBody>
          <a:bodyPr wrap="none" rtlCol="0">
            <a:spAutoFit/>
          </a:bodyPr>
          <a:lstStyle/>
          <a:p>
            <a:r>
              <a:rPr lang="en-GB" i="1" dirty="0" smtClean="0"/>
              <a:t>Because these A</a:t>
            </a:r>
            <a:r>
              <a:rPr lang="en-GB" i="1" baseline="-25000" dirty="0" smtClean="0"/>
              <a:t>1</a:t>
            </a:r>
            <a:r>
              <a:rPr lang="en-GB" i="1" dirty="0" smtClean="0"/>
              <a:t> blocks also cover other hours,</a:t>
            </a:r>
          </a:p>
          <a:p>
            <a:r>
              <a:rPr lang="en-GB" i="1" dirty="0" smtClean="0"/>
              <a:t>where the interconnector is congested, no matter</a:t>
            </a:r>
          </a:p>
          <a:p>
            <a:r>
              <a:rPr lang="en-GB" i="1" dirty="0" smtClean="0"/>
              <a:t>how you twist the system</a:t>
            </a:r>
            <a:r>
              <a:rPr lang="en-GB" dirty="0" smtClean="0"/>
              <a:t>.</a:t>
            </a:r>
            <a:endParaRPr lang="en-GB" dirty="0"/>
          </a:p>
        </p:txBody>
      </p:sp>
      <p:sp>
        <p:nvSpPr>
          <p:cNvPr id="15" name="Tekstboks 14"/>
          <p:cNvSpPr txBox="1"/>
          <p:nvPr/>
        </p:nvSpPr>
        <p:spPr>
          <a:xfrm>
            <a:off x="319339" y="6030702"/>
            <a:ext cx="9666429" cy="707886"/>
          </a:xfrm>
          <a:prstGeom prst="rect">
            <a:avLst/>
          </a:prstGeom>
          <a:noFill/>
        </p:spPr>
        <p:txBody>
          <a:bodyPr wrap="none" rtlCol="0">
            <a:spAutoFit/>
          </a:bodyPr>
          <a:lstStyle/>
          <a:p>
            <a:r>
              <a:rPr lang="en-GB" i="1" dirty="0" smtClean="0"/>
              <a:t>Hence, even though the interconnector is uncongested during the</a:t>
            </a:r>
          </a:p>
          <a:p>
            <a:r>
              <a:rPr lang="en-GB" i="1" dirty="0" smtClean="0"/>
              <a:t>hour in question, the supply curves in A</a:t>
            </a:r>
            <a:r>
              <a:rPr lang="en-GB" i="1" baseline="-25000" dirty="0" smtClean="0"/>
              <a:t>1</a:t>
            </a:r>
            <a:r>
              <a:rPr lang="en-GB" i="1" dirty="0" smtClean="0"/>
              <a:t> and A</a:t>
            </a:r>
            <a:r>
              <a:rPr lang="en-GB" i="1" baseline="-25000" dirty="0" smtClean="0"/>
              <a:t>2</a:t>
            </a:r>
            <a:r>
              <a:rPr lang="en-GB" i="1" dirty="0" smtClean="0"/>
              <a:t> are </a:t>
            </a:r>
            <a:r>
              <a:rPr lang="en-GB" i="1" u="sng" dirty="0" smtClean="0"/>
              <a:t>not</a:t>
            </a:r>
            <a:r>
              <a:rPr lang="en-GB" i="1" dirty="0" smtClean="0"/>
              <a:t> identical</a:t>
            </a:r>
            <a:r>
              <a:rPr lang="en-GB" dirty="0" smtClean="0"/>
              <a:t>.</a:t>
            </a:r>
            <a:endParaRPr lang="en-GB" dirty="0"/>
          </a:p>
        </p:txBody>
      </p:sp>
      <p:sp>
        <p:nvSpPr>
          <p:cNvPr id="16" name="Pladsholder til diasnummer 15"/>
          <p:cNvSpPr>
            <a:spLocks noGrp="1"/>
          </p:cNvSpPr>
          <p:nvPr>
            <p:ph type="sldNum" sz="quarter" idx="12"/>
          </p:nvPr>
        </p:nvSpPr>
        <p:spPr/>
        <p:txBody>
          <a:bodyPr/>
          <a:lstStyle/>
          <a:p>
            <a:pPr>
              <a:defRPr/>
            </a:pPr>
            <a:fld id="{B756E4BB-4472-40D3-A814-DB1CF0F17505}" type="slidenum">
              <a:rPr lang="en-GB" smtClean="0"/>
              <a:pPr>
                <a:defRPr/>
              </a:pPr>
              <a:t>5</a:t>
            </a:fld>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1+#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0" y="0"/>
            <a:ext cx="7489825" cy="1143000"/>
          </a:xfrm>
        </p:spPr>
        <p:txBody>
          <a:bodyPr/>
          <a:lstStyle/>
          <a:p>
            <a:r>
              <a:rPr lang="en-GB" sz="3400" dirty="0" smtClean="0"/>
              <a:t>Reducing the economic value of the spot trading</a:t>
            </a:r>
          </a:p>
        </p:txBody>
      </p:sp>
      <p:sp>
        <p:nvSpPr>
          <p:cNvPr id="8195" name="Pladsholder til indhold 2"/>
          <p:cNvSpPr>
            <a:spLocks noGrp="1"/>
          </p:cNvSpPr>
          <p:nvPr>
            <p:ph idx="1"/>
          </p:nvPr>
        </p:nvSpPr>
        <p:spPr>
          <a:xfrm>
            <a:off x="333375" y="1291771"/>
            <a:ext cx="9318625" cy="5225143"/>
          </a:xfrm>
        </p:spPr>
        <p:txBody>
          <a:bodyPr/>
          <a:lstStyle/>
          <a:p>
            <a:r>
              <a:rPr lang="en-GB" dirty="0" smtClean="0"/>
              <a:t>For all interconnectors and for all 24 hours of the next day, the extra constraint forces the price calculation software to make an odd block bid selection, which ”magically” avoids situations like the one described in the example on the previous slide.</a:t>
            </a:r>
          </a:p>
          <a:p>
            <a:r>
              <a:rPr lang="en-GB" dirty="0" smtClean="0"/>
              <a:t>However, thereby the calculation system may be pushed far away from the economic optimal selection of block bids…</a:t>
            </a:r>
          </a:p>
          <a:p>
            <a:pPr lvl="1"/>
            <a:r>
              <a:rPr lang="en-GB" dirty="0" smtClean="0"/>
              <a:t>And this may severely reduce the economic value of the spot trading</a:t>
            </a:r>
          </a:p>
          <a:p>
            <a:pPr lvl="2"/>
            <a:r>
              <a:rPr lang="en-GB" dirty="0" smtClean="0"/>
              <a:t>Anecdotic evidence indicates a reduction of 20% of the economic value!</a:t>
            </a:r>
          </a:p>
          <a:p>
            <a:endParaRPr lang="en-GB" dirty="0" smtClean="0"/>
          </a:p>
        </p:txBody>
      </p:sp>
      <p:sp>
        <p:nvSpPr>
          <p:cNvPr id="8196" name="Pladsholder til dato 3"/>
          <p:cNvSpPr>
            <a:spLocks noGrp="1"/>
          </p:cNvSpPr>
          <p:nvPr>
            <p:ph type="dt" sz="quarter" idx="10"/>
          </p:nvPr>
        </p:nvSpPr>
        <p:spPr>
          <a:noFill/>
        </p:spPr>
        <p:txBody>
          <a:bodyPr/>
          <a:lstStyle/>
          <a:p>
            <a:r>
              <a:rPr lang="da-DK" dirty="0" smtClean="0"/>
              <a:t>Oct. 26, 2011</a:t>
            </a:r>
            <a:endParaRPr lang="en-GB" dirty="0" smtClean="0"/>
          </a:p>
        </p:txBody>
      </p:sp>
      <p:sp>
        <p:nvSpPr>
          <p:cNvPr id="8198" name="Pladsholder til diasnummer 5"/>
          <p:cNvSpPr>
            <a:spLocks noGrp="1"/>
          </p:cNvSpPr>
          <p:nvPr>
            <p:ph type="sldNum" sz="quarter" idx="12"/>
          </p:nvPr>
        </p:nvSpPr>
        <p:spPr>
          <a:noFill/>
        </p:spPr>
        <p:txBody>
          <a:bodyPr/>
          <a:lstStyle/>
          <a:p>
            <a:fld id="{88CDA842-F3E2-4FD1-A747-1141B28B7B09}" type="slidenum">
              <a:rPr lang="en-GB" smtClean="0"/>
              <a:pPr/>
              <a:t>6</a:t>
            </a:fld>
            <a:endParaRPr lang="en-GB" dirty="0" smtClean="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14288" y="160338"/>
            <a:ext cx="9680575" cy="1143000"/>
          </a:xfrm>
        </p:spPr>
        <p:txBody>
          <a:bodyPr/>
          <a:lstStyle/>
          <a:p>
            <a:r>
              <a:rPr lang="en-GB" dirty="0" smtClean="0"/>
              <a:t>Informed, transparent decisions – 1</a:t>
            </a:r>
          </a:p>
        </p:txBody>
      </p:sp>
      <p:sp>
        <p:nvSpPr>
          <p:cNvPr id="9219" name="Pladsholder til indhold 2"/>
          <p:cNvSpPr>
            <a:spLocks noGrp="1"/>
          </p:cNvSpPr>
          <p:nvPr>
            <p:ph idx="1"/>
          </p:nvPr>
        </p:nvSpPr>
        <p:spPr>
          <a:xfrm>
            <a:off x="231775" y="1469573"/>
            <a:ext cx="9391650" cy="4190995"/>
          </a:xfrm>
        </p:spPr>
        <p:txBody>
          <a:bodyPr/>
          <a:lstStyle/>
          <a:p>
            <a:r>
              <a:rPr lang="en-GB" dirty="0" smtClean="0"/>
              <a:t>In the project </a:t>
            </a:r>
            <a:r>
              <a:rPr lang="en-GB" i="1" dirty="0" smtClean="0"/>
              <a:t>CWE-Nordic</a:t>
            </a:r>
            <a:r>
              <a:rPr lang="en-GB" dirty="0" smtClean="0"/>
              <a:t> it was observed how this extra constraint artificially reduces the economic value of the spot trading</a:t>
            </a:r>
          </a:p>
          <a:p>
            <a:pPr lvl="1"/>
            <a:r>
              <a:rPr lang="en-GB" sz="2400" dirty="0" smtClean="0"/>
              <a:t>However, this was merely observed by accident. It was not the aim of the project to test the effect of this extra constraint.</a:t>
            </a:r>
          </a:p>
          <a:p>
            <a:r>
              <a:rPr lang="en-GB" dirty="0" smtClean="0"/>
              <a:t>Problem: </a:t>
            </a:r>
            <a:r>
              <a:rPr lang="en-GB" dirty="0" smtClean="0">
                <a:solidFill>
                  <a:srgbClr val="CC0000"/>
                </a:solidFill>
              </a:rPr>
              <a:t>it has never been systematically tested, how much this extra, intuitively imposed constraint costs!</a:t>
            </a:r>
          </a:p>
        </p:txBody>
      </p:sp>
      <p:sp>
        <p:nvSpPr>
          <p:cNvPr id="9220" name="Pladsholder til dato 3"/>
          <p:cNvSpPr>
            <a:spLocks noGrp="1"/>
          </p:cNvSpPr>
          <p:nvPr>
            <p:ph type="dt" sz="quarter" idx="10"/>
          </p:nvPr>
        </p:nvSpPr>
        <p:spPr>
          <a:noFill/>
        </p:spPr>
        <p:txBody>
          <a:bodyPr/>
          <a:lstStyle/>
          <a:p>
            <a:r>
              <a:rPr lang="da-DK" dirty="0" smtClean="0"/>
              <a:t>Oct. 26, 2011</a:t>
            </a:r>
            <a:endParaRPr lang="en-GB" dirty="0" smtClean="0"/>
          </a:p>
        </p:txBody>
      </p:sp>
      <p:sp>
        <p:nvSpPr>
          <p:cNvPr id="9222" name="Pladsholder til diasnummer 5"/>
          <p:cNvSpPr>
            <a:spLocks noGrp="1"/>
          </p:cNvSpPr>
          <p:nvPr>
            <p:ph type="sldNum" sz="quarter" idx="12"/>
          </p:nvPr>
        </p:nvSpPr>
        <p:spPr>
          <a:noFill/>
        </p:spPr>
        <p:txBody>
          <a:bodyPr/>
          <a:lstStyle/>
          <a:p>
            <a:fld id="{3D252CBC-9B82-41C5-B7B7-4E7F83E21E62}" type="slidenum">
              <a:rPr lang="en-GB" smtClean="0"/>
              <a:pPr/>
              <a:t>7</a:t>
            </a:fld>
            <a:endParaRPr lang="en-GB" dirty="0" smtClean="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0" y="58738"/>
            <a:ext cx="9906000" cy="1143000"/>
          </a:xfrm>
        </p:spPr>
        <p:txBody>
          <a:bodyPr/>
          <a:lstStyle/>
          <a:p>
            <a:r>
              <a:rPr lang="en-GB" dirty="0" smtClean="0"/>
              <a:t>Informed, transparent decisions – 2</a:t>
            </a:r>
          </a:p>
        </p:txBody>
      </p:sp>
      <p:sp>
        <p:nvSpPr>
          <p:cNvPr id="10243" name="Pladsholder til indhold 2"/>
          <p:cNvSpPr>
            <a:spLocks noGrp="1"/>
          </p:cNvSpPr>
          <p:nvPr>
            <p:ph idx="1"/>
          </p:nvPr>
        </p:nvSpPr>
        <p:spPr>
          <a:xfrm>
            <a:off x="28575" y="942975"/>
            <a:ext cx="9848850" cy="6016625"/>
          </a:xfrm>
        </p:spPr>
        <p:txBody>
          <a:bodyPr/>
          <a:lstStyle/>
          <a:p>
            <a:r>
              <a:rPr lang="en-GB" sz="2200" dirty="0" smtClean="0"/>
              <a:t>This is one of the features of the European price coupling, which must be discussed and decided upon in a European price coupling council.</a:t>
            </a:r>
          </a:p>
          <a:p>
            <a:r>
              <a:rPr lang="en-GB" sz="2200" dirty="0" smtClean="0"/>
              <a:t>Where the price coupling’s customers are represented.</a:t>
            </a:r>
          </a:p>
          <a:p>
            <a:r>
              <a:rPr lang="en-GB" sz="2200" dirty="0" smtClean="0"/>
              <a:t>The council must be presented the economic consequences of all features of the spot calculation</a:t>
            </a:r>
          </a:p>
          <a:p>
            <a:pPr lvl="1"/>
            <a:r>
              <a:rPr lang="en-GB" sz="2200" dirty="0" smtClean="0"/>
              <a:t>Thereby being able to make informed decisions.</a:t>
            </a:r>
          </a:p>
          <a:p>
            <a:r>
              <a:rPr lang="en-GB" sz="2200" dirty="0" smtClean="0"/>
              <a:t>The information to the council must be provided by technical experts from the price coupling’s central calculation site</a:t>
            </a:r>
          </a:p>
          <a:p>
            <a:pPr lvl="1"/>
            <a:r>
              <a:rPr lang="en-GB" sz="2200" dirty="0" smtClean="0"/>
              <a:t>Experts who know their job is to service the customers by providing information – but </a:t>
            </a:r>
            <a:r>
              <a:rPr lang="en-GB" sz="2200" u="sng" dirty="0" smtClean="0"/>
              <a:t>not</a:t>
            </a:r>
            <a:r>
              <a:rPr lang="en-GB" sz="2200" dirty="0" smtClean="0"/>
              <a:t> to take decisions.</a:t>
            </a:r>
          </a:p>
          <a:p>
            <a:pPr lvl="1"/>
            <a:r>
              <a:rPr lang="en-GB" sz="2200" dirty="0" smtClean="0"/>
              <a:t>As </a:t>
            </a:r>
            <a:r>
              <a:rPr lang="en-GB" sz="2200" u="sng" dirty="0" smtClean="0">
                <a:solidFill>
                  <a:srgbClr val="CC0000"/>
                </a:solidFill>
              </a:rPr>
              <a:t>it’s the customers’ money that is at stake</a:t>
            </a:r>
            <a:r>
              <a:rPr lang="en-GB" sz="2200" dirty="0" smtClean="0"/>
              <a:t>.</a:t>
            </a:r>
          </a:p>
          <a:p>
            <a:r>
              <a:rPr lang="en-GB" sz="2200" dirty="0" smtClean="0"/>
              <a:t>Naturally, the council’s decisions must be submitted to the regulators for approval.</a:t>
            </a:r>
          </a:p>
        </p:txBody>
      </p:sp>
      <p:sp>
        <p:nvSpPr>
          <p:cNvPr id="10244" name="Pladsholder til diasnummer 5"/>
          <p:cNvSpPr>
            <a:spLocks noGrp="1"/>
          </p:cNvSpPr>
          <p:nvPr>
            <p:ph type="sldNum" sz="quarter" idx="12"/>
          </p:nvPr>
        </p:nvSpPr>
        <p:spPr>
          <a:noFill/>
        </p:spPr>
        <p:txBody>
          <a:bodyPr/>
          <a:lstStyle/>
          <a:p>
            <a:fld id="{A94BE8CC-A54E-4709-8522-25D9578EC90B}" type="slidenum">
              <a:rPr lang="en-GB" smtClean="0"/>
              <a:pPr/>
              <a:t>8</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0" y="115888"/>
            <a:ext cx="8420100" cy="1143000"/>
          </a:xfrm>
        </p:spPr>
        <p:txBody>
          <a:bodyPr/>
          <a:lstStyle/>
          <a:p>
            <a:r>
              <a:rPr lang="en-GB" dirty="0" smtClean="0"/>
              <a:t>CWE selection of block bids – 1</a:t>
            </a:r>
            <a:br>
              <a:rPr lang="en-GB" dirty="0" smtClean="0"/>
            </a:br>
            <a:r>
              <a:rPr lang="en-GB" sz="2600" dirty="0" smtClean="0"/>
              <a:t>Technical issue number two</a:t>
            </a:r>
          </a:p>
        </p:txBody>
      </p:sp>
      <p:sp>
        <p:nvSpPr>
          <p:cNvPr id="11267" name="Pladsholder til indhold 2"/>
          <p:cNvSpPr>
            <a:spLocks noGrp="1"/>
          </p:cNvSpPr>
          <p:nvPr>
            <p:ph idx="1"/>
          </p:nvPr>
        </p:nvSpPr>
        <p:spPr>
          <a:xfrm>
            <a:off x="58738" y="1204913"/>
            <a:ext cx="9759950" cy="5326062"/>
          </a:xfrm>
        </p:spPr>
        <p:txBody>
          <a:bodyPr/>
          <a:lstStyle/>
          <a:p>
            <a:r>
              <a:rPr lang="en-GB" dirty="0" smtClean="0"/>
              <a:t>In the CWE re-calculation of the spot prices, the CWE calculation system also uses the extra constraint described on the previous slides.</a:t>
            </a:r>
          </a:p>
          <a:p>
            <a:r>
              <a:rPr lang="en-GB" dirty="0" smtClean="0"/>
              <a:t>However, the CWE re-calculation has another feature: the CWE calculation does </a:t>
            </a:r>
            <a:r>
              <a:rPr lang="en-GB" u="sng" dirty="0" smtClean="0"/>
              <a:t>not</a:t>
            </a:r>
            <a:r>
              <a:rPr lang="en-GB" dirty="0" smtClean="0"/>
              <a:t> solely aim at maximizing the economic value of the spot trading (subject to the constraints).</a:t>
            </a:r>
          </a:p>
          <a:p>
            <a:r>
              <a:rPr lang="en-GB" dirty="0" smtClean="0"/>
              <a:t>Instead, the CWE software discards during its computation the valid solutions with paradoxically rejected blocks that are “</a:t>
            </a:r>
            <a:r>
              <a:rPr lang="en-GB" i="1" dirty="0" smtClean="0"/>
              <a:t>very deep in the money</a:t>
            </a:r>
            <a:r>
              <a:rPr lang="en-GB" dirty="0" smtClean="0"/>
              <a:t>” (as it’s expressed in the CWE material)</a:t>
            </a:r>
          </a:p>
          <a:p>
            <a:pPr lvl="1"/>
            <a:r>
              <a:rPr lang="en-GB" dirty="0" smtClean="0"/>
              <a:t>The argument: “</a:t>
            </a:r>
            <a:r>
              <a:rPr lang="en-GB" i="1" dirty="0" smtClean="0"/>
              <a:t>This is implemented to guarantee fairness, as this could only happen with blocks of small volume</a:t>
            </a:r>
            <a:r>
              <a:rPr lang="en-GB" dirty="0" smtClean="0"/>
              <a:t>”.</a:t>
            </a:r>
          </a:p>
        </p:txBody>
      </p:sp>
      <p:sp>
        <p:nvSpPr>
          <p:cNvPr id="11268" name="Pladsholder til dato 3"/>
          <p:cNvSpPr>
            <a:spLocks noGrp="1"/>
          </p:cNvSpPr>
          <p:nvPr>
            <p:ph type="dt" sz="quarter" idx="10"/>
          </p:nvPr>
        </p:nvSpPr>
        <p:spPr>
          <a:noFill/>
        </p:spPr>
        <p:txBody>
          <a:bodyPr/>
          <a:lstStyle/>
          <a:p>
            <a:r>
              <a:rPr lang="da-DK" dirty="0" smtClean="0"/>
              <a:t>Oct. 26, 2011</a:t>
            </a:r>
            <a:endParaRPr lang="en-GB" dirty="0" smtClean="0"/>
          </a:p>
        </p:txBody>
      </p:sp>
      <p:sp>
        <p:nvSpPr>
          <p:cNvPr id="11270" name="Pladsholder til diasnummer 5"/>
          <p:cNvSpPr>
            <a:spLocks noGrp="1"/>
          </p:cNvSpPr>
          <p:nvPr>
            <p:ph type="sldNum" sz="quarter" idx="12"/>
          </p:nvPr>
        </p:nvSpPr>
        <p:spPr>
          <a:noFill/>
        </p:spPr>
        <p:txBody>
          <a:bodyPr/>
          <a:lstStyle/>
          <a:p>
            <a:fld id="{54AC5834-308A-47DC-BDBE-25CD299B1B0E}" type="slidenum">
              <a:rPr lang="en-GB" smtClean="0"/>
              <a:pPr/>
              <a:t>9</a:t>
            </a:fld>
            <a:endParaRPr lang="en-GB" dirty="0" smtClean="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7F83E0-DC04-40FE-BEFA-8D8AAEAA93AE}"/>
</file>

<file path=customXml/itemProps2.xml><?xml version="1.0" encoding="utf-8"?>
<ds:datastoreItem xmlns:ds="http://schemas.openxmlformats.org/officeDocument/2006/customXml" ds:itemID="{4A6336D5-9D3E-42D1-BB48-CB1B983427B6}"/>
</file>

<file path=customXml/itemProps3.xml><?xml version="1.0" encoding="utf-8"?>
<ds:datastoreItem xmlns:ds="http://schemas.openxmlformats.org/officeDocument/2006/customXml" ds:itemID="{C00AAE75-155C-4A54-922D-B787E596395A}"/>
</file>

<file path=docProps/app.xml><?xml version="1.0" encoding="utf-8"?>
<Properties xmlns="http://schemas.openxmlformats.org/officeDocument/2006/extended-properties" xmlns:vt="http://schemas.openxmlformats.org/officeDocument/2006/docPropsVTypes">
  <TotalTime>10251</TotalTime>
  <Words>1734</Words>
  <Application>Microsoft Office PowerPoint</Application>
  <PresentationFormat>A4 (210 x 297 mm)</PresentationFormat>
  <Paragraphs>147</Paragraphs>
  <Slides>16</Slides>
  <Notes>1</Notes>
  <HiddenSlides>0</HiddenSlides>
  <MMClips>0</MMClips>
  <ScaleCrop>false</ScaleCrop>
  <HeadingPairs>
    <vt:vector size="4" baseType="variant">
      <vt:variant>
        <vt:lpstr>Tema</vt:lpstr>
      </vt:variant>
      <vt:variant>
        <vt:i4>1</vt:i4>
      </vt:variant>
      <vt:variant>
        <vt:lpstr>Diastitler</vt:lpstr>
      </vt:variant>
      <vt:variant>
        <vt:i4>16</vt:i4>
      </vt:variant>
    </vt:vector>
  </HeadingPairs>
  <TitlesOfParts>
    <vt:vector size="17" baseType="lpstr">
      <vt:lpstr>Standarddesign</vt:lpstr>
      <vt:lpstr>Introduction Anders Plejdrup Houmøller CEO, Houmoller Consulting</vt:lpstr>
      <vt:lpstr>Structure of this PowerPoint presentation</vt:lpstr>
      <vt:lpstr>Calculation of spot prices Technical issue number one</vt:lpstr>
      <vt:lpstr>Flat-earth thinking</vt:lpstr>
      <vt:lpstr>Block bids and congestion</vt:lpstr>
      <vt:lpstr>Reducing the economic value of the spot trading</vt:lpstr>
      <vt:lpstr>Informed, transparent decisions – 1</vt:lpstr>
      <vt:lpstr>Informed, transparent decisions – 2</vt:lpstr>
      <vt:lpstr>CWE selection of block bids – 1 Technical issue number two</vt:lpstr>
      <vt:lpstr>CWE selection of block bids – 2 Technical issue number two</vt:lpstr>
      <vt:lpstr>Dias nummer 11</vt:lpstr>
      <vt:lpstr>Terminology and acronyms – 1 As used in this presentation</vt:lpstr>
      <vt:lpstr>Terminology and acronyms – 2 As used in this presentation</vt:lpstr>
      <vt:lpstr>Terminology and acronyms – 3 As used in this presentation</vt:lpstr>
      <vt:lpstr>Terminology and acronyms – 4 As used in this presentation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andersho</cp:lastModifiedBy>
  <cp:revision>1751</cp:revision>
  <cp:lastPrinted>2001-03-05T16:13:52Z</cp:lastPrinted>
  <dcterms:created xsi:type="dcterms:W3CDTF">1998-01-18T15:08:52Z</dcterms:created>
  <dcterms:modified xsi:type="dcterms:W3CDTF">2012-10-28T15:56:24Z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