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94" r:id="rId2"/>
    <p:sldId id="695" r:id="rId3"/>
    <p:sldId id="696" r:id="rId4"/>
    <p:sldId id="697" r:id="rId5"/>
    <p:sldId id="698" r:id="rId6"/>
    <p:sldId id="699" r:id="rId7"/>
    <p:sldId id="700" r:id="rId8"/>
    <p:sldId id="701" r:id="rId9"/>
  </p:sldIdLst>
  <p:sldSz cx="9906000" cy="6858000" type="A4"/>
  <p:notesSz cx="7099300" cy="10234613"/>
  <p:defaultTextStyle>
    <a:defPPr>
      <a:defRPr lang="da-DK"/>
    </a:defPPr>
    <a:lvl1pPr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0000FF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333333"/>
    <a:srgbClr val="CC0000"/>
    <a:srgbClr val="FF0000"/>
    <a:srgbClr val="008000"/>
    <a:srgbClr val="0033CC"/>
    <a:srgbClr val="003399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707" autoAdjust="0"/>
  </p:normalViewPr>
  <p:slideViewPr>
    <p:cSldViewPr snapToGrid="0">
      <p:cViewPr>
        <p:scale>
          <a:sx n="66" d="100"/>
          <a:sy n="66" d="100"/>
        </p:scale>
        <p:origin x="-1902" y="-84"/>
      </p:cViewPr>
      <p:guideLst>
        <p:guide orient="horz" pos="3192"/>
        <p:guide pos="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34" y="165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50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l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t" anchorCtr="0" compatLnSpc="1">
            <a:prstTxWarp prst="textNoShape">
              <a:avLst/>
            </a:prstTxWarp>
          </a:bodyPr>
          <a:lstStyle>
            <a:lvl1pPr algn="r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860925"/>
            <a:ext cx="52197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7" tIns="49539" rIns="97427" bIns="49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50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l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5500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4" tIns="0" rIns="19814" bIns="0" numCol="1" anchor="b" anchorCtr="0" compatLnSpc="1">
            <a:prstTxWarp prst="textNoShape">
              <a:avLst/>
            </a:prstTxWarp>
          </a:bodyPr>
          <a:lstStyle>
            <a:lvl1pPr algn="r" defTabSz="822325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F3DE36-05B4-4345-8AF5-53EFFE385B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0738"/>
            <a:fld id="{A875C7AE-2666-467F-8A2B-99CDF19AC81C}" type="slidenum">
              <a:rPr lang="da-DK" smtClean="0"/>
              <a:pPr defTabSz="820738"/>
              <a:t>8</a:t>
            </a:fld>
            <a:endParaRPr lang="da-DK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DD15-1BD8-4481-B710-FC323A0684E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82D3-1239-48A9-9A55-426F9EDFCFB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305675" y="0"/>
            <a:ext cx="2433638" cy="631666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153275" cy="631666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72B5-DC9E-4787-93AB-6094B02E582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010A-F54C-4629-BFD3-2BEE8B43830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EDED-D411-4054-B516-A9572BABE0D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B565-7F8A-45CD-AD42-058793206B9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126F-4691-428F-8949-9F4D7146BFD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61925" y="1600200"/>
            <a:ext cx="47117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6025" y="1600200"/>
            <a:ext cx="4713288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3C20-ECC4-417E-B2A4-93BA4F2967E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6A6B-98C2-47EA-A3A1-C280273B812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BDFD-A45B-4361-AA37-C12109E9079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4C1B-DEC9-4C53-8F49-DDA8DDBE28B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A24D-BD78-4983-A142-C13D00A1F7A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da-DK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B6B6-1545-4145-B18D-57659AF89BB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1600200"/>
            <a:ext cx="95773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teksttypografien på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49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Aug. 2011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8493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49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8AF21C-943B-40CC-832F-D3D1F33A346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99" name="Text Box 275"/>
          <p:cNvSpPr txBox="1">
            <a:spLocks noChangeArrowheads="1"/>
          </p:cNvSpPr>
          <p:nvPr userDrawn="1"/>
        </p:nvSpPr>
        <p:spPr bwMode="auto">
          <a:xfrm>
            <a:off x="7491413" y="6669088"/>
            <a:ext cx="1974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800" b="0" dirty="0">
                <a:solidFill>
                  <a:schemeClr val="tx1"/>
                </a:solidFill>
              </a:rPr>
              <a:t>Copyright Houmoller Consulting </a:t>
            </a:r>
            <a:r>
              <a:rPr lang="en-GB" sz="800" b="0" dirty="0">
                <a:solidFill>
                  <a:schemeClr val="tx1"/>
                </a:solidFill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3163" y="41275"/>
            <a:ext cx="2344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2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0" y="-304800"/>
            <a:ext cx="84201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>
          <a:xfrm>
            <a:off x="17463" y="609600"/>
            <a:ext cx="9845675" cy="5907088"/>
          </a:xfrm>
        </p:spPr>
        <p:txBody>
          <a:bodyPr/>
          <a:lstStyle/>
          <a:p>
            <a:r>
              <a:rPr lang="en-GB" sz="2200" dirty="0" smtClean="0"/>
              <a:t>This PowerPoint presentation explains, why market coupling (or market splitting) makes real competition between spot exchanges unfeasible</a:t>
            </a:r>
          </a:p>
          <a:p>
            <a:pPr lvl="1"/>
            <a:r>
              <a:rPr lang="en-GB" dirty="0" smtClean="0"/>
              <a:t>In this presentation, ”spot exchanges” means exchanges where electrical energy is traded day-ahead</a:t>
            </a:r>
          </a:p>
          <a:p>
            <a:pPr lvl="2"/>
            <a:r>
              <a:rPr lang="en-GB" dirty="0" smtClean="0"/>
              <a:t>And where the exchanges uses double auction trading</a:t>
            </a:r>
          </a:p>
          <a:p>
            <a:pPr lvl="3"/>
            <a:r>
              <a:rPr lang="en-GB" dirty="0" smtClean="0"/>
              <a:t>ie, for each hour of the next day, the price is set by calculating the intersection between the exchange’s supply and demand curves.</a:t>
            </a:r>
          </a:p>
          <a:p>
            <a:r>
              <a:rPr lang="en-GB" sz="2200" dirty="0" smtClean="0"/>
              <a:t>In this presentation, market coupling is used to illustrate the point</a:t>
            </a:r>
          </a:p>
          <a:p>
            <a:pPr lvl="1"/>
            <a:r>
              <a:rPr lang="en-GB" dirty="0" smtClean="0"/>
              <a:t>However, the conclusion is the same, whether we have market splitting or market coupling.</a:t>
            </a:r>
          </a:p>
          <a:p>
            <a:r>
              <a:rPr lang="en-GB" sz="2200" i="1" dirty="0" smtClean="0"/>
              <a:t>This PowerPoint presentation is animated. It’s recommended to run the animation when viewing the presentation</a:t>
            </a:r>
            <a:r>
              <a:rPr lang="en-GB" sz="2200" dirty="0" smtClean="0"/>
              <a:t>.</a:t>
            </a:r>
          </a:p>
        </p:txBody>
      </p:sp>
      <p:sp>
        <p:nvSpPr>
          <p:cNvPr id="1536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15365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1536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964249-1B2C-4876-B673-E4F14DE9C557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1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>
          <a:xfrm>
            <a:off x="0" y="973138"/>
            <a:ext cx="9906000" cy="5343525"/>
          </a:xfrm>
        </p:spPr>
        <p:txBody>
          <a:bodyPr/>
          <a:lstStyle/>
          <a:p>
            <a:r>
              <a:rPr lang="en-GB" dirty="0" smtClean="0"/>
              <a:t>For a given country, assume we have 5 competing spot exchanges – all participating in market coupling.</a:t>
            </a:r>
          </a:p>
          <a:p>
            <a:r>
              <a:rPr lang="en-GB" dirty="0" smtClean="0"/>
              <a:t>The market coupling will run the following way:</a:t>
            </a:r>
          </a:p>
          <a:p>
            <a:pPr lvl="1"/>
            <a:r>
              <a:rPr lang="en-GB" dirty="0" smtClean="0"/>
              <a:t>Shortly after gate closure, the five exchanges send their day-ahead bids to the market coupling company (MCC).</a:t>
            </a:r>
          </a:p>
          <a:p>
            <a:pPr lvl="1"/>
            <a:r>
              <a:rPr lang="en-GB" dirty="0" smtClean="0"/>
              <a:t>For each hour of the following day, MCC calculates the country’s electricity price. The MCC calculation is based on:</a:t>
            </a:r>
          </a:p>
          <a:p>
            <a:pPr lvl="2"/>
            <a:r>
              <a:rPr lang="en-GB" dirty="0" smtClean="0"/>
              <a:t>All the country’s day-ahead bids (the bids from the 5 exchanges).</a:t>
            </a:r>
          </a:p>
          <a:p>
            <a:pPr lvl="2"/>
            <a:r>
              <a:rPr lang="en-GB" dirty="0" smtClean="0"/>
              <a:t>The capacities on the links to neighbouring countries</a:t>
            </a:r>
          </a:p>
          <a:p>
            <a:pPr lvl="3"/>
            <a:r>
              <a:rPr lang="en-GB" dirty="0" smtClean="0"/>
              <a:t>And the day-ahead bids in these countries.</a:t>
            </a:r>
          </a:p>
          <a:p>
            <a:pPr lvl="1"/>
            <a:endParaRPr lang="en-GB" dirty="0" smtClean="0"/>
          </a:p>
        </p:txBody>
      </p:sp>
      <p:sp>
        <p:nvSpPr>
          <p:cNvPr id="1638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1638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1639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1C393-C267-4257-AC97-A206B91059A7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86863" cy="1143000"/>
          </a:xfrm>
        </p:spPr>
        <p:txBody>
          <a:bodyPr/>
          <a:lstStyle/>
          <a:p>
            <a:r>
              <a:rPr lang="en-GB" dirty="0" smtClean="0"/>
              <a:t>Example – 2</a:t>
            </a:r>
            <a:br>
              <a:rPr lang="en-GB" dirty="0" smtClean="0"/>
            </a:br>
            <a:r>
              <a:rPr lang="en-GB" sz="2400" dirty="0" smtClean="0"/>
              <a:t>We are considering one given hour of the next day</a:t>
            </a:r>
          </a:p>
        </p:txBody>
      </p:sp>
      <p:sp>
        <p:nvSpPr>
          <p:cNvPr id="17411" name="Pladsholder til indhold 2"/>
          <p:cNvSpPr>
            <a:spLocks noGrp="1"/>
          </p:cNvSpPr>
          <p:nvPr>
            <p:ph idx="1"/>
          </p:nvPr>
        </p:nvSpPr>
        <p:spPr>
          <a:xfrm>
            <a:off x="88900" y="1077913"/>
            <a:ext cx="9744075" cy="5280025"/>
          </a:xfrm>
        </p:spPr>
        <p:txBody>
          <a:bodyPr/>
          <a:lstStyle/>
          <a:p>
            <a:r>
              <a:rPr lang="en-GB" sz="2200" dirty="0" smtClean="0"/>
              <a:t>For simplicity, assume for this hour the market coupling creates zero net energy flow to/from the neighbouring countries</a:t>
            </a:r>
          </a:p>
          <a:p>
            <a:pPr lvl="1"/>
            <a:r>
              <a:rPr lang="en-GB" sz="2000" dirty="0" smtClean="0"/>
              <a:t>ie., the total sales of energy to the country’s spot exchanges is equal to the total purchase of energy from the country’s spot exchanges – even when the market coupling is taken into account.</a:t>
            </a:r>
          </a:p>
          <a:p>
            <a:r>
              <a:rPr lang="en-GB" sz="2200" dirty="0" smtClean="0"/>
              <a:t>Assume MCC calculates a price 40 EUR/MWh for this hour.</a:t>
            </a:r>
          </a:p>
          <a:p>
            <a:r>
              <a:rPr lang="en-GB" sz="2200" dirty="0" smtClean="0"/>
              <a:t>Problem: at the price 40 EUR/MWh, each of the 5 exchanges will normally </a:t>
            </a:r>
            <a:r>
              <a:rPr lang="en-GB" sz="2200" u="sng" dirty="0" smtClean="0"/>
              <a:t>not</a:t>
            </a:r>
            <a:r>
              <a:rPr lang="en-GB" sz="2200" dirty="0" smtClean="0"/>
              <a:t> have a sale, which is equal to the purchase</a:t>
            </a:r>
          </a:p>
          <a:p>
            <a:pPr lvl="1"/>
            <a:r>
              <a:rPr lang="en-GB" sz="2000" dirty="0" smtClean="0"/>
              <a:t>For example: an exchange can not pay (all) the sellers, if the sale to the exchange is 500 MWh higher than the purchase from the exchange.</a:t>
            </a:r>
          </a:p>
          <a:p>
            <a:pPr lvl="1"/>
            <a:r>
              <a:rPr lang="en-GB" sz="2000" dirty="0" smtClean="0"/>
              <a:t>Hence, the exchanges can not do the settlement (also called the clearing)!</a:t>
            </a:r>
          </a:p>
        </p:txBody>
      </p:sp>
      <p:sp>
        <p:nvSpPr>
          <p:cNvPr id="1741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17413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1741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65CDEB-88F3-4F34-A1DF-4CC2DF626F0E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3</a:t>
            </a:r>
          </a:p>
        </p:txBody>
      </p:sp>
      <p:sp>
        <p:nvSpPr>
          <p:cNvPr id="1843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Conclusion: behind the 5 exchanges, there must be a common clearing house.</a:t>
            </a:r>
          </a:p>
          <a:p>
            <a:r>
              <a:rPr lang="en-GB" dirty="0" smtClean="0"/>
              <a:t>However, now the pretended competition between the five exchanges is just a cost-increasing smokescreen</a:t>
            </a:r>
          </a:p>
          <a:p>
            <a:pPr lvl="1"/>
            <a:r>
              <a:rPr lang="en-GB" dirty="0" smtClean="0"/>
              <a:t>Behind the 5 exchanges, you find the monopolist: the common clearing house.</a:t>
            </a:r>
          </a:p>
        </p:txBody>
      </p:sp>
      <p:sp>
        <p:nvSpPr>
          <p:cNvPr id="1843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18437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Anders Plejdrup Houmøller</a:t>
            </a:r>
          </a:p>
        </p:txBody>
      </p:sp>
      <p:sp>
        <p:nvSpPr>
          <p:cNvPr id="1843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3259B-89C5-4617-841F-C35C1ED98B44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9"/>
          <p:cNvGrpSpPr>
            <a:grpSpLocks/>
          </p:cNvGrpSpPr>
          <p:nvPr/>
        </p:nvGrpSpPr>
        <p:grpSpPr bwMode="auto">
          <a:xfrm>
            <a:off x="217488" y="1349375"/>
            <a:ext cx="5965825" cy="4903788"/>
            <a:chOff x="217035" y="1422396"/>
            <a:chExt cx="5966062" cy="4903048"/>
          </a:xfrm>
        </p:grpSpPr>
        <p:sp>
          <p:nvSpPr>
            <p:cNvPr id="19552" name="Rektangel 130"/>
            <p:cNvSpPr>
              <a:spLocks noChangeArrowheads="1"/>
            </p:cNvSpPr>
            <p:nvPr/>
          </p:nvSpPr>
          <p:spPr bwMode="auto">
            <a:xfrm>
              <a:off x="333840" y="1422396"/>
              <a:ext cx="5849257" cy="4470400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19553" name="Tekstboks 131"/>
            <p:cNvSpPr txBox="1">
              <a:spLocks noChangeArrowheads="1"/>
            </p:cNvSpPr>
            <p:nvPr/>
          </p:nvSpPr>
          <p:spPr bwMode="auto">
            <a:xfrm>
              <a:off x="217035" y="5863778"/>
              <a:ext cx="1550424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2400" dirty="0">
                  <a:solidFill>
                    <a:srgbClr val="000000"/>
                  </a:solidFill>
                </a:rPr>
                <a:t>Country</a:t>
              </a:r>
            </a:p>
          </p:txBody>
        </p:sp>
      </p:grpSp>
      <p:sp>
        <p:nvSpPr>
          <p:cNvPr id="19459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r>
              <a:rPr lang="en-GB" dirty="0" smtClean="0"/>
              <a:t>Example – 4</a:t>
            </a:r>
            <a:br>
              <a:rPr lang="en-GB" dirty="0" smtClean="0"/>
            </a:br>
            <a:r>
              <a:rPr lang="en-GB" sz="2000" dirty="0" smtClean="0"/>
              <a:t>One hour of the next day.</a:t>
            </a:r>
            <a:br>
              <a:rPr lang="en-GB" sz="2000" dirty="0" smtClean="0"/>
            </a:br>
            <a:r>
              <a:rPr lang="en-GB" sz="2000" dirty="0" smtClean="0"/>
              <a:t>The market coupling does not create net inflow/outflow of energy</a:t>
            </a:r>
          </a:p>
        </p:txBody>
      </p:sp>
      <p:sp>
        <p:nvSpPr>
          <p:cNvPr id="194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938E6-F29F-4992-8375-C209807E1207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6538913" y="1146175"/>
            <a:ext cx="162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P: Players</a:t>
            </a:r>
          </a:p>
        </p:txBody>
      </p:sp>
      <p:grpSp>
        <p:nvGrpSpPr>
          <p:cNvPr id="3" name="Gruppe 127"/>
          <p:cNvGrpSpPr>
            <a:grpSpLocks/>
          </p:cNvGrpSpPr>
          <p:nvPr/>
        </p:nvGrpSpPr>
        <p:grpSpPr bwMode="auto">
          <a:xfrm>
            <a:off x="842963" y="5181600"/>
            <a:ext cx="7991475" cy="1487488"/>
            <a:chOff x="842174" y="5254167"/>
            <a:chExt cx="7992776" cy="1488997"/>
          </a:xfrm>
        </p:grpSpPr>
        <p:sp>
          <p:nvSpPr>
            <p:cNvPr id="19550" name="Nedadgående pil 17"/>
            <p:cNvSpPr>
              <a:spLocks noChangeArrowheads="1"/>
            </p:cNvSpPr>
            <p:nvPr/>
          </p:nvSpPr>
          <p:spPr bwMode="auto">
            <a:xfrm flipV="1">
              <a:off x="4513955" y="5254167"/>
              <a:ext cx="609600" cy="1117600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19551" name="Tekstboks 18"/>
            <p:cNvSpPr txBox="1">
              <a:spLocks noChangeArrowheads="1"/>
            </p:cNvSpPr>
            <p:nvPr/>
          </p:nvSpPr>
          <p:spPr bwMode="auto">
            <a:xfrm>
              <a:off x="842174" y="6342734"/>
              <a:ext cx="7992776" cy="40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8000"/>
                  </a:solidFill>
                </a:rPr>
                <a:t>Link</a:t>
              </a:r>
              <a:r>
                <a:rPr lang="en-GB" sz="2000" baseline="-25000" dirty="0">
                  <a:solidFill>
                    <a:srgbClr val="008000"/>
                  </a:solidFill>
                </a:rPr>
                <a:t>A</a:t>
              </a:r>
              <a:r>
                <a:rPr lang="en-GB" sz="2000" dirty="0">
                  <a:solidFill>
                    <a:srgbClr val="008000"/>
                  </a:solidFill>
                </a:rPr>
                <a:t>: 1000 MWh energy inflow from market coupling</a:t>
              </a:r>
              <a:endParaRPr lang="en-GB" sz="2000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0" name="Tekstboks 19"/>
          <p:cNvSpPr txBox="1">
            <a:spLocks noChangeArrowheads="1"/>
          </p:cNvSpPr>
          <p:nvPr/>
        </p:nvSpPr>
        <p:spPr bwMode="auto">
          <a:xfrm>
            <a:off x="6538913" y="1493838"/>
            <a:ext cx="167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PX: Power</a:t>
            </a:r>
          </a:p>
          <a:p>
            <a:r>
              <a:rPr lang="en-GB" sz="2000" dirty="0">
                <a:solidFill>
                  <a:srgbClr val="000000"/>
                </a:solidFill>
              </a:rPr>
              <a:t>exchange</a:t>
            </a:r>
          </a:p>
        </p:txBody>
      </p:sp>
      <p:sp>
        <p:nvSpPr>
          <p:cNvPr id="30" name="Tekstboks 29"/>
          <p:cNvSpPr txBox="1">
            <a:spLocks noChangeArrowheads="1"/>
          </p:cNvSpPr>
          <p:nvPr/>
        </p:nvSpPr>
        <p:spPr bwMode="auto">
          <a:xfrm>
            <a:off x="6538913" y="2147888"/>
            <a:ext cx="28940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</a:rPr>
              <a:t>I: Imbalance be-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tween the sale to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the exchange and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the purchase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from the exchange</a:t>
            </a:r>
          </a:p>
        </p:txBody>
      </p:sp>
      <p:grpSp>
        <p:nvGrpSpPr>
          <p:cNvPr id="4" name="Gruppe 126"/>
          <p:cNvGrpSpPr>
            <a:grpSpLocks/>
          </p:cNvGrpSpPr>
          <p:nvPr/>
        </p:nvGrpSpPr>
        <p:grpSpPr bwMode="auto">
          <a:xfrm>
            <a:off x="5653088" y="3875088"/>
            <a:ext cx="3513137" cy="1323975"/>
            <a:chOff x="5653313" y="3947931"/>
            <a:chExt cx="3512804" cy="1323000"/>
          </a:xfrm>
        </p:grpSpPr>
        <p:sp>
          <p:nvSpPr>
            <p:cNvPr id="19548" name="Nedadgående pil 30"/>
            <p:cNvSpPr>
              <a:spLocks noChangeArrowheads="1"/>
            </p:cNvSpPr>
            <p:nvPr/>
          </p:nvSpPr>
          <p:spPr bwMode="auto">
            <a:xfrm rot="-5400000">
              <a:off x="5907313" y="4034969"/>
              <a:ext cx="609600" cy="1117600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19549" name="Tekstboks 31"/>
            <p:cNvSpPr txBox="1">
              <a:spLocks noChangeArrowheads="1"/>
            </p:cNvSpPr>
            <p:nvPr/>
          </p:nvSpPr>
          <p:spPr bwMode="auto">
            <a:xfrm>
              <a:off x="6519189" y="3947931"/>
              <a:ext cx="2646928" cy="132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</a:rPr>
                <a:t>Link</a:t>
              </a:r>
              <a:r>
                <a:rPr lang="en-GB" sz="2000" baseline="-25000" dirty="0">
                  <a:solidFill>
                    <a:srgbClr val="FF0000"/>
                  </a:solidFill>
                </a:rPr>
                <a:t>B</a:t>
              </a:r>
              <a:r>
                <a:rPr lang="en-GB" sz="2000" dirty="0">
                  <a:solidFill>
                    <a:srgbClr val="FF0000"/>
                  </a:solidFill>
                </a:rPr>
                <a:t>: 1000 MWh</a:t>
              </a:r>
            </a:p>
            <a:p>
              <a:r>
                <a:rPr lang="en-GB" sz="2000" dirty="0">
                  <a:solidFill>
                    <a:srgbClr val="FF0000"/>
                  </a:solidFill>
                </a:rPr>
                <a:t>energy</a:t>
              </a:r>
            </a:p>
            <a:p>
              <a:r>
                <a:rPr lang="en-GB" sz="2000" dirty="0">
                  <a:solidFill>
                    <a:srgbClr val="FF0000"/>
                  </a:solidFill>
                </a:rPr>
                <a:t>outflow from</a:t>
              </a:r>
            </a:p>
            <a:p>
              <a:r>
                <a:rPr lang="en-GB" sz="2000" dirty="0">
                  <a:solidFill>
                    <a:srgbClr val="FF0000"/>
                  </a:solidFill>
                </a:rPr>
                <a:t>market coupling</a:t>
              </a:r>
              <a:endParaRPr lang="en-GB" sz="20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pe 38"/>
          <p:cNvGrpSpPr>
            <a:grpSpLocks/>
          </p:cNvGrpSpPr>
          <p:nvPr/>
        </p:nvGrpSpPr>
        <p:grpSpPr bwMode="auto">
          <a:xfrm>
            <a:off x="2497138" y="1476375"/>
            <a:ext cx="796925" cy="755650"/>
            <a:chOff x="3264500" y="1828800"/>
            <a:chExt cx="797823" cy="754743"/>
          </a:xfrm>
        </p:grpSpPr>
        <p:sp>
          <p:nvSpPr>
            <p:cNvPr id="19546" name="Tekstboks 5"/>
            <p:cNvSpPr txBox="1">
              <a:spLocks noChangeArrowheads="1"/>
            </p:cNvSpPr>
            <p:nvPr/>
          </p:nvSpPr>
          <p:spPr bwMode="auto">
            <a:xfrm>
              <a:off x="3323018" y="1990728"/>
              <a:ext cx="7393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PX</a:t>
              </a:r>
              <a:r>
                <a:rPr lang="en-GB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547" name="Ellipse 37"/>
            <p:cNvSpPr>
              <a:spLocks noChangeArrowheads="1"/>
            </p:cNvSpPr>
            <p:nvPr/>
          </p:nvSpPr>
          <p:spPr bwMode="auto">
            <a:xfrm>
              <a:off x="3264500" y="1828800"/>
              <a:ext cx="769257" cy="75474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6" name="Gruppe 52"/>
          <p:cNvGrpSpPr>
            <a:grpSpLocks/>
          </p:cNvGrpSpPr>
          <p:nvPr/>
        </p:nvGrpSpPr>
        <p:grpSpPr bwMode="auto">
          <a:xfrm>
            <a:off x="471488" y="1566863"/>
            <a:ext cx="552450" cy="581025"/>
            <a:chOff x="391889" y="1886857"/>
            <a:chExt cx="551543" cy="580572"/>
          </a:xfrm>
        </p:grpSpPr>
        <p:sp>
          <p:nvSpPr>
            <p:cNvPr id="19544" name="Tekstboks 12"/>
            <p:cNvSpPr txBox="1">
              <a:spLocks noChangeArrowheads="1"/>
            </p:cNvSpPr>
            <p:nvPr/>
          </p:nvSpPr>
          <p:spPr bwMode="auto">
            <a:xfrm>
              <a:off x="471934" y="1961700"/>
              <a:ext cx="39145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P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545" name="Ellipse 51"/>
            <p:cNvSpPr>
              <a:spLocks noChangeArrowheads="1"/>
            </p:cNvSpPr>
            <p:nvPr/>
          </p:nvSpPr>
          <p:spPr bwMode="auto">
            <a:xfrm>
              <a:off x="391889" y="1886857"/>
              <a:ext cx="551543" cy="58057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7" name="Gruppe 66"/>
          <p:cNvGrpSpPr>
            <a:grpSpLocks/>
          </p:cNvGrpSpPr>
          <p:nvPr/>
        </p:nvGrpSpPr>
        <p:grpSpPr bwMode="auto">
          <a:xfrm>
            <a:off x="4121150" y="4019550"/>
            <a:ext cx="1495425" cy="1089025"/>
            <a:chOff x="4092534" y="3933371"/>
            <a:chExt cx="1494319" cy="1088572"/>
          </a:xfrm>
        </p:grpSpPr>
        <p:sp>
          <p:nvSpPr>
            <p:cNvPr id="19542" name="Tekstboks 10"/>
            <p:cNvSpPr txBox="1">
              <a:spLocks noChangeArrowheads="1"/>
            </p:cNvSpPr>
            <p:nvPr/>
          </p:nvSpPr>
          <p:spPr bwMode="auto">
            <a:xfrm>
              <a:off x="4092534" y="4092937"/>
              <a:ext cx="149431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Clearing</a:t>
              </a:r>
            </a:p>
            <a:p>
              <a:r>
                <a:rPr lang="en-GB" dirty="0">
                  <a:solidFill>
                    <a:srgbClr val="000000"/>
                  </a:solidFill>
                </a:rPr>
                <a:t>house</a:t>
              </a:r>
              <a:endParaRPr lang="en-GB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543" name="Afrundet rektangel 65"/>
            <p:cNvSpPr>
              <a:spLocks noChangeArrowheads="1"/>
            </p:cNvSpPr>
            <p:nvPr/>
          </p:nvSpPr>
          <p:spPr bwMode="auto">
            <a:xfrm>
              <a:off x="4128493" y="3933371"/>
              <a:ext cx="1422400" cy="108857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8" name="Gruppe 75"/>
          <p:cNvGrpSpPr>
            <a:grpSpLocks/>
          </p:cNvGrpSpPr>
          <p:nvPr/>
        </p:nvGrpSpPr>
        <p:grpSpPr bwMode="auto">
          <a:xfrm>
            <a:off x="1200150" y="1495425"/>
            <a:ext cx="971550" cy="400050"/>
            <a:chOff x="1250156" y="1930395"/>
            <a:chExt cx="970528" cy="400110"/>
          </a:xfrm>
        </p:grpSpPr>
        <p:sp>
          <p:nvSpPr>
            <p:cNvPr id="19540" name="Tekstboks 23"/>
            <p:cNvSpPr txBox="1">
              <a:spLocks noChangeArrowheads="1"/>
            </p:cNvSpPr>
            <p:nvPr/>
          </p:nvSpPr>
          <p:spPr bwMode="auto">
            <a:xfrm>
              <a:off x="1378592" y="1930395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Sell</a:t>
              </a:r>
            </a:p>
          </p:txBody>
        </p:sp>
        <p:cxnSp>
          <p:nvCxnSpPr>
            <p:cNvPr id="19541" name="Lige pilforbindelse 68"/>
            <p:cNvCxnSpPr>
              <a:cxnSpLocks noChangeShapeType="1"/>
            </p:cNvCxnSpPr>
            <p:nvPr/>
          </p:nvCxnSpPr>
          <p:spPr bwMode="auto">
            <a:xfrm flipV="1">
              <a:off x="1250156" y="2130167"/>
              <a:ext cx="970528" cy="56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" name="Gruppe 74"/>
          <p:cNvGrpSpPr>
            <a:grpSpLocks/>
          </p:cNvGrpSpPr>
          <p:nvPr/>
        </p:nvGrpSpPr>
        <p:grpSpPr bwMode="auto">
          <a:xfrm>
            <a:off x="1200150" y="1814513"/>
            <a:ext cx="971550" cy="400050"/>
            <a:chOff x="1221129" y="2380338"/>
            <a:chExt cx="970528" cy="400110"/>
          </a:xfrm>
        </p:grpSpPr>
        <p:sp>
          <p:nvSpPr>
            <p:cNvPr id="19538" name="Tekstboks 22"/>
            <p:cNvSpPr txBox="1">
              <a:spLocks noChangeArrowheads="1"/>
            </p:cNvSpPr>
            <p:nvPr/>
          </p:nvSpPr>
          <p:spPr bwMode="auto">
            <a:xfrm>
              <a:off x="1341550" y="2380338"/>
              <a:ext cx="7296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</a:rPr>
                <a:t>Buy</a:t>
              </a:r>
            </a:p>
          </p:txBody>
        </p:sp>
        <p:cxnSp>
          <p:nvCxnSpPr>
            <p:cNvPr id="19539" name="Lige pilforbindelse 73"/>
            <p:cNvCxnSpPr>
              <a:cxnSpLocks noChangeShapeType="1"/>
            </p:cNvCxnSpPr>
            <p:nvPr/>
          </p:nvCxnSpPr>
          <p:spPr bwMode="auto">
            <a:xfrm flipH="1" flipV="1">
              <a:off x="1221129" y="2580110"/>
              <a:ext cx="970528" cy="56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10" name="Gruppe 132"/>
          <p:cNvGrpSpPr>
            <a:grpSpLocks/>
          </p:cNvGrpSpPr>
          <p:nvPr/>
        </p:nvGrpSpPr>
        <p:grpSpPr bwMode="auto">
          <a:xfrm>
            <a:off x="471488" y="2328863"/>
            <a:ext cx="2822575" cy="755650"/>
            <a:chOff x="471718" y="2402334"/>
            <a:chExt cx="2822981" cy="754743"/>
          </a:xfrm>
        </p:grpSpPr>
        <p:grpSp>
          <p:nvGrpSpPr>
            <p:cNvPr id="19525" name="Gruppe 39"/>
            <p:cNvGrpSpPr>
              <a:grpSpLocks/>
            </p:cNvGrpSpPr>
            <p:nvPr/>
          </p:nvGrpSpPr>
          <p:grpSpPr bwMode="auto">
            <a:xfrm>
              <a:off x="2496876" y="2402334"/>
              <a:ext cx="797823" cy="754743"/>
              <a:chOff x="3264500" y="1828800"/>
              <a:chExt cx="797823" cy="754743"/>
            </a:xfrm>
          </p:grpSpPr>
          <p:sp>
            <p:nvSpPr>
              <p:cNvPr id="19536" name="Tekstboks 40"/>
              <p:cNvSpPr txBox="1">
                <a:spLocks noChangeArrowheads="1"/>
              </p:cNvSpPr>
              <p:nvPr/>
            </p:nvSpPr>
            <p:spPr bwMode="auto">
              <a:xfrm>
                <a:off x="3323018" y="1990728"/>
                <a:ext cx="7393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PX</a:t>
                </a:r>
                <a:r>
                  <a:rPr lang="en-GB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9537" name="Ellipse 41"/>
              <p:cNvSpPr>
                <a:spLocks noChangeArrowheads="1"/>
              </p:cNvSpPr>
              <p:nvPr/>
            </p:nvSpPr>
            <p:spPr bwMode="auto">
              <a:xfrm>
                <a:off x="3264500" y="1828800"/>
                <a:ext cx="769257" cy="754743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526" name="Gruppe 53"/>
            <p:cNvGrpSpPr>
              <a:grpSpLocks/>
            </p:cNvGrpSpPr>
            <p:nvPr/>
          </p:nvGrpSpPr>
          <p:grpSpPr bwMode="auto">
            <a:xfrm>
              <a:off x="471718" y="2489201"/>
              <a:ext cx="551543" cy="580572"/>
              <a:chOff x="391889" y="1886857"/>
              <a:chExt cx="551543" cy="580572"/>
            </a:xfrm>
          </p:grpSpPr>
          <p:sp>
            <p:nvSpPr>
              <p:cNvPr id="19534" name="Tekstboks 54"/>
              <p:cNvSpPr txBox="1">
                <a:spLocks noChangeArrowheads="1"/>
              </p:cNvSpPr>
              <p:nvPr/>
            </p:nvSpPr>
            <p:spPr bwMode="auto">
              <a:xfrm>
                <a:off x="471934" y="1961700"/>
                <a:ext cx="39145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</a:t>
                </a:r>
                <a:endParaRPr lang="en-GB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5" name="Ellipse 55"/>
              <p:cNvSpPr>
                <a:spLocks noChangeArrowheads="1"/>
              </p:cNvSpPr>
              <p:nvPr/>
            </p:nvSpPr>
            <p:spPr bwMode="auto">
              <a:xfrm>
                <a:off x="391889" y="1886857"/>
                <a:ext cx="551543" cy="580572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527" name="Gruppe 77"/>
            <p:cNvGrpSpPr>
              <a:grpSpLocks/>
            </p:cNvGrpSpPr>
            <p:nvPr/>
          </p:nvGrpSpPr>
          <p:grpSpPr bwMode="auto">
            <a:xfrm>
              <a:off x="1200887" y="2421382"/>
              <a:ext cx="970528" cy="719427"/>
              <a:chOff x="1235642" y="1436919"/>
              <a:chExt cx="970528" cy="719427"/>
            </a:xfrm>
          </p:grpSpPr>
          <p:grpSp>
            <p:nvGrpSpPr>
              <p:cNvPr id="19528" name="Gruppe 78"/>
              <p:cNvGrpSpPr>
                <a:grpSpLocks/>
              </p:cNvGrpSpPr>
              <p:nvPr/>
            </p:nvGrpSpPr>
            <p:grpSpPr bwMode="auto">
              <a:xfrm>
                <a:off x="1235642" y="1436919"/>
                <a:ext cx="970528" cy="400110"/>
                <a:chOff x="1250156" y="1930395"/>
                <a:chExt cx="970528" cy="400110"/>
              </a:xfrm>
            </p:grpSpPr>
            <p:sp>
              <p:nvSpPr>
                <p:cNvPr id="19532" name="Tekstboks 82"/>
                <p:cNvSpPr txBox="1">
                  <a:spLocks noChangeArrowheads="1"/>
                </p:cNvSpPr>
                <p:nvPr/>
              </p:nvSpPr>
              <p:spPr bwMode="auto">
                <a:xfrm>
                  <a:off x="1378592" y="1930395"/>
                  <a:ext cx="71365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Sell</a:t>
                  </a:r>
                </a:p>
              </p:txBody>
            </p:sp>
            <p:cxnSp>
              <p:nvCxnSpPr>
                <p:cNvPr id="19533" name="Lige pilforbindelse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50156" y="2130167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9529" name="Gruppe 79"/>
              <p:cNvGrpSpPr>
                <a:grpSpLocks/>
              </p:cNvGrpSpPr>
              <p:nvPr/>
            </p:nvGrpSpPr>
            <p:grpSpPr bwMode="auto">
              <a:xfrm>
                <a:off x="1235642" y="1756236"/>
                <a:ext cx="970528" cy="400110"/>
                <a:chOff x="1221129" y="2380338"/>
                <a:chExt cx="970528" cy="400110"/>
              </a:xfrm>
            </p:grpSpPr>
            <p:sp>
              <p:nvSpPr>
                <p:cNvPr id="19530" name="Tekstboks 80"/>
                <p:cNvSpPr txBox="1">
                  <a:spLocks noChangeArrowheads="1"/>
                </p:cNvSpPr>
                <p:nvPr/>
              </p:nvSpPr>
              <p:spPr bwMode="auto">
                <a:xfrm>
                  <a:off x="1341550" y="2380338"/>
                  <a:ext cx="72968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Buy</a:t>
                  </a:r>
                </a:p>
              </p:txBody>
            </p:sp>
            <p:cxnSp>
              <p:nvCxnSpPr>
                <p:cNvPr id="19531" name="Lige pilforbindelse 8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21129" y="2580110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</p:grpSp>
      </p:grpSp>
      <p:grpSp>
        <p:nvGrpSpPr>
          <p:cNvPr id="17" name="Gruppe 136"/>
          <p:cNvGrpSpPr>
            <a:grpSpLocks/>
          </p:cNvGrpSpPr>
          <p:nvPr/>
        </p:nvGrpSpPr>
        <p:grpSpPr bwMode="auto">
          <a:xfrm>
            <a:off x="471488" y="3179763"/>
            <a:ext cx="3708400" cy="2452687"/>
            <a:chOff x="471718" y="3252664"/>
            <a:chExt cx="3708396" cy="2452806"/>
          </a:xfrm>
        </p:grpSpPr>
        <p:grpSp>
          <p:nvGrpSpPr>
            <p:cNvPr id="19480" name="Gruppe 48"/>
            <p:cNvGrpSpPr>
              <a:grpSpLocks/>
            </p:cNvGrpSpPr>
            <p:nvPr/>
          </p:nvGrpSpPr>
          <p:grpSpPr bwMode="auto">
            <a:xfrm>
              <a:off x="2496876" y="4950727"/>
              <a:ext cx="797823" cy="754743"/>
              <a:chOff x="3264500" y="1828800"/>
              <a:chExt cx="797823" cy="754743"/>
            </a:xfrm>
          </p:grpSpPr>
          <p:sp>
            <p:nvSpPr>
              <p:cNvPr id="19523" name="Tekstboks 49"/>
              <p:cNvSpPr txBox="1">
                <a:spLocks noChangeArrowheads="1"/>
              </p:cNvSpPr>
              <p:nvPr/>
            </p:nvSpPr>
            <p:spPr bwMode="auto">
              <a:xfrm>
                <a:off x="3323018" y="1990728"/>
                <a:ext cx="7393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PX</a:t>
                </a:r>
                <a:r>
                  <a:rPr lang="en-GB" baseline="-250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524" name="Ellipse 50"/>
              <p:cNvSpPr>
                <a:spLocks noChangeArrowheads="1"/>
              </p:cNvSpPr>
              <p:nvPr/>
            </p:nvSpPr>
            <p:spPr bwMode="auto">
              <a:xfrm>
                <a:off x="3264500" y="1828800"/>
                <a:ext cx="769257" cy="754743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sp>
          <p:nvSpPr>
            <p:cNvPr id="19481" name="Tekstboks 34"/>
            <p:cNvSpPr txBox="1">
              <a:spLocks noChangeArrowheads="1"/>
            </p:cNvSpPr>
            <p:nvPr/>
          </p:nvSpPr>
          <p:spPr bwMode="auto">
            <a:xfrm>
              <a:off x="3543208" y="3730166"/>
              <a:ext cx="471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</a:t>
              </a:r>
              <a:r>
                <a:rPr lang="en-GB" baseline="-25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482" name="Tekstboks 35"/>
            <p:cNvSpPr txBox="1">
              <a:spLocks noChangeArrowheads="1"/>
            </p:cNvSpPr>
            <p:nvPr/>
          </p:nvSpPr>
          <p:spPr bwMode="auto">
            <a:xfrm>
              <a:off x="3485148" y="4542958"/>
              <a:ext cx="471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</a:t>
              </a:r>
              <a:r>
                <a:rPr lang="en-GB" baseline="-25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9483" name="Tekstboks 36"/>
            <p:cNvSpPr txBox="1">
              <a:spLocks noChangeArrowheads="1"/>
            </p:cNvSpPr>
            <p:nvPr/>
          </p:nvSpPr>
          <p:spPr bwMode="auto">
            <a:xfrm>
              <a:off x="3659550" y="5218734"/>
              <a:ext cx="471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</a:t>
              </a:r>
              <a:r>
                <a:rPr lang="en-GB" baseline="-25000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19484" name="Gruppe 42"/>
            <p:cNvGrpSpPr>
              <a:grpSpLocks/>
            </p:cNvGrpSpPr>
            <p:nvPr/>
          </p:nvGrpSpPr>
          <p:grpSpPr bwMode="auto">
            <a:xfrm>
              <a:off x="2496876" y="3252664"/>
              <a:ext cx="797823" cy="754743"/>
              <a:chOff x="3264500" y="1828800"/>
              <a:chExt cx="797823" cy="754743"/>
            </a:xfrm>
          </p:grpSpPr>
          <p:sp>
            <p:nvSpPr>
              <p:cNvPr id="19521" name="Tekstboks 43"/>
              <p:cNvSpPr txBox="1">
                <a:spLocks noChangeArrowheads="1"/>
              </p:cNvSpPr>
              <p:nvPr/>
            </p:nvSpPr>
            <p:spPr bwMode="auto">
              <a:xfrm>
                <a:off x="3323018" y="1990728"/>
                <a:ext cx="7393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PX</a:t>
                </a:r>
                <a:r>
                  <a:rPr lang="en-GB" baseline="-250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9522" name="Ellipse 44"/>
              <p:cNvSpPr>
                <a:spLocks noChangeArrowheads="1"/>
              </p:cNvSpPr>
              <p:nvPr/>
            </p:nvSpPr>
            <p:spPr bwMode="auto">
              <a:xfrm>
                <a:off x="3264500" y="1828800"/>
                <a:ext cx="769257" cy="754743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485" name="Gruppe 45"/>
            <p:cNvGrpSpPr>
              <a:grpSpLocks/>
            </p:cNvGrpSpPr>
            <p:nvPr/>
          </p:nvGrpSpPr>
          <p:grpSpPr bwMode="auto">
            <a:xfrm>
              <a:off x="2496876" y="4102319"/>
              <a:ext cx="797823" cy="754743"/>
              <a:chOff x="3264500" y="1828800"/>
              <a:chExt cx="797823" cy="754743"/>
            </a:xfrm>
          </p:grpSpPr>
          <p:sp>
            <p:nvSpPr>
              <p:cNvPr id="19519" name="Tekstboks 46"/>
              <p:cNvSpPr txBox="1">
                <a:spLocks noChangeArrowheads="1"/>
              </p:cNvSpPr>
              <p:nvPr/>
            </p:nvSpPr>
            <p:spPr bwMode="auto">
              <a:xfrm>
                <a:off x="3323018" y="1990728"/>
                <a:ext cx="73930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PX</a:t>
                </a:r>
                <a:r>
                  <a:rPr lang="en-GB" baseline="-250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9520" name="Ellipse 47"/>
              <p:cNvSpPr>
                <a:spLocks noChangeArrowheads="1"/>
              </p:cNvSpPr>
              <p:nvPr/>
            </p:nvSpPr>
            <p:spPr bwMode="auto">
              <a:xfrm>
                <a:off x="3264500" y="1828800"/>
                <a:ext cx="769257" cy="754743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486" name="Gruppe 56"/>
            <p:cNvGrpSpPr>
              <a:grpSpLocks/>
            </p:cNvGrpSpPr>
            <p:nvPr/>
          </p:nvGrpSpPr>
          <p:grpSpPr bwMode="auto">
            <a:xfrm>
              <a:off x="471718" y="3338283"/>
              <a:ext cx="551543" cy="580572"/>
              <a:chOff x="391889" y="1886857"/>
              <a:chExt cx="551543" cy="580572"/>
            </a:xfrm>
          </p:grpSpPr>
          <p:sp>
            <p:nvSpPr>
              <p:cNvPr id="19517" name="Tekstboks 57"/>
              <p:cNvSpPr txBox="1">
                <a:spLocks noChangeArrowheads="1"/>
              </p:cNvSpPr>
              <p:nvPr/>
            </p:nvSpPr>
            <p:spPr bwMode="auto">
              <a:xfrm>
                <a:off x="471934" y="1961700"/>
                <a:ext cx="39145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</a:t>
                </a:r>
                <a:endParaRPr lang="en-GB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Ellipse 58"/>
              <p:cNvSpPr>
                <a:spLocks noChangeArrowheads="1"/>
              </p:cNvSpPr>
              <p:nvPr/>
            </p:nvSpPr>
            <p:spPr bwMode="auto">
              <a:xfrm>
                <a:off x="391889" y="1886857"/>
                <a:ext cx="551543" cy="580572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487" name="Gruppe 59"/>
            <p:cNvGrpSpPr>
              <a:grpSpLocks/>
            </p:cNvGrpSpPr>
            <p:nvPr/>
          </p:nvGrpSpPr>
          <p:grpSpPr bwMode="auto">
            <a:xfrm>
              <a:off x="471718" y="4187365"/>
              <a:ext cx="551543" cy="580572"/>
              <a:chOff x="391889" y="1886857"/>
              <a:chExt cx="551543" cy="580572"/>
            </a:xfrm>
          </p:grpSpPr>
          <p:sp>
            <p:nvSpPr>
              <p:cNvPr id="19515" name="Tekstboks 60"/>
              <p:cNvSpPr txBox="1">
                <a:spLocks noChangeArrowheads="1"/>
              </p:cNvSpPr>
              <p:nvPr/>
            </p:nvSpPr>
            <p:spPr bwMode="auto">
              <a:xfrm>
                <a:off x="471934" y="1961700"/>
                <a:ext cx="39145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</a:t>
                </a:r>
                <a:endParaRPr lang="en-GB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6" name="Ellipse 61"/>
              <p:cNvSpPr>
                <a:spLocks noChangeArrowheads="1"/>
              </p:cNvSpPr>
              <p:nvPr/>
            </p:nvSpPr>
            <p:spPr bwMode="auto">
              <a:xfrm>
                <a:off x="391889" y="1886857"/>
                <a:ext cx="551543" cy="580572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488" name="Gruppe 62"/>
            <p:cNvGrpSpPr>
              <a:grpSpLocks/>
            </p:cNvGrpSpPr>
            <p:nvPr/>
          </p:nvGrpSpPr>
          <p:grpSpPr bwMode="auto">
            <a:xfrm>
              <a:off x="471718" y="5036447"/>
              <a:ext cx="551543" cy="580572"/>
              <a:chOff x="391889" y="1886857"/>
              <a:chExt cx="551543" cy="580572"/>
            </a:xfrm>
          </p:grpSpPr>
          <p:sp>
            <p:nvSpPr>
              <p:cNvPr id="19513" name="Tekstboks 63"/>
              <p:cNvSpPr txBox="1">
                <a:spLocks noChangeArrowheads="1"/>
              </p:cNvSpPr>
              <p:nvPr/>
            </p:nvSpPr>
            <p:spPr bwMode="auto">
              <a:xfrm>
                <a:off x="471934" y="1961700"/>
                <a:ext cx="39145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</a:rPr>
                  <a:t>P</a:t>
                </a:r>
                <a:endParaRPr lang="en-GB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4" name="Ellipse 64"/>
              <p:cNvSpPr>
                <a:spLocks noChangeArrowheads="1"/>
              </p:cNvSpPr>
              <p:nvPr/>
            </p:nvSpPr>
            <p:spPr bwMode="auto">
              <a:xfrm>
                <a:off x="391889" y="1886857"/>
                <a:ext cx="551543" cy="580572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9489" name="Gruppe 84"/>
            <p:cNvGrpSpPr>
              <a:grpSpLocks/>
            </p:cNvGrpSpPr>
            <p:nvPr/>
          </p:nvGrpSpPr>
          <p:grpSpPr bwMode="auto">
            <a:xfrm>
              <a:off x="1200887" y="3273419"/>
              <a:ext cx="970528" cy="719427"/>
              <a:chOff x="1235642" y="1436919"/>
              <a:chExt cx="970528" cy="719427"/>
            </a:xfrm>
          </p:grpSpPr>
          <p:grpSp>
            <p:nvGrpSpPr>
              <p:cNvPr id="19507" name="Gruppe 85"/>
              <p:cNvGrpSpPr>
                <a:grpSpLocks/>
              </p:cNvGrpSpPr>
              <p:nvPr/>
            </p:nvGrpSpPr>
            <p:grpSpPr bwMode="auto">
              <a:xfrm>
                <a:off x="1235642" y="1436919"/>
                <a:ext cx="970528" cy="400110"/>
                <a:chOff x="1250156" y="1930395"/>
                <a:chExt cx="970528" cy="400110"/>
              </a:xfrm>
            </p:grpSpPr>
            <p:sp>
              <p:nvSpPr>
                <p:cNvPr id="19511" name="Tekstboks 89"/>
                <p:cNvSpPr txBox="1">
                  <a:spLocks noChangeArrowheads="1"/>
                </p:cNvSpPr>
                <p:nvPr/>
              </p:nvSpPr>
              <p:spPr bwMode="auto">
                <a:xfrm>
                  <a:off x="1378592" y="1930395"/>
                  <a:ext cx="71365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Sell</a:t>
                  </a:r>
                </a:p>
              </p:txBody>
            </p:sp>
            <p:cxnSp>
              <p:nvCxnSpPr>
                <p:cNvPr id="19512" name="Lige pilforbindelse 9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50156" y="2130167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9508" name="Gruppe 86"/>
              <p:cNvGrpSpPr>
                <a:grpSpLocks/>
              </p:cNvGrpSpPr>
              <p:nvPr/>
            </p:nvGrpSpPr>
            <p:grpSpPr bwMode="auto">
              <a:xfrm>
                <a:off x="1235642" y="1756236"/>
                <a:ext cx="970528" cy="400110"/>
                <a:chOff x="1221129" y="2380338"/>
                <a:chExt cx="970528" cy="400110"/>
              </a:xfrm>
            </p:grpSpPr>
            <p:sp>
              <p:nvSpPr>
                <p:cNvPr id="19509" name="Tekstboks 87"/>
                <p:cNvSpPr txBox="1">
                  <a:spLocks noChangeArrowheads="1"/>
                </p:cNvSpPr>
                <p:nvPr/>
              </p:nvSpPr>
              <p:spPr bwMode="auto">
                <a:xfrm>
                  <a:off x="1341550" y="2380338"/>
                  <a:ext cx="72968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Buy</a:t>
                  </a:r>
                </a:p>
              </p:txBody>
            </p:sp>
            <p:cxnSp>
              <p:nvCxnSpPr>
                <p:cNvPr id="19510" name="Lige pilforbindelse 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21129" y="2580110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grpSp>
          <p:nvGrpSpPr>
            <p:cNvPr id="19490" name="Gruppe 91"/>
            <p:cNvGrpSpPr>
              <a:grpSpLocks/>
            </p:cNvGrpSpPr>
            <p:nvPr/>
          </p:nvGrpSpPr>
          <p:grpSpPr bwMode="auto">
            <a:xfrm>
              <a:off x="1200887" y="4120010"/>
              <a:ext cx="970528" cy="719427"/>
              <a:chOff x="1235642" y="1436919"/>
              <a:chExt cx="970528" cy="719427"/>
            </a:xfrm>
          </p:grpSpPr>
          <p:grpSp>
            <p:nvGrpSpPr>
              <p:cNvPr id="19501" name="Gruppe 92"/>
              <p:cNvGrpSpPr>
                <a:grpSpLocks/>
              </p:cNvGrpSpPr>
              <p:nvPr/>
            </p:nvGrpSpPr>
            <p:grpSpPr bwMode="auto">
              <a:xfrm>
                <a:off x="1235642" y="1436919"/>
                <a:ext cx="970528" cy="400110"/>
                <a:chOff x="1250156" y="1930395"/>
                <a:chExt cx="970528" cy="400110"/>
              </a:xfrm>
            </p:grpSpPr>
            <p:sp>
              <p:nvSpPr>
                <p:cNvPr id="19505" name="Tekstboks 96"/>
                <p:cNvSpPr txBox="1">
                  <a:spLocks noChangeArrowheads="1"/>
                </p:cNvSpPr>
                <p:nvPr/>
              </p:nvSpPr>
              <p:spPr bwMode="auto">
                <a:xfrm>
                  <a:off x="1378592" y="1930395"/>
                  <a:ext cx="71365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Sell</a:t>
                  </a:r>
                </a:p>
              </p:txBody>
            </p:sp>
            <p:cxnSp>
              <p:nvCxnSpPr>
                <p:cNvPr id="19506" name="Lige pilforbindelse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50156" y="2130167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9502" name="Gruppe 93"/>
              <p:cNvGrpSpPr>
                <a:grpSpLocks/>
              </p:cNvGrpSpPr>
              <p:nvPr/>
            </p:nvGrpSpPr>
            <p:grpSpPr bwMode="auto">
              <a:xfrm>
                <a:off x="1235642" y="1756236"/>
                <a:ext cx="970528" cy="400110"/>
                <a:chOff x="1221129" y="2380338"/>
                <a:chExt cx="970528" cy="400110"/>
              </a:xfrm>
            </p:grpSpPr>
            <p:sp>
              <p:nvSpPr>
                <p:cNvPr id="19503" name="Tekstboks 94"/>
                <p:cNvSpPr txBox="1">
                  <a:spLocks noChangeArrowheads="1"/>
                </p:cNvSpPr>
                <p:nvPr/>
              </p:nvSpPr>
              <p:spPr bwMode="auto">
                <a:xfrm>
                  <a:off x="1341550" y="2380338"/>
                  <a:ext cx="72968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Buy</a:t>
                  </a:r>
                </a:p>
              </p:txBody>
            </p:sp>
            <p:cxnSp>
              <p:nvCxnSpPr>
                <p:cNvPr id="19504" name="Lige pilforbindelse 9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21129" y="2580110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grpSp>
          <p:nvGrpSpPr>
            <p:cNvPr id="11" name="Gruppe 98"/>
            <p:cNvGrpSpPr>
              <a:grpSpLocks/>
            </p:cNvGrpSpPr>
            <p:nvPr/>
          </p:nvGrpSpPr>
          <p:grpSpPr bwMode="auto">
            <a:xfrm>
              <a:off x="1200887" y="4965786"/>
              <a:ext cx="970528" cy="719427"/>
              <a:chOff x="1235642" y="1436919"/>
              <a:chExt cx="970528" cy="719427"/>
            </a:xfrm>
          </p:grpSpPr>
          <p:grpSp>
            <p:nvGrpSpPr>
              <p:cNvPr id="13" name="Gruppe 99"/>
              <p:cNvGrpSpPr>
                <a:grpSpLocks/>
              </p:cNvGrpSpPr>
              <p:nvPr/>
            </p:nvGrpSpPr>
            <p:grpSpPr bwMode="auto">
              <a:xfrm>
                <a:off x="1235642" y="1436919"/>
                <a:ext cx="970528" cy="400110"/>
                <a:chOff x="1250156" y="1930395"/>
                <a:chExt cx="970528" cy="400110"/>
              </a:xfrm>
            </p:grpSpPr>
            <p:sp>
              <p:nvSpPr>
                <p:cNvPr id="19499" name="Tekstboks 103"/>
                <p:cNvSpPr txBox="1">
                  <a:spLocks noChangeArrowheads="1"/>
                </p:cNvSpPr>
                <p:nvPr/>
              </p:nvSpPr>
              <p:spPr bwMode="auto">
                <a:xfrm>
                  <a:off x="1378592" y="1930395"/>
                  <a:ext cx="71365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Sell</a:t>
                  </a:r>
                </a:p>
              </p:txBody>
            </p:sp>
            <p:cxnSp>
              <p:nvCxnSpPr>
                <p:cNvPr id="19500" name="Lige pilforbindelse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50156" y="2130167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  <p:grpSp>
            <p:nvGrpSpPr>
              <p:cNvPr id="19496" name="Gruppe 100"/>
              <p:cNvGrpSpPr>
                <a:grpSpLocks/>
              </p:cNvGrpSpPr>
              <p:nvPr/>
            </p:nvGrpSpPr>
            <p:grpSpPr bwMode="auto">
              <a:xfrm>
                <a:off x="1235642" y="1756236"/>
                <a:ext cx="970528" cy="400110"/>
                <a:chOff x="1221129" y="2380338"/>
                <a:chExt cx="970528" cy="400110"/>
              </a:xfrm>
            </p:grpSpPr>
            <p:sp>
              <p:nvSpPr>
                <p:cNvPr id="19497" name="Tekstboks 101"/>
                <p:cNvSpPr txBox="1">
                  <a:spLocks noChangeArrowheads="1"/>
                </p:cNvSpPr>
                <p:nvPr/>
              </p:nvSpPr>
              <p:spPr bwMode="auto">
                <a:xfrm>
                  <a:off x="1341550" y="2380338"/>
                  <a:ext cx="72968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000" dirty="0">
                      <a:solidFill>
                        <a:srgbClr val="000000"/>
                      </a:solidFill>
                    </a:rPr>
                    <a:t>Buy</a:t>
                  </a:r>
                </a:p>
              </p:txBody>
            </p:sp>
            <p:cxnSp>
              <p:nvCxnSpPr>
                <p:cNvPr id="19498" name="Lige pilforbindelse 10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221129" y="2580110"/>
                  <a:ext cx="970528" cy="56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</p:grpSp>
        </p:grpSp>
        <p:cxnSp>
          <p:nvCxnSpPr>
            <p:cNvPr id="19492" name="Lige pilforbindelse 111"/>
            <p:cNvCxnSpPr>
              <a:cxnSpLocks noChangeShapeType="1"/>
            </p:cNvCxnSpPr>
            <p:nvPr/>
          </p:nvCxnSpPr>
          <p:spPr bwMode="auto">
            <a:xfrm>
              <a:off x="3352803" y="3802741"/>
              <a:ext cx="618463" cy="59281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</p:cxnSp>
        <p:cxnSp>
          <p:nvCxnSpPr>
            <p:cNvPr id="19493" name="Lige pilforbindelse 113"/>
            <p:cNvCxnSpPr>
              <a:cxnSpLocks noChangeShapeType="1"/>
            </p:cNvCxnSpPr>
            <p:nvPr/>
          </p:nvCxnSpPr>
          <p:spPr bwMode="auto">
            <a:xfrm>
              <a:off x="3352800" y="4601026"/>
              <a:ext cx="551543" cy="145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</p:cxnSp>
        <p:cxnSp>
          <p:nvCxnSpPr>
            <p:cNvPr id="19494" name="Lige pilforbindelse 119"/>
            <p:cNvCxnSpPr>
              <a:cxnSpLocks noChangeShapeType="1"/>
            </p:cNvCxnSpPr>
            <p:nvPr/>
          </p:nvCxnSpPr>
          <p:spPr bwMode="auto">
            <a:xfrm flipV="1">
              <a:off x="3338286" y="5170486"/>
              <a:ext cx="841828" cy="2578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</p:cxnSp>
      </p:grpSp>
      <p:grpSp>
        <p:nvGrpSpPr>
          <p:cNvPr id="19491" name="Gruppe 122"/>
          <p:cNvGrpSpPr>
            <a:grpSpLocks/>
          </p:cNvGrpSpPr>
          <p:nvPr/>
        </p:nvGrpSpPr>
        <p:grpSpPr bwMode="auto">
          <a:xfrm>
            <a:off x="3367088" y="1944688"/>
            <a:ext cx="1190625" cy="1741487"/>
            <a:chOff x="3367315" y="2017482"/>
            <a:chExt cx="1190172" cy="1741713"/>
          </a:xfrm>
        </p:grpSpPr>
        <p:cxnSp>
          <p:nvCxnSpPr>
            <p:cNvPr id="19478" name="Lige pilforbindelse 123"/>
            <p:cNvCxnSpPr>
              <a:cxnSpLocks noChangeShapeType="1"/>
            </p:cNvCxnSpPr>
            <p:nvPr/>
          </p:nvCxnSpPr>
          <p:spPr bwMode="auto">
            <a:xfrm rot="16200000" flipH="1">
              <a:off x="3091544" y="2293253"/>
              <a:ext cx="1741713" cy="119017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19479" name="Tekstboks 124"/>
            <p:cNvSpPr txBox="1">
              <a:spLocks noChangeArrowheads="1"/>
            </p:cNvSpPr>
            <p:nvPr/>
          </p:nvSpPr>
          <p:spPr bwMode="auto">
            <a:xfrm>
              <a:off x="3746402" y="2351314"/>
              <a:ext cx="471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</a:t>
              </a:r>
              <a:r>
                <a:rPr lang="en-GB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9495" name="Gruppe 133"/>
          <p:cNvGrpSpPr>
            <a:grpSpLocks/>
          </p:cNvGrpSpPr>
          <p:nvPr/>
        </p:nvGrpSpPr>
        <p:grpSpPr bwMode="auto">
          <a:xfrm>
            <a:off x="3279775" y="2901950"/>
            <a:ext cx="909638" cy="912813"/>
            <a:chOff x="3280233" y="2975426"/>
            <a:chExt cx="908748" cy="912127"/>
          </a:xfrm>
        </p:grpSpPr>
        <p:cxnSp>
          <p:nvCxnSpPr>
            <p:cNvPr id="19476" name="Lige pilforbindelse 134"/>
            <p:cNvCxnSpPr>
              <a:cxnSpLocks noChangeShapeType="1"/>
            </p:cNvCxnSpPr>
            <p:nvPr/>
          </p:nvCxnSpPr>
          <p:spPr bwMode="auto">
            <a:xfrm rot="16200000" flipH="1">
              <a:off x="3278544" y="2977117"/>
              <a:ext cx="912125" cy="9087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19477" name="Tekstboks 135"/>
            <p:cNvSpPr txBox="1">
              <a:spLocks noChangeArrowheads="1"/>
            </p:cNvSpPr>
            <p:nvPr/>
          </p:nvSpPr>
          <p:spPr bwMode="auto">
            <a:xfrm>
              <a:off x="3485144" y="2975426"/>
              <a:ext cx="4716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</a:t>
              </a:r>
              <a:r>
                <a:rPr lang="en-GB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9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94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0" y="42863"/>
            <a:ext cx="9405938" cy="1143000"/>
          </a:xfrm>
        </p:spPr>
        <p:txBody>
          <a:bodyPr/>
          <a:lstStyle/>
          <a:p>
            <a:pPr algn="l"/>
            <a:r>
              <a:rPr lang="en-GB" sz="3600" dirty="0" smtClean="0"/>
              <a:t>Conclusion from the example – 1</a:t>
            </a:r>
          </a:p>
        </p:txBody>
      </p:sp>
      <p:sp>
        <p:nvSpPr>
          <p:cNvPr id="20483" name="Pladsholder til indhold 2"/>
          <p:cNvSpPr>
            <a:spLocks noGrp="1"/>
          </p:cNvSpPr>
          <p:nvPr>
            <p:ph idx="1"/>
          </p:nvPr>
        </p:nvSpPr>
        <p:spPr>
          <a:xfrm>
            <a:off x="57832" y="870405"/>
            <a:ext cx="9790112" cy="5733596"/>
          </a:xfrm>
        </p:spPr>
        <p:txBody>
          <a:bodyPr/>
          <a:lstStyle/>
          <a:p>
            <a:r>
              <a:rPr lang="en-GB" sz="2200" dirty="0" smtClean="0"/>
              <a:t>The clearing house may be replaced by a network of payments between the 5 exchanges</a:t>
            </a:r>
          </a:p>
          <a:p>
            <a:pPr lvl="1"/>
            <a:r>
              <a:rPr lang="en-GB" dirty="0" smtClean="0"/>
              <a:t>However, this is a very complicated and costly solution; and the payment network now assumes the monopoly role of the clearing house.</a:t>
            </a:r>
          </a:p>
          <a:p>
            <a:pPr lvl="2"/>
            <a:r>
              <a:rPr lang="en-GB" dirty="0" smtClean="0"/>
              <a:t>With the liquidity from the market coupling somehow granted to the ”commercial” exchanges?</a:t>
            </a:r>
          </a:p>
          <a:p>
            <a:r>
              <a:rPr lang="en-GB" sz="2200" dirty="0" smtClean="0"/>
              <a:t>Conclusion – with market coupling as the day-ahead congestion management system:</a:t>
            </a:r>
          </a:p>
          <a:p>
            <a:r>
              <a:rPr lang="en-GB" sz="2200" dirty="0" smtClean="0">
                <a:solidFill>
                  <a:srgbClr val="CC0000"/>
                </a:solidFill>
              </a:rPr>
              <a:t>The fair and cost-efficient solution is one, regulated spot exchange per country (or per region)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This exchange must be regulated as a monopoly, as a competing spot exchange does not exist</a:t>
            </a:r>
            <a:r>
              <a:rPr lang="en-GB" dirty="0" smtClean="0">
                <a:solidFill>
                  <a:srgbClr val="CC0000"/>
                </a:solidFill>
              </a:rPr>
              <a:t>.</a:t>
            </a:r>
          </a:p>
          <a:p>
            <a:r>
              <a:rPr lang="en-GB" sz="2200" dirty="0" smtClean="0">
                <a:solidFill>
                  <a:srgbClr val="000000"/>
                </a:solidFill>
              </a:rPr>
              <a:t>Note:</a:t>
            </a:r>
            <a:r>
              <a:rPr lang="en-GB" sz="2200" i="1" dirty="0" smtClean="0">
                <a:solidFill>
                  <a:srgbClr val="000000"/>
                </a:solidFill>
              </a:rPr>
              <a:t> it’s the clearing (ie, the settlement), which makes the competition unfeasible</a:t>
            </a:r>
            <a:r>
              <a:rPr lang="en-GB" sz="2200" dirty="0" smtClean="0">
                <a:solidFill>
                  <a:srgbClr val="000000"/>
                </a:solidFill>
              </a:rPr>
              <a:t>.</a:t>
            </a:r>
            <a:endParaRPr lang="en-GB" sz="2200" dirty="0" smtClean="0">
              <a:solidFill>
                <a:srgbClr val="000000"/>
              </a:solidFill>
            </a:endParaRPr>
          </a:p>
        </p:txBody>
      </p:sp>
      <p:sp>
        <p:nvSpPr>
          <p:cNvPr id="2048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2048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7276A-6AE0-49A5-924A-B4EE06E8D508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0" y="115888"/>
            <a:ext cx="9405938" cy="1143000"/>
          </a:xfrm>
        </p:spPr>
        <p:txBody>
          <a:bodyPr/>
          <a:lstStyle/>
          <a:p>
            <a:pPr algn="l"/>
            <a:r>
              <a:rPr lang="en-GB" sz="3600" dirty="0" smtClean="0"/>
              <a:t>Conclusion from the example – 2</a:t>
            </a:r>
          </a:p>
        </p:txBody>
      </p:sp>
      <p:sp>
        <p:nvSpPr>
          <p:cNvPr id="21507" name="Pladsholder til indhold 2"/>
          <p:cNvSpPr>
            <a:spLocks noGrp="1"/>
          </p:cNvSpPr>
          <p:nvPr>
            <p:ph idx="1"/>
          </p:nvPr>
        </p:nvSpPr>
        <p:spPr>
          <a:xfrm>
            <a:off x="161925" y="957263"/>
            <a:ext cx="9577388" cy="5705475"/>
          </a:xfrm>
        </p:spPr>
        <p:txBody>
          <a:bodyPr/>
          <a:lstStyle/>
          <a:p>
            <a:r>
              <a:rPr lang="en-GB" dirty="0" smtClean="0"/>
              <a:t>The market coupling company carries out the price calculation.</a:t>
            </a:r>
          </a:p>
          <a:p>
            <a:r>
              <a:rPr lang="en-GB" dirty="0" smtClean="0"/>
              <a:t>Hence, the local exchange becomes a clearing house</a:t>
            </a:r>
          </a:p>
          <a:p>
            <a:pPr lvl="1"/>
            <a:r>
              <a:rPr lang="en-GB" dirty="0" smtClean="0"/>
              <a:t>Carrying out the settlement of the day-ahead exchange trading of electrical energy.</a:t>
            </a:r>
          </a:p>
          <a:p>
            <a:r>
              <a:rPr lang="en-GB" dirty="0" smtClean="0"/>
              <a:t>In a later step, the settlement can be centralised</a:t>
            </a:r>
          </a:p>
          <a:p>
            <a:pPr lvl="1"/>
            <a:r>
              <a:rPr lang="en-GB" dirty="0" smtClean="0"/>
              <a:t>Making it possible for the players to net their day-ahead positions over a large geographical area.</a:t>
            </a:r>
          </a:p>
          <a:p>
            <a:pPr lvl="1"/>
            <a:r>
              <a:rPr lang="en-GB" dirty="0" smtClean="0"/>
              <a:t>And eliminating the need for the market coupling company and other cross-border traders to post big, redundant collaterals towards different clearing houses in different countries.</a:t>
            </a:r>
          </a:p>
          <a:p>
            <a:r>
              <a:rPr lang="en-GB" dirty="0" smtClean="0"/>
              <a:t>Then, the local offices become sales offices for this common day-ahead exchange trading system.</a:t>
            </a:r>
          </a:p>
        </p:txBody>
      </p:sp>
      <p:sp>
        <p:nvSpPr>
          <p:cNvPr id="2150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Aug. 2011</a:t>
            </a:r>
            <a:endParaRPr lang="en-GB" dirty="0" smtClean="0"/>
          </a:p>
        </p:txBody>
      </p:sp>
      <p:sp>
        <p:nvSpPr>
          <p:cNvPr id="2151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D9A2E3-9FAF-4749-A29C-A33492F6694D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253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3BA7B90C-85C6-4E9D-B0EF-159C9424C426}" type="slidenum">
              <a:rPr lang="en-GB" smtClean="0"/>
              <a:pPr defTabSz="762000"/>
              <a:t>8</a:t>
            </a:fld>
            <a:endParaRPr lang="en-GB" dirty="0" smtClean="0"/>
          </a:p>
        </p:txBody>
      </p:sp>
      <p:sp>
        <p:nvSpPr>
          <p:cNvPr id="22533" name="Tekstboks 98"/>
          <p:cNvSpPr txBox="1">
            <a:spLocks noChangeArrowheads="1"/>
          </p:cNvSpPr>
          <p:nvPr/>
        </p:nvSpPr>
        <p:spPr bwMode="auto">
          <a:xfrm>
            <a:off x="1041400" y="2598738"/>
            <a:ext cx="76057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Anders Plejdrup Houmøller</a:t>
            </a:r>
          </a:p>
          <a:p>
            <a:r>
              <a:rPr lang="en-GB" sz="3200" i="1" dirty="0">
                <a:solidFill>
                  <a:schemeClr val="tx1"/>
                </a:solidFill>
              </a:rPr>
              <a:t>Houmoller Consulting</a:t>
            </a:r>
          </a:p>
          <a:p>
            <a:r>
              <a:rPr lang="en-GB" sz="3200" dirty="0">
                <a:solidFill>
                  <a:schemeClr val="tx1"/>
                </a:solidFill>
              </a:rPr>
              <a:t>Tel. +45  28 11 23 00</a:t>
            </a:r>
          </a:p>
          <a:p>
            <a:r>
              <a:rPr lang="en-GB" sz="3200" dirty="0">
                <a:solidFill>
                  <a:schemeClr val="tx1"/>
                </a:solidFill>
              </a:rPr>
              <a:t>anders@houmollerconsulting.dk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05A32B-52C1-402F-9B97-C0638C18D037}"/>
</file>

<file path=customXml/itemProps2.xml><?xml version="1.0" encoding="utf-8"?>
<ds:datastoreItem xmlns:ds="http://schemas.openxmlformats.org/officeDocument/2006/customXml" ds:itemID="{9F876061-BC4F-4B34-8A7C-C2AAA5F43790}"/>
</file>

<file path=customXml/itemProps3.xml><?xml version="1.0" encoding="utf-8"?>
<ds:datastoreItem xmlns:ds="http://schemas.openxmlformats.org/officeDocument/2006/customXml" ds:itemID="{548D5B12-2720-4EF3-827F-A232E34E9E4C}"/>
</file>

<file path=docProps/app.xml><?xml version="1.0" encoding="utf-8"?>
<Properties xmlns="http://schemas.openxmlformats.org/officeDocument/2006/extended-properties" xmlns:vt="http://schemas.openxmlformats.org/officeDocument/2006/docPropsVTypes">
  <TotalTime>11522</TotalTime>
  <Words>774</Words>
  <Application>Microsoft Office PowerPoint</Application>
  <PresentationFormat>A4 (210 x 297 mm)</PresentationFormat>
  <Paragraphs>109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Standarddesign</vt:lpstr>
      <vt:lpstr>Introduction</vt:lpstr>
      <vt:lpstr>Example – 1</vt:lpstr>
      <vt:lpstr>Example – 2 We are considering one given hour of the next day</vt:lpstr>
      <vt:lpstr>Example – 3</vt:lpstr>
      <vt:lpstr>Example – 4 One hour of the next day. The market coupling does not create net inflow/outflow of energy</vt:lpstr>
      <vt:lpstr>Conclusion from the example – 1</vt:lpstr>
      <vt:lpstr>Conclusion from the example – 2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andersho</cp:lastModifiedBy>
  <cp:revision>1537</cp:revision>
  <cp:lastPrinted>2002-01-16T15:34:15Z</cp:lastPrinted>
  <dcterms:created xsi:type="dcterms:W3CDTF">1998-01-18T15:08:52Z</dcterms:created>
  <dcterms:modified xsi:type="dcterms:W3CDTF">2011-09-13T15:27:23Z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