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3.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707" r:id="rId2"/>
    <p:sldId id="727" r:id="rId3"/>
    <p:sldId id="728" r:id="rId4"/>
    <p:sldId id="729" r:id="rId5"/>
    <p:sldId id="730" r:id="rId6"/>
    <p:sldId id="731" r:id="rId7"/>
    <p:sldId id="733" r:id="rId8"/>
    <p:sldId id="734" r:id="rId9"/>
    <p:sldId id="708" r:id="rId10"/>
    <p:sldId id="710" r:id="rId11"/>
    <p:sldId id="709" r:id="rId12"/>
    <p:sldId id="711" r:id="rId13"/>
    <p:sldId id="725" r:id="rId14"/>
    <p:sldId id="721" r:id="rId15"/>
    <p:sldId id="722" r:id="rId16"/>
    <p:sldId id="726" r:id="rId17"/>
    <p:sldId id="724" r:id="rId18"/>
    <p:sldId id="712" r:id="rId19"/>
    <p:sldId id="713" r:id="rId20"/>
    <p:sldId id="715" r:id="rId21"/>
    <p:sldId id="717" r:id="rId22"/>
    <p:sldId id="718" r:id="rId23"/>
    <p:sldId id="719" r:id="rId24"/>
    <p:sldId id="706" r:id="rId25"/>
  </p:sldIdLst>
  <p:sldSz cx="9906000" cy="6858000" type="A4"/>
  <p:notesSz cx="7099300" cy="10234613"/>
  <p:defaultTextStyle>
    <a:defPPr>
      <a:defRPr lang="da-DK"/>
    </a:defPPr>
    <a:lvl1pPr algn="ctr" rtl="0" eaLnBrk="0" fontAlgn="base" hangingPunct="0">
      <a:spcBef>
        <a:spcPct val="0"/>
      </a:spcBef>
      <a:spcAft>
        <a:spcPct val="0"/>
      </a:spcAft>
      <a:defRPr sz="2200" b="1" kern="1200">
        <a:solidFill>
          <a:srgbClr val="0000FF"/>
        </a:solidFill>
        <a:latin typeface="Verdana" pitchFamily="34" charset="0"/>
        <a:ea typeface="+mn-ea"/>
        <a:cs typeface="+mn-cs"/>
      </a:defRPr>
    </a:lvl1pPr>
    <a:lvl2pPr marL="457200" algn="ctr" rtl="0" eaLnBrk="0" fontAlgn="base" hangingPunct="0">
      <a:spcBef>
        <a:spcPct val="0"/>
      </a:spcBef>
      <a:spcAft>
        <a:spcPct val="0"/>
      </a:spcAft>
      <a:defRPr sz="2200" b="1" kern="1200">
        <a:solidFill>
          <a:srgbClr val="0000FF"/>
        </a:solidFill>
        <a:latin typeface="Verdana" pitchFamily="34" charset="0"/>
        <a:ea typeface="+mn-ea"/>
        <a:cs typeface="+mn-cs"/>
      </a:defRPr>
    </a:lvl2pPr>
    <a:lvl3pPr marL="914400" algn="ctr" rtl="0" eaLnBrk="0" fontAlgn="base" hangingPunct="0">
      <a:spcBef>
        <a:spcPct val="0"/>
      </a:spcBef>
      <a:spcAft>
        <a:spcPct val="0"/>
      </a:spcAft>
      <a:defRPr sz="2200" b="1" kern="1200">
        <a:solidFill>
          <a:srgbClr val="0000FF"/>
        </a:solidFill>
        <a:latin typeface="Verdana" pitchFamily="34" charset="0"/>
        <a:ea typeface="+mn-ea"/>
        <a:cs typeface="+mn-cs"/>
      </a:defRPr>
    </a:lvl3pPr>
    <a:lvl4pPr marL="1371600" algn="ctr" rtl="0" eaLnBrk="0" fontAlgn="base" hangingPunct="0">
      <a:spcBef>
        <a:spcPct val="0"/>
      </a:spcBef>
      <a:spcAft>
        <a:spcPct val="0"/>
      </a:spcAft>
      <a:defRPr sz="2200" b="1" kern="1200">
        <a:solidFill>
          <a:srgbClr val="0000FF"/>
        </a:solidFill>
        <a:latin typeface="Verdana" pitchFamily="34" charset="0"/>
        <a:ea typeface="+mn-ea"/>
        <a:cs typeface="+mn-cs"/>
      </a:defRPr>
    </a:lvl4pPr>
    <a:lvl5pPr marL="1828800" algn="ctr" rtl="0" eaLnBrk="0" fontAlgn="base" hangingPunct="0">
      <a:spcBef>
        <a:spcPct val="0"/>
      </a:spcBef>
      <a:spcAft>
        <a:spcPct val="0"/>
      </a:spcAft>
      <a:defRPr sz="2200" b="1" kern="1200">
        <a:solidFill>
          <a:srgbClr val="0000FF"/>
        </a:solidFill>
        <a:latin typeface="Verdana" pitchFamily="34" charset="0"/>
        <a:ea typeface="+mn-ea"/>
        <a:cs typeface="+mn-cs"/>
      </a:defRPr>
    </a:lvl5pPr>
    <a:lvl6pPr marL="2286000" algn="l" defTabSz="914400" rtl="0" eaLnBrk="1" latinLnBrk="0" hangingPunct="1">
      <a:defRPr sz="2200" b="1" kern="1200">
        <a:solidFill>
          <a:srgbClr val="0000FF"/>
        </a:solidFill>
        <a:latin typeface="Verdana" pitchFamily="34" charset="0"/>
        <a:ea typeface="+mn-ea"/>
        <a:cs typeface="+mn-cs"/>
      </a:defRPr>
    </a:lvl6pPr>
    <a:lvl7pPr marL="2743200" algn="l" defTabSz="914400" rtl="0" eaLnBrk="1" latinLnBrk="0" hangingPunct="1">
      <a:defRPr sz="2200" b="1" kern="1200">
        <a:solidFill>
          <a:srgbClr val="0000FF"/>
        </a:solidFill>
        <a:latin typeface="Verdana" pitchFamily="34" charset="0"/>
        <a:ea typeface="+mn-ea"/>
        <a:cs typeface="+mn-cs"/>
      </a:defRPr>
    </a:lvl7pPr>
    <a:lvl8pPr marL="3200400" algn="l" defTabSz="914400" rtl="0" eaLnBrk="1" latinLnBrk="0" hangingPunct="1">
      <a:defRPr sz="2200" b="1" kern="1200">
        <a:solidFill>
          <a:srgbClr val="0000FF"/>
        </a:solidFill>
        <a:latin typeface="Verdana" pitchFamily="34" charset="0"/>
        <a:ea typeface="+mn-ea"/>
        <a:cs typeface="+mn-cs"/>
      </a:defRPr>
    </a:lvl8pPr>
    <a:lvl9pPr marL="3657600" algn="l" defTabSz="914400" rtl="0" eaLnBrk="1" latinLnBrk="0" hangingPunct="1">
      <a:defRPr sz="2200" b="1" kern="1200">
        <a:solidFill>
          <a:srgbClr val="0000FF"/>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8000"/>
    <a:srgbClr val="FF0000"/>
    <a:srgbClr val="0033CC"/>
    <a:srgbClr val="CC0000"/>
    <a:srgbClr val="DDDDDD"/>
    <a:srgbClr val="C0C0C0"/>
    <a:srgbClr val="B2B2B2"/>
    <a:srgbClr val="000000"/>
    <a:srgbClr val="0000FF"/>
    <a:srgbClr val="3333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5620"/>
    <p:restoredTop sz="94707" autoAdjust="0"/>
  </p:normalViewPr>
  <p:slideViewPr>
    <p:cSldViewPr snapToGrid="0">
      <p:cViewPr>
        <p:scale>
          <a:sx n="66" d="100"/>
          <a:sy n="66" d="100"/>
        </p:scale>
        <p:origin x="-1902" y="-84"/>
      </p:cViewPr>
      <p:guideLst>
        <p:guide orient="horz" pos="3563"/>
        <p:guide pos="4511"/>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734" y="1650"/>
      </p:cViewPr>
      <p:guideLst>
        <p:guide orient="horz" pos="3223"/>
        <p:guide pos="223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6350" y="0"/>
            <a:ext cx="3082925" cy="517525"/>
          </a:xfrm>
          <a:prstGeom prst="rect">
            <a:avLst/>
          </a:prstGeom>
          <a:noFill/>
          <a:ln w="9525">
            <a:noFill/>
            <a:miter lim="800000"/>
            <a:headEnd/>
            <a:tailEnd/>
          </a:ln>
          <a:effectLst/>
        </p:spPr>
        <p:txBody>
          <a:bodyPr vert="horz" wrap="square" lIns="19814" tIns="0" rIns="19814" bIns="0" numCol="1" anchor="t" anchorCtr="0" compatLnSpc="1">
            <a:prstTxWarp prst="textNoShape">
              <a:avLst/>
            </a:prstTxWarp>
          </a:bodyPr>
          <a:lstStyle>
            <a:lvl1pPr algn="l" defTabSz="822325">
              <a:defRPr sz="1000" b="0" i="1">
                <a:solidFill>
                  <a:schemeClr val="tx1"/>
                </a:solidFill>
                <a:latin typeface="Times New Roman" pitchFamily="18" charset="0"/>
              </a:defRPr>
            </a:lvl1pPr>
          </a:lstStyle>
          <a:p>
            <a:pPr>
              <a:defRPr/>
            </a:pPr>
            <a:endParaRPr lang="da-DK" dirty="0"/>
          </a:p>
        </p:txBody>
      </p:sp>
      <p:sp>
        <p:nvSpPr>
          <p:cNvPr id="2051" name="Rectangle 3"/>
          <p:cNvSpPr>
            <a:spLocks noGrp="1" noChangeArrowheads="1"/>
          </p:cNvSpPr>
          <p:nvPr>
            <p:ph type="dt" idx="1"/>
          </p:nvPr>
        </p:nvSpPr>
        <p:spPr bwMode="auto">
          <a:xfrm>
            <a:off x="4022725" y="0"/>
            <a:ext cx="3082925" cy="517525"/>
          </a:xfrm>
          <a:prstGeom prst="rect">
            <a:avLst/>
          </a:prstGeom>
          <a:noFill/>
          <a:ln w="9525">
            <a:noFill/>
            <a:miter lim="800000"/>
            <a:headEnd/>
            <a:tailEnd/>
          </a:ln>
          <a:effectLst/>
        </p:spPr>
        <p:txBody>
          <a:bodyPr vert="horz" wrap="square" lIns="19814" tIns="0" rIns="19814" bIns="0" numCol="1" anchor="t" anchorCtr="0" compatLnSpc="1">
            <a:prstTxWarp prst="textNoShape">
              <a:avLst/>
            </a:prstTxWarp>
          </a:bodyPr>
          <a:lstStyle>
            <a:lvl1pPr algn="r" defTabSz="822325">
              <a:defRPr sz="1000" b="0" i="1">
                <a:solidFill>
                  <a:schemeClr val="tx1"/>
                </a:solidFill>
                <a:latin typeface="Times New Roman" pitchFamily="18" charset="0"/>
              </a:defRPr>
            </a:lvl1pPr>
          </a:lstStyle>
          <a:p>
            <a:pPr>
              <a:defRPr/>
            </a:pPr>
            <a:endParaRPr lang="da-DK" dirty="0"/>
          </a:p>
        </p:txBody>
      </p:sp>
      <p:sp>
        <p:nvSpPr>
          <p:cNvPr id="13316" name="Rectangle 4"/>
          <p:cNvSpPr>
            <a:spLocks noGrp="1" noRot="1" noChangeAspect="1" noChangeArrowheads="1" noTextEdit="1"/>
          </p:cNvSpPr>
          <p:nvPr>
            <p:ph type="sldImg" idx="2"/>
          </p:nvPr>
        </p:nvSpPr>
        <p:spPr bwMode="auto">
          <a:xfrm>
            <a:off x="787400" y="773113"/>
            <a:ext cx="5526088" cy="3825875"/>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39800" y="4860925"/>
            <a:ext cx="5219700" cy="4606925"/>
          </a:xfrm>
          <a:prstGeom prst="rect">
            <a:avLst/>
          </a:prstGeom>
          <a:noFill/>
          <a:ln w="9525">
            <a:noFill/>
            <a:miter lim="800000"/>
            <a:headEnd/>
            <a:tailEnd/>
          </a:ln>
          <a:effectLst/>
        </p:spPr>
        <p:txBody>
          <a:bodyPr vert="horz" wrap="square" lIns="97427" tIns="49539" rIns="97427" bIns="49539" numCol="1" anchor="t" anchorCtr="0" compatLnSpc="1">
            <a:prstTxWarp prst="textNoShape">
              <a:avLst/>
            </a:prstTxWarp>
          </a:bodyPr>
          <a:lstStyle/>
          <a:p>
            <a:pPr lvl="0"/>
            <a:r>
              <a:rPr lang="da-DK" noProof="0" smtClean="0"/>
              <a:t>Klik for at redigere teksttypografien på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2054" name="Rectangle 6"/>
          <p:cNvSpPr>
            <a:spLocks noGrp="1" noChangeArrowheads="1"/>
          </p:cNvSpPr>
          <p:nvPr>
            <p:ph type="ftr" sz="quarter" idx="4"/>
          </p:nvPr>
        </p:nvSpPr>
        <p:spPr bwMode="auto">
          <a:xfrm>
            <a:off x="-6350" y="9715500"/>
            <a:ext cx="3082925" cy="517525"/>
          </a:xfrm>
          <a:prstGeom prst="rect">
            <a:avLst/>
          </a:prstGeom>
          <a:noFill/>
          <a:ln w="9525">
            <a:noFill/>
            <a:miter lim="800000"/>
            <a:headEnd/>
            <a:tailEnd/>
          </a:ln>
          <a:effectLst/>
        </p:spPr>
        <p:txBody>
          <a:bodyPr vert="horz" wrap="square" lIns="19814" tIns="0" rIns="19814" bIns="0" numCol="1" anchor="b" anchorCtr="0" compatLnSpc="1">
            <a:prstTxWarp prst="textNoShape">
              <a:avLst/>
            </a:prstTxWarp>
          </a:bodyPr>
          <a:lstStyle>
            <a:lvl1pPr algn="l" defTabSz="822325">
              <a:defRPr sz="1000" b="0" i="1">
                <a:solidFill>
                  <a:schemeClr val="tx1"/>
                </a:solidFill>
                <a:latin typeface="Times New Roman" pitchFamily="18" charset="0"/>
              </a:defRPr>
            </a:lvl1pPr>
          </a:lstStyle>
          <a:p>
            <a:pPr>
              <a:defRPr/>
            </a:pPr>
            <a:endParaRPr lang="da-DK" dirty="0"/>
          </a:p>
        </p:txBody>
      </p:sp>
      <p:sp>
        <p:nvSpPr>
          <p:cNvPr id="2055" name="Rectangle 7"/>
          <p:cNvSpPr>
            <a:spLocks noGrp="1" noChangeArrowheads="1"/>
          </p:cNvSpPr>
          <p:nvPr>
            <p:ph type="sldNum" sz="quarter" idx="5"/>
          </p:nvPr>
        </p:nvSpPr>
        <p:spPr bwMode="auto">
          <a:xfrm>
            <a:off x="4022725" y="9715500"/>
            <a:ext cx="3082925" cy="517525"/>
          </a:xfrm>
          <a:prstGeom prst="rect">
            <a:avLst/>
          </a:prstGeom>
          <a:noFill/>
          <a:ln w="9525">
            <a:noFill/>
            <a:miter lim="800000"/>
            <a:headEnd/>
            <a:tailEnd/>
          </a:ln>
          <a:effectLst/>
        </p:spPr>
        <p:txBody>
          <a:bodyPr vert="horz" wrap="square" lIns="19814" tIns="0" rIns="19814" bIns="0" numCol="1" anchor="b" anchorCtr="0" compatLnSpc="1">
            <a:prstTxWarp prst="textNoShape">
              <a:avLst/>
            </a:prstTxWarp>
          </a:bodyPr>
          <a:lstStyle>
            <a:lvl1pPr algn="r" defTabSz="822325">
              <a:defRPr sz="1000" b="0" i="1">
                <a:solidFill>
                  <a:schemeClr val="tx1"/>
                </a:solidFill>
                <a:latin typeface="Times New Roman" pitchFamily="18" charset="0"/>
              </a:defRPr>
            </a:lvl1pPr>
          </a:lstStyle>
          <a:p>
            <a:pPr>
              <a:defRPr/>
            </a:pPr>
            <a:fld id="{1586C45A-82AB-4372-A039-D9E863519EE0}" type="slidenum">
              <a:rPr lang="da-DK"/>
              <a:pPr>
                <a:defRPr/>
              </a:pPr>
              <a:t>‹nr.›</a:t>
            </a:fld>
            <a:endParaRPr lang="da-DK" dirty="0"/>
          </a:p>
        </p:txBody>
      </p:sp>
    </p:spTree>
  </p:cSld>
  <p:clrMap bg1="lt1" tx1="dk1" bg2="lt2" tx2="dk2" accent1="accent1" accent2="accent2" accent3="accent3" accent4="accent4" accent5="accent5" accent6="accent6" hlink="hlink" folHlink="folHlink"/>
  <p:notesStyle>
    <a:lvl1pPr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68313"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35038"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404938"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73250"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pPr defTabSz="820738"/>
            <a:fld id="{D07B4EA4-AA80-4C2E-B196-09E21B52DF88}" type="slidenum">
              <a:rPr lang="da-DK" smtClean="0"/>
              <a:pPr defTabSz="820738"/>
              <a:t>24</a:t>
            </a:fld>
            <a:endParaRPr lang="da-DK" dirty="0"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endParaRPr lang="fi-FI"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5"/>
            <a:ext cx="8420100" cy="1470025"/>
          </a:xfrm>
        </p:spPr>
        <p:txBody>
          <a:bodyPr/>
          <a:lstStyle/>
          <a:p>
            <a:r>
              <a:rPr lang="en-GB" noProof="0" smtClean="0"/>
              <a:t>Klik for at redigere titeltypografi i masteren</a:t>
            </a:r>
            <a:endParaRPr lang="en-GB" noProof="0"/>
          </a:p>
        </p:txBody>
      </p:sp>
      <p:sp>
        <p:nvSpPr>
          <p:cNvPr id="3" name="Undertitel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noProof="0" smtClean="0"/>
              <a:t>Klik for at redigere undertiteltypografien i masteren</a:t>
            </a:r>
            <a:endParaRPr lang="en-GB" noProof="0"/>
          </a:p>
        </p:txBody>
      </p:sp>
      <p:sp>
        <p:nvSpPr>
          <p:cNvPr id="4" name="Rectangle 93"/>
          <p:cNvSpPr>
            <a:spLocks noGrp="1" noChangeArrowheads="1"/>
          </p:cNvSpPr>
          <p:nvPr>
            <p:ph type="dt" sz="half" idx="10"/>
          </p:nvPr>
        </p:nvSpPr>
        <p:spPr>
          <a:ln/>
        </p:spPr>
        <p:txBody>
          <a:bodyPr/>
          <a:lstStyle>
            <a:lvl1pPr>
              <a:defRPr/>
            </a:lvl1pPr>
          </a:lstStyle>
          <a:p>
            <a:pPr>
              <a:defRPr/>
            </a:pPr>
            <a:r>
              <a:rPr lang="da-DK" noProof="0" smtClean="0"/>
              <a:t>Feb. 4, 2013</a:t>
            </a:r>
            <a:endParaRPr lang="en-GB" noProof="0"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51255F69-1ED8-47E9-893F-58BF637124AF}" type="slidenum">
              <a:rPr lang="en-GB" noProof="0"/>
              <a:pPr>
                <a:defRPr/>
              </a:pPr>
              <a:t>‹nr.›</a:t>
            </a:fld>
            <a:endParaRPr lang="en-GB" noProof="0" dirty="0"/>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Klik for at redigere titeltypografi i masteren</a:t>
            </a:r>
            <a:endParaRPr lang="en-GB" noProof="0"/>
          </a:p>
        </p:txBody>
      </p:sp>
      <p:sp>
        <p:nvSpPr>
          <p:cNvPr id="3" name="Pladsholder til lodret titel 2"/>
          <p:cNvSpPr>
            <a:spLocks noGrp="1"/>
          </p:cNvSpPr>
          <p:nvPr>
            <p:ph type="body" orient="vert" idx="1"/>
          </p:nvPr>
        </p:nvSpPr>
        <p:spPr/>
        <p:txBody>
          <a:bodyPr vert="eaVert"/>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Rectangle 93"/>
          <p:cNvSpPr>
            <a:spLocks noGrp="1" noChangeArrowheads="1"/>
          </p:cNvSpPr>
          <p:nvPr>
            <p:ph type="dt" sz="half" idx="10"/>
          </p:nvPr>
        </p:nvSpPr>
        <p:spPr>
          <a:ln/>
        </p:spPr>
        <p:txBody>
          <a:bodyPr/>
          <a:lstStyle>
            <a:lvl1pPr>
              <a:defRPr/>
            </a:lvl1pPr>
          </a:lstStyle>
          <a:p>
            <a:pPr>
              <a:defRPr/>
            </a:pPr>
            <a:r>
              <a:rPr lang="da-DK" noProof="0" smtClean="0"/>
              <a:t>Feb. 4, 2013</a:t>
            </a:r>
            <a:endParaRPr lang="en-GB" noProof="0"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A7F749EA-DE61-4980-A5AA-BF490464FFCE}" type="slidenum">
              <a:rPr lang="en-GB" noProof="0"/>
              <a:pPr>
                <a:defRPr/>
              </a:pPr>
              <a:t>‹nr.›</a:t>
            </a:fld>
            <a:endParaRPr lang="en-GB" noProof="0" dirty="0"/>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7305675" y="0"/>
            <a:ext cx="2433638" cy="6316663"/>
          </a:xfrm>
        </p:spPr>
        <p:txBody>
          <a:bodyPr vert="eaVert"/>
          <a:lstStyle/>
          <a:p>
            <a:r>
              <a:rPr lang="en-GB" noProof="0" smtClean="0"/>
              <a:t>Klik for at redigere titeltypografi i masteren</a:t>
            </a:r>
            <a:endParaRPr lang="en-GB" noProof="0"/>
          </a:p>
        </p:txBody>
      </p:sp>
      <p:sp>
        <p:nvSpPr>
          <p:cNvPr id="3" name="Pladsholder til lodret titel 2"/>
          <p:cNvSpPr>
            <a:spLocks noGrp="1"/>
          </p:cNvSpPr>
          <p:nvPr>
            <p:ph type="body" orient="vert" idx="1"/>
          </p:nvPr>
        </p:nvSpPr>
        <p:spPr>
          <a:xfrm>
            <a:off x="0" y="0"/>
            <a:ext cx="7153275" cy="6316663"/>
          </a:xfrm>
        </p:spPr>
        <p:txBody>
          <a:bodyPr vert="eaVert"/>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Rectangle 93"/>
          <p:cNvSpPr>
            <a:spLocks noGrp="1" noChangeArrowheads="1"/>
          </p:cNvSpPr>
          <p:nvPr>
            <p:ph type="dt" sz="half" idx="10"/>
          </p:nvPr>
        </p:nvSpPr>
        <p:spPr>
          <a:ln/>
        </p:spPr>
        <p:txBody>
          <a:bodyPr/>
          <a:lstStyle>
            <a:lvl1pPr>
              <a:defRPr/>
            </a:lvl1pPr>
          </a:lstStyle>
          <a:p>
            <a:pPr>
              <a:defRPr/>
            </a:pPr>
            <a:r>
              <a:rPr lang="da-DK" noProof="0" smtClean="0"/>
              <a:t>Feb. 4, 2013</a:t>
            </a:r>
            <a:endParaRPr lang="en-GB" noProof="0"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A8A497E7-9DCC-4F3A-9060-1C496E14E66B}" type="slidenum">
              <a:rPr lang="en-GB" noProof="0"/>
              <a:pPr>
                <a:defRPr/>
              </a:pPr>
              <a:t>‹nr.›</a:t>
            </a:fld>
            <a:endParaRPr lang="en-GB" noProof="0" dirty="0"/>
          </a:p>
        </p:txBody>
      </p:sp>
    </p:spTree>
  </p:cSld>
  <p:clrMapOvr>
    <a:masterClrMapping/>
  </p:clrMapOvr>
  <p:transition spd="med">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el, tekst og diagram">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420100" cy="1143000"/>
          </a:xfrm>
        </p:spPr>
        <p:txBody>
          <a:bodyPr/>
          <a:lstStyle/>
          <a:p>
            <a:r>
              <a:rPr lang="en-GB" noProof="0" smtClean="0"/>
              <a:t>Klik for at redigere titeltypografi i masteren</a:t>
            </a:r>
            <a:endParaRPr lang="en-GB" noProof="0"/>
          </a:p>
        </p:txBody>
      </p:sp>
      <p:sp>
        <p:nvSpPr>
          <p:cNvPr id="3" name="Pladsholder til tekst 2"/>
          <p:cNvSpPr>
            <a:spLocks noGrp="1"/>
          </p:cNvSpPr>
          <p:nvPr>
            <p:ph type="body" sz="half" idx="1"/>
          </p:nvPr>
        </p:nvSpPr>
        <p:spPr>
          <a:xfrm>
            <a:off x="161925" y="1600200"/>
            <a:ext cx="4711700" cy="4716463"/>
          </a:xfrm>
        </p:spPr>
        <p:txBody>
          <a:body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Pladsholder til diagram 3"/>
          <p:cNvSpPr>
            <a:spLocks noGrp="1"/>
          </p:cNvSpPr>
          <p:nvPr>
            <p:ph type="chart" sz="half" idx="2"/>
          </p:nvPr>
        </p:nvSpPr>
        <p:spPr>
          <a:xfrm>
            <a:off x="5026025" y="1600200"/>
            <a:ext cx="4713288" cy="4716463"/>
          </a:xfrm>
        </p:spPr>
        <p:txBody>
          <a:bodyPr/>
          <a:lstStyle/>
          <a:p>
            <a:pPr lvl="0"/>
            <a:endParaRPr lang="en-GB" noProof="0" dirty="0" smtClean="0"/>
          </a:p>
        </p:txBody>
      </p:sp>
      <p:sp>
        <p:nvSpPr>
          <p:cNvPr id="5" name="Rectangle 93"/>
          <p:cNvSpPr>
            <a:spLocks noGrp="1" noChangeArrowheads="1"/>
          </p:cNvSpPr>
          <p:nvPr>
            <p:ph type="dt" sz="half" idx="10"/>
          </p:nvPr>
        </p:nvSpPr>
        <p:spPr>
          <a:ln/>
        </p:spPr>
        <p:txBody>
          <a:bodyPr/>
          <a:lstStyle>
            <a:lvl1pPr>
              <a:defRPr/>
            </a:lvl1pPr>
          </a:lstStyle>
          <a:p>
            <a:pPr>
              <a:defRPr/>
            </a:pPr>
            <a:r>
              <a:rPr lang="da-DK" noProof="0" smtClean="0"/>
              <a:t>Feb. 4, 2013</a:t>
            </a:r>
            <a:endParaRPr lang="en-GB" noProof="0" dirty="0"/>
          </a:p>
        </p:txBody>
      </p:sp>
      <p:sp>
        <p:nvSpPr>
          <p:cNvPr id="6"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49B44F6A-7A88-4302-A5D2-883D8D3B13C4}" type="slidenum">
              <a:rPr lang="en-GB" noProof="0"/>
              <a:pPr>
                <a:defRPr/>
              </a:pPr>
              <a:t>‹nr.›</a:t>
            </a:fld>
            <a:endParaRPr lang="en-GB" noProof="0" dirty="0"/>
          </a:p>
        </p:txBody>
      </p:sp>
    </p:spTree>
  </p:cSld>
  <p:clrMapOvr>
    <a:masterClrMapping/>
  </p:clrMapOvr>
  <p:transition spd="med">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el, tekst og clipartbillede">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420100" cy="1143000"/>
          </a:xfrm>
        </p:spPr>
        <p:txBody>
          <a:bodyPr/>
          <a:lstStyle/>
          <a:p>
            <a:r>
              <a:rPr lang="en-GB" noProof="0" smtClean="0"/>
              <a:t>Klik for at redigere titeltypografi i masteren</a:t>
            </a:r>
            <a:endParaRPr lang="en-GB" noProof="0"/>
          </a:p>
        </p:txBody>
      </p:sp>
      <p:sp>
        <p:nvSpPr>
          <p:cNvPr id="3" name="Pladsholder til tekst 2"/>
          <p:cNvSpPr>
            <a:spLocks noGrp="1"/>
          </p:cNvSpPr>
          <p:nvPr>
            <p:ph type="body" sz="half" idx="1"/>
          </p:nvPr>
        </p:nvSpPr>
        <p:spPr>
          <a:xfrm>
            <a:off x="161925" y="1600200"/>
            <a:ext cx="4711700" cy="4716463"/>
          </a:xfrm>
        </p:spPr>
        <p:txBody>
          <a:body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Pladsholder til multimedieklip 3"/>
          <p:cNvSpPr>
            <a:spLocks noGrp="1"/>
          </p:cNvSpPr>
          <p:nvPr>
            <p:ph type="clipArt" sz="half" idx="2"/>
          </p:nvPr>
        </p:nvSpPr>
        <p:spPr>
          <a:xfrm>
            <a:off x="5026025" y="1600200"/>
            <a:ext cx="4713288" cy="4716463"/>
          </a:xfrm>
        </p:spPr>
        <p:txBody>
          <a:bodyPr/>
          <a:lstStyle/>
          <a:p>
            <a:pPr lvl="0"/>
            <a:endParaRPr lang="en-GB" noProof="0" dirty="0" smtClean="0"/>
          </a:p>
        </p:txBody>
      </p:sp>
      <p:sp>
        <p:nvSpPr>
          <p:cNvPr id="5" name="Rectangle 93"/>
          <p:cNvSpPr>
            <a:spLocks noGrp="1" noChangeArrowheads="1"/>
          </p:cNvSpPr>
          <p:nvPr>
            <p:ph type="dt" sz="half" idx="10"/>
          </p:nvPr>
        </p:nvSpPr>
        <p:spPr>
          <a:ln/>
        </p:spPr>
        <p:txBody>
          <a:bodyPr/>
          <a:lstStyle>
            <a:lvl1pPr>
              <a:defRPr/>
            </a:lvl1pPr>
          </a:lstStyle>
          <a:p>
            <a:pPr>
              <a:defRPr/>
            </a:pPr>
            <a:r>
              <a:rPr lang="da-DK" noProof="0" smtClean="0"/>
              <a:t>Feb. 4, 2013</a:t>
            </a:r>
            <a:endParaRPr lang="en-GB" noProof="0" dirty="0"/>
          </a:p>
        </p:txBody>
      </p:sp>
      <p:sp>
        <p:nvSpPr>
          <p:cNvPr id="6"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1526C44C-D08D-496B-B933-16B06F4274F1}" type="slidenum">
              <a:rPr lang="en-GB" noProof="0"/>
              <a:pPr>
                <a:defRPr/>
              </a:pPr>
              <a:t>‹nr.›</a:t>
            </a:fld>
            <a:endParaRPr lang="en-GB" noProof="0" dirty="0"/>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Klik for at redigere titeltypografi i masteren</a:t>
            </a:r>
            <a:endParaRPr lang="en-GB" noProof="0"/>
          </a:p>
        </p:txBody>
      </p:sp>
      <p:sp>
        <p:nvSpPr>
          <p:cNvPr id="3" name="Pladsholder til indhold 2"/>
          <p:cNvSpPr>
            <a:spLocks noGrp="1"/>
          </p:cNvSpPr>
          <p:nvPr>
            <p:ph idx="1"/>
          </p:nvPr>
        </p:nvSpPr>
        <p:spPr/>
        <p:txBody>
          <a:body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Rectangle 93"/>
          <p:cNvSpPr>
            <a:spLocks noGrp="1" noChangeArrowheads="1"/>
          </p:cNvSpPr>
          <p:nvPr>
            <p:ph type="dt" sz="half" idx="10"/>
          </p:nvPr>
        </p:nvSpPr>
        <p:spPr>
          <a:ln/>
        </p:spPr>
        <p:txBody>
          <a:bodyPr/>
          <a:lstStyle>
            <a:lvl1pPr>
              <a:defRPr/>
            </a:lvl1pPr>
          </a:lstStyle>
          <a:p>
            <a:pPr>
              <a:defRPr/>
            </a:pPr>
            <a:r>
              <a:rPr lang="da-DK" noProof="0" smtClean="0"/>
              <a:t>Feb. 4, 2013</a:t>
            </a:r>
            <a:endParaRPr lang="en-GB" noProof="0"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E2DC185D-1DBF-40E9-9017-2245D26F1228}" type="slidenum">
              <a:rPr lang="en-GB" noProof="0"/>
              <a:pPr>
                <a:defRPr/>
              </a:pPr>
              <a:t>‹nr.›</a:t>
            </a:fld>
            <a:endParaRPr lang="en-GB" noProof="0" dirty="0"/>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0"/>
            <a:ext cx="8420100" cy="1362075"/>
          </a:xfrm>
        </p:spPr>
        <p:txBody>
          <a:bodyPr anchor="t"/>
          <a:lstStyle>
            <a:lvl1pPr algn="l">
              <a:defRPr sz="4000" b="1" cap="all"/>
            </a:lvl1pPr>
          </a:lstStyle>
          <a:p>
            <a:r>
              <a:rPr lang="en-GB" noProof="0" smtClean="0"/>
              <a:t>Klik for at redigere titeltypografi i masteren</a:t>
            </a:r>
            <a:endParaRPr lang="en-GB" noProof="0"/>
          </a:p>
        </p:txBody>
      </p:sp>
      <p:sp>
        <p:nvSpPr>
          <p:cNvPr id="3" name="Pladsholder til tekst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noProof="0" smtClean="0"/>
              <a:t>Klik for at redigere typografi i masteren</a:t>
            </a:r>
          </a:p>
        </p:txBody>
      </p:sp>
      <p:sp>
        <p:nvSpPr>
          <p:cNvPr id="4" name="Rectangle 93"/>
          <p:cNvSpPr>
            <a:spLocks noGrp="1" noChangeArrowheads="1"/>
          </p:cNvSpPr>
          <p:nvPr>
            <p:ph type="dt" sz="half" idx="10"/>
          </p:nvPr>
        </p:nvSpPr>
        <p:spPr>
          <a:ln/>
        </p:spPr>
        <p:txBody>
          <a:bodyPr/>
          <a:lstStyle>
            <a:lvl1pPr>
              <a:defRPr/>
            </a:lvl1pPr>
          </a:lstStyle>
          <a:p>
            <a:pPr>
              <a:defRPr/>
            </a:pPr>
            <a:r>
              <a:rPr lang="da-DK" noProof="0" smtClean="0"/>
              <a:t>Feb. 4, 2013</a:t>
            </a:r>
            <a:endParaRPr lang="en-GB" noProof="0"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8538C045-6659-43E4-80C3-5BE771CEC0C7}" type="slidenum">
              <a:rPr lang="en-GB" noProof="0"/>
              <a:pPr>
                <a:defRPr/>
              </a:pPr>
              <a:t>‹nr.›</a:t>
            </a:fld>
            <a:endParaRPr lang="en-GB" noProof="0" dirty="0"/>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Klik for at redigere titeltypografi i masteren</a:t>
            </a:r>
            <a:endParaRPr lang="en-GB" noProof="0"/>
          </a:p>
        </p:txBody>
      </p:sp>
      <p:sp>
        <p:nvSpPr>
          <p:cNvPr id="3" name="Pladsholder til indhold 2"/>
          <p:cNvSpPr>
            <a:spLocks noGrp="1"/>
          </p:cNvSpPr>
          <p:nvPr>
            <p:ph sz="half" idx="1"/>
          </p:nvPr>
        </p:nvSpPr>
        <p:spPr>
          <a:xfrm>
            <a:off x="161925" y="1600200"/>
            <a:ext cx="4711700" cy="4716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Pladsholder til indhold 3"/>
          <p:cNvSpPr>
            <a:spLocks noGrp="1"/>
          </p:cNvSpPr>
          <p:nvPr>
            <p:ph sz="half" idx="2"/>
          </p:nvPr>
        </p:nvSpPr>
        <p:spPr>
          <a:xfrm>
            <a:off x="5026025" y="1600200"/>
            <a:ext cx="4713288" cy="4716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5" name="Rectangle 93"/>
          <p:cNvSpPr>
            <a:spLocks noGrp="1" noChangeArrowheads="1"/>
          </p:cNvSpPr>
          <p:nvPr>
            <p:ph type="dt" sz="half" idx="10"/>
          </p:nvPr>
        </p:nvSpPr>
        <p:spPr>
          <a:ln/>
        </p:spPr>
        <p:txBody>
          <a:bodyPr/>
          <a:lstStyle>
            <a:lvl1pPr>
              <a:defRPr/>
            </a:lvl1pPr>
          </a:lstStyle>
          <a:p>
            <a:pPr>
              <a:defRPr/>
            </a:pPr>
            <a:r>
              <a:rPr lang="da-DK" noProof="0" smtClean="0"/>
              <a:t>Feb. 4, 2013</a:t>
            </a:r>
            <a:endParaRPr lang="en-GB" noProof="0" dirty="0"/>
          </a:p>
        </p:txBody>
      </p:sp>
      <p:sp>
        <p:nvSpPr>
          <p:cNvPr id="6"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BA200CB7-3D0A-4AD3-8121-C58B47A633F5}" type="slidenum">
              <a:rPr lang="en-GB" noProof="0"/>
              <a:pPr>
                <a:defRPr/>
              </a:pPr>
              <a:t>‹nr.›</a:t>
            </a:fld>
            <a:endParaRPr lang="en-GB" noProof="0" dirty="0"/>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p:spPr>
        <p:txBody>
          <a:bodyPr/>
          <a:lstStyle>
            <a:lvl1pPr>
              <a:defRPr/>
            </a:lvl1pPr>
          </a:lstStyle>
          <a:p>
            <a:r>
              <a:rPr lang="en-GB" noProof="0" smtClean="0"/>
              <a:t>Klik for at redigere titeltypografi i masteren</a:t>
            </a:r>
            <a:endParaRPr lang="en-GB" noProof="0"/>
          </a:p>
        </p:txBody>
      </p:sp>
      <p:sp>
        <p:nvSpPr>
          <p:cNvPr id="3" name="Pladsholder til tekst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smtClean="0"/>
              <a:t>Klik for at redigere typografi i masteren</a:t>
            </a:r>
          </a:p>
        </p:txBody>
      </p:sp>
      <p:sp>
        <p:nvSpPr>
          <p:cNvPr id="4" name="Pladsholder til indhold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5" name="Pladsholder til tekst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smtClean="0"/>
              <a:t>Klik for at redigere typografi i masteren</a:t>
            </a:r>
          </a:p>
        </p:txBody>
      </p:sp>
      <p:sp>
        <p:nvSpPr>
          <p:cNvPr id="6" name="Pladsholder til indhold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7" name="Rectangle 93"/>
          <p:cNvSpPr>
            <a:spLocks noGrp="1" noChangeArrowheads="1"/>
          </p:cNvSpPr>
          <p:nvPr>
            <p:ph type="dt" sz="half" idx="10"/>
          </p:nvPr>
        </p:nvSpPr>
        <p:spPr>
          <a:ln/>
        </p:spPr>
        <p:txBody>
          <a:bodyPr/>
          <a:lstStyle>
            <a:lvl1pPr>
              <a:defRPr/>
            </a:lvl1pPr>
          </a:lstStyle>
          <a:p>
            <a:pPr>
              <a:defRPr/>
            </a:pPr>
            <a:r>
              <a:rPr lang="da-DK" noProof="0" smtClean="0"/>
              <a:t>Feb. 4, 2013</a:t>
            </a:r>
            <a:endParaRPr lang="en-GB" noProof="0" dirty="0"/>
          </a:p>
        </p:txBody>
      </p:sp>
      <p:sp>
        <p:nvSpPr>
          <p:cNvPr id="8"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9" name="Rectangle 95"/>
          <p:cNvSpPr>
            <a:spLocks noGrp="1" noChangeArrowheads="1"/>
          </p:cNvSpPr>
          <p:nvPr>
            <p:ph type="sldNum" sz="quarter" idx="12"/>
          </p:nvPr>
        </p:nvSpPr>
        <p:spPr>
          <a:ln/>
        </p:spPr>
        <p:txBody>
          <a:bodyPr/>
          <a:lstStyle>
            <a:lvl1pPr>
              <a:defRPr/>
            </a:lvl1pPr>
          </a:lstStyle>
          <a:p>
            <a:pPr>
              <a:defRPr/>
            </a:pPr>
            <a:fld id="{FFD1ADA8-B8CF-478C-B208-576A9FD34AD9}" type="slidenum">
              <a:rPr lang="en-GB" noProof="0"/>
              <a:pPr>
                <a:defRPr/>
              </a:pPr>
              <a:t>‹nr.›</a:t>
            </a:fld>
            <a:endParaRPr lang="en-GB" noProof="0" dirty="0"/>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Klik for at redigere titeltypografi i masteren</a:t>
            </a:r>
            <a:endParaRPr lang="en-GB" noProof="0"/>
          </a:p>
        </p:txBody>
      </p:sp>
      <p:sp>
        <p:nvSpPr>
          <p:cNvPr id="3" name="Rectangle 93"/>
          <p:cNvSpPr>
            <a:spLocks noGrp="1" noChangeArrowheads="1"/>
          </p:cNvSpPr>
          <p:nvPr>
            <p:ph type="dt" sz="half" idx="10"/>
          </p:nvPr>
        </p:nvSpPr>
        <p:spPr>
          <a:ln/>
        </p:spPr>
        <p:txBody>
          <a:bodyPr/>
          <a:lstStyle>
            <a:lvl1pPr>
              <a:defRPr/>
            </a:lvl1pPr>
          </a:lstStyle>
          <a:p>
            <a:pPr>
              <a:defRPr/>
            </a:pPr>
            <a:r>
              <a:rPr lang="da-DK" noProof="0" smtClean="0"/>
              <a:t>Feb. 4, 2013</a:t>
            </a:r>
            <a:endParaRPr lang="en-GB" noProof="0" dirty="0"/>
          </a:p>
        </p:txBody>
      </p:sp>
      <p:sp>
        <p:nvSpPr>
          <p:cNvPr id="4"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5" name="Rectangle 95"/>
          <p:cNvSpPr>
            <a:spLocks noGrp="1" noChangeArrowheads="1"/>
          </p:cNvSpPr>
          <p:nvPr>
            <p:ph type="sldNum" sz="quarter" idx="12"/>
          </p:nvPr>
        </p:nvSpPr>
        <p:spPr>
          <a:ln/>
        </p:spPr>
        <p:txBody>
          <a:bodyPr/>
          <a:lstStyle>
            <a:lvl1pPr>
              <a:defRPr/>
            </a:lvl1pPr>
          </a:lstStyle>
          <a:p>
            <a:pPr>
              <a:defRPr/>
            </a:pPr>
            <a:fld id="{08D6BBB9-3197-41CA-9539-E96155982BCD}" type="slidenum">
              <a:rPr lang="en-GB" noProof="0"/>
              <a:pPr>
                <a:defRPr/>
              </a:pPr>
              <a:t>‹nr.›</a:t>
            </a:fld>
            <a:endParaRPr lang="en-GB" noProof="0" dirty="0"/>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93"/>
          <p:cNvSpPr>
            <a:spLocks noGrp="1" noChangeArrowheads="1"/>
          </p:cNvSpPr>
          <p:nvPr>
            <p:ph type="dt" sz="half" idx="10"/>
          </p:nvPr>
        </p:nvSpPr>
        <p:spPr>
          <a:ln/>
        </p:spPr>
        <p:txBody>
          <a:bodyPr/>
          <a:lstStyle>
            <a:lvl1pPr>
              <a:defRPr/>
            </a:lvl1pPr>
          </a:lstStyle>
          <a:p>
            <a:pPr>
              <a:defRPr/>
            </a:pPr>
            <a:r>
              <a:rPr lang="da-DK" noProof="0" smtClean="0"/>
              <a:t>Feb. 4, 2013</a:t>
            </a:r>
            <a:endParaRPr lang="en-GB" noProof="0" dirty="0"/>
          </a:p>
        </p:txBody>
      </p:sp>
      <p:sp>
        <p:nvSpPr>
          <p:cNvPr id="3"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4" name="Rectangle 95"/>
          <p:cNvSpPr>
            <a:spLocks noGrp="1" noChangeArrowheads="1"/>
          </p:cNvSpPr>
          <p:nvPr>
            <p:ph type="sldNum" sz="quarter" idx="12"/>
          </p:nvPr>
        </p:nvSpPr>
        <p:spPr>
          <a:ln/>
        </p:spPr>
        <p:txBody>
          <a:bodyPr/>
          <a:lstStyle>
            <a:lvl1pPr>
              <a:defRPr/>
            </a:lvl1pPr>
          </a:lstStyle>
          <a:p>
            <a:pPr>
              <a:defRPr/>
            </a:pPr>
            <a:fld id="{31303DC9-8EE6-4CC0-8CDD-62195768C2ED}" type="slidenum">
              <a:rPr lang="en-GB" noProof="0"/>
              <a:pPr>
                <a:defRPr/>
              </a:pPr>
              <a:t>‹nr.›</a:t>
            </a:fld>
            <a:endParaRPr lang="en-GB" noProof="0" dirty="0"/>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p:spPr>
        <p:txBody>
          <a:bodyPr anchor="b"/>
          <a:lstStyle>
            <a:lvl1pPr algn="l">
              <a:defRPr sz="2000" b="1"/>
            </a:lvl1pPr>
          </a:lstStyle>
          <a:p>
            <a:r>
              <a:rPr lang="en-GB" noProof="0" smtClean="0"/>
              <a:t>Klik for at redigere titeltypografi i masteren</a:t>
            </a:r>
            <a:endParaRPr lang="en-GB" noProof="0"/>
          </a:p>
        </p:txBody>
      </p:sp>
      <p:sp>
        <p:nvSpPr>
          <p:cNvPr id="3" name="Pladsholder til indhold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Pladsholder til tekst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smtClean="0"/>
              <a:t>Klik for at redigere typografi i masteren</a:t>
            </a:r>
          </a:p>
        </p:txBody>
      </p:sp>
      <p:sp>
        <p:nvSpPr>
          <p:cNvPr id="5" name="Rectangle 93"/>
          <p:cNvSpPr>
            <a:spLocks noGrp="1" noChangeArrowheads="1"/>
          </p:cNvSpPr>
          <p:nvPr>
            <p:ph type="dt" sz="half" idx="10"/>
          </p:nvPr>
        </p:nvSpPr>
        <p:spPr>
          <a:ln/>
        </p:spPr>
        <p:txBody>
          <a:bodyPr/>
          <a:lstStyle>
            <a:lvl1pPr>
              <a:defRPr/>
            </a:lvl1pPr>
          </a:lstStyle>
          <a:p>
            <a:pPr>
              <a:defRPr/>
            </a:pPr>
            <a:r>
              <a:rPr lang="da-DK" noProof="0" smtClean="0"/>
              <a:t>Feb. 4, 2013</a:t>
            </a:r>
            <a:endParaRPr lang="en-GB" noProof="0" dirty="0"/>
          </a:p>
        </p:txBody>
      </p:sp>
      <p:sp>
        <p:nvSpPr>
          <p:cNvPr id="6"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4061773B-AF25-42A5-B855-056266CBE4ED}" type="slidenum">
              <a:rPr lang="en-GB" noProof="0"/>
              <a:pPr>
                <a:defRPr/>
              </a:pPr>
              <a:t>‹nr.›</a:t>
            </a:fld>
            <a:endParaRPr lang="en-GB" noProof="0" dirty="0"/>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p:spPr>
        <p:txBody>
          <a:bodyPr anchor="b"/>
          <a:lstStyle>
            <a:lvl1pPr algn="l">
              <a:defRPr sz="2000" b="1"/>
            </a:lvl1pPr>
          </a:lstStyle>
          <a:p>
            <a:r>
              <a:rPr lang="en-GB" noProof="0" smtClean="0"/>
              <a:t>Klik for at redigere titeltypografi i masteren</a:t>
            </a:r>
            <a:endParaRPr lang="en-GB" noProof="0"/>
          </a:p>
        </p:txBody>
      </p:sp>
      <p:sp>
        <p:nvSpPr>
          <p:cNvPr id="3" name="Pladsholder til billed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Pladsholder til tekst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smtClean="0"/>
              <a:t>Klik for at redigere typografi i masteren</a:t>
            </a:r>
          </a:p>
        </p:txBody>
      </p:sp>
      <p:sp>
        <p:nvSpPr>
          <p:cNvPr id="5" name="Rectangle 93"/>
          <p:cNvSpPr>
            <a:spLocks noGrp="1" noChangeArrowheads="1"/>
          </p:cNvSpPr>
          <p:nvPr>
            <p:ph type="dt" sz="half" idx="10"/>
          </p:nvPr>
        </p:nvSpPr>
        <p:spPr>
          <a:ln/>
        </p:spPr>
        <p:txBody>
          <a:bodyPr/>
          <a:lstStyle>
            <a:lvl1pPr>
              <a:defRPr/>
            </a:lvl1pPr>
          </a:lstStyle>
          <a:p>
            <a:pPr>
              <a:defRPr/>
            </a:pPr>
            <a:r>
              <a:rPr lang="da-DK" noProof="0" smtClean="0"/>
              <a:t>Feb. 4, 2013</a:t>
            </a:r>
            <a:endParaRPr lang="en-GB" noProof="0" dirty="0"/>
          </a:p>
        </p:txBody>
      </p:sp>
      <p:sp>
        <p:nvSpPr>
          <p:cNvPr id="6"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C1CCF5BC-62E5-4C07-ABE8-D2CDA810AD9D}" type="slidenum">
              <a:rPr lang="en-GB" noProof="0"/>
              <a:pPr>
                <a:defRPr/>
              </a:pPr>
              <a:t>‹nr.›</a:t>
            </a:fld>
            <a:endParaRPr lang="en-GB" noProof="0" dirty="0"/>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91"/>
          <p:cNvSpPr>
            <a:spLocks noGrp="1" noChangeArrowheads="1"/>
          </p:cNvSpPr>
          <p:nvPr>
            <p:ph type="title"/>
          </p:nvPr>
        </p:nvSpPr>
        <p:spPr bwMode="auto">
          <a:xfrm>
            <a:off x="0" y="0"/>
            <a:ext cx="84201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GB" noProof="0" smtClean="0"/>
              <a:t>Klik for at redigere titeltypografien på masteren</a:t>
            </a:r>
          </a:p>
        </p:txBody>
      </p:sp>
      <p:sp>
        <p:nvSpPr>
          <p:cNvPr id="1116" name="Rectangle 92"/>
          <p:cNvSpPr>
            <a:spLocks noGrp="1" noChangeArrowheads="1"/>
          </p:cNvSpPr>
          <p:nvPr>
            <p:ph type="body" idx="1"/>
          </p:nvPr>
        </p:nvSpPr>
        <p:spPr bwMode="auto">
          <a:xfrm>
            <a:off x="161925" y="1600200"/>
            <a:ext cx="9577388" cy="4716463"/>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noProof="0" smtClean="0"/>
              <a:t>Klik for at redigere teksttypografien på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p>
        </p:txBody>
      </p:sp>
      <p:sp>
        <p:nvSpPr>
          <p:cNvPr id="1117" name="Rectangle 93"/>
          <p:cNvSpPr>
            <a:spLocks noGrp="1" noChangeArrowheads="1"/>
          </p:cNvSpPr>
          <p:nvPr>
            <p:ph type="dt" sz="half" idx="2"/>
          </p:nvPr>
        </p:nvSpPr>
        <p:spPr bwMode="auto">
          <a:xfrm>
            <a:off x="0" y="6484938"/>
            <a:ext cx="20637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0">
                <a:solidFill>
                  <a:schemeClr val="tx1"/>
                </a:solidFill>
              </a:defRPr>
            </a:lvl1pPr>
          </a:lstStyle>
          <a:p>
            <a:pPr>
              <a:defRPr/>
            </a:pPr>
            <a:r>
              <a:rPr lang="da-DK" noProof="0" smtClean="0"/>
              <a:t>Feb. 4, 2013</a:t>
            </a:r>
            <a:endParaRPr lang="en-GB" noProof="0" dirty="0"/>
          </a:p>
        </p:txBody>
      </p:sp>
      <p:sp>
        <p:nvSpPr>
          <p:cNvPr id="1118" name="Rectangle 94"/>
          <p:cNvSpPr>
            <a:spLocks noGrp="1" noChangeArrowheads="1"/>
          </p:cNvSpPr>
          <p:nvPr>
            <p:ph type="ftr" sz="quarter" idx="3"/>
          </p:nvPr>
        </p:nvSpPr>
        <p:spPr bwMode="auto">
          <a:xfrm>
            <a:off x="3384550" y="6484938"/>
            <a:ext cx="31369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solidFill>
                  <a:schemeClr val="tx1"/>
                </a:solidFill>
              </a:defRPr>
            </a:lvl1pPr>
          </a:lstStyle>
          <a:p>
            <a:pPr>
              <a:defRPr/>
            </a:pPr>
            <a:r>
              <a:rPr lang="en-GB" noProof="0" dirty="0"/>
              <a:t>Anders Plejdrup Houmøller</a:t>
            </a:r>
          </a:p>
        </p:txBody>
      </p:sp>
      <p:sp>
        <p:nvSpPr>
          <p:cNvPr id="1119" name="Rectangle 95"/>
          <p:cNvSpPr>
            <a:spLocks noGrp="1" noChangeArrowheads="1"/>
          </p:cNvSpPr>
          <p:nvPr>
            <p:ph type="sldNum" sz="quarter" idx="4"/>
          </p:nvPr>
        </p:nvSpPr>
        <p:spPr bwMode="auto">
          <a:xfrm>
            <a:off x="7842250" y="6484938"/>
            <a:ext cx="20637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chemeClr val="tx1"/>
                </a:solidFill>
              </a:defRPr>
            </a:lvl1pPr>
          </a:lstStyle>
          <a:p>
            <a:pPr>
              <a:defRPr/>
            </a:pPr>
            <a:fld id="{5186CF80-2A40-497E-9D93-B4D1E4E524BD}" type="slidenum">
              <a:rPr lang="en-GB" noProof="0"/>
              <a:pPr>
                <a:defRPr/>
              </a:pPr>
              <a:t>‹nr.›</a:t>
            </a:fld>
            <a:endParaRPr lang="en-GB" noProof="0" dirty="0"/>
          </a:p>
        </p:txBody>
      </p:sp>
      <p:sp>
        <p:nvSpPr>
          <p:cNvPr id="1299" name="Text Box 275"/>
          <p:cNvSpPr txBox="1">
            <a:spLocks noChangeArrowheads="1"/>
          </p:cNvSpPr>
          <p:nvPr userDrawn="1"/>
        </p:nvSpPr>
        <p:spPr bwMode="auto">
          <a:xfrm>
            <a:off x="7491413" y="6669088"/>
            <a:ext cx="1974850" cy="214312"/>
          </a:xfrm>
          <a:prstGeom prst="rect">
            <a:avLst/>
          </a:prstGeom>
          <a:noFill/>
          <a:ln w="9525">
            <a:noFill/>
            <a:miter lim="800000"/>
            <a:headEnd/>
            <a:tailEnd/>
          </a:ln>
          <a:effectLst/>
        </p:spPr>
        <p:txBody>
          <a:bodyPr wrap="none">
            <a:spAutoFit/>
          </a:bodyPr>
          <a:lstStyle/>
          <a:p>
            <a:pPr algn="l">
              <a:defRPr/>
            </a:pPr>
            <a:r>
              <a:rPr lang="en-GB" sz="800" b="0" noProof="0" dirty="0">
                <a:solidFill>
                  <a:schemeClr val="tx1"/>
                </a:solidFill>
              </a:rPr>
              <a:t>Copyright Houmoller Consulting </a:t>
            </a:r>
            <a:r>
              <a:rPr lang="en-GB" sz="800" b="0" noProof="0" dirty="0">
                <a:solidFill>
                  <a:schemeClr val="tx1"/>
                </a:solidFill>
                <a:cs typeface="Arial" charset="0"/>
              </a:rPr>
              <a:t>©</a:t>
            </a:r>
          </a:p>
        </p:txBody>
      </p:sp>
      <p:pic>
        <p:nvPicPr>
          <p:cNvPr id="1032" name="Picture 3" descr="HoumøllerConsulting logo 2010"/>
          <p:cNvPicPr>
            <a:picLocks noChangeAspect="1" noChangeArrowheads="1"/>
          </p:cNvPicPr>
          <p:nvPr userDrawn="1"/>
        </p:nvPicPr>
        <p:blipFill>
          <a:blip r:embed="rId15" cstate="print"/>
          <a:srcRect/>
          <a:stretch>
            <a:fillRect/>
          </a:stretch>
        </p:blipFill>
        <p:spPr bwMode="auto">
          <a:xfrm>
            <a:off x="7523163" y="41275"/>
            <a:ext cx="2344737" cy="292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16">
                                            <p:txEl>
                                              <p:pRg st="0" end="0"/>
                                            </p:txEl>
                                          </p:spTgt>
                                        </p:tgtEl>
                                        <p:attrNameLst>
                                          <p:attrName>style.visibility</p:attrName>
                                        </p:attrNameLst>
                                      </p:cBhvr>
                                      <p:to>
                                        <p:strVal val="visible"/>
                                      </p:to>
                                    </p:set>
                                    <p:anim calcmode="lin" valueType="num">
                                      <p:cBhvr additive="base">
                                        <p:cTn id="7" dur="500" fill="hold"/>
                                        <p:tgtEl>
                                          <p:spTgt spid="111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16">
                                            <p:txEl>
                                              <p:pRg st="1" end="1"/>
                                            </p:txEl>
                                          </p:spTgt>
                                        </p:tgtEl>
                                        <p:attrNameLst>
                                          <p:attrName>style.visibility</p:attrName>
                                        </p:attrNameLst>
                                      </p:cBhvr>
                                      <p:to>
                                        <p:strVal val="visible"/>
                                      </p:to>
                                    </p:set>
                                    <p:anim calcmode="lin" valueType="num">
                                      <p:cBhvr additive="base">
                                        <p:cTn id="13" dur="500" fill="hold"/>
                                        <p:tgtEl>
                                          <p:spTgt spid="111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16">
                                            <p:txEl>
                                              <p:pRg st="2" end="2"/>
                                            </p:txEl>
                                          </p:spTgt>
                                        </p:tgtEl>
                                        <p:attrNameLst>
                                          <p:attrName>style.visibility</p:attrName>
                                        </p:attrNameLst>
                                      </p:cBhvr>
                                      <p:to>
                                        <p:strVal val="visible"/>
                                      </p:to>
                                    </p:set>
                                    <p:anim calcmode="lin" valueType="num">
                                      <p:cBhvr additive="base">
                                        <p:cTn id="19" dur="500" fill="hold"/>
                                        <p:tgtEl>
                                          <p:spTgt spid="111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1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16">
                                            <p:txEl>
                                              <p:pRg st="3" end="3"/>
                                            </p:txEl>
                                          </p:spTgt>
                                        </p:tgtEl>
                                        <p:attrNameLst>
                                          <p:attrName>style.visibility</p:attrName>
                                        </p:attrNameLst>
                                      </p:cBhvr>
                                      <p:to>
                                        <p:strVal val="visible"/>
                                      </p:to>
                                    </p:set>
                                    <p:anim calcmode="lin" valueType="num">
                                      <p:cBhvr additive="base">
                                        <p:cTn id="25" dur="500" fill="hold"/>
                                        <p:tgtEl>
                                          <p:spTgt spid="1116">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1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16">
                                            <p:txEl>
                                              <p:pRg st="4" end="4"/>
                                            </p:txEl>
                                          </p:spTgt>
                                        </p:tgtEl>
                                        <p:attrNameLst>
                                          <p:attrName>style.visibility</p:attrName>
                                        </p:attrNameLst>
                                      </p:cBhvr>
                                      <p:to>
                                        <p:strVal val="visible"/>
                                      </p:to>
                                    </p:set>
                                    <p:anim calcmode="lin" valueType="num">
                                      <p:cBhvr additive="base">
                                        <p:cTn id="31" dur="500" fill="hold"/>
                                        <p:tgtEl>
                                          <p:spTgt spid="1116">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1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 grpId="0" build="p">
        <p:tmplLst>
          <p:tmpl lvl="1">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Lst>
      </p:bldP>
    </p:bldLst>
  </p:timing>
  <p:hf hdr="0"/>
  <p:txStyles>
    <p:titleStyle>
      <a:lvl1pPr algn="ctr" defTabSz="762000" rtl="0" eaLnBrk="0" fontAlgn="base" hangingPunct="0">
        <a:spcBef>
          <a:spcPct val="0"/>
        </a:spcBef>
        <a:spcAft>
          <a:spcPct val="0"/>
        </a:spcAft>
        <a:defRPr sz="4000" b="1">
          <a:solidFill>
            <a:schemeClr val="tx1"/>
          </a:solidFill>
          <a:latin typeface="+mj-lt"/>
          <a:ea typeface="+mj-ea"/>
          <a:cs typeface="+mj-cs"/>
        </a:defRPr>
      </a:lvl1pPr>
      <a:lvl2pPr algn="ctr" defTabSz="762000" rtl="0" eaLnBrk="0" fontAlgn="base" hangingPunct="0">
        <a:spcBef>
          <a:spcPct val="0"/>
        </a:spcBef>
        <a:spcAft>
          <a:spcPct val="0"/>
        </a:spcAft>
        <a:defRPr sz="4000" b="1">
          <a:solidFill>
            <a:schemeClr val="tx1"/>
          </a:solidFill>
          <a:latin typeface="Verdana" pitchFamily="34" charset="0"/>
        </a:defRPr>
      </a:lvl2pPr>
      <a:lvl3pPr algn="ctr" defTabSz="762000" rtl="0" eaLnBrk="0" fontAlgn="base" hangingPunct="0">
        <a:spcBef>
          <a:spcPct val="0"/>
        </a:spcBef>
        <a:spcAft>
          <a:spcPct val="0"/>
        </a:spcAft>
        <a:defRPr sz="4000" b="1">
          <a:solidFill>
            <a:schemeClr val="tx1"/>
          </a:solidFill>
          <a:latin typeface="Verdana" pitchFamily="34" charset="0"/>
        </a:defRPr>
      </a:lvl3pPr>
      <a:lvl4pPr algn="ctr" defTabSz="762000" rtl="0" eaLnBrk="0" fontAlgn="base" hangingPunct="0">
        <a:spcBef>
          <a:spcPct val="0"/>
        </a:spcBef>
        <a:spcAft>
          <a:spcPct val="0"/>
        </a:spcAft>
        <a:defRPr sz="4000" b="1">
          <a:solidFill>
            <a:schemeClr val="tx1"/>
          </a:solidFill>
          <a:latin typeface="Verdana" pitchFamily="34" charset="0"/>
        </a:defRPr>
      </a:lvl4pPr>
      <a:lvl5pPr algn="ctr" defTabSz="762000" rtl="0" eaLnBrk="0" fontAlgn="base" hangingPunct="0">
        <a:spcBef>
          <a:spcPct val="0"/>
        </a:spcBef>
        <a:spcAft>
          <a:spcPct val="0"/>
        </a:spcAft>
        <a:defRPr sz="4000" b="1">
          <a:solidFill>
            <a:schemeClr val="tx1"/>
          </a:solidFill>
          <a:latin typeface="Verdana" pitchFamily="34" charset="0"/>
        </a:defRPr>
      </a:lvl5pPr>
      <a:lvl6pPr marL="457200" algn="ctr" defTabSz="762000" rtl="0" eaLnBrk="0" fontAlgn="base" hangingPunct="0">
        <a:spcBef>
          <a:spcPct val="0"/>
        </a:spcBef>
        <a:spcAft>
          <a:spcPct val="0"/>
        </a:spcAft>
        <a:defRPr sz="4000" b="1">
          <a:solidFill>
            <a:schemeClr val="tx1"/>
          </a:solidFill>
          <a:latin typeface="Verdana" pitchFamily="34" charset="0"/>
        </a:defRPr>
      </a:lvl6pPr>
      <a:lvl7pPr marL="914400" algn="ctr" defTabSz="762000" rtl="0" eaLnBrk="0" fontAlgn="base" hangingPunct="0">
        <a:spcBef>
          <a:spcPct val="0"/>
        </a:spcBef>
        <a:spcAft>
          <a:spcPct val="0"/>
        </a:spcAft>
        <a:defRPr sz="4000" b="1">
          <a:solidFill>
            <a:schemeClr val="tx1"/>
          </a:solidFill>
          <a:latin typeface="Verdana" pitchFamily="34" charset="0"/>
        </a:defRPr>
      </a:lvl7pPr>
      <a:lvl8pPr marL="1371600" algn="ctr" defTabSz="762000" rtl="0" eaLnBrk="0" fontAlgn="base" hangingPunct="0">
        <a:spcBef>
          <a:spcPct val="0"/>
        </a:spcBef>
        <a:spcAft>
          <a:spcPct val="0"/>
        </a:spcAft>
        <a:defRPr sz="4000" b="1">
          <a:solidFill>
            <a:schemeClr val="tx1"/>
          </a:solidFill>
          <a:latin typeface="Verdana" pitchFamily="34" charset="0"/>
        </a:defRPr>
      </a:lvl8pPr>
      <a:lvl9pPr marL="1828800" algn="ctr" defTabSz="762000" rtl="0" eaLnBrk="0" fontAlgn="base" hangingPunct="0">
        <a:spcBef>
          <a:spcPct val="0"/>
        </a:spcBef>
        <a:spcAft>
          <a:spcPct val="0"/>
        </a:spcAft>
        <a:defRPr sz="4000" b="1">
          <a:solidFill>
            <a:schemeClr val="tx1"/>
          </a:solidFill>
          <a:latin typeface="Verdana" pitchFamily="34" charset="0"/>
        </a:defRPr>
      </a:lvl9pPr>
    </p:titleStyle>
    <p:bodyStyle>
      <a:lvl1pPr marL="342900" indent="-342900" algn="l" defTabSz="762000" rtl="0" eaLnBrk="0" fontAlgn="base" hangingPunct="0">
        <a:spcBef>
          <a:spcPct val="35000"/>
        </a:spcBef>
        <a:spcAft>
          <a:spcPct val="0"/>
        </a:spcAft>
        <a:buFont typeface="Monotype Sorts" pitchFamily="2" charset="2"/>
        <a:buChar char="ð"/>
        <a:defRPr sz="2400" b="1">
          <a:solidFill>
            <a:schemeClr val="tx1"/>
          </a:solidFill>
          <a:latin typeface="+mn-lt"/>
          <a:ea typeface="+mn-ea"/>
          <a:cs typeface="+mn-cs"/>
        </a:defRPr>
      </a:lvl1pPr>
      <a:lvl2pPr marL="742950" indent="-285750" algn="l" defTabSz="762000" rtl="0" eaLnBrk="0" fontAlgn="base" hangingPunct="0">
        <a:spcBef>
          <a:spcPct val="20000"/>
        </a:spcBef>
        <a:spcAft>
          <a:spcPct val="0"/>
        </a:spcAft>
        <a:buFont typeface="Monotype Sorts" pitchFamily="2" charset="2"/>
        <a:buChar char="ü"/>
        <a:defRPr sz="2200" b="1">
          <a:solidFill>
            <a:schemeClr val="tx1"/>
          </a:solidFill>
          <a:latin typeface="+mn-lt"/>
        </a:defRPr>
      </a:lvl2pPr>
      <a:lvl3pPr marL="1143000" indent="-228600" algn="l" defTabSz="762000" rtl="0" eaLnBrk="0" fontAlgn="base" hangingPunct="0">
        <a:spcBef>
          <a:spcPct val="20000"/>
        </a:spcBef>
        <a:spcAft>
          <a:spcPct val="0"/>
        </a:spcAft>
        <a:buChar char="•"/>
        <a:defRPr sz="2200" b="1">
          <a:solidFill>
            <a:schemeClr val="tx1"/>
          </a:solidFill>
          <a:latin typeface="+mn-lt"/>
        </a:defRPr>
      </a:lvl3pPr>
      <a:lvl4pPr marL="1600200" indent="-228600" algn="l" defTabSz="762000" rtl="0" eaLnBrk="0" fontAlgn="base" hangingPunct="0">
        <a:spcBef>
          <a:spcPct val="20000"/>
        </a:spcBef>
        <a:spcAft>
          <a:spcPct val="0"/>
        </a:spcAft>
        <a:buChar char="–"/>
        <a:defRPr sz="2200" b="1">
          <a:solidFill>
            <a:schemeClr val="tx1"/>
          </a:solidFill>
          <a:latin typeface="+mn-lt"/>
        </a:defRPr>
      </a:lvl4pPr>
      <a:lvl5pPr marL="2057400" indent="-228600" algn="l" defTabSz="762000" rtl="0" eaLnBrk="0" fontAlgn="base" hangingPunct="0">
        <a:spcBef>
          <a:spcPct val="20000"/>
        </a:spcBef>
        <a:spcAft>
          <a:spcPct val="0"/>
        </a:spcAft>
        <a:buChar char="•"/>
        <a:defRPr sz="2200" b="1">
          <a:solidFill>
            <a:schemeClr val="tx1"/>
          </a:solidFill>
          <a:latin typeface="+mn-lt"/>
        </a:defRPr>
      </a:lvl5pPr>
      <a:lvl6pPr marL="2514600" indent="-228600" algn="l" defTabSz="762000" rtl="0" eaLnBrk="0" fontAlgn="base" hangingPunct="0">
        <a:spcBef>
          <a:spcPct val="20000"/>
        </a:spcBef>
        <a:spcAft>
          <a:spcPct val="0"/>
        </a:spcAft>
        <a:buChar char="•"/>
        <a:defRPr sz="2200" b="1">
          <a:solidFill>
            <a:schemeClr val="tx1"/>
          </a:solidFill>
          <a:latin typeface="+mn-lt"/>
        </a:defRPr>
      </a:lvl6pPr>
      <a:lvl7pPr marL="2971800" indent="-228600" algn="l" defTabSz="762000" rtl="0" eaLnBrk="0" fontAlgn="base" hangingPunct="0">
        <a:spcBef>
          <a:spcPct val="20000"/>
        </a:spcBef>
        <a:spcAft>
          <a:spcPct val="0"/>
        </a:spcAft>
        <a:buChar char="•"/>
        <a:defRPr sz="2200" b="1">
          <a:solidFill>
            <a:schemeClr val="tx1"/>
          </a:solidFill>
          <a:latin typeface="+mn-lt"/>
        </a:defRPr>
      </a:lvl7pPr>
      <a:lvl8pPr marL="3429000" indent="-228600" algn="l" defTabSz="762000" rtl="0" eaLnBrk="0" fontAlgn="base" hangingPunct="0">
        <a:spcBef>
          <a:spcPct val="20000"/>
        </a:spcBef>
        <a:spcAft>
          <a:spcPct val="0"/>
        </a:spcAft>
        <a:buChar char="•"/>
        <a:defRPr sz="2200" b="1">
          <a:solidFill>
            <a:schemeClr val="tx1"/>
          </a:solidFill>
          <a:latin typeface="+mn-lt"/>
        </a:defRPr>
      </a:lvl8pPr>
      <a:lvl9pPr marL="3886200" indent="-228600" algn="l" defTabSz="762000" rtl="0" eaLnBrk="0" fontAlgn="base" hangingPunct="0">
        <a:spcBef>
          <a:spcPct val="20000"/>
        </a:spcBef>
        <a:spcAft>
          <a:spcPct val="0"/>
        </a:spcAft>
        <a:buChar char="•"/>
        <a:defRPr sz="2200" b="1">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4515"/>
            <a:ext cx="9906000" cy="638628"/>
          </a:xfrm>
        </p:spPr>
        <p:txBody>
          <a:bodyPr/>
          <a:lstStyle/>
          <a:p>
            <a:pPr algn="l"/>
            <a:r>
              <a:rPr lang="en-GB" sz="2900" dirty="0" smtClean="0"/>
              <a:t>Market coupling – important issues</a:t>
            </a:r>
            <a:endParaRPr lang="en-GB" sz="2900" dirty="0"/>
          </a:p>
        </p:txBody>
      </p:sp>
      <p:sp>
        <p:nvSpPr>
          <p:cNvPr id="3" name="Pladsholder til indhold 2"/>
          <p:cNvSpPr>
            <a:spLocks noGrp="1"/>
          </p:cNvSpPr>
          <p:nvPr>
            <p:ph idx="1"/>
          </p:nvPr>
        </p:nvSpPr>
        <p:spPr>
          <a:xfrm>
            <a:off x="0" y="537039"/>
            <a:ext cx="9905999" cy="5718626"/>
          </a:xfrm>
        </p:spPr>
        <p:txBody>
          <a:bodyPr/>
          <a:lstStyle/>
          <a:p>
            <a:r>
              <a:rPr lang="en-GB" sz="2000" dirty="0" smtClean="0"/>
              <a:t>This PowerPoint presentation presents important issues, which shift a lot of money between players and between countries.</a:t>
            </a:r>
          </a:p>
          <a:p>
            <a:r>
              <a:rPr lang="en-GB" sz="2000" dirty="0" smtClean="0"/>
              <a:t>The point is to illustrate, we need a</a:t>
            </a:r>
            <a:r>
              <a:rPr lang="en-GB" sz="2000" dirty="0" smtClean="0">
                <a:solidFill>
                  <a:srgbClr val="CC0000"/>
                </a:solidFill>
              </a:rPr>
              <a:t> </a:t>
            </a:r>
            <a:r>
              <a:rPr lang="en-GB" sz="2000" dirty="0" smtClean="0">
                <a:solidFill>
                  <a:srgbClr val="FF0000"/>
                </a:solidFill>
              </a:rPr>
              <a:t>governing for the market coupling providing a transparent decision process</a:t>
            </a:r>
          </a:p>
          <a:p>
            <a:pPr lvl="1"/>
            <a:r>
              <a:rPr lang="en-GB" sz="2000" dirty="0" smtClean="0"/>
              <a:t>With representatives for nations, market players and TSOs making the decisions</a:t>
            </a:r>
          </a:p>
          <a:p>
            <a:pPr lvl="2"/>
            <a:r>
              <a:rPr lang="en-GB" sz="2000" dirty="0" smtClean="0"/>
              <a:t>As </a:t>
            </a:r>
            <a:r>
              <a:rPr lang="en-GB" sz="2000" i="1" u="sng" dirty="0" smtClean="0">
                <a:solidFill>
                  <a:srgbClr val="FF0000"/>
                </a:solidFill>
              </a:rPr>
              <a:t>it’s their money, which is at stake</a:t>
            </a:r>
            <a:r>
              <a:rPr lang="en-GB" sz="2000" dirty="0" smtClean="0"/>
              <a:t>.</a:t>
            </a:r>
          </a:p>
          <a:p>
            <a:r>
              <a:rPr lang="en-GB" sz="2000" dirty="0" smtClean="0"/>
              <a:t>In the appendix, you’ll find a list of the terms and acronyms used in this PowerPoint presentation</a:t>
            </a:r>
            <a:r>
              <a:rPr lang="en-GB" sz="2000" dirty="0" smtClean="0"/>
              <a:t>.</a:t>
            </a:r>
          </a:p>
          <a:p>
            <a:r>
              <a:rPr lang="en-GB" sz="2000" dirty="0" smtClean="0"/>
              <a:t>Concerning documents referred to in this presentation:</a:t>
            </a:r>
          </a:p>
          <a:p>
            <a:pPr lvl="1"/>
            <a:r>
              <a:rPr lang="en-GB" sz="2000" dirty="0" smtClean="0"/>
              <a:t>At </a:t>
            </a:r>
            <a:r>
              <a:rPr lang="en-GB" sz="2000" i="1" dirty="0" smtClean="0"/>
              <a:t>houmollerconsulting.dk</a:t>
            </a:r>
            <a:r>
              <a:rPr lang="en-GB" sz="2000" dirty="0" smtClean="0"/>
              <a:t>, you can download the documents from the sub-page </a:t>
            </a:r>
            <a:r>
              <a:rPr lang="en-GB" sz="2000" i="1" dirty="0" smtClean="0"/>
              <a:t>Facts and findings</a:t>
            </a:r>
            <a:r>
              <a:rPr lang="en-GB" sz="2000" dirty="0" smtClean="0"/>
              <a:t>.</a:t>
            </a:r>
            <a:endParaRPr lang="en-GB" sz="2000" dirty="0" smtClean="0"/>
          </a:p>
          <a:p>
            <a:r>
              <a:rPr lang="en-GB" sz="1800" dirty="0" smtClean="0"/>
              <a:t>This PowerPoint presentation is animated</a:t>
            </a:r>
          </a:p>
          <a:p>
            <a:pPr lvl="1"/>
            <a:r>
              <a:rPr lang="en-GB" sz="1800" dirty="0" smtClean="0"/>
              <a:t>It’s recommended to run the animation when viewing the presentation.</a:t>
            </a:r>
          </a:p>
          <a:p>
            <a:r>
              <a:rPr lang="en-GB" sz="1800" dirty="0" smtClean="0"/>
              <a:t>On most computers, you can start the animation by pressing </a:t>
            </a:r>
            <a:r>
              <a:rPr lang="en-GB" sz="1800" i="1" u="sng" dirty="0" smtClean="0"/>
              <a:t>F5</a:t>
            </a:r>
            <a:r>
              <a:rPr lang="en-GB" sz="1800" i="1" dirty="0" smtClean="0"/>
              <a:t>.</a:t>
            </a:r>
          </a:p>
          <a:p>
            <a:pPr lvl="1"/>
            <a:r>
              <a:rPr lang="en-GB" sz="1800" dirty="0" smtClean="0"/>
              <a:t>Now the presentation moves one step forward, when you press </a:t>
            </a:r>
            <a:r>
              <a:rPr lang="en-GB" sz="1800" i="1" u="sng" dirty="0" smtClean="0"/>
              <a:t>Page Down</a:t>
            </a:r>
            <a:r>
              <a:rPr lang="en-GB" sz="1800" dirty="0" smtClean="0"/>
              <a:t>. It moves one step backward, when you press </a:t>
            </a:r>
            <a:r>
              <a:rPr lang="en-GB" sz="1800" i="1" u="sng" dirty="0" smtClean="0"/>
              <a:t>Page Up</a:t>
            </a:r>
            <a:r>
              <a:rPr lang="en-GB" sz="1800" dirty="0" smtClean="0"/>
              <a:t>.</a:t>
            </a:r>
            <a:endParaRPr lang="en-GB" sz="1800" dirty="0"/>
          </a:p>
        </p:txBody>
      </p:sp>
      <p:sp>
        <p:nvSpPr>
          <p:cNvPr id="6" name="Pladsholder til diasnummer 5"/>
          <p:cNvSpPr>
            <a:spLocks noGrp="1"/>
          </p:cNvSpPr>
          <p:nvPr>
            <p:ph type="sldNum" sz="quarter" idx="12"/>
          </p:nvPr>
        </p:nvSpPr>
        <p:spPr/>
        <p:txBody>
          <a:bodyPr/>
          <a:lstStyle/>
          <a:p>
            <a:pPr>
              <a:defRPr/>
            </a:pPr>
            <a:fld id="{E2DC185D-1DBF-40E9-9017-2245D26F1228}" type="slidenum">
              <a:rPr lang="en-GB" smtClean="0"/>
              <a:pPr>
                <a:defRPr/>
              </a:pPr>
              <a:t>1</a:t>
            </a:fld>
            <a:endParaRPr lang="en-GB" dirty="0"/>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72571"/>
            <a:ext cx="9906001" cy="1407889"/>
          </a:xfrm>
        </p:spPr>
        <p:txBody>
          <a:bodyPr/>
          <a:lstStyle/>
          <a:p>
            <a:r>
              <a:rPr lang="en-GB" sz="3400" dirty="0" smtClean="0">
                <a:solidFill>
                  <a:srgbClr val="0033CC"/>
                </a:solidFill>
              </a:rPr>
              <a:t>Issue no. 2</a:t>
            </a:r>
            <a:r>
              <a:rPr lang="en-GB" sz="2800" dirty="0" smtClean="0"/>
              <a:t/>
            </a:r>
            <a:br>
              <a:rPr lang="en-GB" sz="2800" dirty="0" smtClean="0"/>
            </a:br>
            <a:r>
              <a:rPr lang="en-GB" sz="2800" dirty="0" smtClean="0"/>
              <a:t>price-setting in neighbouring price zones</a:t>
            </a:r>
            <a:br>
              <a:rPr lang="en-GB" sz="2800" dirty="0" smtClean="0"/>
            </a:br>
            <a:r>
              <a:rPr lang="en-GB" sz="2200" dirty="0" smtClean="0"/>
              <a:t>The consequence of block bids</a:t>
            </a:r>
            <a:endParaRPr lang="en-GB" sz="2200" dirty="0"/>
          </a:p>
        </p:txBody>
      </p:sp>
      <p:sp>
        <p:nvSpPr>
          <p:cNvPr id="3" name="Pladsholder til indhold 2"/>
          <p:cNvSpPr>
            <a:spLocks noGrp="1"/>
          </p:cNvSpPr>
          <p:nvPr>
            <p:ph idx="1"/>
          </p:nvPr>
        </p:nvSpPr>
        <p:spPr>
          <a:xfrm>
            <a:off x="377371" y="1799767"/>
            <a:ext cx="9173029" cy="4180114"/>
          </a:xfrm>
        </p:spPr>
        <p:txBody>
          <a:bodyPr/>
          <a:lstStyle/>
          <a:p>
            <a:r>
              <a:rPr lang="en-GB" dirty="0" smtClean="0"/>
              <a:t>It’s never been investigated systematically, but perhaps this flat-earth thinking could reduce the value of the spot trading with 20%!</a:t>
            </a:r>
          </a:p>
          <a:p>
            <a:r>
              <a:rPr lang="en-GB" dirty="0" smtClean="0"/>
              <a:t>For the flow-base market coupling, a proposal for </a:t>
            </a:r>
            <a:r>
              <a:rPr lang="en-GB" i="1" dirty="0" smtClean="0"/>
              <a:t>Intuitive-Flow-Based</a:t>
            </a:r>
            <a:r>
              <a:rPr lang="en-GB" dirty="0" smtClean="0"/>
              <a:t> has been put forward</a:t>
            </a:r>
          </a:p>
          <a:p>
            <a:pPr lvl="1"/>
            <a:r>
              <a:rPr lang="en-GB" dirty="0" smtClean="0"/>
              <a:t>In a way similar to the block bid issue, this proposal would suggest losing welfare in favour of surrendering to flat-earth thinking…</a:t>
            </a:r>
            <a:endParaRPr lang="en-GB" dirty="0"/>
          </a:p>
        </p:txBody>
      </p:sp>
      <p:sp>
        <p:nvSpPr>
          <p:cNvPr id="4" name="Pladsholder til dato 3"/>
          <p:cNvSpPr>
            <a:spLocks noGrp="1"/>
          </p:cNvSpPr>
          <p:nvPr>
            <p:ph type="dt" sz="half" idx="10"/>
          </p:nvPr>
        </p:nvSpPr>
        <p:spPr/>
        <p:txBody>
          <a:bodyPr/>
          <a:lstStyle/>
          <a:p>
            <a:pPr>
              <a:defRPr/>
            </a:pPr>
            <a:r>
              <a:rPr lang="da-DK" smtClean="0"/>
              <a:t>Feb. 4, 2013</a:t>
            </a:r>
            <a:endParaRPr lang="en-GB" dirty="0"/>
          </a:p>
        </p:txBody>
      </p:sp>
      <p:sp>
        <p:nvSpPr>
          <p:cNvPr id="6" name="Pladsholder til diasnummer 5"/>
          <p:cNvSpPr>
            <a:spLocks noGrp="1"/>
          </p:cNvSpPr>
          <p:nvPr>
            <p:ph type="sldNum" sz="quarter" idx="12"/>
          </p:nvPr>
        </p:nvSpPr>
        <p:spPr/>
        <p:txBody>
          <a:bodyPr/>
          <a:lstStyle/>
          <a:p>
            <a:pPr>
              <a:defRPr/>
            </a:pPr>
            <a:fld id="{E2DC185D-1DBF-40E9-9017-2245D26F1228}" type="slidenum">
              <a:rPr lang="en-GB" smtClean="0"/>
              <a:pPr>
                <a:defRPr/>
              </a:pPr>
              <a:t>10</a:t>
            </a:fld>
            <a:endParaRPr lang="en-GB" dirty="0"/>
          </a:p>
        </p:txBody>
      </p:sp>
      <p:sp>
        <p:nvSpPr>
          <p:cNvPr id="7" name="Pladsholder til sidefod 6"/>
          <p:cNvSpPr>
            <a:spLocks noGrp="1"/>
          </p:cNvSpPr>
          <p:nvPr>
            <p:ph type="ftr" sz="quarter" idx="11"/>
          </p:nvPr>
        </p:nvSpPr>
        <p:spPr/>
        <p:txBody>
          <a:bodyPr/>
          <a:lstStyle/>
          <a:p>
            <a:pPr>
              <a:defRPr/>
            </a:pPr>
            <a:r>
              <a:rPr lang="en-GB" noProof="0" smtClean="0"/>
              <a:t>Anders Plejdrup Houmøller</a:t>
            </a:r>
            <a:endParaRPr lang="en-GB" noProof="0" dirty="0"/>
          </a:p>
        </p:txBody>
      </p:sp>
    </p:spTree>
  </p:cSld>
  <p:clrMapOvr>
    <a:masterClrMapping/>
  </p:clrMapOvr>
  <p:transition spd="med">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9027"/>
            <a:ext cx="9906000" cy="1349829"/>
          </a:xfrm>
        </p:spPr>
        <p:txBody>
          <a:bodyPr/>
          <a:lstStyle/>
          <a:p>
            <a:r>
              <a:rPr lang="en-GB" sz="3400" dirty="0" smtClean="0">
                <a:solidFill>
                  <a:srgbClr val="0033CC"/>
                </a:solidFill>
              </a:rPr>
              <a:t>Issue no. 3</a:t>
            </a:r>
            <a:r>
              <a:rPr lang="en-GB" sz="2800" dirty="0" smtClean="0"/>
              <a:t/>
            </a:r>
            <a:br>
              <a:rPr lang="en-GB" sz="2800" dirty="0" smtClean="0"/>
            </a:br>
            <a:r>
              <a:rPr lang="en-GB" sz="2800" dirty="0" smtClean="0"/>
              <a:t>price-setting in neighbouring countries</a:t>
            </a:r>
            <a:br>
              <a:rPr lang="en-GB" sz="2800" dirty="0" smtClean="0"/>
            </a:br>
            <a:r>
              <a:rPr lang="en-GB" sz="2200" dirty="0" smtClean="0"/>
              <a:t>Politics and the electricity market</a:t>
            </a:r>
            <a:endParaRPr lang="en-GB" sz="2200" dirty="0"/>
          </a:p>
        </p:txBody>
      </p:sp>
      <p:sp>
        <p:nvSpPr>
          <p:cNvPr id="3" name="Pladsholder til indhold 2"/>
          <p:cNvSpPr>
            <a:spLocks noGrp="1"/>
          </p:cNvSpPr>
          <p:nvPr>
            <p:ph idx="1"/>
          </p:nvPr>
        </p:nvSpPr>
        <p:spPr/>
        <p:txBody>
          <a:bodyPr/>
          <a:lstStyle/>
          <a:p>
            <a:r>
              <a:rPr lang="en-GB" dirty="0" smtClean="0"/>
              <a:t>We now assume, the effect of the block bids is taken properly into account</a:t>
            </a:r>
          </a:p>
          <a:p>
            <a:pPr lvl="1"/>
            <a:r>
              <a:rPr lang="en-GB" dirty="0" smtClean="0"/>
              <a:t>With reference to the definitions in the appendix: the welfare criterion is </a:t>
            </a:r>
            <a:r>
              <a:rPr lang="en-GB" u="sng" dirty="0" smtClean="0"/>
              <a:t>not</a:t>
            </a:r>
            <a:r>
              <a:rPr lang="en-GB" dirty="0" smtClean="0"/>
              <a:t> ignored in favour of an application of </a:t>
            </a:r>
            <a:r>
              <a:rPr lang="en-GB" i="1" dirty="0" smtClean="0"/>
              <a:t>equal-prices-if-link-is-uncongested</a:t>
            </a:r>
            <a:r>
              <a:rPr lang="en-GB" dirty="0" smtClean="0"/>
              <a:t>.</a:t>
            </a:r>
          </a:p>
          <a:p>
            <a:r>
              <a:rPr lang="en-GB" dirty="0" smtClean="0"/>
              <a:t>However, even for hours, where the block bids do not create different prices, it’s not self-evident there should be equal prices for two neighbouring countries, just because their interconnector is uncongested.</a:t>
            </a:r>
            <a:endParaRPr lang="en-GB" dirty="0"/>
          </a:p>
        </p:txBody>
      </p:sp>
      <p:sp>
        <p:nvSpPr>
          <p:cNvPr id="4" name="Pladsholder til dato 3"/>
          <p:cNvSpPr>
            <a:spLocks noGrp="1"/>
          </p:cNvSpPr>
          <p:nvPr>
            <p:ph type="dt" sz="half" idx="10"/>
          </p:nvPr>
        </p:nvSpPr>
        <p:spPr/>
        <p:txBody>
          <a:bodyPr/>
          <a:lstStyle/>
          <a:p>
            <a:pPr>
              <a:defRPr/>
            </a:pPr>
            <a:r>
              <a:rPr lang="da-DK" smtClean="0"/>
              <a:t>Feb. 4, 2013</a:t>
            </a:r>
            <a:endParaRPr lang="en-GB" dirty="0"/>
          </a:p>
        </p:txBody>
      </p:sp>
      <p:sp>
        <p:nvSpPr>
          <p:cNvPr id="6" name="Pladsholder til diasnummer 5"/>
          <p:cNvSpPr>
            <a:spLocks noGrp="1"/>
          </p:cNvSpPr>
          <p:nvPr>
            <p:ph type="sldNum" sz="quarter" idx="12"/>
          </p:nvPr>
        </p:nvSpPr>
        <p:spPr/>
        <p:txBody>
          <a:bodyPr/>
          <a:lstStyle/>
          <a:p>
            <a:pPr>
              <a:defRPr/>
            </a:pPr>
            <a:fld id="{E2DC185D-1DBF-40E9-9017-2245D26F1228}" type="slidenum">
              <a:rPr lang="en-GB" smtClean="0"/>
              <a:pPr>
                <a:defRPr/>
              </a:pPr>
              <a:t>11</a:t>
            </a:fld>
            <a:endParaRPr lang="en-GB" dirty="0"/>
          </a:p>
        </p:txBody>
      </p:sp>
      <p:sp>
        <p:nvSpPr>
          <p:cNvPr id="7" name="Pladsholder til sidefod 6"/>
          <p:cNvSpPr>
            <a:spLocks noGrp="1"/>
          </p:cNvSpPr>
          <p:nvPr>
            <p:ph type="ftr" sz="quarter" idx="11"/>
          </p:nvPr>
        </p:nvSpPr>
        <p:spPr/>
        <p:txBody>
          <a:bodyPr/>
          <a:lstStyle/>
          <a:p>
            <a:pPr>
              <a:defRPr/>
            </a:pPr>
            <a:r>
              <a:rPr lang="en-GB" noProof="0" smtClean="0"/>
              <a:t>Anders Plejdrup Houmøller</a:t>
            </a:r>
            <a:endParaRPr lang="en-GB" noProof="0" dirty="0"/>
          </a:p>
        </p:txBody>
      </p:sp>
    </p:spTree>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0"/>
            <a:ext cx="9906001" cy="1611086"/>
          </a:xfrm>
        </p:spPr>
        <p:txBody>
          <a:bodyPr/>
          <a:lstStyle/>
          <a:p>
            <a:r>
              <a:rPr lang="en-GB" sz="3400" dirty="0" smtClean="0">
                <a:solidFill>
                  <a:srgbClr val="0033CC"/>
                </a:solidFill>
              </a:rPr>
              <a:t>Issue no. 3</a:t>
            </a:r>
            <a:r>
              <a:rPr lang="en-GB" sz="2800" dirty="0" smtClean="0"/>
              <a:t/>
            </a:r>
            <a:br>
              <a:rPr lang="en-GB" sz="2800" dirty="0" smtClean="0"/>
            </a:br>
            <a:r>
              <a:rPr lang="en-GB" sz="2800" dirty="0" smtClean="0"/>
              <a:t>price-setting in neighbouring countries</a:t>
            </a:r>
            <a:br>
              <a:rPr lang="en-GB" sz="2800" dirty="0" smtClean="0"/>
            </a:br>
            <a:r>
              <a:rPr lang="en-GB" sz="2200" dirty="0" smtClean="0"/>
              <a:t>Politics and the electricity market</a:t>
            </a:r>
            <a:endParaRPr lang="en-GB" sz="2200" dirty="0"/>
          </a:p>
        </p:txBody>
      </p:sp>
      <p:sp>
        <p:nvSpPr>
          <p:cNvPr id="20" name="Pladsholder til indhold 19"/>
          <p:cNvSpPr>
            <a:spLocks noGrp="1"/>
          </p:cNvSpPr>
          <p:nvPr>
            <p:ph idx="1"/>
          </p:nvPr>
        </p:nvSpPr>
        <p:spPr>
          <a:xfrm>
            <a:off x="116112" y="1764844"/>
            <a:ext cx="9688290" cy="3373202"/>
          </a:xfrm>
        </p:spPr>
        <p:txBody>
          <a:bodyPr/>
          <a:lstStyle/>
          <a:p>
            <a:r>
              <a:rPr lang="en-GB" dirty="0" smtClean="0"/>
              <a:t>Assume country A is exporting to country B</a:t>
            </a:r>
          </a:p>
          <a:p>
            <a:pPr lvl="1"/>
            <a:r>
              <a:rPr lang="en-GB" sz="2400" dirty="0" smtClean="0"/>
              <a:t>Assume the production capacity surplus in country A is not big enough to congest their link.</a:t>
            </a:r>
          </a:p>
          <a:p>
            <a:r>
              <a:rPr lang="en-GB" dirty="0" smtClean="0"/>
              <a:t>For country A and country B, assume the marginal production costs of the most expensive running production units is 60 EUR/MWh and 100 EUR/MWh, respectively.</a:t>
            </a:r>
          </a:p>
        </p:txBody>
      </p:sp>
      <p:sp>
        <p:nvSpPr>
          <p:cNvPr id="5" name="Pladsholder til diasnummer 4"/>
          <p:cNvSpPr>
            <a:spLocks noGrp="1"/>
          </p:cNvSpPr>
          <p:nvPr>
            <p:ph type="sldNum" sz="quarter" idx="12"/>
          </p:nvPr>
        </p:nvSpPr>
        <p:spPr/>
        <p:txBody>
          <a:bodyPr/>
          <a:lstStyle/>
          <a:p>
            <a:pPr>
              <a:defRPr/>
            </a:pPr>
            <a:fld id="{08D6BBB9-3197-41CA-9539-E96155982BCD}" type="slidenum">
              <a:rPr lang="en-GB" smtClean="0"/>
              <a:pPr>
                <a:defRPr/>
              </a:pPr>
              <a:t>12</a:t>
            </a:fld>
            <a:endParaRPr lang="en-GB" dirty="0"/>
          </a:p>
        </p:txBody>
      </p:sp>
      <p:grpSp>
        <p:nvGrpSpPr>
          <p:cNvPr id="29" name="Gruppe 28"/>
          <p:cNvGrpSpPr/>
          <p:nvPr/>
        </p:nvGrpSpPr>
        <p:grpSpPr>
          <a:xfrm>
            <a:off x="3425365" y="4909421"/>
            <a:ext cx="3352800" cy="791137"/>
            <a:chOff x="3425365" y="4909421"/>
            <a:chExt cx="3352800" cy="791137"/>
          </a:xfrm>
        </p:grpSpPr>
        <p:cxnSp>
          <p:nvCxnSpPr>
            <p:cNvPr id="13" name="Lige forbindelse 12"/>
            <p:cNvCxnSpPr/>
            <p:nvPr/>
          </p:nvCxnSpPr>
          <p:spPr bwMode="auto">
            <a:xfrm>
              <a:off x="3425365" y="5700558"/>
              <a:ext cx="3352800" cy="0"/>
            </a:xfrm>
            <a:prstGeom prst="line">
              <a:avLst/>
            </a:prstGeom>
            <a:solidFill>
              <a:schemeClr val="accent1"/>
            </a:solidFill>
            <a:ln w="28575" cap="flat" cmpd="sng" algn="ctr">
              <a:solidFill>
                <a:srgbClr val="0033CC"/>
              </a:solidFill>
              <a:prstDash val="solid"/>
              <a:round/>
              <a:headEnd type="none" w="med" len="med"/>
              <a:tailEnd type="none" w="med" len="med"/>
            </a:ln>
            <a:effectLst/>
          </p:spPr>
        </p:cxnSp>
        <p:sp>
          <p:nvSpPr>
            <p:cNvPr id="14" name="Tekstboks 13"/>
            <p:cNvSpPr txBox="1"/>
            <p:nvPr/>
          </p:nvSpPr>
          <p:spPr>
            <a:xfrm>
              <a:off x="3671388" y="4909421"/>
              <a:ext cx="2856872" cy="738664"/>
            </a:xfrm>
            <a:prstGeom prst="rect">
              <a:avLst/>
            </a:prstGeom>
            <a:noFill/>
          </p:spPr>
          <p:txBody>
            <a:bodyPr wrap="none" rtlCol="0">
              <a:spAutoFit/>
            </a:bodyPr>
            <a:lstStyle/>
            <a:p>
              <a:r>
                <a:rPr lang="en-GB" dirty="0" smtClean="0">
                  <a:solidFill>
                    <a:srgbClr val="0033CC"/>
                  </a:solidFill>
                </a:rPr>
                <a:t>Link</a:t>
              </a:r>
            </a:p>
            <a:p>
              <a:r>
                <a:rPr lang="en-GB" sz="2000" dirty="0" smtClean="0">
                  <a:solidFill>
                    <a:srgbClr val="0033CC"/>
                  </a:solidFill>
                </a:rPr>
                <a:t>Capacity 2000 MW</a:t>
              </a:r>
              <a:endParaRPr lang="en-GB" sz="2000" dirty="0">
                <a:solidFill>
                  <a:srgbClr val="0033CC"/>
                </a:solidFill>
              </a:endParaRPr>
            </a:p>
          </p:txBody>
        </p:sp>
      </p:grpSp>
      <p:grpSp>
        <p:nvGrpSpPr>
          <p:cNvPr id="19" name="Gruppe 18"/>
          <p:cNvGrpSpPr/>
          <p:nvPr/>
        </p:nvGrpSpPr>
        <p:grpSpPr>
          <a:xfrm>
            <a:off x="3826203" y="5864688"/>
            <a:ext cx="2478564" cy="503457"/>
            <a:chOff x="3593975" y="5979888"/>
            <a:chExt cx="2478564" cy="503457"/>
          </a:xfrm>
        </p:grpSpPr>
        <p:cxnSp>
          <p:nvCxnSpPr>
            <p:cNvPr id="17" name="Lige pilforbindelse 16"/>
            <p:cNvCxnSpPr/>
            <p:nvPr/>
          </p:nvCxnSpPr>
          <p:spPr bwMode="auto">
            <a:xfrm>
              <a:off x="4238172" y="5979888"/>
              <a:ext cx="986971" cy="1588"/>
            </a:xfrm>
            <a:prstGeom prst="straightConnector1">
              <a:avLst/>
            </a:prstGeom>
            <a:solidFill>
              <a:schemeClr val="accent1"/>
            </a:solidFill>
            <a:ln w="38100" cap="flat" cmpd="sng" algn="ctr">
              <a:solidFill>
                <a:srgbClr val="CC0000"/>
              </a:solidFill>
              <a:prstDash val="solid"/>
              <a:round/>
              <a:headEnd type="none" w="med" len="med"/>
              <a:tailEnd type="triangle" w="lg" len="lg"/>
            </a:ln>
            <a:effectLst/>
          </p:spPr>
        </p:cxnSp>
        <p:sp>
          <p:nvSpPr>
            <p:cNvPr id="18" name="Tekstboks 17"/>
            <p:cNvSpPr txBox="1"/>
            <p:nvPr/>
          </p:nvSpPr>
          <p:spPr>
            <a:xfrm>
              <a:off x="3593975" y="6052458"/>
              <a:ext cx="2478564" cy="430887"/>
            </a:xfrm>
            <a:prstGeom prst="rect">
              <a:avLst/>
            </a:prstGeom>
            <a:noFill/>
          </p:spPr>
          <p:txBody>
            <a:bodyPr wrap="none" rtlCol="0">
              <a:spAutoFit/>
            </a:bodyPr>
            <a:lstStyle/>
            <a:p>
              <a:r>
                <a:rPr lang="en-GB" dirty="0" smtClean="0">
                  <a:solidFill>
                    <a:srgbClr val="CC0000"/>
                  </a:solidFill>
                </a:rPr>
                <a:t>Flow  </a:t>
              </a:r>
              <a:r>
                <a:rPr lang="en-GB" sz="2000" dirty="0" smtClean="0">
                  <a:solidFill>
                    <a:srgbClr val="CC0000"/>
                  </a:solidFill>
                </a:rPr>
                <a:t>1800 MW</a:t>
              </a:r>
              <a:endParaRPr lang="en-GB" sz="2000" dirty="0">
                <a:solidFill>
                  <a:srgbClr val="CC0000"/>
                </a:solidFill>
              </a:endParaRPr>
            </a:p>
          </p:txBody>
        </p:sp>
      </p:grpSp>
      <p:grpSp>
        <p:nvGrpSpPr>
          <p:cNvPr id="21" name="Gruppe 20"/>
          <p:cNvGrpSpPr/>
          <p:nvPr/>
        </p:nvGrpSpPr>
        <p:grpSpPr>
          <a:xfrm>
            <a:off x="1219229" y="5141758"/>
            <a:ext cx="2264259" cy="1117601"/>
            <a:chOff x="1683677" y="5108980"/>
            <a:chExt cx="2264259" cy="1117601"/>
          </a:xfrm>
        </p:grpSpPr>
        <p:sp>
          <p:nvSpPr>
            <p:cNvPr id="10" name="Rektangel 9"/>
            <p:cNvSpPr/>
            <p:nvPr/>
          </p:nvSpPr>
          <p:spPr bwMode="auto">
            <a:xfrm>
              <a:off x="1683677" y="5108980"/>
              <a:ext cx="2264259" cy="1117601"/>
            </a:xfrm>
            <a:prstGeom prst="rect">
              <a:avLst/>
            </a:prstGeom>
            <a:solidFill>
              <a:srgbClr val="DDDDDD"/>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smtClean="0">
                <a:ln>
                  <a:noFill/>
                </a:ln>
                <a:solidFill>
                  <a:srgbClr val="0000FF"/>
                </a:solidFill>
                <a:effectLst/>
                <a:latin typeface="Verdana" pitchFamily="34" charset="0"/>
              </a:endParaRPr>
            </a:p>
          </p:txBody>
        </p:sp>
        <p:sp>
          <p:nvSpPr>
            <p:cNvPr id="11" name="Tekstboks 10"/>
            <p:cNvSpPr txBox="1"/>
            <p:nvPr/>
          </p:nvSpPr>
          <p:spPr>
            <a:xfrm>
              <a:off x="1758465" y="5298448"/>
              <a:ext cx="2114682" cy="738664"/>
            </a:xfrm>
            <a:prstGeom prst="rect">
              <a:avLst/>
            </a:prstGeom>
            <a:noFill/>
          </p:spPr>
          <p:txBody>
            <a:bodyPr wrap="none" rtlCol="0">
              <a:spAutoFit/>
            </a:bodyPr>
            <a:lstStyle/>
            <a:p>
              <a:r>
                <a:rPr lang="en-GB" dirty="0" smtClean="0">
                  <a:solidFill>
                    <a:srgbClr val="000000"/>
                  </a:solidFill>
                </a:rPr>
                <a:t>Country A</a:t>
              </a:r>
            </a:p>
            <a:p>
              <a:r>
                <a:rPr lang="en-GB" sz="2000" dirty="0" smtClean="0">
                  <a:solidFill>
                    <a:srgbClr val="000000"/>
                  </a:solidFill>
                </a:rPr>
                <a:t>60 EUR/MWh</a:t>
              </a:r>
              <a:endParaRPr lang="en-GB" sz="2000" dirty="0">
                <a:solidFill>
                  <a:srgbClr val="000000"/>
                </a:solidFill>
              </a:endParaRPr>
            </a:p>
          </p:txBody>
        </p:sp>
      </p:grpSp>
      <p:grpSp>
        <p:nvGrpSpPr>
          <p:cNvPr id="22" name="Gruppe 21"/>
          <p:cNvGrpSpPr/>
          <p:nvPr/>
        </p:nvGrpSpPr>
        <p:grpSpPr>
          <a:xfrm>
            <a:off x="6659987" y="5141758"/>
            <a:ext cx="2297425" cy="1117601"/>
            <a:chOff x="1667094" y="5108980"/>
            <a:chExt cx="2297425" cy="1117601"/>
          </a:xfrm>
        </p:grpSpPr>
        <p:sp>
          <p:nvSpPr>
            <p:cNvPr id="23" name="Rektangel 22"/>
            <p:cNvSpPr/>
            <p:nvPr/>
          </p:nvSpPr>
          <p:spPr bwMode="auto">
            <a:xfrm>
              <a:off x="1683677" y="5108980"/>
              <a:ext cx="2264259" cy="1117601"/>
            </a:xfrm>
            <a:prstGeom prst="rect">
              <a:avLst/>
            </a:prstGeom>
            <a:solidFill>
              <a:srgbClr val="DDDDDD"/>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smtClean="0">
                <a:ln>
                  <a:noFill/>
                </a:ln>
                <a:solidFill>
                  <a:srgbClr val="0000FF"/>
                </a:solidFill>
                <a:effectLst/>
                <a:latin typeface="Verdana" pitchFamily="34" charset="0"/>
              </a:endParaRPr>
            </a:p>
          </p:txBody>
        </p:sp>
        <p:sp>
          <p:nvSpPr>
            <p:cNvPr id="24" name="Tekstboks 23"/>
            <p:cNvSpPr txBox="1"/>
            <p:nvPr/>
          </p:nvSpPr>
          <p:spPr>
            <a:xfrm>
              <a:off x="1667094" y="5298448"/>
              <a:ext cx="2297425" cy="738664"/>
            </a:xfrm>
            <a:prstGeom prst="rect">
              <a:avLst/>
            </a:prstGeom>
            <a:noFill/>
          </p:spPr>
          <p:txBody>
            <a:bodyPr wrap="none" rtlCol="0">
              <a:spAutoFit/>
            </a:bodyPr>
            <a:lstStyle/>
            <a:p>
              <a:r>
                <a:rPr lang="en-GB" dirty="0" smtClean="0">
                  <a:solidFill>
                    <a:srgbClr val="000000"/>
                  </a:solidFill>
                </a:rPr>
                <a:t>Country B</a:t>
              </a:r>
            </a:p>
            <a:p>
              <a:r>
                <a:rPr lang="en-GB" sz="2000" dirty="0" smtClean="0">
                  <a:solidFill>
                    <a:srgbClr val="000000"/>
                  </a:solidFill>
                </a:rPr>
                <a:t>100 EUR/MWh</a:t>
              </a:r>
              <a:endParaRPr lang="en-GB" sz="2000" dirty="0">
                <a:solidFill>
                  <a:srgbClr val="000000"/>
                </a:solidFill>
              </a:endParaRPr>
            </a:p>
          </p:txBody>
        </p:sp>
      </p:grpSp>
      <p:sp>
        <p:nvSpPr>
          <p:cNvPr id="25" name="Pladsholder til dato 24"/>
          <p:cNvSpPr>
            <a:spLocks noGrp="1"/>
          </p:cNvSpPr>
          <p:nvPr>
            <p:ph type="dt" sz="half" idx="10"/>
          </p:nvPr>
        </p:nvSpPr>
        <p:spPr/>
        <p:txBody>
          <a:bodyPr/>
          <a:lstStyle/>
          <a:p>
            <a:pPr>
              <a:defRPr/>
            </a:pPr>
            <a:r>
              <a:rPr lang="da-DK" noProof="0" smtClean="0"/>
              <a:t>Feb. 4, 2013</a:t>
            </a:r>
            <a:endParaRPr lang="en-GB" noProof="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dissolv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0"/>
            <a:ext cx="9906001" cy="1143000"/>
          </a:xfrm>
        </p:spPr>
        <p:txBody>
          <a:bodyPr/>
          <a:lstStyle/>
          <a:p>
            <a:r>
              <a:rPr lang="en-GB" sz="3400" dirty="0" smtClean="0">
                <a:solidFill>
                  <a:srgbClr val="0033CC"/>
                </a:solidFill>
              </a:rPr>
              <a:t>Issue no. 3</a:t>
            </a:r>
            <a:r>
              <a:rPr lang="en-GB" sz="2800" dirty="0" smtClean="0"/>
              <a:t/>
            </a:r>
            <a:br>
              <a:rPr lang="en-GB" sz="2800" dirty="0" smtClean="0"/>
            </a:br>
            <a:r>
              <a:rPr lang="en-GB" sz="2800" dirty="0" smtClean="0"/>
              <a:t>price-setting in neighbouring countries</a:t>
            </a:r>
            <a:br>
              <a:rPr lang="en-GB" sz="2800" dirty="0" smtClean="0"/>
            </a:br>
            <a:r>
              <a:rPr lang="en-GB" sz="2200" dirty="0" smtClean="0"/>
              <a:t>Politics and the electricity market</a:t>
            </a:r>
            <a:endParaRPr lang="en-GB" sz="2200" dirty="0"/>
          </a:p>
        </p:txBody>
      </p:sp>
      <p:sp>
        <p:nvSpPr>
          <p:cNvPr id="20" name="Pladsholder til indhold 19"/>
          <p:cNvSpPr>
            <a:spLocks noGrp="1"/>
          </p:cNvSpPr>
          <p:nvPr>
            <p:ph idx="1"/>
          </p:nvPr>
        </p:nvSpPr>
        <p:spPr>
          <a:xfrm>
            <a:off x="0" y="1242339"/>
            <a:ext cx="9905999" cy="4716463"/>
          </a:xfrm>
        </p:spPr>
        <p:txBody>
          <a:bodyPr/>
          <a:lstStyle/>
          <a:p>
            <a:r>
              <a:rPr lang="en-GB" sz="2200" dirty="0" smtClean="0"/>
              <a:t>Country A – in order to create maximum export:</a:t>
            </a:r>
          </a:p>
          <a:p>
            <a:pPr lvl="1"/>
            <a:r>
              <a:rPr lang="en-GB" dirty="0" smtClean="0"/>
              <a:t>If the most expensive production unit available has production costs of 60 EUR/MWh, you need only set A’s zonal price to 60 EUR/MWh.</a:t>
            </a:r>
          </a:p>
          <a:p>
            <a:r>
              <a:rPr lang="en-GB" sz="2200" dirty="0" smtClean="0"/>
              <a:t>However, the spot software may choose any price in the interval between 60 EUR/MWh and 100 EUR/MWh</a:t>
            </a:r>
          </a:p>
          <a:p>
            <a:pPr lvl="1"/>
            <a:r>
              <a:rPr lang="en-GB" dirty="0" smtClean="0"/>
              <a:t>As any choice in this interval will create maximum export from A.</a:t>
            </a:r>
          </a:p>
          <a:p>
            <a:r>
              <a:rPr lang="en-GB" sz="2200" dirty="0" smtClean="0"/>
              <a:t>Therefore, we are left with the question:</a:t>
            </a:r>
          </a:p>
          <a:p>
            <a:pPr lvl="1"/>
            <a:r>
              <a:rPr lang="en-GB" dirty="0" smtClean="0"/>
              <a:t>For the exporting country A – which price should you </a:t>
            </a:r>
            <a:r>
              <a:rPr lang="en-GB" u="sng" dirty="0" smtClean="0"/>
              <a:t>choose?</a:t>
            </a:r>
            <a:endParaRPr lang="en-GB" dirty="0" smtClean="0"/>
          </a:p>
          <a:p>
            <a:endParaRPr lang="en-GB" sz="2200" dirty="0"/>
          </a:p>
        </p:txBody>
      </p:sp>
      <p:sp>
        <p:nvSpPr>
          <p:cNvPr id="5" name="Pladsholder til diasnummer 4"/>
          <p:cNvSpPr>
            <a:spLocks noGrp="1"/>
          </p:cNvSpPr>
          <p:nvPr>
            <p:ph type="sldNum" sz="quarter" idx="12"/>
          </p:nvPr>
        </p:nvSpPr>
        <p:spPr/>
        <p:txBody>
          <a:bodyPr/>
          <a:lstStyle/>
          <a:p>
            <a:pPr>
              <a:defRPr/>
            </a:pPr>
            <a:fld id="{08D6BBB9-3197-41CA-9539-E96155982BCD}" type="slidenum">
              <a:rPr lang="en-GB" smtClean="0"/>
              <a:pPr>
                <a:defRPr/>
              </a:pPr>
              <a:t>13</a:t>
            </a:fld>
            <a:endParaRPr lang="en-GB" dirty="0"/>
          </a:p>
        </p:txBody>
      </p:sp>
      <p:grpSp>
        <p:nvGrpSpPr>
          <p:cNvPr id="34" name="Gruppe 33"/>
          <p:cNvGrpSpPr/>
          <p:nvPr/>
        </p:nvGrpSpPr>
        <p:grpSpPr>
          <a:xfrm>
            <a:off x="1538537" y="5315813"/>
            <a:ext cx="7738183" cy="1458724"/>
            <a:chOff x="1219229" y="4909421"/>
            <a:chExt cx="7738183" cy="1458724"/>
          </a:xfrm>
        </p:grpSpPr>
        <p:cxnSp>
          <p:nvCxnSpPr>
            <p:cNvPr id="35" name="Lige forbindelse 34"/>
            <p:cNvCxnSpPr/>
            <p:nvPr/>
          </p:nvCxnSpPr>
          <p:spPr bwMode="auto">
            <a:xfrm>
              <a:off x="3425365" y="5700558"/>
              <a:ext cx="3352800" cy="0"/>
            </a:xfrm>
            <a:prstGeom prst="line">
              <a:avLst/>
            </a:prstGeom>
            <a:solidFill>
              <a:schemeClr val="accent1"/>
            </a:solidFill>
            <a:ln w="28575" cap="flat" cmpd="sng" algn="ctr">
              <a:solidFill>
                <a:srgbClr val="0033CC"/>
              </a:solidFill>
              <a:prstDash val="solid"/>
              <a:round/>
              <a:headEnd type="none" w="med" len="med"/>
              <a:tailEnd type="none" w="med" len="med"/>
            </a:ln>
            <a:effectLst/>
          </p:spPr>
        </p:cxnSp>
        <p:sp>
          <p:nvSpPr>
            <p:cNvPr id="36" name="Tekstboks 35"/>
            <p:cNvSpPr txBox="1"/>
            <p:nvPr/>
          </p:nvSpPr>
          <p:spPr>
            <a:xfrm>
              <a:off x="3671388" y="4909421"/>
              <a:ext cx="2856872" cy="738664"/>
            </a:xfrm>
            <a:prstGeom prst="rect">
              <a:avLst/>
            </a:prstGeom>
            <a:noFill/>
          </p:spPr>
          <p:txBody>
            <a:bodyPr wrap="none" rtlCol="0">
              <a:spAutoFit/>
            </a:bodyPr>
            <a:lstStyle/>
            <a:p>
              <a:r>
                <a:rPr lang="en-GB" dirty="0" smtClean="0">
                  <a:solidFill>
                    <a:srgbClr val="0033CC"/>
                  </a:solidFill>
                </a:rPr>
                <a:t>Link</a:t>
              </a:r>
            </a:p>
            <a:p>
              <a:r>
                <a:rPr lang="en-GB" sz="2000" dirty="0" smtClean="0">
                  <a:solidFill>
                    <a:srgbClr val="0033CC"/>
                  </a:solidFill>
                </a:rPr>
                <a:t>Capacity 2000 MW</a:t>
              </a:r>
              <a:endParaRPr lang="en-GB" sz="2000" dirty="0">
                <a:solidFill>
                  <a:srgbClr val="0033CC"/>
                </a:solidFill>
              </a:endParaRPr>
            </a:p>
          </p:txBody>
        </p:sp>
        <p:grpSp>
          <p:nvGrpSpPr>
            <p:cNvPr id="37" name="Gruppe 18"/>
            <p:cNvGrpSpPr/>
            <p:nvPr/>
          </p:nvGrpSpPr>
          <p:grpSpPr>
            <a:xfrm>
              <a:off x="3826203" y="5864688"/>
              <a:ext cx="2478564" cy="503457"/>
              <a:chOff x="3593975" y="5979888"/>
              <a:chExt cx="2478564" cy="503457"/>
            </a:xfrm>
          </p:grpSpPr>
          <p:cxnSp>
            <p:nvCxnSpPr>
              <p:cNvPr id="44" name="Lige pilforbindelse 43"/>
              <p:cNvCxnSpPr/>
              <p:nvPr/>
            </p:nvCxnSpPr>
            <p:spPr bwMode="auto">
              <a:xfrm>
                <a:off x="4238172" y="5979888"/>
                <a:ext cx="986971" cy="1588"/>
              </a:xfrm>
              <a:prstGeom prst="straightConnector1">
                <a:avLst/>
              </a:prstGeom>
              <a:solidFill>
                <a:schemeClr val="accent1"/>
              </a:solidFill>
              <a:ln w="38100" cap="flat" cmpd="sng" algn="ctr">
                <a:solidFill>
                  <a:srgbClr val="CC0000"/>
                </a:solidFill>
                <a:prstDash val="solid"/>
                <a:round/>
                <a:headEnd type="none" w="med" len="med"/>
                <a:tailEnd type="triangle" w="lg" len="lg"/>
              </a:ln>
              <a:effectLst/>
            </p:spPr>
          </p:cxnSp>
          <p:sp>
            <p:nvSpPr>
              <p:cNvPr id="45" name="Tekstboks 44"/>
              <p:cNvSpPr txBox="1"/>
              <p:nvPr/>
            </p:nvSpPr>
            <p:spPr>
              <a:xfrm>
                <a:off x="3593975" y="6052458"/>
                <a:ext cx="2478564" cy="430887"/>
              </a:xfrm>
              <a:prstGeom prst="rect">
                <a:avLst/>
              </a:prstGeom>
              <a:noFill/>
            </p:spPr>
            <p:txBody>
              <a:bodyPr wrap="none" rtlCol="0">
                <a:spAutoFit/>
              </a:bodyPr>
              <a:lstStyle/>
              <a:p>
                <a:r>
                  <a:rPr lang="en-GB" dirty="0" smtClean="0">
                    <a:solidFill>
                      <a:srgbClr val="CC0000"/>
                    </a:solidFill>
                  </a:rPr>
                  <a:t>Flow  </a:t>
                </a:r>
                <a:r>
                  <a:rPr lang="en-GB" sz="2000" dirty="0" smtClean="0">
                    <a:solidFill>
                      <a:srgbClr val="CC0000"/>
                    </a:solidFill>
                  </a:rPr>
                  <a:t>1800 MW</a:t>
                </a:r>
                <a:endParaRPr lang="en-GB" sz="2000" dirty="0">
                  <a:solidFill>
                    <a:srgbClr val="CC0000"/>
                  </a:solidFill>
                </a:endParaRPr>
              </a:p>
            </p:txBody>
          </p:sp>
        </p:grpSp>
        <p:grpSp>
          <p:nvGrpSpPr>
            <p:cNvPr id="38" name="Gruppe 20"/>
            <p:cNvGrpSpPr/>
            <p:nvPr/>
          </p:nvGrpSpPr>
          <p:grpSpPr>
            <a:xfrm>
              <a:off x="1219229" y="5141758"/>
              <a:ext cx="2264259" cy="1117601"/>
              <a:chOff x="1683677" y="5108980"/>
              <a:chExt cx="2264259" cy="1117601"/>
            </a:xfrm>
          </p:grpSpPr>
          <p:sp>
            <p:nvSpPr>
              <p:cNvPr id="42" name="Rektangel 41"/>
              <p:cNvSpPr/>
              <p:nvPr/>
            </p:nvSpPr>
            <p:spPr bwMode="auto">
              <a:xfrm>
                <a:off x="1683677" y="5108980"/>
                <a:ext cx="2264259" cy="1117601"/>
              </a:xfrm>
              <a:prstGeom prst="rect">
                <a:avLst/>
              </a:prstGeom>
              <a:solidFill>
                <a:srgbClr val="DDDDDD"/>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smtClean="0">
                  <a:ln>
                    <a:noFill/>
                  </a:ln>
                  <a:solidFill>
                    <a:srgbClr val="0000FF"/>
                  </a:solidFill>
                  <a:effectLst/>
                  <a:latin typeface="Verdana" pitchFamily="34" charset="0"/>
                </a:endParaRPr>
              </a:p>
            </p:txBody>
          </p:sp>
          <p:sp>
            <p:nvSpPr>
              <p:cNvPr id="43" name="Tekstboks 42"/>
              <p:cNvSpPr txBox="1"/>
              <p:nvPr/>
            </p:nvSpPr>
            <p:spPr>
              <a:xfrm>
                <a:off x="1758465" y="5298448"/>
                <a:ext cx="2114682" cy="738664"/>
              </a:xfrm>
              <a:prstGeom prst="rect">
                <a:avLst/>
              </a:prstGeom>
              <a:noFill/>
            </p:spPr>
            <p:txBody>
              <a:bodyPr wrap="none" rtlCol="0">
                <a:spAutoFit/>
              </a:bodyPr>
              <a:lstStyle/>
              <a:p>
                <a:r>
                  <a:rPr lang="en-GB" dirty="0" smtClean="0">
                    <a:solidFill>
                      <a:srgbClr val="000000"/>
                    </a:solidFill>
                  </a:rPr>
                  <a:t>Country A</a:t>
                </a:r>
              </a:p>
              <a:p>
                <a:r>
                  <a:rPr lang="en-GB" sz="2000" dirty="0" smtClean="0">
                    <a:solidFill>
                      <a:srgbClr val="000000"/>
                    </a:solidFill>
                  </a:rPr>
                  <a:t>60 EUR/MWh</a:t>
                </a:r>
                <a:endParaRPr lang="en-GB" sz="2000" dirty="0">
                  <a:solidFill>
                    <a:srgbClr val="000000"/>
                  </a:solidFill>
                </a:endParaRPr>
              </a:p>
            </p:txBody>
          </p:sp>
        </p:grpSp>
        <p:grpSp>
          <p:nvGrpSpPr>
            <p:cNvPr id="39" name="Gruppe 21"/>
            <p:cNvGrpSpPr/>
            <p:nvPr/>
          </p:nvGrpSpPr>
          <p:grpSpPr>
            <a:xfrm>
              <a:off x="6659987" y="5141758"/>
              <a:ext cx="2297425" cy="1117601"/>
              <a:chOff x="1667094" y="5108980"/>
              <a:chExt cx="2297425" cy="1117601"/>
            </a:xfrm>
          </p:grpSpPr>
          <p:sp>
            <p:nvSpPr>
              <p:cNvPr id="40" name="Rektangel 39"/>
              <p:cNvSpPr/>
              <p:nvPr/>
            </p:nvSpPr>
            <p:spPr bwMode="auto">
              <a:xfrm>
                <a:off x="1683677" y="5108980"/>
                <a:ext cx="2264259" cy="1117601"/>
              </a:xfrm>
              <a:prstGeom prst="rect">
                <a:avLst/>
              </a:prstGeom>
              <a:solidFill>
                <a:srgbClr val="DDDDDD"/>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smtClean="0">
                  <a:ln>
                    <a:noFill/>
                  </a:ln>
                  <a:solidFill>
                    <a:srgbClr val="0000FF"/>
                  </a:solidFill>
                  <a:effectLst/>
                  <a:latin typeface="Verdana" pitchFamily="34" charset="0"/>
                </a:endParaRPr>
              </a:p>
            </p:txBody>
          </p:sp>
          <p:sp>
            <p:nvSpPr>
              <p:cNvPr id="41" name="Tekstboks 40"/>
              <p:cNvSpPr txBox="1"/>
              <p:nvPr/>
            </p:nvSpPr>
            <p:spPr>
              <a:xfrm>
                <a:off x="1667094" y="5298448"/>
                <a:ext cx="2297425" cy="738664"/>
              </a:xfrm>
              <a:prstGeom prst="rect">
                <a:avLst/>
              </a:prstGeom>
              <a:noFill/>
            </p:spPr>
            <p:txBody>
              <a:bodyPr wrap="none" rtlCol="0">
                <a:spAutoFit/>
              </a:bodyPr>
              <a:lstStyle/>
              <a:p>
                <a:r>
                  <a:rPr lang="en-GB" dirty="0" smtClean="0">
                    <a:solidFill>
                      <a:srgbClr val="000000"/>
                    </a:solidFill>
                  </a:rPr>
                  <a:t>Country B</a:t>
                </a:r>
              </a:p>
              <a:p>
                <a:r>
                  <a:rPr lang="en-GB" sz="2000" dirty="0" smtClean="0">
                    <a:solidFill>
                      <a:srgbClr val="000000"/>
                    </a:solidFill>
                  </a:rPr>
                  <a:t>100 EUR/MWh</a:t>
                </a:r>
                <a:endParaRPr lang="en-GB" sz="2000" dirty="0">
                  <a:solidFill>
                    <a:srgbClr val="000000"/>
                  </a:solidFill>
                </a:endParaRPr>
              </a:p>
            </p:txBody>
          </p:sp>
        </p:grpSp>
      </p:grpSp>
      <p:sp>
        <p:nvSpPr>
          <p:cNvPr id="17" name="Pladsholder til dato 16"/>
          <p:cNvSpPr>
            <a:spLocks noGrp="1"/>
          </p:cNvSpPr>
          <p:nvPr>
            <p:ph type="dt" sz="half" idx="10"/>
          </p:nvPr>
        </p:nvSpPr>
        <p:spPr/>
        <p:txBody>
          <a:bodyPr/>
          <a:lstStyle/>
          <a:p>
            <a:pPr>
              <a:defRPr/>
            </a:pPr>
            <a:r>
              <a:rPr lang="da-DK" noProof="0" smtClean="0"/>
              <a:t>Feb. 4, 2013</a:t>
            </a:r>
            <a:endParaRPr lang="en-GB" noProof="0" dirty="0"/>
          </a:p>
        </p:txBody>
      </p:sp>
    </p:spTree>
  </p:cSld>
  <p:clrMapOvr>
    <a:masterClrMapping/>
  </p:clrMapOvr>
  <p:transition spd="med">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a:xfrm>
            <a:off x="0" y="1588"/>
            <a:ext cx="9906000" cy="1638526"/>
          </a:xfrm>
        </p:spPr>
        <p:txBody>
          <a:bodyPr/>
          <a:lstStyle/>
          <a:p>
            <a:r>
              <a:rPr lang="en-GB" sz="3400" dirty="0" smtClean="0">
                <a:solidFill>
                  <a:srgbClr val="0033CC"/>
                </a:solidFill>
              </a:rPr>
              <a:t>Issue no. 3</a:t>
            </a:r>
            <a:r>
              <a:rPr lang="en-GB" sz="3400" dirty="0" smtClean="0"/>
              <a:t/>
            </a:r>
            <a:br>
              <a:rPr lang="en-GB" sz="3400" dirty="0" smtClean="0"/>
            </a:br>
            <a:r>
              <a:rPr lang="en-GB" sz="2800" dirty="0" smtClean="0"/>
              <a:t>price-setting in neighbouring countries</a:t>
            </a:r>
            <a:br>
              <a:rPr lang="en-GB" sz="2800" dirty="0" smtClean="0"/>
            </a:br>
            <a:r>
              <a:rPr lang="en-GB" sz="2200" dirty="0" smtClean="0"/>
              <a:t>Politics and the electricity market</a:t>
            </a:r>
          </a:p>
        </p:txBody>
      </p:sp>
      <p:sp>
        <p:nvSpPr>
          <p:cNvPr id="20483" name="Pladsholder til indhold 2"/>
          <p:cNvSpPr>
            <a:spLocks noGrp="1"/>
          </p:cNvSpPr>
          <p:nvPr>
            <p:ph idx="1"/>
          </p:nvPr>
        </p:nvSpPr>
        <p:spPr>
          <a:xfrm>
            <a:off x="30956" y="1527857"/>
            <a:ext cx="9844088" cy="3915000"/>
          </a:xfrm>
        </p:spPr>
        <p:txBody>
          <a:bodyPr/>
          <a:lstStyle/>
          <a:p>
            <a:r>
              <a:rPr lang="en-GB" dirty="0" smtClean="0"/>
              <a:t>For the exporting country A – which price should you </a:t>
            </a:r>
            <a:r>
              <a:rPr lang="en-GB" u="sng" dirty="0" smtClean="0"/>
              <a:t>choose</a:t>
            </a:r>
            <a:r>
              <a:rPr lang="en-GB" dirty="0" smtClean="0"/>
              <a:t>?</a:t>
            </a:r>
          </a:p>
          <a:p>
            <a:r>
              <a:rPr lang="en-GB" dirty="0" smtClean="0"/>
              <a:t>Argument for choosing the common price 100 EUR/MWh:</a:t>
            </a:r>
          </a:p>
          <a:p>
            <a:pPr lvl="1"/>
            <a:r>
              <a:rPr lang="en-GB" sz="2400" dirty="0" smtClean="0"/>
              <a:t>“</a:t>
            </a:r>
            <a:r>
              <a:rPr lang="en-GB" sz="2400" i="1" dirty="0" smtClean="0"/>
              <a:t>This is how market economy works. For example, for other commodities such as apples or pens, if the price is very high in a country, this high price will establish itself in the neighbouring countries, if the transport </a:t>
            </a:r>
            <a:r>
              <a:rPr lang="en-GB" sz="2400" i="1" dirty="0" smtClean="0"/>
              <a:t>links </a:t>
            </a:r>
            <a:r>
              <a:rPr lang="en-GB" sz="2400" i="1" dirty="0" smtClean="0"/>
              <a:t>are uncongested</a:t>
            </a:r>
            <a:r>
              <a:rPr lang="en-GB" sz="2400" dirty="0" smtClean="0"/>
              <a:t>”.</a:t>
            </a:r>
          </a:p>
          <a:p>
            <a:r>
              <a:rPr lang="en-GB" dirty="0" smtClean="0"/>
              <a:t>In line with this: in the calculation of the spot prices, an unconstrained application of the welfare criterion will give the price 100 EUR/MWh in country A.</a:t>
            </a:r>
          </a:p>
        </p:txBody>
      </p:sp>
      <p:sp>
        <p:nvSpPr>
          <p:cNvPr id="20484" name="Pladsholder til dato 5"/>
          <p:cNvSpPr>
            <a:spLocks noGrp="1"/>
          </p:cNvSpPr>
          <p:nvPr>
            <p:ph type="dt" sz="quarter" idx="10"/>
          </p:nvPr>
        </p:nvSpPr>
        <p:spPr>
          <a:noFill/>
        </p:spPr>
        <p:txBody>
          <a:bodyPr/>
          <a:lstStyle/>
          <a:p>
            <a:r>
              <a:rPr lang="da-DK" smtClean="0"/>
              <a:t>Feb. 4, 2013</a:t>
            </a:r>
            <a:endParaRPr lang="en-GB" dirty="0" smtClean="0"/>
          </a:p>
        </p:txBody>
      </p:sp>
      <p:sp>
        <p:nvSpPr>
          <p:cNvPr id="20485" name="Pladsholder til diasnummer 5"/>
          <p:cNvSpPr>
            <a:spLocks noGrp="1"/>
          </p:cNvSpPr>
          <p:nvPr>
            <p:ph type="sldNum" sz="quarter" idx="12"/>
          </p:nvPr>
        </p:nvSpPr>
        <p:spPr>
          <a:noFill/>
        </p:spPr>
        <p:txBody>
          <a:bodyPr/>
          <a:lstStyle/>
          <a:p>
            <a:fld id="{6F3C9292-16F8-4E64-A5F1-FB76870FE7BD}" type="slidenum">
              <a:rPr lang="en-GB" smtClean="0"/>
              <a:pPr/>
              <a:t>14</a:t>
            </a:fld>
            <a:endParaRPr lang="en-GB" dirty="0" smtClean="0"/>
          </a:p>
        </p:txBody>
      </p:sp>
      <p:sp>
        <p:nvSpPr>
          <p:cNvPr id="7" name="Pladsholder til sidefod 6"/>
          <p:cNvSpPr>
            <a:spLocks noGrp="1"/>
          </p:cNvSpPr>
          <p:nvPr>
            <p:ph type="ftr" sz="quarter" idx="11"/>
          </p:nvPr>
        </p:nvSpPr>
        <p:spPr/>
        <p:txBody>
          <a:bodyPr/>
          <a:lstStyle/>
          <a:p>
            <a:pPr>
              <a:defRPr/>
            </a:pPr>
            <a:r>
              <a:rPr lang="en-GB" noProof="0" smtClean="0"/>
              <a:t>Anders Plejdrup Houmøller</a:t>
            </a:r>
            <a:endParaRPr lang="en-GB" noProof="0" dirty="0"/>
          </a:p>
        </p:txBody>
      </p:sp>
    </p:spTree>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a:xfrm>
            <a:off x="0" y="1587"/>
            <a:ext cx="9906000" cy="1464355"/>
          </a:xfrm>
        </p:spPr>
        <p:txBody>
          <a:bodyPr/>
          <a:lstStyle/>
          <a:p>
            <a:r>
              <a:rPr lang="en-GB" sz="3400" dirty="0" smtClean="0">
                <a:solidFill>
                  <a:srgbClr val="0033CC"/>
                </a:solidFill>
              </a:rPr>
              <a:t>Issue no. 3</a:t>
            </a:r>
            <a:r>
              <a:rPr lang="en-GB" sz="2800" dirty="0" smtClean="0"/>
              <a:t/>
            </a:r>
            <a:br>
              <a:rPr lang="en-GB" sz="2800" dirty="0" smtClean="0"/>
            </a:br>
            <a:r>
              <a:rPr lang="en-GB" sz="2800" dirty="0" smtClean="0"/>
              <a:t>price-setting in neighbouring countries</a:t>
            </a:r>
            <a:br>
              <a:rPr lang="en-GB" sz="2800" dirty="0" smtClean="0"/>
            </a:br>
            <a:r>
              <a:rPr lang="en-GB" sz="2200" dirty="0" smtClean="0"/>
              <a:t>Politics and the electricity market</a:t>
            </a:r>
          </a:p>
        </p:txBody>
      </p:sp>
      <p:sp>
        <p:nvSpPr>
          <p:cNvPr id="21507" name="Pladsholder til indhold 2"/>
          <p:cNvSpPr>
            <a:spLocks noGrp="1"/>
          </p:cNvSpPr>
          <p:nvPr>
            <p:ph idx="1"/>
          </p:nvPr>
        </p:nvSpPr>
        <p:spPr>
          <a:xfrm>
            <a:off x="362850" y="1553025"/>
            <a:ext cx="9303657" cy="4238167"/>
          </a:xfrm>
        </p:spPr>
        <p:txBody>
          <a:bodyPr/>
          <a:lstStyle/>
          <a:p>
            <a:r>
              <a:rPr lang="en-GB" dirty="0" smtClean="0"/>
              <a:t>For the exporting zone A – which price should you </a:t>
            </a:r>
            <a:r>
              <a:rPr lang="en-GB" u="sng" dirty="0" smtClean="0"/>
              <a:t>choose</a:t>
            </a:r>
            <a:r>
              <a:rPr lang="en-GB" dirty="0" smtClean="0"/>
              <a:t>?</a:t>
            </a:r>
          </a:p>
          <a:p>
            <a:r>
              <a:rPr lang="en-GB" dirty="0" smtClean="0"/>
              <a:t>Argument for choosing the price 60 EUR/MWh (the lowest possible price):</a:t>
            </a:r>
          </a:p>
          <a:p>
            <a:pPr lvl="1"/>
            <a:r>
              <a:rPr lang="en-GB" sz="2400" dirty="0" smtClean="0"/>
              <a:t>“</a:t>
            </a:r>
            <a:r>
              <a:rPr lang="en-GB" sz="2400" i="1" dirty="0" smtClean="0"/>
              <a:t>The electricity market does not work as the market for pens or apples</a:t>
            </a:r>
          </a:p>
          <a:p>
            <a:pPr lvl="2"/>
            <a:r>
              <a:rPr lang="en-GB" sz="2400" i="1" dirty="0" smtClean="0"/>
              <a:t>Among other things, this is caused by the fact that we have strictly national CO</a:t>
            </a:r>
            <a:r>
              <a:rPr lang="en-GB" sz="2400" i="1" baseline="-25000" dirty="0" smtClean="0"/>
              <a:t>2</a:t>
            </a:r>
            <a:r>
              <a:rPr lang="en-GB" sz="2400" i="1" dirty="0" smtClean="0"/>
              <a:t> quotas and national schemes for subsidizing producers of ‘green’ electricity.”</a:t>
            </a:r>
            <a:endParaRPr lang="en-GB" sz="2400" dirty="0" smtClean="0"/>
          </a:p>
        </p:txBody>
      </p:sp>
      <p:sp>
        <p:nvSpPr>
          <p:cNvPr id="21508" name="Pladsholder til diasnummer 5"/>
          <p:cNvSpPr>
            <a:spLocks noGrp="1"/>
          </p:cNvSpPr>
          <p:nvPr>
            <p:ph type="sldNum" sz="quarter" idx="12"/>
          </p:nvPr>
        </p:nvSpPr>
        <p:spPr>
          <a:noFill/>
        </p:spPr>
        <p:txBody>
          <a:bodyPr/>
          <a:lstStyle/>
          <a:p>
            <a:fld id="{5970ADCE-D134-4235-824E-0DC4B00716BA}" type="slidenum">
              <a:rPr lang="en-GB" smtClean="0"/>
              <a:pPr/>
              <a:t>15</a:t>
            </a:fld>
            <a:endParaRPr lang="en-GB" dirty="0" smtClean="0"/>
          </a:p>
        </p:txBody>
      </p:sp>
      <p:sp>
        <p:nvSpPr>
          <p:cNvPr id="5" name="Pladsholder til dato 4"/>
          <p:cNvSpPr>
            <a:spLocks noGrp="1"/>
          </p:cNvSpPr>
          <p:nvPr>
            <p:ph type="dt" sz="half" idx="10"/>
          </p:nvPr>
        </p:nvSpPr>
        <p:spPr/>
        <p:txBody>
          <a:bodyPr/>
          <a:lstStyle/>
          <a:p>
            <a:pPr>
              <a:defRPr/>
            </a:pPr>
            <a:r>
              <a:rPr lang="da-DK" noProof="0" smtClean="0"/>
              <a:t>Feb. 4, 2013</a:t>
            </a:r>
            <a:endParaRPr lang="en-GB" noProof="0" dirty="0"/>
          </a:p>
        </p:txBody>
      </p:sp>
      <p:sp>
        <p:nvSpPr>
          <p:cNvPr id="7" name="Pladsholder til sidefod 6"/>
          <p:cNvSpPr>
            <a:spLocks noGrp="1"/>
          </p:cNvSpPr>
          <p:nvPr>
            <p:ph type="ftr" sz="quarter" idx="11"/>
          </p:nvPr>
        </p:nvSpPr>
        <p:spPr/>
        <p:txBody>
          <a:bodyPr/>
          <a:lstStyle/>
          <a:p>
            <a:pPr>
              <a:defRPr/>
            </a:pPr>
            <a:r>
              <a:rPr lang="en-GB" noProof="0" smtClean="0"/>
              <a:t>Anders Plejdrup Houmøller</a:t>
            </a:r>
            <a:endParaRPr lang="en-GB" noProof="0" dirty="0"/>
          </a:p>
        </p:txBody>
      </p:sp>
    </p:spTree>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a:xfrm>
            <a:off x="0" y="1588"/>
            <a:ext cx="9906000" cy="1304698"/>
          </a:xfrm>
        </p:spPr>
        <p:txBody>
          <a:bodyPr/>
          <a:lstStyle/>
          <a:p>
            <a:r>
              <a:rPr lang="en-GB" sz="3400" dirty="0" smtClean="0">
                <a:solidFill>
                  <a:srgbClr val="0033CC"/>
                </a:solidFill>
              </a:rPr>
              <a:t>Issue no. 3</a:t>
            </a:r>
            <a:r>
              <a:rPr lang="en-GB" sz="2800" dirty="0" smtClean="0"/>
              <a:t/>
            </a:r>
            <a:br>
              <a:rPr lang="en-GB" sz="2800" dirty="0" smtClean="0"/>
            </a:br>
            <a:r>
              <a:rPr lang="en-GB" sz="2800" dirty="0" smtClean="0"/>
              <a:t>price-setting in neighbouring countries</a:t>
            </a:r>
            <a:br>
              <a:rPr lang="en-GB" sz="2800" dirty="0" smtClean="0"/>
            </a:br>
            <a:r>
              <a:rPr lang="en-GB" sz="2200" dirty="0" smtClean="0"/>
              <a:t>Politics and the electricity market</a:t>
            </a:r>
          </a:p>
        </p:txBody>
      </p:sp>
      <p:sp>
        <p:nvSpPr>
          <p:cNvPr id="21507" name="Pladsholder til indhold 2"/>
          <p:cNvSpPr>
            <a:spLocks noGrp="1"/>
          </p:cNvSpPr>
          <p:nvPr>
            <p:ph idx="1"/>
          </p:nvPr>
        </p:nvSpPr>
        <p:spPr>
          <a:xfrm>
            <a:off x="0" y="1320800"/>
            <a:ext cx="9906000" cy="5283197"/>
          </a:xfrm>
        </p:spPr>
        <p:txBody>
          <a:bodyPr/>
          <a:lstStyle/>
          <a:p>
            <a:r>
              <a:rPr lang="en-GB" sz="2000" dirty="0" smtClean="0"/>
              <a:t>For the exporting zone A – which price should you </a:t>
            </a:r>
            <a:r>
              <a:rPr lang="en-GB" sz="2000" u="sng" dirty="0" smtClean="0"/>
              <a:t>choose</a:t>
            </a:r>
            <a:r>
              <a:rPr lang="en-GB" sz="2000" dirty="0" smtClean="0"/>
              <a:t>?</a:t>
            </a:r>
          </a:p>
          <a:p>
            <a:r>
              <a:rPr lang="en-GB" sz="2000" dirty="0" smtClean="0"/>
              <a:t>Argument for choosing the price 60 EUR/MWh (the lowest possible price):</a:t>
            </a:r>
          </a:p>
          <a:p>
            <a:pPr lvl="1"/>
            <a:r>
              <a:rPr lang="en-GB" sz="1900" i="1" dirty="0" smtClean="0"/>
              <a:t>“The electricity market does not work as the market for pens or apples. You can not freely establish new production facilities. On the contrary, plans for building new production facilities always trigger a contentious and highly political process</a:t>
            </a:r>
          </a:p>
          <a:p>
            <a:pPr lvl="2"/>
            <a:r>
              <a:rPr lang="en-GB" sz="1900" i="1" dirty="0" smtClean="0"/>
              <a:t>Causing some countries ‘not to do their homework’</a:t>
            </a:r>
          </a:p>
          <a:p>
            <a:pPr lvl="3"/>
            <a:r>
              <a:rPr lang="en-GB" sz="1900" i="1" dirty="0" smtClean="0"/>
              <a:t>ie, winding up with too few reasonably priced production facilities.</a:t>
            </a:r>
          </a:p>
          <a:p>
            <a:pPr lvl="2"/>
            <a:r>
              <a:rPr lang="en-GB" sz="1900" i="1" dirty="0" smtClean="0"/>
              <a:t>By choosing price 100 EUR/MWh in the exporting country, the high prices from countries ‘not doing their homework’ is artificially imposed on end users in neighbouring countries</a:t>
            </a:r>
          </a:p>
          <a:p>
            <a:pPr lvl="3"/>
            <a:r>
              <a:rPr lang="en-GB" sz="1900" i="1" dirty="0" smtClean="0"/>
              <a:t>And the end users in neighbouring countries have no influence on the political processes blocking the building of new facilities in the high-price country</a:t>
            </a:r>
            <a:r>
              <a:rPr lang="en-GB" sz="1900" dirty="0" smtClean="0"/>
              <a:t>”.</a:t>
            </a:r>
          </a:p>
        </p:txBody>
      </p:sp>
      <p:sp>
        <p:nvSpPr>
          <p:cNvPr id="21508" name="Pladsholder til diasnummer 5"/>
          <p:cNvSpPr>
            <a:spLocks noGrp="1"/>
          </p:cNvSpPr>
          <p:nvPr>
            <p:ph type="sldNum" sz="quarter" idx="12"/>
          </p:nvPr>
        </p:nvSpPr>
        <p:spPr>
          <a:noFill/>
        </p:spPr>
        <p:txBody>
          <a:bodyPr/>
          <a:lstStyle/>
          <a:p>
            <a:fld id="{5970ADCE-D134-4235-824E-0DC4B00716BA}" type="slidenum">
              <a:rPr lang="en-GB" smtClean="0"/>
              <a:pPr/>
              <a:t>16</a:t>
            </a:fld>
            <a:endParaRPr lang="en-GB" dirty="0" smtClean="0"/>
          </a:p>
        </p:txBody>
      </p:sp>
      <p:sp>
        <p:nvSpPr>
          <p:cNvPr id="5" name="Pladsholder til dato 4"/>
          <p:cNvSpPr>
            <a:spLocks noGrp="1"/>
          </p:cNvSpPr>
          <p:nvPr>
            <p:ph type="dt" sz="half" idx="10"/>
          </p:nvPr>
        </p:nvSpPr>
        <p:spPr/>
        <p:txBody>
          <a:bodyPr/>
          <a:lstStyle/>
          <a:p>
            <a:pPr>
              <a:defRPr/>
            </a:pPr>
            <a:r>
              <a:rPr lang="da-DK" noProof="0" smtClean="0"/>
              <a:t>Feb. 4, 2013</a:t>
            </a:r>
            <a:endParaRPr lang="en-GB" noProof="0" dirty="0"/>
          </a:p>
        </p:txBody>
      </p:sp>
      <p:sp>
        <p:nvSpPr>
          <p:cNvPr id="7" name="Pladsholder til sidefod 6"/>
          <p:cNvSpPr>
            <a:spLocks noGrp="1"/>
          </p:cNvSpPr>
          <p:nvPr>
            <p:ph type="ftr" sz="quarter" idx="11"/>
          </p:nvPr>
        </p:nvSpPr>
        <p:spPr/>
        <p:txBody>
          <a:bodyPr/>
          <a:lstStyle/>
          <a:p>
            <a:pPr>
              <a:defRPr/>
            </a:pPr>
            <a:r>
              <a:rPr lang="en-GB" noProof="0" smtClean="0"/>
              <a:t>Anders Plejdrup Houmøller</a:t>
            </a:r>
            <a:endParaRPr lang="en-GB" noProof="0" dirty="0"/>
          </a:p>
        </p:txBody>
      </p:sp>
    </p:spTree>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a:xfrm>
            <a:off x="0" y="0"/>
            <a:ext cx="9906000" cy="1509486"/>
          </a:xfrm>
        </p:spPr>
        <p:txBody>
          <a:bodyPr/>
          <a:lstStyle/>
          <a:p>
            <a:r>
              <a:rPr lang="en-GB" sz="3400" dirty="0" smtClean="0">
                <a:solidFill>
                  <a:srgbClr val="0033CC"/>
                </a:solidFill>
              </a:rPr>
              <a:t>Issue no. 3</a:t>
            </a:r>
            <a:r>
              <a:rPr lang="en-GB" sz="2800" dirty="0" smtClean="0"/>
              <a:t/>
            </a:r>
            <a:br>
              <a:rPr lang="en-GB" sz="2800" dirty="0" smtClean="0"/>
            </a:br>
            <a:r>
              <a:rPr lang="en-GB" sz="2800" dirty="0" smtClean="0"/>
              <a:t>price-setting in neighbouring countries</a:t>
            </a:r>
            <a:br>
              <a:rPr lang="en-GB" sz="2800" dirty="0" smtClean="0"/>
            </a:br>
            <a:r>
              <a:rPr lang="en-GB" sz="2200" dirty="0" smtClean="0"/>
              <a:t>Politics and the electricity market</a:t>
            </a:r>
          </a:p>
        </p:txBody>
      </p:sp>
      <p:sp>
        <p:nvSpPr>
          <p:cNvPr id="23555" name="Pladsholder til indhold 2"/>
          <p:cNvSpPr>
            <a:spLocks noGrp="1"/>
          </p:cNvSpPr>
          <p:nvPr>
            <p:ph idx="1"/>
          </p:nvPr>
        </p:nvSpPr>
        <p:spPr>
          <a:xfrm>
            <a:off x="112620" y="1831975"/>
            <a:ext cx="9677267" cy="4017282"/>
          </a:xfrm>
        </p:spPr>
        <p:txBody>
          <a:bodyPr/>
          <a:lstStyle/>
          <a:p>
            <a:r>
              <a:rPr lang="en-GB" sz="2800" dirty="0" smtClean="0"/>
              <a:t>The problem:</a:t>
            </a:r>
          </a:p>
          <a:p>
            <a:pPr lvl="1"/>
            <a:r>
              <a:rPr lang="en-GB" sz="2800" dirty="0" smtClean="0"/>
              <a:t>This </a:t>
            </a:r>
            <a:r>
              <a:rPr lang="en-GB" sz="2800" u="sng" dirty="0" smtClean="0"/>
              <a:t>choice</a:t>
            </a:r>
            <a:r>
              <a:rPr lang="en-GB" sz="2800" dirty="0" smtClean="0"/>
              <a:t> for the spot prices has never been discussed openly and transparently among market players, TSOs and regulators!</a:t>
            </a:r>
          </a:p>
          <a:p>
            <a:pPr lvl="2"/>
            <a:r>
              <a:rPr lang="en-GB" sz="2400" dirty="0" smtClean="0"/>
              <a:t>Which is very bad, as a lot of money is involved...</a:t>
            </a:r>
          </a:p>
        </p:txBody>
      </p:sp>
      <p:sp>
        <p:nvSpPr>
          <p:cNvPr id="23556" name="Pladsholder til dato 5"/>
          <p:cNvSpPr>
            <a:spLocks noGrp="1"/>
          </p:cNvSpPr>
          <p:nvPr>
            <p:ph type="dt" sz="quarter" idx="10"/>
          </p:nvPr>
        </p:nvSpPr>
        <p:spPr>
          <a:noFill/>
        </p:spPr>
        <p:txBody>
          <a:bodyPr/>
          <a:lstStyle/>
          <a:p>
            <a:r>
              <a:rPr lang="da-DK" smtClean="0"/>
              <a:t>Feb. 4, 2013</a:t>
            </a:r>
            <a:endParaRPr lang="en-GB" dirty="0" smtClean="0"/>
          </a:p>
        </p:txBody>
      </p:sp>
      <p:sp>
        <p:nvSpPr>
          <p:cNvPr id="23557" name="Pladsholder til diasnummer 5"/>
          <p:cNvSpPr>
            <a:spLocks noGrp="1"/>
          </p:cNvSpPr>
          <p:nvPr>
            <p:ph type="sldNum" sz="quarter" idx="12"/>
          </p:nvPr>
        </p:nvSpPr>
        <p:spPr>
          <a:noFill/>
        </p:spPr>
        <p:txBody>
          <a:bodyPr/>
          <a:lstStyle/>
          <a:p>
            <a:fld id="{5155FE9C-FC11-49D9-B7AD-C68E8BA3C2F4}" type="slidenum">
              <a:rPr lang="en-GB" smtClean="0"/>
              <a:pPr/>
              <a:t>17</a:t>
            </a:fld>
            <a:endParaRPr lang="en-GB" dirty="0" smtClean="0"/>
          </a:p>
        </p:txBody>
      </p:sp>
      <p:sp>
        <p:nvSpPr>
          <p:cNvPr id="7" name="Pladsholder til sidefod 6"/>
          <p:cNvSpPr>
            <a:spLocks noGrp="1"/>
          </p:cNvSpPr>
          <p:nvPr>
            <p:ph type="ftr" sz="quarter" idx="11"/>
          </p:nvPr>
        </p:nvSpPr>
        <p:spPr/>
        <p:txBody>
          <a:bodyPr/>
          <a:lstStyle/>
          <a:p>
            <a:pPr>
              <a:defRPr/>
            </a:pPr>
            <a:r>
              <a:rPr lang="en-GB" noProof="0" smtClean="0"/>
              <a:t>Anders Plejdrup Houmøller</a:t>
            </a:r>
            <a:endParaRPr lang="en-GB" noProof="0" dirty="0"/>
          </a:p>
        </p:txBody>
      </p:sp>
    </p:spTree>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ladsholder til dato 1"/>
          <p:cNvSpPr>
            <a:spLocks noGrp="1"/>
          </p:cNvSpPr>
          <p:nvPr>
            <p:ph type="dt" sz="quarter" idx="10"/>
          </p:nvPr>
        </p:nvSpPr>
        <p:spPr>
          <a:noFill/>
        </p:spPr>
        <p:txBody>
          <a:bodyPr/>
          <a:lstStyle/>
          <a:p>
            <a:r>
              <a:rPr lang="da-DK" smtClean="0"/>
              <a:t>Feb. 4, 2013</a:t>
            </a:r>
            <a:endParaRPr lang="en-GB" dirty="0" smtClean="0"/>
          </a:p>
        </p:txBody>
      </p:sp>
      <p:sp>
        <p:nvSpPr>
          <p:cNvPr id="36868" name="Pladsholder til diasnummer 3"/>
          <p:cNvSpPr>
            <a:spLocks noGrp="1"/>
          </p:cNvSpPr>
          <p:nvPr>
            <p:ph type="sldNum" sz="quarter" idx="12"/>
          </p:nvPr>
        </p:nvSpPr>
        <p:spPr>
          <a:noFill/>
        </p:spPr>
        <p:txBody>
          <a:bodyPr/>
          <a:lstStyle/>
          <a:p>
            <a:fld id="{C2A349F1-2BA1-4DA5-84BA-02AE05B29942}" type="slidenum">
              <a:rPr lang="en-GB" smtClean="0"/>
              <a:pPr/>
              <a:t>18</a:t>
            </a:fld>
            <a:endParaRPr lang="en-GB" dirty="0" smtClean="0"/>
          </a:p>
        </p:txBody>
      </p:sp>
      <p:sp>
        <p:nvSpPr>
          <p:cNvPr id="36869" name="Tekstboks 4"/>
          <p:cNvSpPr txBox="1">
            <a:spLocks noChangeArrowheads="1"/>
          </p:cNvSpPr>
          <p:nvPr/>
        </p:nvSpPr>
        <p:spPr bwMode="auto">
          <a:xfrm>
            <a:off x="1130300" y="2249488"/>
            <a:ext cx="7399338" cy="1754187"/>
          </a:xfrm>
          <a:prstGeom prst="rect">
            <a:avLst/>
          </a:prstGeom>
          <a:noFill/>
          <a:ln w="9525">
            <a:noFill/>
            <a:miter lim="800000"/>
            <a:headEnd/>
            <a:tailEnd/>
          </a:ln>
        </p:spPr>
        <p:txBody>
          <a:bodyPr wrap="none">
            <a:spAutoFit/>
          </a:bodyPr>
          <a:lstStyle/>
          <a:p>
            <a:pPr algn="ctr"/>
            <a:r>
              <a:rPr lang="en-GB" sz="6000" dirty="0" smtClean="0">
                <a:solidFill>
                  <a:schemeClr val="tx1"/>
                </a:solidFill>
              </a:rPr>
              <a:t>Appendix</a:t>
            </a:r>
            <a:endParaRPr lang="en-GB" sz="6000" dirty="0">
              <a:solidFill>
                <a:schemeClr val="tx1"/>
              </a:solidFill>
            </a:endParaRPr>
          </a:p>
          <a:p>
            <a:pPr algn="ctr"/>
            <a:r>
              <a:rPr lang="en-GB" sz="4800" dirty="0">
                <a:solidFill>
                  <a:schemeClr val="tx1"/>
                </a:solidFill>
              </a:rPr>
              <a:t>Terms and acronyms</a:t>
            </a:r>
          </a:p>
        </p:txBody>
      </p:sp>
      <p:sp>
        <p:nvSpPr>
          <p:cNvPr id="6" name="Pladsholder til sidefod 5"/>
          <p:cNvSpPr>
            <a:spLocks noGrp="1"/>
          </p:cNvSpPr>
          <p:nvPr>
            <p:ph type="ftr" sz="quarter" idx="11"/>
          </p:nvPr>
        </p:nvSpPr>
        <p:spPr/>
        <p:txBody>
          <a:bodyPr/>
          <a:lstStyle/>
          <a:p>
            <a:pPr>
              <a:defRPr/>
            </a:pPr>
            <a:r>
              <a:rPr lang="en-GB" noProof="0" smtClean="0"/>
              <a:t>Anders Plejdrup Houmøller</a:t>
            </a:r>
            <a:endParaRPr lang="en-GB" noProof="0" dirty="0"/>
          </a:p>
        </p:txBody>
      </p:sp>
    </p:spTree>
  </p:cSld>
  <p:clrMapOvr>
    <a:masterClrMapping/>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a:xfrm>
            <a:off x="0" y="159428"/>
            <a:ext cx="9172575" cy="1143000"/>
          </a:xfrm>
        </p:spPr>
        <p:txBody>
          <a:bodyPr/>
          <a:lstStyle/>
          <a:p>
            <a:r>
              <a:rPr lang="en-GB" dirty="0" smtClean="0"/>
              <a:t>Terminology and acronyms – 1</a:t>
            </a:r>
            <a:br>
              <a:rPr lang="en-GB" dirty="0" smtClean="0"/>
            </a:br>
            <a:r>
              <a:rPr lang="en-GB" sz="2400" dirty="0" smtClean="0"/>
              <a:t>As used in this presentation</a:t>
            </a:r>
          </a:p>
        </p:txBody>
      </p:sp>
      <p:sp>
        <p:nvSpPr>
          <p:cNvPr id="37891" name="Pladsholder til indhold 2"/>
          <p:cNvSpPr>
            <a:spLocks noGrp="1"/>
          </p:cNvSpPr>
          <p:nvPr>
            <p:ph idx="1"/>
          </p:nvPr>
        </p:nvSpPr>
        <p:spPr>
          <a:xfrm>
            <a:off x="0" y="1364110"/>
            <a:ext cx="9906000" cy="5097462"/>
          </a:xfrm>
        </p:spPr>
        <p:txBody>
          <a:bodyPr/>
          <a:lstStyle/>
          <a:p>
            <a:r>
              <a:rPr lang="en-GB" sz="2000" i="1" dirty="0" smtClean="0"/>
              <a:t>Border</a:t>
            </a:r>
            <a:r>
              <a:rPr lang="en-GB" sz="2000" dirty="0" smtClean="0"/>
              <a:t>  means a border between two price zones</a:t>
            </a:r>
          </a:p>
          <a:p>
            <a:pPr lvl="1"/>
            <a:r>
              <a:rPr lang="en-GB" sz="2000" dirty="0" smtClean="0"/>
              <a:t>Hence, it need not be a border between two countries. It may be a border between two price zones inside a country.</a:t>
            </a:r>
          </a:p>
          <a:p>
            <a:r>
              <a:rPr lang="en-GB" sz="2000" i="1" dirty="0" smtClean="0"/>
              <a:t>CWE</a:t>
            </a:r>
            <a:r>
              <a:rPr lang="en-GB" sz="2000" dirty="0" smtClean="0"/>
              <a:t>  Central Western Europe: Belgium, France, Germany, Luxembourg and the Netherlands.</a:t>
            </a:r>
          </a:p>
          <a:p>
            <a:r>
              <a:rPr lang="en-GB" sz="2000" i="1" dirty="0" smtClean="0"/>
              <a:t>Double auction</a:t>
            </a:r>
            <a:r>
              <a:rPr lang="en-GB" sz="2000" dirty="0" smtClean="0"/>
              <a:t>  A calculation method whereby an exchange’s price is set by calculating the intersection between the exchange’s supply curve and the exchange’s demand curve.</a:t>
            </a:r>
          </a:p>
          <a:p>
            <a:r>
              <a:rPr lang="en-GB" sz="2000" i="1" dirty="0" smtClean="0"/>
              <a:t>EMCC</a:t>
            </a:r>
            <a:r>
              <a:rPr lang="en-GB" sz="2000" dirty="0" smtClean="0"/>
              <a:t>  European Market Coupling Company.</a:t>
            </a:r>
          </a:p>
          <a:p>
            <a:r>
              <a:rPr lang="en-GB" sz="2000" i="1" dirty="0" smtClean="0"/>
              <a:t>Market coupling</a:t>
            </a:r>
            <a:r>
              <a:rPr lang="en-GB" sz="2000" dirty="0" smtClean="0"/>
              <a:t>  A day-ahead congestion management system, you can have on a border, where two spot exchanges meet. The day-ahead plans for the cross-border energy flows are calculated using the two exchanges’ bids and information on the day-ahead cross-border trading capacity.</a:t>
            </a:r>
            <a:endParaRPr lang="en-GB" sz="2000" i="1" dirty="0" smtClean="0"/>
          </a:p>
        </p:txBody>
      </p:sp>
      <p:sp>
        <p:nvSpPr>
          <p:cNvPr id="37892" name="Pladsholder til diasnummer 5"/>
          <p:cNvSpPr>
            <a:spLocks noGrp="1"/>
          </p:cNvSpPr>
          <p:nvPr>
            <p:ph type="sldNum" sz="quarter" idx="12"/>
          </p:nvPr>
        </p:nvSpPr>
        <p:spPr>
          <a:noFill/>
        </p:spPr>
        <p:txBody>
          <a:bodyPr/>
          <a:lstStyle/>
          <a:p>
            <a:fld id="{D9A053A7-E8F3-487D-AF41-6D033F8D579B}" type="slidenum">
              <a:rPr lang="en-GB" smtClean="0"/>
              <a:pPr/>
              <a:t>19</a:t>
            </a:fld>
            <a:endParaRPr lang="en-GB" dirty="0" smtClean="0"/>
          </a:p>
        </p:txBody>
      </p:sp>
      <p:sp>
        <p:nvSpPr>
          <p:cNvPr id="5" name="Pladsholder til dato 4"/>
          <p:cNvSpPr>
            <a:spLocks noGrp="1"/>
          </p:cNvSpPr>
          <p:nvPr>
            <p:ph type="dt" sz="half" idx="10"/>
          </p:nvPr>
        </p:nvSpPr>
        <p:spPr/>
        <p:txBody>
          <a:bodyPr/>
          <a:lstStyle/>
          <a:p>
            <a:pPr>
              <a:defRPr/>
            </a:pPr>
            <a:r>
              <a:rPr lang="da-DK" smtClean="0"/>
              <a:t>Feb. 4, 2013</a:t>
            </a:r>
            <a:endParaRPr lang="en-GB" dirty="0"/>
          </a:p>
        </p:txBody>
      </p:sp>
      <p:sp>
        <p:nvSpPr>
          <p:cNvPr id="7" name="Pladsholder til sidefod 6"/>
          <p:cNvSpPr>
            <a:spLocks noGrp="1"/>
          </p:cNvSpPr>
          <p:nvPr>
            <p:ph type="ftr" sz="quarter" idx="11"/>
          </p:nvPr>
        </p:nvSpPr>
        <p:spPr/>
        <p:txBody>
          <a:bodyPr/>
          <a:lstStyle/>
          <a:p>
            <a:pPr>
              <a:defRPr/>
            </a:pPr>
            <a:r>
              <a:rPr lang="en-GB" noProof="0" smtClean="0"/>
              <a:t>Anders Plejdrup Houmøller</a:t>
            </a:r>
            <a:endParaRPr lang="en-GB" noProof="0" dirty="0"/>
          </a:p>
        </p:txBody>
      </p:sp>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9034"/>
            <a:ext cx="9906000" cy="1335314"/>
          </a:xfrm>
        </p:spPr>
        <p:txBody>
          <a:bodyPr/>
          <a:lstStyle/>
          <a:p>
            <a:r>
              <a:rPr lang="en-GB" sz="3400" dirty="0" smtClean="0">
                <a:solidFill>
                  <a:srgbClr val="0033CC"/>
                </a:solidFill>
              </a:rPr>
              <a:t>Issue no. 1</a:t>
            </a:r>
            <a:r>
              <a:rPr lang="en-GB" sz="2800" dirty="0" smtClean="0">
                <a:solidFill>
                  <a:srgbClr val="0033CC"/>
                </a:solidFill>
              </a:rPr>
              <a:t/>
            </a:r>
            <a:br>
              <a:rPr lang="en-GB" sz="2800" dirty="0" smtClean="0">
                <a:solidFill>
                  <a:srgbClr val="0033CC"/>
                </a:solidFill>
              </a:rPr>
            </a:br>
            <a:r>
              <a:rPr lang="en-GB" sz="2800" dirty="0" smtClean="0"/>
              <a:t>Regulating spot exchanges</a:t>
            </a:r>
            <a:br>
              <a:rPr lang="en-GB" sz="2800" dirty="0" smtClean="0"/>
            </a:br>
            <a:r>
              <a:rPr lang="en-GB" sz="2200" dirty="0" smtClean="0"/>
              <a:t>Controlling societies’ and captive customers’ costs</a:t>
            </a:r>
            <a:endParaRPr lang="en-GB" sz="2200" dirty="0"/>
          </a:p>
        </p:txBody>
      </p:sp>
      <p:sp>
        <p:nvSpPr>
          <p:cNvPr id="3" name="Pladsholder til indhold 2"/>
          <p:cNvSpPr>
            <a:spLocks noGrp="1"/>
          </p:cNvSpPr>
          <p:nvPr>
            <p:ph idx="1"/>
          </p:nvPr>
        </p:nvSpPr>
        <p:spPr>
          <a:xfrm>
            <a:off x="0" y="1367976"/>
            <a:ext cx="9905999" cy="5373912"/>
          </a:xfrm>
        </p:spPr>
        <p:txBody>
          <a:bodyPr/>
          <a:lstStyle/>
          <a:p>
            <a:r>
              <a:rPr lang="en-GB" dirty="0" smtClean="0"/>
              <a:t>Market coupling (and market splitting) grants the spot exchanges a monopoly</a:t>
            </a:r>
          </a:p>
          <a:p>
            <a:pPr lvl="1"/>
            <a:r>
              <a:rPr lang="en-GB" dirty="0" smtClean="0"/>
              <a:t>Please refer to the PowerPoint </a:t>
            </a:r>
            <a:r>
              <a:rPr lang="en-GB" dirty="0" smtClean="0"/>
              <a:t>presentation ”Market coupling makes real competition betw. spot exchanges unfeasible”.</a:t>
            </a:r>
          </a:p>
          <a:p>
            <a:r>
              <a:rPr lang="en-GB" dirty="0" smtClean="0"/>
              <a:t>However, we are in a legal limbo (ie, a legal vacuum)</a:t>
            </a:r>
          </a:p>
          <a:p>
            <a:pPr lvl="1"/>
            <a:r>
              <a:rPr lang="en-GB" dirty="0" smtClean="0"/>
              <a:t>If the rule of law is to prevail, monopolies must be regulated</a:t>
            </a:r>
          </a:p>
          <a:p>
            <a:pPr lvl="2"/>
            <a:r>
              <a:rPr lang="en-GB" dirty="0" smtClean="0"/>
              <a:t>Unfortunately, in the EU, the legal foundation for a regulation corresponding to the spot monopoly has not yet been established</a:t>
            </a:r>
          </a:p>
          <a:p>
            <a:pPr lvl="3"/>
            <a:r>
              <a:rPr lang="en-GB" dirty="0" smtClean="0"/>
              <a:t>The following six slides presents cases of how this has inflicted heavy losses on societies and market players.</a:t>
            </a:r>
            <a:endParaRPr lang="en-GB" dirty="0"/>
          </a:p>
        </p:txBody>
      </p:sp>
      <p:sp>
        <p:nvSpPr>
          <p:cNvPr id="4" name="Pladsholder til dato 3"/>
          <p:cNvSpPr>
            <a:spLocks noGrp="1"/>
          </p:cNvSpPr>
          <p:nvPr>
            <p:ph type="dt" sz="half" idx="10"/>
          </p:nvPr>
        </p:nvSpPr>
        <p:spPr/>
        <p:txBody>
          <a:bodyPr/>
          <a:lstStyle/>
          <a:p>
            <a:pPr>
              <a:defRPr/>
            </a:pPr>
            <a:r>
              <a:rPr lang="da-DK" smtClean="0"/>
              <a:t>Feb. 4, 2013</a:t>
            </a:r>
            <a:endParaRPr lang="en-GB" dirty="0"/>
          </a:p>
        </p:txBody>
      </p:sp>
      <p:sp>
        <p:nvSpPr>
          <p:cNvPr id="6" name="Pladsholder til diasnummer 5"/>
          <p:cNvSpPr>
            <a:spLocks noGrp="1"/>
          </p:cNvSpPr>
          <p:nvPr>
            <p:ph type="sldNum" sz="quarter" idx="12"/>
          </p:nvPr>
        </p:nvSpPr>
        <p:spPr/>
        <p:txBody>
          <a:bodyPr/>
          <a:lstStyle/>
          <a:p>
            <a:pPr>
              <a:defRPr/>
            </a:pPr>
            <a:fld id="{E2DC185D-1DBF-40E9-9017-2245D26F1228}" type="slidenum">
              <a:rPr lang="en-GB" smtClean="0"/>
              <a:pPr>
                <a:defRPr/>
              </a:pPr>
              <a:t>2</a:t>
            </a:fld>
            <a:endParaRPr lang="en-GB" dirty="0"/>
          </a:p>
        </p:txBody>
      </p:sp>
      <p:sp>
        <p:nvSpPr>
          <p:cNvPr id="8" name="Pladsholder til sidefod 7"/>
          <p:cNvSpPr>
            <a:spLocks noGrp="1"/>
          </p:cNvSpPr>
          <p:nvPr>
            <p:ph type="ftr" sz="quarter" idx="11"/>
          </p:nvPr>
        </p:nvSpPr>
        <p:spPr/>
        <p:txBody>
          <a:bodyPr/>
          <a:lstStyle/>
          <a:p>
            <a:pPr>
              <a:defRPr/>
            </a:pPr>
            <a:r>
              <a:rPr lang="en-GB" noProof="0" smtClean="0"/>
              <a:t>Anders Plejdrup Houmøller</a:t>
            </a:r>
            <a:endParaRPr lang="en-GB" noProof="0" dirty="0"/>
          </a:p>
        </p:txBody>
      </p:sp>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p:nvPr>
        </p:nvSpPr>
        <p:spPr>
          <a:xfrm>
            <a:off x="0" y="174625"/>
            <a:ext cx="9172575" cy="1143000"/>
          </a:xfrm>
        </p:spPr>
        <p:txBody>
          <a:bodyPr/>
          <a:lstStyle/>
          <a:p>
            <a:r>
              <a:rPr lang="en-GB" dirty="0" smtClean="0"/>
              <a:t>Terminology and acronyms – 2</a:t>
            </a:r>
            <a:br>
              <a:rPr lang="en-GB" dirty="0" smtClean="0"/>
            </a:br>
            <a:r>
              <a:rPr lang="en-GB" sz="2400" dirty="0" smtClean="0"/>
              <a:t>As used in this presentation</a:t>
            </a:r>
          </a:p>
        </p:txBody>
      </p:sp>
      <p:sp>
        <p:nvSpPr>
          <p:cNvPr id="39939" name="Pladsholder til indhold 2"/>
          <p:cNvSpPr>
            <a:spLocks noGrp="1"/>
          </p:cNvSpPr>
          <p:nvPr>
            <p:ph idx="1"/>
          </p:nvPr>
        </p:nvSpPr>
        <p:spPr>
          <a:xfrm>
            <a:off x="-14288" y="1277942"/>
            <a:ext cx="9920288" cy="5097462"/>
          </a:xfrm>
        </p:spPr>
        <p:txBody>
          <a:bodyPr/>
          <a:lstStyle/>
          <a:p>
            <a:r>
              <a:rPr lang="en-GB" sz="2000" i="1" dirty="0" smtClean="0"/>
              <a:t>Market splitting</a:t>
            </a:r>
            <a:r>
              <a:rPr lang="en-GB" sz="2000" dirty="0" smtClean="0"/>
              <a:t>  A day-ahead congestion management system, you can have on a border, where you have the same spot exchange on both sides of the border. The day-ahead plans for the cross-border energy flows are calculated using the exchange’s bids and information on the day-ahead cross-border trading capacity. </a:t>
            </a:r>
            <a:endParaRPr lang="en-GB" sz="2000" i="1" dirty="0" smtClean="0"/>
          </a:p>
          <a:p>
            <a:r>
              <a:rPr lang="en-GB" sz="2000" i="1" dirty="0" smtClean="0"/>
              <a:t>Nordic</a:t>
            </a:r>
            <a:r>
              <a:rPr lang="en-GB" sz="2000" dirty="0" smtClean="0"/>
              <a:t> and </a:t>
            </a:r>
            <a:r>
              <a:rPr lang="en-GB" sz="2000" i="1" dirty="0" smtClean="0"/>
              <a:t>Nordic area</a:t>
            </a:r>
            <a:r>
              <a:rPr lang="en-GB" sz="2000" dirty="0" smtClean="0"/>
              <a:t>  refer to the countries Denmark, Finland, Norway and Sweden.</a:t>
            </a:r>
          </a:p>
          <a:p>
            <a:r>
              <a:rPr lang="en-GB" sz="2000" i="1" dirty="0" smtClean="0"/>
              <a:t>PCR</a:t>
            </a:r>
            <a:r>
              <a:rPr lang="en-GB" sz="2000" dirty="0" smtClean="0"/>
              <a:t>  Price Coupling Regions. A market coupling system proposed by some European spot exchanges. Unfortunately, PCR would mean market coupling with a lot of redundant staff, computers and software installations – financed by captive costumers.</a:t>
            </a:r>
          </a:p>
          <a:p>
            <a:r>
              <a:rPr lang="en-GB" sz="2000" i="1" dirty="0" smtClean="0"/>
              <a:t>Price zone</a:t>
            </a:r>
            <a:r>
              <a:rPr lang="en-GB" sz="2000" dirty="0" smtClean="0"/>
              <a:t>  A geographical area, within which the players can trade electrical energy day-ahead without considering grid bottlenecks.</a:t>
            </a:r>
            <a:endParaRPr lang="en-GB" sz="2000" i="1" dirty="0" smtClean="0"/>
          </a:p>
        </p:txBody>
      </p:sp>
      <p:sp>
        <p:nvSpPr>
          <p:cNvPr id="39940" name="Pladsholder til diasnummer 5"/>
          <p:cNvSpPr>
            <a:spLocks noGrp="1"/>
          </p:cNvSpPr>
          <p:nvPr>
            <p:ph type="sldNum" sz="quarter" idx="12"/>
          </p:nvPr>
        </p:nvSpPr>
        <p:spPr>
          <a:noFill/>
        </p:spPr>
        <p:txBody>
          <a:bodyPr/>
          <a:lstStyle/>
          <a:p>
            <a:fld id="{4F5B1527-E804-4EAF-B278-8A572FF2BD92}" type="slidenum">
              <a:rPr lang="en-GB" smtClean="0"/>
              <a:pPr/>
              <a:t>20</a:t>
            </a:fld>
            <a:endParaRPr lang="en-GB" dirty="0" smtClean="0"/>
          </a:p>
        </p:txBody>
      </p:sp>
      <p:sp>
        <p:nvSpPr>
          <p:cNvPr id="39941" name="Pladsholder til dato 6"/>
          <p:cNvSpPr>
            <a:spLocks noGrp="1"/>
          </p:cNvSpPr>
          <p:nvPr>
            <p:ph type="dt" sz="quarter" idx="10"/>
          </p:nvPr>
        </p:nvSpPr>
        <p:spPr>
          <a:noFill/>
        </p:spPr>
        <p:txBody>
          <a:bodyPr/>
          <a:lstStyle/>
          <a:p>
            <a:r>
              <a:rPr lang="da-DK" smtClean="0"/>
              <a:t>Feb. 4, 2013</a:t>
            </a:r>
            <a:endParaRPr lang="en-GB" dirty="0" smtClean="0"/>
          </a:p>
        </p:txBody>
      </p:sp>
      <p:sp>
        <p:nvSpPr>
          <p:cNvPr id="7" name="Pladsholder til sidefod 6"/>
          <p:cNvSpPr>
            <a:spLocks noGrp="1"/>
          </p:cNvSpPr>
          <p:nvPr>
            <p:ph type="ftr" sz="quarter" idx="11"/>
          </p:nvPr>
        </p:nvSpPr>
        <p:spPr/>
        <p:txBody>
          <a:bodyPr/>
          <a:lstStyle/>
          <a:p>
            <a:pPr>
              <a:defRPr/>
            </a:pPr>
            <a:r>
              <a:rPr lang="en-GB" noProof="0" smtClean="0"/>
              <a:t>Anders Plejdrup Houmøller</a:t>
            </a:r>
            <a:endParaRPr lang="en-GB" noProof="0" dirty="0"/>
          </a:p>
        </p:txBody>
      </p:sp>
    </p:spTree>
  </p:cSld>
  <p:clrMapOvr>
    <a:masterClrMapping/>
  </p:clrMapOvr>
  <p:transition spd="med">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a:xfrm>
            <a:off x="0" y="174625"/>
            <a:ext cx="9172575" cy="1143000"/>
          </a:xfrm>
        </p:spPr>
        <p:txBody>
          <a:bodyPr/>
          <a:lstStyle/>
          <a:p>
            <a:r>
              <a:rPr lang="en-GB" dirty="0" smtClean="0"/>
              <a:t>Terminology and acronyms – 3</a:t>
            </a:r>
            <a:br>
              <a:rPr lang="en-GB" dirty="0" smtClean="0"/>
            </a:br>
            <a:r>
              <a:rPr lang="en-GB" sz="2400" dirty="0" smtClean="0"/>
              <a:t>As used in this presentation</a:t>
            </a:r>
          </a:p>
        </p:txBody>
      </p:sp>
      <p:sp>
        <p:nvSpPr>
          <p:cNvPr id="41987" name="Pladsholder til indhold 2"/>
          <p:cNvSpPr>
            <a:spLocks noGrp="1"/>
          </p:cNvSpPr>
          <p:nvPr>
            <p:ph idx="1"/>
          </p:nvPr>
        </p:nvSpPr>
        <p:spPr>
          <a:xfrm>
            <a:off x="-14288" y="1219653"/>
            <a:ext cx="9920288" cy="5384347"/>
          </a:xfrm>
        </p:spPr>
        <p:txBody>
          <a:bodyPr/>
          <a:lstStyle/>
          <a:p>
            <a:r>
              <a:rPr lang="en-GB" sz="2000" i="1" dirty="0" smtClean="0"/>
              <a:t>Spot software</a:t>
            </a:r>
            <a:r>
              <a:rPr lang="en-GB" sz="2000" dirty="0" smtClean="0"/>
              <a:t>  The software which calculates the spot prices and the day-ahead plans for the cross-border energy flows.</a:t>
            </a:r>
            <a:endParaRPr lang="en-GB" sz="2000" i="1" dirty="0" smtClean="0"/>
          </a:p>
          <a:p>
            <a:pPr>
              <a:tabLst>
                <a:tab pos="711200" algn="l"/>
                <a:tab pos="987425" algn="l"/>
              </a:tabLst>
            </a:pPr>
            <a:r>
              <a:rPr lang="en-GB" sz="2000" i="1" dirty="0" smtClean="0"/>
              <a:t>Spot exchange  </a:t>
            </a:r>
            <a:r>
              <a:rPr lang="en-GB" sz="2000" dirty="0" smtClean="0"/>
              <a:t>In this document, a spot exchange is an exchange where</a:t>
            </a:r>
          </a:p>
          <a:p>
            <a:pPr lvl="1">
              <a:tabLst>
                <a:tab pos="711200" algn="l"/>
                <a:tab pos="987425" algn="l"/>
              </a:tabLst>
            </a:pPr>
            <a:r>
              <a:rPr lang="en-GB" sz="2000" dirty="0" smtClean="0"/>
              <a:t>Electrical energy is traded day-ahead.</a:t>
            </a:r>
          </a:p>
          <a:p>
            <a:pPr lvl="1">
              <a:tabLst>
                <a:tab pos="711200" algn="l"/>
                <a:tab pos="987425" algn="l"/>
              </a:tabLst>
            </a:pPr>
            <a:r>
              <a:rPr lang="en-GB" sz="2000" dirty="0" smtClean="0"/>
              <a:t>The day-ahead prices are calculated by means of double auction.</a:t>
            </a:r>
          </a:p>
          <a:p>
            <a:pPr lvl="1">
              <a:tabLst>
                <a:tab pos="711200" algn="l"/>
                <a:tab pos="987425" algn="l"/>
              </a:tabLst>
            </a:pPr>
            <a:r>
              <a:rPr lang="en-GB" sz="2000" dirty="0" smtClean="0"/>
              <a:t>Note: this document strongly recommends the price calculation is outsourced to a Price Calculation Service Centre (PCSC). The PCSC will calculate the spot prices and the day-ahead plans for the cross-border energy flows for the coupled region.</a:t>
            </a:r>
          </a:p>
          <a:p>
            <a:pPr>
              <a:tabLst>
                <a:tab pos="711200" algn="l"/>
                <a:tab pos="987425" algn="l"/>
              </a:tabLst>
            </a:pPr>
            <a:r>
              <a:rPr lang="en-GB" sz="2000" i="1" dirty="0" smtClean="0"/>
              <a:t>Spot price</a:t>
            </a:r>
            <a:r>
              <a:rPr lang="en-GB" sz="2000" dirty="0" smtClean="0"/>
              <a:t>  A price calculated by a spot exchange. Either by a calculation performed by the spot exchange itself, or by a calculation performed by a body, to which the calculation has been outsourced. </a:t>
            </a:r>
          </a:p>
        </p:txBody>
      </p:sp>
      <p:sp>
        <p:nvSpPr>
          <p:cNvPr id="41988" name="Pladsholder til diasnummer 5"/>
          <p:cNvSpPr>
            <a:spLocks noGrp="1"/>
          </p:cNvSpPr>
          <p:nvPr>
            <p:ph type="sldNum" sz="quarter" idx="12"/>
          </p:nvPr>
        </p:nvSpPr>
        <p:spPr>
          <a:noFill/>
        </p:spPr>
        <p:txBody>
          <a:bodyPr/>
          <a:lstStyle/>
          <a:p>
            <a:fld id="{B483C09C-3BA0-45EC-AF30-898CFD2C77E9}" type="slidenum">
              <a:rPr lang="en-GB" smtClean="0"/>
              <a:pPr/>
              <a:t>21</a:t>
            </a:fld>
            <a:endParaRPr lang="en-GB" dirty="0" smtClean="0"/>
          </a:p>
        </p:txBody>
      </p:sp>
      <p:sp>
        <p:nvSpPr>
          <p:cNvPr id="5" name="Pladsholder til dato 4"/>
          <p:cNvSpPr>
            <a:spLocks noGrp="1"/>
          </p:cNvSpPr>
          <p:nvPr>
            <p:ph type="dt" sz="half" idx="10"/>
          </p:nvPr>
        </p:nvSpPr>
        <p:spPr/>
        <p:txBody>
          <a:bodyPr/>
          <a:lstStyle/>
          <a:p>
            <a:pPr>
              <a:defRPr/>
            </a:pPr>
            <a:r>
              <a:rPr lang="da-DK" smtClean="0"/>
              <a:t>Feb. 4, 2013</a:t>
            </a:r>
            <a:endParaRPr lang="en-GB" dirty="0"/>
          </a:p>
        </p:txBody>
      </p:sp>
      <p:sp>
        <p:nvSpPr>
          <p:cNvPr id="7" name="Pladsholder til sidefod 6"/>
          <p:cNvSpPr>
            <a:spLocks noGrp="1"/>
          </p:cNvSpPr>
          <p:nvPr>
            <p:ph type="ftr" sz="quarter" idx="11"/>
          </p:nvPr>
        </p:nvSpPr>
        <p:spPr/>
        <p:txBody>
          <a:bodyPr/>
          <a:lstStyle/>
          <a:p>
            <a:pPr>
              <a:defRPr/>
            </a:pPr>
            <a:r>
              <a:rPr lang="en-GB" noProof="0" smtClean="0"/>
              <a:t>Anders Plejdrup Houmøller</a:t>
            </a:r>
            <a:endParaRPr lang="en-GB" noProof="0" dirty="0"/>
          </a:p>
        </p:txBody>
      </p:sp>
    </p:spTree>
  </p:cSld>
  <p:clrMapOvr>
    <a:masterClrMapping/>
  </p:clrMapOvr>
  <p:transition spd="med">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1"/>
          <p:cNvSpPr>
            <a:spLocks noGrp="1"/>
          </p:cNvSpPr>
          <p:nvPr>
            <p:ph type="title"/>
          </p:nvPr>
        </p:nvSpPr>
        <p:spPr>
          <a:xfrm>
            <a:off x="0" y="101600"/>
            <a:ext cx="9172575" cy="1143000"/>
          </a:xfrm>
        </p:spPr>
        <p:txBody>
          <a:bodyPr/>
          <a:lstStyle/>
          <a:p>
            <a:r>
              <a:rPr lang="en-GB" dirty="0" smtClean="0"/>
              <a:t>Terminology and acronyms – 4</a:t>
            </a:r>
            <a:br>
              <a:rPr lang="en-GB" dirty="0" smtClean="0"/>
            </a:br>
            <a:r>
              <a:rPr lang="en-GB" sz="2400" dirty="0" smtClean="0"/>
              <a:t>As used in this presentation</a:t>
            </a:r>
          </a:p>
        </p:txBody>
      </p:sp>
      <p:sp>
        <p:nvSpPr>
          <p:cNvPr id="43011" name="Pladsholder til indhold 2"/>
          <p:cNvSpPr>
            <a:spLocks noGrp="1"/>
          </p:cNvSpPr>
          <p:nvPr>
            <p:ph idx="1"/>
          </p:nvPr>
        </p:nvSpPr>
        <p:spPr>
          <a:xfrm>
            <a:off x="-14288" y="1204913"/>
            <a:ext cx="9920288" cy="5514975"/>
          </a:xfrm>
        </p:spPr>
        <p:txBody>
          <a:bodyPr/>
          <a:lstStyle/>
          <a:p>
            <a:pPr>
              <a:tabLst>
                <a:tab pos="711200" algn="l"/>
                <a:tab pos="987425" algn="l"/>
              </a:tabLst>
            </a:pPr>
            <a:r>
              <a:rPr lang="en-GB" sz="1600" i="1" dirty="0" smtClean="0"/>
              <a:t>Volume coupling</a:t>
            </a:r>
            <a:r>
              <a:rPr lang="en-GB" sz="1600" dirty="0" smtClean="0"/>
              <a:t>  A market coupling scheme, where a central body first calculates the spot prices and the day-ahead plans for the cross-border energy flows for the whole coupled region. However, the centrally calculated spot prices are not used. Instead, there are local re-calculations of the spot prices.</a:t>
            </a:r>
          </a:p>
          <a:p>
            <a:pPr lvl="1">
              <a:tabLst>
                <a:tab pos="711200" algn="l"/>
                <a:tab pos="987425" algn="l"/>
              </a:tabLst>
            </a:pPr>
            <a:r>
              <a:rPr lang="en-GB" sz="1600" dirty="0" smtClean="0"/>
              <a:t>If you have volume coupling, the prices and the energy flows may mismatch (energy flows apparently going from high-price zones towards low-price zones).</a:t>
            </a:r>
          </a:p>
          <a:p>
            <a:pPr lvl="1">
              <a:tabLst>
                <a:tab pos="711200" algn="l"/>
                <a:tab pos="987425" algn="l"/>
              </a:tabLst>
            </a:pPr>
            <a:r>
              <a:rPr lang="en-GB" sz="1600" dirty="0" smtClean="0"/>
              <a:t>This can happen because the spot prices for each price zone are calculated twice. First, the central body calculates all spot prices for the whole coupled area. Next, for some interconnectors in the coupled area, the market coupler sends price-taking purchase bids to the price zone on the interconnector’s low-price side; and corresponding price-taking sales offers to the interconnector’s high-price side. After having received the market coupler’s bids, the local spot exchanges re-calculate the local spot prices. However, the redundant, local re-calculations are economic sub-optimizations for sub-areas of the coupled area. Therefore, the local re-calculations may fail to reproduce the prices calculated in the global optimization performed by the central body. In turn, the wrong re-calculations may cause a mismatch between the prices and the energy flows. However, the glaring mismatch is not the most serious effect of the redundant re-calculations. By far, the most serious effect is the fact that </a:t>
            </a:r>
            <a:r>
              <a:rPr lang="en-GB" sz="1600" u="sng" dirty="0" smtClean="0"/>
              <a:t>the market is supplied with unreliable spot prices</a:t>
            </a:r>
            <a:r>
              <a:rPr lang="en-GB" sz="1600" dirty="0" smtClean="0"/>
              <a:t>.</a:t>
            </a:r>
            <a:endParaRPr lang="en-GB" sz="1600" i="1" dirty="0" smtClean="0"/>
          </a:p>
        </p:txBody>
      </p:sp>
      <p:sp>
        <p:nvSpPr>
          <p:cNvPr id="43012" name="Pladsholder til diasnummer 5"/>
          <p:cNvSpPr>
            <a:spLocks noGrp="1"/>
          </p:cNvSpPr>
          <p:nvPr>
            <p:ph type="sldNum" sz="quarter" idx="12"/>
          </p:nvPr>
        </p:nvSpPr>
        <p:spPr>
          <a:noFill/>
        </p:spPr>
        <p:txBody>
          <a:bodyPr/>
          <a:lstStyle/>
          <a:p>
            <a:fld id="{2CD3E8D2-E725-4FD3-9EE5-AA6937DD1FD1}" type="slidenum">
              <a:rPr lang="en-GB" smtClean="0"/>
              <a:pPr/>
              <a:t>22</a:t>
            </a:fld>
            <a:endParaRPr lang="en-GB" dirty="0" smtClean="0"/>
          </a:p>
        </p:txBody>
      </p:sp>
      <p:sp>
        <p:nvSpPr>
          <p:cNvPr id="5" name="Pladsholder til dato 4"/>
          <p:cNvSpPr>
            <a:spLocks noGrp="1"/>
          </p:cNvSpPr>
          <p:nvPr>
            <p:ph type="dt" sz="half" idx="10"/>
          </p:nvPr>
        </p:nvSpPr>
        <p:spPr/>
        <p:txBody>
          <a:bodyPr/>
          <a:lstStyle/>
          <a:p>
            <a:pPr>
              <a:defRPr/>
            </a:pPr>
            <a:r>
              <a:rPr lang="da-DK" noProof="0" smtClean="0"/>
              <a:t>Feb. 4, 2013</a:t>
            </a:r>
            <a:endParaRPr lang="en-GB" noProof="0" dirty="0"/>
          </a:p>
        </p:txBody>
      </p:sp>
      <p:sp>
        <p:nvSpPr>
          <p:cNvPr id="7" name="Pladsholder til sidefod 6"/>
          <p:cNvSpPr>
            <a:spLocks noGrp="1"/>
          </p:cNvSpPr>
          <p:nvPr>
            <p:ph type="ftr" sz="quarter" idx="11"/>
          </p:nvPr>
        </p:nvSpPr>
        <p:spPr/>
        <p:txBody>
          <a:bodyPr/>
          <a:lstStyle/>
          <a:p>
            <a:pPr>
              <a:defRPr/>
            </a:pPr>
            <a:r>
              <a:rPr lang="en-GB" noProof="0" smtClean="0"/>
              <a:t>Anders Plejdrup Houmøller</a:t>
            </a:r>
            <a:endParaRPr lang="en-GB" noProof="0" dirty="0"/>
          </a:p>
        </p:txBody>
      </p:sp>
    </p:spTree>
  </p:cSld>
  <p:clrMapOvr>
    <a:masterClrMapping/>
  </p:clrMapOvr>
  <p:transition spd="med">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p:cNvSpPr>
          <p:nvPr>
            <p:ph type="title"/>
          </p:nvPr>
        </p:nvSpPr>
        <p:spPr>
          <a:xfrm>
            <a:off x="-1" y="290513"/>
            <a:ext cx="9695544" cy="1143000"/>
          </a:xfrm>
        </p:spPr>
        <p:txBody>
          <a:bodyPr/>
          <a:lstStyle/>
          <a:p>
            <a:r>
              <a:rPr lang="en-GB" dirty="0" smtClean="0"/>
              <a:t>Terminology and acronyms – 5</a:t>
            </a:r>
            <a:br>
              <a:rPr lang="en-GB" dirty="0" smtClean="0"/>
            </a:br>
            <a:r>
              <a:rPr lang="en-GB" sz="2400" dirty="0" smtClean="0"/>
              <a:t>As used in this presentation</a:t>
            </a:r>
          </a:p>
        </p:txBody>
      </p:sp>
      <p:sp>
        <p:nvSpPr>
          <p:cNvPr id="44035" name="Pladsholder til indhold 2"/>
          <p:cNvSpPr>
            <a:spLocks noGrp="1"/>
          </p:cNvSpPr>
          <p:nvPr>
            <p:ph idx="1"/>
          </p:nvPr>
        </p:nvSpPr>
        <p:spPr>
          <a:xfrm>
            <a:off x="203201" y="1978025"/>
            <a:ext cx="9492342" cy="4114800"/>
          </a:xfrm>
        </p:spPr>
        <p:txBody>
          <a:bodyPr/>
          <a:lstStyle/>
          <a:p>
            <a:pPr>
              <a:tabLst>
                <a:tab pos="711200" algn="l"/>
                <a:tab pos="987425" algn="l"/>
              </a:tabLst>
            </a:pPr>
            <a:r>
              <a:rPr lang="en-GB" i="1" dirty="0" smtClean="0"/>
              <a:t>TSO</a:t>
            </a:r>
            <a:r>
              <a:rPr lang="en-GB" dirty="0" smtClean="0"/>
              <a:t>  Transmission System Operator.</a:t>
            </a:r>
          </a:p>
          <a:p>
            <a:r>
              <a:rPr lang="en-GB" i="1" dirty="0" smtClean="0"/>
              <a:t>Welfare criterion</a:t>
            </a:r>
            <a:r>
              <a:rPr lang="en-GB" dirty="0" smtClean="0"/>
              <a:t>  A criterion used in the calculation of the spot prices and the day-ahead plans for the cross-border energy flows.</a:t>
            </a:r>
          </a:p>
          <a:p>
            <a:pPr>
              <a:buNone/>
            </a:pPr>
            <a:r>
              <a:rPr lang="en-GB" dirty="0" smtClean="0"/>
              <a:t>	The welfare criterion states the preferred solution must be the solution maximizing the economic gain created by the spot trading.</a:t>
            </a:r>
            <a:endParaRPr lang="da-DK" dirty="0" smtClean="0"/>
          </a:p>
          <a:p>
            <a:pPr>
              <a:tabLst>
                <a:tab pos="711200" algn="l"/>
                <a:tab pos="987425" algn="l"/>
              </a:tabLst>
            </a:pPr>
            <a:endParaRPr lang="en-GB" dirty="0" smtClean="0"/>
          </a:p>
        </p:txBody>
      </p:sp>
      <p:sp>
        <p:nvSpPr>
          <p:cNvPr id="44036" name="Pladsholder til dato 6"/>
          <p:cNvSpPr>
            <a:spLocks noGrp="1"/>
          </p:cNvSpPr>
          <p:nvPr>
            <p:ph type="dt" sz="quarter" idx="10"/>
          </p:nvPr>
        </p:nvSpPr>
        <p:spPr>
          <a:noFill/>
        </p:spPr>
        <p:txBody>
          <a:bodyPr/>
          <a:lstStyle/>
          <a:p>
            <a:r>
              <a:rPr lang="da-DK" smtClean="0"/>
              <a:t>Feb. 4, 2013</a:t>
            </a:r>
            <a:endParaRPr lang="en-GB" dirty="0" smtClean="0"/>
          </a:p>
        </p:txBody>
      </p:sp>
      <p:sp>
        <p:nvSpPr>
          <p:cNvPr id="44038" name="Pladsholder til diasnummer 5"/>
          <p:cNvSpPr>
            <a:spLocks noGrp="1"/>
          </p:cNvSpPr>
          <p:nvPr>
            <p:ph type="sldNum" sz="quarter" idx="12"/>
          </p:nvPr>
        </p:nvSpPr>
        <p:spPr>
          <a:noFill/>
        </p:spPr>
        <p:txBody>
          <a:bodyPr/>
          <a:lstStyle/>
          <a:p>
            <a:fld id="{A1D4373D-52A4-4806-8FE1-4859405BFEE2}" type="slidenum">
              <a:rPr lang="en-GB" smtClean="0"/>
              <a:pPr/>
              <a:t>23</a:t>
            </a:fld>
            <a:endParaRPr lang="en-GB" dirty="0" smtClean="0"/>
          </a:p>
        </p:txBody>
      </p:sp>
      <p:sp>
        <p:nvSpPr>
          <p:cNvPr id="7" name="Pladsholder til sidefod 6"/>
          <p:cNvSpPr>
            <a:spLocks noGrp="1"/>
          </p:cNvSpPr>
          <p:nvPr>
            <p:ph type="ftr" sz="quarter" idx="11"/>
          </p:nvPr>
        </p:nvSpPr>
        <p:spPr/>
        <p:txBody>
          <a:bodyPr/>
          <a:lstStyle/>
          <a:p>
            <a:pPr>
              <a:defRPr/>
            </a:pPr>
            <a:r>
              <a:rPr lang="en-GB" noProof="0" smtClean="0"/>
              <a:t>Anders Plejdrup Houmøller</a:t>
            </a:r>
            <a:endParaRPr lang="en-GB" noProof="0" dirty="0"/>
          </a:p>
        </p:txBody>
      </p:sp>
    </p:spTree>
  </p:cSld>
  <p:clrMapOvr>
    <a:masterClrMapping/>
  </p:clrMapOvr>
  <p:transition spd="med">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HoumøllerConsulting cirkler"/>
          <p:cNvPicPr>
            <a:picLocks noChangeAspect="1" noChangeArrowheads="1"/>
          </p:cNvPicPr>
          <p:nvPr/>
        </p:nvPicPr>
        <p:blipFill>
          <a:blip r:embed="rId3" cstate="print"/>
          <a:srcRect/>
          <a:stretch>
            <a:fillRect/>
          </a:stretch>
        </p:blipFill>
        <p:spPr bwMode="auto">
          <a:xfrm>
            <a:off x="0" y="152400"/>
            <a:ext cx="7327900" cy="6705600"/>
          </a:xfrm>
          <a:prstGeom prst="rect">
            <a:avLst/>
          </a:prstGeom>
          <a:noFill/>
          <a:ln w="9525">
            <a:noFill/>
            <a:miter lim="800000"/>
            <a:headEnd/>
            <a:tailEnd/>
          </a:ln>
        </p:spPr>
      </p:pic>
      <p:sp>
        <p:nvSpPr>
          <p:cNvPr id="12291" name="Rectangle 91"/>
          <p:cNvSpPr>
            <a:spLocks noGrp="1" noChangeArrowheads="1"/>
          </p:cNvSpPr>
          <p:nvPr>
            <p:ph type="title"/>
          </p:nvPr>
        </p:nvSpPr>
        <p:spPr>
          <a:xfrm>
            <a:off x="0" y="595313"/>
            <a:ext cx="9906000" cy="1143000"/>
          </a:xfrm>
        </p:spPr>
        <p:txBody>
          <a:bodyPr/>
          <a:lstStyle/>
          <a:p>
            <a:r>
              <a:rPr lang="en-GB" sz="4500" dirty="0" smtClean="0"/>
              <a:t>Thank you for your attention!</a:t>
            </a:r>
          </a:p>
        </p:txBody>
      </p:sp>
      <p:sp>
        <p:nvSpPr>
          <p:cNvPr id="12292" name="Pladsholder til diasnummer 4"/>
          <p:cNvSpPr>
            <a:spLocks noGrp="1"/>
          </p:cNvSpPr>
          <p:nvPr>
            <p:ph type="sldNum" sz="quarter" idx="12"/>
          </p:nvPr>
        </p:nvSpPr>
        <p:spPr>
          <a:noFill/>
        </p:spPr>
        <p:txBody>
          <a:bodyPr/>
          <a:lstStyle/>
          <a:p>
            <a:pPr defTabSz="762000"/>
            <a:fld id="{B2333CE1-98E1-4AA3-AF31-B6415263F296}" type="slidenum">
              <a:rPr lang="en-GB" smtClean="0"/>
              <a:pPr defTabSz="762000"/>
              <a:t>24</a:t>
            </a:fld>
            <a:endParaRPr lang="en-GB" dirty="0" smtClean="0"/>
          </a:p>
        </p:txBody>
      </p:sp>
      <p:sp>
        <p:nvSpPr>
          <p:cNvPr id="12293" name="Tekstboks 98"/>
          <p:cNvSpPr txBox="1">
            <a:spLocks noChangeArrowheads="1"/>
          </p:cNvSpPr>
          <p:nvPr/>
        </p:nvSpPr>
        <p:spPr bwMode="auto">
          <a:xfrm>
            <a:off x="1041773" y="2598738"/>
            <a:ext cx="7604966" cy="2554545"/>
          </a:xfrm>
          <a:prstGeom prst="rect">
            <a:avLst/>
          </a:prstGeom>
          <a:noFill/>
          <a:ln w="9525">
            <a:noFill/>
            <a:miter lim="800000"/>
            <a:headEnd/>
            <a:tailEnd/>
          </a:ln>
        </p:spPr>
        <p:txBody>
          <a:bodyPr wrap="none">
            <a:spAutoFit/>
          </a:bodyPr>
          <a:lstStyle/>
          <a:p>
            <a:r>
              <a:rPr lang="en-GB" sz="3200" dirty="0">
                <a:solidFill>
                  <a:schemeClr val="tx1"/>
                </a:solidFill>
              </a:rPr>
              <a:t>Anders Plejdrup Houmøller</a:t>
            </a:r>
          </a:p>
          <a:p>
            <a:r>
              <a:rPr lang="en-GB" sz="3200" i="1" dirty="0">
                <a:solidFill>
                  <a:schemeClr val="tx1"/>
                </a:solidFill>
              </a:rPr>
              <a:t>Houmoller Consulting</a:t>
            </a:r>
          </a:p>
          <a:p>
            <a:r>
              <a:rPr lang="en-GB" sz="3200" dirty="0">
                <a:solidFill>
                  <a:schemeClr val="tx1"/>
                </a:solidFill>
              </a:rPr>
              <a:t>Tel. +45  28 11 23 00</a:t>
            </a:r>
          </a:p>
          <a:p>
            <a:r>
              <a:rPr lang="en-GB" sz="3200" dirty="0" smtClean="0">
                <a:solidFill>
                  <a:schemeClr val="tx1"/>
                </a:solidFill>
              </a:rPr>
              <a:t>anders@houmollerconsulting.dk</a:t>
            </a:r>
          </a:p>
          <a:p>
            <a:r>
              <a:rPr lang="en-GB" sz="3200" dirty="0" smtClean="0">
                <a:solidFill>
                  <a:schemeClr val="tx1"/>
                </a:solidFill>
              </a:rPr>
              <a:t>Web houmollerconsulting.dk</a:t>
            </a:r>
            <a:endParaRPr lang="en-GB" sz="3200" dirty="0">
              <a:solidFill>
                <a:schemeClr val="tx1"/>
              </a:solidFill>
            </a:endParaRPr>
          </a:p>
        </p:txBody>
      </p:sp>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9034"/>
            <a:ext cx="9906000" cy="1335314"/>
          </a:xfrm>
        </p:spPr>
        <p:txBody>
          <a:bodyPr/>
          <a:lstStyle/>
          <a:p>
            <a:r>
              <a:rPr lang="en-GB" sz="3400" dirty="0" smtClean="0">
                <a:solidFill>
                  <a:srgbClr val="0033CC"/>
                </a:solidFill>
              </a:rPr>
              <a:t>Issue no. 1</a:t>
            </a:r>
            <a:r>
              <a:rPr lang="en-GB" sz="2800" dirty="0" smtClean="0"/>
              <a:t/>
            </a:r>
            <a:br>
              <a:rPr lang="en-GB" sz="2800" dirty="0" smtClean="0"/>
            </a:br>
            <a:r>
              <a:rPr lang="en-GB" sz="2800" dirty="0" smtClean="0"/>
              <a:t>Regulating spot exchanges</a:t>
            </a:r>
            <a:br>
              <a:rPr lang="en-GB" sz="2800" dirty="0" smtClean="0"/>
            </a:br>
            <a:r>
              <a:rPr lang="en-GB" sz="2200" dirty="0" smtClean="0"/>
              <a:t>Redundant re-calculations</a:t>
            </a:r>
            <a:endParaRPr lang="en-GB" sz="2200" dirty="0"/>
          </a:p>
        </p:txBody>
      </p:sp>
      <p:sp>
        <p:nvSpPr>
          <p:cNvPr id="3" name="Pladsholder til indhold 2"/>
          <p:cNvSpPr>
            <a:spLocks noGrp="1"/>
          </p:cNvSpPr>
          <p:nvPr>
            <p:ph idx="1"/>
          </p:nvPr>
        </p:nvSpPr>
        <p:spPr>
          <a:xfrm>
            <a:off x="0" y="1364340"/>
            <a:ext cx="9905999" cy="5493660"/>
          </a:xfrm>
        </p:spPr>
        <p:txBody>
          <a:bodyPr/>
          <a:lstStyle/>
          <a:p>
            <a:r>
              <a:rPr lang="en-GB" sz="2200" dirty="0" smtClean="0"/>
              <a:t>The spot exchanges have exploited the lacking regulation by failing to reduce trading fees.</a:t>
            </a:r>
          </a:p>
          <a:p>
            <a:r>
              <a:rPr lang="en-GB" sz="2200" dirty="0" smtClean="0"/>
              <a:t>For the market coupling in CWE and the </a:t>
            </a:r>
            <a:r>
              <a:rPr lang="en-GB" sz="2200" dirty="0" smtClean="0"/>
              <a:t>Baltic-</a:t>
            </a:r>
            <a:r>
              <a:rPr lang="en-GB" sz="2200" dirty="0" smtClean="0"/>
              <a:t>Nordic </a:t>
            </a:r>
            <a:r>
              <a:rPr lang="en-GB" sz="2200" dirty="0" smtClean="0"/>
              <a:t>area, the spot exchanges have insisted on having redundant re-calculations of the spot prices</a:t>
            </a:r>
          </a:p>
          <a:p>
            <a:pPr lvl="1"/>
            <a:r>
              <a:rPr lang="en-GB" sz="2000" dirty="0" smtClean="0"/>
              <a:t>Although the EMCC </a:t>
            </a:r>
            <a:r>
              <a:rPr lang="en-GB" sz="2000" dirty="0" smtClean="0"/>
              <a:t>calculations have </a:t>
            </a:r>
            <a:r>
              <a:rPr lang="en-GB" sz="2000" dirty="0" smtClean="0"/>
              <a:t>consistently produced reliable spot prices</a:t>
            </a:r>
          </a:p>
          <a:p>
            <a:pPr lvl="2"/>
            <a:r>
              <a:rPr lang="en-GB" sz="2000" dirty="0" smtClean="0"/>
              <a:t>Also on days when the spot exchanges’ re-calculations have failed spectacularly.</a:t>
            </a:r>
          </a:p>
          <a:p>
            <a:pPr lvl="1"/>
            <a:r>
              <a:rPr lang="en-GB" sz="2000" dirty="0" smtClean="0"/>
              <a:t>Due to the re-calculations, the quality of the spot prices have been corrupted</a:t>
            </a:r>
          </a:p>
          <a:p>
            <a:pPr lvl="2"/>
            <a:r>
              <a:rPr lang="en-GB" sz="2000" dirty="0" smtClean="0"/>
              <a:t>In return for the reduced quality of the spot prices, the players have paid too high trading fees</a:t>
            </a:r>
          </a:p>
          <a:p>
            <a:pPr lvl="3"/>
            <a:r>
              <a:rPr lang="en-GB" sz="2000" dirty="0" smtClean="0"/>
              <a:t>Because they have financed redundant trading floors, computers and software systems.</a:t>
            </a:r>
          </a:p>
        </p:txBody>
      </p:sp>
      <p:sp>
        <p:nvSpPr>
          <p:cNvPr id="4" name="Pladsholder til dato 3"/>
          <p:cNvSpPr>
            <a:spLocks noGrp="1"/>
          </p:cNvSpPr>
          <p:nvPr>
            <p:ph type="dt" sz="half" idx="10"/>
          </p:nvPr>
        </p:nvSpPr>
        <p:spPr/>
        <p:txBody>
          <a:bodyPr/>
          <a:lstStyle/>
          <a:p>
            <a:pPr>
              <a:defRPr/>
            </a:pPr>
            <a:r>
              <a:rPr lang="da-DK" smtClean="0"/>
              <a:t>Feb. 4, 2013</a:t>
            </a:r>
            <a:endParaRPr lang="en-GB" dirty="0"/>
          </a:p>
        </p:txBody>
      </p:sp>
      <p:sp>
        <p:nvSpPr>
          <p:cNvPr id="6" name="Pladsholder til diasnummer 5"/>
          <p:cNvSpPr>
            <a:spLocks noGrp="1"/>
          </p:cNvSpPr>
          <p:nvPr>
            <p:ph type="sldNum" sz="quarter" idx="12"/>
          </p:nvPr>
        </p:nvSpPr>
        <p:spPr/>
        <p:txBody>
          <a:bodyPr/>
          <a:lstStyle/>
          <a:p>
            <a:pPr>
              <a:defRPr/>
            </a:pPr>
            <a:fld id="{E2DC185D-1DBF-40E9-9017-2245D26F1228}" type="slidenum">
              <a:rPr lang="en-GB" smtClean="0"/>
              <a:pPr>
                <a:defRPr/>
              </a:pPr>
              <a:t>3</a:t>
            </a:fld>
            <a:endParaRPr lang="en-GB" dirty="0"/>
          </a:p>
        </p:txBody>
      </p:sp>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9034"/>
            <a:ext cx="9906000" cy="1335314"/>
          </a:xfrm>
        </p:spPr>
        <p:txBody>
          <a:bodyPr/>
          <a:lstStyle/>
          <a:p>
            <a:r>
              <a:rPr lang="en-GB" sz="3400" dirty="0" smtClean="0">
                <a:solidFill>
                  <a:srgbClr val="0033CC"/>
                </a:solidFill>
              </a:rPr>
              <a:t>Issue no. 1</a:t>
            </a:r>
            <a:r>
              <a:rPr lang="en-GB" sz="2800" dirty="0" smtClean="0"/>
              <a:t/>
            </a:r>
            <a:br>
              <a:rPr lang="en-GB" sz="2800" dirty="0" smtClean="0"/>
            </a:br>
            <a:r>
              <a:rPr lang="en-GB" sz="2800" dirty="0" smtClean="0"/>
              <a:t>Regulating spot exchanges</a:t>
            </a:r>
            <a:br>
              <a:rPr lang="en-GB" sz="2800" dirty="0" smtClean="0"/>
            </a:br>
            <a:r>
              <a:rPr lang="en-GB" sz="2200" dirty="0" smtClean="0"/>
              <a:t>Redundant re-calculations – </a:t>
            </a:r>
            <a:r>
              <a:rPr lang="en-GB" sz="2200" dirty="0" smtClean="0">
                <a:solidFill>
                  <a:srgbClr val="CC0000"/>
                </a:solidFill>
              </a:rPr>
              <a:t>example 1</a:t>
            </a:r>
            <a:r>
              <a:rPr lang="en-GB" sz="2200" dirty="0" smtClean="0"/>
              <a:t> of losses inflicted</a:t>
            </a:r>
            <a:endParaRPr lang="en-GB" sz="2200" dirty="0"/>
          </a:p>
        </p:txBody>
      </p:sp>
      <p:sp>
        <p:nvSpPr>
          <p:cNvPr id="3" name="Pladsholder til indhold 2"/>
          <p:cNvSpPr>
            <a:spLocks noGrp="1"/>
          </p:cNvSpPr>
          <p:nvPr>
            <p:ph idx="1"/>
          </p:nvPr>
        </p:nvSpPr>
        <p:spPr>
          <a:xfrm>
            <a:off x="0" y="1494966"/>
            <a:ext cx="9905999" cy="5094518"/>
          </a:xfrm>
        </p:spPr>
        <p:txBody>
          <a:bodyPr/>
          <a:lstStyle/>
          <a:p>
            <a:r>
              <a:rPr lang="en-GB" dirty="0" smtClean="0"/>
              <a:t>The CWE re-calculation of the spot prices crashed for the delivery day 28 March 2011</a:t>
            </a:r>
          </a:p>
          <a:p>
            <a:pPr lvl="1"/>
            <a:r>
              <a:rPr lang="en-GB" sz="2400" dirty="0" smtClean="0"/>
              <a:t>The so-called shadow auction system was activated.</a:t>
            </a:r>
          </a:p>
          <a:p>
            <a:pPr lvl="1"/>
            <a:r>
              <a:rPr lang="en-GB" sz="2400" dirty="0" smtClean="0"/>
              <a:t>However, this fall-back system failed to fix the problem</a:t>
            </a:r>
          </a:p>
          <a:p>
            <a:pPr lvl="2"/>
            <a:r>
              <a:rPr lang="en-GB" sz="2400" dirty="0" smtClean="0"/>
              <a:t>Leaving the buyers paying up to 2999 EUR/MWh, although the market situation did not justify such prices.</a:t>
            </a:r>
          </a:p>
          <a:p>
            <a:r>
              <a:rPr lang="en-GB" dirty="0" smtClean="0"/>
              <a:t>If the EMCC prices had been used in the spot settlement, the market players would have had settlement at reliable prices.</a:t>
            </a:r>
          </a:p>
          <a:p>
            <a:endParaRPr lang="en-GB" dirty="0" smtClean="0"/>
          </a:p>
        </p:txBody>
      </p:sp>
      <p:sp>
        <p:nvSpPr>
          <p:cNvPr id="4" name="Pladsholder til dato 3"/>
          <p:cNvSpPr>
            <a:spLocks noGrp="1"/>
          </p:cNvSpPr>
          <p:nvPr>
            <p:ph type="dt" sz="half" idx="10"/>
          </p:nvPr>
        </p:nvSpPr>
        <p:spPr/>
        <p:txBody>
          <a:bodyPr/>
          <a:lstStyle/>
          <a:p>
            <a:pPr>
              <a:defRPr/>
            </a:pPr>
            <a:r>
              <a:rPr lang="da-DK" smtClean="0"/>
              <a:t>Feb. 4, 2013</a:t>
            </a:r>
            <a:endParaRPr lang="en-GB" dirty="0"/>
          </a:p>
        </p:txBody>
      </p:sp>
      <p:sp>
        <p:nvSpPr>
          <p:cNvPr id="6" name="Pladsholder til diasnummer 5"/>
          <p:cNvSpPr>
            <a:spLocks noGrp="1"/>
          </p:cNvSpPr>
          <p:nvPr>
            <p:ph type="sldNum" sz="quarter" idx="12"/>
          </p:nvPr>
        </p:nvSpPr>
        <p:spPr/>
        <p:txBody>
          <a:bodyPr/>
          <a:lstStyle/>
          <a:p>
            <a:pPr>
              <a:defRPr/>
            </a:pPr>
            <a:fld id="{E2DC185D-1DBF-40E9-9017-2245D26F1228}" type="slidenum">
              <a:rPr lang="en-GB" smtClean="0"/>
              <a:pPr>
                <a:defRPr/>
              </a:pPr>
              <a:t>4</a:t>
            </a:fld>
            <a:endParaRPr lang="en-GB" dirty="0"/>
          </a:p>
        </p:txBody>
      </p:sp>
      <p:sp>
        <p:nvSpPr>
          <p:cNvPr id="8" name="Pladsholder til sidefod 7"/>
          <p:cNvSpPr>
            <a:spLocks noGrp="1"/>
          </p:cNvSpPr>
          <p:nvPr>
            <p:ph type="ftr" sz="quarter" idx="11"/>
          </p:nvPr>
        </p:nvSpPr>
        <p:spPr/>
        <p:txBody>
          <a:bodyPr/>
          <a:lstStyle/>
          <a:p>
            <a:pPr>
              <a:defRPr/>
            </a:pPr>
            <a:r>
              <a:rPr lang="en-GB" noProof="0" smtClean="0"/>
              <a:t>Anders Plejdrup Houmøller</a:t>
            </a:r>
            <a:endParaRPr lang="en-GB" noProof="0" dirty="0"/>
          </a:p>
        </p:txBody>
      </p:sp>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9034"/>
            <a:ext cx="9906000" cy="1335314"/>
          </a:xfrm>
        </p:spPr>
        <p:txBody>
          <a:bodyPr/>
          <a:lstStyle/>
          <a:p>
            <a:r>
              <a:rPr lang="en-GB" sz="3400" dirty="0" smtClean="0">
                <a:solidFill>
                  <a:srgbClr val="0033CC"/>
                </a:solidFill>
              </a:rPr>
              <a:t>Issue no. 1</a:t>
            </a:r>
            <a:r>
              <a:rPr lang="en-GB" sz="2800" dirty="0" smtClean="0"/>
              <a:t/>
            </a:r>
            <a:br>
              <a:rPr lang="en-GB" sz="2800" dirty="0" smtClean="0"/>
            </a:br>
            <a:r>
              <a:rPr lang="en-GB" sz="2800" dirty="0" smtClean="0"/>
              <a:t>Regulating spot exchanges</a:t>
            </a:r>
            <a:br>
              <a:rPr lang="en-GB" sz="2800" dirty="0" smtClean="0"/>
            </a:br>
            <a:r>
              <a:rPr lang="en-GB" sz="2200" dirty="0" smtClean="0"/>
              <a:t>Redundant re-calculations – </a:t>
            </a:r>
            <a:r>
              <a:rPr lang="en-GB" sz="2200" dirty="0" smtClean="0">
                <a:solidFill>
                  <a:srgbClr val="CC0000"/>
                </a:solidFill>
              </a:rPr>
              <a:t>example 2</a:t>
            </a:r>
            <a:r>
              <a:rPr lang="en-GB" sz="2200" dirty="0" smtClean="0"/>
              <a:t> of losses inflicted</a:t>
            </a:r>
            <a:endParaRPr lang="en-GB" sz="2200" dirty="0"/>
          </a:p>
        </p:txBody>
      </p:sp>
      <p:sp>
        <p:nvSpPr>
          <p:cNvPr id="3" name="Pladsholder til indhold 2"/>
          <p:cNvSpPr>
            <a:spLocks noGrp="1"/>
          </p:cNvSpPr>
          <p:nvPr>
            <p:ph idx="1"/>
          </p:nvPr>
        </p:nvSpPr>
        <p:spPr>
          <a:xfrm>
            <a:off x="0" y="1494966"/>
            <a:ext cx="9905999" cy="5094518"/>
          </a:xfrm>
        </p:spPr>
        <p:txBody>
          <a:bodyPr/>
          <a:lstStyle/>
          <a:p>
            <a:r>
              <a:rPr lang="en-GB" sz="2200" dirty="0" smtClean="0"/>
              <a:t>September 29</a:t>
            </a:r>
            <a:r>
              <a:rPr lang="en-GB" sz="2200" baseline="30000" dirty="0" smtClean="0"/>
              <a:t>th</a:t>
            </a:r>
            <a:r>
              <a:rPr lang="en-GB" sz="2200" dirty="0" smtClean="0"/>
              <a:t>, 2008, the EMCC market coupling was first launched as a coupling between Germany and Denmark</a:t>
            </a:r>
          </a:p>
          <a:p>
            <a:r>
              <a:rPr lang="en-GB" sz="2200" dirty="0" smtClean="0"/>
              <a:t>After only 10 days, the volume coupling had to be stopped due to repeated, severe mismatch between the published spot prices and the market coupling flows.</a:t>
            </a:r>
          </a:p>
          <a:p>
            <a:r>
              <a:rPr lang="en-GB" sz="2200" dirty="0" smtClean="0"/>
              <a:t>However, the EMCC’s market coupling software performed as planned!</a:t>
            </a:r>
          </a:p>
          <a:p>
            <a:r>
              <a:rPr lang="en-GB" sz="2200" dirty="0" smtClean="0"/>
              <a:t>The problem: Nord Pool Spot’s re-calculations went awry again and again</a:t>
            </a:r>
          </a:p>
          <a:p>
            <a:pPr lvl="1"/>
            <a:r>
              <a:rPr lang="en-GB" dirty="0" smtClean="0"/>
              <a:t>Failing to reproduce the centrally calculated EMCC prices.</a:t>
            </a:r>
          </a:p>
          <a:p>
            <a:r>
              <a:rPr lang="en-GB" sz="2200" dirty="0" smtClean="0"/>
              <a:t>Unfortunately, Nord Pool Spot insisted on having a redundant re-calculation of the </a:t>
            </a:r>
            <a:r>
              <a:rPr lang="en-GB" sz="2200" dirty="0" smtClean="0"/>
              <a:t>Baltic-Nordic </a:t>
            </a:r>
            <a:r>
              <a:rPr lang="en-GB" sz="2200" dirty="0" smtClean="0"/>
              <a:t>spot prices.</a:t>
            </a:r>
          </a:p>
        </p:txBody>
      </p:sp>
      <p:sp>
        <p:nvSpPr>
          <p:cNvPr id="4" name="Pladsholder til dato 3"/>
          <p:cNvSpPr>
            <a:spLocks noGrp="1"/>
          </p:cNvSpPr>
          <p:nvPr>
            <p:ph type="dt" sz="half" idx="10"/>
          </p:nvPr>
        </p:nvSpPr>
        <p:spPr/>
        <p:txBody>
          <a:bodyPr/>
          <a:lstStyle/>
          <a:p>
            <a:pPr>
              <a:defRPr/>
            </a:pPr>
            <a:r>
              <a:rPr lang="da-DK" smtClean="0"/>
              <a:t>Feb. 4, 2013</a:t>
            </a:r>
            <a:endParaRPr lang="en-GB" dirty="0"/>
          </a:p>
        </p:txBody>
      </p:sp>
      <p:sp>
        <p:nvSpPr>
          <p:cNvPr id="6" name="Pladsholder til diasnummer 5"/>
          <p:cNvSpPr>
            <a:spLocks noGrp="1"/>
          </p:cNvSpPr>
          <p:nvPr>
            <p:ph type="sldNum" sz="quarter" idx="12"/>
          </p:nvPr>
        </p:nvSpPr>
        <p:spPr/>
        <p:txBody>
          <a:bodyPr/>
          <a:lstStyle/>
          <a:p>
            <a:pPr>
              <a:defRPr/>
            </a:pPr>
            <a:fld id="{E2DC185D-1DBF-40E9-9017-2245D26F1228}" type="slidenum">
              <a:rPr lang="en-GB" smtClean="0"/>
              <a:pPr>
                <a:defRPr/>
              </a:pPr>
              <a:t>5</a:t>
            </a:fld>
            <a:endParaRPr lang="en-GB" dirty="0"/>
          </a:p>
        </p:txBody>
      </p:sp>
      <p:sp>
        <p:nvSpPr>
          <p:cNvPr id="8" name="Pladsholder til sidefod 7"/>
          <p:cNvSpPr>
            <a:spLocks noGrp="1"/>
          </p:cNvSpPr>
          <p:nvPr>
            <p:ph type="ftr" sz="quarter" idx="11"/>
          </p:nvPr>
        </p:nvSpPr>
        <p:spPr/>
        <p:txBody>
          <a:bodyPr/>
          <a:lstStyle/>
          <a:p>
            <a:pPr>
              <a:defRPr/>
            </a:pPr>
            <a:r>
              <a:rPr lang="en-GB" noProof="0" smtClean="0"/>
              <a:t>Anders Plejdrup Houmøller</a:t>
            </a:r>
            <a:endParaRPr lang="en-GB" noProof="0" dirty="0"/>
          </a:p>
        </p:txBody>
      </p:sp>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9034"/>
            <a:ext cx="9906000" cy="1335314"/>
          </a:xfrm>
        </p:spPr>
        <p:txBody>
          <a:bodyPr/>
          <a:lstStyle/>
          <a:p>
            <a:r>
              <a:rPr lang="en-GB" sz="3400" dirty="0" smtClean="0">
                <a:solidFill>
                  <a:srgbClr val="0033CC"/>
                </a:solidFill>
              </a:rPr>
              <a:t>Issue no. 1</a:t>
            </a:r>
            <a:r>
              <a:rPr lang="en-GB" sz="2800" dirty="0" smtClean="0"/>
              <a:t/>
            </a:r>
            <a:br>
              <a:rPr lang="en-GB" sz="2800" dirty="0" smtClean="0"/>
            </a:br>
            <a:r>
              <a:rPr lang="en-GB" sz="2800" dirty="0" smtClean="0"/>
              <a:t>Regulating spot exchanges</a:t>
            </a:r>
            <a:br>
              <a:rPr lang="en-GB" sz="2800" dirty="0" smtClean="0"/>
            </a:br>
            <a:r>
              <a:rPr lang="en-GB" sz="2200" dirty="0" smtClean="0"/>
              <a:t>Redundant re-calculations – </a:t>
            </a:r>
            <a:r>
              <a:rPr lang="en-GB" sz="2200" dirty="0" smtClean="0">
                <a:solidFill>
                  <a:srgbClr val="CC0000"/>
                </a:solidFill>
              </a:rPr>
              <a:t>example 2</a:t>
            </a:r>
            <a:r>
              <a:rPr lang="en-GB" sz="2200" dirty="0" smtClean="0"/>
              <a:t> of losses inflicted</a:t>
            </a:r>
            <a:endParaRPr lang="en-GB" sz="2200" dirty="0"/>
          </a:p>
        </p:txBody>
      </p:sp>
      <p:sp>
        <p:nvSpPr>
          <p:cNvPr id="3" name="Pladsholder til indhold 2"/>
          <p:cNvSpPr>
            <a:spLocks noGrp="1"/>
          </p:cNvSpPr>
          <p:nvPr>
            <p:ph idx="1"/>
          </p:nvPr>
        </p:nvSpPr>
        <p:spPr>
          <a:xfrm>
            <a:off x="0" y="1407882"/>
            <a:ext cx="9905999" cy="5094518"/>
          </a:xfrm>
        </p:spPr>
        <p:txBody>
          <a:bodyPr/>
          <a:lstStyle/>
          <a:p>
            <a:r>
              <a:rPr lang="en-GB" sz="2200" dirty="0" smtClean="0"/>
              <a:t>It took more than a year, before the so-called “Iceberg” amendment was installed in the Nord Pool Spot re-calculation software</a:t>
            </a:r>
          </a:p>
          <a:p>
            <a:pPr lvl="1"/>
            <a:r>
              <a:rPr lang="en-GB" dirty="0" smtClean="0"/>
              <a:t>Therefore, the German-Danish market coupling was not re-launched before November 2009.</a:t>
            </a:r>
          </a:p>
          <a:p>
            <a:r>
              <a:rPr lang="en-GB" sz="2200" dirty="0" smtClean="0"/>
              <a:t>Hence, on their links, Germany and Denmark had explicit auctions for more than a year </a:t>
            </a:r>
            <a:r>
              <a:rPr lang="en-GB" sz="2200" u="sng" dirty="0" smtClean="0"/>
              <a:t>extra</a:t>
            </a:r>
          </a:p>
          <a:p>
            <a:pPr lvl="1"/>
            <a:r>
              <a:rPr lang="en-GB" dirty="0" smtClean="0"/>
              <a:t>However, this inflicts losses on societies and market players, because explicit auctions often fail to use the cross-border capacity correctly.</a:t>
            </a:r>
          </a:p>
          <a:p>
            <a:pPr lvl="1"/>
            <a:r>
              <a:rPr lang="en-GB" dirty="0" smtClean="0"/>
              <a:t>For the link between Germany and Western Denmark, the socio-economic loss – because explicit auctions often used the capacity wrongly – was about EUR 24 mill./</a:t>
            </a:r>
            <a:r>
              <a:rPr lang="en-GB" dirty="0" smtClean="0"/>
              <a:t>year</a:t>
            </a:r>
            <a:r>
              <a:rPr lang="en-GB" dirty="0" smtClean="0"/>
              <a:t>.</a:t>
            </a:r>
            <a:endParaRPr lang="en-GB" dirty="0" smtClean="0"/>
          </a:p>
        </p:txBody>
      </p:sp>
      <p:sp>
        <p:nvSpPr>
          <p:cNvPr id="4" name="Pladsholder til dato 3"/>
          <p:cNvSpPr>
            <a:spLocks noGrp="1"/>
          </p:cNvSpPr>
          <p:nvPr>
            <p:ph type="dt" sz="half" idx="10"/>
          </p:nvPr>
        </p:nvSpPr>
        <p:spPr/>
        <p:txBody>
          <a:bodyPr/>
          <a:lstStyle/>
          <a:p>
            <a:pPr>
              <a:defRPr/>
            </a:pPr>
            <a:r>
              <a:rPr lang="da-DK" smtClean="0"/>
              <a:t>Feb. 4, 2013</a:t>
            </a:r>
            <a:endParaRPr lang="en-GB" dirty="0"/>
          </a:p>
        </p:txBody>
      </p:sp>
      <p:sp>
        <p:nvSpPr>
          <p:cNvPr id="6" name="Pladsholder til diasnummer 5"/>
          <p:cNvSpPr>
            <a:spLocks noGrp="1"/>
          </p:cNvSpPr>
          <p:nvPr>
            <p:ph type="sldNum" sz="quarter" idx="12"/>
          </p:nvPr>
        </p:nvSpPr>
        <p:spPr/>
        <p:txBody>
          <a:bodyPr/>
          <a:lstStyle/>
          <a:p>
            <a:pPr>
              <a:defRPr/>
            </a:pPr>
            <a:fld id="{E2DC185D-1DBF-40E9-9017-2245D26F1228}" type="slidenum">
              <a:rPr lang="en-GB" smtClean="0"/>
              <a:pPr>
                <a:defRPr/>
              </a:pPr>
              <a:t>6</a:t>
            </a:fld>
            <a:endParaRPr lang="en-GB" dirty="0"/>
          </a:p>
        </p:txBody>
      </p:sp>
      <p:sp>
        <p:nvSpPr>
          <p:cNvPr id="8" name="Pladsholder til sidefod 7"/>
          <p:cNvSpPr>
            <a:spLocks noGrp="1"/>
          </p:cNvSpPr>
          <p:nvPr>
            <p:ph type="ftr" sz="quarter" idx="11"/>
          </p:nvPr>
        </p:nvSpPr>
        <p:spPr/>
        <p:txBody>
          <a:bodyPr/>
          <a:lstStyle/>
          <a:p>
            <a:pPr>
              <a:defRPr/>
            </a:pPr>
            <a:r>
              <a:rPr lang="en-GB" noProof="0" smtClean="0"/>
              <a:t>Anders Plejdrup Houmøller</a:t>
            </a:r>
            <a:endParaRPr lang="en-GB" noProof="0" dirty="0"/>
          </a:p>
        </p:txBody>
      </p:sp>
    </p:spTree>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9034"/>
            <a:ext cx="9906000" cy="1335314"/>
          </a:xfrm>
        </p:spPr>
        <p:txBody>
          <a:bodyPr/>
          <a:lstStyle/>
          <a:p>
            <a:r>
              <a:rPr lang="en-GB" sz="3400" dirty="0" smtClean="0">
                <a:solidFill>
                  <a:srgbClr val="0033CC"/>
                </a:solidFill>
              </a:rPr>
              <a:t>Issue no. 1</a:t>
            </a:r>
            <a:r>
              <a:rPr lang="en-GB" sz="2800" dirty="0" smtClean="0"/>
              <a:t/>
            </a:r>
            <a:br>
              <a:rPr lang="en-GB" sz="2800" dirty="0" smtClean="0"/>
            </a:br>
            <a:r>
              <a:rPr lang="en-GB" sz="2800" dirty="0" smtClean="0"/>
              <a:t>Regulating spot exchanges</a:t>
            </a:r>
            <a:br>
              <a:rPr lang="en-GB" sz="2800" dirty="0" smtClean="0"/>
            </a:br>
            <a:r>
              <a:rPr lang="en-GB" sz="2200" dirty="0" smtClean="0"/>
              <a:t>Redundant re-calculations – </a:t>
            </a:r>
            <a:r>
              <a:rPr lang="en-GB" sz="2200" dirty="0" smtClean="0">
                <a:solidFill>
                  <a:srgbClr val="CC0000"/>
                </a:solidFill>
              </a:rPr>
              <a:t>example 2</a:t>
            </a:r>
            <a:r>
              <a:rPr lang="en-GB" sz="2200" dirty="0" smtClean="0"/>
              <a:t> of losses inflicted</a:t>
            </a:r>
            <a:endParaRPr lang="en-GB" sz="2200" dirty="0"/>
          </a:p>
        </p:txBody>
      </p:sp>
      <p:sp>
        <p:nvSpPr>
          <p:cNvPr id="3" name="Pladsholder til indhold 2"/>
          <p:cNvSpPr>
            <a:spLocks noGrp="1"/>
          </p:cNvSpPr>
          <p:nvPr>
            <p:ph idx="1"/>
          </p:nvPr>
        </p:nvSpPr>
        <p:spPr>
          <a:xfrm>
            <a:off x="0" y="1364340"/>
            <a:ext cx="9905999" cy="5493660"/>
          </a:xfrm>
        </p:spPr>
        <p:txBody>
          <a:bodyPr/>
          <a:lstStyle/>
          <a:p>
            <a:r>
              <a:rPr lang="en-GB" dirty="0" smtClean="0"/>
              <a:t>Therefore, on their western link, an extra year with explicit auctions has cost Germany and Denmark about </a:t>
            </a:r>
            <a:r>
              <a:rPr lang="en-GB" dirty="0" smtClean="0">
                <a:solidFill>
                  <a:srgbClr val="FF0000"/>
                </a:solidFill>
              </a:rPr>
              <a:t>EUR 24 mill</a:t>
            </a:r>
            <a:r>
              <a:rPr lang="en-GB" dirty="0" smtClean="0"/>
              <a:t>.</a:t>
            </a:r>
          </a:p>
          <a:p>
            <a:pPr lvl="1"/>
            <a:r>
              <a:rPr lang="en-GB" dirty="0" smtClean="0"/>
              <a:t>On top of this you have the losses on the eastern link between Germany and Denmark.</a:t>
            </a:r>
          </a:p>
          <a:p>
            <a:r>
              <a:rPr lang="en-GB" dirty="0" smtClean="0">
                <a:solidFill>
                  <a:srgbClr val="FF0000"/>
                </a:solidFill>
              </a:rPr>
              <a:t>This is a heavy price for a redundant re-calculation...</a:t>
            </a:r>
          </a:p>
          <a:p>
            <a:r>
              <a:rPr lang="en-GB" dirty="0" smtClean="0"/>
              <a:t>In addition, also after the re-launch of the market coupling, the Nord Pool Spot re-calculation has repeatedly failed to re-produce the EMCC prices</a:t>
            </a:r>
          </a:p>
          <a:p>
            <a:pPr lvl="1"/>
            <a:r>
              <a:rPr lang="en-GB" dirty="0" smtClean="0"/>
              <a:t>Thereby inflicting losses on societies and market players.</a:t>
            </a:r>
          </a:p>
          <a:p>
            <a:pPr lvl="1"/>
            <a:r>
              <a:rPr lang="en-GB" dirty="0" smtClean="0"/>
              <a:t>For example, the Nord Pool Spot re-calculation </a:t>
            </a:r>
            <a:r>
              <a:rPr lang="en-GB" dirty="0" smtClean="0"/>
              <a:t>failed spectacularly for the days 1 </a:t>
            </a:r>
            <a:r>
              <a:rPr lang="en-GB" dirty="0" smtClean="0"/>
              <a:t>December </a:t>
            </a:r>
            <a:r>
              <a:rPr lang="en-GB" dirty="0" smtClean="0"/>
              <a:t>2009, </a:t>
            </a:r>
            <a:r>
              <a:rPr lang="en-GB" dirty="0" smtClean="0"/>
              <a:t>12 October </a:t>
            </a:r>
            <a:r>
              <a:rPr lang="en-GB" dirty="0" smtClean="0"/>
              <a:t>2011 and 13 August 2012.</a:t>
            </a:r>
            <a:endParaRPr lang="en-GB" dirty="0" smtClean="0"/>
          </a:p>
        </p:txBody>
      </p:sp>
      <p:sp>
        <p:nvSpPr>
          <p:cNvPr id="6" name="Pladsholder til diasnummer 5"/>
          <p:cNvSpPr>
            <a:spLocks noGrp="1"/>
          </p:cNvSpPr>
          <p:nvPr>
            <p:ph type="sldNum" sz="quarter" idx="12"/>
          </p:nvPr>
        </p:nvSpPr>
        <p:spPr/>
        <p:txBody>
          <a:bodyPr/>
          <a:lstStyle/>
          <a:p>
            <a:pPr>
              <a:defRPr/>
            </a:pPr>
            <a:fld id="{E2DC185D-1DBF-40E9-9017-2245D26F1228}" type="slidenum">
              <a:rPr lang="en-GB" smtClean="0"/>
              <a:pPr>
                <a:defRPr/>
              </a:pPr>
              <a:t>7</a:t>
            </a:fld>
            <a:endParaRPr lang="en-GB" dirty="0"/>
          </a:p>
        </p:txBody>
      </p:sp>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43536"/>
            <a:ext cx="9906000" cy="1335314"/>
          </a:xfrm>
        </p:spPr>
        <p:txBody>
          <a:bodyPr/>
          <a:lstStyle/>
          <a:p>
            <a:r>
              <a:rPr lang="en-GB" sz="3400" dirty="0" smtClean="0">
                <a:solidFill>
                  <a:srgbClr val="0033CC"/>
                </a:solidFill>
              </a:rPr>
              <a:t>Issue no. 1</a:t>
            </a:r>
            <a:r>
              <a:rPr lang="en-GB" sz="2800" dirty="0" smtClean="0"/>
              <a:t/>
            </a:r>
            <a:br>
              <a:rPr lang="en-GB" sz="2800" dirty="0" smtClean="0"/>
            </a:br>
            <a:r>
              <a:rPr lang="en-GB" sz="2800" dirty="0" smtClean="0"/>
              <a:t>Regulating spot exchanges</a:t>
            </a:r>
            <a:br>
              <a:rPr lang="en-GB" sz="2800" dirty="0" smtClean="0"/>
            </a:br>
            <a:r>
              <a:rPr lang="en-GB" sz="2200" dirty="0" smtClean="0"/>
              <a:t>Redundant calculations – </a:t>
            </a:r>
            <a:r>
              <a:rPr lang="en-GB" sz="2200" dirty="0" smtClean="0">
                <a:solidFill>
                  <a:srgbClr val="CC0000"/>
                </a:solidFill>
              </a:rPr>
              <a:t>example 3</a:t>
            </a:r>
            <a:r>
              <a:rPr lang="en-GB" sz="2200" dirty="0" smtClean="0"/>
              <a:t> of losses inflicted</a:t>
            </a:r>
            <a:endParaRPr lang="en-GB" sz="2200" dirty="0"/>
          </a:p>
        </p:txBody>
      </p:sp>
      <p:sp>
        <p:nvSpPr>
          <p:cNvPr id="3" name="Pladsholder til indhold 2"/>
          <p:cNvSpPr>
            <a:spLocks noGrp="1"/>
          </p:cNvSpPr>
          <p:nvPr>
            <p:ph idx="1"/>
          </p:nvPr>
        </p:nvSpPr>
        <p:spPr>
          <a:xfrm>
            <a:off x="0" y="1291770"/>
            <a:ext cx="9905999" cy="5566230"/>
          </a:xfrm>
        </p:spPr>
        <p:txBody>
          <a:bodyPr/>
          <a:lstStyle/>
          <a:p>
            <a:r>
              <a:rPr lang="en-GB" sz="2000" dirty="0" smtClean="0"/>
              <a:t>The spot exchanges have proposed PCR as the model for the future, European price coupling.</a:t>
            </a:r>
          </a:p>
          <a:p>
            <a:r>
              <a:rPr lang="en-GB" sz="2000" dirty="0" smtClean="0"/>
              <a:t>Magically, according to this proposal, the markets and the captive customers would be best served by having a number of computers, software installations &amp; trading floors corresponding to the number of spot exchanges</a:t>
            </a:r>
          </a:p>
          <a:p>
            <a:pPr lvl="1"/>
            <a:r>
              <a:rPr lang="en-GB" sz="2000" dirty="0" smtClean="0"/>
              <a:t>Hence, the captive customers are supposed to pay for a lot of extra staff, computers and software installations.</a:t>
            </a:r>
          </a:p>
          <a:p>
            <a:r>
              <a:rPr lang="en-GB" sz="2000" dirty="0" smtClean="0"/>
              <a:t>As for security: no sane IT manager would ever propose a set-up as complex and risky as the PCR model</a:t>
            </a:r>
          </a:p>
          <a:p>
            <a:pPr lvl="1"/>
            <a:r>
              <a:rPr lang="en-GB" sz="2000" dirty="0" smtClean="0"/>
              <a:t>For example, some of the inherent risks in such a configuration were illustrated, when the calculation of the spot prices for 11 November 2009 went astray, because EPEX Spot started their local re-calculation without waiting the agreed time for the EMCC market coupling calculation</a:t>
            </a:r>
          </a:p>
          <a:p>
            <a:pPr lvl="2"/>
            <a:r>
              <a:rPr lang="en-GB" sz="2000" dirty="0" smtClean="0"/>
              <a:t>Thereby leaving the market with unreliable spot prices.</a:t>
            </a:r>
          </a:p>
        </p:txBody>
      </p:sp>
      <p:sp>
        <p:nvSpPr>
          <p:cNvPr id="6" name="Pladsholder til diasnummer 5"/>
          <p:cNvSpPr>
            <a:spLocks noGrp="1"/>
          </p:cNvSpPr>
          <p:nvPr>
            <p:ph type="sldNum" sz="quarter" idx="12"/>
          </p:nvPr>
        </p:nvSpPr>
        <p:spPr/>
        <p:txBody>
          <a:bodyPr/>
          <a:lstStyle/>
          <a:p>
            <a:pPr>
              <a:defRPr/>
            </a:pPr>
            <a:fld id="{E2DC185D-1DBF-40E9-9017-2245D26F1228}" type="slidenum">
              <a:rPr lang="en-GB" smtClean="0"/>
              <a:pPr>
                <a:defRPr/>
              </a:pPr>
              <a:t>8</a:t>
            </a:fld>
            <a:endParaRPr lang="en-GB" dirty="0"/>
          </a:p>
        </p:txBody>
      </p:sp>
    </p:spTree>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72571"/>
            <a:ext cx="9906001" cy="1407889"/>
          </a:xfrm>
        </p:spPr>
        <p:txBody>
          <a:bodyPr/>
          <a:lstStyle/>
          <a:p>
            <a:r>
              <a:rPr lang="en-GB" sz="3400" dirty="0" smtClean="0">
                <a:solidFill>
                  <a:srgbClr val="0033CC"/>
                </a:solidFill>
              </a:rPr>
              <a:t>Issue no. 2</a:t>
            </a:r>
            <a:r>
              <a:rPr lang="en-GB" sz="2800" dirty="0" smtClean="0"/>
              <a:t/>
            </a:r>
            <a:br>
              <a:rPr lang="en-GB" sz="2800" dirty="0" smtClean="0"/>
            </a:br>
            <a:r>
              <a:rPr lang="en-GB" sz="2800" dirty="0" smtClean="0"/>
              <a:t>price-setting in neighbouring price zones</a:t>
            </a:r>
            <a:br>
              <a:rPr lang="en-GB" sz="2800" dirty="0" smtClean="0"/>
            </a:br>
            <a:r>
              <a:rPr lang="en-GB" sz="2200" dirty="0" smtClean="0"/>
              <a:t>The consequence of block bids</a:t>
            </a:r>
            <a:endParaRPr lang="en-GB" sz="2200" dirty="0"/>
          </a:p>
        </p:txBody>
      </p:sp>
      <p:sp>
        <p:nvSpPr>
          <p:cNvPr id="3" name="Pladsholder til indhold 2"/>
          <p:cNvSpPr>
            <a:spLocks noGrp="1"/>
          </p:cNvSpPr>
          <p:nvPr>
            <p:ph idx="1"/>
          </p:nvPr>
        </p:nvSpPr>
        <p:spPr>
          <a:xfrm>
            <a:off x="0" y="1233714"/>
            <a:ext cx="9905999" cy="5428343"/>
          </a:xfrm>
        </p:spPr>
        <p:txBody>
          <a:bodyPr/>
          <a:lstStyle/>
          <a:p>
            <a:r>
              <a:rPr lang="en-GB" sz="2200" dirty="0" smtClean="0"/>
              <a:t>With the current specifications for the spot software, the software will insist two neighbouring price zones must have the same price during a given hour, if their interconnector is uncongested during this hour</a:t>
            </a:r>
          </a:p>
          <a:p>
            <a:pPr lvl="1"/>
            <a:r>
              <a:rPr lang="en-GB" dirty="0" smtClean="0"/>
              <a:t>However, this is nonsense. Because of the block bids, the economic optimal solution will normally have lots of hours, where neighbouring price zones have different prices even though their interconnector is uncongested</a:t>
            </a:r>
          </a:p>
          <a:p>
            <a:pPr lvl="2"/>
            <a:r>
              <a:rPr lang="en-GB" dirty="0" smtClean="0"/>
              <a:t>Please refer to the </a:t>
            </a:r>
            <a:r>
              <a:rPr lang="en-GB" dirty="0" smtClean="0"/>
              <a:t>PowerPoint presentation “Market Coupling – technical </a:t>
            </a:r>
            <a:r>
              <a:rPr lang="en-GB" dirty="0" smtClean="0"/>
              <a:t>issues”.</a:t>
            </a:r>
            <a:endParaRPr lang="en-GB" dirty="0" smtClean="0"/>
          </a:p>
          <a:p>
            <a:pPr lvl="2"/>
            <a:r>
              <a:rPr lang="en-GB" dirty="0" smtClean="0"/>
              <a:t>Therefore, the requirement </a:t>
            </a:r>
            <a:r>
              <a:rPr lang="en-GB" i="1" dirty="0" smtClean="0"/>
              <a:t>equal-prices-if-link-is-uncongested</a:t>
            </a:r>
            <a:r>
              <a:rPr lang="en-GB" dirty="0" smtClean="0"/>
              <a:t> is flat-earth thinking</a:t>
            </a:r>
          </a:p>
          <a:p>
            <a:pPr lvl="3"/>
            <a:r>
              <a:rPr lang="en-GB" dirty="0" smtClean="0"/>
              <a:t>Intuition suggests there should be equal prices if the link is uncongested</a:t>
            </a:r>
          </a:p>
          <a:p>
            <a:pPr lvl="4"/>
            <a:r>
              <a:rPr lang="en-GB" dirty="0" smtClean="0"/>
              <a:t>Also, intuition suggests the earth is flat…</a:t>
            </a:r>
          </a:p>
        </p:txBody>
      </p:sp>
      <p:sp>
        <p:nvSpPr>
          <p:cNvPr id="4" name="Pladsholder til dato 3"/>
          <p:cNvSpPr>
            <a:spLocks noGrp="1"/>
          </p:cNvSpPr>
          <p:nvPr>
            <p:ph type="dt" sz="half" idx="10"/>
          </p:nvPr>
        </p:nvSpPr>
        <p:spPr/>
        <p:txBody>
          <a:bodyPr/>
          <a:lstStyle/>
          <a:p>
            <a:pPr>
              <a:defRPr/>
            </a:pPr>
            <a:r>
              <a:rPr lang="da-DK" smtClean="0"/>
              <a:t>Feb. 4, 2013</a:t>
            </a:r>
            <a:endParaRPr lang="en-GB" dirty="0"/>
          </a:p>
        </p:txBody>
      </p:sp>
      <p:sp>
        <p:nvSpPr>
          <p:cNvPr id="6" name="Pladsholder til diasnummer 5"/>
          <p:cNvSpPr>
            <a:spLocks noGrp="1"/>
          </p:cNvSpPr>
          <p:nvPr>
            <p:ph type="sldNum" sz="quarter" idx="12"/>
          </p:nvPr>
        </p:nvSpPr>
        <p:spPr/>
        <p:txBody>
          <a:bodyPr/>
          <a:lstStyle/>
          <a:p>
            <a:pPr>
              <a:defRPr/>
            </a:pPr>
            <a:fld id="{E2DC185D-1DBF-40E9-9017-2245D26F1228}" type="slidenum">
              <a:rPr lang="en-GB" smtClean="0"/>
              <a:pPr>
                <a:defRPr/>
              </a:pPr>
              <a:t>9</a:t>
            </a:fld>
            <a:endParaRPr lang="en-GB" dirty="0"/>
          </a:p>
        </p:txBody>
      </p:sp>
    </p:spTree>
  </p:cSld>
  <p:clrMapOvr>
    <a:masterClrMapping/>
  </p:clrMapOvr>
  <p:transition spd="med">
    <p:dissolve/>
  </p:transition>
  <p:timing>
    <p:tnLst>
      <p:par>
        <p:cTn id="1" dur="indefinite" restart="never" nodeType="tmRoot"/>
      </p:par>
    </p:tnLst>
  </p:timing>
</p:sld>
</file>

<file path=ppt/theme/theme1.xml><?xml version="1.0" encoding="utf-8"?>
<a:theme xmlns:a="http://schemas.openxmlformats.org/drawingml/2006/main" name="Standarddesign">
  <a:themeElements>
    <a:clrScheme name="">
      <a:dk1>
        <a:srgbClr val="000000"/>
      </a:dk1>
      <a:lt1>
        <a:srgbClr val="99FFFF"/>
      </a:lt1>
      <a:dk2>
        <a:srgbClr val="999933"/>
      </a:dk2>
      <a:lt2>
        <a:srgbClr val="808000"/>
      </a:lt2>
      <a:accent1>
        <a:srgbClr val="339933"/>
      </a:accent1>
      <a:accent2>
        <a:srgbClr val="800000"/>
      </a:accent2>
      <a:accent3>
        <a:srgbClr val="CAFFFF"/>
      </a:accent3>
      <a:accent4>
        <a:srgbClr val="000000"/>
      </a:accent4>
      <a:accent5>
        <a:srgbClr val="ADCAAD"/>
      </a:accent5>
      <a:accent6>
        <a:srgbClr val="730000"/>
      </a:accent6>
      <a:hlink>
        <a:srgbClr val="0033CC"/>
      </a:hlink>
      <a:folHlink>
        <a:srgbClr val="FFCC66"/>
      </a:folHlink>
    </a:clrScheme>
    <a:fontScheme name="Standarddesign">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a-DK" sz="2200" b="1" i="0" u="none" strike="noStrike" cap="none" normalizeH="0" baseline="0" smtClean="0">
            <a:ln>
              <a:noFill/>
            </a:ln>
            <a:solidFill>
              <a:srgbClr val="0000FF"/>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a-DK" sz="2200" b="1" i="0" u="none" strike="noStrike" cap="none" normalizeH="0" baseline="0" smtClean="0">
            <a:ln>
              <a:noFill/>
            </a:ln>
            <a:solidFill>
              <a:srgbClr val="0000FF"/>
            </a:solidFill>
            <a:effectLst/>
            <a:latin typeface="Verdana" pitchFamily="34" charset="0"/>
          </a:defRPr>
        </a:defPPr>
      </a:lstStyle>
    </a:lnDef>
  </a:objectDefaults>
  <a:extraClrSchemeLst>
    <a:extraClrScheme>
      <a:clrScheme name="Standard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302B8147B09E240B766556B8EEB420B" ma:contentTypeVersion="13" ma:contentTypeDescription="Opret et nyt dokument." ma:contentTypeScope="" ma:versionID="634c4ab936842b4daa338f07614aea16">
  <xsd:schema xmlns:xsd="http://www.w3.org/2001/XMLSchema" xmlns:xs="http://www.w3.org/2001/XMLSchema" xmlns:p="http://schemas.microsoft.com/office/2006/metadata/properties" xmlns:ns2="393c2793-96ab-4a74-9691-efa4efff0d23" xmlns:ns3="b4f9bdb0-a78f-4782-98e3-c52de5cf030d" targetNamespace="http://schemas.microsoft.com/office/2006/metadata/properties" ma:root="true" ma:fieldsID="fd8ec0fb6ff90b7270e62344a24b74d9" ns2:_="" ns3:_="">
    <xsd:import namespace="393c2793-96ab-4a74-9691-efa4efff0d23"/>
    <xsd:import namespace="b4f9bdb0-a78f-4782-98e3-c52de5cf030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3c2793-96ab-4a74-9691-efa4efff0d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f9bdb0-a78f-4782-98e3-c52de5cf030d"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D0302A1-26BB-4C86-B1AD-6A85B29671E5}"/>
</file>

<file path=customXml/itemProps2.xml><?xml version="1.0" encoding="utf-8"?>
<ds:datastoreItem xmlns:ds="http://schemas.openxmlformats.org/officeDocument/2006/customXml" ds:itemID="{B7EB6337-0D19-454A-858B-6B752F7BBB42}"/>
</file>

<file path=customXml/itemProps3.xml><?xml version="1.0" encoding="utf-8"?>
<ds:datastoreItem xmlns:ds="http://schemas.openxmlformats.org/officeDocument/2006/customXml" ds:itemID="{44F4E02F-04C8-4E71-B878-9651593843D4}"/>
</file>

<file path=docProps/app.xml><?xml version="1.0" encoding="utf-8"?>
<Properties xmlns="http://schemas.openxmlformats.org/officeDocument/2006/extended-properties" xmlns:vt="http://schemas.openxmlformats.org/officeDocument/2006/docPropsVTypes">
  <TotalTime>11995</TotalTime>
  <Words>2630</Words>
  <Application>Microsoft Office PowerPoint</Application>
  <PresentationFormat>A4 (210 x 297 mm)</PresentationFormat>
  <Paragraphs>218</Paragraphs>
  <Slides>24</Slides>
  <Notes>1</Notes>
  <HiddenSlides>0</HiddenSlides>
  <MMClips>0</MMClips>
  <ScaleCrop>false</ScaleCrop>
  <HeadingPairs>
    <vt:vector size="4" baseType="variant">
      <vt:variant>
        <vt:lpstr>Tema</vt:lpstr>
      </vt:variant>
      <vt:variant>
        <vt:i4>1</vt:i4>
      </vt:variant>
      <vt:variant>
        <vt:lpstr>Diastitler</vt:lpstr>
      </vt:variant>
      <vt:variant>
        <vt:i4>24</vt:i4>
      </vt:variant>
    </vt:vector>
  </HeadingPairs>
  <TitlesOfParts>
    <vt:vector size="25" baseType="lpstr">
      <vt:lpstr>Standarddesign</vt:lpstr>
      <vt:lpstr>Market coupling – important issues</vt:lpstr>
      <vt:lpstr>Issue no. 1 Regulating spot exchanges Controlling societies’ and captive customers’ costs</vt:lpstr>
      <vt:lpstr>Issue no. 1 Regulating spot exchanges Redundant re-calculations</vt:lpstr>
      <vt:lpstr>Issue no. 1 Regulating spot exchanges Redundant re-calculations – example 1 of losses inflicted</vt:lpstr>
      <vt:lpstr>Issue no. 1 Regulating spot exchanges Redundant re-calculations – example 2 of losses inflicted</vt:lpstr>
      <vt:lpstr>Issue no. 1 Regulating spot exchanges Redundant re-calculations – example 2 of losses inflicted</vt:lpstr>
      <vt:lpstr>Issue no. 1 Regulating spot exchanges Redundant re-calculations – example 2 of losses inflicted</vt:lpstr>
      <vt:lpstr>Issue no. 1 Regulating spot exchanges Redundant calculations – example 3 of losses inflicted</vt:lpstr>
      <vt:lpstr>Issue no. 2 price-setting in neighbouring price zones The consequence of block bids</vt:lpstr>
      <vt:lpstr>Issue no. 2 price-setting in neighbouring price zones The consequence of block bids</vt:lpstr>
      <vt:lpstr>Issue no. 3 price-setting in neighbouring countries Politics and the electricity market</vt:lpstr>
      <vt:lpstr>Issue no. 3 price-setting in neighbouring countries Politics and the electricity market</vt:lpstr>
      <vt:lpstr>Issue no. 3 price-setting in neighbouring countries Politics and the electricity market</vt:lpstr>
      <vt:lpstr>Issue no. 3 price-setting in neighbouring countries Politics and the electricity market</vt:lpstr>
      <vt:lpstr>Issue no. 3 price-setting in neighbouring countries Politics and the electricity market</vt:lpstr>
      <vt:lpstr>Issue no. 3 price-setting in neighbouring countries Politics and the electricity market</vt:lpstr>
      <vt:lpstr>Issue no. 3 price-setting in neighbouring countries Politics and the electricity market</vt:lpstr>
      <vt:lpstr>Dias nummer 18</vt:lpstr>
      <vt:lpstr>Terminology and acronyms – 1 As used in this presentation</vt:lpstr>
      <vt:lpstr>Terminology and acronyms – 2 As used in this presentation</vt:lpstr>
      <vt:lpstr>Terminology and acronyms – 3 As used in this presentation</vt:lpstr>
      <vt:lpstr>Terminology and acronyms – 4 As used in this presentation</vt:lpstr>
      <vt:lpstr>Terminology and acronyms – 5 As used in this presentation</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Ingen diastitel</dc:title>
  <dc:creator>APH</dc:creator>
  <cp:lastModifiedBy>andersho</cp:lastModifiedBy>
  <cp:revision>1609</cp:revision>
  <cp:lastPrinted>2002-01-16T15:34:15Z</cp:lastPrinted>
  <dcterms:created xsi:type="dcterms:W3CDTF">1998-01-18T15:08:52Z</dcterms:created>
  <dcterms:modified xsi:type="dcterms:W3CDTF">2013-02-04T09:55:03Z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0x010100B302B8147B09E240B766556B8EEB420B</vt:lpwstr>
  </property>
</Properties>
</file>