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4" r:id="rId2"/>
    <p:sldId id="302" r:id="rId3"/>
    <p:sldId id="303" r:id="rId4"/>
    <p:sldId id="304" r:id="rId5"/>
    <p:sldId id="306" r:id="rId6"/>
    <p:sldId id="305" r:id="rId7"/>
    <p:sldId id="308" r:id="rId8"/>
    <p:sldId id="310" r:id="rId9"/>
    <p:sldId id="311" r:id="rId10"/>
    <p:sldId id="312" r:id="rId11"/>
    <p:sldId id="313" r:id="rId12"/>
    <p:sldId id="309" r:id="rId13"/>
    <p:sldId id="301" r:id="rId14"/>
    <p:sldId id="291" r:id="rId15"/>
    <p:sldId id="281" r:id="rId16"/>
    <p:sldId id="289" r:id="rId17"/>
    <p:sldId id="285" r:id="rId18"/>
    <p:sldId id="286" r:id="rId19"/>
    <p:sldId id="287" r:id="rId20"/>
    <p:sldId id="290" r:id="rId21"/>
    <p:sldId id="294" r:id="rId22"/>
    <p:sldId id="292" r:id="rId23"/>
    <p:sldId id="295" r:id="rId24"/>
    <p:sldId id="296" r:id="rId25"/>
    <p:sldId id="298" r:id="rId26"/>
    <p:sldId id="300" r:id="rId27"/>
    <p:sldId id="293" r:id="rId28"/>
  </p:sldIdLst>
  <p:sldSz cx="9144000" cy="6858000" type="screen4x3"/>
  <p:notesSz cx="7099300" cy="10234613"/>
  <p:defaultTextStyle>
    <a:defPPr>
      <a:defRPr lang="da-DK"/>
    </a:defPPr>
    <a:lvl1pPr algn="ctr" rtl="0" fontAlgn="base">
      <a:spcBef>
        <a:spcPct val="0"/>
      </a:spcBef>
      <a:spcAft>
        <a:spcPct val="0"/>
      </a:spcAft>
      <a:defRPr sz="2000" b="1" kern="1200">
        <a:solidFill>
          <a:schemeClr val="tx1"/>
        </a:solidFill>
        <a:latin typeface="Verdana" pitchFamily="34" charset="0"/>
        <a:ea typeface="+mn-ea"/>
        <a:cs typeface="+mn-cs"/>
      </a:defRPr>
    </a:lvl1pPr>
    <a:lvl2pPr marL="457200" algn="ctr" rtl="0" fontAlgn="base">
      <a:spcBef>
        <a:spcPct val="0"/>
      </a:spcBef>
      <a:spcAft>
        <a:spcPct val="0"/>
      </a:spcAft>
      <a:defRPr sz="2000" b="1" kern="1200">
        <a:solidFill>
          <a:schemeClr val="tx1"/>
        </a:solidFill>
        <a:latin typeface="Verdana" pitchFamily="34" charset="0"/>
        <a:ea typeface="+mn-ea"/>
        <a:cs typeface="+mn-cs"/>
      </a:defRPr>
    </a:lvl2pPr>
    <a:lvl3pPr marL="914400" algn="ctr" rtl="0" fontAlgn="base">
      <a:spcBef>
        <a:spcPct val="0"/>
      </a:spcBef>
      <a:spcAft>
        <a:spcPct val="0"/>
      </a:spcAft>
      <a:defRPr sz="2000" b="1" kern="1200">
        <a:solidFill>
          <a:schemeClr val="tx1"/>
        </a:solidFill>
        <a:latin typeface="Verdana" pitchFamily="34" charset="0"/>
        <a:ea typeface="+mn-ea"/>
        <a:cs typeface="+mn-cs"/>
      </a:defRPr>
    </a:lvl3pPr>
    <a:lvl4pPr marL="1371600" algn="ctr" rtl="0" fontAlgn="base">
      <a:spcBef>
        <a:spcPct val="0"/>
      </a:spcBef>
      <a:spcAft>
        <a:spcPct val="0"/>
      </a:spcAft>
      <a:defRPr sz="2000" b="1" kern="1200">
        <a:solidFill>
          <a:schemeClr val="tx1"/>
        </a:solidFill>
        <a:latin typeface="Verdana" pitchFamily="34" charset="0"/>
        <a:ea typeface="+mn-ea"/>
        <a:cs typeface="+mn-cs"/>
      </a:defRPr>
    </a:lvl4pPr>
    <a:lvl5pPr marL="1828800" algn="ctr" rtl="0" fontAlgn="base">
      <a:spcBef>
        <a:spcPct val="0"/>
      </a:spcBef>
      <a:spcAft>
        <a:spcPct val="0"/>
      </a:spcAft>
      <a:defRPr sz="2000" b="1" kern="1200">
        <a:solidFill>
          <a:schemeClr val="tx1"/>
        </a:solidFill>
        <a:latin typeface="Verdana" pitchFamily="34" charset="0"/>
        <a:ea typeface="+mn-ea"/>
        <a:cs typeface="+mn-cs"/>
      </a:defRPr>
    </a:lvl5pPr>
    <a:lvl6pPr marL="2286000" algn="l" defTabSz="914400" rtl="0" eaLnBrk="1" latinLnBrk="0" hangingPunct="1">
      <a:defRPr sz="2000" b="1" kern="1200">
        <a:solidFill>
          <a:schemeClr val="tx1"/>
        </a:solidFill>
        <a:latin typeface="Verdana" pitchFamily="34" charset="0"/>
        <a:ea typeface="+mn-ea"/>
        <a:cs typeface="+mn-cs"/>
      </a:defRPr>
    </a:lvl6pPr>
    <a:lvl7pPr marL="2743200" algn="l" defTabSz="914400" rtl="0" eaLnBrk="1" latinLnBrk="0" hangingPunct="1">
      <a:defRPr sz="2000" b="1" kern="1200">
        <a:solidFill>
          <a:schemeClr val="tx1"/>
        </a:solidFill>
        <a:latin typeface="Verdana" pitchFamily="34" charset="0"/>
        <a:ea typeface="+mn-ea"/>
        <a:cs typeface="+mn-cs"/>
      </a:defRPr>
    </a:lvl7pPr>
    <a:lvl8pPr marL="3200400" algn="l" defTabSz="914400" rtl="0" eaLnBrk="1" latinLnBrk="0" hangingPunct="1">
      <a:defRPr sz="2000" b="1" kern="1200">
        <a:solidFill>
          <a:schemeClr val="tx1"/>
        </a:solidFill>
        <a:latin typeface="Verdana" pitchFamily="34" charset="0"/>
        <a:ea typeface="+mn-ea"/>
        <a:cs typeface="+mn-cs"/>
      </a:defRPr>
    </a:lvl8pPr>
    <a:lvl9pPr marL="3657600" algn="l" defTabSz="914400" rtl="0" eaLnBrk="1" latinLnBrk="0" hangingPunct="1">
      <a:defRPr sz="2000" b="1"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3300"/>
    <a:srgbClr val="CC0000"/>
    <a:srgbClr val="FFFF00"/>
    <a:srgbClr val="FFFF66"/>
    <a:srgbClr val="00FF00"/>
    <a:srgbClr val="00CC00"/>
    <a:srgbClr val="99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4660"/>
  </p:normalViewPr>
  <p:slideViewPr>
    <p:cSldViewPr snapToGrid="0">
      <p:cViewPr>
        <p:scale>
          <a:sx n="66" d="100"/>
          <a:sy n="66" d="100"/>
        </p:scale>
        <p:origin x="-2058" y="-168"/>
      </p:cViewPr>
      <p:guideLst>
        <p:guide orient="horz" pos="3345"/>
        <p:guide pos="1179"/>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l">
              <a:defRPr sz="1200" b="0">
                <a:latin typeface="Arial" charset="0"/>
              </a:defRPr>
            </a:lvl1pPr>
          </a:lstStyle>
          <a:p>
            <a:pPr>
              <a:defRPr/>
            </a:pPr>
            <a:endParaRPr lang="da-DK" dirty="0"/>
          </a:p>
        </p:txBody>
      </p:sp>
      <p:sp>
        <p:nvSpPr>
          <p:cNvPr id="3075" name="Rectangle 3"/>
          <p:cNvSpPr>
            <a:spLocks noGrp="1" noChangeArrowheads="1"/>
          </p:cNvSpPr>
          <p:nvPr>
            <p:ph type="dt" idx="1"/>
          </p:nvPr>
        </p:nvSpPr>
        <p:spPr bwMode="auto">
          <a:xfrm>
            <a:off x="4021138" y="0"/>
            <a:ext cx="3076575" cy="512763"/>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lvl1pPr algn="r">
              <a:defRPr sz="1200" b="0">
                <a:latin typeface="Arial" charset="0"/>
              </a:defRPr>
            </a:lvl1pPr>
          </a:lstStyle>
          <a:p>
            <a:pPr>
              <a:defRPr/>
            </a:pPr>
            <a:endParaRPr lang="da-DK" dirty="0"/>
          </a:p>
        </p:txBody>
      </p:sp>
      <p:sp>
        <p:nvSpPr>
          <p:cNvPr id="3072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9613" y="4862513"/>
            <a:ext cx="5680075" cy="4605337"/>
          </a:xfrm>
          <a:prstGeom prst="rect">
            <a:avLst/>
          </a:prstGeom>
          <a:noFill/>
          <a:ln w="9525">
            <a:noFill/>
            <a:miter lim="800000"/>
            <a:headEnd/>
            <a:tailEnd/>
          </a:ln>
          <a:effectLst/>
        </p:spPr>
        <p:txBody>
          <a:bodyPr vert="horz" wrap="square" lIns="94759" tIns="47380" rIns="94759" bIns="47380" numCol="1" anchor="t" anchorCtr="0" compatLnSpc="1">
            <a:prstTxWarp prst="textNoShape">
              <a:avLst/>
            </a:prstTxWarp>
          </a:bodyPr>
          <a:lstStyle/>
          <a:p>
            <a:pPr lvl="0"/>
            <a:r>
              <a:rPr lang="da-DK" noProof="0" smtClean="0"/>
              <a:t>Klik for at redigere teksttypografierne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p>
        </p:txBody>
      </p:sp>
      <p:sp>
        <p:nvSpPr>
          <p:cNvPr id="3078" name="Rectangle 6"/>
          <p:cNvSpPr>
            <a:spLocks noGrp="1" noChangeArrowheads="1"/>
          </p:cNvSpPr>
          <p:nvPr>
            <p:ph type="ftr" sz="quarter" idx="4"/>
          </p:nvPr>
        </p:nvSpPr>
        <p:spPr bwMode="auto">
          <a:xfrm>
            <a:off x="0"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l">
              <a:defRPr sz="1200" b="0">
                <a:latin typeface="Arial" charset="0"/>
              </a:defRPr>
            </a:lvl1pPr>
          </a:lstStyle>
          <a:p>
            <a:pPr>
              <a:defRPr/>
            </a:pPr>
            <a:endParaRPr lang="da-DK" dirty="0"/>
          </a:p>
        </p:txBody>
      </p:sp>
      <p:sp>
        <p:nvSpPr>
          <p:cNvPr id="3079" name="Rectangle 7"/>
          <p:cNvSpPr>
            <a:spLocks noGrp="1" noChangeArrowheads="1"/>
          </p:cNvSpPr>
          <p:nvPr>
            <p:ph type="sldNum" sz="quarter" idx="5"/>
          </p:nvPr>
        </p:nvSpPr>
        <p:spPr bwMode="auto">
          <a:xfrm>
            <a:off x="4021138" y="9720263"/>
            <a:ext cx="3076575" cy="512762"/>
          </a:xfrm>
          <a:prstGeom prst="rect">
            <a:avLst/>
          </a:prstGeom>
          <a:noFill/>
          <a:ln w="9525">
            <a:noFill/>
            <a:miter lim="800000"/>
            <a:headEnd/>
            <a:tailEnd/>
          </a:ln>
          <a:effectLst/>
        </p:spPr>
        <p:txBody>
          <a:bodyPr vert="horz" wrap="square" lIns="94759" tIns="47380" rIns="94759" bIns="47380" numCol="1" anchor="b" anchorCtr="0" compatLnSpc="1">
            <a:prstTxWarp prst="textNoShape">
              <a:avLst/>
            </a:prstTxWarp>
          </a:bodyPr>
          <a:lstStyle>
            <a:lvl1pPr algn="r">
              <a:defRPr sz="1200" b="0">
                <a:latin typeface="Arial" charset="0"/>
              </a:defRPr>
            </a:lvl1pPr>
          </a:lstStyle>
          <a:p>
            <a:pPr>
              <a:defRPr/>
            </a:pPr>
            <a:fld id="{33F25356-46C3-4F22-B283-23CC42AF57CC}" type="slidenum">
              <a:rPr lang="da-DK"/>
              <a:pPr>
                <a:defRPr/>
              </a:pPr>
              <a:t>‹nr.›</a:t>
            </a:fld>
            <a:endParaRPr lang="da-DK"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pPr defTabSz="822325"/>
            <a:fld id="{7CE2D4C9-2442-4692-B217-9BBB47703E6D}" type="slidenum">
              <a:rPr lang="en-US" smtClean="0"/>
              <a:pPr defTabSz="822325"/>
              <a:t>4</a:t>
            </a:fld>
            <a:endParaRPr lang="en-US" dirty="0" smtClean="0"/>
          </a:p>
        </p:txBody>
      </p:sp>
      <p:sp>
        <p:nvSpPr>
          <p:cNvPr id="31747" name="Rectangle 2"/>
          <p:cNvSpPr>
            <a:spLocks noGrp="1" noRot="1" noChangeAspect="1" noChangeArrowheads="1" noTextEdit="1"/>
          </p:cNvSpPr>
          <p:nvPr>
            <p:ph type="sldImg"/>
          </p:nvPr>
        </p:nvSpPr>
        <p:spPr>
          <a:xfrm>
            <a:off x="1000125" y="773113"/>
            <a:ext cx="5099050" cy="3824287"/>
          </a:xfrm>
          <a:ln/>
        </p:spPr>
      </p:sp>
      <p:sp>
        <p:nvSpPr>
          <p:cNvPr id="31748" name="Rectangle 3"/>
          <p:cNvSpPr>
            <a:spLocks noGrp="1" noChangeArrowheads="1"/>
          </p:cNvSpPr>
          <p:nvPr>
            <p:ph type="body" idx="1"/>
          </p:nvPr>
        </p:nvSpPr>
        <p:spPr>
          <a:xfrm>
            <a:off x="939800" y="4862513"/>
            <a:ext cx="5219700" cy="4605337"/>
          </a:xfrm>
          <a:noFill/>
          <a:ln/>
        </p:spPr>
        <p:txBody>
          <a:bodyPr/>
          <a:lstStyle/>
          <a:p>
            <a:endParaRPr lang="da-DK"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84BA67AF-18C9-421F-A2D7-7B6DCC196303}" type="slidenum">
              <a:rPr lang="da-DK" smtClean="0"/>
              <a:pPr/>
              <a:t>27</a:t>
            </a:fld>
            <a:endParaRPr lang="da-DK"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GB" noProof="0" smtClean="0"/>
              <a:t>Klik for at redigere titeltypografi i masteren</a:t>
            </a:r>
            <a:endParaRPr lang="en-GB" noProof="0"/>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noProof="0" smtClean="0"/>
              <a:t>Klik for at redigere undertiteltypografien i masteren</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6"/>
          <p:cNvSpPr>
            <a:spLocks noGrp="1" noChangeArrowheads="1"/>
          </p:cNvSpPr>
          <p:nvPr>
            <p:ph type="sldNum" sz="quarter" idx="12"/>
          </p:nvPr>
        </p:nvSpPr>
        <p:spPr>
          <a:ln/>
        </p:spPr>
        <p:txBody>
          <a:bodyPr/>
          <a:lstStyle>
            <a:lvl1pPr>
              <a:defRPr/>
            </a:lvl1pPr>
          </a:lstStyle>
          <a:p>
            <a:pPr>
              <a:defRPr/>
            </a:pPr>
            <a:fld id="{5C6C369C-A97C-4FD2-8567-073422EFB8C3}" type="slidenum">
              <a:rPr lang="en-GB"/>
              <a:pPr>
                <a:defRPr/>
              </a:pPr>
              <a:t>‹nr.›</a:t>
            </a:fld>
            <a:endParaRPr lang="en-GB" dirty="0"/>
          </a:p>
        </p:txBody>
      </p:sp>
    </p:spTree>
  </p:cSld>
  <p:clrMapOvr>
    <a:masterClrMapping/>
  </p:clrMapOvr>
  <p:transition spd="med">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6"/>
          <p:cNvSpPr>
            <a:spLocks noGrp="1" noChangeArrowheads="1"/>
          </p:cNvSpPr>
          <p:nvPr>
            <p:ph type="sldNum" sz="quarter" idx="12"/>
          </p:nvPr>
        </p:nvSpPr>
        <p:spPr>
          <a:ln/>
        </p:spPr>
        <p:txBody>
          <a:bodyPr/>
          <a:lstStyle>
            <a:lvl1pPr>
              <a:defRPr/>
            </a:lvl1pPr>
          </a:lstStyle>
          <a:p>
            <a:pPr>
              <a:defRPr/>
            </a:pPr>
            <a:fld id="{33FEE9BD-BA0D-45D4-B15C-1204BFF6C80B}" type="slidenum">
              <a:rPr lang="en-GB"/>
              <a:pPr>
                <a:defRPr/>
              </a:pPr>
              <a:t>‹nr.›</a:t>
            </a:fld>
            <a:endParaRPr lang="en-GB" dirty="0"/>
          </a:p>
        </p:txBody>
      </p:sp>
    </p:spTree>
  </p:cSld>
  <p:clrMapOvr>
    <a:masterClrMapping/>
  </p:clrMapOvr>
  <p:transition spd="med">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60325"/>
            <a:ext cx="2057400" cy="6065838"/>
          </a:xfrm>
        </p:spPr>
        <p:txBody>
          <a:bodyPr vert="eaVert"/>
          <a:lstStyle/>
          <a:p>
            <a:r>
              <a:rPr lang="en-GB" noProof="0" smtClean="0"/>
              <a:t>Klik for at redigere titeltypografi i masteren</a:t>
            </a:r>
            <a:endParaRPr lang="en-GB" noProof="0"/>
          </a:p>
        </p:txBody>
      </p:sp>
      <p:sp>
        <p:nvSpPr>
          <p:cNvPr id="3" name="Pladsholder til lodret titel 2"/>
          <p:cNvSpPr>
            <a:spLocks noGrp="1"/>
          </p:cNvSpPr>
          <p:nvPr>
            <p:ph type="body" orient="vert" idx="1"/>
          </p:nvPr>
        </p:nvSpPr>
        <p:spPr>
          <a:xfrm>
            <a:off x="457200" y="60325"/>
            <a:ext cx="6019800" cy="6065838"/>
          </a:xfrm>
        </p:spPr>
        <p:txBody>
          <a:bodyPr vert="eaVert"/>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6"/>
          <p:cNvSpPr>
            <a:spLocks noGrp="1" noChangeArrowheads="1"/>
          </p:cNvSpPr>
          <p:nvPr>
            <p:ph type="sldNum" sz="quarter" idx="12"/>
          </p:nvPr>
        </p:nvSpPr>
        <p:spPr>
          <a:ln/>
        </p:spPr>
        <p:txBody>
          <a:bodyPr/>
          <a:lstStyle>
            <a:lvl1pPr>
              <a:defRPr/>
            </a:lvl1pPr>
          </a:lstStyle>
          <a:p>
            <a:pPr>
              <a:defRPr/>
            </a:pPr>
            <a:fld id="{5938ED13-35B7-4AA2-82A2-7EA7783F7D70}" type="slidenum">
              <a:rPr lang="en-GB"/>
              <a:pPr>
                <a:defRPr/>
              </a:pPr>
              <a:t>‹nr.›</a:t>
            </a:fld>
            <a:endParaRPr lang="en-GB" dirty="0"/>
          </a:p>
        </p:txBody>
      </p:sp>
    </p:spTree>
  </p:cSld>
  <p:clrMapOvr>
    <a:masterClrMapping/>
  </p:clrMapOvr>
  <p:transition spd="med">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idx="1"/>
          </p:nvPr>
        </p:nvSpPr>
        <p:spPr/>
        <p:txBody>
          <a:bodyPr/>
          <a:lstStyle>
            <a:lvl1pPr>
              <a:buFont typeface="Wingdings" pitchFamily="2" charset="2"/>
              <a:buChar char="Ø"/>
              <a:defRPr/>
            </a:lvl1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6"/>
          <p:cNvSpPr>
            <a:spLocks noGrp="1" noChangeArrowheads="1"/>
          </p:cNvSpPr>
          <p:nvPr>
            <p:ph type="sldNum" sz="quarter" idx="12"/>
          </p:nvPr>
        </p:nvSpPr>
        <p:spPr>
          <a:ln/>
        </p:spPr>
        <p:txBody>
          <a:bodyPr/>
          <a:lstStyle>
            <a:lvl1pPr>
              <a:defRPr/>
            </a:lvl1pPr>
          </a:lstStyle>
          <a:p>
            <a:pPr>
              <a:defRPr/>
            </a:pPr>
            <a:fld id="{CE679F8C-C770-4D7F-9396-DBC0AAC87551}" type="slidenum">
              <a:rPr lang="en-GB"/>
              <a:pPr>
                <a:defRPr/>
              </a:pPr>
              <a:t>‹nr.›</a:t>
            </a:fld>
            <a:endParaRPr lang="en-GB" dirty="0"/>
          </a:p>
        </p:txBody>
      </p:sp>
    </p:spTree>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noProof="0"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5"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6" name="Rectangle 6"/>
          <p:cNvSpPr>
            <a:spLocks noGrp="1" noChangeArrowheads="1"/>
          </p:cNvSpPr>
          <p:nvPr>
            <p:ph type="sldNum" sz="quarter" idx="12"/>
          </p:nvPr>
        </p:nvSpPr>
        <p:spPr>
          <a:ln/>
        </p:spPr>
        <p:txBody>
          <a:bodyPr/>
          <a:lstStyle>
            <a:lvl1pPr>
              <a:defRPr/>
            </a:lvl1pPr>
          </a:lstStyle>
          <a:p>
            <a:pPr>
              <a:defRPr/>
            </a:pPr>
            <a:fld id="{8409D579-E668-4D97-A168-DD3FF435CF32}" type="slidenum">
              <a:rPr lang="en-GB"/>
              <a:pPr>
                <a:defRPr/>
              </a:pPr>
              <a:t>‹nr.›</a:t>
            </a:fld>
            <a:endParaRPr lang="en-GB" dirty="0"/>
          </a:p>
        </p:txBody>
      </p:sp>
    </p:spTree>
  </p:cSld>
  <p:clrMapOvr>
    <a:masterClrMapping/>
  </p:clrMapOvr>
  <p:transition spd="med">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noProof="0" smtClean="0"/>
              <a:t>Klik for at redigere titeltypografi i masteren</a:t>
            </a:r>
            <a:endParaRPr lang="en-GB" noProof="0"/>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6"/>
          <p:cNvSpPr>
            <a:spLocks noGrp="1" noChangeArrowheads="1"/>
          </p:cNvSpPr>
          <p:nvPr>
            <p:ph type="sldNum" sz="quarter" idx="12"/>
          </p:nvPr>
        </p:nvSpPr>
        <p:spPr>
          <a:ln/>
        </p:spPr>
        <p:txBody>
          <a:bodyPr/>
          <a:lstStyle>
            <a:lvl1pPr>
              <a:defRPr/>
            </a:lvl1pPr>
          </a:lstStyle>
          <a:p>
            <a:pPr>
              <a:defRPr/>
            </a:pPr>
            <a:fld id="{B44AB8BF-2C0C-45D4-A1C3-50FF7453974F}" type="slidenum">
              <a:rPr lang="en-GB"/>
              <a:pPr>
                <a:defRPr/>
              </a:pPr>
              <a:t>‹nr.›</a:t>
            </a:fld>
            <a:endParaRPr lang="en-GB" dirty="0"/>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en-GB" noProof="0" smtClean="0"/>
              <a:t>Klik for at redigere titeltypografi i masteren</a:t>
            </a:r>
            <a:endParaRPr lang="en-GB" noProof="0"/>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noProof="0"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7"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8"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9" name="Rectangle 6"/>
          <p:cNvSpPr>
            <a:spLocks noGrp="1" noChangeArrowheads="1"/>
          </p:cNvSpPr>
          <p:nvPr>
            <p:ph type="sldNum" sz="quarter" idx="12"/>
          </p:nvPr>
        </p:nvSpPr>
        <p:spPr>
          <a:ln/>
        </p:spPr>
        <p:txBody>
          <a:bodyPr/>
          <a:lstStyle>
            <a:lvl1pPr>
              <a:defRPr/>
            </a:lvl1pPr>
          </a:lstStyle>
          <a:p>
            <a:pPr>
              <a:defRPr/>
            </a:pPr>
            <a:fld id="{8C7CFDE9-52AD-4E09-8ED3-5C22880BDCED}" type="slidenum">
              <a:rPr lang="en-GB"/>
              <a:pPr>
                <a:defRPr/>
              </a:pPr>
              <a:t>‹nr.›</a:t>
            </a:fld>
            <a:endParaRPr lang="en-GB" dirty="0"/>
          </a:p>
        </p:txBody>
      </p:sp>
    </p:spTree>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noProof="0" smtClean="0"/>
              <a:t>Klik for at redigere titeltypografi i masteren</a:t>
            </a:r>
            <a:endParaRPr lang="en-US" noProof="0"/>
          </a:p>
        </p:txBody>
      </p:sp>
      <p:sp>
        <p:nvSpPr>
          <p:cNvPr id="3" name="Rectangle 4"/>
          <p:cNvSpPr>
            <a:spLocks noGrp="1" noChangeArrowheads="1"/>
          </p:cNvSpPr>
          <p:nvPr>
            <p:ph type="dt" sz="half" idx="10"/>
          </p:nvPr>
        </p:nvSpPr>
        <p:spPr/>
        <p:txBody>
          <a:bodyPr/>
          <a:lstStyle>
            <a:lvl1pPr>
              <a:defRPr/>
            </a:lvl1pPr>
          </a:lstStyle>
          <a:p>
            <a:pPr>
              <a:defRPr/>
            </a:pPr>
            <a:r>
              <a:rPr lang="da-DK" dirty="0" smtClean="0"/>
              <a:t>Nov. 15, 2011</a:t>
            </a:r>
            <a:endParaRPr lang="en-US" dirty="0"/>
          </a:p>
        </p:txBody>
      </p:sp>
      <p:sp>
        <p:nvSpPr>
          <p:cNvPr id="4" name="Rectangle 5"/>
          <p:cNvSpPr>
            <a:spLocks noGrp="1" noChangeArrowheads="1"/>
          </p:cNvSpPr>
          <p:nvPr>
            <p:ph type="ftr" sz="quarter" idx="11"/>
          </p:nvPr>
        </p:nvSpPr>
        <p:spPr/>
        <p:txBody>
          <a:bodyPr/>
          <a:lstStyle>
            <a:lvl1pPr>
              <a:defRPr/>
            </a:lvl1pPr>
          </a:lstStyle>
          <a:p>
            <a:pPr>
              <a:defRPr/>
            </a:pPr>
            <a:r>
              <a:rPr lang="en-US" dirty="0"/>
              <a:t>Anders Plejdrup Houmøller</a:t>
            </a:r>
          </a:p>
        </p:txBody>
      </p:sp>
      <p:sp>
        <p:nvSpPr>
          <p:cNvPr id="5" name="Rectangle 6"/>
          <p:cNvSpPr>
            <a:spLocks noGrp="1" noChangeArrowheads="1"/>
          </p:cNvSpPr>
          <p:nvPr>
            <p:ph type="sldNum" sz="quarter" idx="12"/>
          </p:nvPr>
        </p:nvSpPr>
        <p:spPr/>
        <p:txBody>
          <a:bodyPr/>
          <a:lstStyle>
            <a:lvl1pPr>
              <a:defRPr/>
            </a:lvl1pPr>
          </a:lstStyle>
          <a:p>
            <a:pPr>
              <a:defRPr/>
            </a:pPr>
            <a:fld id="{5144499C-54D4-4FC6-B3F6-198374AB8162}" type="slidenum">
              <a:rPr lang="en-US"/>
              <a:pPr>
                <a:defRPr/>
              </a:pPr>
              <a:t>‹nr.›</a:t>
            </a:fld>
            <a:endParaRPr lang="en-US" dirty="0"/>
          </a:p>
        </p:txBody>
      </p:sp>
    </p:spTree>
  </p:cSld>
  <p:clrMapOvr>
    <a:masterClrMapping/>
  </p:clrMapOvr>
  <p:transition spd="med">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3"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4" name="Rectangle 6"/>
          <p:cNvSpPr>
            <a:spLocks noGrp="1" noChangeArrowheads="1"/>
          </p:cNvSpPr>
          <p:nvPr>
            <p:ph type="sldNum" sz="quarter" idx="12"/>
          </p:nvPr>
        </p:nvSpPr>
        <p:spPr>
          <a:ln/>
        </p:spPr>
        <p:txBody>
          <a:bodyPr/>
          <a:lstStyle>
            <a:lvl1pPr>
              <a:defRPr/>
            </a:lvl1pPr>
          </a:lstStyle>
          <a:p>
            <a:pPr>
              <a:defRPr/>
            </a:pPr>
            <a:fld id="{C6D9CF10-51A6-49BE-A911-80D0B6B54EB8}" type="slidenum">
              <a:rPr lang="en-GB"/>
              <a:pPr>
                <a:defRPr/>
              </a:pPr>
              <a:t>‹nr.›</a:t>
            </a:fld>
            <a:endParaRPr lang="en-GB" dirty="0"/>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noProof="0" smtClean="0"/>
              <a:t>Klik for at redigere typografi i masteren</a:t>
            </a:r>
          </a:p>
          <a:p>
            <a:pPr lvl="1"/>
            <a:r>
              <a:rPr lang="en-GB" noProof="0" smtClean="0"/>
              <a:t>Andet niveau</a:t>
            </a:r>
          </a:p>
          <a:p>
            <a:pPr lvl="2"/>
            <a:r>
              <a:rPr lang="en-GB" noProof="0" smtClean="0"/>
              <a:t>Tredje niveau</a:t>
            </a:r>
          </a:p>
          <a:p>
            <a:pPr lvl="3"/>
            <a:r>
              <a:rPr lang="en-GB" noProof="0" smtClean="0"/>
              <a:t>Fjerde niveau</a:t>
            </a:r>
          </a:p>
          <a:p>
            <a:pPr lvl="4"/>
            <a:r>
              <a:rPr lang="en-GB" noProof="0" smtClean="0"/>
              <a:t>Femte niveau</a:t>
            </a:r>
            <a:endParaRPr lang="en-GB" noProof="0"/>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6"/>
          <p:cNvSpPr>
            <a:spLocks noGrp="1" noChangeArrowheads="1"/>
          </p:cNvSpPr>
          <p:nvPr>
            <p:ph type="sldNum" sz="quarter" idx="12"/>
          </p:nvPr>
        </p:nvSpPr>
        <p:spPr>
          <a:ln/>
        </p:spPr>
        <p:txBody>
          <a:bodyPr/>
          <a:lstStyle>
            <a:lvl1pPr>
              <a:defRPr/>
            </a:lvl1pPr>
          </a:lstStyle>
          <a:p>
            <a:pPr>
              <a:defRPr/>
            </a:pPr>
            <a:fld id="{9456F7B1-AF72-4E16-B8F7-DF9550EFE775}" type="slidenum">
              <a:rPr lang="en-GB"/>
              <a:pPr>
                <a:defRPr/>
              </a:pPr>
              <a:t>‹nr.›</a:t>
            </a:fld>
            <a:endParaRPr lang="en-GB" dirty="0"/>
          </a:p>
        </p:txBody>
      </p:sp>
    </p:spTree>
  </p:cSld>
  <p:clrMapOvr>
    <a:masterClrMapping/>
  </p:clrMapOvr>
  <p:transition spd="med">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GB" noProof="0" smtClean="0"/>
              <a:t>Klik for at redigere titeltypografi i masteren</a:t>
            </a:r>
            <a:endParaRPr lang="en-GB" noProof="0"/>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smtClean="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noProof="0"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r>
              <a:rPr lang="da-DK" dirty="0" smtClean="0"/>
              <a:t>Nov. 15, 2011</a:t>
            </a:r>
            <a:endParaRPr lang="en-GB" dirty="0"/>
          </a:p>
        </p:txBody>
      </p:sp>
      <p:sp>
        <p:nvSpPr>
          <p:cNvPr id="6" name="Rectangle 5"/>
          <p:cNvSpPr>
            <a:spLocks noGrp="1" noChangeArrowheads="1"/>
          </p:cNvSpPr>
          <p:nvPr>
            <p:ph type="ftr" sz="quarter" idx="11"/>
          </p:nvPr>
        </p:nvSpPr>
        <p:spPr>
          <a:ln/>
        </p:spPr>
        <p:txBody>
          <a:bodyPr/>
          <a:lstStyle>
            <a:lvl1pPr>
              <a:defRPr/>
            </a:lvl1pPr>
          </a:lstStyle>
          <a:p>
            <a:pPr>
              <a:defRPr/>
            </a:pPr>
            <a:r>
              <a:rPr lang="en-GB" dirty="0"/>
              <a:t>Anders Plejdrup Houmøller</a:t>
            </a:r>
          </a:p>
        </p:txBody>
      </p:sp>
      <p:sp>
        <p:nvSpPr>
          <p:cNvPr id="7" name="Rectangle 6"/>
          <p:cNvSpPr>
            <a:spLocks noGrp="1" noChangeArrowheads="1"/>
          </p:cNvSpPr>
          <p:nvPr>
            <p:ph type="sldNum" sz="quarter" idx="12"/>
          </p:nvPr>
        </p:nvSpPr>
        <p:spPr>
          <a:ln/>
        </p:spPr>
        <p:txBody>
          <a:bodyPr/>
          <a:lstStyle>
            <a:lvl1pPr>
              <a:defRPr/>
            </a:lvl1pPr>
          </a:lstStyle>
          <a:p>
            <a:pPr>
              <a:defRPr/>
            </a:pPr>
            <a:fld id="{A665A25D-BA73-477E-8659-E172AD7B1AC7}" type="slidenum">
              <a:rPr lang="en-GB"/>
              <a:pPr>
                <a:defRPr/>
              </a:pPr>
              <a:t>‹nr.›</a:t>
            </a:fld>
            <a:endParaRPr lang="en-GB" dirty="0"/>
          </a:p>
        </p:txBody>
      </p:sp>
    </p:spTree>
  </p:cSld>
  <p:clrMapOvr>
    <a:masterClrMapping/>
  </p:clrMapOvr>
  <p:transition spd="med">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3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Klik for at redigere titeltypografi i masteren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Klik for at redigere teksttypografierne i masteren</a:t>
            </a:r>
          </a:p>
          <a:p>
            <a:pPr lvl="1"/>
            <a:r>
              <a:rPr lang="en-GB" smtClean="0"/>
              <a:t>Andet niveau</a:t>
            </a:r>
          </a:p>
          <a:p>
            <a:pPr lvl="2"/>
            <a:r>
              <a:rPr lang="en-GB" smtClean="0"/>
              <a:t>Tredje niveau</a:t>
            </a:r>
          </a:p>
          <a:p>
            <a:pPr lvl="3"/>
            <a:r>
              <a:rPr lang="en-GB" smtClean="0"/>
              <a:t>Fjerde niveau</a:t>
            </a:r>
          </a:p>
          <a:p>
            <a:pPr lvl="4"/>
            <a:r>
              <a:rPr lang="en-GB" smtClean="0"/>
              <a:t>Femte niveau</a:t>
            </a:r>
          </a:p>
        </p:txBody>
      </p:sp>
      <p:sp>
        <p:nvSpPr>
          <p:cNvPr id="1028" name="Rectangle 4"/>
          <p:cNvSpPr>
            <a:spLocks noGrp="1" noChangeArrowheads="1"/>
          </p:cNvSpPr>
          <p:nvPr>
            <p:ph type="dt" sz="half" idx="2"/>
          </p:nvPr>
        </p:nvSpPr>
        <p:spPr bwMode="auto">
          <a:xfrm>
            <a:off x="-14288" y="6618288"/>
            <a:ext cx="213360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lvl1pPr>
          </a:lstStyle>
          <a:p>
            <a:pPr>
              <a:defRPr/>
            </a:pPr>
            <a:r>
              <a:rPr lang="da-DK" dirty="0" smtClean="0"/>
              <a:t>Nov. 15, 2011</a:t>
            </a:r>
            <a:endParaRPr lang="en-GB" dirty="0"/>
          </a:p>
        </p:txBody>
      </p:sp>
      <p:sp>
        <p:nvSpPr>
          <p:cNvPr id="1029" name="Rectangle 5"/>
          <p:cNvSpPr>
            <a:spLocks noGrp="1" noChangeArrowheads="1"/>
          </p:cNvSpPr>
          <p:nvPr>
            <p:ph type="ftr" sz="quarter" idx="3"/>
          </p:nvPr>
        </p:nvSpPr>
        <p:spPr bwMode="auto">
          <a:xfrm>
            <a:off x="3124200" y="6618288"/>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vl1pPr>
          </a:lstStyle>
          <a:p>
            <a:pPr>
              <a:defRPr/>
            </a:pPr>
            <a:r>
              <a:rPr lang="en-GB" dirty="0"/>
              <a:t>Anders Plejdrup Houmøller</a:t>
            </a:r>
          </a:p>
        </p:txBody>
      </p:sp>
      <p:sp>
        <p:nvSpPr>
          <p:cNvPr id="1030" name="Rectangle 6"/>
          <p:cNvSpPr>
            <a:spLocks noGrp="1" noChangeArrowheads="1"/>
          </p:cNvSpPr>
          <p:nvPr>
            <p:ph type="sldNum" sz="quarter" idx="4"/>
          </p:nvPr>
        </p:nvSpPr>
        <p:spPr bwMode="auto">
          <a:xfrm>
            <a:off x="7024688" y="6618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vl1pPr>
          </a:lstStyle>
          <a:p>
            <a:pPr>
              <a:defRPr/>
            </a:pPr>
            <a:fld id="{8A8C0F9B-BDDB-4BE1-B956-0E45EB9A55BC}" type="slidenum">
              <a:rPr lang="en-GB"/>
              <a:pPr>
                <a:defRPr/>
              </a:pPr>
              <a:t>‹nr.›</a:t>
            </a:fld>
            <a:endParaRPr lang="en-GB" dirty="0"/>
          </a:p>
        </p:txBody>
      </p:sp>
      <p:sp>
        <p:nvSpPr>
          <p:cNvPr id="8" name="Text Box 275"/>
          <p:cNvSpPr txBox="1">
            <a:spLocks noChangeArrowheads="1"/>
          </p:cNvSpPr>
          <p:nvPr userDrawn="1"/>
        </p:nvSpPr>
        <p:spPr bwMode="auto">
          <a:xfrm>
            <a:off x="6977063" y="6642100"/>
            <a:ext cx="1974850" cy="214313"/>
          </a:xfrm>
          <a:prstGeom prst="rect">
            <a:avLst/>
          </a:prstGeom>
          <a:noFill/>
          <a:ln w="9525">
            <a:noFill/>
            <a:miter lim="800000"/>
            <a:headEnd/>
            <a:tailEnd/>
          </a:ln>
          <a:effectLst/>
        </p:spPr>
        <p:txBody>
          <a:bodyPr wrap="none">
            <a:spAutoFit/>
          </a:bodyPr>
          <a:lstStyle>
            <a:defPPr>
              <a:defRPr lang="da-DK"/>
            </a:defPPr>
            <a:lvl1pPr algn="ctr" rtl="0" eaLnBrk="0" fontAlgn="base" hangingPunct="0">
              <a:spcBef>
                <a:spcPct val="0"/>
              </a:spcBef>
              <a:spcAft>
                <a:spcPct val="0"/>
              </a:spcAft>
              <a:defRPr sz="2200" b="1" kern="1200">
                <a:solidFill>
                  <a:srgbClr val="0000FF"/>
                </a:solidFill>
                <a:latin typeface="Verdana" pitchFamily="34" charset="0"/>
                <a:ea typeface="+mn-ea"/>
                <a:cs typeface="+mn-cs"/>
              </a:defRPr>
            </a:lvl1pPr>
            <a:lvl2pPr marL="457200" algn="ctr" rtl="0" eaLnBrk="0" fontAlgn="base" hangingPunct="0">
              <a:spcBef>
                <a:spcPct val="0"/>
              </a:spcBef>
              <a:spcAft>
                <a:spcPct val="0"/>
              </a:spcAft>
              <a:defRPr sz="2200" b="1" kern="1200">
                <a:solidFill>
                  <a:srgbClr val="0000FF"/>
                </a:solidFill>
                <a:latin typeface="Verdana" pitchFamily="34" charset="0"/>
                <a:ea typeface="+mn-ea"/>
                <a:cs typeface="+mn-cs"/>
              </a:defRPr>
            </a:lvl2pPr>
            <a:lvl3pPr marL="914400" algn="ctr" rtl="0" eaLnBrk="0" fontAlgn="base" hangingPunct="0">
              <a:spcBef>
                <a:spcPct val="0"/>
              </a:spcBef>
              <a:spcAft>
                <a:spcPct val="0"/>
              </a:spcAft>
              <a:defRPr sz="2200" b="1" kern="1200">
                <a:solidFill>
                  <a:srgbClr val="0000FF"/>
                </a:solidFill>
                <a:latin typeface="Verdana" pitchFamily="34" charset="0"/>
                <a:ea typeface="+mn-ea"/>
                <a:cs typeface="+mn-cs"/>
              </a:defRPr>
            </a:lvl3pPr>
            <a:lvl4pPr marL="1371600" algn="ctr" rtl="0" eaLnBrk="0" fontAlgn="base" hangingPunct="0">
              <a:spcBef>
                <a:spcPct val="0"/>
              </a:spcBef>
              <a:spcAft>
                <a:spcPct val="0"/>
              </a:spcAft>
              <a:defRPr sz="2200" b="1" kern="1200">
                <a:solidFill>
                  <a:srgbClr val="0000FF"/>
                </a:solidFill>
                <a:latin typeface="Verdana" pitchFamily="34" charset="0"/>
                <a:ea typeface="+mn-ea"/>
                <a:cs typeface="+mn-cs"/>
              </a:defRPr>
            </a:lvl4pPr>
            <a:lvl5pPr marL="1828800" algn="ctr" rtl="0" eaLnBrk="0" fontAlgn="base" hangingPunct="0">
              <a:spcBef>
                <a:spcPct val="0"/>
              </a:spcBef>
              <a:spcAft>
                <a:spcPct val="0"/>
              </a:spcAft>
              <a:defRPr sz="2200" b="1" kern="1200">
                <a:solidFill>
                  <a:srgbClr val="0000FF"/>
                </a:solidFill>
                <a:latin typeface="Verdana" pitchFamily="34" charset="0"/>
                <a:ea typeface="+mn-ea"/>
                <a:cs typeface="+mn-cs"/>
              </a:defRPr>
            </a:lvl5pPr>
            <a:lvl6pPr marL="2286000" algn="l" defTabSz="914400" rtl="0" eaLnBrk="1" latinLnBrk="0" hangingPunct="1">
              <a:defRPr sz="2200" b="1" kern="1200">
                <a:solidFill>
                  <a:srgbClr val="0000FF"/>
                </a:solidFill>
                <a:latin typeface="Verdana" pitchFamily="34" charset="0"/>
                <a:ea typeface="+mn-ea"/>
                <a:cs typeface="+mn-cs"/>
              </a:defRPr>
            </a:lvl6pPr>
            <a:lvl7pPr marL="2743200" algn="l" defTabSz="914400" rtl="0" eaLnBrk="1" latinLnBrk="0" hangingPunct="1">
              <a:defRPr sz="2200" b="1" kern="1200">
                <a:solidFill>
                  <a:srgbClr val="0000FF"/>
                </a:solidFill>
                <a:latin typeface="Verdana" pitchFamily="34" charset="0"/>
                <a:ea typeface="+mn-ea"/>
                <a:cs typeface="+mn-cs"/>
              </a:defRPr>
            </a:lvl7pPr>
            <a:lvl8pPr marL="3200400" algn="l" defTabSz="914400" rtl="0" eaLnBrk="1" latinLnBrk="0" hangingPunct="1">
              <a:defRPr sz="2200" b="1" kern="1200">
                <a:solidFill>
                  <a:srgbClr val="0000FF"/>
                </a:solidFill>
                <a:latin typeface="Verdana" pitchFamily="34" charset="0"/>
                <a:ea typeface="+mn-ea"/>
                <a:cs typeface="+mn-cs"/>
              </a:defRPr>
            </a:lvl8pPr>
            <a:lvl9pPr marL="3657600" algn="l" defTabSz="914400" rtl="0" eaLnBrk="1" latinLnBrk="0" hangingPunct="1">
              <a:defRPr sz="2200" b="1" kern="1200">
                <a:solidFill>
                  <a:srgbClr val="0000FF"/>
                </a:solidFill>
                <a:latin typeface="Verdana" pitchFamily="34" charset="0"/>
                <a:ea typeface="+mn-ea"/>
                <a:cs typeface="+mn-cs"/>
              </a:defRPr>
            </a:lvl9pPr>
          </a:lstStyle>
          <a:p>
            <a:pPr algn="l">
              <a:defRPr/>
            </a:pPr>
            <a:r>
              <a:rPr lang="en-GB" sz="800" b="0" dirty="0" smtClean="0">
                <a:solidFill>
                  <a:schemeClr val="tx1"/>
                </a:solidFill>
              </a:rPr>
              <a:t>Copyright Houmoller Consulting </a:t>
            </a:r>
            <a:r>
              <a:rPr lang="en-GB" sz="800" b="0" dirty="0" smtClean="0">
                <a:solidFill>
                  <a:schemeClr val="tx1"/>
                </a:solidFill>
                <a:cs typeface="Arial" charset="0"/>
              </a:rPr>
              <a:t>©</a:t>
            </a:r>
            <a:endParaRPr lang="en-GB" sz="800" b="0" dirty="0">
              <a:solidFill>
                <a:schemeClr val="tx1"/>
              </a:solidFill>
              <a:cs typeface="Arial" charset="0"/>
            </a:endParaRPr>
          </a:p>
        </p:txBody>
      </p:sp>
      <p:pic>
        <p:nvPicPr>
          <p:cNvPr id="1032" name="Picture 3" descr="HoumøllerConsulting logo 2010"/>
          <p:cNvPicPr>
            <a:picLocks noChangeAspect="1" noChangeArrowheads="1"/>
          </p:cNvPicPr>
          <p:nvPr userDrawn="1"/>
        </p:nvPicPr>
        <p:blipFill>
          <a:blip r:embed="rId13" cstate="print"/>
          <a:srcRect/>
          <a:stretch>
            <a:fillRect/>
          </a:stretch>
        </p:blipFill>
        <p:spPr bwMode="auto">
          <a:xfrm>
            <a:off x="6769100" y="26988"/>
            <a:ext cx="2344738" cy="292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3" r:id="rId6"/>
    <p:sldLayoutId id="2147483678" r:id="rId7"/>
    <p:sldLayoutId id="2147483679" r:id="rId8"/>
    <p:sldLayoutId id="2147483680" r:id="rId9"/>
    <p:sldLayoutId id="2147483681" r:id="rId10"/>
    <p:sldLayoutId id="2147483682" r:id="rId11"/>
  </p:sldLayoutIdLst>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additive="base">
                                        <p:cTn id="13" dur="500" fill="hold"/>
                                        <p:tgtEl>
                                          <p:spTgt spid="102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additive="base">
                                        <p:cTn id="19" dur="500" fill="hold"/>
                                        <p:tgtEl>
                                          <p:spTgt spid="102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additive="base">
                                        <p:cTn id="25" dur="500" fill="hold"/>
                                        <p:tgtEl>
                                          <p:spTgt spid="102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additive="base">
                                        <p:cTn id="31" dur="500" fill="hold"/>
                                        <p:tgtEl>
                                          <p:spTgt spid="1027">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2"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1+#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hdr="0"/>
  <p:txStyles>
    <p:titleStyle>
      <a:lvl1pPr algn="ctr" rtl="0" eaLnBrk="0" fontAlgn="base" hangingPunct="0">
        <a:spcBef>
          <a:spcPct val="0"/>
        </a:spcBef>
        <a:spcAft>
          <a:spcPct val="0"/>
        </a:spcAft>
        <a:defRPr sz="3600" b="1">
          <a:solidFill>
            <a:schemeClr val="tx2"/>
          </a:solidFill>
          <a:latin typeface="+mj-lt"/>
          <a:ea typeface="+mj-ea"/>
          <a:cs typeface="+mj-cs"/>
        </a:defRPr>
      </a:lvl1pPr>
      <a:lvl2pPr algn="ctr" rtl="0" eaLnBrk="0" fontAlgn="base" hangingPunct="0">
        <a:spcBef>
          <a:spcPct val="0"/>
        </a:spcBef>
        <a:spcAft>
          <a:spcPct val="0"/>
        </a:spcAft>
        <a:defRPr sz="3600" b="1">
          <a:solidFill>
            <a:schemeClr val="tx2"/>
          </a:solidFill>
          <a:latin typeface="Verdana" pitchFamily="34" charset="0"/>
        </a:defRPr>
      </a:lvl2pPr>
      <a:lvl3pPr algn="ctr" rtl="0" eaLnBrk="0" fontAlgn="base" hangingPunct="0">
        <a:spcBef>
          <a:spcPct val="0"/>
        </a:spcBef>
        <a:spcAft>
          <a:spcPct val="0"/>
        </a:spcAft>
        <a:defRPr sz="3600" b="1">
          <a:solidFill>
            <a:schemeClr val="tx2"/>
          </a:solidFill>
          <a:latin typeface="Verdana" pitchFamily="34" charset="0"/>
        </a:defRPr>
      </a:lvl3pPr>
      <a:lvl4pPr algn="ctr" rtl="0" eaLnBrk="0" fontAlgn="base" hangingPunct="0">
        <a:spcBef>
          <a:spcPct val="0"/>
        </a:spcBef>
        <a:spcAft>
          <a:spcPct val="0"/>
        </a:spcAft>
        <a:defRPr sz="3600" b="1">
          <a:solidFill>
            <a:schemeClr val="tx2"/>
          </a:solidFill>
          <a:latin typeface="Verdana" pitchFamily="34" charset="0"/>
        </a:defRPr>
      </a:lvl4pPr>
      <a:lvl5pPr algn="ctr" rtl="0" eaLnBrk="0" fontAlgn="base" hangingPunct="0">
        <a:spcBef>
          <a:spcPct val="0"/>
        </a:spcBef>
        <a:spcAft>
          <a:spcPct val="0"/>
        </a:spcAft>
        <a:defRPr sz="3600" b="1">
          <a:solidFill>
            <a:schemeClr val="tx2"/>
          </a:solidFill>
          <a:latin typeface="Verdana" pitchFamily="34" charset="0"/>
        </a:defRPr>
      </a:lvl5pPr>
      <a:lvl6pPr marL="457200" algn="ctr" rtl="0" fontAlgn="base">
        <a:spcBef>
          <a:spcPct val="0"/>
        </a:spcBef>
        <a:spcAft>
          <a:spcPct val="0"/>
        </a:spcAft>
        <a:defRPr sz="3600" b="1">
          <a:solidFill>
            <a:schemeClr val="tx2"/>
          </a:solidFill>
          <a:latin typeface="Verdana" pitchFamily="34" charset="0"/>
        </a:defRPr>
      </a:lvl6pPr>
      <a:lvl7pPr marL="914400" algn="ctr" rtl="0" fontAlgn="base">
        <a:spcBef>
          <a:spcPct val="0"/>
        </a:spcBef>
        <a:spcAft>
          <a:spcPct val="0"/>
        </a:spcAft>
        <a:defRPr sz="3600" b="1">
          <a:solidFill>
            <a:schemeClr val="tx2"/>
          </a:solidFill>
          <a:latin typeface="Verdana" pitchFamily="34" charset="0"/>
        </a:defRPr>
      </a:lvl7pPr>
      <a:lvl8pPr marL="1371600" algn="ctr" rtl="0" fontAlgn="base">
        <a:spcBef>
          <a:spcPct val="0"/>
        </a:spcBef>
        <a:spcAft>
          <a:spcPct val="0"/>
        </a:spcAft>
        <a:defRPr sz="3600" b="1">
          <a:solidFill>
            <a:schemeClr val="tx2"/>
          </a:solidFill>
          <a:latin typeface="Verdana" pitchFamily="34" charset="0"/>
        </a:defRPr>
      </a:lvl8pPr>
      <a:lvl9pPr marL="1828800" algn="ctr" rtl="0" fontAlgn="base">
        <a:spcBef>
          <a:spcPct val="0"/>
        </a:spcBef>
        <a:spcAft>
          <a:spcPct val="0"/>
        </a:spcAft>
        <a:defRPr sz="3600" b="1">
          <a:solidFill>
            <a:schemeClr val="tx2"/>
          </a:solidFill>
          <a:latin typeface="Verdana"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ü"/>
        <a:defRPr sz="20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r>
              <a:rPr lang="en-GB" dirty="0" smtClean="0"/>
              <a:t>Introduction</a:t>
            </a:r>
          </a:p>
        </p:txBody>
      </p:sp>
      <p:sp>
        <p:nvSpPr>
          <p:cNvPr id="3075" name="Pladsholder til indhold 2"/>
          <p:cNvSpPr>
            <a:spLocks noGrp="1"/>
          </p:cNvSpPr>
          <p:nvPr>
            <p:ph idx="1"/>
          </p:nvPr>
        </p:nvSpPr>
        <p:spPr>
          <a:xfrm>
            <a:off x="341313" y="1165225"/>
            <a:ext cx="8439150" cy="4843463"/>
          </a:xfrm>
        </p:spPr>
        <p:txBody>
          <a:bodyPr/>
          <a:lstStyle/>
          <a:p>
            <a:r>
              <a:rPr lang="en-GB" dirty="0" smtClean="0"/>
              <a:t>In the appendix, you’ll find a list of the terms and acronyms used in this PowerPoint presentation.</a:t>
            </a:r>
          </a:p>
          <a:p>
            <a:r>
              <a:rPr lang="en-GB" dirty="0" smtClean="0"/>
              <a:t>This PowerPoint presentation is animated</a:t>
            </a:r>
          </a:p>
          <a:p>
            <a:pPr lvl="1"/>
            <a:r>
              <a:rPr lang="en-GB" sz="2200" dirty="0" smtClean="0"/>
              <a:t>It’s recommended to run the animation when viewing the presentation.</a:t>
            </a:r>
          </a:p>
          <a:p>
            <a:r>
              <a:rPr lang="en-GB" dirty="0" smtClean="0"/>
              <a:t>On most computers, you can start the animation by pressing </a:t>
            </a:r>
            <a:r>
              <a:rPr lang="en-GB" i="1" u="sng" dirty="0" smtClean="0"/>
              <a:t>F5</a:t>
            </a:r>
            <a:r>
              <a:rPr lang="en-GB" i="1" dirty="0" smtClean="0"/>
              <a:t>.</a:t>
            </a:r>
          </a:p>
          <a:p>
            <a:pPr lvl="1"/>
            <a:r>
              <a:rPr lang="en-GB" sz="2200" dirty="0" smtClean="0"/>
              <a:t>Now the presentation moves one step forward, when you press </a:t>
            </a:r>
            <a:r>
              <a:rPr lang="en-GB" sz="2200" i="1" u="sng" dirty="0" smtClean="0"/>
              <a:t>Page Down</a:t>
            </a:r>
            <a:r>
              <a:rPr lang="en-GB" sz="2200" dirty="0" smtClean="0"/>
              <a:t>. It moves one step backward, when you press </a:t>
            </a:r>
            <a:r>
              <a:rPr lang="en-GB" sz="2200" i="1" u="sng" dirty="0" smtClean="0"/>
              <a:t>Page Up</a:t>
            </a:r>
            <a:r>
              <a:rPr lang="en-GB" sz="2200" dirty="0" smtClean="0"/>
              <a:t>.</a:t>
            </a:r>
          </a:p>
        </p:txBody>
      </p:sp>
      <p:sp>
        <p:nvSpPr>
          <p:cNvPr id="3076"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3077" name="Pladsholder til sidefod 4"/>
          <p:cNvSpPr>
            <a:spLocks noGrp="1"/>
          </p:cNvSpPr>
          <p:nvPr>
            <p:ph type="ftr" sz="quarter" idx="11"/>
          </p:nvPr>
        </p:nvSpPr>
        <p:spPr>
          <a:noFill/>
        </p:spPr>
        <p:txBody>
          <a:bodyPr/>
          <a:lstStyle/>
          <a:p>
            <a:r>
              <a:rPr lang="en-GB" dirty="0" smtClean="0"/>
              <a:t>Anders Plejdrup Houmøller</a:t>
            </a:r>
          </a:p>
        </p:txBody>
      </p:sp>
      <p:sp>
        <p:nvSpPr>
          <p:cNvPr id="3078" name="Pladsholder til diasnummer 5"/>
          <p:cNvSpPr>
            <a:spLocks noGrp="1"/>
          </p:cNvSpPr>
          <p:nvPr>
            <p:ph type="sldNum" sz="quarter" idx="12"/>
          </p:nvPr>
        </p:nvSpPr>
        <p:spPr>
          <a:noFill/>
        </p:spPr>
        <p:txBody>
          <a:bodyPr/>
          <a:lstStyle/>
          <a:p>
            <a:fld id="{9180DDE3-9DED-48AE-9A52-2E46BE26B05B}" type="slidenum">
              <a:rPr lang="en-GB" smtClean="0"/>
              <a:pPr/>
              <a:t>1</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r>
              <a:rPr lang="en-GB" dirty="0" smtClean="0"/>
              <a:t>Regulatory oversight</a:t>
            </a:r>
          </a:p>
        </p:txBody>
      </p:sp>
      <p:sp>
        <p:nvSpPr>
          <p:cNvPr id="12291" name="Pladsholder til indhold 2"/>
          <p:cNvSpPr>
            <a:spLocks noGrp="1"/>
          </p:cNvSpPr>
          <p:nvPr>
            <p:ph idx="1"/>
          </p:nvPr>
        </p:nvSpPr>
        <p:spPr/>
        <p:txBody>
          <a:bodyPr/>
          <a:lstStyle/>
          <a:p>
            <a:r>
              <a:rPr lang="en-GB" dirty="0" smtClean="0"/>
              <a:t>Decisions taken in the market coupler’s board and in the Price Coupling Council must be approved (or rejected) by the regulators.</a:t>
            </a:r>
          </a:p>
          <a:p>
            <a:r>
              <a:rPr lang="en-GB" dirty="0" smtClean="0"/>
              <a:t>When the board and/or the Council are split in slim majorities and big minorities, the decisions will in effect be taken by the regulators.</a:t>
            </a:r>
          </a:p>
        </p:txBody>
      </p:sp>
      <p:sp>
        <p:nvSpPr>
          <p:cNvPr id="12292"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12293" name="Pladsholder til sidefod 4"/>
          <p:cNvSpPr>
            <a:spLocks noGrp="1"/>
          </p:cNvSpPr>
          <p:nvPr>
            <p:ph type="ftr" sz="quarter" idx="11"/>
          </p:nvPr>
        </p:nvSpPr>
        <p:spPr>
          <a:noFill/>
        </p:spPr>
        <p:txBody>
          <a:bodyPr/>
          <a:lstStyle/>
          <a:p>
            <a:r>
              <a:rPr lang="en-GB" dirty="0" smtClean="0"/>
              <a:t>Anders Plejdrup Houmøller</a:t>
            </a:r>
          </a:p>
        </p:txBody>
      </p:sp>
      <p:sp>
        <p:nvSpPr>
          <p:cNvPr id="12294" name="Pladsholder til diasnummer 5"/>
          <p:cNvSpPr>
            <a:spLocks noGrp="1"/>
          </p:cNvSpPr>
          <p:nvPr>
            <p:ph type="sldNum" sz="quarter" idx="12"/>
          </p:nvPr>
        </p:nvSpPr>
        <p:spPr>
          <a:noFill/>
        </p:spPr>
        <p:txBody>
          <a:bodyPr/>
          <a:lstStyle/>
          <a:p>
            <a:fld id="{9C5CD2C2-E13F-4863-B2E3-7BFC5DE960FB}" type="slidenum">
              <a:rPr lang="en-GB" smtClean="0"/>
              <a:pPr/>
              <a:t>10</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30"/>
          <p:cNvGrpSpPr>
            <a:grpSpLocks/>
          </p:cNvGrpSpPr>
          <p:nvPr/>
        </p:nvGrpSpPr>
        <p:grpSpPr bwMode="auto">
          <a:xfrm>
            <a:off x="4022725" y="4124325"/>
            <a:ext cx="4922838" cy="1155700"/>
            <a:chOff x="4022770" y="4124748"/>
            <a:chExt cx="4922793" cy="1155744"/>
          </a:xfrm>
        </p:grpSpPr>
        <p:cxnSp>
          <p:nvCxnSpPr>
            <p:cNvPr id="13330" name="Lige forbindelse 19"/>
            <p:cNvCxnSpPr>
              <a:cxnSpLocks noChangeShapeType="1"/>
            </p:cNvCxnSpPr>
            <p:nvPr/>
          </p:nvCxnSpPr>
          <p:spPr bwMode="auto">
            <a:xfrm>
              <a:off x="4022770" y="4702614"/>
              <a:ext cx="1088555" cy="13"/>
            </a:xfrm>
            <a:prstGeom prst="line">
              <a:avLst/>
            </a:prstGeom>
            <a:noFill/>
            <a:ln w="28575" algn="ctr">
              <a:solidFill>
                <a:schemeClr val="tx1"/>
              </a:solidFill>
              <a:round/>
              <a:headEnd/>
              <a:tailEnd/>
            </a:ln>
          </p:spPr>
        </p:cxnSp>
        <p:grpSp>
          <p:nvGrpSpPr>
            <p:cNvPr id="13331" name="Gruppe 29"/>
            <p:cNvGrpSpPr>
              <a:grpSpLocks/>
            </p:cNvGrpSpPr>
            <p:nvPr/>
          </p:nvGrpSpPr>
          <p:grpSpPr bwMode="auto">
            <a:xfrm>
              <a:off x="5124111" y="4124748"/>
              <a:ext cx="3821452" cy="1155744"/>
              <a:chOff x="5124111" y="4069399"/>
              <a:chExt cx="3821452" cy="1155744"/>
            </a:xfrm>
          </p:grpSpPr>
          <p:sp>
            <p:nvSpPr>
              <p:cNvPr id="13332" name="Afrundet rektangel 16"/>
              <p:cNvSpPr>
                <a:spLocks noChangeArrowheads="1"/>
              </p:cNvSpPr>
              <p:nvPr/>
            </p:nvSpPr>
            <p:spPr bwMode="auto">
              <a:xfrm>
                <a:off x="5124111" y="4081236"/>
                <a:ext cx="3821452" cy="1143907"/>
              </a:xfrm>
              <a:prstGeom prst="roundRect">
                <a:avLst>
                  <a:gd name="adj" fmla="val 16667"/>
                </a:avLst>
              </a:prstGeom>
              <a:solidFill>
                <a:srgbClr val="00FF00"/>
              </a:solidFill>
              <a:ln w="28575" algn="ctr">
                <a:solidFill>
                  <a:schemeClr val="tx1"/>
                </a:solidFill>
                <a:round/>
                <a:headEnd/>
                <a:tailEnd/>
              </a:ln>
            </p:spPr>
            <p:txBody>
              <a:bodyPr/>
              <a:lstStyle/>
              <a:p>
                <a:endParaRPr lang="en-GB" dirty="0"/>
              </a:p>
            </p:txBody>
          </p:sp>
          <p:sp>
            <p:nvSpPr>
              <p:cNvPr id="13333" name="Tekstboks 15"/>
              <p:cNvSpPr txBox="1">
                <a:spLocks noChangeArrowheads="1"/>
              </p:cNvSpPr>
              <p:nvPr/>
            </p:nvSpPr>
            <p:spPr bwMode="auto">
              <a:xfrm>
                <a:off x="5502206" y="4069399"/>
                <a:ext cx="3065263" cy="1138773"/>
              </a:xfrm>
              <a:prstGeom prst="rect">
                <a:avLst/>
              </a:prstGeom>
              <a:noFill/>
              <a:ln w="9525">
                <a:noFill/>
                <a:miter lim="800000"/>
                <a:headEnd/>
                <a:tailEnd/>
              </a:ln>
            </p:spPr>
            <p:txBody>
              <a:bodyPr wrap="none">
                <a:spAutoFit/>
              </a:bodyPr>
              <a:lstStyle/>
              <a:p>
                <a:r>
                  <a:rPr lang="en-GB" sz="2400" dirty="0"/>
                  <a:t>Price Coupling</a:t>
                </a:r>
              </a:p>
              <a:p>
                <a:r>
                  <a:rPr lang="en-GB" sz="2400" dirty="0"/>
                  <a:t>Council</a:t>
                </a:r>
                <a:endParaRPr lang="en-GB" dirty="0"/>
              </a:p>
              <a:p>
                <a:r>
                  <a:rPr lang="en-GB" dirty="0"/>
                  <a:t>User representation</a:t>
                </a:r>
              </a:p>
            </p:txBody>
          </p:sp>
        </p:grpSp>
      </p:grpSp>
      <p:grpSp>
        <p:nvGrpSpPr>
          <p:cNvPr id="4" name="Gruppe 31"/>
          <p:cNvGrpSpPr>
            <a:grpSpLocks/>
          </p:cNvGrpSpPr>
          <p:nvPr/>
        </p:nvGrpSpPr>
        <p:grpSpPr bwMode="auto">
          <a:xfrm>
            <a:off x="544513" y="2263775"/>
            <a:ext cx="3816350" cy="1843088"/>
            <a:chOff x="544286" y="2264229"/>
            <a:chExt cx="3817256" cy="1843310"/>
          </a:xfrm>
        </p:grpSpPr>
        <p:cxnSp>
          <p:nvCxnSpPr>
            <p:cNvPr id="13326" name="Lige forbindelse 21"/>
            <p:cNvCxnSpPr>
              <a:cxnSpLocks noChangeShapeType="1"/>
            </p:cNvCxnSpPr>
            <p:nvPr/>
          </p:nvCxnSpPr>
          <p:spPr bwMode="auto">
            <a:xfrm rot="5400000">
              <a:off x="2032000" y="3686625"/>
              <a:ext cx="841828" cy="0"/>
            </a:xfrm>
            <a:prstGeom prst="line">
              <a:avLst/>
            </a:prstGeom>
            <a:noFill/>
            <a:ln w="28575" algn="ctr">
              <a:solidFill>
                <a:schemeClr val="tx1"/>
              </a:solidFill>
              <a:round/>
              <a:headEnd/>
              <a:tailEnd/>
            </a:ln>
          </p:spPr>
        </p:cxnSp>
        <p:grpSp>
          <p:nvGrpSpPr>
            <p:cNvPr id="13327" name="Gruppe 28"/>
            <p:cNvGrpSpPr>
              <a:grpSpLocks/>
            </p:cNvGrpSpPr>
            <p:nvPr/>
          </p:nvGrpSpPr>
          <p:grpSpPr bwMode="auto">
            <a:xfrm>
              <a:off x="544286" y="2264229"/>
              <a:ext cx="3817256" cy="1146613"/>
              <a:chOff x="725715" y="2264229"/>
              <a:chExt cx="3817256" cy="1146613"/>
            </a:xfrm>
          </p:grpSpPr>
          <p:sp>
            <p:nvSpPr>
              <p:cNvPr id="13328" name="Rektangel 12"/>
              <p:cNvSpPr>
                <a:spLocks noChangeArrowheads="1"/>
              </p:cNvSpPr>
              <p:nvPr/>
            </p:nvSpPr>
            <p:spPr bwMode="auto">
              <a:xfrm>
                <a:off x="725715" y="2264229"/>
                <a:ext cx="3817256" cy="1146613"/>
              </a:xfrm>
              <a:prstGeom prst="rect">
                <a:avLst/>
              </a:prstGeom>
              <a:solidFill>
                <a:srgbClr val="99CCFF"/>
              </a:solidFill>
              <a:ln w="28575" algn="ctr">
                <a:solidFill>
                  <a:schemeClr val="tx1"/>
                </a:solidFill>
                <a:round/>
                <a:headEnd/>
                <a:tailEnd/>
              </a:ln>
            </p:spPr>
            <p:txBody>
              <a:bodyPr/>
              <a:lstStyle/>
              <a:p>
                <a:endParaRPr lang="en-GB" dirty="0"/>
              </a:p>
            </p:txBody>
          </p:sp>
          <p:sp>
            <p:nvSpPr>
              <p:cNvPr id="13329" name="Tekstboks 11"/>
              <p:cNvSpPr txBox="1">
                <a:spLocks noChangeArrowheads="1"/>
              </p:cNvSpPr>
              <p:nvPr/>
            </p:nvSpPr>
            <p:spPr bwMode="auto">
              <a:xfrm>
                <a:off x="825194" y="2293241"/>
                <a:ext cx="3618298" cy="1077218"/>
              </a:xfrm>
              <a:prstGeom prst="rect">
                <a:avLst/>
              </a:prstGeom>
              <a:noFill/>
              <a:ln w="9525">
                <a:noFill/>
                <a:miter lim="800000"/>
                <a:headEnd/>
                <a:tailEnd/>
              </a:ln>
            </p:spPr>
            <p:txBody>
              <a:bodyPr wrap="none">
                <a:spAutoFit/>
              </a:bodyPr>
              <a:lstStyle/>
              <a:p>
                <a:r>
                  <a:rPr lang="en-GB" sz="2400" dirty="0"/>
                  <a:t>Market coupler</a:t>
                </a:r>
              </a:p>
              <a:p>
                <a:r>
                  <a:rPr lang="en-GB" dirty="0"/>
                  <a:t>Board</a:t>
                </a:r>
              </a:p>
              <a:p>
                <a:r>
                  <a:rPr lang="en-GB" dirty="0"/>
                  <a:t>National representation</a:t>
                </a:r>
              </a:p>
            </p:txBody>
          </p:sp>
        </p:grpSp>
      </p:grpSp>
      <p:sp>
        <p:nvSpPr>
          <p:cNvPr id="13316" name="Titel 1"/>
          <p:cNvSpPr>
            <a:spLocks noGrp="1"/>
          </p:cNvSpPr>
          <p:nvPr>
            <p:ph type="title"/>
          </p:nvPr>
        </p:nvSpPr>
        <p:spPr/>
        <p:txBody>
          <a:bodyPr/>
          <a:lstStyle/>
          <a:p>
            <a:r>
              <a:rPr lang="en-GB" sz="4000" dirty="0" smtClean="0"/>
              <a:t>Governance structure</a:t>
            </a:r>
          </a:p>
        </p:txBody>
      </p:sp>
      <p:sp>
        <p:nvSpPr>
          <p:cNvPr id="13317" name="Pladsholder til dato 2"/>
          <p:cNvSpPr>
            <a:spLocks noGrp="1"/>
          </p:cNvSpPr>
          <p:nvPr>
            <p:ph type="dt" sz="quarter" idx="10"/>
          </p:nvPr>
        </p:nvSpPr>
        <p:spPr>
          <a:noFill/>
        </p:spPr>
        <p:txBody>
          <a:bodyPr/>
          <a:lstStyle/>
          <a:p>
            <a:r>
              <a:rPr lang="da-DK" dirty="0" smtClean="0"/>
              <a:t>Nov. 15, 2011</a:t>
            </a:r>
            <a:endParaRPr lang="en-GB" dirty="0" smtClean="0"/>
          </a:p>
        </p:txBody>
      </p:sp>
      <p:sp>
        <p:nvSpPr>
          <p:cNvPr id="13318" name="Pladsholder til sidefod 3"/>
          <p:cNvSpPr>
            <a:spLocks noGrp="1"/>
          </p:cNvSpPr>
          <p:nvPr>
            <p:ph type="ftr" sz="quarter" idx="11"/>
          </p:nvPr>
        </p:nvSpPr>
        <p:spPr>
          <a:noFill/>
        </p:spPr>
        <p:txBody>
          <a:bodyPr/>
          <a:lstStyle/>
          <a:p>
            <a:r>
              <a:rPr lang="en-GB" dirty="0" smtClean="0"/>
              <a:t>Anders Plejdrup Houmøller</a:t>
            </a:r>
          </a:p>
        </p:txBody>
      </p:sp>
      <p:sp>
        <p:nvSpPr>
          <p:cNvPr id="13319" name="Pladsholder til diasnummer 4"/>
          <p:cNvSpPr>
            <a:spLocks noGrp="1"/>
          </p:cNvSpPr>
          <p:nvPr>
            <p:ph type="sldNum" sz="quarter" idx="12"/>
          </p:nvPr>
        </p:nvSpPr>
        <p:spPr>
          <a:noFill/>
        </p:spPr>
        <p:txBody>
          <a:bodyPr/>
          <a:lstStyle/>
          <a:p>
            <a:fld id="{DC25FDFC-DDC8-4599-8569-66ACA97F135F}" type="slidenum">
              <a:rPr lang="en-GB" smtClean="0"/>
              <a:pPr/>
              <a:t>11</a:t>
            </a:fld>
            <a:endParaRPr lang="en-GB" dirty="0" smtClean="0"/>
          </a:p>
        </p:txBody>
      </p:sp>
      <p:grpSp>
        <p:nvGrpSpPr>
          <p:cNvPr id="6" name="Gruppe 27"/>
          <p:cNvGrpSpPr>
            <a:grpSpLocks/>
          </p:cNvGrpSpPr>
          <p:nvPr/>
        </p:nvGrpSpPr>
        <p:grpSpPr bwMode="auto">
          <a:xfrm>
            <a:off x="377825" y="3933825"/>
            <a:ext cx="4151313" cy="1538288"/>
            <a:chOff x="362857" y="3933355"/>
            <a:chExt cx="4151086" cy="1538531"/>
          </a:xfrm>
        </p:grpSpPr>
        <p:sp>
          <p:nvSpPr>
            <p:cNvPr id="13324" name="Oval 22"/>
            <p:cNvSpPr>
              <a:spLocks noChangeArrowheads="1"/>
            </p:cNvSpPr>
            <p:nvPr/>
          </p:nvSpPr>
          <p:spPr bwMode="auto">
            <a:xfrm>
              <a:off x="362857" y="3933355"/>
              <a:ext cx="4151086" cy="1538531"/>
            </a:xfrm>
            <a:prstGeom prst="ellipse">
              <a:avLst/>
            </a:prstGeom>
            <a:solidFill>
              <a:srgbClr val="99CCFF"/>
            </a:solidFill>
            <a:ln w="28575">
              <a:solidFill>
                <a:srgbClr val="000000"/>
              </a:solidFill>
              <a:round/>
              <a:headEnd/>
              <a:tailEnd/>
            </a:ln>
          </p:spPr>
          <p:txBody>
            <a:bodyPr anchor="ctr"/>
            <a:lstStyle/>
            <a:p>
              <a:endParaRPr lang="en-GB" dirty="0"/>
            </a:p>
          </p:txBody>
        </p:sp>
        <p:sp>
          <p:nvSpPr>
            <p:cNvPr id="13325" name="Tekstboks 8"/>
            <p:cNvSpPr txBox="1">
              <a:spLocks noChangeArrowheads="1"/>
            </p:cNvSpPr>
            <p:nvPr/>
          </p:nvSpPr>
          <p:spPr bwMode="auto">
            <a:xfrm>
              <a:off x="1047634" y="4245330"/>
              <a:ext cx="2781532" cy="769441"/>
            </a:xfrm>
            <a:prstGeom prst="rect">
              <a:avLst/>
            </a:prstGeom>
            <a:noFill/>
            <a:ln w="9525">
              <a:noFill/>
              <a:miter lim="800000"/>
              <a:headEnd/>
              <a:tailEnd/>
            </a:ln>
          </p:spPr>
          <p:txBody>
            <a:bodyPr wrap="none">
              <a:spAutoFit/>
            </a:bodyPr>
            <a:lstStyle/>
            <a:p>
              <a:r>
                <a:rPr lang="en-GB" sz="2400" dirty="0"/>
                <a:t>Market coupler</a:t>
              </a:r>
            </a:p>
            <a:p>
              <a:r>
                <a:rPr lang="en-GB" dirty="0"/>
                <a:t>Administration</a:t>
              </a:r>
            </a:p>
          </p:txBody>
        </p:sp>
      </p:grpSp>
      <p:grpSp>
        <p:nvGrpSpPr>
          <p:cNvPr id="7" name="Gruppe 32"/>
          <p:cNvGrpSpPr>
            <a:grpSpLocks/>
          </p:cNvGrpSpPr>
          <p:nvPr/>
        </p:nvGrpSpPr>
        <p:grpSpPr bwMode="auto">
          <a:xfrm>
            <a:off x="130175" y="1146175"/>
            <a:ext cx="8912225" cy="654050"/>
            <a:chOff x="130626" y="1146631"/>
            <a:chExt cx="8911771" cy="653143"/>
          </a:xfrm>
        </p:grpSpPr>
        <p:sp>
          <p:nvSpPr>
            <p:cNvPr id="13322" name="Rektangel 22"/>
            <p:cNvSpPr>
              <a:spLocks noChangeArrowheads="1"/>
            </p:cNvSpPr>
            <p:nvPr/>
          </p:nvSpPr>
          <p:spPr bwMode="auto">
            <a:xfrm>
              <a:off x="130626" y="1146631"/>
              <a:ext cx="8911771" cy="653143"/>
            </a:xfrm>
            <a:prstGeom prst="rect">
              <a:avLst/>
            </a:prstGeom>
            <a:solidFill>
              <a:srgbClr val="FFFF00"/>
            </a:solidFill>
            <a:ln w="28575" algn="ctr">
              <a:solidFill>
                <a:schemeClr val="tx1"/>
              </a:solidFill>
              <a:round/>
              <a:headEnd/>
              <a:tailEnd/>
            </a:ln>
          </p:spPr>
          <p:txBody>
            <a:bodyPr/>
            <a:lstStyle/>
            <a:p>
              <a:endParaRPr lang="en-GB" dirty="0"/>
            </a:p>
          </p:txBody>
        </p:sp>
        <p:sp>
          <p:nvSpPr>
            <p:cNvPr id="13323" name="Tekstboks 23"/>
            <p:cNvSpPr txBox="1">
              <a:spLocks noChangeArrowheads="1"/>
            </p:cNvSpPr>
            <p:nvPr/>
          </p:nvSpPr>
          <p:spPr bwMode="auto">
            <a:xfrm>
              <a:off x="1959029" y="1242370"/>
              <a:ext cx="5254965" cy="461665"/>
            </a:xfrm>
            <a:prstGeom prst="rect">
              <a:avLst/>
            </a:prstGeom>
            <a:noFill/>
            <a:ln w="9525">
              <a:noFill/>
              <a:miter lim="800000"/>
              <a:headEnd/>
              <a:tailEnd/>
            </a:ln>
          </p:spPr>
          <p:txBody>
            <a:bodyPr wrap="none">
              <a:spAutoFit/>
            </a:bodyPr>
            <a:lstStyle/>
            <a:p>
              <a:r>
                <a:rPr lang="en-GB" sz="2400" dirty="0"/>
                <a:t>ACER and national regulators</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r>
              <a:rPr lang="en-GB" dirty="0" smtClean="0"/>
              <a:t>Further rationalization</a:t>
            </a:r>
          </a:p>
        </p:txBody>
      </p:sp>
      <p:sp>
        <p:nvSpPr>
          <p:cNvPr id="14339" name="Pladsholder til indhold 2"/>
          <p:cNvSpPr>
            <a:spLocks noGrp="1"/>
          </p:cNvSpPr>
          <p:nvPr>
            <p:ph idx="1"/>
          </p:nvPr>
        </p:nvSpPr>
        <p:spPr>
          <a:xfrm>
            <a:off x="93663" y="1600200"/>
            <a:ext cx="8920162" cy="4525963"/>
          </a:xfrm>
        </p:spPr>
        <p:txBody>
          <a:bodyPr/>
          <a:lstStyle/>
          <a:p>
            <a:r>
              <a:rPr lang="en-GB" dirty="0" smtClean="0"/>
              <a:t>Referring to the slide illustrating the technical organisation:</a:t>
            </a:r>
          </a:p>
          <a:p>
            <a:r>
              <a:rPr lang="en-GB" dirty="0" smtClean="0"/>
              <a:t>Naturally, the spot settlement must also be consolidated into one clearing house eventually</a:t>
            </a:r>
          </a:p>
          <a:p>
            <a:pPr lvl="1"/>
            <a:r>
              <a:rPr lang="en-GB" dirty="0" smtClean="0"/>
              <a:t>Thereby enabling the players to net their spot positions over a large, geographical area.</a:t>
            </a:r>
          </a:p>
          <a:p>
            <a:r>
              <a:rPr lang="en-GB" dirty="0" smtClean="0"/>
              <a:t>However, in order to keep things simple, it’ll probably be easier first to start using the market coupler’s prices in the spot settlement</a:t>
            </a:r>
          </a:p>
          <a:p>
            <a:pPr lvl="1"/>
            <a:r>
              <a:rPr lang="en-GB" dirty="0" smtClean="0"/>
              <a:t>Doing just this will be a huge leap forward towards The Single European Electricity Market.</a:t>
            </a:r>
          </a:p>
        </p:txBody>
      </p:sp>
      <p:sp>
        <p:nvSpPr>
          <p:cNvPr id="14340"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14341" name="Pladsholder til sidefod 4"/>
          <p:cNvSpPr>
            <a:spLocks noGrp="1"/>
          </p:cNvSpPr>
          <p:nvPr>
            <p:ph type="ftr" sz="quarter" idx="11"/>
          </p:nvPr>
        </p:nvSpPr>
        <p:spPr>
          <a:noFill/>
        </p:spPr>
        <p:txBody>
          <a:bodyPr/>
          <a:lstStyle/>
          <a:p>
            <a:r>
              <a:rPr lang="en-GB" dirty="0" smtClean="0"/>
              <a:t>Anders Plejdrup Houmøller</a:t>
            </a:r>
          </a:p>
        </p:txBody>
      </p:sp>
      <p:sp>
        <p:nvSpPr>
          <p:cNvPr id="14342" name="Pladsholder til diasnummer 5"/>
          <p:cNvSpPr>
            <a:spLocks noGrp="1"/>
          </p:cNvSpPr>
          <p:nvPr>
            <p:ph type="sldNum" sz="quarter" idx="12"/>
          </p:nvPr>
        </p:nvSpPr>
        <p:spPr>
          <a:noFill/>
        </p:spPr>
        <p:txBody>
          <a:bodyPr/>
          <a:lstStyle/>
          <a:p>
            <a:fld id="{8CB339FB-D23F-46D0-86BD-45C2DDF916B9}" type="slidenum">
              <a:rPr lang="en-GB" smtClean="0"/>
              <a:pPr/>
              <a:t>12</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dato 1"/>
          <p:cNvSpPr>
            <a:spLocks noGrp="1"/>
          </p:cNvSpPr>
          <p:nvPr>
            <p:ph type="dt" sz="quarter" idx="10"/>
          </p:nvPr>
        </p:nvSpPr>
        <p:spPr>
          <a:noFill/>
        </p:spPr>
        <p:txBody>
          <a:bodyPr/>
          <a:lstStyle/>
          <a:p>
            <a:r>
              <a:rPr lang="da-DK" dirty="0" smtClean="0"/>
              <a:t>Nov. 15, 2011</a:t>
            </a:r>
            <a:endParaRPr lang="en-GB" dirty="0" smtClean="0"/>
          </a:p>
        </p:txBody>
      </p:sp>
      <p:sp>
        <p:nvSpPr>
          <p:cNvPr id="15363" name="Pladsholder til sidefod 2"/>
          <p:cNvSpPr>
            <a:spLocks noGrp="1"/>
          </p:cNvSpPr>
          <p:nvPr>
            <p:ph type="ftr" sz="quarter" idx="11"/>
          </p:nvPr>
        </p:nvSpPr>
        <p:spPr>
          <a:noFill/>
        </p:spPr>
        <p:txBody>
          <a:bodyPr/>
          <a:lstStyle/>
          <a:p>
            <a:r>
              <a:rPr lang="en-GB" dirty="0" smtClean="0"/>
              <a:t>Anders Plejdrup Houmøller</a:t>
            </a:r>
          </a:p>
        </p:txBody>
      </p:sp>
      <p:sp>
        <p:nvSpPr>
          <p:cNvPr id="15364" name="Pladsholder til diasnummer 3"/>
          <p:cNvSpPr>
            <a:spLocks noGrp="1"/>
          </p:cNvSpPr>
          <p:nvPr>
            <p:ph type="sldNum" sz="quarter" idx="12"/>
          </p:nvPr>
        </p:nvSpPr>
        <p:spPr>
          <a:noFill/>
        </p:spPr>
        <p:txBody>
          <a:bodyPr/>
          <a:lstStyle/>
          <a:p>
            <a:fld id="{46F2E5B3-CD66-4843-ADEC-A7BF6E00F1C0}" type="slidenum">
              <a:rPr lang="en-GB" smtClean="0"/>
              <a:pPr/>
              <a:t>13</a:t>
            </a:fld>
            <a:endParaRPr lang="en-GB" dirty="0" smtClean="0"/>
          </a:p>
        </p:txBody>
      </p:sp>
      <p:sp>
        <p:nvSpPr>
          <p:cNvPr id="15365" name="Tekstboks 4"/>
          <p:cNvSpPr txBox="1">
            <a:spLocks noChangeArrowheads="1"/>
          </p:cNvSpPr>
          <p:nvPr/>
        </p:nvSpPr>
        <p:spPr bwMode="auto">
          <a:xfrm>
            <a:off x="968878" y="2424113"/>
            <a:ext cx="6723315" cy="923330"/>
          </a:xfrm>
          <a:prstGeom prst="rect">
            <a:avLst/>
          </a:prstGeom>
          <a:noFill/>
          <a:ln w="9525">
            <a:noFill/>
            <a:miter lim="800000"/>
            <a:headEnd/>
            <a:tailEnd/>
          </a:ln>
        </p:spPr>
        <p:txBody>
          <a:bodyPr wrap="none">
            <a:spAutoFit/>
          </a:bodyPr>
          <a:lstStyle/>
          <a:p>
            <a:r>
              <a:rPr lang="en-GB" sz="5400" dirty="0"/>
              <a:t>A technical </a:t>
            </a:r>
            <a:r>
              <a:rPr lang="en-GB" sz="5400" dirty="0" smtClean="0"/>
              <a:t>issue</a:t>
            </a:r>
            <a:endParaRPr lang="en-GB" sz="5400" dirty="0"/>
          </a:p>
        </p:txBody>
      </p:sp>
      <p:sp>
        <p:nvSpPr>
          <p:cNvPr id="6" name="Tekstboks 5"/>
          <p:cNvSpPr txBox="1"/>
          <p:nvPr/>
        </p:nvSpPr>
        <p:spPr>
          <a:xfrm>
            <a:off x="600187" y="3454408"/>
            <a:ext cx="7460697" cy="1815882"/>
          </a:xfrm>
          <a:prstGeom prst="rect">
            <a:avLst/>
          </a:prstGeom>
          <a:noFill/>
        </p:spPr>
        <p:txBody>
          <a:bodyPr wrap="none" rtlCol="0">
            <a:spAutoFit/>
          </a:bodyPr>
          <a:lstStyle/>
          <a:p>
            <a:r>
              <a:rPr lang="en-GB" sz="2800" dirty="0" smtClean="0"/>
              <a:t>Example of an issue to be discussed</a:t>
            </a:r>
          </a:p>
          <a:p>
            <a:r>
              <a:rPr lang="en-GB" sz="2800" dirty="0" smtClean="0"/>
              <a:t>in the Price Coupling Council:</a:t>
            </a:r>
          </a:p>
          <a:p>
            <a:r>
              <a:rPr lang="en-GB" sz="2800" dirty="0" smtClean="0"/>
              <a:t>an element of the specifications for</a:t>
            </a:r>
          </a:p>
          <a:p>
            <a:r>
              <a:rPr lang="en-GB" sz="2800" dirty="0" smtClean="0"/>
              <a:t>the market coupler’s software</a:t>
            </a:r>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58738"/>
            <a:ext cx="8229600" cy="781050"/>
          </a:xfrm>
        </p:spPr>
        <p:txBody>
          <a:bodyPr/>
          <a:lstStyle/>
          <a:p>
            <a:r>
              <a:rPr lang="en-GB" dirty="0" smtClean="0"/>
              <a:t>Context</a:t>
            </a:r>
          </a:p>
        </p:txBody>
      </p:sp>
      <p:sp>
        <p:nvSpPr>
          <p:cNvPr id="16387" name="Pladsholder til indhold 2"/>
          <p:cNvSpPr>
            <a:spLocks noGrp="1"/>
          </p:cNvSpPr>
          <p:nvPr>
            <p:ph idx="1"/>
          </p:nvPr>
        </p:nvSpPr>
        <p:spPr>
          <a:xfrm>
            <a:off x="115888" y="668338"/>
            <a:ext cx="8926512" cy="6037262"/>
          </a:xfrm>
        </p:spPr>
        <p:txBody>
          <a:bodyPr/>
          <a:lstStyle/>
          <a:p>
            <a:r>
              <a:rPr lang="en-GB" sz="2100" dirty="0" smtClean="0"/>
              <a:t>For the calculation of the European spot prices, the next slides present a technical issue</a:t>
            </a:r>
          </a:p>
          <a:p>
            <a:pPr lvl="1"/>
            <a:r>
              <a:rPr lang="en-GB" sz="2100" dirty="0" smtClean="0"/>
              <a:t>Which has serious economic consequences for consumers and producers.</a:t>
            </a:r>
          </a:p>
          <a:p>
            <a:r>
              <a:rPr lang="en-GB" sz="2100" dirty="0" smtClean="0"/>
              <a:t>The point is to illustrate, </a:t>
            </a:r>
            <a:r>
              <a:rPr lang="en-GB" sz="2100" dirty="0" smtClean="0">
                <a:solidFill>
                  <a:srgbClr val="CC0000"/>
                </a:solidFill>
              </a:rPr>
              <a:t>we need the European price coupling council, which will take decisions on how European spot prices are calculated</a:t>
            </a:r>
            <a:r>
              <a:rPr lang="en-GB" sz="2100" dirty="0" smtClean="0"/>
              <a:t>.</a:t>
            </a:r>
          </a:p>
          <a:p>
            <a:r>
              <a:rPr lang="en-GB" sz="2100" dirty="0" smtClean="0"/>
              <a:t>And both </a:t>
            </a:r>
            <a:r>
              <a:rPr lang="en-GB" sz="2100" dirty="0" smtClean="0">
                <a:solidFill>
                  <a:srgbClr val="CC0000"/>
                </a:solidFill>
              </a:rPr>
              <a:t>a national and pan-EU regulatory oversight over the spot price calculation</a:t>
            </a:r>
            <a:r>
              <a:rPr lang="en-GB" sz="2100" dirty="0" smtClean="0"/>
              <a:t>.</a:t>
            </a:r>
          </a:p>
          <a:p>
            <a:r>
              <a:rPr lang="en-GB" sz="2100" dirty="0" smtClean="0"/>
              <a:t>For the next slides, we are considering day-ahead congestion management done by means of market coupling.</a:t>
            </a:r>
          </a:p>
          <a:p>
            <a:r>
              <a:rPr lang="en-GB" sz="2100" dirty="0" smtClean="0"/>
              <a:t>Meaning: there is a market coupler calculating the spot prices and buying in the low-price zone and selling in the high-price zone.</a:t>
            </a:r>
          </a:p>
          <a:p>
            <a:r>
              <a:rPr lang="en-GB" sz="2100" dirty="0" smtClean="0"/>
              <a:t>For simplicity, we are considering a system with two price zones only.</a:t>
            </a:r>
          </a:p>
        </p:txBody>
      </p:sp>
      <p:sp>
        <p:nvSpPr>
          <p:cNvPr id="16388" name="Pladsholder til diasnummer 5"/>
          <p:cNvSpPr>
            <a:spLocks noGrp="1"/>
          </p:cNvSpPr>
          <p:nvPr>
            <p:ph type="sldNum" sz="quarter" idx="12"/>
          </p:nvPr>
        </p:nvSpPr>
        <p:spPr>
          <a:noFill/>
        </p:spPr>
        <p:txBody>
          <a:bodyPr/>
          <a:lstStyle/>
          <a:p>
            <a:fld id="{089BB039-D4B3-4DEB-96BE-F2DF14AA5F53}" type="slidenum">
              <a:rPr lang="en-GB" smtClean="0"/>
              <a:pPr/>
              <a:t>14</a:t>
            </a:fld>
            <a:endParaRPr lang="en-GB" dirty="0" smtClean="0"/>
          </a:p>
        </p:txBody>
      </p:sp>
      <p:sp>
        <p:nvSpPr>
          <p:cNvPr id="5" name="Pladsholder til dato 4"/>
          <p:cNvSpPr>
            <a:spLocks noGrp="1"/>
          </p:cNvSpPr>
          <p:nvPr>
            <p:ph type="dt" sz="half" idx="10"/>
          </p:nvPr>
        </p:nvSpPr>
        <p:spPr/>
        <p:txBody>
          <a:bodyPr/>
          <a:lstStyle/>
          <a:p>
            <a:pPr>
              <a:defRPr/>
            </a:pPr>
            <a:r>
              <a:rPr lang="da-DK" dirty="0" smtClean="0"/>
              <a:t>Nov. 15,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176"/>
          <p:cNvGrpSpPr>
            <a:grpSpLocks/>
          </p:cNvGrpSpPr>
          <p:nvPr/>
        </p:nvGrpSpPr>
        <p:grpSpPr bwMode="auto">
          <a:xfrm>
            <a:off x="4395788" y="1393825"/>
            <a:ext cx="4748212" cy="4338638"/>
            <a:chOff x="4396271" y="1568233"/>
            <a:chExt cx="4747729" cy="4339081"/>
          </a:xfrm>
        </p:grpSpPr>
        <p:sp>
          <p:nvSpPr>
            <p:cNvPr id="17444" name="Tekstboks 177"/>
            <p:cNvSpPr txBox="1">
              <a:spLocks noChangeArrowheads="1"/>
            </p:cNvSpPr>
            <p:nvPr/>
          </p:nvSpPr>
          <p:spPr bwMode="auto">
            <a:xfrm>
              <a:off x="4396271" y="1568233"/>
              <a:ext cx="1661032" cy="400110"/>
            </a:xfrm>
            <a:prstGeom prst="rect">
              <a:avLst/>
            </a:prstGeom>
            <a:noFill/>
            <a:ln w="9525">
              <a:noFill/>
              <a:miter lim="800000"/>
              <a:headEnd/>
              <a:tailEnd/>
            </a:ln>
          </p:spPr>
          <p:txBody>
            <a:bodyPr wrap="none">
              <a:spAutoFit/>
            </a:bodyPr>
            <a:lstStyle/>
            <a:p>
              <a:r>
                <a:rPr lang="en-GB" dirty="0"/>
                <a:t>EUR/MWh</a:t>
              </a:r>
            </a:p>
          </p:txBody>
        </p:sp>
        <p:sp>
          <p:nvSpPr>
            <p:cNvPr id="17445" name="Tekstboks 178"/>
            <p:cNvSpPr txBox="1">
              <a:spLocks noChangeArrowheads="1"/>
            </p:cNvSpPr>
            <p:nvPr/>
          </p:nvSpPr>
          <p:spPr bwMode="auto">
            <a:xfrm>
              <a:off x="5499144" y="2119086"/>
              <a:ext cx="2742780" cy="400151"/>
            </a:xfrm>
            <a:prstGeom prst="rect">
              <a:avLst/>
            </a:prstGeom>
            <a:noFill/>
            <a:ln w="9525">
              <a:noFill/>
              <a:miter lim="800000"/>
              <a:headEnd/>
              <a:tailEnd/>
            </a:ln>
          </p:spPr>
          <p:txBody>
            <a:bodyPr wrap="none">
              <a:spAutoFit/>
            </a:bodyPr>
            <a:lstStyle/>
            <a:p>
              <a:r>
                <a:rPr lang="en-GB" i="1" dirty="0"/>
                <a:t>High-price </a:t>
              </a:r>
              <a:r>
                <a:rPr lang="en-GB" i="1" dirty="0" smtClean="0"/>
                <a:t>zone </a:t>
              </a:r>
              <a:r>
                <a:rPr lang="en-GB" i="1" dirty="0"/>
                <a:t>B</a:t>
              </a:r>
            </a:p>
          </p:txBody>
        </p:sp>
        <p:cxnSp>
          <p:nvCxnSpPr>
            <p:cNvPr id="17446" name="Lige pilforbindelse 179"/>
            <p:cNvCxnSpPr>
              <a:cxnSpLocks noChangeShapeType="1"/>
            </p:cNvCxnSpPr>
            <p:nvPr/>
          </p:nvCxnSpPr>
          <p:spPr bwMode="auto">
            <a:xfrm rot="5400000">
              <a:off x="3293383" y="3955143"/>
              <a:ext cx="3889829" cy="14514"/>
            </a:xfrm>
            <a:prstGeom prst="straightConnector1">
              <a:avLst/>
            </a:prstGeom>
            <a:noFill/>
            <a:ln w="19050" algn="ctr">
              <a:solidFill>
                <a:schemeClr val="tx1"/>
              </a:solidFill>
              <a:round/>
              <a:headEnd type="triangle" w="lg" len="lg"/>
              <a:tailEnd/>
            </a:ln>
          </p:spPr>
        </p:cxnSp>
        <p:cxnSp>
          <p:nvCxnSpPr>
            <p:cNvPr id="17447" name="Lige pilforbindelse 180"/>
            <p:cNvCxnSpPr>
              <a:cxnSpLocks noChangeShapeType="1"/>
            </p:cNvCxnSpPr>
            <p:nvPr/>
          </p:nvCxnSpPr>
          <p:spPr bwMode="auto">
            <a:xfrm rot="10800000">
              <a:off x="5103371" y="5208597"/>
              <a:ext cx="3173855" cy="3166"/>
            </a:xfrm>
            <a:prstGeom prst="straightConnector1">
              <a:avLst/>
            </a:prstGeom>
            <a:noFill/>
            <a:ln w="19050" algn="ctr">
              <a:solidFill>
                <a:schemeClr val="tx1"/>
              </a:solidFill>
              <a:round/>
              <a:headEnd type="triangle" w="lg" len="lg"/>
              <a:tailEnd/>
            </a:ln>
          </p:spPr>
        </p:cxnSp>
        <p:sp>
          <p:nvSpPr>
            <p:cNvPr id="17448" name="Tekstboks 181"/>
            <p:cNvSpPr txBox="1">
              <a:spLocks noChangeArrowheads="1"/>
            </p:cNvSpPr>
            <p:nvPr/>
          </p:nvSpPr>
          <p:spPr bwMode="auto">
            <a:xfrm>
              <a:off x="8242791" y="5010150"/>
              <a:ext cx="901209" cy="400110"/>
            </a:xfrm>
            <a:prstGeom prst="rect">
              <a:avLst/>
            </a:prstGeom>
            <a:noFill/>
            <a:ln w="9525">
              <a:noFill/>
              <a:miter lim="800000"/>
              <a:headEnd/>
              <a:tailEnd/>
            </a:ln>
          </p:spPr>
          <p:txBody>
            <a:bodyPr wrap="none">
              <a:spAutoFit/>
            </a:bodyPr>
            <a:lstStyle/>
            <a:p>
              <a:r>
                <a:rPr lang="en-GB" dirty="0"/>
                <a:t>MWh</a:t>
              </a:r>
            </a:p>
          </p:txBody>
        </p:sp>
      </p:grpSp>
      <p:grpSp>
        <p:nvGrpSpPr>
          <p:cNvPr id="3" name="Gruppe 170"/>
          <p:cNvGrpSpPr>
            <a:grpSpLocks/>
          </p:cNvGrpSpPr>
          <p:nvPr/>
        </p:nvGrpSpPr>
        <p:grpSpPr bwMode="auto">
          <a:xfrm>
            <a:off x="31750" y="1393825"/>
            <a:ext cx="4749800" cy="4324350"/>
            <a:chOff x="31100" y="1567548"/>
            <a:chExt cx="4750496" cy="4325251"/>
          </a:xfrm>
        </p:grpSpPr>
        <p:cxnSp>
          <p:nvCxnSpPr>
            <p:cNvPr id="17439" name="Lige pilforbindelse 171"/>
            <p:cNvCxnSpPr>
              <a:cxnSpLocks noChangeShapeType="1"/>
            </p:cNvCxnSpPr>
            <p:nvPr/>
          </p:nvCxnSpPr>
          <p:spPr bwMode="auto">
            <a:xfrm rot="5400000">
              <a:off x="-1095832" y="3940628"/>
              <a:ext cx="3889829" cy="14514"/>
            </a:xfrm>
            <a:prstGeom prst="straightConnector1">
              <a:avLst/>
            </a:prstGeom>
            <a:noFill/>
            <a:ln w="19050" algn="ctr">
              <a:solidFill>
                <a:schemeClr val="tx1"/>
              </a:solidFill>
              <a:round/>
              <a:headEnd type="triangle" w="lg" len="lg"/>
              <a:tailEnd/>
            </a:ln>
          </p:spPr>
        </p:cxnSp>
        <p:sp>
          <p:nvSpPr>
            <p:cNvPr id="17440" name="Tekstboks 172"/>
            <p:cNvSpPr txBox="1">
              <a:spLocks noChangeArrowheads="1"/>
            </p:cNvSpPr>
            <p:nvPr/>
          </p:nvSpPr>
          <p:spPr bwMode="auto">
            <a:xfrm>
              <a:off x="31100" y="1567548"/>
              <a:ext cx="1661032" cy="400110"/>
            </a:xfrm>
            <a:prstGeom prst="rect">
              <a:avLst/>
            </a:prstGeom>
            <a:noFill/>
            <a:ln w="9525">
              <a:noFill/>
              <a:miter lim="800000"/>
              <a:headEnd/>
              <a:tailEnd/>
            </a:ln>
          </p:spPr>
          <p:txBody>
            <a:bodyPr wrap="none">
              <a:spAutoFit/>
            </a:bodyPr>
            <a:lstStyle/>
            <a:p>
              <a:r>
                <a:rPr lang="en-GB" dirty="0"/>
                <a:t>EUR/MWh</a:t>
              </a:r>
            </a:p>
          </p:txBody>
        </p:sp>
        <p:sp>
          <p:nvSpPr>
            <p:cNvPr id="17441" name="Tekstboks 173"/>
            <p:cNvSpPr txBox="1">
              <a:spLocks noChangeArrowheads="1"/>
            </p:cNvSpPr>
            <p:nvPr/>
          </p:nvSpPr>
          <p:spPr bwMode="auto">
            <a:xfrm>
              <a:off x="918541" y="2119086"/>
              <a:ext cx="2672919" cy="400193"/>
            </a:xfrm>
            <a:prstGeom prst="rect">
              <a:avLst/>
            </a:prstGeom>
            <a:noFill/>
            <a:ln w="9525">
              <a:noFill/>
              <a:miter lim="800000"/>
              <a:headEnd/>
              <a:tailEnd/>
            </a:ln>
          </p:spPr>
          <p:txBody>
            <a:bodyPr wrap="none">
              <a:spAutoFit/>
            </a:bodyPr>
            <a:lstStyle/>
            <a:p>
              <a:r>
                <a:rPr lang="en-GB" i="1" dirty="0"/>
                <a:t>Low-price </a:t>
              </a:r>
              <a:r>
                <a:rPr lang="en-GB" i="1" dirty="0" smtClean="0"/>
                <a:t>zone </a:t>
              </a:r>
              <a:r>
                <a:rPr lang="en-GB" i="1" dirty="0"/>
                <a:t>A</a:t>
              </a:r>
            </a:p>
          </p:txBody>
        </p:sp>
        <p:cxnSp>
          <p:nvCxnSpPr>
            <p:cNvPr id="17442" name="Lige pilforbindelse 174"/>
            <p:cNvCxnSpPr>
              <a:cxnSpLocks noChangeShapeType="1"/>
            </p:cNvCxnSpPr>
            <p:nvPr/>
          </p:nvCxnSpPr>
          <p:spPr bwMode="auto">
            <a:xfrm rot="10800000">
              <a:off x="763595" y="5208597"/>
              <a:ext cx="3173855" cy="3166"/>
            </a:xfrm>
            <a:prstGeom prst="straightConnector1">
              <a:avLst/>
            </a:prstGeom>
            <a:noFill/>
            <a:ln w="19050" algn="ctr">
              <a:solidFill>
                <a:schemeClr val="tx1"/>
              </a:solidFill>
              <a:round/>
              <a:headEnd type="triangle" w="lg" len="lg"/>
              <a:tailEnd/>
            </a:ln>
          </p:spPr>
        </p:cxnSp>
        <p:sp>
          <p:nvSpPr>
            <p:cNvPr id="17443" name="Tekstboks 175"/>
            <p:cNvSpPr txBox="1">
              <a:spLocks noChangeArrowheads="1"/>
            </p:cNvSpPr>
            <p:nvPr/>
          </p:nvSpPr>
          <p:spPr bwMode="auto">
            <a:xfrm>
              <a:off x="3880387" y="5019675"/>
              <a:ext cx="901209" cy="400110"/>
            </a:xfrm>
            <a:prstGeom prst="rect">
              <a:avLst/>
            </a:prstGeom>
            <a:noFill/>
            <a:ln w="9525">
              <a:noFill/>
              <a:miter lim="800000"/>
              <a:headEnd/>
              <a:tailEnd/>
            </a:ln>
          </p:spPr>
          <p:txBody>
            <a:bodyPr wrap="none">
              <a:spAutoFit/>
            </a:bodyPr>
            <a:lstStyle/>
            <a:p>
              <a:r>
                <a:rPr lang="en-GB" dirty="0"/>
                <a:t>MWh</a:t>
              </a:r>
            </a:p>
          </p:txBody>
        </p:sp>
      </p:grpSp>
      <p:grpSp>
        <p:nvGrpSpPr>
          <p:cNvPr id="4" name="Gruppe 167"/>
          <p:cNvGrpSpPr>
            <a:grpSpLocks/>
          </p:cNvGrpSpPr>
          <p:nvPr/>
        </p:nvGrpSpPr>
        <p:grpSpPr bwMode="auto">
          <a:xfrm>
            <a:off x="4405313" y="3019425"/>
            <a:ext cx="2390775" cy="400050"/>
            <a:chOff x="4404819" y="3194020"/>
            <a:chExt cx="2391270" cy="400110"/>
          </a:xfrm>
        </p:grpSpPr>
        <p:cxnSp>
          <p:nvCxnSpPr>
            <p:cNvPr id="17437" name="Lige forbindelse 161"/>
            <p:cNvCxnSpPr>
              <a:cxnSpLocks noChangeShapeType="1"/>
            </p:cNvCxnSpPr>
            <p:nvPr/>
          </p:nvCxnSpPr>
          <p:spPr bwMode="auto">
            <a:xfrm rot="10800000">
              <a:off x="5243514" y="3403600"/>
              <a:ext cx="1552575" cy="0"/>
            </a:xfrm>
            <a:prstGeom prst="line">
              <a:avLst/>
            </a:prstGeom>
            <a:noFill/>
            <a:ln w="3175" algn="ctr">
              <a:solidFill>
                <a:schemeClr val="tx1"/>
              </a:solidFill>
              <a:prstDash val="dash"/>
              <a:round/>
              <a:headEnd/>
              <a:tailEnd/>
            </a:ln>
          </p:spPr>
        </p:cxnSp>
        <p:sp>
          <p:nvSpPr>
            <p:cNvPr id="17438" name="Tekstboks 165"/>
            <p:cNvSpPr txBox="1">
              <a:spLocks noChangeArrowheads="1"/>
            </p:cNvSpPr>
            <p:nvPr/>
          </p:nvSpPr>
          <p:spPr bwMode="auto">
            <a:xfrm>
              <a:off x="4404819" y="3194020"/>
              <a:ext cx="785793" cy="400110"/>
            </a:xfrm>
            <a:prstGeom prst="rect">
              <a:avLst/>
            </a:prstGeom>
            <a:noFill/>
            <a:ln w="9525">
              <a:noFill/>
              <a:miter lim="800000"/>
              <a:headEnd/>
              <a:tailEnd/>
            </a:ln>
          </p:spPr>
          <p:txBody>
            <a:bodyPr wrap="none">
              <a:spAutoFit/>
            </a:bodyPr>
            <a:lstStyle/>
            <a:p>
              <a:r>
                <a:rPr lang="en-GB" dirty="0"/>
                <a:t>p</a:t>
              </a:r>
              <a:r>
                <a:rPr lang="en-GB" baseline="-25000" dirty="0"/>
                <a:t>high</a:t>
              </a:r>
            </a:p>
          </p:txBody>
        </p:sp>
      </p:grpSp>
      <p:grpSp>
        <p:nvGrpSpPr>
          <p:cNvPr id="5" name="Gruppe 61"/>
          <p:cNvGrpSpPr>
            <a:grpSpLocks/>
          </p:cNvGrpSpPr>
          <p:nvPr/>
        </p:nvGrpSpPr>
        <p:grpSpPr bwMode="auto">
          <a:xfrm>
            <a:off x="120650" y="4465638"/>
            <a:ext cx="1903413" cy="400050"/>
            <a:chOff x="120650" y="4458388"/>
            <a:chExt cx="1903413" cy="400050"/>
          </a:xfrm>
        </p:grpSpPr>
        <p:cxnSp>
          <p:nvCxnSpPr>
            <p:cNvPr id="17435" name="Lige forbindelse 157"/>
            <p:cNvCxnSpPr>
              <a:cxnSpLocks noChangeShapeType="1"/>
            </p:cNvCxnSpPr>
            <p:nvPr/>
          </p:nvCxnSpPr>
          <p:spPr bwMode="auto">
            <a:xfrm rot="10800000" flipV="1">
              <a:off x="850453" y="4660106"/>
              <a:ext cx="1173610" cy="1452"/>
            </a:xfrm>
            <a:prstGeom prst="line">
              <a:avLst/>
            </a:prstGeom>
            <a:noFill/>
            <a:ln w="3175" algn="ctr">
              <a:solidFill>
                <a:schemeClr val="tx1"/>
              </a:solidFill>
              <a:prstDash val="dash"/>
              <a:round/>
              <a:headEnd/>
              <a:tailEnd/>
            </a:ln>
          </p:spPr>
        </p:cxnSp>
        <p:sp>
          <p:nvSpPr>
            <p:cNvPr id="17436" name="Tekstboks 164"/>
            <p:cNvSpPr txBox="1">
              <a:spLocks noChangeArrowheads="1"/>
            </p:cNvSpPr>
            <p:nvPr/>
          </p:nvSpPr>
          <p:spPr bwMode="auto">
            <a:xfrm>
              <a:off x="120650" y="4458388"/>
              <a:ext cx="705875" cy="400050"/>
            </a:xfrm>
            <a:prstGeom prst="rect">
              <a:avLst/>
            </a:prstGeom>
            <a:noFill/>
            <a:ln w="9525">
              <a:noFill/>
              <a:miter lim="800000"/>
              <a:headEnd/>
              <a:tailEnd/>
            </a:ln>
          </p:spPr>
          <p:txBody>
            <a:bodyPr>
              <a:spAutoFit/>
            </a:bodyPr>
            <a:lstStyle/>
            <a:p>
              <a:r>
                <a:rPr lang="en-GB" dirty="0"/>
                <a:t>p</a:t>
              </a:r>
              <a:r>
                <a:rPr lang="en-GB" baseline="-25000" dirty="0"/>
                <a:t>low</a:t>
              </a:r>
            </a:p>
          </p:txBody>
        </p:sp>
      </p:grpSp>
      <p:sp>
        <p:nvSpPr>
          <p:cNvPr id="17414" name="Titel 1"/>
          <p:cNvSpPr>
            <a:spLocks noGrp="1"/>
          </p:cNvSpPr>
          <p:nvPr>
            <p:ph type="title"/>
          </p:nvPr>
        </p:nvSpPr>
        <p:spPr>
          <a:xfrm>
            <a:off x="-268288" y="190500"/>
            <a:ext cx="8229601" cy="1143000"/>
          </a:xfrm>
        </p:spPr>
        <p:txBody>
          <a:bodyPr/>
          <a:lstStyle/>
          <a:p>
            <a:r>
              <a:rPr lang="en-GB" dirty="0" smtClean="0"/>
              <a:t>Two price zones A and B</a:t>
            </a:r>
            <a:br>
              <a:rPr lang="en-GB" dirty="0" smtClean="0"/>
            </a:br>
            <a:r>
              <a:rPr lang="en-GB" sz="2200" dirty="0" smtClean="0"/>
              <a:t>No exchange of energy.   Prices p</a:t>
            </a:r>
            <a:r>
              <a:rPr lang="en-GB" sz="2200" baseline="-25000" dirty="0" smtClean="0"/>
              <a:t>low</a:t>
            </a:r>
            <a:r>
              <a:rPr lang="en-GB" sz="2200" dirty="0" smtClean="0"/>
              <a:t> and p</a:t>
            </a:r>
            <a:r>
              <a:rPr lang="en-GB" sz="2200" baseline="-25000" dirty="0" smtClean="0"/>
              <a:t>high</a:t>
            </a:r>
          </a:p>
        </p:txBody>
      </p:sp>
      <p:sp>
        <p:nvSpPr>
          <p:cNvPr id="17415" name="Pladsholder til diasnummer 4"/>
          <p:cNvSpPr>
            <a:spLocks noGrp="1"/>
          </p:cNvSpPr>
          <p:nvPr>
            <p:ph type="sldNum" sz="quarter" idx="12"/>
          </p:nvPr>
        </p:nvSpPr>
        <p:spPr>
          <a:noFill/>
        </p:spPr>
        <p:txBody>
          <a:bodyPr/>
          <a:lstStyle/>
          <a:p>
            <a:fld id="{7EF623FC-1429-4510-B36C-C7E119A4A29A}" type="slidenum">
              <a:rPr lang="en-GB" smtClean="0"/>
              <a:pPr/>
              <a:t>15</a:t>
            </a:fld>
            <a:endParaRPr lang="en-GB" dirty="0" smtClean="0"/>
          </a:p>
        </p:txBody>
      </p:sp>
      <p:grpSp>
        <p:nvGrpSpPr>
          <p:cNvPr id="6" name="Gruppe 115"/>
          <p:cNvGrpSpPr>
            <a:grpSpLocks/>
          </p:cNvGrpSpPr>
          <p:nvPr/>
        </p:nvGrpSpPr>
        <p:grpSpPr bwMode="auto">
          <a:xfrm>
            <a:off x="5238750" y="2519363"/>
            <a:ext cx="2841625" cy="2809875"/>
            <a:chOff x="5314950" y="2693193"/>
            <a:chExt cx="2841176" cy="2809876"/>
          </a:xfrm>
        </p:grpSpPr>
        <p:cxnSp>
          <p:nvCxnSpPr>
            <p:cNvPr id="17432" name="Lige forbindelse 116"/>
            <p:cNvCxnSpPr>
              <a:cxnSpLocks noChangeShapeType="1"/>
            </p:cNvCxnSpPr>
            <p:nvPr/>
          </p:nvCxnSpPr>
          <p:spPr bwMode="auto">
            <a:xfrm flipV="1">
              <a:off x="5314950" y="2705100"/>
              <a:ext cx="1343025" cy="2"/>
            </a:xfrm>
            <a:prstGeom prst="line">
              <a:avLst/>
            </a:prstGeom>
            <a:noFill/>
            <a:ln w="38100" algn="ctr">
              <a:solidFill>
                <a:srgbClr val="FF0000"/>
              </a:solidFill>
              <a:round/>
              <a:headEnd/>
              <a:tailEnd/>
            </a:ln>
          </p:spPr>
        </p:cxnSp>
        <p:sp>
          <p:nvSpPr>
            <p:cNvPr id="17433" name="Kombinationstegning 117"/>
            <p:cNvSpPr>
              <a:spLocks/>
            </p:cNvSpPr>
            <p:nvPr/>
          </p:nvSpPr>
          <p:spPr bwMode="auto">
            <a:xfrm>
              <a:off x="6644030" y="2693193"/>
              <a:ext cx="1248229" cy="2809876"/>
            </a:xfrm>
            <a:custGeom>
              <a:avLst/>
              <a:gdLst>
                <a:gd name="T0" fmla="*/ 0 w 1248229"/>
                <a:gd name="T1" fmla="*/ 0 h 2815772"/>
                <a:gd name="T2" fmla="*/ 508000 w 1248229"/>
                <a:gd name="T3" fmla="*/ 1429528 h 2815772"/>
                <a:gd name="T4" fmla="*/ 1248229 w 1248229"/>
                <a:gd name="T5" fmla="*/ 2745824 h 2815772"/>
                <a:gd name="T6" fmla="*/ 0 60000 65536"/>
                <a:gd name="T7" fmla="*/ 0 60000 65536"/>
                <a:gd name="T8" fmla="*/ 0 60000 65536"/>
                <a:gd name="T9" fmla="*/ 0 w 1248229"/>
                <a:gd name="T10" fmla="*/ 0 h 2815772"/>
                <a:gd name="T11" fmla="*/ 1248229 w 1248229"/>
                <a:gd name="T12" fmla="*/ 2815772 h 2815772"/>
              </a:gdLst>
              <a:ahLst/>
              <a:cxnLst>
                <a:cxn ang="T6">
                  <a:pos x="T0" y="T1"/>
                </a:cxn>
                <a:cxn ang="T7">
                  <a:pos x="T2" y="T3"/>
                </a:cxn>
                <a:cxn ang="T8">
                  <a:pos x="T4" y="T5"/>
                </a:cxn>
              </a:cxnLst>
              <a:rect l="T9" t="T10" r="T11" b="T12"/>
              <a:pathLst>
                <a:path w="1248229" h="2815772">
                  <a:moveTo>
                    <a:pt x="0" y="0"/>
                  </a:moveTo>
                  <a:cubicBezTo>
                    <a:pt x="149981" y="498324"/>
                    <a:pt x="299962" y="996648"/>
                    <a:pt x="508000" y="1465943"/>
                  </a:cubicBezTo>
                  <a:cubicBezTo>
                    <a:pt x="716038" y="1935238"/>
                    <a:pt x="982133" y="2375505"/>
                    <a:pt x="1248229" y="2815772"/>
                  </a:cubicBezTo>
                </a:path>
              </a:pathLst>
            </a:custGeom>
            <a:noFill/>
            <a:ln w="38100" cap="flat" cmpd="sng" algn="ctr">
              <a:solidFill>
                <a:srgbClr val="FF0000"/>
              </a:solidFill>
              <a:prstDash val="solid"/>
              <a:round/>
              <a:headEnd type="none" w="med" len="med"/>
              <a:tailEnd type="none" w="med" len="med"/>
            </a:ln>
          </p:spPr>
          <p:txBody>
            <a:bodyPr/>
            <a:lstStyle/>
            <a:p>
              <a:endParaRPr lang="da-DK" dirty="0"/>
            </a:p>
          </p:txBody>
        </p:sp>
        <p:cxnSp>
          <p:nvCxnSpPr>
            <p:cNvPr id="17434" name="Lige forbindelse 118"/>
            <p:cNvCxnSpPr>
              <a:cxnSpLocks noChangeShapeType="1"/>
            </p:cNvCxnSpPr>
            <p:nvPr/>
          </p:nvCxnSpPr>
          <p:spPr bwMode="auto">
            <a:xfrm>
              <a:off x="7880355" y="5491619"/>
              <a:ext cx="275771" cy="1134"/>
            </a:xfrm>
            <a:prstGeom prst="line">
              <a:avLst/>
            </a:prstGeom>
            <a:noFill/>
            <a:ln w="38100" algn="ctr">
              <a:solidFill>
                <a:srgbClr val="FF0000"/>
              </a:solidFill>
              <a:round/>
              <a:headEnd/>
              <a:tailEnd/>
            </a:ln>
          </p:spPr>
        </p:cxnSp>
      </p:grpSp>
      <p:grpSp>
        <p:nvGrpSpPr>
          <p:cNvPr id="7" name="Gruppe 119"/>
          <p:cNvGrpSpPr>
            <a:grpSpLocks/>
          </p:cNvGrpSpPr>
          <p:nvPr/>
        </p:nvGrpSpPr>
        <p:grpSpPr bwMode="auto">
          <a:xfrm>
            <a:off x="5221288" y="2520950"/>
            <a:ext cx="2174875" cy="2801938"/>
            <a:chOff x="5298281" y="2695434"/>
            <a:chExt cx="2174083" cy="2802079"/>
          </a:xfrm>
        </p:grpSpPr>
        <p:cxnSp>
          <p:nvCxnSpPr>
            <p:cNvPr id="17429" name="Lige forbindelse 120"/>
            <p:cNvCxnSpPr>
              <a:cxnSpLocks noChangeShapeType="1"/>
            </p:cNvCxnSpPr>
            <p:nvPr/>
          </p:nvCxnSpPr>
          <p:spPr bwMode="auto">
            <a:xfrm>
              <a:off x="6980193" y="2702577"/>
              <a:ext cx="492171" cy="2522"/>
            </a:xfrm>
            <a:prstGeom prst="line">
              <a:avLst/>
            </a:prstGeom>
            <a:noFill/>
            <a:ln w="38100" algn="ctr">
              <a:solidFill>
                <a:srgbClr val="008000"/>
              </a:solidFill>
              <a:round/>
              <a:headEnd/>
              <a:tailEnd/>
            </a:ln>
          </p:spPr>
        </p:cxnSp>
        <p:sp>
          <p:nvSpPr>
            <p:cNvPr id="17430" name="Kombinationstegning 121"/>
            <p:cNvSpPr>
              <a:spLocks/>
            </p:cNvSpPr>
            <p:nvPr/>
          </p:nvSpPr>
          <p:spPr bwMode="auto">
            <a:xfrm>
              <a:off x="5779295" y="2695434"/>
              <a:ext cx="1215184" cy="2802079"/>
            </a:xfrm>
            <a:custGeom>
              <a:avLst/>
              <a:gdLst>
                <a:gd name="T0" fmla="*/ 1299129 w 1207827"/>
                <a:gd name="T1" fmla="*/ 0 h 2804615"/>
                <a:gd name="T2" fmla="*/ 961501 w 1207827"/>
                <a:gd name="T3" fmla="*/ 1242040 h 2804615"/>
                <a:gd name="T4" fmla="*/ 0 w 1207827"/>
                <a:gd name="T5" fmla="*/ 2774340 h 2804615"/>
                <a:gd name="T6" fmla="*/ 0 60000 65536"/>
                <a:gd name="T7" fmla="*/ 0 60000 65536"/>
                <a:gd name="T8" fmla="*/ 0 60000 65536"/>
                <a:gd name="T9" fmla="*/ 0 w 1207827"/>
                <a:gd name="T10" fmla="*/ 0 h 2804615"/>
                <a:gd name="T11" fmla="*/ 1207827 w 1207827"/>
                <a:gd name="T12" fmla="*/ 2804615 h 2804615"/>
              </a:gdLst>
              <a:ahLst/>
              <a:cxnLst>
                <a:cxn ang="T6">
                  <a:pos x="T0" y="T1"/>
                </a:cxn>
                <a:cxn ang="T7">
                  <a:pos x="T2" y="T3"/>
                </a:cxn>
                <a:cxn ang="T8">
                  <a:pos x="T4" y="T5"/>
                </a:cxn>
              </a:cxnLst>
              <a:rect l="T9" t="T10" r="T11" b="T12"/>
              <a:pathLst>
                <a:path w="1207827" h="2804615">
                  <a:moveTo>
                    <a:pt x="1207827" y="0"/>
                  </a:moveTo>
                  <a:cubicBezTo>
                    <a:pt x="1151529" y="394079"/>
                    <a:pt x="1095232" y="788158"/>
                    <a:pt x="893928" y="1255594"/>
                  </a:cubicBezTo>
                  <a:cubicBezTo>
                    <a:pt x="692624" y="1723030"/>
                    <a:pt x="346312" y="2263822"/>
                    <a:pt x="0" y="2804615"/>
                  </a:cubicBezTo>
                </a:path>
              </a:pathLst>
            </a:custGeom>
            <a:noFill/>
            <a:ln w="38100" cap="flat" cmpd="sng" algn="ctr">
              <a:solidFill>
                <a:srgbClr val="008000"/>
              </a:solidFill>
              <a:prstDash val="solid"/>
              <a:round/>
              <a:headEnd type="none" w="med" len="med"/>
              <a:tailEnd type="none" w="med" len="med"/>
            </a:ln>
          </p:spPr>
          <p:txBody>
            <a:bodyPr/>
            <a:lstStyle/>
            <a:p>
              <a:endParaRPr lang="da-DK" dirty="0"/>
            </a:p>
          </p:txBody>
        </p:sp>
        <p:cxnSp>
          <p:nvCxnSpPr>
            <p:cNvPr id="17431" name="Lige forbindelse 122"/>
            <p:cNvCxnSpPr>
              <a:cxnSpLocks noChangeShapeType="1"/>
            </p:cNvCxnSpPr>
            <p:nvPr/>
          </p:nvCxnSpPr>
          <p:spPr bwMode="auto">
            <a:xfrm>
              <a:off x="5298281" y="5497513"/>
              <a:ext cx="495300" cy="0"/>
            </a:xfrm>
            <a:prstGeom prst="line">
              <a:avLst/>
            </a:prstGeom>
            <a:noFill/>
            <a:ln w="38100" algn="ctr">
              <a:solidFill>
                <a:srgbClr val="008000"/>
              </a:solidFill>
              <a:round/>
              <a:headEnd/>
              <a:tailEnd/>
            </a:ln>
          </p:spPr>
        </p:cxnSp>
      </p:grpSp>
      <p:sp>
        <p:nvSpPr>
          <p:cNvPr id="169" name="Tekstboks 168"/>
          <p:cNvSpPr txBox="1">
            <a:spLocks noChangeArrowheads="1"/>
          </p:cNvSpPr>
          <p:nvPr/>
        </p:nvSpPr>
        <p:spPr bwMode="auto">
          <a:xfrm>
            <a:off x="2806700" y="6443663"/>
            <a:ext cx="3222625" cy="400050"/>
          </a:xfrm>
          <a:prstGeom prst="rect">
            <a:avLst/>
          </a:prstGeom>
          <a:noFill/>
          <a:ln w="9525">
            <a:noFill/>
            <a:miter lim="800000"/>
            <a:headEnd/>
            <a:tailEnd/>
          </a:ln>
        </p:spPr>
        <p:txBody>
          <a:bodyPr wrap="none">
            <a:spAutoFit/>
          </a:bodyPr>
          <a:lstStyle/>
          <a:p>
            <a:r>
              <a:rPr lang="en-GB" dirty="0">
                <a:solidFill>
                  <a:srgbClr val="008000"/>
                </a:solidFill>
              </a:rPr>
              <a:t>Green curves: supply</a:t>
            </a:r>
          </a:p>
        </p:txBody>
      </p:sp>
      <p:sp>
        <p:nvSpPr>
          <p:cNvPr id="170" name="Tekstboks 169"/>
          <p:cNvSpPr txBox="1">
            <a:spLocks noChangeArrowheads="1"/>
          </p:cNvSpPr>
          <p:nvPr/>
        </p:nvSpPr>
        <p:spPr bwMode="auto">
          <a:xfrm>
            <a:off x="2859088" y="5943600"/>
            <a:ext cx="3117850" cy="400050"/>
          </a:xfrm>
          <a:prstGeom prst="rect">
            <a:avLst/>
          </a:prstGeom>
          <a:noFill/>
          <a:ln w="9525">
            <a:noFill/>
            <a:miter lim="800000"/>
            <a:headEnd/>
            <a:tailEnd/>
          </a:ln>
        </p:spPr>
        <p:txBody>
          <a:bodyPr wrap="none">
            <a:spAutoFit/>
          </a:bodyPr>
          <a:lstStyle/>
          <a:p>
            <a:r>
              <a:rPr lang="en-GB" dirty="0">
                <a:solidFill>
                  <a:srgbClr val="FF0000"/>
                </a:solidFill>
              </a:rPr>
              <a:t>Red curves: demand</a:t>
            </a:r>
          </a:p>
        </p:txBody>
      </p:sp>
      <p:grpSp>
        <p:nvGrpSpPr>
          <p:cNvPr id="8" name="Gruppe 43"/>
          <p:cNvGrpSpPr>
            <a:grpSpLocks/>
          </p:cNvGrpSpPr>
          <p:nvPr/>
        </p:nvGrpSpPr>
        <p:grpSpPr bwMode="auto">
          <a:xfrm>
            <a:off x="846138" y="2554288"/>
            <a:ext cx="1423987" cy="2765425"/>
            <a:chOff x="846138" y="2553650"/>
            <a:chExt cx="1424425" cy="2766063"/>
          </a:xfrm>
        </p:grpSpPr>
        <p:cxnSp>
          <p:nvCxnSpPr>
            <p:cNvPr id="17426" name="Lige forbindelse 113"/>
            <p:cNvCxnSpPr>
              <a:cxnSpLocks noChangeShapeType="1"/>
            </p:cNvCxnSpPr>
            <p:nvPr/>
          </p:nvCxnSpPr>
          <p:spPr bwMode="auto">
            <a:xfrm rot="5400000" flipH="1" flipV="1">
              <a:off x="1496992" y="3324841"/>
              <a:ext cx="1542381" cy="0"/>
            </a:xfrm>
            <a:prstGeom prst="line">
              <a:avLst/>
            </a:prstGeom>
            <a:noFill/>
            <a:ln w="38100" algn="ctr">
              <a:solidFill>
                <a:srgbClr val="008000"/>
              </a:solidFill>
              <a:round/>
              <a:headEnd/>
              <a:tailEnd/>
            </a:ln>
          </p:spPr>
        </p:cxnSp>
        <p:cxnSp>
          <p:nvCxnSpPr>
            <p:cNvPr id="17427" name="Lige forbindelse 111"/>
            <p:cNvCxnSpPr>
              <a:cxnSpLocks noChangeShapeType="1"/>
            </p:cNvCxnSpPr>
            <p:nvPr/>
          </p:nvCxnSpPr>
          <p:spPr bwMode="auto">
            <a:xfrm>
              <a:off x="846138" y="5319239"/>
              <a:ext cx="603339" cy="0"/>
            </a:xfrm>
            <a:prstGeom prst="line">
              <a:avLst/>
            </a:prstGeom>
            <a:noFill/>
            <a:ln w="38100" algn="ctr">
              <a:solidFill>
                <a:srgbClr val="008000"/>
              </a:solidFill>
              <a:round/>
              <a:headEnd/>
              <a:tailEnd/>
            </a:ln>
          </p:spPr>
        </p:cxnSp>
        <p:sp>
          <p:nvSpPr>
            <p:cNvPr id="17428" name="Kombinationstegning 112"/>
            <p:cNvSpPr>
              <a:spLocks/>
            </p:cNvSpPr>
            <p:nvPr/>
          </p:nvSpPr>
          <p:spPr bwMode="auto">
            <a:xfrm>
              <a:off x="1440405" y="4084443"/>
              <a:ext cx="830158" cy="1235270"/>
            </a:xfrm>
            <a:custGeom>
              <a:avLst/>
              <a:gdLst>
                <a:gd name="T0" fmla="*/ 0 w 1248770"/>
                <a:gd name="T1" fmla="*/ 1236740 h 1235123"/>
                <a:gd name="T2" fmla="*/ 6959 w 1248770"/>
                <a:gd name="T3" fmla="*/ 908765 h 1235123"/>
                <a:gd name="T4" fmla="*/ 13994 w 1248770"/>
                <a:gd name="T5" fmla="*/ 0 h 1235123"/>
                <a:gd name="T6" fmla="*/ 0 60000 65536"/>
                <a:gd name="T7" fmla="*/ 0 60000 65536"/>
                <a:gd name="T8" fmla="*/ 0 60000 65536"/>
                <a:gd name="T9" fmla="*/ 0 w 1248770"/>
                <a:gd name="T10" fmla="*/ 0 h 1235123"/>
                <a:gd name="T11" fmla="*/ 1248770 w 1248770"/>
                <a:gd name="T12" fmla="*/ 1235123 h 1235123"/>
              </a:gdLst>
              <a:ahLst/>
              <a:cxnLst>
                <a:cxn ang="T6">
                  <a:pos x="T0" y="T1"/>
                </a:cxn>
                <a:cxn ang="T7">
                  <a:pos x="T2" y="T3"/>
                </a:cxn>
                <a:cxn ang="T8">
                  <a:pos x="T4" y="T5"/>
                </a:cxn>
              </a:cxnLst>
              <a:rect l="T9" t="T10" r="T11" b="T12"/>
              <a:pathLst>
                <a:path w="1248770" h="1235123">
                  <a:moveTo>
                    <a:pt x="0" y="1235123"/>
                  </a:moveTo>
                  <a:cubicBezTo>
                    <a:pt x="206422" y="1174277"/>
                    <a:pt x="412845" y="1113431"/>
                    <a:pt x="620973" y="907577"/>
                  </a:cubicBezTo>
                  <a:cubicBezTo>
                    <a:pt x="829101" y="701723"/>
                    <a:pt x="1038935" y="350861"/>
                    <a:pt x="1248770" y="0"/>
                  </a:cubicBezTo>
                </a:path>
              </a:pathLst>
            </a:custGeom>
            <a:noFill/>
            <a:ln w="38100" cap="flat" cmpd="sng" algn="ctr">
              <a:solidFill>
                <a:srgbClr val="008000"/>
              </a:solidFill>
              <a:prstDash val="solid"/>
              <a:round/>
              <a:headEnd type="none" w="med" len="med"/>
              <a:tailEnd type="none" w="med" len="med"/>
            </a:ln>
          </p:spPr>
          <p:txBody>
            <a:bodyPr/>
            <a:lstStyle/>
            <a:p>
              <a:endParaRPr lang="da-DK" dirty="0"/>
            </a:p>
          </p:txBody>
        </p:sp>
      </p:grpSp>
      <p:grpSp>
        <p:nvGrpSpPr>
          <p:cNvPr id="9" name="Gruppe 66"/>
          <p:cNvGrpSpPr>
            <a:grpSpLocks/>
          </p:cNvGrpSpPr>
          <p:nvPr/>
        </p:nvGrpSpPr>
        <p:grpSpPr bwMode="auto">
          <a:xfrm>
            <a:off x="860425" y="2519363"/>
            <a:ext cx="2511425" cy="2790825"/>
            <a:chOff x="860425" y="2519012"/>
            <a:chExt cx="2511425" cy="2791176"/>
          </a:xfrm>
        </p:grpSpPr>
        <p:cxnSp>
          <p:nvCxnSpPr>
            <p:cNvPr id="17422" name="Lige forbindelse 105"/>
            <p:cNvCxnSpPr>
              <a:cxnSpLocks noChangeShapeType="1"/>
            </p:cNvCxnSpPr>
            <p:nvPr/>
          </p:nvCxnSpPr>
          <p:spPr bwMode="auto">
            <a:xfrm>
              <a:off x="860425" y="2536192"/>
              <a:ext cx="1016000" cy="2221"/>
            </a:xfrm>
            <a:prstGeom prst="line">
              <a:avLst/>
            </a:prstGeom>
            <a:noFill/>
            <a:ln w="38100" algn="ctr">
              <a:solidFill>
                <a:srgbClr val="FF0000"/>
              </a:solidFill>
              <a:round/>
              <a:headEnd/>
              <a:tailEnd/>
            </a:ln>
          </p:spPr>
        </p:cxnSp>
        <p:cxnSp>
          <p:nvCxnSpPr>
            <p:cNvPr id="17423" name="Lige forbindelse 68"/>
            <p:cNvCxnSpPr>
              <a:cxnSpLocks noChangeShapeType="1"/>
            </p:cNvCxnSpPr>
            <p:nvPr/>
          </p:nvCxnSpPr>
          <p:spPr bwMode="auto">
            <a:xfrm rot="5400000">
              <a:off x="938108" y="3452568"/>
              <a:ext cx="1869635" cy="2523"/>
            </a:xfrm>
            <a:prstGeom prst="line">
              <a:avLst/>
            </a:prstGeom>
            <a:noFill/>
            <a:ln w="38100" algn="ctr">
              <a:solidFill>
                <a:srgbClr val="FF0000"/>
              </a:solidFill>
              <a:round/>
              <a:headEnd/>
              <a:tailEnd/>
            </a:ln>
          </p:spPr>
        </p:cxnSp>
        <p:sp>
          <p:nvSpPr>
            <p:cNvPr id="17424" name="Kombinationstegning 69"/>
            <p:cNvSpPr>
              <a:spLocks/>
            </p:cNvSpPr>
            <p:nvPr/>
          </p:nvSpPr>
          <p:spPr bwMode="auto">
            <a:xfrm>
              <a:off x="1869281" y="4381501"/>
              <a:ext cx="1166813" cy="928687"/>
            </a:xfrm>
            <a:custGeom>
              <a:avLst/>
              <a:gdLst>
                <a:gd name="T0" fmla="*/ 0 w 1166813"/>
                <a:gd name="T1" fmla="*/ 0 h 923925"/>
                <a:gd name="T2" fmla="*/ 302419 w 1166813"/>
                <a:gd name="T3" fmla="*/ 436452 h 923925"/>
                <a:gd name="T4" fmla="*/ 1166813 w 1166813"/>
                <a:gd name="T5" fmla="*/ 967677 h 923925"/>
                <a:gd name="T6" fmla="*/ 0 60000 65536"/>
                <a:gd name="T7" fmla="*/ 0 60000 65536"/>
                <a:gd name="T8" fmla="*/ 0 60000 65536"/>
                <a:gd name="T9" fmla="*/ 0 w 1166813"/>
                <a:gd name="T10" fmla="*/ 0 h 923925"/>
                <a:gd name="T11" fmla="*/ 1166813 w 1166813"/>
                <a:gd name="T12" fmla="*/ 923925 h 923925"/>
              </a:gdLst>
              <a:ahLst/>
              <a:cxnLst>
                <a:cxn ang="T6">
                  <a:pos x="T0" y="T1"/>
                </a:cxn>
                <a:cxn ang="T7">
                  <a:pos x="T2" y="T3"/>
                </a:cxn>
                <a:cxn ang="T8">
                  <a:pos x="T4" y="T5"/>
                </a:cxn>
              </a:cxnLst>
              <a:rect l="T9" t="T10" r="T11" b="T12"/>
              <a:pathLst>
                <a:path w="1166813" h="923925">
                  <a:moveTo>
                    <a:pt x="0" y="0"/>
                  </a:moveTo>
                  <a:cubicBezTo>
                    <a:pt x="53975" y="131365"/>
                    <a:pt x="107950" y="262731"/>
                    <a:pt x="302419" y="416718"/>
                  </a:cubicBezTo>
                  <a:cubicBezTo>
                    <a:pt x="496888" y="570705"/>
                    <a:pt x="831850" y="747315"/>
                    <a:pt x="1166813" y="923925"/>
                  </a:cubicBezTo>
                </a:path>
              </a:pathLst>
            </a:custGeom>
            <a:noFill/>
            <a:ln w="38100" cap="flat" cmpd="sng" algn="ctr">
              <a:solidFill>
                <a:srgbClr val="FF0000"/>
              </a:solidFill>
              <a:prstDash val="solid"/>
              <a:round/>
              <a:headEnd type="none" w="med" len="med"/>
              <a:tailEnd type="none" w="med" len="med"/>
            </a:ln>
          </p:spPr>
          <p:txBody>
            <a:bodyPr/>
            <a:lstStyle/>
            <a:p>
              <a:endParaRPr lang="da-DK" dirty="0"/>
            </a:p>
          </p:txBody>
        </p:sp>
        <p:cxnSp>
          <p:nvCxnSpPr>
            <p:cNvPr id="17425" name="Lige forbindelse 107"/>
            <p:cNvCxnSpPr>
              <a:cxnSpLocks noChangeShapeType="1"/>
            </p:cNvCxnSpPr>
            <p:nvPr/>
          </p:nvCxnSpPr>
          <p:spPr bwMode="auto">
            <a:xfrm>
              <a:off x="3024981" y="5307805"/>
              <a:ext cx="346869" cy="2383"/>
            </a:xfrm>
            <a:prstGeom prst="line">
              <a:avLst/>
            </a:prstGeom>
            <a:noFill/>
            <a:ln w="38100" algn="ctr">
              <a:solidFill>
                <a:srgbClr val="FF0000"/>
              </a:solidFill>
              <a:round/>
              <a:headEnd/>
              <a:tailEnd/>
            </a:ln>
          </p:spPr>
        </p:cxn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0"/>
                                        </p:tgtEl>
                                        <p:attrNameLst>
                                          <p:attrName>style.visibility</p:attrName>
                                        </p:attrNameLst>
                                      </p:cBhvr>
                                      <p:to>
                                        <p:strVal val="visible"/>
                                      </p:to>
                                    </p:set>
                                    <p:animEffect transition="in" filter="wipe(left)">
                                      <p:cBhvr>
                                        <p:cTn id="12" dur="500"/>
                                        <p:tgtEl>
                                          <p:spTgt spid="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9"/>
                                        </p:tgtEl>
                                        <p:attrNameLst>
                                          <p:attrName>style.visibility</p:attrName>
                                        </p:attrNameLst>
                                      </p:cBhvr>
                                      <p:to>
                                        <p:strVal val="visible"/>
                                      </p:to>
                                    </p:set>
                                    <p:animEffect transition="in" filter="wipe(left)">
                                      <p:cBhvr>
                                        <p:cTn id="17" dur="500"/>
                                        <p:tgtEl>
                                          <p:spTgt spid="169"/>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strips(downRight)">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upRight)">
                                      <p:cBhvr>
                                        <p:cTn id="27" dur="1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right)">
                                      <p:cBhvr>
                                        <p:cTn id="32" dur="1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10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left)">
                                      <p:cBhvr>
                                        <p:cTn id="47" dur="10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 grpId="0"/>
      <p:bldP spid="17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51"/>
          <p:cNvGrpSpPr>
            <a:grpSpLocks/>
          </p:cNvGrpSpPr>
          <p:nvPr/>
        </p:nvGrpSpPr>
        <p:grpSpPr bwMode="auto">
          <a:xfrm>
            <a:off x="263525" y="1393825"/>
            <a:ext cx="4411663" cy="4324350"/>
            <a:chOff x="31100" y="1567890"/>
            <a:chExt cx="4412394" cy="4324909"/>
          </a:xfrm>
        </p:grpSpPr>
        <p:sp>
          <p:nvSpPr>
            <p:cNvPr id="18479" name="Tekstboks 52"/>
            <p:cNvSpPr txBox="1">
              <a:spLocks noChangeArrowheads="1"/>
            </p:cNvSpPr>
            <p:nvPr/>
          </p:nvSpPr>
          <p:spPr bwMode="auto">
            <a:xfrm>
              <a:off x="31100" y="1567890"/>
              <a:ext cx="1661032" cy="400110"/>
            </a:xfrm>
            <a:prstGeom prst="rect">
              <a:avLst/>
            </a:prstGeom>
            <a:noFill/>
            <a:ln w="9525">
              <a:noFill/>
              <a:miter lim="800000"/>
              <a:headEnd/>
              <a:tailEnd/>
            </a:ln>
          </p:spPr>
          <p:txBody>
            <a:bodyPr wrap="none">
              <a:spAutoFit/>
            </a:bodyPr>
            <a:lstStyle/>
            <a:p>
              <a:r>
                <a:rPr lang="en-GB" dirty="0"/>
                <a:t>EUR/MWh</a:t>
              </a:r>
            </a:p>
          </p:txBody>
        </p:sp>
        <p:sp>
          <p:nvSpPr>
            <p:cNvPr id="18480" name="Tekstboks 53"/>
            <p:cNvSpPr txBox="1">
              <a:spLocks noChangeArrowheads="1"/>
            </p:cNvSpPr>
            <p:nvPr/>
          </p:nvSpPr>
          <p:spPr bwMode="auto">
            <a:xfrm>
              <a:off x="964377" y="2045548"/>
              <a:ext cx="2639301" cy="400162"/>
            </a:xfrm>
            <a:prstGeom prst="rect">
              <a:avLst/>
            </a:prstGeom>
            <a:noFill/>
            <a:ln w="9525">
              <a:noFill/>
              <a:miter lim="800000"/>
              <a:headEnd/>
              <a:tailEnd/>
            </a:ln>
          </p:spPr>
          <p:txBody>
            <a:bodyPr wrap="none">
              <a:spAutoFit/>
            </a:bodyPr>
            <a:lstStyle/>
            <a:p>
              <a:r>
                <a:rPr lang="en-GB" i="1" dirty="0"/>
                <a:t>Exporting </a:t>
              </a:r>
              <a:r>
                <a:rPr lang="en-GB" i="1" dirty="0" smtClean="0"/>
                <a:t>zone </a:t>
              </a:r>
              <a:r>
                <a:rPr lang="en-GB" i="1" dirty="0"/>
                <a:t>A</a:t>
              </a:r>
            </a:p>
          </p:txBody>
        </p:sp>
        <p:cxnSp>
          <p:nvCxnSpPr>
            <p:cNvPr id="18481" name="Lige pilforbindelse 54"/>
            <p:cNvCxnSpPr>
              <a:cxnSpLocks noChangeShapeType="1"/>
            </p:cNvCxnSpPr>
            <p:nvPr/>
          </p:nvCxnSpPr>
          <p:spPr bwMode="auto">
            <a:xfrm rot="5400000">
              <a:off x="-1095832" y="3940628"/>
              <a:ext cx="3889829" cy="14514"/>
            </a:xfrm>
            <a:prstGeom prst="straightConnector1">
              <a:avLst/>
            </a:prstGeom>
            <a:noFill/>
            <a:ln w="19050" algn="ctr">
              <a:solidFill>
                <a:schemeClr val="tx1"/>
              </a:solidFill>
              <a:round/>
              <a:headEnd type="triangle" w="lg" len="lg"/>
              <a:tailEnd/>
            </a:ln>
          </p:spPr>
        </p:cxnSp>
        <p:cxnSp>
          <p:nvCxnSpPr>
            <p:cNvPr id="18482" name="Lige pilforbindelse 55"/>
            <p:cNvCxnSpPr>
              <a:cxnSpLocks noChangeShapeType="1"/>
            </p:cNvCxnSpPr>
            <p:nvPr/>
          </p:nvCxnSpPr>
          <p:spPr bwMode="auto">
            <a:xfrm rot="10800000">
              <a:off x="763595" y="5208597"/>
              <a:ext cx="2823234" cy="4665"/>
            </a:xfrm>
            <a:prstGeom prst="straightConnector1">
              <a:avLst/>
            </a:prstGeom>
            <a:noFill/>
            <a:ln w="19050" algn="ctr">
              <a:solidFill>
                <a:schemeClr val="tx1"/>
              </a:solidFill>
              <a:round/>
              <a:headEnd type="triangle" w="lg" len="lg"/>
              <a:tailEnd/>
            </a:ln>
          </p:spPr>
        </p:cxnSp>
        <p:sp>
          <p:nvSpPr>
            <p:cNvPr id="18483" name="Tekstboks 56"/>
            <p:cNvSpPr txBox="1">
              <a:spLocks noChangeArrowheads="1"/>
            </p:cNvSpPr>
            <p:nvPr/>
          </p:nvSpPr>
          <p:spPr bwMode="auto">
            <a:xfrm>
              <a:off x="3542275" y="5014913"/>
              <a:ext cx="901219" cy="400110"/>
            </a:xfrm>
            <a:prstGeom prst="rect">
              <a:avLst/>
            </a:prstGeom>
            <a:noFill/>
            <a:ln w="9525">
              <a:noFill/>
              <a:miter lim="800000"/>
              <a:headEnd/>
              <a:tailEnd/>
            </a:ln>
          </p:spPr>
          <p:txBody>
            <a:bodyPr wrap="none">
              <a:spAutoFit/>
            </a:bodyPr>
            <a:lstStyle/>
            <a:p>
              <a:r>
                <a:rPr lang="en-GB" dirty="0"/>
                <a:t>MWh</a:t>
              </a:r>
            </a:p>
          </p:txBody>
        </p:sp>
      </p:grpSp>
      <p:sp>
        <p:nvSpPr>
          <p:cNvPr id="18435" name="Rektangel 55"/>
          <p:cNvSpPr>
            <a:spLocks noChangeArrowheads="1"/>
          </p:cNvSpPr>
          <p:nvPr/>
        </p:nvSpPr>
        <p:spPr bwMode="auto">
          <a:xfrm>
            <a:off x="6859588" y="6592888"/>
            <a:ext cx="2062162" cy="239712"/>
          </a:xfrm>
          <a:prstGeom prst="rect">
            <a:avLst/>
          </a:prstGeom>
          <a:solidFill>
            <a:schemeClr val="bg1"/>
          </a:solidFill>
          <a:ln w="28575" algn="ctr">
            <a:noFill/>
            <a:round/>
            <a:headEnd/>
            <a:tailEnd/>
          </a:ln>
        </p:spPr>
        <p:txBody>
          <a:bodyPr/>
          <a:lstStyle/>
          <a:p>
            <a:endParaRPr lang="en-GB" dirty="0"/>
          </a:p>
        </p:txBody>
      </p:sp>
      <p:grpSp>
        <p:nvGrpSpPr>
          <p:cNvPr id="3" name="Gruppe 54"/>
          <p:cNvGrpSpPr>
            <a:grpSpLocks/>
          </p:cNvGrpSpPr>
          <p:nvPr/>
        </p:nvGrpSpPr>
        <p:grpSpPr bwMode="auto">
          <a:xfrm>
            <a:off x="-50800" y="3584575"/>
            <a:ext cx="2555875" cy="1016000"/>
            <a:chOff x="-50816" y="3584579"/>
            <a:chExt cx="2555891" cy="1015663"/>
          </a:xfrm>
        </p:grpSpPr>
        <p:cxnSp>
          <p:nvCxnSpPr>
            <p:cNvPr id="18477" name="Lige forbindelse 47"/>
            <p:cNvCxnSpPr>
              <a:cxnSpLocks noChangeShapeType="1"/>
            </p:cNvCxnSpPr>
            <p:nvPr/>
          </p:nvCxnSpPr>
          <p:spPr bwMode="auto">
            <a:xfrm rot="10800000">
              <a:off x="1087095" y="4092580"/>
              <a:ext cx="1417980" cy="788"/>
            </a:xfrm>
            <a:prstGeom prst="line">
              <a:avLst/>
            </a:prstGeom>
            <a:noFill/>
            <a:ln w="9525" algn="ctr">
              <a:solidFill>
                <a:srgbClr val="0033CC"/>
              </a:solidFill>
              <a:prstDash val="dash"/>
              <a:round/>
              <a:headEnd/>
              <a:tailEnd/>
            </a:ln>
          </p:spPr>
        </p:cxnSp>
        <p:sp>
          <p:nvSpPr>
            <p:cNvPr id="18478" name="Tekstboks 49"/>
            <p:cNvSpPr txBox="1">
              <a:spLocks noChangeArrowheads="1"/>
            </p:cNvSpPr>
            <p:nvPr/>
          </p:nvSpPr>
          <p:spPr bwMode="auto">
            <a:xfrm>
              <a:off x="-50816" y="3584579"/>
              <a:ext cx="1132040" cy="1015663"/>
            </a:xfrm>
            <a:prstGeom prst="rect">
              <a:avLst/>
            </a:prstGeom>
            <a:noFill/>
            <a:ln w="9525">
              <a:noFill/>
              <a:miter lim="800000"/>
              <a:headEnd/>
              <a:tailEnd/>
            </a:ln>
          </p:spPr>
          <p:txBody>
            <a:bodyPr wrap="none">
              <a:spAutoFit/>
            </a:bodyPr>
            <a:lstStyle/>
            <a:p>
              <a:r>
                <a:rPr lang="en-GB" dirty="0">
                  <a:solidFill>
                    <a:srgbClr val="0033CC"/>
                  </a:solidFill>
                </a:rPr>
                <a:t>Export</a:t>
              </a:r>
            </a:p>
            <a:p>
              <a:r>
                <a:rPr lang="en-GB" dirty="0">
                  <a:solidFill>
                    <a:srgbClr val="0033CC"/>
                  </a:solidFill>
                </a:rPr>
                <a:t>price</a:t>
              </a:r>
            </a:p>
            <a:p>
              <a:r>
                <a:rPr lang="en-GB" dirty="0">
                  <a:solidFill>
                    <a:srgbClr val="0033CC"/>
                  </a:solidFill>
                </a:rPr>
                <a:t>p</a:t>
              </a:r>
              <a:r>
                <a:rPr lang="en-GB" baseline="-25000" dirty="0">
                  <a:solidFill>
                    <a:srgbClr val="0033CC"/>
                  </a:solidFill>
                </a:rPr>
                <a:t>e</a:t>
              </a:r>
            </a:p>
          </p:txBody>
        </p:sp>
      </p:grpSp>
      <p:grpSp>
        <p:nvGrpSpPr>
          <p:cNvPr id="4" name="Gruppe 48"/>
          <p:cNvGrpSpPr>
            <a:grpSpLocks/>
          </p:cNvGrpSpPr>
          <p:nvPr/>
        </p:nvGrpSpPr>
        <p:grpSpPr bwMode="auto">
          <a:xfrm>
            <a:off x="1089025" y="3395663"/>
            <a:ext cx="6126163" cy="708025"/>
            <a:chOff x="857250" y="3570505"/>
            <a:chExt cx="6126956" cy="707886"/>
          </a:xfrm>
        </p:grpSpPr>
        <p:cxnSp>
          <p:nvCxnSpPr>
            <p:cNvPr id="18475" name="Lige forbindelse 124"/>
            <p:cNvCxnSpPr>
              <a:cxnSpLocks noChangeShapeType="1"/>
            </p:cNvCxnSpPr>
            <p:nvPr/>
          </p:nvCxnSpPr>
          <p:spPr bwMode="auto">
            <a:xfrm>
              <a:off x="857250" y="3935413"/>
              <a:ext cx="6126956" cy="0"/>
            </a:xfrm>
            <a:prstGeom prst="line">
              <a:avLst/>
            </a:prstGeom>
            <a:noFill/>
            <a:ln w="9525" algn="ctr">
              <a:solidFill>
                <a:srgbClr val="FF0066"/>
              </a:solidFill>
              <a:prstDash val="dash"/>
              <a:round/>
              <a:headEnd/>
              <a:tailEnd/>
            </a:ln>
          </p:spPr>
        </p:cxnSp>
        <p:sp>
          <p:nvSpPr>
            <p:cNvPr id="18476" name="Tekstboks 43"/>
            <p:cNvSpPr txBox="1">
              <a:spLocks noChangeArrowheads="1"/>
            </p:cNvSpPr>
            <p:nvPr/>
          </p:nvSpPr>
          <p:spPr bwMode="auto">
            <a:xfrm>
              <a:off x="2967995" y="3570505"/>
              <a:ext cx="1447832" cy="707886"/>
            </a:xfrm>
            <a:prstGeom prst="rect">
              <a:avLst/>
            </a:prstGeom>
            <a:solidFill>
              <a:schemeClr val="bg1"/>
            </a:solidFill>
            <a:ln w="9525">
              <a:noFill/>
              <a:miter lim="800000"/>
              <a:headEnd/>
              <a:tailEnd/>
            </a:ln>
          </p:spPr>
          <p:txBody>
            <a:bodyPr wrap="none">
              <a:spAutoFit/>
            </a:bodyPr>
            <a:lstStyle/>
            <a:p>
              <a:r>
                <a:rPr lang="en-GB" dirty="0">
                  <a:solidFill>
                    <a:srgbClr val="FF0066"/>
                  </a:solidFill>
                </a:rPr>
                <a:t>Common</a:t>
              </a:r>
            </a:p>
            <a:p>
              <a:r>
                <a:rPr lang="en-GB" dirty="0">
                  <a:solidFill>
                    <a:srgbClr val="FF0066"/>
                  </a:solidFill>
                </a:rPr>
                <a:t>price p</a:t>
              </a:r>
              <a:r>
                <a:rPr lang="en-GB" baseline="-25000" dirty="0">
                  <a:solidFill>
                    <a:srgbClr val="FF0066"/>
                  </a:solidFill>
                </a:rPr>
                <a:t>c</a:t>
              </a:r>
            </a:p>
          </p:txBody>
        </p:sp>
      </p:grpSp>
      <p:grpSp>
        <p:nvGrpSpPr>
          <p:cNvPr id="5" name="Gruppe 57"/>
          <p:cNvGrpSpPr>
            <a:grpSpLocks/>
          </p:cNvGrpSpPr>
          <p:nvPr/>
        </p:nvGrpSpPr>
        <p:grpSpPr bwMode="auto">
          <a:xfrm>
            <a:off x="4627563" y="1393825"/>
            <a:ext cx="4565650" cy="4338638"/>
            <a:chOff x="4396271" y="1567890"/>
            <a:chExt cx="4563938" cy="4339424"/>
          </a:xfrm>
        </p:grpSpPr>
        <p:sp>
          <p:nvSpPr>
            <p:cNvPr id="18470" name="Tekstboks 58"/>
            <p:cNvSpPr txBox="1">
              <a:spLocks noChangeArrowheads="1"/>
            </p:cNvSpPr>
            <p:nvPr/>
          </p:nvSpPr>
          <p:spPr bwMode="auto">
            <a:xfrm>
              <a:off x="4396271" y="1567890"/>
              <a:ext cx="1661032" cy="400110"/>
            </a:xfrm>
            <a:prstGeom prst="rect">
              <a:avLst/>
            </a:prstGeom>
            <a:noFill/>
            <a:ln w="9525">
              <a:noFill/>
              <a:miter lim="800000"/>
              <a:headEnd/>
              <a:tailEnd/>
            </a:ln>
          </p:spPr>
          <p:txBody>
            <a:bodyPr wrap="none">
              <a:spAutoFit/>
            </a:bodyPr>
            <a:lstStyle/>
            <a:p>
              <a:r>
                <a:rPr lang="en-GB" dirty="0"/>
                <a:t>EUR/MWh</a:t>
              </a:r>
            </a:p>
          </p:txBody>
        </p:sp>
        <p:sp>
          <p:nvSpPr>
            <p:cNvPr id="18471" name="Tekstboks 59"/>
            <p:cNvSpPr txBox="1">
              <a:spLocks noChangeArrowheads="1"/>
            </p:cNvSpPr>
            <p:nvPr/>
          </p:nvSpPr>
          <p:spPr bwMode="auto">
            <a:xfrm>
              <a:off x="5477616" y="2045548"/>
              <a:ext cx="2698766" cy="400182"/>
            </a:xfrm>
            <a:prstGeom prst="rect">
              <a:avLst/>
            </a:prstGeom>
            <a:noFill/>
            <a:ln w="9525">
              <a:noFill/>
              <a:miter lim="800000"/>
              <a:headEnd/>
              <a:tailEnd/>
            </a:ln>
          </p:spPr>
          <p:txBody>
            <a:bodyPr wrap="none">
              <a:spAutoFit/>
            </a:bodyPr>
            <a:lstStyle/>
            <a:p>
              <a:r>
                <a:rPr lang="en-GB" i="1" dirty="0"/>
                <a:t>Importing </a:t>
              </a:r>
              <a:r>
                <a:rPr lang="en-GB" i="1" dirty="0" smtClean="0"/>
                <a:t>zone </a:t>
              </a:r>
              <a:r>
                <a:rPr lang="en-GB" i="1" dirty="0"/>
                <a:t>B</a:t>
              </a:r>
            </a:p>
          </p:txBody>
        </p:sp>
        <p:cxnSp>
          <p:nvCxnSpPr>
            <p:cNvPr id="18472" name="Lige pilforbindelse 60"/>
            <p:cNvCxnSpPr>
              <a:cxnSpLocks noChangeShapeType="1"/>
            </p:cNvCxnSpPr>
            <p:nvPr/>
          </p:nvCxnSpPr>
          <p:spPr bwMode="auto">
            <a:xfrm rot="10800000">
              <a:off x="5103372" y="5208599"/>
              <a:ext cx="3008066" cy="4852"/>
            </a:xfrm>
            <a:prstGeom prst="straightConnector1">
              <a:avLst/>
            </a:prstGeom>
            <a:noFill/>
            <a:ln w="19050" algn="ctr">
              <a:solidFill>
                <a:schemeClr val="tx1"/>
              </a:solidFill>
              <a:round/>
              <a:headEnd type="triangle" w="lg" len="lg"/>
              <a:tailEnd/>
            </a:ln>
          </p:spPr>
        </p:cxnSp>
        <p:sp>
          <p:nvSpPr>
            <p:cNvPr id="18473" name="Tekstboks 61"/>
            <p:cNvSpPr txBox="1">
              <a:spLocks noChangeArrowheads="1"/>
            </p:cNvSpPr>
            <p:nvPr/>
          </p:nvSpPr>
          <p:spPr bwMode="auto">
            <a:xfrm>
              <a:off x="8059003" y="5010150"/>
              <a:ext cx="901206" cy="400110"/>
            </a:xfrm>
            <a:prstGeom prst="rect">
              <a:avLst/>
            </a:prstGeom>
            <a:noFill/>
            <a:ln w="9525">
              <a:noFill/>
              <a:miter lim="800000"/>
              <a:headEnd/>
              <a:tailEnd/>
            </a:ln>
          </p:spPr>
          <p:txBody>
            <a:bodyPr wrap="none">
              <a:spAutoFit/>
            </a:bodyPr>
            <a:lstStyle/>
            <a:p>
              <a:r>
                <a:rPr lang="en-GB" dirty="0"/>
                <a:t>MWh</a:t>
              </a:r>
            </a:p>
          </p:txBody>
        </p:sp>
        <p:cxnSp>
          <p:nvCxnSpPr>
            <p:cNvPr id="18474" name="Lige pilforbindelse 62"/>
            <p:cNvCxnSpPr>
              <a:cxnSpLocks noChangeShapeType="1"/>
            </p:cNvCxnSpPr>
            <p:nvPr/>
          </p:nvCxnSpPr>
          <p:spPr bwMode="auto">
            <a:xfrm rot="5400000">
              <a:off x="3293383" y="3955143"/>
              <a:ext cx="3889829" cy="14514"/>
            </a:xfrm>
            <a:prstGeom prst="straightConnector1">
              <a:avLst/>
            </a:prstGeom>
            <a:noFill/>
            <a:ln w="19050" algn="ctr">
              <a:solidFill>
                <a:schemeClr val="tx1"/>
              </a:solidFill>
              <a:round/>
              <a:headEnd type="triangle" w="lg" len="lg"/>
              <a:tailEnd/>
            </a:ln>
          </p:spPr>
        </p:cxnSp>
      </p:grpSp>
      <p:sp>
        <p:nvSpPr>
          <p:cNvPr id="18439" name="Titel 1"/>
          <p:cNvSpPr>
            <a:spLocks noGrp="1"/>
          </p:cNvSpPr>
          <p:nvPr>
            <p:ph type="title"/>
          </p:nvPr>
        </p:nvSpPr>
        <p:spPr>
          <a:xfrm>
            <a:off x="-36513" y="176213"/>
            <a:ext cx="8229601" cy="1143000"/>
          </a:xfrm>
        </p:spPr>
        <p:txBody>
          <a:bodyPr/>
          <a:lstStyle/>
          <a:p>
            <a:r>
              <a:rPr lang="en-GB" dirty="0" smtClean="0"/>
              <a:t>Two price zones A and B</a:t>
            </a:r>
            <a:br>
              <a:rPr lang="en-GB" dirty="0" smtClean="0"/>
            </a:br>
            <a:r>
              <a:rPr lang="en-GB" sz="2200" dirty="0" smtClean="0"/>
              <a:t>Exchange of energy E</a:t>
            </a:r>
            <a:endParaRPr lang="en-GB" sz="2200" baseline="-25000" dirty="0" smtClean="0"/>
          </a:p>
        </p:txBody>
      </p:sp>
      <p:sp>
        <p:nvSpPr>
          <p:cNvPr id="18440" name="Pladsholder til diasnummer 4"/>
          <p:cNvSpPr>
            <a:spLocks noGrp="1"/>
          </p:cNvSpPr>
          <p:nvPr>
            <p:ph type="sldNum" sz="quarter" idx="12"/>
          </p:nvPr>
        </p:nvSpPr>
        <p:spPr>
          <a:noFill/>
        </p:spPr>
        <p:txBody>
          <a:bodyPr/>
          <a:lstStyle/>
          <a:p>
            <a:fld id="{0C415112-0446-41BC-AA6E-1FE742BA30AD}" type="slidenum">
              <a:rPr lang="en-GB" smtClean="0"/>
              <a:pPr/>
              <a:t>16</a:t>
            </a:fld>
            <a:endParaRPr lang="en-GB" dirty="0" smtClean="0"/>
          </a:p>
        </p:txBody>
      </p:sp>
      <p:grpSp>
        <p:nvGrpSpPr>
          <p:cNvPr id="6" name="Gruppe 115"/>
          <p:cNvGrpSpPr>
            <a:grpSpLocks/>
          </p:cNvGrpSpPr>
          <p:nvPr/>
        </p:nvGrpSpPr>
        <p:grpSpPr bwMode="auto">
          <a:xfrm>
            <a:off x="5470525" y="2519363"/>
            <a:ext cx="2841625" cy="2809875"/>
            <a:chOff x="5314950" y="2693193"/>
            <a:chExt cx="2841176" cy="2809876"/>
          </a:xfrm>
        </p:grpSpPr>
        <p:cxnSp>
          <p:nvCxnSpPr>
            <p:cNvPr id="18467" name="Lige forbindelse 116"/>
            <p:cNvCxnSpPr>
              <a:cxnSpLocks noChangeShapeType="1"/>
            </p:cNvCxnSpPr>
            <p:nvPr/>
          </p:nvCxnSpPr>
          <p:spPr bwMode="auto">
            <a:xfrm flipV="1">
              <a:off x="5314950" y="2705100"/>
              <a:ext cx="1343025" cy="2"/>
            </a:xfrm>
            <a:prstGeom prst="line">
              <a:avLst/>
            </a:prstGeom>
            <a:noFill/>
            <a:ln w="38100" algn="ctr">
              <a:solidFill>
                <a:srgbClr val="FF0000"/>
              </a:solidFill>
              <a:round/>
              <a:headEnd/>
              <a:tailEnd/>
            </a:ln>
          </p:spPr>
        </p:cxnSp>
        <p:sp>
          <p:nvSpPr>
            <p:cNvPr id="18468" name="Kombinationstegning 117"/>
            <p:cNvSpPr>
              <a:spLocks/>
            </p:cNvSpPr>
            <p:nvPr/>
          </p:nvSpPr>
          <p:spPr bwMode="auto">
            <a:xfrm>
              <a:off x="6644030" y="2693193"/>
              <a:ext cx="1248229" cy="2809876"/>
            </a:xfrm>
            <a:custGeom>
              <a:avLst/>
              <a:gdLst>
                <a:gd name="T0" fmla="*/ 0 w 1248229"/>
                <a:gd name="T1" fmla="*/ 0 h 2815772"/>
                <a:gd name="T2" fmla="*/ 508000 w 1248229"/>
                <a:gd name="T3" fmla="*/ 1429528 h 2815772"/>
                <a:gd name="T4" fmla="*/ 1248229 w 1248229"/>
                <a:gd name="T5" fmla="*/ 2745824 h 2815772"/>
                <a:gd name="T6" fmla="*/ 0 60000 65536"/>
                <a:gd name="T7" fmla="*/ 0 60000 65536"/>
                <a:gd name="T8" fmla="*/ 0 60000 65536"/>
                <a:gd name="T9" fmla="*/ 0 w 1248229"/>
                <a:gd name="T10" fmla="*/ 0 h 2815772"/>
                <a:gd name="T11" fmla="*/ 1248229 w 1248229"/>
                <a:gd name="T12" fmla="*/ 2815772 h 2815772"/>
              </a:gdLst>
              <a:ahLst/>
              <a:cxnLst>
                <a:cxn ang="T6">
                  <a:pos x="T0" y="T1"/>
                </a:cxn>
                <a:cxn ang="T7">
                  <a:pos x="T2" y="T3"/>
                </a:cxn>
                <a:cxn ang="T8">
                  <a:pos x="T4" y="T5"/>
                </a:cxn>
              </a:cxnLst>
              <a:rect l="T9" t="T10" r="T11" b="T12"/>
              <a:pathLst>
                <a:path w="1248229" h="2815772">
                  <a:moveTo>
                    <a:pt x="0" y="0"/>
                  </a:moveTo>
                  <a:cubicBezTo>
                    <a:pt x="149981" y="498324"/>
                    <a:pt x="299962" y="996648"/>
                    <a:pt x="508000" y="1465943"/>
                  </a:cubicBezTo>
                  <a:cubicBezTo>
                    <a:pt x="716038" y="1935238"/>
                    <a:pt x="982133" y="2375505"/>
                    <a:pt x="1248229" y="2815772"/>
                  </a:cubicBezTo>
                </a:path>
              </a:pathLst>
            </a:custGeom>
            <a:noFill/>
            <a:ln w="38100" cap="flat" cmpd="sng" algn="ctr">
              <a:solidFill>
                <a:srgbClr val="FF0000"/>
              </a:solidFill>
              <a:prstDash val="solid"/>
              <a:round/>
              <a:headEnd type="none" w="med" len="med"/>
              <a:tailEnd type="none" w="med" len="med"/>
            </a:ln>
          </p:spPr>
          <p:txBody>
            <a:bodyPr/>
            <a:lstStyle/>
            <a:p>
              <a:endParaRPr lang="da-DK" dirty="0"/>
            </a:p>
          </p:txBody>
        </p:sp>
        <p:cxnSp>
          <p:nvCxnSpPr>
            <p:cNvPr id="18469" name="Lige forbindelse 118"/>
            <p:cNvCxnSpPr>
              <a:cxnSpLocks noChangeShapeType="1"/>
            </p:cNvCxnSpPr>
            <p:nvPr/>
          </p:nvCxnSpPr>
          <p:spPr bwMode="auto">
            <a:xfrm>
              <a:off x="7880355" y="5491619"/>
              <a:ext cx="275771" cy="1134"/>
            </a:xfrm>
            <a:prstGeom prst="line">
              <a:avLst/>
            </a:prstGeom>
            <a:noFill/>
            <a:ln w="38100" algn="ctr">
              <a:solidFill>
                <a:srgbClr val="FF0000"/>
              </a:solidFill>
              <a:round/>
              <a:headEnd/>
              <a:tailEnd/>
            </a:ln>
          </p:spPr>
        </p:cxnSp>
      </p:grpSp>
      <p:grpSp>
        <p:nvGrpSpPr>
          <p:cNvPr id="7" name="Gruppe 119"/>
          <p:cNvGrpSpPr>
            <a:grpSpLocks/>
          </p:cNvGrpSpPr>
          <p:nvPr/>
        </p:nvGrpSpPr>
        <p:grpSpPr bwMode="auto">
          <a:xfrm>
            <a:off x="5453063" y="2520950"/>
            <a:ext cx="2174875" cy="2801938"/>
            <a:chOff x="5298281" y="2695434"/>
            <a:chExt cx="2174083" cy="2802079"/>
          </a:xfrm>
        </p:grpSpPr>
        <p:cxnSp>
          <p:nvCxnSpPr>
            <p:cNvPr id="18464" name="Lige forbindelse 120"/>
            <p:cNvCxnSpPr>
              <a:cxnSpLocks noChangeShapeType="1"/>
            </p:cNvCxnSpPr>
            <p:nvPr/>
          </p:nvCxnSpPr>
          <p:spPr bwMode="auto">
            <a:xfrm>
              <a:off x="6980193" y="2702577"/>
              <a:ext cx="492171" cy="2522"/>
            </a:xfrm>
            <a:prstGeom prst="line">
              <a:avLst/>
            </a:prstGeom>
            <a:noFill/>
            <a:ln w="38100" algn="ctr">
              <a:solidFill>
                <a:srgbClr val="008000"/>
              </a:solidFill>
              <a:round/>
              <a:headEnd/>
              <a:tailEnd/>
            </a:ln>
          </p:spPr>
        </p:cxnSp>
        <p:sp>
          <p:nvSpPr>
            <p:cNvPr id="18465" name="Kombinationstegning 121"/>
            <p:cNvSpPr>
              <a:spLocks/>
            </p:cNvSpPr>
            <p:nvPr/>
          </p:nvSpPr>
          <p:spPr bwMode="auto">
            <a:xfrm>
              <a:off x="5779295" y="2695434"/>
              <a:ext cx="1215184" cy="2802079"/>
            </a:xfrm>
            <a:custGeom>
              <a:avLst/>
              <a:gdLst>
                <a:gd name="T0" fmla="*/ 1299129 w 1207827"/>
                <a:gd name="T1" fmla="*/ 0 h 2804615"/>
                <a:gd name="T2" fmla="*/ 961501 w 1207827"/>
                <a:gd name="T3" fmla="*/ 1242040 h 2804615"/>
                <a:gd name="T4" fmla="*/ 0 w 1207827"/>
                <a:gd name="T5" fmla="*/ 2774340 h 2804615"/>
                <a:gd name="T6" fmla="*/ 0 60000 65536"/>
                <a:gd name="T7" fmla="*/ 0 60000 65536"/>
                <a:gd name="T8" fmla="*/ 0 60000 65536"/>
                <a:gd name="T9" fmla="*/ 0 w 1207827"/>
                <a:gd name="T10" fmla="*/ 0 h 2804615"/>
                <a:gd name="T11" fmla="*/ 1207827 w 1207827"/>
                <a:gd name="T12" fmla="*/ 2804615 h 2804615"/>
              </a:gdLst>
              <a:ahLst/>
              <a:cxnLst>
                <a:cxn ang="T6">
                  <a:pos x="T0" y="T1"/>
                </a:cxn>
                <a:cxn ang="T7">
                  <a:pos x="T2" y="T3"/>
                </a:cxn>
                <a:cxn ang="T8">
                  <a:pos x="T4" y="T5"/>
                </a:cxn>
              </a:cxnLst>
              <a:rect l="T9" t="T10" r="T11" b="T12"/>
              <a:pathLst>
                <a:path w="1207827" h="2804615">
                  <a:moveTo>
                    <a:pt x="1207827" y="0"/>
                  </a:moveTo>
                  <a:cubicBezTo>
                    <a:pt x="1151529" y="394079"/>
                    <a:pt x="1095232" y="788158"/>
                    <a:pt x="893928" y="1255594"/>
                  </a:cubicBezTo>
                  <a:cubicBezTo>
                    <a:pt x="692624" y="1723030"/>
                    <a:pt x="346312" y="2263822"/>
                    <a:pt x="0" y="2804615"/>
                  </a:cubicBezTo>
                </a:path>
              </a:pathLst>
            </a:custGeom>
            <a:noFill/>
            <a:ln w="38100" cap="flat" cmpd="sng" algn="ctr">
              <a:solidFill>
                <a:srgbClr val="008000"/>
              </a:solidFill>
              <a:prstDash val="solid"/>
              <a:round/>
              <a:headEnd type="none" w="med" len="med"/>
              <a:tailEnd type="none" w="med" len="med"/>
            </a:ln>
          </p:spPr>
          <p:txBody>
            <a:bodyPr/>
            <a:lstStyle/>
            <a:p>
              <a:endParaRPr lang="da-DK" dirty="0"/>
            </a:p>
          </p:txBody>
        </p:sp>
        <p:cxnSp>
          <p:nvCxnSpPr>
            <p:cNvPr id="18466" name="Lige forbindelse 122"/>
            <p:cNvCxnSpPr>
              <a:cxnSpLocks noChangeShapeType="1"/>
            </p:cNvCxnSpPr>
            <p:nvPr/>
          </p:nvCxnSpPr>
          <p:spPr bwMode="auto">
            <a:xfrm>
              <a:off x="5298281" y="5497513"/>
              <a:ext cx="495300" cy="0"/>
            </a:xfrm>
            <a:prstGeom prst="line">
              <a:avLst/>
            </a:prstGeom>
            <a:noFill/>
            <a:ln w="38100" algn="ctr">
              <a:solidFill>
                <a:srgbClr val="008000"/>
              </a:solidFill>
              <a:round/>
              <a:headEnd/>
              <a:tailEnd/>
            </a:ln>
          </p:spPr>
        </p:cxnSp>
      </p:grpSp>
      <p:grpSp>
        <p:nvGrpSpPr>
          <p:cNvPr id="8" name="Gruppe 141"/>
          <p:cNvGrpSpPr>
            <a:grpSpLocks/>
          </p:cNvGrpSpPr>
          <p:nvPr/>
        </p:nvGrpSpPr>
        <p:grpSpPr bwMode="auto">
          <a:xfrm>
            <a:off x="6253163" y="3770313"/>
            <a:ext cx="1546225" cy="2346325"/>
            <a:chOff x="6098184" y="3944938"/>
            <a:chExt cx="1545615" cy="2346186"/>
          </a:xfrm>
        </p:grpSpPr>
        <p:cxnSp>
          <p:nvCxnSpPr>
            <p:cNvPr id="18460" name="Lige forbindelse 132"/>
            <p:cNvCxnSpPr>
              <a:cxnSpLocks noChangeShapeType="1"/>
            </p:cNvCxnSpPr>
            <p:nvPr/>
          </p:nvCxnSpPr>
          <p:spPr bwMode="auto">
            <a:xfrm flipH="1">
              <a:off x="6672264" y="3944938"/>
              <a:ext cx="4020" cy="1263909"/>
            </a:xfrm>
            <a:prstGeom prst="line">
              <a:avLst/>
            </a:prstGeom>
            <a:noFill/>
            <a:ln w="12700" algn="ctr">
              <a:solidFill>
                <a:schemeClr val="tx1"/>
              </a:solidFill>
              <a:prstDash val="sysDash"/>
              <a:round/>
              <a:headEnd/>
              <a:tailEnd/>
            </a:ln>
          </p:spPr>
        </p:cxnSp>
        <p:cxnSp>
          <p:nvCxnSpPr>
            <p:cNvPr id="18461" name="Lige forbindelse 133"/>
            <p:cNvCxnSpPr>
              <a:cxnSpLocks noChangeShapeType="1"/>
            </p:cNvCxnSpPr>
            <p:nvPr/>
          </p:nvCxnSpPr>
          <p:spPr bwMode="auto">
            <a:xfrm flipH="1">
              <a:off x="7062787" y="3944938"/>
              <a:ext cx="4020" cy="1263909"/>
            </a:xfrm>
            <a:prstGeom prst="line">
              <a:avLst/>
            </a:prstGeom>
            <a:noFill/>
            <a:ln w="12700" algn="ctr">
              <a:solidFill>
                <a:schemeClr val="tx1"/>
              </a:solidFill>
              <a:prstDash val="sysDash"/>
              <a:round/>
              <a:headEnd/>
              <a:tailEnd/>
            </a:ln>
          </p:spPr>
        </p:cxnSp>
        <p:sp>
          <p:nvSpPr>
            <p:cNvPr id="18462" name="Venstre klammeparentes 137"/>
            <p:cNvSpPr>
              <a:spLocks/>
            </p:cNvSpPr>
            <p:nvPr/>
          </p:nvSpPr>
          <p:spPr bwMode="auto">
            <a:xfrm rot="-5400000">
              <a:off x="6767660" y="5243369"/>
              <a:ext cx="203929" cy="396083"/>
            </a:xfrm>
            <a:prstGeom prst="leftBrace">
              <a:avLst>
                <a:gd name="adj1" fmla="val 8336"/>
                <a:gd name="adj2" fmla="val 50000"/>
              </a:avLst>
            </a:prstGeom>
            <a:noFill/>
            <a:ln w="28575" algn="ctr">
              <a:solidFill>
                <a:schemeClr val="tx1"/>
              </a:solidFill>
              <a:round/>
              <a:headEnd/>
              <a:tailEnd/>
            </a:ln>
          </p:spPr>
          <p:txBody>
            <a:bodyPr/>
            <a:lstStyle/>
            <a:p>
              <a:endParaRPr lang="en-GB" dirty="0"/>
            </a:p>
          </p:txBody>
        </p:sp>
        <p:sp>
          <p:nvSpPr>
            <p:cNvPr id="18463" name="Tekstboks 139"/>
            <p:cNvSpPr txBox="1">
              <a:spLocks noChangeArrowheads="1"/>
            </p:cNvSpPr>
            <p:nvPr/>
          </p:nvSpPr>
          <p:spPr bwMode="auto">
            <a:xfrm>
              <a:off x="6098184" y="5583238"/>
              <a:ext cx="1545615" cy="707886"/>
            </a:xfrm>
            <a:prstGeom prst="rect">
              <a:avLst/>
            </a:prstGeom>
            <a:noFill/>
            <a:ln w="9525">
              <a:noFill/>
              <a:miter lim="800000"/>
              <a:headEnd/>
              <a:tailEnd/>
            </a:ln>
          </p:spPr>
          <p:txBody>
            <a:bodyPr wrap="none">
              <a:spAutoFit/>
            </a:bodyPr>
            <a:lstStyle/>
            <a:p>
              <a:r>
                <a:rPr lang="en-GB" dirty="0"/>
                <a:t>Imported</a:t>
              </a:r>
            </a:p>
            <a:p>
              <a:r>
                <a:rPr lang="en-GB" dirty="0"/>
                <a:t>energy E</a:t>
              </a:r>
            </a:p>
          </p:txBody>
        </p:sp>
      </p:grpSp>
      <p:sp>
        <p:nvSpPr>
          <p:cNvPr id="66" name="Tekstboks 65"/>
          <p:cNvSpPr txBox="1">
            <a:spLocks noChangeArrowheads="1"/>
          </p:cNvSpPr>
          <p:nvPr/>
        </p:nvSpPr>
        <p:spPr bwMode="auto">
          <a:xfrm>
            <a:off x="487363" y="6064250"/>
            <a:ext cx="3435350" cy="738188"/>
          </a:xfrm>
          <a:prstGeom prst="rect">
            <a:avLst/>
          </a:prstGeom>
          <a:noFill/>
          <a:ln w="9525">
            <a:noFill/>
            <a:miter lim="800000"/>
            <a:headEnd/>
            <a:tailEnd/>
          </a:ln>
        </p:spPr>
        <p:txBody>
          <a:bodyPr wrap="none">
            <a:spAutoFit/>
          </a:bodyPr>
          <a:lstStyle/>
          <a:p>
            <a:r>
              <a:rPr lang="en-GB" sz="1400" dirty="0"/>
              <a:t>E must be exported, as E is the</a:t>
            </a:r>
          </a:p>
          <a:p>
            <a:r>
              <a:rPr lang="en-GB" sz="1400" dirty="0"/>
              <a:t>difference betw. the market</a:t>
            </a:r>
          </a:p>
          <a:p>
            <a:r>
              <a:rPr lang="en-GB" sz="1400" dirty="0"/>
              <a:t>coupler’s purchase and sale in A</a:t>
            </a:r>
          </a:p>
        </p:txBody>
      </p:sp>
      <p:sp>
        <p:nvSpPr>
          <p:cNvPr id="68" name="Tekstboks 67"/>
          <p:cNvSpPr txBox="1">
            <a:spLocks noChangeArrowheads="1"/>
          </p:cNvSpPr>
          <p:nvPr/>
        </p:nvSpPr>
        <p:spPr bwMode="auto">
          <a:xfrm>
            <a:off x="5251450" y="6064250"/>
            <a:ext cx="3549650" cy="738188"/>
          </a:xfrm>
          <a:prstGeom prst="rect">
            <a:avLst/>
          </a:prstGeom>
          <a:noFill/>
          <a:ln w="9525">
            <a:noFill/>
            <a:miter lim="800000"/>
            <a:headEnd/>
            <a:tailEnd/>
          </a:ln>
        </p:spPr>
        <p:txBody>
          <a:bodyPr wrap="none">
            <a:spAutoFit/>
          </a:bodyPr>
          <a:lstStyle/>
          <a:p>
            <a:r>
              <a:rPr lang="en-GB" sz="1400" dirty="0"/>
              <a:t>E must be imported, as E is the</a:t>
            </a:r>
          </a:p>
          <a:p>
            <a:r>
              <a:rPr lang="en-GB" sz="1400" dirty="0"/>
              <a:t>difference betw. the market </a:t>
            </a:r>
          </a:p>
          <a:p>
            <a:r>
              <a:rPr lang="en-GB" sz="1400" dirty="0"/>
              <a:t>coupler’s sale and purchase in B</a:t>
            </a:r>
          </a:p>
        </p:txBody>
      </p:sp>
      <p:grpSp>
        <p:nvGrpSpPr>
          <p:cNvPr id="9" name="Gruppe 49"/>
          <p:cNvGrpSpPr>
            <a:grpSpLocks/>
          </p:cNvGrpSpPr>
          <p:nvPr/>
        </p:nvGrpSpPr>
        <p:grpSpPr bwMode="auto">
          <a:xfrm>
            <a:off x="1077913" y="2554288"/>
            <a:ext cx="1423987" cy="2765425"/>
            <a:chOff x="846138" y="2553650"/>
            <a:chExt cx="1424425" cy="2766063"/>
          </a:xfrm>
        </p:grpSpPr>
        <p:cxnSp>
          <p:nvCxnSpPr>
            <p:cNvPr id="18457" name="Lige forbindelse 113"/>
            <p:cNvCxnSpPr>
              <a:cxnSpLocks noChangeShapeType="1"/>
            </p:cNvCxnSpPr>
            <p:nvPr/>
          </p:nvCxnSpPr>
          <p:spPr bwMode="auto">
            <a:xfrm rot="5400000" flipH="1" flipV="1">
              <a:off x="1496992" y="3324841"/>
              <a:ext cx="1542381" cy="0"/>
            </a:xfrm>
            <a:prstGeom prst="line">
              <a:avLst/>
            </a:prstGeom>
            <a:noFill/>
            <a:ln w="38100" algn="ctr">
              <a:solidFill>
                <a:srgbClr val="008000"/>
              </a:solidFill>
              <a:round/>
              <a:headEnd/>
              <a:tailEnd/>
            </a:ln>
          </p:spPr>
        </p:cxnSp>
        <p:cxnSp>
          <p:nvCxnSpPr>
            <p:cNvPr id="18458" name="Lige forbindelse 111"/>
            <p:cNvCxnSpPr>
              <a:cxnSpLocks noChangeShapeType="1"/>
            </p:cNvCxnSpPr>
            <p:nvPr/>
          </p:nvCxnSpPr>
          <p:spPr bwMode="auto">
            <a:xfrm>
              <a:off x="846138" y="5319239"/>
              <a:ext cx="603339" cy="0"/>
            </a:xfrm>
            <a:prstGeom prst="line">
              <a:avLst/>
            </a:prstGeom>
            <a:noFill/>
            <a:ln w="38100" algn="ctr">
              <a:solidFill>
                <a:srgbClr val="008000"/>
              </a:solidFill>
              <a:round/>
              <a:headEnd/>
              <a:tailEnd/>
            </a:ln>
          </p:spPr>
        </p:cxnSp>
        <p:sp>
          <p:nvSpPr>
            <p:cNvPr id="18459" name="Kombinationstegning 112"/>
            <p:cNvSpPr>
              <a:spLocks/>
            </p:cNvSpPr>
            <p:nvPr/>
          </p:nvSpPr>
          <p:spPr bwMode="auto">
            <a:xfrm>
              <a:off x="1440405" y="4084443"/>
              <a:ext cx="830158" cy="1235270"/>
            </a:xfrm>
            <a:custGeom>
              <a:avLst/>
              <a:gdLst>
                <a:gd name="T0" fmla="*/ 0 w 1248770"/>
                <a:gd name="T1" fmla="*/ 1236740 h 1235123"/>
                <a:gd name="T2" fmla="*/ 6959 w 1248770"/>
                <a:gd name="T3" fmla="*/ 908765 h 1235123"/>
                <a:gd name="T4" fmla="*/ 13994 w 1248770"/>
                <a:gd name="T5" fmla="*/ 0 h 1235123"/>
                <a:gd name="T6" fmla="*/ 0 60000 65536"/>
                <a:gd name="T7" fmla="*/ 0 60000 65536"/>
                <a:gd name="T8" fmla="*/ 0 60000 65536"/>
                <a:gd name="T9" fmla="*/ 0 w 1248770"/>
                <a:gd name="T10" fmla="*/ 0 h 1235123"/>
                <a:gd name="T11" fmla="*/ 1248770 w 1248770"/>
                <a:gd name="T12" fmla="*/ 1235123 h 1235123"/>
              </a:gdLst>
              <a:ahLst/>
              <a:cxnLst>
                <a:cxn ang="T6">
                  <a:pos x="T0" y="T1"/>
                </a:cxn>
                <a:cxn ang="T7">
                  <a:pos x="T2" y="T3"/>
                </a:cxn>
                <a:cxn ang="T8">
                  <a:pos x="T4" y="T5"/>
                </a:cxn>
              </a:cxnLst>
              <a:rect l="T9" t="T10" r="T11" b="T12"/>
              <a:pathLst>
                <a:path w="1248770" h="1235123">
                  <a:moveTo>
                    <a:pt x="0" y="1235123"/>
                  </a:moveTo>
                  <a:cubicBezTo>
                    <a:pt x="206422" y="1174277"/>
                    <a:pt x="412845" y="1113431"/>
                    <a:pt x="620973" y="907577"/>
                  </a:cubicBezTo>
                  <a:cubicBezTo>
                    <a:pt x="829101" y="701723"/>
                    <a:pt x="1038935" y="350861"/>
                    <a:pt x="1248770" y="0"/>
                  </a:cubicBezTo>
                </a:path>
              </a:pathLst>
            </a:custGeom>
            <a:noFill/>
            <a:ln w="38100" cap="flat" cmpd="sng" algn="ctr">
              <a:solidFill>
                <a:srgbClr val="008000"/>
              </a:solidFill>
              <a:prstDash val="solid"/>
              <a:round/>
              <a:headEnd type="none" w="med" len="med"/>
              <a:tailEnd type="none" w="med" len="med"/>
            </a:ln>
          </p:spPr>
          <p:txBody>
            <a:bodyPr/>
            <a:lstStyle/>
            <a:p>
              <a:endParaRPr lang="da-DK" dirty="0"/>
            </a:p>
          </p:txBody>
        </p:sp>
      </p:grpSp>
      <p:grpSp>
        <p:nvGrpSpPr>
          <p:cNvPr id="10" name="Gruppe 50"/>
          <p:cNvGrpSpPr>
            <a:grpSpLocks/>
          </p:cNvGrpSpPr>
          <p:nvPr/>
        </p:nvGrpSpPr>
        <p:grpSpPr bwMode="auto">
          <a:xfrm>
            <a:off x="1082675" y="2519363"/>
            <a:ext cx="2511425" cy="2790825"/>
            <a:chOff x="860425" y="2519012"/>
            <a:chExt cx="2511425" cy="2791176"/>
          </a:xfrm>
        </p:grpSpPr>
        <p:cxnSp>
          <p:nvCxnSpPr>
            <p:cNvPr id="18453" name="Lige forbindelse 105"/>
            <p:cNvCxnSpPr>
              <a:cxnSpLocks noChangeShapeType="1"/>
            </p:cNvCxnSpPr>
            <p:nvPr/>
          </p:nvCxnSpPr>
          <p:spPr bwMode="auto">
            <a:xfrm>
              <a:off x="860425" y="2536192"/>
              <a:ext cx="1016000" cy="2221"/>
            </a:xfrm>
            <a:prstGeom prst="line">
              <a:avLst/>
            </a:prstGeom>
            <a:noFill/>
            <a:ln w="38100" algn="ctr">
              <a:solidFill>
                <a:srgbClr val="FF0000"/>
              </a:solidFill>
              <a:round/>
              <a:headEnd/>
              <a:tailEnd/>
            </a:ln>
          </p:spPr>
        </p:cxnSp>
        <p:cxnSp>
          <p:nvCxnSpPr>
            <p:cNvPr id="18454" name="Lige forbindelse 52"/>
            <p:cNvCxnSpPr>
              <a:cxnSpLocks noChangeShapeType="1"/>
            </p:cNvCxnSpPr>
            <p:nvPr/>
          </p:nvCxnSpPr>
          <p:spPr bwMode="auto">
            <a:xfrm rot="5400000">
              <a:off x="938108" y="3452568"/>
              <a:ext cx="1869635" cy="2523"/>
            </a:xfrm>
            <a:prstGeom prst="line">
              <a:avLst/>
            </a:prstGeom>
            <a:noFill/>
            <a:ln w="38100" algn="ctr">
              <a:solidFill>
                <a:srgbClr val="FF0000"/>
              </a:solidFill>
              <a:round/>
              <a:headEnd/>
              <a:tailEnd/>
            </a:ln>
          </p:spPr>
        </p:cxnSp>
        <p:sp>
          <p:nvSpPr>
            <p:cNvPr id="18455" name="Kombinationstegning 53"/>
            <p:cNvSpPr>
              <a:spLocks/>
            </p:cNvSpPr>
            <p:nvPr/>
          </p:nvSpPr>
          <p:spPr bwMode="auto">
            <a:xfrm>
              <a:off x="1869281" y="4381501"/>
              <a:ext cx="1166813" cy="928687"/>
            </a:xfrm>
            <a:custGeom>
              <a:avLst/>
              <a:gdLst>
                <a:gd name="T0" fmla="*/ 0 w 1166813"/>
                <a:gd name="T1" fmla="*/ 0 h 923925"/>
                <a:gd name="T2" fmla="*/ 302419 w 1166813"/>
                <a:gd name="T3" fmla="*/ 436452 h 923925"/>
                <a:gd name="T4" fmla="*/ 1166813 w 1166813"/>
                <a:gd name="T5" fmla="*/ 967677 h 923925"/>
                <a:gd name="T6" fmla="*/ 0 60000 65536"/>
                <a:gd name="T7" fmla="*/ 0 60000 65536"/>
                <a:gd name="T8" fmla="*/ 0 60000 65536"/>
                <a:gd name="T9" fmla="*/ 0 w 1166813"/>
                <a:gd name="T10" fmla="*/ 0 h 923925"/>
                <a:gd name="T11" fmla="*/ 1166813 w 1166813"/>
                <a:gd name="T12" fmla="*/ 923925 h 923925"/>
              </a:gdLst>
              <a:ahLst/>
              <a:cxnLst>
                <a:cxn ang="T6">
                  <a:pos x="T0" y="T1"/>
                </a:cxn>
                <a:cxn ang="T7">
                  <a:pos x="T2" y="T3"/>
                </a:cxn>
                <a:cxn ang="T8">
                  <a:pos x="T4" y="T5"/>
                </a:cxn>
              </a:cxnLst>
              <a:rect l="T9" t="T10" r="T11" b="T12"/>
              <a:pathLst>
                <a:path w="1166813" h="923925">
                  <a:moveTo>
                    <a:pt x="0" y="0"/>
                  </a:moveTo>
                  <a:cubicBezTo>
                    <a:pt x="53975" y="131365"/>
                    <a:pt x="107950" y="262731"/>
                    <a:pt x="302419" y="416718"/>
                  </a:cubicBezTo>
                  <a:cubicBezTo>
                    <a:pt x="496888" y="570705"/>
                    <a:pt x="831850" y="747315"/>
                    <a:pt x="1166813" y="923925"/>
                  </a:cubicBezTo>
                </a:path>
              </a:pathLst>
            </a:custGeom>
            <a:noFill/>
            <a:ln w="38100" cap="flat" cmpd="sng" algn="ctr">
              <a:solidFill>
                <a:srgbClr val="FF0000"/>
              </a:solidFill>
              <a:prstDash val="solid"/>
              <a:round/>
              <a:headEnd type="none" w="med" len="med"/>
              <a:tailEnd type="none" w="med" len="med"/>
            </a:ln>
          </p:spPr>
          <p:txBody>
            <a:bodyPr/>
            <a:lstStyle/>
            <a:p>
              <a:endParaRPr lang="da-DK" dirty="0"/>
            </a:p>
          </p:txBody>
        </p:sp>
        <p:cxnSp>
          <p:nvCxnSpPr>
            <p:cNvPr id="18456" name="Lige forbindelse 107"/>
            <p:cNvCxnSpPr>
              <a:cxnSpLocks noChangeShapeType="1"/>
            </p:cNvCxnSpPr>
            <p:nvPr/>
          </p:nvCxnSpPr>
          <p:spPr bwMode="auto">
            <a:xfrm>
              <a:off x="3024981" y="5307805"/>
              <a:ext cx="346869" cy="2383"/>
            </a:xfrm>
            <a:prstGeom prst="line">
              <a:avLst/>
            </a:prstGeom>
            <a:noFill/>
            <a:ln w="38100" algn="ctr">
              <a:solidFill>
                <a:srgbClr val="FF0000"/>
              </a:solidFill>
              <a:round/>
              <a:headEnd/>
              <a:tailEnd/>
            </a:ln>
          </p:spPr>
        </p:cxnSp>
      </p:grpSp>
      <p:grpSp>
        <p:nvGrpSpPr>
          <p:cNvPr id="11" name="Gruppe 150"/>
          <p:cNvGrpSpPr>
            <a:grpSpLocks/>
          </p:cNvGrpSpPr>
          <p:nvPr/>
        </p:nvGrpSpPr>
        <p:grpSpPr bwMode="auto">
          <a:xfrm>
            <a:off x="1522413" y="3770313"/>
            <a:ext cx="1538287" cy="2346325"/>
            <a:chOff x="1295695" y="3944938"/>
            <a:chExt cx="1537600" cy="2345611"/>
          </a:xfrm>
        </p:grpSpPr>
        <p:cxnSp>
          <p:nvCxnSpPr>
            <p:cNvPr id="18449" name="Lige forbindelse 127"/>
            <p:cNvCxnSpPr>
              <a:cxnSpLocks noChangeShapeType="1"/>
            </p:cNvCxnSpPr>
            <p:nvPr/>
          </p:nvCxnSpPr>
          <p:spPr bwMode="auto">
            <a:xfrm flipH="1">
              <a:off x="1864740" y="3946266"/>
              <a:ext cx="4020" cy="1263909"/>
            </a:xfrm>
            <a:prstGeom prst="line">
              <a:avLst/>
            </a:prstGeom>
            <a:noFill/>
            <a:ln w="12700" algn="ctr">
              <a:solidFill>
                <a:schemeClr val="tx1"/>
              </a:solidFill>
              <a:prstDash val="sysDash"/>
              <a:round/>
              <a:headEnd/>
              <a:tailEnd/>
            </a:ln>
          </p:spPr>
        </p:cxnSp>
        <p:cxnSp>
          <p:nvCxnSpPr>
            <p:cNvPr id="18450" name="Lige forbindelse 131"/>
            <p:cNvCxnSpPr>
              <a:cxnSpLocks noChangeShapeType="1"/>
            </p:cNvCxnSpPr>
            <p:nvPr/>
          </p:nvCxnSpPr>
          <p:spPr bwMode="auto">
            <a:xfrm flipH="1">
              <a:off x="2268193" y="3944938"/>
              <a:ext cx="4020" cy="1263909"/>
            </a:xfrm>
            <a:prstGeom prst="line">
              <a:avLst/>
            </a:prstGeom>
            <a:noFill/>
            <a:ln w="12700" algn="ctr">
              <a:solidFill>
                <a:schemeClr val="tx1"/>
              </a:solidFill>
              <a:prstDash val="sysDash"/>
              <a:round/>
              <a:headEnd/>
              <a:tailEnd/>
            </a:ln>
          </p:spPr>
        </p:cxnSp>
        <p:sp>
          <p:nvSpPr>
            <p:cNvPr id="18451" name="Venstre klammeparentes 136"/>
            <p:cNvSpPr>
              <a:spLocks/>
            </p:cNvSpPr>
            <p:nvPr/>
          </p:nvSpPr>
          <p:spPr bwMode="auto">
            <a:xfrm rot="-5400000">
              <a:off x="1963427" y="5242684"/>
              <a:ext cx="203929" cy="396083"/>
            </a:xfrm>
            <a:prstGeom prst="leftBrace">
              <a:avLst>
                <a:gd name="adj1" fmla="val 8336"/>
                <a:gd name="adj2" fmla="val 50000"/>
              </a:avLst>
            </a:prstGeom>
            <a:noFill/>
            <a:ln w="28575" algn="ctr">
              <a:solidFill>
                <a:schemeClr val="tx1"/>
              </a:solidFill>
              <a:round/>
              <a:headEnd/>
              <a:tailEnd/>
            </a:ln>
          </p:spPr>
          <p:txBody>
            <a:bodyPr/>
            <a:lstStyle/>
            <a:p>
              <a:endParaRPr lang="en-GB" dirty="0"/>
            </a:p>
          </p:txBody>
        </p:sp>
        <p:sp>
          <p:nvSpPr>
            <p:cNvPr id="18452" name="Tekstboks 138"/>
            <p:cNvSpPr txBox="1">
              <a:spLocks noChangeArrowheads="1"/>
            </p:cNvSpPr>
            <p:nvPr/>
          </p:nvSpPr>
          <p:spPr bwMode="auto">
            <a:xfrm>
              <a:off x="1295695" y="5582663"/>
              <a:ext cx="1537600" cy="707886"/>
            </a:xfrm>
            <a:prstGeom prst="rect">
              <a:avLst/>
            </a:prstGeom>
            <a:noFill/>
            <a:ln w="9525">
              <a:noFill/>
              <a:miter lim="800000"/>
              <a:headEnd/>
              <a:tailEnd/>
            </a:ln>
          </p:spPr>
          <p:txBody>
            <a:bodyPr wrap="none">
              <a:spAutoFit/>
            </a:bodyPr>
            <a:lstStyle/>
            <a:p>
              <a:r>
                <a:rPr lang="en-GB" dirty="0"/>
                <a:t>Exported</a:t>
              </a:r>
            </a:p>
            <a:p>
              <a:r>
                <a:rPr lang="en-GB" dirty="0"/>
                <a:t>energy E</a:t>
              </a:r>
            </a:p>
          </p:txBody>
        </p:sp>
      </p:gr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Right)">
                                      <p:cBhvr>
                                        <p:cTn id="12" dur="10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strips(upRight)">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1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10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right)">
                                      <p:cBhvr>
                                        <p:cTn id="37" dur="10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up)">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dissolve">
                                      <p:cBhvr>
                                        <p:cTn id="53" dur="500"/>
                                        <p:tgtEl>
                                          <p:spTgt spid="6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up)">
                                      <p:cBhvr>
                                        <p:cTn id="58" dur="20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grpId="0" nodeType="click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dissolve">
                                      <p:cBhvr>
                                        <p:cTn id="63"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457200" y="-346075"/>
            <a:ext cx="8229600" cy="1143000"/>
          </a:xfrm>
        </p:spPr>
        <p:txBody>
          <a:bodyPr/>
          <a:lstStyle/>
          <a:p>
            <a:r>
              <a:rPr lang="en-GB" dirty="0" smtClean="0"/>
              <a:t>Comments – 1</a:t>
            </a:r>
          </a:p>
        </p:txBody>
      </p:sp>
      <p:sp>
        <p:nvSpPr>
          <p:cNvPr id="19459" name="Pladsholder til indhold 2"/>
          <p:cNvSpPr>
            <a:spLocks noGrp="1"/>
          </p:cNvSpPr>
          <p:nvPr>
            <p:ph idx="1"/>
          </p:nvPr>
        </p:nvSpPr>
        <p:spPr>
          <a:xfrm>
            <a:off x="0" y="347663"/>
            <a:ext cx="9144000" cy="6496050"/>
          </a:xfrm>
        </p:spPr>
        <p:txBody>
          <a:bodyPr/>
          <a:lstStyle/>
          <a:p>
            <a:r>
              <a:rPr lang="en-GB" sz="2000" dirty="0" smtClean="0"/>
              <a:t>Referring to slide no. 15:</a:t>
            </a:r>
          </a:p>
          <a:p>
            <a:pPr lvl="1"/>
            <a:r>
              <a:rPr lang="en-GB" dirty="0" smtClean="0"/>
              <a:t>In the low-price zone A, there is limited excess production capacity</a:t>
            </a:r>
          </a:p>
          <a:p>
            <a:pPr lvl="2"/>
            <a:r>
              <a:rPr lang="en-GB" dirty="0" smtClean="0"/>
              <a:t>This is seen from the fact that the supply curve turns vertical shortly after the intersection of the demand curve and the supply curve.</a:t>
            </a:r>
          </a:p>
          <a:p>
            <a:pPr lvl="1"/>
            <a:r>
              <a:rPr lang="en-GB" dirty="0" smtClean="0"/>
              <a:t>The high-price zone B may have a bigger surplus of production capacity</a:t>
            </a:r>
          </a:p>
          <a:p>
            <a:pPr lvl="2"/>
            <a:r>
              <a:rPr lang="en-GB" dirty="0" smtClean="0"/>
              <a:t>However, this production capacity is expensive.</a:t>
            </a:r>
          </a:p>
          <a:p>
            <a:r>
              <a:rPr lang="en-GB" sz="2000" dirty="0" smtClean="0"/>
              <a:t>Referring to slide no. 16:</a:t>
            </a:r>
          </a:p>
          <a:p>
            <a:pPr lvl="1"/>
            <a:r>
              <a:rPr lang="en-GB" dirty="0" smtClean="0"/>
              <a:t>For the high-price zone B: with an import of E, the price must be set to p</a:t>
            </a:r>
            <a:r>
              <a:rPr lang="en-GB" baseline="-25000" dirty="0" smtClean="0"/>
              <a:t>c</a:t>
            </a:r>
            <a:r>
              <a:rPr lang="en-GB" dirty="0" smtClean="0"/>
              <a:t> in order to create a balance between demand and supply.</a:t>
            </a:r>
          </a:p>
          <a:p>
            <a:pPr lvl="1"/>
            <a:r>
              <a:rPr lang="en-GB" dirty="0" smtClean="0"/>
              <a:t>For the low-price zone A: the maximum export from this zone is E.</a:t>
            </a:r>
          </a:p>
          <a:p>
            <a:pPr lvl="2"/>
            <a:r>
              <a:rPr lang="en-GB" dirty="0" smtClean="0"/>
              <a:t>In order to create an export of E, the price in the zone A must at least be set to p</a:t>
            </a:r>
            <a:r>
              <a:rPr lang="en-GB" baseline="-25000" dirty="0" smtClean="0"/>
              <a:t>e</a:t>
            </a:r>
            <a:endParaRPr lang="en-GB" dirty="0" smtClean="0"/>
          </a:p>
          <a:p>
            <a:pPr lvl="3"/>
            <a:r>
              <a:rPr lang="en-GB" dirty="0" smtClean="0"/>
              <a:t>However, you can </a:t>
            </a:r>
            <a:r>
              <a:rPr lang="en-GB" u="sng" dirty="0" smtClean="0"/>
              <a:t>choose</a:t>
            </a:r>
            <a:r>
              <a:rPr lang="en-GB" dirty="0" smtClean="0"/>
              <a:t> any higher price. For example, you can choose the price p</a:t>
            </a:r>
            <a:r>
              <a:rPr lang="en-GB" baseline="-25000" dirty="0" smtClean="0"/>
              <a:t>c</a:t>
            </a:r>
            <a:r>
              <a:rPr lang="en-GB" dirty="0" smtClean="0"/>
              <a:t>.</a:t>
            </a:r>
          </a:p>
        </p:txBody>
      </p:sp>
      <p:sp>
        <p:nvSpPr>
          <p:cNvPr id="19460" name="Pladsholder til diasnummer 5"/>
          <p:cNvSpPr>
            <a:spLocks noGrp="1"/>
          </p:cNvSpPr>
          <p:nvPr>
            <p:ph type="sldNum" sz="quarter" idx="12"/>
          </p:nvPr>
        </p:nvSpPr>
        <p:spPr>
          <a:noFill/>
        </p:spPr>
        <p:txBody>
          <a:bodyPr/>
          <a:lstStyle/>
          <a:p>
            <a:fld id="{8025DC7E-46D1-44A4-94B9-9C351E789126}" type="slidenum">
              <a:rPr lang="en-GB" smtClean="0"/>
              <a:pPr/>
              <a:t>17</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457200" y="1588"/>
            <a:ext cx="8229600" cy="1143000"/>
          </a:xfrm>
        </p:spPr>
        <p:txBody>
          <a:bodyPr/>
          <a:lstStyle/>
          <a:p>
            <a:r>
              <a:rPr lang="en-GB" dirty="0" smtClean="0"/>
              <a:t>Comments – 2</a:t>
            </a:r>
          </a:p>
        </p:txBody>
      </p:sp>
      <p:sp>
        <p:nvSpPr>
          <p:cNvPr id="20483" name="Pladsholder til indhold 2"/>
          <p:cNvSpPr>
            <a:spLocks noGrp="1"/>
          </p:cNvSpPr>
          <p:nvPr>
            <p:ph idx="1"/>
          </p:nvPr>
        </p:nvSpPr>
        <p:spPr>
          <a:xfrm>
            <a:off x="28575" y="1484313"/>
            <a:ext cx="9086850" cy="4829175"/>
          </a:xfrm>
        </p:spPr>
        <p:txBody>
          <a:bodyPr/>
          <a:lstStyle/>
          <a:p>
            <a:r>
              <a:rPr lang="en-GB" sz="2200" dirty="0" smtClean="0"/>
              <a:t>For the exporting zone A – which price should you </a:t>
            </a:r>
            <a:r>
              <a:rPr lang="en-GB" sz="2200" u="sng" dirty="0" smtClean="0"/>
              <a:t>choose</a:t>
            </a:r>
            <a:r>
              <a:rPr lang="en-GB" sz="2200" dirty="0" smtClean="0"/>
              <a:t>?</a:t>
            </a:r>
          </a:p>
          <a:p>
            <a:r>
              <a:rPr lang="en-GB" sz="2200" dirty="0" smtClean="0"/>
              <a:t>Argument for choosing the common price p</a:t>
            </a:r>
            <a:r>
              <a:rPr lang="en-GB" sz="2200" baseline="-25000" dirty="0" smtClean="0"/>
              <a:t>c</a:t>
            </a:r>
            <a:r>
              <a:rPr lang="en-GB" sz="2200" dirty="0" smtClean="0"/>
              <a:t>:</a:t>
            </a:r>
          </a:p>
          <a:p>
            <a:pPr lvl="1"/>
            <a:r>
              <a:rPr lang="en-GB" sz="2200" dirty="0" smtClean="0"/>
              <a:t>“</a:t>
            </a:r>
            <a:r>
              <a:rPr lang="en-GB" sz="2200" i="1" dirty="0" smtClean="0"/>
              <a:t>This is how market economy works. For example, for other commodities such as apples or pens, if the price is very high in a country, this high price will establish itself in the neighbouring countries, if the transport lines are uncongested</a:t>
            </a:r>
            <a:r>
              <a:rPr lang="en-GB" sz="2200" dirty="0" smtClean="0"/>
              <a:t>”.</a:t>
            </a:r>
          </a:p>
          <a:p>
            <a:r>
              <a:rPr lang="en-GB" sz="2200" dirty="0" smtClean="0"/>
              <a:t>In line with this: in the calculation of the spot prices, an unconstrained application of the so-called welfare criterion will give the price p</a:t>
            </a:r>
            <a:r>
              <a:rPr lang="en-GB" sz="2200" baseline="-25000" dirty="0" smtClean="0"/>
              <a:t>c</a:t>
            </a:r>
            <a:r>
              <a:rPr lang="en-GB" sz="2200" dirty="0" smtClean="0"/>
              <a:t>.</a:t>
            </a:r>
          </a:p>
        </p:txBody>
      </p:sp>
      <p:sp>
        <p:nvSpPr>
          <p:cNvPr id="20484" name="Pladsholder til dato 5"/>
          <p:cNvSpPr>
            <a:spLocks noGrp="1"/>
          </p:cNvSpPr>
          <p:nvPr>
            <p:ph type="dt" sz="quarter" idx="10"/>
          </p:nvPr>
        </p:nvSpPr>
        <p:spPr>
          <a:noFill/>
        </p:spPr>
        <p:txBody>
          <a:bodyPr/>
          <a:lstStyle/>
          <a:p>
            <a:r>
              <a:rPr lang="da-DK" dirty="0" smtClean="0"/>
              <a:t>Nov. 15, 2011</a:t>
            </a:r>
            <a:endParaRPr lang="en-GB" dirty="0" smtClean="0"/>
          </a:p>
        </p:txBody>
      </p:sp>
      <p:sp>
        <p:nvSpPr>
          <p:cNvPr id="20485" name="Pladsholder til diasnummer 5"/>
          <p:cNvSpPr>
            <a:spLocks noGrp="1"/>
          </p:cNvSpPr>
          <p:nvPr>
            <p:ph type="sldNum" sz="quarter" idx="12"/>
          </p:nvPr>
        </p:nvSpPr>
        <p:spPr>
          <a:noFill/>
        </p:spPr>
        <p:txBody>
          <a:bodyPr/>
          <a:lstStyle/>
          <a:p>
            <a:fld id="{6F3C9292-16F8-4E64-A5F1-FB76870FE7BD}" type="slidenum">
              <a:rPr lang="en-GB" smtClean="0"/>
              <a:pPr/>
              <a:t>18</a:t>
            </a:fld>
            <a:endParaRPr lang="en-GB" dirty="0" smtClean="0"/>
          </a:p>
        </p:txBody>
      </p:sp>
      <p:sp>
        <p:nvSpPr>
          <p:cNvPr id="20486" name="Pladsholder til sidefod 5"/>
          <p:cNvSpPr>
            <a:spLocks noGrp="1"/>
          </p:cNvSpPr>
          <p:nvPr>
            <p:ph type="ftr" sz="quarter" idx="11"/>
          </p:nvPr>
        </p:nvSpPr>
        <p:spPr>
          <a:noFill/>
        </p:spPr>
        <p:txBody>
          <a:bodyPr/>
          <a:lstStyle/>
          <a:p>
            <a:r>
              <a:rPr lang="en-GB" dirty="0" smtClean="0"/>
              <a:t>Anders Plejdrup Houmøller</a:t>
            </a:r>
          </a:p>
        </p:txBody>
      </p:sp>
    </p:spTree>
  </p:cSld>
  <p:clrMapOvr>
    <a:masterClrMapping/>
  </p:clrMapOvr>
  <p:transition spd="med">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
          <p:cNvSpPr>
            <a:spLocks noGrp="1"/>
          </p:cNvSpPr>
          <p:nvPr>
            <p:ph type="title"/>
          </p:nvPr>
        </p:nvSpPr>
        <p:spPr>
          <a:xfrm>
            <a:off x="457200" y="1588"/>
            <a:ext cx="8229600" cy="1143000"/>
          </a:xfrm>
        </p:spPr>
        <p:txBody>
          <a:bodyPr/>
          <a:lstStyle/>
          <a:p>
            <a:r>
              <a:rPr lang="en-GB" dirty="0" smtClean="0"/>
              <a:t>Comments – 3</a:t>
            </a:r>
          </a:p>
        </p:txBody>
      </p:sp>
      <p:sp>
        <p:nvSpPr>
          <p:cNvPr id="21507" name="Pladsholder til indhold 2"/>
          <p:cNvSpPr>
            <a:spLocks noGrp="1"/>
          </p:cNvSpPr>
          <p:nvPr>
            <p:ph idx="1"/>
          </p:nvPr>
        </p:nvSpPr>
        <p:spPr>
          <a:xfrm>
            <a:off x="0" y="889000"/>
            <a:ext cx="9144000" cy="5641975"/>
          </a:xfrm>
        </p:spPr>
        <p:txBody>
          <a:bodyPr/>
          <a:lstStyle/>
          <a:p>
            <a:r>
              <a:rPr lang="en-GB" sz="2000" dirty="0" smtClean="0"/>
              <a:t>For the exporting zone A – which price should you </a:t>
            </a:r>
            <a:r>
              <a:rPr lang="en-GB" sz="2000" u="sng" dirty="0" smtClean="0"/>
              <a:t>choose</a:t>
            </a:r>
            <a:r>
              <a:rPr lang="en-GB" sz="2000" dirty="0" smtClean="0"/>
              <a:t>?</a:t>
            </a:r>
          </a:p>
          <a:p>
            <a:r>
              <a:rPr lang="en-GB" sz="2000" dirty="0" smtClean="0"/>
              <a:t>Argument for choosing the export price p</a:t>
            </a:r>
            <a:r>
              <a:rPr lang="en-GB" sz="2000" baseline="-25000" dirty="0" smtClean="0"/>
              <a:t>e</a:t>
            </a:r>
            <a:r>
              <a:rPr lang="en-GB" sz="2000" dirty="0" smtClean="0"/>
              <a:t> (the lowest possible price):</a:t>
            </a:r>
          </a:p>
          <a:p>
            <a:pPr lvl="1"/>
            <a:r>
              <a:rPr lang="en-GB" dirty="0" smtClean="0"/>
              <a:t>“</a:t>
            </a:r>
            <a:r>
              <a:rPr lang="en-GB" i="1" dirty="0" smtClean="0"/>
              <a:t>The electricity market does not work as the market for pens or apples. You can not freely establish new production facilities. On the contrary, plans for building new production facilities always trigger a contentious and highly political process</a:t>
            </a:r>
          </a:p>
          <a:p>
            <a:pPr lvl="2"/>
            <a:r>
              <a:rPr lang="en-GB" i="1" dirty="0" smtClean="0"/>
              <a:t>Causing some countries ‘not to do their homework’</a:t>
            </a:r>
          </a:p>
          <a:p>
            <a:pPr lvl="3"/>
            <a:r>
              <a:rPr lang="en-GB" i="1" dirty="0" smtClean="0"/>
              <a:t>ie, winding up with too few reasonably priced production facilities.</a:t>
            </a:r>
          </a:p>
          <a:p>
            <a:pPr lvl="2"/>
            <a:r>
              <a:rPr lang="en-GB" i="1" dirty="0" smtClean="0"/>
              <a:t>By choosing price p</a:t>
            </a:r>
            <a:r>
              <a:rPr lang="en-GB" i="1" baseline="-25000" dirty="0" smtClean="0"/>
              <a:t>c</a:t>
            </a:r>
            <a:r>
              <a:rPr lang="en-GB" i="1" dirty="0" smtClean="0"/>
              <a:t> the high prices from countries ‘not doing their homework’ is artificially imposed on end users in neighbouring countries</a:t>
            </a:r>
          </a:p>
          <a:p>
            <a:pPr lvl="3"/>
            <a:r>
              <a:rPr lang="en-GB" i="1" dirty="0" smtClean="0"/>
              <a:t>And the end users in neighbouring countries have no influence on the political processes blocking the building of new facilities in the high-price country</a:t>
            </a:r>
            <a:r>
              <a:rPr lang="en-GB" dirty="0" smtClean="0"/>
              <a:t>”.</a:t>
            </a:r>
          </a:p>
        </p:txBody>
      </p:sp>
      <p:sp>
        <p:nvSpPr>
          <p:cNvPr id="21508" name="Pladsholder til diasnummer 5"/>
          <p:cNvSpPr>
            <a:spLocks noGrp="1"/>
          </p:cNvSpPr>
          <p:nvPr>
            <p:ph type="sldNum" sz="quarter" idx="12"/>
          </p:nvPr>
        </p:nvSpPr>
        <p:spPr>
          <a:noFill/>
        </p:spPr>
        <p:txBody>
          <a:bodyPr/>
          <a:lstStyle/>
          <a:p>
            <a:fld id="{5970ADCE-D134-4235-824E-0DC4B00716BA}" type="slidenum">
              <a:rPr lang="en-GB" smtClean="0"/>
              <a:pPr/>
              <a:t>19</a:t>
            </a:fld>
            <a:endParaRPr lang="en-GB" dirty="0" smtClean="0"/>
          </a:p>
        </p:txBody>
      </p:sp>
      <p:sp>
        <p:nvSpPr>
          <p:cNvPr id="5" name="Pladsholder til dato 4"/>
          <p:cNvSpPr>
            <a:spLocks noGrp="1"/>
          </p:cNvSpPr>
          <p:nvPr>
            <p:ph type="dt" sz="half" idx="10"/>
          </p:nvPr>
        </p:nvSpPr>
        <p:spPr/>
        <p:txBody>
          <a:bodyPr/>
          <a:lstStyle/>
          <a:p>
            <a:pPr>
              <a:defRPr/>
            </a:pPr>
            <a:r>
              <a:rPr lang="da-DK" dirty="0" smtClean="0"/>
              <a:t>Nov. 15, 2011</a:t>
            </a:r>
            <a:endParaRPr lang="en-GB" dirty="0"/>
          </a:p>
        </p:txBody>
      </p:sp>
    </p:spTree>
  </p:cSld>
  <p:clrMapOvr>
    <a:masterClrMapping/>
  </p:clrMapOvr>
  <p:transition spd="med">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a:xfrm>
            <a:off x="109538" y="219757"/>
            <a:ext cx="8229600" cy="1143000"/>
          </a:xfrm>
        </p:spPr>
        <p:txBody>
          <a:bodyPr/>
          <a:lstStyle/>
          <a:p>
            <a:r>
              <a:rPr lang="en-GB" dirty="0" smtClean="0"/>
              <a:t>Good governance for the market coupling</a:t>
            </a:r>
          </a:p>
        </p:txBody>
      </p:sp>
      <p:sp>
        <p:nvSpPr>
          <p:cNvPr id="4099" name="Pladsholder til indhold 2"/>
          <p:cNvSpPr>
            <a:spLocks noGrp="1"/>
          </p:cNvSpPr>
          <p:nvPr>
            <p:ph idx="1"/>
          </p:nvPr>
        </p:nvSpPr>
        <p:spPr>
          <a:xfrm>
            <a:off x="174625" y="1334639"/>
            <a:ext cx="8794750" cy="5312904"/>
          </a:xfrm>
        </p:spPr>
        <p:txBody>
          <a:bodyPr/>
          <a:lstStyle/>
          <a:p>
            <a:r>
              <a:rPr lang="en-GB" dirty="0" smtClean="0"/>
              <a:t>There is an awful lot of money involved in making the right day-ahead plans for the cross-border energy flows</a:t>
            </a:r>
          </a:p>
          <a:p>
            <a:pPr lvl="1"/>
            <a:r>
              <a:rPr lang="en-GB" dirty="0" smtClean="0"/>
              <a:t>As wrong energy flows will inflict huge socio-economic losses.</a:t>
            </a:r>
          </a:p>
          <a:p>
            <a:r>
              <a:rPr lang="en-GB" dirty="0" smtClean="0"/>
              <a:t>Also, there is an awful lot of money at stake, if the spot prices are unreliable</a:t>
            </a:r>
          </a:p>
          <a:p>
            <a:pPr lvl="1"/>
            <a:r>
              <a:rPr lang="en-GB" dirty="0" smtClean="0"/>
              <a:t>As we saw when the local re-calculations of the spot prices failed spectacularly</a:t>
            </a:r>
          </a:p>
          <a:p>
            <a:pPr lvl="2"/>
            <a:r>
              <a:rPr lang="en-GB" dirty="0" smtClean="0"/>
              <a:t>In Eastern Denmark for 1 December 2009.</a:t>
            </a:r>
          </a:p>
          <a:p>
            <a:pPr lvl="2"/>
            <a:r>
              <a:rPr lang="en-GB" dirty="0" smtClean="0"/>
              <a:t>In Central Western Europe for 28 March 2011.</a:t>
            </a:r>
          </a:p>
          <a:p>
            <a:pPr lvl="2"/>
            <a:r>
              <a:rPr lang="en-GB" dirty="0" smtClean="0"/>
              <a:t>In Eastern Denmark for 12 October 2011.</a:t>
            </a:r>
          </a:p>
          <a:p>
            <a:r>
              <a:rPr lang="en-GB" dirty="0" smtClean="0"/>
              <a:t>Therefore, </a:t>
            </a:r>
            <a:r>
              <a:rPr lang="en-GB" dirty="0" smtClean="0">
                <a:solidFill>
                  <a:srgbClr val="CC0000"/>
                </a:solidFill>
              </a:rPr>
              <a:t>we need good governance for the European market coupling</a:t>
            </a:r>
            <a:r>
              <a:rPr lang="en-GB" dirty="0" smtClean="0"/>
              <a:t>.</a:t>
            </a:r>
          </a:p>
          <a:p>
            <a:pPr lvl="1"/>
            <a:endParaRPr lang="en-GB" dirty="0" smtClean="0"/>
          </a:p>
        </p:txBody>
      </p:sp>
      <p:sp>
        <p:nvSpPr>
          <p:cNvPr id="4100"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4101" name="Pladsholder til sidefod 4"/>
          <p:cNvSpPr>
            <a:spLocks noGrp="1"/>
          </p:cNvSpPr>
          <p:nvPr>
            <p:ph type="ftr" sz="quarter" idx="11"/>
          </p:nvPr>
        </p:nvSpPr>
        <p:spPr>
          <a:noFill/>
        </p:spPr>
        <p:txBody>
          <a:bodyPr/>
          <a:lstStyle/>
          <a:p>
            <a:r>
              <a:rPr lang="en-GB" dirty="0" smtClean="0"/>
              <a:t>Anders Plejdrup Houmøller</a:t>
            </a:r>
          </a:p>
        </p:txBody>
      </p:sp>
      <p:sp>
        <p:nvSpPr>
          <p:cNvPr id="4102" name="Pladsholder til diasnummer 5"/>
          <p:cNvSpPr>
            <a:spLocks noGrp="1"/>
          </p:cNvSpPr>
          <p:nvPr>
            <p:ph type="sldNum" sz="quarter" idx="12"/>
          </p:nvPr>
        </p:nvSpPr>
        <p:spPr>
          <a:noFill/>
        </p:spPr>
        <p:txBody>
          <a:bodyPr/>
          <a:lstStyle/>
          <a:p>
            <a:fld id="{44934082-F71C-463D-8C15-6DC75C2DB022}" type="slidenum">
              <a:rPr lang="en-GB" smtClean="0"/>
              <a:pPr/>
              <a:t>2</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
          <p:cNvSpPr>
            <a:spLocks noGrp="1"/>
          </p:cNvSpPr>
          <p:nvPr>
            <p:ph type="title"/>
          </p:nvPr>
        </p:nvSpPr>
        <p:spPr/>
        <p:txBody>
          <a:bodyPr/>
          <a:lstStyle/>
          <a:p>
            <a:r>
              <a:rPr lang="en-GB" dirty="0" smtClean="0"/>
              <a:t>Comments – 4</a:t>
            </a:r>
          </a:p>
        </p:txBody>
      </p:sp>
      <p:sp>
        <p:nvSpPr>
          <p:cNvPr id="22531" name="Pladsholder til indhold 2"/>
          <p:cNvSpPr>
            <a:spLocks noGrp="1"/>
          </p:cNvSpPr>
          <p:nvPr>
            <p:ph idx="1"/>
          </p:nvPr>
        </p:nvSpPr>
        <p:spPr>
          <a:xfrm>
            <a:off x="211138" y="1831975"/>
            <a:ext cx="8686800" cy="2609850"/>
          </a:xfrm>
        </p:spPr>
        <p:txBody>
          <a:bodyPr/>
          <a:lstStyle/>
          <a:p>
            <a:r>
              <a:rPr lang="en-GB" sz="2800" dirty="0" smtClean="0"/>
              <a:t>Note: even if there were no block bids, it’s </a:t>
            </a:r>
            <a:r>
              <a:rPr lang="en-GB" sz="2800" u="sng" dirty="0" smtClean="0"/>
              <a:t>not</a:t>
            </a:r>
            <a:r>
              <a:rPr lang="en-GB" sz="2800" dirty="0" smtClean="0"/>
              <a:t> self-evident two biddings zones should have the same price just because their interconnector is uncongested!</a:t>
            </a:r>
          </a:p>
        </p:txBody>
      </p:sp>
      <p:sp>
        <p:nvSpPr>
          <p:cNvPr id="22532" name="Pladsholder til dato 5"/>
          <p:cNvSpPr>
            <a:spLocks noGrp="1"/>
          </p:cNvSpPr>
          <p:nvPr>
            <p:ph type="dt" sz="quarter" idx="10"/>
          </p:nvPr>
        </p:nvSpPr>
        <p:spPr>
          <a:noFill/>
        </p:spPr>
        <p:txBody>
          <a:bodyPr/>
          <a:lstStyle/>
          <a:p>
            <a:r>
              <a:rPr lang="da-DK" dirty="0" smtClean="0"/>
              <a:t>Nov. 15, 2011</a:t>
            </a:r>
            <a:endParaRPr lang="en-GB" dirty="0" smtClean="0"/>
          </a:p>
        </p:txBody>
      </p:sp>
      <p:sp>
        <p:nvSpPr>
          <p:cNvPr id="22533" name="Pladsholder til diasnummer 5"/>
          <p:cNvSpPr>
            <a:spLocks noGrp="1"/>
          </p:cNvSpPr>
          <p:nvPr>
            <p:ph type="sldNum" sz="quarter" idx="12"/>
          </p:nvPr>
        </p:nvSpPr>
        <p:spPr>
          <a:noFill/>
        </p:spPr>
        <p:txBody>
          <a:bodyPr/>
          <a:lstStyle/>
          <a:p>
            <a:fld id="{94CB70DD-2295-4D1D-9259-8C644841A09E}" type="slidenum">
              <a:rPr lang="en-GB" smtClean="0"/>
              <a:pPr/>
              <a:t>20</a:t>
            </a:fld>
            <a:endParaRPr lang="en-GB" dirty="0" smtClean="0"/>
          </a:p>
        </p:txBody>
      </p:sp>
      <p:sp>
        <p:nvSpPr>
          <p:cNvPr id="22534" name="Pladsholder til sidefod 5"/>
          <p:cNvSpPr>
            <a:spLocks noGrp="1"/>
          </p:cNvSpPr>
          <p:nvPr>
            <p:ph type="ftr" sz="quarter" idx="11"/>
          </p:nvPr>
        </p:nvSpPr>
        <p:spPr>
          <a:noFill/>
        </p:spPr>
        <p:txBody>
          <a:bodyPr/>
          <a:lstStyle/>
          <a:p>
            <a:r>
              <a:rPr lang="en-GB" dirty="0" smtClean="0"/>
              <a:t>Anders Plejdrup Houmøller</a:t>
            </a:r>
          </a:p>
        </p:txBody>
      </p:sp>
    </p:spTree>
  </p:cSld>
  <p:clrMapOvr>
    <a:masterClrMapping/>
  </p:clrMapOvr>
  <p:transition spd="med">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en-GB" dirty="0" smtClean="0"/>
              <a:t>The problem</a:t>
            </a:r>
          </a:p>
        </p:txBody>
      </p:sp>
      <p:sp>
        <p:nvSpPr>
          <p:cNvPr id="23555" name="Pladsholder til indhold 2"/>
          <p:cNvSpPr>
            <a:spLocks noGrp="1"/>
          </p:cNvSpPr>
          <p:nvPr>
            <p:ph idx="1"/>
          </p:nvPr>
        </p:nvSpPr>
        <p:spPr>
          <a:xfrm>
            <a:off x="211138" y="1831975"/>
            <a:ext cx="8686800" cy="2609850"/>
          </a:xfrm>
        </p:spPr>
        <p:txBody>
          <a:bodyPr/>
          <a:lstStyle/>
          <a:p>
            <a:r>
              <a:rPr lang="en-GB" sz="2800" dirty="0" smtClean="0"/>
              <a:t>This </a:t>
            </a:r>
            <a:r>
              <a:rPr lang="en-GB" sz="2800" u="sng" dirty="0" smtClean="0"/>
              <a:t>choice</a:t>
            </a:r>
            <a:r>
              <a:rPr lang="en-GB" sz="2800" dirty="0" smtClean="0"/>
              <a:t> for the spot prices has never been discussed openly and transparently among market players, TSOs and regulators!</a:t>
            </a:r>
          </a:p>
        </p:txBody>
      </p:sp>
      <p:sp>
        <p:nvSpPr>
          <p:cNvPr id="23556" name="Pladsholder til dato 5"/>
          <p:cNvSpPr>
            <a:spLocks noGrp="1"/>
          </p:cNvSpPr>
          <p:nvPr>
            <p:ph type="dt" sz="quarter" idx="10"/>
          </p:nvPr>
        </p:nvSpPr>
        <p:spPr>
          <a:noFill/>
        </p:spPr>
        <p:txBody>
          <a:bodyPr/>
          <a:lstStyle/>
          <a:p>
            <a:r>
              <a:rPr lang="da-DK" dirty="0" smtClean="0"/>
              <a:t>Nov. 15, 2011</a:t>
            </a:r>
            <a:endParaRPr lang="en-GB" dirty="0" smtClean="0"/>
          </a:p>
        </p:txBody>
      </p:sp>
      <p:sp>
        <p:nvSpPr>
          <p:cNvPr id="23557" name="Pladsholder til diasnummer 5"/>
          <p:cNvSpPr>
            <a:spLocks noGrp="1"/>
          </p:cNvSpPr>
          <p:nvPr>
            <p:ph type="sldNum" sz="quarter" idx="12"/>
          </p:nvPr>
        </p:nvSpPr>
        <p:spPr>
          <a:noFill/>
        </p:spPr>
        <p:txBody>
          <a:bodyPr/>
          <a:lstStyle/>
          <a:p>
            <a:fld id="{5155FE9C-FC11-49D9-B7AD-C68E8BA3C2F4}" type="slidenum">
              <a:rPr lang="en-GB" smtClean="0"/>
              <a:pPr/>
              <a:t>21</a:t>
            </a:fld>
            <a:endParaRPr lang="en-GB" dirty="0" smtClean="0"/>
          </a:p>
        </p:txBody>
      </p:sp>
      <p:sp>
        <p:nvSpPr>
          <p:cNvPr id="23558" name="Pladsholder til sidefod 5"/>
          <p:cNvSpPr>
            <a:spLocks noGrp="1"/>
          </p:cNvSpPr>
          <p:nvPr>
            <p:ph type="ftr" sz="quarter" idx="11"/>
          </p:nvPr>
        </p:nvSpPr>
        <p:spPr>
          <a:noFill/>
        </p:spPr>
        <p:txBody>
          <a:bodyPr/>
          <a:lstStyle/>
          <a:p>
            <a:r>
              <a:rPr lang="en-GB" dirty="0" smtClean="0"/>
              <a:t>Anders Plejdrup Houmøller</a:t>
            </a: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457200" y="277813"/>
            <a:ext cx="8229600" cy="1143000"/>
          </a:xfrm>
        </p:spPr>
        <p:txBody>
          <a:bodyPr/>
          <a:lstStyle/>
          <a:p>
            <a:r>
              <a:rPr lang="en-GB" dirty="0" smtClean="0"/>
              <a:t>Introducing a well-organised, transparent decision process</a:t>
            </a:r>
          </a:p>
        </p:txBody>
      </p:sp>
      <p:sp>
        <p:nvSpPr>
          <p:cNvPr id="24579" name="Pladsholder til indhold 2"/>
          <p:cNvSpPr>
            <a:spLocks noGrp="1"/>
          </p:cNvSpPr>
          <p:nvPr>
            <p:ph idx="1"/>
          </p:nvPr>
        </p:nvSpPr>
        <p:spPr>
          <a:xfrm>
            <a:off x="115888" y="1639888"/>
            <a:ext cx="8912225" cy="4964112"/>
          </a:xfrm>
        </p:spPr>
        <p:txBody>
          <a:bodyPr/>
          <a:lstStyle/>
          <a:p>
            <a:r>
              <a:rPr lang="en-GB" dirty="0" smtClean="0"/>
              <a:t>Issues like this must be discussed and decided upon in the Price Coupling Council</a:t>
            </a:r>
          </a:p>
          <a:p>
            <a:pPr lvl="1"/>
            <a:r>
              <a:rPr lang="en-GB" sz="2200" dirty="0" smtClean="0"/>
              <a:t>With user representatives from the whole, coupled region.</a:t>
            </a:r>
          </a:p>
          <a:p>
            <a:r>
              <a:rPr lang="en-GB" dirty="0" smtClean="0"/>
              <a:t>The regulators must approve (or reject) the decisions taken in the council</a:t>
            </a:r>
          </a:p>
          <a:p>
            <a:pPr lvl="1"/>
            <a:r>
              <a:rPr lang="en-GB" sz="2200" dirty="0" smtClean="0"/>
              <a:t>Note: the council will sometimes be split into a majority and a big minority – in effect leaving the decision to the regulators.</a:t>
            </a:r>
          </a:p>
          <a:p>
            <a:pPr lvl="1"/>
            <a:r>
              <a:rPr lang="en-GB" sz="2200" dirty="0" smtClean="0"/>
              <a:t>Probably, the regulators will be spearheaded by ACER.</a:t>
            </a:r>
          </a:p>
        </p:txBody>
      </p:sp>
      <p:sp>
        <p:nvSpPr>
          <p:cNvPr id="24580"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24581" name="Pladsholder til sidefod 4"/>
          <p:cNvSpPr>
            <a:spLocks noGrp="1"/>
          </p:cNvSpPr>
          <p:nvPr>
            <p:ph type="ftr" sz="quarter" idx="11"/>
          </p:nvPr>
        </p:nvSpPr>
        <p:spPr>
          <a:noFill/>
        </p:spPr>
        <p:txBody>
          <a:bodyPr/>
          <a:lstStyle/>
          <a:p>
            <a:r>
              <a:rPr lang="en-GB" dirty="0" smtClean="0"/>
              <a:t>Anders Plejdrup Houmøller</a:t>
            </a:r>
          </a:p>
        </p:txBody>
      </p:sp>
      <p:sp>
        <p:nvSpPr>
          <p:cNvPr id="24582" name="Pladsholder til diasnummer 5"/>
          <p:cNvSpPr>
            <a:spLocks noGrp="1"/>
          </p:cNvSpPr>
          <p:nvPr>
            <p:ph type="sldNum" sz="quarter" idx="12"/>
          </p:nvPr>
        </p:nvSpPr>
        <p:spPr>
          <a:noFill/>
        </p:spPr>
        <p:txBody>
          <a:bodyPr/>
          <a:lstStyle/>
          <a:p>
            <a:fld id="{3AD2606A-60E5-48ED-9AAC-307467BFA33B}" type="slidenum">
              <a:rPr lang="en-GB" smtClean="0"/>
              <a:pPr/>
              <a:t>22</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ladsholder til dato 1"/>
          <p:cNvSpPr>
            <a:spLocks noGrp="1"/>
          </p:cNvSpPr>
          <p:nvPr>
            <p:ph type="dt" sz="quarter" idx="10"/>
          </p:nvPr>
        </p:nvSpPr>
        <p:spPr>
          <a:noFill/>
        </p:spPr>
        <p:txBody>
          <a:bodyPr/>
          <a:lstStyle/>
          <a:p>
            <a:r>
              <a:rPr lang="da-DK" dirty="0" smtClean="0"/>
              <a:t>Nov. 15, 2011</a:t>
            </a:r>
            <a:endParaRPr lang="en-GB" dirty="0" smtClean="0"/>
          </a:p>
        </p:txBody>
      </p:sp>
      <p:sp>
        <p:nvSpPr>
          <p:cNvPr id="25603" name="Pladsholder til sidefod 2"/>
          <p:cNvSpPr>
            <a:spLocks noGrp="1"/>
          </p:cNvSpPr>
          <p:nvPr>
            <p:ph type="ftr" sz="quarter" idx="11"/>
          </p:nvPr>
        </p:nvSpPr>
        <p:spPr>
          <a:noFill/>
        </p:spPr>
        <p:txBody>
          <a:bodyPr/>
          <a:lstStyle/>
          <a:p>
            <a:r>
              <a:rPr lang="en-GB" dirty="0" smtClean="0"/>
              <a:t>Anders Plejdrup Houmøller</a:t>
            </a:r>
          </a:p>
        </p:txBody>
      </p:sp>
      <p:sp>
        <p:nvSpPr>
          <p:cNvPr id="25604" name="Pladsholder til diasnummer 3"/>
          <p:cNvSpPr>
            <a:spLocks noGrp="1"/>
          </p:cNvSpPr>
          <p:nvPr>
            <p:ph type="sldNum" sz="quarter" idx="12"/>
          </p:nvPr>
        </p:nvSpPr>
        <p:spPr>
          <a:noFill/>
        </p:spPr>
        <p:txBody>
          <a:bodyPr/>
          <a:lstStyle/>
          <a:p>
            <a:fld id="{8933EDF9-B62B-47EE-B05C-E9D48CC59F89}" type="slidenum">
              <a:rPr lang="en-GB" smtClean="0"/>
              <a:pPr/>
              <a:t>23</a:t>
            </a:fld>
            <a:endParaRPr lang="en-GB" dirty="0" smtClean="0"/>
          </a:p>
        </p:txBody>
      </p:sp>
      <p:sp>
        <p:nvSpPr>
          <p:cNvPr id="25605" name="Tekstboks 4"/>
          <p:cNvSpPr txBox="1">
            <a:spLocks noChangeArrowheads="1"/>
          </p:cNvSpPr>
          <p:nvPr/>
        </p:nvSpPr>
        <p:spPr bwMode="auto">
          <a:xfrm>
            <a:off x="758825" y="2249488"/>
            <a:ext cx="7399338" cy="1754187"/>
          </a:xfrm>
          <a:prstGeom prst="rect">
            <a:avLst/>
          </a:prstGeom>
          <a:noFill/>
          <a:ln w="9525">
            <a:noFill/>
            <a:miter lim="800000"/>
            <a:headEnd/>
            <a:tailEnd/>
          </a:ln>
        </p:spPr>
        <p:txBody>
          <a:bodyPr wrap="none">
            <a:spAutoFit/>
          </a:bodyPr>
          <a:lstStyle/>
          <a:p>
            <a:r>
              <a:rPr lang="en-GB" sz="6000" dirty="0" smtClean="0"/>
              <a:t>Appendix</a:t>
            </a:r>
            <a:endParaRPr lang="en-GB" sz="6000" dirty="0"/>
          </a:p>
          <a:p>
            <a:r>
              <a:rPr lang="en-GB" sz="4800" dirty="0"/>
              <a:t>Terms and acronyms</a:t>
            </a:r>
          </a:p>
        </p:txBody>
      </p:sp>
    </p:spTree>
  </p:cSld>
  <p:clrMapOvr>
    <a:masterClrMapping/>
  </p:clrMapOvr>
  <p:transition spd="med">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190500"/>
            <a:ext cx="8229600" cy="1143000"/>
          </a:xfrm>
        </p:spPr>
        <p:txBody>
          <a:bodyPr/>
          <a:lstStyle/>
          <a:p>
            <a:r>
              <a:rPr lang="en-GB" dirty="0" smtClean="0"/>
              <a:t>Terminology and acronyms – 1</a:t>
            </a:r>
            <a:br>
              <a:rPr lang="en-GB" dirty="0" smtClean="0"/>
            </a:br>
            <a:r>
              <a:rPr lang="en-GB" sz="2400" dirty="0" smtClean="0"/>
              <a:t>As used in this presentation</a:t>
            </a:r>
          </a:p>
        </p:txBody>
      </p:sp>
      <p:sp>
        <p:nvSpPr>
          <p:cNvPr id="26627" name="Pladsholder til indhold 2"/>
          <p:cNvSpPr>
            <a:spLocks noGrp="1"/>
          </p:cNvSpPr>
          <p:nvPr>
            <p:ph idx="1"/>
          </p:nvPr>
        </p:nvSpPr>
        <p:spPr>
          <a:xfrm>
            <a:off x="101600" y="1262067"/>
            <a:ext cx="8940800" cy="5327419"/>
          </a:xfrm>
        </p:spPr>
        <p:txBody>
          <a:bodyPr/>
          <a:lstStyle/>
          <a:p>
            <a:r>
              <a:rPr lang="en-GB" sz="2000" i="1" dirty="0" smtClean="0"/>
              <a:t>ACER</a:t>
            </a:r>
            <a:r>
              <a:rPr lang="en-GB" sz="2000" dirty="0" smtClean="0"/>
              <a:t>  Agency for the Cooperation of Energy Regulators. An EU body established in 2010.</a:t>
            </a:r>
            <a:endParaRPr lang="en-GB" sz="2000" i="1" dirty="0" smtClean="0"/>
          </a:p>
          <a:p>
            <a:r>
              <a:rPr lang="en-GB" sz="2000" i="1" dirty="0" smtClean="0"/>
              <a:t>Border</a:t>
            </a:r>
            <a:r>
              <a:rPr lang="en-GB" sz="2000" dirty="0" smtClean="0"/>
              <a:t>  means a border between two price zones</a:t>
            </a:r>
          </a:p>
          <a:p>
            <a:pPr lvl="1"/>
            <a:r>
              <a:rPr lang="en-GB" dirty="0" smtClean="0"/>
              <a:t>Hence, it need not be a border between two countries. It may be a border between two price zones inside a country.</a:t>
            </a:r>
          </a:p>
          <a:p>
            <a:r>
              <a:rPr lang="en-GB" sz="2000" i="1" dirty="0" smtClean="0"/>
              <a:t>Double auction</a:t>
            </a:r>
            <a:r>
              <a:rPr lang="en-GB" sz="2000" dirty="0" smtClean="0"/>
              <a:t>  A calculation method whereby an exchange’s price is set by calculating the intersection between the exchange’s supply curve and the exchange’s demand curve.</a:t>
            </a:r>
          </a:p>
          <a:p>
            <a:r>
              <a:rPr lang="en-GB" sz="2000" i="1" dirty="0" smtClean="0"/>
              <a:t>Market coupling</a:t>
            </a:r>
            <a:r>
              <a:rPr lang="en-GB" sz="2000" dirty="0" smtClean="0"/>
              <a:t>  A day-ahead congestion management system, you can have on a border, where two spot exchanges meet. The day-ahead plans for the cross-border energy flows are calculated using the two exchanges’ bids and information on the day-ahead cross-border trading capacity.</a:t>
            </a:r>
            <a:endParaRPr lang="en-GB" sz="2000" i="1" dirty="0" smtClean="0"/>
          </a:p>
        </p:txBody>
      </p:sp>
      <p:sp>
        <p:nvSpPr>
          <p:cNvPr id="26628" name="Pladsholder til diasnummer 5"/>
          <p:cNvSpPr>
            <a:spLocks noGrp="1"/>
          </p:cNvSpPr>
          <p:nvPr>
            <p:ph type="sldNum" sz="quarter" idx="12"/>
          </p:nvPr>
        </p:nvSpPr>
        <p:spPr>
          <a:noFill/>
        </p:spPr>
        <p:txBody>
          <a:bodyPr/>
          <a:lstStyle/>
          <a:p>
            <a:fld id="{77B4749C-AC53-46DA-9B7C-A357BDE0F7E4}" type="slidenum">
              <a:rPr lang="en-GB" smtClean="0"/>
              <a:pPr/>
              <a:t>24</a:t>
            </a:fld>
            <a:endParaRPr lang="en-GB" dirty="0" smtClean="0"/>
          </a:p>
        </p:txBody>
      </p:sp>
      <p:sp>
        <p:nvSpPr>
          <p:cNvPr id="26629" name="Pladsholder til dato 4"/>
          <p:cNvSpPr>
            <a:spLocks noGrp="1"/>
          </p:cNvSpPr>
          <p:nvPr>
            <p:ph type="dt" sz="quarter" idx="10"/>
          </p:nvPr>
        </p:nvSpPr>
        <p:spPr>
          <a:noFill/>
        </p:spPr>
        <p:txBody>
          <a:bodyPr/>
          <a:lstStyle/>
          <a:p>
            <a:r>
              <a:rPr lang="da-DK" dirty="0" smtClean="0"/>
              <a:t>Nov. 15, 2011</a:t>
            </a:r>
            <a:endParaRPr lang="en-GB" dirty="0" smtClean="0"/>
          </a:p>
        </p:txBody>
      </p:sp>
      <p:sp>
        <p:nvSpPr>
          <p:cNvPr id="26630" name="Pladsholder til sidefod 5"/>
          <p:cNvSpPr>
            <a:spLocks noGrp="1"/>
          </p:cNvSpPr>
          <p:nvPr>
            <p:ph type="ftr" sz="quarter" idx="11"/>
          </p:nvPr>
        </p:nvSpPr>
        <p:spPr>
          <a:noFill/>
        </p:spPr>
        <p:txBody>
          <a:bodyPr/>
          <a:lstStyle/>
          <a:p>
            <a:r>
              <a:rPr lang="en-GB" dirty="0" smtClean="0"/>
              <a:t>Anders Plejdrup Houmøller</a:t>
            </a:r>
          </a:p>
        </p:txBody>
      </p:sp>
    </p:spTree>
  </p:cSld>
  <p:clrMapOvr>
    <a:masterClrMapping/>
  </p:clrMapOvr>
  <p:transition spd="med">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a:xfrm>
            <a:off x="0" y="174625"/>
            <a:ext cx="8467725" cy="1143000"/>
          </a:xfrm>
        </p:spPr>
        <p:txBody>
          <a:bodyPr/>
          <a:lstStyle/>
          <a:p>
            <a:r>
              <a:rPr lang="en-GB" dirty="0" smtClean="0"/>
              <a:t>Terminology and acronyms – 2</a:t>
            </a:r>
            <a:br>
              <a:rPr lang="en-GB" dirty="0" smtClean="0"/>
            </a:br>
            <a:r>
              <a:rPr lang="en-GB" sz="2400" dirty="0" smtClean="0"/>
              <a:t>As used in this presentation</a:t>
            </a:r>
          </a:p>
        </p:txBody>
      </p:sp>
      <p:sp>
        <p:nvSpPr>
          <p:cNvPr id="27651" name="Pladsholder til indhold 2"/>
          <p:cNvSpPr>
            <a:spLocks noGrp="1"/>
          </p:cNvSpPr>
          <p:nvPr>
            <p:ph idx="1"/>
          </p:nvPr>
        </p:nvSpPr>
        <p:spPr>
          <a:xfrm>
            <a:off x="-12700" y="1481138"/>
            <a:ext cx="9156700" cy="5097462"/>
          </a:xfrm>
        </p:spPr>
        <p:txBody>
          <a:bodyPr/>
          <a:lstStyle/>
          <a:p>
            <a:r>
              <a:rPr lang="en-GB" sz="2000" i="1" dirty="0" smtClean="0"/>
              <a:t>Market splitting</a:t>
            </a:r>
            <a:r>
              <a:rPr lang="en-GB" sz="2000" dirty="0" smtClean="0"/>
              <a:t>  A day-ahead congestion management system, you can have on a border, where you have the same spot exchange on both sides of the border. The day-ahead plans for the cross-border energy flows are calculated using the exchange’s bids and information on the day-ahead cross-border trading capacity. </a:t>
            </a:r>
          </a:p>
          <a:p>
            <a:r>
              <a:rPr lang="en-GB" sz="2000" i="1" dirty="0" smtClean="0"/>
              <a:t>Price zone</a:t>
            </a:r>
            <a:r>
              <a:rPr lang="en-GB" sz="2000" dirty="0" smtClean="0"/>
              <a:t>  A geographical area, within which the players can trade electrical energy day-ahead without considering grid bottlenecks.</a:t>
            </a:r>
          </a:p>
          <a:p>
            <a:pPr>
              <a:tabLst>
                <a:tab pos="711200" algn="l"/>
                <a:tab pos="987425" algn="l"/>
              </a:tabLst>
            </a:pPr>
            <a:r>
              <a:rPr lang="en-GB" sz="2000" i="1" dirty="0" smtClean="0"/>
              <a:t>Spot exchange  </a:t>
            </a:r>
            <a:r>
              <a:rPr lang="en-GB" sz="2000" dirty="0" smtClean="0"/>
              <a:t>In this document, a spot exchange is an exchange where</a:t>
            </a:r>
          </a:p>
          <a:p>
            <a:pPr lvl="1">
              <a:tabLst>
                <a:tab pos="711200" algn="l"/>
                <a:tab pos="987425" algn="l"/>
              </a:tabLst>
            </a:pPr>
            <a:r>
              <a:rPr lang="en-GB" dirty="0" smtClean="0"/>
              <a:t>Electrical energy is traded day-ahead.</a:t>
            </a:r>
          </a:p>
          <a:p>
            <a:pPr lvl="1">
              <a:tabLst>
                <a:tab pos="711200" algn="l"/>
                <a:tab pos="987425" algn="l"/>
              </a:tabLst>
            </a:pPr>
            <a:r>
              <a:rPr lang="en-GB" dirty="0" smtClean="0"/>
              <a:t>The day-ahead prices are calculated by means of double auction.</a:t>
            </a:r>
          </a:p>
        </p:txBody>
      </p:sp>
      <p:sp>
        <p:nvSpPr>
          <p:cNvPr id="27652" name="Pladsholder til diasnummer 5"/>
          <p:cNvSpPr>
            <a:spLocks noGrp="1"/>
          </p:cNvSpPr>
          <p:nvPr>
            <p:ph type="sldNum" sz="quarter" idx="12"/>
          </p:nvPr>
        </p:nvSpPr>
        <p:spPr>
          <a:noFill/>
        </p:spPr>
        <p:txBody>
          <a:bodyPr/>
          <a:lstStyle/>
          <a:p>
            <a:fld id="{4D3CE7CB-BD41-4329-8668-079A08E4B288}" type="slidenum">
              <a:rPr lang="en-GB" smtClean="0"/>
              <a:pPr/>
              <a:t>25</a:t>
            </a:fld>
            <a:endParaRPr lang="en-GB" dirty="0" smtClean="0"/>
          </a:p>
        </p:txBody>
      </p:sp>
      <p:sp>
        <p:nvSpPr>
          <p:cNvPr id="27653" name="Pladsholder til dato 6"/>
          <p:cNvSpPr>
            <a:spLocks noGrp="1"/>
          </p:cNvSpPr>
          <p:nvPr>
            <p:ph type="dt" sz="quarter" idx="10"/>
          </p:nvPr>
        </p:nvSpPr>
        <p:spPr>
          <a:noFill/>
        </p:spPr>
        <p:txBody>
          <a:bodyPr/>
          <a:lstStyle/>
          <a:p>
            <a:r>
              <a:rPr lang="da-DK" dirty="0" smtClean="0"/>
              <a:t>Nov. 15, 2011</a:t>
            </a:r>
            <a:endParaRPr lang="en-GB" dirty="0" smtClean="0"/>
          </a:p>
        </p:txBody>
      </p:sp>
      <p:sp>
        <p:nvSpPr>
          <p:cNvPr id="27654" name="Pladsholder til sidefod 7"/>
          <p:cNvSpPr>
            <a:spLocks noGrp="1"/>
          </p:cNvSpPr>
          <p:nvPr>
            <p:ph type="ftr" sz="quarter" idx="11"/>
          </p:nvPr>
        </p:nvSpPr>
        <p:spPr>
          <a:noFill/>
        </p:spPr>
        <p:txBody>
          <a:bodyPr/>
          <a:lstStyle/>
          <a:p>
            <a:r>
              <a:rPr lang="en-GB" dirty="0" smtClean="0"/>
              <a:t>Anders Plejdrup Houmøller</a:t>
            </a:r>
          </a:p>
        </p:txBody>
      </p:sp>
    </p:spTree>
  </p:cSld>
  <p:clrMapOvr>
    <a:masterClrMapping/>
  </p:clrMapOvr>
  <p:transition spd="med">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a:xfrm>
            <a:off x="0" y="174625"/>
            <a:ext cx="8467725" cy="1143000"/>
          </a:xfrm>
        </p:spPr>
        <p:txBody>
          <a:bodyPr/>
          <a:lstStyle/>
          <a:p>
            <a:r>
              <a:rPr lang="en-GB" dirty="0" smtClean="0"/>
              <a:t>Terminology and acronyms – 3</a:t>
            </a:r>
            <a:br>
              <a:rPr lang="en-GB" dirty="0" smtClean="0"/>
            </a:br>
            <a:r>
              <a:rPr lang="en-GB" sz="2400" dirty="0" smtClean="0"/>
              <a:t>As used in this presentation</a:t>
            </a:r>
          </a:p>
        </p:txBody>
      </p:sp>
      <p:sp>
        <p:nvSpPr>
          <p:cNvPr id="28675" name="Pladsholder til indhold 2"/>
          <p:cNvSpPr>
            <a:spLocks noGrp="1"/>
          </p:cNvSpPr>
          <p:nvPr>
            <p:ph idx="1"/>
          </p:nvPr>
        </p:nvSpPr>
        <p:spPr>
          <a:xfrm>
            <a:off x="-12700" y="1479774"/>
            <a:ext cx="9156700" cy="4543650"/>
          </a:xfrm>
        </p:spPr>
        <p:txBody>
          <a:bodyPr/>
          <a:lstStyle/>
          <a:p>
            <a:pPr>
              <a:tabLst>
                <a:tab pos="711200" algn="l"/>
                <a:tab pos="987425" algn="l"/>
              </a:tabLst>
            </a:pPr>
            <a:r>
              <a:rPr lang="en-GB" sz="2000" i="1" dirty="0" smtClean="0"/>
              <a:t>Spot price</a:t>
            </a:r>
            <a:r>
              <a:rPr lang="en-GB" sz="2000" dirty="0" smtClean="0"/>
              <a:t>  A price calculated by a spot exchange. Either by a calculation performed by the spot exchange itself, or by a calculation performed by a body, to which the calculation has been outsourced.</a:t>
            </a:r>
          </a:p>
          <a:p>
            <a:pPr>
              <a:tabLst>
                <a:tab pos="711200" algn="l"/>
                <a:tab pos="987425" algn="l"/>
              </a:tabLst>
            </a:pPr>
            <a:r>
              <a:rPr lang="en-GB" sz="2000" i="1" dirty="0" smtClean="0"/>
              <a:t>Welfare criterion</a:t>
            </a:r>
            <a:r>
              <a:rPr lang="en-GB" sz="2000" dirty="0" smtClean="0"/>
              <a:t>  A criterion used when the spot prices and the day-ahead plans for the cross-border energy flows are calculated</a:t>
            </a:r>
          </a:p>
          <a:p>
            <a:pPr lvl="1">
              <a:tabLst>
                <a:tab pos="711200" algn="l"/>
                <a:tab pos="987425" algn="l"/>
              </a:tabLst>
            </a:pPr>
            <a:r>
              <a:rPr lang="en-GB" dirty="0" smtClean="0"/>
              <a:t>The criterion states the preferred solution must be the solution maximizing the economic value of the spot trading.</a:t>
            </a:r>
          </a:p>
          <a:p>
            <a:pPr>
              <a:tabLst>
                <a:tab pos="711200" algn="l"/>
                <a:tab pos="987425" algn="l"/>
              </a:tabLst>
            </a:pPr>
            <a:r>
              <a:rPr lang="en-GB" sz="2000" i="1" dirty="0" smtClean="0"/>
              <a:t>Spot trading</a:t>
            </a:r>
            <a:r>
              <a:rPr lang="en-GB" sz="2000" dirty="0" smtClean="0"/>
              <a:t>  Trading with a spot exchange.</a:t>
            </a:r>
          </a:p>
          <a:p>
            <a:pPr>
              <a:tabLst>
                <a:tab pos="711200" algn="l"/>
                <a:tab pos="987425" algn="l"/>
              </a:tabLst>
            </a:pPr>
            <a:r>
              <a:rPr lang="en-GB" sz="2000" i="1" dirty="0" smtClean="0"/>
              <a:t>TSO</a:t>
            </a:r>
            <a:r>
              <a:rPr lang="en-GB" sz="2000" dirty="0" smtClean="0"/>
              <a:t>  Transmission System Operator.</a:t>
            </a:r>
          </a:p>
        </p:txBody>
      </p:sp>
      <p:sp>
        <p:nvSpPr>
          <p:cNvPr id="28676" name="Pladsholder til diasnummer 5"/>
          <p:cNvSpPr>
            <a:spLocks noGrp="1"/>
          </p:cNvSpPr>
          <p:nvPr>
            <p:ph type="sldNum" sz="quarter" idx="12"/>
          </p:nvPr>
        </p:nvSpPr>
        <p:spPr>
          <a:noFill/>
        </p:spPr>
        <p:txBody>
          <a:bodyPr/>
          <a:lstStyle/>
          <a:p>
            <a:fld id="{2B1F6166-468D-4E0C-816E-E9063912E7B1}" type="slidenum">
              <a:rPr lang="en-GB" smtClean="0"/>
              <a:pPr/>
              <a:t>26</a:t>
            </a:fld>
            <a:endParaRPr lang="en-GB" dirty="0" smtClean="0"/>
          </a:p>
        </p:txBody>
      </p:sp>
      <p:sp>
        <p:nvSpPr>
          <p:cNvPr id="5" name="Pladsholder til dato 4"/>
          <p:cNvSpPr>
            <a:spLocks noGrp="1"/>
          </p:cNvSpPr>
          <p:nvPr>
            <p:ph type="dt" sz="half" idx="10"/>
          </p:nvPr>
        </p:nvSpPr>
        <p:spPr/>
        <p:txBody>
          <a:bodyPr/>
          <a:lstStyle/>
          <a:p>
            <a:pPr>
              <a:defRPr/>
            </a:pPr>
            <a:r>
              <a:rPr lang="da-DK" dirty="0" smtClean="0"/>
              <a:t>Nov. 15,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HoumøllerConsulting cirkler"/>
          <p:cNvPicPr>
            <a:picLocks noChangeAspect="1" noChangeArrowheads="1"/>
          </p:cNvPicPr>
          <p:nvPr/>
        </p:nvPicPr>
        <p:blipFill>
          <a:blip r:embed="rId3" cstate="print"/>
          <a:srcRect/>
          <a:stretch>
            <a:fillRect/>
          </a:stretch>
        </p:blipFill>
        <p:spPr bwMode="auto">
          <a:xfrm>
            <a:off x="0" y="152400"/>
            <a:ext cx="6764338" cy="6705600"/>
          </a:xfrm>
          <a:prstGeom prst="rect">
            <a:avLst/>
          </a:prstGeom>
          <a:noFill/>
          <a:ln w="9525">
            <a:noFill/>
            <a:miter lim="800000"/>
            <a:headEnd/>
            <a:tailEnd/>
          </a:ln>
        </p:spPr>
      </p:pic>
      <p:sp>
        <p:nvSpPr>
          <p:cNvPr id="29699" name="Rectangle 91"/>
          <p:cNvSpPr>
            <a:spLocks noGrp="1" noChangeArrowheads="1"/>
          </p:cNvSpPr>
          <p:nvPr>
            <p:ph type="title"/>
          </p:nvPr>
        </p:nvSpPr>
        <p:spPr>
          <a:xfrm>
            <a:off x="0" y="595313"/>
            <a:ext cx="9144000" cy="1143000"/>
          </a:xfrm>
        </p:spPr>
        <p:txBody>
          <a:bodyPr/>
          <a:lstStyle/>
          <a:p>
            <a:r>
              <a:rPr lang="en-GB" sz="4500" dirty="0" smtClean="0"/>
              <a:t>Thank you for your attention!</a:t>
            </a:r>
          </a:p>
        </p:txBody>
      </p:sp>
      <p:sp>
        <p:nvSpPr>
          <p:cNvPr id="29700" name="Pladsholder til diasnummer 4"/>
          <p:cNvSpPr>
            <a:spLocks noGrp="1"/>
          </p:cNvSpPr>
          <p:nvPr>
            <p:ph type="sldNum" sz="quarter" idx="12"/>
          </p:nvPr>
        </p:nvSpPr>
        <p:spPr>
          <a:noFill/>
        </p:spPr>
        <p:txBody>
          <a:bodyPr/>
          <a:lstStyle/>
          <a:p>
            <a:pPr defTabSz="762000"/>
            <a:fld id="{ABCCA637-9AB3-4D10-B7B9-090277CDD821}" type="slidenum">
              <a:rPr lang="en-GB" smtClean="0"/>
              <a:pPr defTabSz="762000"/>
              <a:t>27</a:t>
            </a:fld>
            <a:endParaRPr lang="en-GB" dirty="0" smtClean="0"/>
          </a:p>
        </p:txBody>
      </p:sp>
      <p:sp>
        <p:nvSpPr>
          <p:cNvPr id="29701" name="Tekstboks 98"/>
          <p:cNvSpPr txBox="1">
            <a:spLocks noChangeArrowheads="1"/>
          </p:cNvSpPr>
          <p:nvPr/>
        </p:nvSpPr>
        <p:spPr bwMode="auto">
          <a:xfrm>
            <a:off x="669504" y="2598738"/>
            <a:ext cx="7604967" cy="2554545"/>
          </a:xfrm>
          <a:prstGeom prst="rect">
            <a:avLst/>
          </a:prstGeom>
          <a:noFill/>
          <a:ln w="9525">
            <a:noFill/>
            <a:miter lim="800000"/>
            <a:headEnd/>
            <a:tailEnd/>
          </a:ln>
        </p:spPr>
        <p:txBody>
          <a:bodyPr wrap="none">
            <a:spAutoFit/>
          </a:bodyPr>
          <a:lstStyle/>
          <a:p>
            <a:r>
              <a:rPr lang="en-GB" sz="3200" dirty="0"/>
              <a:t>Anders Plejdrup Houmøller</a:t>
            </a:r>
          </a:p>
          <a:p>
            <a:r>
              <a:rPr lang="en-GB" sz="3200" i="1" dirty="0"/>
              <a:t>Houmoller Consulting</a:t>
            </a:r>
          </a:p>
          <a:p>
            <a:r>
              <a:rPr lang="en-GB" sz="3200" dirty="0"/>
              <a:t>Tel. +45  28 11 23 00</a:t>
            </a:r>
          </a:p>
          <a:p>
            <a:r>
              <a:rPr lang="en-GB" sz="3200" dirty="0" smtClean="0"/>
              <a:t>anders@houmollerconsulting.dk</a:t>
            </a:r>
          </a:p>
          <a:p>
            <a:r>
              <a:rPr lang="en-GB" sz="3200" dirty="0" smtClean="0"/>
              <a:t>Web houmollerconsulting.dk</a:t>
            </a:r>
            <a:endParaRPr lang="en-GB" sz="3200" dirty="0"/>
          </a:p>
        </p:txBody>
      </p:sp>
    </p:spTree>
  </p:cSld>
  <p:clrMapOvr>
    <a:masterClrMapping/>
  </p:clrMapOvr>
  <p:transition spd="med">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a:xfrm>
            <a:off x="73025" y="1588"/>
            <a:ext cx="8926513" cy="1143000"/>
          </a:xfrm>
        </p:spPr>
        <p:txBody>
          <a:bodyPr/>
          <a:lstStyle/>
          <a:p>
            <a:pPr algn="l"/>
            <a:r>
              <a:rPr lang="en-GB" dirty="0" smtClean="0"/>
              <a:t>Requirements to the governance</a:t>
            </a:r>
          </a:p>
        </p:txBody>
      </p:sp>
      <p:sp>
        <p:nvSpPr>
          <p:cNvPr id="5123" name="Pladsholder til indhold 2"/>
          <p:cNvSpPr>
            <a:spLocks noGrp="1"/>
          </p:cNvSpPr>
          <p:nvPr>
            <p:ph idx="1"/>
          </p:nvPr>
        </p:nvSpPr>
        <p:spPr>
          <a:xfrm>
            <a:off x="87313" y="874713"/>
            <a:ext cx="8969375" cy="5940425"/>
          </a:xfrm>
        </p:spPr>
        <p:txBody>
          <a:bodyPr/>
          <a:lstStyle/>
          <a:p>
            <a:r>
              <a:rPr lang="en-GB" dirty="0" smtClean="0"/>
              <a:t>The market coupling governance must satisfy the following four demands:</a:t>
            </a:r>
          </a:p>
          <a:p>
            <a:r>
              <a:rPr lang="en-GB" u="sng" dirty="0" smtClean="0">
                <a:solidFill>
                  <a:srgbClr val="CC0000"/>
                </a:solidFill>
              </a:rPr>
              <a:t>Fair influence for each country</a:t>
            </a:r>
            <a:r>
              <a:rPr lang="en-GB" dirty="0" smtClean="0"/>
              <a:t> participating in the coupling</a:t>
            </a:r>
          </a:p>
          <a:p>
            <a:pPr lvl="1"/>
            <a:r>
              <a:rPr lang="en-GB" dirty="0" smtClean="0"/>
              <a:t>ie., national influence.</a:t>
            </a:r>
          </a:p>
          <a:p>
            <a:r>
              <a:rPr lang="en-GB" u="sng" dirty="0" smtClean="0">
                <a:solidFill>
                  <a:srgbClr val="CC0000"/>
                </a:solidFill>
              </a:rPr>
              <a:t>Fair influence for the users</a:t>
            </a:r>
            <a:r>
              <a:rPr lang="en-GB" dirty="0" smtClean="0"/>
              <a:t> of the market coupling</a:t>
            </a:r>
          </a:p>
          <a:p>
            <a:pPr lvl="1"/>
            <a:r>
              <a:rPr lang="en-GB" dirty="0" smtClean="0"/>
              <a:t>The users are the producers, consumers, traders and TSOs.</a:t>
            </a:r>
          </a:p>
          <a:p>
            <a:r>
              <a:rPr lang="en-GB" u="sng" dirty="0" smtClean="0">
                <a:solidFill>
                  <a:srgbClr val="CC0000"/>
                </a:solidFill>
              </a:rPr>
              <a:t>Regulatory oversight</a:t>
            </a:r>
          </a:p>
          <a:p>
            <a:pPr lvl="1"/>
            <a:r>
              <a:rPr lang="en-GB" dirty="0" smtClean="0"/>
              <a:t>Both nationally and on the EU level.</a:t>
            </a:r>
          </a:p>
          <a:p>
            <a:pPr lvl="1"/>
            <a:r>
              <a:rPr lang="en-GB" dirty="0" smtClean="0"/>
              <a:t>Thereby ensuring the </a:t>
            </a:r>
            <a:r>
              <a:rPr lang="en-GB" u="sng" dirty="0" smtClean="0">
                <a:solidFill>
                  <a:srgbClr val="CC0000"/>
                </a:solidFill>
              </a:rPr>
              <a:t>rule of law</a:t>
            </a:r>
            <a:r>
              <a:rPr lang="en-GB" dirty="0" smtClean="0"/>
              <a:t> is applied.</a:t>
            </a:r>
          </a:p>
          <a:p>
            <a:r>
              <a:rPr lang="en-GB" u="sng" dirty="0" smtClean="0">
                <a:solidFill>
                  <a:srgbClr val="CC0000"/>
                </a:solidFill>
              </a:rPr>
              <a:t>Democratic oversight</a:t>
            </a:r>
          </a:p>
          <a:p>
            <a:pPr lvl="1"/>
            <a:r>
              <a:rPr lang="en-GB" dirty="0" smtClean="0"/>
              <a:t>Firm regulation is part of this, as the politicians eventually control the authorities.</a:t>
            </a:r>
          </a:p>
          <a:p>
            <a:endParaRPr lang="en-GB" dirty="0" smtClean="0"/>
          </a:p>
        </p:txBody>
      </p:sp>
      <p:sp>
        <p:nvSpPr>
          <p:cNvPr id="5124" name="Pladsholder til diasnummer 5"/>
          <p:cNvSpPr>
            <a:spLocks noGrp="1"/>
          </p:cNvSpPr>
          <p:nvPr>
            <p:ph type="sldNum" sz="quarter" idx="12"/>
          </p:nvPr>
        </p:nvSpPr>
        <p:spPr>
          <a:noFill/>
        </p:spPr>
        <p:txBody>
          <a:bodyPr/>
          <a:lstStyle/>
          <a:p>
            <a:fld id="{D5C3A285-9C16-4C66-BA7E-F0169B20D140}" type="slidenum">
              <a:rPr lang="en-GB" smtClean="0"/>
              <a:pPr/>
              <a:t>3</a:t>
            </a:fld>
            <a:endParaRPr lang="en-GB" dirty="0" smtClean="0"/>
          </a:p>
        </p:txBody>
      </p:sp>
      <p:sp>
        <p:nvSpPr>
          <p:cNvPr id="5" name="Pladsholder til dato 4"/>
          <p:cNvSpPr>
            <a:spLocks noGrp="1"/>
          </p:cNvSpPr>
          <p:nvPr>
            <p:ph type="dt" sz="half" idx="10"/>
          </p:nvPr>
        </p:nvSpPr>
        <p:spPr/>
        <p:txBody>
          <a:bodyPr/>
          <a:lstStyle/>
          <a:p>
            <a:pPr>
              <a:defRPr/>
            </a:pPr>
            <a:r>
              <a:rPr lang="da-DK" dirty="0" smtClean="0"/>
              <a:t>Nov. 15,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246063"/>
            <a:ext cx="7772400" cy="1143001"/>
          </a:xfrm>
        </p:spPr>
        <p:txBody>
          <a:bodyPr/>
          <a:lstStyle/>
          <a:p>
            <a:r>
              <a:rPr lang="en-GB" dirty="0" smtClean="0"/>
              <a:t>Unbundling</a:t>
            </a:r>
          </a:p>
        </p:txBody>
      </p:sp>
      <p:sp>
        <p:nvSpPr>
          <p:cNvPr id="6147" name="Rectangle 3"/>
          <p:cNvSpPr>
            <a:spLocks noGrp="1" noChangeArrowheads="1"/>
          </p:cNvSpPr>
          <p:nvPr>
            <p:ph idx="1"/>
          </p:nvPr>
        </p:nvSpPr>
        <p:spPr>
          <a:xfrm>
            <a:off x="80963" y="627063"/>
            <a:ext cx="8936037" cy="4114800"/>
          </a:xfrm>
        </p:spPr>
        <p:txBody>
          <a:bodyPr/>
          <a:lstStyle/>
          <a:p>
            <a:r>
              <a:rPr lang="en-GB" u="sng" dirty="0" smtClean="0">
                <a:solidFill>
                  <a:srgbClr val="CC0000"/>
                </a:solidFill>
              </a:rPr>
              <a:t>The spot exchanges must unbundle</a:t>
            </a:r>
            <a:r>
              <a:rPr lang="en-GB" dirty="0" smtClean="0"/>
              <a:t>, when implicit auction becomes the day-ahead congestion management system</a:t>
            </a:r>
          </a:p>
          <a:p>
            <a:pPr lvl="1"/>
            <a:r>
              <a:rPr lang="en-GB" sz="2400" u="sng" dirty="0" smtClean="0">
                <a:solidFill>
                  <a:srgbClr val="CC0000"/>
                </a:solidFill>
              </a:rPr>
              <a:t>As they get a monopoly</a:t>
            </a:r>
            <a:r>
              <a:rPr lang="en-GB" sz="2400" dirty="0" smtClean="0"/>
              <a:t>: Only the spot exchanges can carry out day-ahead cross-border power trading</a:t>
            </a:r>
          </a:p>
          <a:p>
            <a:pPr lvl="2"/>
            <a:r>
              <a:rPr lang="en-GB" sz="2400" dirty="0" smtClean="0"/>
              <a:t>Naturally, you may install a system granting the players the opportunity to compete with the spot exchanges for cross-border capacity</a:t>
            </a:r>
          </a:p>
          <a:p>
            <a:pPr lvl="3"/>
            <a:r>
              <a:rPr lang="en-GB" sz="2400" dirty="0" smtClean="0"/>
              <a:t>However, even with such a system in place, the spot exchanges are granted a special status.</a:t>
            </a:r>
          </a:p>
          <a:p>
            <a:pPr lvl="1"/>
            <a:r>
              <a:rPr lang="en-GB" sz="2400" dirty="0" smtClean="0"/>
              <a:t>Hence, </a:t>
            </a:r>
            <a:r>
              <a:rPr lang="en-GB" sz="2400" u="sng" dirty="0" smtClean="0">
                <a:solidFill>
                  <a:srgbClr val="CC0000"/>
                </a:solidFill>
              </a:rPr>
              <a:t>the spot exchanges become regulated entities</a:t>
            </a:r>
            <a:r>
              <a:rPr lang="en-GB" sz="2400" dirty="0" smtClean="0"/>
              <a:t> (like the TSOs).</a:t>
            </a:r>
          </a:p>
        </p:txBody>
      </p:sp>
      <p:sp>
        <p:nvSpPr>
          <p:cNvPr id="6148" name="Pladsholder til diasnummer 5"/>
          <p:cNvSpPr>
            <a:spLocks noGrp="1"/>
          </p:cNvSpPr>
          <p:nvPr>
            <p:ph type="sldNum" sz="quarter" idx="12"/>
          </p:nvPr>
        </p:nvSpPr>
        <p:spPr>
          <a:noFill/>
        </p:spPr>
        <p:txBody>
          <a:bodyPr/>
          <a:lstStyle/>
          <a:p>
            <a:fld id="{6F7D3ABA-1FF9-4495-BFEB-0444EA3B40BF}" type="slidenum">
              <a:rPr lang="en-GB" smtClean="0"/>
              <a:pPr/>
              <a:t>4</a:t>
            </a:fld>
            <a:endParaRPr lang="en-GB" dirty="0" smtClean="0"/>
          </a:p>
        </p:txBody>
      </p:sp>
      <p:sp>
        <p:nvSpPr>
          <p:cNvPr id="5" name="Pladsholder til dato 4"/>
          <p:cNvSpPr>
            <a:spLocks noGrp="1"/>
          </p:cNvSpPr>
          <p:nvPr>
            <p:ph type="dt" sz="half" idx="10"/>
          </p:nvPr>
        </p:nvSpPr>
        <p:spPr/>
        <p:txBody>
          <a:bodyPr/>
          <a:lstStyle/>
          <a:p>
            <a:pPr>
              <a:defRPr/>
            </a:pPr>
            <a:r>
              <a:rPr lang="da-DK" dirty="0" smtClean="0"/>
              <a:t>Nov. 15, 2011</a:t>
            </a:r>
            <a:endParaRPr lang="en-GB" dirty="0"/>
          </a:p>
        </p:txBody>
      </p:sp>
      <p:sp>
        <p:nvSpPr>
          <p:cNvPr id="6" name="Pladsholder til sidefod 5"/>
          <p:cNvSpPr>
            <a:spLocks noGrp="1"/>
          </p:cNvSpPr>
          <p:nvPr>
            <p:ph type="ftr" sz="quarter" idx="11"/>
          </p:nvPr>
        </p:nvSpPr>
        <p:spPr/>
        <p:txBody>
          <a:bodyPr/>
          <a:lstStyle/>
          <a:p>
            <a:pPr>
              <a:defRPr/>
            </a:pPr>
            <a:r>
              <a:rPr lang="en-GB" dirty="0" smtClean="0"/>
              <a:t>Anders Plejdrup Houmøller</a:t>
            </a:r>
            <a:endParaRPr lang="en-GB" dirty="0"/>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r>
              <a:rPr lang="en-GB" dirty="0" smtClean="0"/>
              <a:t>Technical requirements</a:t>
            </a:r>
          </a:p>
        </p:txBody>
      </p:sp>
      <p:sp>
        <p:nvSpPr>
          <p:cNvPr id="7171" name="Pladsholder til indhold 2"/>
          <p:cNvSpPr>
            <a:spLocks noGrp="1"/>
          </p:cNvSpPr>
          <p:nvPr>
            <p:ph idx="1"/>
          </p:nvPr>
        </p:nvSpPr>
        <p:spPr>
          <a:xfrm>
            <a:off x="195263" y="1120775"/>
            <a:ext cx="8686800" cy="5367338"/>
          </a:xfrm>
        </p:spPr>
        <p:txBody>
          <a:bodyPr/>
          <a:lstStyle/>
          <a:p>
            <a:r>
              <a:rPr lang="en-GB" dirty="0" smtClean="0"/>
              <a:t>To have reliable spot prices, we need true price coupling</a:t>
            </a:r>
          </a:p>
          <a:p>
            <a:pPr lvl="1"/>
            <a:r>
              <a:rPr lang="en-GB" dirty="0" smtClean="0"/>
              <a:t>A central computer’s calculation is the </a:t>
            </a:r>
            <a:r>
              <a:rPr lang="en-GB" u="sng" dirty="0" smtClean="0"/>
              <a:t>only</a:t>
            </a:r>
            <a:r>
              <a:rPr lang="en-GB" dirty="0" smtClean="0"/>
              <a:t> calculation.</a:t>
            </a:r>
          </a:p>
          <a:p>
            <a:pPr lvl="1"/>
            <a:r>
              <a:rPr lang="en-GB" dirty="0" smtClean="0"/>
              <a:t>No local calculations or re-calculations</a:t>
            </a:r>
          </a:p>
          <a:p>
            <a:pPr lvl="2"/>
            <a:r>
              <a:rPr lang="en-GB" dirty="0" smtClean="0"/>
              <a:t>As the practical experiences have proven this is risky and costly.</a:t>
            </a:r>
          </a:p>
          <a:p>
            <a:pPr lvl="2"/>
            <a:r>
              <a:rPr lang="en-GB" dirty="0" smtClean="0"/>
              <a:t>Local calculations do have an added value</a:t>
            </a:r>
          </a:p>
          <a:p>
            <a:pPr lvl="3"/>
            <a:r>
              <a:rPr lang="en-GB" dirty="0" smtClean="0"/>
              <a:t>But the added value is negative and can be numerically huge.</a:t>
            </a:r>
          </a:p>
          <a:p>
            <a:r>
              <a:rPr lang="en-GB" dirty="0" smtClean="0">
                <a:solidFill>
                  <a:srgbClr val="CC0000"/>
                </a:solidFill>
              </a:rPr>
              <a:t>The Single European Electricity Market requires a single spot price calculation.</a:t>
            </a:r>
          </a:p>
          <a:p>
            <a:r>
              <a:rPr lang="en-GB" dirty="0" smtClean="0"/>
              <a:t>With good governance.</a:t>
            </a:r>
          </a:p>
        </p:txBody>
      </p:sp>
      <p:sp>
        <p:nvSpPr>
          <p:cNvPr id="7172"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7173" name="Pladsholder til sidefod 4"/>
          <p:cNvSpPr>
            <a:spLocks noGrp="1"/>
          </p:cNvSpPr>
          <p:nvPr>
            <p:ph type="ftr" sz="quarter" idx="11"/>
          </p:nvPr>
        </p:nvSpPr>
        <p:spPr>
          <a:noFill/>
        </p:spPr>
        <p:txBody>
          <a:bodyPr/>
          <a:lstStyle/>
          <a:p>
            <a:r>
              <a:rPr lang="en-GB" dirty="0" smtClean="0"/>
              <a:t>Anders Plejdrup Houmøller</a:t>
            </a:r>
          </a:p>
        </p:txBody>
      </p:sp>
      <p:sp>
        <p:nvSpPr>
          <p:cNvPr id="7174" name="Pladsholder til diasnummer 5"/>
          <p:cNvSpPr>
            <a:spLocks noGrp="1"/>
          </p:cNvSpPr>
          <p:nvPr>
            <p:ph type="sldNum" sz="quarter" idx="12"/>
          </p:nvPr>
        </p:nvSpPr>
        <p:spPr>
          <a:noFill/>
        </p:spPr>
        <p:txBody>
          <a:bodyPr/>
          <a:lstStyle/>
          <a:p>
            <a:fld id="{CCB351D7-C91E-41F0-B0A6-401498D4D061}" type="slidenum">
              <a:rPr lang="en-GB" smtClean="0"/>
              <a:pPr/>
              <a:t>5</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0" y="-73025"/>
            <a:ext cx="7772400" cy="1143000"/>
          </a:xfrm>
        </p:spPr>
        <p:txBody>
          <a:bodyPr/>
          <a:lstStyle/>
          <a:p>
            <a:r>
              <a:rPr lang="en-GB" dirty="0" smtClean="0"/>
              <a:t>Technical organisation – 1</a:t>
            </a:r>
          </a:p>
        </p:txBody>
      </p:sp>
      <p:sp>
        <p:nvSpPr>
          <p:cNvPr id="8195" name="Pladsholder til dato 2"/>
          <p:cNvSpPr>
            <a:spLocks noGrp="1"/>
          </p:cNvSpPr>
          <p:nvPr>
            <p:ph type="dt" sz="quarter" idx="10"/>
          </p:nvPr>
        </p:nvSpPr>
        <p:spPr>
          <a:noFill/>
        </p:spPr>
        <p:txBody>
          <a:bodyPr/>
          <a:lstStyle/>
          <a:p>
            <a:r>
              <a:rPr lang="da-DK" dirty="0" smtClean="0"/>
              <a:t>Nov. 15, 2011</a:t>
            </a:r>
            <a:endParaRPr lang="en-GB" dirty="0" smtClean="0"/>
          </a:p>
        </p:txBody>
      </p:sp>
      <p:sp>
        <p:nvSpPr>
          <p:cNvPr id="8196" name="Pladsholder til diasnummer 4"/>
          <p:cNvSpPr>
            <a:spLocks noGrp="1"/>
          </p:cNvSpPr>
          <p:nvPr>
            <p:ph type="sldNum" sz="quarter" idx="12"/>
          </p:nvPr>
        </p:nvSpPr>
        <p:spPr>
          <a:noFill/>
        </p:spPr>
        <p:txBody>
          <a:bodyPr/>
          <a:lstStyle/>
          <a:p>
            <a:fld id="{6AD266C2-AAB8-4AA0-8293-92198C19BEAA}" type="slidenum">
              <a:rPr lang="en-GB" smtClean="0"/>
              <a:pPr/>
              <a:t>6</a:t>
            </a:fld>
            <a:endParaRPr lang="en-GB" dirty="0" smtClean="0"/>
          </a:p>
        </p:txBody>
      </p:sp>
      <p:sp>
        <p:nvSpPr>
          <p:cNvPr id="8197" name="Rectangle 31"/>
          <p:cNvSpPr>
            <a:spLocks noChangeArrowheads="1"/>
          </p:cNvSpPr>
          <p:nvPr/>
        </p:nvSpPr>
        <p:spPr bwMode="auto">
          <a:xfrm>
            <a:off x="4479925" y="-200025"/>
            <a:ext cx="184150" cy="400050"/>
          </a:xfrm>
          <a:prstGeom prst="rect">
            <a:avLst/>
          </a:prstGeom>
          <a:noFill/>
          <a:ln w="9525">
            <a:noFill/>
            <a:miter lim="800000"/>
            <a:headEnd/>
            <a:tailEnd/>
          </a:ln>
        </p:spPr>
        <p:txBody>
          <a:bodyPr wrap="none" anchor="ctr">
            <a:spAutoFit/>
          </a:bodyPr>
          <a:lstStyle/>
          <a:p>
            <a:endParaRPr lang="en-GB" dirty="0"/>
          </a:p>
        </p:txBody>
      </p:sp>
      <p:sp>
        <p:nvSpPr>
          <p:cNvPr id="40" name="Tekstboks 39"/>
          <p:cNvSpPr txBox="1">
            <a:spLocks noChangeArrowheads="1"/>
          </p:cNvSpPr>
          <p:nvPr/>
        </p:nvSpPr>
        <p:spPr bwMode="auto">
          <a:xfrm>
            <a:off x="60325" y="5922059"/>
            <a:ext cx="8982075" cy="400050"/>
          </a:xfrm>
          <a:prstGeom prst="rect">
            <a:avLst/>
          </a:prstGeom>
          <a:noFill/>
          <a:ln w="9525">
            <a:noFill/>
            <a:miter lim="800000"/>
            <a:headEnd/>
            <a:tailEnd/>
          </a:ln>
        </p:spPr>
        <p:txBody>
          <a:bodyPr wrap="none">
            <a:spAutoFit/>
          </a:bodyPr>
          <a:lstStyle/>
          <a:p>
            <a:r>
              <a:rPr lang="en-GB" dirty="0"/>
              <a:t>LCH: Local Clearing House – settlement of the spot trading</a:t>
            </a:r>
          </a:p>
        </p:txBody>
      </p:sp>
      <p:grpSp>
        <p:nvGrpSpPr>
          <p:cNvPr id="2" name="Gruppe 30"/>
          <p:cNvGrpSpPr>
            <a:grpSpLocks/>
          </p:cNvGrpSpPr>
          <p:nvPr/>
        </p:nvGrpSpPr>
        <p:grpSpPr bwMode="auto">
          <a:xfrm>
            <a:off x="620713" y="931863"/>
            <a:ext cx="7980362" cy="4784725"/>
            <a:chOff x="621290" y="931524"/>
            <a:chExt cx="7980102" cy="4785566"/>
          </a:xfrm>
        </p:grpSpPr>
        <p:cxnSp>
          <p:nvCxnSpPr>
            <p:cNvPr id="8203" name="Lige forbindelse 64"/>
            <p:cNvCxnSpPr>
              <a:cxnSpLocks noChangeShapeType="1"/>
            </p:cNvCxnSpPr>
            <p:nvPr/>
          </p:nvCxnSpPr>
          <p:spPr bwMode="auto">
            <a:xfrm rot="10800000">
              <a:off x="6270173" y="3091543"/>
              <a:ext cx="1674725" cy="116114"/>
            </a:xfrm>
            <a:prstGeom prst="line">
              <a:avLst/>
            </a:prstGeom>
            <a:noFill/>
            <a:ln w="9525" algn="ctr">
              <a:solidFill>
                <a:srgbClr val="000000"/>
              </a:solidFill>
              <a:round/>
              <a:headEnd/>
              <a:tailEnd/>
            </a:ln>
          </p:spPr>
        </p:cxnSp>
        <p:cxnSp>
          <p:nvCxnSpPr>
            <p:cNvPr id="8204" name="Lige forbindelse 59"/>
            <p:cNvCxnSpPr>
              <a:cxnSpLocks noChangeShapeType="1"/>
            </p:cNvCxnSpPr>
            <p:nvPr/>
          </p:nvCxnSpPr>
          <p:spPr bwMode="auto">
            <a:xfrm rot="16200000" flipH="1">
              <a:off x="3888154" y="4450862"/>
              <a:ext cx="1320800" cy="227762"/>
            </a:xfrm>
            <a:prstGeom prst="line">
              <a:avLst/>
            </a:prstGeom>
            <a:noFill/>
            <a:ln w="9525" algn="ctr">
              <a:solidFill>
                <a:srgbClr val="000000"/>
              </a:solidFill>
              <a:round/>
              <a:headEnd/>
              <a:tailEnd/>
            </a:ln>
          </p:spPr>
        </p:cxnSp>
        <p:cxnSp>
          <p:nvCxnSpPr>
            <p:cNvPr id="8205" name="Lige forbindelse 57"/>
            <p:cNvCxnSpPr>
              <a:cxnSpLocks noChangeShapeType="1"/>
            </p:cNvCxnSpPr>
            <p:nvPr/>
          </p:nvCxnSpPr>
          <p:spPr bwMode="auto">
            <a:xfrm>
              <a:off x="1272792" y="3236686"/>
              <a:ext cx="1621134" cy="0"/>
            </a:xfrm>
            <a:prstGeom prst="line">
              <a:avLst/>
            </a:prstGeom>
            <a:noFill/>
            <a:ln w="9525" algn="ctr">
              <a:solidFill>
                <a:srgbClr val="000000"/>
              </a:solidFill>
              <a:round/>
              <a:headEnd/>
              <a:tailEnd/>
            </a:ln>
          </p:spPr>
        </p:cxnSp>
        <p:cxnSp>
          <p:nvCxnSpPr>
            <p:cNvPr id="8206" name="Lige forbindelse 55"/>
            <p:cNvCxnSpPr>
              <a:cxnSpLocks noChangeShapeType="1"/>
              <a:stCxn id="8216" idx="2"/>
            </p:cNvCxnSpPr>
            <p:nvPr/>
          </p:nvCxnSpPr>
          <p:spPr bwMode="auto">
            <a:xfrm rot="16200000" flipH="1">
              <a:off x="2606373" y="1715420"/>
              <a:ext cx="946041" cy="674092"/>
            </a:xfrm>
            <a:prstGeom prst="line">
              <a:avLst/>
            </a:prstGeom>
            <a:noFill/>
            <a:ln w="9525" algn="ctr">
              <a:solidFill>
                <a:srgbClr val="000000"/>
              </a:solidFill>
              <a:round/>
              <a:headEnd/>
              <a:tailEnd/>
            </a:ln>
          </p:spPr>
        </p:cxnSp>
        <p:cxnSp>
          <p:nvCxnSpPr>
            <p:cNvPr id="8207" name="Lige forbindelse 53"/>
            <p:cNvCxnSpPr>
              <a:cxnSpLocks noChangeShapeType="1"/>
            </p:cNvCxnSpPr>
            <p:nvPr/>
          </p:nvCxnSpPr>
          <p:spPr bwMode="auto">
            <a:xfrm rot="5400000">
              <a:off x="5366379" y="1607178"/>
              <a:ext cx="856343" cy="602901"/>
            </a:xfrm>
            <a:prstGeom prst="line">
              <a:avLst/>
            </a:prstGeom>
            <a:noFill/>
            <a:ln w="9525" algn="ctr">
              <a:solidFill>
                <a:srgbClr val="000000"/>
              </a:solidFill>
              <a:round/>
              <a:headEnd/>
              <a:tailEnd/>
            </a:ln>
          </p:spPr>
        </p:cxnSp>
        <p:grpSp>
          <p:nvGrpSpPr>
            <p:cNvPr id="8208" name="Gruppe 38"/>
            <p:cNvGrpSpPr>
              <a:grpSpLocks/>
            </p:cNvGrpSpPr>
            <p:nvPr/>
          </p:nvGrpSpPr>
          <p:grpSpPr bwMode="auto">
            <a:xfrm>
              <a:off x="4305686" y="4995526"/>
              <a:ext cx="892664" cy="721564"/>
              <a:chOff x="6609407" y="4864897"/>
              <a:chExt cx="967053" cy="721564"/>
            </a:xfrm>
          </p:grpSpPr>
          <p:sp>
            <p:nvSpPr>
              <p:cNvPr id="8221" name="Oval 4"/>
              <p:cNvSpPr>
                <a:spLocks noChangeArrowheads="1"/>
              </p:cNvSpPr>
              <p:nvPr/>
            </p:nvSpPr>
            <p:spPr bwMode="auto">
              <a:xfrm>
                <a:off x="6609407" y="4864897"/>
                <a:ext cx="967053" cy="721564"/>
              </a:xfrm>
              <a:prstGeom prst="ellipse">
                <a:avLst/>
              </a:prstGeom>
              <a:solidFill>
                <a:srgbClr val="FF9900"/>
              </a:solidFill>
              <a:ln w="9525">
                <a:solidFill>
                  <a:srgbClr val="000000"/>
                </a:solidFill>
                <a:round/>
                <a:headEnd/>
                <a:tailEnd/>
              </a:ln>
            </p:spPr>
            <p:txBody>
              <a:bodyPr anchor="ctr"/>
              <a:lstStyle/>
              <a:p>
                <a:endParaRPr lang="en-GB" dirty="0"/>
              </a:p>
            </p:txBody>
          </p:sp>
          <p:sp>
            <p:nvSpPr>
              <p:cNvPr id="8222" name="Tekstboks 37"/>
              <p:cNvSpPr txBox="1">
                <a:spLocks noChangeArrowheads="1"/>
              </p:cNvSpPr>
              <p:nvPr/>
            </p:nvSpPr>
            <p:spPr bwMode="auto">
              <a:xfrm>
                <a:off x="6687266" y="5025624"/>
                <a:ext cx="811334" cy="400110"/>
              </a:xfrm>
              <a:prstGeom prst="rect">
                <a:avLst/>
              </a:prstGeom>
              <a:noFill/>
              <a:ln w="9525">
                <a:noFill/>
                <a:miter lim="800000"/>
                <a:headEnd/>
                <a:tailEnd/>
              </a:ln>
            </p:spPr>
            <p:txBody>
              <a:bodyPr wrap="none">
                <a:spAutoFit/>
              </a:bodyPr>
              <a:lstStyle/>
              <a:p>
                <a:r>
                  <a:rPr lang="en-GB" dirty="0"/>
                  <a:t>LCH</a:t>
                </a:r>
              </a:p>
            </p:txBody>
          </p:sp>
        </p:grpSp>
        <p:grpSp>
          <p:nvGrpSpPr>
            <p:cNvPr id="8209" name="Gruppe 40"/>
            <p:cNvGrpSpPr>
              <a:grpSpLocks/>
            </p:cNvGrpSpPr>
            <p:nvPr/>
          </p:nvGrpSpPr>
          <p:grpSpPr bwMode="auto">
            <a:xfrm>
              <a:off x="7708728" y="2876438"/>
              <a:ext cx="892664" cy="721564"/>
              <a:chOff x="6609407" y="4864897"/>
              <a:chExt cx="967053" cy="721564"/>
            </a:xfrm>
          </p:grpSpPr>
          <p:sp>
            <p:nvSpPr>
              <p:cNvPr id="8219" name="Oval 4"/>
              <p:cNvSpPr>
                <a:spLocks noChangeArrowheads="1"/>
              </p:cNvSpPr>
              <p:nvPr/>
            </p:nvSpPr>
            <p:spPr bwMode="auto">
              <a:xfrm>
                <a:off x="6609407" y="4864897"/>
                <a:ext cx="967053" cy="721564"/>
              </a:xfrm>
              <a:prstGeom prst="ellipse">
                <a:avLst/>
              </a:prstGeom>
              <a:solidFill>
                <a:srgbClr val="FF9900"/>
              </a:solidFill>
              <a:ln w="9525">
                <a:solidFill>
                  <a:srgbClr val="000000"/>
                </a:solidFill>
                <a:round/>
                <a:headEnd/>
                <a:tailEnd/>
              </a:ln>
            </p:spPr>
            <p:txBody>
              <a:bodyPr anchor="ctr"/>
              <a:lstStyle/>
              <a:p>
                <a:endParaRPr lang="en-GB" dirty="0"/>
              </a:p>
            </p:txBody>
          </p:sp>
          <p:sp>
            <p:nvSpPr>
              <p:cNvPr id="8220" name="Tekstboks 42"/>
              <p:cNvSpPr txBox="1">
                <a:spLocks noChangeArrowheads="1"/>
              </p:cNvSpPr>
              <p:nvPr/>
            </p:nvSpPr>
            <p:spPr bwMode="auto">
              <a:xfrm>
                <a:off x="6687266" y="5025624"/>
                <a:ext cx="811334" cy="400110"/>
              </a:xfrm>
              <a:prstGeom prst="rect">
                <a:avLst/>
              </a:prstGeom>
              <a:noFill/>
              <a:ln w="9525">
                <a:noFill/>
                <a:miter lim="800000"/>
                <a:headEnd/>
                <a:tailEnd/>
              </a:ln>
            </p:spPr>
            <p:txBody>
              <a:bodyPr wrap="none">
                <a:spAutoFit/>
              </a:bodyPr>
              <a:lstStyle/>
              <a:p>
                <a:r>
                  <a:rPr lang="en-GB" dirty="0"/>
                  <a:t>LCH</a:t>
                </a:r>
              </a:p>
            </p:txBody>
          </p:sp>
        </p:grpSp>
        <p:grpSp>
          <p:nvGrpSpPr>
            <p:cNvPr id="8210" name="Gruppe 43"/>
            <p:cNvGrpSpPr>
              <a:grpSpLocks/>
            </p:cNvGrpSpPr>
            <p:nvPr/>
          </p:nvGrpSpPr>
          <p:grpSpPr bwMode="auto">
            <a:xfrm>
              <a:off x="5792843" y="931524"/>
              <a:ext cx="892664" cy="721564"/>
              <a:chOff x="6609407" y="4864897"/>
              <a:chExt cx="967053" cy="721564"/>
            </a:xfrm>
          </p:grpSpPr>
          <p:sp>
            <p:nvSpPr>
              <p:cNvPr id="8217" name="Oval 4"/>
              <p:cNvSpPr>
                <a:spLocks noChangeArrowheads="1"/>
              </p:cNvSpPr>
              <p:nvPr/>
            </p:nvSpPr>
            <p:spPr bwMode="auto">
              <a:xfrm>
                <a:off x="6609407" y="4864897"/>
                <a:ext cx="967053" cy="721564"/>
              </a:xfrm>
              <a:prstGeom prst="ellipse">
                <a:avLst/>
              </a:prstGeom>
              <a:solidFill>
                <a:srgbClr val="FF9900"/>
              </a:solidFill>
              <a:ln w="9525">
                <a:solidFill>
                  <a:srgbClr val="000000"/>
                </a:solidFill>
                <a:round/>
                <a:headEnd/>
                <a:tailEnd/>
              </a:ln>
            </p:spPr>
            <p:txBody>
              <a:bodyPr anchor="ctr"/>
              <a:lstStyle/>
              <a:p>
                <a:endParaRPr lang="en-GB" dirty="0"/>
              </a:p>
            </p:txBody>
          </p:sp>
          <p:sp>
            <p:nvSpPr>
              <p:cNvPr id="8218" name="Tekstboks 45"/>
              <p:cNvSpPr txBox="1">
                <a:spLocks noChangeArrowheads="1"/>
              </p:cNvSpPr>
              <p:nvPr/>
            </p:nvSpPr>
            <p:spPr bwMode="auto">
              <a:xfrm>
                <a:off x="6687266" y="5025624"/>
                <a:ext cx="811334" cy="400110"/>
              </a:xfrm>
              <a:prstGeom prst="rect">
                <a:avLst/>
              </a:prstGeom>
              <a:noFill/>
              <a:ln w="9525">
                <a:noFill/>
                <a:miter lim="800000"/>
                <a:headEnd/>
                <a:tailEnd/>
              </a:ln>
            </p:spPr>
            <p:txBody>
              <a:bodyPr wrap="none">
                <a:spAutoFit/>
              </a:bodyPr>
              <a:lstStyle/>
              <a:p>
                <a:r>
                  <a:rPr lang="en-GB" dirty="0"/>
                  <a:t>LCH</a:t>
                </a:r>
              </a:p>
            </p:txBody>
          </p:sp>
        </p:grpSp>
        <p:grpSp>
          <p:nvGrpSpPr>
            <p:cNvPr id="8211" name="Gruppe 46"/>
            <p:cNvGrpSpPr>
              <a:grpSpLocks/>
            </p:cNvGrpSpPr>
            <p:nvPr/>
          </p:nvGrpSpPr>
          <p:grpSpPr bwMode="auto">
            <a:xfrm>
              <a:off x="2296015" y="1018609"/>
              <a:ext cx="892664" cy="721564"/>
              <a:chOff x="6609407" y="4864897"/>
              <a:chExt cx="967053" cy="721564"/>
            </a:xfrm>
          </p:grpSpPr>
          <p:sp>
            <p:nvSpPr>
              <p:cNvPr id="8215" name="Oval 4"/>
              <p:cNvSpPr>
                <a:spLocks noChangeArrowheads="1"/>
              </p:cNvSpPr>
              <p:nvPr/>
            </p:nvSpPr>
            <p:spPr bwMode="auto">
              <a:xfrm>
                <a:off x="6609407" y="4864897"/>
                <a:ext cx="967053" cy="721564"/>
              </a:xfrm>
              <a:prstGeom prst="ellipse">
                <a:avLst/>
              </a:prstGeom>
              <a:solidFill>
                <a:srgbClr val="FF9900"/>
              </a:solidFill>
              <a:ln w="9525">
                <a:solidFill>
                  <a:srgbClr val="000000"/>
                </a:solidFill>
                <a:round/>
                <a:headEnd/>
                <a:tailEnd/>
              </a:ln>
            </p:spPr>
            <p:txBody>
              <a:bodyPr anchor="ctr"/>
              <a:lstStyle/>
              <a:p>
                <a:endParaRPr lang="en-GB" dirty="0"/>
              </a:p>
            </p:txBody>
          </p:sp>
          <p:sp>
            <p:nvSpPr>
              <p:cNvPr id="8216" name="Tekstboks 48"/>
              <p:cNvSpPr txBox="1">
                <a:spLocks noChangeArrowheads="1"/>
              </p:cNvSpPr>
              <p:nvPr/>
            </p:nvSpPr>
            <p:spPr bwMode="auto">
              <a:xfrm>
                <a:off x="6687266" y="5025624"/>
                <a:ext cx="811334" cy="400110"/>
              </a:xfrm>
              <a:prstGeom prst="rect">
                <a:avLst/>
              </a:prstGeom>
              <a:noFill/>
              <a:ln w="9525">
                <a:noFill/>
                <a:miter lim="800000"/>
                <a:headEnd/>
                <a:tailEnd/>
              </a:ln>
            </p:spPr>
            <p:txBody>
              <a:bodyPr wrap="none">
                <a:spAutoFit/>
              </a:bodyPr>
              <a:lstStyle/>
              <a:p>
                <a:r>
                  <a:rPr lang="en-GB" dirty="0"/>
                  <a:t>LCH</a:t>
                </a:r>
              </a:p>
            </p:txBody>
          </p:sp>
        </p:grpSp>
        <p:grpSp>
          <p:nvGrpSpPr>
            <p:cNvPr id="8212" name="Gruppe 49"/>
            <p:cNvGrpSpPr>
              <a:grpSpLocks/>
            </p:cNvGrpSpPr>
            <p:nvPr/>
          </p:nvGrpSpPr>
          <p:grpSpPr bwMode="auto">
            <a:xfrm>
              <a:off x="621290" y="2876441"/>
              <a:ext cx="892664" cy="721564"/>
              <a:chOff x="6609407" y="4864897"/>
              <a:chExt cx="967053" cy="721564"/>
            </a:xfrm>
          </p:grpSpPr>
          <p:sp>
            <p:nvSpPr>
              <p:cNvPr id="8213" name="Oval 4"/>
              <p:cNvSpPr>
                <a:spLocks noChangeArrowheads="1"/>
              </p:cNvSpPr>
              <p:nvPr/>
            </p:nvSpPr>
            <p:spPr bwMode="auto">
              <a:xfrm>
                <a:off x="6609407" y="4864897"/>
                <a:ext cx="967053" cy="721564"/>
              </a:xfrm>
              <a:prstGeom prst="ellipse">
                <a:avLst/>
              </a:prstGeom>
              <a:solidFill>
                <a:srgbClr val="FF9900"/>
              </a:solidFill>
              <a:ln w="9525">
                <a:solidFill>
                  <a:srgbClr val="000000"/>
                </a:solidFill>
                <a:round/>
                <a:headEnd/>
                <a:tailEnd/>
              </a:ln>
            </p:spPr>
            <p:txBody>
              <a:bodyPr anchor="ctr"/>
              <a:lstStyle/>
              <a:p>
                <a:endParaRPr lang="en-GB" dirty="0"/>
              </a:p>
            </p:txBody>
          </p:sp>
          <p:sp>
            <p:nvSpPr>
              <p:cNvPr id="8214" name="Tekstboks 51"/>
              <p:cNvSpPr txBox="1">
                <a:spLocks noChangeArrowheads="1"/>
              </p:cNvSpPr>
              <p:nvPr/>
            </p:nvSpPr>
            <p:spPr bwMode="auto">
              <a:xfrm>
                <a:off x="6687266" y="5025624"/>
                <a:ext cx="811334" cy="400110"/>
              </a:xfrm>
              <a:prstGeom prst="rect">
                <a:avLst/>
              </a:prstGeom>
              <a:noFill/>
              <a:ln w="9525">
                <a:noFill/>
                <a:miter lim="800000"/>
                <a:headEnd/>
                <a:tailEnd/>
              </a:ln>
            </p:spPr>
            <p:txBody>
              <a:bodyPr wrap="none">
                <a:spAutoFit/>
              </a:bodyPr>
              <a:lstStyle/>
              <a:p>
                <a:r>
                  <a:rPr lang="en-GB" dirty="0"/>
                  <a:t>LCH</a:t>
                </a:r>
              </a:p>
            </p:txBody>
          </p:sp>
        </p:grpSp>
      </p:grpSp>
      <p:grpSp>
        <p:nvGrpSpPr>
          <p:cNvPr id="8" name="Gruppe 36"/>
          <p:cNvGrpSpPr>
            <a:grpSpLocks/>
          </p:cNvGrpSpPr>
          <p:nvPr/>
        </p:nvGrpSpPr>
        <p:grpSpPr bwMode="auto">
          <a:xfrm>
            <a:off x="2451100" y="2093913"/>
            <a:ext cx="4060825" cy="2068512"/>
            <a:chOff x="-2512340" y="2006099"/>
            <a:chExt cx="4399208" cy="2068679"/>
          </a:xfrm>
        </p:grpSpPr>
        <p:sp>
          <p:nvSpPr>
            <p:cNvPr id="8201" name="Oval 22"/>
            <p:cNvSpPr>
              <a:spLocks noChangeArrowheads="1"/>
            </p:cNvSpPr>
            <p:nvPr/>
          </p:nvSpPr>
          <p:spPr bwMode="auto">
            <a:xfrm>
              <a:off x="-2512340" y="2006099"/>
              <a:ext cx="4399208" cy="2057901"/>
            </a:xfrm>
            <a:prstGeom prst="ellipse">
              <a:avLst/>
            </a:prstGeom>
            <a:solidFill>
              <a:srgbClr val="99CCFF"/>
            </a:solidFill>
            <a:ln w="28575">
              <a:solidFill>
                <a:srgbClr val="000000"/>
              </a:solidFill>
              <a:round/>
              <a:headEnd/>
              <a:tailEnd/>
            </a:ln>
          </p:spPr>
          <p:txBody>
            <a:bodyPr anchor="ctr"/>
            <a:lstStyle/>
            <a:p>
              <a:endParaRPr lang="en-GB" dirty="0"/>
            </a:p>
          </p:txBody>
        </p:sp>
        <p:sp>
          <p:nvSpPr>
            <p:cNvPr id="8202" name="Text Box 21"/>
            <p:cNvSpPr txBox="1">
              <a:spLocks noChangeArrowheads="1"/>
            </p:cNvSpPr>
            <p:nvPr/>
          </p:nvSpPr>
          <p:spPr bwMode="auto">
            <a:xfrm>
              <a:off x="-1984830" y="2256572"/>
              <a:ext cx="3344189" cy="1818206"/>
            </a:xfrm>
            <a:prstGeom prst="rect">
              <a:avLst/>
            </a:prstGeom>
            <a:noFill/>
            <a:ln w="9525">
              <a:noFill/>
              <a:miter lim="800000"/>
              <a:headEnd/>
              <a:tailEnd/>
            </a:ln>
          </p:spPr>
          <p:txBody>
            <a:bodyPr/>
            <a:lstStyle/>
            <a:p>
              <a:pPr eaLnBrk="0" hangingPunct="0"/>
              <a:r>
                <a:rPr lang="en-GB" sz="2600" dirty="0">
                  <a:solidFill>
                    <a:srgbClr val="000000"/>
                  </a:solidFill>
                  <a:ea typeface="Times New Roman" pitchFamily="18" charset="0"/>
                  <a:cs typeface="Verdana" pitchFamily="34" charset="0"/>
                </a:rPr>
                <a:t>Market coupler</a:t>
              </a:r>
              <a:r>
                <a:rPr lang="en-GB" sz="2400" dirty="0">
                  <a:solidFill>
                    <a:srgbClr val="000000"/>
                  </a:solidFill>
                  <a:ea typeface="Times New Roman" pitchFamily="18" charset="0"/>
                  <a:cs typeface="Verdana" pitchFamily="34" charset="0"/>
                </a:rPr>
                <a:t> </a:t>
              </a:r>
              <a:r>
                <a:rPr lang="en-GB" dirty="0">
                  <a:solidFill>
                    <a:srgbClr val="000000"/>
                  </a:solidFill>
                  <a:ea typeface="Times New Roman" pitchFamily="18" charset="0"/>
                  <a:cs typeface="Verdana" pitchFamily="34" charset="0"/>
                </a:rPr>
                <a:t>Calculation of spot prices and day-ahead cross-border flow plans</a:t>
              </a:r>
              <a:endParaRPr lang="en-GB" dirty="0">
                <a:ea typeface="Times New Roman" pitchFamily="18" charset="0"/>
                <a:cs typeface="Verdana" pitchFamily="34" charset="0"/>
              </a:endParaRPr>
            </a:p>
          </p:txBody>
        </p:sp>
      </p:grpSp>
      <p:sp>
        <p:nvSpPr>
          <p:cNvPr id="31" name="Pladsholder til sidefod 30"/>
          <p:cNvSpPr>
            <a:spLocks noGrp="1"/>
          </p:cNvSpPr>
          <p:nvPr>
            <p:ph type="ftr" sz="quarter" idx="11"/>
          </p:nvPr>
        </p:nvSpPr>
        <p:spPr/>
        <p:txBody>
          <a:bodyPr/>
          <a:lstStyle/>
          <a:p>
            <a:pPr>
              <a:defRPr/>
            </a:pPr>
            <a:r>
              <a:rPr lang="en-US" dirty="0" smtClean="0"/>
              <a:t>Anders Plejdrup Houmøller</a:t>
            </a:r>
            <a:endParaRPr lang="en-US" dirty="0"/>
          </a:p>
        </p:txBody>
      </p:sp>
    </p:spTree>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dissolve">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r>
              <a:rPr lang="en-GB" dirty="0" smtClean="0"/>
              <a:t>Technical organisation – 2</a:t>
            </a:r>
          </a:p>
        </p:txBody>
      </p:sp>
      <p:sp>
        <p:nvSpPr>
          <p:cNvPr id="9219" name="Pladsholder til indhold 2"/>
          <p:cNvSpPr>
            <a:spLocks noGrp="1"/>
          </p:cNvSpPr>
          <p:nvPr>
            <p:ph idx="1"/>
          </p:nvPr>
        </p:nvSpPr>
        <p:spPr/>
        <p:txBody>
          <a:bodyPr/>
          <a:lstStyle/>
          <a:p>
            <a:r>
              <a:rPr lang="en-GB" dirty="0" smtClean="0"/>
              <a:t>With this design, the calculation is outsourced to the market coupler.</a:t>
            </a:r>
          </a:p>
          <a:p>
            <a:r>
              <a:rPr lang="en-GB" dirty="0" smtClean="0"/>
              <a:t>For the governance, the following two issues are important:</a:t>
            </a:r>
          </a:p>
          <a:p>
            <a:r>
              <a:rPr lang="en-GB" dirty="0" smtClean="0">
                <a:solidFill>
                  <a:srgbClr val="CC0000"/>
                </a:solidFill>
              </a:rPr>
              <a:t>The specifications for the calculation software.</a:t>
            </a:r>
          </a:p>
          <a:p>
            <a:r>
              <a:rPr lang="en-GB" dirty="0" smtClean="0">
                <a:solidFill>
                  <a:srgbClr val="CC0000"/>
                </a:solidFill>
              </a:rPr>
              <a:t>The procedures used in the daily calculation</a:t>
            </a:r>
          </a:p>
          <a:p>
            <a:pPr lvl="1"/>
            <a:r>
              <a:rPr lang="en-GB" dirty="0" smtClean="0"/>
              <a:t>For example: the emergency procedures applied when something does not work out as planned.</a:t>
            </a:r>
          </a:p>
        </p:txBody>
      </p:sp>
      <p:sp>
        <p:nvSpPr>
          <p:cNvPr id="9220"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9221" name="Pladsholder til sidefod 4"/>
          <p:cNvSpPr>
            <a:spLocks noGrp="1"/>
          </p:cNvSpPr>
          <p:nvPr>
            <p:ph type="ftr" sz="quarter" idx="11"/>
          </p:nvPr>
        </p:nvSpPr>
        <p:spPr>
          <a:noFill/>
        </p:spPr>
        <p:txBody>
          <a:bodyPr/>
          <a:lstStyle/>
          <a:p>
            <a:r>
              <a:rPr lang="en-GB" dirty="0" smtClean="0"/>
              <a:t>Anders Plejdrup Houmøller</a:t>
            </a:r>
          </a:p>
        </p:txBody>
      </p:sp>
      <p:sp>
        <p:nvSpPr>
          <p:cNvPr id="9222" name="Pladsholder til diasnummer 5"/>
          <p:cNvSpPr>
            <a:spLocks noGrp="1"/>
          </p:cNvSpPr>
          <p:nvPr>
            <p:ph type="sldNum" sz="quarter" idx="12"/>
          </p:nvPr>
        </p:nvSpPr>
        <p:spPr>
          <a:noFill/>
        </p:spPr>
        <p:txBody>
          <a:bodyPr/>
          <a:lstStyle/>
          <a:p>
            <a:fld id="{ABF08AAF-8532-4A2A-B06C-64C6363ACEF6}" type="slidenum">
              <a:rPr lang="en-GB" smtClean="0"/>
              <a:pPr/>
              <a:t>7</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457200" y="234950"/>
            <a:ext cx="8229600" cy="1143000"/>
          </a:xfrm>
        </p:spPr>
        <p:txBody>
          <a:bodyPr/>
          <a:lstStyle/>
          <a:p>
            <a:r>
              <a:rPr lang="en-GB" dirty="0" smtClean="0"/>
              <a:t>National influence</a:t>
            </a:r>
            <a:br>
              <a:rPr lang="en-GB" dirty="0" smtClean="0"/>
            </a:br>
            <a:r>
              <a:rPr lang="en-GB" sz="2400" dirty="0" smtClean="0"/>
              <a:t>And democratic oversight</a:t>
            </a:r>
          </a:p>
        </p:txBody>
      </p:sp>
      <p:sp>
        <p:nvSpPr>
          <p:cNvPr id="10243" name="Pladsholder til indhold 2"/>
          <p:cNvSpPr>
            <a:spLocks noGrp="1"/>
          </p:cNvSpPr>
          <p:nvPr>
            <p:ph idx="1"/>
          </p:nvPr>
        </p:nvSpPr>
        <p:spPr>
          <a:xfrm>
            <a:off x="261938" y="1455738"/>
            <a:ext cx="8707437" cy="4843462"/>
          </a:xfrm>
        </p:spPr>
        <p:txBody>
          <a:bodyPr/>
          <a:lstStyle/>
          <a:p>
            <a:r>
              <a:rPr lang="en-GB" dirty="0" smtClean="0"/>
              <a:t>Every country participating in the coupling must own a share of the market coupler</a:t>
            </a:r>
          </a:p>
          <a:p>
            <a:r>
              <a:rPr lang="en-GB" dirty="0" smtClean="0"/>
              <a:t>For example, the shares can be allocated in accordance with the Lisbon treaty’s voting weights.</a:t>
            </a:r>
          </a:p>
          <a:p>
            <a:r>
              <a:rPr lang="en-GB" dirty="0" smtClean="0"/>
              <a:t>Each national government will decide who will represent the country in the market coupler’s board</a:t>
            </a:r>
          </a:p>
          <a:p>
            <a:pPr lvl="1"/>
            <a:r>
              <a:rPr lang="en-GB" dirty="0" smtClean="0"/>
              <a:t>Subsidiarity principle: the different countries will make different decisions.</a:t>
            </a:r>
          </a:p>
          <a:p>
            <a:r>
              <a:rPr lang="en-GB" dirty="0" smtClean="0"/>
              <a:t>This ensures </a:t>
            </a:r>
            <a:r>
              <a:rPr lang="en-GB" u="sng" dirty="0" smtClean="0">
                <a:solidFill>
                  <a:srgbClr val="CC0000"/>
                </a:solidFill>
              </a:rPr>
              <a:t>national influence and democratic oversight</a:t>
            </a:r>
            <a:r>
              <a:rPr lang="en-GB" dirty="0" smtClean="0"/>
              <a:t>.</a:t>
            </a:r>
          </a:p>
        </p:txBody>
      </p:sp>
      <p:sp>
        <p:nvSpPr>
          <p:cNvPr id="10244"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10245" name="Pladsholder til sidefod 4"/>
          <p:cNvSpPr>
            <a:spLocks noGrp="1"/>
          </p:cNvSpPr>
          <p:nvPr>
            <p:ph type="ftr" sz="quarter" idx="11"/>
          </p:nvPr>
        </p:nvSpPr>
        <p:spPr>
          <a:noFill/>
        </p:spPr>
        <p:txBody>
          <a:bodyPr/>
          <a:lstStyle/>
          <a:p>
            <a:r>
              <a:rPr lang="en-GB" dirty="0" smtClean="0"/>
              <a:t>Anders Plejdrup Houmøller</a:t>
            </a:r>
          </a:p>
        </p:txBody>
      </p:sp>
      <p:sp>
        <p:nvSpPr>
          <p:cNvPr id="10246" name="Pladsholder til diasnummer 5"/>
          <p:cNvSpPr>
            <a:spLocks noGrp="1"/>
          </p:cNvSpPr>
          <p:nvPr>
            <p:ph type="sldNum" sz="quarter" idx="12"/>
          </p:nvPr>
        </p:nvSpPr>
        <p:spPr>
          <a:noFill/>
        </p:spPr>
        <p:txBody>
          <a:bodyPr/>
          <a:lstStyle/>
          <a:p>
            <a:fld id="{5B502D9D-CF07-4071-98A2-450C5FFB6562}" type="slidenum">
              <a:rPr lang="en-GB" smtClean="0"/>
              <a:pPr/>
              <a:t>8</a:t>
            </a:fld>
            <a:endParaRPr lang="en-GB" dirty="0" smtClean="0"/>
          </a:p>
        </p:txBody>
      </p:sp>
    </p:spTree>
  </p:cSld>
  <p:clrMapOvr>
    <a:masterClrMapping/>
  </p:clrMapOvr>
  <p:transition spd="med">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r>
              <a:rPr lang="en-GB" dirty="0" smtClean="0"/>
              <a:t>Influence for the users</a:t>
            </a:r>
          </a:p>
        </p:txBody>
      </p:sp>
      <p:sp>
        <p:nvSpPr>
          <p:cNvPr id="11267" name="Pladsholder til indhold 2"/>
          <p:cNvSpPr>
            <a:spLocks noGrp="1"/>
          </p:cNvSpPr>
          <p:nvPr>
            <p:ph idx="1"/>
          </p:nvPr>
        </p:nvSpPr>
        <p:spPr>
          <a:xfrm>
            <a:off x="290513" y="1600200"/>
            <a:ext cx="8548687" cy="4525963"/>
          </a:xfrm>
        </p:spPr>
        <p:txBody>
          <a:bodyPr/>
          <a:lstStyle/>
          <a:p>
            <a:r>
              <a:rPr lang="en-GB" dirty="0" smtClean="0"/>
              <a:t>The users of the market coupling are TSOs, consumers, producers and traders.</a:t>
            </a:r>
          </a:p>
          <a:p>
            <a:r>
              <a:rPr lang="en-GB" dirty="0" smtClean="0"/>
              <a:t>In order to ensure user influence, a Price Coupling Council must be set up, where these stakeholders are represented</a:t>
            </a:r>
          </a:p>
          <a:p>
            <a:pPr lvl="1"/>
            <a:r>
              <a:rPr lang="en-GB" dirty="0" smtClean="0"/>
              <a:t>With formal influence granted to the Price Coupling Council</a:t>
            </a:r>
          </a:p>
          <a:p>
            <a:pPr lvl="2"/>
            <a:r>
              <a:rPr lang="en-GB" dirty="0" smtClean="0"/>
              <a:t>It’s not just an advisory body.</a:t>
            </a:r>
          </a:p>
          <a:p>
            <a:pPr lvl="1"/>
            <a:r>
              <a:rPr lang="en-GB" dirty="0" smtClean="0"/>
              <a:t>To some degree, this may reflect the German rules for an exchange council (</a:t>
            </a:r>
            <a:r>
              <a:rPr lang="en-GB" i="1" dirty="0" smtClean="0"/>
              <a:t>Börsenrat</a:t>
            </a:r>
            <a:r>
              <a:rPr lang="en-GB" dirty="0" smtClean="0"/>
              <a:t>).</a:t>
            </a:r>
          </a:p>
        </p:txBody>
      </p:sp>
      <p:sp>
        <p:nvSpPr>
          <p:cNvPr id="11268" name="Pladsholder til dato 3"/>
          <p:cNvSpPr>
            <a:spLocks noGrp="1"/>
          </p:cNvSpPr>
          <p:nvPr>
            <p:ph type="dt" sz="quarter" idx="10"/>
          </p:nvPr>
        </p:nvSpPr>
        <p:spPr>
          <a:noFill/>
        </p:spPr>
        <p:txBody>
          <a:bodyPr/>
          <a:lstStyle/>
          <a:p>
            <a:r>
              <a:rPr lang="da-DK" dirty="0" smtClean="0"/>
              <a:t>Nov. 15, 2011</a:t>
            </a:r>
            <a:endParaRPr lang="en-GB" dirty="0" smtClean="0"/>
          </a:p>
        </p:txBody>
      </p:sp>
      <p:sp>
        <p:nvSpPr>
          <p:cNvPr id="11269" name="Pladsholder til sidefod 4"/>
          <p:cNvSpPr>
            <a:spLocks noGrp="1"/>
          </p:cNvSpPr>
          <p:nvPr>
            <p:ph type="ftr" sz="quarter" idx="11"/>
          </p:nvPr>
        </p:nvSpPr>
        <p:spPr>
          <a:noFill/>
        </p:spPr>
        <p:txBody>
          <a:bodyPr/>
          <a:lstStyle/>
          <a:p>
            <a:r>
              <a:rPr lang="en-GB" dirty="0" smtClean="0"/>
              <a:t>Anders Plejdrup Houmøller</a:t>
            </a:r>
          </a:p>
        </p:txBody>
      </p:sp>
      <p:sp>
        <p:nvSpPr>
          <p:cNvPr id="11270" name="Pladsholder til diasnummer 5"/>
          <p:cNvSpPr>
            <a:spLocks noGrp="1"/>
          </p:cNvSpPr>
          <p:nvPr>
            <p:ph type="sldNum" sz="quarter" idx="12"/>
          </p:nvPr>
        </p:nvSpPr>
        <p:spPr>
          <a:noFill/>
        </p:spPr>
        <p:txBody>
          <a:bodyPr/>
          <a:lstStyle/>
          <a:p>
            <a:fld id="{FE99D325-3AC7-44B2-9ABD-9B79F29B0751}" type="slidenum">
              <a:rPr lang="en-GB" smtClean="0"/>
              <a:pPr/>
              <a:t>9</a:t>
            </a:fld>
            <a:endParaRPr lang="en-GB" dirty="0" smtClean="0"/>
          </a:p>
        </p:txBody>
      </p:sp>
    </p:spTree>
  </p:cSld>
  <p:clrMapOvr>
    <a:masterClrMapping/>
  </p:clrMapOvr>
  <p:transition spd="med">
    <p:dissolve/>
  </p:transition>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2857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a-DK"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B302B8147B09E240B766556B8EEB420B" ma:contentTypeVersion="13" ma:contentTypeDescription="Opret et nyt dokument." ma:contentTypeScope="" ma:versionID="634c4ab936842b4daa338f07614aea16">
  <xsd:schema xmlns:xsd="http://www.w3.org/2001/XMLSchema" xmlns:xs="http://www.w3.org/2001/XMLSchema" xmlns:p="http://schemas.microsoft.com/office/2006/metadata/properties" xmlns:ns2="393c2793-96ab-4a74-9691-efa4efff0d23" xmlns:ns3="b4f9bdb0-a78f-4782-98e3-c52de5cf030d" targetNamespace="http://schemas.microsoft.com/office/2006/metadata/properties" ma:root="true" ma:fieldsID="fd8ec0fb6ff90b7270e62344a24b74d9" ns2:_="" ns3:_="">
    <xsd:import namespace="393c2793-96ab-4a74-9691-efa4efff0d23"/>
    <xsd:import namespace="b4f9bdb0-a78f-4782-98e3-c52de5cf03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3c2793-96ab-4a74-9691-efa4efff0d2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f9bdb0-a78f-4782-98e3-c52de5cf030d" elementFormDefault="qualified">
    <xsd:import namespace="http://schemas.microsoft.com/office/2006/documentManagement/types"/>
    <xsd:import namespace="http://schemas.microsoft.com/office/infopath/2007/PartnerControls"/>
    <xsd:element name="SharedWithUsers" ma:index="10"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9ED1EA-80EE-4063-B58D-4DB14EC61ED3}"/>
</file>

<file path=customXml/itemProps2.xml><?xml version="1.0" encoding="utf-8"?>
<ds:datastoreItem xmlns:ds="http://schemas.openxmlformats.org/officeDocument/2006/customXml" ds:itemID="{5FB1CADF-8757-4483-983E-660058D9B772}"/>
</file>

<file path=customXml/itemProps3.xml><?xml version="1.0" encoding="utf-8"?>
<ds:datastoreItem xmlns:ds="http://schemas.openxmlformats.org/officeDocument/2006/customXml" ds:itemID="{7ECF3304-7890-499F-B901-4BF001CBC22D}"/>
</file>

<file path=docProps/app.xml><?xml version="1.0" encoding="utf-8"?>
<Properties xmlns="http://schemas.openxmlformats.org/officeDocument/2006/extended-properties" xmlns:vt="http://schemas.openxmlformats.org/officeDocument/2006/docPropsVTypes">
  <TotalTime>2534</TotalTime>
  <Words>2146</Words>
  <Application>Microsoft Office PowerPoint</Application>
  <PresentationFormat>Skærmshow (4:3)</PresentationFormat>
  <Paragraphs>266</Paragraphs>
  <Slides>27</Slides>
  <Notes>2</Notes>
  <HiddenSlides>0</HiddenSlides>
  <MMClips>0</MMClips>
  <ScaleCrop>false</ScaleCrop>
  <HeadingPairs>
    <vt:vector size="4" baseType="variant">
      <vt:variant>
        <vt:lpstr>Tema</vt:lpstr>
      </vt:variant>
      <vt:variant>
        <vt:i4>1</vt:i4>
      </vt:variant>
      <vt:variant>
        <vt:lpstr>Diastitler</vt:lpstr>
      </vt:variant>
      <vt:variant>
        <vt:i4>27</vt:i4>
      </vt:variant>
    </vt:vector>
  </HeadingPairs>
  <TitlesOfParts>
    <vt:vector size="28" baseType="lpstr">
      <vt:lpstr>Standarddesign</vt:lpstr>
      <vt:lpstr>Introduction</vt:lpstr>
      <vt:lpstr>Good governance for the market coupling</vt:lpstr>
      <vt:lpstr>Requirements to the governance</vt:lpstr>
      <vt:lpstr>Unbundling</vt:lpstr>
      <vt:lpstr>Technical requirements</vt:lpstr>
      <vt:lpstr>Technical organisation – 1</vt:lpstr>
      <vt:lpstr>Technical organisation – 2</vt:lpstr>
      <vt:lpstr>National influence And democratic oversight</vt:lpstr>
      <vt:lpstr>Influence for the users</vt:lpstr>
      <vt:lpstr>Regulatory oversight</vt:lpstr>
      <vt:lpstr>Governance structure</vt:lpstr>
      <vt:lpstr>Further rationalization</vt:lpstr>
      <vt:lpstr>Dias nummer 13</vt:lpstr>
      <vt:lpstr>Context</vt:lpstr>
      <vt:lpstr>Two price zones A and B No exchange of energy.   Prices plow and phigh</vt:lpstr>
      <vt:lpstr>Two price zones A and B Exchange of energy E</vt:lpstr>
      <vt:lpstr>Comments – 1</vt:lpstr>
      <vt:lpstr>Comments – 2</vt:lpstr>
      <vt:lpstr>Comments – 3</vt:lpstr>
      <vt:lpstr>Comments – 4</vt:lpstr>
      <vt:lpstr>The problem</vt:lpstr>
      <vt:lpstr>Introducing a well-organised, transparent decision process</vt:lpstr>
      <vt:lpstr>Dias nummer 23</vt:lpstr>
      <vt:lpstr>Terminology and acronyms – 1 As used in this presentation</vt:lpstr>
      <vt:lpstr>Terminology and acronyms – 2 As used in this presentation</vt:lpstr>
      <vt:lpstr>Terminology and acronyms – 3 As used in this presentation</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andersho</dc:creator>
  <cp:lastModifiedBy>andersho</cp:lastModifiedBy>
  <cp:revision>335</cp:revision>
  <dcterms:created xsi:type="dcterms:W3CDTF">2007-12-08T11:29:26Z</dcterms:created>
  <dcterms:modified xsi:type="dcterms:W3CDTF">2012-03-22T15:10:55Z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0x010100B302B8147B09E240B766556B8EEB420B</vt:lpwstr>
  </property>
</Properties>
</file>