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694" r:id="rId2"/>
    <p:sldId id="709" r:id="rId3"/>
    <p:sldId id="725" r:id="rId4"/>
    <p:sldId id="711" r:id="rId5"/>
    <p:sldId id="729" r:id="rId6"/>
    <p:sldId id="735" r:id="rId7"/>
    <p:sldId id="731" r:id="rId8"/>
    <p:sldId id="702" r:id="rId9"/>
    <p:sldId id="703" r:id="rId10"/>
    <p:sldId id="713" r:id="rId11"/>
    <p:sldId id="715" r:id="rId12"/>
    <p:sldId id="716" r:id="rId13"/>
    <p:sldId id="717" r:id="rId14"/>
    <p:sldId id="736" r:id="rId15"/>
    <p:sldId id="719" r:id="rId16"/>
    <p:sldId id="721" r:id="rId17"/>
    <p:sldId id="705" r:id="rId18"/>
  </p:sldIdLst>
  <p:sldSz cx="9906000" cy="6858000" type="A4"/>
  <p:notesSz cx="7099300" cy="10234613"/>
  <p:defaultTextStyle>
    <a:defPPr>
      <a:defRPr lang="da-DK"/>
    </a:defPPr>
    <a:lvl1pPr algn="ctr" rtl="0" eaLnBrk="0" fontAlgn="base" hangingPunct="0">
      <a:spcBef>
        <a:spcPct val="0"/>
      </a:spcBef>
      <a:spcAft>
        <a:spcPct val="0"/>
      </a:spcAft>
      <a:defRPr sz="2200" b="1" kern="1200">
        <a:solidFill>
          <a:srgbClr val="0000FF"/>
        </a:solidFill>
        <a:latin typeface="Verdan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200" b="1" kern="1200">
        <a:solidFill>
          <a:srgbClr val="0000FF"/>
        </a:solidFill>
        <a:latin typeface="Verdan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200" b="1" kern="1200">
        <a:solidFill>
          <a:srgbClr val="0000FF"/>
        </a:solidFill>
        <a:latin typeface="Verdan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200" b="1" kern="1200">
        <a:solidFill>
          <a:srgbClr val="0000FF"/>
        </a:solidFill>
        <a:latin typeface="Verdan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200" b="1" kern="1200">
        <a:solidFill>
          <a:srgbClr val="0000FF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0000FF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0000FF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0000FF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0000FF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0000"/>
    <a:srgbClr val="FFCC99"/>
    <a:srgbClr val="FFFFFF"/>
    <a:srgbClr val="6699FF"/>
    <a:srgbClr val="00FF00"/>
    <a:srgbClr val="FF9933"/>
    <a:srgbClr val="008000"/>
    <a:srgbClr val="0033CC"/>
    <a:srgbClr val="00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5620"/>
    <p:restoredTop sz="94707" autoAdjust="0"/>
  </p:normalViewPr>
  <p:slideViewPr>
    <p:cSldViewPr snapToGrid="0" showGuides="1">
      <p:cViewPr>
        <p:scale>
          <a:sx n="66" d="100"/>
          <a:sy n="66" d="100"/>
        </p:scale>
        <p:origin x="-1902" y="-84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1734" y="1650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6350" y="0"/>
            <a:ext cx="3082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4" tIns="0" rIns="19814" bIns="0" numCol="1" anchor="t" anchorCtr="0" compatLnSpc="1">
            <a:prstTxWarp prst="textNoShape">
              <a:avLst/>
            </a:prstTxWarp>
          </a:bodyPr>
          <a:lstStyle>
            <a:lvl1pPr algn="l" defTabSz="822325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82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4" tIns="0" rIns="19814" bIns="0" numCol="1" anchor="t" anchorCtr="0" compatLnSpc="1">
            <a:prstTxWarp prst="textNoShape">
              <a:avLst/>
            </a:prstTxWarp>
          </a:bodyPr>
          <a:lstStyle>
            <a:lvl1pPr algn="r" defTabSz="822325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7400" y="773113"/>
            <a:ext cx="5526088" cy="3825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9800" y="4860925"/>
            <a:ext cx="52197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27" tIns="49539" rIns="97427" bIns="495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teksttypografien på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6350" y="9715500"/>
            <a:ext cx="3082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4" tIns="0" rIns="19814" bIns="0" numCol="1" anchor="b" anchorCtr="0" compatLnSpc="1">
            <a:prstTxWarp prst="textNoShape">
              <a:avLst/>
            </a:prstTxWarp>
          </a:bodyPr>
          <a:lstStyle>
            <a:lvl1pPr algn="l" defTabSz="822325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15500"/>
            <a:ext cx="3082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4" tIns="0" rIns="19814" bIns="0" numCol="1" anchor="b" anchorCtr="0" compatLnSpc="1">
            <a:prstTxWarp prst="textNoShape">
              <a:avLst/>
            </a:prstTxWarp>
          </a:bodyPr>
          <a:lstStyle>
            <a:lvl1pPr algn="r" defTabSz="822325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6378807-3689-4FBA-8445-8E719BF3055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8313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35038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04938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73250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20738"/>
            <a:fld id="{1F12257E-49B4-4125-85ED-43154A9F0288}" type="slidenum">
              <a:rPr lang="da-DK" smtClean="0"/>
              <a:pPr defTabSz="820738"/>
              <a:t>17</a:t>
            </a:fld>
            <a:endParaRPr lang="da-DK" dirty="0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smtClean="0"/>
              <a:t>Klik for at redigere undertiteltypografien i masteren</a:t>
            </a:r>
            <a:endParaRPr lang="en-GB" noProof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Jan. 21, 2014</a:t>
            </a:r>
            <a:endParaRPr lang="en-GB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CA04D-A47E-4CA9-A3E4-BE2EA09F0257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Jan. 21, 2014</a:t>
            </a:r>
            <a:endParaRPr lang="en-GB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6B35B-3458-4AC2-BF42-8433221C2966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7305675" y="0"/>
            <a:ext cx="2433638" cy="6316663"/>
          </a:xfrm>
        </p:spPr>
        <p:txBody>
          <a:bodyPr vert="eaVert"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7153275" cy="6316663"/>
          </a:xfrm>
        </p:spPr>
        <p:txBody>
          <a:bodyPr vert="eaVert"/>
          <a:lstStyle/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Jan. 21, 2014</a:t>
            </a:r>
            <a:endParaRPr lang="en-GB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58AB6-82B5-4B45-A001-EBA6870C67D2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ks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420100" cy="1143000"/>
          </a:xfrm>
        </p:spPr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161925" y="1600200"/>
            <a:ext cx="4711700" cy="4716463"/>
          </a:xfrm>
        </p:spPr>
        <p:txBody>
          <a:bodyPr/>
          <a:lstStyle/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Pladsholder til diagram 3"/>
          <p:cNvSpPr>
            <a:spLocks noGrp="1"/>
          </p:cNvSpPr>
          <p:nvPr>
            <p:ph type="chart" sz="half" idx="2"/>
          </p:nvPr>
        </p:nvSpPr>
        <p:spPr>
          <a:xfrm>
            <a:off x="5026025" y="1600200"/>
            <a:ext cx="4713288" cy="4716463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Jan. 21, 2014</a:t>
            </a:r>
            <a:endParaRPr lang="en-GB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12EEB-6DCA-4AFA-8654-C364F1BF7BF4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og clipart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420100" cy="1143000"/>
          </a:xfrm>
        </p:spPr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161925" y="1600200"/>
            <a:ext cx="4711700" cy="4716463"/>
          </a:xfrm>
        </p:spPr>
        <p:txBody>
          <a:bodyPr/>
          <a:lstStyle/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Pladsholder til multimedieklip 3"/>
          <p:cNvSpPr>
            <a:spLocks noGrp="1"/>
          </p:cNvSpPr>
          <p:nvPr>
            <p:ph type="clipArt" sz="half" idx="2"/>
          </p:nvPr>
        </p:nvSpPr>
        <p:spPr>
          <a:xfrm>
            <a:off x="5026025" y="1600200"/>
            <a:ext cx="4713288" cy="4716463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Jan. 21, 2014</a:t>
            </a:r>
            <a:endParaRPr lang="en-GB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ECC57-4752-4230-9760-43B98418AF19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for at </a:t>
            </a:r>
            <a:r>
              <a:rPr lang="en-GB" noProof="0" dirty="0" err="1" smtClean="0"/>
              <a:t>redigere</a:t>
            </a:r>
            <a:r>
              <a:rPr lang="en-GB" noProof="0" dirty="0" smtClean="0"/>
              <a:t> </a:t>
            </a:r>
            <a:r>
              <a:rPr lang="en-GB" noProof="0" dirty="0" err="1" smtClean="0"/>
              <a:t>typografi</a:t>
            </a:r>
            <a:r>
              <a:rPr lang="en-GB" noProof="0" dirty="0" smtClean="0"/>
              <a:t> </a:t>
            </a:r>
            <a:r>
              <a:rPr lang="en-GB" noProof="0" dirty="0" err="1" smtClean="0"/>
              <a:t>i</a:t>
            </a:r>
            <a:r>
              <a:rPr lang="en-GB" noProof="0" dirty="0" smtClean="0"/>
              <a:t> </a:t>
            </a:r>
            <a:r>
              <a:rPr lang="en-GB" noProof="0" dirty="0" err="1" smtClean="0"/>
              <a:t>masteren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Andet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Tredje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Fjerde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Femte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Jan. 21, 2014</a:t>
            </a:r>
            <a:endParaRPr lang="en-GB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3803B-CFDD-4280-A809-7EB448B5FF6A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Jan. 21, 2014</a:t>
            </a:r>
            <a:endParaRPr lang="en-GB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3387B-A201-4CB0-9F54-1A93382F86F9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61925" y="1600200"/>
            <a:ext cx="4711700" cy="4716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026025" y="1600200"/>
            <a:ext cx="4713288" cy="4716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Jan. 21, 2014</a:t>
            </a:r>
            <a:endParaRPr lang="en-GB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508EC-4C44-46B1-B112-DEB294C4E219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7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Jan. 21, 2014</a:t>
            </a:r>
            <a:endParaRPr lang="en-GB" dirty="0"/>
          </a:p>
        </p:txBody>
      </p:sp>
      <p:sp>
        <p:nvSpPr>
          <p:cNvPr id="8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9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F04C9-6871-4041-847A-6BAFE951F72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Jan. 21, 2014</a:t>
            </a:r>
            <a:endParaRPr lang="en-GB" dirty="0"/>
          </a:p>
        </p:txBody>
      </p:sp>
      <p:sp>
        <p:nvSpPr>
          <p:cNvPr id="4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5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BE166-BD80-45D3-A45B-688AE8C5BD55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Jan. 21, 2014</a:t>
            </a:r>
            <a:endParaRPr lang="en-GB" dirty="0"/>
          </a:p>
        </p:txBody>
      </p:sp>
      <p:sp>
        <p:nvSpPr>
          <p:cNvPr id="3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4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CE9E6-4192-45DB-9C4E-1AE76C8231C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Jan. 21, 2014</a:t>
            </a:r>
            <a:endParaRPr lang="en-GB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0F2BF-357F-4D40-83BE-924E7EBBBFF9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Jan. 21, 2014</a:t>
            </a:r>
            <a:endParaRPr lang="en-GB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7AF67-1760-49E1-8915-4DE73C8A5C34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for at redigere titeltypografien på masteren</a:t>
            </a:r>
          </a:p>
        </p:txBody>
      </p:sp>
      <p:sp>
        <p:nvSpPr>
          <p:cNvPr id="1116" name="Rectangle 9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" y="1600200"/>
            <a:ext cx="9577388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teksttypografien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masteren</a:t>
            </a:r>
            <a:endParaRPr lang="en-GB" dirty="0" smtClean="0"/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1117" name="Rectangle 9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84938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a-DK" smtClean="0"/>
              <a:t>Jan. 21, 2014</a:t>
            </a:r>
            <a:endParaRPr lang="en-GB" dirty="0"/>
          </a:p>
        </p:txBody>
      </p:sp>
      <p:sp>
        <p:nvSpPr>
          <p:cNvPr id="1118" name="Rectangle 9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484938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1119" name="Rectangle 9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2250" y="6484938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3C9FEBA-F1DE-468C-84FD-A2510D6FB772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299" name="Text Box 275"/>
          <p:cNvSpPr txBox="1">
            <a:spLocks noChangeArrowheads="1"/>
          </p:cNvSpPr>
          <p:nvPr userDrawn="1"/>
        </p:nvSpPr>
        <p:spPr bwMode="auto">
          <a:xfrm>
            <a:off x="7491413" y="6669088"/>
            <a:ext cx="19748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sz="800" b="0" dirty="0">
                <a:solidFill>
                  <a:schemeClr val="tx1"/>
                </a:solidFill>
              </a:rPr>
              <a:t>Copyright Houmoller Consulting </a:t>
            </a:r>
            <a:r>
              <a:rPr lang="en-GB" sz="800" b="0" dirty="0">
                <a:solidFill>
                  <a:schemeClr val="tx1"/>
                </a:solidFill>
                <a:cs typeface="Arial" charset="0"/>
              </a:rPr>
              <a:t>©</a:t>
            </a:r>
          </a:p>
        </p:txBody>
      </p:sp>
      <p:pic>
        <p:nvPicPr>
          <p:cNvPr id="1032" name="Picture 3" descr="HoumøllerConsulting logo 2010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23163" y="41275"/>
            <a:ext cx="23447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Verdana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Verdana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Verdana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Verdana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Verdana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Verdana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Verdana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35000"/>
        </a:spcBef>
        <a:spcAft>
          <a:spcPct val="0"/>
        </a:spcAft>
        <a:buFont typeface="Arial" pitchFamily="34" charset="0"/>
        <a:buChar char="►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200"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200" b="1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7982857" cy="899886"/>
          </a:xfrm>
        </p:spPr>
        <p:txBody>
          <a:bodyPr/>
          <a:lstStyle/>
          <a:p>
            <a:r>
              <a:rPr lang="en-GB" sz="3200" dirty="0" smtClean="0"/>
              <a:t>Hedging with FTRs and CCfDs</a:t>
            </a:r>
            <a:br>
              <a:rPr lang="en-GB" sz="3200" dirty="0" smtClean="0"/>
            </a:br>
            <a:r>
              <a:rPr lang="en-GB" sz="2400" dirty="0" smtClean="0"/>
              <a:t>Introduction</a:t>
            </a:r>
          </a:p>
        </p:txBody>
      </p:sp>
      <p:sp>
        <p:nvSpPr>
          <p:cNvPr id="2051" name="Pladsholder til indhold 2"/>
          <p:cNvSpPr>
            <a:spLocks noGrp="1"/>
          </p:cNvSpPr>
          <p:nvPr>
            <p:ph idx="1"/>
          </p:nvPr>
        </p:nvSpPr>
        <p:spPr>
          <a:xfrm>
            <a:off x="0" y="884920"/>
            <a:ext cx="9906000" cy="5929538"/>
          </a:xfrm>
        </p:spPr>
        <p:txBody>
          <a:bodyPr/>
          <a:lstStyle/>
          <a:p>
            <a:r>
              <a:rPr lang="en-GB" sz="2000" dirty="0" smtClean="0"/>
              <a:t>This document discusses hedging with Financial Transmission Rights (FTRs) and Cross-border Contracts for Difference (CCfDs)</a:t>
            </a:r>
          </a:p>
          <a:p>
            <a:pPr lvl="1"/>
            <a:r>
              <a:rPr lang="en-GB" sz="2000" dirty="0" smtClean="0"/>
              <a:t>Further, the presentation discusses Contracts for Difference (CfDs) and Electricity Price Area Differential (EPAD) contracts.</a:t>
            </a:r>
          </a:p>
          <a:p>
            <a:r>
              <a:rPr lang="en-GB" sz="2000" dirty="0" smtClean="0"/>
              <a:t>With FTRs, the TSOs auction off the future congestion rent</a:t>
            </a:r>
          </a:p>
          <a:p>
            <a:pPr lvl="1"/>
            <a:r>
              <a:rPr lang="en-GB" sz="2000" dirty="0" smtClean="0"/>
              <a:t>The market players can use this to hedge against the future price difference between two price zones.</a:t>
            </a:r>
          </a:p>
          <a:p>
            <a:r>
              <a:rPr lang="en-GB" sz="2000" dirty="0" smtClean="0"/>
              <a:t>From the page </a:t>
            </a:r>
            <a:r>
              <a:rPr lang="en-GB" sz="2000" i="1" dirty="0" smtClean="0"/>
              <a:t>Facts and findings</a:t>
            </a:r>
            <a:r>
              <a:rPr lang="en-GB" sz="2000" dirty="0" smtClean="0"/>
              <a:t> at houmollerconsulting.dk, you can download the PowerPoint presentation</a:t>
            </a:r>
            <a:r>
              <a:rPr lang="en-US" sz="2000" dirty="0" smtClean="0"/>
              <a:t> </a:t>
            </a:r>
            <a:r>
              <a:rPr lang="en-US" sz="2000" i="1" dirty="0" smtClean="0"/>
              <a:t>Financial Transmissions rights – how they work and how to hedge</a:t>
            </a:r>
            <a:r>
              <a:rPr lang="en-US" sz="2000" dirty="0" smtClean="0"/>
              <a:t>.</a:t>
            </a:r>
            <a:endParaRPr lang="en-GB" sz="2000" dirty="0" smtClean="0"/>
          </a:p>
          <a:p>
            <a:r>
              <a:rPr lang="en-GB" sz="2000" dirty="0" smtClean="0"/>
              <a:t>As a case on hedging: appendix 1 contains information on hedging in Southern Scandinavia.</a:t>
            </a:r>
          </a:p>
          <a:p>
            <a:r>
              <a:rPr lang="en-GB" sz="2000" dirty="0" smtClean="0"/>
              <a:t>In appendix 2, you’ll find a list of the terms and acronyms used in this document.</a:t>
            </a:r>
          </a:p>
          <a:p>
            <a:r>
              <a:rPr lang="en-GB" sz="2000" dirty="0" smtClean="0">
                <a:solidFill>
                  <a:srgbClr val="008000"/>
                </a:solidFill>
              </a:rPr>
              <a:t>This presentation is animated. It’s recommended to run the animation, when viewing the presentation.</a:t>
            </a:r>
          </a:p>
        </p:txBody>
      </p:sp>
      <p:sp>
        <p:nvSpPr>
          <p:cNvPr id="2052" name="Pladsholder til dato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a-DK" smtClean="0"/>
              <a:t>Jan. 21, 2014</a:t>
            </a:r>
            <a:endParaRPr lang="en-GB" dirty="0"/>
          </a:p>
        </p:txBody>
      </p:sp>
      <p:sp>
        <p:nvSpPr>
          <p:cNvPr id="2053" name="Pladsholder til sidefod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Anders Plejdrup Houmøller</a:t>
            </a:r>
          </a:p>
        </p:txBody>
      </p:sp>
      <p:sp>
        <p:nvSpPr>
          <p:cNvPr id="2054" name="Pladsholder til dias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F79630-CFD5-4A68-939B-32054C7DC011}" type="slidenum">
              <a:rPr lang="en-GB" smtClean="0"/>
              <a:pPr/>
              <a:t>1</a:t>
            </a:fld>
            <a:endParaRPr lang="en-GB" dirty="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8420100" cy="711200"/>
          </a:xfrm>
        </p:spPr>
        <p:txBody>
          <a:bodyPr/>
          <a:lstStyle/>
          <a:p>
            <a:r>
              <a:rPr lang="en-GB" dirty="0" smtClean="0"/>
              <a:t>Hedging for SE4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48342" y="2363996"/>
            <a:ext cx="9042407" cy="2129969"/>
          </a:xfrm>
        </p:spPr>
        <p:txBody>
          <a:bodyPr/>
          <a:lstStyle/>
          <a:p>
            <a:r>
              <a:rPr lang="en-GB" dirty="0" smtClean="0"/>
              <a:t>The hedging by means of cleared EPADs/CfDs for the years 2012 and 2014 was at most </a:t>
            </a:r>
            <a:r>
              <a:rPr lang="en-GB" u="sng" dirty="0" smtClean="0">
                <a:solidFill>
                  <a:srgbClr val="FF0000"/>
                </a:solidFill>
              </a:rPr>
              <a:t>5.4 TWh</a:t>
            </a:r>
            <a:r>
              <a:rPr lang="en-GB" dirty="0" smtClean="0"/>
              <a:t> and </a:t>
            </a:r>
            <a:r>
              <a:rPr lang="en-GB" u="sng" dirty="0" smtClean="0">
                <a:solidFill>
                  <a:srgbClr val="FF0000"/>
                </a:solidFill>
              </a:rPr>
              <a:t>5.1 TWh</a:t>
            </a:r>
            <a:r>
              <a:rPr lang="en-GB" dirty="0" smtClean="0"/>
              <a:t>, respectively.</a:t>
            </a:r>
          </a:p>
          <a:p>
            <a:r>
              <a:rPr lang="en-GB" sz="2600" dirty="0" smtClean="0"/>
              <a:t>In 2013, the consumption in SE4 was about 24 TWh.</a:t>
            </a:r>
            <a:endParaRPr lang="en-GB" sz="2400" dirty="0" smtClean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Jan. 21, 2014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Anders Plejdrup Houmøller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3803B-CFDD-4280-A809-7EB448B5FF6A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dsholder til dato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a-DK" smtClean="0"/>
              <a:t>Jan. 21, 2014</a:t>
            </a:r>
            <a:endParaRPr lang="en-GB" dirty="0" smtClean="0"/>
          </a:p>
        </p:txBody>
      </p:sp>
      <p:sp>
        <p:nvSpPr>
          <p:cNvPr id="36868" name="Pladsholder til dias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A349F1-2BA1-4DA5-84BA-02AE05B29942}" type="slidenum">
              <a:rPr lang="en-GB" smtClean="0"/>
              <a:pPr/>
              <a:t>11</a:t>
            </a:fld>
            <a:endParaRPr lang="en-GB" dirty="0" smtClean="0"/>
          </a:p>
        </p:txBody>
      </p:sp>
      <p:sp>
        <p:nvSpPr>
          <p:cNvPr id="36869" name="Tekstboks 4"/>
          <p:cNvSpPr txBox="1">
            <a:spLocks noChangeArrowheads="1"/>
          </p:cNvSpPr>
          <p:nvPr/>
        </p:nvSpPr>
        <p:spPr bwMode="auto">
          <a:xfrm>
            <a:off x="117417" y="2249488"/>
            <a:ext cx="957024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6000" dirty="0" smtClean="0">
                <a:solidFill>
                  <a:srgbClr val="000000"/>
                </a:solidFill>
              </a:rPr>
              <a:t>Appendix 2</a:t>
            </a:r>
            <a:endParaRPr lang="en-GB" sz="6000" dirty="0">
              <a:solidFill>
                <a:srgbClr val="000000"/>
              </a:solidFill>
            </a:endParaRPr>
          </a:p>
          <a:p>
            <a:pPr algn="ctr"/>
            <a:r>
              <a:rPr lang="en-GB" sz="4800" dirty="0" smtClean="0">
                <a:solidFill>
                  <a:srgbClr val="000000"/>
                </a:solidFill>
              </a:rPr>
              <a:t>Terminology </a:t>
            </a:r>
            <a:r>
              <a:rPr lang="en-GB" sz="4800" dirty="0">
                <a:solidFill>
                  <a:srgbClr val="000000"/>
                </a:solidFill>
              </a:rPr>
              <a:t>and acronyms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Anders Plejdrup Houmøller</a:t>
            </a:r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>
          <a:xfrm>
            <a:off x="0" y="14288"/>
            <a:ext cx="9906000" cy="1001711"/>
          </a:xfrm>
          <a:solidFill>
            <a:srgbClr val="FFFFFF"/>
          </a:solidFill>
        </p:spPr>
        <p:txBody>
          <a:bodyPr/>
          <a:lstStyle/>
          <a:p>
            <a:r>
              <a:rPr lang="en-GB" dirty="0" smtClean="0"/>
              <a:t>Terminology and acronyms – 1</a:t>
            </a:r>
            <a:br>
              <a:rPr lang="en-GB" dirty="0" smtClean="0"/>
            </a:br>
            <a:r>
              <a:rPr lang="en-GB" sz="2400" dirty="0" smtClean="0"/>
              <a:t>As used in this presentation</a:t>
            </a:r>
          </a:p>
        </p:txBody>
      </p:sp>
      <p:sp>
        <p:nvSpPr>
          <p:cNvPr id="37891" name="Pladsholder til indhold 2"/>
          <p:cNvSpPr>
            <a:spLocks noGrp="1"/>
          </p:cNvSpPr>
          <p:nvPr>
            <p:ph idx="1"/>
          </p:nvPr>
        </p:nvSpPr>
        <p:spPr>
          <a:xfrm>
            <a:off x="0" y="1015774"/>
            <a:ext cx="9906000" cy="5747880"/>
          </a:xfrm>
        </p:spPr>
        <p:txBody>
          <a:bodyPr/>
          <a:lstStyle/>
          <a:p>
            <a:pPr>
              <a:tabLst>
                <a:tab pos="1524000" algn="l"/>
                <a:tab pos="2511425" algn="l"/>
                <a:tab pos="3222625" algn="l"/>
              </a:tabLst>
            </a:pPr>
            <a:r>
              <a:rPr lang="en-GB" sz="1800" i="1" dirty="0" smtClean="0"/>
              <a:t>Border</a:t>
            </a:r>
            <a:r>
              <a:rPr lang="en-GB" sz="1800" dirty="0" smtClean="0"/>
              <a:t>  means a border between two price zones. </a:t>
            </a:r>
          </a:p>
          <a:p>
            <a:pPr lvl="1">
              <a:tabLst>
                <a:tab pos="1524000" algn="l"/>
                <a:tab pos="2511425" algn="l"/>
                <a:tab pos="3222625" algn="l"/>
              </a:tabLst>
            </a:pPr>
            <a:r>
              <a:rPr lang="en-GB" sz="1800" dirty="0" smtClean="0"/>
              <a:t>Hence, it need not be a border between two countries. It may be a border between two price zones inside a country.</a:t>
            </a:r>
          </a:p>
          <a:p>
            <a:pPr>
              <a:tabLst>
                <a:tab pos="1524000" algn="l"/>
                <a:tab pos="2511425" algn="l"/>
                <a:tab pos="3222625" algn="l"/>
              </a:tabLst>
            </a:pPr>
            <a:r>
              <a:rPr lang="en-GB" sz="1800" i="1" dirty="0" smtClean="0"/>
              <a:t>CCfD</a:t>
            </a:r>
            <a:r>
              <a:rPr lang="en-GB" sz="1800" dirty="0" smtClean="0"/>
              <a:t>  Cross-border Contract for Difference. A financial contract, which hedges against the risk there is a difference between the spot prices of two price zones. No financial exchange is yet quoting such contracts.</a:t>
            </a:r>
          </a:p>
          <a:p>
            <a:pPr>
              <a:buNone/>
              <a:tabLst>
                <a:tab pos="1524000" algn="l"/>
                <a:tab pos="2511425" algn="l"/>
                <a:tab pos="3222625" algn="l"/>
              </a:tabLst>
            </a:pPr>
            <a:r>
              <a:rPr lang="en-GB" sz="1800" dirty="0" smtClean="0"/>
              <a:t>	Example: the underlying reference for a CCfD DK1-Germany will be this difference</a:t>
            </a:r>
          </a:p>
          <a:p>
            <a:pPr>
              <a:buNone/>
              <a:tabLst>
                <a:tab pos="1524000" algn="l"/>
                <a:tab pos="2511425" algn="l"/>
                <a:tab pos="3222625" algn="l"/>
              </a:tabLst>
            </a:pPr>
            <a:r>
              <a:rPr lang="en-GB" sz="1800" dirty="0" smtClean="0"/>
              <a:t>		</a:t>
            </a:r>
            <a:r>
              <a:rPr lang="en-GB" sz="1800" dirty="0" smtClean="0"/>
              <a:t>(spot price)</a:t>
            </a:r>
            <a:r>
              <a:rPr lang="en-GB" sz="1800" baseline="-25000" dirty="0" smtClean="0"/>
              <a:t>DK1</a:t>
            </a:r>
            <a:r>
              <a:rPr lang="en-GB" sz="1800" dirty="0" smtClean="0"/>
              <a:t> </a:t>
            </a:r>
            <a:r>
              <a:rPr lang="en-GB" sz="1800" dirty="0" smtClean="0"/>
              <a:t>– </a:t>
            </a:r>
            <a:r>
              <a:rPr lang="en-GB" sz="1800" dirty="0" smtClean="0"/>
              <a:t>(spot price)</a:t>
            </a:r>
            <a:r>
              <a:rPr lang="en-GB" sz="1800" baseline="-25000" dirty="0" smtClean="0"/>
              <a:t>Germany</a:t>
            </a:r>
            <a:endParaRPr lang="en-GB" sz="1800" dirty="0" smtClean="0"/>
          </a:p>
          <a:p>
            <a:pPr>
              <a:tabLst>
                <a:tab pos="1524000" algn="l"/>
                <a:tab pos="2511425" algn="l"/>
                <a:tab pos="3222625" algn="l"/>
              </a:tabLst>
            </a:pPr>
            <a:r>
              <a:rPr lang="en-GB" sz="1800" i="1" dirty="0" smtClean="0"/>
              <a:t>CfD</a:t>
            </a:r>
            <a:r>
              <a:rPr lang="en-GB" sz="1800" dirty="0" smtClean="0"/>
              <a:t>  Contract for Difference. The former name for </a:t>
            </a:r>
            <a:r>
              <a:rPr lang="en-GB" sz="1800" dirty="0" smtClean="0"/>
              <a:t>the financial </a:t>
            </a:r>
            <a:r>
              <a:rPr lang="en-GB" sz="1800" dirty="0" smtClean="0"/>
              <a:t>contract, which hedges against the risk there is a difference between the System Price and the spot price of a given Baltic-Nordic price zone.</a:t>
            </a:r>
          </a:p>
          <a:p>
            <a:pPr>
              <a:buNone/>
              <a:tabLst>
                <a:tab pos="1524000" algn="l"/>
                <a:tab pos="2511425" algn="l"/>
                <a:tab pos="3222625" algn="l"/>
              </a:tabLst>
            </a:pPr>
            <a:r>
              <a:rPr lang="en-GB" sz="1800" dirty="0" smtClean="0"/>
              <a:t>	September 30</a:t>
            </a:r>
            <a:r>
              <a:rPr lang="en-GB" sz="1800" baseline="30000" dirty="0" smtClean="0"/>
              <a:t>th</a:t>
            </a:r>
            <a:r>
              <a:rPr lang="en-GB" sz="1800" dirty="0" smtClean="0"/>
              <a:t>, 2013 the name was changed to Electricity Price Area Differential (EPAD) contract.</a:t>
            </a:r>
          </a:p>
          <a:p>
            <a:pPr>
              <a:buNone/>
              <a:tabLst>
                <a:tab pos="1524000" algn="l"/>
                <a:tab pos="2511425" algn="l"/>
                <a:tab pos="3222625" algn="l"/>
              </a:tabLst>
            </a:pPr>
            <a:r>
              <a:rPr lang="en-GB" sz="1800" dirty="0" smtClean="0"/>
              <a:t>	Example: the underlying reference for the EPAD/CfD for DK1 is this difference</a:t>
            </a:r>
          </a:p>
          <a:p>
            <a:pPr>
              <a:buNone/>
              <a:tabLst>
                <a:tab pos="1524000" algn="l"/>
                <a:tab pos="2511425" algn="l"/>
                <a:tab pos="3222625" algn="l"/>
              </a:tabLst>
            </a:pPr>
            <a:r>
              <a:rPr lang="en-GB" sz="1800" dirty="0" smtClean="0"/>
              <a:t>		</a:t>
            </a:r>
            <a:r>
              <a:rPr lang="en-GB" sz="1800" dirty="0" smtClean="0"/>
              <a:t>(spot price)</a:t>
            </a:r>
            <a:r>
              <a:rPr lang="en-GB" sz="1800" baseline="-25000" dirty="0" smtClean="0"/>
              <a:t>DK1</a:t>
            </a:r>
            <a:r>
              <a:rPr lang="en-GB" sz="1800" dirty="0" smtClean="0"/>
              <a:t> </a:t>
            </a:r>
            <a:r>
              <a:rPr lang="en-GB" sz="1800" dirty="0" smtClean="0"/>
              <a:t>- (System Price</a:t>
            </a:r>
            <a:r>
              <a:rPr lang="en-GB" sz="1800" dirty="0" smtClean="0"/>
              <a:t>)</a:t>
            </a:r>
            <a:endParaRPr lang="en-GB" sz="1800" dirty="0" smtClean="0"/>
          </a:p>
        </p:txBody>
      </p:sp>
      <p:sp>
        <p:nvSpPr>
          <p:cNvPr id="37892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A053A7-E8F3-487D-AF41-6D033F8D579B}" type="slidenum">
              <a:rPr lang="en-GB" smtClean="0"/>
              <a:pPr/>
              <a:t>12</a:t>
            </a:fld>
            <a:endParaRPr lang="en-GB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Jan. 21, 2014</a:t>
            </a:r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Anders Plejdrup Houmøller</a:t>
            </a:r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>
            <a:spLocks noGrp="1"/>
          </p:cNvSpPr>
          <p:nvPr>
            <p:ph type="title"/>
          </p:nvPr>
        </p:nvSpPr>
        <p:spPr>
          <a:xfrm>
            <a:off x="0" y="457"/>
            <a:ext cx="9906000" cy="1059086"/>
          </a:xfrm>
          <a:solidFill>
            <a:srgbClr val="FFFFFF"/>
          </a:solidFill>
        </p:spPr>
        <p:txBody>
          <a:bodyPr/>
          <a:lstStyle/>
          <a:p>
            <a:r>
              <a:rPr lang="en-GB" dirty="0" smtClean="0"/>
              <a:t>Terminology and acronyms – 2</a:t>
            </a:r>
            <a:br>
              <a:rPr lang="en-GB" dirty="0" smtClean="0"/>
            </a:br>
            <a:r>
              <a:rPr lang="en-GB" sz="2400" dirty="0" smtClean="0"/>
              <a:t>As used in this presentation</a:t>
            </a:r>
          </a:p>
        </p:txBody>
      </p:sp>
      <p:sp>
        <p:nvSpPr>
          <p:cNvPr id="39939" name="Pladsholder til indhold 2"/>
          <p:cNvSpPr>
            <a:spLocks noGrp="1"/>
          </p:cNvSpPr>
          <p:nvPr>
            <p:ph idx="1"/>
          </p:nvPr>
        </p:nvSpPr>
        <p:spPr>
          <a:xfrm>
            <a:off x="50804" y="1306270"/>
            <a:ext cx="9782626" cy="5021960"/>
          </a:xfrm>
        </p:spPr>
        <p:txBody>
          <a:bodyPr/>
          <a:lstStyle/>
          <a:p>
            <a:r>
              <a:rPr lang="en-GB" sz="2000" i="1" dirty="0" smtClean="0"/>
              <a:t>Cleared contract</a:t>
            </a:r>
            <a:r>
              <a:rPr lang="en-GB" sz="2000" dirty="0" smtClean="0"/>
              <a:t>  A cleared contract is a contract, where a clearing house handles the settlement of the contract. For Baltic-Nordic EPADs/CfDs, Nasdaq OMX operates the clearing house.</a:t>
            </a:r>
          </a:p>
          <a:p>
            <a:pPr>
              <a:buNone/>
            </a:pPr>
            <a:r>
              <a:rPr lang="en-GB" sz="2000" i="1" dirty="0" smtClean="0"/>
              <a:t>	</a:t>
            </a:r>
            <a:r>
              <a:rPr lang="en-GB" sz="2000" dirty="0" smtClean="0"/>
              <a:t>Note: the volumes presented at the slides no. 8-10 only takes the cleared contracts into account.</a:t>
            </a:r>
          </a:p>
          <a:p>
            <a:pPr>
              <a:buNone/>
            </a:pPr>
            <a:r>
              <a:rPr lang="en-GB" sz="2000" dirty="0" smtClean="0"/>
              <a:t>	In addition to the cleared contracts, there may be bilateral contracts made between parties who have chosen to do without clearing. However, these contracts do not contribute to the market’s transparency: the contracts’ prices and volumes are not public known.</a:t>
            </a:r>
            <a:endParaRPr lang="en-GB" sz="2000" i="1" dirty="0" smtClean="0"/>
          </a:p>
          <a:p>
            <a:r>
              <a:rPr lang="en-GB" sz="2000" i="1" dirty="0" smtClean="0"/>
              <a:t>Correlation</a:t>
            </a:r>
            <a:r>
              <a:rPr lang="en-GB" sz="2000" dirty="0" smtClean="0"/>
              <a:t>  Given two data sets, the correlation function measures the degree to which the two data sets move in lockstep. Please refer to the next-to-last slide.</a:t>
            </a:r>
          </a:p>
        </p:txBody>
      </p:sp>
      <p:sp>
        <p:nvSpPr>
          <p:cNvPr id="39940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5B1527-E804-4EAF-B278-8A572FF2BD92}" type="slidenum">
              <a:rPr lang="en-GB" smtClean="0"/>
              <a:pPr/>
              <a:t>13</a:t>
            </a:fld>
            <a:endParaRPr lang="en-GB" dirty="0" smtClean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Jan. 21, 2014</a:t>
            </a:r>
            <a:endParaRPr lang="en-GB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Anders Plejdrup Houmøller</a:t>
            </a:r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>
            <a:spLocks noGrp="1"/>
          </p:cNvSpPr>
          <p:nvPr>
            <p:ph type="title"/>
          </p:nvPr>
        </p:nvSpPr>
        <p:spPr>
          <a:xfrm>
            <a:off x="0" y="457"/>
            <a:ext cx="9906000" cy="1262286"/>
          </a:xfrm>
          <a:solidFill>
            <a:srgbClr val="FFFFFF"/>
          </a:solidFill>
        </p:spPr>
        <p:txBody>
          <a:bodyPr/>
          <a:lstStyle/>
          <a:p>
            <a:r>
              <a:rPr lang="en-GB" dirty="0" smtClean="0"/>
              <a:t>Terminology and acronyms – 3</a:t>
            </a:r>
            <a:br>
              <a:rPr lang="en-GB" dirty="0" smtClean="0"/>
            </a:br>
            <a:r>
              <a:rPr lang="en-GB" sz="2400" dirty="0" smtClean="0"/>
              <a:t>As used in this presentation</a:t>
            </a:r>
          </a:p>
        </p:txBody>
      </p:sp>
      <p:sp>
        <p:nvSpPr>
          <p:cNvPr id="39939" name="Pladsholder til indhold 2"/>
          <p:cNvSpPr>
            <a:spLocks noGrp="1"/>
          </p:cNvSpPr>
          <p:nvPr>
            <p:ph idx="1"/>
          </p:nvPr>
        </p:nvSpPr>
        <p:spPr>
          <a:xfrm>
            <a:off x="0" y="1175652"/>
            <a:ext cx="9906000" cy="5413834"/>
          </a:xfrm>
        </p:spPr>
        <p:txBody>
          <a:bodyPr/>
          <a:lstStyle/>
          <a:p>
            <a:r>
              <a:rPr lang="en-GB" sz="2000" i="1" dirty="0" smtClean="0"/>
              <a:t>DK1 and DK2</a:t>
            </a:r>
            <a:r>
              <a:rPr lang="en-GB" sz="2000" dirty="0" smtClean="0"/>
              <a:t>  The price zones of Western and Eastern Denmark respectively.  Please refer to the picture at slide no. 6.</a:t>
            </a:r>
            <a:endParaRPr lang="en-GB" sz="2000" i="1" dirty="0" smtClean="0"/>
          </a:p>
          <a:p>
            <a:r>
              <a:rPr lang="en-GB" sz="2000" i="1" dirty="0" smtClean="0"/>
              <a:t>Double auction</a:t>
            </a:r>
            <a:r>
              <a:rPr lang="en-GB" sz="2000" dirty="0" smtClean="0"/>
              <a:t>  A calculation method whereby an exchange’s price is set by calculating the intersection between the exchange’s supply curve and the exchange’s demand curve.</a:t>
            </a:r>
          </a:p>
          <a:p>
            <a:r>
              <a:rPr lang="en-GB" sz="2000" i="1" dirty="0" smtClean="0"/>
              <a:t>EPAD contract</a:t>
            </a:r>
            <a:r>
              <a:rPr lang="en-GB" sz="2000" dirty="0" smtClean="0"/>
              <a:t>  Electricity Price Area Differential contract. See CfD.</a:t>
            </a:r>
          </a:p>
          <a:p>
            <a:pPr>
              <a:tabLst>
                <a:tab pos="711200" algn="l"/>
                <a:tab pos="987425" algn="l"/>
              </a:tabLst>
            </a:pPr>
            <a:r>
              <a:rPr lang="en-GB" sz="2000" i="1" dirty="0" smtClean="0"/>
              <a:t>Net consumption</a:t>
            </a:r>
            <a:r>
              <a:rPr lang="en-GB" sz="2000" dirty="0" smtClean="0"/>
              <a:t>  The electricity consumption excl. grid losses.</a:t>
            </a:r>
            <a:endParaRPr lang="en-GB" sz="2000" i="1" dirty="0" smtClean="0"/>
          </a:p>
          <a:p>
            <a:pPr>
              <a:tabLst>
                <a:tab pos="711200" algn="l"/>
                <a:tab pos="987425" algn="l"/>
              </a:tabLst>
            </a:pPr>
            <a:r>
              <a:rPr lang="en-GB" sz="2000" i="1" dirty="0" smtClean="0"/>
              <a:t>NO2</a:t>
            </a:r>
            <a:r>
              <a:rPr lang="en-GB" sz="2000" dirty="0" smtClean="0"/>
              <a:t>  The price zone of Southern Norway. Please refer to the picture at slide no. 6.</a:t>
            </a:r>
            <a:endParaRPr lang="en-GB" sz="2000" i="1" dirty="0" smtClean="0"/>
          </a:p>
          <a:p>
            <a:pPr>
              <a:tabLst>
                <a:tab pos="711200" algn="l"/>
                <a:tab pos="987425" algn="l"/>
              </a:tabLst>
            </a:pPr>
            <a:r>
              <a:rPr lang="en-GB" sz="2000" i="1" dirty="0" smtClean="0"/>
              <a:t>Nordic and Nordic area</a:t>
            </a:r>
            <a:r>
              <a:rPr lang="en-GB" sz="2000" dirty="0" smtClean="0"/>
              <a:t>  In this document, this refers to the four countries Denmark, Finland, Norway and Sweden.</a:t>
            </a:r>
            <a:endParaRPr lang="en-GB" sz="2000" i="1" dirty="0" smtClean="0"/>
          </a:p>
          <a:p>
            <a:pPr>
              <a:tabLst>
                <a:tab pos="711200" algn="l"/>
                <a:tab pos="987425" algn="l"/>
              </a:tabLst>
            </a:pPr>
            <a:r>
              <a:rPr lang="en-GB" sz="2000" i="1" dirty="0" smtClean="0"/>
              <a:t>Price zone</a:t>
            </a:r>
            <a:r>
              <a:rPr lang="en-GB" sz="2000" dirty="0" smtClean="0"/>
              <a:t>  A geographical area, within which the players can trade electrical energy day-ahead without considering grid bottlenecks.</a:t>
            </a:r>
          </a:p>
        </p:txBody>
      </p:sp>
      <p:sp>
        <p:nvSpPr>
          <p:cNvPr id="39940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5B1527-E804-4EAF-B278-8A572FF2BD92}" type="slidenum">
              <a:rPr lang="en-GB" smtClean="0"/>
              <a:pPr/>
              <a:t>14</a:t>
            </a:fld>
            <a:endParaRPr lang="en-GB" dirty="0" smtClean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Jan. 21, 2014</a:t>
            </a:r>
            <a:endParaRPr lang="en-GB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Anders Plejdrup Houmøller</a:t>
            </a:r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title"/>
          </p:nvPr>
        </p:nvSpPr>
        <p:spPr>
          <a:xfrm>
            <a:off x="0" y="-115656"/>
            <a:ext cx="9906000" cy="1247769"/>
          </a:xfrm>
          <a:solidFill>
            <a:srgbClr val="FFFFFF"/>
          </a:solidFill>
        </p:spPr>
        <p:txBody>
          <a:bodyPr/>
          <a:lstStyle/>
          <a:p>
            <a:r>
              <a:rPr lang="en-GB" dirty="0" smtClean="0"/>
              <a:t>Terminology and acronyms – 4</a:t>
            </a:r>
            <a:br>
              <a:rPr lang="en-GB" dirty="0" smtClean="0"/>
            </a:br>
            <a:r>
              <a:rPr lang="en-GB" sz="2400" dirty="0" smtClean="0"/>
              <a:t>As used in this presentation</a:t>
            </a:r>
          </a:p>
        </p:txBody>
      </p:sp>
      <p:sp>
        <p:nvSpPr>
          <p:cNvPr id="41987" name="Pladsholder til indhold 2"/>
          <p:cNvSpPr>
            <a:spLocks noGrp="1"/>
          </p:cNvSpPr>
          <p:nvPr>
            <p:ph idx="1"/>
          </p:nvPr>
        </p:nvSpPr>
        <p:spPr>
          <a:xfrm>
            <a:off x="87310" y="1132560"/>
            <a:ext cx="9738859" cy="5456924"/>
          </a:xfrm>
        </p:spPr>
        <p:txBody>
          <a:bodyPr/>
          <a:lstStyle/>
          <a:p>
            <a:pPr>
              <a:tabLst>
                <a:tab pos="711200" algn="l"/>
                <a:tab pos="987425" algn="l"/>
              </a:tabLst>
            </a:pPr>
            <a:r>
              <a:rPr lang="en-GB" sz="2000" i="1" dirty="0" smtClean="0"/>
              <a:t>SE4</a:t>
            </a:r>
            <a:r>
              <a:rPr lang="en-GB" sz="2000" dirty="0" smtClean="0"/>
              <a:t>  The price zone of Southern Sweden. Please refer to the picture at slide no. 6.</a:t>
            </a:r>
            <a:endParaRPr lang="en-GB" sz="2000" i="1" dirty="0" smtClean="0"/>
          </a:p>
          <a:p>
            <a:pPr>
              <a:tabLst>
                <a:tab pos="711200" algn="l"/>
                <a:tab pos="987425" algn="l"/>
              </a:tabLst>
            </a:pPr>
            <a:r>
              <a:rPr lang="en-GB" sz="2000" i="1" dirty="0" smtClean="0"/>
              <a:t>Spot exchange  </a:t>
            </a:r>
            <a:r>
              <a:rPr lang="en-GB" sz="2000" dirty="0" smtClean="0"/>
              <a:t>In this document, a spot exchange is an electricity exchange where</a:t>
            </a:r>
          </a:p>
          <a:p>
            <a:pPr lvl="1">
              <a:tabLst>
                <a:tab pos="711200" algn="l"/>
                <a:tab pos="987425" algn="l"/>
              </a:tabLst>
            </a:pPr>
            <a:r>
              <a:rPr lang="en-GB" sz="2000" dirty="0" smtClean="0"/>
              <a:t>Electrical energy is traded day-ahead.</a:t>
            </a:r>
          </a:p>
          <a:p>
            <a:pPr lvl="1">
              <a:tabLst>
                <a:tab pos="711200" algn="l"/>
                <a:tab pos="987425" algn="l"/>
              </a:tabLst>
            </a:pPr>
            <a:r>
              <a:rPr lang="en-GB" sz="2000" dirty="0" smtClean="0"/>
              <a:t>The day-ahead prices are calculated by means of double auction.</a:t>
            </a:r>
          </a:p>
          <a:p>
            <a:pPr>
              <a:tabLst>
                <a:tab pos="711200" algn="l"/>
                <a:tab pos="987425" algn="l"/>
              </a:tabLst>
            </a:pPr>
            <a:r>
              <a:rPr lang="en-GB" sz="2000" i="1" dirty="0" smtClean="0"/>
              <a:t>Spot price</a:t>
            </a:r>
            <a:r>
              <a:rPr lang="en-GB" sz="2000" dirty="0" smtClean="0"/>
              <a:t>  A price calculated by a spot exchange. Either by a calculation performed by the spot exchange itself, or by a calculation performed by a company, to which the calculation has been outsourced.</a:t>
            </a:r>
          </a:p>
          <a:p>
            <a:pPr>
              <a:tabLst>
                <a:tab pos="711200" algn="l"/>
                <a:tab pos="987425" algn="l"/>
              </a:tabLst>
            </a:pPr>
            <a:r>
              <a:rPr lang="en-GB" sz="2000" i="1" dirty="0" smtClean="0"/>
              <a:t>System Price</a:t>
            </a:r>
            <a:r>
              <a:rPr lang="en-GB" sz="2000" dirty="0" smtClean="0"/>
              <a:t>  A virtual price. It’s the theoretical, common spot price we would have in the Nordic area, if there were no grid bottlenecks in the area covered by the four countries.</a:t>
            </a:r>
          </a:p>
          <a:p>
            <a:pPr>
              <a:tabLst>
                <a:tab pos="711200" algn="l"/>
                <a:tab pos="987425" algn="l"/>
              </a:tabLst>
            </a:pPr>
            <a:r>
              <a:rPr lang="en-GB" sz="2000" i="1" dirty="0" smtClean="0"/>
              <a:t>TSO </a:t>
            </a:r>
            <a:r>
              <a:rPr lang="en-GB" sz="2000" dirty="0" smtClean="0"/>
              <a:t> Transmission System Operator.</a:t>
            </a:r>
          </a:p>
        </p:txBody>
      </p:sp>
      <p:sp>
        <p:nvSpPr>
          <p:cNvPr id="41988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83C09C-3BA0-45EC-AF30-898CFD2C77E9}" type="slidenum">
              <a:rPr lang="en-GB" smtClean="0"/>
              <a:pPr/>
              <a:t>15</a:t>
            </a:fld>
            <a:endParaRPr lang="en-GB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Jan. 21, 2014</a:t>
            </a:r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Anders Plejdrup Houmøller</a:t>
            </a:r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077F-8DD6-4D17-81A2-22B21B3370F4}" type="slidenum">
              <a:rPr lang="en-GB"/>
              <a:pPr/>
              <a:t>16</a:t>
            </a:fld>
            <a:endParaRPr lang="en-GB" dirty="0"/>
          </a:p>
        </p:txBody>
      </p:sp>
      <p:sp>
        <p:nvSpPr>
          <p:cNvPr id="105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375" y="139696"/>
            <a:ext cx="9712325" cy="1143000"/>
          </a:xfrm>
        </p:spPr>
        <p:txBody>
          <a:bodyPr/>
          <a:lstStyle/>
          <a:p>
            <a:r>
              <a:rPr lang="en-GB" dirty="0" smtClean="0"/>
              <a:t>The correlation function</a:t>
            </a:r>
            <a:endParaRPr lang="en-GB" dirty="0"/>
          </a:p>
        </p:txBody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550" y="1366148"/>
            <a:ext cx="9744075" cy="2813957"/>
          </a:xfrm>
        </p:spPr>
        <p:txBody>
          <a:bodyPr/>
          <a:lstStyle/>
          <a:p>
            <a:r>
              <a:rPr lang="en-GB" dirty="0" smtClean="0"/>
              <a:t>The correlation function measures the correlation between two variables.</a:t>
            </a:r>
          </a:p>
          <a:p>
            <a:r>
              <a:rPr lang="en-GB" dirty="0" smtClean="0"/>
              <a:t>If the two variables move in lockstep, the value of the correlation function is 1.</a:t>
            </a:r>
          </a:p>
          <a:p>
            <a:pPr lvl="1"/>
            <a:r>
              <a:rPr lang="en-GB" sz="2400" dirty="0" smtClean="0"/>
              <a:t>A value of 0 means there is no correlation at all.</a:t>
            </a:r>
            <a:endParaRPr lang="en-GB" sz="2400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90700" y="4211870"/>
            <a:ext cx="2816225" cy="2017713"/>
            <a:chOff x="606" y="1975"/>
            <a:chExt cx="1774" cy="1271"/>
          </a:xfrm>
        </p:grpSpPr>
        <p:sp>
          <p:nvSpPr>
            <p:cNvPr id="1057798" name="Line 6"/>
            <p:cNvSpPr>
              <a:spLocks noChangeShapeType="1"/>
            </p:cNvSpPr>
            <p:nvPr/>
          </p:nvSpPr>
          <p:spPr bwMode="auto">
            <a:xfrm>
              <a:off x="638" y="1975"/>
              <a:ext cx="0" cy="12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lg"/>
              <a:tailEnd/>
            </a:ln>
            <a:effectLst/>
          </p:spPr>
          <p:txBody>
            <a:bodyPr wrap="none"/>
            <a:lstStyle/>
            <a:p>
              <a:endParaRPr lang="en-GB" dirty="0"/>
            </a:p>
          </p:txBody>
        </p:sp>
        <p:sp>
          <p:nvSpPr>
            <p:cNvPr id="1057799" name="Line 7"/>
            <p:cNvSpPr>
              <a:spLocks noChangeShapeType="1"/>
            </p:cNvSpPr>
            <p:nvPr/>
          </p:nvSpPr>
          <p:spPr bwMode="auto">
            <a:xfrm>
              <a:off x="606" y="3168"/>
              <a:ext cx="17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/>
            <a:lstStyle/>
            <a:p>
              <a:endParaRPr lang="en-GB" dirty="0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998663" y="4399195"/>
            <a:ext cx="2160587" cy="600075"/>
            <a:chOff x="849" y="2188"/>
            <a:chExt cx="1361" cy="378"/>
          </a:xfrm>
        </p:grpSpPr>
        <p:sp>
          <p:nvSpPr>
            <p:cNvPr id="1057801" name="Freeform 9"/>
            <p:cNvSpPr>
              <a:spLocks/>
            </p:cNvSpPr>
            <p:nvPr/>
          </p:nvSpPr>
          <p:spPr bwMode="auto">
            <a:xfrm>
              <a:off x="849" y="2270"/>
              <a:ext cx="1361" cy="296"/>
            </a:xfrm>
            <a:custGeom>
              <a:avLst/>
              <a:gdLst/>
              <a:ahLst/>
              <a:cxnLst>
                <a:cxn ang="0">
                  <a:pos x="0" y="614"/>
                </a:cxn>
                <a:cxn ang="0">
                  <a:pos x="1075" y="0"/>
                </a:cxn>
                <a:cxn ang="0">
                  <a:pos x="2150" y="614"/>
                </a:cxn>
                <a:cxn ang="0">
                  <a:pos x="3216" y="0"/>
                </a:cxn>
                <a:cxn ang="0">
                  <a:pos x="4300" y="614"/>
                </a:cxn>
              </a:cxnLst>
              <a:rect l="0" t="0" r="r" b="b"/>
              <a:pathLst>
                <a:path w="4300" h="614">
                  <a:moveTo>
                    <a:pt x="0" y="614"/>
                  </a:moveTo>
                  <a:cubicBezTo>
                    <a:pt x="358" y="307"/>
                    <a:pt x="717" y="0"/>
                    <a:pt x="1075" y="0"/>
                  </a:cubicBezTo>
                  <a:cubicBezTo>
                    <a:pt x="1433" y="0"/>
                    <a:pt x="1793" y="614"/>
                    <a:pt x="2150" y="614"/>
                  </a:cubicBezTo>
                  <a:cubicBezTo>
                    <a:pt x="2507" y="614"/>
                    <a:pt x="2858" y="0"/>
                    <a:pt x="3216" y="0"/>
                  </a:cubicBezTo>
                  <a:cubicBezTo>
                    <a:pt x="3574" y="0"/>
                    <a:pt x="3937" y="307"/>
                    <a:pt x="4300" y="614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057802" name="Text Box 10"/>
            <p:cNvSpPr txBox="1">
              <a:spLocks noChangeArrowheads="1"/>
            </p:cNvSpPr>
            <p:nvPr/>
          </p:nvSpPr>
          <p:spPr bwMode="auto">
            <a:xfrm>
              <a:off x="1412" y="2188"/>
              <a:ext cx="223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a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998663" y="5261208"/>
            <a:ext cx="2160587" cy="552450"/>
            <a:chOff x="849" y="2677"/>
            <a:chExt cx="1361" cy="348"/>
          </a:xfrm>
        </p:grpSpPr>
        <p:sp>
          <p:nvSpPr>
            <p:cNvPr id="1057804" name="Freeform 12"/>
            <p:cNvSpPr>
              <a:spLocks/>
            </p:cNvSpPr>
            <p:nvPr/>
          </p:nvSpPr>
          <p:spPr bwMode="auto">
            <a:xfrm>
              <a:off x="849" y="2677"/>
              <a:ext cx="1361" cy="296"/>
            </a:xfrm>
            <a:custGeom>
              <a:avLst/>
              <a:gdLst/>
              <a:ahLst/>
              <a:cxnLst>
                <a:cxn ang="0">
                  <a:pos x="0" y="614"/>
                </a:cxn>
                <a:cxn ang="0">
                  <a:pos x="1075" y="0"/>
                </a:cxn>
                <a:cxn ang="0">
                  <a:pos x="2150" y="614"/>
                </a:cxn>
                <a:cxn ang="0">
                  <a:pos x="3216" y="0"/>
                </a:cxn>
                <a:cxn ang="0">
                  <a:pos x="4300" y="614"/>
                </a:cxn>
              </a:cxnLst>
              <a:rect l="0" t="0" r="r" b="b"/>
              <a:pathLst>
                <a:path w="4300" h="614">
                  <a:moveTo>
                    <a:pt x="0" y="614"/>
                  </a:moveTo>
                  <a:cubicBezTo>
                    <a:pt x="358" y="307"/>
                    <a:pt x="717" y="0"/>
                    <a:pt x="1075" y="0"/>
                  </a:cubicBezTo>
                  <a:cubicBezTo>
                    <a:pt x="1433" y="0"/>
                    <a:pt x="1793" y="614"/>
                    <a:pt x="2150" y="614"/>
                  </a:cubicBezTo>
                  <a:cubicBezTo>
                    <a:pt x="2507" y="614"/>
                    <a:pt x="2858" y="0"/>
                    <a:pt x="3216" y="0"/>
                  </a:cubicBezTo>
                  <a:cubicBezTo>
                    <a:pt x="3574" y="0"/>
                    <a:pt x="3937" y="307"/>
                    <a:pt x="4300" y="614"/>
                  </a:cubicBezTo>
                </a:path>
              </a:pathLst>
            </a:custGeom>
            <a:noFill/>
            <a:ln w="38100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057805" name="Text Box 13"/>
            <p:cNvSpPr txBox="1">
              <a:spLocks noChangeArrowheads="1"/>
            </p:cNvSpPr>
            <p:nvPr/>
          </p:nvSpPr>
          <p:spPr bwMode="auto">
            <a:xfrm>
              <a:off x="1055" y="2775"/>
              <a:ext cx="22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dirty="0" smtClean="0">
                  <a:solidFill>
                    <a:srgbClr val="008000"/>
                  </a:solidFill>
                </a:rPr>
                <a:t>b</a:t>
              </a:r>
              <a:endParaRPr lang="en-GB" sz="2000" dirty="0">
                <a:solidFill>
                  <a:srgbClr val="008000"/>
                </a:solidFill>
              </a:endParaRPr>
            </a:p>
          </p:txBody>
        </p:sp>
      </p:grpSp>
      <p:sp>
        <p:nvSpPr>
          <p:cNvPr id="1057806" name="Text Box 14"/>
          <p:cNvSpPr txBox="1">
            <a:spLocks noChangeArrowheads="1"/>
          </p:cNvSpPr>
          <p:nvPr/>
        </p:nvSpPr>
        <p:spPr bwMode="auto">
          <a:xfrm>
            <a:off x="5253038" y="4688120"/>
            <a:ext cx="3248025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In this example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Correlation(a,b)  =  1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as a and b move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in lockstep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57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78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oumøllerConsulting cirk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73279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91"/>
          <p:cNvSpPr>
            <a:spLocks noGrp="1" noChangeArrowheads="1"/>
          </p:cNvSpPr>
          <p:nvPr>
            <p:ph type="title"/>
          </p:nvPr>
        </p:nvSpPr>
        <p:spPr>
          <a:xfrm>
            <a:off x="0" y="595313"/>
            <a:ext cx="9906000" cy="1143000"/>
          </a:xfrm>
        </p:spPr>
        <p:txBody>
          <a:bodyPr/>
          <a:lstStyle/>
          <a:p>
            <a:r>
              <a:rPr lang="en-GB" sz="4500" dirty="0" smtClean="0"/>
              <a:t>Thank you for your attention!</a:t>
            </a:r>
          </a:p>
        </p:txBody>
      </p:sp>
      <p:sp>
        <p:nvSpPr>
          <p:cNvPr id="9220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762000"/>
            <a:fld id="{BC31000F-CC65-4087-B2B5-4D0DF22A2D5D}" type="slidenum">
              <a:rPr lang="en-GB" smtClean="0"/>
              <a:pPr defTabSz="762000"/>
              <a:t>17</a:t>
            </a:fld>
            <a:endParaRPr lang="en-GB" dirty="0" smtClean="0"/>
          </a:p>
        </p:txBody>
      </p:sp>
      <p:sp>
        <p:nvSpPr>
          <p:cNvPr id="9221" name="Tekstboks 98"/>
          <p:cNvSpPr txBox="1">
            <a:spLocks noChangeArrowheads="1"/>
          </p:cNvSpPr>
          <p:nvPr/>
        </p:nvSpPr>
        <p:spPr bwMode="auto">
          <a:xfrm>
            <a:off x="1041400" y="2598738"/>
            <a:ext cx="760571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tx1"/>
                </a:solidFill>
              </a:rPr>
              <a:t>Anders Plejdrup Houmøller</a:t>
            </a:r>
          </a:p>
          <a:p>
            <a:r>
              <a:rPr lang="en-GB" sz="3200" i="1" dirty="0">
                <a:solidFill>
                  <a:schemeClr val="tx1"/>
                </a:solidFill>
              </a:rPr>
              <a:t>Houmoller Consulting</a:t>
            </a:r>
          </a:p>
          <a:p>
            <a:r>
              <a:rPr lang="en-GB" sz="3200" dirty="0">
                <a:solidFill>
                  <a:schemeClr val="tx1"/>
                </a:solidFill>
              </a:rPr>
              <a:t>Tel. +45  28 11 23 00</a:t>
            </a:r>
          </a:p>
          <a:p>
            <a:r>
              <a:rPr lang="en-GB" sz="3200" dirty="0">
                <a:solidFill>
                  <a:schemeClr val="tx1"/>
                </a:solidFill>
              </a:rPr>
              <a:t>anders@houmollerconsulting.dk</a:t>
            </a:r>
          </a:p>
          <a:p>
            <a:r>
              <a:rPr lang="en-GB" sz="3200" dirty="0">
                <a:solidFill>
                  <a:schemeClr val="tx1"/>
                </a:solidFill>
              </a:rPr>
              <a:t>Web houmollerconsulting.dk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740229"/>
          </a:xfrm>
          <a:solidFill>
            <a:srgbClr val="FFFFFF"/>
          </a:solidFill>
        </p:spPr>
        <p:txBody>
          <a:bodyPr/>
          <a:lstStyle/>
          <a:p>
            <a:pPr algn="ctr"/>
            <a:r>
              <a:rPr lang="en-GB" sz="2500" b="1" dirty="0" smtClean="0"/>
              <a:t>A vision for the future hedging in Central Europe – 1 </a:t>
            </a:r>
            <a:endParaRPr lang="en-GB" sz="25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" y="619583"/>
            <a:ext cx="9579428" cy="6223903"/>
          </a:xfrm>
        </p:spPr>
        <p:txBody>
          <a:bodyPr/>
          <a:lstStyle/>
          <a:p>
            <a:r>
              <a:rPr lang="en-GB" sz="2200" dirty="0" smtClean="0"/>
              <a:t>In Central Europe, we have many countries who are too small to sustain national, liquid financial power markets.</a:t>
            </a:r>
          </a:p>
          <a:p>
            <a:r>
              <a:rPr lang="en-GB" sz="2200" dirty="0" smtClean="0"/>
              <a:t>Question: in the future – how may you hedge in Central Europe?</a:t>
            </a:r>
          </a:p>
          <a:p>
            <a:r>
              <a:rPr lang="en-GB" sz="2200" dirty="0" smtClean="0"/>
              <a:t>Answer: use a financial contract having the German spot price as the underlying reference</a:t>
            </a:r>
          </a:p>
          <a:p>
            <a:pPr lvl="1"/>
            <a:r>
              <a:rPr lang="en-GB" dirty="0" smtClean="0"/>
              <a:t>And supplement the German, financial contract with a Financial Transmission Right (FTR).</a:t>
            </a:r>
          </a:p>
          <a:p>
            <a:pPr lvl="1"/>
            <a:r>
              <a:rPr lang="en-GB" dirty="0" smtClean="0"/>
              <a:t>Alternatively: supplement with a Cross-border Contract for Difference (CCfD).</a:t>
            </a:r>
          </a:p>
          <a:p>
            <a:r>
              <a:rPr lang="en-GB" sz="2200" dirty="0" smtClean="0"/>
              <a:t>In total, the two contracts give a hedge against the local price in your country:</a:t>
            </a:r>
          </a:p>
          <a:p>
            <a:pPr lvl="1"/>
            <a:r>
              <a:rPr lang="en-GB" u="sng" dirty="0" smtClean="0">
                <a:solidFill>
                  <a:srgbClr val="CC0000"/>
                </a:solidFill>
              </a:rPr>
              <a:t>(hedge Germany) + (hedge difference)</a:t>
            </a:r>
          </a:p>
          <a:p>
            <a:pPr lvl="1"/>
            <a:r>
              <a:rPr lang="en-GB" dirty="0" smtClean="0"/>
              <a:t>CCfD: actually, your country needs not even have a interconnector to Germany!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7FF3A49D-4610-4315-8FAB-2131026A73B3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grpSp>
        <p:nvGrpSpPr>
          <p:cNvPr id="29" name="Gruppe 28"/>
          <p:cNvGrpSpPr/>
          <p:nvPr/>
        </p:nvGrpSpPr>
        <p:grpSpPr>
          <a:xfrm>
            <a:off x="8353497" y="3365303"/>
            <a:ext cx="1337583" cy="1051560"/>
            <a:chOff x="8353497" y="4860245"/>
            <a:chExt cx="1337583" cy="1051560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9350084" y="5424125"/>
              <a:ext cx="178117" cy="487680"/>
            </a:xfrm>
            <a:custGeom>
              <a:avLst/>
              <a:gdLst/>
              <a:ahLst/>
              <a:cxnLst>
                <a:cxn ang="0">
                  <a:pos x="109" y="73"/>
                </a:cxn>
                <a:cxn ang="0">
                  <a:pos x="139" y="15"/>
                </a:cxn>
                <a:cxn ang="0">
                  <a:pos x="159" y="0"/>
                </a:cxn>
                <a:cxn ang="0">
                  <a:pos x="181" y="5"/>
                </a:cxn>
                <a:cxn ang="0">
                  <a:pos x="187" y="29"/>
                </a:cxn>
                <a:cxn ang="0">
                  <a:pos x="183" y="53"/>
                </a:cxn>
                <a:cxn ang="0">
                  <a:pos x="164" y="82"/>
                </a:cxn>
                <a:cxn ang="0">
                  <a:pos x="137" y="133"/>
                </a:cxn>
                <a:cxn ang="0">
                  <a:pos x="119" y="169"/>
                </a:cxn>
                <a:cxn ang="0">
                  <a:pos x="104" y="208"/>
                </a:cxn>
                <a:cxn ang="0">
                  <a:pos x="101" y="251"/>
                </a:cxn>
                <a:cxn ang="0">
                  <a:pos x="105" y="320"/>
                </a:cxn>
                <a:cxn ang="0">
                  <a:pos x="118" y="358"/>
                </a:cxn>
                <a:cxn ang="0">
                  <a:pos x="125" y="406"/>
                </a:cxn>
                <a:cxn ang="0">
                  <a:pos x="133" y="434"/>
                </a:cxn>
                <a:cxn ang="0">
                  <a:pos x="128" y="459"/>
                </a:cxn>
                <a:cxn ang="0">
                  <a:pos x="101" y="466"/>
                </a:cxn>
                <a:cxn ang="0">
                  <a:pos x="61" y="485"/>
                </a:cxn>
                <a:cxn ang="0">
                  <a:pos x="30" y="512"/>
                </a:cxn>
                <a:cxn ang="0">
                  <a:pos x="9" y="512"/>
                </a:cxn>
                <a:cxn ang="0">
                  <a:pos x="0" y="476"/>
                </a:cxn>
                <a:cxn ang="0">
                  <a:pos x="6" y="459"/>
                </a:cxn>
                <a:cxn ang="0">
                  <a:pos x="41" y="434"/>
                </a:cxn>
                <a:cxn ang="0">
                  <a:pos x="74" y="428"/>
                </a:cxn>
                <a:cxn ang="0">
                  <a:pos x="87" y="409"/>
                </a:cxn>
                <a:cxn ang="0">
                  <a:pos x="92" y="401"/>
                </a:cxn>
                <a:cxn ang="0">
                  <a:pos x="91" y="377"/>
                </a:cxn>
                <a:cxn ang="0">
                  <a:pos x="80" y="349"/>
                </a:cxn>
                <a:cxn ang="0">
                  <a:pos x="74" y="315"/>
                </a:cxn>
                <a:cxn ang="0">
                  <a:pos x="68" y="260"/>
                </a:cxn>
                <a:cxn ang="0">
                  <a:pos x="68" y="214"/>
                </a:cxn>
                <a:cxn ang="0">
                  <a:pos x="74" y="171"/>
                </a:cxn>
                <a:cxn ang="0">
                  <a:pos x="84" y="139"/>
                </a:cxn>
                <a:cxn ang="0">
                  <a:pos x="98" y="97"/>
                </a:cxn>
                <a:cxn ang="0">
                  <a:pos x="109" y="73"/>
                </a:cxn>
              </a:cxnLst>
              <a:rect l="0" t="0" r="r" b="b"/>
              <a:pathLst>
                <a:path w="187" h="512">
                  <a:moveTo>
                    <a:pt x="109" y="73"/>
                  </a:moveTo>
                  <a:lnTo>
                    <a:pt x="139" y="15"/>
                  </a:lnTo>
                  <a:lnTo>
                    <a:pt x="159" y="0"/>
                  </a:lnTo>
                  <a:lnTo>
                    <a:pt x="181" y="5"/>
                  </a:lnTo>
                  <a:lnTo>
                    <a:pt x="187" y="29"/>
                  </a:lnTo>
                  <a:lnTo>
                    <a:pt x="183" y="53"/>
                  </a:lnTo>
                  <a:lnTo>
                    <a:pt x="164" y="82"/>
                  </a:lnTo>
                  <a:lnTo>
                    <a:pt x="137" y="133"/>
                  </a:lnTo>
                  <a:lnTo>
                    <a:pt x="119" y="169"/>
                  </a:lnTo>
                  <a:lnTo>
                    <a:pt x="104" y="208"/>
                  </a:lnTo>
                  <a:lnTo>
                    <a:pt x="101" y="251"/>
                  </a:lnTo>
                  <a:lnTo>
                    <a:pt x="105" y="320"/>
                  </a:lnTo>
                  <a:lnTo>
                    <a:pt x="118" y="358"/>
                  </a:lnTo>
                  <a:lnTo>
                    <a:pt x="125" y="406"/>
                  </a:lnTo>
                  <a:lnTo>
                    <a:pt x="133" y="434"/>
                  </a:lnTo>
                  <a:lnTo>
                    <a:pt x="128" y="459"/>
                  </a:lnTo>
                  <a:lnTo>
                    <a:pt x="101" y="466"/>
                  </a:lnTo>
                  <a:lnTo>
                    <a:pt x="61" y="485"/>
                  </a:lnTo>
                  <a:lnTo>
                    <a:pt x="30" y="512"/>
                  </a:lnTo>
                  <a:lnTo>
                    <a:pt x="9" y="512"/>
                  </a:lnTo>
                  <a:lnTo>
                    <a:pt x="0" y="476"/>
                  </a:lnTo>
                  <a:lnTo>
                    <a:pt x="6" y="459"/>
                  </a:lnTo>
                  <a:lnTo>
                    <a:pt x="41" y="434"/>
                  </a:lnTo>
                  <a:lnTo>
                    <a:pt x="74" y="428"/>
                  </a:lnTo>
                  <a:lnTo>
                    <a:pt x="87" y="409"/>
                  </a:lnTo>
                  <a:lnTo>
                    <a:pt x="92" y="401"/>
                  </a:lnTo>
                  <a:lnTo>
                    <a:pt x="91" y="377"/>
                  </a:lnTo>
                  <a:lnTo>
                    <a:pt x="80" y="349"/>
                  </a:lnTo>
                  <a:lnTo>
                    <a:pt x="74" y="315"/>
                  </a:lnTo>
                  <a:lnTo>
                    <a:pt x="68" y="260"/>
                  </a:lnTo>
                  <a:lnTo>
                    <a:pt x="68" y="214"/>
                  </a:lnTo>
                  <a:lnTo>
                    <a:pt x="74" y="171"/>
                  </a:lnTo>
                  <a:lnTo>
                    <a:pt x="84" y="139"/>
                  </a:lnTo>
                  <a:lnTo>
                    <a:pt x="98" y="97"/>
                  </a:lnTo>
                  <a:lnTo>
                    <a:pt x="109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9234833" y="4860245"/>
              <a:ext cx="257176" cy="240983"/>
            </a:xfrm>
            <a:custGeom>
              <a:avLst/>
              <a:gdLst/>
              <a:ahLst/>
              <a:cxnLst>
                <a:cxn ang="0">
                  <a:pos x="91" y="152"/>
                </a:cxn>
                <a:cxn ang="0">
                  <a:pos x="82" y="122"/>
                </a:cxn>
                <a:cxn ang="0">
                  <a:pos x="78" y="94"/>
                </a:cxn>
                <a:cxn ang="0">
                  <a:pos x="78" y="60"/>
                </a:cxn>
                <a:cxn ang="0">
                  <a:pos x="85" y="36"/>
                </a:cxn>
                <a:cxn ang="0">
                  <a:pos x="98" y="23"/>
                </a:cxn>
                <a:cxn ang="0">
                  <a:pos x="112" y="11"/>
                </a:cxn>
                <a:cxn ang="0">
                  <a:pos x="139" y="0"/>
                </a:cxn>
                <a:cxn ang="0">
                  <a:pos x="163" y="2"/>
                </a:cxn>
                <a:cxn ang="0">
                  <a:pos x="190" y="13"/>
                </a:cxn>
                <a:cxn ang="0">
                  <a:pos x="217" y="31"/>
                </a:cxn>
                <a:cxn ang="0">
                  <a:pos x="234" y="56"/>
                </a:cxn>
                <a:cxn ang="0">
                  <a:pos x="250" y="81"/>
                </a:cxn>
                <a:cxn ang="0">
                  <a:pos x="260" y="108"/>
                </a:cxn>
                <a:cxn ang="0">
                  <a:pos x="268" y="149"/>
                </a:cxn>
                <a:cxn ang="0">
                  <a:pos x="270" y="185"/>
                </a:cxn>
                <a:cxn ang="0">
                  <a:pos x="261" y="213"/>
                </a:cxn>
                <a:cxn ang="0">
                  <a:pos x="250" y="234"/>
                </a:cxn>
                <a:cxn ang="0">
                  <a:pos x="231" y="249"/>
                </a:cxn>
                <a:cxn ang="0">
                  <a:pos x="204" y="253"/>
                </a:cxn>
                <a:cxn ang="0">
                  <a:pos x="179" y="251"/>
                </a:cxn>
                <a:cxn ang="0">
                  <a:pos x="159" y="243"/>
                </a:cxn>
                <a:cxn ang="0">
                  <a:pos x="142" y="229"/>
                </a:cxn>
                <a:cxn ang="0">
                  <a:pos x="125" y="213"/>
                </a:cxn>
                <a:cxn ang="0">
                  <a:pos x="112" y="195"/>
                </a:cxn>
                <a:cxn ang="0">
                  <a:pos x="105" y="185"/>
                </a:cxn>
                <a:cxn ang="0">
                  <a:pos x="65" y="195"/>
                </a:cxn>
                <a:cxn ang="0">
                  <a:pos x="38" y="210"/>
                </a:cxn>
                <a:cxn ang="0">
                  <a:pos x="24" y="222"/>
                </a:cxn>
                <a:cxn ang="0">
                  <a:pos x="11" y="222"/>
                </a:cxn>
                <a:cxn ang="0">
                  <a:pos x="0" y="210"/>
                </a:cxn>
                <a:cxn ang="0">
                  <a:pos x="2" y="197"/>
                </a:cxn>
                <a:cxn ang="0">
                  <a:pos x="8" y="183"/>
                </a:cxn>
                <a:cxn ang="0">
                  <a:pos x="24" y="175"/>
                </a:cxn>
                <a:cxn ang="0">
                  <a:pos x="52" y="172"/>
                </a:cxn>
                <a:cxn ang="0">
                  <a:pos x="82" y="161"/>
                </a:cxn>
                <a:cxn ang="0">
                  <a:pos x="91" y="152"/>
                </a:cxn>
              </a:cxnLst>
              <a:rect l="0" t="0" r="r" b="b"/>
              <a:pathLst>
                <a:path w="270" h="253">
                  <a:moveTo>
                    <a:pt x="91" y="152"/>
                  </a:moveTo>
                  <a:lnTo>
                    <a:pt x="82" y="122"/>
                  </a:lnTo>
                  <a:lnTo>
                    <a:pt x="78" y="94"/>
                  </a:lnTo>
                  <a:lnTo>
                    <a:pt x="78" y="60"/>
                  </a:lnTo>
                  <a:lnTo>
                    <a:pt x="85" y="36"/>
                  </a:lnTo>
                  <a:lnTo>
                    <a:pt x="98" y="23"/>
                  </a:lnTo>
                  <a:lnTo>
                    <a:pt x="112" y="11"/>
                  </a:lnTo>
                  <a:lnTo>
                    <a:pt x="139" y="0"/>
                  </a:lnTo>
                  <a:lnTo>
                    <a:pt x="163" y="2"/>
                  </a:lnTo>
                  <a:lnTo>
                    <a:pt x="190" y="13"/>
                  </a:lnTo>
                  <a:lnTo>
                    <a:pt x="217" y="31"/>
                  </a:lnTo>
                  <a:lnTo>
                    <a:pt x="234" y="56"/>
                  </a:lnTo>
                  <a:lnTo>
                    <a:pt x="250" y="81"/>
                  </a:lnTo>
                  <a:lnTo>
                    <a:pt x="260" y="108"/>
                  </a:lnTo>
                  <a:lnTo>
                    <a:pt x="268" y="149"/>
                  </a:lnTo>
                  <a:lnTo>
                    <a:pt x="270" y="185"/>
                  </a:lnTo>
                  <a:lnTo>
                    <a:pt x="261" y="213"/>
                  </a:lnTo>
                  <a:lnTo>
                    <a:pt x="250" y="234"/>
                  </a:lnTo>
                  <a:lnTo>
                    <a:pt x="231" y="249"/>
                  </a:lnTo>
                  <a:lnTo>
                    <a:pt x="204" y="253"/>
                  </a:lnTo>
                  <a:lnTo>
                    <a:pt x="179" y="251"/>
                  </a:lnTo>
                  <a:lnTo>
                    <a:pt x="159" y="243"/>
                  </a:lnTo>
                  <a:lnTo>
                    <a:pt x="142" y="229"/>
                  </a:lnTo>
                  <a:lnTo>
                    <a:pt x="125" y="213"/>
                  </a:lnTo>
                  <a:lnTo>
                    <a:pt x="112" y="195"/>
                  </a:lnTo>
                  <a:lnTo>
                    <a:pt x="105" y="185"/>
                  </a:lnTo>
                  <a:lnTo>
                    <a:pt x="65" y="195"/>
                  </a:lnTo>
                  <a:lnTo>
                    <a:pt x="38" y="210"/>
                  </a:lnTo>
                  <a:lnTo>
                    <a:pt x="24" y="222"/>
                  </a:lnTo>
                  <a:lnTo>
                    <a:pt x="11" y="222"/>
                  </a:lnTo>
                  <a:lnTo>
                    <a:pt x="0" y="210"/>
                  </a:lnTo>
                  <a:lnTo>
                    <a:pt x="2" y="197"/>
                  </a:lnTo>
                  <a:lnTo>
                    <a:pt x="8" y="183"/>
                  </a:lnTo>
                  <a:lnTo>
                    <a:pt x="24" y="175"/>
                  </a:lnTo>
                  <a:lnTo>
                    <a:pt x="52" y="172"/>
                  </a:lnTo>
                  <a:lnTo>
                    <a:pt x="82" y="161"/>
                  </a:lnTo>
                  <a:lnTo>
                    <a:pt x="91" y="1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9411997" y="5119325"/>
              <a:ext cx="232410" cy="382906"/>
            </a:xfrm>
            <a:custGeom>
              <a:avLst/>
              <a:gdLst/>
              <a:ahLst/>
              <a:cxnLst>
                <a:cxn ang="0">
                  <a:pos x="30" y="7"/>
                </a:cxn>
                <a:cxn ang="0">
                  <a:pos x="51" y="0"/>
                </a:cxn>
                <a:cxn ang="0">
                  <a:pos x="82" y="3"/>
                </a:cxn>
                <a:cxn ang="0">
                  <a:pos x="113" y="10"/>
                </a:cxn>
                <a:cxn ang="0">
                  <a:pos x="146" y="29"/>
                </a:cxn>
                <a:cxn ang="0">
                  <a:pos x="173" y="52"/>
                </a:cxn>
                <a:cxn ang="0">
                  <a:pos x="194" y="84"/>
                </a:cxn>
                <a:cxn ang="0">
                  <a:pos x="215" y="116"/>
                </a:cxn>
                <a:cxn ang="0">
                  <a:pos x="233" y="164"/>
                </a:cxn>
                <a:cxn ang="0">
                  <a:pos x="241" y="205"/>
                </a:cxn>
                <a:cxn ang="0">
                  <a:pos x="244" y="254"/>
                </a:cxn>
                <a:cxn ang="0">
                  <a:pos x="238" y="300"/>
                </a:cxn>
                <a:cxn ang="0">
                  <a:pos x="228" y="337"/>
                </a:cxn>
                <a:cxn ang="0">
                  <a:pos x="210" y="364"/>
                </a:cxn>
                <a:cxn ang="0">
                  <a:pos x="193" y="381"/>
                </a:cxn>
                <a:cxn ang="0">
                  <a:pos x="170" y="395"/>
                </a:cxn>
                <a:cxn ang="0">
                  <a:pos x="153" y="402"/>
                </a:cxn>
                <a:cxn ang="0">
                  <a:pos x="120" y="399"/>
                </a:cxn>
                <a:cxn ang="0">
                  <a:pos x="102" y="391"/>
                </a:cxn>
                <a:cxn ang="0">
                  <a:pos x="86" y="379"/>
                </a:cxn>
                <a:cxn ang="0">
                  <a:pos x="75" y="354"/>
                </a:cxn>
                <a:cxn ang="0">
                  <a:pos x="68" y="318"/>
                </a:cxn>
                <a:cxn ang="0">
                  <a:pos x="72" y="284"/>
                </a:cxn>
                <a:cxn ang="0">
                  <a:pos x="81" y="257"/>
                </a:cxn>
                <a:cxn ang="0">
                  <a:pos x="86" y="231"/>
                </a:cxn>
                <a:cxn ang="0">
                  <a:pos x="82" y="207"/>
                </a:cxn>
                <a:cxn ang="0">
                  <a:pos x="75" y="191"/>
                </a:cxn>
                <a:cxn ang="0">
                  <a:pos x="51" y="167"/>
                </a:cxn>
                <a:cxn ang="0">
                  <a:pos x="28" y="140"/>
                </a:cxn>
                <a:cxn ang="0">
                  <a:pos x="13" y="121"/>
                </a:cxn>
                <a:cxn ang="0">
                  <a:pos x="1" y="84"/>
                </a:cxn>
                <a:cxn ang="0">
                  <a:pos x="0" y="64"/>
                </a:cxn>
                <a:cxn ang="0">
                  <a:pos x="4" y="37"/>
                </a:cxn>
                <a:cxn ang="0">
                  <a:pos x="13" y="19"/>
                </a:cxn>
                <a:cxn ang="0">
                  <a:pos x="30" y="7"/>
                </a:cxn>
              </a:cxnLst>
              <a:rect l="0" t="0" r="r" b="b"/>
              <a:pathLst>
                <a:path w="244" h="402">
                  <a:moveTo>
                    <a:pt x="30" y="7"/>
                  </a:moveTo>
                  <a:lnTo>
                    <a:pt x="51" y="0"/>
                  </a:lnTo>
                  <a:lnTo>
                    <a:pt x="82" y="3"/>
                  </a:lnTo>
                  <a:lnTo>
                    <a:pt x="113" y="10"/>
                  </a:lnTo>
                  <a:lnTo>
                    <a:pt x="146" y="29"/>
                  </a:lnTo>
                  <a:lnTo>
                    <a:pt x="173" y="52"/>
                  </a:lnTo>
                  <a:lnTo>
                    <a:pt x="194" y="84"/>
                  </a:lnTo>
                  <a:lnTo>
                    <a:pt x="215" y="116"/>
                  </a:lnTo>
                  <a:lnTo>
                    <a:pt x="233" y="164"/>
                  </a:lnTo>
                  <a:lnTo>
                    <a:pt x="241" y="205"/>
                  </a:lnTo>
                  <a:lnTo>
                    <a:pt x="244" y="254"/>
                  </a:lnTo>
                  <a:lnTo>
                    <a:pt x="238" y="300"/>
                  </a:lnTo>
                  <a:lnTo>
                    <a:pt x="228" y="337"/>
                  </a:lnTo>
                  <a:lnTo>
                    <a:pt x="210" y="364"/>
                  </a:lnTo>
                  <a:lnTo>
                    <a:pt x="193" y="381"/>
                  </a:lnTo>
                  <a:lnTo>
                    <a:pt x="170" y="395"/>
                  </a:lnTo>
                  <a:lnTo>
                    <a:pt x="153" y="402"/>
                  </a:lnTo>
                  <a:lnTo>
                    <a:pt x="120" y="399"/>
                  </a:lnTo>
                  <a:lnTo>
                    <a:pt x="102" y="391"/>
                  </a:lnTo>
                  <a:lnTo>
                    <a:pt x="86" y="379"/>
                  </a:lnTo>
                  <a:lnTo>
                    <a:pt x="75" y="354"/>
                  </a:lnTo>
                  <a:lnTo>
                    <a:pt x="68" y="318"/>
                  </a:lnTo>
                  <a:lnTo>
                    <a:pt x="72" y="284"/>
                  </a:lnTo>
                  <a:lnTo>
                    <a:pt x="81" y="257"/>
                  </a:lnTo>
                  <a:lnTo>
                    <a:pt x="86" y="231"/>
                  </a:lnTo>
                  <a:lnTo>
                    <a:pt x="82" y="207"/>
                  </a:lnTo>
                  <a:lnTo>
                    <a:pt x="75" y="191"/>
                  </a:lnTo>
                  <a:lnTo>
                    <a:pt x="51" y="167"/>
                  </a:lnTo>
                  <a:lnTo>
                    <a:pt x="28" y="140"/>
                  </a:lnTo>
                  <a:lnTo>
                    <a:pt x="13" y="121"/>
                  </a:lnTo>
                  <a:lnTo>
                    <a:pt x="1" y="84"/>
                  </a:lnTo>
                  <a:lnTo>
                    <a:pt x="0" y="64"/>
                  </a:lnTo>
                  <a:lnTo>
                    <a:pt x="4" y="37"/>
                  </a:lnTo>
                  <a:lnTo>
                    <a:pt x="13" y="19"/>
                  </a:lnTo>
                  <a:lnTo>
                    <a:pt x="3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9507247" y="5417458"/>
              <a:ext cx="183833" cy="487680"/>
            </a:xfrm>
            <a:custGeom>
              <a:avLst/>
              <a:gdLst/>
              <a:ahLst/>
              <a:cxnLst>
                <a:cxn ang="0">
                  <a:pos x="40" y="66"/>
                </a:cxn>
                <a:cxn ang="0">
                  <a:pos x="26" y="39"/>
                </a:cxn>
                <a:cxn ang="0">
                  <a:pos x="29" y="10"/>
                </a:cxn>
                <a:cxn ang="0">
                  <a:pos x="46" y="0"/>
                </a:cxn>
                <a:cxn ang="0">
                  <a:pos x="65" y="5"/>
                </a:cxn>
                <a:cxn ang="0">
                  <a:pos x="82" y="16"/>
                </a:cxn>
                <a:cxn ang="0">
                  <a:pos x="91" y="37"/>
                </a:cxn>
                <a:cxn ang="0">
                  <a:pos x="108" y="74"/>
                </a:cxn>
                <a:cxn ang="0">
                  <a:pos x="123" y="126"/>
                </a:cxn>
                <a:cxn ang="0">
                  <a:pos x="128" y="173"/>
                </a:cxn>
                <a:cxn ang="0">
                  <a:pos x="130" y="227"/>
                </a:cxn>
                <a:cxn ang="0">
                  <a:pos x="126" y="258"/>
                </a:cxn>
                <a:cxn ang="0">
                  <a:pos x="116" y="279"/>
                </a:cxn>
                <a:cxn ang="0">
                  <a:pos x="94" y="318"/>
                </a:cxn>
                <a:cxn ang="0">
                  <a:pos x="61" y="375"/>
                </a:cxn>
                <a:cxn ang="0">
                  <a:pos x="51" y="405"/>
                </a:cxn>
                <a:cxn ang="0">
                  <a:pos x="48" y="429"/>
                </a:cxn>
                <a:cxn ang="0">
                  <a:pos x="55" y="441"/>
                </a:cxn>
                <a:cxn ang="0">
                  <a:pos x="84" y="450"/>
                </a:cxn>
                <a:cxn ang="0">
                  <a:pos x="130" y="459"/>
                </a:cxn>
                <a:cxn ang="0">
                  <a:pos x="177" y="476"/>
                </a:cxn>
                <a:cxn ang="0">
                  <a:pos x="187" y="483"/>
                </a:cxn>
                <a:cxn ang="0">
                  <a:pos x="193" y="493"/>
                </a:cxn>
                <a:cxn ang="0">
                  <a:pos x="186" y="505"/>
                </a:cxn>
                <a:cxn ang="0">
                  <a:pos x="166" y="505"/>
                </a:cxn>
                <a:cxn ang="0">
                  <a:pos x="140" y="510"/>
                </a:cxn>
                <a:cxn ang="0">
                  <a:pos x="126" y="512"/>
                </a:cxn>
                <a:cxn ang="0">
                  <a:pos x="108" y="493"/>
                </a:cxn>
                <a:cxn ang="0">
                  <a:pos x="68" y="482"/>
                </a:cxn>
                <a:cxn ang="0">
                  <a:pos x="37" y="475"/>
                </a:cxn>
                <a:cxn ang="0">
                  <a:pos x="22" y="478"/>
                </a:cxn>
                <a:cxn ang="0">
                  <a:pos x="6" y="466"/>
                </a:cxn>
                <a:cxn ang="0">
                  <a:pos x="0" y="450"/>
                </a:cxn>
                <a:cxn ang="0">
                  <a:pos x="4" y="419"/>
                </a:cxn>
                <a:cxn ang="0">
                  <a:pos x="16" y="405"/>
                </a:cxn>
                <a:cxn ang="0">
                  <a:pos x="33" y="378"/>
                </a:cxn>
                <a:cxn ang="0">
                  <a:pos x="43" y="349"/>
                </a:cxn>
                <a:cxn ang="0">
                  <a:pos x="50" y="312"/>
                </a:cxn>
                <a:cxn ang="0">
                  <a:pos x="61" y="281"/>
                </a:cxn>
                <a:cxn ang="0">
                  <a:pos x="81" y="252"/>
                </a:cxn>
                <a:cxn ang="0">
                  <a:pos x="84" y="227"/>
                </a:cxn>
                <a:cxn ang="0">
                  <a:pos x="84" y="203"/>
                </a:cxn>
                <a:cxn ang="0">
                  <a:pos x="70" y="160"/>
                </a:cxn>
                <a:cxn ang="0">
                  <a:pos x="55" y="116"/>
                </a:cxn>
                <a:cxn ang="0">
                  <a:pos x="46" y="86"/>
                </a:cxn>
                <a:cxn ang="0">
                  <a:pos x="40" y="66"/>
                </a:cxn>
              </a:cxnLst>
              <a:rect l="0" t="0" r="r" b="b"/>
              <a:pathLst>
                <a:path w="193" h="512">
                  <a:moveTo>
                    <a:pt x="40" y="66"/>
                  </a:moveTo>
                  <a:lnTo>
                    <a:pt x="26" y="39"/>
                  </a:lnTo>
                  <a:lnTo>
                    <a:pt x="29" y="10"/>
                  </a:lnTo>
                  <a:lnTo>
                    <a:pt x="46" y="0"/>
                  </a:lnTo>
                  <a:lnTo>
                    <a:pt x="65" y="5"/>
                  </a:lnTo>
                  <a:lnTo>
                    <a:pt x="82" y="16"/>
                  </a:lnTo>
                  <a:lnTo>
                    <a:pt x="91" y="37"/>
                  </a:lnTo>
                  <a:lnTo>
                    <a:pt x="108" y="74"/>
                  </a:lnTo>
                  <a:lnTo>
                    <a:pt x="123" y="126"/>
                  </a:lnTo>
                  <a:lnTo>
                    <a:pt x="128" y="173"/>
                  </a:lnTo>
                  <a:lnTo>
                    <a:pt x="130" y="227"/>
                  </a:lnTo>
                  <a:lnTo>
                    <a:pt x="126" y="258"/>
                  </a:lnTo>
                  <a:lnTo>
                    <a:pt x="116" y="279"/>
                  </a:lnTo>
                  <a:lnTo>
                    <a:pt x="94" y="318"/>
                  </a:lnTo>
                  <a:lnTo>
                    <a:pt x="61" y="375"/>
                  </a:lnTo>
                  <a:lnTo>
                    <a:pt x="51" y="405"/>
                  </a:lnTo>
                  <a:lnTo>
                    <a:pt x="48" y="429"/>
                  </a:lnTo>
                  <a:lnTo>
                    <a:pt x="55" y="441"/>
                  </a:lnTo>
                  <a:lnTo>
                    <a:pt x="84" y="450"/>
                  </a:lnTo>
                  <a:lnTo>
                    <a:pt x="130" y="459"/>
                  </a:lnTo>
                  <a:lnTo>
                    <a:pt x="177" y="476"/>
                  </a:lnTo>
                  <a:lnTo>
                    <a:pt x="187" y="483"/>
                  </a:lnTo>
                  <a:lnTo>
                    <a:pt x="193" y="493"/>
                  </a:lnTo>
                  <a:lnTo>
                    <a:pt x="186" y="505"/>
                  </a:lnTo>
                  <a:lnTo>
                    <a:pt x="166" y="505"/>
                  </a:lnTo>
                  <a:lnTo>
                    <a:pt x="140" y="510"/>
                  </a:lnTo>
                  <a:lnTo>
                    <a:pt x="126" y="512"/>
                  </a:lnTo>
                  <a:lnTo>
                    <a:pt x="108" y="493"/>
                  </a:lnTo>
                  <a:lnTo>
                    <a:pt x="68" y="482"/>
                  </a:lnTo>
                  <a:lnTo>
                    <a:pt x="37" y="475"/>
                  </a:lnTo>
                  <a:lnTo>
                    <a:pt x="22" y="478"/>
                  </a:lnTo>
                  <a:lnTo>
                    <a:pt x="6" y="466"/>
                  </a:lnTo>
                  <a:lnTo>
                    <a:pt x="0" y="450"/>
                  </a:lnTo>
                  <a:lnTo>
                    <a:pt x="4" y="419"/>
                  </a:lnTo>
                  <a:lnTo>
                    <a:pt x="16" y="405"/>
                  </a:lnTo>
                  <a:lnTo>
                    <a:pt x="33" y="378"/>
                  </a:lnTo>
                  <a:lnTo>
                    <a:pt x="43" y="349"/>
                  </a:lnTo>
                  <a:lnTo>
                    <a:pt x="50" y="312"/>
                  </a:lnTo>
                  <a:lnTo>
                    <a:pt x="61" y="281"/>
                  </a:lnTo>
                  <a:lnTo>
                    <a:pt x="81" y="252"/>
                  </a:lnTo>
                  <a:lnTo>
                    <a:pt x="84" y="227"/>
                  </a:lnTo>
                  <a:lnTo>
                    <a:pt x="84" y="203"/>
                  </a:lnTo>
                  <a:lnTo>
                    <a:pt x="70" y="160"/>
                  </a:lnTo>
                  <a:lnTo>
                    <a:pt x="55" y="116"/>
                  </a:lnTo>
                  <a:lnTo>
                    <a:pt x="46" y="86"/>
                  </a:lnTo>
                  <a:lnTo>
                    <a:pt x="40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21"/>
            <p:cNvSpPr>
              <a:spLocks/>
            </p:cNvSpPr>
            <p:nvPr/>
          </p:nvSpPr>
          <p:spPr bwMode="auto">
            <a:xfrm>
              <a:off x="8983373" y="5168855"/>
              <a:ext cx="528637" cy="260033"/>
            </a:xfrm>
            <a:custGeom>
              <a:avLst/>
              <a:gdLst/>
              <a:ahLst/>
              <a:cxnLst>
                <a:cxn ang="0">
                  <a:pos x="461" y="82"/>
                </a:cxn>
                <a:cxn ang="0">
                  <a:pos x="486" y="35"/>
                </a:cxn>
                <a:cxn ang="0">
                  <a:pos x="504" y="3"/>
                </a:cxn>
                <a:cxn ang="0">
                  <a:pos x="522" y="0"/>
                </a:cxn>
                <a:cxn ang="0">
                  <a:pos x="548" y="6"/>
                </a:cxn>
                <a:cxn ang="0">
                  <a:pos x="555" y="40"/>
                </a:cxn>
                <a:cxn ang="0">
                  <a:pos x="539" y="88"/>
                </a:cxn>
                <a:cxn ang="0">
                  <a:pos x="515" y="118"/>
                </a:cxn>
                <a:cxn ang="0">
                  <a:pos x="468" y="172"/>
                </a:cxn>
                <a:cxn ang="0">
                  <a:pos x="415" y="226"/>
                </a:cxn>
                <a:cxn ang="0">
                  <a:pos x="378" y="253"/>
                </a:cxn>
                <a:cxn ang="0">
                  <a:pos x="352" y="267"/>
                </a:cxn>
                <a:cxn ang="0">
                  <a:pos x="335" y="273"/>
                </a:cxn>
                <a:cxn ang="0">
                  <a:pos x="305" y="271"/>
                </a:cxn>
                <a:cxn ang="0">
                  <a:pos x="258" y="257"/>
                </a:cxn>
                <a:cxn ang="0">
                  <a:pos x="201" y="233"/>
                </a:cxn>
                <a:cxn ang="0">
                  <a:pos x="162" y="220"/>
                </a:cxn>
                <a:cxn ang="0">
                  <a:pos x="141" y="204"/>
                </a:cxn>
                <a:cxn ang="0">
                  <a:pos x="122" y="197"/>
                </a:cxn>
                <a:cxn ang="0">
                  <a:pos x="96" y="210"/>
                </a:cxn>
                <a:cxn ang="0">
                  <a:pos x="67" y="230"/>
                </a:cxn>
                <a:cxn ang="0">
                  <a:pos x="43" y="235"/>
                </a:cxn>
                <a:cxn ang="0">
                  <a:pos x="32" y="232"/>
                </a:cxn>
                <a:cxn ang="0">
                  <a:pos x="30" y="217"/>
                </a:cxn>
                <a:cxn ang="0">
                  <a:pos x="42" y="210"/>
                </a:cxn>
                <a:cxn ang="0">
                  <a:pos x="76" y="197"/>
                </a:cxn>
                <a:cxn ang="0">
                  <a:pos x="76" y="190"/>
                </a:cxn>
                <a:cxn ang="0">
                  <a:pos x="62" y="193"/>
                </a:cxn>
                <a:cxn ang="0">
                  <a:pos x="27" y="190"/>
                </a:cxn>
                <a:cxn ang="0">
                  <a:pos x="0" y="172"/>
                </a:cxn>
                <a:cxn ang="0">
                  <a:pos x="2" y="163"/>
                </a:cxn>
                <a:cxn ang="0">
                  <a:pos x="9" y="157"/>
                </a:cxn>
                <a:cxn ang="0">
                  <a:pos x="36" y="166"/>
                </a:cxn>
                <a:cxn ang="0">
                  <a:pos x="69" y="167"/>
                </a:cxn>
                <a:cxn ang="0">
                  <a:pos x="80" y="160"/>
                </a:cxn>
                <a:cxn ang="0">
                  <a:pos x="70" y="150"/>
                </a:cxn>
                <a:cxn ang="0">
                  <a:pos x="55" y="126"/>
                </a:cxn>
                <a:cxn ang="0">
                  <a:pos x="49" y="108"/>
                </a:cxn>
                <a:cxn ang="0">
                  <a:pos x="59" y="99"/>
                </a:cxn>
                <a:cxn ang="0">
                  <a:pos x="70" y="103"/>
                </a:cxn>
                <a:cxn ang="0">
                  <a:pos x="87" y="133"/>
                </a:cxn>
                <a:cxn ang="0">
                  <a:pos x="108" y="157"/>
                </a:cxn>
                <a:cxn ang="0">
                  <a:pos x="126" y="169"/>
                </a:cxn>
                <a:cxn ang="0">
                  <a:pos x="154" y="181"/>
                </a:cxn>
                <a:cxn ang="0">
                  <a:pos x="216" y="197"/>
                </a:cxn>
                <a:cxn ang="0">
                  <a:pos x="282" y="211"/>
                </a:cxn>
                <a:cxn ang="0">
                  <a:pos x="326" y="214"/>
                </a:cxn>
                <a:cxn ang="0">
                  <a:pos x="344" y="213"/>
                </a:cxn>
                <a:cxn ang="0">
                  <a:pos x="378" y="186"/>
                </a:cxn>
                <a:cxn ang="0">
                  <a:pos x="411" y="156"/>
                </a:cxn>
                <a:cxn ang="0">
                  <a:pos x="438" y="121"/>
                </a:cxn>
                <a:cxn ang="0">
                  <a:pos x="461" y="82"/>
                </a:cxn>
              </a:cxnLst>
              <a:rect l="0" t="0" r="r" b="b"/>
              <a:pathLst>
                <a:path w="555" h="273">
                  <a:moveTo>
                    <a:pt x="461" y="82"/>
                  </a:moveTo>
                  <a:lnTo>
                    <a:pt x="486" y="35"/>
                  </a:lnTo>
                  <a:lnTo>
                    <a:pt x="504" y="3"/>
                  </a:lnTo>
                  <a:lnTo>
                    <a:pt x="522" y="0"/>
                  </a:lnTo>
                  <a:lnTo>
                    <a:pt x="548" y="6"/>
                  </a:lnTo>
                  <a:lnTo>
                    <a:pt x="555" y="40"/>
                  </a:lnTo>
                  <a:lnTo>
                    <a:pt x="539" y="88"/>
                  </a:lnTo>
                  <a:lnTo>
                    <a:pt x="515" y="118"/>
                  </a:lnTo>
                  <a:lnTo>
                    <a:pt x="468" y="172"/>
                  </a:lnTo>
                  <a:lnTo>
                    <a:pt x="415" y="226"/>
                  </a:lnTo>
                  <a:lnTo>
                    <a:pt x="378" y="253"/>
                  </a:lnTo>
                  <a:lnTo>
                    <a:pt x="352" y="267"/>
                  </a:lnTo>
                  <a:lnTo>
                    <a:pt x="335" y="273"/>
                  </a:lnTo>
                  <a:lnTo>
                    <a:pt x="305" y="271"/>
                  </a:lnTo>
                  <a:lnTo>
                    <a:pt x="258" y="257"/>
                  </a:lnTo>
                  <a:lnTo>
                    <a:pt x="201" y="233"/>
                  </a:lnTo>
                  <a:lnTo>
                    <a:pt x="162" y="220"/>
                  </a:lnTo>
                  <a:lnTo>
                    <a:pt x="141" y="204"/>
                  </a:lnTo>
                  <a:lnTo>
                    <a:pt x="122" y="197"/>
                  </a:lnTo>
                  <a:lnTo>
                    <a:pt x="96" y="210"/>
                  </a:lnTo>
                  <a:lnTo>
                    <a:pt x="67" y="230"/>
                  </a:lnTo>
                  <a:lnTo>
                    <a:pt x="43" y="235"/>
                  </a:lnTo>
                  <a:lnTo>
                    <a:pt x="32" y="232"/>
                  </a:lnTo>
                  <a:lnTo>
                    <a:pt x="30" y="217"/>
                  </a:lnTo>
                  <a:lnTo>
                    <a:pt x="42" y="210"/>
                  </a:lnTo>
                  <a:lnTo>
                    <a:pt x="76" y="197"/>
                  </a:lnTo>
                  <a:lnTo>
                    <a:pt x="76" y="190"/>
                  </a:lnTo>
                  <a:lnTo>
                    <a:pt x="62" y="193"/>
                  </a:lnTo>
                  <a:lnTo>
                    <a:pt x="27" y="190"/>
                  </a:lnTo>
                  <a:lnTo>
                    <a:pt x="0" y="172"/>
                  </a:lnTo>
                  <a:lnTo>
                    <a:pt x="2" y="163"/>
                  </a:lnTo>
                  <a:lnTo>
                    <a:pt x="9" y="157"/>
                  </a:lnTo>
                  <a:lnTo>
                    <a:pt x="36" y="166"/>
                  </a:lnTo>
                  <a:lnTo>
                    <a:pt x="69" y="167"/>
                  </a:lnTo>
                  <a:lnTo>
                    <a:pt x="80" y="160"/>
                  </a:lnTo>
                  <a:lnTo>
                    <a:pt x="70" y="150"/>
                  </a:lnTo>
                  <a:lnTo>
                    <a:pt x="55" y="126"/>
                  </a:lnTo>
                  <a:lnTo>
                    <a:pt x="49" y="108"/>
                  </a:lnTo>
                  <a:lnTo>
                    <a:pt x="59" y="99"/>
                  </a:lnTo>
                  <a:lnTo>
                    <a:pt x="70" y="103"/>
                  </a:lnTo>
                  <a:lnTo>
                    <a:pt x="87" y="133"/>
                  </a:lnTo>
                  <a:lnTo>
                    <a:pt x="108" y="157"/>
                  </a:lnTo>
                  <a:lnTo>
                    <a:pt x="126" y="169"/>
                  </a:lnTo>
                  <a:lnTo>
                    <a:pt x="154" y="181"/>
                  </a:lnTo>
                  <a:lnTo>
                    <a:pt x="216" y="197"/>
                  </a:lnTo>
                  <a:lnTo>
                    <a:pt x="282" y="211"/>
                  </a:lnTo>
                  <a:lnTo>
                    <a:pt x="326" y="214"/>
                  </a:lnTo>
                  <a:lnTo>
                    <a:pt x="344" y="213"/>
                  </a:lnTo>
                  <a:lnTo>
                    <a:pt x="378" y="186"/>
                  </a:lnTo>
                  <a:lnTo>
                    <a:pt x="411" y="156"/>
                  </a:lnTo>
                  <a:lnTo>
                    <a:pt x="438" y="121"/>
                  </a:lnTo>
                  <a:lnTo>
                    <a:pt x="461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22"/>
            <p:cNvSpPr>
              <a:spLocks noChangeAspect="1"/>
            </p:cNvSpPr>
            <p:nvPr/>
          </p:nvSpPr>
          <p:spPr bwMode="auto">
            <a:xfrm rot="21240000">
              <a:off x="8915745" y="5076120"/>
              <a:ext cx="568643" cy="157163"/>
            </a:xfrm>
            <a:custGeom>
              <a:avLst/>
              <a:gdLst/>
              <a:ahLst/>
              <a:cxnLst>
                <a:cxn ang="0">
                  <a:pos x="520" y="86"/>
                </a:cxn>
                <a:cxn ang="0">
                  <a:pos x="553" y="89"/>
                </a:cxn>
                <a:cxn ang="0">
                  <a:pos x="590" y="104"/>
                </a:cxn>
                <a:cxn ang="0">
                  <a:pos x="597" y="127"/>
                </a:cxn>
                <a:cxn ang="0">
                  <a:pos x="576" y="145"/>
                </a:cxn>
                <a:cxn ang="0">
                  <a:pos x="559" y="154"/>
                </a:cxn>
                <a:cxn ang="0">
                  <a:pos x="542" y="165"/>
                </a:cxn>
                <a:cxn ang="0">
                  <a:pos x="510" y="156"/>
                </a:cxn>
                <a:cxn ang="0">
                  <a:pos x="456" y="128"/>
                </a:cxn>
                <a:cxn ang="0">
                  <a:pos x="400" y="96"/>
                </a:cxn>
                <a:cxn ang="0">
                  <a:pos x="357" y="73"/>
                </a:cxn>
                <a:cxn ang="0">
                  <a:pos x="309" y="52"/>
                </a:cxn>
                <a:cxn ang="0">
                  <a:pos x="276" y="39"/>
                </a:cxn>
                <a:cxn ang="0">
                  <a:pos x="230" y="30"/>
                </a:cxn>
                <a:cxn ang="0">
                  <a:pos x="176" y="27"/>
                </a:cxn>
                <a:cxn ang="0">
                  <a:pos x="123" y="30"/>
                </a:cxn>
                <a:cxn ang="0">
                  <a:pos x="105" y="45"/>
                </a:cxn>
                <a:cxn ang="0">
                  <a:pos x="111" y="63"/>
                </a:cxn>
                <a:cxn ang="0">
                  <a:pos x="130" y="75"/>
                </a:cxn>
                <a:cxn ang="0">
                  <a:pos x="124" y="93"/>
                </a:cxn>
                <a:cxn ang="0">
                  <a:pos x="105" y="89"/>
                </a:cxn>
                <a:cxn ang="0">
                  <a:pos x="91" y="80"/>
                </a:cxn>
                <a:cxn ang="0">
                  <a:pos x="87" y="56"/>
                </a:cxn>
                <a:cxn ang="0">
                  <a:pos x="71" y="49"/>
                </a:cxn>
                <a:cxn ang="0">
                  <a:pos x="50" y="59"/>
                </a:cxn>
                <a:cxn ang="0">
                  <a:pos x="30" y="66"/>
                </a:cxn>
                <a:cxn ang="0">
                  <a:pos x="7" y="66"/>
                </a:cxn>
                <a:cxn ang="0">
                  <a:pos x="0" y="51"/>
                </a:cxn>
                <a:cxn ang="0">
                  <a:pos x="0" y="37"/>
                </a:cxn>
                <a:cxn ang="0">
                  <a:pos x="18" y="24"/>
                </a:cxn>
                <a:cxn ang="0">
                  <a:pos x="38" y="28"/>
                </a:cxn>
                <a:cxn ang="0">
                  <a:pos x="61" y="21"/>
                </a:cxn>
                <a:cxn ang="0">
                  <a:pos x="75" y="1"/>
                </a:cxn>
                <a:cxn ang="0">
                  <a:pos x="105" y="0"/>
                </a:cxn>
                <a:cxn ang="0">
                  <a:pos x="141" y="6"/>
                </a:cxn>
                <a:cxn ang="0">
                  <a:pos x="197" y="4"/>
                </a:cxn>
                <a:cxn ang="0">
                  <a:pos x="242" y="1"/>
                </a:cxn>
                <a:cxn ang="0">
                  <a:pos x="287" y="13"/>
                </a:cxn>
                <a:cxn ang="0">
                  <a:pos x="339" y="27"/>
                </a:cxn>
                <a:cxn ang="0">
                  <a:pos x="400" y="49"/>
                </a:cxn>
                <a:cxn ang="0">
                  <a:pos x="440" y="62"/>
                </a:cxn>
                <a:cxn ang="0">
                  <a:pos x="483" y="78"/>
                </a:cxn>
                <a:cxn ang="0">
                  <a:pos x="520" y="86"/>
                </a:cxn>
              </a:cxnLst>
              <a:rect l="0" t="0" r="r" b="b"/>
              <a:pathLst>
                <a:path w="597" h="165">
                  <a:moveTo>
                    <a:pt x="520" y="86"/>
                  </a:moveTo>
                  <a:lnTo>
                    <a:pt x="553" y="89"/>
                  </a:lnTo>
                  <a:lnTo>
                    <a:pt x="590" y="104"/>
                  </a:lnTo>
                  <a:lnTo>
                    <a:pt x="597" y="127"/>
                  </a:lnTo>
                  <a:lnTo>
                    <a:pt x="576" y="145"/>
                  </a:lnTo>
                  <a:lnTo>
                    <a:pt x="559" y="154"/>
                  </a:lnTo>
                  <a:lnTo>
                    <a:pt x="542" y="165"/>
                  </a:lnTo>
                  <a:lnTo>
                    <a:pt x="510" y="156"/>
                  </a:lnTo>
                  <a:lnTo>
                    <a:pt x="456" y="128"/>
                  </a:lnTo>
                  <a:lnTo>
                    <a:pt x="400" y="96"/>
                  </a:lnTo>
                  <a:lnTo>
                    <a:pt x="357" y="73"/>
                  </a:lnTo>
                  <a:lnTo>
                    <a:pt x="309" y="52"/>
                  </a:lnTo>
                  <a:lnTo>
                    <a:pt x="276" y="39"/>
                  </a:lnTo>
                  <a:lnTo>
                    <a:pt x="230" y="30"/>
                  </a:lnTo>
                  <a:lnTo>
                    <a:pt x="176" y="27"/>
                  </a:lnTo>
                  <a:lnTo>
                    <a:pt x="123" y="30"/>
                  </a:lnTo>
                  <a:lnTo>
                    <a:pt x="105" y="45"/>
                  </a:lnTo>
                  <a:lnTo>
                    <a:pt x="111" y="63"/>
                  </a:lnTo>
                  <a:lnTo>
                    <a:pt x="130" y="75"/>
                  </a:lnTo>
                  <a:lnTo>
                    <a:pt x="124" y="93"/>
                  </a:lnTo>
                  <a:lnTo>
                    <a:pt x="105" y="89"/>
                  </a:lnTo>
                  <a:lnTo>
                    <a:pt x="91" y="80"/>
                  </a:lnTo>
                  <a:lnTo>
                    <a:pt x="87" y="56"/>
                  </a:lnTo>
                  <a:lnTo>
                    <a:pt x="71" y="49"/>
                  </a:lnTo>
                  <a:lnTo>
                    <a:pt x="50" y="59"/>
                  </a:lnTo>
                  <a:lnTo>
                    <a:pt x="30" y="66"/>
                  </a:lnTo>
                  <a:lnTo>
                    <a:pt x="7" y="66"/>
                  </a:lnTo>
                  <a:lnTo>
                    <a:pt x="0" y="51"/>
                  </a:lnTo>
                  <a:lnTo>
                    <a:pt x="0" y="37"/>
                  </a:lnTo>
                  <a:lnTo>
                    <a:pt x="18" y="24"/>
                  </a:lnTo>
                  <a:lnTo>
                    <a:pt x="38" y="28"/>
                  </a:lnTo>
                  <a:lnTo>
                    <a:pt x="61" y="21"/>
                  </a:lnTo>
                  <a:lnTo>
                    <a:pt x="75" y="1"/>
                  </a:lnTo>
                  <a:lnTo>
                    <a:pt x="105" y="0"/>
                  </a:lnTo>
                  <a:lnTo>
                    <a:pt x="141" y="6"/>
                  </a:lnTo>
                  <a:lnTo>
                    <a:pt x="197" y="4"/>
                  </a:lnTo>
                  <a:lnTo>
                    <a:pt x="242" y="1"/>
                  </a:lnTo>
                  <a:lnTo>
                    <a:pt x="287" y="13"/>
                  </a:lnTo>
                  <a:lnTo>
                    <a:pt x="339" y="27"/>
                  </a:lnTo>
                  <a:lnTo>
                    <a:pt x="400" y="49"/>
                  </a:lnTo>
                  <a:lnTo>
                    <a:pt x="440" y="62"/>
                  </a:lnTo>
                  <a:lnTo>
                    <a:pt x="483" y="78"/>
                  </a:lnTo>
                  <a:lnTo>
                    <a:pt x="520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28" name="Gruppe 27"/>
            <p:cNvGrpSpPr/>
            <p:nvPr/>
          </p:nvGrpSpPr>
          <p:grpSpPr>
            <a:xfrm>
              <a:off x="8353497" y="5424488"/>
              <a:ext cx="925967" cy="414111"/>
              <a:chOff x="8353497" y="5584030"/>
              <a:chExt cx="925967" cy="254569"/>
            </a:xfrm>
          </p:grpSpPr>
          <p:sp>
            <p:nvSpPr>
              <p:cNvPr id="20" name="Freeform 27"/>
              <p:cNvSpPr>
                <a:spLocks/>
              </p:cNvSpPr>
              <p:nvPr/>
            </p:nvSpPr>
            <p:spPr bwMode="auto">
              <a:xfrm>
                <a:off x="8375486" y="5611483"/>
                <a:ext cx="877103" cy="20715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83"/>
                  </a:cxn>
                  <a:cxn ang="0">
                    <a:pos x="349" y="83"/>
                  </a:cxn>
                  <a:cxn ang="0">
                    <a:pos x="359" y="0"/>
                  </a:cxn>
                  <a:cxn ang="0">
                    <a:pos x="0" y="3"/>
                  </a:cxn>
                </a:cxnLst>
                <a:rect l="0" t="0" r="r" b="b"/>
                <a:pathLst>
                  <a:path w="359" h="83">
                    <a:moveTo>
                      <a:pt x="0" y="3"/>
                    </a:moveTo>
                    <a:lnTo>
                      <a:pt x="5" y="83"/>
                    </a:lnTo>
                    <a:lnTo>
                      <a:pt x="349" y="83"/>
                    </a:lnTo>
                    <a:lnTo>
                      <a:pt x="35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3F3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" name="Freeform 34"/>
              <p:cNvSpPr>
                <a:spLocks/>
              </p:cNvSpPr>
              <p:nvPr/>
            </p:nvSpPr>
            <p:spPr bwMode="auto">
              <a:xfrm>
                <a:off x="8353497" y="5584030"/>
                <a:ext cx="908864" cy="2545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2"/>
                  </a:cxn>
                  <a:cxn ang="0">
                    <a:pos x="372" y="102"/>
                  </a:cxn>
                  <a:cxn ang="0">
                    <a:pos x="358" y="80"/>
                  </a:cxn>
                  <a:cxn ang="0">
                    <a:pos x="26" y="82"/>
                  </a:cxn>
                  <a:cxn ang="0">
                    <a:pos x="24" y="16"/>
                  </a:cxn>
                  <a:cxn ang="0">
                    <a:pos x="0" y="0"/>
                  </a:cxn>
                </a:cxnLst>
                <a:rect l="0" t="0" r="r" b="b"/>
                <a:pathLst>
                  <a:path w="372" h="102">
                    <a:moveTo>
                      <a:pt x="0" y="0"/>
                    </a:moveTo>
                    <a:lnTo>
                      <a:pt x="0" y="102"/>
                    </a:lnTo>
                    <a:lnTo>
                      <a:pt x="372" y="102"/>
                    </a:lnTo>
                    <a:lnTo>
                      <a:pt x="358" y="80"/>
                    </a:lnTo>
                    <a:lnTo>
                      <a:pt x="26" y="82"/>
                    </a:lnTo>
                    <a:lnTo>
                      <a:pt x="24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" name="Freeform 35"/>
              <p:cNvSpPr>
                <a:spLocks/>
              </p:cNvSpPr>
              <p:nvPr/>
            </p:nvSpPr>
            <p:spPr bwMode="auto">
              <a:xfrm>
                <a:off x="8353497" y="5594013"/>
                <a:ext cx="925967" cy="2370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67" y="95"/>
                  </a:cxn>
                  <a:cxn ang="0">
                    <a:pos x="347" y="82"/>
                  </a:cxn>
                  <a:cxn ang="0">
                    <a:pos x="357" y="12"/>
                  </a:cxn>
                  <a:cxn ang="0">
                    <a:pos x="70" y="16"/>
                  </a:cxn>
                  <a:cxn ang="0">
                    <a:pos x="14" y="16"/>
                  </a:cxn>
                  <a:cxn ang="0">
                    <a:pos x="0" y="0"/>
                  </a:cxn>
                </a:cxnLst>
                <a:rect l="0" t="0" r="r" b="b"/>
                <a:pathLst>
                  <a:path w="379" h="95">
                    <a:moveTo>
                      <a:pt x="0" y="0"/>
                    </a:moveTo>
                    <a:lnTo>
                      <a:pt x="379" y="0"/>
                    </a:lnTo>
                    <a:lnTo>
                      <a:pt x="367" y="95"/>
                    </a:lnTo>
                    <a:lnTo>
                      <a:pt x="347" y="82"/>
                    </a:lnTo>
                    <a:lnTo>
                      <a:pt x="357" y="12"/>
                    </a:lnTo>
                    <a:lnTo>
                      <a:pt x="70" y="16"/>
                    </a:lnTo>
                    <a:lnTo>
                      <a:pt x="14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17" name="Freeform 28"/>
            <p:cNvSpPr>
              <a:spLocks/>
            </p:cNvSpPr>
            <p:nvPr/>
          </p:nvSpPr>
          <p:spPr bwMode="auto">
            <a:xfrm>
              <a:off x="8436641" y="5177017"/>
              <a:ext cx="860419" cy="15621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5" y="82"/>
                </a:cxn>
                <a:cxn ang="0">
                  <a:pos x="298" y="82"/>
                </a:cxn>
                <a:cxn ang="0">
                  <a:pos x="307" y="0"/>
                </a:cxn>
                <a:cxn ang="0">
                  <a:pos x="0" y="3"/>
                </a:cxn>
              </a:cxnLst>
              <a:rect l="0" t="0" r="r" b="b"/>
              <a:pathLst>
                <a:path w="307" h="82">
                  <a:moveTo>
                    <a:pt x="0" y="3"/>
                  </a:moveTo>
                  <a:lnTo>
                    <a:pt x="5" y="82"/>
                  </a:lnTo>
                  <a:lnTo>
                    <a:pt x="298" y="82"/>
                  </a:lnTo>
                  <a:lnTo>
                    <a:pt x="30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3F3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36"/>
            <p:cNvSpPr>
              <a:spLocks/>
            </p:cNvSpPr>
            <p:nvPr/>
          </p:nvSpPr>
          <p:spPr bwMode="auto">
            <a:xfrm>
              <a:off x="8405813" y="5157967"/>
              <a:ext cx="891247" cy="1943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2"/>
                </a:cxn>
                <a:cxn ang="0">
                  <a:pos x="318" y="102"/>
                </a:cxn>
                <a:cxn ang="0">
                  <a:pos x="306" y="80"/>
                </a:cxn>
                <a:cxn ang="0">
                  <a:pos x="23" y="82"/>
                </a:cxn>
                <a:cxn ang="0">
                  <a:pos x="21" y="16"/>
                </a:cxn>
                <a:cxn ang="0">
                  <a:pos x="0" y="0"/>
                </a:cxn>
              </a:cxnLst>
              <a:rect l="0" t="0" r="r" b="b"/>
              <a:pathLst>
                <a:path w="318" h="102">
                  <a:moveTo>
                    <a:pt x="0" y="0"/>
                  </a:moveTo>
                  <a:lnTo>
                    <a:pt x="0" y="102"/>
                  </a:lnTo>
                  <a:lnTo>
                    <a:pt x="318" y="102"/>
                  </a:lnTo>
                  <a:lnTo>
                    <a:pt x="306" y="80"/>
                  </a:lnTo>
                  <a:lnTo>
                    <a:pt x="23" y="82"/>
                  </a:lnTo>
                  <a:lnTo>
                    <a:pt x="21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37"/>
            <p:cNvSpPr>
              <a:spLocks/>
            </p:cNvSpPr>
            <p:nvPr/>
          </p:nvSpPr>
          <p:spPr bwMode="auto">
            <a:xfrm>
              <a:off x="8411418" y="5165587"/>
              <a:ext cx="902458" cy="1809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2" y="0"/>
                </a:cxn>
                <a:cxn ang="0">
                  <a:pos x="312" y="95"/>
                </a:cxn>
                <a:cxn ang="0">
                  <a:pos x="295" y="82"/>
                </a:cxn>
                <a:cxn ang="0">
                  <a:pos x="304" y="11"/>
                </a:cxn>
                <a:cxn ang="0">
                  <a:pos x="59" y="15"/>
                </a:cxn>
                <a:cxn ang="0">
                  <a:pos x="11" y="15"/>
                </a:cxn>
                <a:cxn ang="0">
                  <a:pos x="0" y="0"/>
                </a:cxn>
              </a:cxnLst>
              <a:rect l="0" t="0" r="r" b="b"/>
              <a:pathLst>
                <a:path w="322" h="95">
                  <a:moveTo>
                    <a:pt x="0" y="0"/>
                  </a:moveTo>
                  <a:lnTo>
                    <a:pt x="322" y="0"/>
                  </a:lnTo>
                  <a:lnTo>
                    <a:pt x="312" y="95"/>
                  </a:lnTo>
                  <a:lnTo>
                    <a:pt x="295" y="82"/>
                  </a:lnTo>
                  <a:lnTo>
                    <a:pt x="304" y="11"/>
                  </a:lnTo>
                  <a:lnTo>
                    <a:pt x="59" y="15"/>
                  </a:lnTo>
                  <a:lnTo>
                    <a:pt x="11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Tekstboks 22"/>
            <p:cNvSpPr txBox="1"/>
            <p:nvPr/>
          </p:nvSpPr>
          <p:spPr>
            <a:xfrm>
              <a:off x="8395284" y="5484606"/>
              <a:ext cx="8338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chemeClr val="tx1"/>
                  </a:solidFill>
                </a:rPr>
                <a:t>Germany</a:t>
              </a:r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24" name="Tekstboks 23"/>
            <p:cNvSpPr txBox="1"/>
            <p:nvPr/>
          </p:nvSpPr>
          <p:spPr>
            <a:xfrm>
              <a:off x="8395133" y="5126468"/>
              <a:ext cx="92845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chemeClr val="tx1"/>
                  </a:solidFill>
                </a:rPr>
                <a:t>Difference</a:t>
              </a:r>
              <a:endParaRPr lang="en-GB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Pladsholder til dato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Jan. 21, 2014</a:t>
            </a:r>
            <a:endParaRPr lang="en-GB" dirty="0"/>
          </a:p>
        </p:txBody>
      </p:sp>
      <p:sp>
        <p:nvSpPr>
          <p:cNvPr id="26" name="Pladsholder til sidefod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Anders Plejdrup Houmøller</a:t>
            </a:r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30626"/>
            <a:ext cx="9906000" cy="1143000"/>
          </a:xfrm>
          <a:noFill/>
        </p:spPr>
        <p:txBody>
          <a:bodyPr/>
          <a:lstStyle/>
          <a:p>
            <a:pPr algn="ctr"/>
            <a:r>
              <a:rPr lang="en-GB" sz="2500" b="1" dirty="0" smtClean="0"/>
              <a:t>A vision for the future hedging in Central Europe – 2 </a:t>
            </a:r>
            <a:endParaRPr lang="en-GB" sz="25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61925" y="1353462"/>
            <a:ext cx="9577388" cy="4716463"/>
          </a:xfrm>
        </p:spPr>
        <p:txBody>
          <a:bodyPr/>
          <a:lstStyle/>
          <a:p>
            <a:r>
              <a:rPr lang="en-GB" dirty="0" smtClean="0">
                <a:ea typeface="Verdana" pitchFamily="34" charset="0"/>
                <a:cs typeface="Verdana" pitchFamily="34" charset="0"/>
              </a:rPr>
              <a:t>For countries with interconnectors to Germany: </a:t>
            </a:r>
            <a:r>
              <a:rPr lang="en-GB" u="sng" dirty="0" smtClean="0">
                <a:ea typeface="Verdana" pitchFamily="34" charset="0"/>
                <a:cs typeface="Verdana" pitchFamily="34" charset="0"/>
              </a:rPr>
              <a:t>via FTR auctions, TSOs will be initial market makers for CCfD</a:t>
            </a:r>
            <a:r>
              <a:rPr lang="en-GB" dirty="0" smtClean="0"/>
              <a:t>.</a:t>
            </a:r>
          </a:p>
          <a:p>
            <a:pPr lvl="1"/>
            <a:r>
              <a:rPr lang="en-GB" sz="2400" dirty="0" smtClean="0">
                <a:ea typeface="Verdana" pitchFamily="34" charset="0"/>
                <a:cs typeface="Verdana" pitchFamily="34" charset="0"/>
              </a:rPr>
              <a:t>The prices at the FTR auctions will give a reference for the prices of the CCfDs.</a:t>
            </a:r>
          </a:p>
          <a:p>
            <a:r>
              <a:rPr lang="en-GB" dirty="0" smtClean="0">
                <a:ea typeface="Verdana" pitchFamily="34" charset="0"/>
                <a:cs typeface="Verdana" pitchFamily="34" charset="0"/>
              </a:rPr>
              <a:t>As there will always be players at the FRT auctions, regular auctions will thereby regularly feed liquidity to the CCfDs</a:t>
            </a:r>
          </a:p>
          <a:p>
            <a:pPr lvl="1"/>
            <a:r>
              <a:rPr lang="en-GB" sz="2400" dirty="0" smtClean="0">
                <a:ea typeface="Verdana" pitchFamily="34" charset="0"/>
                <a:cs typeface="Verdana" pitchFamily="34" charset="0"/>
              </a:rPr>
              <a:t>Hence, we’ll avoid the liquidity problem plaguing the Baltic-Nordic EPADs.</a:t>
            </a:r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Jan. 21, 2014</a:t>
            </a:r>
            <a:endParaRPr lang="en-GB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Anders Plejdrup Houmøller</a:t>
            </a:r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7FF3A49D-4610-4315-8FAB-2131026A73B3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dsholder til dato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a-DK" smtClean="0"/>
              <a:t>Jan. 21, 2014</a:t>
            </a:r>
            <a:endParaRPr lang="en-GB" dirty="0" smtClean="0"/>
          </a:p>
        </p:txBody>
      </p:sp>
      <p:sp>
        <p:nvSpPr>
          <p:cNvPr id="36868" name="Pladsholder til dias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A349F1-2BA1-4DA5-84BA-02AE05B29942}" type="slidenum">
              <a:rPr lang="en-GB" smtClean="0"/>
              <a:pPr/>
              <a:t>4</a:t>
            </a:fld>
            <a:endParaRPr lang="en-GB" dirty="0" smtClean="0"/>
          </a:p>
        </p:txBody>
      </p:sp>
      <p:sp>
        <p:nvSpPr>
          <p:cNvPr id="36869" name="Tekstboks 4"/>
          <p:cNvSpPr txBox="1">
            <a:spLocks noChangeArrowheads="1"/>
          </p:cNvSpPr>
          <p:nvPr/>
        </p:nvSpPr>
        <p:spPr bwMode="auto">
          <a:xfrm>
            <a:off x="1455135" y="2249488"/>
            <a:ext cx="6894836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solidFill>
                  <a:srgbClr val="000000"/>
                </a:solidFill>
              </a:rPr>
              <a:t>Appendix 1</a:t>
            </a:r>
            <a:endParaRPr lang="en-GB" sz="6000" dirty="0">
              <a:solidFill>
                <a:srgbClr val="000000"/>
              </a:solidFill>
            </a:endParaRPr>
          </a:p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A case on hedging:</a:t>
            </a:r>
          </a:p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Hedging in Southern Scandinavia</a:t>
            </a: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Anders Plejdrup Houmøller</a:t>
            </a:r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953829" cy="870857"/>
          </a:xfrm>
        </p:spPr>
        <p:txBody>
          <a:bodyPr/>
          <a:lstStyle/>
          <a:p>
            <a:r>
              <a:rPr lang="en-GB" sz="3200" dirty="0" smtClean="0"/>
              <a:t>Hedging in the Nordic area – 1</a:t>
            </a:r>
            <a:endParaRPr lang="en-GB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6783" y="918042"/>
            <a:ext cx="9519103" cy="5627896"/>
          </a:xfrm>
        </p:spPr>
        <p:txBody>
          <a:bodyPr/>
          <a:lstStyle/>
          <a:p>
            <a:r>
              <a:rPr lang="en-GB" dirty="0" smtClean="0"/>
              <a:t>Question: why do we have the Nordic System Price?</a:t>
            </a:r>
          </a:p>
          <a:p>
            <a:r>
              <a:rPr lang="en-GB" dirty="0" smtClean="0"/>
              <a:t>Answer: there’s not a “Germany” in the Nordic area</a:t>
            </a:r>
          </a:p>
          <a:p>
            <a:pPr lvl="1"/>
            <a:r>
              <a:rPr lang="en-GB" dirty="0" smtClean="0"/>
              <a:t>No Nordic country is big enough to be used as the starting point for hedging. </a:t>
            </a:r>
          </a:p>
          <a:p>
            <a:r>
              <a:rPr lang="en-GB" dirty="0" smtClean="0"/>
              <a:t>The Nordic System Price is a virtual price:</a:t>
            </a:r>
          </a:p>
          <a:p>
            <a:pPr lvl="1"/>
            <a:r>
              <a:rPr lang="en-GB" dirty="0" smtClean="0"/>
              <a:t>It’s the theoretical, common Nordic price, we would have if there were no grid bottlenecks in the Nordic area.</a:t>
            </a:r>
          </a:p>
          <a:p>
            <a:r>
              <a:rPr lang="en-GB" dirty="0" smtClean="0"/>
              <a:t>Two Nordic players operating in different countries may use the System Price for hedging</a:t>
            </a:r>
          </a:p>
          <a:p>
            <a:pPr lvl="1"/>
            <a:r>
              <a:rPr lang="en-GB" dirty="0" smtClean="0"/>
              <a:t>For example, a Norwegian producer and a Finnish retailer can enter into a financial contract using the System Price as the underlying reference.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Jan. 21, 2014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Anders Plejdrup Houmøller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3803B-CFDD-4280-A809-7EB448B5FF6A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1282" y="5710352"/>
            <a:ext cx="1089264" cy="99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808686" cy="783771"/>
          </a:xfrm>
        </p:spPr>
        <p:txBody>
          <a:bodyPr/>
          <a:lstStyle/>
          <a:p>
            <a:r>
              <a:rPr lang="en-GB" sz="3200" dirty="0" smtClean="0"/>
              <a:t>Hedging in the Nordic area – 2</a:t>
            </a:r>
            <a:endParaRPr lang="en-GB" sz="3200" dirty="0"/>
          </a:p>
        </p:txBody>
      </p:sp>
      <p:sp>
        <p:nvSpPr>
          <p:cNvPr id="7" name="Tekstboks 6"/>
          <p:cNvSpPr txBox="1"/>
          <p:nvPr/>
        </p:nvSpPr>
        <p:spPr>
          <a:xfrm>
            <a:off x="228" y="725716"/>
            <a:ext cx="52790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>
                <a:solidFill>
                  <a:schemeClr val="tx1"/>
                </a:solidFill>
              </a:rPr>
              <a:t>EPAD was an attempt to expand</a:t>
            </a: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the System Price hedging to</a:t>
            </a: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zonal price hedging.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2282" y="1879881"/>
            <a:ext cx="61766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>
                <a:solidFill>
                  <a:schemeClr val="tx1"/>
                </a:solidFill>
              </a:rPr>
              <a:t>However, </a:t>
            </a:r>
            <a:r>
              <a:rPr lang="en-GB" u="sng" dirty="0" smtClean="0">
                <a:solidFill>
                  <a:schemeClr val="tx1"/>
                </a:solidFill>
              </a:rPr>
              <a:t>innovation is required</a:t>
            </a:r>
            <a:r>
              <a:rPr lang="en-GB" dirty="0" smtClean="0">
                <a:solidFill>
                  <a:schemeClr val="tx1"/>
                </a:solidFill>
              </a:rPr>
              <a:t> – the</a:t>
            </a: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EPADs do not work well in</a:t>
            </a: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Southern Scandinavia:</a:t>
            </a:r>
          </a:p>
        </p:txBody>
      </p:sp>
      <p:sp>
        <p:nvSpPr>
          <p:cNvPr id="10" name="Tekstboks 9"/>
          <p:cNvSpPr txBox="1"/>
          <p:nvPr/>
        </p:nvSpPr>
        <p:spPr>
          <a:xfrm>
            <a:off x="1285639" y="3849656"/>
            <a:ext cx="85234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>
                <a:solidFill>
                  <a:schemeClr val="tx1"/>
                </a:solidFill>
              </a:rPr>
              <a:t>As for NO2: EPADs are not quoted at any exchange.</a:t>
            </a:r>
            <a:endParaRPr lang="da-DK" dirty="0" smtClean="0">
              <a:solidFill>
                <a:schemeClr val="tx1"/>
              </a:solidFill>
            </a:endParaRPr>
          </a:p>
        </p:txBody>
      </p:sp>
      <p:sp>
        <p:nvSpPr>
          <p:cNvPr id="11" name="Tekstboks 10"/>
          <p:cNvSpPr txBox="1"/>
          <p:nvPr/>
        </p:nvSpPr>
        <p:spPr>
          <a:xfrm>
            <a:off x="1283715" y="4326712"/>
            <a:ext cx="67537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>
                <a:solidFill>
                  <a:schemeClr val="tx1"/>
                </a:solidFill>
              </a:rPr>
              <a:t>As for SE4 and Denmark: the hedging</a:t>
            </a: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done by means of cleared EPADs is paltry</a:t>
            </a:r>
            <a:endParaRPr lang="da-DK" dirty="0" smtClean="0">
              <a:solidFill>
                <a:schemeClr val="tx1"/>
              </a:solidFill>
            </a:endParaRPr>
          </a:p>
        </p:txBody>
      </p:sp>
      <p:sp>
        <p:nvSpPr>
          <p:cNvPr id="13" name="Tekstboks 12"/>
          <p:cNvSpPr txBox="1"/>
          <p:nvPr/>
        </p:nvSpPr>
        <p:spPr>
          <a:xfrm>
            <a:off x="1923206" y="5142322"/>
            <a:ext cx="74783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>
                <a:solidFill>
                  <a:schemeClr val="tx1"/>
                </a:solidFill>
              </a:rPr>
              <a:t>Please refer to the data at the slides no. 8-10.</a:t>
            </a:r>
            <a:endParaRPr lang="da-DK" dirty="0" smtClean="0">
              <a:solidFill>
                <a:schemeClr val="tx1"/>
              </a:solidFill>
            </a:endParaRPr>
          </a:p>
        </p:txBody>
      </p:sp>
      <p:grpSp>
        <p:nvGrpSpPr>
          <p:cNvPr id="15" name="Gruppe 14"/>
          <p:cNvGrpSpPr/>
          <p:nvPr/>
        </p:nvGrpSpPr>
        <p:grpSpPr>
          <a:xfrm>
            <a:off x="642385" y="749768"/>
            <a:ext cx="8842709" cy="3181350"/>
            <a:chOff x="642385" y="749768"/>
            <a:chExt cx="8842709" cy="3181350"/>
          </a:xfrm>
        </p:grpSpPr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65644" y="749768"/>
              <a:ext cx="3219450" cy="318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kstboks 16"/>
            <p:cNvSpPr txBox="1"/>
            <p:nvPr/>
          </p:nvSpPr>
          <p:spPr>
            <a:xfrm>
              <a:off x="642385" y="3034046"/>
              <a:ext cx="561403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dirty="0" smtClean="0">
                  <a:solidFill>
                    <a:schemeClr val="tx1"/>
                  </a:solidFill>
                </a:rPr>
                <a:t>Denmark, Southern Sweden (SE4)</a:t>
              </a:r>
            </a:p>
            <a:p>
              <a:pPr algn="l"/>
              <a:r>
                <a:rPr lang="en-GB" dirty="0" smtClean="0">
                  <a:solidFill>
                    <a:schemeClr val="tx1"/>
                  </a:solidFill>
                </a:rPr>
                <a:t>and Southern Norway (NO2)</a:t>
              </a:r>
            </a:p>
          </p:txBody>
        </p:sp>
      </p:grpSp>
      <p:grpSp>
        <p:nvGrpSpPr>
          <p:cNvPr id="58" name="Gruppe 57"/>
          <p:cNvGrpSpPr/>
          <p:nvPr/>
        </p:nvGrpSpPr>
        <p:grpSpPr>
          <a:xfrm>
            <a:off x="1647599" y="5619378"/>
            <a:ext cx="8255479" cy="1072182"/>
            <a:chOff x="1647599" y="5619378"/>
            <a:chExt cx="8255479" cy="1072182"/>
          </a:xfrm>
        </p:grpSpPr>
        <p:sp>
          <p:nvSpPr>
            <p:cNvPr id="14" name="Tekstboks 13"/>
            <p:cNvSpPr txBox="1"/>
            <p:nvPr/>
          </p:nvSpPr>
          <p:spPr>
            <a:xfrm>
              <a:off x="2570621" y="5619378"/>
              <a:ext cx="733245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000" dirty="0" smtClean="0">
                  <a:solidFill>
                    <a:schemeClr val="tx1"/>
                  </a:solidFill>
                </a:rPr>
                <a:t>For details: from the page </a:t>
              </a:r>
              <a:r>
                <a:rPr lang="en-GB" sz="2000" i="1" dirty="0" smtClean="0">
                  <a:solidFill>
                    <a:schemeClr val="tx1"/>
                  </a:solidFill>
                </a:rPr>
                <a:t>Facts and findings</a:t>
              </a:r>
              <a:endParaRPr lang="en-GB" sz="2000" dirty="0" smtClean="0">
                <a:solidFill>
                  <a:schemeClr val="tx1"/>
                </a:solidFill>
              </a:endParaRPr>
            </a:p>
            <a:p>
              <a:pPr algn="l"/>
              <a:r>
                <a:rPr lang="en-GB" sz="2000" dirty="0" smtClean="0">
                  <a:solidFill>
                    <a:schemeClr val="tx1"/>
                  </a:solidFill>
                </a:rPr>
                <a:t>at houmollerconsulting.dk, you can download</a:t>
              </a:r>
            </a:p>
            <a:p>
              <a:pPr algn="l"/>
              <a:r>
                <a:rPr lang="en-GB" sz="2000" dirty="0" smtClean="0">
                  <a:solidFill>
                    <a:schemeClr val="tx1"/>
                  </a:solidFill>
                </a:rPr>
                <a:t>the PowerPoint file </a:t>
              </a:r>
              <a:r>
                <a:rPr lang="en-GB" sz="2000" i="1" dirty="0" smtClean="0">
                  <a:solidFill>
                    <a:schemeClr val="tx1"/>
                  </a:solidFill>
                </a:rPr>
                <a:t>Hedging in Denmark and SE4</a:t>
              </a:r>
              <a:r>
                <a:rPr lang="en-GB" sz="2000" dirty="0" smtClean="0">
                  <a:solidFill>
                    <a:schemeClr val="tx1"/>
                  </a:solidFill>
                </a:rPr>
                <a:t>.</a:t>
              </a:r>
              <a:endParaRPr lang="da-DK" sz="200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37" name="Gruppe 36"/>
            <p:cNvGrpSpPr>
              <a:grpSpLocks noChangeAspect="1"/>
            </p:cNvGrpSpPr>
            <p:nvPr/>
          </p:nvGrpSpPr>
          <p:grpSpPr>
            <a:xfrm>
              <a:off x="1647599" y="5727472"/>
              <a:ext cx="829585" cy="964088"/>
              <a:chOff x="5392284" y="3130551"/>
              <a:chExt cx="1185121" cy="1377268"/>
            </a:xfrm>
          </p:grpSpPr>
          <p:grpSp>
            <p:nvGrpSpPr>
              <p:cNvPr id="38" name="Gruppe 82"/>
              <p:cNvGrpSpPr>
                <a:grpSpLocks noChangeAspect="1"/>
              </p:cNvGrpSpPr>
              <p:nvPr/>
            </p:nvGrpSpPr>
            <p:grpSpPr>
              <a:xfrm>
                <a:off x="5754683" y="3130551"/>
                <a:ext cx="822722" cy="878682"/>
                <a:chOff x="7050088" y="2725738"/>
                <a:chExt cx="1096962" cy="1171576"/>
              </a:xfrm>
            </p:grpSpPr>
            <p:sp>
              <p:nvSpPr>
                <p:cNvPr id="46" name="Freeform 5"/>
                <p:cNvSpPr>
                  <a:spLocks/>
                </p:cNvSpPr>
                <p:nvPr/>
              </p:nvSpPr>
              <p:spPr bwMode="auto">
                <a:xfrm>
                  <a:off x="7069138" y="2735263"/>
                  <a:ext cx="1071562" cy="1149350"/>
                </a:xfrm>
                <a:custGeom>
                  <a:avLst/>
                  <a:gdLst/>
                  <a:ahLst/>
                  <a:cxnLst>
                    <a:cxn ang="0">
                      <a:pos x="139" y="439"/>
                    </a:cxn>
                    <a:cxn ang="0">
                      <a:pos x="82" y="476"/>
                    </a:cxn>
                    <a:cxn ang="0">
                      <a:pos x="11" y="522"/>
                    </a:cxn>
                    <a:cxn ang="0">
                      <a:pos x="3" y="569"/>
                    </a:cxn>
                    <a:cxn ang="0">
                      <a:pos x="0" y="657"/>
                    </a:cxn>
                    <a:cxn ang="0">
                      <a:pos x="106" y="669"/>
                    </a:cxn>
                    <a:cxn ang="0">
                      <a:pos x="226" y="675"/>
                    </a:cxn>
                    <a:cxn ang="0">
                      <a:pos x="404" y="700"/>
                    </a:cxn>
                    <a:cxn ang="0">
                      <a:pos x="535" y="724"/>
                    </a:cxn>
                    <a:cxn ang="0">
                      <a:pos x="595" y="647"/>
                    </a:cxn>
                    <a:cxn ang="0">
                      <a:pos x="675" y="489"/>
                    </a:cxn>
                    <a:cxn ang="0">
                      <a:pos x="673" y="438"/>
                    </a:cxn>
                    <a:cxn ang="0">
                      <a:pos x="655" y="415"/>
                    </a:cxn>
                    <a:cxn ang="0">
                      <a:pos x="595" y="409"/>
                    </a:cxn>
                    <a:cxn ang="0">
                      <a:pos x="644" y="287"/>
                    </a:cxn>
                    <a:cxn ang="0">
                      <a:pos x="654" y="249"/>
                    </a:cxn>
                    <a:cxn ang="0">
                      <a:pos x="655" y="149"/>
                    </a:cxn>
                    <a:cxn ang="0">
                      <a:pos x="652" y="75"/>
                    </a:cxn>
                    <a:cxn ang="0">
                      <a:pos x="634" y="38"/>
                    </a:cxn>
                    <a:cxn ang="0">
                      <a:pos x="614" y="36"/>
                    </a:cxn>
                    <a:cxn ang="0">
                      <a:pos x="566" y="36"/>
                    </a:cxn>
                    <a:cxn ang="0">
                      <a:pos x="488" y="27"/>
                    </a:cxn>
                    <a:cxn ang="0">
                      <a:pos x="438" y="12"/>
                    </a:cxn>
                    <a:cxn ang="0">
                      <a:pos x="384" y="0"/>
                    </a:cxn>
                    <a:cxn ang="0">
                      <a:pos x="363" y="2"/>
                    </a:cxn>
                    <a:cxn ang="0">
                      <a:pos x="312" y="16"/>
                    </a:cxn>
                    <a:cxn ang="0">
                      <a:pos x="241" y="24"/>
                    </a:cxn>
                    <a:cxn ang="0">
                      <a:pos x="148" y="40"/>
                    </a:cxn>
                    <a:cxn ang="0">
                      <a:pos x="112" y="55"/>
                    </a:cxn>
                    <a:cxn ang="0">
                      <a:pos x="77" y="83"/>
                    </a:cxn>
                    <a:cxn ang="0">
                      <a:pos x="63" y="130"/>
                    </a:cxn>
                    <a:cxn ang="0">
                      <a:pos x="51" y="210"/>
                    </a:cxn>
                    <a:cxn ang="0">
                      <a:pos x="39" y="305"/>
                    </a:cxn>
                    <a:cxn ang="0">
                      <a:pos x="37" y="362"/>
                    </a:cxn>
                    <a:cxn ang="0">
                      <a:pos x="45" y="396"/>
                    </a:cxn>
                    <a:cxn ang="0">
                      <a:pos x="62" y="417"/>
                    </a:cxn>
                    <a:cxn ang="0">
                      <a:pos x="85" y="427"/>
                    </a:cxn>
                    <a:cxn ang="0">
                      <a:pos x="139" y="439"/>
                    </a:cxn>
                  </a:cxnLst>
                  <a:rect l="0" t="0" r="r" b="b"/>
                  <a:pathLst>
                    <a:path w="675" h="724">
                      <a:moveTo>
                        <a:pt x="139" y="439"/>
                      </a:moveTo>
                      <a:lnTo>
                        <a:pt x="82" y="476"/>
                      </a:lnTo>
                      <a:lnTo>
                        <a:pt x="11" y="522"/>
                      </a:lnTo>
                      <a:lnTo>
                        <a:pt x="3" y="569"/>
                      </a:lnTo>
                      <a:lnTo>
                        <a:pt x="0" y="657"/>
                      </a:lnTo>
                      <a:lnTo>
                        <a:pt x="106" y="669"/>
                      </a:lnTo>
                      <a:lnTo>
                        <a:pt x="226" y="675"/>
                      </a:lnTo>
                      <a:lnTo>
                        <a:pt x="404" y="700"/>
                      </a:lnTo>
                      <a:lnTo>
                        <a:pt x="535" y="724"/>
                      </a:lnTo>
                      <a:lnTo>
                        <a:pt x="595" y="647"/>
                      </a:lnTo>
                      <a:lnTo>
                        <a:pt x="675" y="489"/>
                      </a:lnTo>
                      <a:lnTo>
                        <a:pt x="673" y="438"/>
                      </a:lnTo>
                      <a:lnTo>
                        <a:pt x="655" y="415"/>
                      </a:lnTo>
                      <a:lnTo>
                        <a:pt x="595" y="409"/>
                      </a:lnTo>
                      <a:lnTo>
                        <a:pt x="644" y="287"/>
                      </a:lnTo>
                      <a:lnTo>
                        <a:pt x="654" y="249"/>
                      </a:lnTo>
                      <a:lnTo>
                        <a:pt x="655" y="149"/>
                      </a:lnTo>
                      <a:lnTo>
                        <a:pt x="652" y="75"/>
                      </a:lnTo>
                      <a:lnTo>
                        <a:pt x="634" y="38"/>
                      </a:lnTo>
                      <a:lnTo>
                        <a:pt x="614" y="36"/>
                      </a:lnTo>
                      <a:lnTo>
                        <a:pt x="566" y="36"/>
                      </a:lnTo>
                      <a:lnTo>
                        <a:pt x="488" y="27"/>
                      </a:lnTo>
                      <a:lnTo>
                        <a:pt x="438" y="12"/>
                      </a:lnTo>
                      <a:lnTo>
                        <a:pt x="384" y="0"/>
                      </a:lnTo>
                      <a:lnTo>
                        <a:pt x="363" y="2"/>
                      </a:lnTo>
                      <a:lnTo>
                        <a:pt x="312" y="16"/>
                      </a:lnTo>
                      <a:lnTo>
                        <a:pt x="241" y="24"/>
                      </a:lnTo>
                      <a:lnTo>
                        <a:pt x="148" y="40"/>
                      </a:lnTo>
                      <a:lnTo>
                        <a:pt x="112" y="55"/>
                      </a:lnTo>
                      <a:lnTo>
                        <a:pt x="77" y="83"/>
                      </a:lnTo>
                      <a:lnTo>
                        <a:pt x="63" y="130"/>
                      </a:lnTo>
                      <a:lnTo>
                        <a:pt x="51" y="210"/>
                      </a:lnTo>
                      <a:lnTo>
                        <a:pt x="39" y="305"/>
                      </a:lnTo>
                      <a:lnTo>
                        <a:pt x="37" y="362"/>
                      </a:lnTo>
                      <a:lnTo>
                        <a:pt x="45" y="396"/>
                      </a:lnTo>
                      <a:lnTo>
                        <a:pt x="62" y="417"/>
                      </a:lnTo>
                      <a:lnTo>
                        <a:pt x="85" y="427"/>
                      </a:lnTo>
                      <a:lnTo>
                        <a:pt x="139" y="439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a-DK" dirty="0"/>
                </a:p>
              </p:txBody>
            </p:sp>
            <p:sp>
              <p:nvSpPr>
                <p:cNvPr id="47" name="Freeform 6"/>
                <p:cNvSpPr>
                  <a:spLocks/>
                </p:cNvSpPr>
                <p:nvPr/>
              </p:nvSpPr>
              <p:spPr bwMode="auto">
                <a:xfrm>
                  <a:off x="7234238" y="2894013"/>
                  <a:ext cx="595312" cy="533400"/>
                </a:xfrm>
                <a:custGeom>
                  <a:avLst/>
                  <a:gdLst/>
                  <a:ahLst/>
                  <a:cxnLst>
                    <a:cxn ang="0">
                      <a:pos x="18" y="69"/>
                    </a:cxn>
                    <a:cxn ang="0">
                      <a:pos x="31" y="16"/>
                    </a:cxn>
                    <a:cxn ang="0">
                      <a:pos x="42" y="2"/>
                    </a:cxn>
                    <a:cxn ang="0">
                      <a:pos x="65" y="0"/>
                    </a:cxn>
                    <a:cxn ang="0">
                      <a:pos x="161" y="12"/>
                    </a:cxn>
                    <a:cxn ang="0">
                      <a:pos x="278" y="29"/>
                    </a:cxn>
                    <a:cxn ang="0">
                      <a:pos x="346" y="41"/>
                    </a:cxn>
                    <a:cxn ang="0">
                      <a:pos x="361" y="54"/>
                    </a:cxn>
                    <a:cxn ang="0">
                      <a:pos x="369" y="77"/>
                    </a:cxn>
                    <a:cxn ang="0">
                      <a:pos x="373" y="164"/>
                    </a:cxn>
                    <a:cxn ang="0">
                      <a:pos x="375" y="261"/>
                    </a:cxn>
                    <a:cxn ang="0">
                      <a:pos x="369" y="323"/>
                    </a:cxn>
                    <a:cxn ang="0">
                      <a:pos x="361" y="333"/>
                    </a:cxn>
                    <a:cxn ang="0">
                      <a:pos x="339" y="336"/>
                    </a:cxn>
                    <a:cxn ang="0">
                      <a:pos x="239" y="318"/>
                    </a:cxn>
                    <a:cxn ang="0">
                      <a:pos x="88" y="287"/>
                    </a:cxn>
                    <a:cxn ang="0">
                      <a:pos x="12" y="266"/>
                    </a:cxn>
                    <a:cxn ang="0">
                      <a:pos x="2" y="250"/>
                    </a:cxn>
                    <a:cxn ang="0">
                      <a:pos x="0" y="217"/>
                    </a:cxn>
                    <a:cxn ang="0">
                      <a:pos x="5" y="142"/>
                    </a:cxn>
                    <a:cxn ang="0">
                      <a:pos x="18" y="69"/>
                    </a:cxn>
                  </a:cxnLst>
                  <a:rect l="0" t="0" r="r" b="b"/>
                  <a:pathLst>
                    <a:path w="375" h="336">
                      <a:moveTo>
                        <a:pt x="18" y="69"/>
                      </a:moveTo>
                      <a:lnTo>
                        <a:pt x="31" y="16"/>
                      </a:lnTo>
                      <a:lnTo>
                        <a:pt x="42" y="2"/>
                      </a:lnTo>
                      <a:lnTo>
                        <a:pt x="65" y="0"/>
                      </a:lnTo>
                      <a:lnTo>
                        <a:pt x="161" y="12"/>
                      </a:lnTo>
                      <a:lnTo>
                        <a:pt x="278" y="29"/>
                      </a:lnTo>
                      <a:lnTo>
                        <a:pt x="346" y="41"/>
                      </a:lnTo>
                      <a:lnTo>
                        <a:pt x="361" y="54"/>
                      </a:lnTo>
                      <a:lnTo>
                        <a:pt x="369" y="77"/>
                      </a:lnTo>
                      <a:lnTo>
                        <a:pt x="373" y="164"/>
                      </a:lnTo>
                      <a:lnTo>
                        <a:pt x="375" y="261"/>
                      </a:lnTo>
                      <a:lnTo>
                        <a:pt x="369" y="323"/>
                      </a:lnTo>
                      <a:lnTo>
                        <a:pt x="361" y="333"/>
                      </a:lnTo>
                      <a:lnTo>
                        <a:pt x="339" y="336"/>
                      </a:lnTo>
                      <a:lnTo>
                        <a:pt x="239" y="318"/>
                      </a:lnTo>
                      <a:lnTo>
                        <a:pt x="88" y="287"/>
                      </a:lnTo>
                      <a:lnTo>
                        <a:pt x="12" y="266"/>
                      </a:lnTo>
                      <a:lnTo>
                        <a:pt x="2" y="250"/>
                      </a:lnTo>
                      <a:lnTo>
                        <a:pt x="0" y="217"/>
                      </a:lnTo>
                      <a:lnTo>
                        <a:pt x="5" y="142"/>
                      </a:lnTo>
                      <a:lnTo>
                        <a:pt x="18" y="6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a-DK" dirty="0"/>
                </a:p>
              </p:txBody>
            </p:sp>
            <p:sp>
              <p:nvSpPr>
                <p:cNvPr id="48" name="Freeform 7"/>
                <p:cNvSpPr>
                  <a:spLocks/>
                </p:cNvSpPr>
                <p:nvPr/>
              </p:nvSpPr>
              <p:spPr bwMode="auto">
                <a:xfrm>
                  <a:off x="7050088" y="3378201"/>
                  <a:ext cx="1096962" cy="519113"/>
                </a:xfrm>
                <a:custGeom>
                  <a:avLst/>
                  <a:gdLst/>
                  <a:ahLst/>
                  <a:cxnLst>
                    <a:cxn ang="0">
                      <a:pos x="11" y="114"/>
                    </a:cxn>
                    <a:cxn ang="0">
                      <a:pos x="104" y="57"/>
                    </a:cxn>
                    <a:cxn ang="0">
                      <a:pos x="104" y="73"/>
                    </a:cxn>
                    <a:cxn ang="0">
                      <a:pos x="41" y="115"/>
                    </a:cxn>
                    <a:cxn ang="0">
                      <a:pos x="139" y="126"/>
                    </a:cxn>
                    <a:cxn ang="0">
                      <a:pos x="345" y="161"/>
                    </a:cxn>
                    <a:cxn ang="0">
                      <a:pos x="455" y="170"/>
                    </a:cxn>
                    <a:cxn ang="0">
                      <a:pos x="525" y="168"/>
                    </a:cxn>
                    <a:cxn ang="0">
                      <a:pos x="545" y="165"/>
                    </a:cxn>
                    <a:cxn ang="0">
                      <a:pos x="651" y="16"/>
                    </a:cxn>
                    <a:cxn ang="0">
                      <a:pos x="615" y="0"/>
                    </a:cxn>
                    <a:cxn ang="0">
                      <a:pos x="671" y="0"/>
                    </a:cxn>
                    <a:cxn ang="0">
                      <a:pos x="691" y="21"/>
                    </a:cxn>
                    <a:cxn ang="0">
                      <a:pos x="690" y="82"/>
                    </a:cxn>
                    <a:cxn ang="0">
                      <a:pos x="666" y="129"/>
                    </a:cxn>
                    <a:cxn ang="0">
                      <a:pos x="589" y="279"/>
                    </a:cxn>
                    <a:cxn ang="0">
                      <a:pos x="556" y="324"/>
                    </a:cxn>
                    <a:cxn ang="0">
                      <a:pos x="533" y="327"/>
                    </a:cxn>
                    <a:cxn ang="0">
                      <a:pos x="367" y="297"/>
                    </a:cxn>
                    <a:cxn ang="0">
                      <a:pos x="192" y="273"/>
                    </a:cxn>
                    <a:cxn ang="0">
                      <a:pos x="26" y="259"/>
                    </a:cxn>
                    <a:cxn ang="0">
                      <a:pos x="0" y="257"/>
                    </a:cxn>
                    <a:cxn ang="0">
                      <a:pos x="5" y="210"/>
                    </a:cxn>
                    <a:cxn ang="0">
                      <a:pos x="9" y="163"/>
                    </a:cxn>
                    <a:cxn ang="0">
                      <a:pos x="12" y="138"/>
                    </a:cxn>
                    <a:cxn ang="0">
                      <a:pos x="23" y="156"/>
                    </a:cxn>
                    <a:cxn ang="0">
                      <a:pos x="20" y="195"/>
                    </a:cxn>
                    <a:cxn ang="0">
                      <a:pos x="20" y="234"/>
                    </a:cxn>
                    <a:cxn ang="0">
                      <a:pos x="65" y="249"/>
                    </a:cxn>
                    <a:cxn ang="0">
                      <a:pos x="175" y="256"/>
                    </a:cxn>
                    <a:cxn ang="0">
                      <a:pos x="269" y="263"/>
                    </a:cxn>
                    <a:cxn ang="0">
                      <a:pos x="346" y="276"/>
                    </a:cxn>
                    <a:cxn ang="0">
                      <a:pos x="461" y="294"/>
                    </a:cxn>
                    <a:cxn ang="0">
                      <a:pos x="534" y="305"/>
                    </a:cxn>
                    <a:cxn ang="0">
                      <a:pos x="540" y="285"/>
                    </a:cxn>
                    <a:cxn ang="0">
                      <a:pos x="540" y="238"/>
                    </a:cxn>
                    <a:cxn ang="0">
                      <a:pos x="542" y="187"/>
                    </a:cxn>
                    <a:cxn ang="0">
                      <a:pos x="550" y="201"/>
                    </a:cxn>
                    <a:cxn ang="0">
                      <a:pos x="551" y="258"/>
                    </a:cxn>
                    <a:cxn ang="0">
                      <a:pos x="557" y="288"/>
                    </a:cxn>
                    <a:cxn ang="0">
                      <a:pos x="572" y="275"/>
                    </a:cxn>
                    <a:cxn ang="0">
                      <a:pos x="600" y="223"/>
                    </a:cxn>
                    <a:cxn ang="0">
                      <a:pos x="641" y="150"/>
                    </a:cxn>
                    <a:cxn ang="0">
                      <a:pos x="672" y="90"/>
                    </a:cxn>
                    <a:cxn ang="0">
                      <a:pos x="679" y="72"/>
                    </a:cxn>
                    <a:cxn ang="0">
                      <a:pos x="675" y="27"/>
                    </a:cxn>
                    <a:cxn ang="0">
                      <a:pos x="665" y="21"/>
                    </a:cxn>
                    <a:cxn ang="0">
                      <a:pos x="635" y="70"/>
                    </a:cxn>
                    <a:cxn ang="0">
                      <a:pos x="586" y="132"/>
                    </a:cxn>
                    <a:cxn ang="0">
                      <a:pos x="548" y="181"/>
                    </a:cxn>
                    <a:cxn ang="0">
                      <a:pos x="519" y="185"/>
                    </a:cxn>
                    <a:cxn ang="0">
                      <a:pos x="419" y="182"/>
                    </a:cxn>
                    <a:cxn ang="0">
                      <a:pos x="297" y="170"/>
                    </a:cxn>
                    <a:cxn ang="0">
                      <a:pos x="182" y="152"/>
                    </a:cxn>
                    <a:cxn ang="0">
                      <a:pos x="50" y="131"/>
                    </a:cxn>
                    <a:cxn ang="0">
                      <a:pos x="11" y="114"/>
                    </a:cxn>
                  </a:cxnLst>
                  <a:rect l="0" t="0" r="r" b="b"/>
                  <a:pathLst>
                    <a:path w="691" h="327">
                      <a:moveTo>
                        <a:pt x="11" y="114"/>
                      </a:moveTo>
                      <a:lnTo>
                        <a:pt x="104" y="57"/>
                      </a:lnTo>
                      <a:lnTo>
                        <a:pt x="104" y="73"/>
                      </a:lnTo>
                      <a:lnTo>
                        <a:pt x="41" y="115"/>
                      </a:lnTo>
                      <a:lnTo>
                        <a:pt x="139" y="126"/>
                      </a:lnTo>
                      <a:lnTo>
                        <a:pt x="345" y="161"/>
                      </a:lnTo>
                      <a:lnTo>
                        <a:pt x="455" y="170"/>
                      </a:lnTo>
                      <a:lnTo>
                        <a:pt x="525" y="168"/>
                      </a:lnTo>
                      <a:lnTo>
                        <a:pt x="545" y="165"/>
                      </a:lnTo>
                      <a:lnTo>
                        <a:pt x="651" y="16"/>
                      </a:lnTo>
                      <a:lnTo>
                        <a:pt x="615" y="0"/>
                      </a:lnTo>
                      <a:lnTo>
                        <a:pt x="671" y="0"/>
                      </a:lnTo>
                      <a:lnTo>
                        <a:pt x="691" y="21"/>
                      </a:lnTo>
                      <a:lnTo>
                        <a:pt x="690" y="82"/>
                      </a:lnTo>
                      <a:lnTo>
                        <a:pt x="666" y="129"/>
                      </a:lnTo>
                      <a:lnTo>
                        <a:pt x="589" y="279"/>
                      </a:lnTo>
                      <a:lnTo>
                        <a:pt x="556" y="324"/>
                      </a:lnTo>
                      <a:lnTo>
                        <a:pt x="533" y="327"/>
                      </a:lnTo>
                      <a:lnTo>
                        <a:pt x="367" y="297"/>
                      </a:lnTo>
                      <a:lnTo>
                        <a:pt x="192" y="273"/>
                      </a:lnTo>
                      <a:lnTo>
                        <a:pt x="26" y="259"/>
                      </a:lnTo>
                      <a:lnTo>
                        <a:pt x="0" y="257"/>
                      </a:lnTo>
                      <a:lnTo>
                        <a:pt x="5" y="210"/>
                      </a:lnTo>
                      <a:lnTo>
                        <a:pt x="9" y="163"/>
                      </a:lnTo>
                      <a:lnTo>
                        <a:pt x="12" y="138"/>
                      </a:lnTo>
                      <a:lnTo>
                        <a:pt x="23" y="156"/>
                      </a:lnTo>
                      <a:lnTo>
                        <a:pt x="20" y="195"/>
                      </a:lnTo>
                      <a:lnTo>
                        <a:pt x="20" y="234"/>
                      </a:lnTo>
                      <a:lnTo>
                        <a:pt x="65" y="249"/>
                      </a:lnTo>
                      <a:lnTo>
                        <a:pt x="175" y="256"/>
                      </a:lnTo>
                      <a:lnTo>
                        <a:pt x="269" y="263"/>
                      </a:lnTo>
                      <a:lnTo>
                        <a:pt x="346" y="276"/>
                      </a:lnTo>
                      <a:lnTo>
                        <a:pt x="461" y="294"/>
                      </a:lnTo>
                      <a:lnTo>
                        <a:pt x="534" y="305"/>
                      </a:lnTo>
                      <a:lnTo>
                        <a:pt x="540" y="285"/>
                      </a:lnTo>
                      <a:lnTo>
                        <a:pt x="540" y="238"/>
                      </a:lnTo>
                      <a:lnTo>
                        <a:pt x="542" y="187"/>
                      </a:lnTo>
                      <a:lnTo>
                        <a:pt x="550" y="201"/>
                      </a:lnTo>
                      <a:lnTo>
                        <a:pt x="551" y="258"/>
                      </a:lnTo>
                      <a:lnTo>
                        <a:pt x="557" y="288"/>
                      </a:lnTo>
                      <a:lnTo>
                        <a:pt x="572" y="275"/>
                      </a:lnTo>
                      <a:lnTo>
                        <a:pt x="600" y="223"/>
                      </a:lnTo>
                      <a:lnTo>
                        <a:pt x="641" y="150"/>
                      </a:lnTo>
                      <a:lnTo>
                        <a:pt x="672" y="90"/>
                      </a:lnTo>
                      <a:lnTo>
                        <a:pt x="679" y="72"/>
                      </a:lnTo>
                      <a:lnTo>
                        <a:pt x="675" y="27"/>
                      </a:lnTo>
                      <a:lnTo>
                        <a:pt x="665" y="21"/>
                      </a:lnTo>
                      <a:lnTo>
                        <a:pt x="635" y="70"/>
                      </a:lnTo>
                      <a:lnTo>
                        <a:pt x="586" y="132"/>
                      </a:lnTo>
                      <a:lnTo>
                        <a:pt x="548" y="181"/>
                      </a:lnTo>
                      <a:lnTo>
                        <a:pt x="519" y="185"/>
                      </a:lnTo>
                      <a:lnTo>
                        <a:pt x="419" y="182"/>
                      </a:lnTo>
                      <a:lnTo>
                        <a:pt x="297" y="170"/>
                      </a:lnTo>
                      <a:lnTo>
                        <a:pt x="182" y="152"/>
                      </a:lnTo>
                      <a:lnTo>
                        <a:pt x="50" y="131"/>
                      </a:lnTo>
                      <a:lnTo>
                        <a:pt x="11" y="1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a-DK" dirty="0"/>
                </a:p>
              </p:txBody>
            </p:sp>
            <p:sp>
              <p:nvSpPr>
                <p:cNvPr id="49" name="Freeform 8"/>
                <p:cNvSpPr>
                  <a:spLocks/>
                </p:cNvSpPr>
                <p:nvPr/>
              </p:nvSpPr>
              <p:spPr bwMode="auto">
                <a:xfrm>
                  <a:off x="7275513" y="3451226"/>
                  <a:ext cx="547687" cy="161925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38" y="0"/>
                    </a:cxn>
                    <a:cxn ang="0">
                      <a:pos x="49" y="5"/>
                    </a:cxn>
                    <a:cxn ang="0">
                      <a:pos x="39" y="22"/>
                    </a:cxn>
                    <a:cxn ang="0">
                      <a:pos x="19" y="29"/>
                    </a:cxn>
                    <a:cxn ang="0">
                      <a:pos x="51" y="51"/>
                    </a:cxn>
                    <a:cxn ang="0">
                      <a:pos x="101" y="62"/>
                    </a:cxn>
                    <a:cxn ang="0">
                      <a:pos x="146" y="65"/>
                    </a:cxn>
                    <a:cxn ang="0">
                      <a:pos x="179" y="68"/>
                    </a:cxn>
                    <a:cxn ang="0">
                      <a:pos x="240" y="71"/>
                    </a:cxn>
                    <a:cxn ang="0">
                      <a:pos x="279" y="74"/>
                    </a:cxn>
                    <a:cxn ang="0">
                      <a:pos x="306" y="71"/>
                    </a:cxn>
                    <a:cxn ang="0">
                      <a:pos x="331" y="60"/>
                    </a:cxn>
                    <a:cxn ang="0">
                      <a:pos x="331" y="49"/>
                    </a:cxn>
                    <a:cxn ang="0">
                      <a:pos x="345" y="55"/>
                    </a:cxn>
                    <a:cxn ang="0">
                      <a:pos x="335" y="91"/>
                    </a:cxn>
                    <a:cxn ang="0">
                      <a:pos x="297" y="102"/>
                    </a:cxn>
                    <a:cxn ang="0">
                      <a:pos x="215" y="93"/>
                    </a:cxn>
                    <a:cxn ang="0">
                      <a:pos x="133" y="88"/>
                    </a:cxn>
                    <a:cxn ang="0">
                      <a:pos x="86" y="86"/>
                    </a:cxn>
                    <a:cxn ang="0">
                      <a:pos x="32" y="63"/>
                    </a:cxn>
                    <a:cxn ang="0">
                      <a:pos x="6" y="50"/>
                    </a:cxn>
                    <a:cxn ang="0">
                      <a:pos x="0" y="27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345" h="102">
                      <a:moveTo>
                        <a:pt x="12" y="10"/>
                      </a:moveTo>
                      <a:lnTo>
                        <a:pt x="38" y="0"/>
                      </a:lnTo>
                      <a:lnTo>
                        <a:pt x="49" y="5"/>
                      </a:lnTo>
                      <a:lnTo>
                        <a:pt x="39" y="22"/>
                      </a:lnTo>
                      <a:lnTo>
                        <a:pt x="19" y="29"/>
                      </a:lnTo>
                      <a:lnTo>
                        <a:pt x="51" y="51"/>
                      </a:lnTo>
                      <a:lnTo>
                        <a:pt x="101" y="62"/>
                      </a:lnTo>
                      <a:lnTo>
                        <a:pt x="146" y="65"/>
                      </a:lnTo>
                      <a:lnTo>
                        <a:pt x="179" y="68"/>
                      </a:lnTo>
                      <a:lnTo>
                        <a:pt x="240" y="71"/>
                      </a:lnTo>
                      <a:lnTo>
                        <a:pt x="279" y="74"/>
                      </a:lnTo>
                      <a:lnTo>
                        <a:pt x="306" y="71"/>
                      </a:lnTo>
                      <a:lnTo>
                        <a:pt x="331" y="60"/>
                      </a:lnTo>
                      <a:lnTo>
                        <a:pt x="331" y="49"/>
                      </a:lnTo>
                      <a:lnTo>
                        <a:pt x="345" y="55"/>
                      </a:lnTo>
                      <a:lnTo>
                        <a:pt x="335" y="91"/>
                      </a:lnTo>
                      <a:lnTo>
                        <a:pt x="297" y="102"/>
                      </a:lnTo>
                      <a:lnTo>
                        <a:pt x="215" y="93"/>
                      </a:lnTo>
                      <a:lnTo>
                        <a:pt x="133" y="88"/>
                      </a:lnTo>
                      <a:lnTo>
                        <a:pt x="86" y="86"/>
                      </a:lnTo>
                      <a:lnTo>
                        <a:pt x="32" y="63"/>
                      </a:lnTo>
                      <a:lnTo>
                        <a:pt x="6" y="50"/>
                      </a:lnTo>
                      <a:lnTo>
                        <a:pt x="0" y="27"/>
                      </a:lnTo>
                      <a:lnTo>
                        <a:pt x="12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a-DK" dirty="0"/>
                </a:p>
              </p:txBody>
            </p:sp>
            <p:sp>
              <p:nvSpPr>
                <p:cNvPr id="50" name="Freeform 12"/>
                <p:cNvSpPr>
                  <a:spLocks/>
                </p:cNvSpPr>
                <p:nvPr/>
              </p:nvSpPr>
              <p:spPr bwMode="auto">
                <a:xfrm>
                  <a:off x="7115175" y="2725738"/>
                  <a:ext cx="1008062" cy="784225"/>
                </a:xfrm>
                <a:custGeom>
                  <a:avLst/>
                  <a:gdLst/>
                  <a:ahLst/>
                  <a:cxnLst>
                    <a:cxn ang="0">
                      <a:pos x="35" y="414"/>
                    </a:cxn>
                    <a:cxn ang="0">
                      <a:pos x="21" y="393"/>
                    </a:cxn>
                    <a:cxn ang="0">
                      <a:pos x="15" y="361"/>
                    </a:cxn>
                    <a:cxn ang="0">
                      <a:pos x="23" y="292"/>
                    </a:cxn>
                    <a:cxn ang="0">
                      <a:pos x="40" y="180"/>
                    </a:cxn>
                    <a:cxn ang="0">
                      <a:pos x="56" y="97"/>
                    </a:cxn>
                    <a:cxn ang="0">
                      <a:pos x="70" y="78"/>
                    </a:cxn>
                    <a:cxn ang="0">
                      <a:pos x="92" y="57"/>
                    </a:cxn>
                    <a:cxn ang="0">
                      <a:pos x="141" y="46"/>
                    </a:cxn>
                    <a:cxn ang="0">
                      <a:pos x="224" y="36"/>
                    </a:cxn>
                    <a:cxn ang="0">
                      <a:pos x="293" y="29"/>
                    </a:cxn>
                    <a:cxn ang="0">
                      <a:pos x="325" y="16"/>
                    </a:cxn>
                    <a:cxn ang="0">
                      <a:pos x="378" y="19"/>
                    </a:cxn>
                    <a:cxn ang="0">
                      <a:pos x="470" y="43"/>
                    </a:cxn>
                    <a:cxn ang="0">
                      <a:pos x="547" y="51"/>
                    </a:cxn>
                    <a:cxn ang="0">
                      <a:pos x="581" y="49"/>
                    </a:cxn>
                    <a:cxn ang="0">
                      <a:pos x="607" y="60"/>
                    </a:cxn>
                    <a:cxn ang="0">
                      <a:pos x="617" y="108"/>
                    </a:cxn>
                    <a:cxn ang="0">
                      <a:pos x="616" y="197"/>
                    </a:cxn>
                    <a:cxn ang="0">
                      <a:pos x="616" y="266"/>
                    </a:cxn>
                    <a:cxn ang="0">
                      <a:pos x="606" y="296"/>
                    </a:cxn>
                    <a:cxn ang="0">
                      <a:pos x="573" y="369"/>
                    </a:cxn>
                    <a:cxn ang="0">
                      <a:pos x="534" y="442"/>
                    </a:cxn>
                    <a:cxn ang="0">
                      <a:pos x="511" y="469"/>
                    </a:cxn>
                    <a:cxn ang="0">
                      <a:pos x="498" y="480"/>
                    </a:cxn>
                    <a:cxn ang="0">
                      <a:pos x="513" y="494"/>
                    </a:cxn>
                    <a:cxn ang="0">
                      <a:pos x="538" y="465"/>
                    </a:cxn>
                    <a:cxn ang="0">
                      <a:pos x="575" y="399"/>
                    </a:cxn>
                    <a:cxn ang="0">
                      <a:pos x="610" y="329"/>
                    </a:cxn>
                    <a:cxn ang="0">
                      <a:pos x="622" y="294"/>
                    </a:cxn>
                    <a:cxn ang="0">
                      <a:pos x="629" y="261"/>
                    </a:cxn>
                    <a:cxn ang="0">
                      <a:pos x="632" y="203"/>
                    </a:cxn>
                    <a:cxn ang="0">
                      <a:pos x="635" y="115"/>
                    </a:cxn>
                    <a:cxn ang="0">
                      <a:pos x="626" y="67"/>
                    </a:cxn>
                    <a:cxn ang="0">
                      <a:pos x="613" y="43"/>
                    </a:cxn>
                    <a:cxn ang="0">
                      <a:pos x="589" y="33"/>
                    </a:cxn>
                    <a:cxn ang="0">
                      <a:pos x="557" y="38"/>
                    </a:cxn>
                    <a:cxn ang="0">
                      <a:pos x="508" y="34"/>
                    </a:cxn>
                    <a:cxn ang="0">
                      <a:pos x="448" y="24"/>
                    </a:cxn>
                    <a:cxn ang="0">
                      <a:pos x="386" y="5"/>
                    </a:cxn>
                    <a:cxn ang="0">
                      <a:pos x="344" y="0"/>
                    </a:cxn>
                    <a:cxn ang="0">
                      <a:pos x="322" y="5"/>
                    </a:cxn>
                    <a:cxn ang="0">
                      <a:pos x="269" y="21"/>
                    </a:cxn>
                    <a:cxn ang="0">
                      <a:pos x="176" y="30"/>
                    </a:cxn>
                    <a:cxn ang="0">
                      <a:pos x="83" y="45"/>
                    </a:cxn>
                    <a:cxn ang="0">
                      <a:pos x="54" y="72"/>
                    </a:cxn>
                    <a:cxn ang="0">
                      <a:pos x="33" y="111"/>
                    </a:cxn>
                    <a:cxn ang="0">
                      <a:pos x="18" y="192"/>
                    </a:cxn>
                    <a:cxn ang="0">
                      <a:pos x="9" y="269"/>
                    </a:cxn>
                    <a:cxn ang="0">
                      <a:pos x="0" y="351"/>
                    </a:cxn>
                    <a:cxn ang="0">
                      <a:pos x="7" y="397"/>
                    </a:cxn>
                    <a:cxn ang="0">
                      <a:pos x="18" y="425"/>
                    </a:cxn>
                    <a:cxn ang="0">
                      <a:pos x="41" y="437"/>
                    </a:cxn>
                    <a:cxn ang="0">
                      <a:pos x="54" y="435"/>
                    </a:cxn>
                    <a:cxn ang="0">
                      <a:pos x="35" y="414"/>
                    </a:cxn>
                  </a:cxnLst>
                  <a:rect l="0" t="0" r="r" b="b"/>
                  <a:pathLst>
                    <a:path w="635" h="494">
                      <a:moveTo>
                        <a:pt x="35" y="414"/>
                      </a:moveTo>
                      <a:lnTo>
                        <a:pt x="21" y="393"/>
                      </a:lnTo>
                      <a:lnTo>
                        <a:pt x="15" y="361"/>
                      </a:lnTo>
                      <a:lnTo>
                        <a:pt x="23" y="292"/>
                      </a:lnTo>
                      <a:lnTo>
                        <a:pt x="40" y="180"/>
                      </a:lnTo>
                      <a:lnTo>
                        <a:pt x="56" y="97"/>
                      </a:lnTo>
                      <a:lnTo>
                        <a:pt x="70" y="78"/>
                      </a:lnTo>
                      <a:lnTo>
                        <a:pt x="92" y="57"/>
                      </a:lnTo>
                      <a:lnTo>
                        <a:pt x="141" y="46"/>
                      </a:lnTo>
                      <a:lnTo>
                        <a:pt x="224" y="36"/>
                      </a:lnTo>
                      <a:lnTo>
                        <a:pt x="293" y="29"/>
                      </a:lnTo>
                      <a:lnTo>
                        <a:pt x="325" y="16"/>
                      </a:lnTo>
                      <a:lnTo>
                        <a:pt x="378" y="19"/>
                      </a:lnTo>
                      <a:lnTo>
                        <a:pt x="470" y="43"/>
                      </a:lnTo>
                      <a:lnTo>
                        <a:pt x="547" y="51"/>
                      </a:lnTo>
                      <a:lnTo>
                        <a:pt x="581" y="49"/>
                      </a:lnTo>
                      <a:lnTo>
                        <a:pt x="607" y="60"/>
                      </a:lnTo>
                      <a:lnTo>
                        <a:pt x="617" y="108"/>
                      </a:lnTo>
                      <a:lnTo>
                        <a:pt x="616" y="197"/>
                      </a:lnTo>
                      <a:lnTo>
                        <a:pt x="616" y="266"/>
                      </a:lnTo>
                      <a:lnTo>
                        <a:pt x="606" y="296"/>
                      </a:lnTo>
                      <a:lnTo>
                        <a:pt x="573" y="369"/>
                      </a:lnTo>
                      <a:lnTo>
                        <a:pt x="534" y="442"/>
                      </a:lnTo>
                      <a:lnTo>
                        <a:pt x="511" y="469"/>
                      </a:lnTo>
                      <a:lnTo>
                        <a:pt x="498" y="480"/>
                      </a:lnTo>
                      <a:lnTo>
                        <a:pt x="513" y="494"/>
                      </a:lnTo>
                      <a:lnTo>
                        <a:pt x="538" y="465"/>
                      </a:lnTo>
                      <a:lnTo>
                        <a:pt x="575" y="399"/>
                      </a:lnTo>
                      <a:lnTo>
                        <a:pt x="610" y="329"/>
                      </a:lnTo>
                      <a:lnTo>
                        <a:pt x="622" y="294"/>
                      </a:lnTo>
                      <a:lnTo>
                        <a:pt x="629" y="261"/>
                      </a:lnTo>
                      <a:lnTo>
                        <a:pt x="632" y="203"/>
                      </a:lnTo>
                      <a:lnTo>
                        <a:pt x="635" y="115"/>
                      </a:lnTo>
                      <a:lnTo>
                        <a:pt x="626" y="67"/>
                      </a:lnTo>
                      <a:lnTo>
                        <a:pt x="613" y="43"/>
                      </a:lnTo>
                      <a:lnTo>
                        <a:pt x="589" y="33"/>
                      </a:lnTo>
                      <a:lnTo>
                        <a:pt x="557" y="38"/>
                      </a:lnTo>
                      <a:lnTo>
                        <a:pt x="508" y="34"/>
                      </a:lnTo>
                      <a:lnTo>
                        <a:pt x="448" y="24"/>
                      </a:lnTo>
                      <a:lnTo>
                        <a:pt x="386" y="5"/>
                      </a:lnTo>
                      <a:lnTo>
                        <a:pt x="344" y="0"/>
                      </a:lnTo>
                      <a:lnTo>
                        <a:pt x="322" y="5"/>
                      </a:lnTo>
                      <a:lnTo>
                        <a:pt x="269" y="21"/>
                      </a:lnTo>
                      <a:lnTo>
                        <a:pt x="176" y="30"/>
                      </a:lnTo>
                      <a:lnTo>
                        <a:pt x="83" y="45"/>
                      </a:lnTo>
                      <a:lnTo>
                        <a:pt x="54" y="72"/>
                      </a:lnTo>
                      <a:lnTo>
                        <a:pt x="33" y="111"/>
                      </a:lnTo>
                      <a:lnTo>
                        <a:pt x="18" y="192"/>
                      </a:lnTo>
                      <a:lnTo>
                        <a:pt x="9" y="269"/>
                      </a:lnTo>
                      <a:lnTo>
                        <a:pt x="0" y="351"/>
                      </a:lnTo>
                      <a:lnTo>
                        <a:pt x="7" y="397"/>
                      </a:lnTo>
                      <a:lnTo>
                        <a:pt x="18" y="425"/>
                      </a:lnTo>
                      <a:lnTo>
                        <a:pt x="41" y="437"/>
                      </a:lnTo>
                      <a:lnTo>
                        <a:pt x="54" y="435"/>
                      </a:lnTo>
                      <a:lnTo>
                        <a:pt x="35" y="4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a-DK" dirty="0"/>
                </a:p>
              </p:txBody>
            </p:sp>
            <p:sp>
              <p:nvSpPr>
                <p:cNvPr id="51" name="Freeform 13"/>
                <p:cNvSpPr>
                  <a:spLocks/>
                </p:cNvSpPr>
                <p:nvPr/>
              </p:nvSpPr>
              <p:spPr bwMode="auto">
                <a:xfrm>
                  <a:off x="7167563" y="2795588"/>
                  <a:ext cx="923925" cy="722313"/>
                </a:xfrm>
                <a:custGeom>
                  <a:avLst/>
                  <a:gdLst/>
                  <a:ahLst/>
                  <a:cxnLst>
                    <a:cxn ang="0">
                      <a:pos x="0" y="374"/>
                    </a:cxn>
                    <a:cxn ang="0">
                      <a:pos x="86" y="394"/>
                    </a:cxn>
                    <a:cxn ang="0">
                      <a:pos x="206" y="415"/>
                    </a:cxn>
                    <a:cxn ang="0">
                      <a:pos x="304" y="432"/>
                    </a:cxn>
                    <a:cxn ang="0">
                      <a:pos x="393" y="435"/>
                    </a:cxn>
                    <a:cxn ang="0">
                      <a:pos x="452" y="435"/>
                    </a:cxn>
                    <a:cxn ang="0">
                      <a:pos x="469" y="430"/>
                    </a:cxn>
                    <a:cxn ang="0">
                      <a:pos x="477" y="387"/>
                    </a:cxn>
                    <a:cxn ang="0">
                      <a:pos x="474" y="271"/>
                    </a:cxn>
                    <a:cxn ang="0">
                      <a:pos x="470" y="130"/>
                    </a:cxn>
                    <a:cxn ang="0">
                      <a:pos x="465" y="79"/>
                    </a:cxn>
                    <a:cxn ang="0">
                      <a:pos x="456" y="59"/>
                    </a:cxn>
                    <a:cxn ang="0">
                      <a:pos x="303" y="52"/>
                    </a:cxn>
                    <a:cxn ang="0">
                      <a:pos x="156" y="31"/>
                    </a:cxn>
                    <a:cxn ang="0">
                      <a:pos x="75" y="19"/>
                    </a:cxn>
                    <a:cxn ang="0">
                      <a:pos x="47" y="19"/>
                    </a:cxn>
                    <a:cxn ang="0">
                      <a:pos x="65" y="2"/>
                    </a:cxn>
                    <a:cxn ang="0">
                      <a:pos x="99" y="11"/>
                    </a:cxn>
                    <a:cxn ang="0">
                      <a:pos x="200" y="24"/>
                    </a:cxn>
                    <a:cxn ang="0">
                      <a:pos x="296" y="34"/>
                    </a:cxn>
                    <a:cxn ang="0">
                      <a:pos x="382" y="40"/>
                    </a:cxn>
                    <a:cxn ang="0">
                      <a:pos x="463" y="45"/>
                    </a:cxn>
                    <a:cxn ang="0">
                      <a:pos x="530" y="26"/>
                    </a:cxn>
                    <a:cxn ang="0">
                      <a:pos x="571" y="0"/>
                    </a:cxn>
                    <a:cxn ang="0">
                      <a:pos x="582" y="18"/>
                    </a:cxn>
                    <a:cxn ang="0">
                      <a:pos x="546" y="34"/>
                    </a:cxn>
                    <a:cxn ang="0">
                      <a:pos x="494" y="56"/>
                    </a:cxn>
                    <a:cxn ang="0">
                      <a:pos x="477" y="64"/>
                    </a:cxn>
                    <a:cxn ang="0">
                      <a:pos x="483" y="139"/>
                    </a:cxn>
                    <a:cxn ang="0">
                      <a:pos x="486" y="212"/>
                    </a:cxn>
                    <a:cxn ang="0">
                      <a:pos x="487" y="278"/>
                    </a:cxn>
                    <a:cxn ang="0">
                      <a:pos x="488" y="342"/>
                    </a:cxn>
                    <a:cxn ang="0">
                      <a:pos x="490" y="390"/>
                    </a:cxn>
                    <a:cxn ang="0">
                      <a:pos x="489" y="430"/>
                    </a:cxn>
                    <a:cxn ang="0">
                      <a:pos x="479" y="449"/>
                    </a:cxn>
                    <a:cxn ang="0">
                      <a:pos x="409" y="455"/>
                    </a:cxn>
                    <a:cxn ang="0">
                      <a:pos x="291" y="445"/>
                    </a:cxn>
                    <a:cxn ang="0">
                      <a:pos x="170" y="421"/>
                    </a:cxn>
                    <a:cxn ang="0">
                      <a:pos x="80" y="406"/>
                    </a:cxn>
                    <a:cxn ang="0">
                      <a:pos x="6" y="393"/>
                    </a:cxn>
                    <a:cxn ang="0">
                      <a:pos x="0" y="374"/>
                    </a:cxn>
                  </a:cxnLst>
                  <a:rect l="0" t="0" r="r" b="b"/>
                  <a:pathLst>
                    <a:path w="582" h="455">
                      <a:moveTo>
                        <a:pt x="0" y="374"/>
                      </a:moveTo>
                      <a:lnTo>
                        <a:pt x="86" y="394"/>
                      </a:lnTo>
                      <a:lnTo>
                        <a:pt x="206" y="415"/>
                      </a:lnTo>
                      <a:lnTo>
                        <a:pt x="304" y="432"/>
                      </a:lnTo>
                      <a:lnTo>
                        <a:pt x="393" y="435"/>
                      </a:lnTo>
                      <a:lnTo>
                        <a:pt x="452" y="435"/>
                      </a:lnTo>
                      <a:lnTo>
                        <a:pt x="469" y="430"/>
                      </a:lnTo>
                      <a:lnTo>
                        <a:pt x="477" y="387"/>
                      </a:lnTo>
                      <a:lnTo>
                        <a:pt x="474" y="271"/>
                      </a:lnTo>
                      <a:lnTo>
                        <a:pt x="470" y="130"/>
                      </a:lnTo>
                      <a:lnTo>
                        <a:pt x="465" y="79"/>
                      </a:lnTo>
                      <a:lnTo>
                        <a:pt x="456" y="59"/>
                      </a:lnTo>
                      <a:lnTo>
                        <a:pt x="303" y="52"/>
                      </a:lnTo>
                      <a:lnTo>
                        <a:pt x="156" y="31"/>
                      </a:lnTo>
                      <a:lnTo>
                        <a:pt x="75" y="19"/>
                      </a:lnTo>
                      <a:lnTo>
                        <a:pt x="47" y="19"/>
                      </a:lnTo>
                      <a:lnTo>
                        <a:pt x="65" y="2"/>
                      </a:lnTo>
                      <a:lnTo>
                        <a:pt x="99" y="11"/>
                      </a:lnTo>
                      <a:lnTo>
                        <a:pt x="200" y="24"/>
                      </a:lnTo>
                      <a:lnTo>
                        <a:pt x="296" y="34"/>
                      </a:lnTo>
                      <a:lnTo>
                        <a:pt x="382" y="40"/>
                      </a:lnTo>
                      <a:lnTo>
                        <a:pt x="463" y="45"/>
                      </a:lnTo>
                      <a:lnTo>
                        <a:pt x="530" y="26"/>
                      </a:lnTo>
                      <a:lnTo>
                        <a:pt x="571" y="0"/>
                      </a:lnTo>
                      <a:lnTo>
                        <a:pt x="582" y="18"/>
                      </a:lnTo>
                      <a:lnTo>
                        <a:pt x="546" y="34"/>
                      </a:lnTo>
                      <a:lnTo>
                        <a:pt x="494" y="56"/>
                      </a:lnTo>
                      <a:lnTo>
                        <a:pt x="477" y="64"/>
                      </a:lnTo>
                      <a:lnTo>
                        <a:pt x="483" y="139"/>
                      </a:lnTo>
                      <a:lnTo>
                        <a:pt x="486" y="212"/>
                      </a:lnTo>
                      <a:lnTo>
                        <a:pt x="487" y="278"/>
                      </a:lnTo>
                      <a:lnTo>
                        <a:pt x="488" y="342"/>
                      </a:lnTo>
                      <a:lnTo>
                        <a:pt x="490" y="390"/>
                      </a:lnTo>
                      <a:lnTo>
                        <a:pt x="489" y="430"/>
                      </a:lnTo>
                      <a:lnTo>
                        <a:pt x="479" y="449"/>
                      </a:lnTo>
                      <a:lnTo>
                        <a:pt x="409" y="455"/>
                      </a:lnTo>
                      <a:lnTo>
                        <a:pt x="291" y="445"/>
                      </a:lnTo>
                      <a:lnTo>
                        <a:pt x="170" y="421"/>
                      </a:lnTo>
                      <a:lnTo>
                        <a:pt x="80" y="406"/>
                      </a:lnTo>
                      <a:lnTo>
                        <a:pt x="6" y="393"/>
                      </a:lnTo>
                      <a:lnTo>
                        <a:pt x="0" y="3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a-DK" dirty="0"/>
                </a:p>
              </p:txBody>
            </p:sp>
            <p:sp>
              <p:nvSpPr>
                <p:cNvPr id="52" name="Freeform 14"/>
                <p:cNvSpPr>
                  <a:spLocks/>
                </p:cNvSpPr>
                <p:nvPr/>
              </p:nvSpPr>
              <p:spPr bwMode="auto">
                <a:xfrm>
                  <a:off x="7327900" y="2887663"/>
                  <a:ext cx="511175" cy="5540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9" y="14"/>
                    </a:cxn>
                    <a:cxn ang="0">
                      <a:pos x="203" y="24"/>
                    </a:cxn>
                    <a:cxn ang="0">
                      <a:pos x="295" y="40"/>
                    </a:cxn>
                    <a:cxn ang="0">
                      <a:pos x="308" y="52"/>
                    </a:cxn>
                    <a:cxn ang="0">
                      <a:pos x="316" y="71"/>
                    </a:cxn>
                    <a:cxn ang="0">
                      <a:pos x="322" y="159"/>
                    </a:cxn>
                    <a:cxn ang="0">
                      <a:pos x="322" y="259"/>
                    </a:cxn>
                    <a:cxn ang="0">
                      <a:pos x="319" y="328"/>
                    </a:cxn>
                    <a:cxn ang="0">
                      <a:pos x="308" y="348"/>
                    </a:cxn>
                    <a:cxn ang="0">
                      <a:pos x="288" y="349"/>
                    </a:cxn>
                    <a:cxn ang="0">
                      <a:pos x="184" y="321"/>
                    </a:cxn>
                    <a:cxn ang="0">
                      <a:pos x="295" y="330"/>
                    </a:cxn>
                    <a:cxn ang="0">
                      <a:pos x="303" y="326"/>
                    </a:cxn>
                    <a:cxn ang="0">
                      <a:pos x="308" y="279"/>
                    </a:cxn>
                    <a:cxn ang="0">
                      <a:pos x="310" y="213"/>
                    </a:cxn>
                    <a:cxn ang="0">
                      <a:pos x="306" y="123"/>
                    </a:cxn>
                    <a:cxn ang="0">
                      <a:pos x="300" y="66"/>
                    </a:cxn>
                    <a:cxn ang="0">
                      <a:pos x="288" y="54"/>
                    </a:cxn>
                    <a:cxn ang="0">
                      <a:pos x="222" y="42"/>
                    </a:cxn>
                    <a:cxn ang="0">
                      <a:pos x="131" y="30"/>
                    </a:cxn>
                    <a:cxn ang="0">
                      <a:pos x="58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22" h="349">
                      <a:moveTo>
                        <a:pt x="0" y="0"/>
                      </a:moveTo>
                      <a:lnTo>
                        <a:pt x="119" y="14"/>
                      </a:lnTo>
                      <a:lnTo>
                        <a:pt x="203" y="24"/>
                      </a:lnTo>
                      <a:lnTo>
                        <a:pt x="295" y="40"/>
                      </a:lnTo>
                      <a:lnTo>
                        <a:pt x="308" y="52"/>
                      </a:lnTo>
                      <a:lnTo>
                        <a:pt x="316" y="71"/>
                      </a:lnTo>
                      <a:lnTo>
                        <a:pt x="322" y="159"/>
                      </a:lnTo>
                      <a:lnTo>
                        <a:pt x="322" y="259"/>
                      </a:lnTo>
                      <a:lnTo>
                        <a:pt x="319" y="328"/>
                      </a:lnTo>
                      <a:lnTo>
                        <a:pt x="308" y="348"/>
                      </a:lnTo>
                      <a:lnTo>
                        <a:pt x="288" y="349"/>
                      </a:lnTo>
                      <a:lnTo>
                        <a:pt x="184" y="321"/>
                      </a:lnTo>
                      <a:lnTo>
                        <a:pt x="295" y="330"/>
                      </a:lnTo>
                      <a:lnTo>
                        <a:pt x="303" y="326"/>
                      </a:lnTo>
                      <a:lnTo>
                        <a:pt x="308" y="279"/>
                      </a:lnTo>
                      <a:lnTo>
                        <a:pt x="310" y="213"/>
                      </a:lnTo>
                      <a:lnTo>
                        <a:pt x="306" y="123"/>
                      </a:lnTo>
                      <a:lnTo>
                        <a:pt x="300" y="66"/>
                      </a:lnTo>
                      <a:lnTo>
                        <a:pt x="288" y="54"/>
                      </a:lnTo>
                      <a:lnTo>
                        <a:pt x="222" y="42"/>
                      </a:lnTo>
                      <a:lnTo>
                        <a:pt x="131" y="30"/>
                      </a:lnTo>
                      <a:lnTo>
                        <a:pt x="58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a-DK" dirty="0"/>
                </a:p>
              </p:txBody>
            </p:sp>
            <p:sp>
              <p:nvSpPr>
                <p:cNvPr id="53" name="Freeform 15"/>
                <p:cNvSpPr>
                  <a:spLocks/>
                </p:cNvSpPr>
                <p:nvPr/>
              </p:nvSpPr>
              <p:spPr bwMode="auto">
                <a:xfrm>
                  <a:off x="7227888" y="2881313"/>
                  <a:ext cx="538162" cy="552450"/>
                </a:xfrm>
                <a:custGeom>
                  <a:avLst/>
                  <a:gdLst/>
                  <a:ahLst/>
                  <a:cxnLst>
                    <a:cxn ang="0">
                      <a:pos x="192" y="20"/>
                    </a:cxn>
                    <a:cxn ang="0">
                      <a:pos x="76" y="1"/>
                    </a:cxn>
                    <a:cxn ang="0">
                      <a:pos x="42" y="0"/>
                    </a:cxn>
                    <a:cxn ang="0">
                      <a:pos x="33" y="13"/>
                    </a:cxn>
                    <a:cxn ang="0">
                      <a:pos x="24" y="37"/>
                    </a:cxn>
                    <a:cxn ang="0">
                      <a:pos x="9" y="106"/>
                    </a:cxn>
                    <a:cxn ang="0">
                      <a:pos x="1" y="174"/>
                    </a:cxn>
                    <a:cxn ang="0">
                      <a:pos x="0" y="244"/>
                    </a:cxn>
                    <a:cxn ang="0">
                      <a:pos x="10" y="271"/>
                    </a:cxn>
                    <a:cxn ang="0">
                      <a:pos x="15" y="280"/>
                    </a:cxn>
                    <a:cxn ang="0">
                      <a:pos x="89" y="300"/>
                    </a:cxn>
                    <a:cxn ang="0">
                      <a:pos x="183" y="319"/>
                    </a:cxn>
                    <a:cxn ang="0">
                      <a:pos x="254" y="331"/>
                    </a:cxn>
                    <a:cxn ang="0">
                      <a:pos x="339" y="348"/>
                    </a:cxn>
                    <a:cxn ang="0">
                      <a:pos x="337" y="337"/>
                    </a:cxn>
                    <a:cxn ang="0">
                      <a:pos x="272" y="322"/>
                    </a:cxn>
                    <a:cxn ang="0">
                      <a:pos x="185" y="302"/>
                    </a:cxn>
                    <a:cxn ang="0">
                      <a:pos x="69" y="281"/>
                    </a:cxn>
                    <a:cxn ang="0">
                      <a:pos x="27" y="262"/>
                    </a:cxn>
                    <a:cxn ang="0">
                      <a:pos x="15" y="250"/>
                    </a:cxn>
                    <a:cxn ang="0">
                      <a:pos x="13" y="229"/>
                    </a:cxn>
                    <a:cxn ang="0">
                      <a:pos x="15" y="171"/>
                    </a:cxn>
                    <a:cxn ang="0">
                      <a:pos x="26" y="101"/>
                    </a:cxn>
                    <a:cxn ang="0">
                      <a:pos x="42" y="32"/>
                    </a:cxn>
                    <a:cxn ang="0">
                      <a:pos x="51" y="16"/>
                    </a:cxn>
                    <a:cxn ang="0">
                      <a:pos x="132" y="18"/>
                    </a:cxn>
                    <a:cxn ang="0">
                      <a:pos x="192" y="20"/>
                    </a:cxn>
                  </a:cxnLst>
                  <a:rect l="0" t="0" r="r" b="b"/>
                  <a:pathLst>
                    <a:path w="339" h="348">
                      <a:moveTo>
                        <a:pt x="192" y="20"/>
                      </a:moveTo>
                      <a:lnTo>
                        <a:pt x="76" y="1"/>
                      </a:lnTo>
                      <a:lnTo>
                        <a:pt x="42" y="0"/>
                      </a:lnTo>
                      <a:lnTo>
                        <a:pt x="33" y="13"/>
                      </a:lnTo>
                      <a:lnTo>
                        <a:pt x="24" y="37"/>
                      </a:lnTo>
                      <a:lnTo>
                        <a:pt x="9" y="106"/>
                      </a:lnTo>
                      <a:lnTo>
                        <a:pt x="1" y="174"/>
                      </a:lnTo>
                      <a:lnTo>
                        <a:pt x="0" y="244"/>
                      </a:lnTo>
                      <a:lnTo>
                        <a:pt x="10" y="271"/>
                      </a:lnTo>
                      <a:lnTo>
                        <a:pt x="15" y="280"/>
                      </a:lnTo>
                      <a:lnTo>
                        <a:pt x="89" y="300"/>
                      </a:lnTo>
                      <a:lnTo>
                        <a:pt x="183" y="319"/>
                      </a:lnTo>
                      <a:lnTo>
                        <a:pt x="254" y="331"/>
                      </a:lnTo>
                      <a:lnTo>
                        <a:pt x="339" y="348"/>
                      </a:lnTo>
                      <a:lnTo>
                        <a:pt x="337" y="337"/>
                      </a:lnTo>
                      <a:lnTo>
                        <a:pt x="272" y="322"/>
                      </a:lnTo>
                      <a:lnTo>
                        <a:pt x="185" y="302"/>
                      </a:lnTo>
                      <a:lnTo>
                        <a:pt x="69" y="281"/>
                      </a:lnTo>
                      <a:lnTo>
                        <a:pt x="27" y="262"/>
                      </a:lnTo>
                      <a:lnTo>
                        <a:pt x="15" y="250"/>
                      </a:lnTo>
                      <a:lnTo>
                        <a:pt x="13" y="229"/>
                      </a:lnTo>
                      <a:lnTo>
                        <a:pt x="15" y="171"/>
                      </a:lnTo>
                      <a:lnTo>
                        <a:pt x="26" y="101"/>
                      </a:lnTo>
                      <a:lnTo>
                        <a:pt x="42" y="32"/>
                      </a:lnTo>
                      <a:lnTo>
                        <a:pt x="51" y="16"/>
                      </a:lnTo>
                      <a:lnTo>
                        <a:pt x="132" y="18"/>
                      </a:lnTo>
                      <a:lnTo>
                        <a:pt x="192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a-DK" dirty="0"/>
                </a:p>
              </p:txBody>
            </p:sp>
            <p:grpSp>
              <p:nvGrpSpPr>
                <p:cNvPr id="54" name="Gruppe 80"/>
                <p:cNvGrpSpPr/>
                <p:nvPr/>
              </p:nvGrpSpPr>
              <p:grpSpPr>
                <a:xfrm>
                  <a:off x="7161213" y="3640138"/>
                  <a:ext cx="679449" cy="123825"/>
                  <a:chOff x="7161213" y="3640138"/>
                  <a:chExt cx="679449" cy="123825"/>
                </a:xfrm>
              </p:grpSpPr>
              <p:sp>
                <p:nvSpPr>
                  <p:cNvPr id="55" name="Freeform 11"/>
                  <p:cNvSpPr>
                    <a:spLocks/>
                  </p:cNvSpPr>
                  <p:nvPr/>
                </p:nvSpPr>
                <p:spPr bwMode="auto">
                  <a:xfrm>
                    <a:off x="7610475" y="3703638"/>
                    <a:ext cx="230187" cy="60325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144" y="14"/>
                      </a:cxn>
                      <a:cxn ang="0">
                        <a:pos x="145" y="38"/>
                      </a:cxn>
                      <a:cxn ang="0">
                        <a:pos x="0" y="25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5" h="38">
                        <a:moveTo>
                          <a:pt x="3" y="0"/>
                        </a:moveTo>
                        <a:lnTo>
                          <a:pt x="144" y="14"/>
                        </a:lnTo>
                        <a:lnTo>
                          <a:pt x="145" y="38"/>
                        </a:lnTo>
                        <a:lnTo>
                          <a:pt x="0" y="25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a-DK" dirty="0"/>
                  </a:p>
                </p:txBody>
              </p:sp>
              <p:sp>
                <p:nvSpPr>
                  <p:cNvPr id="56" name="Freeform 9"/>
                  <p:cNvSpPr>
                    <a:spLocks/>
                  </p:cNvSpPr>
                  <p:nvPr/>
                </p:nvSpPr>
                <p:spPr bwMode="auto">
                  <a:xfrm>
                    <a:off x="7161213" y="3640138"/>
                    <a:ext cx="61912" cy="55563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39" y="4"/>
                      </a:cxn>
                      <a:cxn ang="0">
                        <a:pos x="35" y="35"/>
                      </a:cxn>
                      <a:cxn ang="0">
                        <a:pos x="0" y="30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39" h="35">
                        <a:moveTo>
                          <a:pt x="7" y="0"/>
                        </a:moveTo>
                        <a:lnTo>
                          <a:pt x="39" y="4"/>
                        </a:lnTo>
                        <a:lnTo>
                          <a:pt x="35" y="35"/>
                        </a:lnTo>
                        <a:lnTo>
                          <a:pt x="0" y="30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a-DK" dirty="0"/>
                  </a:p>
                </p:txBody>
              </p:sp>
              <p:sp>
                <p:nvSpPr>
                  <p:cNvPr id="57" name="Freeform 10"/>
                  <p:cNvSpPr>
                    <a:spLocks/>
                  </p:cNvSpPr>
                  <p:nvPr/>
                </p:nvSpPr>
                <p:spPr bwMode="auto">
                  <a:xfrm>
                    <a:off x="7267575" y="3651251"/>
                    <a:ext cx="60325" cy="55563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38" y="4"/>
                      </a:cxn>
                      <a:cxn ang="0">
                        <a:pos x="35" y="35"/>
                      </a:cxn>
                      <a:cxn ang="0">
                        <a:pos x="0" y="29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38" h="35">
                        <a:moveTo>
                          <a:pt x="6" y="0"/>
                        </a:moveTo>
                        <a:lnTo>
                          <a:pt x="38" y="4"/>
                        </a:lnTo>
                        <a:lnTo>
                          <a:pt x="35" y="35"/>
                        </a:lnTo>
                        <a:lnTo>
                          <a:pt x="0" y="29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a-DK" dirty="0"/>
                  </a:p>
                </p:txBody>
              </p:sp>
            </p:grpSp>
          </p:grpSp>
          <p:grpSp>
            <p:nvGrpSpPr>
              <p:cNvPr id="39" name="Gruppe 81"/>
              <p:cNvGrpSpPr/>
              <p:nvPr/>
            </p:nvGrpSpPr>
            <p:grpSpPr>
              <a:xfrm>
                <a:off x="5392284" y="3167969"/>
                <a:ext cx="827884" cy="1339850"/>
                <a:chOff x="6706734" y="3053669"/>
                <a:chExt cx="827884" cy="1339850"/>
              </a:xfrm>
            </p:grpSpPr>
            <p:sp>
              <p:nvSpPr>
                <p:cNvPr id="40" name="Freeform 60"/>
                <p:cNvSpPr>
                  <a:spLocks noChangeAspect="1"/>
                </p:cNvSpPr>
                <p:nvPr/>
              </p:nvSpPr>
              <p:spPr bwMode="auto">
                <a:xfrm rot="20100000">
                  <a:off x="6990106" y="3250081"/>
                  <a:ext cx="544512" cy="587375"/>
                </a:xfrm>
                <a:custGeom>
                  <a:avLst/>
                  <a:gdLst/>
                  <a:ahLst/>
                  <a:cxnLst>
                    <a:cxn ang="0">
                      <a:pos x="40" y="2"/>
                    </a:cxn>
                    <a:cxn ang="0">
                      <a:pos x="60" y="4"/>
                    </a:cxn>
                    <a:cxn ang="0">
                      <a:pos x="89" y="17"/>
                    </a:cxn>
                    <a:cxn ang="0">
                      <a:pos x="121" y="46"/>
                    </a:cxn>
                    <a:cxn ang="0">
                      <a:pos x="156" y="87"/>
                    </a:cxn>
                    <a:cxn ang="0">
                      <a:pos x="196" y="142"/>
                    </a:cxn>
                    <a:cxn ang="0">
                      <a:pos x="227" y="203"/>
                    </a:cxn>
                    <a:cxn ang="0">
                      <a:pos x="243" y="274"/>
                    </a:cxn>
                    <a:cxn ang="0">
                      <a:pos x="260" y="316"/>
                    </a:cxn>
                    <a:cxn ang="0">
                      <a:pos x="270" y="339"/>
                    </a:cxn>
                    <a:cxn ang="0">
                      <a:pos x="291" y="345"/>
                    </a:cxn>
                    <a:cxn ang="0">
                      <a:pos x="321" y="345"/>
                    </a:cxn>
                    <a:cxn ang="0">
                      <a:pos x="336" y="346"/>
                    </a:cxn>
                    <a:cxn ang="0">
                      <a:pos x="343" y="363"/>
                    </a:cxn>
                    <a:cxn ang="0">
                      <a:pos x="322" y="368"/>
                    </a:cxn>
                    <a:cxn ang="0">
                      <a:pos x="294" y="366"/>
                    </a:cxn>
                    <a:cxn ang="0">
                      <a:pos x="267" y="363"/>
                    </a:cxn>
                    <a:cxn ang="0">
                      <a:pos x="250" y="348"/>
                    </a:cxn>
                    <a:cxn ang="0">
                      <a:pos x="236" y="353"/>
                    </a:cxn>
                    <a:cxn ang="0">
                      <a:pos x="231" y="366"/>
                    </a:cxn>
                    <a:cxn ang="0">
                      <a:pos x="213" y="370"/>
                    </a:cxn>
                    <a:cxn ang="0">
                      <a:pos x="203" y="362"/>
                    </a:cxn>
                    <a:cxn ang="0">
                      <a:pos x="209" y="345"/>
                    </a:cxn>
                    <a:cxn ang="0">
                      <a:pos x="227" y="325"/>
                    </a:cxn>
                    <a:cxn ang="0">
                      <a:pos x="230" y="299"/>
                    </a:cxn>
                    <a:cxn ang="0">
                      <a:pos x="221" y="272"/>
                    </a:cxn>
                    <a:cxn ang="0">
                      <a:pos x="203" y="221"/>
                    </a:cxn>
                    <a:cxn ang="0">
                      <a:pos x="179" y="183"/>
                    </a:cxn>
                    <a:cxn ang="0">
                      <a:pos x="155" y="145"/>
                    </a:cxn>
                    <a:cxn ang="0">
                      <a:pos x="131" y="115"/>
                    </a:cxn>
                    <a:cxn ang="0">
                      <a:pos x="98" y="84"/>
                    </a:cxn>
                    <a:cxn ang="0">
                      <a:pos x="60" y="63"/>
                    </a:cxn>
                    <a:cxn ang="0">
                      <a:pos x="9" y="43"/>
                    </a:cxn>
                    <a:cxn ang="0">
                      <a:pos x="0" y="17"/>
                    </a:cxn>
                    <a:cxn ang="0">
                      <a:pos x="16" y="0"/>
                    </a:cxn>
                    <a:cxn ang="0">
                      <a:pos x="40" y="2"/>
                    </a:cxn>
                  </a:cxnLst>
                  <a:rect l="0" t="0" r="r" b="b"/>
                  <a:pathLst>
                    <a:path w="343" h="370">
                      <a:moveTo>
                        <a:pt x="40" y="2"/>
                      </a:moveTo>
                      <a:lnTo>
                        <a:pt x="60" y="4"/>
                      </a:lnTo>
                      <a:lnTo>
                        <a:pt x="89" y="17"/>
                      </a:lnTo>
                      <a:lnTo>
                        <a:pt x="121" y="46"/>
                      </a:lnTo>
                      <a:lnTo>
                        <a:pt x="156" y="87"/>
                      </a:lnTo>
                      <a:lnTo>
                        <a:pt x="196" y="142"/>
                      </a:lnTo>
                      <a:lnTo>
                        <a:pt x="227" y="203"/>
                      </a:lnTo>
                      <a:lnTo>
                        <a:pt x="243" y="274"/>
                      </a:lnTo>
                      <a:lnTo>
                        <a:pt x="260" y="316"/>
                      </a:lnTo>
                      <a:lnTo>
                        <a:pt x="270" y="339"/>
                      </a:lnTo>
                      <a:lnTo>
                        <a:pt x="291" y="345"/>
                      </a:lnTo>
                      <a:lnTo>
                        <a:pt x="321" y="345"/>
                      </a:lnTo>
                      <a:lnTo>
                        <a:pt x="336" y="346"/>
                      </a:lnTo>
                      <a:lnTo>
                        <a:pt x="343" y="363"/>
                      </a:lnTo>
                      <a:lnTo>
                        <a:pt x="322" y="368"/>
                      </a:lnTo>
                      <a:lnTo>
                        <a:pt x="294" y="366"/>
                      </a:lnTo>
                      <a:lnTo>
                        <a:pt x="267" y="363"/>
                      </a:lnTo>
                      <a:lnTo>
                        <a:pt x="250" y="348"/>
                      </a:lnTo>
                      <a:lnTo>
                        <a:pt x="236" y="353"/>
                      </a:lnTo>
                      <a:lnTo>
                        <a:pt x="231" y="366"/>
                      </a:lnTo>
                      <a:lnTo>
                        <a:pt x="213" y="370"/>
                      </a:lnTo>
                      <a:lnTo>
                        <a:pt x="203" y="362"/>
                      </a:lnTo>
                      <a:lnTo>
                        <a:pt x="209" y="345"/>
                      </a:lnTo>
                      <a:lnTo>
                        <a:pt x="227" y="325"/>
                      </a:lnTo>
                      <a:lnTo>
                        <a:pt x="230" y="299"/>
                      </a:lnTo>
                      <a:lnTo>
                        <a:pt x="221" y="272"/>
                      </a:lnTo>
                      <a:lnTo>
                        <a:pt x="203" y="221"/>
                      </a:lnTo>
                      <a:lnTo>
                        <a:pt x="179" y="183"/>
                      </a:lnTo>
                      <a:lnTo>
                        <a:pt x="155" y="145"/>
                      </a:lnTo>
                      <a:lnTo>
                        <a:pt x="131" y="115"/>
                      </a:lnTo>
                      <a:lnTo>
                        <a:pt x="98" y="84"/>
                      </a:lnTo>
                      <a:lnTo>
                        <a:pt x="60" y="63"/>
                      </a:lnTo>
                      <a:lnTo>
                        <a:pt x="9" y="43"/>
                      </a:lnTo>
                      <a:lnTo>
                        <a:pt x="0" y="17"/>
                      </a:lnTo>
                      <a:lnTo>
                        <a:pt x="16" y="0"/>
                      </a:lnTo>
                      <a:lnTo>
                        <a:pt x="4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a-DK" dirty="0"/>
                </a:p>
              </p:txBody>
            </p:sp>
            <p:sp>
              <p:nvSpPr>
                <p:cNvPr id="41" name="Freeform 37"/>
                <p:cNvSpPr>
                  <a:spLocks/>
                </p:cNvSpPr>
                <p:nvPr/>
              </p:nvSpPr>
              <p:spPr bwMode="auto">
                <a:xfrm>
                  <a:off x="6728959" y="3053669"/>
                  <a:ext cx="336550" cy="273050"/>
                </a:xfrm>
                <a:custGeom>
                  <a:avLst/>
                  <a:gdLst/>
                  <a:ahLst/>
                  <a:cxnLst>
                    <a:cxn ang="0">
                      <a:pos x="136" y="47"/>
                    </a:cxn>
                    <a:cxn ang="0">
                      <a:pos x="113" y="24"/>
                    </a:cxn>
                    <a:cxn ang="0">
                      <a:pos x="91" y="8"/>
                    </a:cxn>
                    <a:cxn ang="0">
                      <a:pos x="68" y="0"/>
                    </a:cxn>
                    <a:cxn ang="0">
                      <a:pos x="47" y="0"/>
                    </a:cxn>
                    <a:cxn ang="0">
                      <a:pos x="22" y="6"/>
                    </a:cxn>
                    <a:cxn ang="0">
                      <a:pos x="4" y="29"/>
                    </a:cxn>
                    <a:cxn ang="0">
                      <a:pos x="0" y="55"/>
                    </a:cxn>
                    <a:cxn ang="0">
                      <a:pos x="1" y="82"/>
                    </a:cxn>
                    <a:cxn ang="0">
                      <a:pos x="10" y="111"/>
                    </a:cxn>
                    <a:cxn ang="0">
                      <a:pos x="24" y="134"/>
                    </a:cxn>
                    <a:cxn ang="0">
                      <a:pos x="41" y="151"/>
                    </a:cxn>
                    <a:cxn ang="0">
                      <a:pos x="61" y="161"/>
                    </a:cxn>
                    <a:cxn ang="0">
                      <a:pos x="82" y="168"/>
                    </a:cxn>
                    <a:cxn ang="0">
                      <a:pos x="102" y="172"/>
                    </a:cxn>
                    <a:cxn ang="0">
                      <a:pos x="119" y="169"/>
                    </a:cxn>
                    <a:cxn ang="0">
                      <a:pos x="134" y="163"/>
                    </a:cxn>
                    <a:cxn ang="0">
                      <a:pos x="144" y="151"/>
                    </a:cxn>
                    <a:cxn ang="0">
                      <a:pos x="150" y="130"/>
                    </a:cxn>
                    <a:cxn ang="0">
                      <a:pos x="152" y="111"/>
                    </a:cxn>
                    <a:cxn ang="0">
                      <a:pos x="152" y="86"/>
                    </a:cxn>
                    <a:cxn ang="0">
                      <a:pos x="147" y="69"/>
                    </a:cxn>
                    <a:cxn ang="0">
                      <a:pos x="161" y="57"/>
                    </a:cxn>
                    <a:cxn ang="0">
                      <a:pos x="183" y="50"/>
                    </a:cxn>
                    <a:cxn ang="0">
                      <a:pos x="203" y="45"/>
                    </a:cxn>
                    <a:cxn ang="0">
                      <a:pos x="212" y="35"/>
                    </a:cxn>
                    <a:cxn ang="0">
                      <a:pos x="209" y="29"/>
                    </a:cxn>
                    <a:cxn ang="0">
                      <a:pos x="206" y="21"/>
                    </a:cxn>
                    <a:cxn ang="0">
                      <a:pos x="194" y="16"/>
                    </a:cxn>
                    <a:cxn ang="0">
                      <a:pos x="181" y="21"/>
                    </a:cxn>
                    <a:cxn ang="0">
                      <a:pos x="160" y="39"/>
                    </a:cxn>
                    <a:cxn ang="0">
                      <a:pos x="136" y="47"/>
                    </a:cxn>
                  </a:cxnLst>
                  <a:rect l="0" t="0" r="r" b="b"/>
                  <a:pathLst>
                    <a:path w="212" h="172">
                      <a:moveTo>
                        <a:pt x="136" y="47"/>
                      </a:moveTo>
                      <a:lnTo>
                        <a:pt x="113" y="24"/>
                      </a:lnTo>
                      <a:lnTo>
                        <a:pt x="91" y="8"/>
                      </a:lnTo>
                      <a:lnTo>
                        <a:pt x="68" y="0"/>
                      </a:lnTo>
                      <a:lnTo>
                        <a:pt x="47" y="0"/>
                      </a:lnTo>
                      <a:lnTo>
                        <a:pt x="22" y="6"/>
                      </a:lnTo>
                      <a:lnTo>
                        <a:pt x="4" y="29"/>
                      </a:lnTo>
                      <a:lnTo>
                        <a:pt x="0" y="55"/>
                      </a:lnTo>
                      <a:lnTo>
                        <a:pt x="1" y="82"/>
                      </a:lnTo>
                      <a:lnTo>
                        <a:pt x="10" y="111"/>
                      </a:lnTo>
                      <a:lnTo>
                        <a:pt x="24" y="134"/>
                      </a:lnTo>
                      <a:lnTo>
                        <a:pt x="41" y="151"/>
                      </a:lnTo>
                      <a:lnTo>
                        <a:pt x="61" y="161"/>
                      </a:lnTo>
                      <a:lnTo>
                        <a:pt x="82" y="168"/>
                      </a:lnTo>
                      <a:lnTo>
                        <a:pt x="102" y="172"/>
                      </a:lnTo>
                      <a:lnTo>
                        <a:pt x="119" y="169"/>
                      </a:lnTo>
                      <a:lnTo>
                        <a:pt x="134" y="163"/>
                      </a:lnTo>
                      <a:lnTo>
                        <a:pt x="144" y="151"/>
                      </a:lnTo>
                      <a:lnTo>
                        <a:pt x="150" y="130"/>
                      </a:lnTo>
                      <a:lnTo>
                        <a:pt x="152" y="111"/>
                      </a:lnTo>
                      <a:lnTo>
                        <a:pt x="152" y="86"/>
                      </a:lnTo>
                      <a:lnTo>
                        <a:pt x="147" y="69"/>
                      </a:lnTo>
                      <a:lnTo>
                        <a:pt x="161" y="57"/>
                      </a:lnTo>
                      <a:lnTo>
                        <a:pt x="183" y="50"/>
                      </a:lnTo>
                      <a:lnTo>
                        <a:pt x="203" y="45"/>
                      </a:lnTo>
                      <a:lnTo>
                        <a:pt x="212" y="35"/>
                      </a:lnTo>
                      <a:lnTo>
                        <a:pt x="209" y="29"/>
                      </a:lnTo>
                      <a:lnTo>
                        <a:pt x="206" y="21"/>
                      </a:lnTo>
                      <a:lnTo>
                        <a:pt x="194" y="16"/>
                      </a:lnTo>
                      <a:lnTo>
                        <a:pt x="181" y="21"/>
                      </a:lnTo>
                      <a:lnTo>
                        <a:pt x="160" y="39"/>
                      </a:lnTo>
                      <a:lnTo>
                        <a:pt x="136" y="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a-DK" dirty="0"/>
                </a:p>
              </p:txBody>
            </p:sp>
            <p:sp>
              <p:nvSpPr>
                <p:cNvPr id="42" name="Freeform 38"/>
                <p:cNvSpPr>
                  <a:spLocks/>
                </p:cNvSpPr>
                <p:nvPr/>
              </p:nvSpPr>
              <p:spPr bwMode="auto">
                <a:xfrm>
                  <a:off x="6873422" y="3347356"/>
                  <a:ext cx="292100" cy="557213"/>
                </a:xfrm>
                <a:custGeom>
                  <a:avLst/>
                  <a:gdLst/>
                  <a:ahLst/>
                  <a:cxnLst>
                    <a:cxn ang="0">
                      <a:pos x="30" y="10"/>
                    </a:cxn>
                    <a:cxn ang="0">
                      <a:pos x="45" y="2"/>
                    </a:cxn>
                    <a:cxn ang="0">
                      <a:pos x="66" y="0"/>
                    </a:cxn>
                    <a:cxn ang="0">
                      <a:pos x="82" y="2"/>
                    </a:cxn>
                    <a:cxn ang="0">
                      <a:pos x="101" y="11"/>
                    </a:cxn>
                    <a:cxn ang="0">
                      <a:pos x="117" y="26"/>
                    </a:cxn>
                    <a:cxn ang="0">
                      <a:pos x="133" y="43"/>
                    </a:cxn>
                    <a:cxn ang="0">
                      <a:pos x="145" y="60"/>
                    </a:cxn>
                    <a:cxn ang="0">
                      <a:pos x="155" y="81"/>
                    </a:cxn>
                    <a:cxn ang="0">
                      <a:pos x="166" y="107"/>
                    </a:cxn>
                    <a:cxn ang="0">
                      <a:pos x="176" y="134"/>
                    </a:cxn>
                    <a:cxn ang="0">
                      <a:pos x="181" y="164"/>
                    </a:cxn>
                    <a:cxn ang="0">
                      <a:pos x="184" y="198"/>
                    </a:cxn>
                    <a:cxn ang="0">
                      <a:pos x="181" y="239"/>
                    </a:cxn>
                    <a:cxn ang="0">
                      <a:pos x="176" y="278"/>
                    </a:cxn>
                    <a:cxn ang="0">
                      <a:pos x="163" y="311"/>
                    </a:cxn>
                    <a:cxn ang="0">
                      <a:pos x="150" y="329"/>
                    </a:cxn>
                    <a:cxn ang="0">
                      <a:pos x="129" y="345"/>
                    </a:cxn>
                    <a:cxn ang="0">
                      <a:pos x="103" y="349"/>
                    </a:cxn>
                    <a:cxn ang="0">
                      <a:pos x="69" y="351"/>
                    </a:cxn>
                    <a:cxn ang="0">
                      <a:pos x="46" y="342"/>
                    </a:cxn>
                    <a:cxn ang="0">
                      <a:pos x="30" y="324"/>
                    </a:cxn>
                    <a:cxn ang="0">
                      <a:pos x="15" y="301"/>
                    </a:cxn>
                    <a:cxn ang="0">
                      <a:pos x="12" y="276"/>
                    </a:cxn>
                    <a:cxn ang="0">
                      <a:pos x="12" y="250"/>
                    </a:cxn>
                    <a:cxn ang="0">
                      <a:pos x="22" y="224"/>
                    </a:cxn>
                    <a:cxn ang="0">
                      <a:pos x="31" y="205"/>
                    </a:cxn>
                    <a:cxn ang="0">
                      <a:pos x="42" y="182"/>
                    </a:cxn>
                    <a:cxn ang="0">
                      <a:pos x="47" y="166"/>
                    </a:cxn>
                    <a:cxn ang="0">
                      <a:pos x="43" y="140"/>
                    </a:cxn>
                    <a:cxn ang="0">
                      <a:pos x="34" y="120"/>
                    </a:cxn>
                    <a:cxn ang="0">
                      <a:pos x="16" y="101"/>
                    </a:cxn>
                    <a:cxn ang="0">
                      <a:pos x="3" y="73"/>
                    </a:cxn>
                    <a:cxn ang="0">
                      <a:pos x="0" y="58"/>
                    </a:cxn>
                    <a:cxn ang="0">
                      <a:pos x="3" y="35"/>
                    </a:cxn>
                    <a:cxn ang="0">
                      <a:pos x="14" y="22"/>
                    </a:cxn>
                    <a:cxn ang="0">
                      <a:pos x="30" y="10"/>
                    </a:cxn>
                  </a:cxnLst>
                  <a:rect l="0" t="0" r="r" b="b"/>
                  <a:pathLst>
                    <a:path w="184" h="351">
                      <a:moveTo>
                        <a:pt x="30" y="10"/>
                      </a:moveTo>
                      <a:lnTo>
                        <a:pt x="45" y="2"/>
                      </a:lnTo>
                      <a:lnTo>
                        <a:pt x="66" y="0"/>
                      </a:lnTo>
                      <a:lnTo>
                        <a:pt x="82" y="2"/>
                      </a:lnTo>
                      <a:lnTo>
                        <a:pt x="101" y="11"/>
                      </a:lnTo>
                      <a:lnTo>
                        <a:pt x="117" y="26"/>
                      </a:lnTo>
                      <a:lnTo>
                        <a:pt x="133" y="43"/>
                      </a:lnTo>
                      <a:lnTo>
                        <a:pt x="145" y="60"/>
                      </a:lnTo>
                      <a:lnTo>
                        <a:pt x="155" y="81"/>
                      </a:lnTo>
                      <a:lnTo>
                        <a:pt x="166" y="107"/>
                      </a:lnTo>
                      <a:lnTo>
                        <a:pt x="176" y="134"/>
                      </a:lnTo>
                      <a:lnTo>
                        <a:pt x="181" y="164"/>
                      </a:lnTo>
                      <a:lnTo>
                        <a:pt x="184" y="198"/>
                      </a:lnTo>
                      <a:lnTo>
                        <a:pt x="181" y="239"/>
                      </a:lnTo>
                      <a:lnTo>
                        <a:pt x="176" y="278"/>
                      </a:lnTo>
                      <a:lnTo>
                        <a:pt x="163" y="311"/>
                      </a:lnTo>
                      <a:lnTo>
                        <a:pt x="150" y="329"/>
                      </a:lnTo>
                      <a:lnTo>
                        <a:pt x="129" y="345"/>
                      </a:lnTo>
                      <a:lnTo>
                        <a:pt x="103" y="349"/>
                      </a:lnTo>
                      <a:lnTo>
                        <a:pt x="69" y="351"/>
                      </a:lnTo>
                      <a:lnTo>
                        <a:pt x="46" y="342"/>
                      </a:lnTo>
                      <a:lnTo>
                        <a:pt x="30" y="324"/>
                      </a:lnTo>
                      <a:lnTo>
                        <a:pt x="15" y="301"/>
                      </a:lnTo>
                      <a:lnTo>
                        <a:pt x="12" y="276"/>
                      </a:lnTo>
                      <a:lnTo>
                        <a:pt x="12" y="250"/>
                      </a:lnTo>
                      <a:lnTo>
                        <a:pt x="22" y="224"/>
                      </a:lnTo>
                      <a:lnTo>
                        <a:pt x="31" y="205"/>
                      </a:lnTo>
                      <a:lnTo>
                        <a:pt x="42" y="182"/>
                      </a:lnTo>
                      <a:lnTo>
                        <a:pt x="47" y="166"/>
                      </a:lnTo>
                      <a:lnTo>
                        <a:pt x="43" y="140"/>
                      </a:lnTo>
                      <a:lnTo>
                        <a:pt x="34" y="120"/>
                      </a:lnTo>
                      <a:lnTo>
                        <a:pt x="16" y="101"/>
                      </a:lnTo>
                      <a:lnTo>
                        <a:pt x="3" y="73"/>
                      </a:lnTo>
                      <a:lnTo>
                        <a:pt x="0" y="58"/>
                      </a:lnTo>
                      <a:lnTo>
                        <a:pt x="3" y="35"/>
                      </a:lnTo>
                      <a:lnTo>
                        <a:pt x="14" y="22"/>
                      </a:lnTo>
                      <a:lnTo>
                        <a:pt x="3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a-DK" dirty="0"/>
                </a:p>
              </p:txBody>
            </p:sp>
            <p:sp>
              <p:nvSpPr>
                <p:cNvPr id="43" name="Freeform 39"/>
                <p:cNvSpPr>
                  <a:spLocks/>
                </p:cNvSpPr>
                <p:nvPr/>
              </p:nvSpPr>
              <p:spPr bwMode="auto">
                <a:xfrm>
                  <a:off x="6706734" y="3380694"/>
                  <a:ext cx="242888" cy="490538"/>
                </a:xfrm>
                <a:custGeom>
                  <a:avLst/>
                  <a:gdLst/>
                  <a:ahLst/>
                  <a:cxnLst>
                    <a:cxn ang="0">
                      <a:pos x="87" y="50"/>
                    </a:cxn>
                    <a:cxn ang="0">
                      <a:pos x="102" y="26"/>
                    </a:cxn>
                    <a:cxn ang="0">
                      <a:pos x="117" y="14"/>
                    </a:cxn>
                    <a:cxn ang="0">
                      <a:pos x="132" y="0"/>
                    </a:cxn>
                    <a:cxn ang="0">
                      <a:pos x="142" y="8"/>
                    </a:cxn>
                    <a:cxn ang="0">
                      <a:pos x="153" y="27"/>
                    </a:cxn>
                    <a:cxn ang="0">
                      <a:pos x="144" y="59"/>
                    </a:cxn>
                    <a:cxn ang="0">
                      <a:pos x="133" y="71"/>
                    </a:cxn>
                    <a:cxn ang="0">
                      <a:pos x="102" y="83"/>
                    </a:cxn>
                    <a:cxn ang="0">
                      <a:pos x="69" y="104"/>
                    </a:cxn>
                    <a:cxn ang="0">
                      <a:pos x="48" y="124"/>
                    </a:cxn>
                    <a:cxn ang="0">
                      <a:pos x="39" y="140"/>
                    </a:cxn>
                    <a:cxn ang="0">
                      <a:pos x="39" y="149"/>
                    </a:cxn>
                    <a:cxn ang="0">
                      <a:pos x="48" y="161"/>
                    </a:cxn>
                    <a:cxn ang="0">
                      <a:pos x="67" y="172"/>
                    </a:cxn>
                    <a:cxn ang="0">
                      <a:pos x="96" y="184"/>
                    </a:cxn>
                    <a:cxn ang="0">
                      <a:pos x="114" y="199"/>
                    </a:cxn>
                    <a:cxn ang="0">
                      <a:pos x="123" y="211"/>
                    </a:cxn>
                    <a:cxn ang="0">
                      <a:pos x="129" y="224"/>
                    </a:cxn>
                    <a:cxn ang="0">
                      <a:pos x="129" y="244"/>
                    </a:cxn>
                    <a:cxn ang="0">
                      <a:pos x="120" y="258"/>
                    </a:cxn>
                    <a:cxn ang="0">
                      <a:pos x="109" y="267"/>
                    </a:cxn>
                    <a:cxn ang="0">
                      <a:pos x="82" y="278"/>
                    </a:cxn>
                    <a:cxn ang="0">
                      <a:pos x="63" y="291"/>
                    </a:cxn>
                    <a:cxn ang="0">
                      <a:pos x="61" y="301"/>
                    </a:cxn>
                    <a:cxn ang="0">
                      <a:pos x="51" y="309"/>
                    </a:cxn>
                    <a:cxn ang="0">
                      <a:pos x="30" y="299"/>
                    </a:cxn>
                    <a:cxn ang="0">
                      <a:pos x="32" y="277"/>
                    </a:cxn>
                    <a:cxn ang="0">
                      <a:pos x="51" y="267"/>
                    </a:cxn>
                    <a:cxn ang="0">
                      <a:pos x="83" y="254"/>
                    </a:cxn>
                    <a:cxn ang="0">
                      <a:pos x="101" y="244"/>
                    </a:cxn>
                    <a:cxn ang="0">
                      <a:pos x="105" y="229"/>
                    </a:cxn>
                    <a:cxn ang="0">
                      <a:pos x="104" y="223"/>
                    </a:cxn>
                    <a:cxn ang="0">
                      <a:pos x="91" y="208"/>
                    </a:cxn>
                    <a:cxn ang="0">
                      <a:pos x="62" y="190"/>
                    </a:cxn>
                    <a:cxn ang="0">
                      <a:pos x="29" y="176"/>
                    </a:cxn>
                    <a:cxn ang="0">
                      <a:pos x="6" y="164"/>
                    </a:cxn>
                    <a:cxn ang="0">
                      <a:pos x="0" y="155"/>
                    </a:cxn>
                    <a:cxn ang="0">
                      <a:pos x="0" y="149"/>
                    </a:cxn>
                    <a:cxn ang="0">
                      <a:pos x="5" y="133"/>
                    </a:cxn>
                    <a:cxn ang="0">
                      <a:pos x="21" y="112"/>
                    </a:cxn>
                    <a:cxn ang="0">
                      <a:pos x="42" y="94"/>
                    </a:cxn>
                    <a:cxn ang="0">
                      <a:pos x="63" y="71"/>
                    </a:cxn>
                    <a:cxn ang="0">
                      <a:pos x="87" y="50"/>
                    </a:cxn>
                  </a:cxnLst>
                  <a:rect l="0" t="0" r="r" b="b"/>
                  <a:pathLst>
                    <a:path w="153" h="309">
                      <a:moveTo>
                        <a:pt x="87" y="50"/>
                      </a:moveTo>
                      <a:lnTo>
                        <a:pt x="102" y="26"/>
                      </a:lnTo>
                      <a:lnTo>
                        <a:pt x="117" y="14"/>
                      </a:lnTo>
                      <a:lnTo>
                        <a:pt x="132" y="0"/>
                      </a:lnTo>
                      <a:lnTo>
                        <a:pt x="142" y="8"/>
                      </a:lnTo>
                      <a:lnTo>
                        <a:pt x="153" y="27"/>
                      </a:lnTo>
                      <a:lnTo>
                        <a:pt x="144" y="59"/>
                      </a:lnTo>
                      <a:lnTo>
                        <a:pt x="133" y="71"/>
                      </a:lnTo>
                      <a:lnTo>
                        <a:pt x="102" y="83"/>
                      </a:lnTo>
                      <a:lnTo>
                        <a:pt x="69" y="104"/>
                      </a:lnTo>
                      <a:lnTo>
                        <a:pt x="48" y="124"/>
                      </a:lnTo>
                      <a:lnTo>
                        <a:pt x="39" y="140"/>
                      </a:lnTo>
                      <a:lnTo>
                        <a:pt x="39" y="149"/>
                      </a:lnTo>
                      <a:lnTo>
                        <a:pt x="48" y="161"/>
                      </a:lnTo>
                      <a:lnTo>
                        <a:pt x="67" y="172"/>
                      </a:lnTo>
                      <a:lnTo>
                        <a:pt x="96" y="184"/>
                      </a:lnTo>
                      <a:lnTo>
                        <a:pt x="114" y="199"/>
                      </a:lnTo>
                      <a:lnTo>
                        <a:pt x="123" y="211"/>
                      </a:lnTo>
                      <a:lnTo>
                        <a:pt x="129" y="224"/>
                      </a:lnTo>
                      <a:lnTo>
                        <a:pt x="129" y="244"/>
                      </a:lnTo>
                      <a:lnTo>
                        <a:pt x="120" y="258"/>
                      </a:lnTo>
                      <a:lnTo>
                        <a:pt x="109" y="267"/>
                      </a:lnTo>
                      <a:lnTo>
                        <a:pt x="82" y="278"/>
                      </a:lnTo>
                      <a:lnTo>
                        <a:pt x="63" y="291"/>
                      </a:lnTo>
                      <a:lnTo>
                        <a:pt x="61" y="301"/>
                      </a:lnTo>
                      <a:lnTo>
                        <a:pt x="51" y="309"/>
                      </a:lnTo>
                      <a:lnTo>
                        <a:pt x="30" y="299"/>
                      </a:lnTo>
                      <a:lnTo>
                        <a:pt x="32" y="277"/>
                      </a:lnTo>
                      <a:lnTo>
                        <a:pt x="51" y="267"/>
                      </a:lnTo>
                      <a:lnTo>
                        <a:pt x="83" y="254"/>
                      </a:lnTo>
                      <a:lnTo>
                        <a:pt x="101" y="244"/>
                      </a:lnTo>
                      <a:lnTo>
                        <a:pt x="105" y="229"/>
                      </a:lnTo>
                      <a:lnTo>
                        <a:pt x="104" y="223"/>
                      </a:lnTo>
                      <a:lnTo>
                        <a:pt x="91" y="208"/>
                      </a:lnTo>
                      <a:lnTo>
                        <a:pt x="62" y="190"/>
                      </a:lnTo>
                      <a:lnTo>
                        <a:pt x="29" y="176"/>
                      </a:lnTo>
                      <a:lnTo>
                        <a:pt x="6" y="164"/>
                      </a:lnTo>
                      <a:lnTo>
                        <a:pt x="0" y="155"/>
                      </a:lnTo>
                      <a:lnTo>
                        <a:pt x="0" y="149"/>
                      </a:lnTo>
                      <a:lnTo>
                        <a:pt x="5" y="133"/>
                      </a:lnTo>
                      <a:lnTo>
                        <a:pt x="21" y="112"/>
                      </a:lnTo>
                      <a:lnTo>
                        <a:pt x="42" y="94"/>
                      </a:lnTo>
                      <a:lnTo>
                        <a:pt x="63" y="71"/>
                      </a:lnTo>
                      <a:lnTo>
                        <a:pt x="87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a-DK" dirty="0"/>
                </a:p>
              </p:txBody>
            </p:sp>
            <p:sp>
              <p:nvSpPr>
                <p:cNvPr id="44" name="Freeform 40"/>
                <p:cNvSpPr>
                  <a:spLocks/>
                </p:cNvSpPr>
                <p:nvPr/>
              </p:nvSpPr>
              <p:spPr bwMode="auto">
                <a:xfrm>
                  <a:off x="7024234" y="3763281"/>
                  <a:ext cx="257175" cy="6175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9" y="3"/>
                    </a:cxn>
                    <a:cxn ang="0">
                      <a:pos x="50" y="27"/>
                    </a:cxn>
                    <a:cxn ang="0">
                      <a:pos x="65" y="60"/>
                    </a:cxn>
                    <a:cxn ang="0">
                      <a:pos x="77" y="107"/>
                    </a:cxn>
                    <a:cxn ang="0">
                      <a:pos x="85" y="161"/>
                    </a:cxn>
                    <a:cxn ang="0">
                      <a:pos x="84" y="200"/>
                    </a:cxn>
                    <a:cxn ang="0">
                      <a:pos x="83" y="244"/>
                    </a:cxn>
                    <a:cxn ang="0">
                      <a:pos x="77" y="289"/>
                    </a:cxn>
                    <a:cxn ang="0">
                      <a:pos x="77" y="329"/>
                    </a:cxn>
                    <a:cxn ang="0">
                      <a:pos x="77" y="340"/>
                    </a:cxn>
                    <a:cxn ang="0">
                      <a:pos x="89" y="335"/>
                    </a:cxn>
                    <a:cxn ang="0">
                      <a:pos x="103" y="315"/>
                    </a:cxn>
                    <a:cxn ang="0">
                      <a:pos x="113" y="299"/>
                    </a:cxn>
                    <a:cxn ang="0">
                      <a:pos x="122" y="293"/>
                    </a:cxn>
                    <a:cxn ang="0">
                      <a:pos x="132" y="289"/>
                    </a:cxn>
                    <a:cxn ang="0">
                      <a:pos x="140" y="294"/>
                    </a:cxn>
                    <a:cxn ang="0">
                      <a:pos x="147" y="302"/>
                    </a:cxn>
                    <a:cxn ang="0">
                      <a:pos x="159" y="310"/>
                    </a:cxn>
                    <a:cxn ang="0">
                      <a:pos x="162" y="325"/>
                    </a:cxn>
                    <a:cxn ang="0">
                      <a:pos x="146" y="332"/>
                    </a:cxn>
                    <a:cxn ang="0">
                      <a:pos x="123" y="345"/>
                    </a:cxn>
                    <a:cxn ang="0">
                      <a:pos x="95" y="367"/>
                    </a:cxn>
                    <a:cxn ang="0">
                      <a:pos x="84" y="384"/>
                    </a:cxn>
                    <a:cxn ang="0">
                      <a:pos x="77" y="389"/>
                    </a:cxn>
                    <a:cxn ang="0">
                      <a:pos x="64" y="385"/>
                    </a:cxn>
                    <a:cxn ang="0">
                      <a:pos x="48" y="379"/>
                    </a:cxn>
                    <a:cxn ang="0">
                      <a:pos x="48" y="368"/>
                    </a:cxn>
                    <a:cxn ang="0">
                      <a:pos x="47" y="349"/>
                    </a:cxn>
                    <a:cxn ang="0">
                      <a:pos x="53" y="329"/>
                    </a:cxn>
                    <a:cxn ang="0">
                      <a:pos x="55" y="291"/>
                    </a:cxn>
                    <a:cxn ang="0">
                      <a:pos x="53" y="250"/>
                    </a:cxn>
                    <a:cxn ang="0">
                      <a:pos x="47" y="198"/>
                    </a:cxn>
                    <a:cxn ang="0">
                      <a:pos x="38" y="146"/>
                    </a:cxn>
                    <a:cxn ang="0">
                      <a:pos x="26" y="110"/>
                    </a:cxn>
                    <a:cxn ang="0">
                      <a:pos x="15" y="76"/>
                    </a:cxn>
                    <a:cxn ang="0">
                      <a:pos x="5" y="47"/>
                    </a:cxn>
                    <a:cxn ang="0">
                      <a:pos x="0" y="18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62" h="389">
                      <a:moveTo>
                        <a:pt x="2" y="0"/>
                      </a:moveTo>
                      <a:lnTo>
                        <a:pt x="29" y="3"/>
                      </a:lnTo>
                      <a:lnTo>
                        <a:pt x="50" y="27"/>
                      </a:lnTo>
                      <a:lnTo>
                        <a:pt x="65" y="60"/>
                      </a:lnTo>
                      <a:lnTo>
                        <a:pt x="77" y="107"/>
                      </a:lnTo>
                      <a:lnTo>
                        <a:pt x="85" y="161"/>
                      </a:lnTo>
                      <a:lnTo>
                        <a:pt x="84" y="200"/>
                      </a:lnTo>
                      <a:lnTo>
                        <a:pt x="83" y="244"/>
                      </a:lnTo>
                      <a:lnTo>
                        <a:pt x="77" y="289"/>
                      </a:lnTo>
                      <a:lnTo>
                        <a:pt x="77" y="329"/>
                      </a:lnTo>
                      <a:lnTo>
                        <a:pt x="77" y="340"/>
                      </a:lnTo>
                      <a:lnTo>
                        <a:pt x="89" y="335"/>
                      </a:lnTo>
                      <a:lnTo>
                        <a:pt x="103" y="315"/>
                      </a:lnTo>
                      <a:lnTo>
                        <a:pt x="113" y="299"/>
                      </a:lnTo>
                      <a:lnTo>
                        <a:pt x="122" y="293"/>
                      </a:lnTo>
                      <a:lnTo>
                        <a:pt x="132" y="289"/>
                      </a:lnTo>
                      <a:lnTo>
                        <a:pt x="140" y="294"/>
                      </a:lnTo>
                      <a:lnTo>
                        <a:pt x="147" y="302"/>
                      </a:lnTo>
                      <a:lnTo>
                        <a:pt x="159" y="310"/>
                      </a:lnTo>
                      <a:lnTo>
                        <a:pt x="162" y="325"/>
                      </a:lnTo>
                      <a:lnTo>
                        <a:pt x="146" y="332"/>
                      </a:lnTo>
                      <a:lnTo>
                        <a:pt x="123" y="345"/>
                      </a:lnTo>
                      <a:lnTo>
                        <a:pt x="95" y="367"/>
                      </a:lnTo>
                      <a:lnTo>
                        <a:pt x="84" y="384"/>
                      </a:lnTo>
                      <a:lnTo>
                        <a:pt x="77" y="389"/>
                      </a:lnTo>
                      <a:lnTo>
                        <a:pt x="64" y="385"/>
                      </a:lnTo>
                      <a:lnTo>
                        <a:pt x="48" y="379"/>
                      </a:lnTo>
                      <a:lnTo>
                        <a:pt x="48" y="368"/>
                      </a:lnTo>
                      <a:lnTo>
                        <a:pt x="47" y="349"/>
                      </a:lnTo>
                      <a:lnTo>
                        <a:pt x="53" y="329"/>
                      </a:lnTo>
                      <a:lnTo>
                        <a:pt x="55" y="291"/>
                      </a:lnTo>
                      <a:lnTo>
                        <a:pt x="53" y="250"/>
                      </a:lnTo>
                      <a:lnTo>
                        <a:pt x="47" y="198"/>
                      </a:lnTo>
                      <a:lnTo>
                        <a:pt x="38" y="146"/>
                      </a:lnTo>
                      <a:lnTo>
                        <a:pt x="26" y="110"/>
                      </a:lnTo>
                      <a:lnTo>
                        <a:pt x="15" y="76"/>
                      </a:lnTo>
                      <a:lnTo>
                        <a:pt x="5" y="47"/>
                      </a:lnTo>
                      <a:lnTo>
                        <a:pt x="0" y="18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a-DK" dirty="0"/>
                </a:p>
              </p:txBody>
            </p:sp>
            <p:sp>
              <p:nvSpPr>
                <p:cNvPr id="45" name="Freeform 41"/>
                <p:cNvSpPr>
                  <a:spLocks/>
                </p:cNvSpPr>
                <p:nvPr/>
              </p:nvSpPr>
              <p:spPr bwMode="auto">
                <a:xfrm>
                  <a:off x="6930572" y="3798206"/>
                  <a:ext cx="195263" cy="595313"/>
                </a:xfrm>
                <a:custGeom>
                  <a:avLst/>
                  <a:gdLst/>
                  <a:ahLst/>
                  <a:cxnLst>
                    <a:cxn ang="0">
                      <a:pos x="0" y="29"/>
                    </a:cxn>
                    <a:cxn ang="0">
                      <a:pos x="13" y="15"/>
                    </a:cxn>
                    <a:cxn ang="0">
                      <a:pos x="31" y="2"/>
                    </a:cxn>
                    <a:cxn ang="0">
                      <a:pos x="50" y="0"/>
                    </a:cxn>
                    <a:cxn ang="0">
                      <a:pos x="58" y="18"/>
                    </a:cxn>
                    <a:cxn ang="0">
                      <a:pos x="59" y="41"/>
                    </a:cxn>
                    <a:cxn ang="0">
                      <a:pos x="53" y="77"/>
                    </a:cxn>
                    <a:cxn ang="0">
                      <a:pos x="46" y="121"/>
                    </a:cxn>
                    <a:cxn ang="0">
                      <a:pos x="40" y="172"/>
                    </a:cxn>
                    <a:cxn ang="0">
                      <a:pos x="40" y="222"/>
                    </a:cxn>
                    <a:cxn ang="0">
                      <a:pos x="40" y="266"/>
                    </a:cxn>
                    <a:cxn ang="0">
                      <a:pos x="45" y="297"/>
                    </a:cxn>
                    <a:cxn ang="0">
                      <a:pos x="46" y="321"/>
                    </a:cxn>
                    <a:cxn ang="0">
                      <a:pos x="51" y="333"/>
                    </a:cxn>
                    <a:cxn ang="0">
                      <a:pos x="64" y="318"/>
                    </a:cxn>
                    <a:cxn ang="0">
                      <a:pos x="77" y="290"/>
                    </a:cxn>
                    <a:cxn ang="0">
                      <a:pos x="82" y="282"/>
                    </a:cxn>
                    <a:cxn ang="0">
                      <a:pos x="94" y="277"/>
                    </a:cxn>
                    <a:cxn ang="0">
                      <a:pos x="115" y="279"/>
                    </a:cxn>
                    <a:cxn ang="0">
                      <a:pos x="123" y="284"/>
                    </a:cxn>
                    <a:cxn ang="0">
                      <a:pos x="118" y="303"/>
                    </a:cxn>
                    <a:cxn ang="0">
                      <a:pos x="101" y="315"/>
                    </a:cxn>
                    <a:cxn ang="0">
                      <a:pos x="83" y="339"/>
                    </a:cxn>
                    <a:cxn ang="0">
                      <a:pos x="64" y="360"/>
                    </a:cxn>
                    <a:cxn ang="0">
                      <a:pos x="54" y="375"/>
                    </a:cxn>
                    <a:cxn ang="0">
                      <a:pos x="40" y="375"/>
                    </a:cxn>
                    <a:cxn ang="0">
                      <a:pos x="22" y="372"/>
                    </a:cxn>
                    <a:cxn ang="0">
                      <a:pos x="13" y="368"/>
                    </a:cxn>
                    <a:cxn ang="0">
                      <a:pos x="10" y="354"/>
                    </a:cxn>
                    <a:cxn ang="0">
                      <a:pos x="18" y="334"/>
                    </a:cxn>
                    <a:cxn ang="0">
                      <a:pos x="18" y="315"/>
                    </a:cxn>
                    <a:cxn ang="0">
                      <a:pos x="18" y="288"/>
                    </a:cxn>
                    <a:cxn ang="0">
                      <a:pos x="10" y="238"/>
                    </a:cxn>
                    <a:cxn ang="0">
                      <a:pos x="7" y="199"/>
                    </a:cxn>
                    <a:cxn ang="0">
                      <a:pos x="3" y="154"/>
                    </a:cxn>
                    <a:cxn ang="0">
                      <a:pos x="5" y="112"/>
                    </a:cxn>
                    <a:cxn ang="0">
                      <a:pos x="1" y="67"/>
                    </a:cxn>
                    <a:cxn ang="0">
                      <a:pos x="0" y="29"/>
                    </a:cxn>
                  </a:cxnLst>
                  <a:rect l="0" t="0" r="r" b="b"/>
                  <a:pathLst>
                    <a:path w="123" h="375">
                      <a:moveTo>
                        <a:pt x="0" y="29"/>
                      </a:moveTo>
                      <a:lnTo>
                        <a:pt x="13" y="15"/>
                      </a:lnTo>
                      <a:lnTo>
                        <a:pt x="31" y="2"/>
                      </a:lnTo>
                      <a:lnTo>
                        <a:pt x="50" y="0"/>
                      </a:lnTo>
                      <a:lnTo>
                        <a:pt x="58" y="18"/>
                      </a:lnTo>
                      <a:lnTo>
                        <a:pt x="59" y="41"/>
                      </a:lnTo>
                      <a:lnTo>
                        <a:pt x="53" y="77"/>
                      </a:lnTo>
                      <a:lnTo>
                        <a:pt x="46" y="121"/>
                      </a:lnTo>
                      <a:lnTo>
                        <a:pt x="40" y="172"/>
                      </a:lnTo>
                      <a:lnTo>
                        <a:pt x="40" y="222"/>
                      </a:lnTo>
                      <a:lnTo>
                        <a:pt x="40" y="266"/>
                      </a:lnTo>
                      <a:lnTo>
                        <a:pt x="45" y="297"/>
                      </a:lnTo>
                      <a:lnTo>
                        <a:pt x="46" y="321"/>
                      </a:lnTo>
                      <a:lnTo>
                        <a:pt x="51" y="333"/>
                      </a:lnTo>
                      <a:lnTo>
                        <a:pt x="64" y="318"/>
                      </a:lnTo>
                      <a:lnTo>
                        <a:pt x="77" y="290"/>
                      </a:lnTo>
                      <a:lnTo>
                        <a:pt x="82" y="282"/>
                      </a:lnTo>
                      <a:lnTo>
                        <a:pt x="94" y="277"/>
                      </a:lnTo>
                      <a:lnTo>
                        <a:pt x="115" y="279"/>
                      </a:lnTo>
                      <a:lnTo>
                        <a:pt x="123" y="284"/>
                      </a:lnTo>
                      <a:lnTo>
                        <a:pt x="118" y="303"/>
                      </a:lnTo>
                      <a:lnTo>
                        <a:pt x="101" y="315"/>
                      </a:lnTo>
                      <a:lnTo>
                        <a:pt x="83" y="339"/>
                      </a:lnTo>
                      <a:lnTo>
                        <a:pt x="64" y="360"/>
                      </a:lnTo>
                      <a:lnTo>
                        <a:pt x="54" y="375"/>
                      </a:lnTo>
                      <a:lnTo>
                        <a:pt x="40" y="375"/>
                      </a:lnTo>
                      <a:lnTo>
                        <a:pt x="22" y="372"/>
                      </a:lnTo>
                      <a:lnTo>
                        <a:pt x="13" y="368"/>
                      </a:lnTo>
                      <a:lnTo>
                        <a:pt x="10" y="354"/>
                      </a:lnTo>
                      <a:lnTo>
                        <a:pt x="18" y="334"/>
                      </a:lnTo>
                      <a:lnTo>
                        <a:pt x="18" y="315"/>
                      </a:lnTo>
                      <a:lnTo>
                        <a:pt x="18" y="288"/>
                      </a:lnTo>
                      <a:lnTo>
                        <a:pt x="10" y="238"/>
                      </a:lnTo>
                      <a:lnTo>
                        <a:pt x="7" y="199"/>
                      </a:lnTo>
                      <a:lnTo>
                        <a:pt x="3" y="154"/>
                      </a:lnTo>
                      <a:lnTo>
                        <a:pt x="5" y="112"/>
                      </a:lnTo>
                      <a:lnTo>
                        <a:pt x="1" y="67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a-DK" dirty="0"/>
                </a:p>
              </p:txBody>
            </p:sp>
          </p:grpSp>
        </p:grpSp>
      </p:grpSp>
      <p:sp>
        <p:nvSpPr>
          <p:cNvPr id="34" name="Pladsholder til diasnumm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EBE166-BD80-45D3-A45B-688AE8C5BD55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8420100" cy="711200"/>
          </a:xfrm>
        </p:spPr>
        <p:txBody>
          <a:bodyPr/>
          <a:lstStyle/>
          <a:p>
            <a:r>
              <a:rPr lang="en-GB" dirty="0" smtClean="0"/>
              <a:t>SE4 and DK2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3803B-CFDD-4280-A809-7EB448B5FF6A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1598" y="593972"/>
            <a:ext cx="9710057" cy="6186696"/>
          </a:xfrm>
        </p:spPr>
        <p:txBody>
          <a:bodyPr/>
          <a:lstStyle/>
          <a:p>
            <a:r>
              <a:rPr lang="en-GB" dirty="0" smtClean="0"/>
              <a:t>The correlation between the daily averages of the spot prices in SE4 and DK2:</a:t>
            </a:r>
          </a:p>
          <a:p>
            <a:pPr lvl="1"/>
            <a:r>
              <a:rPr lang="en-GB" sz="2400" dirty="0" smtClean="0"/>
              <a:t>Correlation(price</a:t>
            </a:r>
            <a:r>
              <a:rPr lang="en-GB" sz="2400" baseline="-25000" dirty="0" smtClean="0"/>
              <a:t>SE4</a:t>
            </a:r>
            <a:r>
              <a:rPr lang="en-GB" sz="2400" dirty="0" smtClean="0"/>
              <a:t> , price</a:t>
            </a:r>
            <a:r>
              <a:rPr lang="en-GB" sz="2400" baseline="-25000" dirty="0" smtClean="0"/>
              <a:t>DK2</a:t>
            </a:r>
            <a:r>
              <a:rPr lang="en-GB" sz="2400" dirty="0" smtClean="0"/>
              <a:t>)   =   0.89</a:t>
            </a:r>
          </a:p>
          <a:p>
            <a:pPr lvl="2"/>
            <a:r>
              <a:rPr lang="en-GB" sz="2000" dirty="0" smtClean="0"/>
              <a:t>This is the correlation during the ten months from November 2011 to August 2012.</a:t>
            </a:r>
          </a:p>
          <a:p>
            <a:r>
              <a:rPr lang="en-GB" dirty="0" smtClean="0"/>
              <a:t>This is an indication of how to launch a CCfD contract for SE4+DK2:</a:t>
            </a:r>
          </a:p>
          <a:p>
            <a:pPr lvl="1"/>
            <a:r>
              <a:rPr lang="en-GB" sz="2400" dirty="0" smtClean="0"/>
              <a:t>As the underlying reference, use the difference between the German spot price and the volume-weighted average of the spot prices in the two zones:</a:t>
            </a:r>
          </a:p>
          <a:p>
            <a:pPr lvl="2"/>
            <a:r>
              <a:rPr lang="en-GB" sz="2400" dirty="0" smtClean="0"/>
              <a:t>(price</a:t>
            </a:r>
            <a:r>
              <a:rPr lang="en-GB" sz="2400" baseline="-25000" dirty="0" smtClean="0"/>
              <a:t>SE4+DK2 </a:t>
            </a:r>
            <a:r>
              <a:rPr lang="en-GB" sz="2400" dirty="0" smtClean="0"/>
              <a:t> - price</a:t>
            </a:r>
            <a:r>
              <a:rPr lang="en-GB" sz="2400" baseline="-25000" dirty="0" smtClean="0"/>
              <a:t>Germany</a:t>
            </a:r>
            <a:r>
              <a:rPr lang="en-GB" sz="2400" dirty="0" smtClean="0"/>
              <a:t>)</a:t>
            </a:r>
          </a:p>
          <a:p>
            <a:r>
              <a:rPr lang="en-GB" dirty="0" smtClean="0"/>
              <a:t>Refer to slide no. 3: the FTR auctions on the interconnector between Germany and DK2 will feed liquidity to this financial contract.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Jan. 21, 2014</a:t>
            </a:r>
            <a:endParaRPr lang="en-GB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Anders Plejdrup Houmøller</a:t>
            </a:r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Hedging for Western Denmark</a:t>
            </a:r>
          </a:p>
        </p:txBody>
      </p:sp>
      <p:sp>
        <p:nvSpPr>
          <p:cNvPr id="5123" name="Pladsholder til indhold 2"/>
          <p:cNvSpPr>
            <a:spLocks noGrp="1"/>
          </p:cNvSpPr>
          <p:nvPr>
            <p:ph idx="1"/>
          </p:nvPr>
        </p:nvSpPr>
        <p:spPr>
          <a:xfrm>
            <a:off x="161925" y="947070"/>
            <a:ext cx="9577388" cy="5555331"/>
          </a:xfrm>
        </p:spPr>
        <p:txBody>
          <a:bodyPr/>
          <a:lstStyle/>
          <a:p>
            <a:pPr>
              <a:tabLst>
                <a:tab pos="3497263" algn="l"/>
                <a:tab pos="5384800" algn="l"/>
              </a:tabLst>
            </a:pPr>
            <a:r>
              <a:rPr lang="en-GB" dirty="0" smtClean="0"/>
              <a:t>The hedging done by means of cleared EPADs/CfDs for the years 2011, 2012 and 2014 was at most (numbers in TWh)</a:t>
            </a:r>
          </a:p>
          <a:p>
            <a:pPr lvl="1">
              <a:tabLst>
                <a:tab pos="3497263" algn="l"/>
                <a:tab pos="5384800" algn="l"/>
              </a:tabLst>
            </a:pPr>
            <a:r>
              <a:rPr lang="en-GB" sz="2400" u="sng" dirty="0" smtClean="0">
                <a:solidFill>
                  <a:srgbClr val="FF0000"/>
                </a:solidFill>
              </a:rPr>
              <a:t>11.0</a:t>
            </a:r>
            <a:r>
              <a:rPr lang="en-GB" sz="2400" dirty="0" smtClean="0">
                <a:solidFill>
                  <a:srgbClr val="FF0000"/>
                </a:solidFill>
              </a:rPr>
              <a:t>   </a:t>
            </a:r>
            <a:r>
              <a:rPr lang="en-GB" sz="2400" u="sng" dirty="0" smtClean="0">
                <a:solidFill>
                  <a:srgbClr val="FF0000"/>
                </a:solidFill>
              </a:rPr>
              <a:t>7.8</a:t>
            </a:r>
            <a:r>
              <a:rPr lang="en-GB" sz="2400" dirty="0" smtClean="0">
                <a:solidFill>
                  <a:srgbClr val="FF0000"/>
                </a:solidFill>
              </a:rPr>
              <a:t>   </a:t>
            </a:r>
            <a:r>
              <a:rPr lang="en-GB" sz="2400" u="sng" dirty="0" smtClean="0">
                <a:solidFill>
                  <a:srgbClr val="FF0000"/>
                </a:solidFill>
              </a:rPr>
              <a:t>5.2</a:t>
            </a:r>
            <a:r>
              <a:rPr lang="en-GB" sz="2400" dirty="0" smtClean="0"/>
              <a:t>   respectively.</a:t>
            </a:r>
          </a:p>
          <a:p>
            <a:pPr>
              <a:tabLst>
                <a:tab pos="3497263" algn="l"/>
                <a:tab pos="5384800" algn="l"/>
              </a:tabLst>
            </a:pPr>
            <a:r>
              <a:rPr lang="en-GB" dirty="0" smtClean="0"/>
              <a:t>In 2012, the net consumption in Western Denmark was 20.0 TWh.</a:t>
            </a:r>
          </a:p>
          <a:p>
            <a:pPr>
              <a:tabLst>
                <a:tab pos="3497263" algn="l"/>
                <a:tab pos="5384800" algn="l"/>
              </a:tabLst>
            </a:pPr>
            <a:r>
              <a:rPr lang="en-GB" dirty="0" smtClean="0"/>
              <a:t>For comparison – for the interconnector between Germany and Western Denmark, the max. annual hedging by means of FTRs is:</a:t>
            </a:r>
          </a:p>
          <a:p>
            <a:pPr lvl="1">
              <a:tabLst>
                <a:tab pos="3497263" algn="l"/>
                <a:tab pos="5384800" algn="l"/>
              </a:tabLst>
            </a:pPr>
            <a:r>
              <a:rPr lang="en-GB" sz="2400" dirty="0" smtClean="0"/>
              <a:t>Direction south</a:t>
            </a:r>
          </a:p>
          <a:p>
            <a:pPr lvl="2">
              <a:tabLst>
                <a:tab pos="3497263" algn="l"/>
                <a:tab pos="5384800" algn="l"/>
              </a:tabLst>
            </a:pPr>
            <a:r>
              <a:rPr lang="en-GB" sz="2400" dirty="0" smtClean="0"/>
              <a:t>1500 MW * 24 h/day * 365 d  =  </a:t>
            </a:r>
            <a:r>
              <a:rPr lang="en-GB" sz="2400" u="sng" dirty="0" smtClean="0">
                <a:solidFill>
                  <a:srgbClr val="008000"/>
                </a:solidFill>
              </a:rPr>
              <a:t>13.1 TWh</a:t>
            </a:r>
            <a:r>
              <a:rPr lang="en-GB" sz="2400" dirty="0" smtClean="0"/>
              <a:t>.</a:t>
            </a:r>
          </a:p>
          <a:p>
            <a:pPr lvl="1">
              <a:tabLst>
                <a:tab pos="3497263" algn="l"/>
                <a:tab pos="5384800" algn="l"/>
              </a:tabLst>
            </a:pPr>
            <a:r>
              <a:rPr lang="en-GB" sz="2400" dirty="0" smtClean="0"/>
              <a:t>Direction north</a:t>
            </a:r>
          </a:p>
          <a:p>
            <a:pPr lvl="2">
              <a:tabLst>
                <a:tab pos="3497263" algn="l"/>
                <a:tab pos="5384800" algn="l"/>
              </a:tabLst>
            </a:pPr>
            <a:r>
              <a:rPr lang="en-GB" sz="2400" dirty="0" smtClean="0"/>
              <a:t>  950 MW * 24 h/day * 365 d  =  </a:t>
            </a:r>
            <a:r>
              <a:rPr lang="en-GB" sz="2400" u="sng" dirty="0" smtClean="0">
                <a:solidFill>
                  <a:srgbClr val="008000"/>
                </a:solidFill>
              </a:rPr>
              <a:t>8.3 TWh</a:t>
            </a:r>
            <a:r>
              <a:rPr lang="en-GB" sz="2400" dirty="0" smtClean="0"/>
              <a:t>.</a:t>
            </a:r>
          </a:p>
        </p:txBody>
      </p:sp>
      <p:sp>
        <p:nvSpPr>
          <p:cNvPr id="5124" name="Pladsholder til dato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da-DK" smtClean="0"/>
              <a:t>Jan. 21, 2014</a:t>
            </a:r>
            <a:endParaRPr lang="en-GB" dirty="0"/>
          </a:p>
        </p:txBody>
      </p:sp>
      <p:sp>
        <p:nvSpPr>
          <p:cNvPr id="5125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Anders Plejdrup Houmøller</a:t>
            </a:r>
          </a:p>
        </p:txBody>
      </p:sp>
      <p:sp>
        <p:nvSpPr>
          <p:cNvPr id="5126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794E5B-00DD-4FC8-BA08-8407CE5CDFBE}" type="slidenum">
              <a:rPr lang="en-GB" smtClean="0"/>
              <a:pPr/>
              <a:t>8</a:t>
            </a:fld>
            <a:endParaRPr lang="en-GB" dirty="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188449" y="87313"/>
            <a:ext cx="8420101" cy="1143000"/>
          </a:xfrm>
        </p:spPr>
        <p:txBody>
          <a:bodyPr/>
          <a:lstStyle/>
          <a:p>
            <a:r>
              <a:rPr lang="en-GB" sz="3600" dirty="0" smtClean="0"/>
              <a:t>Hedging for Eastern Denmark</a:t>
            </a:r>
          </a:p>
        </p:txBody>
      </p:sp>
      <p:sp>
        <p:nvSpPr>
          <p:cNvPr id="8195" name="Pladsholder til indhold 2"/>
          <p:cNvSpPr>
            <a:spLocks noGrp="1"/>
          </p:cNvSpPr>
          <p:nvPr>
            <p:ph idx="1"/>
          </p:nvPr>
        </p:nvSpPr>
        <p:spPr>
          <a:xfrm>
            <a:off x="130175" y="1262070"/>
            <a:ext cx="9577388" cy="4717823"/>
          </a:xfrm>
        </p:spPr>
        <p:txBody>
          <a:bodyPr/>
          <a:lstStyle/>
          <a:p>
            <a:pPr>
              <a:tabLst>
                <a:tab pos="3497263" algn="l"/>
                <a:tab pos="5384800" algn="l"/>
              </a:tabLst>
            </a:pPr>
            <a:r>
              <a:rPr lang="en-GB" dirty="0" smtClean="0"/>
              <a:t>The hedging done by means of cleared EPADs/CfDs for the years 2011, 2012 and 2014 was at most (numbers in TWh)</a:t>
            </a:r>
          </a:p>
          <a:p>
            <a:pPr lvl="1">
              <a:tabLst>
                <a:tab pos="3497263" algn="l"/>
                <a:tab pos="5384800" algn="l"/>
              </a:tabLst>
            </a:pPr>
            <a:r>
              <a:rPr lang="en-GB" sz="2400" u="sng" dirty="0" smtClean="0">
                <a:solidFill>
                  <a:srgbClr val="FF0000"/>
                </a:solidFill>
              </a:rPr>
              <a:t>3.9</a:t>
            </a:r>
            <a:r>
              <a:rPr lang="en-GB" sz="2400" dirty="0" smtClean="0">
                <a:solidFill>
                  <a:srgbClr val="FF0000"/>
                </a:solidFill>
              </a:rPr>
              <a:t>   </a:t>
            </a:r>
            <a:r>
              <a:rPr lang="en-GB" sz="2400" u="sng" dirty="0" smtClean="0">
                <a:solidFill>
                  <a:srgbClr val="FF0000"/>
                </a:solidFill>
              </a:rPr>
              <a:t>2.1</a:t>
            </a:r>
            <a:r>
              <a:rPr lang="en-GB" sz="2400" dirty="0" smtClean="0">
                <a:solidFill>
                  <a:srgbClr val="FF0000"/>
                </a:solidFill>
              </a:rPr>
              <a:t>   </a:t>
            </a:r>
            <a:r>
              <a:rPr lang="en-GB" sz="2400" u="sng" dirty="0" smtClean="0">
                <a:solidFill>
                  <a:srgbClr val="FF0000"/>
                </a:solidFill>
              </a:rPr>
              <a:t>3.2</a:t>
            </a:r>
            <a:r>
              <a:rPr lang="en-GB" sz="2400" dirty="0" smtClean="0"/>
              <a:t>   respectively.</a:t>
            </a:r>
          </a:p>
          <a:p>
            <a:pPr>
              <a:tabLst>
                <a:tab pos="3497263" algn="l"/>
                <a:tab pos="5384800" algn="l"/>
              </a:tabLst>
            </a:pPr>
            <a:r>
              <a:rPr lang="en-GB" dirty="0" smtClean="0"/>
              <a:t>In 2012, the net consumption in Eastern Denmark were  13.4 TWh.</a:t>
            </a:r>
          </a:p>
          <a:p>
            <a:pPr>
              <a:tabLst>
                <a:tab pos="3497263" algn="l"/>
                <a:tab pos="5384800" algn="l"/>
              </a:tabLst>
            </a:pPr>
            <a:r>
              <a:rPr lang="en-GB" dirty="0" smtClean="0"/>
              <a:t>For comparison – for the interconnector between Germany and Eastern Denmark, the max. annual hedging by means of FTRs is:</a:t>
            </a:r>
          </a:p>
          <a:p>
            <a:pPr lvl="1">
              <a:tabLst>
                <a:tab pos="3497263" algn="l"/>
                <a:tab pos="5384800" algn="l"/>
              </a:tabLst>
            </a:pPr>
            <a:r>
              <a:rPr lang="en-GB" sz="2400" dirty="0" smtClean="0"/>
              <a:t>In direction north and south</a:t>
            </a:r>
          </a:p>
          <a:p>
            <a:pPr lvl="2">
              <a:tabLst>
                <a:tab pos="3497263" algn="l"/>
                <a:tab pos="5384800" algn="l"/>
              </a:tabLst>
            </a:pPr>
            <a:r>
              <a:rPr lang="en-GB" sz="2400" dirty="0" smtClean="0"/>
              <a:t>600 MW * 24 h/day * 365 d  =  </a:t>
            </a:r>
            <a:r>
              <a:rPr lang="en-GB" sz="2400" u="sng" dirty="0" smtClean="0">
                <a:solidFill>
                  <a:srgbClr val="008000"/>
                </a:solidFill>
              </a:rPr>
              <a:t>5.3 TWh</a:t>
            </a:r>
            <a:r>
              <a:rPr lang="en-GB" dirty="0" smtClean="0"/>
              <a:t>.</a:t>
            </a:r>
            <a:endParaRPr lang="en-GB" sz="2400" dirty="0" smtClean="0"/>
          </a:p>
        </p:txBody>
      </p:sp>
      <p:sp>
        <p:nvSpPr>
          <p:cNvPr id="8196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a-DK" smtClean="0"/>
              <a:t>Jan. 21, 2014</a:t>
            </a:r>
            <a:endParaRPr lang="en-GB" dirty="0"/>
          </a:p>
        </p:txBody>
      </p:sp>
      <p:sp>
        <p:nvSpPr>
          <p:cNvPr id="8197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Anders Plejdrup Houmøller</a:t>
            </a:r>
          </a:p>
        </p:txBody>
      </p:sp>
      <p:sp>
        <p:nvSpPr>
          <p:cNvPr id="8198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FBDFC5-74D0-428A-9BEB-BB8DC908BB15}" type="slidenum">
              <a:rPr lang="en-GB" smtClean="0"/>
              <a:pPr/>
              <a:t>9</a:t>
            </a:fld>
            <a:endParaRPr lang="en-GB" dirty="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">
      <a:dk1>
        <a:srgbClr val="000000"/>
      </a:dk1>
      <a:lt1>
        <a:srgbClr val="99FFFF"/>
      </a:lt1>
      <a:dk2>
        <a:srgbClr val="999933"/>
      </a:dk2>
      <a:lt2>
        <a:srgbClr val="808000"/>
      </a:lt2>
      <a:accent1>
        <a:srgbClr val="339933"/>
      </a:accent1>
      <a:accent2>
        <a:srgbClr val="800000"/>
      </a:accent2>
      <a:accent3>
        <a:srgbClr val="CA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2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2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302B8147B09E240B766556B8EEB420B" ma:contentTypeVersion="13" ma:contentTypeDescription="Opret et nyt dokument." ma:contentTypeScope="" ma:versionID="634c4ab936842b4daa338f07614aea16">
  <xsd:schema xmlns:xsd="http://www.w3.org/2001/XMLSchema" xmlns:xs="http://www.w3.org/2001/XMLSchema" xmlns:p="http://schemas.microsoft.com/office/2006/metadata/properties" xmlns:ns2="393c2793-96ab-4a74-9691-efa4efff0d23" xmlns:ns3="b4f9bdb0-a78f-4782-98e3-c52de5cf030d" targetNamespace="http://schemas.microsoft.com/office/2006/metadata/properties" ma:root="true" ma:fieldsID="fd8ec0fb6ff90b7270e62344a24b74d9" ns2:_="" ns3:_="">
    <xsd:import namespace="393c2793-96ab-4a74-9691-efa4efff0d23"/>
    <xsd:import namespace="b4f9bdb0-a78f-4782-98e3-c52de5cf03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3c2793-96ab-4a74-9691-efa4efff0d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f9bdb0-a78f-4782-98e3-c52de5cf030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45F58B6-8C02-4993-B1FD-596DEAAEBAEC}"/>
</file>

<file path=customXml/itemProps2.xml><?xml version="1.0" encoding="utf-8"?>
<ds:datastoreItem xmlns:ds="http://schemas.openxmlformats.org/officeDocument/2006/customXml" ds:itemID="{0AAF126C-E0BA-46CA-ADF3-6F59149B5422}"/>
</file>

<file path=customXml/itemProps3.xml><?xml version="1.0" encoding="utf-8"?>
<ds:datastoreItem xmlns:ds="http://schemas.openxmlformats.org/officeDocument/2006/customXml" ds:itemID="{B3CC1A65-0C10-4BE4-9CE2-6B19AD508429}"/>
</file>

<file path=docProps/app.xml><?xml version="1.0" encoding="utf-8"?>
<Properties xmlns="http://schemas.openxmlformats.org/officeDocument/2006/extended-properties" xmlns:vt="http://schemas.openxmlformats.org/officeDocument/2006/docPropsVTypes">
  <TotalTime>12775</TotalTime>
  <Words>1536</Words>
  <Application>Microsoft Office PowerPoint</Application>
  <PresentationFormat>A4 (210 x 297 mm)</PresentationFormat>
  <Paragraphs>174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17</vt:i4>
      </vt:variant>
    </vt:vector>
  </HeadingPairs>
  <TitlesOfParts>
    <vt:vector size="18" baseType="lpstr">
      <vt:lpstr>Standarddesign</vt:lpstr>
      <vt:lpstr>Hedging with FTRs and CCfDs Introduction</vt:lpstr>
      <vt:lpstr>A vision for the future hedging in Central Europe – 1 </vt:lpstr>
      <vt:lpstr>A vision for the future hedging in Central Europe – 2 </vt:lpstr>
      <vt:lpstr>Dias nummer 4</vt:lpstr>
      <vt:lpstr>Hedging in the Nordic area – 1</vt:lpstr>
      <vt:lpstr>Hedging in the Nordic area – 2</vt:lpstr>
      <vt:lpstr>SE4 and DK2</vt:lpstr>
      <vt:lpstr>Hedging for Western Denmark</vt:lpstr>
      <vt:lpstr>Hedging for Eastern Denmark</vt:lpstr>
      <vt:lpstr>Hedging for SE4</vt:lpstr>
      <vt:lpstr>Dias nummer 11</vt:lpstr>
      <vt:lpstr>Terminology and acronyms – 1 As used in this presentation</vt:lpstr>
      <vt:lpstr>Terminology and acronyms – 2 As used in this presentation</vt:lpstr>
      <vt:lpstr>Terminology and acronyms – 3 As used in this presentation</vt:lpstr>
      <vt:lpstr>Terminology and acronyms – 4 As used in this presentation</vt:lpstr>
      <vt:lpstr>The correlation function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Ingen diastitel</dc:title>
  <dc:creator>APH</dc:creator>
  <cp:lastModifiedBy>Houmoller</cp:lastModifiedBy>
  <cp:revision>1723</cp:revision>
  <cp:lastPrinted>2002-01-16T15:34:15Z</cp:lastPrinted>
  <dcterms:created xsi:type="dcterms:W3CDTF">1998-01-18T15:08:52Z</dcterms:created>
  <dcterms:modified xsi:type="dcterms:W3CDTF">2014-01-22T09:35:39Z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0x010100B302B8147B09E240B766556B8EEB420B</vt:lpwstr>
  </property>
</Properties>
</file>