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4.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694" r:id="rId2"/>
    <p:sldId id="732" r:id="rId3"/>
    <p:sldId id="733" r:id="rId4"/>
    <p:sldId id="734" r:id="rId5"/>
    <p:sldId id="735" r:id="rId6"/>
    <p:sldId id="706" r:id="rId7"/>
    <p:sldId id="712" r:id="rId8"/>
    <p:sldId id="707" r:id="rId9"/>
    <p:sldId id="701" r:id="rId10"/>
    <p:sldId id="704" r:id="rId11"/>
    <p:sldId id="715" r:id="rId12"/>
    <p:sldId id="716" r:id="rId13"/>
    <p:sldId id="731" r:id="rId14"/>
    <p:sldId id="719" r:id="rId15"/>
    <p:sldId id="705" r:id="rId16"/>
  </p:sldIdLst>
  <p:sldSz cx="9906000" cy="6858000" type="A4"/>
  <p:notesSz cx="7099300" cy="10234613"/>
  <p:defaultTextStyle>
    <a:defPPr>
      <a:defRPr lang="da-DK"/>
    </a:defPPr>
    <a:lvl1pPr algn="ctr" rtl="0" eaLnBrk="0" fontAlgn="base" hangingPunct="0">
      <a:spcBef>
        <a:spcPct val="0"/>
      </a:spcBef>
      <a:spcAft>
        <a:spcPct val="0"/>
      </a:spcAft>
      <a:defRPr sz="2200" b="1" kern="1200">
        <a:solidFill>
          <a:srgbClr val="0000FF"/>
        </a:solidFill>
        <a:latin typeface="Verdana" pitchFamily="34" charset="0"/>
        <a:ea typeface="+mn-ea"/>
        <a:cs typeface="+mn-cs"/>
      </a:defRPr>
    </a:lvl1pPr>
    <a:lvl2pPr marL="457200" algn="ctr" rtl="0" eaLnBrk="0" fontAlgn="base" hangingPunct="0">
      <a:spcBef>
        <a:spcPct val="0"/>
      </a:spcBef>
      <a:spcAft>
        <a:spcPct val="0"/>
      </a:spcAft>
      <a:defRPr sz="2200" b="1" kern="1200">
        <a:solidFill>
          <a:srgbClr val="0000FF"/>
        </a:solidFill>
        <a:latin typeface="Verdana" pitchFamily="34" charset="0"/>
        <a:ea typeface="+mn-ea"/>
        <a:cs typeface="+mn-cs"/>
      </a:defRPr>
    </a:lvl2pPr>
    <a:lvl3pPr marL="914400" algn="ctr" rtl="0" eaLnBrk="0" fontAlgn="base" hangingPunct="0">
      <a:spcBef>
        <a:spcPct val="0"/>
      </a:spcBef>
      <a:spcAft>
        <a:spcPct val="0"/>
      </a:spcAft>
      <a:defRPr sz="2200" b="1" kern="1200">
        <a:solidFill>
          <a:srgbClr val="0000FF"/>
        </a:solidFill>
        <a:latin typeface="Verdana" pitchFamily="34" charset="0"/>
        <a:ea typeface="+mn-ea"/>
        <a:cs typeface="+mn-cs"/>
      </a:defRPr>
    </a:lvl3pPr>
    <a:lvl4pPr marL="1371600" algn="ctr" rtl="0" eaLnBrk="0" fontAlgn="base" hangingPunct="0">
      <a:spcBef>
        <a:spcPct val="0"/>
      </a:spcBef>
      <a:spcAft>
        <a:spcPct val="0"/>
      </a:spcAft>
      <a:defRPr sz="2200" b="1" kern="1200">
        <a:solidFill>
          <a:srgbClr val="0000FF"/>
        </a:solidFill>
        <a:latin typeface="Verdana" pitchFamily="34" charset="0"/>
        <a:ea typeface="+mn-ea"/>
        <a:cs typeface="+mn-cs"/>
      </a:defRPr>
    </a:lvl4pPr>
    <a:lvl5pPr marL="1828800" algn="ctr" rtl="0" eaLnBrk="0" fontAlgn="base" hangingPunct="0">
      <a:spcBef>
        <a:spcPct val="0"/>
      </a:spcBef>
      <a:spcAft>
        <a:spcPct val="0"/>
      </a:spcAft>
      <a:defRPr sz="2200" b="1" kern="1200">
        <a:solidFill>
          <a:srgbClr val="0000FF"/>
        </a:solidFill>
        <a:latin typeface="Verdana" pitchFamily="34" charset="0"/>
        <a:ea typeface="+mn-ea"/>
        <a:cs typeface="+mn-cs"/>
      </a:defRPr>
    </a:lvl5pPr>
    <a:lvl6pPr marL="2286000" algn="l" defTabSz="914400" rtl="0" eaLnBrk="1" latinLnBrk="0" hangingPunct="1">
      <a:defRPr sz="2200" b="1" kern="1200">
        <a:solidFill>
          <a:srgbClr val="0000FF"/>
        </a:solidFill>
        <a:latin typeface="Verdana" pitchFamily="34" charset="0"/>
        <a:ea typeface="+mn-ea"/>
        <a:cs typeface="+mn-cs"/>
      </a:defRPr>
    </a:lvl6pPr>
    <a:lvl7pPr marL="2743200" algn="l" defTabSz="914400" rtl="0" eaLnBrk="1" latinLnBrk="0" hangingPunct="1">
      <a:defRPr sz="2200" b="1" kern="1200">
        <a:solidFill>
          <a:srgbClr val="0000FF"/>
        </a:solidFill>
        <a:latin typeface="Verdana" pitchFamily="34" charset="0"/>
        <a:ea typeface="+mn-ea"/>
        <a:cs typeface="+mn-cs"/>
      </a:defRPr>
    </a:lvl7pPr>
    <a:lvl8pPr marL="3200400" algn="l" defTabSz="914400" rtl="0" eaLnBrk="1" latinLnBrk="0" hangingPunct="1">
      <a:defRPr sz="2200" b="1" kern="1200">
        <a:solidFill>
          <a:srgbClr val="0000FF"/>
        </a:solidFill>
        <a:latin typeface="Verdana" pitchFamily="34" charset="0"/>
        <a:ea typeface="+mn-ea"/>
        <a:cs typeface="+mn-cs"/>
      </a:defRPr>
    </a:lvl8pPr>
    <a:lvl9pPr marL="3657600" algn="l" defTabSz="914400" rtl="0" eaLnBrk="1" latinLnBrk="0" hangingPunct="1">
      <a:defRPr sz="2200" b="1" kern="1200">
        <a:solidFill>
          <a:srgbClr val="0000FF"/>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00FF"/>
    <a:srgbClr val="FF6633"/>
    <a:srgbClr val="FF0000"/>
    <a:srgbClr val="FFFFFF"/>
    <a:srgbClr val="008000"/>
    <a:srgbClr val="0033CC"/>
    <a:srgbClr val="000000"/>
    <a:srgbClr val="3333FF"/>
    <a:srgbClr val="CC0000"/>
    <a:srgbClr val="00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5620"/>
    <p:restoredTop sz="94707" autoAdjust="0"/>
  </p:normalViewPr>
  <p:slideViewPr>
    <p:cSldViewPr snapToGrid="0" showGuides="1">
      <p:cViewPr>
        <p:scale>
          <a:sx n="66" d="100"/>
          <a:sy n="66" d="100"/>
        </p:scale>
        <p:origin x="-1902" y="-84"/>
      </p:cViewPr>
      <p:guideLst>
        <p:guide orient="horz"/>
        <p:guide/>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p:scale>
          <a:sx n="100" d="100"/>
          <a:sy n="100" d="100"/>
        </p:scale>
        <p:origin x="-1734" y="1650"/>
      </p:cViewPr>
      <p:guideLst>
        <p:guide orient="horz" pos="3223"/>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6350" y="0"/>
            <a:ext cx="3082925" cy="517525"/>
          </a:xfrm>
          <a:prstGeom prst="rect">
            <a:avLst/>
          </a:prstGeom>
          <a:noFill/>
          <a:ln w="9525">
            <a:noFill/>
            <a:miter lim="800000"/>
            <a:headEnd/>
            <a:tailEnd/>
          </a:ln>
          <a:effectLst/>
        </p:spPr>
        <p:txBody>
          <a:bodyPr vert="horz" wrap="square" lIns="19814" tIns="0" rIns="19814" bIns="0" numCol="1" anchor="t" anchorCtr="0" compatLnSpc="1">
            <a:prstTxWarp prst="textNoShape">
              <a:avLst/>
            </a:prstTxWarp>
          </a:bodyPr>
          <a:lstStyle>
            <a:lvl1pPr algn="l" defTabSz="822325">
              <a:defRPr sz="1000" b="0" i="1">
                <a:solidFill>
                  <a:schemeClr val="tx1"/>
                </a:solidFill>
                <a:latin typeface="Times New Roman" pitchFamily="18" charset="0"/>
              </a:defRPr>
            </a:lvl1pPr>
          </a:lstStyle>
          <a:p>
            <a:pPr>
              <a:defRPr/>
            </a:pPr>
            <a:endParaRPr lang="da-DK" dirty="0"/>
          </a:p>
        </p:txBody>
      </p:sp>
      <p:sp>
        <p:nvSpPr>
          <p:cNvPr id="2051" name="Rectangle 3"/>
          <p:cNvSpPr>
            <a:spLocks noGrp="1" noChangeArrowheads="1"/>
          </p:cNvSpPr>
          <p:nvPr>
            <p:ph type="dt" idx="1"/>
          </p:nvPr>
        </p:nvSpPr>
        <p:spPr bwMode="auto">
          <a:xfrm>
            <a:off x="4022725" y="0"/>
            <a:ext cx="3082925" cy="517525"/>
          </a:xfrm>
          <a:prstGeom prst="rect">
            <a:avLst/>
          </a:prstGeom>
          <a:noFill/>
          <a:ln w="9525">
            <a:noFill/>
            <a:miter lim="800000"/>
            <a:headEnd/>
            <a:tailEnd/>
          </a:ln>
          <a:effectLst/>
        </p:spPr>
        <p:txBody>
          <a:bodyPr vert="horz" wrap="square" lIns="19814" tIns="0" rIns="19814" bIns="0" numCol="1" anchor="t" anchorCtr="0" compatLnSpc="1">
            <a:prstTxWarp prst="textNoShape">
              <a:avLst/>
            </a:prstTxWarp>
          </a:bodyPr>
          <a:lstStyle>
            <a:lvl1pPr algn="r" defTabSz="822325">
              <a:defRPr sz="1000" b="0" i="1">
                <a:solidFill>
                  <a:schemeClr val="tx1"/>
                </a:solidFill>
                <a:latin typeface="Times New Roman" pitchFamily="18" charset="0"/>
              </a:defRPr>
            </a:lvl1pPr>
          </a:lstStyle>
          <a:p>
            <a:pPr>
              <a:defRPr/>
            </a:pPr>
            <a:endParaRPr lang="da-DK" dirty="0"/>
          </a:p>
        </p:txBody>
      </p:sp>
      <p:sp>
        <p:nvSpPr>
          <p:cNvPr id="10244" name="Rectangle 4"/>
          <p:cNvSpPr>
            <a:spLocks noGrp="1" noRot="1" noChangeAspect="1" noChangeArrowheads="1" noTextEdit="1"/>
          </p:cNvSpPr>
          <p:nvPr>
            <p:ph type="sldImg" idx="2"/>
          </p:nvPr>
        </p:nvSpPr>
        <p:spPr bwMode="auto">
          <a:xfrm>
            <a:off x="787400" y="773113"/>
            <a:ext cx="5526088" cy="3825875"/>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39800" y="4860925"/>
            <a:ext cx="5219700" cy="4606925"/>
          </a:xfrm>
          <a:prstGeom prst="rect">
            <a:avLst/>
          </a:prstGeom>
          <a:noFill/>
          <a:ln w="9525">
            <a:noFill/>
            <a:miter lim="800000"/>
            <a:headEnd/>
            <a:tailEnd/>
          </a:ln>
          <a:effectLst/>
        </p:spPr>
        <p:txBody>
          <a:bodyPr vert="horz" wrap="square" lIns="97427" tIns="49539" rIns="97427" bIns="49539" numCol="1" anchor="t" anchorCtr="0" compatLnSpc="1">
            <a:prstTxWarp prst="textNoShape">
              <a:avLst/>
            </a:prstTxWarp>
          </a:bodyPr>
          <a:lstStyle/>
          <a:p>
            <a:pPr lvl="0"/>
            <a:r>
              <a:rPr lang="da-DK" noProof="0" smtClean="0"/>
              <a:t>Klik for at redigere teksttypografien på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2054" name="Rectangle 6"/>
          <p:cNvSpPr>
            <a:spLocks noGrp="1" noChangeArrowheads="1"/>
          </p:cNvSpPr>
          <p:nvPr>
            <p:ph type="ftr" sz="quarter" idx="4"/>
          </p:nvPr>
        </p:nvSpPr>
        <p:spPr bwMode="auto">
          <a:xfrm>
            <a:off x="-6350" y="9715500"/>
            <a:ext cx="3082925" cy="517525"/>
          </a:xfrm>
          <a:prstGeom prst="rect">
            <a:avLst/>
          </a:prstGeom>
          <a:noFill/>
          <a:ln w="9525">
            <a:noFill/>
            <a:miter lim="800000"/>
            <a:headEnd/>
            <a:tailEnd/>
          </a:ln>
          <a:effectLst/>
        </p:spPr>
        <p:txBody>
          <a:bodyPr vert="horz" wrap="square" lIns="19814" tIns="0" rIns="19814" bIns="0" numCol="1" anchor="b" anchorCtr="0" compatLnSpc="1">
            <a:prstTxWarp prst="textNoShape">
              <a:avLst/>
            </a:prstTxWarp>
          </a:bodyPr>
          <a:lstStyle>
            <a:lvl1pPr algn="l" defTabSz="822325">
              <a:defRPr sz="1000" b="0" i="1">
                <a:solidFill>
                  <a:schemeClr val="tx1"/>
                </a:solidFill>
                <a:latin typeface="Times New Roman" pitchFamily="18" charset="0"/>
              </a:defRPr>
            </a:lvl1pPr>
          </a:lstStyle>
          <a:p>
            <a:pPr>
              <a:defRPr/>
            </a:pPr>
            <a:endParaRPr lang="da-DK" dirty="0"/>
          </a:p>
        </p:txBody>
      </p:sp>
      <p:sp>
        <p:nvSpPr>
          <p:cNvPr id="2055" name="Rectangle 7"/>
          <p:cNvSpPr>
            <a:spLocks noGrp="1" noChangeArrowheads="1"/>
          </p:cNvSpPr>
          <p:nvPr>
            <p:ph type="sldNum" sz="quarter" idx="5"/>
          </p:nvPr>
        </p:nvSpPr>
        <p:spPr bwMode="auto">
          <a:xfrm>
            <a:off x="4022725" y="9715500"/>
            <a:ext cx="3082925" cy="517525"/>
          </a:xfrm>
          <a:prstGeom prst="rect">
            <a:avLst/>
          </a:prstGeom>
          <a:noFill/>
          <a:ln w="9525">
            <a:noFill/>
            <a:miter lim="800000"/>
            <a:headEnd/>
            <a:tailEnd/>
          </a:ln>
          <a:effectLst/>
        </p:spPr>
        <p:txBody>
          <a:bodyPr vert="horz" wrap="square" lIns="19814" tIns="0" rIns="19814" bIns="0" numCol="1" anchor="b" anchorCtr="0" compatLnSpc="1">
            <a:prstTxWarp prst="textNoShape">
              <a:avLst/>
            </a:prstTxWarp>
          </a:bodyPr>
          <a:lstStyle>
            <a:lvl1pPr algn="r" defTabSz="822325">
              <a:defRPr sz="1000" b="0" i="1">
                <a:solidFill>
                  <a:schemeClr val="tx1"/>
                </a:solidFill>
                <a:latin typeface="Times New Roman" pitchFamily="18" charset="0"/>
              </a:defRPr>
            </a:lvl1pPr>
          </a:lstStyle>
          <a:p>
            <a:pPr>
              <a:defRPr/>
            </a:pPr>
            <a:fld id="{16378807-3689-4FBA-8445-8E719BF30552}" type="slidenum">
              <a:rPr lang="da-DK"/>
              <a:pPr>
                <a:defRPr/>
              </a:pPr>
              <a:t>‹nr.›</a:t>
            </a:fld>
            <a:endParaRPr lang="da-DK" dirty="0"/>
          </a:p>
        </p:txBody>
      </p:sp>
    </p:spTree>
  </p:cSld>
  <p:clrMap bg1="lt1" tx1="dk1" bg2="lt2" tx2="dk2" accent1="accent1" accent2="accent2" accent3="accent3" accent4="accent4" accent5="accent5" accent6="accent6" hlink="hlink" folHlink="folHlink"/>
  <p:notesStyle>
    <a:lvl1pPr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68313"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35038"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404938"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73250"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pPr defTabSz="820738"/>
            <a:fld id="{1F12257E-49B4-4125-85ED-43154A9F0288}" type="slidenum">
              <a:rPr lang="da-DK" smtClean="0"/>
              <a:pPr defTabSz="820738"/>
              <a:t>15</a:t>
            </a:fld>
            <a:endParaRPr lang="da-DK" dirty="0"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endParaRPr lang="fi-FI"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5"/>
            <a:ext cx="8420100" cy="1470025"/>
          </a:xfrm>
        </p:spPr>
        <p:txBody>
          <a:bodyPr/>
          <a:lstStyle/>
          <a:p>
            <a:r>
              <a:rPr lang="en-GB" noProof="0" smtClean="0"/>
              <a:t>Klik for at redigere titeltypografi i masteren</a:t>
            </a:r>
            <a:endParaRPr lang="en-GB" noProof="0"/>
          </a:p>
        </p:txBody>
      </p:sp>
      <p:sp>
        <p:nvSpPr>
          <p:cNvPr id="3" name="Undertitel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noProof="0" smtClean="0"/>
              <a:t>Klik for at redigere undertiteltypografien i masteren</a:t>
            </a:r>
            <a:endParaRPr lang="en-GB" noProof="0"/>
          </a:p>
        </p:txBody>
      </p:sp>
      <p:sp>
        <p:nvSpPr>
          <p:cNvPr id="4" name="Rectangle 93"/>
          <p:cNvSpPr>
            <a:spLocks noGrp="1" noChangeArrowheads="1"/>
          </p:cNvSpPr>
          <p:nvPr>
            <p:ph type="dt" sz="half" idx="10"/>
          </p:nvPr>
        </p:nvSpPr>
        <p:spPr>
          <a:ln/>
        </p:spPr>
        <p:txBody>
          <a:bodyPr/>
          <a:lstStyle>
            <a:lvl1pPr>
              <a:defRPr/>
            </a:lvl1pPr>
          </a:lstStyle>
          <a:p>
            <a:pPr>
              <a:defRPr/>
            </a:pPr>
            <a:r>
              <a:rPr lang="da-DK" dirty="0" smtClean="0"/>
              <a:t>Jan. 20, 2014</a:t>
            </a:r>
            <a:endParaRPr lang="en-GB"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9CCCA04D-A47E-4CA9-A3E4-BE2EA09F0257}" type="slidenum">
              <a:rPr lang="en-GB"/>
              <a:pPr>
                <a:defRPr/>
              </a:pPr>
              <a:t>‹nr.›</a:t>
            </a:fld>
            <a:endParaRPr lang="en-GB" dirty="0"/>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Klik for at redigere titeltypografi i masteren</a:t>
            </a:r>
            <a:endParaRPr lang="en-GB" noProof="0"/>
          </a:p>
        </p:txBody>
      </p:sp>
      <p:sp>
        <p:nvSpPr>
          <p:cNvPr id="3" name="Pladsholder til lodret titel 2"/>
          <p:cNvSpPr>
            <a:spLocks noGrp="1"/>
          </p:cNvSpPr>
          <p:nvPr>
            <p:ph type="body" orient="vert" idx="1"/>
          </p:nvPr>
        </p:nvSpPr>
        <p:spPr/>
        <p:txBody>
          <a:bodyPr vert="eaVert"/>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Rectangle 93"/>
          <p:cNvSpPr>
            <a:spLocks noGrp="1" noChangeArrowheads="1"/>
          </p:cNvSpPr>
          <p:nvPr>
            <p:ph type="dt" sz="half" idx="10"/>
          </p:nvPr>
        </p:nvSpPr>
        <p:spPr>
          <a:ln/>
        </p:spPr>
        <p:txBody>
          <a:bodyPr/>
          <a:lstStyle>
            <a:lvl1pPr>
              <a:defRPr/>
            </a:lvl1pPr>
          </a:lstStyle>
          <a:p>
            <a:pPr>
              <a:defRPr/>
            </a:pPr>
            <a:r>
              <a:rPr lang="da-DK" dirty="0" smtClean="0"/>
              <a:t>Jan. 20, 2014</a:t>
            </a:r>
            <a:endParaRPr lang="en-GB"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4BA6B35B-3458-4AC2-BF42-8433221C2966}" type="slidenum">
              <a:rPr lang="en-GB"/>
              <a:pPr>
                <a:defRPr/>
              </a:pPr>
              <a:t>‹nr.›</a:t>
            </a:fld>
            <a:endParaRPr lang="en-GB" dirty="0"/>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7305675" y="0"/>
            <a:ext cx="2433638" cy="6316663"/>
          </a:xfrm>
        </p:spPr>
        <p:txBody>
          <a:bodyPr vert="eaVert"/>
          <a:lstStyle/>
          <a:p>
            <a:r>
              <a:rPr lang="en-GB" noProof="0" smtClean="0"/>
              <a:t>Klik for at redigere titeltypografi i masteren</a:t>
            </a:r>
            <a:endParaRPr lang="en-GB" noProof="0"/>
          </a:p>
        </p:txBody>
      </p:sp>
      <p:sp>
        <p:nvSpPr>
          <p:cNvPr id="3" name="Pladsholder til lodret titel 2"/>
          <p:cNvSpPr>
            <a:spLocks noGrp="1"/>
          </p:cNvSpPr>
          <p:nvPr>
            <p:ph type="body" orient="vert" idx="1"/>
          </p:nvPr>
        </p:nvSpPr>
        <p:spPr>
          <a:xfrm>
            <a:off x="0" y="0"/>
            <a:ext cx="7153275" cy="6316663"/>
          </a:xfrm>
        </p:spPr>
        <p:txBody>
          <a:bodyPr vert="eaVert"/>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Rectangle 93"/>
          <p:cNvSpPr>
            <a:spLocks noGrp="1" noChangeArrowheads="1"/>
          </p:cNvSpPr>
          <p:nvPr>
            <p:ph type="dt" sz="half" idx="10"/>
          </p:nvPr>
        </p:nvSpPr>
        <p:spPr>
          <a:ln/>
        </p:spPr>
        <p:txBody>
          <a:bodyPr/>
          <a:lstStyle>
            <a:lvl1pPr>
              <a:defRPr/>
            </a:lvl1pPr>
          </a:lstStyle>
          <a:p>
            <a:pPr>
              <a:defRPr/>
            </a:pPr>
            <a:r>
              <a:rPr lang="da-DK" dirty="0" smtClean="0"/>
              <a:t>Jan. 20, 2014</a:t>
            </a:r>
            <a:endParaRPr lang="en-GB"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B5E58AB6-82B5-4B45-A001-EBA6870C67D2}" type="slidenum">
              <a:rPr lang="en-GB"/>
              <a:pPr>
                <a:defRPr/>
              </a:pPr>
              <a:t>‹nr.›</a:t>
            </a:fld>
            <a:endParaRPr lang="en-GB" dirty="0"/>
          </a:p>
        </p:txBody>
      </p:sp>
    </p:spTree>
  </p:cSld>
  <p:clrMapOvr>
    <a:masterClrMapping/>
  </p:clrMapOvr>
  <p:transition spd="med">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el, tekst og diagram">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420100" cy="1143000"/>
          </a:xfrm>
        </p:spPr>
        <p:txBody>
          <a:bodyPr/>
          <a:lstStyle/>
          <a:p>
            <a:r>
              <a:rPr lang="en-GB" noProof="0" smtClean="0"/>
              <a:t>Klik for at redigere titeltypografi i masteren</a:t>
            </a:r>
            <a:endParaRPr lang="en-GB" noProof="0"/>
          </a:p>
        </p:txBody>
      </p:sp>
      <p:sp>
        <p:nvSpPr>
          <p:cNvPr id="3" name="Pladsholder til tekst 2"/>
          <p:cNvSpPr>
            <a:spLocks noGrp="1"/>
          </p:cNvSpPr>
          <p:nvPr>
            <p:ph type="body" sz="half" idx="1"/>
          </p:nvPr>
        </p:nvSpPr>
        <p:spPr>
          <a:xfrm>
            <a:off x="161925" y="1600200"/>
            <a:ext cx="4711700" cy="4716463"/>
          </a:xfrm>
        </p:spPr>
        <p:txBody>
          <a:body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Pladsholder til diagram 3"/>
          <p:cNvSpPr>
            <a:spLocks noGrp="1"/>
          </p:cNvSpPr>
          <p:nvPr>
            <p:ph type="chart" sz="half" idx="2"/>
          </p:nvPr>
        </p:nvSpPr>
        <p:spPr>
          <a:xfrm>
            <a:off x="5026025" y="1600200"/>
            <a:ext cx="4713288" cy="4716463"/>
          </a:xfrm>
        </p:spPr>
        <p:txBody>
          <a:bodyPr/>
          <a:lstStyle/>
          <a:p>
            <a:pPr lvl="0"/>
            <a:endParaRPr lang="en-GB" noProof="0" dirty="0" smtClean="0"/>
          </a:p>
        </p:txBody>
      </p:sp>
      <p:sp>
        <p:nvSpPr>
          <p:cNvPr id="5" name="Rectangle 93"/>
          <p:cNvSpPr>
            <a:spLocks noGrp="1" noChangeArrowheads="1"/>
          </p:cNvSpPr>
          <p:nvPr>
            <p:ph type="dt" sz="half" idx="10"/>
          </p:nvPr>
        </p:nvSpPr>
        <p:spPr>
          <a:ln/>
        </p:spPr>
        <p:txBody>
          <a:bodyPr/>
          <a:lstStyle>
            <a:lvl1pPr>
              <a:defRPr/>
            </a:lvl1pPr>
          </a:lstStyle>
          <a:p>
            <a:pPr>
              <a:defRPr/>
            </a:pPr>
            <a:r>
              <a:rPr lang="da-DK" dirty="0" smtClean="0"/>
              <a:t>Jan. 20, 2014</a:t>
            </a:r>
            <a:endParaRPr lang="en-GB" dirty="0"/>
          </a:p>
        </p:txBody>
      </p:sp>
      <p:sp>
        <p:nvSpPr>
          <p:cNvPr id="6"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7" name="Rectangle 95"/>
          <p:cNvSpPr>
            <a:spLocks noGrp="1" noChangeArrowheads="1"/>
          </p:cNvSpPr>
          <p:nvPr>
            <p:ph type="sldNum" sz="quarter" idx="12"/>
          </p:nvPr>
        </p:nvSpPr>
        <p:spPr>
          <a:ln/>
        </p:spPr>
        <p:txBody>
          <a:bodyPr/>
          <a:lstStyle>
            <a:lvl1pPr>
              <a:defRPr/>
            </a:lvl1pPr>
          </a:lstStyle>
          <a:p>
            <a:pPr>
              <a:defRPr/>
            </a:pPr>
            <a:fld id="{FFD12EEB-6DCA-4AFA-8654-C364F1BF7BF4}" type="slidenum">
              <a:rPr lang="en-GB"/>
              <a:pPr>
                <a:defRPr/>
              </a:pPr>
              <a:t>‹nr.›</a:t>
            </a:fld>
            <a:endParaRPr lang="en-GB" dirty="0"/>
          </a:p>
        </p:txBody>
      </p:sp>
    </p:spTree>
  </p:cSld>
  <p:clrMapOvr>
    <a:masterClrMapping/>
  </p:clrMapOvr>
  <p:transition spd="med">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el, tekst og clipartbillede">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420100" cy="1143000"/>
          </a:xfrm>
        </p:spPr>
        <p:txBody>
          <a:bodyPr/>
          <a:lstStyle/>
          <a:p>
            <a:r>
              <a:rPr lang="en-GB" noProof="0" smtClean="0"/>
              <a:t>Klik for at redigere titeltypografi i masteren</a:t>
            </a:r>
            <a:endParaRPr lang="en-GB" noProof="0"/>
          </a:p>
        </p:txBody>
      </p:sp>
      <p:sp>
        <p:nvSpPr>
          <p:cNvPr id="3" name="Pladsholder til tekst 2"/>
          <p:cNvSpPr>
            <a:spLocks noGrp="1"/>
          </p:cNvSpPr>
          <p:nvPr>
            <p:ph type="body" sz="half" idx="1"/>
          </p:nvPr>
        </p:nvSpPr>
        <p:spPr>
          <a:xfrm>
            <a:off x="161925" y="1600200"/>
            <a:ext cx="4711700" cy="4716463"/>
          </a:xfrm>
        </p:spPr>
        <p:txBody>
          <a:body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Pladsholder til multimedieklip 3"/>
          <p:cNvSpPr>
            <a:spLocks noGrp="1"/>
          </p:cNvSpPr>
          <p:nvPr>
            <p:ph type="clipArt" sz="half" idx="2"/>
          </p:nvPr>
        </p:nvSpPr>
        <p:spPr>
          <a:xfrm>
            <a:off x="5026025" y="1600200"/>
            <a:ext cx="4713288" cy="4716463"/>
          </a:xfrm>
        </p:spPr>
        <p:txBody>
          <a:bodyPr/>
          <a:lstStyle/>
          <a:p>
            <a:pPr lvl="0"/>
            <a:endParaRPr lang="en-GB" noProof="0" dirty="0" smtClean="0"/>
          </a:p>
        </p:txBody>
      </p:sp>
      <p:sp>
        <p:nvSpPr>
          <p:cNvPr id="5" name="Rectangle 93"/>
          <p:cNvSpPr>
            <a:spLocks noGrp="1" noChangeArrowheads="1"/>
          </p:cNvSpPr>
          <p:nvPr>
            <p:ph type="dt" sz="half" idx="10"/>
          </p:nvPr>
        </p:nvSpPr>
        <p:spPr>
          <a:ln/>
        </p:spPr>
        <p:txBody>
          <a:bodyPr/>
          <a:lstStyle>
            <a:lvl1pPr>
              <a:defRPr/>
            </a:lvl1pPr>
          </a:lstStyle>
          <a:p>
            <a:pPr>
              <a:defRPr/>
            </a:pPr>
            <a:r>
              <a:rPr lang="da-DK" dirty="0" smtClean="0"/>
              <a:t>Jan. 20, 2014</a:t>
            </a:r>
            <a:endParaRPr lang="en-GB" dirty="0"/>
          </a:p>
        </p:txBody>
      </p:sp>
      <p:sp>
        <p:nvSpPr>
          <p:cNvPr id="6"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7" name="Rectangle 95"/>
          <p:cNvSpPr>
            <a:spLocks noGrp="1" noChangeArrowheads="1"/>
          </p:cNvSpPr>
          <p:nvPr>
            <p:ph type="sldNum" sz="quarter" idx="12"/>
          </p:nvPr>
        </p:nvSpPr>
        <p:spPr>
          <a:ln/>
        </p:spPr>
        <p:txBody>
          <a:bodyPr/>
          <a:lstStyle>
            <a:lvl1pPr>
              <a:defRPr/>
            </a:lvl1pPr>
          </a:lstStyle>
          <a:p>
            <a:pPr>
              <a:defRPr/>
            </a:pPr>
            <a:fld id="{375ECC57-4752-4230-9760-43B98418AF19}" type="slidenum">
              <a:rPr lang="en-GB"/>
              <a:pPr>
                <a:defRPr/>
              </a:pPr>
              <a:t>‹nr.›</a:t>
            </a:fld>
            <a:endParaRPr lang="en-GB" dirty="0"/>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Klik for at redigere titeltypografi i masteren</a:t>
            </a:r>
            <a:endParaRPr lang="en-GB" noProof="0"/>
          </a:p>
        </p:txBody>
      </p:sp>
      <p:sp>
        <p:nvSpPr>
          <p:cNvPr id="3" name="Pladsholder til indhold 2"/>
          <p:cNvSpPr>
            <a:spLocks noGrp="1"/>
          </p:cNvSpPr>
          <p:nvPr>
            <p:ph idx="1"/>
          </p:nvPr>
        </p:nvSpPr>
        <p:spPr/>
        <p:txBody>
          <a:body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Rectangle 93"/>
          <p:cNvSpPr>
            <a:spLocks noGrp="1" noChangeArrowheads="1"/>
          </p:cNvSpPr>
          <p:nvPr>
            <p:ph type="dt" sz="half" idx="10"/>
          </p:nvPr>
        </p:nvSpPr>
        <p:spPr>
          <a:ln/>
        </p:spPr>
        <p:txBody>
          <a:bodyPr/>
          <a:lstStyle>
            <a:lvl1pPr>
              <a:defRPr/>
            </a:lvl1pPr>
          </a:lstStyle>
          <a:p>
            <a:pPr>
              <a:defRPr/>
            </a:pPr>
            <a:r>
              <a:rPr lang="da-DK" dirty="0" smtClean="0"/>
              <a:t>Jan. 20, 2014</a:t>
            </a:r>
            <a:endParaRPr lang="en-GB"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23E3803B-CFDD-4280-A809-7EB448B5FF6A}" type="slidenum">
              <a:rPr lang="en-GB"/>
              <a:pPr>
                <a:defRPr/>
              </a:pPr>
              <a:t>‹nr.›</a:t>
            </a:fld>
            <a:endParaRPr lang="en-GB" dirty="0"/>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00"/>
            <a:ext cx="8420100" cy="1362075"/>
          </a:xfrm>
        </p:spPr>
        <p:txBody>
          <a:bodyPr anchor="t"/>
          <a:lstStyle>
            <a:lvl1pPr algn="l">
              <a:defRPr sz="4000" b="1" cap="all"/>
            </a:lvl1pPr>
          </a:lstStyle>
          <a:p>
            <a:r>
              <a:rPr lang="en-GB" noProof="0" smtClean="0"/>
              <a:t>Klik for at redigere titeltypografi i masteren</a:t>
            </a:r>
            <a:endParaRPr lang="en-GB" noProof="0"/>
          </a:p>
        </p:txBody>
      </p:sp>
      <p:sp>
        <p:nvSpPr>
          <p:cNvPr id="3" name="Pladsholder til tekst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noProof="0" smtClean="0"/>
              <a:t>Klik for at redigere typografi i masteren</a:t>
            </a:r>
          </a:p>
        </p:txBody>
      </p:sp>
      <p:sp>
        <p:nvSpPr>
          <p:cNvPr id="4" name="Rectangle 93"/>
          <p:cNvSpPr>
            <a:spLocks noGrp="1" noChangeArrowheads="1"/>
          </p:cNvSpPr>
          <p:nvPr>
            <p:ph type="dt" sz="half" idx="10"/>
          </p:nvPr>
        </p:nvSpPr>
        <p:spPr>
          <a:ln/>
        </p:spPr>
        <p:txBody>
          <a:bodyPr/>
          <a:lstStyle>
            <a:lvl1pPr>
              <a:defRPr/>
            </a:lvl1pPr>
          </a:lstStyle>
          <a:p>
            <a:pPr>
              <a:defRPr/>
            </a:pPr>
            <a:r>
              <a:rPr lang="da-DK" dirty="0" smtClean="0"/>
              <a:t>Jan. 20, 2014</a:t>
            </a:r>
            <a:endParaRPr lang="en-GB"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ECD3387B-A201-4CB0-9F54-1A93382F86F9}" type="slidenum">
              <a:rPr lang="en-GB"/>
              <a:pPr>
                <a:defRPr/>
              </a:pPr>
              <a:t>‹nr.›</a:t>
            </a:fld>
            <a:endParaRPr lang="en-GB" dirty="0"/>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Klik for at redigere titeltypografi i masteren</a:t>
            </a:r>
            <a:endParaRPr lang="en-GB" noProof="0"/>
          </a:p>
        </p:txBody>
      </p:sp>
      <p:sp>
        <p:nvSpPr>
          <p:cNvPr id="3" name="Pladsholder til indhold 2"/>
          <p:cNvSpPr>
            <a:spLocks noGrp="1"/>
          </p:cNvSpPr>
          <p:nvPr>
            <p:ph sz="half" idx="1"/>
          </p:nvPr>
        </p:nvSpPr>
        <p:spPr>
          <a:xfrm>
            <a:off x="161925" y="1600200"/>
            <a:ext cx="4711700" cy="4716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Pladsholder til indhold 3"/>
          <p:cNvSpPr>
            <a:spLocks noGrp="1"/>
          </p:cNvSpPr>
          <p:nvPr>
            <p:ph sz="half" idx="2"/>
          </p:nvPr>
        </p:nvSpPr>
        <p:spPr>
          <a:xfrm>
            <a:off x="5026025" y="1600200"/>
            <a:ext cx="4713288" cy="4716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5" name="Rectangle 93"/>
          <p:cNvSpPr>
            <a:spLocks noGrp="1" noChangeArrowheads="1"/>
          </p:cNvSpPr>
          <p:nvPr>
            <p:ph type="dt" sz="half" idx="10"/>
          </p:nvPr>
        </p:nvSpPr>
        <p:spPr>
          <a:ln/>
        </p:spPr>
        <p:txBody>
          <a:bodyPr/>
          <a:lstStyle>
            <a:lvl1pPr>
              <a:defRPr/>
            </a:lvl1pPr>
          </a:lstStyle>
          <a:p>
            <a:pPr>
              <a:defRPr/>
            </a:pPr>
            <a:r>
              <a:rPr lang="da-DK" dirty="0" smtClean="0"/>
              <a:t>Jan. 20, 2014</a:t>
            </a:r>
            <a:endParaRPr lang="en-GB" dirty="0"/>
          </a:p>
        </p:txBody>
      </p:sp>
      <p:sp>
        <p:nvSpPr>
          <p:cNvPr id="6"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7" name="Rectangle 95"/>
          <p:cNvSpPr>
            <a:spLocks noGrp="1" noChangeArrowheads="1"/>
          </p:cNvSpPr>
          <p:nvPr>
            <p:ph type="sldNum" sz="quarter" idx="12"/>
          </p:nvPr>
        </p:nvSpPr>
        <p:spPr>
          <a:ln/>
        </p:spPr>
        <p:txBody>
          <a:bodyPr/>
          <a:lstStyle>
            <a:lvl1pPr>
              <a:defRPr/>
            </a:lvl1pPr>
          </a:lstStyle>
          <a:p>
            <a:pPr>
              <a:defRPr/>
            </a:pPr>
            <a:fld id="{FEE508EC-4C44-46B1-B112-DEB294C4E219}" type="slidenum">
              <a:rPr lang="en-GB"/>
              <a:pPr>
                <a:defRPr/>
              </a:pPr>
              <a:t>‹nr.›</a:t>
            </a:fld>
            <a:endParaRPr lang="en-GB" dirty="0"/>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p:spPr>
        <p:txBody>
          <a:bodyPr/>
          <a:lstStyle>
            <a:lvl1pPr>
              <a:defRPr/>
            </a:lvl1pPr>
          </a:lstStyle>
          <a:p>
            <a:r>
              <a:rPr lang="en-GB" noProof="0" smtClean="0"/>
              <a:t>Klik for at redigere titeltypografi i masteren</a:t>
            </a:r>
            <a:endParaRPr lang="en-GB" noProof="0"/>
          </a:p>
        </p:txBody>
      </p:sp>
      <p:sp>
        <p:nvSpPr>
          <p:cNvPr id="3" name="Pladsholder til tekst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smtClean="0"/>
              <a:t>Klik for at redigere typografi i masteren</a:t>
            </a:r>
          </a:p>
        </p:txBody>
      </p:sp>
      <p:sp>
        <p:nvSpPr>
          <p:cNvPr id="4" name="Pladsholder til indhold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5" name="Pladsholder til tekst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smtClean="0"/>
              <a:t>Klik for at redigere typografi i masteren</a:t>
            </a:r>
          </a:p>
        </p:txBody>
      </p:sp>
      <p:sp>
        <p:nvSpPr>
          <p:cNvPr id="6" name="Pladsholder til indhold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7" name="Rectangle 93"/>
          <p:cNvSpPr>
            <a:spLocks noGrp="1" noChangeArrowheads="1"/>
          </p:cNvSpPr>
          <p:nvPr>
            <p:ph type="dt" sz="half" idx="10"/>
          </p:nvPr>
        </p:nvSpPr>
        <p:spPr>
          <a:ln/>
        </p:spPr>
        <p:txBody>
          <a:bodyPr/>
          <a:lstStyle>
            <a:lvl1pPr>
              <a:defRPr/>
            </a:lvl1pPr>
          </a:lstStyle>
          <a:p>
            <a:pPr>
              <a:defRPr/>
            </a:pPr>
            <a:r>
              <a:rPr lang="da-DK" dirty="0" smtClean="0"/>
              <a:t>Jan. 20, 2014</a:t>
            </a:r>
            <a:endParaRPr lang="en-GB" dirty="0"/>
          </a:p>
        </p:txBody>
      </p:sp>
      <p:sp>
        <p:nvSpPr>
          <p:cNvPr id="8"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9" name="Rectangle 95"/>
          <p:cNvSpPr>
            <a:spLocks noGrp="1" noChangeArrowheads="1"/>
          </p:cNvSpPr>
          <p:nvPr>
            <p:ph type="sldNum" sz="quarter" idx="12"/>
          </p:nvPr>
        </p:nvSpPr>
        <p:spPr>
          <a:ln/>
        </p:spPr>
        <p:txBody>
          <a:bodyPr/>
          <a:lstStyle>
            <a:lvl1pPr>
              <a:defRPr/>
            </a:lvl1pPr>
          </a:lstStyle>
          <a:p>
            <a:pPr>
              <a:defRPr/>
            </a:pPr>
            <a:fld id="{EF7F04C9-6871-4041-847A-6BAFE951F728}" type="slidenum">
              <a:rPr lang="en-GB"/>
              <a:pPr>
                <a:defRPr/>
              </a:pPr>
              <a:t>‹nr.›</a:t>
            </a:fld>
            <a:endParaRPr lang="en-GB" dirty="0"/>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Klik for at redigere titeltypografi i masteren</a:t>
            </a:r>
            <a:endParaRPr lang="en-GB" noProof="0"/>
          </a:p>
        </p:txBody>
      </p:sp>
      <p:sp>
        <p:nvSpPr>
          <p:cNvPr id="3" name="Rectangle 93"/>
          <p:cNvSpPr>
            <a:spLocks noGrp="1" noChangeArrowheads="1"/>
          </p:cNvSpPr>
          <p:nvPr>
            <p:ph type="dt" sz="half" idx="10"/>
          </p:nvPr>
        </p:nvSpPr>
        <p:spPr>
          <a:ln/>
        </p:spPr>
        <p:txBody>
          <a:bodyPr/>
          <a:lstStyle>
            <a:lvl1pPr>
              <a:defRPr/>
            </a:lvl1pPr>
          </a:lstStyle>
          <a:p>
            <a:pPr>
              <a:defRPr/>
            </a:pPr>
            <a:r>
              <a:rPr lang="da-DK" dirty="0" smtClean="0"/>
              <a:t>Jan. 20, 2014</a:t>
            </a:r>
            <a:endParaRPr lang="en-GB" dirty="0"/>
          </a:p>
        </p:txBody>
      </p:sp>
      <p:sp>
        <p:nvSpPr>
          <p:cNvPr id="4"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5" name="Rectangle 95"/>
          <p:cNvSpPr>
            <a:spLocks noGrp="1" noChangeArrowheads="1"/>
          </p:cNvSpPr>
          <p:nvPr>
            <p:ph type="sldNum" sz="quarter" idx="12"/>
          </p:nvPr>
        </p:nvSpPr>
        <p:spPr>
          <a:ln/>
        </p:spPr>
        <p:txBody>
          <a:bodyPr/>
          <a:lstStyle>
            <a:lvl1pPr>
              <a:defRPr/>
            </a:lvl1pPr>
          </a:lstStyle>
          <a:p>
            <a:pPr>
              <a:defRPr/>
            </a:pPr>
            <a:fld id="{F7EBE166-BD80-45D3-A45B-688AE8C5BD55}" type="slidenum">
              <a:rPr lang="en-GB"/>
              <a:pPr>
                <a:defRPr/>
              </a:pPr>
              <a:t>‹nr.›</a:t>
            </a:fld>
            <a:endParaRPr lang="en-GB" dirty="0"/>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93"/>
          <p:cNvSpPr>
            <a:spLocks noGrp="1" noChangeArrowheads="1"/>
          </p:cNvSpPr>
          <p:nvPr>
            <p:ph type="dt" sz="half" idx="10"/>
          </p:nvPr>
        </p:nvSpPr>
        <p:spPr>
          <a:ln/>
        </p:spPr>
        <p:txBody>
          <a:bodyPr/>
          <a:lstStyle>
            <a:lvl1pPr>
              <a:defRPr/>
            </a:lvl1pPr>
          </a:lstStyle>
          <a:p>
            <a:pPr>
              <a:defRPr/>
            </a:pPr>
            <a:r>
              <a:rPr lang="da-DK" dirty="0" smtClean="0"/>
              <a:t>Jan. 20, 2014</a:t>
            </a:r>
            <a:endParaRPr lang="en-GB" dirty="0"/>
          </a:p>
        </p:txBody>
      </p:sp>
      <p:sp>
        <p:nvSpPr>
          <p:cNvPr id="3"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4" name="Rectangle 95"/>
          <p:cNvSpPr>
            <a:spLocks noGrp="1" noChangeArrowheads="1"/>
          </p:cNvSpPr>
          <p:nvPr>
            <p:ph type="sldNum" sz="quarter" idx="12"/>
          </p:nvPr>
        </p:nvSpPr>
        <p:spPr>
          <a:ln/>
        </p:spPr>
        <p:txBody>
          <a:bodyPr/>
          <a:lstStyle>
            <a:lvl1pPr>
              <a:defRPr/>
            </a:lvl1pPr>
          </a:lstStyle>
          <a:p>
            <a:pPr>
              <a:defRPr/>
            </a:pPr>
            <a:fld id="{BA7CE9E6-4192-45DB-9C4E-1AE76C8231C0}" type="slidenum">
              <a:rPr lang="en-GB"/>
              <a:pPr>
                <a:defRPr/>
              </a:pPr>
              <a:t>‹nr.›</a:t>
            </a:fld>
            <a:endParaRPr lang="en-GB" dirty="0"/>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138" cy="1162050"/>
          </a:xfrm>
        </p:spPr>
        <p:txBody>
          <a:bodyPr anchor="b"/>
          <a:lstStyle>
            <a:lvl1pPr algn="l">
              <a:defRPr sz="2000" b="1"/>
            </a:lvl1pPr>
          </a:lstStyle>
          <a:p>
            <a:r>
              <a:rPr lang="en-GB" noProof="0" smtClean="0"/>
              <a:t>Klik for at redigere titeltypografi i masteren</a:t>
            </a:r>
            <a:endParaRPr lang="en-GB" noProof="0"/>
          </a:p>
        </p:txBody>
      </p:sp>
      <p:sp>
        <p:nvSpPr>
          <p:cNvPr id="3" name="Pladsholder til indhold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Pladsholder til tekst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smtClean="0"/>
              <a:t>Klik for at redigere typografi i masteren</a:t>
            </a:r>
          </a:p>
        </p:txBody>
      </p:sp>
      <p:sp>
        <p:nvSpPr>
          <p:cNvPr id="5" name="Rectangle 93"/>
          <p:cNvSpPr>
            <a:spLocks noGrp="1" noChangeArrowheads="1"/>
          </p:cNvSpPr>
          <p:nvPr>
            <p:ph type="dt" sz="half" idx="10"/>
          </p:nvPr>
        </p:nvSpPr>
        <p:spPr>
          <a:ln/>
        </p:spPr>
        <p:txBody>
          <a:bodyPr/>
          <a:lstStyle>
            <a:lvl1pPr>
              <a:defRPr/>
            </a:lvl1pPr>
          </a:lstStyle>
          <a:p>
            <a:pPr>
              <a:defRPr/>
            </a:pPr>
            <a:r>
              <a:rPr lang="da-DK" dirty="0" smtClean="0"/>
              <a:t>Jan. 20, 2014</a:t>
            </a:r>
            <a:endParaRPr lang="en-GB" dirty="0"/>
          </a:p>
        </p:txBody>
      </p:sp>
      <p:sp>
        <p:nvSpPr>
          <p:cNvPr id="6"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7" name="Rectangle 95"/>
          <p:cNvSpPr>
            <a:spLocks noGrp="1" noChangeArrowheads="1"/>
          </p:cNvSpPr>
          <p:nvPr>
            <p:ph type="sldNum" sz="quarter" idx="12"/>
          </p:nvPr>
        </p:nvSpPr>
        <p:spPr>
          <a:ln/>
        </p:spPr>
        <p:txBody>
          <a:bodyPr/>
          <a:lstStyle>
            <a:lvl1pPr>
              <a:defRPr/>
            </a:lvl1pPr>
          </a:lstStyle>
          <a:p>
            <a:pPr>
              <a:defRPr/>
            </a:pPr>
            <a:fld id="{6620F2BF-357F-4D40-83BE-924E7EBBBFF9}" type="slidenum">
              <a:rPr lang="en-GB"/>
              <a:pPr>
                <a:defRPr/>
              </a:pPr>
              <a:t>‹nr.›</a:t>
            </a:fld>
            <a:endParaRPr lang="en-GB" dirty="0"/>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p:spPr>
        <p:txBody>
          <a:bodyPr anchor="b"/>
          <a:lstStyle>
            <a:lvl1pPr algn="l">
              <a:defRPr sz="2000" b="1"/>
            </a:lvl1pPr>
          </a:lstStyle>
          <a:p>
            <a:r>
              <a:rPr lang="en-GB" noProof="0" smtClean="0"/>
              <a:t>Klik for at redigere titeltypografi i masteren</a:t>
            </a:r>
            <a:endParaRPr lang="en-GB" noProof="0"/>
          </a:p>
        </p:txBody>
      </p:sp>
      <p:sp>
        <p:nvSpPr>
          <p:cNvPr id="3" name="Pladsholder til billed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Pladsholder til tekst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smtClean="0"/>
              <a:t>Klik for at redigere typografi i masteren</a:t>
            </a:r>
          </a:p>
        </p:txBody>
      </p:sp>
      <p:sp>
        <p:nvSpPr>
          <p:cNvPr id="5" name="Rectangle 93"/>
          <p:cNvSpPr>
            <a:spLocks noGrp="1" noChangeArrowheads="1"/>
          </p:cNvSpPr>
          <p:nvPr>
            <p:ph type="dt" sz="half" idx="10"/>
          </p:nvPr>
        </p:nvSpPr>
        <p:spPr>
          <a:ln/>
        </p:spPr>
        <p:txBody>
          <a:bodyPr/>
          <a:lstStyle>
            <a:lvl1pPr>
              <a:defRPr/>
            </a:lvl1pPr>
          </a:lstStyle>
          <a:p>
            <a:pPr>
              <a:defRPr/>
            </a:pPr>
            <a:r>
              <a:rPr lang="da-DK" dirty="0" smtClean="0"/>
              <a:t>Jan. 20, 2014</a:t>
            </a:r>
            <a:endParaRPr lang="en-GB" dirty="0"/>
          </a:p>
        </p:txBody>
      </p:sp>
      <p:sp>
        <p:nvSpPr>
          <p:cNvPr id="6"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7" name="Rectangle 95"/>
          <p:cNvSpPr>
            <a:spLocks noGrp="1" noChangeArrowheads="1"/>
          </p:cNvSpPr>
          <p:nvPr>
            <p:ph type="sldNum" sz="quarter" idx="12"/>
          </p:nvPr>
        </p:nvSpPr>
        <p:spPr>
          <a:ln/>
        </p:spPr>
        <p:txBody>
          <a:bodyPr/>
          <a:lstStyle>
            <a:lvl1pPr>
              <a:defRPr/>
            </a:lvl1pPr>
          </a:lstStyle>
          <a:p>
            <a:pPr>
              <a:defRPr/>
            </a:pPr>
            <a:fld id="{1C67AF67-1760-49E1-8915-4DE73C8A5C34}" type="slidenum">
              <a:rPr lang="en-GB"/>
              <a:pPr>
                <a:defRPr/>
              </a:pPr>
              <a:t>‹nr.›</a:t>
            </a:fld>
            <a:endParaRPr lang="en-GB" dirty="0"/>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91"/>
          <p:cNvSpPr>
            <a:spLocks noGrp="1" noChangeArrowheads="1"/>
          </p:cNvSpPr>
          <p:nvPr>
            <p:ph type="title"/>
          </p:nvPr>
        </p:nvSpPr>
        <p:spPr bwMode="auto">
          <a:xfrm>
            <a:off x="0" y="0"/>
            <a:ext cx="84201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GB" smtClean="0"/>
              <a:t>Klik for at redigere titeltypografien på masteren</a:t>
            </a:r>
          </a:p>
        </p:txBody>
      </p:sp>
      <p:sp>
        <p:nvSpPr>
          <p:cNvPr id="1116" name="Rectangle 92"/>
          <p:cNvSpPr>
            <a:spLocks noGrp="1" noChangeArrowheads="1"/>
          </p:cNvSpPr>
          <p:nvPr>
            <p:ph type="body" idx="1"/>
          </p:nvPr>
        </p:nvSpPr>
        <p:spPr bwMode="auto">
          <a:xfrm>
            <a:off x="161925" y="1600200"/>
            <a:ext cx="9577388" cy="4716463"/>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GB" dirty="0" err="1" smtClean="0"/>
              <a:t>Klik</a:t>
            </a:r>
            <a:r>
              <a:rPr lang="en-GB" dirty="0" smtClean="0"/>
              <a:t> for at </a:t>
            </a:r>
            <a:r>
              <a:rPr lang="en-GB" dirty="0" err="1" smtClean="0"/>
              <a:t>redigere</a:t>
            </a:r>
            <a:r>
              <a:rPr lang="en-GB" dirty="0" smtClean="0"/>
              <a:t> </a:t>
            </a:r>
            <a:r>
              <a:rPr lang="en-GB" dirty="0" err="1" smtClean="0"/>
              <a:t>teksttypografien</a:t>
            </a:r>
            <a:r>
              <a:rPr lang="en-GB" dirty="0" smtClean="0"/>
              <a:t> </a:t>
            </a:r>
            <a:r>
              <a:rPr lang="en-GB" dirty="0" err="1" smtClean="0"/>
              <a:t>på</a:t>
            </a:r>
            <a:r>
              <a:rPr lang="en-GB" dirty="0" smtClean="0"/>
              <a:t> </a:t>
            </a:r>
            <a:r>
              <a:rPr lang="en-GB" dirty="0" err="1" smtClean="0"/>
              <a:t>masteren</a:t>
            </a:r>
            <a:endParaRPr lang="en-GB" dirty="0" smtClean="0"/>
          </a:p>
          <a:p>
            <a:pPr lvl="1"/>
            <a:r>
              <a:rPr lang="en-GB" dirty="0" err="1" smtClean="0"/>
              <a:t>Andet</a:t>
            </a:r>
            <a:r>
              <a:rPr lang="en-GB" dirty="0" smtClean="0"/>
              <a:t> </a:t>
            </a:r>
            <a:r>
              <a:rPr lang="en-GB" dirty="0" err="1" smtClean="0"/>
              <a:t>niveau</a:t>
            </a:r>
            <a:endParaRPr lang="en-GB" dirty="0" smtClean="0"/>
          </a:p>
          <a:p>
            <a:pPr lvl="2"/>
            <a:r>
              <a:rPr lang="en-GB" dirty="0" err="1" smtClean="0"/>
              <a:t>Tredje</a:t>
            </a:r>
            <a:r>
              <a:rPr lang="en-GB" dirty="0" smtClean="0"/>
              <a:t> </a:t>
            </a:r>
            <a:r>
              <a:rPr lang="en-GB" dirty="0" err="1" smtClean="0"/>
              <a:t>niveau</a:t>
            </a:r>
            <a:endParaRPr lang="en-GB" dirty="0" smtClean="0"/>
          </a:p>
          <a:p>
            <a:pPr lvl="3"/>
            <a:r>
              <a:rPr lang="en-GB" dirty="0" err="1" smtClean="0"/>
              <a:t>Fjerde</a:t>
            </a:r>
            <a:r>
              <a:rPr lang="en-GB" dirty="0" smtClean="0"/>
              <a:t> </a:t>
            </a:r>
            <a:r>
              <a:rPr lang="en-GB" dirty="0" err="1" smtClean="0"/>
              <a:t>niveau</a:t>
            </a:r>
            <a:endParaRPr lang="en-GB" dirty="0" smtClean="0"/>
          </a:p>
          <a:p>
            <a:pPr lvl="4"/>
            <a:r>
              <a:rPr lang="en-GB" dirty="0" err="1" smtClean="0"/>
              <a:t>Femte</a:t>
            </a:r>
            <a:r>
              <a:rPr lang="en-GB" dirty="0" smtClean="0"/>
              <a:t> </a:t>
            </a:r>
            <a:r>
              <a:rPr lang="en-GB" dirty="0" err="1" smtClean="0"/>
              <a:t>niveau</a:t>
            </a:r>
            <a:endParaRPr lang="en-GB" dirty="0" smtClean="0"/>
          </a:p>
        </p:txBody>
      </p:sp>
      <p:sp>
        <p:nvSpPr>
          <p:cNvPr id="1117" name="Rectangle 93"/>
          <p:cNvSpPr>
            <a:spLocks noGrp="1" noChangeArrowheads="1"/>
          </p:cNvSpPr>
          <p:nvPr>
            <p:ph type="dt" sz="half" idx="2"/>
          </p:nvPr>
        </p:nvSpPr>
        <p:spPr bwMode="auto">
          <a:xfrm>
            <a:off x="0" y="6484938"/>
            <a:ext cx="20637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0" smtClean="0">
                <a:solidFill>
                  <a:schemeClr val="tx1"/>
                </a:solidFill>
              </a:defRPr>
            </a:lvl1pPr>
          </a:lstStyle>
          <a:p>
            <a:pPr>
              <a:defRPr/>
            </a:pPr>
            <a:r>
              <a:rPr lang="da-DK" dirty="0" smtClean="0"/>
              <a:t>Jan. 20, 2014</a:t>
            </a:r>
            <a:endParaRPr lang="en-GB" dirty="0"/>
          </a:p>
        </p:txBody>
      </p:sp>
      <p:sp>
        <p:nvSpPr>
          <p:cNvPr id="1118" name="Rectangle 94"/>
          <p:cNvSpPr>
            <a:spLocks noGrp="1" noChangeArrowheads="1"/>
          </p:cNvSpPr>
          <p:nvPr>
            <p:ph type="ftr" sz="quarter" idx="3"/>
          </p:nvPr>
        </p:nvSpPr>
        <p:spPr bwMode="auto">
          <a:xfrm>
            <a:off x="3384550" y="6484938"/>
            <a:ext cx="31369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a:solidFill>
                  <a:schemeClr val="tx1"/>
                </a:solidFill>
              </a:defRPr>
            </a:lvl1pPr>
          </a:lstStyle>
          <a:p>
            <a:pPr>
              <a:defRPr/>
            </a:pPr>
            <a:r>
              <a:rPr lang="en-GB" dirty="0"/>
              <a:t>Anders Plejdrup Houmøller</a:t>
            </a:r>
          </a:p>
        </p:txBody>
      </p:sp>
      <p:sp>
        <p:nvSpPr>
          <p:cNvPr id="1119" name="Rectangle 95"/>
          <p:cNvSpPr>
            <a:spLocks noGrp="1" noChangeArrowheads="1"/>
          </p:cNvSpPr>
          <p:nvPr>
            <p:ph type="sldNum" sz="quarter" idx="4"/>
          </p:nvPr>
        </p:nvSpPr>
        <p:spPr bwMode="auto">
          <a:xfrm>
            <a:off x="7842250" y="6484938"/>
            <a:ext cx="20637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solidFill>
                  <a:schemeClr val="tx1"/>
                </a:solidFill>
              </a:defRPr>
            </a:lvl1pPr>
          </a:lstStyle>
          <a:p>
            <a:pPr>
              <a:defRPr/>
            </a:pPr>
            <a:fld id="{B3C9FEBA-F1DE-468C-84FD-A2510D6FB772}" type="slidenum">
              <a:rPr lang="en-GB"/>
              <a:pPr>
                <a:defRPr/>
              </a:pPr>
              <a:t>‹nr.›</a:t>
            </a:fld>
            <a:endParaRPr lang="en-GB" dirty="0"/>
          </a:p>
        </p:txBody>
      </p:sp>
      <p:sp>
        <p:nvSpPr>
          <p:cNvPr id="1299" name="Text Box 275"/>
          <p:cNvSpPr txBox="1">
            <a:spLocks noChangeArrowheads="1"/>
          </p:cNvSpPr>
          <p:nvPr userDrawn="1"/>
        </p:nvSpPr>
        <p:spPr bwMode="auto">
          <a:xfrm>
            <a:off x="7491413" y="6669088"/>
            <a:ext cx="1974850" cy="214312"/>
          </a:xfrm>
          <a:prstGeom prst="rect">
            <a:avLst/>
          </a:prstGeom>
          <a:noFill/>
          <a:ln w="9525">
            <a:noFill/>
            <a:miter lim="800000"/>
            <a:headEnd/>
            <a:tailEnd/>
          </a:ln>
          <a:effectLst/>
        </p:spPr>
        <p:txBody>
          <a:bodyPr wrap="none">
            <a:spAutoFit/>
          </a:bodyPr>
          <a:lstStyle/>
          <a:p>
            <a:pPr algn="l">
              <a:defRPr/>
            </a:pPr>
            <a:r>
              <a:rPr lang="en-GB" sz="800" b="0" dirty="0">
                <a:solidFill>
                  <a:schemeClr val="tx1"/>
                </a:solidFill>
              </a:rPr>
              <a:t>Copyright Houmoller Consulting </a:t>
            </a:r>
            <a:r>
              <a:rPr lang="en-GB" sz="800" b="0" dirty="0">
                <a:solidFill>
                  <a:schemeClr val="tx1"/>
                </a:solidFill>
                <a:cs typeface="Arial" charset="0"/>
              </a:rPr>
              <a:t>©</a:t>
            </a:r>
          </a:p>
        </p:txBody>
      </p:sp>
      <p:pic>
        <p:nvPicPr>
          <p:cNvPr id="1032" name="Picture 3" descr="HoumøllerConsulting logo 2010"/>
          <p:cNvPicPr>
            <a:picLocks noChangeAspect="1" noChangeArrowheads="1"/>
          </p:cNvPicPr>
          <p:nvPr userDrawn="1"/>
        </p:nvPicPr>
        <p:blipFill>
          <a:blip r:embed="rId15" cstate="print"/>
          <a:srcRect/>
          <a:stretch>
            <a:fillRect/>
          </a:stretch>
        </p:blipFill>
        <p:spPr bwMode="auto">
          <a:xfrm>
            <a:off x="7523163" y="41275"/>
            <a:ext cx="2344737" cy="292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16">
                                            <p:txEl>
                                              <p:pRg st="0" end="0"/>
                                            </p:txEl>
                                          </p:spTgt>
                                        </p:tgtEl>
                                        <p:attrNameLst>
                                          <p:attrName>style.visibility</p:attrName>
                                        </p:attrNameLst>
                                      </p:cBhvr>
                                      <p:to>
                                        <p:strVal val="visible"/>
                                      </p:to>
                                    </p:set>
                                    <p:anim calcmode="lin" valueType="num">
                                      <p:cBhvr additive="base">
                                        <p:cTn id="7" dur="500" fill="hold"/>
                                        <p:tgtEl>
                                          <p:spTgt spid="111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16">
                                            <p:txEl>
                                              <p:pRg st="1" end="1"/>
                                            </p:txEl>
                                          </p:spTgt>
                                        </p:tgtEl>
                                        <p:attrNameLst>
                                          <p:attrName>style.visibility</p:attrName>
                                        </p:attrNameLst>
                                      </p:cBhvr>
                                      <p:to>
                                        <p:strVal val="visible"/>
                                      </p:to>
                                    </p:set>
                                    <p:anim calcmode="lin" valueType="num">
                                      <p:cBhvr additive="base">
                                        <p:cTn id="13" dur="500" fill="hold"/>
                                        <p:tgtEl>
                                          <p:spTgt spid="111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16">
                                            <p:txEl>
                                              <p:pRg st="2" end="2"/>
                                            </p:txEl>
                                          </p:spTgt>
                                        </p:tgtEl>
                                        <p:attrNameLst>
                                          <p:attrName>style.visibility</p:attrName>
                                        </p:attrNameLst>
                                      </p:cBhvr>
                                      <p:to>
                                        <p:strVal val="visible"/>
                                      </p:to>
                                    </p:set>
                                    <p:anim calcmode="lin" valueType="num">
                                      <p:cBhvr additive="base">
                                        <p:cTn id="19" dur="500" fill="hold"/>
                                        <p:tgtEl>
                                          <p:spTgt spid="111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1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16">
                                            <p:txEl>
                                              <p:pRg st="3" end="3"/>
                                            </p:txEl>
                                          </p:spTgt>
                                        </p:tgtEl>
                                        <p:attrNameLst>
                                          <p:attrName>style.visibility</p:attrName>
                                        </p:attrNameLst>
                                      </p:cBhvr>
                                      <p:to>
                                        <p:strVal val="visible"/>
                                      </p:to>
                                    </p:set>
                                    <p:anim calcmode="lin" valueType="num">
                                      <p:cBhvr additive="base">
                                        <p:cTn id="25" dur="500" fill="hold"/>
                                        <p:tgtEl>
                                          <p:spTgt spid="1116">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1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16">
                                            <p:txEl>
                                              <p:pRg st="4" end="4"/>
                                            </p:txEl>
                                          </p:spTgt>
                                        </p:tgtEl>
                                        <p:attrNameLst>
                                          <p:attrName>style.visibility</p:attrName>
                                        </p:attrNameLst>
                                      </p:cBhvr>
                                      <p:to>
                                        <p:strVal val="visible"/>
                                      </p:to>
                                    </p:set>
                                    <p:anim calcmode="lin" valueType="num">
                                      <p:cBhvr additive="base">
                                        <p:cTn id="31" dur="500" fill="hold"/>
                                        <p:tgtEl>
                                          <p:spTgt spid="1116">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1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 grpId="0" build="p">
        <p:tmplLst>
          <p:tmpl lvl="1">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Lst>
      </p:bldP>
    </p:bldLst>
  </p:timing>
  <p:hf hdr="0"/>
  <p:txStyles>
    <p:titleStyle>
      <a:lvl1pPr algn="ctr" defTabSz="762000" rtl="0" eaLnBrk="0" fontAlgn="base" hangingPunct="0">
        <a:spcBef>
          <a:spcPct val="0"/>
        </a:spcBef>
        <a:spcAft>
          <a:spcPct val="0"/>
        </a:spcAft>
        <a:defRPr sz="4000" b="1">
          <a:solidFill>
            <a:schemeClr val="tx1"/>
          </a:solidFill>
          <a:latin typeface="+mj-lt"/>
          <a:ea typeface="+mj-ea"/>
          <a:cs typeface="+mj-cs"/>
        </a:defRPr>
      </a:lvl1pPr>
      <a:lvl2pPr algn="ctr" defTabSz="762000" rtl="0" eaLnBrk="0" fontAlgn="base" hangingPunct="0">
        <a:spcBef>
          <a:spcPct val="0"/>
        </a:spcBef>
        <a:spcAft>
          <a:spcPct val="0"/>
        </a:spcAft>
        <a:defRPr sz="4000" b="1">
          <a:solidFill>
            <a:schemeClr val="tx1"/>
          </a:solidFill>
          <a:latin typeface="Verdana" pitchFamily="34" charset="0"/>
        </a:defRPr>
      </a:lvl2pPr>
      <a:lvl3pPr algn="ctr" defTabSz="762000" rtl="0" eaLnBrk="0" fontAlgn="base" hangingPunct="0">
        <a:spcBef>
          <a:spcPct val="0"/>
        </a:spcBef>
        <a:spcAft>
          <a:spcPct val="0"/>
        </a:spcAft>
        <a:defRPr sz="4000" b="1">
          <a:solidFill>
            <a:schemeClr val="tx1"/>
          </a:solidFill>
          <a:latin typeface="Verdana" pitchFamily="34" charset="0"/>
        </a:defRPr>
      </a:lvl3pPr>
      <a:lvl4pPr algn="ctr" defTabSz="762000" rtl="0" eaLnBrk="0" fontAlgn="base" hangingPunct="0">
        <a:spcBef>
          <a:spcPct val="0"/>
        </a:spcBef>
        <a:spcAft>
          <a:spcPct val="0"/>
        </a:spcAft>
        <a:defRPr sz="4000" b="1">
          <a:solidFill>
            <a:schemeClr val="tx1"/>
          </a:solidFill>
          <a:latin typeface="Verdana" pitchFamily="34" charset="0"/>
        </a:defRPr>
      </a:lvl4pPr>
      <a:lvl5pPr algn="ctr" defTabSz="762000" rtl="0" eaLnBrk="0" fontAlgn="base" hangingPunct="0">
        <a:spcBef>
          <a:spcPct val="0"/>
        </a:spcBef>
        <a:spcAft>
          <a:spcPct val="0"/>
        </a:spcAft>
        <a:defRPr sz="4000" b="1">
          <a:solidFill>
            <a:schemeClr val="tx1"/>
          </a:solidFill>
          <a:latin typeface="Verdana" pitchFamily="34" charset="0"/>
        </a:defRPr>
      </a:lvl5pPr>
      <a:lvl6pPr marL="457200" algn="ctr" defTabSz="762000" rtl="0" eaLnBrk="0" fontAlgn="base" hangingPunct="0">
        <a:spcBef>
          <a:spcPct val="0"/>
        </a:spcBef>
        <a:spcAft>
          <a:spcPct val="0"/>
        </a:spcAft>
        <a:defRPr sz="4000" b="1">
          <a:solidFill>
            <a:schemeClr val="tx1"/>
          </a:solidFill>
          <a:latin typeface="Verdana" pitchFamily="34" charset="0"/>
        </a:defRPr>
      </a:lvl6pPr>
      <a:lvl7pPr marL="914400" algn="ctr" defTabSz="762000" rtl="0" eaLnBrk="0" fontAlgn="base" hangingPunct="0">
        <a:spcBef>
          <a:spcPct val="0"/>
        </a:spcBef>
        <a:spcAft>
          <a:spcPct val="0"/>
        </a:spcAft>
        <a:defRPr sz="4000" b="1">
          <a:solidFill>
            <a:schemeClr val="tx1"/>
          </a:solidFill>
          <a:latin typeface="Verdana" pitchFamily="34" charset="0"/>
        </a:defRPr>
      </a:lvl7pPr>
      <a:lvl8pPr marL="1371600" algn="ctr" defTabSz="762000" rtl="0" eaLnBrk="0" fontAlgn="base" hangingPunct="0">
        <a:spcBef>
          <a:spcPct val="0"/>
        </a:spcBef>
        <a:spcAft>
          <a:spcPct val="0"/>
        </a:spcAft>
        <a:defRPr sz="4000" b="1">
          <a:solidFill>
            <a:schemeClr val="tx1"/>
          </a:solidFill>
          <a:latin typeface="Verdana" pitchFamily="34" charset="0"/>
        </a:defRPr>
      </a:lvl8pPr>
      <a:lvl9pPr marL="1828800" algn="ctr" defTabSz="762000" rtl="0" eaLnBrk="0" fontAlgn="base" hangingPunct="0">
        <a:spcBef>
          <a:spcPct val="0"/>
        </a:spcBef>
        <a:spcAft>
          <a:spcPct val="0"/>
        </a:spcAft>
        <a:defRPr sz="4000" b="1">
          <a:solidFill>
            <a:schemeClr val="tx1"/>
          </a:solidFill>
          <a:latin typeface="Verdana" pitchFamily="34" charset="0"/>
        </a:defRPr>
      </a:lvl9pPr>
    </p:titleStyle>
    <p:bodyStyle>
      <a:lvl1pPr marL="342900" indent="-342900" algn="l" defTabSz="762000" rtl="0" eaLnBrk="0" fontAlgn="base" hangingPunct="0">
        <a:spcBef>
          <a:spcPct val="35000"/>
        </a:spcBef>
        <a:spcAft>
          <a:spcPct val="0"/>
        </a:spcAft>
        <a:buFont typeface="Arial" pitchFamily="34" charset="0"/>
        <a:buChar char="►"/>
        <a:defRPr sz="2400" b="1">
          <a:solidFill>
            <a:schemeClr val="tx1"/>
          </a:solidFill>
          <a:latin typeface="+mn-lt"/>
          <a:ea typeface="+mn-ea"/>
          <a:cs typeface="+mn-cs"/>
        </a:defRPr>
      </a:lvl1pPr>
      <a:lvl2pPr marL="742950" indent="-285750" algn="l" defTabSz="762000" rtl="0" eaLnBrk="0" fontAlgn="base" hangingPunct="0">
        <a:spcBef>
          <a:spcPct val="20000"/>
        </a:spcBef>
        <a:spcAft>
          <a:spcPct val="0"/>
        </a:spcAft>
        <a:buFont typeface="Wingdings" pitchFamily="2" charset="2"/>
        <a:buChar char="Ø"/>
        <a:defRPr sz="2200" b="1">
          <a:solidFill>
            <a:schemeClr val="tx1"/>
          </a:solidFill>
          <a:latin typeface="+mn-lt"/>
        </a:defRPr>
      </a:lvl2pPr>
      <a:lvl3pPr marL="1143000" indent="-228600" algn="l" defTabSz="762000" rtl="0" eaLnBrk="0" fontAlgn="base" hangingPunct="0">
        <a:spcBef>
          <a:spcPct val="20000"/>
        </a:spcBef>
        <a:spcAft>
          <a:spcPct val="0"/>
        </a:spcAft>
        <a:buChar char="•"/>
        <a:defRPr sz="2200" b="1">
          <a:solidFill>
            <a:schemeClr val="tx1"/>
          </a:solidFill>
          <a:latin typeface="+mn-lt"/>
        </a:defRPr>
      </a:lvl3pPr>
      <a:lvl4pPr marL="1600200" indent="-228600" algn="l" defTabSz="762000" rtl="0" eaLnBrk="0" fontAlgn="base" hangingPunct="0">
        <a:spcBef>
          <a:spcPct val="20000"/>
        </a:spcBef>
        <a:spcAft>
          <a:spcPct val="0"/>
        </a:spcAft>
        <a:buChar char="–"/>
        <a:defRPr sz="2200" b="1">
          <a:solidFill>
            <a:schemeClr val="tx1"/>
          </a:solidFill>
          <a:latin typeface="+mn-lt"/>
        </a:defRPr>
      </a:lvl4pPr>
      <a:lvl5pPr marL="2057400" indent="-228600" algn="l" defTabSz="762000" rtl="0" eaLnBrk="0" fontAlgn="base" hangingPunct="0">
        <a:spcBef>
          <a:spcPct val="20000"/>
        </a:spcBef>
        <a:spcAft>
          <a:spcPct val="0"/>
        </a:spcAft>
        <a:buChar char="•"/>
        <a:defRPr sz="2200" b="1">
          <a:solidFill>
            <a:schemeClr val="tx1"/>
          </a:solidFill>
          <a:latin typeface="+mn-lt"/>
        </a:defRPr>
      </a:lvl5pPr>
      <a:lvl6pPr marL="2514600" indent="-228600" algn="l" defTabSz="762000" rtl="0" eaLnBrk="0" fontAlgn="base" hangingPunct="0">
        <a:spcBef>
          <a:spcPct val="20000"/>
        </a:spcBef>
        <a:spcAft>
          <a:spcPct val="0"/>
        </a:spcAft>
        <a:buChar char="•"/>
        <a:defRPr sz="2200" b="1">
          <a:solidFill>
            <a:schemeClr val="tx1"/>
          </a:solidFill>
          <a:latin typeface="+mn-lt"/>
        </a:defRPr>
      </a:lvl6pPr>
      <a:lvl7pPr marL="2971800" indent="-228600" algn="l" defTabSz="762000" rtl="0" eaLnBrk="0" fontAlgn="base" hangingPunct="0">
        <a:spcBef>
          <a:spcPct val="20000"/>
        </a:spcBef>
        <a:spcAft>
          <a:spcPct val="0"/>
        </a:spcAft>
        <a:buChar char="•"/>
        <a:defRPr sz="2200" b="1">
          <a:solidFill>
            <a:schemeClr val="tx1"/>
          </a:solidFill>
          <a:latin typeface="+mn-lt"/>
        </a:defRPr>
      </a:lvl7pPr>
      <a:lvl8pPr marL="3429000" indent="-228600" algn="l" defTabSz="762000" rtl="0" eaLnBrk="0" fontAlgn="base" hangingPunct="0">
        <a:spcBef>
          <a:spcPct val="20000"/>
        </a:spcBef>
        <a:spcAft>
          <a:spcPct val="0"/>
        </a:spcAft>
        <a:buChar char="•"/>
        <a:defRPr sz="2200" b="1">
          <a:solidFill>
            <a:schemeClr val="tx1"/>
          </a:solidFill>
          <a:latin typeface="+mn-lt"/>
        </a:defRPr>
      </a:lvl8pPr>
      <a:lvl9pPr marL="3886200" indent="-228600" algn="l" defTabSz="762000" rtl="0" eaLnBrk="0" fontAlgn="base" hangingPunct="0">
        <a:spcBef>
          <a:spcPct val="20000"/>
        </a:spcBef>
        <a:spcAft>
          <a:spcPct val="0"/>
        </a:spcAft>
        <a:buChar char="•"/>
        <a:defRPr sz="2200" b="1">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p:cNvSpPr>
            <a:spLocks noGrp="1"/>
          </p:cNvSpPr>
          <p:nvPr>
            <p:ph type="title"/>
          </p:nvPr>
        </p:nvSpPr>
        <p:spPr>
          <a:xfrm>
            <a:off x="0" y="0"/>
            <a:ext cx="9906000" cy="1175657"/>
          </a:xfrm>
        </p:spPr>
        <p:txBody>
          <a:bodyPr/>
          <a:lstStyle/>
          <a:p>
            <a:r>
              <a:rPr lang="en-GB" sz="2700" dirty="0" smtClean="0"/>
              <a:t>Hedging in Denmark and Southern Sweden (SE4)</a:t>
            </a:r>
          </a:p>
        </p:txBody>
      </p:sp>
      <p:sp>
        <p:nvSpPr>
          <p:cNvPr id="2051" name="Pladsholder til indhold 2"/>
          <p:cNvSpPr>
            <a:spLocks noGrp="1"/>
          </p:cNvSpPr>
          <p:nvPr>
            <p:ph idx="1"/>
          </p:nvPr>
        </p:nvSpPr>
        <p:spPr>
          <a:xfrm>
            <a:off x="0" y="1016008"/>
            <a:ext cx="9906000" cy="5573475"/>
          </a:xfrm>
        </p:spPr>
        <p:txBody>
          <a:bodyPr/>
          <a:lstStyle/>
          <a:p>
            <a:r>
              <a:rPr lang="en-GB" sz="2000" dirty="0" smtClean="0"/>
              <a:t>This document presents data for hedging done by means of cleared Electricity Price Area Differential (EPAD) contracts and Contracts for Difference (CfDs).</a:t>
            </a:r>
          </a:p>
          <a:p>
            <a:r>
              <a:rPr lang="en-GB" sz="2000" dirty="0" smtClean="0"/>
              <a:t>In the appendix, you’ll find a list of the terms and acronyms used in this document.</a:t>
            </a:r>
          </a:p>
          <a:p>
            <a:r>
              <a:rPr lang="en-GB" sz="2000" dirty="0" smtClean="0"/>
              <a:t>Concerning documents referred to in this presentation:</a:t>
            </a:r>
          </a:p>
          <a:p>
            <a:pPr lvl="1"/>
            <a:r>
              <a:rPr lang="en-GB" sz="2000" dirty="0" smtClean="0"/>
              <a:t>At </a:t>
            </a:r>
            <a:r>
              <a:rPr lang="en-GB" sz="2000" i="1" dirty="0" smtClean="0"/>
              <a:t>houmollerconsulting.dk</a:t>
            </a:r>
            <a:r>
              <a:rPr lang="en-GB" sz="2000" dirty="0" smtClean="0"/>
              <a:t>, you can download the documents from the sub-page </a:t>
            </a:r>
            <a:r>
              <a:rPr lang="en-GB" sz="2000" i="1" dirty="0" smtClean="0"/>
              <a:t>Facts and findings</a:t>
            </a:r>
            <a:r>
              <a:rPr lang="en-GB" sz="2000" dirty="0" smtClean="0"/>
              <a:t>.</a:t>
            </a:r>
          </a:p>
          <a:p>
            <a:r>
              <a:rPr lang="en-GB" sz="2000" dirty="0" smtClean="0"/>
              <a:t>This PowerPoint presentation is animated</a:t>
            </a:r>
          </a:p>
          <a:p>
            <a:pPr lvl="1"/>
            <a:r>
              <a:rPr lang="en-GB" sz="2000" dirty="0" smtClean="0"/>
              <a:t>It’s recommended to run the animation when viewing the presentation.</a:t>
            </a:r>
          </a:p>
          <a:p>
            <a:r>
              <a:rPr lang="en-GB" sz="2000" dirty="0" smtClean="0"/>
              <a:t>On most computers, you can start the animation by pressing </a:t>
            </a:r>
            <a:r>
              <a:rPr lang="en-GB" sz="2000" i="1" u="sng" dirty="0" smtClean="0"/>
              <a:t>F5</a:t>
            </a:r>
            <a:r>
              <a:rPr lang="en-GB" sz="2000" i="1" dirty="0" smtClean="0"/>
              <a:t>.</a:t>
            </a:r>
          </a:p>
          <a:p>
            <a:pPr lvl="1"/>
            <a:r>
              <a:rPr lang="en-GB" sz="2000" dirty="0" smtClean="0"/>
              <a:t>Now the presentation moves one step forward, when you press </a:t>
            </a:r>
            <a:r>
              <a:rPr lang="en-GB" sz="2000" i="1" u="sng" dirty="0" smtClean="0"/>
              <a:t>Page Down</a:t>
            </a:r>
            <a:r>
              <a:rPr lang="en-GB" sz="2000" dirty="0" smtClean="0"/>
              <a:t>. It moves one step backward, when you press </a:t>
            </a:r>
            <a:r>
              <a:rPr lang="en-GB" sz="2000" i="1" u="sng" dirty="0" smtClean="0"/>
              <a:t>Page Up</a:t>
            </a:r>
            <a:r>
              <a:rPr lang="en-GB" sz="2000" dirty="0" smtClean="0"/>
              <a:t>.</a:t>
            </a:r>
          </a:p>
        </p:txBody>
      </p:sp>
      <p:sp>
        <p:nvSpPr>
          <p:cNvPr id="2052" name="Pladsholder til dato 4"/>
          <p:cNvSpPr>
            <a:spLocks noGrp="1"/>
          </p:cNvSpPr>
          <p:nvPr>
            <p:ph type="dt" sz="quarter" idx="10"/>
          </p:nvPr>
        </p:nvSpPr>
        <p:spPr>
          <a:noFill/>
        </p:spPr>
        <p:txBody>
          <a:bodyPr/>
          <a:lstStyle/>
          <a:p>
            <a:r>
              <a:rPr lang="da-DK" dirty="0" smtClean="0"/>
              <a:t>Jan. 20, 2014</a:t>
            </a:r>
            <a:endParaRPr lang="en-GB" dirty="0"/>
          </a:p>
        </p:txBody>
      </p:sp>
      <p:sp>
        <p:nvSpPr>
          <p:cNvPr id="2053" name="Pladsholder til sidefod 5"/>
          <p:cNvSpPr>
            <a:spLocks noGrp="1"/>
          </p:cNvSpPr>
          <p:nvPr>
            <p:ph type="ftr" sz="quarter" idx="11"/>
          </p:nvPr>
        </p:nvSpPr>
        <p:spPr>
          <a:noFill/>
        </p:spPr>
        <p:txBody>
          <a:bodyPr/>
          <a:lstStyle/>
          <a:p>
            <a:r>
              <a:rPr lang="en-GB" dirty="0" smtClean="0"/>
              <a:t>Anders Plejdrup Houmøller</a:t>
            </a:r>
          </a:p>
        </p:txBody>
      </p:sp>
      <p:sp>
        <p:nvSpPr>
          <p:cNvPr id="2054" name="Pladsholder til diasnummer 3"/>
          <p:cNvSpPr>
            <a:spLocks noGrp="1"/>
          </p:cNvSpPr>
          <p:nvPr>
            <p:ph type="sldNum" sz="quarter" idx="12"/>
          </p:nvPr>
        </p:nvSpPr>
        <p:spPr>
          <a:noFill/>
        </p:spPr>
        <p:txBody>
          <a:bodyPr/>
          <a:lstStyle/>
          <a:p>
            <a:fld id="{C7F79630-CFD5-4A68-939B-32054C7DC011}" type="slidenum">
              <a:rPr lang="en-GB" smtClean="0"/>
              <a:pPr/>
              <a:t>1</a:t>
            </a:fld>
            <a:endParaRPr lang="en-GB" dirty="0" smtClean="0"/>
          </a:p>
        </p:txBody>
      </p:sp>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347663" y="15875"/>
            <a:ext cx="8420101" cy="796925"/>
          </a:xfrm>
        </p:spPr>
        <p:txBody>
          <a:bodyPr/>
          <a:lstStyle/>
          <a:p>
            <a:r>
              <a:rPr lang="en-GB" sz="3200" dirty="0" smtClean="0"/>
              <a:t>CfDs for Eastern Denmark</a:t>
            </a:r>
            <a:br>
              <a:rPr lang="en-GB" sz="3200" dirty="0" smtClean="0"/>
            </a:br>
            <a:r>
              <a:rPr lang="en-GB" sz="2400" dirty="0" smtClean="0"/>
              <a:t>Hedging for </a:t>
            </a:r>
            <a:r>
              <a:rPr lang="en-GB" sz="2400" u="sng" dirty="0" smtClean="0"/>
              <a:t>2011</a:t>
            </a:r>
          </a:p>
        </p:txBody>
      </p:sp>
      <p:sp>
        <p:nvSpPr>
          <p:cNvPr id="6147" name="Pladsholder til indhold 2"/>
          <p:cNvSpPr>
            <a:spLocks noGrp="1"/>
          </p:cNvSpPr>
          <p:nvPr>
            <p:ph idx="1"/>
          </p:nvPr>
        </p:nvSpPr>
        <p:spPr>
          <a:xfrm>
            <a:off x="16557" y="827316"/>
            <a:ext cx="9831387" cy="6030684"/>
          </a:xfrm>
        </p:spPr>
        <p:txBody>
          <a:bodyPr/>
          <a:lstStyle/>
          <a:p>
            <a:pPr>
              <a:tabLst>
                <a:tab pos="3497263" algn="l"/>
                <a:tab pos="5384800" algn="l"/>
              </a:tabLst>
            </a:pPr>
            <a:r>
              <a:rPr lang="en-GB" sz="2200" dirty="0" smtClean="0"/>
              <a:t>December 29</a:t>
            </a:r>
            <a:r>
              <a:rPr lang="en-GB" sz="2200" baseline="30000" dirty="0" smtClean="0"/>
              <a:t>th</a:t>
            </a:r>
            <a:r>
              <a:rPr lang="en-GB" sz="2200" dirty="0" smtClean="0"/>
              <a:t>, 2010 the Open Interests for the CfDs were:</a:t>
            </a:r>
          </a:p>
          <a:p>
            <a:pPr lvl="1">
              <a:buFont typeface="Monotype Sorts" pitchFamily="2" charset="2"/>
              <a:buNone/>
              <a:tabLst>
                <a:tab pos="3497263" algn="l"/>
                <a:tab pos="5384800" algn="l"/>
              </a:tabLst>
            </a:pPr>
            <a:r>
              <a:rPr lang="en-GB" dirty="0" smtClean="0"/>
              <a:t>	 </a:t>
            </a:r>
            <a:r>
              <a:rPr lang="en-GB" i="1" dirty="0" smtClean="0"/>
              <a:t>  Product	  </a:t>
            </a:r>
            <a:r>
              <a:rPr lang="en-GB" i="1" dirty="0" smtClean="0">
                <a:solidFill>
                  <a:srgbClr val="0000FF"/>
                </a:solidFill>
              </a:rPr>
              <a:t>MW</a:t>
            </a:r>
            <a:r>
              <a:rPr lang="en-GB" i="1" dirty="0" smtClean="0"/>
              <a:t>	 </a:t>
            </a:r>
            <a:r>
              <a:rPr lang="en-GB" i="1" dirty="0" smtClean="0">
                <a:solidFill>
                  <a:srgbClr val="FF6633"/>
                </a:solidFill>
              </a:rPr>
              <a:t>TWh</a:t>
            </a:r>
          </a:p>
          <a:p>
            <a:pPr lvl="1">
              <a:buFont typeface="Monotype Sorts" pitchFamily="2" charset="2"/>
              <a:buNone/>
              <a:tabLst>
                <a:tab pos="3497263" algn="l"/>
                <a:tab pos="5384800" algn="l"/>
              </a:tabLst>
            </a:pPr>
            <a:r>
              <a:rPr lang="en-GB" dirty="0" smtClean="0"/>
              <a:t>	SYCHPYR-11 	   </a:t>
            </a:r>
            <a:r>
              <a:rPr lang="en-GB" dirty="0" smtClean="0">
                <a:solidFill>
                  <a:srgbClr val="0000FF"/>
                </a:solidFill>
              </a:rPr>
              <a:t>206</a:t>
            </a:r>
            <a:r>
              <a:rPr lang="en-GB" dirty="0" smtClean="0"/>
              <a:t>	 </a:t>
            </a:r>
            <a:r>
              <a:rPr lang="en-GB" dirty="0" smtClean="0">
                <a:solidFill>
                  <a:srgbClr val="FF6633"/>
                </a:solidFill>
              </a:rPr>
              <a:t>1.80</a:t>
            </a:r>
          </a:p>
          <a:p>
            <a:pPr lvl="1">
              <a:buFont typeface="Monotype Sorts" pitchFamily="2" charset="2"/>
              <a:buNone/>
              <a:tabLst>
                <a:tab pos="3497263" algn="l"/>
                <a:tab pos="5384800" algn="l"/>
              </a:tabLst>
            </a:pPr>
            <a:r>
              <a:rPr lang="en-GB" dirty="0" smtClean="0"/>
              <a:t>	SYCHPQ1-11	 </a:t>
            </a:r>
            <a:r>
              <a:rPr lang="en-GB" dirty="0" smtClean="0">
                <a:solidFill>
                  <a:srgbClr val="0000FF"/>
                </a:solidFill>
              </a:rPr>
              <a:t>  357</a:t>
            </a:r>
            <a:r>
              <a:rPr lang="en-GB" dirty="0" smtClean="0"/>
              <a:t>	 </a:t>
            </a:r>
            <a:r>
              <a:rPr lang="en-GB" dirty="0" smtClean="0">
                <a:solidFill>
                  <a:srgbClr val="FF6633"/>
                </a:solidFill>
              </a:rPr>
              <a:t>0.77</a:t>
            </a:r>
          </a:p>
          <a:p>
            <a:pPr lvl="1">
              <a:buFont typeface="Monotype Sorts" pitchFamily="2" charset="2"/>
              <a:buNone/>
              <a:tabLst>
                <a:tab pos="3497263" algn="l"/>
                <a:tab pos="5384800" algn="l"/>
              </a:tabLst>
            </a:pPr>
            <a:r>
              <a:rPr lang="en-GB" dirty="0" smtClean="0"/>
              <a:t>	SYCHPJAN-11	     </a:t>
            </a:r>
            <a:r>
              <a:rPr lang="en-GB" dirty="0" smtClean="0">
                <a:solidFill>
                  <a:srgbClr val="0000FF"/>
                </a:solidFill>
              </a:rPr>
              <a:t>35</a:t>
            </a:r>
            <a:r>
              <a:rPr lang="en-GB" dirty="0" smtClean="0"/>
              <a:t>	 </a:t>
            </a:r>
            <a:r>
              <a:rPr lang="en-GB" dirty="0" smtClean="0">
                <a:solidFill>
                  <a:srgbClr val="FF6633"/>
                </a:solidFill>
              </a:rPr>
              <a:t>0.03</a:t>
            </a:r>
          </a:p>
          <a:p>
            <a:pPr lvl="1">
              <a:buFont typeface="Monotype Sorts" pitchFamily="2" charset="2"/>
              <a:buNone/>
              <a:tabLst>
                <a:tab pos="3497263" algn="l"/>
                <a:tab pos="5384800" algn="l"/>
              </a:tabLst>
            </a:pPr>
            <a:r>
              <a:rPr lang="en-GB" dirty="0" smtClean="0"/>
              <a:t>	SYCHPFEB-11	     </a:t>
            </a:r>
            <a:r>
              <a:rPr lang="en-GB" dirty="0" smtClean="0">
                <a:solidFill>
                  <a:srgbClr val="0000FF"/>
                </a:solidFill>
              </a:rPr>
              <a:t>30</a:t>
            </a:r>
            <a:r>
              <a:rPr lang="en-GB" dirty="0" smtClean="0"/>
              <a:t>	 </a:t>
            </a:r>
            <a:r>
              <a:rPr lang="en-GB" dirty="0" smtClean="0">
                <a:solidFill>
                  <a:srgbClr val="FF6633"/>
                </a:solidFill>
              </a:rPr>
              <a:t>0.02</a:t>
            </a:r>
          </a:p>
          <a:p>
            <a:pPr lvl="1">
              <a:buFont typeface="Monotype Sorts" pitchFamily="2" charset="2"/>
              <a:buNone/>
              <a:tabLst>
                <a:tab pos="3497263" algn="l"/>
                <a:tab pos="5384800" algn="l"/>
              </a:tabLst>
            </a:pPr>
            <a:r>
              <a:rPr lang="en-GB" dirty="0" smtClean="0"/>
              <a:t>	SYCHPQ2-11	   </a:t>
            </a:r>
            <a:r>
              <a:rPr lang="en-GB" dirty="0" smtClean="0">
                <a:solidFill>
                  <a:srgbClr val="0000FF"/>
                </a:solidFill>
              </a:rPr>
              <a:t>215</a:t>
            </a:r>
            <a:r>
              <a:rPr lang="en-GB" dirty="0" smtClean="0"/>
              <a:t>	 </a:t>
            </a:r>
            <a:r>
              <a:rPr lang="en-GB" dirty="0" smtClean="0">
                <a:solidFill>
                  <a:srgbClr val="FF6633"/>
                </a:solidFill>
              </a:rPr>
              <a:t>0.47</a:t>
            </a:r>
          </a:p>
          <a:p>
            <a:pPr lvl="1">
              <a:buFont typeface="Monotype Sorts" pitchFamily="2" charset="2"/>
              <a:buNone/>
              <a:tabLst>
                <a:tab pos="3497263" algn="l"/>
                <a:tab pos="5384800" algn="l"/>
              </a:tabLst>
            </a:pPr>
            <a:r>
              <a:rPr lang="en-GB" dirty="0" smtClean="0"/>
              <a:t>	SYCHPQ3-11	   </a:t>
            </a:r>
            <a:r>
              <a:rPr lang="en-GB" dirty="0" smtClean="0">
                <a:solidFill>
                  <a:srgbClr val="0000FF"/>
                </a:solidFill>
              </a:rPr>
              <a:t>157</a:t>
            </a:r>
            <a:r>
              <a:rPr lang="en-GB" dirty="0" smtClean="0"/>
              <a:t>	 </a:t>
            </a:r>
            <a:r>
              <a:rPr lang="en-GB" dirty="0" smtClean="0">
                <a:solidFill>
                  <a:srgbClr val="FF6633"/>
                </a:solidFill>
              </a:rPr>
              <a:t>0.35</a:t>
            </a:r>
          </a:p>
          <a:p>
            <a:pPr lvl="1">
              <a:buFont typeface="Monotype Sorts" pitchFamily="2" charset="2"/>
              <a:buNone/>
              <a:tabLst>
                <a:tab pos="3497263" algn="l"/>
                <a:tab pos="5384800" algn="l"/>
              </a:tabLst>
            </a:pPr>
            <a:r>
              <a:rPr lang="en-GB" dirty="0" smtClean="0"/>
              <a:t>	SYCHPQ4-11 	   </a:t>
            </a:r>
            <a:r>
              <a:rPr lang="en-GB" dirty="0" smtClean="0">
                <a:solidFill>
                  <a:srgbClr val="0000FF"/>
                </a:solidFill>
              </a:rPr>
              <a:t>206</a:t>
            </a:r>
            <a:r>
              <a:rPr lang="en-GB" dirty="0" smtClean="0"/>
              <a:t>	 </a:t>
            </a:r>
            <a:r>
              <a:rPr lang="en-GB" dirty="0" smtClean="0">
                <a:solidFill>
                  <a:srgbClr val="FF6633"/>
                </a:solidFill>
              </a:rPr>
              <a:t>0.46</a:t>
            </a:r>
          </a:p>
          <a:p>
            <a:pPr>
              <a:tabLst>
                <a:tab pos="3497263" algn="l"/>
                <a:tab pos="5384800" algn="l"/>
              </a:tabLst>
            </a:pPr>
            <a:r>
              <a:rPr lang="en-GB" sz="2200" dirty="0" smtClean="0"/>
              <a:t>By summing the TWhs, we get an upper limit for the hedging for the year 2011 done by means of cleared CfDs by the end of 2010. This upper limit is</a:t>
            </a:r>
          </a:p>
          <a:p>
            <a:pPr lvl="1">
              <a:buFont typeface="Monotype Sorts" pitchFamily="2" charset="2"/>
              <a:buNone/>
              <a:tabLst>
                <a:tab pos="3497263" algn="l"/>
                <a:tab pos="5384800" algn="l"/>
              </a:tabLst>
            </a:pPr>
            <a:r>
              <a:rPr lang="en-GB" dirty="0" smtClean="0"/>
              <a:t>			</a:t>
            </a:r>
            <a:r>
              <a:rPr lang="en-GB" dirty="0" smtClean="0">
                <a:solidFill>
                  <a:srgbClr val="FF6633"/>
                </a:solidFill>
              </a:rPr>
              <a:t> 3.9 TWh</a:t>
            </a:r>
          </a:p>
          <a:p>
            <a:pPr>
              <a:tabLst>
                <a:tab pos="3497263" algn="l"/>
                <a:tab pos="5384800" algn="l"/>
              </a:tabLst>
            </a:pPr>
            <a:r>
              <a:rPr lang="en-GB" sz="2200" dirty="0" smtClean="0"/>
              <a:t>In 2011, the net consumption in Eastern Denmark was 13.6 TWh.</a:t>
            </a:r>
          </a:p>
        </p:txBody>
      </p:sp>
      <p:sp>
        <p:nvSpPr>
          <p:cNvPr id="6148" name="Pladsholder til diasnummer 5"/>
          <p:cNvSpPr>
            <a:spLocks noGrp="1"/>
          </p:cNvSpPr>
          <p:nvPr>
            <p:ph type="sldNum" sz="quarter" idx="12"/>
          </p:nvPr>
        </p:nvSpPr>
        <p:spPr>
          <a:noFill/>
        </p:spPr>
        <p:txBody>
          <a:bodyPr/>
          <a:lstStyle/>
          <a:p>
            <a:fld id="{46B3AADA-B5E0-48A4-870D-986ECBC7227D}" type="slidenum">
              <a:rPr lang="en-GB" smtClean="0"/>
              <a:pPr/>
              <a:t>10</a:t>
            </a:fld>
            <a:endParaRPr lang="en-GB" dirty="0" smtClean="0"/>
          </a:p>
        </p:txBody>
      </p:sp>
      <p:sp>
        <p:nvSpPr>
          <p:cNvPr id="5" name="Tekstboks 4"/>
          <p:cNvSpPr txBox="1"/>
          <p:nvPr/>
        </p:nvSpPr>
        <p:spPr>
          <a:xfrm>
            <a:off x="7148038" y="553873"/>
            <a:ext cx="2752677" cy="246221"/>
          </a:xfrm>
          <a:prstGeom prst="rect">
            <a:avLst/>
          </a:prstGeom>
          <a:noFill/>
        </p:spPr>
        <p:txBody>
          <a:bodyPr wrap="none" rtlCol="0">
            <a:spAutoFit/>
          </a:bodyPr>
          <a:lstStyle/>
          <a:p>
            <a:r>
              <a:rPr lang="en-GB" sz="1000" dirty="0" smtClean="0">
                <a:solidFill>
                  <a:schemeClr val="tx1"/>
                </a:solidFill>
              </a:rPr>
              <a:t>Source: Nasdaq OMX Commodities</a:t>
            </a:r>
            <a:endParaRPr lang="en-GB" sz="1000" dirty="0">
              <a:solidFill>
                <a:schemeClr val="tx1"/>
              </a:solidFill>
            </a:endParaRPr>
          </a:p>
        </p:txBody>
      </p:sp>
    </p:spTree>
  </p:cSld>
  <p:clrMapOvr>
    <a:masterClrMapping/>
  </p:clrMapOvr>
  <p:transition spd="med">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Pladsholder til dato 1"/>
          <p:cNvSpPr>
            <a:spLocks noGrp="1"/>
          </p:cNvSpPr>
          <p:nvPr>
            <p:ph type="dt" sz="quarter" idx="10"/>
          </p:nvPr>
        </p:nvSpPr>
        <p:spPr>
          <a:noFill/>
        </p:spPr>
        <p:txBody>
          <a:bodyPr/>
          <a:lstStyle/>
          <a:p>
            <a:r>
              <a:rPr lang="da-DK" dirty="0" smtClean="0"/>
              <a:t>Jan. 20, 2014</a:t>
            </a:r>
            <a:endParaRPr lang="en-GB" dirty="0" smtClean="0"/>
          </a:p>
        </p:txBody>
      </p:sp>
      <p:sp>
        <p:nvSpPr>
          <p:cNvPr id="36868" name="Pladsholder til diasnummer 3"/>
          <p:cNvSpPr>
            <a:spLocks noGrp="1"/>
          </p:cNvSpPr>
          <p:nvPr>
            <p:ph type="sldNum" sz="quarter" idx="12"/>
          </p:nvPr>
        </p:nvSpPr>
        <p:spPr>
          <a:noFill/>
        </p:spPr>
        <p:txBody>
          <a:bodyPr/>
          <a:lstStyle/>
          <a:p>
            <a:fld id="{C2A349F1-2BA1-4DA5-84BA-02AE05B29942}" type="slidenum">
              <a:rPr lang="en-GB" smtClean="0"/>
              <a:pPr/>
              <a:t>11</a:t>
            </a:fld>
            <a:endParaRPr lang="en-GB" dirty="0" smtClean="0"/>
          </a:p>
        </p:txBody>
      </p:sp>
      <p:sp>
        <p:nvSpPr>
          <p:cNvPr id="36869" name="Tekstboks 4"/>
          <p:cNvSpPr txBox="1">
            <a:spLocks noChangeArrowheads="1"/>
          </p:cNvSpPr>
          <p:nvPr/>
        </p:nvSpPr>
        <p:spPr bwMode="auto">
          <a:xfrm>
            <a:off x="117417" y="2249488"/>
            <a:ext cx="9570249" cy="1754326"/>
          </a:xfrm>
          <a:prstGeom prst="rect">
            <a:avLst/>
          </a:prstGeom>
          <a:noFill/>
          <a:ln w="9525">
            <a:noFill/>
            <a:miter lim="800000"/>
            <a:headEnd/>
            <a:tailEnd/>
          </a:ln>
        </p:spPr>
        <p:txBody>
          <a:bodyPr wrap="none">
            <a:spAutoFit/>
          </a:bodyPr>
          <a:lstStyle/>
          <a:p>
            <a:pPr algn="ctr"/>
            <a:r>
              <a:rPr lang="en-GB" sz="6000" dirty="0" smtClean="0">
                <a:solidFill>
                  <a:srgbClr val="000000"/>
                </a:solidFill>
              </a:rPr>
              <a:t>Appendix</a:t>
            </a:r>
            <a:endParaRPr lang="en-GB" sz="6000" dirty="0">
              <a:solidFill>
                <a:srgbClr val="000000"/>
              </a:solidFill>
            </a:endParaRPr>
          </a:p>
          <a:p>
            <a:pPr algn="ctr"/>
            <a:r>
              <a:rPr lang="en-GB" sz="4800" dirty="0" smtClean="0">
                <a:solidFill>
                  <a:srgbClr val="000000"/>
                </a:solidFill>
              </a:rPr>
              <a:t>Terminology </a:t>
            </a:r>
            <a:r>
              <a:rPr lang="en-GB" sz="4800" dirty="0">
                <a:solidFill>
                  <a:srgbClr val="000000"/>
                </a:solidFill>
              </a:rPr>
              <a:t>and acronyms</a:t>
            </a:r>
          </a:p>
        </p:txBody>
      </p:sp>
      <p:sp>
        <p:nvSpPr>
          <p:cNvPr id="5" name="Pladsholder til sidefod 4"/>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p:nvPr>
        </p:nvSpPr>
        <p:spPr>
          <a:xfrm>
            <a:off x="0" y="14288"/>
            <a:ext cx="9906000" cy="958169"/>
          </a:xfrm>
          <a:solidFill>
            <a:srgbClr val="FFFFFF"/>
          </a:solidFill>
        </p:spPr>
        <p:txBody>
          <a:bodyPr/>
          <a:lstStyle/>
          <a:p>
            <a:r>
              <a:rPr lang="en-GB" dirty="0" smtClean="0"/>
              <a:t>Terminology and acronyms – 1</a:t>
            </a:r>
            <a:br>
              <a:rPr lang="en-GB" dirty="0" smtClean="0"/>
            </a:br>
            <a:r>
              <a:rPr lang="en-GB" sz="2400" dirty="0" smtClean="0"/>
              <a:t>As used in this presentation</a:t>
            </a:r>
          </a:p>
        </p:txBody>
      </p:sp>
      <p:sp>
        <p:nvSpPr>
          <p:cNvPr id="37891" name="Pladsholder til indhold 2"/>
          <p:cNvSpPr>
            <a:spLocks noGrp="1"/>
          </p:cNvSpPr>
          <p:nvPr>
            <p:ph idx="1"/>
          </p:nvPr>
        </p:nvSpPr>
        <p:spPr>
          <a:xfrm>
            <a:off x="0" y="972232"/>
            <a:ext cx="9906000" cy="5885768"/>
          </a:xfrm>
        </p:spPr>
        <p:txBody>
          <a:bodyPr/>
          <a:lstStyle/>
          <a:p>
            <a:pPr>
              <a:tabLst>
                <a:tab pos="1611313" algn="l"/>
              </a:tabLst>
            </a:pPr>
            <a:r>
              <a:rPr lang="en-GB" sz="1800" i="1" dirty="0" smtClean="0"/>
              <a:t>CfD</a:t>
            </a:r>
            <a:r>
              <a:rPr lang="en-GB" sz="1800" dirty="0" smtClean="0"/>
              <a:t>  Contract for Difference. The former name for a financial contract hedging against the risk there is a difference between the System Price and </a:t>
            </a:r>
            <a:r>
              <a:rPr lang="en-GB" sz="1800" dirty="0" smtClean="0"/>
              <a:t>the spot price of a </a:t>
            </a:r>
            <a:r>
              <a:rPr lang="en-GB" sz="1800" dirty="0" smtClean="0"/>
              <a:t>given Baltic-Nordic price </a:t>
            </a:r>
            <a:r>
              <a:rPr lang="en-GB" sz="1800" dirty="0" smtClean="0"/>
              <a:t>zone.</a:t>
            </a:r>
          </a:p>
          <a:p>
            <a:pPr>
              <a:buNone/>
              <a:tabLst>
                <a:tab pos="1611313" algn="l"/>
              </a:tabLst>
            </a:pPr>
            <a:r>
              <a:rPr lang="en-GB" sz="1800" dirty="0" smtClean="0"/>
              <a:t>	The terminology was changed 30 September 2013: now the name is EPAD contract (Electricity Price Area Differential).</a:t>
            </a:r>
          </a:p>
          <a:p>
            <a:pPr>
              <a:buNone/>
              <a:tabLst>
                <a:tab pos="1611313" algn="l"/>
              </a:tabLst>
            </a:pPr>
            <a:r>
              <a:rPr lang="en-GB" sz="1800" dirty="0" smtClean="0"/>
              <a:t>	Example: the underlying reference for the </a:t>
            </a:r>
            <a:r>
              <a:rPr lang="en-GB" sz="1800" dirty="0" smtClean="0"/>
              <a:t>EPAD/CfD </a:t>
            </a:r>
            <a:r>
              <a:rPr lang="en-GB" sz="1800" dirty="0" smtClean="0"/>
              <a:t>for DK1 is this difference</a:t>
            </a:r>
          </a:p>
          <a:p>
            <a:pPr>
              <a:buNone/>
              <a:tabLst>
                <a:tab pos="1611313" algn="l"/>
              </a:tabLst>
            </a:pPr>
            <a:r>
              <a:rPr lang="en-GB" sz="1800" dirty="0" smtClean="0"/>
              <a:t>		Price</a:t>
            </a:r>
            <a:r>
              <a:rPr lang="en-GB" sz="1800" baseline="-25000" dirty="0" smtClean="0"/>
              <a:t>DK1</a:t>
            </a:r>
            <a:r>
              <a:rPr lang="en-GB" sz="1800" dirty="0" smtClean="0"/>
              <a:t> - (System Price).</a:t>
            </a:r>
          </a:p>
          <a:p>
            <a:pPr>
              <a:tabLst>
                <a:tab pos="1611313" algn="l"/>
              </a:tabLst>
            </a:pPr>
            <a:r>
              <a:rPr lang="en-GB" sz="1800" i="1" dirty="0" smtClean="0"/>
              <a:t>DK1 </a:t>
            </a:r>
            <a:r>
              <a:rPr lang="en-GB" sz="1800" i="1" dirty="0" smtClean="0"/>
              <a:t>and DK2</a:t>
            </a:r>
            <a:r>
              <a:rPr lang="en-GB" sz="1800" dirty="0" smtClean="0"/>
              <a:t>  The price zones of Western and Eastern Denmark respectively.  Please refer to the picture at slide no. 2.</a:t>
            </a:r>
            <a:endParaRPr lang="en-GB" sz="1800" i="1" dirty="0" smtClean="0"/>
          </a:p>
          <a:p>
            <a:r>
              <a:rPr lang="en-GB" sz="1800" i="1" dirty="0" smtClean="0"/>
              <a:t>Double auction</a:t>
            </a:r>
            <a:r>
              <a:rPr lang="en-GB" sz="1800" dirty="0" smtClean="0"/>
              <a:t>  A calculation method whereby an exchange’s price is set by using the exchange’s supply curve and the exchange’s demand curve. See the PowerPoint presentation “Maximizing the economic value of market coupling and spot trading”.</a:t>
            </a:r>
          </a:p>
          <a:p>
            <a:r>
              <a:rPr lang="en-GB" sz="1800" i="1" dirty="0" smtClean="0"/>
              <a:t>EPAD contract</a:t>
            </a:r>
            <a:r>
              <a:rPr lang="en-GB" sz="1800" dirty="0" smtClean="0"/>
              <a:t>  Electricity Price Area Differential contract. See CfD.</a:t>
            </a:r>
          </a:p>
          <a:p>
            <a:r>
              <a:rPr lang="en-GB" sz="1800" i="1" dirty="0" smtClean="0"/>
              <a:t>Net consumption</a:t>
            </a:r>
            <a:r>
              <a:rPr lang="en-GB" sz="1800" dirty="0" smtClean="0"/>
              <a:t>  The electricity consumption excl. grid losses.</a:t>
            </a:r>
            <a:endParaRPr lang="en-GB" sz="1800" i="1" dirty="0" smtClean="0"/>
          </a:p>
          <a:p>
            <a:r>
              <a:rPr lang="en-GB" sz="1800" i="1" dirty="0" smtClean="0"/>
              <a:t>Nordic and Nordic area</a:t>
            </a:r>
            <a:r>
              <a:rPr lang="en-GB" sz="1800" dirty="0" smtClean="0"/>
              <a:t>  In this document, this refers to the four countries Denmark, Finland, Norway and Sweden.</a:t>
            </a:r>
          </a:p>
        </p:txBody>
      </p:sp>
      <p:sp>
        <p:nvSpPr>
          <p:cNvPr id="37892" name="Pladsholder til diasnummer 5"/>
          <p:cNvSpPr>
            <a:spLocks noGrp="1"/>
          </p:cNvSpPr>
          <p:nvPr>
            <p:ph type="sldNum" sz="quarter" idx="12"/>
          </p:nvPr>
        </p:nvSpPr>
        <p:spPr>
          <a:noFill/>
        </p:spPr>
        <p:txBody>
          <a:bodyPr/>
          <a:lstStyle/>
          <a:p>
            <a:fld id="{D9A053A7-E8F3-487D-AF41-6D033F8D579B}" type="slidenum">
              <a:rPr lang="en-GB" smtClean="0"/>
              <a:pPr/>
              <a:t>12</a:t>
            </a:fld>
            <a:endParaRPr lang="en-GB" dirty="0" smtClean="0"/>
          </a:p>
        </p:txBody>
      </p:sp>
    </p:spTree>
  </p:cSld>
  <p:clrMapOvr>
    <a:masterClrMapping/>
  </p:clrMapOvr>
  <p:transition spd="med">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p:nvPr>
        </p:nvSpPr>
        <p:spPr>
          <a:xfrm>
            <a:off x="0" y="457"/>
            <a:ext cx="9906000" cy="841372"/>
          </a:xfrm>
          <a:solidFill>
            <a:srgbClr val="FFFFFF"/>
          </a:solidFill>
        </p:spPr>
        <p:txBody>
          <a:bodyPr/>
          <a:lstStyle/>
          <a:p>
            <a:r>
              <a:rPr lang="en-GB" dirty="0" smtClean="0"/>
              <a:t>Terminology and acronyms – 2</a:t>
            </a:r>
            <a:br>
              <a:rPr lang="en-GB" dirty="0" smtClean="0"/>
            </a:br>
            <a:r>
              <a:rPr lang="en-GB" sz="2400" dirty="0" smtClean="0"/>
              <a:t>As used in this presentation</a:t>
            </a:r>
          </a:p>
        </p:txBody>
      </p:sp>
      <p:sp>
        <p:nvSpPr>
          <p:cNvPr id="39939" name="Pladsholder til indhold 2"/>
          <p:cNvSpPr>
            <a:spLocks noGrp="1"/>
          </p:cNvSpPr>
          <p:nvPr>
            <p:ph idx="1"/>
          </p:nvPr>
        </p:nvSpPr>
        <p:spPr>
          <a:xfrm>
            <a:off x="101598" y="866096"/>
            <a:ext cx="9637486" cy="5943599"/>
          </a:xfrm>
        </p:spPr>
        <p:txBody>
          <a:bodyPr/>
          <a:lstStyle/>
          <a:p>
            <a:pPr>
              <a:tabLst>
                <a:tab pos="711200" algn="l"/>
                <a:tab pos="987425" algn="l"/>
              </a:tabLst>
            </a:pPr>
            <a:r>
              <a:rPr lang="en-GB" sz="2000" i="1" dirty="0" smtClean="0"/>
              <a:t>Open Interest</a:t>
            </a:r>
            <a:r>
              <a:rPr lang="en-GB" sz="2000" dirty="0" smtClean="0"/>
              <a:t>  For a given financial product, this is the </a:t>
            </a:r>
            <a:r>
              <a:rPr lang="en-GB" sz="2000" u="sng" dirty="0" smtClean="0"/>
              <a:t>net hedging</a:t>
            </a:r>
            <a:r>
              <a:rPr lang="en-GB" sz="2000" dirty="0" smtClean="0"/>
              <a:t> done by means of the product.</a:t>
            </a:r>
          </a:p>
          <a:p>
            <a:pPr>
              <a:buNone/>
              <a:tabLst>
                <a:tab pos="711200" algn="l"/>
                <a:tab pos="987425" algn="l"/>
              </a:tabLst>
            </a:pPr>
            <a:r>
              <a:rPr lang="en-GB" sz="2000" dirty="0" smtClean="0"/>
              <a:t>	A financial product’s turn-over will normally be bigger than the product’s Open Interest, as traders may move in and out of positions in financial contracts.</a:t>
            </a:r>
          </a:p>
          <a:p>
            <a:pPr>
              <a:buNone/>
              <a:tabLst>
                <a:tab pos="711200" algn="l"/>
                <a:tab pos="987425" algn="l"/>
              </a:tabLst>
            </a:pPr>
            <a:r>
              <a:rPr lang="en-GB" sz="2000" i="1" dirty="0" smtClean="0"/>
              <a:t>	</a:t>
            </a:r>
            <a:r>
              <a:rPr lang="en-GB" sz="2000" dirty="0" smtClean="0"/>
              <a:t>Note: For a given financial product, the Open Interest only measures the product’s </a:t>
            </a:r>
            <a:r>
              <a:rPr lang="en-GB" sz="2000" u="sng" dirty="0" smtClean="0"/>
              <a:t>cleared volume</a:t>
            </a:r>
            <a:r>
              <a:rPr lang="en-GB" sz="2000" dirty="0" smtClean="0"/>
              <a:t> (i.e. the volume of contracts where the contracts’ settlements are done by a clearing house).</a:t>
            </a:r>
          </a:p>
          <a:p>
            <a:pPr>
              <a:buNone/>
              <a:tabLst>
                <a:tab pos="711200" algn="l"/>
                <a:tab pos="987425" algn="l"/>
              </a:tabLst>
            </a:pPr>
            <a:r>
              <a:rPr lang="en-GB" sz="2000" dirty="0" smtClean="0"/>
              <a:t>	In addition to this volume, there may be bilateral contracts made between parties who have chosen to do without clearing. For each such contract, the contract’s two parties will themselves take care of the settlement. However, these contracts do not contribute to the market’s transparency: the contracts’ prices and volumes are not public known.</a:t>
            </a:r>
            <a:endParaRPr lang="en-GB" sz="2000" i="1" dirty="0" smtClean="0"/>
          </a:p>
          <a:p>
            <a:pPr>
              <a:tabLst>
                <a:tab pos="711200" algn="l"/>
                <a:tab pos="987425" algn="l"/>
              </a:tabLst>
            </a:pPr>
            <a:r>
              <a:rPr lang="en-GB" sz="2000" i="1" dirty="0" smtClean="0"/>
              <a:t>Price zone</a:t>
            </a:r>
            <a:r>
              <a:rPr lang="en-GB" sz="2000" dirty="0" smtClean="0"/>
              <a:t>  A geographical area, within which the players can trade electrical energy day-ahead without considering grid bottlenecks.</a:t>
            </a:r>
          </a:p>
        </p:txBody>
      </p:sp>
      <p:sp>
        <p:nvSpPr>
          <p:cNvPr id="39940" name="Pladsholder til diasnummer 5"/>
          <p:cNvSpPr>
            <a:spLocks noGrp="1"/>
          </p:cNvSpPr>
          <p:nvPr>
            <p:ph type="sldNum" sz="quarter" idx="12"/>
          </p:nvPr>
        </p:nvSpPr>
        <p:spPr>
          <a:noFill/>
        </p:spPr>
        <p:txBody>
          <a:bodyPr/>
          <a:lstStyle/>
          <a:p>
            <a:fld id="{4F5B1527-E804-4EAF-B278-8A572FF2BD92}" type="slidenum">
              <a:rPr lang="en-GB" smtClean="0"/>
              <a:pPr/>
              <a:t>13</a:t>
            </a:fld>
            <a:endParaRPr lang="en-GB" dirty="0" smtClean="0"/>
          </a:p>
        </p:txBody>
      </p:sp>
    </p:spTree>
  </p:cSld>
  <p:clrMapOvr>
    <a:masterClrMapping/>
  </p:clrMapOvr>
  <p:transition spd="med">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a:xfrm>
            <a:off x="0" y="-115655"/>
            <a:ext cx="9906000" cy="1143000"/>
          </a:xfrm>
          <a:solidFill>
            <a:srgbClr val="FFFFFF"/>
          </a:solidFill>
        </p:spPr>
        <p:txBody>
          <a:bodyPr/>
          <a:lstStyle/>
          <a:p>
            <a:r>
              <a:rPr lang="en-GB" dirty="0" smtClean="0"/>
              <a:t>Terminology and acronyms – 3</a:t>
            </a:r>
            <a:br>
              <a:rPr lang="en-GB" dirty="0" smtClean="0"/>
            </a:br>
            <a:r>
              <a:rPr lang="en-GB" sz="2400" dirty="0" smtClean="0"/>
              <a:t>As used in this presentation</a:t>
            </a:r>
          </a:p>
        </p:txBody>
      </p:sp>
      <p:sp>
        <p:nvSpPr>
          <p:cNvPr id="41987" name="Pladsholder til indhold 2"/>
          <p:cNvSpPr>
            <a:spLocks noGrp="1"/>
          </p:cNvSpPr>
          <p:nvPr>
            <p:ph idx="1"/>
          </p:nvPr>
        </p:nvSpPr>
        <p:spPr>
          <a:xfrm>
            <a:off x="87310" y="943877"/>
            <a:ext cx="9738859" cy="5761717"/>
          </a:xfrm>
        </p:spPr>
        <p:txBody>
          <a:bodyPr/>
          <a:lstStyle/>
          <a:p>
            <a:pPr>
              <a:tabLst>
                <a:tab pos="711200" algn="l"/>
                <a:tab pos="987425" algn="l"/>
              </a:tabLst>
            </a:pPr>
            <a:r>
              <a:rPr lang="en-GB" sz="2000" i="1" dirty="0" smtClean="0"/>
              <a:t>SE4</a:t>
            </a:r>
            <a:r>
              <a:rPr lang="en-GB" sz="2000" dirty="0" smtClean="0"/>
              <a:t>  The price zone of Southern Sweden. Please refer to the picture at slide no. 2.</a:t>
            </a:r>
            <a:endParaRPr lang="en-GB" sz="2000" i="1" dirty="0" smtClean="0"/>
          </a:p>
          <a:p>
            <a:pPr>
              <a:tabLst>
                <a:tab pos="711200" algn="l"/>
                <a:tab pos="987425" algn="l"/>
              </a:tabLst>
            </a:pPr>
            <a:r>
              <a:rPr lang="en-GB" sz="2000" i="1" dirty="0" smtClean="0"/>
              <a:t>Spot bid</a:t>
            </a:r>
            <a:r>
              <a:rPr lang="en-GB" sz="2000" dirty="0" smtClean="0"/>
              <a:t>  A purchase bid or a sales offer submitted to a spot exchange.</a:t>
            </a:r>
            <a:endParaRPr lang="en-GB" sz="2000" i="1" dirty="0" smtClean="0"/>
          </a:p>
          <a:p>
            <a:pPr>
              <a:tabLst>
                <a:tab pos="711200" algn="l"/>
                <a:tab pos="987425" algn="l"/>
              </a:tabLst>
            </a:pPr>
            <a:r>
              <a:rPr lang="en-GB" sz="2000" i="1" dirty="0" smtClean="0"/>
              <a:t>Spot exchange  </a:t>
            </a:r>
            <a:r>
              <a:rPr lang="en-GB" sz="2000" dirty="0" smtClean="0"/>
              <a:t>In this document, a spot exchange is an electricity exchange where</a:t>
            </a:r>
          </a:p>
          <a:p>
            <a:pPr lvl="1">
              <a:tabLst>
                <a:tab pos="711200" algn="l"/>
                <a:tab pos="987425" algn="l"/>
              </a:tabLst>
            </a:pPr>
            <a:r>
              <a:rPr lang="en-GB" sz="2000" dirty="0" smtClean="0"/>
              <a:t>Electrical energy is traded day-ahead.</a:t>
            </a:r>
          </a:p>
          <a:p>
            <a:pPr lvl="1">
              <a:tabLst>
                <a:tab pos="711200" algn="l"/>
                <a:tab pos="987425" algn="l"/>
              </a:tabLst>
            </a:pPr>
            <a:r>
              <a:rPr lang="en-GB" sz="2000" dirty="0" smtClean="0"/>
              <a:t>The day-ahead prices are calculated by means of double auction.</a:t>
            </a:r>
          </a:p>
          <a:p>
            <a:pPr>
              <a:tabLst>
                <a:tab pos="711200" algn="l"/>
                <a:tab pos="987425" algn="l"/>
              </a:tabLst>
            </a:pPr>
            <a:r>
              <a:rPr lang="en-GB" sz="2000" i="1" dirty="0" smtClean="0"/>
              <a:t>Spot price</a:t>
            </a:r>
            <a:r>
              <a:rPr lang="en-GB" sz="2000" dirty="0" smtClean="0"/>
              <a:t>  A price calculated by a spot exchange. Either by a calculation performed by the spot exchange itself, or by a calculation performed by a body, to which the calculation has been outsourced.</a:t>
            </a:r>
          </a:p>
          <a:p>
            <a:pPr>
              <a:tabLst>
                <a:tab pos="711200" algn="l"/>
                <a:tab pos="987425" algn="l"/>
              </a:tabLst>
            </a:pPr>
            <a:r>
              <a:rPr lang="en-GB" sz="2000" i="1" dirty="0" smtClean="0"/>
              <a:t>System Price</a:t>
            </a:r>
            <a:r>
              <a:rPr lang="en-GB" sz="2000" dirty="0" smtClean="0"/>
              <a:t>  A virtual price. It’s the theoretical, common spot price we would have in the Nordic area, if there were no grid bottlenecks in the area covered by the four countries.</a:t>
            </a:r>
          </a:p>
        </p:txBody>
      </p:sp>
      <p:sp>
        <p:nvSpPr>
          <p:cNvPr id="41988" name="Pladsholder til diasnummer 5"/>
          <p:cNvSpPr>
            <a:spLocks noGrp="1"/>
          </p:cNvSpPr>
          <p:nvPr>
            <p:ph type="sldNum" sz="quarter" idx="12"/>
          </p:nvPr>
        </p:nvSpPr>
        <p:spPr>
          <a:noFill/>
        </p:spPr>
        <p:txBody>
          <a:bodyPr/>
          <a:lstStyle/>
          <a:p>
            <a:fld id="{B483C09C-3BA0-45EC-AF30-898CFD2C77E9}" type="slidenum">
              <a:rPr lang="en-GB" smtClean="0"/>
              <a:pPr/>
              <a:t>14</a:t>
            </a:fld>
            <a:endParaRPr lang="en-GB" dirty="0" smtClean="0"/>
          </a:p>
        </p:txBody>
      </p:sp>
      <p:sp>
        <p:nvSpPr>
          <p:cNvPr id="5" name="Pladsholder til dato 4"/>
          <p:cNvSpPr>
            <a:spLocks noGrp="1"/>
          </p:cNvSpPr>
          <p:nvPr>
            <p:ph type="dt" sz="half" idx="10"/>
          </p:nvPr>
        </p:nvSpPr>
        <p:spPr/>
        <p:txBody>
          <a:bodyPr/>
          <a:lstStyle/>
          <a:p>
            <a:pPr>
              <a:defRPr/>
            </a:pPr>
            <a:r>
              <a:rPr lang="da-DK" dirty="0" smtClean="0"/>
              <a:t>Jan. 20, 2014</a:t>
            </a:r>
            <a:endParaRPr lang="en-GB" dirty="0"/>
          </a:p>
        </p:txBody>
      </p:sp>
      <p:sp>
        <p:nvSpPr>
          <p:cNvPr id="6" name="Pladsholder til sidefod 5"/>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HoumøllerConsulting cirkler"/>
          <p:cNvPicPr>
            <a:picLocks noChangeAspect="1" noChangeArrowheads="1"/>
          </p:cNvPicPr>
          <p:nvPr/>
        </p:nvPicPr>
        <p:blipFill>
          <a:blip r:embed="rId3" cstate="print"/>
          <a:srcRect/>
          <a:stretch>
            <a:fillRect/>
          </a:stretch>
        </p:blipFill>
        <p:spPr bwMode="auto">
          <a:xfrm>
            <a:off x="0" y="152400"/>
            <a:ext cx="7327900" cy="6705600"/>
          </a:xfrm>
          <a:prstGeom prst="rect">
            <a:avLst/>
          </a:prstGeom>
          <a:noFill/>
          <a:ln w="9525">
            <a:noFill/>
            <a:miter lim="800000"/>
            <a:headEnd/>
            <a:tailEnd/>
          </a:ln>
        </p:spPr>
      </p:pic>
      <p:sp>
        <p:nvSpPr>
          <p:cNvPr id="9219" name="Rectangle 91"/>
          <p:cNvSpPr>
            <a:spLocks noGrp="1" noChangeArrowheads="1"/>
          </p:cNvSpPr>
          <p:nvPr>
            <p:ph type="title"/>
          </p:nvPr>
        </p:nvSpPr>
        <p:spPr>
          <a:xfrm>
            <a:off x="0" y="595313"/>
            <a:ext cx="9906000" cy="1143000"/>
          </a:xfrm>
        </p:spPr>
        <p:txBody>
          <a:bodyPr/>
          <a:lstStyle/>
          <a:p>
            <a:r>
              <a:rPr lang="en-GB" sz="4500" dirty="0" smtClean="0"/>
              <a:t>Thank you for your attention!</a:t>
            </a:r>
          </a:p>
        </p:txBody>
      </p:sp>
      <p:sp>
        <p:nvSpPr>
          <p:cNvPr id="9220" name="Pladsholder til diasnummer 4"/>
          <p:cNvSpPr>
            <a:spLocks noGrp="1"/>
          </p:cNvSpPr>
          <p:nvPr>
            <p:ph type="sldNum" sz="quarter" idx="12"/>
          </p:nvPr>
        </p:nvSpPr>
        <p:spPr>
          <a:noFill/>
        </p:spPr>
        <p:txBody>
          <a:bodyPr/>
          <a:lstStyle/>
          <a:p>
            <a:pPr defTabSz="762000"/>
            <a:fld id="{BC31000F-CC65-4087-B2B5-4D0DF22A2D5D}" type="slidenum">
              <a:rPr lang="en-GB" smtClean="0"/>
              <a:pPr defTabSz="762000"/>
              <a:t>15</a:t>
            </a:fld>
            <a:endParaRPr lang="en-GB" dirty="0" smtClean="0"/>
          </a:p>
        </p:txBody>
      </p:sp>
      <p:sp>
        <p:nvSpPr>
          <p:cNvPr id="9221" name="Tekstboks 98"/>
          <p:cNvSpPr txBox="1">
            <a:spLocks noChangeArrowheads="1"/>
          </p:cNvSpPr>
          <p:nvPr/>
        </p:nvSpPr>
        <p:spPr bwMode="auto">
          <a:xfrm>
            <a:off x="1041400" y="2598738"/>
            <a:ext cx="7605713" cy="2554287"/>
          </a:xfrm>
          <a:prstGeom prst="rect">
            <a:avLst/>
          </a:prstGeom>
          <a:noFill/>
          <a:ln w="9525">
            <a:noFill/>
            <a:miter lim="800000"/>
            <a:headEnd/>
            <a:tailEnd/>
          </a:ln>
        </p:spPr>
        <p:txBody>
          <a:bodyPr wrap="none">
            <a:spAutoFit/>
          </a:bodyPr>
          <a:lstStyle/>
          <a:p>
            <a:r>
              <a:rPr lang="en-GB" sz="3200" dirty="0">
                <a:solidFill>
                  <a:schemeClr val="tx1"/>
                </a:solidFill>
              </a:rPr>
              <a:t>Anders Plejdrup Houmøller</a:t>
            </a:r>
          </a:p>
          <a:p>
            <a:r>
              <a:rPr lang="en-GB" sz="3200" i="1" dirty="0">
                <a:solidFill>
                  <a:schemeClr val="tx1"/>
                </a:solidFill>
              </a:rPr>
              <a:t>Houmoller Consulting</a:t>
            </a:r>
          </a:p>
          <a:p>
            <a:r>
              <a:rPr lang="en-GB" sz="3200" dirty="0">
                <a:solidFill>
                  <a:schemeClr val="tx1"/>
                </a:solidFill>
              </a:rPr>
              <a:t>Tel. +45  28 11 23 00</a:t>
            </a:r>
          </a:p>
          <a:p>
            <a:r>
              <a:rPr lang="en-GB" sz="3200" dirty="0">
                <a:solidFill>
                  <a:schemeClr val="tx1"/>
                </a:solidFill>
              </a:rPr>
              <a:t>anders@houmollerconsulting.dk</a:t>
            </a:r>
          </a:p>
          <a:p>
            <a:r>
              <a:rPr lang="en-GB" sz="3200" dirty="0">
                <a:solidFill>
                  <a:schemeClr val="tx1"/>
                </a:solidFill>
              </a:rPr>
              <a:t>Web houmollerconsulting.dk</a:t>
            </a:r>
          </a:p>
        </p:txBody>
      </p:sp>
    </p:spTree>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p:cNvPicPr>
            <a:picLocks noChangeAspect="1" noChangeArrowheads="1"/>
          </p:cNvPicPr>
          <p:nvPr/>
        </p:nvPicPr>
        <p:blipFill>
          <a:blip r:embed="rId2" cstate="print"/>
          <a:srcRect/>
          <a:stretch>
            <a:fillRect/>
          </a:stretch>
        </p:blipFill>
        <p:spPr bwMode="auto">
          <a:xfrm>
            <a:off x="5431037" y="423141"/>
            <a:ext cx="4447561" cy="6154879"/>
          </a:xfrm>
          <a:prstGeom prst="rect">
            <a:avLst/>
          </a:prstGeom>
          <a:noFill/>
          <a:ln w="9525">
            <a:noFill/>
            <a:miter lim="800000"/>
            <a:headEnd/>
            <a:tailEnd/>
          </a:ln>
          <a:effectLst/>
        </p:spPr>
      </p:pic>
      <p:sp>
        <p:nvSpPr>
          <p:cNvPr id="4" name="Pladsholder til dato 3"/>
          <p:cNvSpPr>
            <a:spLocks noGrp="1"/>
          </p:cNvSpPr>
          <p:nvPr>
            <p:ph type="dt" sz="half" idx="10"/>
          </p:nvPr>
        </p:nvSpPr>
        <p:spPr/>
        <p:txBody>
          <a:bodyPr/>
          <a:lstStyle/>
          <a:p>
            <a:pPr>
              <a:defRPr/>
            </a:pPr>
            <a:r>
              <a:rPr lang="da-DK" dirty="0" smtClean="0"/>
              <a:t>Jan. 20, 2014</a:t>
            </a:r>
            <a:endParaRPr lang="en-GB" dirty="0"/>
          </a:p>
        </p:txBody>
      </p:sp>
      <p:sp>
        <p:nvSpPr>
          <p:cNvPr id="5" name="Pladsholder til sidefod 4"/>
          <p:cNvSpPr>
            <a:spLocks noGrp="1"/>
          </p:cNvSpPr>
          <p:nvPr>
            <p:ph type="ftr" sz="quarter" idx="11"/>
          </p:nvPr>
        </p:nvSpPr>
        <p:spPr/>
        <p:txBody>
          <a:bodyPr/>
          <a:lstStyle/>
          <a:p>
            <a:pPr>
              <a:defRPr/>
            </a:pPr>
            <a:r>
              <a:rPr lang="en-GB" dirty="0" smtClean="0"/>
              <a:t>Anders Plejdrup Houmøller</a:t>
            </a:r>
            <a:endParaRPr lang="en-GB" dirty="0"/>
          </a:p>
        </p:txBody>
      </p:sp>
      <p:sp>
        <p:nvSpPr>
          <p:cNvPr id="6" name="Pladsholder til diasnummer 5"/>
          <p:cNvSpPr>
            <a:spLocks noGrp="1"/>
          </p:cNvSpPr>
          <p:nvPr>
            <p:ph type="sldNum" sz="quarter" idx="12"/>
          </p:nvPr>
        </p:nvSpPr>
        <p:spPr/>
        <p:txBody>
          <a:bodyPr/>
          <a:lstStyle/>
          <a:p>
            <a:pPr>
              <a:defRPr/>
            </a:pPr>
            <a:fld id="{23E3803B-CFDD-4280-A809-7EB448B5FF6A}" type="slidenum">
              <a:rPr lang="en-GB" smtClean="0"/>
              <a:pPr>
                <a:defRPr/>
              </a:pPr>
              <a:t>2</a:t>
            </a:fld>
            <a:endParaRPr lang="en-GB" dirty="0"/>
          </a:p>
        </p:txBody>
      </p:sp>
      <p:sp>
        <p:nvSpPr>
          <p:cNvPr id="24" name="Tekstboks 23"/>
          <p:cNvSpPr txBox="1"/>
          <p:nvPr/>
        </p:nvSpPr>
        <p:spPr>
          <a:xfrm>
            <a:off x="7477443" y="1712686"/>
            <a:ext cx="777777" cy="430887"/>
          </a:xfrm>
          <a:prstGeom prst="rect">
            <a:avLst/>
          </a:prstGeom>
          <a:noFill/>
        </p:spPr>
        <p:txBody>
          <a:bodyPr wrap="none" rtlCol="0">
            <a:spAutoFit/>
          </a:bodyPr>
          <a:lstStyle/>
          <a:p>
            <a:r>
              <a:rPr lang="en-GB" dirty="0" smtClean="0">
                <a:solidFill>
                  <a:schemeClr val="tx1"/>
                </a:solidFill>
              </a:rPr>
              <a:t>SE1</a:t>
            </a:r>
            <a:endParaRPr lang="en-GB" dirty="0">
              <a:solidFill>
                <a:schemeClr val="tx1"/>
              </a:solidFill>
            </a:endParaRPr>
          </a:p>
        </p:txBody>
      </p:sp>
      <p:sp>
        <p:nvSpPr>
          <p:cNvPr id="25" name="Tekstboks 24"/>
          <p:cNvSpPr txBox="1"/>
          <p:nvPr/>
        </p:nvSpPr>
        <p:spPr>
          <a:xfrm>
            <a:off x="6940412" y="2830283"/>
            <a:ext cx="777777" cy="430887"/>
          </a:xfrm>
          <a:prstGeom prst="rect">
            <a:avLst/>
          </a:prstGeom>
          <a:noFill/>
        </p:spPr>
        <p:txBody>
          <a:bodyPr wrap="none" rtlCol="0">
            <a:spAutoFit/>
          </a:bodyPr>
          <a:lstStyle/>
          <a:p>
            <a:r>
              <a:rPr lang="en-GB" dirty="0" smtClean="0">
                <a:solidFill>
                  <a:schemeClr val="tx1"/>
                </a:solidFill>
              </a:rPr>
              <a:t>SE2</a:t>
            </a:r>
            <a:endParaRPr lang="en-GB" dirty="0">
              <a:solidFill>
                <a:schemeClr val="tx1"/>
              </a:solidFill>
            </a:endParaRPr>
          </a:p>
        </p:txBody>
      </p:sp>
      <p:sp>
        <p:nvSpPr>
          <p:cNvPr id="26" name="Tekstboks 25"/>
          <p:cNvSpPr txBox="1"/>
          <p:nvPr/>
        </p:nvSpPr>
        <p:spPr>
          <a:xfrm>
            <a:off x="6809780" y="4281713"/>
            <a:ext cx="777777" cy="430887"/>
          </a:xfrm>
          <a:prstGeom prst="rect">
            <a:avLst/>
          </a:prstGeom>
          <a:noFill/>
        </p:spPr>
        <p:txBody>
          <a:bodyPr wrap="none" rtlCol="0">
            <a:spAutoFit/>
          </a:bodyPr>
          <a:lstStyle/>
          <a:p>
            <a:r>
              <a:rPr lang="en-GB" dirty="0" smtClean="0">
                <a:solidFill>
                  <a:schemeClr val="tx1"/>
                </a:solidFill>
              </a:rPr>
              <a:t>SE3</a:t>
            </a:r>
            <a:endParaRPr lang="en-GB" dirty="0">
              <a:solidFill>
                <a:schemeClr val="tx1"/>
              </a:solidFill>
            </a:endParaRPr>
          </a:p>
        </p:txBody>
      </p:sp>
      <p:sp>
        <p:nvSpPr>
          <p:cNvPr id="27" name="Tekstboks 26"/>
          <p:cNvSpPr txBox="1"/>
          <p:nvPr/>
        </p:nvSpPr>
        <p:spPr>
          <a:xfrm>
            <a:off x="6737209" y="5196117"/>
            <a:ext cx="777777" cy="430887"/>
          </a:xfrm>
          <a:prstGeom prst="rect">
            <a:avLst/>
          </a:prstGeom>
          <a:noFill/>
        </p:spPr>
        <p:txBody>
          <a:bodyPr wrap="none" rtlCol="0">
            <a:spAutoFit/>
          </a:bodyPr>
          <a:lstStyle/>
          <a:p>
            <a:r>
              <a:rPr lang="en-GB" dirty="0" smtClean="0">
                <a:solidFill>
                  <a:schemeClr val="tx1"/>
                </a:solidFill>
              </a:rPr>
              <a:t>SE4</a:t>
            </a:r>
            <a:endParaRPr lang="en-GB" dirty="0">
              <a:solidFill>
                <a:schemeClr val="tx1"/>
              </a:solidFill>
            </a:endParaRPr>
          </a:p>
        </p:txBody>
      </p:sp>
      <p:sp>
        <p:nvSpPr>
          <p:cNvPr id="28" name="Tekstboks 27"/>
          <p:cNvSpPr txBox="1"/>
          <p:nvPr/>
        </p:nvSpPr>
        <p:spPr>
          <a:xfrm>
            <a:off x="5703486" y="5675082"/>
            <a:ext cx="837089" cy="430887"/>
          </a:xfrm>
          <a:prstGeom prst="rect">
            <a:avLst/>
          </a:prstGeom>
          <a:noFill/>
        </p:spPr>
        <p:txBody>
          <a:bodyPr wrap="none" rtlCol="0">
            <a:spAutoFit/>
          </a:bodyPr>
          <a:lstStyle/>
          <a:p>
            <a:r>
              <a:rPr lang="en-GB" dirty="0" smtClean="0">
                <a:solidFill>
                  <a:schemeClr val="tx1"/>
                </a:solidFill>
              </a:rPr>
              <a:t>DK1</a:t>
            </a:r>
            <a:endParaRPr lang="en-GB" dirty="0">
              <a:solidFill>
                <a:schemeClr val="tx1"/>
              </a:solidFill>
            </a:endParaRPr>
          </a:p>
        </p:txBody>
      </p:sp>
      <p:sp>
        <p:nvSpPr>
          <p:cNvPr id="29" name="Tekstboks 28"/>
          <p:cNvSpPr txBox="1"/>
          <p:nvPr/>
        </p:nvSpPr>
        <p:spPr>
          <a:xfrm>
            <a:off x="6371144" y="5863766"/>
            <a:ext cx="837089" cy="430887"/>
          </a:xfrm>
          <a:prstGeom prst="rect">
            <a:avLst/>
          </a:prstGeom>
          <a:noFill/>
        </p:spPr>
        <p:txBody>
          <a:bodyPr wrap="none" rtlCol="0">
            <a:spAutoFit/>
          </a:bodyPr>
          <a:lstStyle/>
          <a:p>
            <a:r>
              <a:rPr lang="en-GB" dirty="0" smtClean="0">
                <a:solidFill>
                  <a:schemeClr val="tx1"/>
                </a:solidFill>
              </a:rPr>
              <a:t>DK2</a:t>
            </a:r>
            <a:endParaRPr lang="en-GB" dirty="0">
              <a:solidFill>
                <a:schemeClr val="tx1"/>
              </a:solidFill>
            </a:endParaRPr>
          </a:p>
        </p:txBody>
      </p:sp>
      <p:sp>
        <p:nvSpPr>
          <p:cNvPr id="8" name="Pladsholder til indhold 7"/>
          <p:cNvSpPr>
            <a:spLocks noGrp="1"/>
          </p:cNvSpPr>
          <p:nvPr>
            <p:ph idx="1"/>
          </p:nvPr>
        </p:nvSpPr>
        <p:spPr>
          <a:xfrm>
            <a:off x="74842" y="1886857"/>
            <a:ext cx="5397046" cy="2931886"/>
          </a:xfrm>
        </p:spPr>
        <p:txBody>
          <a:bodyPr/>
          <a:lstStyle/>
          <a:p>
            <a:r>
              <a:rPr lang="en-GB" dirty="0" smtClean="0"/>
              <a:t>Sweden is split into the four price zones SE1, SE2, SE3 and SE4.</a:t>
            </a:r>
          </a:p>
          <a:p>
            <a:r>
              <a:rPr lang="en-GB" dirty="0" smtClean="0"/>
              <a:t>Denmark is split into the two price zones DK1 and DK2.</a:t>
            </a:r>
          </a:p>
        </p:txBody>
      </p:sp>
      <p:sp>
        <p:nvSpPr>
          <p:cNvPr id="2" name="Titel 1"/>
          <p:cNvSpPr>
            <a:spLocks noGrp="1"/>
          </p:cNvSpPr>
          <p:nvPr>
            <p:ph type="title"/>
          </p:nvPr>
        </p:nvSpPr>
        <p:spPr>
          <a:xfrm>
            <a:off x="43542" y="29028"/>
            <a:ext cx="7503886" cy="885371"/>
          </a:xfrm>
        </p:spPr>
        <p:txBody>
          <a:bodyPr/>
          <a:lstStyle/>
          <a:p>
            <a:r>
              <a:rPr lang="en-GB" dirty="0" smtClean="0"/>
              <a:t>The price zones</a:t>
            </a:r>
            <a:endParaRPr lang="en-GB" dirty="0"/>
          </a:p>
        </p:txBody>
      </p:sp>
    </p:spTree>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a:xfrm>
            <a:off x="0" y="1588"/>
            <a:ext cx="9905999" cy="869950"/>
          </a:xfrm>
          <a:solidFill>
            <a:srgbClr val="FFFFFF"/>
          </a:solidFill>
        </p:spPr>
        <p:txBody>
          <a:bodyPr/>
          <a:lstStyle/>
          <a:p>
            <a:r>
              <a:rPr lang="en-GB" sz="3200" dirty="0" smtClean="0"/>
              <a:t>EPADs/CfDs for Southern Sweden (SE4)</a:t>
            </a:r>
            <a:br>
              <a:rPr lang="en-GB" sz="3200" dirty="0" smtClean="0"/>
            </a:br>
            <a:r>
              <a:rPr lang="en-GB" sz="2400" dirty="0" smtClean="0"/>
              <a:t>Hedging for </a:t>
            </a:r>
            <a:r>
              <a:rPr lang="en-GB" sz="2400" u="sng" dirty="0" smtClean="0"/>
              <a:t>2014</a:t>
            </a:r>
          </a:p>
        </p:txBody>
      </p:sp>
      <p:sp>
        <p:nvSpPr>
          <p:cNvPr id="4099" name="Pladsholder til indhold 2"/>
          <p:cNvSpPr>
            <a:spLocks noGrp="1"/>
          </p:cNvSpPr>
          <p:nvPr>
            <p:ph idx="1"/>
          </p:nvPr>
        </p:nvSpPr>
        <p:spPr>
          <a:xfrm>
            <a:off x="0" y="811215"/>
            <a:ext cx="9906000" cy="5878512"/>
          </a:xfrm>
        </p:spPr>
        <p:txBody>
          <a:bodyPr/>
          <a:lstStyle/>
          <a:p>
            <a:pPr>
              <a:tabLst>
                <a:tab pos="3497263" algn="l"/>
                <a:tab pos="5384800" algn="l"/>
              </a:tabLst>
            </a:pPr>
            <a:r>
              <a:rPr lang="en-GB" sz="2000" dirty="0" smtClean="0"/>
              <a:t>December 23</a:t>
            </a:r>
            <a:r>
              <a:rPr lang="en-GB" sz="2000" baseline="30000" dirty="0" smtClean="0"/>
              <a:t>rd</a:t>
            </a:r>
            <a:r>
              <a:rPr lang="en-GB" sz="2000" dirty="0" smtClean="0"/>
              <a:t>, 2013 the Open Interests for the EPADs/CfDs were:</a:t>
            </a:r>
          </a:p>
          <a:p>
            <a:pPr lvl="1">
              <a:buFont typeface="Monotype Sorts" pitchFamily="2" charset="2"/>
              <a:buNone/>
              <a:tabLst>
                <a:tab pos="3497263" algn="l"/>
                <a:tab pos="5384800" algn="l"/>
              </a:tabLst>
            </a:pPr>
            <a:r>
              <a:rPr lang="en-GB" sz="2000" i="1" dirty="0" smtClean="0"/>
              <a:t>	   Product	  </a:t>
            </a:r>
            <a:r>
              <a:rPr lang="en-GB" sz="2000" i="1" dirty="0" smtClean="0">
                <a:solidFill>
                  <a:srgbClr val="0000FF"/>
                </a:solidFill>
              </a:rPr>
              <a:t>MW</a:t>
            </a:r>
            <a:r>
              <a:rPr lang="en-GB" sz="2000" i="1" dirty="0" smtClean="0"/>
              <a:t>	 </a:t>
            </a:r>
            <a:r>
              <a:rPr lang="en-GB" sz="2000" i="1" dirty="0" smtClean="0">
                <a:solidFill>
                  <a:srgbClr val="FF6633"/>
                </a:solidFill>
              </a:rPr>
              <a:t>TWh</a:t>
            </a:r>
          </a:p>
          <a:p>
            <a:pPr lvl="1">
              <a:buFont typeface="Monotype Sorts" pitchFamily="2" charset="2"/>
              <a:buNone/>
              <a:tabLst>
                <a:tab pos="3497263" algn="l"/>
                <a:tab pos="5384800" algn="l"/>
              </a:tabLst>
            </a:pPr>
            <a:r>
              <a:rPr lang="en-GB" sz="2000" dirty="0" smtClean="0"/>
              <a:t>	SYMALYR-14 	 </a:t>
            </a:r>
            <a:r>
              <a:rPr lang="en-GB" sz="2000" dirty="0" smtClean="0">
                <a:solidFill>
                  <a:srgbClr val="0000FF"/>
                </a:solidFill>
              </a:rPr>
              <a:t>  267</a:t>
            </a:r>
            <a:r>
              <a:rPr lang="en-GB" sz="2000" dirty="0" smtClean="0"/>
              <a:t>	 </a:t>
            </a:r>
            <a:r>
              <a:rPr lang="en-GB" sz="2000" dirty="0" smtClean="0">
                <a:solidFill>
                  <a:srgbClr val="FF6633"/>
                </a:solidFill>
              </a:rPr>
              <a:t>2.34</a:t>
            </a:r>
          </a:p>
          <a:p>
            <a:pPr lvl="1">
              <a:buFont typeface="Monotype Sorts" pitchFamily="2" charset="2"/>
              <a:buNone/>
              <a:tabLst>
                <a:tab pos="3497263" algn="l"/>
                <a:tab pos="5384800" algn="l"/>
              </a:tabLst>
            </a:pPr>
            <a:r>
              <a:rPr lang="en-GB" sz="2000" dirty="0" smtClean="0"/>
              <a:t>	SYMALJAN-14	   </a:t>
            </a:r>
            <a:r>
              <a:rPr lang="en-GB" sz="2000" dirty="0" smtClean="0">
                <a:solidFill>
                  <a:srgbClr val="0000FF"/>
                </a:solidFill>
              </a:rPr>
              <a:t>  65</a:t>
            </a:r>
            <a:r>
              <a:rPr lang="en-GB" sz="2000" dirty="0" smtClean="0"/>
              <a:t>	 </a:t>
            </a:r>
            <a:r>
              <a:rPr lang="en-GB" sz="2000" dirty="0" smtClean="0">
                <a:solidFill>
                  <a:srgbClr val="FF6633"/>
                </a:solidFill>
              </a:rPr>
              <a:t>0.05</a:t>
            </a:r>
          </a:p>
          <a:p>
            <a:pPr lvl="1">
              <a:buFont typeface="Monotype Sorts" pitchFamily="2" charset="2"/>
              <a:buNone/>
              <a:tabLst>
                <a:tab pos="3497263" algn="l"/>
                <a:tab pos="5384800" algn="l"/>
              </a:tabLst>
            </a:pPr>
            <a:r>
              <a:rPr lang="en-GB" sz="2000" dirty="0" smtClean="0"/>
              <a:t>	SYMALFEB-14	     </a:t>
            </a:r>
            <a:r>
              <a:rPr lang="en-GB" sz="2000" dirty="0" smtClean="0">
                <a:solidFill>
                  <a:srgbClr val="0000FF"/>
                </a:solidFill>
              </a:rPr>
              <a:t>48</a:t>
            </a:r>
            <a:r>
              <a:rPr lang="en-GB" sz="2000" dirty="0" smtClean="0"/>
              <a:t>	 </a:t>
            </a:r>
            <a:r>
              <a:rPr lang="en-GB" sz="2000" dirty="0" smtClean="0">
                <a:solidFill>
                  <a:srgbClr val="FF6633"/>
                </a:solidFill>
              </a:rPr>
              <a:t>0.03</a:t>
            </a:r>
          </a:p>
          <a:p>
            <a:pPr lvl="1">
              <a:buFont typeface="Monotype Sorts" pitchFamily="2" charset="2"/>
              <a:buNone/>
              <a:tabLst>
                <a:tab pos="3497263" algn="l"/>
                <a:tab pos="5384800" algn="l"/>
              </a:tabLst>
            </a:pPr>
            <a:r>
              <a:rPr lang="en-GB" sz="2000" dirty="0" smtClean="0"/>
              <a:t>	SYMALMAR-14	     </a:t>
            </a:r>
            <a:r>
              <a:rPr lang="en-GB" sz="2000" dirty="0" smtClean="0">
                <a:solidFill>
                  <a:srgbClr val="0000FF"/>
                </a:solidFill>
              </a:rPr>
              <a:t>20	 </a:t>
            </a:r>
            <a:r>
              <a:rPr lang="en-GB" sz="2000" dirty="0" smtClean="0">
                <a:solidFill>
                  <a:srgbClr val="FF6633"/>
                </a:solidFill>
              </a:rPr>
              <a:t>0.015</a:t>
            </a:r>
          </a:p>
          <a:p>
            <a:pPr lvl="1">
              <a:buNone/>
              <a:tabLst>
                <a:tab pos="3497263" algn="l"/>
                <a:tab pos="5384800" algn="l"/>
              </a:tabLst>
            </a:pPr>
            <a:r>
              <a:rPr lang="en-GB" sz="2000" dirty="0" smtClean="0"/>
              <a:t>	SYMALAPR-14	     </a:t>
            </a:r>
            <a:r>
              <a:rPr lang="en-GB" sz="2000" dirty="0" smtClean="0">
                <a:solidFill>
                  <a:srgbClr val="0000FF"/>
                </a:solidFill>
              </a:rPr>
              <a:t>11	 </a:t>
            </a:r>
            <a:r>
              <a:rPr lang="en-GB" sz="2000" dirty="0" smtClean="0">
                <a:solidFill>
                  <a:srgbClr val="FF6633"/>
                </a:solidFill>
              </a:rPr>
              <a:t>0.008</a:t>
            </a:r>
          </a:p>
          <a:p>
            <a:pPr lvl="1">
              <a:buNone/>
              <a:tabLst>
                <a:tab pos="3497263" algn="l"/>
                <a:tab pos="5384800" algn="l"/>
              </a:tabLst>
            </a:pPr>
            <a:r>
              <a:rPr lang="en-GB" sz="2000" dirty="0" smtClean="0"/>
              <a:t>	SYMALQ1-14	   </a:t>
            </a:r>
            <a:r>
              <a:rPr lang="en-GB" sz="2000" dirty="0" smtClean="0">
                <a:solidFill>
                  <a:srgbClr val="0000FF"/>
                </a:solidFill>
              </a:rPr>
              <a:t>414</a:t>
            </a:r>
            <a:r>
              <a:rPr lang="en-GB" sz="2000" dirty="0" smtClean="0"/>
              <a:t>	 </a:t>
            </a:r>
            <a:r>
              <a:rPr lang="en-GB" sz="2000" dirty="0" smtClean="0">
                <a:solidFill>
                  <a:srgbClr val="FF6633"/>
                </a:solidFill>
              </a:rPr>
              <a:t>0.89</a:t>
            </a:r>
          </a:p>
          <a:p>
            <a:pPr lvl="1">
              <a:buFont typeface="Monotype Sorts" pitchFamily="2" charset="2"/>
              <a:buNone/>
              <a:tabLst>
                <a:tab pos="3497263" algn="l"/>
                <a:tab pos="5384800" algn="l"/>
              </a:tabLst>
            </a:pPr>
            <a:r>
              <a:rPr lang="en-GB" sz="2000" dirty="0" smtClean="0"/>
              <a:t>	SYMALQ2-14	   </a:t>
            </a:r>
            <a:r>
              <a:rPr lang="en-GB" sz="2000" dirty="0" smtClean="0">
                <a:solidFill>
                  <a:srgbClr val="0000FF"/>
                </a:solidFill>
              </a:rPr>
              <a:t>284</a:t>
            </a:r>
            <a:r>
              <a:rPr lang="en-GB" sz="2000" dirty="0" smtClean="0"/>
              <a:t>	 </a:t>
            </a:r>
            <a:r>
              <a:rPr lang="en-GB" sz="2000" dirty="0" smtClean="0">
                <a:solidFill>
                  <a:srgbClr val="FF6633"/>
                </a:solidFill>
              </a:rPr>
              <a:t>0.62</a:t>
            </a:r>
          </a:p>
          <a:p>
            <a:pPr lvl="1">
              <a:buFont typeface="Monotype Sorts" pitchFamily="2" charset="2"/>
              <a:buNone/>
              <a:tabLst>
                <a:tab pos="3497263" algn="l"/>
                <a:tab pos="5384800" algn="l"/>
              </a:tabLst>
            </a:pPr>
            <a:r>
              <a:rPr lang="en-GB" sz="2000" dirty="0" smtClean="0"/>
              <a:t>	SYMALQ3-14	   </a:t>
            </a:r>
            <a:r>
              <a:rPr lang="en-GB" sz="2000" dirty="0" smtClean="0">
                <a:solidFill>
                  <a:srgbClr val="0000FF"/>
                </a:solidFill>
              </a:rPr>
              <a:t>268</a:t>
            </a:r>
            <a:r>
              <a:rPr lang="en-GB" sz="2000" dirty="0" smtClean="0"/>
              <a:t>	 </a:t>
            </a:r>
            <a:r>
              <a:rPr lang="en-GB" sz="2000" dirty="0" smtClean="0">
                <a:solidFill>
                  <a:srgbClr val="FF6633"/>
                </a:solidFill>
              </a:rPr>
              <a:t>0.59</a:t>
            </a:r>
          </a:p>
          <a:p>
            <a:pPr lvl="1">
              <a:buFont typeface="Monotype Sorts" pitchFamily="2" charset="2"/>
              <a:buNone/>
              <a:tabLst>
                <a:tab pos="3497263" algn="l"/>
                <a:tab pos="5384800" algn="l"/>
              </a:tabLst>
            </a:pPr>
            <a:r>
              <a:rPr lang="en-GB" sz="2000" dirty="0" smtClean="0"/>
              <a:t>	SYMALQ4-14 	   </a:t>
            </a:r>
            <a:r>
              <a:rPr lang="en-GB" sz="2000" dirty="0" smtClean="0">
                <a:solidFill>
                  <a:srgbClr val="0000FF"/>
                </a:solidFill>
              </a:rPr>
              <a:t>267</a:t>
            </a:r>
            <a:r>
              <a:rPr lang="en-GB" sz="2000" dirty="0" smtClean="0"/>
              <a:t>	 </a:t>
            </a:r>
            <a:r>
              <a:rPr lang="en-GB" sz="2000" dirty="0" smtClean="0">
                <a:solidFill>
                  <a:srgbClr val="FF6633"/>
                </a:solidFill>
              </a:rPr>
              <a:t>0.59</a:t>
            </a:r>
          </a:p>
          <a:p>
            <a:pPr>
              <a:tabLst>
                <a:tab pos="3497263" algn="l"/>
                <a:tab pos="5384800" algn="l"/>
              </a:tabLst>
            </a:pPr>
            <a:r>
              <a:rPr lang="en-GB" sz="2000" dirty="0" smtClean="0"/>
              <a:t>By summing the TWhs, we get an upper limit for the hedging for the year 2014 done by means of cleared EPADs/CfDs by the end of 2013. The upper limit is	</a:t>
            </a:r>
            <a:r>
              <a:rPr lang="en-GB" sz="2000" dirty="0" smtClean="0">
                <a:solidFill>
                  <a:srgbClr val="FF6633"/>
                </a:solidFill>
              </a:rPr>
              <a:t>5.14 TWh</a:t>
            </a:r>
          </a:p>
          <a:p>
            <a:pPr>
              <a:tabLst>
                <a:tab pos="3497263" algn="l"/>
                <a:tab pos="5384800" algn="l"/>
              </a:tabLst>
            </a:pPr>
            <a:r>
              <a:rPr lang="en-GB" sz="2000" dirty="0" smtClean="0"/>
              <a:t>In 2013, consumption in SE4 was about 24 TWh.</a:t>
            </a:r>
          </a:p>
        </p:txBody>
      </p:sp>
      <p:sp>
        <p:nvSpPr>
          <p:cNvPr id="4100" name="Pladsholder til diasnummer 5"/>
          <p:cNvSpPr>
            <a:spLocks noGrp="1"/>
          </p:cNvSpPr>
          <p:nvPr>
            <p:ph type="sldNum" sz="quarter" idx="12"/>
          </p:nvPr>
        </p:nvSpPr>
        <p:spPr>
          <a:noFill/>
        </p:spPr>
        <p:txBody>
          <a:bodyPr/>
          <a:lstStyle/>
          <a:p>
            <a:fld id="{EF4158E3-E099-4A4B-B485-7A054594F8AB}" type="slidenum">
              <a:rPr lang="en-GB" smtClean="0"/>
              <a:pPr/>
              <a:t>3</a:t>
            </a:fld>
            <a:endParaRPr lang="en-GB" dirty="0" smtClean="0"/>
          </a:p>
        </p:txBody>
      </p:sp>
      <p:sp>
        <p:nvSpPr>
          <p:cNvPr id="6" name="Tekstboks 5"/>
          <p:cNvSpPr txBox="1"/>
          <p:nvPr/>
        </p:nvSpPr>
        <p:spPr>
          <a:xfrm>
            <a:off x="7148038" y="553873"/>
            <a:ext cx="2752677" cy="246221"/>
          </a:xfrm>
          <a:prstGeom prst="rect">
            <a:avLst/>
          </a:prstGeom>
          <a:noFill/>
        </p:spPr>
        <p:txBody>
          <a:bodyPr wrap="none" rtlCol="0">
            <a:spAutoFit/>
          </a:bodyPr>
          <a:lstStyle/>
          <a:p>
            <a:r>
              <a:rPr lang="en-GB" sz="1000" dirty="0" smtClean="0">
                <a:solidFill>
                  <a:schemeClr val="tx1"/>
                </a:solidFill>
              </a:rPr>
              <a:t>Source: Nasdaq OMX Commodities</a:t>
            </a:r>
            <a:endParaRPr lang="en-GB" sz="1000" dirty="0">
              <a:solidFill>
                <a:schemeClr val="tx1"/>
              </a:solidFill>
            </a:endParaRPr>
          </a:p>
        </p:txBody>
      </p:sp>
    </p:spTree>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a:xfrm>
            <a:off x="0" y="1588"/>
            <a:ext cx="7518400" cy="869950"/>
          </a:xfrm>
        </p:spPr>
        <p:txBody>
          <a:bodyPr/>
          <a:lstStyle/>
          <a:p>
            <a:r>
              <a:rPr lang="en-GB" sz="2900" dirty="0" smtClean="0"/>
              <a:t>EPADs/CfDs for Western Denmark</a:t>
            </a:r>
            <a:br>
              <a:rPr lang="en-GB" sz="2900" dirty="0" smtClean="0"/>
            </a:br>
            <a:r>
              <a:rPr lang="en-GB" sz="2400" dirty="0" smtClean="0"/>
              <a:t>Hedging for </a:t>
            </a:r>
            <a:r>
              <a:rPr lang="en-GB" sz="2400" u="sng" dirty="0" smtClean="0"/>
              <a:t>2014</a:t>
            </a:r>
          </a:p>
        </p:txBody>
      </p:sp>
      <p:sp>
        <p:nvSpPr>
          <p:cNvPr id="4099" name="Pladsholder til indhold 2"/>
          <p:cNvSpPr>
            <a:spLocks noGrp="1"/>
          </p:cNvSpPr>
          <p:nvPr>
            <p:ph idx="1"/>
          </p:nvPr>
        </p:nvSpPr>
        <p:spPr>
          <a:xfrm>
            <a:off x="0" y="883784"/>
            <a:ext cx="9906000" cy="5945187"/>
          </a:xfrm>
        </p:spPr>
        <p:txBody>
          <a:bodyPr/>
          <a:lstStyle/>
          <a:p>
            <a:pPr>
              <a:tabLst>
                <a:tab pos="3497263" algn="l"/>
                <a:tab pos="5384800" algn="l"/>
              </a:tabLst>
            </a:pPr>
            <a:r>
              <a:rPr lang="en-GB" sz="2000" dirty="0" smtClean="0"/>
              <a:t>December 23</a:t>
            </a:r>
            <a:r>
              <a:rPr lang="en-GB" sz="2000" baseline="30000" dirty="0" smtClean="0"/>
              <a:t>rd</a:t>
            </a:r>
            <a:r>
              <a:rPr lang="en-GB" sz="2000" dirty="0" smtClean="0"/>
              <a:t>, 2013 the Open Interests for the EPADs/CfDs were:</a:t>
            </a:r>
          </a:p>
          <a:p>
            <a:pPr lvl="1">
              <a:buFont typeface="Monotype Sorts" pitchFamily="2" charset="2"/>
              <a:buNone/>
              <a:tabLst>
                <a:tab pos="3497263" algn="l"/>
                <a:tab pos="5384800" algn="l"/>
              </a:tabLst>
            </a:pPr>
            <a:r>
              <a:rPr lang="en-GB" sz="2000" i="1" dirty="0" smtClean="0"/>
              <a:t>	   Product	  </a:t>
            </a:r>
            <a:r>
              <a:rPr lang="en-GB" sz="2000" i="1" dirty="0" smtClean="0">
                <a:solidFill>
                  <a:srgbClr val="0000FF"/>
                </a:solidFill>
              </a:rPr>
              <a:t>MW</a:t>
            </a:r>
            <a:r>
              <a:rPr lang="en-GB" sz="2000" i="1" dirty="0" smtClean="0"/>
              <a:t>	 </a:t>
            </a:r>
            <a:r>
              <a:rPr lang="en-GB" sz="2000" i="1" dirty="0" smtClean="0">
                <a:solidFill>
                  <a:srgbClr val="FF6633"/>
                </a:solidFill>
              </a:rPr>
              <a:t>TWh</a:t>
            </a:r>
          </a:p>
          <a:p>
            <a:pPr lvl="1">
              <a:buFont typeface="Monotype Sorts" pitchFamily="2" charset="2"/>
              <a:buNone/>
              <a:tabLst>
                <a:tab pos="3497263" algn="l"/>
                <a:tab pos="5384800" algn="l"/>
              </a:tabLst>
            </a:pPr>
            <a:r>
              <a:rPr lang="en-GB" sz="2000" dirty="0" smtClean="0"/>
              <a:t>	SYARHYR-14 	   </a:t>
            </a:r>
            <a:r>
              <a:rPr lang="en-GB" sz="2000" dirty="0" smtClean="0">
                <a:solidFill>
                  <a:srgbClr val="0000FF"/>
                </a:solidFill>
              </a:rPr>
              <a:t>261</a:t>
            </a:r>
            <a:r>
              <a:rPr lang="en-GB" sz="2000" dirty="0" smtClean="0"/>
              <a:t>	 </a:t>
            </a:r>
            <a:r>
              <a:rPr lang="en-GB" sz="2000" dirty="0" smtClean="0">
                <a:solidFill>
                  <a:srgbClr val="FF6633"/>
                </a:solidFill>
              </a:rPr>
              <a:t>2.29</a:t>
            </a:r>
          </a:p>
          <a:p>
            <a:pPr lvl="1">
              <a:buFont typeface="Monotype Sorts" pitchFamily="2" charset="2"/>
              <a:buNone/>
              <a:tabLst>
                <a:tab pos="3497263" algn="l"/>
                <a:tab pos="5384800" algn="l"/>
              </a:tabLst>
            </a:pPr>
            <a:r>
              <a:rPr lang="en-GB" sz="2000" dirty="0" smtClean="0"/>
              <a:t>	SYARHJAN-14	   </a:t>
            </a:r>
            <a:r>
              <a:rPr lang="en-GB" sz="2000" dirty="0" smtClean="0">
                <a:solidFill>
                  <a:srgbClr val="0000FF"/>
                </a:solidFill>
              </a:rPr>
              <a:t>140</a:t>
            </a:r>
            <a:r>
              <a:rPr lang="en-GB" sz="2000" dirty="0" smtClean="0"/>
              <a:t>	 </a:t>
            </a:r>
            <a:r>
              <a:rPr lang="en-GB" sz="2000" dirty="0" smtClean="0">
                <a:solidFill>
                  <a:srgbClr val="FF6633"/>
                </a:solidFill>
              </a:rPr>
              <a:t>0.10</a:t>
            </a:r>
          </a:p>
          <a:p>
            <a:pPr lvl="1">
              <a:buFont typeface="Monotype Sorts" pitchFamily="2" charset="2"/>
              <a:buNone/>
              <a:tabLst>
                <a:tab pos="3497263" algn="l"/>
                <a:tab pos="5384800" algn="l"/>
              </a:tabLst>
            </a:pPr>
            <a:r>
              <a:rPr lang="en-GB" sz="2000" dirty="0" smtClean="0"/>
              <a:t>	SYARHFEB-14	     </a:t>
            </a:r>
            <a:r>
              <a:rPr lang="en-GB" sz="2000" dirty="0" smtClean="0">
                <a:solidFill>
                  <a:srgbClr val="0000FF"/>
                </a:solidFill>
              </a:rPr>
              <a:t>60</a:t>
            </a:r>
            <a:r>
              <a:rPr lang="en-GB" sz="2000" dirty="0" smtClean="0"/>
              <a:t>	 </a:t>
            </a:r>
            <a:r>
              <a:rPr lang="en-GB" sz="2000" dirty="0" smtClean="0">
                <a:solidFill>
                  <a:srgbClr val="FF6633"/>
                </a:solidFill>
              </a:rPr>
              <a:t>0.04</a:t>
            </a:r>
          </a:p>
          <a:p>
            <a:pPr lvl="1">
              <a:buNone/>
              <a:tabLst>
                <a:tab pos="3497263" algn="l"/>
                <a:tab pos="5384800" algn="l"/>
              </a:tabLst>
            </a:pPr>
            <a:r>
              <a:rPr lang="en-GB" sz="2000" dirty="0" smtClean="0"/>
              <a:t>	SYARHMAR-14	       </a:t>
            </a:r>
            <a:r>
              <a:rPr lang="en-GB" sz="2000" dirty="0" smtClean="0">
                <a:solidFill>
                  <a:srgbClr val="0000FF"/>
                </a:solidFill>
              </a:rPr>
              <a:t>0	 </a:t>
            </a:r>
            <a:r>
              <a:rPr lang="en-GB" sz="2000" dirty="0" smtClean="0">
                <a:solidFill>
                  <a:srgbClr val="FF6633"/>
                </a:solidFill>
              </a:rPr>
              <a:t>0.00</a:t>
            </a:r>
          </a:p>
          <a:p>
            <a:pPr lvl="1">
              <a:buNone/>
              <a:tabLst>
                <a:tab pos="3497263" algn="l"/>
                <a:tab pos="5384800" algn="l"/>
              </a:tabLst>
            </a:pPr>
            <a:r>
              <a:rPr lang="en-GB" sz="2000" dirty="0" smtClean="0"/>
              <a:t>	SYARHQ1-14	   </a:t>
            </a:r>
            <a:r>
              <a:rPr lang="en-GB" sz="2000" dirty="0" smtClean="0">
                <a:solidFill>
                  <a:srgbClr val="0000FF"/>
                </a:solidFill>
              </a:rPr>
              <a:t>448</a:t>
            </a:r>
            <a:r>
              <a:rPr lang="en-GB" sz="2000" dirty="0" smtClean="0"/>
              <a:t>	 </a:t>
            </a:r>
            <a:r>
              <a:rPr lang="en-GB" sz="2000" dirty="0" smtClean="0">
                <a:solidFill>
                  <a:srgbClr val="FF6633"/>
                </a:solidFill>
              </a:rPr>
              <a:t>0.97</a:t>
            </a:r>
          </a:p>
          <a:p>
            <a:pPr lvl="1">
              <a:buFont typeface="Monotype Sorts" pitchFamily="2" charset="2"/>
              <a:buNone/>
              <a:tabLst>
                <a:tab pos="3497263" algn="l"/>
                <a:tab pos="5384800" algn="l"/>
              </a:tabLst>
            </a:pPr>
            <a:r>
              <a:rPr lang="en-GB" sz="2000" dirty="0" smtClean="0"/>
              <a:t>	SYARHQ2-14	   </a:t>
            </a:r>
            <a:r>
              <a:rPr lang="en-GB" sz="2000" dirty="0" smtClean="0">
                <a:solidFill>
                  <a:srgbClr val="0000FF"/>
                </a:solidFill>
              </a:rPr>
              <a:t>302</a:t>
            </a:r>
            <a:r>
              <a:rPr lang="en-GB" sz="2000" dirty="0" smtClean="0"/>
              <a:t>	 </a:t>
            </a:r>
            <a:r>
              <a:rPr lang="en-GB" sz="2000" dirty="0" smtClean="0">
                <a:solidFill>
                  <a:srgbClr val="FF6633"/>
                </a:solidFill>
              </a:rPr>
              <a:t>0.66</a:t>
            </a:r>
          </a:p>
          <a:p>
            <a:pPr lvl="1">
              <a:buFont typeface="Monotype Sorts" pitchFamily="2" charset="2"/>
              <a:buNone/>
              <a:tabLst>
                <a:tab pos="3497263" algn="l"/>
                <a:tab pos="5384800" algn="l"/>
              </a:tabLst>
            </a:pPr>
            <a:r>
              <a:rPr lang="en-GB" sz="2000" dirty="0" smtClean="0"/>
              <a:t>	SYARHQ3-14	   </a:t>
            </a:r>
            <a:r>
              <a:rPr lang="en-GB" sz="2000" dirty="0" smtClean="0">
                <a:solidFill>
                  <a:srgbClr val="0000FF"/>
                </a:solidFill>
              </a:rPr>
              <a:t>251</a:t>
            </a:r>
            <a:r>
              <a:rPr lang="en-GB" sz="2000" dirty="0" smtClean="0"/>
              <a:t>	 </a:t>
            </a:r>
            <a:r>
              <a:rPr lang="en-GB" sz="2000" dirty="0" smtClean="0">
                <a:solidFill>
                  <a:srgbClr val="FF6633"/>
                </a:solidFill>
              </a:rPr>
              <a:t>0.55</a:t>
            </a:r>
          </a:p>
          <a:p>
            <a:pPr lvl="1">
              <a:buFont typeface="Monotype Sorts" pitchFamily="2" charset="2"/>
              <a:buNone/>
              <a:tabLst>
                <a:tab pos="3497263" algn="l"/>
                <a:tab pos="5384800" algn="l"/>
              </a:tabLst>
            </a:pPr>
            <a:r>
              <a:rPr lang="en-GB" sz="2000" dirty="0" smtClean="0"/>
              <a:t>	SYARHQ4-14 	   </a:t>
            </a:r>
            <a:r>
              <a:rPr lang="en-GB" sz="2000" dirty="0" smtClean="0">
                <a:solidFill>
                  <a:srgbClr val="0000FF"/>
                </a:solidFill>
              </a:rPr>
              <a:t>261</a:t>
            </a:r>
            <a:r>
              <a:rPr lang="en-GB" sz="2000" dirty="0" smtClean="0"/>
              <a:t>	 </a:t>
            </a:r>
            <a:r>
              <a:rPr lang="en-GB" sz="2000" dirty="0" smtClean="0">
                <a:solidFill>
                  <a:srgbClr val="FF6633"/>
                </a:solidFill>
              </a:rPr>
              <a:t>0.58</a:t>
            </a:r>
          </a:p>
          <a:p>
            <a:pPr>
              <a:tabLst>
                <a:tab pos="3497263" algn="l"/>
                <a:tab pos="5384800" algn="l"/>
              </a:tabLst>
            </a:pPr>
            <a:r>
              <a:rPr lang="en-GB" sz="2000" dirty="0" smtClean="0"/>
              <a:t>By summing the TWhs, we get an upper limit for the hedging for the year 2014 done by means of cleared EPADs/CfDs by the end of 2013. The upper limit is	</a:t>
            </a:r>
            <a:r>
              <a:rPr lang="en-GB" sz="2000" dirty="0" smtClean="0">
                <a:solidFill>
                  <a:srgbClr val="FF6633"/>
                </a:solidFill>
              </a:rPr>
              <a:t>5.19 TWh</a:t>
            </a:r>
          </a:p>
          <a:p>
            <a:pPr>
              <a:tabLst>
                <a:tab pos="3497263" algn="l"/>
                <a:tab pos="5384800" algn="l"/>
              </a:tabLst>
            </a:pPr>
            <a:r>
              <a:rPr lang="en-GB" sz="2000" dirty="0" smtClean="0"/>
              <a:t>In 2012, the net consumption in Western Denmark was 20.0 TWh.</a:t>
            </a:r>
          </a:p>
        </p:txBody>
      </p:sp>
      <p:sp>
        <p:nvSpPr>
          <p:cNvPr id="4100" name="Pladsholder til diasnummer 5"/>
          <p:cNvSpPr>
            <a:spLocks noGrp="1"/>
          </p:cNvSpPr>
          <p:nvPr>
            <p:ph type="sldNum" sz="quarter" idx="12"/>
          </p:nvPr>
        </p:nvSpPr>
        <p:spPr>
          <a:noFill/>
        </p:spPr>
        <p:txBody>
          <a:bodyPr/>
          <a:lstStyle/>
          <a:p>
            <a:fld id="{E5783D09-EB1D-4AE3-8314-FEA08925E794}" type="slidenum">
              <a:rPr lang="en-GB" smtClean="0"/>
              <a:pPr/>
              <a:t>4</a:t>
            </a:fld>
            <a:endParaRPr lang="en-GB" dirty="0" smtClean="0"/>
          </a:p>
        </p:txBody>
      </p:sp>
      <p:sp>
        <p:nvSpPr>
          <p:cNvPr id="5" name="Tekstboks 4"/>
          <p:cNvSpPr txBox="1"/>
          <p:nvPr/>
        </p:nvSpPr>
        <p:spPr>
          <a:xfrm>
            <a:off x="7148038" y="553873"/>
            <a:ext cx="2752677" cy="246221"/>
          </a:xfrm>
          <a:prstGeom prst="rect">
            <a:avLst/>
          </a:prstGeom>
          <a:noFill/>
        </p:spPr>
        <p:txBody>
          <a:bodyPr wrap="none" rtlCol="0">
            <a:spAutoFit/>
          </a:bodyPr>
          <a:lstStyle/>
          <a:p>
            <a:r>
              <a:rPr lang="en-GB" sz="1000" dirty="0" smtClean="0">
                <a:solidFill>
                  <a:schemeClr val="tx1"/>
                </a:solidFill>
              </a:rPr>
              <a:t>Source: Nasdaq OMX Commodities</a:t>
            </a:r>
            <a:endParaRPr lang="en-GB" sz="1000" dirty="0">
              <a:solidFill>
                <a:schemeClr val="tx1"/>
              </a:solidFill>
            </a:endParaRPr>
          </a:p>
        </p:txBody>
      </p:sp>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347663" y="1588"/>
            <a:ext cx="8420101" cy="796925"/>
          </a:xfrm>
        </p:spPr>
        <p:txBody>
          <a:bodyPr/>
          <a:lstStyle/>
          <a:p>
            <a:r>
              <a:rPr lang="en-GB" sz="3200" dirty="0" smtClean="0"/>
              <a:t>CfDs for Eastern Denmark</a:t>
            </a:r>
            <a:br>
              <a:rPr lang="en-GB" sz="3200" dirty="0" smtClean="0"/>
            </a:br>
            <a:r>
              <a:rPr lang="en-GB" sz="2400" dirty="0" smtClean="0"/>
              <a:t>Hedging for </a:t>
            </a:r>
            <a:r>
              <a:rPr lang="en-GB" sz="2400" u="sng" dirty="0" smtClean="0"/>
              <a:t>2014</a:t>
            </a:r>
          </a:p>
        </p:txBody>
      </p:sp>
      <p:sp>
        <p:nvSpPr>
          <p:cNvPr id="7171" name="Pladsholder til indhold 2"/>
          <p:cNvSpPr>
            <a:spLocks noGrp="1"/>
          </p:cNvSpPr>
          <p:nvPr>
            <p:ph idx="1"/>
          </p:nvPr>
        </p:nvSpPr>
        <p:spPr>
          <a:xfrm>
            <a:off x="16557" y="827090"/>
            <a:ext cx="9831387" cy="6030910"/>
          </a:xfrm>
        </p:spPr>
        <p:txBody>
          <a:bodyPr/>
          <a:lstStyle/>
          <a:p>
            <a:pPr>
              <a:tabLst>
                <a:tab pos="3497263" algn="l"/>
                <a:tab pos="5384800" algn="l"/>
              </a:tabLst>
            </a:pPr>
            <a:r>
              <a:rPr lang="en-GB" sz="2000" dirty="0" smtClean="0"/>
              <a:t>December 23</a:t>
            </a:r>
            <a:r>
              <a:rPr lang="en-GB" sz="2000" baseline="30000" dirty="0" smtClean="0"/>
              <a:t>rd</a:t>
            </a:r>
            <a:r>
              <a:rPr lang="en-GB" sz="2000" dirty="0" smtClean="0"/>
              <a:t>, 2013 the Open Interests for the EPADs/CfDs were:</a:t>
            </a:r>
          </a:p>
          <a:p>
            <a:pPr lvl="1">
              <a:buFont typeface="Monotype Sorts" pitchFamily="2" charset="2"/>
              <a:buNone/>
              <a:tabLst>
                <a:tab pos="3497263" algn="l"/>
                <a:tab pos="5384800" algn="l"/>
              </a:tabLst>
            </a:pPr>
            <a:r>
              <a:rPr lang="en-GB" sz="2000" dirty="0" smtClean="0"/>
              <a:t>	 </a:t>
            </a:r>
            <a:r>
              <a:rPr lang="en-GB" sz="2000" i="1" dirty="0" smtClean="0"/>
              <a:t>  Product	  </a:t>
            </a:r>
            <a:r>
              <a:rPr lang="en-GB" sz="2000" i="1" dirty="0" smtClean="0">
                <a:solidFill>
                  <a:srgbClr val="0000FF"/>
                </a:solidFill>
              </a:rPr>
              <a:t>MW</a:t>
            </a:r>
            <a:r>
              <a:rPr lang="en-GB" sz="2000" i="1" dirty="0" smtClean="0"/>
              <a:t>	 </a:t>
            </a:r>
            <a:r>
              <a:rPr lang="en-GB" sz="2000" i="1" dirty="0" smtClean="0">
                <a:solidFill>
                  <a:srgbClr val="FF6633"/>
                </a:solidFill>
              </a:rPr>
              <a:t>TWh</a:t>
            </a:r>
          </a:p>
          <a:p>
            <a:pPr lvl="1">
              <a:buFont typeface="Monotype Sorts" pitchFamily="2" charset="2"/>
              <a:buNone/>
              <a:tabLst>
                <a:tab pos="3497263" algn="l"/>
                <a:tab pos="5384800" algn="l"/>
              </a:tabLst>
            </a:pPr>
            <a:r>
              <a:rPr lang="en-GB" sz="2000" dirty="0" smtClean="0"/>
              <a:t>	SYCHPYR-14 	   </a:t>
            </a:r>
            <a:r>
              <a:rPr lang="en-GB" sz="2000" dirty="0" smtClean="0">
                <a:solidFill>
                  <a:srgbClr val="0000FF"/>
                </a:solidFill>
              </a:rPr>
              <a:t>159</a:t>
            </a:r>
            <a:r>
              <a:rPr lang="en-GB" sz="2000" dirty="0" smtClean="0"/>
              <a:t>	 </a:t>
            </a:r>
            <a:r>
              <a:rPr lang="en-GB" sz="2000" dirty="0" smtClean="0">
                <a:solidFill>
                  <a:srgbClr val="FF6633"/>
                </a:solidFill>
              </a:rPr>
              <a:t>1.39</a:t>
            </a:r>
          </a:p>
          <a:p>
            <a:pPr lvl="1">
              <a:buFont typeface="Monotype Sorts" pitchFamily="2" charset="2"/>
              <a:buNone/>
              <a:tabLst>
                <a:tab pos="3497263" algn="l"/>
                <a:tab pos="5384800" algn="l"/>
              </a:tabLst>
            </a:pPr>
            <a:r>
              <a:rPr lang="en-GB" sz="2000" dirty="0" smtClean="0"/>
              <a:t>	SYCHPJAN-14	     </a:t>
            </a:r>
            <a:r>
              <a:rPr lang="en-GB" sz="2000" dirty="0" smtClean="0">
                <a:solidFill>
                  <a:srgbClr val="0000FF"/>
                </a:solidFill>
              </a:rPr>
              <a:t>74</a:t>
            </a:r>
            <a:r>
              <a:rPr lang="en-GB" sz="2000" dirty="0" smtClean="0"/>
              <a:t>	 </a:t>
            </a:r>
            <a:r>
              <a:rPr lang="en-GB" sz="2000" dirty="0" smtClean="0">
                <a:solidFill>
                  <a:srgbClr val="FF6633"/>
                </a:solidFill>
              </a:rPr>
              <a:t>0.06</a:t>
            </a:r>
          </a:p>
          <a:p>
            <a:pPr lvl="1">
              <a:buFont typeface="Monotype Sorts" pitchFamily="2" charset="2"/>
              <a:buNone/>
              <a:tabLst>
                <a:tab pos="3497263" algn="l"/>
                <a:tab pos="5384800" algn="l"/>
              </a:tabLst>
            </a:pPr>
            <a:r>
              <a:rPr lang="en-GB" sz="2000" dirty="0" smtClean="0"/>
              <a:t>	SYCHPFEB-14	     </a:t>
            </a:r>
            <a:r>
              <a:rPr lang="en-GB" sz="2000" dirty="0" smtClean="0">
                <a:solidFill>
                  <a:srgbClr val="0000FF"/>
                </a:solidFill>
              </a:rPr>
              <a:t>40</a:t>
            </a:r>
            <a:r>
              <a:rPr lang="en-GB" sz="2000" dirty="0" smtClean="0"/>
              <a:t>	 </a:t>
            </a:r>
            <a:r>
              <a:rPr lang="en-GB" sz="2000" dirty="0" smtClean="0">
                <a:solidFill>
                  <a:srgbClr val="FF6633"/>
                </a:solidFill>
              </a:rPr>
              <a:t>0.03</a:t>
            </a:r>
          </a:p>
          <a:p>
            <a:pPr lvl="1">
              <a:buNone/>
              <a:tabLst>
                <a:tab pos="3497263" algn="l"/>
                <a:tab pos="5384800" algn="l"/>
              </a:tabLst>
            </a:pPr>
            <a:r>
              <a:rPr lang="en-GB" sz="2000" dirty="0" smtClean="0"/>
              <a:t>	SYCHPMAR-14	     </a:t>
            </a:r>
            <a:r>
              <a:rPr lang="en-GB" sz="2000" dirty="0" smtClean="0">
                <a:solidFill>
                  <a:srgbClr val="0000FF"/>
                </a:solidFill>
              </a:rPr>
              <a:t>  0</a:t>
            </a:r>
            <a:r>
              <a:rPr lang="en-GB" sz="2000" dirty="0" smtClean="0"/>
              <a:t>	 </a:t>
            </a:r>
            <a:r>
              <a:rPr lang="en-GB" sz="2000" dirty="0" smtClean="0">
                <a:solidFill>
                  <a:srgbClr val="FF6633"/>
                </a:solidFill>
              </a:rPr>
              <a:t>0.00</a:t>
            </a:r>
          </a:p>
          <a:p>
            <a:pPr lvl="1">
              <a:buNone/>
              <a:tabLst>
                <a:tab pos="3497263" algn="l"/>
                <a:tab pos="5384800" algn="l"/>
              </a:tabLst>
            </a:pPr>
            <a:r>
              <a:rPr lang="en-GB" sz="2000" dirty="0" smtClean="0"/>
              <a:t>	SYCHPQ1-14	 </a:t>
            </a:r>
            <a:r>
              <a:rPr lang="en-GB" sz="2000" dirty="0" smtClean="0">
                <a:solidFill>
                  <a:srgbClr val="0000FF"/>
                </a:solidFill>
              </a:rPr>
              <a:t>  230</a:t>
            </a:r>
            <a:r>
              <a:rPr lang="en-GB" sz="2000" dirty="0" smtClean="0"/>
              <a:t>	 </a:t>
            </a:r>
            <a:r>
              <a:rPr lang="en-GB" sz="2000" dirty="0" smtClean="0">
                <a:solidFill>
                  <a:srgbClr val="FF6633"/>
                </a:solidFill>
              </a:rPr>
              <a:t>0.50</a:t>
            </a:r>
          </a:p>
          <a:p>
            <a:pPr lvl="1">
              <a:buFont typeface="Monotype Sorts" pitchFamily="2" charset="2"/>
              <a:buNone/>
              <a:tabLst>
                <a:tab pos="3497263" algn="l"/>
                <a:tab pos="5384800" algn="l"/>
              </a:tabLst>
            </a:pPr>
            <a:r>
              <a:rPr lang="en-GB" sz="2000" dirty="0" smtClean="0"/>
              <a:t>	SYCHPQ2-14	   </a:t>
            </a:r>
            <a:r>
              <a:rPr lang="en-GB" sz="2000" dirty="0" smtClean="0">
                <a:solidFill>
                  <a:srgbClr val="0000FF"/>
                </a:solidFill>
              </a:rPr>
              <a:t>244</a:t>
            </a:r>
            <a:r>
              <a:rPr lang="en-GB" sz="2000" dirty="0" smtClean="0"/>
              <a:t>	 </a:t>
            </a:r>
            <a:r>
              <a:rPr lang="en-GB" sz="2000" dirty="0" smtClean="0">
                <a:solidFill>
                  <a:srgbClr val="FF6633"/>
                </a:solidFill>
              </a:rPr>
              <a:t>0.53</a:t>
            </a:r>
          </a:p>
          <a:p>
            <a:pPr lvl="1">
              <a:buFont typeface="Monotype Sorts" pitchFamily="2" charset="2"/>
              <a:buNone/>
              <a:tabLst>
                <a:tab pos="3497263" algn="l"/>
                <a:tab pos="5384800" algn="l"/>
              </a:tabLst>
            </a:pPr>
            <a:r>
              <a:rPr lang="en-GB" sz="2000" dirty="0" smtClean="0"/>
              <a:t>	SYCHPQ3-14	   </a:t>
            </a:r>
            <a:r>
              <a:rPr lang="en-GB" sz="2000" dirty="0" smtClean="0">
                <a:solidFill>
                  <a:srgbClr val="0000FF"/>
                </a:solidFill>
              </a:rPr>
              <a:t>174</a:t>
            </a:r>
            <a:r>
              <a:rPr lang="en-GB" sz="2000" dirty="0" smtClean="0"/>
              <a:t>	 </a:t>
            </a:r>
            <a:r>
              <a:rPr lang="en-GB" sz="2000" dirty="0" smtClean="0">
                <a:solidFill>
                  <a:srgbClr val="FF6633"/>
                </a:solidFill>
              </a:rPr>
              <a:t>0.38</a:t>
            </a:r>
          </a:p>
          <a:p>
            <a:pPr lvl="1">
              <a:buFont typeface="Monotype Sorts" pitchFamily="2" charset="2"/>
              <a:buNone/>
              <a:tabLst>
                <a:tab pos="3497263" algn="l"/>
                <a:tab pos="5384800" algn="l"/>
              </a:tabLst>
            </a:pPr>
            <a:r>
              <a:rPr lang="en-GB" sz="2000" dirty="0" smtClean="0"/>
              <a:t>	SYCHPQ4-14 	   </a:t>
            </a:r>
            <a:r>
              <a:rPr lang="en-GB" sz="2000" dirty="0" smtClean="0">
                <a:solidFill>
                  <a:srgbClr val="0000FF"/>
                </a:solidFill>
              </a:rPr>
              <a:t>159</a:t>
            </a:r>
            <a:r>
              <a:rPr lang="en-GB" sz="2000" dirty="0" smtClean="0"/>
              <a:t>	 </a:t>
            </a:r>
            <a:r>
              <a:rPr lang="en-GB" sz="2000" dirty="0" smtClean="0">
                <a:solidFill>
                  <a:srgbClr val="FF6633"/>
                </a:solidFill>
              </a:rPr>
              <a:t>0.35</a:t>
            </a:r>
          </a:p>
          <a:p>
            <a:pPr>
              <a:tabLst>
                <a:tab pos="3497263" algn="l"/>
                <a:tab pos="5384800" algn="l"/>
              </a:tabLst>
            </a:pPr>
            <a:r>
              <a:rPr lang="en-GB" sz="2000" dirty="0" smtClean="0"/>
              <a:t>By summing the TWhs, we get an upper limit for the hedging for the year 2014 done by means of cleared EPADs/CfDs by the end of 2013. The upper limit is	</a:t>
            </a:r>
            <a:r>
              <a:rPr lang="en-GB" sz="2000" dirty="0" smtClean="0">
                <a:solidFill>
                  <a:srgbClr val="FF6633"/>
                </a:solidFill>
              </a:rPr>
              <a:t> 3.24 TWh</a:t>
            </a:r>
          </a:p>
          <a:p>
            <a:pPr>
              <a:tabLst>
                <a:tab pos="3497263" algn="l"/>
                <a:tab pos="5384800" algn="l"/>
              </a:tabLst>
            </a:pPr>
            <a:r>
              <a:rPr lang="en-GB" sz="2000" dirty="0" smtClean="0"/>
              <a:t>In 2012, the net consumption in Eastern Denmark was  13.4 TWh.</a:t>
            </a:r>
          </a:p>
        </p:txBody>
      </p:sp>
      <p:sp>
        <p:nvSpPr>
          <p:cNvPr id="7172" name="Pladsholder til diasnummer 5"/>
          <p:cNvSpPr>
            <a:spLocks noGrp="1"/>
          </p:cNvSpPr>
          <p:nvPr>
            <p:ph type="sldNum" sz="quarter" idx="12"/>
          </p:nvPr>
        </p:nvSpPr>
        <p:spPr>
          <a:noFill/>
        </p:spPr>
        <p:txBody>
          <a:bodyPr/>
          <a:lstStyle/>
          <a:p>
            <a:fld id="{4A7A1095-BCC1-4DE7-B8F4-BC402E74D6C3}" type="slidenum">
              <a:rPr lang="en-GB" smtClean="0"/>
              <a:pPr/>
              <a:t>5</a:t>
            </a:fld>
            <a:endParaRPr lang="en-GB" dirty="0" smtClean="0"/>
          </a:p>
        </p:txBody>
      </p:sp>
      <p:sp>
        <p:nvSpPr>
          <p:cNvPr id="5" name="Tekstboks 4"/>
          <p:cNvSpPr txBox="1"/>
          <p:nvPr/>
        </p:nvSpPr>
        <p:spPr>
          <a:xfrm>
            <a:off x="7148038" y="553873"/>
            <a:ext cx="2752677" cy="246221"/>
          </a:xfrm>
          <a:prstGeom prst="rect">
            <a:avLst/>
          </a:prstGeom>
          <a:noFill/>
        </p:spPr>
        <p:txBody>
          <a:bodyPr wrap="none" rtlCol="0">
            <a:spAutoFit/>
          </a:bodyPr>
          <a:lstStyle/>
          <a:p>
            <a:r>
              <a:rPr lang="en-GB" sz="1000" dirty="0" smtClean="0">
                <a:solidFill>
                  <a:schemeClr val="tx1"/>
                </a:solidFill>
              </a:rPr>
              <a:t>Source: Nasdaq OMX Commodities</a:t>
            </a:r>
            <a:endParaRPr lang="en-GB" sz="1000" dirty="0">
              <a:solidFill>
                <a:schemeClr val="tx1"/>
              </a:solidFill>
            </a:endParaRPr>
          </a:p>
        </p:txBody>
      </p:sp>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a:xfrm>
            <a:off x="0" y="1588"/>
            <a:ext cx="9905999" cy="869950"/>
          </a:xfrm>
          <a:solidFill>
            <a:srgbClr val="FFFFFF"/>
          </a:solidFill>
        </p:spPr>
        <p:txBody>
          <a:bodyPr/>
          <a:lstStyle/>
          <a:p>
            <a:r>
              <a:rPr lang="en-GB" sz="3200" dirty="0" smtClean="0"/>
              <a:t>CfDs for Southern Sweden (SE4)</a:t>
            </a:r>
            <a:br>
              <a:rPr lang="en-GB" sz="3200" dirty="0" smtClean="0"/>
            </a:br>
            <a:r>
              <a:rPr lang="en-GB" sz="2400" dirty="0" smtClean="0"/>
              <a:t>Hedging for </a:t>
            </a:r>
            <a:r>
              <a:rPr lang="en-GB" sz="2400" u="sng" dirty="0" smtClean="0"/>
              <a:t>2012</a:t>
            </a:r>
          </a:p>
        </p:txBody>
      </p:sp>
      <p:sp>
        <p:nvSpPr>
          <p:cNvPr id="4099" name="Pladsholder til indhold 2"/>
          <p:cNvSpPr>
            <a:spLocks noGrp="1"/>
          </p:cNvSpPr>
          <p:nvPr>
            <p:ph idx="1"/>
          </p:nvPr>
        </p:nvSpPr>
        <p:spPr>
          <a:xfrm>
            <a:off x="0" y="811215"/>
            <a:ext cx="9906000" cy="5878512"/>
          </a:xfrm>
        </p:spPr>
        <p:txBody>
          <a:bodyPr/>
          <a:lstStyle/>
          <a:p>
            <a:pPr>
              <a:tabLst>
                <a:tab pos="3497263" algn="l"/>
                <a:tab pos="5384800" algn="l"/>
              </a:tabLst>
            </a:pPr>
            <a:r>
              <a:rPr lang="en-GB" sz="2200" dirty="0" smtClean="0"/>
              <a:t>December 28</a:t>
            </a:r>
            <a:r>
              <a:rPr lang="en-GB" sz="2200" baseline="30000" dirty="0" smtClean="0"/>
              <a:t>th</a:t>
            </a:r>
            <a:r>
              <a:rPr lang="en-GB" sz="2200" dirty="0" smtClean="0"/>
              <a:t>, 2011 the Open Interests for the CfDs were:</a:t>
            </a:r>
          </a:p>
          <a:p>
            <a:pPr lvl="1">
              <a:buFont typeface="Monotype Sorts" pitchFamily="2" charset="2"/>
              <a:buNone/>
              <a:tabLst>
                <a:tab pos="3497263" algn="l"/>
                <a:tab pos="5384800" algn="l"/>
              </a:tabLst>
            </a:pPr>
            <a:r>
              <a:rPr lang="en-GB" i="1" dirty="0" smtClean="0"/>
              <a:t>	   Product	  </a:t>
            </a:r>
            <a:r>
              <a:rPr lang="en-GB" i="1" dirty="0" smtClean="0">
                <a:solidFill>
                  <a:srgbClr val="0000FF"/>
                </a:solidFill>
              </a:rPr>
              <a:t>MW</a:t>
            </a:r>
            <a:r>
              <a:rPr lang="en-GB" i="1" dirty="0" smtClean="0"/>
              <a:t>	 </a:t>
            </a:r>
            <a:r>
              <a:rPr lang="en-GB" i="1" dirty="0" smtClean="0">
                <a:solidFill>
                  <a:srgbClr val="FF6633"/>
                </a:solidFill>
              </a:rPr>
              <a:t>TWh</a:t>
            </a:r>
          </a:p>
          <a:p>
            <a:pPr lvl="1">
              <a:buFont typeface="Monotype Sorts" pitchFamily="2" charset="2"/>
              <a:buNone/>
              <a:tabLst>
                <a:tab pos="3497263" algn="l"/>
                <a:tab pos="5384800" algn="l"/>
              </a:tabLst>
            </a:pPr>
            <a:r>
              <a:rPr lang="en-GB" dirty="0" smtClean="0"/>
              <a:t>	SYMALYR-12 	   </a:t>
            </a:r>
            <a:r>
              <a:rPr lang="en-GB" dirty="0" smtClean="0">
                <a:solidFill>
                  <a:srgbClr val="0000FF"/>
                </a:solidFill>
              </a:rPr>
              <a:t>262</a:t>
            </a:r>
            <a:r>
              <a:rPr lang="en-GB" dirty="0" smtClean="0"/>
              <a:t>	 </a:t>
            </a:r>
            <a:r>
              <a:rPr lang="en-GB" dirty="0" smtClean="0">
                <a:solidFill>
                  <a:srgbClr val="FF6633"/>
                </a:solidFill>
              </a:rPr>
              <a:t>2.30</a:t>
            </a:r>
          </a:p>
          <a:p>
            <a:pPr lvl="1">
              <a:buFont typeface="Monotype Sorts" pitchFamily="2" charset="2"/>
              <a:buNone/>
              <a:tabLst>
                <a:tab pos="3497263" algn="l"/>
                <a:tab pos="5384800" algn="l"/>
              </a:tabLst>
            </a:pPr>
            <a:r>
              <a:rPr lang="en-GB" dirty="0" smtClean="0"/>
              <a:t>	SYMALQ1-12	   </a:t>
            </a:r>
            <a:r>
              <a:rPr lang="en-GB" dirty="0" smtClean="0">
                <a:solidFill>
                  <a:srgbClr val="0000FF"/>
                </a:solidFill>
              </a:rPr>
              <a:t>554</a:t>
            </a:r>
            <a:r>
              <a:rPr lang="en-GB" dirty="0" smtClean="0"/>
              <a:t>	 </a:t>
            </a:r>
            <a:r>
              <a:rPr lang="en-GB" dirty="0" smtClean="0">
                <a:solidFill>
                  <a:srgbClr val="FF6633"/>
                </a:solidFill>
              </a:rPr>
              <a:t>1.21</a:t>
            </a:r>
          </a:p>
          <a:p>
            <a:pPr lvl="1">
              <a:buFont typeface="Monotype Sorts" pitchFamily="2" charset="2"/>
              <a:buNone/>
              <a:tabLst>
                <a:tab pos="3497263" algn="l"/>
                <a:tab pos="5384800" algn="l"/>
              </a:tabLst>
            </a:pPr>
            <a:r>
              <a:rPr lang="en-GB" dirty="0" smtClean="0"/>
              <a:t>	SYMALJAN-12	   </a:t>
            </a:r>
            <a:r>
              <a:rPr lang="en-GB" dirty="0" smtClean="0">
                <a:solidFill>
                  <a:srgbClr val="0000FF"/>
                </a:solidFill>
              </a:rPr>
              <a:t>109</a:t>
            </a:r>
            <a:r>
              <a:rPr lang="en-GB" dirty="0" smtClean="0"/>
              <a:t>	 </a:t>
            </a:r>
            <a:r>
              <a:rPr lang="en-GB" dirty="0" smtClean="0">
                <a:solidFill>
                  <a:srgbClr val="FF6633"/>
                </a:solidFill>
              </a:rPr>
              <a:t>0.08</a:t>
            </a:r>
          </a:p>
          <a:p>
            <a:pPr lvl="1">
              <a:buFont typeface="Monotype Sorts" pitchFamily="2" charset="2"/>
              <a:buNone/>
              <a:tabLst>
                <a:tab pos="3497263" algn="l"/>
                <a:tab pos="5384800" algn="l"/>
              </a:tabLst>
            </a:pPr>
            <a:r>
              <a:rPr lang="en-GB" dirty="0" smtClean="0"/>
              <a:t>	SYMALFEB-12	     </a:t>
            </a:r>
            <a:r>
              <a:rPr lang="en-GB" dirty="0" smtClean="0">
                <a:solidFill>
                  <a:srgbClr val="0000FF"/>
                </a:solidFill>
              </a:rPr>
              <a:t>  5</a:t>
            </a:r>
            <a:r>
              <a:rPr lang="en-GB" dirty="0" smtClean="0"/>
              <a:t>	 </a:t>
            </a:r>
            <a:r>
              <a:rPr lang="en-GB" dirty="0" smtClean="0">
                <a:solidFill>
                  <a:srgbClr val="FF6633"/>
                </a:solidFill>
              </a:rPr>
              <a:t>0.003</a:t>
            </a:r>
          </a:p>
          <a:p>
            <a:pPr lvl="1">
              <a:buFont typeface="Monotype Sorts" pitchFamily="2" charset="2"/>
              <a:buNone/>
              <a:tabLst>
                <a:tab pos="3497263" algn="l"/>
                <a:tab pos="5384800" algn="l"/>
              </a:tabLst>
            </a:pPr>
            <a:r>
              <a:rPr lang="en-GB" dirty="0" smtClean="0"/>
              <a:t>	SYMALQ2-12	   </a:t>
            </a:r>
            <a:r>
              <a:rPr lang="en-GB" dirty="0" smtClean="0">
                <a:solidFill>
                  <a:srgbClr val="0000FF"/>
                </a:solidFill>
              </a:rPr>
              <a:t>292</a:t>
            </a:r>
            <a:r>
              <a:rPr lang="en-GB" dirty="0" smtClean="0"/>
              <a:t>	 </a:t>
            </a:r>
            <a:r>
              <a:rPr lang="en-GB" dirty="0" smtClean="0">
                <a:solidFill>
                  <a:srgbClr val="FF6633"/>
                </a:solidFill>
              </a:rPr>
              <a:t>0.64</a:t>
            </a:r>
          </a:p>
          <a:p>
            <a:pPr lvl="1">
              <a:buFont typeface="Monotype Sorts" pitchFamily="2" charset="2"/>
              <a:buNone/>
              <a:tabLst>
                <a:tab pos="3497263" algn="l"/>
                <a:tab pos="5384800" algn="l"/>
              </a:tabLst>
            </a:pPr>
            <a:r>
              <a:rPr lang="en-GB" dirty="0" smtClean="0"/>
              <a:t>	SYMALQ3-12	   </a:t>
            </a:r>
            <a:r>
              <a:rPr lang="en-GB" dirty="0" smtClean="0">
                <a:solidFill>
                  <a:srgbClr val="0000FF"/>
                </a:solidFill>
              </a:rPr>
              <a:t>258</a:t>
            </a:r>
            <a:r>
              <a:rPr lang="en-GB" dirty="0" smtClean="0"/>
              <a:t>	 </a:t>
            </a:r>
            <a:r>
              <a:rPr lang="en-GB" dirty="0" smtClean="0">
                <a:solidFill>
                  <a:srgbClr val="FF6633"/>
                </a:solidFill>
              </a:rPr>
              <a:t>0.57</a:t>
            </a:r>
          </a:p>
          <a:p>
            <a:pPr lvl="1">
              <a:buFont typeface="Monotype Sorts" pitchFamily="2" charset="2"/>
              <a:buNone/>
              <a:tabLst>
                <a:tab pos="3497263" algn="l"/>
                <a:tab pos="5384800" algn="l"/>
              </a:tabLst>
            </a:pPr>
            <a:r>
              <a:rPr lang="en-GB" dirty="0" smtClean="0"/>
              <a:t>	SYMALQ4-12 	   </a:t>
            </a:r>
            <a:r>
              <a:rPr lang="en-GB" dirty="0" smtClean="0">
                <a:solidFill>
                  <a:srgbClr val="0000FF"/>
                </a:solidFill>
              </a:rPr>
              <a:t>267</a:t>
            </a:r>
            <a:r>
              <a:rPr lang="en-GB" dirty="0" smtClean="0"/>
              <a:t>	 </a:t>
            </a:r>
            <a:r>
              <a:rPr lang="en-GB" dirty="0" smtClean="0">
                <a:solidFill>
                  <a:srgbClr val="FF6633"/>
                </a:solidFill>
              </a:rPr>
              <a:t>0.59</a:t>
            </a:r>
          </a:p>
          <a:p>
            <a:pPr>
              <a:tabLst>
                <a:tab pos="3497263" algn="l"/>
                <a:tab pos="5384800" algn="l"/>
              </a:tabLst>
            </a:pPr>
            <a:r>
              <a:rPr lang="en-GB" sz="2200" dirty="0" smtClean="0"/>
              <a:t>By summing the TWhs, we get an upper limit for the hedging for the year 2012 done by means of cleared CfDs by the end of 2011. This upper limit is</a:t>
            </a:r>
          </a:p>
          <a:p>
            <a:pPr lvl="1">
              <a:buFont typeface="Monotype Sorts" pitchFamily="2" charset="2"/>
              <a:buNone/>
              <a:tabLst>
                <a:tab pos="3497263" algn="l"/>
                <a:tab pos="5384800" algn="l"/>
              </a:tabLst>
            </a:pPr>
            <a:r>
              <a:rPr lang="en-GB" dirty="0" smtClean="0"/>
              <a:t>			</a:t>
            </a:r>
            <a:r>
              <a:rPr lang="en-GB" dirty="0" smtClean="0">
                <a:solidFill>
                  <a:srgbClr val="FF6633"/>
                </a:solidFill>
              </a:rPr>
              <a:t>5.39 TWh</a:t>
            </a:r>
          </a:p>
          <a:p>
            <a:pPr>
              <a:tabLst>
                <a:tab pos="3497263" algn="l"/>
                <a:tab pos="5384800" algn="l"/>
              </a:tabLst>
            </a:pPr>
            <a:r>
              <a:rPr lang="en-GB" sz="2200" dirty="0" smtClean="0"/>
              <a:t>In 2012, the consumption in SE4 was about 25 TWh.</a:t>
            </a:r>
          </a:p>
        </p:txBody>
      </p:sp>
      <p:sp>
        <p:nvSpPr>
          <p:cNvPr id="4100" name="Pladsholder til diasnummer 5"/>
          <p:cNvSpPr>
            <a:spLocks noGrp="1"/>
          </p:cNvSpPr>
          <p:nvPr>
            <p:ph type="sldNum" sz="quarter" idx="12"/>
          </p:nvPr>
        </p:nvSpPr>
        <p:spPr>
          <a:noFill/>
        </p:spPr>
        <p:txBody>
          <a:bodyPr/>
          <a:lstStyle/>
          <a:p>
            <a:fld id="{EF4158E3-E099-4A4B-B485-7A054594F8AB}" type="slidenum">
              <a:rPr lang="en-GB" smtClean="0"/>
              <a:pPr/>
              <a:t>6</a:t>
            </a:fld>
            <a:endParaRPr lang="en-GB" dirty="0" smtClean="0"/>
          </a:p>
        </p:txBody>
      </p:sp>
      <p:sp>
        <p:nvSpPr>
          <p:cNvPr id="6" name="Tekstboks 5"/>
          <p:cNvSpPr txBox="1"/>
          <p:nvPr/>
        </p:nvSpPr>
        <p:spPr>
          <a:xfrm>
            <a:off x="7148038" y="553873"/>
            <a:ext cx="2752677" cy="246221"/>
          </a:xfrm>
          <a:prstGeom prst="rect">
            <a:avLst/>
          </a:prstGeom>
          <a:noFill/>
        </p:spPr>
        <p:txBody>
          <a:bodyPr wrap="none" rtlCol="0">
            <a:spAutoFit/>
          </a:bodyPr>
          <a:lstStyle/>
          <a:p>
            <a:r>
              <a:rPr lang="en-GB" sz="1000" dirty="0" smtClean="0">
                <a:solidFill>
                  <a:schemeClr val="tx1"/>
                </a:solidFill>
              </a:rPr>
              <a:t>Source: Nasdaq OMX Commodities</a:t>
            </a:r>
            <a:endParaRPr lang="en-GB" sz="1000" dirty="0">
              <a:solidFill>
                <a:schemeClr val="tx1"/>
              </a:solidFill>
            </a:endParaRPr>
          </a:p>
        </p:txBody>
      </p:sp>
    </p:spTree>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a:xfrm>
            <a:off x="-115663" y="1588"/>
            <a:ext cx="8420100" cy="869950"/>
          </a:xfrm>
        </p:spPr>
        <p:txBody>
          <a:bodyPr/>
          <a:lstStyle/>
          <a:p>
            <a:r>
              <a:rPr lang="en-GB" sz="3200" dirty="0" smtClean="0"/>
              <a:t>CfDs for Western Denmark</a:t>
            </a:r>
            <a:br>
              <a:rPr lang="en-GB" sz="3200" dirty="0" smtClean="0"/>
            </a:br>
            <a:r>
              <a:rPr lang="en-GB" sz="2400" dirty="0" smtClean="0"/>
              <a:t>Hedging for </a:t>
            </a:r>
            <a:r>
              <a:rPr lang="en-GB" sz="2400" u="sng" dirty="0" smtClean="0"/>
              <a:t>2012</a:t>
            </a:r>
          </a:p>
        </p:txBody>
      </p:sp>
      <p:sp>
        <p:nvSpPr>
          <p:cNvPr id="4099" name="Pladsholder til indhold 2"/>
          <p:cNvSpPr>
            <a:spLocks noGrp="1"/>
          </p:cNvSpPr>
          <p:nvPr>
            <p:ph idx="1"/>
          </p:nvPr>
        </p:nvSpPr>
        <p:spPr>
          <a:xfrm>
            <a:off x="0" y="912813"/>
            <a:ext cx="9906000" cy="5878512"/>
          </a:xfrm>
        </p:spPr>
        <p:txBody>
          <a:bodyPr/>
          <a:lstStyle/>
          <a:p>
            <a:pPr>
              <a:tabLst>
                <a:tab pos="3497263" algn="l"/>
                <a:tab pos="5384800" algn="l"/>
              </a:tabLst>
            </a:pPr>
            <a:r>
              <a:rPr lang="en-GB" sz="2200" dirty="0" smtClean="0"/>
              <a:t>December 28</a:t>
            </a:r>
            <a:r>
              <a:rPr lang="en-GB" sz="2200" baseline="30000" dirty="0" smtClean="0"/>
              <a:t>th</a:t>
            </a:r>
            <a:r>
              <a:rPr lang="en-GB" sz="2200" dirty="0" smtClean="0"/>
              <a:t>, 2011 the Open Interests for the CfDs were:</a:t>
            </a:r>
          </a:p>
          <a:p>
            <a:pPr lvl="1">
              <a:buFont typeface="Monotype Sorts" pitchFamily="2" charset="2"/>
              <a:buNone/>
              <a:tabLst>
                <a:tab pos="3497263" algn="l"/>
                <a:tab pos="5384800" algn="l"/>
              </a:tabLst>
            </a:pPr>
            <a:r>
              <a:rPr lang="en-GB" i="1" dirty="0" smtClean="0"/>
              <a:t>	   Product	  </a:t>
            </a:r>
            <a:r>
              <a:rPr lang="en-GB" i="1" dirty="0" smtClean="0">
                <a:solidFill>
                  <a:srgbClr val="0000FF"/>
                </a:solidFill>
              </a:rPr>
              <a:t>MW</a:t>
            </a:r>
            <a:r>
              <a:rPr lang="en-GB" i="1" dirty="0" smtClean="0"/>
              <a:t>	 </a:t>
            </a:r>
            <a:r>
              <a:rPr lang="en-GB" i="1" dirty="0" smtClean="0">
                <a:solidFill>
                  <a:srgbClr val="FF6633"/>
                </a:solidFill>
              </a:rPr>
              <a:t>TWh</a:t>
            </a:r>
          </a:p>
          <a:p>
            <a:pPr lvl="1">
              <a:buFont typeface="Monotype Sorts" pitchFamily="2" charset="2"/>
              <a:buNone/>
              <a:tabLst>
                <a:tab pos="3497263" algn="l"/>
                <a:tab pos="5384800" algn="l"/>
              </a:tabLst>
            </a:pPr>
            <a:r>
              <a:rPr lang="en-GB" dirty="0" smtClean="0"/>
              <a:t>	SYARHYR-12 	   </a:t>
            </a:r>
            <a:r>
              <a:rPr lang="en-GB" dirty="0" smtClean="0">
                <a:solidFill>
                  <a:srgbClr val="0000FF"/>
                </a:solidFill>
              </a:rPr>
              <a:t>396</a:t>
            </a:r>
            <a:r>
              <a:rPr lang="en-GB" dirty="0" smtClean="0"/>
              <a:t>	 </a:t>
            </a:r>
            <a:r>
              <a:rPr lang="en-GB" dirty="0" smtClean="0">
                <a:solidFill>
                  <a:srgbClr val="FF6633"/>
                </a:solidFill>
              </a:rPr>
              <a:t>3.48</a:t>
            </a:r>
          </a:p>
          <a:p>
            <a:pPr lvl="1">
              <a:buFont typeface="Monotype Sorts" pitchFamily="2" charset="2"/>
              <a:buNone/>
              <a:tabLst>
                <a:tab pos="3497263" algn="l"/>
                <a:tab pos="5384800" algn="l"/>
              </a:tabLst>
            </a:pPr>
            <a:r>
              <a:rPr lang="en-GB" dirty="0" smtClean="0"/>
              <a:t>	SYARHQ1-12	   </a:t>
            </a:r>
            <a:r>
              <a:rPr lang="en-GB" dirty="0" smtClean="0">
                <a:solidFill>
                  <a:srgbClr val="0000FF"/>
                </a:solidFill>
              </a:rPr>
              <a:t>778</a:t>
            </a:r>
            <a:r>
              <a:rPr lang="en-GB" dirty="0" smtClean="0"/>
              <a:t>	 </a:t>
            </a:r>
            <a:r>
              <a:rPr lang="en-GB" dirty="0" smtClean="0">
                <a:solidFill>
                  <a:srgbClr val="FF6633"/>
                </a:solidFill>
              </a:rPr>
              <a:t>1.70</a:t>
            </a:r>
          </a:p>
          <a:p>
            <a:pPr lvl="1">
              <a:buFont typeface="Monotype Sorts" pitchFamily="2" charset="2"/>
              <a:buNone/>
              <a:tabLst>
                <a:tab pos="3497263" algn="l"/>
                <a:tab pos="5384800" algn="l"/>
              </a:tabLst>
            </a:pPr>
            <a:r>
              <a:rPr lang="en-GB" dirty="0" smtClean="0"/>
              <a:t>	SYARHJAN-12	     </a:t>
            </a:r>
            <a:r>
              <a:rPr lang="en-GB" dirty="0" smtClean="0">
                <a:solidFill>
                  <a:srgbClr val="0000FF"/>
                </a:solidFill>
              </a:rPr>
              <a:t>46</a:t>
            </a:r>
            <a:r>
              <a:rPr lang="en-GB" dirty="0" smtClean="0"/>
              <a:t>	 </a:t>
            </a:r>
            <a:r>
              <a:rPr lang="en-GB" dirty="0" smtClean="0">
                <a:solidFill>
                  <a:srgbClr val="FF6633"/>
                </a:solidFill>
              </a:rPr>
              <a:t>0.03</a:t>
            </a:r>
          </a:p>
          <a:p>
            <a:pPr lvl="1">
              <a:buFont typeface="Monotype Sorts" pitchFamily="2" charset="2"/>
              <a:buNone/>
              <a:tabLst>
                <a:tab pos="3497263" algn="l"/>
                <a:tab pos="5384800" algn="l"/>
              </a:tabLst>
            </a:pPr>
            <a:r>
              <a:rPr lang="en-GB" dirty="0" smtClean="0"/>
              <a:t>	SYARHFEB-12	     </a:t>
            </a:r>
            <a:r>
              <a:rPr lang="en-GB" dirty="0" smtClean="0">
                <a:solidFill>
                  <a:srgbClr val="0000FF"/>
                </a:solidFill>
              </a:rPr>
              <a:t>16</a:t>
            </a:r>
            <a:r>
              <a:rPr lang="en-GB" dirty="0" smtClean="0"/>
              <a:t>	 </a:t>
            </a:r>
            <a:r>
              <a:rPr lang="en-GB" dirty="0" smtClean="0">
                <a:solidFill>
                  <a:srgbClr val="FF6633"/>
                </a:solidFill>
              </a:rPr>
              <a:t>0.01</a:t>
            </a:r>
          </a:p>
          <a:p>
            <a:pPr lvl="1">
              <a:buFont typeface="Monotype Sorts" pitchFamily="2" charset="2"/>
              <a:buNone/>
              <a:tabLst>
                <a:tab pos="3497263" algn="l"/>
                <a:tab pos="5384800" algn="l"/>
              </a:tabLst>
            </a:pPr>
            <a:r>
              <a:rPr lang="en-GB" dirty="0" smtClean="0"/>
              <a:t>	SYARHQ2-12	   </a:t>
            </a:r>
            <a:r>
              <a:rPr lang="en-GB" dirty="0" smtClean="0">
                <a:solidFill>
                  <a:srgbClr val="0000FF"/>
                </a:solidFill>
              </a:rPr>
              <a:t>446</a:t>
            </a:r>
            <a:r>
              <a:rPr lang="en-GB" dirty="0" smtClean="0"/>
              <a:t>	 </a:t>
            </a:r>
            <a:r>
              <a:rPr lang="en-GB" dirty="0" smtClean="0">
                <a:solidFill>
                  <a:srgbClr val="FF6633"/>
                </a:solidFill>
              </a:rPr>
              <a:t>0.97</a:t>
            </a:r>
          </a:p>
          <a:p>
            <a:pPr lvl="1">
              <a:buFont typeface="Monotype Sorts" pitchFamily="2" charset="2"/>
              <a:buNone/>
              <a:tabLst>
                <a:tab pos="3497263" algn="l"/>
                <a:tab pos="5384800" algn="l"/>
              </a:tabLst>
            </a:pPr>
            <a:r>
              <a:rPr lang="en-GB" dirty="0" smtClean="0"/>
              <a:t>	SYARHQ3-12	   </a:t>
            </a:r>
            <a:r>
              <a:rPr lang="en-GB" dirty="0" smtClean="0">
                <a:solidFill>
                  <a:srgbClr val="0000FF"/>
                </a:solidFill>
              </a:rPr>
              <a:t>341</a:t>
            </a:r>
            <a:r>
              <a:rPr lang="en-GB" dirty="0" smtClean="0"/>
              <a:t>	 </a:t>
            </a:r>
            <a:r>
              <a:rPr lang="en-GB" dirty="0" smtClean="0">
                <a:solidFill>
                  <a:srgbClr val="FF6633"/>
                </a:solidFill>
              </a:rPr>
              <a:t>0.75</a:t>
            </a:r>
          </a:p>
          <a:p>
            <a:pPr lvl="1">
              <a:buFont typeface="Monotype Sorts" pitchFamily="2" charset="2"/>
              <a:buNone/>
              <a:tabLst>
                <a:tab pos="3497263" algn="l"/>
                <a:tab pos="5384800" algn="l"/>
              </a:tabLst>
            </a:pPr>
            <a:r>
              <a:rPr lang="en-GB" dirty="0" smtClean="0"/>
              <a:t>	SYARHQ4-12 	   </a:t>
            </a:r>
            <a:r>
              <a:rPr lang="en-GB" dirty="0" smtClean="0">
                <a:solidFill>
                  <a:srgbClr val="0000FF"/>
                </a:solidFill>
              </a:rPr>
              <a:t>396</a:t>
            </a:r>
            <a:r>
              <a:rPr lang="en-GB" dirty="0" smtClean="0"/>
              <a:t>	 </a:t>
            </a:r>
            <a:r>
              <a:rPr lang="en-GB" dirty="0" smtClean="0">
                <a:solidFill>
                  <a:srgbClr val="FF6633"/>
                </a:solidFill>
              </a:rPr>
              <a:t>0.87</a:t>
            </a:r>
          </a:p>
          <a:p>
            <a:pPr>
              <a:tabLst>
                <a:tab pos="3497263" algn="l"/>
                <a:tab pos="5384800" algn="l"/>
              </a:tabLst>
            </a:pPr>
            <a:r>
              <a:rPr lang="en-GB" sz="2200" dirty="0" smtClean="0"/>
              <a:t>By summing the TWhs, we get an upper limit for the hedging for the year 2012 done by means of cleared CfDs by the end of 2011. This upper limit is</a:t>
            </a:r>
          </a:p>
          <a:p>
            <a:pPr lvl="1">
              <a:buFont typeface="Monotype Sorts" pitchFamily="2" charset="2"/>
              <a:buNone/>
              <a:tabLst>
                <a:tab pos="3497263" algn="l"/>
                <a:tab pos="5384800" algn="l"/>
              </a:tabLst>
            </a:pPr>
            <a:r>
              <a:rPr lang="en-GB" dirty="0" smtClean="0"/>
              <a:t>			</a:t>
            </a:r>
            <a:r>
              <a:rPr lang="en-GB" dirty="0" smtClean="0">
                <a:solidFill>
                  <a:srgbClr val="FF6633"/>
                </a:solidFill>
              </a:rPr>
              <a:t>7.82 TWh</a:t>
            </a:r>
          </a:p>
          <a:p>
            <a:pPr>
              <a:tabLst>
                <a:tab pos="3497263" algn="l"/>
                <a:tab pos="5384800" algn="l"/>
              </a:tabLst>
            </a:pPr>
            <a:r>
              <a:rPr lang="en-GB" sz="2200" dirty="0" smtClean="0"/>
              <a:t>In 2012, the net consumption in Western Denmark was 20.0 TWh.</a:t>
            </a:r>
          </a:p>
        </p:txBody>
      </p:sp>
      <p:sp>
        <p:nvSpPr>
          <p:cNvPr id="4100" name="Pladsholder til diasnummer 5"/>
          <p:cNvSpPr>
            <a:spLocks noGrp="1"/>
          </p:cNvSpPr>
          <p:nvPr>
            <p:ph type="sldNum" sz="quarter" idx="12"/>
          </p:nvPr>
        </p:nvSpPr>
        <p:spPr>
          <a:noFill/>
        </p:spPr>
        <p:txBody>
          <a:bodyPr/>
          <a:lstStyle/>
          <a:p>
            <a:fld id="{E5783D09-EB1D-4AE3-8314-FEA08925E794}" type="slidenum">
              <a:rPr lang="en-GB" smtClean="0"/>
              <a:pPr/>
              <a:t>7</a:t>
            </a:fld>
            <a:endParaRPr lang="en-GB" dirty="0" smtClean="0"/>
          </a:p>
        </p:txBody>
      </p:sp>
      <p:sp>
        <p:nvSpPr>
          <p:cNvPr id="5" name="Tekstboks 4"/>
          <p:cNvSpPr txBox="1"/>
          <p:nvPr/>
        </p:nvSpPr>
        <p:spPr>
          <a:xfrm>
            <a:off x="7148038" y="553873"/>
            <a:ext cx="2752677" cy="246221"/>
          </a:xfrm>
          <a:prstGeom prst="rect">
            <a:avLst/>
          </a:prstGeom>
          <a:noFill/>
        </p:spPr>
        <p:txBody>
          <a:bodyPr wrap="none" rtlCol="0">
            <a:spAutoFit/>
          </a:bodyPr>
          <a:lstStyle/>
          <a:p>
            <a:r>
              <a:rPr lang="en-GB" sz="1000" dirty="0" smtClean="0">
                <a:solidFill>
                  <a:schemeClr val="tx1"/>
                </a:solidFill>
              </a:rPr>
              <a:t>Source: Nasdaq OMX Commodities</a:t>
            </a:r>
            <a:endParaRPr lang="en-GB" sz="1000" dirty="0">
              <a:solidFill>
                <a:schemeClr val="tx1"/>
              </a:solidFill>
            </a:endParaRPr>
          </a:p>
        </p:txBody>
      </p:sp>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347663" y="1588"/>
            <a:ext cx="8420101" cy="796925"/>
          </a:xfrm>
        </p:spPr>
        <p:txBody>
          <a:bodyPr/>
          <a:lstStyle/>
          <a:p>
            <a:r>
              <a:rPr lang="en-GB" sz="3200" dirty="0" smtClean="0"/>
              <a:t>CfDs for Eastern Denmark</a:t>
            </a:r>
            <a:br>
              <a:rPr lang="en-GB" sz="3200" dirty="0" smtClean="0"/>
            </a:br>
            <a:r>
              <a:rPr lang="en-GB" sz="2400" dirty="0" smtClean="0"/>
              <a:t>Hedging for </a:t>
            </a:r>
            <a:r>
              <a:rPr lang="en-GB" sz="2400" u="sng" dirty="0" smtClean="0"/>
              <a:t>2012</a:t>
            </a:r>
          </a:p>
        </p:txBody>
      </p:sp>
      <p:sp>
        <p:nvSpPr>
          <p:cNvPr id="7171" name="Pladsholder til indhold 2"/>
          <p:cNvSpPr>
            <a:spLocks noGrp="1"/>
          </p:cNvSpPr>
          <p:nvPr>
            <p:ph idx="1"/>
          </p:nvPr>
        </p:nvSpPr>
        <p:spPr>
          <a:xfrm>
            <a:off x="16557" y="827090"/>
            <a:ext cx="9831387" cy="6030910"/>
          </a:xfrm>
        </p:spPr>
        <p:txBody>
          <a:bodyPr/>
          <a:lstStyle/>
          <a:p>
            <a:pPr>
              <a:tabLst>
                <a:tab pos="3497263" algn="l"/>
                <a:tab pos="5384800" algn="l"/>
              </a:tabLst>
            </a:pPr>
            <a:r>
              <a:rPr lang="en-GB" sz="2200" dirty="0" smtClean="0"/>
              <a:t>December 28</a:t>
            </a:r>
            <a:r>
              <a:rPr lang="en-GB" sz="2200" baseline="30000" dirty="0" smtClean="0"/>
              <a:t>th</a:t>
            </a:r>
            <a:r>
              <a:rPr lang="en-GB" sz="2200" dirty="0" smtClean="0"/>
              <a:t>, 2011 the Open Interests for the CfDs were:</a:t>
            </a:r>
          </a:p>
          <a:p>
            <a:pPr lvl="1">
              <a:buFont typeface="Monotype Sorts" pitchFamily="2" charset="2"/>
              <a:buNone/>
              <a:tabLst>
                <a:tab pos="3497263" algn="l"/>
                <a:tab pos="5384800" algn="l"/>
              </a:tabLst>
            </a:pPr>
            <a:r>
              <a:rPr lang="en-GB" dirty="0" smtClean="0"/>
              <a:t>	 </a:t>
            </a:r>
            <a:r>
              <a:rPr lang="en-GB" i="1" dirty="0" smtClean="0"/>
              <a:t>  Product	  </a:t>
            </a:r>
            <a:r>
              <a:rPr lang="en-GB" i="1" dirty="0" smtClean="0">
                <a:solidFill>
                  <a:srgbClr val="0000FF"/>
                </a:solidFill>
              </a:rPr>
              <a:t>MW</a:t>
            </a:r>
            <a:r>
              <a:rPr lang="en-GB" i="1" dirty="0" smtClean="0"/>
              <a:t>	 </a:t>
            </a:r>
            <a:r>
              <a:rPr lang="en-GB" i="1" dirty="0" smtClean="0">
                <a:solidFill>
                  <a:srgbClr val="FF6633"/>
                </a:solidFill>
              </a:rPr>
              <a:t>TWh</a:t>
            </a:r>
          </a:p>
          <a:p>
            <a:pPr lvl="1">
              <a:buFont typeface="Monotype Sorts" pitchFamily="2" charset="2"/>
              <a:buNone/>
              <a:tabLst>
                <a:tab pos="3497263" algn="l"/>
                <a:tab pos="5384800" algn="l"/>
              </a:tabLst>
            </a:pPr>
            <a:r>
              <a:rPr lang="en-GB" dirty="0" smtClean="0"/>
              <a:t>	SYCHPYR-12 	   </a:t>
            </a:r>
            <a:r>
              <a:rPr lang="en-GB" dirty="0" smtClean="0">
                <a:solidFill>
                  <a:srgbClr val="0000FF"/>
                </a:solidFill>
              </a:rPr>
              <a:t>115</a:t>
            </a:r>
            <a:r>
              <a:rPr lang="en-GB" dirty="0" smtClean="0"/>
              <a:t>	 </a:t>
            </a:r>
            <a:r>
              <a:rPr lang="en-GB" dirty="0" smtClean="0">
                <a:solidFill>
                  <a:srgbClr val="FF6633"/>
                </a:solidFill>
              </a:rPr>
              <a:t>1.01</a:t>
            </a:r>
          </a:p>
          <a:p>
            <a:pPr lvl="1">
              <a:buFont typeface="Monotype Sorts" pitchFamily="2" charset="2"/>
              <a:buNone/>
              <a:tabLst>
                <a:tab pos="3497263" algn="l"/>
                <a:tab pos="5384800" algn="l"/>
              </a:tabLst>
            </a:pPr>
            <a:r>
              <a:rPr lang="en-GB" dirty="0" smtClean="0"/>
              <a:t>	SYCHPQ1-12	 </a:t>
            </a:r>
            <a:r>
              <a:rPr lang="en-GB" dirty="0" smtClean="0">
                <a:solidFill>
                  <a:srgbClr val="0000FF"/>
                </a:solidFill>
              </a:rPr>
              <a:t>  134</a:t>
            </a:r>
            <a:r>
              <a:rPr lang="en-GB" dirty="0" smtClean="0"/>
              <a:t>	 </a:t>
            </a:r>
            <a:r>
              <a:rPr lang="en-GB" dirty="0" smtClean="0">
                <a:solidFill>
                  <a:srgbClr val="FF6633"/>
                </a:solidFill>
              </a:rPr>
              <a:t>0.29</a:t>
            </a:r>
          </a:p>
          <a:p>
            <a:pPr lvl="1">
              <a:buFont typeface="Monotype Sorts" pitchFamily="2" charset="2"/>
              <a:buNone/>
              <a:tabLst>
                <a:tab pos="3497263" algn="l"/>
                <a:tab pos="5384800" algn="l"/>
              </a:tabLst>
            </a:pPr>
            <a:r>
              <a:rPr lang="en-GB" dirty="0" smtClean="0"/>
              <a:t>	SYCHPJAN-12	     </a:t>
            </a:r>
            <a:r>
              <a:rPr lang="en-GB" dirty="0" smtClean="0">
                <a:solidFill>
                  <a:srgbClr val="0000FF"/>
                </a:solidFill>
              </a:rPr>
              <a:t>40</a:t>
            </a:r>
            <a:r>
              <a:rPr lang="en-GB" dirty="0" smtClean="0"/>
              <a:t>	 </a:t>
            </a:r>
            <a:r>
              <a:rPr lang="en-GB" dirty="0" smtClean="0">
                <a:solidFill>
                  <a:srgbClr val="FF6633"/>
                </a:solidFill>
              </a:rPr>
              <a:t>0.03</a:t>
            </a:r>
          </a:p>
          <a:p>
            <a:pPr lvl="1">
              <a:buFont typeface="Monotype Sorts" pitchFamily="2" charset="2"/>
              <a:buNone/>
              <a:tabLst>
                <a:tab pos="3497263" algn="l"/>
                <a:tab pos="5384800" algn="l"/>
              </a:tabLst>
            </a:pPr>
            <a:r>
              <a:rPr lang="en-GB" dirty="0" smtClean="0"/>
              <a:t>	SYCHPFEB-12	     </a:t>
            </a:r>
            <a:r>
              <a:rPr lang="en-GB" dirty="0" smtClean="0">
                <a:solidFill>
                  <a:srgbClr val="0000FF"/>
                </a:solidFill>
              </a:rPr>
              <a:t>20</a:t>
            </a:r>
            <a:r>
              <a:rPr lang="en-GB" dirty="0" smtClean="0"/>
              <a:t>	 </a:t>
            </a:r>
            <a:r>
              <a:rPr lang="en-GB" dirty="0" smtClean="0">
                <a:solidFill>
                  <a:srgbClr val="FF6633"/>
                </a:solidFill>
              </a:rPr>
              <a:t>0.01</a:t>
            </a:r>
          </a:p>
          <a:p>
            <a:pPr lvl="1">
              <a:buFont typeface="Monotype Sorts" pitchFamily="2" charset="2"/>
              <a:buNone/>
              <a:tabLst>
                <a:tab pos="3497263" algn="l"/>
                <a:tab pos="5384800" algn="l"/>
              </a:tabLst>
            </a:pPr>
            <a:r>
              <a:rPr lang="en-GB" dirty="0" smtClean="0"/>
              <a:t>	SYCHPQ2-12	   </a:t>
            </a:r>
            <a:r>
              <a:rPr lang="en-GB" dirty="0" smtClean="0">
                <a:solidFill>
                  <a:srgbClr val="0000FF"/>
                </a:solidFill>
              </a:rPr>
              <a:t>125</a:t>
            </a:r>
            <a:r>
              <a:rPr lang="en-GB" dirty="0" smtClean="0"/>
              <a:t>	 </a:t>
            </a:r>
            <a:r>
              <a:rPr lang="en-GB" dirty="0" smtClean="0">
                <a:solidFill>
                  <a:srgbClr val="FF6633"/>
                </a:solidFill>
              </a:rPr>
              <a:t>0.27</a:t>
            </a:r>
          </a:p>
          <a:p>
            <a:pPr lvl="1">
              <a:buFont typeface="Monotype Sorts" pitchFamily="2" charset="2"/>
              <a:buNone/>
              <a:tabLst>
                <a:tab pos="3497263" algn="l"/>
                <a:tab pos="5384800" algn="l"/>
              </a:tabLst>
            </a:pPr>
            <a:r>
              <a:rPr lang="en-GB" dirty="0" smtClean="0"/>
              <a:t>	SYCHPQ3-12	   </a:t>
            </a:r>
            <a:r>
              <a:rPr lang="en-GB" dirty="0" smtClean="0">
                <a:solidFill>
                  <a:srgbClr val="0000FF"/>
                </a:solidFill>
              </a:rPr>
              <a:t>113</a:t>
            </a:r>
            <a:r>
              <a:rPr lang="en-GB" dirty="0" smtClean="0"/>
              <a:t>	 </a:t>
            </a:r>
            <a:r>
              <a:rPr lang="en-GB" dirty="0" smtClean="0">
                <a:solidFill>
                  <a:srgbClr val="FF6633"/>
                </a:solidFill>
              </a:rPr>
              <a:t>0.25</a:t>
            </a:r>
          </a:p>
          <a:p>
            <a:pPr lvl="1">
              <a:buFont typeface="Monotype Sorts" pitchFamily="2" charset="2"/>
              <a:buNone/>
              <a:tabLst>
                <a:tab pos="3497263" algn="l"/>
                <a:tab pos="5384800" algn="l"/>
              </a:tabLst>
            </a:pPr>
            <a:r>
              <a:rPr lang="en-GB" dirty="0" smtClean="0"/>
              <a:t>	SYCHPQ4-12 	   </a:t>
            </a:r>
            <a:r>
              <a:rPr lang="en-GB" dirty="0" smtClean="0">
                <a:solidFill>
                  <a:srgbClr val="0000FF"/>
                </a:solidFill>
              </a:rPr>
              <a:t>120</a:t>
            </a:r>
            <a:r>
              <a:rPr lang="en-GB" dirty="0" smtClean="0"/>
              <a:t>	 </a:t>
            </a:r>
            <a:r>
              <a:rPr lang="en-GB" dirty="0" smtClean="0">
                <a:solidFill>
                  <a:srgbClr val="FF6633"/>
                </a:solidFill>
              </a:rPr>
              <a:t>0.27</a:t>
            </a:r>
          </a:p>
          <a:p>
            <a:pPr>
              <a:tabLst>
                <a:tab pos="3497263" algn="l"/>
                <a:tab pos="5384800" algn="l"/>
              </a:tabLst>
            </a:pPr>
            <a:r>
              <a:rPr lang="en-GB" sz="2200" dirty="0" smtClean="0"/>
              <a:t>By summing the TWhs, we get an upper limit for the hedging for the year 2012 done by means of cleared CfDs by the end of 2011. This upper limit is</a:t>
            </a:r>
          </a:p>
          <a:p>
            <a:pPr lvl="1">
              <a:buFont typeface="Monotype Sorts" pitchFamily="2" charset="2"/>
              <a:buNone/>
              <a:tabLst>
                <a:tab pos="3497263" algn="l"/>
                <a:tab pos="5384800" algn="l"/>
              </a:tabLst>
            </a:pPr>
            <a:r>
              <a:rPr lang="en-GB" dirty="0" smtClean="0"/>
              <a:t>			</a:t>
            </a:r>
            <a:r>
              <a:rPr lang="en-GB" dirty="0" smtClean="0">
                <a:solidFill>
                  <a:srgbClr val="FF6633"/>
                </a:solidFill>
              </a:rPr>
              <a:t> 2.13 TWh</a:t>
            </a:r>
          </a:p>
          <a:p>
            <a:pPr>
              <a:tabLst>
                <a:tab pos="3497263" algn="l"/>
                <a:tab pos="5384800" algn="l"/>
              </a:tabLst>
            </a:pPr>
            <a:r>
              <a:rPr lang="en-GB" sz="2200" dirty="0" smtClean="0"/>
              <a:t>In 2012, the net consumption in Eastern Denmark was  13.4 TWh.</a:t>
            </a:r>
          </a:p>
        </p:txBody>
      </p:sp>
      <p:sp>
        <p:nvSpPr>
          <p:cNvPr id="7172" name="Pladsholder til diasnummer 5"/>
          <p:cNvSpPr>
            <a:spLocks noGrp="1"/>
          </p:cNvSpPr>
          <p:nvPr>
            <p:ph type="sldNum" sz="quarter" idx="12"/>
          </p:nvPr>
        </p:nvSpPr>
        <p:spPr>
          <a:noFill/>
        </p:spPr>
        <p:txBody>
          <a:bodyPr/>
          <a:lstStyle/>
          <a:p>
            <a:fld id="{4A7A1095-BCC1-4DE7-B8F4-BC402E74D6C3}" type="slidenum">
              <a:rPr lang="en-GB" smtClean="0"/>
              <a:pPr/>
              <a:t>8</a:t>
            </a:fld>
            <a:endParaRPr lang="en-GB" dirty="0" smtClean="0"/>
          </a:p>
        </p:txBody>
      </p:sp>
      <p:sp>
        <p:nvSpPr>
          <p:cNvPr id="5" name="Tekstboks 4"/>
          <p:cNvSpPr txBox="1"/>
          <p:nvPr/>
        </p:nvSpPr>
        <p:spPr>
          <a:xfrm>
            <a:off x="7148038" y="553873"/>
            <a:ext cx="2752677" cy="246221"/>
          </a:xfrm>
          <a:prstGeom prst="rect">
            <a:avLst/>
          </a:prstGeom>
          <a:noFill/>
        </p:spPr>
        <p:txBody>
          <a:bodyPr wrap="none" rtlCol="0">
            <a:spAutoFit/>
          </a:bodyPr>
          <a:lstStyle/>
          <a:p>
            <a:r>
              <a:rPr lang="en-GB" sz="1000" dirty="0" smtClean="0">
                <a:solidFill>
                  <a:schemeClr val="tx1"/>
                </a:solidFill>
              </a:rPr>
              <a:t>Source: Nasdaq OMX Commodities</a:t>
            </a:r>
            <a:endParaRPr lang="en-GB" sz="1000" dirty="0">
              <a:solidFill>
                <a:schemeClr val="tx1"/>
              </a:solidFill>
            </a:endParaRPr>
          </a:p>
        </p:txBody>
      </p:sp>
    </p:spTree>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231775" y="44450"/>
            <a:ext cx="8420100" cy="841375"/>
          </a:xfrm>
        </p:spPr>
        <p:txBody>
          <a:bodyPr/>
          <a:lstStyle/>
          <a:p>
            <a:r>
              <a:rPr lang="en-GB" sz="3200" dirty="0" smtClean="0"/>
              <a:t>CfDs for Western Denmark</a:t>
            </a:r>
            <a:br>
              <a:rPr lang="en-GB" sz="3200" dirty="0" smtClean="0"/>
            </a:br>
            <a:r>
              <a:rPr lang="en-GB" sz="2400" dirty="0" smtClean="0"/>
              <a:t>Hedging for </a:t>
            </a:r>
            <a:r>
              <a:rPr lang="en-GB" sz="2400" u="sng" dirty="0" smtClean="0"/>
              <a:t>2011</a:t>
            </a:r>
          </a:p>
        </p:txBody>
      </p:sp>
      <p:sp>
        <p:nvSpPr>
          <p:cNvPr id="3075" name="Pladsholder til indhold 2"/>
          <p:cNvSpPr>
            <a:spLocks noGrp="1"/>
          </p:cNvSpPr>
          <p:nvPr>
            <p:ph idx="1"/>
          </p:nvPr>
        </p:nvSpPr>
        <p:spPr>
          <a:xfrm>
            <a:off x="0" y="898525"/>
            <a:ext cx="9906000" cy="5878513"/>
          </a:xfrm>
        </p:spPr>
        <p:txBody>
          <a:bodyPr/>
          <a:lstStyle/>
          <a:p>
            <a:pPr>
              <a:tabLst>
                <a:tab pos="3497263" algn="l"/>
                <a:tab pos="5384800" algn="l"/>
              </a:tabLst>
            </a:pPr>
            <a:r>
              <a:rPr lang="en-GB" sz="2200" dirty="0" smtClean="0"/>
              <a:t>December 29</a:t>
            </a:r>
            <a:r>
              <a:rPr lang="en-GB" sz="2200" baseline="30000" dirty="0" smtClean="0"/>
              <a:t>th</a:t>
            </a:r>
            <a:r>
              <a:rPr lang="en-GB" sz="2200" dirty="0" smtClean="0"/>
              <a:t>, 2010 the Open Interests for the CfDs were:</a:t>
            </a:r>
          </a:p>
          <a:p>
            <a:pPr lvl="1">
              <a:buFont typeface="Monotype Sorts" pitchFamily="2" charset="2"/>
              <a:buNone/>
              <a:tabLst>
                <a:tab pos="3497263" algn="l"/>
                <a:tab pos="5384800" algn="l"/>
              </a:tabLst>
            </a:pPr>
            <a:r>
              <a:rPr lang="en-GB" i="1" dirty="0" smtClean="0"/>
              <a:t>	   Product	  </a:t>
            </a:r>
            <a:r>
              <a:rPr lang="en-GB" i="1" dirty="0" smtClean="0">
                <a:solidFill>
                  <a:srgbClr val="0000FF"/>
                </a:solidFill>
              </a:rPr>
              <a:t>MW</a:t>
            </a:r>
            <a:r>
              <a:rPr lang="en-GB" i="1" dirty="0" smtClean="0"/>
              <a:t>	 </a:t>
            </a:r>
            <a:r>
              <a:rPr lang="en-GB" i="1" dirty="0" smtClean="0">
                <a:solidFill>
                  <a:srgbClr val="FF6633"/>
                </a:solidFill>
              </a:rPr>
              <a:t>TWh</a:t>
            </a:r>
          </a:p>
          <a:p>
            <a:pPr lvl="1">
              <a:buFont typeface="Monotype Sorts" pitchFamily="2" charset="2"/>
              <a:buNone/>
              <a:tabLst>
                <a:tab pos="3497263" algn="l"/>
                <a:tab pos="5384800" algn="l"/>
              </a:tabLst>
            </a:pPr>
            <a:r>
              <a:rPr lang="en-GB" dirty="0" smtClean="0"/>
              <a:t>	SYARHYR-11 	   </a:t>
            </a:r>
            <a:r>
              <a:rPr lang="en-GB" dirty="0" smtClean="0">
                <a:solidFill>
                  <a:srgbClr val="0000FF"/>
                </a:solidFill>
              </a:rPr>
              <a:t>559</a:t>
            </a:r>
            <a:r>
              <a:rPr lang="en-GB" dirty="0" smtClean="0"/>
              <a:t>	 </a:t>
            </a:r>
            <a:r>
              <a:rPr lang="en-GB" dirty="0" smtClean="0">
                <a:solidFill>
                  <a:srgbClr val="FF6633"/>
                </a:solidFill>
              </a:rPr>
              <a:t>4.90</a:t>
            </a:r>
          </a:p>
          <a:p>
            <a:pPr lvl="1">
              <a:buFont typeface="Monotype Sorts" pitchFamily="2" charset="2"/>
              <a:buNone/>
              <a:tabLst>
                <a:tab pos="3497263" algn="l"/>
                <a:tab pos="5384800" algn="l"/>
              </a:tabLst>
            </a:pPr>
            <a:r>
              <a:rPr lang="en-GB" dirty="0" smtClean="0"/>
              <a:t>	SYARHQ1-11	 </a:t>
            </a:r>
            <a:r>
              <a:rPr lang="en-GB" dirty="0" smtClean="0">
                <a:solidFill>
                  <a:srgbClr val="0000FF"/>
                </a:solidFill>
              </a:rPr>
              <a:t>1123</a:t>
            </a:r>
            <a:r>
              <a:rPr lang="en-GB" dirty="0" smtClean="0"/>
              <a:t>	 </a:t>
            </a:r>
            <a:r>
              <a:rPr lang="en-GB" dirty="0" smtClean="0">
                <a:solidFill>
                  <a:srgbClr val="FF6633"/>
                </a:solidFill>
              </a:rPr>
              <a:t>2.42</a:t>
            </a:r>
          </a:p>
          <a:p>
            <a:pPr lvl="1">
              <a:buFont typeface="Monotype Sorts" pitchFamily="2" charset="2"/>
              <a:buNone/>
              <a:tabLst>
                <a:tab pos="3497263" algn="l"/>
                <a:tab pos="5384800" algn="l"/>
              </a:tabLst>
            </a:pPr>
            <a:r>
              <a:rPr lang="en-GB" dirty="0" smtClean="0"/>
              <a:t>	SYARHJAN-11	     </a:t>
            </a:r>
            <a:r>
              <a:rPr lang="en-GB" dirty="0" smtClean="0">
                <a:solidFill>
                  <a:srgbClr val="0000FF"/>
                </a:solidFill>
              </a:rPr>
              <a:t>67</a:t>
            </a:r>
            <a:r>
              <a:rPr lang="en-GB" dirty="0" smtClean="0"/>
              <a:t>	 </a:t>
            </a:r>
            <a:r>
              <a:rPr lang="en-GB" dirty="0" smtClean="0">
                <a:solidFill>
                  <a:srgbClr val="FF6633"/>
                </a:solidFill>
              </a:rPr>
              <a:t>0.05</a:t>
            </a:r>
          </a:p>
          <a:p>
            <a:pPr lvl="1">
              <a:buFont typeface="Monotype Sorts" pitchFamily="2" charset="2"/>
              <a:buNone/>
              <a:tabLst>
                <a:tab pos="3497263" algn="l"/>
                <a:tab pos="5384800" algn="l"/>
              </a:tabLst>
            </a:pPr>
            <a:r>
              <a:rPr lang="en-GB" dirty="0" smtClean="0"/>
              <a:t>	SYARHFEB-11	     </a:t>
            </a:r>
            <a:r>
              <a:rPr lang="en-GB" dirty="0" smtClean="0">
                <a:solidFill>
                  <a:srgbClr val="0000FF"/>
                </a:solidFill>
              </a:rPr>
              <a:t>59</a:t>
            </a:r>
            <a:r>
              <a:rPr lang="en-GB" dirty="0" smtClean="0"/>
              <a:t>	 </a:t>
            </a:r>
            <a:r>
              <a:rPr lang="en-GB" dirty="0" smtClean="0">
                <a:solidFill>
                  <a:srgbClr val="FF6633"/>
                </a:solidFill>
              </a:rPr>
              <a:t>0.04</a:t>
            </a:r>
          </a:p>
          <a:p>
            <a:pPr lvl="1">
              <a:buFont typeface="Monotype Sorts" pitchFamily="2" charset="2"/>
              <a:buNone/>
              <a:tabLst>
                <a:tab pos="3497263" algn="l"/>
                <a:tab pos="5384800" algn="l"/>
              </a:tabLst>
            </a:pPr>
            <a:r>
              <a:rPr lang="en-GB" dirty="0" smtClean="0"/>
              <a:t>	SYARHQ2-11	   </a:t>
            </a:r>
            <a:r>
              <a:rPr lang="en-GB" dirty="0" smtClean="0">
                <a:solidFill>
                  <a:srgbClr val="0000FF"/>
                </a:solidFill>
              </a:rPr>
              <a:t>598</a:t>
            </a:r>
            <a:r>
              <a:rPr lang="en-GB" dirty="0" smtClean="0"/>
              <a:t>	 </a:t>
            </a:r>
            <a:r>
              <a:rPr lang="en-GB" dirty="0" smtClean="0">
                <a:solidFill>
                  <a:srgbClr val="FF6633"/>
                </a:solidFill>
              </a:rPr>
              <a:t>1.31</a:t>
            </a:r>
          </a:p>
          <a:p>
            <a:pPr lvl="1">
              <a:buFont typeface="Monotype Sorts" pitchFamily="2" charset="2"/>
              <a:buNone/>
              <a:tabLst>
                <a:tab pos="3497263" algn="l"/>
                <a:tab pos="5384800" algn="l"/>
              </a:tabLst>
            </a:pPr>
            <a:r>
              <a:rPr lang="en-GB" dirty="0" smtClean="0"/>
              <a:t>	SYARHQ3-11	   </a:t>
            </a:r>
            <a:r>
              <a:rPr lang="en-GB" dirty="0" smtClean="0">
                <a:solidFill>
                  <a:srgbClr val="0000FF"/>
                </a:solidFill>
              </a:rPr>
              <a:t>489</a:t>
            </a:r>
            <a:r>
              <a:rPr lang="en-GB" dirty="0" smtClean="0"/>
              <a:t>	 </a:t>
            </a:r>
            <a:r>
              <a:rPr lang="en-GB" dirty="0" smtClean="0">
                <a:solidFill>
                  <a:srgbClr val="FF6633"/>
                </a:solidFill>
              </a:rPr>
              <a:t>1.08</a:t>
            </a:r>
          </a:p>
          <a:p>
            <a:pPr lvl="1">
              <a:buFont typeface="Monotype Sorts" pitchFamily="2" charset="2"/>
              <a:buNone/>
              <a:tabLst>
                <a:tab pos="3497263" algn="l"/>
                <a:tab pos="5384800" algn="l"/>
              </a:tabLst>
            </a:pPr>
            <a:r>
              <a:rPr lang="en-GB" dirty="0" smtClean="0"/>
              <a:t>	SYARHQ4-11 	   </a:t>
            </a:r>
            <a:r>
              <a:rPr lang="en-GB" dirty="0" smtClean="0">
                <a:solidFill>
                  <a:srgbClr val="0000FF"/>
                </a:solidFill>
              </a:rPr>
              <a:t>544</a:t>
            </a:r>
            <a:r>
              <a:rPr lang="en-GB" dirty="0" smtClean="0"/>
              <a:t>	 </a:t>
            </a:r>
            <a:r>
              <a:rPr lang="en-GB" dirty="0" smtClean="0">
                <a:solidFill>
                  <a:srgbClr val="FF6633"/>
                </a:solidFill>
              </a:rPr>
              <a:t>1.20</a:t>
            </a:r>
          </a:p>
          <a:p>
            <a:pPr>
              <a:tabLst>
                <a:tab pos="3497263" algn="l"/>
                <a:tab pos="5384800" algn="l"/>
              </a:tabLst>
            </a:pPr>
            <a:r>
              <a:rPr lang="en-GB" sz="2200" dirty="0" smtClean="0"/>
              <a:t>By summing the TWhs, we get an upper limit for the hedging for the year 2011 done by means of cleared CfDs by the end of 2010. This upper limit is</a:t>
            </a:r>
          </a:p>
          <a:p>
            <a:pPr lvl="1">
              <a:buFont typeface="Monotype Sorts" pitchFamily="2" charset="2"/>
              <a:buNone/>
              <a:tabLst>
                <a:tab pos="3497263" algn="l"/>
                <a:tab pos="5384800" algn="l"/>
              </a:tabLst>
            </a:pPr>
            <a:r>
              <a:rPr lang="en-GB" dirty="0" smtClean="0"/>
              <a:t>			</a:t>
            </a:r>
            <a:r>
              <a:rPr lang="en-GB" dirty="0" smtClean="0">
                <a:solidFill>
                  <a:srgbClr val="FF6633"/>
                </a:solidFill>
              </a:rPr>
              <a:t>11.0 TWh</a:t>
            </a:r>
          </a:p>
          <a:p>
            <a:pPr>
              <a:tabLst>
                <a:tab pos="3497263" algn="l"/>
                <a:tab pos="5384800" algn="l"/>
              </a:tabLst>
            </a:pPr>
            <a:r>
              <a:rPr lang="en-GB" sz="2200" dirty="0" smtClean="0"/>
              <a:t>In 2011, the net consumption in Western Denmark was 20.2 TWh.</a:t>
            </a:r>
          </a:p>
        </p:txBody>
      </p:sp>
      <p:sp>
        <p:nvSpPr>
          <p:cNvPr id="3076" name="Pladsholder til diasnummer 5"/>
          <p:cNvSpPr>
            <a:spLocks noGrp="1"/>
          </p:cNvSpPr>
          <p:nvPr>
            <p:ph type="sldNum" sz="quarter" idx="12"/>
          </p:nvPr>
        </p:nvSpPr>
        <p:spPr>
          <a:noFill/>
        </p:spPr>
        <p:txBody>
          <a:bodyPr/>
          <a:lstStyle/>
          <a:p>
            <a:fld id="{2B83DBBF-5FE5-41A4-A407-6EE99DCB1A0B}" type="slidenum">
              <a:rPr lang="en-GB" smtClean="0"/>
              <a:pPr/>
              <a:t>9</a:t>
            </a:fld>
            <a:endParaRPr lang="en-GB" dirty="0" smtClean="0"/>
          </a:p>
        </p:txBody>
      </p:sp>
      <p:sp>
        <p:nvSpPr>
          <p:cNvPr id="5" name="Tekstboks 4"/>
          <p:cNvSpPr txBox="1"/>
          <p:nvPr/>
        </p:nvSpPr>
        <p:spPr>
          <a:xfrm>
            <a:off x="7148038" y="553873"/>
            <a:ext cx="2752677" cy="246221"/>
          </a:xfrm>
          <a:prstGeom prst="rect">
            <a:avLst/>
          </a:prstGeom>
          <a:noFill/>
        </p:spPr>
        <p:txBody>
          <a:bodyPr wrap="none" rtlCol="0">
            <a:spAutoFit/>
          </a:bodyPr>
          <a:lstStyle/>
          <a:p>
            <a:r>
              <a:rPr lang="en-GB" sz="1000" dirty="0" smtClean="0">
                <a:solidFill>
                  <a:schemeClr val="tx1"/>
                </a:solidFill>
              </a:rPr>
              <a:t>Source: Nasdaq OMX Commodities</a:t>
            </a:r>
            <a:endParaRPr lang="en-GB" sz="1000" dirty="0">
              <a:solidFill>
                <a:schemeClr val="tx1"/>
              </a:solidFill>
            </a:endParaRPr>
          </a:p>
        </p:txBody>
      </p:sp>
    </p:spTree>
  </p:cSld>
  <p:clrMapOvr>
    <a:masterClrMapping/>
  </p:clrMapOvr>
  <p:transition spd="med">
    <p:dissolve/>
  </p:transition>
  <p:timing>
    <p:tnLst>
      <p:par>
        <p:cTn id="1" dur="indefinite" restart="never" nodeType="tmRoot"/>
      </p:par>
    </p:tnLst>
  </p:timing>
</p:sld>
</file>

<file path=ppt/theme/theme1.xml><?xml version="1.0" encoding="utf-8"?>
<a:theme xmlns:a="http://schemas.openxmlformats.org/drawingml/2006/main" name="Standarddesign">
  <a:themeElements>
    <a:clrScheme name="">
      <a:dk1>
        <a:srgbClr val="000000"/>
      </a:dk1>
      <a:lt1>
        <a:srgbClr val="99FFFF"/>
      </a:lt1>
      <a:dk2>
        <a:srgbClr val="999933"/>
      </a:dk2>
      <a:lt2>
        <a:srgbClr val="808000"/>
      </a:lt2>
      <a:accent1>
        <a:srgbClr val="339933"/>
      </a:accent1>
      <a:accent2>
        <a:srgbClr val="800000"/>
      </a:accent2>
      <a:accent3>
        <a:srgbClr val="CAFFFF"/>
      </a:accent3>
      <a:accent4>
        <a:srgbClr val="000000"/>
      </a:accent4>
      <a:accent5>
        <a:srgbClr val="ADCAAD"/>
      </a:accent5>
      <a:accent6>
        <a:srgbClr val="730000"/>
      </a:accent6>
      <a:hlink>
        <a:srgbClr val="0033CC"/>
      </a:hlink>
      <a:folHlink>
        <a:srgbClr val="FFCC66"/>
      </a:folHlink>
    </a:clrScheme>
    <a:fontScheme name="Standarddesign">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a-DK" sz="2200" b="1" i="0" u="none" strike="noStrike" cap="none" normalizeH="0" baseline="0" smtClean="0">
            <a:ln>
              <a:noFill/>
            </a:ln>
            <a:solidFill>
              <a:srgbClr val="0000FF"/>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a-DK" sz="2200" b="1" i="0" u="none" strike="noStrike" cap="none" normalizeH="0" baseline="0" smtClean="0">
            <a:ln>
              <a:noFill/>
            </a:ln>
            <a:solidFill>
              <a:srgbClr val="0000FF"/>
            </a:solidFill>
            <a:effectLst/>
            <a:latin typeface="Verdana" pitchFamily="34" charset="0"/>
          </a:defRPr>
        </a:defPPr>
      </a:lstStyle>
    </a:lnDef>
  </a:objectDefaults>
  <a:extraClrSchemeLst>
    <a:extraClrScheme>
      <a:clrScheme name="Standard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302B8147B09E240B766556B8EEB420B" ma:contentTypeVersion="13" ma:contentTypeDescription="Opret et nyt dokument." ma:contentTypeScope="" ma:versionID="634c4ab936842b4daa338f07614aea16">
  <xsd:schema xmlns:xsd="http://www.w3.org/2001/XMLSchema" xmlns:xs="http://www.w3.org/2001/XMLSchema" xmlns:p="http://schemas.microsoft.com/office/2006/metadata/properties" xmlns:ns2="393c2793-96ab-4a74-9691-efa4efff0d23" xmlns:ns3="b4f9bdb0-a78f-4782-98e3-c52de5cf030d" targetNamespace="http://schemas.microsoft.com/office/2006/metadata/properties" ma:root="true" ma:fieldsID="fd8ec0fb6ff90b7270e62344a24b74d9" ns2:_="" ns3:_="">
    <xsd:import namespace="393c2793-96ab-4a74-9691-efa4efff0d23"/>
    <xsd:import namespace="b4f9bdb0-a78f-4782-98e3-c52de5cf030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3c2793-96ab-4a74-9691-efa4efff0d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f9bdb0-a78f-4782-98e3-c52de5cf030d"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1567A65-FFAE-4891-B2F7-2B1ADE421C57}"/>
</file>

<file path=customXml/itemProps2.xml><?xml version="1.0" encoding="utf-8"?>
<ds:datastoreItem xmlns:ds="http://schemas.openxmlformats.org/officeDocument/2006/customXml" ds:itemID="{8C0C4C0A-7B5F-4185-8C37-6A116C5DA695}"/>
</file>

<file path=customXml/itemProps3.xml><?xml version="1.0" encoding="utf-8"?>
<ds:datastoreItem xmlns:ds="http://schemas.openxmlformats.org/officeDocument/2006/customXml" ds:itemID="{A4D66B3D-73C9-416F-B03F-32AFB835AC40}"/>
</file>

<file path=docProps/app.xml><?xml version="1.0" encoding="utf-8"?>
<Properties xmlns="http://schemas.openxmlformats.org/officeDocument/2006/extended-properties" xmlns:vt="http://schemas.openxmlformats.org/officeDocument/2006/docPropsVTypes">
  <TotalTime>12889</TotalTime>
  <Words>625</Words>
  <Application>Microsoft Office PowerPoint</Application>
  <PresentationFormat>A4 (210 x 297 mm)</PresentationFormat>
  <Paragraphs>187</Paragraphs>
  <Slides>15</Slides>
  <Notes>1</Notes>
  <HiddenSlides>0</HiddenSlides>
  <MMClips>0</MMClips>
  <ScaleCrop>false</ScaleCrop>
  <HeadingPairs>
    <vt:vector size="4" baseType="variant">
      <vt:variant>
        <vt:lpstr>Tema</vt:lpstr>
      </vt:variant>
      <vt:variant>
        <vt:i4>1</vt:i4>
      </vt:variant>
      <vt:variant>
        <vt:lpstr>Diastitler</vt:lpstr>
      </vt:variant>
      <vt:variant>
        <vt:i4>15</vt:i4>
      </vt:variant>
    </vt:vector>
  </HeadingPairs>
  <TitlesOfParts>
    <vt:vector size="16" baseType="lpstr">
      <vt:lpstr>Standarddesign</vt:lpstr>
      <vt:lpstr>Hedging in Denmark and Southern Sweden (SE4)</vt:lpstr>
      <vt:lpstr>The price zones</vt:lpstr>
      <vt:lpstr>EPADs/CfDs for Southern Sweden (SE4) Hedging for 2014</vt:lpstr>
      <vt:lpstr>EPADs/CfDs for Western Denmark Hedging for 2014</vt:lpstr>
      <vt:lpstr>CfDs for Eastern Denmark Hedging for 2014</vt:lpstr>
      <vt:lpstr>CfDs for Southern Sweden (SE4) Hedging for 2012</vt:lpstr>
      <vt:lpstr>CfDs for Western Denmark Hedging for 2012</vt:lpstr>
      <vt:lpstr>CfDs for Eastern Denmark Hedging for 2012</vt:lpstr>
      <vt:lpstr>CfDs for Western Denmark Hedging for 2011</vt:lpstr>
      <vt:lpstr>CfDs for Eastern Denmark Hedging for 2011</vt:lpstr>
      <vt:lpstr>Dias nummer 11</vt:lpstr>
      <vt:lpstr>Terminology and acronyms – 1 As used in this presentation</vt:lpstr>
      <vt:lpstr>Terminology and acronyms – 2 As used in this presentation</vt:lpstr>
      <vt:lpstr>Terminology and acronyms – 3 As used in this presentation</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Ingen diastitel</dc:title>
  <dc:creator>APH</dc:creator>
  <cp:lastModifiedBy>Houmoller</cp:lastModifiedBy>
  <cp:revision>1686</cp:revision>
  <cp:lastPrinted>2002-01-16T15:34:15Z</cp:lastPrinted>
  <dcterms:created xsi:type="dcterms:W3CDTF">1998-01-18T15:08:52Z</dcterms:created>
  <dcterms:modified xsi:type="dcterms:W3CDTF">2014-01-20T20:08:07Z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0x010100B302B8147B09E240B766556B8EEB420B</vt:lpwstr>
  </property>
</Properties>
</file>