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05" r:id="rId2"/>
    <p:sldId id="724" r:id="rId3"/>
    <p:sldId id="740" r:id="rId4"/>
    <p:sldId id="741" r:id="rId5"/>
    <p:sldId id="726" r:id="rId6"/>
    <p:sldId id="727" r:id="rId7"/>
    <p:sldId id="728" r:id="rId8"/>
    <p:sldId id="729" r:id="rId9"/>
    <p:sldId id="730" r:id="rId10"/>
    <p:sldId id="731" r:id="rId11"/>
    <p:sldId id="732" r:id="rId12"/>
    <p:sldId id="733" r:id="rId13"/>
    <p:sldId id="744" r:id="rId14"/>
    <p:sldId id="742" r:id="rId15"/>
    <p:sldId id="723" r:id="rId16"/>
    <p:sldId id="704" r:id="rId17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003399"/>
    <a:srgbClr val="FFFFFF"/>
    <a:srgbClr val="CC0000"/>
    <a:srgbClr val="FF0000"/>
    <a:srgbClr val="003300"/>
    <a:srgbClr val="0000FF"/>
    <a:srgbClr val="FF0066"/>
    <a:srgbClr val="D6009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-1902" y="-174"/>
      </p:cViewPr>
      <p:guideLst>
        <p:guide orient="horz"/>
        <p:guide pos="61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BF0FC-D0C9-4624-A485-4C8A933C8161}" type="slidenum">
              <a:rPr lang="da-DK" smtClean="0"/>
              <a:pPr/>
              <a:t>4</a:t>
            </a:fld>
            <a:endParaRPr lang="da-DK" dirty="0" smtClean="0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DF039-DD9D-4361-AECC-902F03681FBA}" type="slidenum">
              <a:rPr lang="da-DK"/>
              <a:pPr/>
              <a:t>13</a:t>
            </a:fld>
            <a:endParaRPr lang="da-DK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5FF8-E7A8-484B-BA1B-576853B33F2C}" type="slidenum">
              <a:rPr lang="da-DK" smtClean="0"/>
              <a:pPr/>
              <a:t>16</a:t>
            </a:fld>
            <a:endParaRPr lang="da-DK" dirty="0" smtClean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teksttypografien på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Arial" pitchFamily="34" charset="0"/>
        <a:buChar char="►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445829" cy="1495425"/>
          </a:xfrm>
        </p:spPr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2400" dirty="0" smtClean="0"/>
              <a:t>Anders Plejdrup Houmøller</a:t>
            </a:r>
            <a:br>
              <a:rPr lang="en-GB" sz="2400" dirty="0" smtClean="0"/>
            </a:br>
            <a:r>
              <a:rPr lang="en-GB" sz="2400" i="1" dirty="0" smtClean="0"/>
              <a:t>CEO, Houmoller Consulting ApS</a:t>
            </a:r>
            <a:endParaRPr lang="en-GB" sz="2400" dirty="0" smtClean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0" y="1614713"/>
            <a:ext cx="9906000" cy="5023990"/>
          </a:xfrm>
        </p:spPr>
        <p:txBody>
          <a:bodyPr/>
          <a:lstStyle/>
          <a:p>
            <a:r>
              <a:rPr lang="en-GB" sz="2200" dirty="0" smtClean="0"/>
              <a:t>In the appendix, you’ll find a list of the terms and acronyms used in this presentation.</a:t>
            </a:r>
          </a:p>
          <a:p>
            <a:r>
              <a:rPr lang="en-GB" sz="2200" dirty="0" smtClean="0"/>
              <a:t>Concerning the documents mentioned in this presentation:</a:t>
            </a:r>
          </a:p>
          <a:p>
            <a:pPr lvl="1"/>
            <a:r>
              <a:rPr lang="en-GB" sz="2200" dirty="0" smtClean="0"/>
              <a:t>At </a:t>
            </a:r>
            <a:r>
              <a:rPr lang="en-GB" sz="2200" i="1" dirty="0" smtClean="0"/>
              <a:t>houmollerconsulting.dk</a:t>
            </a:r>
            <a:r>
              <a:rPr lang="en-GB" sz="2200" dirty="0" smtClean="0"/>
              <a:t>, you can download the documents from the sub-page </a:t>
            </a:r>
            <a:r>
              <a:rPr lang="en-GB" sz="2200" i="1" dirty="0" smtClean="0"/>
              <a:t>Facts and findings</a:t>
            </a:r>
            <a:r>
              <a:rPr lang="en-GB" sz="2200" dirty="0" smtClean="0"/>
              <a:t>.</a:t>
            </a:r>
          </a:p>
          <a:p>
            <a:r>
              <a:rPr lang="en-GB" sz="2100" dirty="0" smtClean="0">
                <a:solidFill>
                  <a:srgbClr val="003399"/>
                </a:solidFill>
              </a:rPr>
              <a:t>This PowerPoint presentation is animated</a:t>
            </a:r>
          </a:p>
          <a:p>
            <a:pPr lvl="1"/>
            <a:r>
              <a:rPr lang="en-GB" sz="2100" dirty="0" smtClean="0">
                <a:solidFill>
                  <a:srgbClr val="003399"/>
                </a:solidFill>
              </a:rPr>
              <a:t>It’s recommended to run the animation when viewing the presentation.</a:t>
            </a:r>
          </a:p>
          <a:p>
            <a:r>
              <a:rPr lang="en-GB" sz="2100" dirty="0" smtClean="0">
                <a:solidFill>
                  <a:srgbClr val="003399"/>
                </a:solidFill>
              </a:rPr>
              <a:t>On most computers, you can start the animation by pressing </a:t>
            </a:r>
            <a:r>
              <a:rPr lang="en-GB" sz="2100" i="1" u="sng" dirty="0" smtClean="0">
                <a:solidFill>
                  <a:srgbClr val="003399"/>
                </a:solidFill>
              </a:rPr>
              <a:t>F5</a:t>
            </a:r>
            <a:r>
              <a:rPr lang="en-GB" sz="2100" i="1" dirty="0" smtClean="0">
                <a:solidFill>
                  <a:srgbClr val="003399"/>
                </a:solidFill>
              </a:rPr>
              <a:t>.</a:t>
            </a:r>
          </a:p>
          <a:p>
            <a:pPr lvl="1"/>
            <a:r>
              <a:rPr lang="en-GB" sz="2100" dirty="0" smtClean="0">
                <a:solidFill>
                  <a:srgbClr val="003399"/>
                </a:solidFill>
              </a:rPr>
              <a:t>Now the presentation moves one step forward, when you press </a:t>
            </a:r>
            <a:r>
              <a:rPr lang="en-GB" sz="2100" i="1" u="sng" dirty="0" smtClean="0">
                <a:solidFill>
                  <a:srgbClr val="003399"/>
                </a:solidFill>
              </a:rPr>
              <a:t>Page Down</a:t>
            </a:r>
            <a:r>
              <a:rPr lang="en-GB" sz="2100" dirty="0" smtClean="0">
                <a:solidFill>
                  <a:srgbClr val="003399"/>
                </a:solidFill>
              </a:rPr>
              <a:t>. It moves one step backward, when you press </a:t>
            </a:r>
            <a:r>
              <a:rPr lang="en-GB" sz="2100" i="1" u="sng" dirty="0" smtClean="0">
                <a:solidFill>
                  <a:srgbClr val="003399"/>
                </a:solidFill>
              </a:rPr>
              <a:t>Page Up</a:t>
            </a:r>
            <a:r>
              <a:rPr lang="en-GB" sz="2100" dirty="0" smtClean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307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smtClean="0"/>
              <a:t>14 April 2015</a:t>
            </a:r>
            <a:endParaRPr lang="en-GB" dirty="0" smtClean="0"/>
          </a:p>
        </p:txBody>
      </p:sp>
      <p:sp>
        <p:nvSpPr>
          <p:cNvPr id="307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F01E3C-D094-4FA6-AEB9-C1BF68A5B652}" type="slidenum">
              <a:rPr lang="en-GB" smtClean="0"/>
              <a:pPr/>
              <a:t>1</a:t>
            </a:fld>
            <a:endParaRPr lang="en-GB" dirty="0" smtClean="0"/>
          </a:p>
        </p:txBody>
      </p:sp>
      <p:grpSp>
        <p:nvGrpSpPr>
          <p:cNvPr id="9" name="Gruppe 8"/>
          <p:cNvGrpSpPr/>
          <p:nvPr/>
        </p:nvGrpSpPr>
        <p:grpSpPr>
          <a:xfrm>
            <a:off x="8204654" y="432027"/>
            <a:ext cx="1327831" cy="1822450"/>
            <a:chOff x="2065111" y="4496027"/>
            <a:chExt cx="1327831" cy="1822450"/>
          </a:xfrm>
        </p:grpSpPr>
        <p:grpSp>
          <p:nvGrpSpPr>
            <p:cNvPr id="10" name="Gruppe 23"/>
            <p:cNvGrpSpPr/>
            <p:nvPr/>
          </p:nvGrpSpPr>
          <p:grpSpPr>
            <a:xfrm>
              <a:off x="2729367" y="4496027"/>
              <a:ext cx="663575" cy="1822450"/>
              <a:chOff x="6662738" y="2347913"/>
              <a:chExt cx="663575" cy="182245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6762750" y="2347913"/>
                <a:ext cx="377825" cy="350838"/>
              </a:xfrm>
              <a:custGeom>
                <a:avLst/>
                <a:gdLst/>
                <a:ahLst/>
                <a:cxnLst>
                  <a:cxn ang="0">
                    <a:pos x="79" y="112"/>
                  </a:cxn>
                  <a:cxn ang="0">
                    <a:pos x="83" y="51"/>
                  </a:cxn>
                  <a:cxn ang="0">
                    <a:pos x="97" y="20"/>
                  </a:cxn>
                  <a:cxn ang="0">
                    <a:pos x="132" y="2"/>
                  </a:cxn>
                  <a:cxn ang="0">
                    <a:pos x="171" y="0"/>
                  </a:cxn>
                  <a:cxn ang="0">
                    <a:pos x="195" y="12"/>
                  </a:cxn>
                  <a:cxn ang="0">
                    <a:pos x="213" y="43"/>
                  </a:cxn>
                  <a:cxn ang="0">
                    <a:pos x="230" y="79"/>
                  </a:cxn>
                  <a:cxn ang="0">
                    <a:pos x="238" y="115"/>
                  </a:cxn>
                  <a:cxn ang="0">
                    <a:pos x="232" y="164"/>
                  </a:cxn>
                  <a:cxn ang="0">
                    <a:pos x="220" y="195"/>
                  </a:cxn>
                  <a:cxn ang="0">
                    <a:pos x="206" y="213"/>
                  </a:cxn>
                  <a:cxn ang="0">
                    <a:pos x="175" y="221"/>
                  </a:cxn>
                  <a:cxn ang="0">
                    <a:pos x="141" y="219"/>
                  </a:cxn>
                  <a:cxn ang="0">
                    <a:pos x="116" y="195"/>
                  </a:cxn>
                  <a:cxn ang="0">
                    <a:pos x="97" y="166"/>
                  </a:cxn>
                  <a:cxn ang="0">
                    <a:pos x="85" y="148"/>
                  </a:cxn>
                  <a:cxn ang="0">
                    <a:pos x="61" y="170"/>
                  </a:cxn>
                  <a:cxn ang="0">
                    <a:pos x="34" y="191"/>
                  </a:cxn>
                  <a:cxn ang="0">
                    <a:pos x="16" y="191"/>
                  </a:cxn>
                  <a:cxn ang="0">
                    <a:pos x="0" y="176"/>
                  </a:cxn>
                  <a:cxn ang="0">
                    <a:pos x="10" y="166"/>
                  </a:cxn>
                  <a:cxn ang="0">
                    <a:pos x="34" y="154"/>
                  </a:cxn>
                  <a:cxn ang="0">
                    <a:pos x="59" y="142"/>
                  </a:cxn>
                  <a:cxn ang="0">
                    <a:pos x="79" y="112"/>
                  </a:cxn>
                </a:cxnLst>
                <a:rect l="0" t="0" r="r" b="b"/>
                <a:pathLst>
                  <a:path w="238" h="221">
                    <a:moveTo>
                      <a:pt x="79" y="112"/>
                    </a:moveTo>
                    <a:lnTo>
                      <a:pt x="83" y="51"/>
                    </a:lnTo>
                    <a:lnTo>
                      <a:pt x="97" y="20"/>
                    </a:lnTo>
                    <a:lnTo>
                      <a:pt x="132" y="2"/>
                    </a:lnTo>
                    <a:lnTo>
                      <a:pt x="171" y="0"/>
                    </a:lnTo>
                    <a:lnTo>
                      <a:pt x="195" y="12"/>
                    </a:lnTo>
                    <a:lnTo>
                      <a:pt x="213" y="43"/>
                    </a:lnTo>
                    <a:lnTo>
                      <a:pt x="230" y="79"/>
                    </a:lnTo>
                    <a:lnTo>
                      <a:pt x="238" y="115"/>
                    </a:lnTo>
                    <a:lnTo>
                      <a:pt x="232" y="164"/>
                    </a:lnTo>
                    <a:lnTo>
                      <a:pt x="220" y="195"/>
                    </a:lnTo>
                    <a:lnTo>
                      <a:pt x="206" y="213"/>
                    </a:lnTo>
                    <a:lnTo>
                      <a:pt x="175" y="221"/>
                    </a:lnTo>
                    <a:lnTo>
                      <a:pt x="141" y="219"/>
                    </a:lnTo>
                    <a:lnTo>
                      <a:pt x="116" y="195"/>
                    </a:lnTo>
                    <a:lnTo>
                      <a:pt x="97" y="166"/>
                    </a:lnTo>
                    <a:lnTo>
                      <a:pt x="85" y="148"/>
                    </a:lnTo>
                    <a:lnTo>
                      <a:pt x="61" y="170"/>
                    </a:lnTo>
                    <a:lnTo>
                      <a:pt x="34" y="191"/>
                    </a:lnTo>
                    <a:lnTo>
                      <a:pt x="16" y="191"/>
                    </a:lnTo>
                    <a:lnTo>
                      <a:pt x="0" y="176"/>
                    </a:lnTo>
                    <a:lnTo>
                      <a:pt x="10" y="166"/>
                    </a:lnTo>
                    <a:lnTo>
                      <a:pt x="34" y="154"/>
                    </a:lnTo>
                    <a:lnTo>
                      <a:pt x="59" y="142"/>
                    </a:lnTo>
                    <a:lnTo>
                      <a:pt x="79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6886575" y="2773363"/>
                <a:ext cx="298450" cy="571500"/>
              </a:xfrm>
              <a:custGeom>
                <a:avLst/>
                <a:gdLst/>
                <a:ahLst/>
                <a:cxnLst>
                  <a:cxn ang="0">
                    <a:pos x="92" y="8"/>
                  </a:cxn>
                  <a:cxn ang="0">
                    <a:pos x="126" y="0"/>
                  </a:cxn>
                  <a:cxn ang="0">
                    <a:pos x="159" y="8"/>
                  </a:cxn>
                  <a:cxn ang="0">
                    <a:pos x="184" y="26"/>
                  </a:cxn>
                  <a:cxn ang="0">
                    <a:pos x="188" y="60"/>
                  </a:cxn>
                  <a:cxn ang="0">
                    <a:pos x="184" y="85"/>
                  </a:cxn>
                  <a:cxn ang="0">
                    <a:pos x="169" y="117"/>
                  </a:cxn>
                  <a:cxn ang="0">
                    <a:pos x="147" y="153"/>
                  </a:cxn>
                  <a:cxn ang="0">
                    <a:pos x="139" y="183"/>
                  </a:cxn>
                  <a:cxn ang="0">
                    <a:pos x="139" y="219"/>
                  </a:cxn>
                  <a:cxn ang="0">
                    <a:pos x="147" y="250"/>
                  </a:cxn>
                  <a:cxn ang="0">
                    <a:pos x="163" y="284"/>
                  </a:cxn>
                  <a:cxn ang="0">
                    <a:pos x="171" y="310"/>
                  </a:cxn>
                  <a:cxn ang="0">
                    <a:pos x="163" y="336"/>
                  </a:cxn>
                  <a:cxn ang="0">
                    <a:pos x="147" y="348"/>
                  </a:cxn>
                  <a:cxn ang="0">
                    <a:pos x="123" y="360"/>
                  </a:cxn>
                  <a:cxn ang="0">
                    <a:pos x="98" y="360"/>
                  </a:cxn>
                  <a:cxn ang="0">
                    <a:pos x="61" y="348"/>
                  </a:cxn>
                  <a:cxn ang="0">
                    <a:pos x="36" y="320"/>
                  </a:cxn>
                  <a:cxn ang="0">
                    <a:pos x="12" y="278"/>
                  </a:cxn>
                  <a:cxn ang="0">
                    <a:pos x="0" y="224"/>
                  </a:cxn>
                  <a:cxn ang="0">
                    <a:pos x="10" y="171"/>
                  </a:cxn>
                  <a:cxn ang="0">
                    <a:pos x="24" y="129"/>
                  </a:cxn>
                  <a:cxn ang="0">
                    <a:pos x="47" y="79"/>
                  </a:cxn>
                  <a:cxn ang="0">
                    <a:pos x="71" y="38"/>
                  </a:cxn>
                  <a:cxn ang="0">
                    <a:pos x="92" y="8"/>
                  </a:cxn>
                </a:cxnLst>
                <a:rect l="0" t="0" r="r" b="b"/>
                <a:pathLst>
                  <a:path w="188" h="360">
                    <a:moveTo>
                      <a:pt x="92" y="8"/>
                    </a:moveTo>
                    <a:lnTo>
                      <a:pt x="126" y="0"/>
                    </a:lnTo>
                    <a:lnTo>
                      <a:pt x="159" y="8"/>
                    </a:lnTo>
                    <a:lnTo>
                      <a:pt x="184" y="26"/>
                    </a:lnTo>
                    <a:lnTo>
                      <a:pt x="188" y="60"/>
                    </a:lnTo>
                    <a:lnTo>
                      <a:pt x="184" y="85"/>
                    </a:lnTo>
                    <a:lnTo>
                      <a:pt x="169" y="117"/>
                    </a:lnTo>
                    <a:lnTo>
                      <a:pt x="147" y="153"/>
                    </a:lnTo>
                    <a:lnTo>
                      <a:pt x="139" y="183"/>
                    </a:lnTo>
                    <a:lnTo>
                      <a:pt x="139" y="219"/>
                    </a:lnTo>
                    <a:lnTo>
                      <a:pt x="147" y="250"/>
                    </a:lnTo>
                    <a:lnTo>
                      <a:pt x="163" y="284"/>
                    </a:lnTo>
                    <a:lnTo>
                      <a:pt x="171" y="310"/>
                    </a:lnTo>
                    <a:lnTo>
                      <a:pt x="163" y="336"/>
                    </a:lnTo>
                    <a:lnTo>
                      <a:pt x="147" y="348"/>
                    </a:lnTo>
                    <a:lnTo>
                      <a:pt x="123" y="360"/>
                    </a:lnTo>
                    <a:lnTo>
                      <a:pt x="98" y="360"/>
                    </a:lnTo>
                    <a:lnTo>
                      <a:pt x="61" y="348"/>
                    </a:lnTo>
                    <a:lnTo>
                      <a:pt x="36" y="320"/>
                    </a:lnTo>
                    <a:lnTo>
                      <a:pt x="12" y="278"/>
                    </a:lnTo>
                    <a:lnTo>
                      <a:pt x="0" y="224"/>
                    </a:lnTo>
                    <a:lnTo>
                      <a:pt x="10" y="171"/>
                    </a:lnTo>
                    <a:lnTo>
                      <a:pt x="24" y="129"/>
                    </a:lnTo>
                    <a:lnTo>
                      <a:pt x="47" y="79"/>
                    </a:lnTo>
                    <a:lnTo>
                      <a:pt x="71" y="38"/>
                    </a:lnTo>
                    <a:lnTo>
                      <a:pt x="9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6738938" y="2784476"/>
                <a:ext cx="323850" cy="603250"/>
              </a:xfrm>
              <a:custGeom>
                <a:avLst/>
                <a:gdLst/>
                <a:ahLst/>
                <a:cxnLst>
                  <a:cxn ang="0">
                    <a:pos x="114" y="41"/>
                  </a:cxn>
                  <a:cxn ang="0">
                    <a:pos x="161" y="0"/>
                  </a:cxn>
                  <a:cxn ang="0">
                    <a:pos x="175" y="0"/>
                  </a:cxn>
                  <a:cxn ang="0">
                    <a:pos x="200" y="4"/>
                  </a:cxn>
                  <a:cxn ang="0">
                    <a:pos x="204" y="29"/>
                  </a:cxn>
                  <a:cxn ang="0">
                    <a:pos x="181" y="47"/>
                  </a:cxn>
                  <a:cxn ang="0">
                    <a:pos x="154" y="53"/>
                  </a:cxn>
                  <a:cxn ang="0">
                    <a:pos x="114" y="79"/>
                  </a:cxn>
                  <a:cxn ang="0">
                    <a:pos x="64" y="127"/>
                  </a:cxn>
                  <a:cxn ang="0">
                    <a:pos x="33" y="180"/>
                  </a:cxn>
                  <a:cxn ang="0">
                    <a:pos x="27" y="200"/>
                  </a:cxn>
                  <a:cxn ang="0">
                    <a:pos x="39" y="212"/>
                  </a:cxn>
                  <a:cxn ang="0">
                    <a:pos x="89" y="241"/>
                  </a:cxn>
                  <a:cxn ang="0">
                    <a:pos x="129" y="254"/>
                  </a:cxn>
                  <a:cxn ang="0">
                    <a:pos x="126" y="271"/>
                  </a:cxn>
                  <a:cxn ang="0">
                    <a:pos x="95" y="297"/>
                  </a:cxn>
                  <a:cxn ang="0">
                    <a:pos x="70" y="331"/>
                  </a:cxn>
                  <a:cxn ang="0">
                    <a:pos x="64" y="371"/>
                  </a:cxn>
                  <a:cxn ang="0">
                    <a:pos x="50" y="380"/>
                  </a:cxn>
                  <a:cxn ang="0">
                    <a:pos x="27" y="371"/>
                  </a:cxn>
                  <a:cxn ang="0">
                    <a:pos x="45" y="341"/>
                  </a:cxn>
                  <a:cxn ang="0">
                    <a:pos x="51" y="317"/>
                  </a:cxn>
                  <a:cxn ang="0">
                    <a:pos x="81" y="291"/>
                  </a:cxn>
                  <a:cxn ang="0">
                    <a:pos x="95" y="271"/>
                  </a:cxn>
                  <a:cxn ang="0">
                    <a:pos x="95" y="261"/>
                  </a:cxn>
                  <a:cxn ang="0">
                    <a:pos x="58" y="247"/>
                  </a:cxn>
                  <a:cxn ang="0">
                    <a:pos x="19" y="224"/>
                  </a:cxn>
                  <a:cxn ang="0">
                    <a:pos x="0" y="210"/>
                  </a:cxn>
                  <a:cxn ang="0">
                    <a:pos x="0" y="186"/>
                  </a:cxn>
                  <a:cxn ang="0">
                    <a:pos x="21" y="150"/>
                  </a:cxn>
                  <a:cxn ang="0">
                    <a:pos x="50" y="103"/>
                  </a:cxn>
                  <a:cxn ang="0">
                    <a:pos x="82" y="71"/>
                  </a:cxn>
                  <a:cxn ang="0">
                    <a:pos x="114" y="41"/>
                  </a:cxn>
                </a:cxnLst>
                <a:rect l="0" t="0" r="r" b="b"/>
                <a:pathLst>
                  <a:path w="204" h="380">
                    <a:moveTo>
                      <a:pt x="114" y="41"/>
                    </a:moveTo>
                    <a:lnTo>
                      <a:pt x="161" y="0"/>
                    </a:lnTo>
                    <a:lnTo>
                      <a:pt x="175" y="0"/>
                    </a:lnTo>
                    <a:lnTo>
                      <a:pt x="200" y="4"/>
                    </a:lnTo>
                    <a:lnTo>
                      <a:pt x="204" y="29"/>
                    </a:lnTo>
                    <a:lnTo>
                      <a:pt x="181" y="47"/>
                    </a:lnTo>
                    <a:lnTo>
                      <a:pt x="154" y="53"/>
                    </a:lnTo>
                    <a:lnTo>
                      <a:pt x="114" y="79"/>
                    </a:lnTo>
                    <a:lnTo>
                      <a:pt x="64" y="127"/>
                    </a:lnTo>
                    <a:lnTo>
                      <a:pt x="33" y="180"/>
                    </a:lnTo>
                    <a:lnTo>
                      <a:pt x="27" y="200"/>
                    </a:lnTo>
                    <a:lnTo>
                      <a:pt x="39" y="212"/>
                    </a:lnTo>
                    <a:lnTo>
                      <a:pt x="89" y="241"/>
                    </a:lnTo>
                    <a:lnTo>
                      <a:pt x="129" y="254"/>
                    </a:lnTo>
                    <a:lnTo>
                      <a:pt x="126" y="271"/>
                    </a:lnTo>
                    <a:lnTo>
                      <a:pt x="95" y="297"/>
                    </a:lnTo>
                    <a:lnTo>
                      <a:pt x="70" y="331"/>
                    </a:lnTo>
                    <a:lnTo>
                      <a:pt x="64" y="371"/>
                    </a:lnTo>
                    <a:lnTo>
                      <a:pt x="50" y="380"/>
                    </a:lnTo>
                    <a:lnTo>
                      <a:pt x="27" y="371"/>
                    </a:lnTo>
                    <a:lnTo>
                      <a:pt x="45" y="341"/>
                    </a:lnTo>
                    <a:lnTo>
                      <a:pt x="51" y="317"/>
                    </a:lnTo>
                    <a:lnTo>
                      <a:pt x="81" y="291"/>
                    </a:lnTo>
                    <a:lnTo>
                      <a:pt x="95" y="271"/>
                    </a:lnTo>
                    <a:lnTo>
                      <a:pt x="95" y="261"/>
                    </a:lnTo>
                    <a:lnTo>
                      <a:pt x="58" y="247"/>
                    </a:lnTo>
                    <a:lnTo>
                      <a:pt x="19" y="224"/>
                    </a:lnTo>
                    <a:lnTo>
                      <a:pt x="0" y="210"/>
                    </a:lnTo>
                    <a:lnTo>
                      <a:pt x="0" y="186"/>
                    </a:lnTo>
                    <a:lnTo>
                      <a:pt x="21" y="150"/>
                    </a:lnTo>
                    <a:lnTo>
                      <a:pt x="50" y="103"/>
                    </a:lnTo>
                    <a:lnTo>
                      <a:pt x="82" y="71"/>
                    </a:lnTo>
                    <a:lnTo>
                      <a:pt x="114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7127875" y="2809876"/>
                <a:ext cx="198438" cy="59531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8"/>
                  </a:cxn>
                  <a:cxn ang="0">
                    <a:pos x="13" y="38"/>
                  </a:cxn>
                  <a:cxn ang="0">
                    <a:pos x="25" y="60"/>
                  </a:cxn>
                  <a:cxn ang="0">
                    <a:pos x="56" y="80"/>
                  </a:cxn>
                  <a:cxn ang="0">
                    <a:pos x="82" y="121"/>
                  </a:cxn>
                  <a:cxn ang="0">
                    <a:pos x="94" y="169"/>
                  </a:cxn>
                  <a:cxn ang="0">
                    <a:pos x="96" y="218"/>
                  </a:cxn>
                  <a:cxn ang="0">
                    <a:pos x="82" y="238"/>
                  </a:cxn>
                  <a:cxn ang="0">
                    <a:pos x="50" y="260"/>
                  </a:cxn>
                  <a:cxn ang="0">
                    <a:pos x="14" y="278"/>
                  </a:cxn>
                  <a:cxn ang="0">
                    <a:pos x="8" y="294"/>
                  </a:cxn>
                  <a:cxn ang="0">
                    <a:pos x="13" y="315"/>
                  </a:cxn>
                  <a:cxn ang="0">
                    <a:pos x="46" y="342"/>
                  </a:cxn>
                  <a:cxn ang="0">
                    <a:pos x="75" y="375"/>
                  </a:cxn>
                  <a:cxn ang="0">
                    <a:pos x="88" y="375"/>
                  </a:cxn>
                  <a:cxn ang="0">
                    <a:pos x="90" y="354"/>
                  </a:cxn>
                  <a:cxn ang="0">
                    <a:pos x="71" y="330"/>
                  </a:cxn>
                  <a:cxn ang="0">
                    <a:pos x="34" y="300"/>
                  </a:cxn>
                  <a:cxn ang="0">
                    <a:pos x="34" y="286"/>
                  </a:cxn>
                  <a:cxn ang="0">
                    <a:pos x="58" y="274"/>
                  </a:cxn>
                  <a:cxn ang="0">
                    <a:pos x="109" y="254"/>
                  </a:cxn>
                  <a:cxn ang="0">
                    <a:pos x="125" y="225"/>
                  </a:cxn>
                  <a:cxn ang="0">
                    <a:pos x="125" y="194"/>
                  </a:cxn>
                  <a:cxn ang="0">
                    <a:pos x="115" y="139"/>
                  </a:cxn>
                  <a:cxn ang="0">
                    <a:pos x="94" y="91"/>
                  </a:cxn>
                  <a:cxn ang="0">
                    <a:pos x="69" y="36"/>
                  </a:cxn>
                  <a:cxn ang="0">
                    <a:pos x="40" y="8"/>
                  </a:cxn>
                  <a:cxn ang="0">
                    <a:pos x="14" y="0"/>
                  </a:cxn>
                </a:cxnLst>
                <a:rect l="0" t="0" r="r" b="b"/>
                <a:pathLst>
                  <a:path w="125" h="375">
                    <a:moveTo>
                      <a:pt x="14" y="0"/>
                    </a:moveTo>
                    <a:lnTo>
                      <a:pt x="0" y="18"/>
                    </a:lnTo>
                    <a:lnTo>
                      <a:pt x="13" y="38"/>
                    </a:lnTo>
                    <a:lnTo>
                      <a:pt x="25" y="60"/>
                    </a:lnTo>
                    <a:lnTo>
                      <a:pt x="56" y="80"/>
                    </a:lnTo>
                    <a:lnTo>
                      <a:pt x="82" y="121"/>
                    </a:lnTo>
                    <a:lnTo>
                      <a:pt x="94" y="169"/>
                    </a:lnTo>
                    <a:lnTo>
                      <a:pt x="96" y="218"/>
                    </a:lnTo>
                    <a:lnTo>
                      <a:pt x="82" y="238"/>
                    </a:lnTo>
                    <a:lnTo>
                      <a:pt x="50" y="260"/>
                    </a:lnTo>
                    <a:lnTo>
                      <a:pt x="14" y="278"/>
                    </a:lnTo>
                    <a:lnTo>
                      <a:pt x="8" y="294"/>
                    </a:lnTo>
                    <a:lnTo>
                      <a:pt x="13" y="315"/>
                    </a:lnTo>
                    <a:lnTo>
                      <a:pt x="46" y="342"/>
                    </a:lnTo>
                    <a:lnTo>
                      <a:pt x="75" y="375"/>
                    </a:lnTo>
                    <a:lnTo>
                      <a:pt x="88" y="375"/>
                    </a:lnTo>
                    <a:lnTo>
                      <a:pt x="90" y="354"/>
                    </a:lnTo>
                    <a:lnTo>
                      <a:pt x="71" y="330"/>
                    </a:lnTo>
                    <a:lnTo>
                      <a:pt x="34" y="300"/>
                    </a:lnTo>
                    <a:lnTo>
                      <a:pt x="34" y="286"/>
                    </a:lnTo>
                    <a:lnTo>
                      <a:pt x="58" y="274"/>
                    </a:lnTo>
                    <a:lnTo>
                      <a:pt x="109" y="254"/>
                    </a:lnTo>
                    <a:lnTo>
                      <a:pt x="125" y="225"/>
                    </a:lnTo>
                    <a:lnTo>
                      <a:pt x="125" y="194"/>
                    </a:lnTo>
                    <a:lnTo>
                      <a:pt x="115" y="139"/>
                    </a:lnTo>
                    <a:lnTo>
                      <a:pt x="94" y="91"/>
                    </a:lnTo>
                    <a:lnTo>
                      <a:pt x="69" y="36"/>
                    </a:lnTo>
                    <a:lnTo>
                      <a:pt x="4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6977063" y="3252788"/>
                <a:ext cx="219075" cy="917575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7" y="3"/>
                  </a:cxn>
                  <a:cxn ang="0">
                    <a:pos x="89" y="0"/>
                  </a:cxn>
                  <a:cxn ang="0">
                    <a:pos x="101" y="28"/>
                  </a:cxn>
                  <a:cxn ang="0">
                    <a:pos x="101" y="94"/>
                  </a:cxn>
                  <a:cxn ang="0">
                    <a:pos x="89" y="179"/>
                  </a:cxn>
                  <a:cxn ang="0">
                    <a:pos x="76" y="265"/>
                  </a:cxn>
                  <a:cxn ang="0">
                    <a:pos x="56" y="362"/>
                  </a:cxn>
                  <a:cxn ang="0">
                    <a:pos x="39" y="434"/>
                  </a:cxn>
                  <a:cxn ang="0">
                    <a:pos x="37" y="494"/>
                  </a:cxn>
                  <a:cxn ang="0">
                    <a:pos x="49" y="512"/>
                  </a:cxn>
                  <a:cxn ang="0">
                    <a:pos x="89" y="530"/>
                  </a:cxn>
                  <a:cxn ang="0">
                    <a:pos x="132" y="542"/>
                  </a:cxn>
                  <a:cxn ang="0">
                    <a:pos x="138" y="554"/>
                  </a:cxn>
                  <a:cxn ang="0">
                    <a:pos x="120" y="572"/>
                  </a:cxn>
                  <a:cxn ang="0">
                    <a:pos x="82" y="578"/>
                  </a:cxn>
                  <a:cxn ang="0">
                    <a:pos x="76" y="572"/>
                  </a:cxn>
                  <a:cxn ang="0">
                    <a:pos x="57" y="548"/>
                  </a:cxn>
                  <a:cxn ang="0">
                    <a:pos x="24" y="533"/>
                  </a:cxn>
                  <a:cxn ang="0">
                    <a:pos x="0" y="527"/>
                  </a:cxn>
                  <a:cxn ang="0">
                    <a:pos x="0" y="509"/>
                  </a:cxn>
                  <a:cxn ang="0">
                    <a:pos x="0" y="488"/>
                  </a:cxn>
                  <a:cxn ang="0">
                    <a:pos x="12" y="470"/>
                  </a:cxn>
                  <a:cxn ang="0">
                    <a:pos x="18" y="413"/>
                  </a:cxn>
                  <a:cxn ang="0">
                    <a:pos x="27" y="356"/>
                  </a:cxn>
                  <a:cxn ang="0">
                    <a:pos x="39" y="289"/>
                  </a:cxn>
                  <a:cxn ang="0">
                    <a:pos x="49" y="223"/>
                  </a:cxn>
                  <a:cxn ang="0">
                    <a:pos x="57" y="155"/>
                  </a:cxn>
                  <a:cxn ang="0">
                    <a:pos x="62" y="85"/>
                  </a:cxn>
                  <a:cxn ang="0">
                    <a:pos x="57" y="28"/>
                  </a:cxn>
                </a:cxnLst>
                <a:rect l="0" t="0" r="r" b="b"/>
                <a:pathLst>
                  <a:path w="138" h="578">
                    <a:moveTo>
                      <a:pt x="57" y="28"/>
                    </a:moveTo>
                    <a:lnTo>
                      <a:pt x="57" y="3"/>
                    </a:lnTo>
                    <a:lnTo>
                      <a:pt x="89" y="0"/>
                    </a:lnTo>
                    <a:lnTo>
                      <a:pt x="101" y="28"/>
                    </a:lnTo>
                    <a:lnTo>
                      <a:pt x="101" y="94"/>
                    </a:lnTo>
                    <a:lnTo>
                      <a:pt x="89" y="179"/>
                    </a:lnTo>
                    <a:lnTo>
                      <a:pt x="76" y="265"/>
                    </a:lnTo>
                    <a:lnTo>
                      <a:pt x="56" y="362"/>
                    </a:lnTo>
                    <a:lnTo>
                      <a:pt x="39" y="434"/>
                    </a:lnTo>
                    <a:lnTo>
                      <a:pt x="37" y="494"/>
                    </a:lnTo>
                    <a:lnTo>
                      <a:pt x="49" y="512"/>
                    </a:lnTo>
                    <a:lnTo>
                      <a:pt x="89" y="530"/>
                    </a:lnTo>
                    <a:lnTo>
                      <a:pt x="132" y="542"/>
                    </a:lnTo>
                    <a:lnTo>
                      <a:pt x="138" y="554"/>
                    </a:lnTo>
                    <a:lnTo>
                      <a:pt x="120" y="572"/>
                    </a:lnTo>
                    <a:lnTo>
                      <a:pt x="82" y="578"/>
                    </a:lnTo>
                    <a:lnTo>
                      <a:pt x="76" y="572"/>
                    </a:lnTo>
                    <a:lnTo>
                      <a:pt x="57" y="548"/>
                    </a:lnTo>
                    <a:lnTo>
                      <a:pt x="24" y="533"/>
                    </a:lnTo>
                    <a:lnTo>
                      <a:pt x="0" y="527"/>
                    </a:lnTo>
                    <a:lnTo>
                      <a:pt x="0" y="509"/>
                    </a:lnTo>
                    <a:lnTo>
                      <a:pt x="0" y="488"/>
                    </a:lnTo>
                    <a:lnTo>
                      <a:pt x="12" y="470"/>
                    </a:lnTo>
                    <a:lnTo>
                      <a:pt x="18" y="413"/>
                    </a:lnTo>
                    <a:lnTo>
                      <a:pt x="27" y="356"/>
                    </a:lnTo>
                    <a:lnTo>
                      <a:pt x="39" y="289"/>
                    </a:lnTo>
                    <a:lnTo>
                      <a:pt x="49" y="223"/>
                    </a:lnTo>
                    <a:lnTo>
                      <a:pt x="57" y="155"/>
                    </a:lnTo>
                    <a:lnTo>
                      <a:pt x="62" y="85"/>
                    </a:lnTo>
                    <a:lnTo>
                      <a:pt x="57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6662738" y="3257551"/>
                <a:ext cx="400050" cy="893763"/>
              </a:xfrm>
              <a:custGeom>
                <a:avLst/>
                <a:gdLst/>
                <a:ahLst/>
                <a:cxnLst>
                  <a:cxn ang="0">
                    <a:pos x="186" y="51"/>
                  </a:cxn>
                  <a:cxn ang="0">
                    <a:pos x="209" y="9"/>
                  </a:cxn>
                  <a:cxn ang="0">
                    <a:pos x="227" y="0"/>
                  </a:cxn>
                  <a:cxn ang="0">
                    <a:pos x="252" y="26"/>
                  </a:cxn>
                  <a:cxn ang="0">
                    <a:pos x="246" y="44"/>
                  </a:cxn>
                  <a:cxn ang="0">
                    <a:pos x="217" y="82"/>
                  </a:cxn>
                  <a:cxn ang="0">
                    <a:pos x="196" y="140"/>
                  </a:cxn>
                  <a:cxn ang="0">
                    <a:pos x="178" y="202"/>
                  </a:cxn>
                  <a:cxn ang="0">
                    <a:pos x="166" y="286"/>
                  </a:cxn>
                  <a:cxn ang="0">
                    <a:pos x="162" y="383"/>
                  </a:cxn>
                  <a:cxn ang="0">
                    <a:pos x="166" y="458"/>
                  </a:cxn>
                  <a:cxn ang="0">
                    <a:pos x="168" y="509"/>
                  </a:cxn>
                  <a:cxn ang="0">
                    <a:pos x="168" y="521"/>
                  </a:cxn>
                  <a:cxn ang="0">
                    <a:pos x="153" y="533"/>
                  </a:cxn>
                  <a:cxn ang="0">
                    <a:pos x="131" y="527"/>
                  </a:cxn>
                  <a:cxn ang="0">
                    <a:pos x="82" y="536"/>
                  </a:cxn>
                  <a:cxn ang="0">
                    <a:pos x="49" y="561"/>
                  </a:cxn>
                  <a:cxn ang="0">
                    <a:pos x="33" y="563"/>
                  </a:cxn>
                  <a:cxn ang="0">
                    <a:pos x="0" y="533"/>
                  </a:cxn>
                  <a:cxn ang="0">
                    <a:pos x="0" y="524"/>
                  </a:cxn>
                  <a:cxn ang="0">
                    <a:pos x="37" y="515"/>
                  </a:cxn>
                  <a:cxn ang="0">
                    <a:pos x="82" y="509"/>
                  </a:cxn>
                  <a:cxn ang="0">
                    <a:pos x="125" y="503"/>
                  </a:cxn>
                  <a:cxn ang="0">
                    <a:pos x="141" y="500"/>
                  </a:cxn>
                  <a:cxn ang="0">
                    <a:pos x="141" y="470"/>
                  </a:cxn>
                  <a:cxn ang="0">
                    <a:pos x="141" y="395"/>
                  </a:cxn>
                  <a:cxn ang="0">
                    <a:pos x="137" y="320"/>
                  </a:cxn>
                  <a:cxn ang="0">
                    <a:pos x="144" y="250"/>
                  </a:cxn>
                  <a:cxn ang="0">
                    <a:pos x="153" y="182"/>
                  </a:cxn>
                  <a:cxn ang="0">
                    <a:pos x="159" y="118"/>
                  </a:cxn>
                  <a:cxn ang="0">
                    <a:pos x="172" y="75"/>
                  </a:cxn>
                  <a:cxn ang="0">
                    <a:pos x="186" y="51"/>
                  </a:cxn>
                </a:cxnLst>
                <a:rect l="0" t="0" r="r" b="b"/>
                <a:pathLst>
                  <a:path w="252" h="563">
                    <a:moveTo>
                      <a:pt x="186" y="51"/>
                    </a:moveTo>
                    <a:lnTo>
                      <a:pt x="209" y="9"/>
                    </a:lnTo>
                    <a:lnTo>
                      <a:pt x="227" y="0"/>
                    </a:lnTo>
                    <a:lnTo>
                      <a:pt x="252" y="26"/>
                    </a:lnTo>
                    <a:lnTo>
                      <a:pt x="246" y="44"/>
                    </a:lnTo>
                    <a:lnTo>
                      <a:pt x="217" y="82"/>
                    </a:lnTo>
                    <a:lnTo>
                      <a:pt x="196" y="140"/>
                    </a:lnTo>
                    <a:lnTo>
                      <a:pt x="178" y="202"/>
                    </a:lnTo>
                    <a:lnTo>
                      <a:pt x="166" y="286"/>
                    </a:lnTo>
                    <a:lnTo>
                      <a:pt x="162" y="383"/>
                    </a:lnTo>
                    <a:lnTo>
                      <a:pt x="166" y="458"/>
                    </a:lnTo>
                    <a:lnTo>
                      <a:pt x="168" y="509"/>
                    </a:lnTo>
                    <a:lnTo>
                      <a:pt x="168" y="521"/>
                    </a:lnTo>
                    <a:lnTo>
                      <a:pt x="153" y="533"/>
                    </a:lnTo>
                    <a:lnTo>
                      <a:pt x="131" y="527"/>
                    </a:lnTo>
                    <a:lnTo>
                      <a:pt x="82" y="536"/>
                    </a:lnTo>
                    <a:lnTo>
                      <a:pt x="49" y="561"/>
                    </a:lnTo>
                    <a:lnTo>
                      <a:pt x="33" y="563"/>
                    </a:lnTo>
                    <a:lnTo>
                      <a:pt x="0" y="533"/>
                    </a:lnTo>
                    <a:lnTo>
                      <a:pt x="0" y="524"/>
                    </a:lnTo>
                    <a:lnTo>
                      <a:pt x="37" y="515"/>
                    </a:lnTo>
                    <a:lnTo>
                      <a:pt x="82" y="509"/>
                    </a:lnTo>
                    <a:lnTo>
                      <a:pt x="125" y="503"/>
                    </a:lnTo>
                    <a:lnTo>
                      <a:pt x="141" y="500"/>
                    </a:lnTo>
                    <a:lnTo>
                      <a:pt x="141" y="470"/>
                    </a:lnTo>
                    <a:lnTo>
                      <a:pt x="141" y="395"/>
                    </a:lnTo>
                    <a:lnTo>
                      <a:pt x="137" y="320"/>
                    </a:lnTo>
                    <a:lnTo>
                      <a:pt x="144" y="250"/>
                    </a:lnTo>
                    <a:lnTo>
                      <a:pt x="153" y="182"/>
                    </a:lnTo>
                    <a:lnTo>
                      <a:pt x="159" y="118"/>
                    </a:lnTo>
                    <a:lnTo>
                      <a:pt x="172" y="75"/>
                    </a:lnTo>
                    <a:lnTo>
                      <a:pt x="186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1" name="Gruppe 42"/>
            <p:cNvGrpSpPr/>
            <p:nvPr/>
          </p:nvGrpSpPr>
          <p:grpSpPr>
            <a:xfrm>
              <a:off x="2065111" y="4816021"/>
              <a:ext cx="665163" cy="803275"/>
              <a:chOff x="47625" y="4946650"/>
              <a:chExt cx="665163" cy="803275"/>
            </a:xfrm>
          </p:grpSpPr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57150" y="4954588"/>
                <a:ext cx="636588" cy="793750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89" y="0"/>
                  </a:cxn>
                  <a:cxn ang="0">
                    <a:pos x="265" y="2"/>
                  </a:cxn>
                  <a:cxn ang="0">
                    <a:pos x="306" y="76"/>
                  </a:cxn>
                  <a:cxn ang="0">
                    <a:pos x="324" y="135"/>
                  </a:cxn>
                  <a:cxn ang="0">
                    <a:pos x="350" y="207"/>
                  </a:cxn>
                  <a:cxn ang="0">
                    <a:pos x="354" y="249"/>
                  </a:cxn>
                  <a:cxn ang="0">
                    <a:pos x="356" y="370"/>
                  </a:cxn>
                  <a:cxn ang="0">
                    <a:pos x="356" y="435"/>
                  </a:cxn>
                  <a:cxn ang="0">
                    <a:pos x="391" y="435"/>
                  </a:cxn>
                  <a:cxn ang="0">
                    <a:pos x="401" y="455"/>
                  </a:cxn>
                  <a:cxn ang="0">
                    <a:pos x="395" y="488"/>
                  </a:cxn>
                  <a:cxn ang="0">
                    <a:pos x="383" y="500"/>
                  </a:cxn>
                  <a:cxn ang="0">
                    <a:pos x="303" y="476"/>
                  </a:cxn>
                  <a:cxn ang="0">
                    <a:pos x="265" y="472"/>
                  </a:cxn>
                  <a:cxn ang="0">
                    <a:pos x="195" y="476"/>
                  </a:cxn>
                  <a:cxn ang="0">
                    <a:pos x="90" y="476"/>
                  </a:cxn>
                  <a:cxn ang="0">
                    <a:pos x="67" y="458"/>
                  </a:cxn>
                  <a:cxn ang="0">
                    <a:pos x="65" y="435"/>
                  </a:cxn>
                  <a:cxn ang="0">
                    <a:pos x="77" y="407"/>
                  </a:cxn>
                  <a:cxn ang="0">
                    <a:pos x="89" y="343"/>
                  </a:cxn>
                  <a:cxn ang="0">
                    <a:pos x="89" y="290"/>
                  </a:cxn>
                  <a:cxn ang="0">
                    <a:pos x="77" y="207"/>
                  </a:cxn>
                  <a:cxn ang="0">
                    <a:pos x="54" y="149"/>
                  </a:cxn>
                  <a:cxn ang="0">
                    <a:pos x="30" y="102"/>
                  </a:cxn>
                  <a:cxn ang="0">
                    <a:pos x="0" y="58"/>
                  </a:cxn>
                </a:cxnLst>
                <a:rect l="0" t="0" r="r" b="b"/>
                <a:pathLst>
                  <a:path w="401" h="500">
                    <a:moveTo>
                      <a:pt x="0" y="58"/>
                    </a:moveTo>
                    <a:lnTo>
                      <a:pt x="89" y="0"/>
                    </a:lnTo>
                    <a:lnTo>
                      <a:pt x="265" y="2"/>
                    </a:lnTo>
                    <a:lnTo>
                      <a:pt x="306" y="76"/>
                    </a:lnTo>
                    <a:lnTo>
                      <a:pt x="324" y="135"/>
                    </a:lnTo>
                    <a:lnTo>
                      <a:pt x="350" y="207"/>
                    </a:lnTo>
                    <a:lnTo>
                      <a:pt x="354" y="249"/>
                    </a:lnTo>
                    <a:lnTo>
                      <a:pt x="356" y="370"/>
                    </a:lnTo>
                    <a:lnTo>
                      <a:pt x="356" y="435"/>
                    </a:lnTo>
                    <a:lnTo>
                      <a:pt x="391" y="435"/>
                    </a:lnTo>
                    <a:lnTo>
                      <a:pt x="401" y="455"/>
                    </a:lnTo>
                    <a:lnTo>
                      <a:pt x="395" y="488"/>
                    </a:lnTo>
                    <a:lnTo>
                      <a:pt x="383" y="500"/>
                    </a:lnTo>
                    <a:lnTo>
                      <a:pt x="303" y="476"/>
                    </a:lnTo>
                    <a:lnTo>
                      <a:pt x="265" y="472"/>
                    </a:lnTo>
                    <a:lnTo>
                      <a:pt x="195" y="476"/>
                    </a:lnTo>
                    <a:lnTo>
                      <a:pt x="90" y="476"/>
                    </a:lnTo>
                    <a:lnTo>
                      <a:pt x="67" y="458"/>
                    </a:lnTo>
                    <a:lnTo>
                      <a:pt x="65" y="435"/>
                    </a:lnTo>
                    <a:lnTo>
                      <a:pt x="77" y="407"/>
                    </a:lnTo>
                    <a:lnTo>
                      <a:pt x="89" y="343"/>
                    </a:lnTo>
                    <a:lnTo>
                      <a:pt x="89" y="290"/>
                    </a:lnTo>
                    <a:lnTo>
                      <a:pt x="77" y="207"/>
                    </a:lnTo>
                    <a:lnTo>
                      <a:pt x="54" y="149"/>
                    </a:lnTo>
                    <a:lnTo>
                      <a:pt x="30" y="10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47625" y="4946650"/>
                <a:ext cx="665163" cy="803275"/>
              </a:xfrm>
              <a:custGeom>
                <a:avLst/>
                <a:gdLst/>
                <a:ahLst/>
                <a:cxnLst>
                  <a:cxn ang="0">
                    <a:pos x="277" y="6"/>
                  </a:cxn>
                  <a:cxn ang="0">
                    <a:pos x="324" y="88"/>
                  </a:cxn>
                  <a:cxn ang="0">
                    <a:pos x="362" y="217"/>
                  </a:cxn>
                  <a:cxn ang="0">
                    <a:pos x="368" y="383"/>
                  </a:cxn>
                  <a:cxn ang="0">
                    <a:pos x="372" y="430"/>
                  </a:cxn>
                  <a:cxn ang="0">
                    <a:pos x="403" y="424"/>
                  </a:cxn>
                  <a:cxn ang="0">
                    <a:pos x="419" y="454"/>
                  </a:cxn>
                  <a:cxn ang="0">
                    <a:pos x="401" y="506"/>
                  </a:cxn>
                  <a:cxn ang="0">
                    <a:pos x="384" y="506"/>
                  </a:cxn>
                  <a:cxn ang="0">
                    <a:pos x="301" y="487"/>
                  </a:cxn>
                  <a:cxn ang="0">
                    <a:pos x="201" y="481"/>
                  </a:cxn>
                  <a:cxn ang="0">
                    <a:pos x="101" y="483"/>
                  </a:cxn>
                  <a:cxn ang="0">
                    <a:pos x="71" y="469"/>
                  </a:cxn>
                  <a:cxn ang="0">
                    <a:pos x="61" y="430"/>
                  </a:cxn>
                  <a:cxn ang="0">
                    <a:pos x="77" y="393"/>
                  </a:cxn>
                  <a:cxn ang="0">
                    <a:pos x="89" y="307"/>
                  </a:cxn>
                  <a:cxn ang="0">
                    <a:pos x="60" y="152"/>
                  </a:cxn>
                  <a:cxn ang="0">
                    <a:pos x="0" y="59"/>
                  </a:cxn>
                  <a:cxn ang="0">
                    <a:pos x="89" y="3"/>
                  </a:cxn>
                  <a:cxn ang="0">
                    <a:pos x="236" y="0"/>
                  </a:cxn>
                  <a:cxn ang="0">
                    <a:pos x="248" y="18"/>
                  </a:cxn>
                  <a:cxn ang="0">
                    <a:pos x="101" y="18"/>
                  </a:cxn>
                  <a:cxn ang="0">
                    <a:pos x="55" y="65"/>
                  </a:cxn>
                  <a:cxn ang="0">
                    <a:pos x="20" y="65"/>
                  </a:cxn>
                  <a:cxn ang="0">
                    <a:pos x="55" y="117"/>
                  </a:cxn>
                  <a:cxn ang="0">
                    <a:pos x="77" y="164"/>
                  </a:cxn>
                  <a:cxn ang="0">
                    <a:pos x="96" y="242"/>
                  </a:cxn>
                  <a:cxn ang="0">
                    <a:pos x="106" y="313"/>
                  </a:cxn>
                  <a:cxn ang="0">
                    <a:pos x="96" y="375"/>
                  </a:cxn>
                  <a:cxn ang="0">
                    <a:pos x="85" y="430"/>
                  </a:cxn>
                  <a:cxn ang="0">
                    <a:pos x="85" y="451"/>
                  </a:cxn>
                  <a:cxn ang="0">
                    <a:pos x="102" y="471"/>
                  </a:cxn>
                  <a:cxn ang="0">
                    <a:pos x="118" y="457"/>
                  </a:cxn>
                  <a:cxn ang="0">
                    <a:pos x="118" y="434"/>
                  </a:cxn>
                  <a:cxn ang="0">
                    <a:pos x="106" y="424"/>
                  </a:cxn>
                  <a:cxn ang="0">
                    <a:pos x="102" y="418"/>
                  </a:cxn>
                  <a:cxn ang="0">
                    <a:pos x="120" y="406"/>
                  </a:cxn>
                  <a:cxn ang="0">
                    <a:pos x="142" y="422"/>
                  </a:cxn>
                  <a:cxn ang="0">
                    <a:pos x="232" y="430"/>
                  </a:cxn>
                  <a:cxn ang="0">
                    <a:pos x="354" y="434"/>
                  </a:cxn>
                  <a:cxn ang="0">
                    <a:pos x="339" y="442"/>
                  </a:cxn>
                  <a:cxn ang="0">
                    <a:pos x="244" y="442"/>
                  </a:cxn>
                  <a:cxn ang="0">
                    <a:pos x="138" y="434"/>
                  </a:cxn>
                  <a:cxn ang="0">
                    <a:pos x="132" y="459"/>
                  </a:cxn>
                  <a:cxn ang="0">
                    <a:pos x="120" y="471"/>
                  </a:cxn>
                  <a:cxn ang="0">
                    <a:pos x="191" y="465"/>
                  </a:cxn>
                  <a:cxn ang="0">
                    <a:pos x="283" y="465"/>
                  </a:cxn>
                  <a:cxn ang="0">
                    <a:pos x="360" y="483"/>
                  </a:cxn>
                  <a:cxn ang="0">
                    <a:pos x="390" y="489"/>
                  </a:cxn>
                  <a:cxn ang="0">
                    <a:pos x="396" y="469"/>
                  </a:cxn>
                  <a:cxn ang="0">
                    <a:pos x="396" y="448"/>
                  </a:cxn>
                  <a:cxn ang="0">
                    <a:pos x="368" y="442"/>
                  </a:cxn>
                  <a:cxn ang="0">
                    <a:pos x="354" y="448"/>
                  </a:cxn>
                  <a:cxn ang="0">
                    <a:pos x="354" y="412"/>
                  </a:cxn>
                  <a:cxn ang="0">
                    <a:pos x="354" y="334"/>
                  </a:cxn>
                  <a:cxn ang="0">
                    <a:pos x="350" y="246"/>
                  </a:cxn>
                  <a:cxn ang="0">
                    <a:pos x="333" y="158"/>
                  </a:cxn>
                  <a:cxn ang="0">
                    <a:pos x="295" y="65"/>
                  </a:cxn>
                  <a:cxn ang="0">
                    <a:pos x="248" y="3"/>
                  </a:cxn>
                  <a:cxn ang="0">
                    <a:pos x="277" y="6"/>
                  </a:cxn>
                </a:cxnLst>
                <a:rect l="0" t="0" r="r" b="b"/>
                <a:pathLst>
                  <a:path w="419" h="506">
                    <a:moveTo>
                      <a:pt x="277" y="6"/>
                    </a:moveTo>
                    <a:lnTo>
                      <a:pt x="324" y="88"/>
                    </a:lnTo>
                    <a:lnTo>
                      <a:pt x="362" y="217"/>
                    </a:lnTo>
                    <a:lnTo>
                      <a:pt x="368" y="383"/>
                    </a:lnTo>
                    <a:lnTo>
                      <a:pt x="372" y="430"/>
                    </a:lnTo>
                    <a:lnTo>
                      <a:pt x="403" y="424"/>
                    </a:lnTo>
                    <a:lnTo>
                      <a:pt x="419" y="454"/>
                    </a:lnTo>
                    <a:lnTo>
                      <a:pt x="401" y="506"/>
                    </a:lnTo>
                    <a:lnTo>
                      <a:pt x="384" y="506"/>
                    </a:lnTo>
                    <a:lnTo>
                      <a:pt x="301" y="487"/>
                    </a:lnTo>
                    <a:lnTo>
                      <a:pt x="201" y="481"/>
                    </a:lnTo>
                    <a:lnTo>
                      <a:pt x="101" y="483"/>
                    </a:lnTo>
                    <a:lnTo>
                      <a:pt x="71" y="469"/>
                    </a:lnTo>
                    <a:lnTo>
                      <a:pt x="61" y="430"/>
                    </a:lnTo>
                    <a:lnTo>
                      <a:pt x="77" y="393"/>
                    </a:lnTo>
                    <a:lnTo>
                      <a:pt x="89" y="307"/>
                    </a:lnTo>
                    <a:lnTo>
                      <a:pt x="60" y="152"/>
                    </a:lnTo>
                    <a:lnTo>
                      <a:pt x="0" y="59"/>
                    </a:lnTo>
                    <a:lnTo>
                      <a:pt x="89" y="3"/>
                    </a:lnTo>
                    <a:lnTo>
                      <a:pt x="236" y="0"/>
                    </a:lnTo>
                    <a:lnTo>
                      <a:pt x="248" y="18"/>
                    </a:lnTo>
                    <a:lnTo>
                      <a:pt x="101" y="18"/>
                    </a:lnTo>
                    <a:lnTo>
                      <a:pt x="55" y="65"/>
                    </a:lnTo>
                    <a:lnTo>
                      <a:pt x="20" y="65"/>
                    </a:lnTo>
                    <a:lnTo>
                      <a:pt x="55" y="117"/>
                    </a:lnTo>
                    <a:lnTo>
                      <a:pt x="77" y="164"/>
                    </a:lnTo>
                    <a:lnTo>
                      <a:pt x="96" y="242"/>
                    </a:lnTo>
                    <a:lnTo>
                      <a:pt x="106" y="313"/>
                    </a:lnTo>
                    <a:lnTo>
                      <a:pt x="96" y="375"/>
                    </a:lnTo>
                    <a:lnTo>
                      <a:pt x="85" y="430"/>
                    </a:lnTo>
                    <a:lnTo>
                      <a:pt x="85" y="451"/>
                    </a:lnTo>
                    <a:lnTo>
                      <a:pt x="102" y="471"/>
                    </a:lnTo>
                    <a:lnTo>
                      <a:pt x="118" y="457"/>
                    </a:lnTo>
                    <a:lnTo>
                      <a:pt x="118" y="434"/>
                    </a:lnTo>
                    <a:lnTo>
                      <a:pt x="106" y="424"/>
                    </a:lnTo>
                    <a:lnTo>
                      <a:pt x="102" y="418"/>
                    </a:lnTo>
                    <a:lnTo>
                      <a:pt x="120" y="406"/>
                    </a:lnTo>
                    <a:lnTo>
                      <a:pt x="142" y="422"/>
                    </a:lnTo>
                    <a:lnTo>
                      <a:pt x="232" y="430"/>
                    </a:lnTo>
                    <a:lnTo>
                      <a:pt x="354" y="434"/>
                    </a:lnTo>
                    <a:lnTo>
                      <a:pt x="339" y="442"/>
                    </a:lnTo>
                    <a:lnTo>
                      <a:pt x="244" y="442"/>
                    </a:lnTo>
                    <a:lnTo>
                      <a:pt x="138" y="434"/>
                    </a:lnTo>
                    <a:lnTo>
                      <a:pt x="132" y="459"/>
                    </a:lnTo>
                    <a:lnTo>
                      <a:pt x="120" y="471"/>
                    </a:lnTo>
                    <a:lnTo>
                      <a:pt x="191" y="465"/>
                    </a:lnTo>
                    <a:lnTo>
                      <a:pt x="283" y="465"/>
                    </a:lnTo>
                    <a:lnTo>
                      <a:pt x="360" y="483"/>
                    </a:lnTo>
                    <a:lnTo>
                      <a:pt x="390" y="489"/>
                    </a:lnTo>
                    <a:lnTo>
                      <a:pt x="396" y="469"/>
                    </a:lnTo>
                    <a:lnTo>
                      <a:pt x="396" y="448"/>
                    </a:lnTo>
                    <a:lnTo>
                      <a:pt x="368" y="442"/>
                    </a:lnTo>
                    <a:lnTo>
                      <a:pt x="354" y="448"/>
                    </a:lnTo>
                    <a:lnTo>
                      <a:pt x="354" y="412"/>
                    </a:lnTo>
                    <a:lnTo>
                      <a:pt x="354" y="334"/>
                    </a:lnTo>
                    <a:lnTo>
                      <a:pt x="350" y="246"/>
                    </a:lnTo>
                    <a:lnTo>
                      <a:pt x="333" y="158"/>
                    </a:lnTo>
                    <a:lnTo>
                      <a:pt x="295" y="65"/>
                    </a:lnTo>
                    <a:lnTo>
                      <a:pt x="248" y="3"/>
                    </a:lnTo>
                    <a:lnTo>
                      <a:pt x="27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157163" y="5070475"/>
                <a:ext cx="319088" cy="4286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9" y="6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36" y="9"/>
                  </a:cxn>
                  <a:cxn ang="0">
                    <a:pos x="45" y="9"/>
                  </a:cxn>
                  <a:cxn ang="0">
                    <a:pos x="57" y="4"/>
                  </a:cxn>
                  <a:cxn ang="0">
                    <a:pos x="72" y="4"/>
                  </a:cxn>
                  <a:cxn ang="0">
                    <a:pos x="93" y="9"/>
                  </a:cxn>
                  <a:cxn ang="0">
                    <a:pos x="105" y="9"/>
                  </a:cxn>
                  <a:cxn ang="0">
                    <a:pos x="107" y="1"/>
                  </a:cxn>
                  <a:cxn ang="0">
                    <a:pos x="117" y="1"/>
                  </a:cxn>
                  <a:cxn ang="0">
                    <a:pos x="129" y="1"/>
                  </a:cxn>
                  <a:cxn ang="0">
                    <a:pos x="141" y="1"/>
                  </a:cxn>
                  <a:cxn ang="0">
                    <a:pos x="153" y="1"/>
                  </a:cxn>
                  <a:cxn ang="0">
                    <a:pos x="165" y="1"/>
                  </a:cxn>
                  <a:cxn ang="0">
                    <a:pos x="177" y="0"/>
                  </a:cxn>
                  <a:cxn ang="0">
                    <a:pos x="189" y="0"/>
                  </a:cxn>
                  <a:cxn ang="0">
                    <a:pos x="201" y="0"/>
                  </a:cxn>
                  <a:cxn ang="0">
                    <a:pos x="195" y="9"/>
                  </a:cxn>
                  <a:cxn ang="0">
                    <a:pos x="183" y="10"/>
                  </a:cxn>
                  <a:cxn ang="0">
                    <a:pos x="173" y="10"/>
                  </a:cxn>
                  <a:cxn ang="0">
                    <a:pos x="161" y="9"/>
                  </a:cxn>
                  <a:cxn ang="0">
                    <a:pos x="149" y="9"/>
                  </a:cxn>
                  <a:cxn ang="0">
                    <a:pos x="137" y="9"/>
                  </a:cxn>
                  <a:cxn ang="0">
                    <a:pos x="129" y="18"/>
                  </a:cxn>
                  <a:cxn ang="0">
                    <a:pos x="119" y="18"/>
                  </a:cxn>
                  <a:cxn ang="0">
                    <a:pos x="107" y="19"/>
                  </a:cxn>
                  <a:cxn ang="0">
                    <a:pos x="95" y="19"/>
                  </a:cxn>
                  <a:cxn ang="0">
                    <a:pos x="51" y="13"/>
                  </a:cxn>
                  <a:cxn ang="0">
                    <a:pos x="45" y="27"/>
                  </a:cxn>
                  <a:cxn ang="0">
                    <a:pos x="36" y="27"/>
                  </a:cxn>
                  <a:cxn ang="0">
                    <a:pos x="24" y="27"/>
                  </a:cxn>
                  <a:cxn ang="0">
                    <a:pos x="12" y="22"/>
                  </a:cxn>
                  <a:cxn ang="0">
                    <a:pos x="0" y="19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201" h="27">
                    <a:moveTo>
                      <a:pt x="0" y="6"/>
                    </a:moveTo>
                    <a:lnTo>
                      <a:pt x="9" y="6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36" y="9"/>
                    </a:lnTo>
                    <a:lnTo>
                      <a:pt x="45" y="9"/>
                    </a:lnTo>
                    <a:lnTo>
                      <a:pt x="57" y="4"/>
                    </a:lnTo>
                    <a:lnTo>
                      <a:pt x="72" y="4"/>
                    </a:lnTo>
                    <a:lnTo>
                      <a:pt x="93" y="9"/>
                    </a:lnTo>
                    <a:lnTo>
                      <a:pt x="105" y="9"/>
                    </a:lnTo>
                    <a:lnTo>
                      <a:pt x="107" y="1"/>
                    </a:lnTo>
                    <a:lnTo>
                      <a:pt x="117" y="1"/>
                    </a:lnTo>
                    <a:lnTo>
                      <a:pt x="129" y="1"/>
                    </a:lnTo>
                    <a:lnTo>
                      <a:pt x="141" y="1"/>
                    </a:lnTo>
                    <a:lnTo>
                      <a:pt x="153" y="1"/>
                    </a:lnTo>
                    <a:lnTo>
                      <a:pt x="165" y="1"/>
                    </a:lnTo>
                    <a:lnTo>
                      <a:pt x="177" y="0"/>
                    </a:lnTo>
                    <a:lnTo>
                      <a:pt x="189" y="0"/>
                    </a:lnTo>
                    <a:lnTo>
                      <a:pt x="201" y="0"/>
                    </a:lnTo>
                    <a:lnTo>
                      <a:pt x="195" y="9"/>
                    </a:lnTo>
                    <a:lnTo>
                      <a:pt x="183" y="10"/>
                    </a:lnTo>
                    <a:lnTo>
                      <a:pt x="173" y="10"/>
                    </a:lnTo>
                    <a:lnTo>
                      <a:pt x="161" y="9"/>
                    </a:lnTo>
                    <a:lnTo>
                      <a:pt x="149" y="9"/>
                    </a:lnTo>
                    <a:lnTo>
                      <a:pt x="137" y="9"/>
                    </a:lnTo>
                    <a:lnTo>
                      <a:pt x="129" y="18"/>
                    </a:lnTo>
                    <a:lnTo>
                      <a:pt x="119" y="18"/>
                    </a:lnTo>
                    <a:lnTo>
                      <a:pt x="107" y="19"/>
                    </a:lnTo>
                    <a:lnTo>
                      <a:pt x="95" y="19"/>
                    </a:lnTo>
                    <a:lnTo>
                      <a:pt x="51" y="13"/>
                    </a:lnTo>
                    <a:lnTo>
                      <a:pt x="45" y="27"/>
                    </a:lnTo>
                    <a:lnTo>
                      <a:pt x="36" y="27"/>
                    </a:lnTo>
                    <a:lnTo>
                      <a:pt x="24" y="27"/>
                    </a:lnTo>
                    <a:lnTo>
                      <a:pt x="12" y="22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190500" y="5145088"/>
                <a:ext cx="319088" cy="3333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5"/>
                  </a:cxn>
                  <a:cxn ang="0">
                    <a:pos x="21" y="4"/>
                  </a:cxn>
                  <a:cxn ang="0">
                    <a:pos x="33" y="2"/>
                  </a:cxn>
                  <a:cxn ang="0">
                    <a:pos x="36" y="7"/>
                  </a:cxn>
                  <a:cxn ang="0">
                    <a:pos x="45" y="7"/>
                  </a:cxn>
                  <a:cxn ang="0">
                    <a:pos x="57" y="4"/>
                  </a:cxn>
                  <a:cxn ang="0">
                    <a:pos x="72" y="4"/>
                  </a:cxn>
                  <a:cxn ang="0">
                    <a:pos x="93" y="7"/>
                  </a:cxn>
                  <a:cxn ang="0">
                    <a:pos x="105" y="7"/>
                  </a:cxn>
                  <a:cxn ang="0">
                    <a:pos x="107" y="2"/>
                  </a:cxn>
                  <a:cxn ang="0">
                    <a:pos x="117" y="2"/>
                  </a:cxn>
                  <a:cxn ang="0">
                    <a:pos x="129" y="2"/>
                  </a:cxn>
                  <a:cxn ang="0">
                    <a:pos x="141" y="2"/>
                  </a:cxn>
                  <a:cxn ang="0">
                    <a:pos x="153" y="2"/>
                  </a:cxn>
                  <a:cxn ang="0">
                    <a:pos x="165" y="2"/>
                  </a:cxn>
                  <a:cxn ang="0">
                    <a:pos x="177" y="0"/>
                  </a:cxn>
                  <a:cxn ang="0">
                    <a:pos x="189" y="0"/>
                  </a:cxn>
                  <a:cxn ang="0">
                    <a:pos x="201" y="0"/>
                  </a:cxn>
                  <a:cxn ang="0">
                    <a:pos x="195" y="7"/>
                  </a:cxn>
                  <a:cxn ang="0">
                    <a:pos x="183" y="9"/>
                  </a:cxn>
                  <a:cxn ang="0">
                    <a:pos x="173" y="9"/>
                  </a:cxn>
                  <a:cxn ang="0">
                    <a:pos x="161" y="7"/>
                  </a:cxn>
                  <a:cxn ang="0">
                    <a:pos x="149" y="7"/>
                  </a:cxn>
                  <a:cxn ang="0">
                    <a:pos x="137" y="7"/>
                  </a:cxn>
                  <a:cxn ang="0">
                    <a:pos x="129" y="15"/>
                  </a:cxn>
                  <a:cxn ang="0">
                    <a:pos x="119" y="15"/>
                  </a:cxn>
                  <a:cxn ang="0">
                    <a:pos x="107" y="15"/>
                  </a:cxn>
                  <a:cxn ang="0">
                    <a:pos x="95" y="15"/>
                  </a:cxn>
                  <a:cxn ang="0">
                    <a:pos x="51" y="11"/>
                  </a:cxn>
                  <a:cxn ang="0">
                    <a:pos x="45" y="21"/>
                  </a:cxn>
                  <a:cxn ang="0">
                    <a:pos x="36" y="21"/>
                  </a:cxn>
                  <a:cxn ang="0">
                    <a:pos x="24" y="21"/>
                  </a:cxn>
                  <a:cxn ang="0">
                    <a:pos x="12" y="18"/>
                  </a:cxn>
                  <a:cxn ang="0">
                    <a:pos x="0" y="15"/>
                  </a:cxn>
                  <a:cxn ang="0">
                    <a:pos x="0" y="9"/>
                  </a:cxn>
                  <a:cxn ang="0">
                    <a:pos x="0" y="5"/>
                  </a:cxn>
                </a:cxnLst>
                <a:rect l="0" t="0" r="r" b="b"/>
                <a:pathLst>
                  <a:path w="201" h="21">
                    <a:moveTo>
                      <a:pt x="0" y="5"/>
                    </a:moveTo>
                    <a:lnTo>
                      <a:pt x="9" y="5"/>
                    </a:lnTo>
                    <a:lnTo>
                      <a:pt x="21" y="4"/>
                    </a:lnTo>
                    <a:lnTo>
                      <a:pt x="33" y="2"/>
                    </a:lnTo>
                    <a:lnTo>
                      <a:pt x="36" y="7"/>
                    </a:lnTo>
                    <a:lnTo>
                      <a:pt x="45" y="7"/>
                    </a:lnTo>
                    <a:lnTo>
                      <a:pt x="57" y="4"/>
                    </a:lnTo>
                    <a:lnTo>
                      <a:pt x="72" y="4"/>
                    </a:lnTo>
                    <a:lnTo>
                      <a:pt x="93" y="7"/>
                    </a:lnTo>
                    <a:lnTo>
                      <a:pt x="105" y="7"/>
                    </a:lnTo>
                    <a:lnTo>
                      <a:pt x="107" y="2"/>
                    </a:lnTo>
                    <a:lnTo>
                      <a:pt x="117" y="2"/>
                    </a:lnTo>
                    <a:lnTo>
                      <a:pt x="129" y="2"/>
                    </a:lnTo>
                    <a:lnTo>
                      <a:pt x="141" y="2"/>
                    </a:lnTo>
                    <a:lnTo>
                      <a:pt x="153" y="2"/>
                    </a:lnTo>
                    <a:lnTo>
                      <a:pt x="165" y="2"/>
                    </a:lnTo>
                    <a:lnTo>
                      <a:pt x="177" y="0"/>
                    </a:lnTo>
                    <a:lnTo>
                      <a:pt x="189" y="0"/>
                    </a:lnTo>
                    <a:lnTo>
                      <a:pt x="201" y="0"/>
                    </a:lnTo>
                    <a:lnTo>
                      <a:pt x="195" y="7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1" y="7"/>
                    </a:lnTo>
                    <a:lnTo>
                      <a:pt x="149" y="7"/>
                    </a:lnTo>
                    <a:lnTo>
                      <a:pt x="137" y="7"/>
                    </a:lnTo>
                    <a:lnTo>
                      <a:pt x="129" y="15"/>
                    </a:lnTo>
                    <a:lnTo>
                      <a:pt x="119" y="15"/>
                    </a:lnTo>
                    <a:lnTo>
                      <a:pt x="107" y="15"/>
                    </a:lnTo>
                    <a:lnTo>
                      <a:pt x="95" y="15"/>
                    </a:lnTo>
                    <a:lnTo>
                      <a:pt x="51" y="11"/>
                    </a:lnTo>
                    <a:lnTo>
                      <a:pt x="45" y="21"/>
                    </a:lnTo>
                    <a:lnTo>
                      <a:pt x="36" y="21"/>
                    </a:lnTo>
                    <a:lnTo>
                      <a:pt x="24" y="21"/>
                    </a:lnTo>
                    <a:lnTo>
                      <a:pt x="12" y="18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219075" y="5218113"/>
                <a:ext cx="319088" cy="3968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5"/>
                  </a:cxn>
                  <a:cxn ang="0">
                    <a:pos x="21" y="5"/>
                  </a:cxn>
                  <a:cxn ang="0">
                    <a:pos x="33" y="2"/>
                  </a:cxn>
                  <a:cxn ang="0">
                    <a:pos x="36" y="8"/>
                  </a:cxn>
                  <a:cxn ang="0">
                    <a:pos x="45" y="8"/>
                  </a:cxn>
                  <a:cxn ang="0">
                    <a:pos x="57" y="5"/>
                  </a:cxn>
                  <a:cxn ang="0">
                    <a:pos x="72" y="5"/>
                  </a:cxn>
                  <a:cxn ang="0">
                    <a:pos x="93" y="8"/>
                  </a:cxn>
                  <a:cxn ang="0">
                    <a:pos x="105" y="8"/>
                  </a:cxn>
                  <a:cxn ang="0">
                    <a:pos x="108" y="2"/>
                  </a:cxn>
                  <a:cxn ang="0">
                    <a:pos x="117" y="2"/>
                  </a:cxn>
                  <a:cxn ang="0">
                    <a:pos x="129" y="2"/>
                  </a:cxn>
                  <a:cxn ang="0">
                    <a:pos x="141" y="2"/>
                  </a:cxn>
                  <a:cxn ang="0">
                    <a:pos x="153" y="2"/>
                  </a:cxn>
                  <a:cxn ang="0">
                    <a:pos x="165" y="2"/>
                  </a:cxn>
                  <a:cxn ang="0">
                    <a:pos x="177" y="0"/>
                  </a:cxn>
                  <a:cxn ang="0">
                    <a:pos x="189" y="0"/>
                  </a:cxn>
                  <a:cxn ang="0">
                    <a:pos x="201" y="0"/>
                  </a:cxn>
                  <a:cxn ang="0">
                    <a:pos x="195" y="8"/>
                  </a:cxn>
                  <a:cxn ang="0">
                    <a:pos x="183" y="10"/>
                  </a:cxn>
                  <a:cxn ang="0">
                    <a:pos x="174" y="10"/>
                  </a:cxn>
                  <a:cxn ang="0">
                    <a:pos x="162" y="8"/>
                  </a:cxn>
                  <a:cxn ang="0">
                    <a:pos x="150" y="8"/>
                  </a:cxn>
                  <a:cxn ang="0">
                    <a:pos x="138" y="8"/>
                  </a:cxn>
                  <a:cxn ang="0">
                    <a:pos x="129" y="17"/>
                  </a:cxn>
                  <a:cxn ang="0">
                    <a:pos x="120" y="17"/>
                  </a:cxn>
                  <a:cxn ang="0">
                    <a:pos x="108" y="18"/>
                  </a:cxn>
                  <a:cxn ang="0">
                    <a:pos x="96" y="18"/>
                  </a:cxn>
                  <a:cxn ang="0">
                    <a:pos x="51" y="13"/>
                  </a:cxn>
                  <a:cxn ang="0">
                    <a:pos x="45" y="25"/>
                  </a:cxn>
                  <a:cxn ang="0">
                    <a:pos x="36" y="25"/>
                  </a:cxn>
                  <a:cxn ang="0">
                    <a:pos x="24" y="25"/>
                  </a:cxn>
                  <a:cxn ang="0">
                    <a:pos x="12" y="21"/>
                  </a:cxn>
                  <a:cxn ang="0">
                    <a:pos x="0" y="18"/>
                  </a:cxn>
                  <a:cxn ang="0">
                    <a:pos x="0" y="10"/>
                  </a:cxn>
                  <a:cxn ang="0">
                    <a:pos x="0" y="5"/>
                  </a:cxn>
                </a:cxnLst>
                <a:rect l="0" t="0" r="r" b="b"/>
                <a:pathLst>
                  <a:path w="201" h="25">
                    <a:moveTo>
                      <a:pt x="0" y="5"/>
                    </a:moveTo>
                    <a:lnTo>
                      <a:pt x="9" y="5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36" y="8"/>
                    </a:lnTo>
                    <a:lnTo>
                      <a:pt x="45" y="8"/>
                    </a:lnTo>
                    <a:lnTo>
                      <a:pt x="57" y="5"/>
                    </a:lnTo>
                    <a:lnTo>
                      <a:pt x="72" y="5"/>
                    </a:lnTo>
                    <a:lnTo>
                      <a:pt x="93" y="8"/>
                    </a:lnTo>
                    <a:lnTo>
                      <a:pt x="105" y="8"/>
                    </a:lnTo>
                    <a:lnTo>
                      <a:pt x="108" y="2"/>
                    </a:lnTo>
                    <a:lnTo>
                      <a:pt x="117" y="2"/>
                    </a:lnTo>
                    <a:lnTo>
                      <a:pt x="129" y="2"/>
                    </a:lnTo>
                    <a:lnTo>
                      <a:pt x="141" y="2"/>
                    </a:lnTo>
                    <a:lnTo>
                      <a:pt x="153" y="2"/>
                    </a:lnTo>
                    <a:lnTo>
                      <a:pt x="165" y="2"/>
                    </a:lnTo>
                    <a:lnTo>
                      <a:pt x="177" y="0"/>
                    </a:lnTo>
                    <a:lnTo>
                      <a:pt x="189" y="0"/>
                    </a:lnTo>
                    <a:lnTo>
                      <a:pt x="201" y="0"/>
                    </a:lnTo>
                    <a:lnTo>
                      <a:pt x="195" y="8"/>
                    </a:lnTo>
                    <a:lnTo>
                      <a:pt x="183" y="10"/>
                    </a:lnTo>
                    <a:lnTo>
                      <a:pt x="174" y="10"/>
                    </a:lnTo>
                    <a:lnTo>
                      <a:pt x="162" y="8"/>
                    </a:lnTo>
                    <a:lnTo>
                      <a:pt x="150" y="8"/>
                    </a:lnTo>
                    <a:lnTo>
                      <a:pt x="138" y="8"/>
                    </a:lnTo>
                    <a:lnTo>
                      <a:pt x="129" y="17"/>
                    </a:lnTo>
                    <a:lnTo>
                      <a:pt x="120" y="17"/>
                    </a:lnTo>
                    <a:lnTo>
                      <a:pt x="108" y="18"/>
                    </a:lnTo>
                    <a:lnTo>
                      <a:pt x="96" y="18"/>
                    </a:lnTo>
                    <a:lnTo>
                      <a:pt x="51" y="13"/>
                    </a:lnTo>
                    <a:lnTo>
                      <a:pt x="45" y="25"/>
                    </a:lnTo>
                    <a:lnTo>
                      <a:pt x="36" y="25"/>
                    </a:lnTo>
                    <a:lnTo>
                      <a:pt x="24" y="25"/>
                    </a:lnTo>
                    <a:lnTo>
                      <a:pt x="12" y="21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244475" y="5280025"/>
                <a:ext cx="319088" cy="349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5"/>
                  </a:cxn>
                  <a:cxn ang="0">
                    <a:pos x="22" y="4"/>
                  </a:cxn>
                  <a:cxn ang="0">
                    <a:pos x="34" y="2"/>
                  </a:cxn>
                  <a:cxn ang="0">
                    <a:pos x="36" y="8"/>
                  </a:cxn>
                  <a:cxn ang="0">
                    <a:pos x="46" y="8"/>
                  </a:cxn>
                  <a:cxn ang="0">
                    <a:pos x="58" y="4"/>
                  </a:cxn>
                  <a:cxn ang="0">
                    <a:pos x="72" y="4"/>
                  </a:cxn>
                  <a:cxn ang="0">
                    <a:pos x="94" y="8"/>
                  </a:cxn>
                  <a:cxn ang="0">
                    <a:pos x="106" y="8"/>
                  </a:cxn>
                  <a:cxn ang="0">
                    <a:pos x="107" y="2"/>
                  </a:cxn>
                  <a:cxn ang="0">
                    <a:pos x="118" y="2"/>
                  </a:cxn>
                  <a:cxn ang="0">
                    <a:pos x="129" y="2"/>
                  </a:cxn>
                  <a:cxn ang="0">
                    <a:pos x="141" y="2"/>
                  </a:cxn>
                  <a:cxn ang="0">
                    <a:pos x="153" y="2"/>
                  </a:cxn>
                  <a:cxn ang="0">
                    <a:pos x="165" y="2"/>
                  </a:cxn>
                  <a:cxn ang="0">
                    <a:pos x="177" y="0"/>
                  </a:cxn>
                  <a:cxn ang="0">
                    <a:pos x="189" y="0"/>
                  </a:cxn>
                  <a:cxn ang="0">
                    <a:pos x="201" y="0"/>
                  </a:cxn>
                  <a:cxn ang="0">
                    <a:pos x="195" y="8"/>
                  </a:cxn>
                  <a:cxn ang="0">
                    <a:pos x="183" y="8"/>
                  </a:cxn>
                  <a:cxn ang="0">
                    <a:pos x="173" y="8"/>
                  </a:cxn>
                  <a:cxn ang="0">
                    <a:pos x="161" y="8"/>
                  </a:cxn>
                  <a:cxn ang="0">
                    <a:pos x="149" y="8"/>
                  </a:cxn>
                  <a:cxn ang="0">
                    <a:pos x="137" y="8"/>
                  </a:cxn>
                  <a:cxn ang="0">
                    <a:pos x="129" y="14"/>
                  </a:cxn>
                  <a:cxn ang="0">
                    <a:pos x="119" y="14"/>
                  </a:cxn>
                  <a:cxn ang="0">
                    <a:pos x="107" y="16"/>
                  </a:cxn>
                  <a:cxn ang="0">
                    <a:pos x="95" y="16"/>
                  </a:cxn>
                  <a:cxn ang="0">
                    <a:pos x="52" y="11"/>
                  </a:cxn>
                  <a:cxn ang="0">
                    <a:pos x="46" y="22"/>
                  </a:cxn>
                  <a:cxn ang="0">
                    <a:pos x="36" y="22"/>
                  </a:cxn>
                  <a:cxn ang="0">
                    <a:pos x="24" y="22"/>
                  </a:cxn>
                  <a:cxn ang="0">
                    <a:pos x="12" y="18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5"/>
                  </a:cxn>
                </a:cxnLst>
                <a:rect l="0" t="0" r="r" b="b"/>
                <a:pathLst>
                  <a:path w="201" h="22">
                    <a:moveTo>
                      <a:pt x="0" y="5"/>
                    </a:moveTo>
                    <a:lnTo>
                      <a:pt x="10" y="5"/>
                    </a:lnTo>
                    <a:lnTo>
                      <a:pt x="22" y="4"/>
                    </a:lnTo>
                    <a:lnTo>
                      <a:pt x="34" y="2"/>
                    </a:lnTo>
                    <a:lnTo>
                      <a:pt x="36" y="8"/>
                    </a:lnTo>
                    <a:lnTo>
                      <a:pt x="46" y="8"/>
                    </a:lnTo>
                    <a:lnTo>
                      <a:pt x="58" y="4"/>
                    </a:lnTo>
                    <a:lnTo>
                      <a:pt x="72" y="4"/>
                    </a:lnTo>
                    <a:lnTo>
                      <a:pt x="94" y="8"/>
                    </a:lnTo>
                    <a:lnTo>
                      <a:pt x="106" y="8"/>
                    </a:lnTo>
                    <a:lnTo>
                      <a:pt x="107" y="2"/>
                    </a:lnTo>
                    <a:lnTo>
                      <a:pt x="118" y="2"/>
                    </a:lnTo>
                    <a:lnTo>
                      <a:pt x="129" y="2"/>
                    </a:lnTo>
                    <a:lnTo>
                      <a:pt x="141" y="2"/>
                    </a:lnTo>
                    <a:lnTo>
                      <a:pt x="153" y="2"/>
                    </a:lnTo>
                    <a:lnTo>
                      <a:pt x="165" y="2"/>
                    </a:lnTo>
                    <a:lnTo>
                      <a:pt x="177" y="0"/>
                    </a:lnTo>
                    <a:lnTo>
                      <a:pt x="189" y="0"/>
                    </a:lnTo>
                    <a:lnTo>
                      <a:pt x="201" y="0"/>
                    </a:lnTo>
                    <a:lnTo>
                      <a:pt x="195" y="8"/>
                    </a:lnTo>
                    <a:lnTo>
                      <a:pt x="183" y="8"/>
                    </a:lnTo>
                    <a:lnTo>
                      <a:pt x="173" y="8"/>
                    </a:lnTo>
                    <a:lnTo>
                      <a:pt x="161" y="8"/>
                    </a:lnTo>
                    <a:lnTo>
                      <a:pt x="149" y="8"/>
                    </a:lnTo>
                    <a:lnTo>
                      <a:pt x="137" y="8"/>
                    </a:lnTo>
                    <a:lnTo>
                      <a:pt x="129" y="14"/>
                    </a:lnTo>
                    <a:lnTo>
                      <a:pt x="119" y="14"/>
                    </a:lnTo>
                    <a:lnTo>
                      <a:pt x="107" y="16"/>
                    </a:lnTo>
                    <a:lnTo>
                      <a:pt x="95" y="16"/>
                    </a:lnTo>
                    <a:lnTo>
                      <a:pt x="52" y="11"/>
                    </a:lnTo>
                    <a:lnTo>
                      <a:pt x="46" y="22"/>
                    </a:lnTo>
                    <a:lnTo>
                      <a:pt x="36" y="22"/>
                    </a:lnTo>
                    <a:lnTo>
                      <a:pt x="24" y="22"/>
                    </a:lnTo>
                    <a:lnTo>
                      <a:pt x="12" y="18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244475" y="5337175"/>
                <a:ext cx="319088" cy="3651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5"/>
                  </a:cxn>
                  <a:cxn ang="0">
                    <a:pos x="22" y="4"/>
                  </a:cxn>
                  <a:cxn ang="0">
                    <a:pos x="34" y="2"/>
                  </a:cxn>
                  <a:cxn ang="0">
                    <a:pos x="36" y="8"/>
                  </a:cxn>
                  <a:cxn ang="0">
                    <a:pos x="46" y="8"/>
                  </a:cxn>
                  <a:cxn ang="0">
                    <a:pos x="58" y="4"/>
                  </a:cxn>
                  <a:cxn ang="0">
                    <a:pos x="72" y="4"/>
                  </a:cxn>
                  <a:cxn ang="0">
                    <a:pos x="94" y="8"/>
                  </a:cxn>
                  <a:cxn ang="0">
                    <a:pos x="106" y="8"/>
                  </a:cxn>
                  <a:cxn ang="0">
                    <a:pos x="107" y="2"/>
                  </a:cxn>
                  <a:cxn ang="0">
                    <a:pos x="118" y="2"/>
                  </a:cxn>
                  <a:cxn ang="0">
                    <a:pos x="129" y="2"/>
                  </a:cxn>
                  <a:cxn ang="0">
                    <a:pos x="141" y="2"/>
                  </a:cxn>
                  <a:cxn ang="0">
                    <a:pos x="153" y="2"/>
                  </a:cxn>
                  <a:cxn ang="0">
                    <a:pos x="165" y="2"/>
                  </a:cxn>
                  <a:cxn ang="0">
                    <a:pos x="177" y="0"/>
                  </a:cxn>
                  <a:cxn ang="0">
                    <a:pos x="189" y="0"/>
                  </a:cxn>
                  <a:cxn ang="0">
                    <a:pos x="201" y="0"/>
                  </a:cxn>
                  <a:cxn ang="0">
                    <a:pos x="195" y="8"/>
                  </a:cxn>
                  <a:cxn ang="0">
                    <a:pos x="183" y="9"/>
                  </a:cxn>
                  <a:cxn ang="0">
                    <a:pos x="173" y="9"/>
                  </a:cxn>
                  <a:cxn ang="0">
                    <a:pos x="161" y="8"/>
                  </a:cxn>
                  <a:cxn ang="0">
                    <a:pos x="149" y="8"/>
                  </a:cxn>
                  <a:cxn ang="0">
                    <a:pos x="137" y="8"/>
                  </a:cxn>
                  <a:cxn ang="0">
                    <a:pos x="129" y="16"/>
                  </a:cxn>
                  <a:cxn ang="0">
                    <a:pos x="119" y="16"/>
                  </a:cxn>
                  <a:cxn ang="0">
                    <a:pos x="107" y="17"/>
                  </a:cxn>
                  <a:cxn ang="0">
                    <a:pos x="95" y="17"/>
                  </a:cxn>
                  <a:cxn ang="0">
                    <a:pos x="52" y="12"/>
                  </a:cxn>
                  <a:cxn ang="0">
                    <a:pos x="46" y="23"/>
                  </a:cxn>
                  <a:cxn ang="0">
                    <a:pos x="36" y="23"/>
                  </a:cxn>
                  <a:cxn ang="0">
                    <a:pos x="24" y="23"/>
                  </a:cxn>
                  <a:cxn ang="0">
                    <a:pos x="12" y="20"/>
                  </a:cxn>
                  <a:cxn ang="0">
                    <a:pos x="0" y="17"/>
                  </a:cxn>
                  <a:cxn ang="0">
                    <a:pos x="0" y="9"/>
                  </a:cxn>
                  <a:cxn ang="0">
                    <a:pos x="0" y="5"/>
                  </a:cxn>
                </a:cxnLst>
                <a:rect l="0" t="0" r="r" b="b"/>
                <a:pathLst>
                  <a:path w="201" h="23">
                    <a:moveTo>
                      <a:pt x="0" y="5"/>
                    </a:moveTo>
                    <a:lnTo>
                      <a:pt x="10" y="5"/>
                    </a:lnTo>
                    <a:lnTo>
                      <a:pt x="22" y="4"/>
                    </a:lnTo>
                    <a:lnTo>
                      <a:pt x="34" y="2"/>
                    </a:lnTo>
                    <a:lnTo>
                      <a:pt x="36" y="8"/>
                    </a:lnTo>
                    <a:lnTo>
                      <a:pt x="46" y="8"/>
                    </a:lnTo>
                    <a:lnTo>
                      <a:pt x="58" y="4"/>
                    </a:lnTo>
                    <a:lnTo>
                      <a:pt x="72" y="4"/>
                    </a:lnTo>
                    <a:lnTo>
                      <a:pt x="94" y="8"/>
                    </a:lnTo>
                    <a:lnTo>
                      <a:pt x="106" y="8"/>
                    </a:lnTo>
                    <a:lnTo>
                      <a:pt x="107" y="2"/>
                    </a:lnTo>
                    <a:lnTo>
                      <a:pt x="118" y="2"/>
                    </a:lnTo>
                    <a:lnTo>
                      <a:pt x="129" y="2"/>
                    </a:lnTo>
                    <a:lnTo>
                      <a:pt x="141" y="2"/>
                    </a:lnTo>
                    <a:lnTo>
                      <a:pt x="153" y="2"/>
                    </a:lnTo>
                    <a:lnTo>
                      <a:pt x="165" y="2"/>
                    </a:lnTo>
                    <a:lnTo>
                      <a:pt x="177" y="0"/>
                    </a:lnTo>
                    <a:lnTo>
                      <a:pt x="189" y="0"/>
                    </a:lnTo>
                    <a:lnTo>
                      <a:pt x="201" y="0"/>
                    </a:lnTo>
                    <a:lnTo>
                      <a:pt x="195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1" y="8"/>
                    </a:lnTo>
                    <a:lnTo>
                      <a:pt x="149" y="8"/>
                    </a:lnTo>
                    <a:lnTo>
                      <a:pt x="137" y="8"/>
                    </a:lnTo>
                    <a:lnTo>
                      <a:pt x="129" y="16"/>
                    </a:lnTo>
                    <a:lnTo>
                      <a:pt x="119" y="16"/>
                    </a:lnTo>
                    <a:lnTo>
                      <a:pt x="107" y="17"/>
                    </a:lnTo>
                    <a:lnTo>
                      <a:pt x="95" y="17"/>
                    </a:lnTo>
                    <a:lnTo>
                      <a:pt x="52" y="12"/>
                    </a:lnTo>
                    <a:lnTo>
                      <a:pt x="46" y="23"/>
                    </a:lnTo>
                    <a:lnTo>
                      <a:pt x="36" y="23"/>
                    </a:lnTo>
                    <a:lnTo>
                      <a:pt x="24" y="23"/>
                    </a:lnTo>
                    <a:lnTo>
                      <a:pt x="12" y="20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46075" y="5414963"/>
                <a:ext cx="219075" cy="179387"/>
              </a:xfrm>
              <a:custGeom>
                <a:avLst/>
                <a:gdLst/>
                <a:ahLst/>
                <a:cxnLst>
                  <a:cxn ang="0">
                    <a:pos x="77" y="33"/>
                  </a:cxn>
                  <a:cxn ang="0">
                    <a:pos x="121" y="0"/>
                  </a:cxn>
                  <a:cxn ang="0">
                    <a:pos x="138" y="12"/>
                  </a:cxn>
                  <a:cxn ang="0">
                    <a:pos x="89" y="49"/>
                  </a:cxn>
                  <a:cxn ang="0">
                    <a:pos x="132" y="88"/>
                  </a:cxn>
                  <a:cxn ang="0">
                    <a:pos x="126" y="107"/>
                  </a:cxn>
                  <a:cxn ang="0">
                    <a:pos x="73" y="57"/>
                  </a:cxn>
                  <a:cxn ang="0">
                    <a:pos x="22" y="113"/>
                  </a:cxn>
                  <a:cxn ang="0">
                    <a:pos x="0" y="105"/>
                  </a:cxn>
                  <a:cxn ang="0">
                    <a:pos x="65" y="49"/>
                  </a:cxn>
                  <a:cxn ang="0">
                    <a:pos x="6" y="25"/>
                  </a:cxn>
                  <a:cxn ang="0">
                    <a:pos x="24" y="8"/>
                  </a:cxn>
                  <a:cxn ang="0">
                    <a:pos x="77" y="33"/>
                  </a:cxn>
                </a:cxnLst>
                <a:rect l="0" t="0" r="r" b="b"/>
                <a:pathLst>
                  <a:path w="138" h="113">
                    <a:moveTo>
                      <a:pt x="77" y="33"/>
                    </a:moveTo>
                    <a:lnTo>
                      <a:pt x="121" y="0"/>
                    </a:lnTo>
                    <a:lnTo>
                      <a:pt x="138" y="12"/>
                    </a:lnTo>
                    <a:lnTo>
                      <a:pt x="89" y="49"/>
                    </a:lnTo>
                    <a:lnTo>
                      <a:pt x="132" y="88"/>
                    </a:lnTo>
                    <a:lnTo>
                      <a:pt x="126" y="107"/>
                    </a:lnTo>
                    <a:lnTo>
                      <a:pt x="73" y="57"/>
                    </a:lnTo>
                    <a:lnTo>
                      <a:pt x="22" y="113"/>
                    </a:lnTo>
                    <a:lnTo>
                      <a:pt x="0" y="105"/>
                    </a:lnTo>
                    <a:lnTo>
                      <a:pt x="65" y="49"/>
                    </a:lnTo>
                    <a:lnTo>
                      <a:pt x="6" y="25"/>
                    </a:lnTo>
                    <a:lnTo>
                      <a:pt x="24" y="8"/>
                    </a:lnTo>
                    <a:lnTo>
                      <a:pt x="7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-1" y="0"/>
            <a:ext cx="9904413" cy="682171"/>
          </a:xfrm>
          <a:solidFill>
            <a:srgbClr val="FFFFFF"/>
          </a:solidFill>
        </p:spPr>
        <p:txBody>
          <a:bodyPr/>
          <a:lstStyle/>
          <a:p>
            <a:r>
              <a:rPr lang="en-GB" sz="2800" dirty="0" smtClean="0"/>
              <a:t>The size of the subsidy – risk allocation</a:t>
            </a:r>
            <a:endParaRPr lang="en-GB" sz="2800" dirty="0"/>
          </a:p>
        </p:txBody>
      </p:sp>
      <p:sp>
        <p:nvSpPr>
          <p:cNvPr id="18" name="Tekstboks 17"/>
          <p:cNvSpPr txBox="1"/>
          <p:nvPr/>
        </p:nvSpPr>
        <p:spPr>
          <a:xfrm>
            <a:off x="73522" y="493501"/>
            <a:ext cx="9547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the renewables commissioned at the start of the period, this</a:t>
            </a:r>
          </a:p>
          <a:p>
            <a:r>
              <a:rPr lang="en-GB" dirty="0" smtClean="0"/>
              <a:t>potential lowering of the electricity price is the </a:t>
            </a:r>
            <a:r>
              <a:rPr lang="en-GB" u="sng" dirty="0" smtClean="0"/>
              <a:t>technology risk</a:t>
            </a:r>
            <a:r>
              <a:rPr lang="en-GB" dirty="0" smtClean="0"/>
              <a:t>.</a:t>
            </a:r>
          </a:p>
        </p:txBody>
      </p:sp>
      <p:grpSp>
        <p:nvGrpSpPr>
          <p:cNvPr id="2" name="Gruppe 32"/>
          <p:cNvGrpSpPr/>
          <p:nvPr/>
        </p:nvGrpSpPr>
        <p:grpSpPr>
          <a:xfrm>
            <a:off x="159654" y="3314019"/>
            <a:ext cx="9477807" cy="3364722"/>
            <a:chOff x="159654" y="3314019"/>
            <a:chExt cx="9477807" cy="3364722"/>
          </a:xfrm>
        </p:grpSpPr>
        <p:cxnSp>
          <p:nvCxnSpPr>
            <p:cNvPr id="17" name="Lige forbindelse 16"/>
            <p:cNvCxnSpPr/>
            <p:nvPr/>
          </p:nvCxnSpPr>
          <p:spPr bwMode="auto">
            <a:xfrm flipH="1" flipV="1">
              <a:off x="6134654" y="4113405"/>
              <a:ext cx="6009" cy="2139758"/>
            </a:xfrm>
            <a:prstGeom prst="line">
              <a:avLst/>
            </a:prstGeom>
            <a:ln w="381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ge forbindelse 25"/>
            <p:cNvCxnSpPr/>
            <p:nvPr/>
          </p:nvCxnSpPr>
          <p:spPr bwMode="auto">
            <a:xfrm flipH="1">
              <a:off x="3316957" y="4800565"/>
              <a:ext cx="2815376" cy="2983"/>
            </a:xfrm>
            <a:prstGeom prst="line">
              <a:avLst/>
            </a:prstGeom>
            <a:ln w="381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forbindelse 20"/>
            <p:cNvCxnSpPr/>
            <p:nvPr/>
          </p:nvCxnSpPr>
          <p:spPr bwMode="auto">
            <a:xfrm flipH="1">
              <a:off x="3314119" y="4103880"/>
              <a:ext cx="2815376" cy="2983"/>
            </a:xfrm>
            <a:prstGeom prst="line">
              <a:avLst/>
            </a:prstGeom>
            <a:ln w="381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5" name="Tekstboks 14"/>
            <p:cNvSpPr txBox="1">
              <a:spLocks noChangeArrowheads="1"/>
            </p:cNvSpPr>
            <p:nvPr/>
          </p:nvSpPr>
          <p:spPr bwMode="auto">
            <a:xfrm>
              <a:off x="5000651" y="4925111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D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32" name="Kombinationstegning 31"/>
            <p:cNvSpPr/>
            <p:nvPr/>
          </p:nvSpPr>
          <p:spPr bwMode="auto">
            <a:xfrm>
              <a:off x="3415663" y="3961005"/>
              <a:ext cx="2992437" cy="1885950"/>
            </a:xfrm>
            <a:custGeom>
              <a:avLst/>
              <a:gdLst>
                <a:gd name="connsiteX0" fmla="*/ 0 w 2762250"/>
                <a:gd name="connsiteY0" fmla="*/ 1885950 h 1885950"/>
                <a:gd name="connsiteX1" fmla="*/ 438150 w 2762250"/>
                <a:gd name="connsiteY1" fmla="*/ 1800225 h 1885950"/>
                <a:gd name="connsiteX2" fmla="*/ 438150 w 2762250"/>
                <a:gd name="connsiteY2" fmla="*/ 1647825 h 1885950"/>
                <a:gd name="connsiteX3" fmla="*/ 976312 w 2762250"/>
                <a:gd name="connsiteY3" fmla="*/ 1552575 h 1885950"/>
                <a:gd name="connsiteX4" fmla="*/ 976312 w 2762250"/>
                <a:gd name="connsiteY4" fmla="*/ 1347788 h 1885950"/>
                <a:gd name="connsiteX5" fmla="*/ 1528762 w 2762250"/>
                <a:gd name="connsiteY5" fmla="*/ 1219200 h 1885950"/>
                <a:gd name="connsiteX6" fmla="*/ 1528762 w 2762250"/>
                <a:gd name="connsiteY6" fmla="*/ 695325 h 1885950"/>
                <a:gd name="connsiteX7" fmla="*/ 2762250 w 2762250"/>
                <a:gd name="connsiteY7" fmla="*/ 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0" h="1885950">
                  <a:moveTo>
                    <a:pt x="0" y="1885950"/>
                  </a:moveTo>
                  <a:lnTo>
                    <a:pt x="438150" y="1800225"/>
                  </a:lnTo>
                  <a:lnTo>
                    <a:pt x="438150" y="1647825"/>
                  </a:lnTo>
                  <a:lnTo>
                    <a:pt x="976312" y="1552575"/>
                  </a:lnTo>
                  <a:lnTo>
                    <a:pt x="976312" y="1347788"/>
                  </a:lnTo>
                  <a:lnTo>
                    <a:pt x="1528762" y="1219200"/>
                  </a:lnTo>
                  <a:lnTo>
                    <a:pt x="1528762" y="695325"/>
                  </a:lnTo>
                  <a:lnTo>
                    <a:pt x="2762250" y="0"/>
                  </a:lnTo>
                </a:path>
              </a:pathLst>
            </a:custGeom>
            <a:ln w="762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4349" name="Tekstboks 33"/>
            <p:cNvSpPr txBox="1">
              <a:spLocks noChangeArrowheads="1"/>
            </p:cNvSpPr>
            <p:nvPr/>
          </p:nvSpPr>
          <p:spPr bwMode="auto">
            <a:xfrm>
              <a:off x="3101587" y="5741502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A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4350" name="Tekstboks 34"/>
            <p:cNvSpPr txBox="1">
              <a:spLocks noChangeArrowheads="1"/>
            </p:cNvSpPr>
            <p:nvPr/>
          </p:nvSpPr>
          <p:spPr bwMode="auto">
            <a:xfrm>
              <a:off x="3587879" y="5526129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B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4351" name="Tekstboks 35"/>
            <p:cNvSpPr txBox="1">
              <a:spLocks noChangeArrowheads="1"/>
            </p:cNvSpPr>
            <p:nvPr/>
          </p:nvSpPr>
          <p:spPr bwMode="auto">
            <a:xfrm>
              <a:off x="4216476" y="5245930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C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cxnSp>
          <p:nvCxnSpPr>
            <p:cNvPr id="6" name="Lige pilforbindelse 5"/>
            <p:cNvCxnSpPr/>
            <p:nvPr/>
          </p:nvCxnSpPr>
          <p:spPr bwMode="auto">
            <a:xfrm flipH="1" flipV="1">
              <a:off x="3411750" y="3686175"/>
              <a:ext cx="2193" cy="260686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e 25"/>
            <p:cNvGrpSpPr/>
            <p:nvPr/>
          </p:nvGrpSpPr>
          <p:grpSpPr>
            <a:xfrm>
              <a:off x="3229926" y="5925502"/>
              <a:ext cx="6407535" cy="400110"/>
              <a:chOff x="2504226" y="5925502"/>
              <a:chExt cx="6407535" cy="400110"/>
            </a:xfrm>
          </p:grpSpPr>
          <p:cxnSp>
            <p:nvCxnSpPr>
              <p:cNvPr id="3" name="Lige pilforbindelse 2"/>
              <p:cNvCxnSpPr/>
              <p:nvPr/>
            </p:nvCxnSpPr>
            <p:spPr bwMode="auto">
              <a:xfrm>
                <a:off x="2504226" y="6124768"/>
                <a:ext cx="4420449" cy="2982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43" name="Tekstboks 9"/>
              <p:cNvSpPr txBox="1">
                <a:spLocks noChangeArrowheads="1"/>
              </p:cNvSpPr>
              <p:nvPr/>
            </p:nvSpPr>
            <p:spPr bwMode="auto">
              <a:xfrm>
                <a:off x="6641338" y="5925502"/>
                <a:ext cx="227042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latin typeface="+mn-lt"/>
                  </a:rPr>
                  <a:t>TWh/year</a:t>
                </a:r>
              </a:p>
            </p:txBody>
          </p:sp>
        </p:grpSp>
        <p:sp>
          <p:nvSpPr>
            <p:cNvPr id="14344" name="Tekstboks 10"/>
            <p:cNvSpPr txBox="1">
              <a:spLocks noChangeArrowheads="1"/>
            </p:cNvSpPr>
            <p:nvPr/>
          </p:nvSpPr>
          <p:spPr bwMode="auto">
            <a:xfrm>
              <a:off x="2537537" y="3314019"/>
              <a:ext cx="17439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+mn-lt"/>
                </a:rPr>
                <a:t>EUR/MWh</a:t>
              </a:r>
            </a:p>
          </p:txBody>
        </p:sp>
        <p:sp>
          <p:nvSpPr>
            <p:cNvPr id="14346" name="Tekstboks 23"/>
            <p:cNvSpPr txBox="1">
              <a:spLocks noChangeArrowheads="1"/>
            </p:cNvSpPr>
            <p:nvPr/>
          </p:nvSpPr>
          <p:spPr bwMode="auto">
            <a:xfrm>
              <a:off x="5806716" y="6217076"/>
              <a:ext cx="14017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 smtClean="0">
                  <a:latin typeface="+mn-lt"/>
                </a:rPr>
                <a:t>E</a:t>
              </a:r>
              <a:r>
                <a:rPr lang="en-GB" sz="2400" baseline="-25000" dirty="0" smtClean="0">
                  <a:latin typeface="+mn-lt"/>
                </a:rPr>
                <a:t>Target</a:t>
              </a:r>
              <a:endParaRPr lang="en-GB" sz="2400" baseline="-25000" dirty="0">
                <a:latin typeface="+mn-lt"/>
              </a:endParaRPr>
            </a:p>
          </p:txBody>
        </p:sp>
        <p:sp>
          <p:nvSpPr>
            <p:cNvPr id="14347" name="Tekstboks 24"/>
            <p:cNvSpPr txBox="1">
              <a:spLocks noChangeArrowheads="1"/>
            </p:cNvSpPr>
            <p:nvPr/>
          </p:nvSpPr>
          <p:spPr bwMode="auto">
            <a:xfrm>
              <a:off x="159654" y="3765292"/>
              <a:ext cx="326038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777777"/>
                  </a:solidFill>
                  <a:latin typeface="+mn-lt"/>
                </a:rPr>
                <a:t>P</a:t>
              </a:r>
              <a:r>
                <a:rPr lang="en-GB" baseline="-25000" dirty="0">
                  <a:solidFill>
                    <a:srgbClr val="777777"/>
                  </a:solidFill>
                  <a:latin typeface="+mn-lt"/>
                </a:rPr>
                <a:t>1</a:t>
              </a:r>
              <a:r>
                <a:rPr lang="en-GB" dirty="0">
                  <a:solidFill>
                    <a:srgbClr val="777777"/>
                  </a:solidFill>
                  <a:latin typeface="+mn-lt"/>
                </a:rPr>
                <a:t>: </a:t>
              </a:r>
              <a:r>
                <a:rPr lang="en-GB" dirty="0" smtClean="0">
                  <a:solidFill>
                    <a:srgbClr val="777777"/>
                  </a:solidFill>
                  <a:latin typeface="+mn-lt"/>
                </a:rPr>
                <a:t>old price </a:t>
              </a:r>
              <a:r>
                <a:rPr lang="en-GB" dirty="0">
                  <a:solidFill>
                    <a:srgbClr val="777777"/>
                  </a:solidFill>
                  <a:latin typeface="+mn-lt"/>
                </a:rPr>
                <a:t>needed</a:t>
              </a:r>
            </a:p>
            <a:p>
              <a:pPr algn="ctr"/>
              <a:r>
                <a:rPr lang="en-GB" dirty="0">
                  <a:solidFill>
                    <a:srgbClr val="777777"/>
                  </a:solidFill>
                  <a:latin typeface="+mn-lt"/>
                </a:rPr>
                <a:t>to reach target</a:t>
              </a:r>
            </a:p>
          </p:txBody>
        </p:sp>
        <p:sp>
          <p:nvSpPr>
            <p:cNvPr id="22" name="Kombinationstegning 21"/>
            <p:cNvSpPr/>
            <p:nvPr/>
          </p:nvSpPr>
          <p:spPr bwMode="auto">
            <a:xfrm>
              <a:off x="3410286" y="4754452"/>
              <a:ext cx="2925366" cy="1090612"/>
            </a:xfrm>
            <a:custGeom>
              <a:avLst/>
              <a:gdLst>
                <a:gd name="connsiteX0" fmla="*/ 0 w 2700338"/>
                <a:gd name="connsiteY0" fmla="*/ 1090612 h 1090612"/>
                <a:gd name="connsiteX1" fmla="*/ 442913 w 2700338"/>
                <a:gd name="connsiteY1" fmla="*/ 1004887 h 1090612"/>
                <a:gd name="connsiteX2" fmla="*/ 442913 w 2700338"/>
                <a:gd name="connsiteY2" fmla="*/ 847725 h 1090612"/>
                <a:gd name="connsiteX3" fmla="*/ 981075 w 2700338"/>
                <a:gd name="connsiteY3" fmla="*/ 757237 h 1090612"/>
                <a:gd name="connsiteX4" fmla="*/ 981075 w 2700338"/>
                <a:gd name="connsiteY4" fmla="*/ 552450 h 1090612"/>
                <a:gd name="connsiteX5" fmla="*/ 1533525 w 2700338"/>
                <a:gd name="connsiteY5" fmla="*/ 423862 h 1090612"/>
                <a:gd name="connsiteX6" fmla="*/ 1533525 w 2700338"/>
                <a:gd name="connsiteY6" fmla="*/ 257175 h 1090612"/>
                <a:gd name="connsiteX7" fmla="*/ 2700338 w 2700338"/>
                <a:gd name="connsiteY7" fmla="*/ 0 h 109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338" h="1090612">
                  <a:moveTo>
                    <a:pt x="0" y="1090612"/>
                  </a:moveTo>
                  <a:lnTo>
                    <a:pt x="442913" y="1004887"/>
                  </a:lnTo>
                  <a:lnTo>
                    <a:pt x="442913" y="847725"/>
                  </a:lnTo>
                  <a:lnTo>
                    <a:pt x="981075" y="757237"/>
                  </a:lnTo>
                  <a:lnTo>
                    <a:pt x="981075" y="552450"/>
                  </a:lnTo>
                  <a:lnTo>
                    <a:pt x="1533525" y="423862"/>
                  </a:lnTo>
                  <a:lnTo>
                    <a:pt x="1533525" y="257175"/>
                  </a:lnTo>
                  <a:lnTo>
                    <a:pt x="2700338" y="0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4" name="Tekstboks 24"/>
            <p:cNvSpPr txBox="1">
              <a:spLocks noChangeArrowheads="1"/>
            </p:cNvSpPr>
            <p:nvPr/>
          </p:nvSpPr>
          <p:spPr bwMode="auto">
            <a:xfrm>
              <a:off x="159654" y="4447465"/>
              <a:ext cx="326038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P</a:t>
              </a:r>
              <a:r>
                <a:rPr lang="en-GB" baseline="-25000" dirty="0" smtClean="0">
                  <a:latin typeface="+mn-lt"/>
                </a:rPr>
                <a:t>2</a:t>
              </a:r>
              <a:r>
                <a:rPr lang="en-GB" dirty="0" smtClean="0">
                  <a:latin typeface="+mn-lt"/>
                </a:rPr>
                <a:t>: new price </a:t>
              </a:r>
              <a:r>
                <a:rPr lang="en-GB" dirty="0">
                  <a:latin typeface="+mn-lt"/>
                </a:rPr>
                <a:t>needed</a:t>
              </a:r>
            </a:p>
            <a:p>
              <a:pPr algn="ctr"/>
              <a:r>
                <a:rPr lang="en-GB" dirty="0">
                  <a:latin typeface="+mn-lt"/>
                </a:rPr>
                <a:t>to reach target</a:t>
              </a:r>
            </a:p>
          </p:txBody>
        </p:sp>
      </p:grpSp>
      <p:sp>
        <p:nvSpPr>
          <p:cNvPr id="25" name="Tekstboks 24"/>
          <p:cNvSpPr txBox="1"/>
          <p:nvPr/>
        </p:nvSpPr>
        <p:spPr>
          <a:xfrm>
            <a:off x="73522" y="1168846"/>
            <a:ext cx="9671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After some time, the technological development may reduce their</a:t>
            </a:r>
          </a:p>
          <a:p>
            <a:r>
              <a:rPr lang="en-GB" dirty="0" smtClean="0"/>
              <a:t>electricity price from P</a:t>
            </a:r>
            <a:r>
              <a:rPr lang="en-GB" baseline="-25000" dirty="0" smtClean="0"/>
              <a:t>1</a:t>
            </a:r>
            <a:r>
              <a:rPr lang="en-GB" dirty="0" smtClean="0"/>
              <a:t> to P</a:t>
            </a:r>
            <a:r>
              <a:rPr lang="en-GB" baseline="-25000" dirty="0" smtClean="0"/>
              <a:t>2</a:t>
            </a:r>
            <a:r>
              <a:rPr lang="en-GB" dirty="0" smtClean="0"/>
              <a:t>. This may make it difficult for the</a:t>
            </a:r>
          </a:p>
          <a:p>
            <a:r>
              <a:rPr lang="en-GB" dirty="0" smtClean="0"/>
              <a:t>“old” renewables to make a decent profit.</a:t>
            </a:r>
          </a:p>
        </p:txBody>
      </p:sp>
      <p:sp>
        <p:nvSpPr>
          <p:cNvPr id="30" name="Tekstboks 29"/>
          <p:cNvSpPr txBox="1"/>
          <p:nvPr/>
        </p:nvSpPr>
        <p:spPr>
          <a:xfrm>
            <a:off x="73522" y="2151968"/>
            <a:ext cx="945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a feed-in tariff system, the consumers bear the technology</a:t>
            </a:r>
          </a:p>
          <a:p>
            <a:r>
              <a:rPr lang="en-GB" dirty="0" smtClean="0"/>
              <a:t>risk: normally the feed-in tariff granted to “old” renewables will</a:t>
            </a:r>
          </a:p>
          <a:p>
            <a:r>
              <a:rPr lang="en-GB" dirty="0" smtClean="0"/>
              <a:t>not change, even though the technologies have developed.</a:t>
            </a:r>
          </a:p>
        </p:txBody>
      </p:sp>
      <p:sp>
        <p:nvSpPr>
          <p:cNvPr id="31" name="Tekstboks 30"/>
          <p:cNvSpPr txBox="1"/>
          <p:nvPr/>
        </p:nvSpPr>
        <p:spPr>
          <a:xfrm>
            <a:off x="6618513" y="3135091"/>
            <a:ext cx="3098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market economy,</a:t>
            </a:r>
          </a:p>
          <a:p>
            <a:r>
              <a:rPr lang="en-GB" dirty="0" smtClean="0"/>
              <a:t>the producers</a:t>
            </a:r>
          </a:p>
          <a:p>
            <a:r>
              <a:rPr lang="en-GB" dirty="0" smtClean="0"/>
              <a:t>normally bear the</a:t>
            </a:r>
          </a:p>
          <a:p>
            <a:r>
              <a:rPr lang="en-GB" dirty="0" smtClean="0"/>
              <a:t>technology risk.</a:t>
            </a:r>
          </a:p>
        </p:txBody>
      </p:sp>
      <p:sp>
        <p:nvSpPr>
          <p:cNvPr id="34" name="Pladsholder til dato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35" name="Pladsholder til diasnumm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4" name="Tekstboks 3"/>
          <p:cNvSpPr txBox="1"/>
          <p:nvPr/>
        </p:nvSpPr>
        <p:spPr>
          <a:xfrm>
            <a:off x="-496" y="3396342"/>
            <a:ext cx="99132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dirty="0" smtClean="0"/>
              <a:t>The common Swedish-Norwegian certificate market</a:t>
            </a:r>
          </a:p>
        </p:txBody>
      </p:sp>
      <p:pic>
        <p:nvPicPr>
          <p:cNvPr id="5" name="Picture 2" descr="http://jevakim.com/wp-content/uploads/norsk-fla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110">
            <a:off x="3441674" y="1182266"/>
            <a:ext cx="3028950" cy="1562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jevakim.com/wp-content/uploads/norsk-fla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110">
            <a:off x="8231274" y="586810"/>
            <a:ext cx="1514475" cy="7810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997371" cy="1103086"/>
          </a:xfrm>
        </p:spPr>
        <p:txBody>
          <a:bodyPr/>
          <a:lstStyle/>
          <a:p>
            <a:r>
              <a:rPr lang="en-GB" sz="2500" dirty="0" smtClean="0"/>
              <a:t>The Swedish-Norwegian certificate market</a:t>
            </a:r>
            <a:endParaRPr lang="en-GB" sz="25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518" y="808039"/>
            <a:ext cx="9876967" cy="6045199"/>
          </a:xfrm>
        </p:spPr>
        <p:txBody>
          <a:bodyPr/>
          <a:lstStyle/>
          <a:p>
            <a:r>
              <a:rPr lang="en-GB" sz="2000" dirty="0" smtClean="0"/>
              <a:t>The common market was launched 1 January 2012</a:t>
            </a:r>
          </a:p>
          <a:p>
            <a:pPr lvl="1"/>
            <a:r>
              <a:rPr lang="en-GB" dirty="0" smtClean="0"/>
              <a:t>Before 1 January 2012, Sweden had a purely domestic certificate market.</a:t>
            </a:r>
          </a:p>
          <a:p>
            <a:pPr lvl="1"/>
            <a:r>
              <a:rPr lang="en-GB" dirty="0" smtClean="0"/>
              <a:t>No Norwegian certificate market before 1 January 2012.</a:t>
            </a:r>
          </a:p>
          <a:p>
            <a:r>
              <a:rPr lang="en-GB" sz="2000" dirty="0" smtClean="0"/>
              <a:t>The target for the common market was derived from the 2020 goal allocated by EU to Sweden and Norway:</a:t>
            </a:r>
          </a:p>
          <a:p>
            <a:pPr lvl="1"/>
            <a:r>
              <a:rPr lang="en-GB" dirty="0" smtClean="0"/>
              <a:t>By the end of 2020, the electricity production from renewables commissioned in Sweden and Norway after 1 January 2012 should correspond to 26.4 TWh/year.</a:t>
            </a:r>
          </a:p>
          <a:p>
            <a:pPr lvl="1"/>
            <a:r>
              <a:rPr lang="en-GB" dirty="0" smtClean="0"/>
              <a:t>Currently, the plan is to </a:t>
            </a:r>
            <a:r>
              <a:rPr lang="en-GB" dirty="0" smtClean="0"/>
              <a:t>change </a:t>
            </a:r>
            <a:r>
              <a:rPr lang="en-GB" dirty="0" smtClean="0"/>
              <a:t>the </a:t>
            </a:r>
            <a:r>
              <a:rPr lang="en-GB" dirty="0" smtClean="0"/>
              <a:t>2020 target </a:t>
            </a:r>
            <a:r>
              <a:rPr lang="en-GB" dirty="0" smtClean="0"/>
              <a:t>to </a:t>
            </a:r>
            <a:r>
              <a:rPr lang="en-GB" dirty="0" smtClean="0"/>
              <a:t>28.4 TWh</a:t>
            </a:r>
          </a:p>
          <a:p>
            <a:pPr lvl="2"/>
            <a:r>
              <a:rPr lang="en-GB" dirty="0" smtClean="0"/>
              <a:t>Swedish electricity consumers will finance 15.2 TWh. Norwegian consumers will finance 13.2 TWh.</a:t>
            </a:r>
          </a:p>
          <a:p>
            <a:r>
              <a:rPr lang="en-GB" sz="2000" dirty="0" smtClean="0"/>
              <a:t>At the outset: after 2020, the certificate system will gradually be phased out.</a:t>
            </a:r>
          </a:p>
          <a:p>
            <a:r>
              <a:rPr lang="en-GB" sz="2000" dirty="0" smtClean="0"/>
              <a:t>The common certificate market is a tool to reach a specific target</a:t>
            </a:r>
          </a:p>
          <a:p>
            <a:pPr lvl="1"/>
            <a:r>
              <a:rPr lang="en-GB" dirty="0" smtClean="0"/>
              <a:t>The 2020 target </a:t>
            </a:r>
            <a:r>
              <a:rPr lang="en-GB" dirty="0" smtClean="0"/>
              <a:t>for the production from </a:t>
            </a:r>
            <a:r>
              <a:rPr lang="en-GB" dirty="0" smtClean="0"/>
              <a:t>new renewables.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20100" cy="725714"/>
          </a:xfrm>
        </p:spPr>
        <p:txBody>
          <a:bodyPr/>
          <a:lstStyle/>
          <a:p>
            <a:pPr algn="l"/>
            <a:r>
              <a:rPr lang="en-GB" sz="2600" dirty="0" smtClean="0"/>
              <a:t>Prices of green certificates </a:t>
            </a:r>
            <a:r>
              <a:rPr lang="en-GB" sz="2000" dirty="0" smtClean="0"/>
              <a:t>(nominal terms)</a:t>
            </a:r>
            <a:endParaRPr lang="da-DK" sz="2000" dirty="0"/>
          </a:p>
        </p:txBody>
      </p:sp>
      <p:sp>
        <p:nvSpPr>
          <p:cNvPr id="151" name="Tekstboks 150"/>
          <p:cNvSpPr txBox="1"/>
          <p:nvPr/>
        </p:nvSpPr>
        <p:spPr>
          <a:xfrm>
            <a:off x="3309190" y="6531428"/>
            <a:ext cx="3147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dirty="0" smtClean="0"/>
              <a:t>Sources: SKM and the Swedish National Bank</a:t>
            </a:r>
            <a:endParaRPr lang="en-GB" sz="1000" b="0" dirty="0"/>
          </a:p>
        </p:txBody>
      </p:sp>
      <p:grpSp>
        <p:nvGrpSpPr>
          <p:cNvPr id="159" name="Gruppe 158"/>
          <p:cNvGrpSpPr/>
          <p:nvPr/>
        </p:nvGrpSpPr>
        <p:grpSpPr>
          <a:xfrm>
            <a:off x="672439" y="1105584"/>
            <a:ext cx="9138326" cy="4548702"/>
            <a:chOff x="672439" y="1105584"/>
            <a:chExt cx="9138326" cy="4548702"/>
          </a:xfrm>
        </p:grpSpPr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755178" y="4707621"/>
              <a:ext cx="90555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755178" y="4177396"/>
              <a:ext cx="90555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755178" y="3683684"/>
              <a:ext cx="90555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755178" y="3153459"/>
              <a:ext cx="90555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755178" y="2659746"/>
              <a:ext cx="90555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755178" y="2129521"/>
              <a:ext cx="90555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755178" y="1637396"/>
              <a:ext cx="90555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755178" y="1105584"/>
              <a:ext cx="90555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755178" y="1105584"/>
              <a:ext cx="9055587" cy="4095750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755178" y="1105584"/>
              <a:ext cx="0" cy="4095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672439" y="5201334"/>
              <a:ext cx="827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672439" y="4707621"/>
              <a:ext cx="827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672439" y="4177396"/>
              <a:ext cx="827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672439" y="3683684"/>
              <a:ext cx="827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672439" y="3153459"/>
              <a:ext cx="827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672439" y="2659746"/>
              <a:ext cx="827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672439" y="2129521"/>
              <a:ext cx="827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>
              <a:off x="672439" y="1637396"/>
              <a:ext cx="827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672439" y="1105584"/>
              <a:ext cx="827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755178" y="5201334"/>
              <a:ext cx="90555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 flipV="1">
              <a:off x="755178" y="5201334"/>
              <a:ext cx="0" cy="150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1" name="Line 43"/>
            <p:cNvSpPr>
              <a:spLocks noChangeShapeType="1"/>
            </p:cNvSpPr>
            <p:nvPr/>
          </p:nvSpPr>
          <p:spPr bwMode="auto">
            <a:xfrm flipH="1" flipV="1">
              <a:off x="1957725" y="5201334"/>
              <a:ext cx="1" cy="1586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2" name="Line 43"/>
            <p:cNvSpPr>
              <a:spLocks noChangeShapeType="1"/>
            </p:cNvSpPr>
            <p:nvPr/>
          </p:nvSpPr>
          <p:spPr bwMode="auto">
            <a:xfrm flipH="1" flipV="1">
              <a:off x="3207882" y="5201334"/>
              <a:ext cx="1" cy="1586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5" name="Line 43"/>
            <p:cNvSpPr>
              <a:spLocks noChangeShapeType="1"/>
            </p:cNvSpPr>
            <p:nvPr/>
          </p:nvSpPr>
          <p:spPr bwMode="auto">
            <a:xfrm flipH="1" flipV="1">
              <a:off x="6946444" y="5201334"/>
              <a:ext cx="1" cy="1586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6" name="Line 43"/>
            <p:cNvSpPr>
              <a:spLocks noChangeShapeType="1"/>
            </p:cNvSpPr>
            <p:nvPr/>
          </p:nvSpPr>
          <p:spPr bwMode="auto">
            <a:xfrm flipH="1" flipV="1">
              <a:off x="8196600" y="5201334"/>
              <a:ext cx="1" cy="1586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7" name="Line 43"/>
            <p:cNvSpPr>
              <a:spLocks noChangeShapeType="1"/>
            </p:cNvSpPr>
            <p:nvPr/>
          </p:nvSpPr>
          <p:spPr bwMode="auto">
            <a:xfrm flipH="1" flipV="1">
              <a:off x="9444375" y="5201334"/>
              <a:ext cx="1" cy="1586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8" name="Line 43"/>
            <p:cNvSpPr>
              <a:spLocks noChangeShapeType="1"/>
            </p:cNvSpPr>
            <p:nvPr/>
          </p:nvSpPr>
          <p:spPr bwMode="auto">
            <a:xfrm flipH="1" flipV="1">
              <a:off x="757575" y="5201334"/>
              <a:ext cx="1" cy="1586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9" name="Line 43"/>
            <p:cNvSpPr>
              <a:spLocks noChangeShapeType="1"/>
            </p:cNvSpPr>
            <p:nvPr/>
          </p:nvSpPr>
          <p:spPr bwMode="auto">
            <a:xfrm flipH="1" flipV="1">
              <a:off x="4448513" y="5201334"/>
              <a:ext cx="1" cy="1586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0" name="Line 43"/>
            <p:cNvSpPr>
              <a:spLocks noChangeShapeType="1"/>
            </p:cNvSpPr>
            <p:nvPr/>
          </p:nvSpPr>
          <p:spPr bwMode="auto">
            <a:xfrm flipH="1" flipV="1">
              <a:off x="5698670" y="5201334"/>
              <a:ext cx="1" cy="1586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1" name="Tekstboks 140"/>
            <p:cNvSpPr txBox="1"/>
            <p:nvPr/>
          </p:nvSpPr>
          <p:spPr>
            <a:xfrm>
              <a:off x="917008" y="5254176"/>
              <a:ext cx="915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2008</a:t>
              </a:r>
              <a:endParaRPr lang="en-GB" dirty="0"/>
            </a:p>
          </p:txBody>
        </p:sp>
        <p:sp>
          <p:nvSpPr>
            <p:cNvPr id="142" name="Tekstboks 141"/>
            <p:cNvSpPr txBox="1"/>
            <p:nvPr/>
          </p:nvSpPr>
          <p:spPr>
            <a:xfrm>
              <a:off x="2122248" y="5254176"/>
              <a:ext cx="915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2009</a:t>
              </a:r>
              <a:endParaRPr lang="en-GB" dirty="0"/>
            </a:p>
          </p:txBody>
        </p:sp>
        <p:sp>
          <p:nvSpPr>
            <p:cNvPr id="143" name="Tekstboks 142"/>
            <p:cNvSpPr txBox="1"/>
            <p:nvPr/>
          </p:nvSpPr>
          <p:spPr>
            <a:xfrm>
              <a:off x="3361181" y="5254176"/>
              <a:ext cx="915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2010</a:t>
              </a:r>
              <a:endParaRPr lang="en-GB" dirty="0"/>
            </a:p>
          </p:txBody>
        </p:sp>
        <p:sp>
          <p:nvSpPr>
            <p:cNvPr id="144" name="Tekstboks 143"/>
            <p:cNvSpPr txBox="1"/>
            <p:nvPr/>
          </p:nvSpPr>
          <p:spPr>
            <a:xfrm>
              <a:off x="4637101" y="5254176"/>
              <a:ext cx="915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2011</a:t>
              </a:r>
              <a:endParaRPr lang="en-GB" dirty="0"/>
            </a:p>
          </p:txBody>
        </p:sp>
        <p:sp>
          <p:nvSpPr>
            <p:cNvPr id="145" name="Tekstboks 144"/>
            <p:cNvSpPr txBox="1"/>
            <p:nvPr/>
          </p:nvSpPr>
          <p:spPr>
            <a:xfrm>
              <a:off x="5884645" y="5254176"/>
              <a:ext cx="915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2012</a:t>
              </a:r>
              <a:endParaRPr lang="en-GB" dirty="0"/>
            </a:p>
          </p:txBody>
        </p:sp>
        <p:sp>
          <p:nvSpPr>
            <p:cNvPr id="146" name="Tekstboks 145"/>
            <p:cNvSpPr txBox="1"/>
            <p:nvPr/>
          </p:nvSpPr>
          <p:spPr>
            <a:xfrm>
              <a:off x="7110074" y="5254176"/>
              <a:ext cx="915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2013</a:t>
              </a:r>
              <a:endParaRPr lang="en-GB" dirty="0"/>
            </a:p>
          </p:txBody>
        </p:sp>
        <p:sp>
          <p:nvSpPr>
            <p:cNvPr id="147" name="Tekstboks 146"/>
            <p:cNvSpPr txBox="1"/>
            <p:nvPr/>
          </p:nvSpPr>
          <p:spPr>
            <a:xfrm>
              <a:off x="8380416" y="5254176"/>
              <a:ext cx="915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2014</a:t>
              </a:r>
              <a:endParaRPr lang="en-GB" dirty="0"/>
            </a:p>
          </p:txBody>
        </p:sp>
      </p:grpSp>
      <p:grpSp>
        <p:nvGrpSpPr>
          <p:cNvPr id="148" name="Gruppe 147"/>
          <p:cNvGrpSpPr/>
          <p:nvPr/>
        </p:nvGrpSpPr>
        <p:grpSpPr>
          <a:xfrm>
            <a:off x="5717383" y="5705259"/>
            <a:ext cx="4085770" cy="999058"/>
            <a:chOff x="5644813" y="5763315"/>
            <a:chExt cx="4085770" cy="999058"/>
          </a:xfrm>
        </p:grpSpPr>
        <p:sp>
          <p:nvSpPr>
            <p:cNvPr id="149" name="Text Box 61"/>
            <p:cNvSpPr txBox="1">
              <a:spLocks noChangeArrowheads="1"/>
            </p:cNvSpPr>
            <p:nvPr/>
          </p:nvSpPr>
          <p:spPr bwMode="auto">
            <a:xfrm>
              <a:off x="6013044" y="6054487"/>
              <a:ext cx="335128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  <a:latin typeface="Verdana" pitchFamily="34" charset="0"/>
                </a:rPr>
                <a:t>Swedish-Norwegian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  <a:latin typeface="Verdana" pitchFamily="34" charset="0"/>
                </a:rPr>
                <a:t>market</a:t>
              </a:r>
              <a:endParaRPr lang="en-GB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150" name="Højre klammeparentes 149"/>
            <p:cNvSpPr>
              <a:spLocks/>
            </p:cNvSpPr>
            <p:nvPr/>
          </p:nvSpPr>
          <p:spPr bwMode="auto">
            <a:xfrm rot="5400000">
              <a:off x="7539926" y="3868202"/>
              <a:ext cx="295543" cy="4085770"/>
            </a:xfrm>
            <a:prstGeom prst="rightBrace">
              <a:avLst>
                <a:gd name="adj1" fmla="val 8255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grpSp>
        <p:nvGrpSpPr>
          <p:cNvPr id="152" name="Gruppe 151"/>
          <p:cNvGrpSpPr/>
          <p:nvPr/>
        </p:nvGrpSpPr>
        <p:grpSpPr>
          <a:xfrm>
            <a:off x="768687" y="5705262"/>
            <a:ext cx="4910593" cy="691279"/>
            <a:chOff x="687206" y="5763318"/>
            <a:chExt cx="6173789" cy="691279"/>
          </a:xfrm>
        </p:grpSpPr>
        <p:sp>
          <p:nvSpPr>
            <p:cNvPr id="153" name="Text Box 59"/>
            <p:cNvSpPr txBox="1">
              <a:spLocks noChangeArrowheads="1"/>
            </p:cNvSpPr>
            <p:nvPr/>
          </p:nvSpPr>
          <p:spPr bwMode="auto">
            <a:xfrm>
              <a:off x="1392738" y="6054487"/>
              <a:ext cx="4758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>
                  <a:solidFill>
                    <a:srgbClr val="660066"/>
                  </a:solidFill>
                  <a:latin typeface="Verdana" pitchFamily="34" charset="0"/>
                </a:rPr>
                <a:t>Swedish market only</a:t>
              </a:r>
            </a:p>
          </p:txBody>
        </p:sp>
        <p:sp>
          <p:nvSpPr>
            <p:cNvPr id="154" name="Højre klammeparentes 153"/>
            <p:cNvSpPr>
              <a:spLocks/>
            </p:cNvSpPr>
            <p:nvPr/>
          </p:nvSpPr>
          <p:spPr bwMode="auto">
            <a:xfrm rot="5400000">
              <a:off x="3626329" y="2824195"/>
              <a:ext cx="295543" cy="6173789"/>
            </a:xfrm>
            <a:prstGeom prst="rightBrace">
              <a:avLst>
                <a:gd name="adj1" fmla="val 8327"/>
                <a:gd name="adj2" fmla="val 50000"/>
              </a:avLst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grpSp>
        <p:nvGrpSpPr>
          <p:cNvPr id="157" name="Gruppe 156"/>
          <p:cNvGrpSpPr/>
          <p:nvPr/>
        </p:nvGrpSpPr>
        <p:grpSpPr>
          <a:xfrm>
            <a:off x="16899" y="595091"/>
            <a:ext cx="1661032" cy="4776745"/>
            <a:chOff x="16899" y="595091"/>
            <a:chExt cx="1661032" cy="4776745"/>
          </a:xfrm>
        </p:grpSpPr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376420" y="5033282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2200" dirty="0">
                  <a:solidFill>
                    <a:srgbClr val="000000"/>
                  </a:solidFill>
                </a:rPr>
                <a:t>0</a:t>
              </a:r>
              <a:endParaRPr lang="da-DK" sz="2200" dirty="0"/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376420" y="4539570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2200" dirty="0">
                  <a:solidFill>
                    <a:srgbClr val="000000"/>
                  </a:solidFill>
                </a:rPr>
                <a:t>5</a:t>
              </a:r>
              <a:endParaRPr lang="da-DK" sz="2200" dirty="0"/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176045" y="4009345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2200" dirty="0">
                  <a:solidFill>
                    <a:srgbClr val="000000"/>
                  </a:solidFill>
                </a:rPr>
                <a:t>10</a:t>
              </a:r>
              <a:endParaRPr lang="da-DK" sz="2200" dirty="0"/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176045" y="3515632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2200" dirty="0">
                  <a:solidFill>
                    <a:srgbClr val="000000"/>
                  </a:solidFill>
                </a:rPr>
                <a:t>15</a:t>
              </a:r>
              <a:endParaRPr lang="da-DK" sz="2200" dirty="0"/>
            </a:p>
          </p:txBody>
        </p:sp>
        <p:sp>
          <p:nvSpPr>
            <p:cNvPr id="2174" name="Rectangle 126"/>
            <p:cNvSpPr>
              <a:spLocks noChangeArrowheads="1"/>
            </p:cNvSpPr>
            <p:nvPr/>
          </p:nvSpPr>
          <p:spPr bwMode="auto">
            <a:xfrm>
              <a:off x="176045" y="2985407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2200" dirty="0">
                  <a:solidFill>
                    <a:srgbClr val="000000"/>
                  </a:solidFill>
                </a:rPr>
                <a:t>20</a:t>
              </a:r>
              <a:endParaRPr lang="da-DK" sz="2200" dirty="0"/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176045" y="2491695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2200" dirty="0">
                  <a:solidFill>
                    <a:srgbClr val="000000"/>
                  </a:solidFill>
                </a:rPr>
                <a:t>25</a:t>
              </a:r>
              <a:endParaRPr lang="da-DK" sz="2200" dirty="0"/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176045" y="1961470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2200" dirty="0">
                  <a:solidFill>
                    <a:srgbClr val="000000"/>
                  </a:solidFill>
                </a:rPr>
                <a:t>30</a:t>
              </a:r>
              <a:endParaRPr lang="da-DK" sz="2200" dirty="0"/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176045" y="1467757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2200" dirty="0">
                  <a:solidFill>
                    <a:srgbClr val="000000"/>
                  </a:solidFill>
                </a:rPr>
                <a:t>35</a:t>
              </a:r>
              <a:endParaRPr lang="da-DK" sz="2200" dirty="0"/>
            </a:p>
          </p:txBody>
        </p:sp>
        <p:sp>
          <p:nvSpPr>
            <p:cNvPr id="2178" name="Rectangle 130"/>
            <p:cNvSpPr>
              <a:spLocks noChangeArrowheads="1"/>
            </p:cNvSpPr>
            <p:nvPr/>
          </p:nvSpPr>
          <p:spPr bwMode="auto">
            <a:xfrm>
              <a:off x="176045" y="937532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2200" dirty="0">
                  <a:solidFill>
                    <a:srgbClr val="000000"/>
                  </a:solidFill>
                </a:rPr>
                <a:t>40</a:t>
              </a:r>
              <a:endParaRPr lang="da-DK" sz="2200" dirty="0"/>
            </a:p>
          </p:txBody>
        </p:sp>
        <p:sp>
          <p:nvSpPr>
            <p:cNvPr id="155" name="Tekstboks 154"/>
            <p:cNvSpPr txBox="1"/>
            <p:nvPr/>
          </p:nvSpPr>
          <p:spPr>
            <a:xfrm>
              <a:off x="16899" y="595091"/>
              <a:ext cx="1661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EUR/MWh</a:t>
              </a:r>
              <a:endParaRPr lang="en-GB" dirty="0"/>
            </a:p>
          </p:txBody>
        </p:sp>
      </p:grpSp>
      <p:sp>
        <p:nvSpPr>
          <p:cNvPr id="158" name="Tekstboks 157"/>
          <p:cNvSpPr txBox="1"/>
          <p:nvPr/>
        </p:nvSpPr>
        <p:spPr>
          <a:xfrm>
            <a:off x="1989541" y="609605"/>
            <a:ext cx="786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Monthly average spot prices Jan. 2008 – March 2015</a:t>
            </a:r>
            <a:endParaRPr lang="en-GB" dirty="0"/>
          </a:p>
        </p:txBody>
      </p:sp>
      <p:sp>
        <p:nvSpPr>
          <p:cNvPr id="160" name="Freeform 120"/>
          <p:cNvSpPr>
            <a:spLocks/>
          </p:cNvSpPr>
          <p:nvPr/>
        </p:nvSpPr>
        <p:spPr bwMode="auto">
          <a:xfrm>
            <a:off x="797428" y="1143685"/>
            <a:ext cx="8971087" cy="2503487"/>
          </a:xfrm>
          <a:custGeom>
            <a:avLst/>
            <a:gdLst/>
            <a:ahLst/>
            <a:cxnLst>
              <a:cxn ang="0">
                <a:pos x="5" y="28"/>
              </a:cxn>
              <a:cxn ang="0">
                <a:pos x="15" y="19"/>
              </a:cxn>
              <a:cxn ang="0">
                <a:pos x="25" y="5"/>
              </a:cxn>
              <a:cxn ang="0">
                <a:pos x="35" y="0"/>
              </a:cxn>
              <a:cxn ang="0">
                <a:pos x="45" y="8"/>
              </a:cxn>
              <a:cxn ang="0">
                <a:pos x="55" y="32"/>
              </a:cxn>
              <a:cxn ang="0">
                <a:pos x="65" y="28"/>
              </a:cxn>
              <a:cxn ang="0">
                <a:pos x="75" y="29"/>
              </a:cxn>
              <a:cxn ang="0">
                <a:pos x="85" y="34"/>
              </a:cxn>
              <a:cxn ang="0">
                <a:pos x="95" y="25"/>
              </a:cxn>
              <a:cxn ang="0">
                <a:pos x="105" y="18"/>
              </a:cxn>
              <a:cxn ang="0">
                <a:pos x="115" y="25"/>
              </a:cxn>
              <a:cxn ang="0">
                <a:pos x="125" y="27"/>
              </a:cxn>
              <a:cxn ang="0">
                <a:pos x="135" y="28"/>
              </a:cxn>
              <a:cxn ang="0">
                <a:pos x="145" y="41"/>
              </a:cxn>
              <a:cxn ang="0">
                <a:pos x="155" y="41"/>
              </a:cxn>
              <a:cxn ang="0">
                <a:pos x="165" y="38"/>
              </a:cxn>
              <a:cxn ang="0">
                <a:pos x="175" y="37"/>
              </a:cxn>
              <a:cxn ang="0">
                <a:pos x="185" y="40"/>
              </a:cxn>
              <a:cxn ang="0">
                <a:pos x="195" y="46"/>
              </a:cxn>
              <a:cxn ang="0">
                <a:pos x="205" y="59"/>
              </a:cxn>
              <a:cxn ang="0">
                <a:pos x="215" y="55"/>
              </a:cxn>
              <a:cxn ang="0">
                <a:pos x="225" y="55"/>
              </a:cxn>
              <a:cxn ang="0">
                <a:pos x="235" y="61"/>
              </a:cxn>
              <a:cxn ang="0">
                <a:pos x="245" y="64"/>
              </a:cxn>
              <a:cxn ang="0">
                <a:pos x="255" y="62"/>
              </a:cxn>
              <a:cxn ang="0">
                <a:pos x="265" y="61"/>
              </a:cxn>
              <a:cxn ang="0">
                <a:pos x="275" y="51"/>
              </a:cxn>
              <a:cxn ang="0">
                <a:pos x="285" y="47"/>
              </a:cxn>
              <a:cxn ang="0">
                <a:pos x="295" y="41"/>
              </a:cxn>
              <a:cxn ang="0">
                <a:pos x="305" y="33"/>
              </a:cxn>
              <a:cxn ang="0">
                <a:pos x="315" y="40"/>
              </a:cxn>
              <a:cxn ang="0">
                <a:pos x="325" y="51"/>
              </a:cxn>
              <a:cxn ang="0">
                <a:pos x="335" y="49"/>
              </a:cxn>
              <a:cxn ang="0">
                <a:pos x="345" y="45"/>
              </a:cxn>
              <a:cxn ang="0">
                <a:pos x="355" y="55"/>
              </a:cxn>
              <a:cxn ang="0">
                <a:pos x="365" y="49"/>
              </a:cxn>
              <a:cxn ang="0">
                <a:pos x="375" y="55"/>
              </a:cxn>
              <a:cxn ang="0">
                <a:pos x="385" y="54"/>
              </a:cxn>
              <a:cxn ang="0">
                <a:pos x="395" y="54"/>
              </a:cxn>
              <a:cxn ang="0">
                <a:pos x="405" y="53"/>
              </a:cxn>
              <a:cxn ang="0">
                <a:pos x="415" y="58"/>
              </a:cxn>
              <a:cxn ang="0">
                <a:pos x="425" y="64"/>
              </a:cxn>
            </a:cxnLst>
            <a:rect l="0" t="0" r="r" b="b"/>
            <a:pathLst>
              <a:path w="430" h="66">
                <a:moveTo>
                  <a:pt x="0" y="36"/>
                </a:moveTo>
                <a:lnTo>
                  <a:pt x="5" y="28"/>
                </a:lnTo>
                <a:lnTo>
                  <a:pt x="10" y="29"/>
                </a:lnTo>
                <a:lnTo>
                  <a:pt x="15" y="19"/>
                </a:lnTo>
                <a:lnTo>
                  <a:pt x="20" y="1"/>
                </a:lnTo>
                <a:lnTo>
                  <a:pt x="25" y="5"/>
                </a:lnTo>
                <a:lnTo>
                  <a:pt x="30" y="5"/>
                </a:lnTo>
                <a:lnTo>
                  <a:pt x="35" y="0"/>
                </a:lnTo>
                <a:lnTo>
                  <a:pt x="40" y="4"/>
                </a:lnTo>
                <a:lnTo>
                  <a:pt x="45" y="8"/>
                </a:lnTo>
                <a:lnTo>
                  <a:pt x="50" y="19"/>
                </a:lnTo>
                <a:lnTo>
                  <a:pt x="55" y="32"/>
                </a:lnTo>
                <a:lnTo>
                  <a:pt x="60" y="25"/>
                </a:lnTo>
                <a:lnTo>
                  <a:pt x="65" y="28"/>
                </a:lnTo>
                <a:lnTo>
                  <a:pt x="70" y="32"/>
                </a:lnTo>
                <a:lnTo>
                  <a:pt x="75" y="29"/>
                </a:lnTo>
                <a:lnTo>
                  <a:pt x="80" y="30"/>
                </a:lnTo>
                <a:lnTo>
                  <a:pt x="85" y="34"/>
                </a:lnTo>
                <a:lnTo>
                  <a:pt x="90" y="31"/>
                </a:lnTo>
                <a:lnTo>
                  <a:pt x="95" y="25"/>
                </a:lnTo>
                <a:lnTo>
                  <a:pt x="100" y="19"/>
                </a:lnTo>
                <a:lnTo>
                  <a:pt x="105" y="18"/>
                </a:lnTo>
                <a:lnTo>
                  <a:pt x="110" y="20"/>
                </a:lnTo>
                <a:lnTo>
                  <a:pt x="115" y="25"/>
                </a:lnTo>
                <a:lnTo>
                  <a:pt x="120" y="26"/>
                </a:lnTo>
                <a:lnTo>
                  <a:pt x="125" y="27"/>
                </a:lnTo>
                <a:lnTo>
                  <a:pt x="130" y="25"/>
                </a:lnTo>
                <a:lnTo>
                  <a:pt x="135" y="28"/>
                </a:lnTo>
                <a:lnTo>
                  <a:pt x="140" y="32"/>
                </a:lnTo>
                <a:lnTo>
                  <a:pt x="145" y="41"/>
                </a:lnTo>
                <a:lnTo>
                  <a:pt x="150" y="46"/>
                </a:lnTo>
                <a:lnTo>
                  <a:pt x="155" y="41"/>
                </a:lnTo>
                <a:lnTo>
                  <a:pt x="160" y="42"/>
                </a:lnTo>
                <a:lnTo>
                  <a:pt x="165" y="38"/>
                </a:lnTo>
                <a:lnTo>
                  <a:pt x="170" y="38"/>
                </a:lnTo>
                <a:lnTo>
                  <a:pt x="175" y="37"/>
                </a:lnTo>
                <a:lnTo>
                  <a:pt x="180" y="37"/>
                </a:lnTo>
                <a:lnTo>
                  <a:pt x="185" y="40"/>
                </a:lnTo>
                <a:lnTo>
                  <a:pt x="190" y="42"/>
                </a:lnTo>
                <a:lnTo>
                  <a:pt x="195" y="46"/>
                </a:lnTo>
                <a:lnTo>
                  <a:pt x="200" y="54"/>
                </a:lnTo>
                <a:lnTo>
                  <a:pt x="205" y="59"/>
                </a:lnTo>
                <a:lnTo>
                  <a:pt x="210" y="57"/>
                </a:lnTo>
                <a:lnTo>
                  <a:pt x="215" y="55"/>
                </a:lnTo>
                <a:lnTo>
                  <a:pt x="220" y="53"/>
                </a:lnTo>
                <a:lnTo>
                  <a:pt x="225" y="55"/>
                </a:lnTo>
                <a:lnTo>
                  <a:pt x="230" y="56"/>
                </a:lnTo>
                <a:lnTo>
                  <a:pt x="235" y="61"/>
                </a:lnTo>
                <a:lnTo>
                  <a:pt x="240" y="62"/>
                </a:lnTo>
                <a:lnTo>
                  <a:pt x="245" y="64"/>
                </a:lnTo>
                <a:lnTo>
                  <a:pt x="250" y="62"/>
                </a:lnTo>
                <a:lnTo>
                  <a:pt x="255" y="62"/>
                </a:lnTo>
                <a:lnTo>
                  <a:pt x="260" y="63"/>
                </a:lnTo>
                <a:lnTo>
                  <a:pt x="265" y="61"/>
                </a:lnTo>
                <a:lnTo>
                  <a:pt x="270" y="54"/>
                </a:lnTo>
                <a:lnTo>
                  <a:pt x="275" y="51"/>
                </a:lnTo>
                <a:lnTo>
                  <a:pt x="280" y="48"/>
                </a:lnTo>
                <a:lnTo>
                  <a:pt x="285" y="47"/>
                </a:lnTo>
                <a:lnTo>
                  <a:pt x="290" y="43"/>
                </a:lnTo>
                <a:lnTo>
                  <a:pt x="295" y="41"/>
                </a:lnTo>
                <a:lnTo>
                  <a:pt x="300" y="38"/>
                </a:lnTo>
                <a:lnTo>
                  <a:pt x="305" y="33"/>
                </a:lnTo>
                <a:lnTo>
                  <a:pt x="310" y="33"/>
                </a:lnTo>
                <a:lnTo>
                  <a:pt x="315" y="40"/>
                </a:lnTo>
                <a:lnTo>
                  <a:pt x="320" y="52"/>
                </a:lnTo>
                <a:lnTo>
                  <a:pt x="325" y="51"/>
                </a:lnTo>
                <a:lnTo>
                  <a:pt x="330" y="53"/>
                </a:lnTo>
                <a:lnTo>
                  <a:pt x="335" y="49"/>
                </a:lnTo>
                <a:lnTo>
                  <a:pt x="340" y="44"/>
                </a:lnTo>
                <a:lnTo>
                  <a:pt x="345" y="45"/>
                </a:lnTo>
                <a:lnTo>
                  <a:pt x="350" y="50"/>
                </a:lnTo>
                <a:lnTo>
                  <a:pt x="355" y="55"/>
                </a:lnTo>
                <a:lnTo>
                  <a:pt x="360" y="54"/>
                </a:lnTo>
                <a:lnTo>
                  <a:pt x="365" y="49"/>
                </a:lnTo>
                <a:lnTo>
                  <a:pt x="370" y="52"/>
                </a:lnTo>
                <a:lnTo>
                  <a:pt x="375" y="55"/>
                </a:lnTo>
                <a:lnTo>
                  <a:pt x="380" y="54"/>
                </a:lnTo>
                <a:lnTo>
                  <a:pt x="385" y="54"/>
                </a:lnTo>
                <a:lnTo>
                  <a:pt x="390" y="55"/>
                </a:lnTo>
                <a:lnTo>
                  <a:pt x="395" y="54"/>
                </a:lnTo>
                <a:lnTo>
                  <a:pt x="400" y="52"/>
                </a:lnTo>
                <a:lnTo>
                  <a:pt x="405" y="53"/>
                </a:lnTo>
                <a:lnTo>
                  <a:pt x="410" y="55"/>
                </a:lnTo>
                <a:lnTo>
                  <a:pt x="415" y="58"/>
                </a:lnTo>
                <a:lnTo>
                  <a:pt x="420" y="60"/>
                </a:lnTo>
                <a:lnTo>
                  <a:pt x="425" y="64"/>
                </a:lnTo>
                <a:lnTo>
                  <a:pt x="430" y="66"/>
                </a:lnTo>
              </a:path>
            </a:pathLst>
          </a:custGeom>
          <a:noFill/>
          <a:ln w="76200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61" name="Pladsholder til dato 1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162" name="Pladsholder til diasnummer 1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474857" cy="1016000"/>
          </a:xfrm>
        </p:spPr>
        <p:txBody>
          <a:bodyPr/>
          <a:lstStyle/>
          <a:p>
            <a:r>
              <a:rPr lang="en-GB" sz="2400" dirty="0" smtClean="0"/>
              <a:t>The lesson from the Swedish-Norwegian market for green certificates</a:t>
            </a:r>
            <a:endParaRPr lang="en-GB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059" y="874500"/>
            <a:ext cx="9847941" cy="5896416"/>
          </a:xfrm>
        </p:spPr>
        <p:txBody>
          <a:bodyPr/>
          <a:lstStyle/>
          <a:p>
            <a:r>
              <a:rPr lang="en-GB" sz="2200" dirty="0" smtClean="0"/>
              <a:t>A multinational market for green certificates can provide </a:t>
            </a:r>
            <a:r>
              <a:rPr lang="en-GB" sz="2200" u="sng" dirty="0" smtClean="0">
                <a:solidFill>
                  <a:srgbClr val="CC0000"/>
                </a:solidFill>
              </a:rPr>
              <a:t>an economic sustainable road to an environmentally sustainable electricity supply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For example, for the European Union: assume a group of Member States establish a common, multinational market for green certificates</a:t>
            </a:r>
          </a:p>
          <a:p>
            <a:pPr lvl="1"/>
            <a:r>
              <a:rPr lang="en-GB" dirty="0" smtClean="0"/>
              <a:t>This will give the group green electricity at competitive prices</a:t>
            </a:r>
          </a:p>
          <a:p>
            <a:pPr lvl="2"/>
            <a:r>
              <a:rPr lang="en-GB" dirty="0" smtClean="0"/>
              <a:t>ie, prices at a level not seen hitherto in the European Union outside Sweden.</a:t>
            </a:r>
          </a:p>
          <a:p>
            <a:r>
              <a:rPr lang="en-GB" sz="2200" dirty="0" smtClean="0">
                <a:solidFill>
                  <a:srgbClr val="003399"/>
                </a:solidFill>
              </a:rPr>
              <a:t>In a separate step, we can establish a single spot exchange for EU’s Single Market for Electricity</a:t>
            </a:r>
          </a:p>
          <a:p>
            <a:pPr lvl="1"/>
            <a:r>
              <a:rPr lang="en-GB" dirty="0" smtClean="0">
                <a:solidFill>
                  <a:srgbClr val="003399"/>
                </a:solidFill>
              </a:rPr>
              <a:t>This will give us an European spot market with cost efficiency, transparency, accountability and market surveillance</a:t>
            </a:r>
          </a:p>
          <a:p>
            <a:pPr lvl="2"/>
            <a:r>
              <a:rPr lang="en-GB" dirty="0" smtClean="0">
                <a:solidFill>
                  <a:srgbClr val="003399"/>
                </a:solidFill>
              </a:rPr>
              <a:t>See the PowerPoint presentation </a:t>
            </a:r>
            <a:r>
              <a:rPr lang="en-GB" i="1" dirty="0" smtClean="0">
                <a:solidFill>
                  <a:srgbClr val="003399"/>
                </a:solidFill>
              </a:rPr>
              <a:t>Single Spot Exchange for the Single Electricity Market</a:t>
            </a:r>
            <a:r>
              <a:rPr lang="en-GB" dirty="0" smtClean="0">
                <a:solidFill>
                  <a:srgbClr val="003399"/>
                </a:solidFill>
              </a:rPr>
              <a:t>.</a:t>
            </a:r>
            <a:endParaRPr lang="en-GB" dirty="0">
              <a:solidFill>
                <a:srgbClr val="003399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566046" y="14288"/>
            <a:ext cx="7576457" cy="1945141"/>
          </a:xfrm>
        </p:spPr>
        <p:txBody>
          <a:bodyPr/>
          <a:lstStyle/>
          <a:p>
            <a:r>
              <a:rPr lang="en-GB" sz="6000" dirty="0" smtClean="0"/>
              <a:t>Appendix</a:t>
            </a:r>
            <a:br>
              <a:rPr lang="en-GB" sz="6000" dirty="0" smtClean="0"/>
            </a:br>
            <a:r>
              <a:rPr lang="en-GB" sz="3200" dirty="0" smtClean="0"/>
              <a:t>Terminology and acronyms</a:t>
            </a:r>
            <a:endParaRPr lang="en-GB" sz="2400" dirty="0" smtClean="0"/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261262" y="3425097"/>
            <a:ext cx="9339943" cy="2757939"/>
          </a:xfrm>
        </p:spPr>
        <p:txBody>
          <a:bodyPr/>
          <a:lstStyle/>
          <a:p>
            <a:r>
              <a:rPr lang="en-GB" sz="1900" i="1" dirty="0" smtClean="0"/>
              <a:t>EU </a:t>
            </a:r>
            <a:r>
              <a:rPr lang="en-GB" sz="1900" dirty="0" smtClean="0"/>
              <a:t> European Union.</a:t>
            </a:r>
            <a:endParaRPr lang="en-GB" sz="1900" i="1" dirty="0" smtClean="0"/>
          </a:p>
          <a:p>
            <a:r>
              <a:rPr lang="en-GB" sz="1900" i="1" dirty="0" smtClean="0"/>
              <a:t>MWh</a:t>
            </a:r>
            <a:r>
              <a:rPr lang="en-GB" sz="1900" dirty="0" smtClean="0"/>
              <a:t>  1 MWh is 1000 kWh.</a:t>
            </a:r>
          </a:p>
          <a:p>
            <a:pPr>
              <a:buNone/>
            </a:pPr>
            <a:r>
              <a:rPr lang="en-GB" sz="1900" dirty="0" smtClean="0"/>
              <a:t>	In Denmark, the average, annual consumption of a household is  4000 kWh  =  4 MWh.</a:t>
            </a:r>
          </a:p>
          <a:p>
            <a:r>
              <a:rPr lang="en-GB" sz="1900" i="1" dirty="0" smtClean="0"/>
              <a:t>Renewable</a:t>
            </a:r>
            <a:r>
              <a:rPr lang="en-GB" sz="1900" dirty="0" smtClean="0"/>
              <a:t>  In this presentation, a renewable is a facility producing electricity by means of renewable energy.</a:t>
            </a:r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15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14 April 2015</a:t>
            </a:r>
            <a:endParaRPr lang="en-GB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993" y="1979776"/>
            <a:ext cx="22145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206853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6592CB76-0D76-474A-8A2A-7366BEAA1443}" type="slidenum">
              <a:rPr lang="en-GB" smtClean="0"/>
              <a:pPr defTabSz="762000"/>
              <a:t>16</a:t>
            </a:fld>
            <a:endParaRPr lang="en-GB" dirty="0" smtClean="0"/>
          </a:p>
        </p:txBody>
      </p:sp>
      <p:sp>
        <p:nvSpPr>
          <p:cNvPr id="206854" name="Tekstboks 98"/>
          <p:cNvSpPr txBox="1">
            <a:spLocks noChangeArrowheads="1"/>
          </p:cNvSpPr>
          <p:nvPr/>
        </p:nvSpPr>
        <p:spPr bwMode="auto">
          <a:xfrm>
            <a:off x="27072" y="2598738"/>
            <a:ext cx="96343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Anders Plejdrup Houmøller</a:t>
            </a:r>
          </a:p>
          <a:p>
            <a:pPr algn="ctr"/>
            <a:r>
              <a:rPr lang="en-GB" sz="4000" i="1" dirty="0"/>
              <a:t>Houmoller </a:t>
            </a:r>
            <a:r>
              <a:rPr lang="en-GB" sz="4000" i="1" dirty="0" smtClean="0"/>
              <a:t>Consulting ApS</a:t>
            </a:r>
            <a:endParaRPr lang="en-GB" sz="4000" i="1" dirty="0"/>
          </a:p>
          <a:p>
            <a:pPr algn="ctr"/>
            <a:r>
              <a:rPr lang="en-GB" sz="4000" dirty="0"/>
              <a:t>Tel. +45  28 11 23 00</a:t>
            </a:r>
          </a:p>
          <a:p>
            <a:pPr algn="ctr"/>
            <a:r>
              <a:rPr lang="en-GB" sz="4000" dirty="0" smtClean="0"/>
              <a:t>anders@houmollerconsulting.dk</a:t>
            </a:r>
          </a:p>
          <a:p>
            <a:pPr algn="ctr"/>
            <a:r>
              <a:rPr lang="en-GB" sz="4000" dirty="0" smtClean="0"/>
              <a:t>Web houmollerconsulting.dk</a:t>
            </a:r>
            <a:endParaRPr lang="en-GB" sz="4000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4" name="Tekstboks 3"/>
          <p:cNvSpPr txBox="1"/>
          <p:nvPr/>
        </p:nvSpPr>
        <p:spPr>
          <a:xfrm>
            <a:off x="1041943" y="2496479"/>
            <a:ext cx="785984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/>
              <a:t>Green certificates</a:t>
            </a:r>
          </a:p>
          <a:p>
            <a:pPr algn="ctr"/>
            <a:r>
              <a:rPr lang="en-GB" sz="5000" dirty="0" smtClean="0"/>
              <a:t>The basics</a:t>
            </a:r>
          </a:p>
        </p:txBody>
      </p:sp>
      <p:grpSp>
        <p:nvGrpSpPr>
          <p:cNvPr id="5" name="Group 43"/>
          <p:cNvGrpSpPr>
            <a:grpSpLocks noChangeAspect="1"/>
          </p:cNvGrpSpPr>
          <p:nvPr/>
        </p:nvGrpSpPr>
        <p:grpSpPr bwMode="auto">
          <a:xfrm>
            <a:off x="4005076" y="296875"/>
            <a:ext cx="1933578" cy="2143124"/>
            <a:chOff x="2697" y="3023"/>
            <a:chExt cx="282" cy="339"/>
          </a:xfrm>
        </p:grpSpPr>
        <p:sp>
          <p:nvSpPr>
            <p:cNvPr id="8" name="Freeform 44"/>
            <p:cNvSpPr>
              <a:spLocks noChangeAspect="1"/>
            </p:cNvSpPr>
            <p:nvPr/>
          </p:nvSpPr>
          <p:spPr bwMode="auto">
            <a:xfrm>
              <a:off x="2700" y="3027"/>
              <a:ext cx="203" cy="333"/>
            </a:xfrm>
            <a:custGeom>
              <a:avLst/>
              <a:gdLst>
                <a:gd name="T0" fmla="*/ 1 w 405"/>
                <a:gd name="T1" fmla="*/ 0 h 666"/>
                <a:gd name="T2" fmla="*/ 1 w 405"/>
                <a:gd name="T3" fmla="*/ 1 h 666"/>
                <a:gd name="T4" fmla="*/ 1 w 405"/>
                <a:gd name="T5" fmla="*/ 1 h 666"/>
                <a:gd name="T6" fmla="*/ 1 w 405"/>
                <a:gd name="T7" fmla="*/ 1 h 666"/>
                <a:gd name="T8" fmla="*/ 0 w 405"/>
                <a:gd name="T9" fmla="*/ 1 h 666"/>
                <a:gd name="T10" fmla="*/ 1 w 405"/>
                <a:gd name="T11" fmla="*/ 1 h 666"/>
                <a:gd name="T12" fmla="*/ 1 w 405"/>
                <a:gd name="T13" fmla="*/ 1 h 666"/>
                <a:gd name="T14" fmla="*/ 1 w 405"/>
                <a:gd name="T15" fmla="*/ 1 h 666"/>
                <a:gd name="T16" fmla="*/ 1 w 405"/>
                <a:gd name="T17" fmla="*/ 1 h 666"/>
                <a:gd name="T18" fmla="*/ 1 w 405"/>
                <a:gd name="T19" fmla="*/ 1 h 666"/>
                <a:gd name="T20" fmla="*/ 1 w 405"/>
                <a:gd name="T21" fmla="*/ 1 h 666"/>
                <a:gd name="T22" fmla="*/ 1 w 405"/>
                <a:gd name="T23" fmla="*/ 1 h 666"/>
                <a:gd name="T24" fmla="*/ 1 w 405"/>
                <a:gd name="T25" fmla="*/ 1 h 666"/>
                <a:gd name="T26" fmla="*/ 1 w 405"/>
                <a:gd name="T27" fmla="*/ 1 h 666"/>
                <a:gd name="T28" fmla="*/ 1 w 405"/>
                <a:gd name="T29" fmla="*/ 1 h 666"/>
                <a:gd name="T30" fmla="*/ 1 w 405"/>
                <a:gd name="T31" fmla="*/ 1 h 666"/>
                <a:gd name="T32" fmla="*/ 1 w 405"/>
                <a:gd name="T33" fmla="*/ 1 h 666"/>
                <a:gd name="T34" fmla="*/ 1 w 405"/>
                <a:gd name="T35" fmla="*/ 1 h 666"/>
                <a:gd name="T36" fmla="*/ 1 w 405"/>
                <a:gd name="T37" fmla="*/ 1 h 666"/>
                <a:gd name="T38" fmla="*/ 1 w 405"/>
                <a:gd name="T39" fmla="*/ 1 h 666"/>
                <a:gd name="T40" fmla="*/ 1 w 405"/>
                <a:gd name="T41" fmla="*/ 1 h 666"/>
                <a:gd name="T42" fmla="*/ 1 w 405"/>
                <a:gd name="T43" fmla="*/ 1 h 666"/>
                <a:gd name="T44" fmla="*/ 1 w 405"/>
                <a:gd name="T45" fmla="*/ 1 h 666"/>
                <a:gd name="T46" fmla="*/ 1 w 405"/>
                <a:gd name="T47" fmla="*/ 1 h 666"/>
                <a:gd name="T48" fmla="*/ 1 w 405"/>
                <a:gd name="T49" fmla="*/ 1 h 666"/>
                <a:gd name="T50" fmla="*/ 1 w 405"/>
                <a:gd name="T51" fmla="*/ 1 h 666"/>
                <a:gd name="T52" fmla="*/ 1 w 405"/>
                <a:gd name="T53" fmla="*/ 1 h 666"/>
                <a:gd name="T54" fmla="*/ 1 w 405"/>
                <a:gd name="T55" fmla="*/ 1 h 666"/>
                <a:gd name="T56" fmla="*/ 1 w 405"/>
                <a:gd name="T57" fmla="*/ 1 h 666"/>
                <a:gd name="T58" fmla="*/ 1 w 405"/>
                <a:gd name="T59" fmla="*/ 1 h 666"/>
                <a:gd name="T60" fmla="*/ 1 w 405"/>
                <a:gd name="T61" fmla="*/ 1 h 666"/>
                <a:gd name="T62" fmla="*/ 1 w 405"/>
                <a:gd name="T63" fmla="*/ 1 h 666"/>
                <a:gd name="T64" fmla="*/ 1 w 405"/>
                <a:gd name="T65" fmla="*/ 1 h 666"/>
                <a:gd name="T66" fmla="*/ 1 w 405"/>
                <a:gd name="T67" fmla="*/ 1 h 666"/>
                <a:gd name="T68" fmla="*/ 1 w 405"/>
                <a:gd name="T69" fmla="*/ 1 h 666"/>
                <a:gd name="T70" fmla="*/ 1 w 405"/>
                <a:gd name="T71" fmla="*/ 0 h 6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5"/>
                <a:gd name="T109" fmla="*/ 0 h 666"/>
                <a:gd name="T110" fmla="*/ 405 w 405"/>
                <a:gd name="T111" fmla="*/ 666 h 6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5" h="666">
                  <a:moveTo>
                    <a:pt x="230" y="0"/>
                  </a:moveTo>
                  <a:lnTo>
                    <a:pt x="171" y="3"/>
                  </a:lnTo>
                  <a:lnTo>
                    <a:pt x="137" y="56"/>
                  </a:lnTo>
                  <a:lnTo>
                    <a:pt x="42" y="143"/>
                  </a:lnTo>
                  <a:lnTo>
                    <a:pt x="0" y="191"/>
                  </a:lnTo>
                  <a:lnTo>
                    <a:pt x="28" y="317"/>
                  </a:lnTo>
                  <a:lnTo>
                    <a:pt x="50" y="412"/>
                  </a:lnTo>
                  <a:lnTo>
                    <a:pt x="107" y="523"/>
                  </a:lnTo>
                  <a:lnTo>
                    <a:pt x="205" y="601"/>
                  </a:lnTo>
                  <a:lnTo>
                    <a:pt x="315" y="666"/>
                  </a:lnTo>
                  <a:lnTo>
                    <a:pt x="318" y="649"/>
                  </a:lnTo>
                  <a:lnTo>
                    <a:pt x="326" y="646"/>
                  </a:lnTo>
                  <a:lnTo>
                    <a:pt x="326" y="638"/>
                  </a:lnTo>
                  <a:lnTo>
                    <a:pt x="326" y="629"/>
                  </a:lnTo>
                  <a:lnTo>
                    <a:pt x="326" y="621"/>
                  </a:lnTo>
                  <a:lnTo>
                    <a:pt x="326" y="613"/>
                  </a:lnTo>
                  <a:lnTo>
                    <a:pt x="335" y="610"/>
                  </a:lnTo>
                  <a:lnTo>
                    <a:pt x="343" y="610"/>
                  </a:lnTo>
                  <a:lnTo>
                    <a:pt x="352" y="610"/>
                  </a:lnTo>
                  <a:lnTo>
                    <a:pt x="360" y="604"/>
                  </a:lnTo>
                  <a:lnTo>
                    <a:pt x="360" y="596"/>
                  </a:lnTo>
                  <a:lnTo>
                    <a:pt x="360" y="587"/>
                  </a:lnTo>
                  <a:lnTo>
                    <a:pt x="360" y="579"/>
                  </a:lnTo>
                  <a:lnTo>
                    <a:pt x="369" y="576"/>
                  </a:lnTo>
                  <a:lnTo>
                    <a:pt x="377" y="576"/>
                  </a:lnTo>
                  <a:lnTo>
                    <a:pt x="385" y="576"/>
                  </a:lnTo>
                  <a:lnTo>
                    <a:pt x="391" y="568"/>
                  </a:lnTo>
                  <a:lnTo>
                    <a:pt x="388" y="559"/>
                  </a:lnTo>
                  <a:lnTo>
                    <a:pt x="388" y="551"/>
                  </a:lnTo>
                  <a:lnTo>
                    <a:pt x="397" y="545"/>
                  </a:lnTo>
                  <a:lnTo>
                    <a:pt x="405" y="543"/>
                  </a:lnTo>
                  <a:lnTo>
                    <a:pt x="255" y="478"/>
                  </a:lnTo>
                  <a:lnTo>
                    <a:pt x="109" y="289"/>
                  </a:lnTo>
                  <a:lnTo>
                    <a:pt x="115" y="177"/>
                  </a:lnTo>
                  <a:lnTo>
                    <a:pt x="216" y="5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9" name="Freeform 45"/>
            <p:cNvSpPr>
              <a:spLocks noChangeAspect="1"/>
            </p:cNvSpPr>
            <p:nvPr/>
          </p:nvSpPr>
          <p:spPr bwMode="auto">
            <a:xfrm>
              <a:off x="2728" y="3024"/>
              <a:ext cx="246" cy="275"/>
            </a:xfrm>
            <a:custGeom>
              <a:avLst/>
              <a:gdLst>
                <a:gd name="T0" fmla="*/ 1 w 492"/>
                <a:gd name="T1" fmla="*/ 1 h 549"/>
                <a:gd name="T2" fmla="*/ 1 w 492"/>
                <a:gd name="T3" fmla="*/ 1 h 549"/>
                <a:gd name="T4" fmla="*/ 1 w 492"/>
                <a:gd name="T5" fmla="*/ 1 h 549"/>
                <a:gd name="T6" fmla="*/ 1 w 492"/>
                <a:gd name="T7" fmla="*/ 1 h 549"/>
                <a:gd name="T8" fmla="*/ 1 w 492"/>
                <a:gd name="T9" fmla="*/ 1 h 549"/>
                <a:gd name="T10" fmla="*/ 1 w 492"/>
                <a:gd name="T11" fmla="*/ 1 h 549"/>
                <a:gd name="T12" fmla="*/ 1 w 492"/>
                <a:gd name="T13" fmla="*/ 1 h 549"/>
                <a:gd name="T14" fmla="*/ 1 w 492"/>
                <a:gd name="T15" fmla="*/ 1 h 549"/>
                <a:gd name="T16" fmla="*/ 1 w 492"/>
                <a:gd name="T17" fmla="*/ 1 h 549"/>
                <a:gd name="T18" fmla="*/ 1 w 492"/>
                <a:gd name="T19" fmla="*/ 1 h 549"/>
                <a:gd name="T20" fmla="*/ 1 w 492"/>
                <a:gd name="T21" fmla="*/ 1 h 549"/>
                <a:gd name="T22" fmla="*/ 1 w 492"/>
                <a:gd name="T23" fmla="*/ 1 h 549"/>
                <a:gd name="T24" fmla="*/ 1 w 492"/>
                <a:gd name="T25" fmla="*/ 1 h 549"/>
                <a:gd name="T26" fmla="*/ 1 w 492"/>
                <a:gd name="T27" fmla="*/ 1 h 549"/>
                <a:gd name="T28" fmla="*/ 0 w 492"/>
                <a:gd name="T29" fmla="*/ 1 h 549"/>
                <a:gd name="T30" fmla="*/ 1 w 492"/>
                <a:gd name="T31" fmla="*/ 1 h 549"/>
                <a:gd name="T32" fmla="*/ 1 w 492"/>
                <a:gd name="T33" fmla="*/ 0 h 549"/>
                <a:gd name="T34" fmla="*/ 1 w 492"/>
                <a:gd name="T35" fmla="*/ 1 h 5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2"/>
                <a:gd name="T55" fmla="*/ 0 h 549"/>
                <a:gd name="T56" fmla="*/ 492 w 492"/>
                <a:gd name="T57" fmla="*/ 549 h 5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2" h="549">
                  <a:moveTo>
                    <a:pt x="191" y="59"/>
                  </a:moveTo>
                  <a:lnTo>
                    <a:pt x="220" y="152"/>
                  </a:lnTo>
                  <a:lnTo>
                    <a:pt x="253" y="194"/>
                  </a:lnTo>
                  <a:lnTo>
                    <a:pt x="329" y="242"/>
                  </a:lnTo>
                  <a:lnTo>
                    <a:pt x="439" y="253"/>
                  </a:lnTo>
                  <a:lnTo>
                    <a:pt x="492" y="256"/>
                  </a:lnTo>
                  <a:lnTo>
                    <a:pt x="484" y="343"/>
                  </a:lnTo>
                  <a:lnTo>
                    <a:pt x="444" y="444"/>
                  </a:lnTo>
                  <a:lnTo>
                    <a:pt x="374" y="527"/>
                  </a:lnTo>
                  <a:lnTo>
                    <a:pt x="352" y="549"/>
                  </a:lnTo>
                  <a:lnTo>
                    <a:pt x="216" y="530"/>
                  </a:lnTo>
                  <a:lnTo>
                    <a:pt x="112" y="474"/>
                  </a:lnTo>
                  <a:lnTo>
                    <a:pt x="64" y="416"/>
                  </a:lnTo>
                  <a:lnTo>
                    <a:pt x="22" y="293"/>
                  </a:lnTo>
                  <a:lnTo>
                    <a:pt x="0" y="194"/>
                  </a:lnTo>
                  <a:lnTo>
                    <a:pt x="121" y="74"/>
                  </a:lnTo>
                  <a:lnTo>
                    <a:pt x="180" y="0"/>
                  </a:lnTo>
                  <a:lnTo>
                    <a:pt x="191" y="5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10" name="Freeform 46"/>
            <p:cNvSpPr>
              <a:spLocks noChangeAspect="1"/>
            </p:cNvSpPr>
            <p:nvPr/>
          </p:nvSpPr>
          <p:spPr bwMode="auto">
            <a:xfrm>
              <a:off x="2697" y="3023"/>
              <a:ext cx="282" cy="339"/>
            </a:xfrm>
            <a:custGeom>
              <a:avLst/>
              <a:gdLst>
                <a:gd name="T0" fmla="*/ 1 w 563"/>
                <a:gd name="T1" fmla="*/ 1 h 678"/>
                <a:gd name="T2" fmla="*/ 1 w 563"/>
                <a:gd name="T3" fmla="*/ 1 h 678"/>
                <a:gd name="T4" fmla="*/ 1 w 563"/>
                <a:gd name="T5" fmla="*/ 1 h 678"/>
                <a:gd name="T6" fmla="*/ 1 w 563"/>
                <a:gd name="T7" fmla="*/ 1 h 678"/>
                <a:gd name="T8" fmla="*/ 1 w 563"/>
                <a:gd name="T9" fmla="*/ 1 h 678"/>
                <a:gd name="T10" fmla="*/ 1 w 563"/>
                <a:gd name="T11" fmla="*/ 1 h 678"/>
                <a:gd name="T12" fmla="*/ 1 w 563"/>
                <a:gd name="T13" fmla="*/ 1 h 678"/>
                <a:gd name="T14" fmla="*/ 1 w 563"/>
                <a:gd name="T15" fmla="*/ 1 h 678"/>
                <a:gd name="T16" fmla="*/ 1 w 563"/>
                <a:gd name="T17" fmla="*/ 1 h 678"/>
                <a:gd name="T18" fmla="*/ 1 w 563"/>
                <a:gd name="T19" fmla="*/ 1 h 678"/>
                <a:gd name="T20" fmla="*/ 1 w 563"/>
                <a:gd name="T21" fmla="*/ 1 h 678"/>
                <a:gd name="T22" fmla="*/ 1 w 563"/>
                <a:gd name="T23" fmla="*/ 1 h 678"/>
                <a:gd name="T24" fmla="*/ 1 w 563"/>
                <a:gd name="T25" fmla="*/ 1 h 678"/>
                <a:gd name="T26" fmla="*/ 1 w 563"/>
                <a:gd name="T27" fmla="*/ 1 h 678"/>
                <a:gd name="T28" fmla="*/ 1 w 563"/>
                <a:gd name="T29" fmla="*/ 1 h 678"/>
                <a:gd name="T30" fmla="*/ 1 w 563"/>
                <a:gd name="T31" fmla="*/ 1 h 678"/>
                <a:gd name="T32" fmla="*/ 1 w 563"/>
                <a:gd name="T33" fmla="*/ 1 h 678"/>
                <a:gd name="T34" fmla="*/ 1 w 563"/>
                <a:gd name="T35" fmla="*/ 1 h 678"/>
                <a:gd name="T36" fmla="*/ 1 w 563"/>
                <a:gd name="T37" fmla="*/ 1 h 678"/>
                <a:gd name="T38" fmla="*/ 1 w 563"/>
                <a:gd name="T39" fmla="*/ 1 h 678"/>
                <a:gd name="T40" fmla="*/ 1 w 563"/>
                <a:gd name="T41" fmla="*/ 1 h 678"/>
                <a:gd name="T42" fmla="*/ 1 w 563"/>
                <a:gd name="T43" fmla="*/ 1 h 678"/>
                <a:gd name="T44" fmla="*/ 1 w 563"/>
                <a:gd name="T45" fmla="*/ 1 h 678"/>
                <a:gd name="T46" fmla="*/ 1 w 563"/>
                <a:gd name="T47" fmla="*/ 1 h 678"/>
                <a:gd name="T48" fmla="*/ 1 w 563"/>
                <a:gd name="T49" fmla="*/ 1 h 678"/>
                <a:gd name="T50" fmla="*/ 1 w 563"/>
                <a:gd name="T51" fmla="*/ 1 h 678"/>
                <a:gd name="T52" fmla="*/ 1 w 563"/>
                <a:gd name="T53" fmla="*/ 1 h 678"/>
                <a:gd name="T54" fmla="*/ 1 w 563"/>
                <a:gd name="T55" fmla="*/ 1 h 678"/>
                <a:gd name="T56" fmla="*/ 1 w 563"/>
                <a:gd name="T57" fmla="*/ 1 h 678"/>
                <a:gd name="T58" fmla="*/ 1 w 563"/>
                <a:gd name="T59" fmla="*/ 1 h 678"/>
                <a:gd name="T60" fmla="*/ 1 w 563"/>
                <a:gd name="T61" fmla="*/ 1 h 678"/>
                <a:gd name="T62" fmla="*/ 1 w 563"/>
                <a:gd name="T63" fmla="*/ 1 h 678"/>
                <a:gd name="T64" fmla="*/ 1 w 563"/>
                <a:gd name="T65" fmla="*/ 1 h 678"/>
                <a:gd name="T66" fmla="*/ 1 w 563"/>
                <a:gd name="T67" fmla="*/ 1 h 678"/>
                <a:gd name="T68" fmla="*/ 1 w 563"/>
                <a:gd name="T69" fmla="*/ 1 h 678"/>
                <a:gd name="T70" fmla="*/ 1 w 563"/>
                <a:gd name="T71" fmla="*/ 1 h 678"/>
                <a:gd name="T72" fmla="*/ 1 w 563"/>
                <a:gd name="T73" fmla="*/ 1 h 678"/>
                <a:gd name="T74" fmla="*/ 1 w 563"/>
                <a:gd name="T75" fmla="*/ 1 h 678"/>
                <a:gd name="T76" fmla="*/ 1 w 563"/>
                <a:gd name="T77" fmla="*/ 1 h 678"/>
                <a:gd name="T78" fmla="*/ 1 w 563"/>
                <a:gd name="T79" fmla="*/ 1 h 678"/>
                <a:gd name="T80" fmla="*/ 1 w 563"/>
                <a:gd name="T81" fmla="*/ 1 h 678"/>
                <a:gd name="T82" fmla="*/ 1 w 563"/>
                <a:gd name="T83" fmla="*/ 1 h 678"/>
                <a:gd name="T84" fmla="*/ 1 w 563"/>
                <a:gd name="T85" fmla="*/ 1 h 678"/>
                <a:gd name="T86" fmla="*/ 1 w 563"/>
                <a:gd name="T87" fmla="*/ 1 h 678"/>
                <a:gd name="T88" fmla="*/ 1 w 563"/>
                <a:gd name="T89" fmla="*/ 1 h 678"/>
                <a:gd name="T90" fmla="*/ 1 w 563"/>
                <a:gd name="T91" fmla="*/ 1 h 678"/>
                <a:gd name="T92" fmla="*/ 1 w 563"/>
                <a:gd name="T93" fmla="*/ 1 h 678"/>
                <a:gd name="T94" fmla="*/ 1 w 563"/>
                <a:gd name="T95" fmla="*/ 1 h 678"/>
                <a:gd name="T96" fmla="*/ 1 w 563"/>
                <a:gd name="T97" fmla="*/ 0 h 678"/>
                <a:gd name="T98" fmla="*/ 1 w 563"/>
                <a:gd name="T99" fmla="*/ 1 h 678"/>
                <a:gd name="T100" fmla="*/ 1 w 563"/>
                <a:gd name="T101" fmla="*/ 1 h 6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3"/>
                <a:gd name="T154" fmla="*/ 0 h 678"/>
                <a:gd name="T155" fmla="*/ 563 w 563"/>
                <a:gd name="T156" fmla="*/ 678 h 6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3" h="678">
                  <a:moveTo>
                    <a:pt x="56" y="191"/>
                  </a:moveTo>
                  <a:lnTo>
                    <a:pt x="135" y="115"/>
                  </a:lnTo>
                  <a:lnTo>
                    <a:pt x="171" y="76"/>
                  </a:lnTo>
                  <a:lnTo>
                    <a:pt x="216" y="17"/>
                  </a:lnTo>
                  <a:lnTo>
                    <a:pt x="183" y="20"/>
                  </a:lnTo>
                  <a:lnTo>
                    <a:pt x="146" y="76"/>
                  </a:lnTo>
                  <a:lnTo>
                    <a:pt x="110" y="107"/>
                  </a:lnTo>
                  <a:lnTo>
                    <a:pt x="39" y="174"/>
                  </a:lnTo>
                  <a:lnTo>
                    <a:pt x="14" y="202"/>
                  </a:lnTo>
                  <a:lnTo>
                    <a:pt x="34" y="284"/>
                  </a:lnTo>
                  <a:lnTo>
                    <a:pt x="56" y="371"/>
                  </a:lnTo>
                  <a:lnTo>
                    <a:pt x="65" y="421"/>
                  </a:lnTo>
                  <a:lnTo>
                    <a:pt x="84" y="470"/>
                  </a:lnTo>
                  <a:lnTo>
                    <a:pt x="107" y="515"/>
                  </a:lnTo>
                  <a:lnTo>
                    <a:pt x="141" y="549"/>
                  </a:lnTo>
                  <a:lnTo>
                    <a:pt x="200" y="591"/>
                  </a:lnTo>
                  <a:lnTo>
                    <a:pt x="253" y="627"/>
                  </a:lnTo>
                  <a:lnTo>
                    <a:pt x="304" y="655"/>
                  </a:lnTo>
                  <a:lnTo>
                    <a:pt x="316" y="655"/>
                  </a:lnTo>
                  <a:lnTo>
                    <a:pt x="316" y="644"/>
                  </a:lnTo>
                  <a:lnTo>
                    <a:pt x="244" y="602"/>
                  </a:lnTo>
                  <a:lnTo>
                    <a:pt x="163" y="552"/>
                  </a:lnTo>
                  <a:lnTo>
                    <a:pt x="118" y="509"/>
                  </a:lnTo>
                  <a:lnTo>
                    <a:pt x="84" y="444"/>
                  </a:lnTo>
                  <a:lnTo>
                    <a:pt x="73" y="388"/>
                  </a:lnTo>
                  <a:lnTo>
                    <a:pt x="90" y="430"/>
                  </a:lnTo>
                  <a:lnTo>
                    <a:pt x="124" y="498"/>
                  </a:lnTo>
                  <a:lnTo>
                    <a:pt x="163" y="532"/>
                  </a:lnTo>
                  <a:lnTo>
                    <a:pt x="200" y="557"/>
                  </a:lnTo>
                  <a:lnTo>
                    <a:pt x="242" y="582"/>
                  </a:lnTo>
                  <a:lnTo>
                    <a:pt x="293" y="619"/>
                  </a:lnTo>
                  <a:lnTo>
                    <a:pt x="319" y="627"/>
                  </a:lnTo>
                  <a:lnTo>
                    <a:pt x="324" y="613"/>
                  </a:lnTo>
                  <a:lnTo>
                    <a:pt x="259" y="577"/>
                  </a:lnTo>
                  <a:lnTo>
                    <a:pt x="302" y="591"/>
                  </a:lnTo>
                  <a:lnTo>
                    <a:pt x="335" y="605"/>
                  </a:lnTo>
                  <a:lnTo>
                    <a:pt x="352" y="605"/>
                  </a:lnTo>
                  <a:lnTo>
                    <a:pt x="355" y="585"/>
                  </a:lnTo>
                  <a:lnTo>
                    <a:pt x="278" y="566"/>
                  </a:lnTo>
                  <a:lnTo>
                    <a:pt x="219" y="546"/>
                  </a:lnTo>
                  <a:lnTo>
                    <a:pt x="171" y="515"/>
                  </a:lnTo>
                  <a:lnTo>
                    <a:pt x="141" y="481"/>
                  </a:lnTo>
                  <a:lnTo>
                    <a:pt x="121" y="441"/>
                  </a:lnTo>
                  <a:lnTo>
                    <a:pt x="163" y="487"/>
                  </a:lnTo>
                  <a:lnTo>
                    <a:pt x="216" y="526"/>
                  </a:lnTo>
                  <a:lnTo>
                    <a:pt x="273" y="549"/>
                  </a:lnTo>
                  <a:lnTo>
                    <a:pt x="330" y="563"/>
                  </a:lnTo>
                  <a:lnTo>
                    <a:pt x="355" y="571"/>
                  </a:lnTo>
                  <a:lnTo>
                    <a:pt x="372" y="574"/>
                  </a:lnTo>
                  <a:lnTo>
                    <a:pt x="386" y="574"/>
                  </a:lnTo>
                  <a:lnTo>
                    <a:pt x="389" y="563"/>
                  </a:lnTo>
                  <a:lnTo>
                    <a:pt x="386" y="554"/>
                  </a:lnTo>
                  <a:lnTo>
                    <a:pt x="313" y="543"/>
                  </a:lnTo>
                  <a:lnTo>
                    <a:pt x="256" y="529"/>
                  </a:lnTo>
                  <a:lnTo>
                    <a:pt x="230" y="515"/>
                  </a:lnTo>
                  <a:lnTo>
                    <a:pt x="191" y="490"/>
                  </a:lnTo>
                  <a:lnTo>
                    <a:pt x="169" y="476"/>
                  </a:lnTo>
                  <a:lnTo>
                    <a:pt x="149" y="452"/>
                  </a:lnTo>
                  <a:lnTo>
                    <a:pt x="124" y="424"/>
                  </a:lnTo>
                  <a:lnTo>
                    <a:pt x="101" y="371"/>
                  </a:lnTo>
                  <a:lnTo>
                    <a:pt x="84" y="317"/>
                  </a:lnTo>
                  <a:lnTo>
                    <a:pt x="67" y="253"/>
                  </a:lnTo>
                  <a:lnTo>
                    <a:pt x="56" y="211"/>
                  </a:lnTo>
                  <a:lnTo>
                    <a:pt x="59" y="202"/>
                  </a:lnTo>
                  <a:lnTo>
                    <a:pt x="67" y="208"/>
                  </a:lnTo>
                  <a:lnTo>
                    <a:pt x="84" y="278"/>
                  </a:lnTo>
                  <a:lnTo>
                    <a:pt x="101" y="337"/>
                  </a:lnTo>
                  <a:lnTo>
                    <a:pt x="124" y="396"/>
                  </a:lnTo>
                  <a:lnTo>
                    <a:pt x="149" y="435"/>
                  </a:lnTo>
                  <a:lnTo>
                    <a:pt x="180" y="470"/>
                  </a:lnTo>
                  <a:lnTo>
                    <a:pt x="230" y="501"/>
                  </a:lnTo>
                  <a:lnTo>
                    <a:pt x="273" y="518"/>
                  </a:lnTo>
                  <a:lnTo>
                    <a:pt x="321" y="532"/>
                  </a:lnTo>
                  <a:lnTo>
                    <a:pt x="372" y="538"/>
                  </a:lnTo>
                  <a:lnTo>
                    <a:pt x="414" y="540"/>
                  </a:lnTo>
                  <a:lnTo>
                    <a:pt x="451" y="504"/>
                  </a:lnTo>
                  <a:lnTo>
                    <a:pt x="476" y="473"/>
                  </a:lnTo>
                  <a:lnTo>
                    <a:pt x="504" y="433"/>
                  </a:lnTo>
                  <a:lnTo>
                    <a:pt x="524" y="390"/>
                  </a:lnTo>
                  <a:lnTo>
                    <a:pt x="538" y="345"/>
                  </a:lnTo>
                  <a:lnTo>
                    <a:pt x="543" y="303"/>
                  </a:lnTo>
                  <a:lnTo>
                    <a:pt x="546" y="264"/>
                  </a:lnTo>
                  <a:lnTo>
                    <a:pt x="484" y="258"/>
                  </a:lnTo>
                  <a:lnTo>
                    <a:pt x="442" y="256"/>
                  </a:lnTo>
                  <a:lnTo>
                    <a:pt x="411" y="253"/>
                  </a:lnTo>
                  <a:lnTo>
                    <a:pt x="386" y="244"/>
                  </a:lnTo>
                  <a:lnTo>
                    <a:pt x="352" y="230"/>
                  </a:lnTo>
                  <a:lnTo>
                    <a:pt x="321" y="211"/>
                  </a:lnTo>
                  <a:lnTo>
                    <a:pt x="290" y="185"/>
                  </a:lnTo>
                  <a:lnTo>
                    <a:pt x="270" y="152"/>
                  </a:lnTo>
                  <a:lnTo>
                    <a:pt x="261" y="121"/>
                  </a:lnTo>
                  <a:lnTo>
                    <a:pt x="247" y="67"/>
                  </a:lnTo>
                  <a:lnTo>
                    <a:pt x="236" y="31"/>
                  </a:lnTo>
                  <a:lnTo>
                    <a:pt x="236" y="22"/>
                  </a:lnTo>
                  <a:lnTo>
                    <a:pt x="242" y="6"/>
                  </a:lnTo>
                  <a:lnTo>
                    <a:pt x="253" y="45"/>
                  </a:lnTo>
                  <a:lnTo>
                    <a:pt x="261" y="73"/>
                  </a:lnTo>
                  <a:lnTo>
                    <a:pt x="273" y="115"/>
                  </a:lnTo>
                  <a:lnTo>
                    <a:pt x="288" y="152"/>
                  </a:lnTo>
                  <a:lnTo>
                    <a:pt x="307" y="183"/>
                  </a:lnTo>
                  <a:lnTo>
                    <a:pt x="333" y="199"/>
                  </a:lnTo>
                  <a:lnTo>
                    <a:pt x="363" y="216"/>
                  </a:lnTo>
                  <a:lnTo>
                    <a:pt x="392" y="230"/>
                  </a:lnTo>
                  <a:lnTo>
                    <a:pt x="425" y="236"/>
                  </a:lnTo>
                  <a:lnTo>
                    <a:pt x="470" y="242"/>
                  </a:lnTo>
                  <a:lnTo>
                    <a:pt x="518" y="247"/>
                  </a:lnTo>
                  <a:lnTo>
                    <a:pt x="557" y="250"/>
                  </a:lnTo>
                  <a:lnTo>
                    <a:pt x="563" y="250"/>
                  </a:lnTo>
                  <a:lnTo>
                    <a:pt x="563" y="267"/>
                  </a:lnTo>
                  <a:lnTo>
                    <a:pt x="557" y="331"/>
                  </a:lnTo>
                  <a:lnTo>
                    <a:pt x="543" y="396"/>
                  </a:lnTo>
                  <a:lnTo>
                    <a:pt x="512" y="449"/>
                  </a:lnTo>
                  <a:lnTo>
                    <a:pt x="490" y="484"/>
                  </a:lnTo>
                  <a:lnTo>
                    <a:pt x="462" y="518"/>
                  </a:lnTo>
                  <a:lnTo>
                    <a:pt x="434" y="546"/>
                  </a:lnTo>
                  <a:lnTo>
                    <a:pt x="423" y="566"/>
                  </a:lnTo>
                  <a:lnTo>
                    <a:pt x="406" y="574"/>
                  </a:lnTo>
                  <a:lnTo>
                    <a:pt x="406" y="585"/>
                  </a:lnTo>
                  <a:lnTo>
                    <a:pt x="400" y="594"/>
                  </a:lnTo>
                  <a:lnTo>
                    <a:pt x="392" y="599"/>
                  </a:lnTo>
                  <a:lnTo>
                    <a:pt x="378" y="599"/>
                  </a:lnTo>
                  <a:lnTo>
                    <a:pt x="375" y="605"/>
                  </a:lnTo>
                  <a:lnTo>
                    <a:pt x="375" y="613"/>
                  </a:lnTo>
                  <a:lnTo>
                    <a:pt x="366" y="622"/>
                  </a:lnTo>
                  <a:lnTo>
                    <a:pt x="349" y="622"/>
                  </a:lnTo>
                  <a:lnTo>
                    <a:pt x="344" y="636"/>
                  </a:lnTo>
                  <a:lnTo>
                    <a:pt x="341" y="647"/>
                  </a:lnTo>
                  <a:lnTo>
                    <a:pt x="335" y="655"/>
                  </a:lnTo>
                  <a:lnTo>
                    <a:pt x="327" y="670"/>
                  </a:lnTo>
                  <a:lnTo>
                    <a:pt x="310" y="678"/>
                  </a:lnTo>
                  <a:lnTo>
                    <a:pt x="267" y="653"/>
                  </a:lnTo>
                  <a:lnTo>
                    <a:pt x="194" y="608"/>
                  </a:lnTo>
                  <a:lnTo>
                    <a:pt x="160" y="577"/>
                  </a:lnTo>
                  <a:lnTo>
                    <a:pt x="112" y="543"/>
                  </a:lnTo>
                  <a:lnTo>
                    <a:pt x="90" y="515"/>
                  </a:lnTo>
                  <a:lnTo>
                    <a:pt x="70" y="473"/>
                  </a:lnTo>
                  <a:lnTo>
                    <a:pt x="53" y="430"/>
                  </a:lnTo>
                  <a:lnTo>
                    <a:pt x="42" y="399"/>
                  </a:lnTo>
                  <a:lnTo>
                    <a:pt x="34" y="340"/>
                  </a:lnTo>
                  <a:lnTo>
                    <a:pt x="20" y="281"/>
                  </a:lnTo>
                  <a:lnTo>
                    <a:pt x="3" y="228"/>
                  </a:lnTo>
                  <a:lnTo>
                    <a:pt x="0" y="194"/>
                  </a:lnTo>
                  <a:lnTo>
                    <a:pt x="51" y="140"/>
                  </a:lnTo>
                  <a:lnTo>
                    <a:pt x="101" y="95"/>
                  </a:lnTo>
                  <a:lnTo>
                    <a:pt x="138" y="62"/>
                  </a:lnTo>
                  <a:lnTo>
                    <a:pt x="152" y="36"/>
                  </a:lnTo>
                  <a:lnTo>
                    <a:pt x="171" y="0"/>
                  </a:lnTo>
                  <a:lnTo>
                    <a:pt x="242" y="6"/>
                  </a:lnTo>
                  <a:lnTo>
                    <a:pt x="219" y="39"/>
                  </a:lnTo>
                  <a:lnTo>
                    <a:pt x="188" y="79"/>
                  </a:lnTo>
                  <a:lnTo>
                    <a:pt x="135" y="129"/>
                  </a:lnTo>
                  <a:lnTo>
                    <a:pt x="96" y="166"/>
                  </a:lnTo>
                  <a:lnTo>
                    <a:pt x="56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11" name="Freeform 47"/>
            <p:cNvSpPr>
              <a:spLocks noChangeAspect="1"/>
            </p:cNvSpPr>
            <p:nvPr/>
          </p:nvSpPr>
          <p:spPr bwMode="auto">
            <a:xfrm>
              <a:off x="2755" y="3079"/>
              <a:ext cx="187" cy="189"/>
            </a:xfrm>
            <a:custGeom>
              <a:avLst/>
              <a:gdLst>
                <a:gd name="T0" fmla="*/ 0 w 375"/>
                <a:gd name="T1" fmla="*/ 0 h 379"/>
                <a:gd name="T2" fmla="*/ 0 w 375"/>
                <a:gd name="T3" fmla="*/ 0 h 379"/>
                <a:gd name="T4" fmla="*/ 0 w 375"/>
                <a:gd name="T5" fmla="*/ 0 h 379"/>
                <a:gd name="T6" fmla="*/ 0 w 375"/>
                <a:gd name="T7" fmla="*/ 0 h 379"/>
                <a:gd name="T8" fmla="*/ 0 w 375"/>
                <a:gd name="T9" fmla="*/ 0 h 379"/>
                <a:gd name="T10" fmla="*/ 0 w 375"/>
                <a:gd name="T11" fmla="*/ 0 h 379"/>
                <a:gd name="T12" fmla="*/ 0 w 375"/>
                <a:gd name="T13" fmla="*/ 0 h 379"/>
                <a:gd name="T14" fmla="*/ 0 w 375"/>
                <a:gd name="T15" fmla="*/ 0 h 379"/>
                <a:gd name="T16" fmla="*/ 0 w 375"/>
                <a:gd name="T17" fmla="*/ 0 h 379"/>
                <a:gd name="T18" fmla="*/ 0 w 375"/>
                <a:gd name="T19" fmla="*/ 0 h 379"/>
                <a:gd name="T20" fmla="*/ 0 w 375"/>
                <a:gd name="T21" fmla="*/ 0 h 379"/>
                <a:gd name="T22" fmla="*/ 0 w 375"/>
                <a:gd name="T23" fmla="*/ 0 h 379"/>
                <a:gd name="T24" fmla="*/ 0 w 375"/>
                <a:gd name="T25" fmla="*/ 0 h 379"/>
                <a:gd name="T26" fmla="*/ 0 w 375"/>
                <a:gd name="T27" fmla="*/ 0 h 379"/>
                <a:gd name="T28" fmla="*/ 0 w 375"/>
                <a:gd name="T29" fmla="*/ 0 h 379"/>
                <a:gd name="T30" fmla="*/ 0 w 375"/>
                <a:gd name="T31" fmla="*/ 0 h 379"/>
                <a:gd name="T32" fmla="*/ 0 w 375"/>
                <a:gd name="T33" fmla="*/ 0 h 379"/>
                <a:gd name="T34" fmla="*/ 0 w 375"/>
                <a:gd name="T35" fmla="*/ 0 h 379"/>
                <a:gd name="T36" fmla="*/ 0 w 375"/>
                <a:gd name="T37" fmla="*/ 0 h 379"/>
                <a:gd name="T38" fmla="*/ 0 w 375"/>
                <a:gd name="T39" fmla="*/ 0 h 379"/>
                <a:gd name="T40" fmla="*/ 0 w 375"/>
                <a:gd name="T41" fmla="*/ 0 h 379"/>
                <a:gd name="T42" fmla="*/ 0 w 375"/>
                <a:gd name="T43" fmla="*/ 0 h 3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5"/>
                <a:gd name="T67" fmla="*/ 0 h 379"/>
                <a:gd name="T68" fmla="*/ 375 w 375"/>
                <a:gd name="T69" fmla="*/ 379 h 3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5" h="379">
                  <a:moveTo>
                    <a:pt x="0" y="110"/>
                  </a:moveTo>
                  <a:lnTo>
                    <a:pt x="107" y="0"/>
                  </a:lnTo>
                  <a:lnTo>
                    <a:pt x="119" y="51"/>
                  </a:lnTo>
                  <a:lnTo>
                    <a:pt x="138" y="104"/>
                  </a:lnTo>
                  <a:lnTo>
                    <a:pt x="170" y="138"/>
                  </a:lnTo>
                  <a:lnTo>
                    <a:pt x="218" y="164"/>
                  </a:lnTo>
                  <a:lnTo>
                    <a:pt x="274" y="183"/>
                  </a:lnTo>
                  <a:lnTo>
                    <a:pt x="328" y="183"/>
                  </a:lnTo>
                  <a:lnTo>
                    <a:pt x="375" y="186"/>
                  </a:lnTo>
                  <a:lnTo>
                    <a:pt x="373" y="223"/>
                  </a:lnTo>
                  <a:lnTo>
                    <a:pt x="356" y="279"/>
                  </a:lnTo>
                  <a:lnTo>
                    <a:pt x="325" y="324"/>
                  </a:lnTo>
                  <a:lnTo>
                    <a:pt x="291" y="362"/>
                  </a:lnTo>
                  <a:lnTo>
                    <a:pt x="277" y="379"/>
                  </a:lnTo>
                  <a:lnTo>
                    <a:pt x="204" y="373"/>
                  </a:lnTo>
                  <a:lnTo>
                    <a:pt x="138" y="359"/>
                  </a:lnTo>
                  <a:lnTo>
                    <a:pt x="90" y="327"/>
                  </a:lnTo>
                  <a:lnTo>
                    <a:pt x="65" y="293"/>
                  </a:lnTo>
                  <a:lnTo>
                    <a:pt x="40" y="251"/>
                  </a:lnTo>
                  <a:lnTo>
                    <a:pt x="23" y="200"/>
                  </a:lnTo>
                  <a:lnTo>
                    <a:pt x="9" y="14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  <p:sp>
        <p:nvSpPr>
          <p:cNvPr id="12" name="Tekstboks 11"/>
          <p:cNvSpPr txBox="1"/>
          <p:nvPr/>
        </p:nvSpPr>
        <p:spPr>
          <a:xfrm>
            <a:off x="178058" y="4833263"/>
            <a:ext cx="951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In this presentation, </a:t>
            </a:r>
            <a:r>
              <a:rPr lang="en-GB" sz="2400" i="1" u="sng" dirty="0" smtClean="0"/>
              <a:t>renewables</a:t>
            </a:r>
            <a:r>
              <a:rPr lang="en-GB" sz="2400" dirty="0" smtClean="0"/>
              <a:t> are facilities</a:t>
            </a:r>
          </a:p>
          <a:p>
            <a:pPr algn="ctr"/>
            <a:r>
              <a:rPr lang="en-GB" sz="2400" dirty="0" smtClean="0"/>
              <a:t>producing electricity using renewable energy as input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6763657" cy="841829"/>
          </a:xfrm>
        </p:spPr>
        <p:txBody>
          <a:bodyPr/>
          <a:lstStyle/>
          <a:p>
            <a:r>
              <a:rPr lang="en-GB" sz="2400" dirty="0" smtClean="0"/>
              <a:t>Green certificates: the principle</a:t>
            </a:r>
            <a:endParaRPr lang="en-GB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613247"/>
            <a:ext cx="9905999" cy="6215725"/>
          </a:xfrm>
        </p:spPr>
        <p:txBody>
          <a:bodyPr/>
          <a:lstStyle/>
          <a:p>
            <a:r>
              <a:rPr lang="en-GB" sz="1700" dirty="0" smtClean="0"/>
              <a:t>The owner of a renewable sells the electricity produced by the renewable at the market for electrical energy. Here the owner is competing against all other producers – both green producers and standard producers.</a:t>
            </a:r>
            <a:endParaRPr lang="da-DK" sz="1700" dirty="0" smtClean="0"/>
          </a:p>
          <a:p>
            <a:r>
              <a:rPr lang="en-GB" sz="1700" dirty="0" smtClean="0"/>
              <a:t>However, for each MWh produced by the renewable, the owner also receives a green certificate. The certificate is a security, which can be sold at the market for green certificates. At this market, the owner is only competing against other green producers.</a:t>
            </a:r>
            <a:endParaRPr lang="da-DK" sz="1700" dirty="0" smtClean="0"/>
          </a:p>
          <a:p>
            <a:r>
              <a:rPr lang="en-GB" sz="1700" dirty="0" smtClean="0"/>
              <a:t>The buyers at the markets are retailers (and big consumers who themselves buy at the whole-sale market).</a:t>
            </a:r>
          </a:p>
          <a:p>
            <a:r>
              <a:rPr lang="en-GB" sz="1700" dirty="0" smtClean="0"/>
              <a:t>A retailer must buy electricity for his customers. However, the retailer is also obliged to buy a number of certificates corresponding to a certain percentage of his customers’ consumption. The percentage is set by the politicians.</a:t>
            </a:r>
          </a:p>
          <a:p>
            <a:r>
              <a:rPr lang="en-GB" sz="1700" dirty="0" smtClean="0"/>
              <a:t>Because of this obligation, there are always buyers at the market for green certificates.</a:t>
            </a:r>
            <a:endParaRPr lang="da-DK" sz="1700" dirty="0" smtClean="0"/>
          </a:p>
          <a:p>
            <a:r>
              <a:rPr lang="en-GB" sz="1700" dirty="0" smtClean="0"/>
              <a:t>Hence, the owner of a renewable has two streams of revenues: one from the market for electrical energy and one from the market for green certificates.</a:t>
            </a:r>
          </a:p>
          <a:p>
            <a:pPr lvl="1"/>
            <a:r>
              <a:rPr lang="en-GB" sz="1700" dirty="0" smtClean="0"/>
              <a:t>The latter revenue stream is the subsidy.</a:t>
            </a:r>
          </a:p>
          <a:p>
            <a:r>
              <a:rPr lang="en-GB" sz="1700" u="sng" dirty="0" smtClean="0"/>
              <a:t>The size of the subsidy is determined by the competition at the market for green certificates</a:t>
            </a:r>
            <a:r>
              <a:rPr lang="en-GB" sz="1700" dirty="0" smtClean="0"/>
              <a:t>.</a:t>
            </a:r>
            <a:endParaRPr lang="da-DK" sz="170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grpSp>
        <p:nvGrpSpPr>
          <p:cNvPr id="6" name="Group 43"/>
          <p:cNvGrpSpPr>
            <a:grpSpLocks noChangeAspect="1"/>
          </p:cNvGrpSpPr>
          <p:nvPr/>
        </p:nvGrpSpPr>
        <p:grpSpPr bwMode="auto">
          <a:xfrm>
            <a:off x="6588611" y="43542"/>
            <a:ext cx="580074" cy="642938"/>
            <a:chOff x="2697" y="3023"/>
            <a:chExt cx="282" cy="339"/>
          </a:xfrm>
        </p:grpSpPr>
        <p:sp>
          <p:nvSpPr>
            <p:cNvPr id="7" name="Freeform 44"/>
            <p:cNvSpPr>
              <a:spLocks noChangeAspect="1"/>
            </p:cNvSpPr>
            <p:nvPr/>
          </p:nvSpPr>
          <p:spPr bwMode="auto">
            <a:xfrm>
              <a:off x="2700" y="3027"/>
              <a:ext cx="203" cy="333"/>
            </a:xfrm>
            <a:custGeom>
              <a:avLst/>
              <a:gdLst>
                <a:gd name="T0" fmla="*/ 1 w 405"/>
                <a:gd name="T1" fmla="*/ 0 h 666"/>
                <a:gd name="T2" fmla="*/ 1 w 405"/>
                <a:gd name="T3" fmla="*/ 1 h 666"/>
                <a:gd name="T4" fmla="*/ 1 w 405"/>
                <a:gd name="T5" fmla="*/ 1 h 666"/>
                <a:gd name="T6" fmla="*/ 1 w 405"/>
                <a:gd name="T7" fmla="*/ 1 h 666"/>
                <a:gd name="T8" fmla="*/ 0 w 405"/>
                <a:gd name="T9" fmla="*/ 1 h 666"/>
                <a:gd name="T10" fmla="*/ 1 w 405"/>
                <a:gd name="T11" fmla="*/ 1 h 666"/>
                <a:gd name="T12" fmla="*/ 1 w 405"/>
                <a:gd name="T13" fmla="*/ 1 h 666"/>
                <a:gd name="T14" fmla="*/ 1 w 405"/>
                <a:gd name="T15" fmla="*/ 1 h 666"/>
                <a:gd name="T16" fmla="*/ 1 w 405"/>
                <a:gd name="T17" fmla="*/ 1 h 666"/>
                <a:gd name="T18" fmla="*/ 1 w 405"/>
                <a:gd name="T19" fmla="*/ 1 h 666"/>
                <a:gd name="T20" fmla="*/ 1 w 405"/>
                <a:gd name="T21" fmla="*/ 1 h 666"/>
                <a:gd name="T22" fmla="*/ 1 w 405"/>
                <a:gd name="T23" fmla="*/ 1 h 666"/>
                <a:gd name="T24" fmla="*/ 1 w 405"/>
                <a:gd name="T25" fmla="*/ 1 h 666"/>
                <a:gd name="T26" fmla="*/ 1 w 405"/>
                <a:gd name="T27" fmla="*/ 1 h 666"/>
                <a:gd name="T28" fmla="*/ 1 w 405"/>
                <a:gd name="T29" fmla="*/ 1 h 666"/>
                <a:gd name="T30" fmla="*/ 1 w 405"/>
                <a:gd name="T31" fmla="*/ 1 h 666"/>
                <a:gd name="T32" fmla="*/ 1 w 405"/>
                <a:gd name="T33" fmla="*/ 1 h 666"/>
                <a:gd name="T34" fmla="*/ 1 w 405"/>
                <a:gd name="T35" fmla="*/ 1 h 666"/>
                <a:gd name="T36" fmla="*/ 1 w 405"/>
                <a:gd name="T37" fmla="*/ 1 h 666"/>
                <a:gd name="T38" fmla="*/ 1 w 405"/>
                <a:gd name="T39" fmla="*/ 1 h 666"/>
                <a:gd name="T40" fmla="*/ 1 w 405"/>
                <a:gd name="T41" fmla="*/ 1 h 666"/>
                <a:gd name="T42" fmla="*/ 1 w 405"/>
                <a:gd name="T43" fmla="*/ 1 h 666"/>
                <a:gd name="T44" fmla="*/ 1 w 405"/>
                <a:gd name="T45" fmla="*/ 1 h 666"/>
                <a:gd name="T46" fmla="*/ 1 w 405"/>
                <a:gd name="T47" fmla="*/ 1 h 666"/>
                <a:gd name="T48" fmla="*/ 1 w 405"/>
                <a:gd name="T49" fmla="*/ 1 h 666"/>
                <a:gd name="T50" fmla="*/ 1 w 405"/>
                <a:gd name="T51" fmla="*/ 1 h 666"/>
                <a:gd name="T52" fmla="*/ 1 w 405"/>
                <a:gd name="T53" fmla="*/ 1 h 666"/>
                <a:gd name="T54" fmla="*/ 1 w 405"/>
                <a:gd name="T55" fmla="*/ 1 h 666"/>
                <a:gd name="T56" fmla="*/ 1 w 405"/>
                <a:gd name="T57" fmla="*/ 1 h 666"/>
                <a:gd name="T58" fmla="*/ 1 w 405"/>
                <a:gd name="T59" fmla="*/ 1 h 666"/>
                <a:gd name="T60" fmla="*/ 1 w 405"/>
                <a:gd name="T61" fmla="*/ 1 h 666"/>
                <a:gd name="T62" fmla="*/ 1 w 405"/>
                <a:gd name="T63" fmla="*/ 1 h 666"/>
                <a:gd name="T64" fmla="*/ 1 w 405"/>
                <a:gd name="T65" fmla="*/ 1 h 666"/>
                <a:gd name="T66" fmla="*/ 1 w 405"/>
                <a:gd name="T67" fmla="*/ 1 h 666"/>
                <a:gd name="T68" fmla="*/ 1 w 405"/>
                <a:gd name="T69" fmla="*/ 1 h 666"/>
                <a:gd name="T70" fmla="*/ 1 w 405"/>
                <a:gd name="T71" fmla="*/ 0 h 6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5"/>
                <a:gd name="T109" fmla="*/ 0 h 666"/>
                <a:gd name="T110" fmla="*/ 405 w 405"/>
                <a:gd name="T111" fmla="*/ 666 h 6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5" h="666">
                  <a:moveTo>
                    <a:pt x="230" y="0"/>
                  </a:moveTo>
                  <a:lnTo>
                    <a:pt x="171" y="3"/>
                  </a:lnTo>
                  <a:lnTo>
                    <a:pt x="137" y="56"/>
                  </a:lnTo>
                  <a:lnTo>
                    <a:pt x="42" y="143"/>
                  </a:lnTo>
                  <a:lnTo>
                    <a:pt x="0" y="191"/>
                  </a:lnTo>
                  <a:lnTo>
                    <a:pt x="28" y="317"/>
                  </a:lnTo>
                  <a:lnTo>
                    <a:pt x="50" y="412"/>
                  </a:lnTo>
                  <a:lnTo>
                    <a:pt x="107" y="523"/>
                  </a:lnTo>
                  <a:lnTo>
                    <a:pt x="205" y="601"/>
                  </a:lnTo>
                  <a:lnTo>
                    <a:pt x="315" y="666"/>
                  </a:lnTo>
                  <a:lnTo>
                    <a:pt x="318" y="649"/>
                  </a:lnTo>
                  <a:lnTo>
                    <a:pt x="326" y="646"/>
                  </a:lnTo>
                  <a:lnTo>
                    <a:pt x="326" y="638"/>
                  </a:lnTo>
                  <a:lnTo>
                    <a:pt x="326" y="629"/>
                  </a:lnTo>
                  <a:lnTo>
                    <a:pt x="326" y="621"/>
                  </a:lnTo>
                  <a:lnTo>
                    <a:pt x="326" y="613"/>
                  </a:lnTo>
                  <a:lnTo>
                    <a:pt x="335" y="610"/>
                  </a:lnTo>
                  <a:lnTo>
                    <a:pt x="343" y="610"/>
                  </a:lnTo>
                  <a:lnTo>
                    <a:pt x="352" y="610"/>
                  </a:lnTo>
                  <a:lnTo>
                    <a:pt x="360" y="604"/>
                  </a:lnTo>
                  <a:lnTo>
                    <a:pt x="360" y="596"/>
                  </a:lnTo>
                  <a:lnTo>
                    <a:pt x="360" y="587"/>
                  </a:lnTo>
                  <a:lnTo>
                    <a:pt x="360" y="579"/>
                  </a:lnTo>
                  <a:lnTo>
                    <a:pt x="369" y="576"/>
                  </a:lnTo>
                  <a:lnTo>
                    <a:pt x="377" y="576"/>
                  </a:lnTo>
                  <a:lnTo>
                    <a:pt x="385" y="576"/>
                  </a:lnTo>
                  <a:lnTo>
                    <a:pt x="391" y="568"/>
                  </a:lnTo>
                  <a:lnTo>
                    <a:pt x="388" y="559"/>
                  </a:lnTo>
                  <a:lnTo>
                    <a:pt x="388" y="551"/>
                  </a:lnTo>
                  <a:lnTo>
                    <a:pt x="397" y="545"/>
                  </a:lnTo>
                  <a:lnTo>
                    <a:pt x="405" y="543"/>
                  </a:lnTo>
                  <a:lnTo>
                    <a:pt x="255" y="478"/>
                  </a:lnTo>
                  <a:lnTo>
                    <a:pt x="109" y="289"/>
                  </a:lnTo>
                  <a:lnTo>
                    <a:pt x="115" y="177"/>
                  </a:lnTo>
                  <a:lnTo>
                    <a:pt x="216" y="5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8" name="Freeform 45"/>
            <p:cNvSpPr>
              <a:spLocks noChangeAspect="1"/>
            </p:cNvSpPr>
            <p:nvPr/>
          </p:nvSpPr>
          <p:spPr bwMode="auto">
            <a:xfrm>
              <a:off x="2728" y="3024"/>
              <a:ext cx="246" cy="275"/>
            </a:xfrm>
            <a:custGeom>
              <a:avLst/>
              <a:gdLst>
                <a:gd name="T0" fmla="*/ 1 w 492"/>
                <a:gd name="T1" fmla="*/ 1 h 549"/>
                <a:gd name="T2" fmla="*/ 1 w 492"/>
                <a:gd name="T3" fmla="*/ 1 h 549"/>
                <a:gd name="T4" fmla="*/ 1 w 492"/>
                <a:gd name="T5" fmla="*/ 1 h 549"/>
                <a:gd name="T6" fmla="*/ 1 w 492"/>
                <a:gd name="T7" fmla="*/ 1 h 549"/>
                <a:gd name="T8" fmla="*/ 1 w 492"/>
                <a:gd name="T9" fmla="*/ 1 h 549"/>
                <a:gd name="T10" fmla="*/ 1 w 492"/>
                <a:gd name="T11" fmla="*/ 1 h 549"/>
                <a:gd name="T12" fmla="*/ 1 w 492"/>
                <a:gd name="T13" fmla="*/ 1 h 549"/>
                <a:gd name="T14" fmla="*/ 1 w 492"/>
                <a:gd name="T15" fmla="*/ 1 h 549"/>
                <a:gd name="T16" fmla="*/ 1 w 492"/>
                <a:gd name="T17" fmla="*/ 1 h 549"/>
                <a:gd name="T18" fmla="*/ 1 w 492"/>
                <a:gd name="T19" fmla="*/ 1 h 549"/>
                <a:gd name="T20" fmla="*/ 1 w 492"/>
                <a:gd name="T21" fmla="*/ 1 h 549"/>
                <a:gd name="T22" fmla="*/ 1 w 492"/>
                <a:gd name="T23" fmla="*/ 1 h 549"/>
                <a:gd name="T24" fmla="*/ 1 w 492"/>
                <a:gd name="T25" fmla="*/ 1 h 549"/>
                <a:gd name="T26" fmla="*/ 1 w 492"/>
                <a:gd name="T27" fmla="*/ 1 h 549"/>
                <a:gd name="T28" fmla="*/ 0 w 492"/>
                <a:gd name="T29" fmla="*/ 1 h 549"/>
                <a:gd name="T30" fmla="*/ 1 w 492"/>
                <a:gd name="T31" fmla="*/ 1 h 549"/>
                <a:gd name="T32" fmla="*/ 1 w 492"/>
                <a:gd name="T33" fmla="*/ 0 h 549"/>
                <a:gd name="T34" fmla="*/ 1 w 492"/>
                <a:gd name="T35" fmla="*/ 1 h 5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2"/>
                <a:gd name="T55" fmla="*/ 0 h 549"/>
                <a:gd name="T56" fmla="*/ 492 w 492"/>
                <a:gd name="T57" fmla="*/ 549 h 5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2" h="549">
                  <a:moveTo>
                    <a:pt x="191" y="59"/>
                  </a:moveTo>
                  <a:lnTo>
                    <a:pt x="220" y="152"/>
                  </a:lnTo>
                  <a:lnTo>
                    <a:pt x="253" y="194"/>
                  </a:lnTo>
                  <a:lnTo>
                    <a:pt x="329" y="242"/>
                  </a:lnTo>
                  <a:lnTo>
                    <a:pt x="439" y="253"/>
                  </a:lnTo>
                  <a:lnTo>
                    <a:pt x="492" y="256"/>
                  </a:lnTo>
                  <a:lnTo>
                    <a:pt x="484" y="343"/>
                  </a:lnTo>
                  <a:lnTo>
                    <a:pt x="444" y="444"/>
                  </a:lnTo>
                  <a:lnTo>
                    <a:pt x="374" y="527"/>
                  </a:lnTo>
                  <a:lnTo>
                    <a:pt x="352" y="549"/>
                  </a:lnTo>
                  <a:lnTo>
                    <a:pt x="216" y="530"/>
                  </a:lnTo>
                  <a:lnTo>
                    <a:pt x="112" y="474"/>
                  </a:lnTo>
                  <a:lnTo>
                    <a:pt x="64" y="416"/>
                  </a:lnTo>
                  <a:lnTo>
                    <a:pt x="22" y="293"/>
                  </a:lnTo>
                  <a:lnTo>
                    <a:pt x="0" y="194"/>
                  </a:lnTo>
                  <a:lnTo>
                    <a:pt x="121" y="74"/>
                  </a:lnTo>
                  <a:lnTo>
                    <a:pt x="180" y="0"/>
                  </a:lnTo>
                  <a:lnTo>
                    <a:pt x="191" y="5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9" name="Freeform 46"/>
            <p:cNvSpPr>
              <a:spLocks noChangeAspect="1"/>
            </p:cNvSpPr>
            <p:nvPr/>
          </p:nvSpPr>
          <p:spPr bwMode="auto">
            <a:xfrm>
              <a:off x="2697" y="3023"/>
              <a:ext cx="282" cy="339"/>
            </a:xfrm>
            <a:custGeom>
              <a:avLst/>
              <a:gdLst>
                <a:gd name="T0" fmla="*/ 1 w 563"/>
                <a:gd name="T1" fmla="*/ 1 h 678"/>
                <a:gd name="T2" fmla="*/ 1 w 563"/>
                <a:gd name="T3" fmla="*/ 1 h 678"/>
                <a:gd name="T4" fmla="*/ 1 w 563"/>
                <a:gd name="T5" fmla="*/ 1 h 678"/>
                <a:gd name="T6" fmla="*/ 1 w 563"/>
                <a:gd name="T7" fmla="*/ 1 h 678"/>
                <a:gd name="T8" fmla="*/ 1 w 563"/>
                <a:gd name="T9" fmla="*/ 1 h 678"/>
                <a:gd name="T10" fmla="*/ 1 w 563"/>
                <a:gd name="T11" fmla="*/ 1 h 678"/>
                <a:gd name="T12" fmla="*/ 1 w 563"/>
                <a:gd name="T13" fmla="*/ 1 h 678"/>
                <a:gd name="T14" fmla="*/ 1 w 563"/>
                <a:gd name="T15" fmla="*/ 1 h 678"/>
                <a:gd name="T16" fmla="*/ 1 w 563"/>
                <a:gd name="T17" fmla="*/ 1 h 678"/>
                <a:gd name="T18" fmla="*/ 1 w 563"/>
                <a:gd name="T19" fmla="*/ 1 h 678"/>
                <a:gd name="T20" fmla="*/ 1 w 563"/>
                <a:gd name="T21" fmla="*/ 1 h 678"/>
                <a:gd name="T22" fmla="*/ 1 w 563"/>
                <a:gd name="T23" fmla="*/ 1 h 678"/>
                <a:gd name="T24" fmla="*/ 1 w 563"/>
                <a:gd name="T25" fmla="*/ 1 h 678"/>
                <a:gd name="T26" fmla="*/ 1 w 563"/>
                <a:gd name="T27" fmla="*/ 1 h 678"/>
                <a:gd name="T28" fmla="*/ 1 w 563"/>
                <a:gd name="T29" fmla="*/ 1 h 678"/>
                <a:gd name="T30" fmla="*/ 1 w 563"/>
                <a:gd name="T31" fmla="*/ 1 h 678"/>
                <a:gd name="T32" fmla="*/ 1 w 563"/>
                <a:gd name="T33" fmla="*/ 1 h 678"/>
                <a:gd name="T34" fmla="*/ 1 w 563"/>
                <a:gd name="T35" fmla="*/ 1 h 678"/>
                <a:gd name="T36" fmla="*/ 1 w 563"/>
                <a:gd name="T37" fmla="*/ 1 h 678"/>
                <a:gd name="T38" fmla="*/ 1 w 563"/>
                <a:gd name="T39" fmla="*/ 1 h 678"/>
                <a:gd name="T40" fmla="*/ 1 w 563"/>
                <a:gd name="T41" fmla="*/ 1 h 678"/>
                <a:gd name="T42" fmla="*/ 1 w 563"/>
                <a:gd name="T43" fmla="*/ 1 h 678"/>
                <a:gd name="T44" fmla="*/ 1 w 563"/>
                <a:gd name="T45" fmla="*/ 1 h 678"/>
                <a:gd name="T46" fmla="*/ 1 w 563"/>
                <a:gd name="T47" fmla="*/ 1 h 678"/>
                <a:gd name="T48" fmla="*/ 1 w 563"/>
                <a:gd name="T49" fmla="*/ 1 h 678"/>
                <a:gd name="T50" fmla="*/ 1 w 563"/>
                <a:gd name="T51" fmla="*/ 1 h 678"/>
                <a:gd name="T52" fmla="*/ 1 w 563"/>
                <a:gd name="T53" fmla="*/ 1 h 678"/>
                <a:gd name="T54" fmla="*/ 1 w 563"/>
                <a:gd name="T55" fmla="*/ 1 h 678"/>
                <a:gd name="T56" fmla="*/ 1 w 563"/>
                <a:gd name="T57" fmla="*/ 1 h 678"/>
                <a:gd name="T58" fmla="*/ 1 w 563"/>
                <a:gd name="T59" fmla="*/ 1 h 678"/>
                <a:gd name="T60" fmla="*/ 1 w 563"/>
                <a:gd name="T61" fmla="*/ 1 h 678"/>
                <a:gd name="T62" fmla="*/ 1 w 563"/>
                <a:gd name="T63" fmla="*/ 1 h 678"/>
                <a:gd name="T64" fmla="*/ 1 w 563"/>
                <a:gd name="T65" fmla="*/ 1 h 678"/>
                <a:gd name="T66" fmla="*/ 1 w 563"/>
                <a:gd name="T67" fmla="*/ 1 h 678"/>
                <a:gd name="T68" fmla="*/ 1 w 563"/>
                <a:gd name="T69" fmla="*/ 1 h 678"/>
                <a:gd name="T70" fmla="*/ 1 w 563"/>
                <a:gd name="T71" fmla="*/ 1 h 678"/>
                <a:gd name="T72" fmla="*/ 1 w 563"/>
                <a:gd name="T73" fmla="*/ 1 h 678"/>
                <a:gd name="T74" fmla="*/ 1 w 563"/>
                <a:gd name="T75" fmla="*/ 1 h 678"/>
                <a:gd name="T76" fmla="*/ 1 w 563"/>
                <a:gd name="T77" fmla="*/ 1 h 678"/>
                <a:gd name="T78" fmla="*/ 1 w 563"/>
                <a:gd name="T79" fmla="*/ 1 h 678"/>
                <a:gd name="T80" fmla="*/ 1 w 563"/>
                <a:gd name="T81" fmla="*/ 1 h 678"/>
                <a:gd name="T82" fmla="*/ 1 w 563"/>
                <a:gd name="T83" fmla="*/ 1 h 678"/>
                <a:gd name="T84" fmla="*/ 1 w 563"/>
                <a:gd name="T85" fmla="*/ 1 h 678"/>
                <a:gd name="T86" fmla="*/ 1 w 563"/>
                <a:gd name="T87" fmla="*/ 1 h 678"/>
                <a:gd name="T88" fmla="*/ 1 w 563"/>
                <a:gd name="T89" fmla="*/ 1 h 678"/>
                <a:gd name="T90" fmla="*/ 1 w 563"/>
                <a:gd name="T91" fmla="*/ 1 h 678"/>
                <a:gd name="T92" fmla="*/ 1 w 563"/>
                <a:gd name="T93" fmla="*/ 1 h 678"/>
                <a:gd name="T94" fmla="*/ 1 w 563"/>
                <a:gd name="T95" fmla="*/ 1 h 678"/>
                <a:gd name="T96" fmla="*/ 1 w 563"/>
                <a:gd name="T97" fmla="*/ 0 h 678"/>
                <a:gd name="T98" fmla="*/ 1 w 563"/>
                <a:gd name="T99" fmla="*/ 1 h 678"/>
                <a:gd name="T100" fmla="*/ 1 w 563"/>
                <a:gd name="T101" fmla="*/ 1 h 6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3"/>
                <a:gd name="T154" fmla="*/ 0 h 678"/>
                <a:gd name="T155" fmla="*/ 563 w 563"/>
                <a:gd name="T156" fmla="*/ 678 h 6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3" h="678">
                  <a:moveTo>
                    <a:pt x="56" y="191"/>
                  </a:moveTo>
                  <a:lnTo>
                    <a:pt x="135" y="115"/>
                  </a:lnTo>
                  <a:lnTo>
                    <a:pt x="171" y="76"/>
                  </a:lnTo>
                  <a:lnTo>
                    <a:pt x="216" y="17"/>
                  </a:lnTo>
                  <a:lnTo>
                    <a:pt x="183" y="20"/>
                  </a:lnTo>
                  <a:lnTo>
                    <a:pt x="146" y="76"/>
                  </a:lnTo>
                  <a:lnTo>
                    <a:pt x="110" y="107"/>
                  </a:lnTo>
                  <a:lnTo>
                    <a:pt x="39" y="174"/>
                  </a:lnTo>
                  <a:lnTo>
                    <a:pt x="14" y="202"/>
                  </a:lnTo>
                  <a:lnTo>
                    <a:pt x="34" y="284"/>
                  </a:lnTo>
                  <a:lnTo>
                    <a:pt x="56" y="371"/>
                  </a:lnTo>
                  <a:lnTo>
                    <a:pt x="65" y="421"/>
                  </a:lnTo>
                  <a:lnTo>
                    <a:pt x="84" y="470"/>
                  </a:lnTo>
                  <a:lnTo>
                    <a:pt x="107" y="515"/>
                  </a:lnTo>
                  <a:lnTo>
                    <a:pt x="141" y="549"/>
                  </a:lnTo>
                  <a:lnTo>
                    <a:pt x="200" y="591"/>
                  </a:lnTo>
                  <a:lnTo>
                    <a:pt x="253" y="627"/>
                  </a:lnTo>
                  <a:lnTo>
                    <a:pt x="304" y="655"/>
                  </a:lnTo>
                  <a:lnTo>
                    <a:pt x="316" y="655"/>
                  </a:lnTo>
                  <a:lnTo>
                    <a:pt x="316" y="644"/>
                  </a:lnTo>
                  <a:lnTo>
                    <a:pt x="244" y="602"/>
                  </a:lnTo>
                  <a:lnTo>
                    <a:pt x="163" y="552"/>
                  </a:lnTo>
                  <a:lnTo>
                    <a:pt x="118" y="509"/>
                  </a:lnTo>
                  <a:lnTo>
                    <a:pt x="84" y="444"/>
                  </a:lnTo>
                  <a:lnTo>
                    <a:pt x="73" y="388"/>
                  </a:lnTo>
                  <a:lnTo>
                    <a:pt x="90" y="430"/>
                  </a:lnTo>
                  <a:lnTo>
                    <a:pt x="124" y="498"/>
                  </a:lnTo>
                  <a:lnTo>
                    <a:pt x="163" y="532"/>
                  </a:lnTo>
                  <a:lnTo>
                    <a:pt x="200" y="557"/>
                  </a:lnTo>
                  <a:lnTo>
                    <a:pt x="242" y="582"/>
                  </a:lnTo>
                  <a:lnTo>
                    <a:pt x="293" y="619"/>
                  </a:lnTo>
                  <a:lnTo>
                    <a:pt x="319" y="627"/>
                  </a:lnTo>
                  <a:lnTo>
                    <a:pt x="324" y="613"/>
                  </a:lnTo>
                  <a:lnTo>
                    <a:pt x="259" y="577"/>
                  </a:lnTo>
                  <a:lnTo>
                    <a:pt x="302" y="591"/>
                  </a:lnTo>
                  <a:lnTo>
                    <a:pt x="335" y="605"/>
                  </a:lnTo>
                  <a:lnTo>
                    <a:pt x="352" y="605"/>
                  </a:lnTo>
                  <a:lnTo>
                    <a:pt x="355" y="585"/>
                  </a:lnTo>
                  <a:lnTo>
                    <a:pt x="278" y="566"/>
                  </a:lnTo>
                  <a:lnTo>
                    <a:pt x="219" y="546"/>
                  </a:lnTo>
                  <a:lnTo>
                    <a:pt x="171" y="515"/>
                  </a:lnTo>
                  <a:lnTo>
                    <a:pt x="141" y="481"/>
                  </a:lnTo>
                  <a:lnTo>
                    <a:pt x="121" y="441"/>
                  </a:lnTo>
                  <a:lnTo>
                    <a:pt x="163" y="487"/>
                  </a:lnTo>
                  <a:lnTo>
                    <a:pt x="216" y="526"/>
                  </a:lnTo>
                  <a:lnTo>
                    <a:pt x="273" y="549"/>
                  </a:lnTo>
                  <a:lnTo>
                    <a:pt x="330" y="563"/>
                  </a:lnTo>
                  <a:lnTo>
                    <a:pt x="355" y="571"/>
                  </a:lnTo>
                  <a:lnTo>
                    <a:pt x="372" y="574"/>
                  </a:lnTo>
                  <a:lnTo>
                    <a:pt x="386" y="574"/>
                  </a:lnTo>
                  <a:lnTo>
                    <a:pt x="389" y="563"/>
                  </a:lnTo>
                  <a:lnTo>
                    <a:pt x="386" y="554"/>
                  </a:lnTo>
                  <a:lnTo>
                    <a:pt x="313" y="543"/>
                  </a:lnTo>
                  <a:lnTo>
                    <a:pt x="256" y="529"/>
                  </a:lnTo>
                  <a:lnTo>
                    <a:pt x="230" y="515"/>
                  </a:lnTo>
                  <a:lnTo>
                    <a:pt x="191" y="490"/>
                  </a:lnTo>
                  <a:lnTo>
                    <a:pt x="169" y="476"/>
                  </a:lnTo>
                  <a:lnTo>
                    <a:pt x="149" y="452"/>
                  </a:lnTo>
                  <a:lnTo>
                    <a:pt x="124" y="424"/>
                  </a:lnTo>
                  <a:lnTo>
                    <a:pt x="101" y="371"/>
                  </a:lnTo>
                  <a:lnTo>
                    <a:pt x="84" y="317"/>
                  </a:lnTo>
                  <a:lnTo>
                    <a:pt x="67" y="253"/>
                  </a:lnTo>
                  <a:lnTo>
                    <a:pt x="56" y="211"/>
                  </a:lnTo>
                  <a:lnTo>
                    <a:pt x="59" y="202"/>
                  </a:lnTo>
                  <a:lnTo>
                    <a:pt x="67" y="208"/>
                  </a:lnTo>
                  <a:lnTo>
                    <a:pt x="84" y="278"/>
                  </a:lnTo>
                  <a:lnTo>
                    <a:pt x="101" y="337"/>
                  </a:lnTo>
                  <a:lnTo>
                    <a:pt x="124" y="396"/>
                  </a:lnTo>
                  <a:lnTo>
                    <a:pt x="149" y="435"/>
                  </a:lnTo>
                  <a:lnTo>
                    <a:pt x="180" y="470"/>
                  </a:lnTo>
                  <a:lnTo>
                    <a:pt x="230" y="501"/>
                  </a:lnTo>
                  <a:lnTo>
                    <a:pt x="273" y="518"/>
                  </a:lnTo>
                  <a:lnTo>
                    <a:pt x="321" y="532"/>
                  </a:lnTo>
                  <a:lnTo>
                    <a:pt x="372" y="538"/>
                  </a:lnTo>
                  <a:lnTo>
                    <a:pt x="414" y="540"/>
                  </a:lnTo>
                  <a:lnTo>
                    <a:pt x="451" y="504"/>
                  </a:lnTo>
                  <a:lnTo>
                    <a:pt x="476" y="473"/>
                  </a:lnTo>
                  <a:lnTo>
                    <a:pt x="504" y="433"/>
                  </a:lnTo>
                  <a:lnTo>
                    <a:pt x="524" y="390"/>
                  </a:lnTo>
                  <a:lnTo>
                    <a:pt x="538" y="345"/>
                  </a:lnTo>
                  <a:lnTo>
                    <a:pt x="543" y="303"/>
                  </a:lnTo>
                  <a:lnTo>
                    <a:pt x="546" y="264"/>
                  </a:lnTo>
                  <a:lnTo>
                    <a:pt x="484" y="258"/>
                  </a:lnTo>
                  <a:lnTo>
                    <a:pt x="442" y="256"/>
                  </a:lnTo>
                  <a:lnTo>
                    <a:pt x="411" y="253"/>
                  </a:lnTo>
                  <a:lnTo>
                    <a:pt x="386" y="244"/>
                  </a:lnTo>
                  <a:lnTo>
                    <a:pt x="352" y="230"/>
                  </a:lnTo>
                  <a:lnTo>
                    <a:pt x="321" y="211"/>
                  </a:lnTo>
                  <a:lnTo>
                    <a:pt x="290" y="185"/>
                  </a:lnTo>
                  <a:lnTo>
                    <a:pt x="270" y="152"/>
                  </a:lnTo>
                  <a:lnTo>
                    <a:pt x="261" y="121"/>
                  </a:lnTo>
                  <a:lnTo>
                    <a:pt x="247" y="67"/>
                  </a:lnTo>
                  <a:lnTo>
                    <a:pt x="236" y="31"/>
                  </a:lnTo>
                  <a:lnTo>
                    <a:pt x="236" y="22"/>
                  </a:lnTo>
                  <a:lnTo>
                    <a:pt x="242" y="6"/>
                  </a:lnTo>
                  <a:lnTo>
                    <a:pt x="253" y="45"/>
                  </a:lnTo>
                  <a:lnTo>
                    <a:pt x="261" y="73"/>
                  </a:lnTo>
                  <a:lnTo>
                    <a:pt x="273" y="115"/>
                  </a:lnTo>
                  <a:lnTo>
                    <a:pt x="288" y="152"/>
                  </a:lnTo>
                  <a:lnTo>
                    <a:pt x="307" y="183"/>
                  </a:lnTo>
                  <a:lnTo>
                    <a:pt x="333" y="199"/>
                  </a:lnTo>
                  <a:lnTo>
                    <a:pt x="363" y="216"/>
                  </a:lnTo>
                  <a:lnTo>
                    <a:pt x="392" y="230"/>
                  </a:lnTo>
                  <a:lnTo>
                    <a:pt x="425" y="236"/>
                  </a:lnTo>
                  <a:lnTo>
                    <a:pt x="470" y="242"/>
                  </a:lnTo>
                  <a:lnTo>
                    <a:pt x="518" y="247"/>
                  </a:lnTo>
                  <a:lnTo>
                    <a:pt x="557" y="250"/>
                  </a:lnTo>
                  <a:lnTo>
                    <a:pt x="563" y="250"/>
                  </a:lnTo>
                  <a:lnTo>
                    <a:pt x="563" y="267"/>
                  </a:lnTo>
                  <a:lnTo>
                    <a:pt x="557" y="331"/>
                  </a:lnTo>
                  <a:lnTo>
                    <a:pt x="543" y="396"/>
                  </a:lnTo>
                  <a:lnTo>
                    <a:pt x="512" y="449"/>
                  </a:lnTo>
                  <a:lnTo>
                    <a:pt x="490" y="484"/>
                  </a:lnTo>
                  <a:lnTo>
                    <a:pt x="462" y="518"/>
                  </a:lnTo>
                  <a:lnTo>
                    <a:pt x="434" y="546"/>
                  </a:lnTo>
                  <a:lnTo>
                    <a:pt x="423" y="566"/>
                  </a:lnTo>
                  <a:lnTo>
                    <a:pt x="406" y="574"/>
                  </a:lnTo>
                  <a:lnTo>
                    <a:pt x="406" y="585"/>
                  </a:lnTo>
                  <a:lnTo>
                    <a:pt x="400" y="594"/>
                  </a:lnTo>
                  <a:lnTo>
                    <a:pt x="392" y="599"/>
                  </a:lnTo>
                  <a:lnTo>
                    <a:pt x="378" y="599"/>
                  </a:lnTo>
                  <a:lnTo>
                    <a:pt x="375" y="605"/>
                  </a:lnTo>
                  <a:lnTo>
                    <a:pt x="375" y="613"/>
                  </a:lnTo>
                  <a:lnTo>
                    <a:pt x="366" y="622"/>
                  </a:lnTo>
                  <a:lnTo>
                    <a:pt x="349" y="622"/>
                  </a:lnTo>
                  <a:lnTo>
                    <a:pt x="344" y="636"/>
                  </a:lnTo>
                  <a:lnTo>
                    <a:pt x="341" y="647"/>
                  </a:lnTo>
                  <a:lnTo>
                    <a:pt x="335" y="655"/>
                  </a:lnTo>
                  <a:lnTo>
                    <a:pt x="327" y="670"/>
                  </a:lnTo>
                  <a:lnTo>
                    <a:pt x="310" y="678"/>
                  </a:lnTo>
                  <a:lnTo>
                    <a:pt x="267" y="653"/>
                  </a:lnTo>
                  <a:lnTo>
                    <a:pt x="194" y="608"/>
                  </a:lnTo>
                  <a:lnTo>
                    <a:pt x="160" y="577"/>
                  </a:lnTo>
                  <a:lnTo>
                    <a:pt x="112" y="543"/>
                  </a:lnTo>
                  <a:lnTo>
                    <a:pt x="90" y="515"/>
                  </a:lnTo>
                  <a:lnTo>
                    <a:pt x="70" y="473"/>
                  </a:lnTo>
                  <a:lnTo>
                    <a:pt x="53" y="430"/>
                  </a:lnTo>
                  <a:lnTo>
                    <a:pt x="42" y="399"/>
                  </a:lnTo>
                  <a:lnTo>
                    <a:pt x="34" y="340"/>
                  </a:lnTo>
                  <a:lnTo>
                    <a:pt x="20" y="281"/>
                  </a:lnTo>
                  <a:lnTo>
                    <a:pt x="3" y="228"/>
                  </a:lnTo>
                  <a:lnTo>
                    <a:pt x="0" y="194"/>
                  </a:lnTo>
                  <a:lnTo>
                    <a:pt x="51" y="140"/>
                  </a:lnTo>
                  <a:lnTo>
                    <a:pt x="101" y="95"/>
                  </a:lnTo>
                  <a:lnTo>
                    <a:pt x="138" y="62"/>
                  </a:lnTo>
                  <a:lnTo>
                    <a:pt x="152" y="36"/>
                  </a:lnTo>
                  <a:lnTo>
                    <a:pt x="171" y="0"/>
                  </a:lnTo>
                  <a:lnTo>
                    <a:pt x="242" y="6"/>
                  </a:lnTo>
                  <a:lnTo>
                    <a:pt x="219" y="39"/>
                  </a:lnTo>
                  <a:lnTo>
                    <a:pt x="188" y="79"/>
                  </a:lnTo>
                  <a:lnTo>
                    <a:pt x="135" y="129"/>
                  </a:lnTo>
                  <a:lnTo>
                    <a:pt x="96" y="166"/>
                  </a:lnTo>
                  <a:lnTo>
                    <a:pt x="56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10" name="Freeform 47"/>
            <p:cNvSpPr>
              <a:spLocks noChangeAspect="1"/>
            </p:cNvSpPr>
            <p:nvPr/>
          </p:nvSpPr>
          <p:spPr bwMode="auto">
            <a:xfrm>
              <a:off x="2755" y="3079"/>
              <a:ext cx="187" cy="189"/>
            </a:xfrm>
            <a:custGeom>
              <a:avLst/>
              <a:gdLst>
                <a:gd name="T0" fmla="*/ 0 w 375"/>
                <a:gd name="T1" fmla="*/ 0 h 379"/>
                <a:gd name="T2" fmla="*/ 0 w 375"/>
                <a:gd name="T3" fmla="*/ 0 h 379"/>
                <a:gd name="T4" fmla="*/ 0 w 375"/>
                <a:gd name="T5" fmla="*/ 0 h 379"/>
                <a:gd name="T6" fmla="*/ 0 w 375"/>
                <a:gd name="T7" fmla="*/ 0 h 379"/>
                <a:gd name="T8" fmla="*/ 0 w 375"/>
                <a:gd name="T9" fmla="*/ 0 h 379"/>
                <a:gd name="T10" fmla="*/ 0 w 375"/>
                <a:gd name="T11" fmla="*/ 0 h 379"/>
                <a:gd name="T12" fmla="*/ 0 w 375"/>
                <a:gd name="T13" fmla="*/ 0 h 379"/>
                <a:gd name="T14" fmla="*/ 0 w 375"/>
                <a:gd name="T15" fmla="*/ 0 h 379"/>
                <a:gd name="T16" fmla="*/ 0 w 375"/>
                <a:gd name="T17" fmla="*/ 0 h 379"/>
                <a:gd name="T18" fmla="*/ 0 w 375"/>
                <a:gd name="T19" fmla="*/ 0 h 379"/>
                <a:gd name="T20" fmla="*/ 0 w 375"/>
                <a:gd name="T21" fmla="*/ 0 h 379"/>
                <a:gd name="T22" fmla="*/ 0 w 375"/>
                <a:gd name="T23" fmla="*/ 0 h 379"/>
                <a:gd name="T24" fmla="*/ 0 w 375"/>
                <a:gd name="T25" fmla="*/ 0 h 379"/>
                <a:gd name="T26" fmla="*/ 0 w 375"/>
                <a:gd name="T27" fmla="*/ 0 h 379"/>
                <a:gd name="T28" fmla="*/ 0 w 375"/>
                <a:gd name="T29" fmla="*/ 0 h 379"/>
                <a:gd name="T30" fmla="*/ 0 w 375"/>
                <a:gd name="T31" fmla="*/ 0 h 379"/>
                <a:gd name="T32" fmla="*/ 0 w 375"/>
                <a:gd name="T33" fmla="*/ 0 h 379"/>
                <a:gd name="T34" fmla="*/ 0 w 375"/>
                <a:gd name="T35" fmla="*/ 0 h 379"/>
                <a:gd name="T36" fmla="*/ 0 w 375"/>
                <a:gd name="T37" fmla="*/ 0 h 379"/>
                <a:gd name="T38" fmla="*/ 0 w 375"/>
                <a:gd name="T39" fmla="*/ 0 h 379"/>
                <a:gd name="T40" fmla="*/ 0 w 375"/>
                <a:gd name="T41" fmla="*/ 0 h 379"/>
                <a:gd name="T42" fmla="*/ 0 w 375"/>
                <a:gd name="T43" fmla="*/ 0 h 3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5"/>
                <a:gd name="T67" fmla="*/ 0 h 379"/>
                <a:gd name="T68" fmla="*/ 375 w 375"/>
                <a:gd name="T69" fmla="*/ 379 h 3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5" h="379">
                  <a:moveTo>
                    <a:pt x="0" y="110"/>
                  </a:moveTo>
                  <a:lnTo>
                    <a:pt x="107" y="0"/>
                  </a:lnTo>
                  <a:lnTo>
                    <a:pt x="119" y="51"/>
                  </a:lnTo>
                  <a:lnTo>
                    <a:pt x="138" y="104"/>
                  </a:lnTo>
                  <a:lnTo>
                    <a:pt x="170" y="138"/>
                  </a:lnTo>
                  <a:lnTo>
                    <a:pt x="218" y="164"/>
                  </a:lnTo>
                  <a:lnTo>
                    <a:pt x="274" y="183"/>
                  </a:lnTo>
                  <a:lnTo>
                    <a:pt x="328" y="183"/>
                  </a:lnTo>
                  <a:lnTo>
                    <a:pt x="375" y="186"/>
                  </a:lnTo>
                  <a:lnTo>
                    <a:pt x="373" y="223"/>
                  </a:lnTo>
                  <a:lnTo>
                    <a:pt x="356" y="279"/>
                  </a:lnTo>
                  <a:lnTo>
                    <a:pt x="325" y="324"/>
                  </a:lnTo>
                  <a:lnTo>
                    <a:pt x="291" y="362"/>
                  </a:lnTo>
                  <a:lnTo>
                    <a:pt x="277" y="379"/>
                  </a:lnTo>
                  <a:lnTo>
                    <a:pt x="204" y="373"/>
                  </a:lnTo>
                  <a:lnTo>
                    <a:pt x="138" y="359"/>
                  </a:lnTo>
                  <a:lnTo>
                    <a:pt x="90" y="327"/>
                  </a:lnTo>
                  <a:lnTo>
                    <a:pt x="65" y="293"/>
                  </a:lnTo>
                  <a:lnTo>
                    <a:pt x="40" y="251"/>
                  </a:lnTo>
                  <a:lnTo>
                    <a:pt x="23" y="200"/>
                  </a:lnTo>
                  <a:lnTo>
                    <a:pt x="9" y="14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03558" y="760172"/>
            <a:ext cx="877887" cy="2001838"/>
            <a:chOff x="245" y="766"/>
            <a:chExt cx="510" cy="126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69" y="766"/>
              <a:ext cx="486" cy="1211"/>
              <a:chOff x="1152" y="415"/>
              <a:chExt cx="486" cy="1211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 rot="543394">
                <a:off x="1152" y="415"/>
                <a:ext cx="486" cy="707"/>
                <a:chOff x="1152" y="415"/>
                <a:chExt cx="486" cy="707"/>
              </a:xfrm>
            </p:grpSpPr>
            <p:sp>
              <p:nvSpPr>
                <p:cNvPr id="208988" name="Line 5"/>
                <p:cNvSpPr>
                  <a:spLocks noChangeShapeType="1"/>
                </p:cNvSpPr>
                <p:nvPr/>
              </p:nvSpPr>
              <p:spPr bwMode="auto">
                <a:xfrm>
                  <a:off x="1152" y="768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 dirty="0"/>
                </a:p>
              </p:txBody>
            </p:sp>
            <p:sp>
              <p:nvSpPr>
                <p:cNvPr id="208989" name="Line 6"/>
                <p:cNvSpPr>
                  <a:spLocks noChangeShapeType="1"/>
                </p:cNvSpPr>
                <p:nvPr/>
              </p:nvSpPr>
              <p:spPr bwMode="auto">
                <a:xfrm rot="-3453102">
                  <a:off x="1446" y="606"/>
                  <a:ext cx="384" cy="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 dirty="0"/>
                </a:p>
              </p:txBody>
            </p:sp>
            <p:sp>
              <p:nvSpPr>
                <p:cNvPr id="208990" name="Line 7"/>
                <p:cNvSpPr>
                  <a:spLocks noChangeShapeType="1"/>
                </p:cNvSpPr>
                <p:nvPr/>
              </p:nvSpPr>
              <p:spPr bwMode="auto">
                <a:xfrm rot="3453102" flipV="1">
                  <a:off x="1446" y="929"/>
                  <a:ext cx="384" cy="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 dirty="0"/>
                </a:p>
              </p:txBody>
            </p:sp>
          </p:grpSp>
          <p:sp>
            <p:nvSpPr>
              <p:cNvPr id="208987" name="Line 8"/>
              <p:cNvSpPr>
                <a:spLocks noChangeShapeType="1"/>
              </p:cNvSpPr>
              <p:nvPr/>
            </p:nvSpPr>
            <p:spPr bwMode="auto">
              <a:xfrm>
                <a:off x="1536" y="772"/>
                <a:ext cx="0" cy="85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 dirty="0"/>
              </a:p>
            </p:txBody>
          </p:sp>
        </p:grp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245" y="1370"/>
              <a:ext cx="329" cy="657"/>
              <a:chOff x="2366" y="1226"/>
              <a:chExt cx="1098" cy="2192"/>
            </a:xfrm>
          </p:grpSpPr>
          <p:sp>
            <p:nvSpPr>
              <p:cNvPr id="208980" name="Freeform 10"/>
              <p:cNvSpPr>
                <a:spLocks noChangeAspect="1"/>
              </p:cNvSpPr>
              <p:nvPr/>
            </p:nvSpPr>
            <p:spPr bwMode="auto">
              <a:xfrm>
                <a:off x="2669" y="1226"/>
                <a:ext cx="457" cy="507"/>
              </a:xfrm>
              <a:custGeom>
                <a:avLst/>
                <a:gdLst>
                  <a:gd name="T0" fmla="*/ 238 w 457"/>
                  <a:gd name="T1" fmla="*/ 117 h 507"/>
                  <a:gd name="T2" fmla="*/ 198 w 457"/>
                  <a:gd name="T3" fmla="*/ 65 h 507"/>
                  <a:gd name="T4" fmla="*/ 142 w 457"/>
                  <a:gd name="T5" fmla="*/ 26 h 507"/>
                  <a:gd name="T6" fmla="*/ 92 w 457"/>
                  <a:gd name="T7" fmla="*/ 0 h 507"/>
                  <a:gd name="T8" fmla="*/ 52 w 457"/>
                  <a:gd name="T9" fmla="*/ 7 h 507"/>
                  <a:gd name="T10" fmla="*/ 23 w 457"/>
                  <a:gd name="T11" fmla="*/ 36 h 507"/>
                  <a:gd name="T12" fmla="*/ 0 w 457"/>
                  <a:gd name="T13" fmla="*/ 124 h 507"/>
                  <a:gd name="T14" fmla="*/ 9 w 457"/>
                  <a:gd name="T15" fmla="*/ 225 h 507"/>
                  <a:gd name="T16" fmla="*/ 33 w 457"/>
                  <a:gd name="T17" fmla="*/ 322 h 507"/>
                  <a:gd name="T18" fmla="*/ 59 w 457"/>
                  <a:gd name="T19" fmla="*/ 397 h 507"/>
                  <a:gd name="T20" fmla="*/ 109 w 457"/>
                  <a:gd name="T21" fmla="*/ 475 h 507"/>
                  <a:gd name="T22" fmla="*/ 152 w 457"/>
                  <a:gd name="T23" fmla="*/ 507 h 507"/>
                  <a:gd name="T24" fmla="*/ 211 w 457"/>
                  <a:gd name="T25" fmla="*/ 507 h 507"/>
                  <a:gd name="T26" fmla="*/ 271 w 457"/>
                  <a:gd name="T27" fmla="*/ 485 h 507"/>
                  <a:gd name="T28" fmla="*/ 301 w 457"/>
                  <a:gd name="T29" fmla="*/ 429 h 507"/>
                  <a:gd name="T30" fmla="*/ 317 w 457"/>
                  <a:gd name="T31" fmla="*/ 358 h 507"/>
                  <a:gd name="T32" fmla="*/ 311 w 457"/>
                  <a:gd name="T33" fmla="*/ 270 h 507"/>
                  <a:gd name="T34" fmla="*/ 450 w 457"/>
                  <a:gd name="T35" fmla="*/ 280 h 507"/>
                  <a:gd name="T36" fmla="*/ 457 w 457"/>
                  <a:gd name="T37" fmla="*/ 241 h 507"/>
                  <a:gd name="T38" fmla="*/ 298 w 457"/>
                  <a:gd name="T39" fmla="*/ 225 h 507"/>
                  <a:gd name="T40" fmla="*/ 258 w 457"/>
                  <a:gd name="T41" fmla="*/ 134 h 507"/>
                  <a:gd name="T42" fmla="*/ 238 w 457"/>
                  <a:gd name="T43" fmla="*/ 117 h 5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507"/>
                  <a:gd name="T68" fmla="*/ 457 w 457"/>
                  <a:gd name="T69" fmla="*/ 507 h 5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507">
                    <a:moveTo>
                      <a:pt x="238" y="117"/>
                    </a:moveTo>
                    <a:lnTo>
                      <a:pt x="198" y="65"/>
                    </a:lnTo>
                    <a:lnTo>
                      <a:pt x="142" y="26"/>
                    </a:lnTo>
                    <a:lnTo>
                      <a:pt x="92" y="0"/>
                    </a:lnTo>
                    <a:lnTo>
                      <a:pt x="52" y="7"/>
                    </a:lnTo>
                    <a:lnTo>
                      <a:pt x="23" y="36"/>
                    </a:lnTo>
                    <a:lnTo>
                      <a:pt x="0" y="124"/>
                    </a:lnTo>
                    <a:lnTo>
                      <a:pt x="9" y="225"/>
                    </a:lnTo>
                    <a:lnTo>
                      <a:pt x="33" y="322"/>
                    </a:lnTo>
                    <a:lnTo>
                      <a:pt x="59" y="397"/>
                    </a:lnTo>
                    <a:lnTo>
                      <a:pt x="109" y="475"/>
                    </a:lnTo>
                    <a:lnTo>
                      <a:pt x="152" y="507"/>
                    </a:lnTo>
                    <a:lnTo>
                      <a:pt x="211" y="507"/>
                    </a:lnTo>
                    <a:lnTo>
                      <a:pt x="271" y="485"/>
                    </a:lnTo>
                    <a:lnTo>
                      <a:pt x="301" y="429"/>
                    </a:lnTo>
                    <a:lnTo>
                      <a:pt x="317" y="358"/>
                    </a:lnTo>
                    <a:lnTo>
                      <a:pt x="311" y="270"/>
                    </a:lnTo>
                    <a:lnTo>
                      <a:pt x="450" y="280"/>
                    </a:lnTo>
                    <a:lnTo>
                      <a:pt x="457" y="241"/>
                    </a:lnTo>
                    <a:lnTo>
                      <a:pt x="298" y="225"/>
                    </a:lnTo>
                    <a:lnTo>
                      <a:pt x="258" y="134"/>
                    </a:lnTo>
                    <a:lnTo>
                      <a:pt x="238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81" name="Freeform 11"/>
              <p:cNvSpPr>
                <a:spLocks noChangeAspect="1"/>
              </p:cNvSpPr>
              <p:nvPr/>
            </p:nvSpPr>
            <p:spPr bwMode="auto">
              <a:xfrm>
                <a:off x="2793" y="1770"/>
                <a:ext cx="275" cy="763"/>
              </a:xfrm>
              <a:custGeom>
                <a:avLst/>
                <a:gdLst>
                  <a:gd name="T0" fmla="*/ 17 w 275"/>
                  <a:gd name="T1" fmla="*/ 59 h 763"/>
                  <a:gd name="T2" fmla="*/ 27 w 275"/>
                  <a:gd name="T3" fmla="*/ 20 h 763"/>
                  <a:gd name="T4" fmla="*/ 70 w 275"/>
                  <a:gd name="T5" fmla="*/ 0 h 763"/>
                  <a:gd name="T6" fmla="*/ 109 w 275"/>
                  <a:gd name="T7" fmla="*/ 0 h 763"/>
                  <a:gd name="T8" fmla="*/ 159 w 275"/>
                  <a:gd name="T9" fmla="*/ 29 h 763"/>
                  <a:gd name="T10" fmla="*/ 206 w 275"/>
                  <a:gd name="T11" fmla="*/ 98 h 763"/>
                  <a:gd name="T12" fmla="*/ 239 w 275"/>
                  <a:gd name="T13" fmla="*/ 169 h 763"/>
                  <a:gd name="T14" fmla="*/ 255 w 275"/>
                  <a:gd name="T15" fmla="*/ 266 h 763"/>
                  <a:gd name="T16" fmla="*/ 269 w 275"/>
                  <a:gd name="T17" fmla="*/ 380 h 763"/>
                  <a:gd name="T18" fmla="*/ 275 w 275"/>
                  <a:gd name="T19" fmla="*/ 490 h 763"/>
                  <a:gd name="T20" fmla="*/ 275 w 275"/>
                  <a:gd name="T21" fmla="*/ 633 h 763"/>
                  <a:gd name="T22" fmla="*/ 255 w 275"/>
                  <a:gd name="T23" fmla="*/ 721 h 763"/>
                  <a:gd name="T24" fmla="*/ 219 w 275"/>
                  <a:gd name="T25" fmla="*/ 753 h 763"/>
                  <a:gd name="T26" fmla="*/ 156 w 275"/>
                  <a:gd name="T27" fmla="*/ 763 h 763"/>
                  <a:gd name="T28" fmla="*/ 90 w 275"/>
                  <a:gd name="T29" fmla="*/ 760 h 763"/>
                  <a:gd name="T30" fmla="*/ 56 w 275"/>
                  <a:gd name="T31" fmla="*/ 721 h 763"/>
                  <a:gd name="T32" fmla="*/ 37 w 275"/>
                  <a:gd name="T33" fmla="*/ 653 h 763"/>
                  <a:gd name="T34" fmla="*/ 20 w 275"/>
                  <a:gd name="T35" fmla="*/ 585 h 763"/>
                  <a:gd name="T36" fmla="*/ 7 w 275"/>
                  <a:gd name="T37" fmla="*/ 461 h 763"/>
                  <a:gd name="T38" fmla="*/ 0 w 275"/>
                  <a:gd name="T39" fmla="*/ 322 h 763"/>
                  <a:gd name="T40" fmla="*/ 0 w 275"/>
                  <a:gd name="T41" fmla="*/ 159 h 763"/>
                  <a:gd name="T42" fmla="*/ 17 w 275"/>
                  <a:gd name="T43" fmla="*/ 88 h 763"/>
                  <a:gd name="T44" fmla="*/ 17 w 275"/>
                  <a:gd name="T45" fmla="*/ 59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5"/>
                  <a:gd name="T70" fmla="*/ 0 h 763"/>
                  <a:gd name="T71" fmla="*/ 275 w 275"/>
                  <a:gd name="T72" fmla="*/ 763 h 7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5" h="763">
                    <a:moveTo>
                      <a:pt x="17" y="59"/>
                    </a:moveTo>
                    <a:lnTo>
                      <a:pt x="27" y="20"/>
                    </a:lnTo>
                    <a:lnTo>
                      <a:pt x="70" y="0"/>
                    </a:lnTo>
                    <a:lnTo>
                      <a:pt x="109" y="0"/>
                    </a:lnTo>
                    <a:lnTo>
                      <a:pt x="159" y="29"/>
                    </a:lnTo>
                    <a:lnTo>
                      <a:pt x="206" y="98"/>
                    </a:lnTo>
                    <a:lnTo>
                      <a:pt x="239" y="169"/>
                    </a:lnTo>
                    <a:lnTo>
                      <a:pt x="255" y="266"/>
                    </a:lnTo>
                    <a:lnTo>
                      <a:pt x="269" y="380"/>
                    </a:lnTo>
                    <a:lnTo>
                      <a:pt x="275" y="490"/>
                    </a:lnTo>
                    <a:lnTo>
                      <a:pt x="275" y="633"/>
                    </a:lnTo>
                    <a:lnTo>
                      <a:pt x="255" y="721"/>
                    </a:lnTo>
                    <a:lnTo>
                      <a:pt x="219" y="753"/>
                    </a:lnTo>
                    <a:lnTo>
                      <a:pt x="156" y="763"/>
                    </a:lnTo>
                    <a:lnTo>
                      <a:pt x="90" y="760"/>
                    </a:lnTo>
                    <a:lnTo>
                      <a:pt x="56" y="721"/>
                    </a:lnTo>
                    <a:lnTo>
                      <a:pt x="37" y="653"/>
                    </a:lnTo>
                    <a:lnTo>
                      <a:pt x="20" y="585"/>
                    </a:lnTo>
                    <a:lnTo>
                      <a:pt x="7" y="461"/>
                    </a:lnTo>
                    <a:lnTo>
                      <a:pt x="0" y="322"/>
                    </a:lnTo>
                    <a:lnTo>
                      <a:pt x="0" y="159"/>
                    </a:lnTo>
                    <a:lnTo>
                      <a:pt x="17" y="88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82" name="Freeform 12"/>
              <p:cNvSpPr>
                <a:spLocks noChangeAspect="1"/>
              </p:cNvSpPr>
              <p:nvPr/>
            </p:nvSpPr>
            <p:spPr bwMode="auto">
              <a:xfrm>
                <a:off x="2920" y="1791"/>
                <a:ext cx="420" cy="586"/>
              </a:xfrm>
              <a:custGeom>
                <a:avLst/>
                <a:gdLst>
                  <a:gd name="T0" fmla="*/ 23 w 420"/>
                  <a:gd name="T1" fmla="*/ 0 h 586"/>
                  <a:gd name="T2" fmla="*/ 109 w 420"/>
                  <a:gd name="T3" fmla="*/ 10 h 586"/>
                  <a:gd name="T4" fmla="*/ 198 w 420"/>
                  <a:gd name="T5" fmla="*/ 26 h 586"/>
                  <a:gd name="T6" fmla="*/ 291 w 420"/>
                  <a:gd name="T7" fmla="*/ 78 h 586"/>
                  <a:gd name="T8" fmla="*/ 357 w 420"/>
                  <a:gd name="T9" fmla="*/ 117 h 586"/>
                  <a:gd name="T10" fmla="*/ 400 w 420"/>
                  <a:gd name="T11" fmla="*/ 173 h 586"/>
                  <a:gd name="T12" fmla="*/ 420 w 420"/>
                  <a:gd name="T13" fmla="*/ 205 h 586"/>
                  <a:gd name="T14" fmla="*/ 380 w 420"/>
                  <a:gd name="T15" fmla="*/ 300 h 586"/>
                  <a:gd name="T16" fmla="*/ 317 w 420"/>
                  <a:gd name="T17" fmla="*/ 358 h 586"/>
                  <a:gd name="T18" fmla="*/ 241 w 420"/>
                  <a:gd name="T19" fmla="*/ 400 h 586"/>
                  <a:gd name="T20" fmla="*/ 201 w 420"/>
                  <a:gd name="T21" fmla="*/ 426 h 586"/>
                  <a:gd name="T22" fmla="*/ 132 w 420"/>
                  <a:gd name="T23" fmla="*/ 439 h 586"/>
                  <a:gd name="T24" fmla="*/ 129 w 420"/>
                  <a:gd name="T25" fmla="*/ 465 h 586"/>
                  <a:gd name="T26" fmla="*/ 182 w 420"/>
                  <a:gd name="T27" fmla="*/ 488 h 586"/>
                  <a:gd name="T28" fmla="*/ 258 w 420"/>
                  <a:gd name="T29" fmla="*/ 508 h 586"/>
                  <a:gd name="T30" fmla="*/ 330 w 420"/>
                  <a:gd name="T31" fmla="*/ 547 h 586"/>
                  <a:gd name="T32" fmla="*/ 301 w 420"/>
                  <a:gd name="T33" fmla="*/ 576 h 586"/>
                  <a:gd name="T34" fmla="*/ 271 w 420"/>
                  <a:gd name="T35" fmla="*/ 586 h 586"/>
                  <a:gd name="T36" fmla="*/ 228 w 420"/>
                  <a:gd name="T37" fmla="*/ 543 h 586"/>
                  <a:gd name="T38" fmla="*/ 162 w 420"/>
                  <a:gd name="T39" fmla="*/ 517 h 586"/>
                  <a:gd name="T40" fmla="*/ 109 w 420"/>
                  <a:gd name="T41" fmla="*/ 498 h 586"/>
                  <a:gd name="T42" fmla="*/ 109 w 420"/>
                  <a:gd name="T43" fmla="*/ 459 h 586"/>
                  <a:gd name="T44" fmla="*/ 119 w 420"/>
                  <a:gd name="T45" fmla="*/ 417 h 586"/>
                  <a:gd name="T46" fmla="*/ 152 w 420"/>
                  <a:gd name="T47" fmla="*/ 400 h 586"/>
                  <a:gd name="T48" fmla="*/ 258 w 420"/>
                  <a:gd name="T49" fmla="*/ 358 h 586"/>
                  <a:gd name="T50" fmla="*/ 317 w 420"/>
                  <a:gd name="T51" fmla="*/ 293 h 586"/>
                  <a:gd name="T52" fmla="*/ 360 w 420"/>
                  <a:gd name="T53" fmla="*/ 225 h 586"/>
                  <a:gd name="T54" fmla="*/ 350 w 420"/>
                  <a:gd name="T55" fmla="*/ 192 h 586"/>
                  <a:gd name="T56" fmla="*/ 317 w 420"/>
                  <a:gd name="T57" fmla="*/ 153 h 586"/>
                  <a:gd name="T58" fmla="*/ 238 w 420"/>
                  <a:gd name="T59" fmla="*/ 98 h 586"/>
                  <a:gd name="T60" fmla="*/ 142 w 420"/>
                  <a:gd name="T61" fmla="*/ 78 h 586"/>
                  <a:gd name="T62" fmla="*/ 79 w 420"/>
                  <a:gd name="T63" fmla="*/ 75 h 586"/>
                  <a:gd name="T64" fmla="*/ 23 w 420"/>
                  <a:gd name="T65" fmla="*/ 75 h 586"/>
                  <a:gd name="T66" fmla="*/ 0 w 420"/>
                  <a:gd name="T67" fmla="*/ 39 h 586"/>
                  <a:gd name="T68" fmla="*/ 23 w 420"/>
                  <a:gd name="T69" fmla="*/ 0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0"/>
                  <a:gd name="T106" fmla="*/ 0 h 586"/>
                  <a:gd name="T107" fmla="*/ 420 w 420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0" h="586">
                    <a:moveTo>
                      <a:pt x="23" y="0"/>
                    </a:moveTo>
                    <a:lnTo>
                      <a:pt x="109" y="10"/>
                    </a:lnTo>
                    <a:lnTo>
                      <a:pt x="198" y="26"/>
                    </a:lnTo>
                    <a:lnTo>
                      <a:pt x="291" y="78"/>
                    </a:lnTo>
                    <a:lnTo>
                      <a:pt x="357" y="117"/>
                    </a:lnTo>
                    <a:lnTo>
                      <a:pt x="400" y="173"/>
                    </a:lnTo>
                    <a:lnTo>
                      <a:pt x="420" y="205"/>
                    </a:lnTo>
                    <a:lnTo>
                      <a:pt x="380" y="300"/>
                    </a:lnTo>
                    <a:lnTo>
                      <a:pt x="317" y="358"/>
                    </a:lnTo>
                    <a:lnTo>
                      <a:pt x="241" y="400"/>
                    </a:lnTo>
                    <a:lnTo>
                      <a:pt x="201" y="426"/>
                    </a:lnTo>
                    <a:lnTo>
                      <a:pt x="132" y="439"/>
                    </a:lnTo>
                    <a:lnTo>
                      <a:pt x="129" y="465"/>
                    </a:lnTo>
                    <a:lnTo>
                      <a:pt x="182" y="488"/>
                    </a:lnTo>
                    <a:lnTo>
                      <a:pt x="258" y="508"/>
                    </a:lnTo>
                    <a:lnTo>
                      <a:pt x="330" y="547"/>
                    </a:lnTo>
                    <a:lnTo>
                      <a:pt x="301" y="576"/>
                    </a:lnTo>
                    <a:lnTo>
                      <a:pt x="271" y="586"/>
                    </a:lnTo>
                    <a:lnTo>
                      <a:pt x="228" y="543"/>
                    </a:lnTo>
                    <a:lnTo>
                      <a:pt x="162" y="517"/>
                    </a:lnTo>
                    <a:lnTo>
                      <a:pt x="109" y="498"/>
                    </a:lnTo>
                    <a:lnTo>
                      <a:pt x="109" y="459"/>
                    </a:lnTo>
                    <a:lnTo>
                      <a:pt x="119" y="417"/>
                    </a:lnTo>
                    <a:lnTo>
                      <a:pt x="152" y="400"/>
                    </a:lnTo>
                    <a:lnTo>
                      <a:pt x="258" y="358"/>
                    </a:lnTo>
                    <a:lnTo>
                      <a:pt x="317" y="293"/>
                    </a:lnTo>
                    <a:lnTo>
                      <a:pt x="360" y="225"/>
                    </a:lnTo>
                    <a:lnTo>
                      <a:pt x="350" y="192"/>
                    </a:lnTo>
                    <a:lnTo>
                      <a:pt x="317" y="153"/>
                    </a:lnTo>
                    <a:lnTo>
                      <a:pt x="238" y="98"/>
                    </a:lnTo>
                    <a:lnTo>
                      <a:pt x="142" y="78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0" y="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83" name="Freeform 13"/>
              <p:cNvSpPr>
                <a:spLocks noChangeAspect="1"/>
              </p:cNvSpPr>
              <p:nvPr/>
            </p:nvSpPr>
            <p:spPr bwMode="auto">
              <a:xfrm>
                <a:off x="2953" y="2455"/>
                <a:ext cx="511" cy="947"/>
              </a:xfrm>
              <a:custGeom>
                <a:avLst/>
                <a:gdLst>
                  <a:gd name="T0" fmla="*/ 59 w 511"/>
                  <a:gd name="T1" fmla="*/ 0 h 947"/>
                  <a:gd name="T2" fmla="*/ 13 w 511"/>
                  <a:gd name="T3" fmla="*/ 0 h 947"/>
                  <a:gd name="T4" fmla="*/ 0 w 511"/>
                  <a:gd name="T5" fmla="*/ 68 h 947"/>
                  <a:gd name="T6" fmla="*/ 33 w 511"/>
                  <a:gd name="T7" fmla="*/ 108 h 947"/>
                  <a:gd name="T8" fmla="*/ 139 w 511"/>
                  <a:gd name="T9" fmla="*/ 202 h 947"/>
                  <a:gd name="T10" fmla="*/ 232 w 511"/>
                  <a:gd name="T11" fmla="*/ 322 h 947"/>
                  <a:gd name="T12" fmla="*/ 292 w 511"/>
                  <a:gd name="T13" fmla="*/ 446 h 947"/>
                  <a:gd name="T14" fmla="*/ 301 w 511"/>
                  <a:gd name="T15" fmla="*/ 527 h 947"/>
                  <a:gd name="T16" fmla="*/ 298 w 511"/>
                  <a:gd name="T17" fmla="*/ 586 h 947"/>
                  <a:gd name="T18" fmla="*/ 272 w 511"/>
                  <a:gd name="T19" fmla="*/ 719 h 947"/>
                  <a:gd name="T20" fmla="*/ 238 w 511"/>
                  <a:gd name="T21" fmla="*/ 827 h 947"/>
                  <a:gd name="T22" fmla="*/ 209 w 511"/>
                  <a:gd name="T23" fmla="*/ 889 h 947"/>
                  <a:gd name="T24" fmla="*/ 202 w 511"/>
                  <a:gd name="T25" fmla="*/ 928 h 947"/>
                  <a:gd name="T26" fmla="*/ 232 w 511"/>
                  <a:gd name="T27" fmla="*/ 928 h 947"/>
                  <a:gd name="T28" fmla="*/ 278 w 511"/>
                  <a:gd name="T29" fmla="*/ 915 h 947"/>
                  <a:gd name="T30" fmla="*/ 292 w 511"/>
                  <a:gd name="T31" fmla="*/ 918 h 947"/>
                  <a:gd name="T32" fmla="*/ 388 w 511"/>
                  <a:gd name="T33" fmla="*/ 924 h 947"/>
                  <a:gd name="T34" fmla="*/ 461 w 511"/>
                  <a:gd name="T35" fmla="*/ 947 h 947"/>
                  <a:gd name="T36" fmla="*/ 487 w 511"/>
                  <a:gd name="T37" fmla="*/ 934 h 947"/>
                  <a:gd name="T38" fmla="*/ 511 w 511"/>
                  <a:gd name="T39" fmla="*/ 885 h 947"/>
                  <a:gd name="T40" fmla="*/ 487 w 511"/>
                  <a:gd name="T41" fmla="*/ 859 h 947"/>
                  <a:gd name="T42" fmla="*/ 378 w 511"/>
                  <a:gd name="T43" fmla="*/ 856 h 947"/>
                  <a:gd name="T44" fmla="*/ 301 w 511"/>
                  <a:gd name="T45" fmla="*/ 866 h 947"/>
                  <a:gd name="T46" fmla="*/ 262 w 511"/>
                  <a:gd name="T47" fmla="*/ 885 h 947"/>
                  <a:gd name="T48" fmla="*/ 268 w 511"/>
                  <a:gd name="T49" fmla="*/ 840 h 947"/>
                  <a:gd name="T50" fmla="*/ 308 w 511"/>
                  <a:gd name="T51" fmla="*/ 771 h 947"/>
                  <a:gd name="T52" fmla="*/ 341 w 511"/>
                  <a:gd name="T53" fmla="*/ 664 h 947"/>
                  <a:gd name="T54" fmla="*/ 368 w 511"/>
                  <a:gd name="T55" fmla="*/ 573 h 947"/>
                  <a:gd name="T56" fmla="*/ 348 w 511"/>
                  <a:gd name="T57" fmla="*/ 469 h 947"/>
                  <a:gd name="T58" fmla="*/ 318 w 511"/>
                  <a:gd name="T59" fmla="*/ 358 h 947"/>
                  <a:gd name="T60" fmla="*/ 258 w 511"/>
                  <a:gd name="T61" fmla="*/ 231 h 947"/>
                  <a:gd name="T62" fmla="*/ 172 w 511"/>
                  <a:gd name="T63" fmla="*/ 114 h 947"/>
                  <a:gd name="T64" fmla="*/ 99 w 511"/>
                  <a:gd name="T65" fmla="*/ 29 h 947"/>
                  <a:gd name="T66" fmla="*/ 59 w 511"/>
                  <a:gd name="T67" fmla="*/ 0 h 9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1"/>
                  <a:gd name="T103" fmla="*/ 0 h 947"/>
                  <a:gd name="T104" fmla="*/ 511 w 511"/>
                  <a:gd name="T105" fmla="*/ 947 h 9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1" h="947">
                    <a:moveTo>
                      <a:pt x="59" y="0"/>
                    </a:moveTo>
                    <a:lnTo>
                      <a:pt x="13" y="0"/>
                    </a:lnTo>
                    <a:lnTo>
                      <a:pt x="0" y="68"/>
                    </a:lnTo>
                    <a:lnTo>
                      <a:pt x="33" y="108"/>
                    </a:lnTo>
                    <a:lnTo>
                      <a:pt x="139" y="202"/>
                    </a:lnTo>
                    <a:lnTo>
                      <a:pt x="232" y="322"/>
                    </a:lnTo>
                    <a:lnTo>
                      <a:pt x="292" y="446"/>
                    </a:lnTo>
                    <a:lnTo>
                      <a:pt x="301" y="527"/>
                    </a:lnTo>
                    <a:lnTo>
                      <a:pt x="298" y="586"/>
                    </a:lnTo>
                    <a:lnTo>
                      <a:pt x="272" y="719"/>
                    </a:lnTo>
                    <a:lnTo>
                      <a:pt x="238" y="827"/>
                    </a:lnTo>
                    <a:lnTo>
                      <a:pt x="209" y="889"/>
                    </a:lnTo>
                    <a:lnTo>
                      <a:pt x="202" y="928"/>
                    </a:lnTo>
                    <a:lnTo>
                      <a:pt x="232" y="928"/>
                    </a:lnTo>
                    <a:lnTo>
                      <a:pt x="278" y="915"/>
                    </a:lnTo>
                    <a:lnTo>
                      <a:pt x="292" y="918"/>
                    </a:lnTo>
                    <a:lnTo>
                      <a:pt x="388" y="924"/>
                    </a:lnTo>
                    <a:lnTo>
                      <a:pt x="461" y="947"/>
                    </a:lnTo>
                    <a:lnTo>
                      <a:pt x="487" y="934"/>
                    </a:lnTo>
                    <a:lnTo>
                      <a:pt x="511" y="885"/>
                    </a:lnTo>
                    <a:lnTo>
                      <a:pt x="487" y="859"/>
                    </a:lnTo>
                    <a:lnTo>
                      <a:pt x="378" y="856"/>
                    </a:lnTo>
                    <a:lnTo>
                      <a:pt x="301" y="866"/>
                    </a:lnTo>
                    <a:lnTo>
                      <a:pt x="262" y="885"/>
                    </a:lnTo>
                    <a:lnTo>
                      <a:pt x="268" y="840"/>
                    </a:lnTo>
                    <a:lnTo>
                      <a:pt x="308" y="771"/>
                    </a:lnTo>
                    <a:lnTo>
                      <a:pt x="341" y="664"/>
                    </a:lnTo>
                    <a:lnTo>
                      <a:pt x="368" y="573"/>
                    </a:lnTo>
                    <a:lnTo>
                      <a:pt x="348" y="469"/>
                    </a:lnTo>
                    <a:lnTo>
                      <a:pt x="318" y="358"/>
                    </a:lnTo>
                    <a:lnTo>
                      <a:pt x="258" y="231"/>
                    </a:lnTo>
                    <a:lnTo>
                      <a:pt x="172" y="114"/>
                    </a:lnTo>
                    <a:lnTo>
                      <a:pt x="99" y="2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84" name="Freeform 14"/>
              <p:cNvSpPr>
                <a:spLocks noChangeAspect="1"/>
              </p:cNvSpPr>
              <p:nvPr/>
            </p:nvSpPr>
            <p:spPr bwMode="auto">
              <a:xfrm>
                <a:off x="2632" y="2453"/>
                <a:ext cx="344" cy="965"/>
              </a:xfrm>
              <a:custGeom>
                <a:avLst/>
                <a:gdLst>
                  <a:gd name="T0" fmla="*/ 238 w 344"/>
                  <a:gd name="T1" fmla="*/ 0 h 965"/>
                  <a:gd name="T2" fmla="*/ 195 w 344"/>
                  <a:gd name="T3" fmla="*/ 91 h 965"/>
                  <a:gd name="T4" fmla="*/ 165 w 344"/>
                  <a:gd name="T5" fmla="*/ 224 h 965"/>
                  <a:gd name="T6" fmla="*/ 129 w 344"/>
                  <a:gd name="T7" fmla="*/ 371 h 965"/>
                  <a:gd name="T8" fmla="*/ 96 w 344"/>
                  <a:gd name="T9" fmla="*/ 520 h 965"/>
                  <a:gd name="T10" fmla="*/ 96 w 344"/>
                  <a:gd name="T11" fmla="*/ 575 h 965"/>
                  <a:gd name="T12" fmla="*/ 129 w 344"/>
                  <a:gd name="T13" fmla="*/ 673 h 965"/>
                  <a:gd name="T14" fmla="*/ 175 w 344"/>
                  <a:gd name="T15" fmla="*/ 725 h 965"/>
                  <a:gd name="T16" fmla="*/ 218 w 344"/>
                  <a:gd name="T17" fmla="*/ 790 h 965"/>
                  <a:gd name="T18" fmla="*/ 248 w 344"/>
                  <a:gd name="T19" fmla="*/ 838 h 965"/>
                  <a:gd name="T20" fmla="*/ 235 w 344"/>
                  <a:gd name="T21" fmla="*/ 861 h 965"/>
                  <a:gd name="T22" fmla="*/ 159 w 344"/>
                  <a:gd name="T23" fmla="*/ 871 h 965"/>
                  <a:gd name="T24" fmla="*/ 36 w 344"/>
                  <a:gd name="T25" fmla="*/ 890 h 965"/>
                  <a:gd name="T26" fmla="*/ 0 w 344"/>
                  <a:gd name="T27" fmla="*/ 920 h 965"/>
                  <a:gd name="T28" fmla="*/ 30 w 344"/>
                  <a:gd name="T29" fmla="*/ 946 h 965"/>
                  <a:gd name="T30" fmla="*/ 99 w 344"/>
                  <a:gd name="T31" fmla="*/ 965 h 965"/>
                  <a:gd name="T32" fmla="*/ 179 w 344"/>
                  <a:gd name="T33" fmla="*/ 926 h 965"/>
                  <a:gd name="T34" fmla="*/ 238 w 344"/>
                  <a:gd name="T35" fmla="*/ 900 h 965"/>
                  <a:gd name="T36" fmla="*/ 314 w 344"/>
                  <a:gd name="T37" fmla="*/ 890 h 965"/>
                  <a:gd name="T38" fmla="*/ 344 w 344"/>
                  <a:gd name="T39" fmla="*/ 881 h 965"/>
                  <a:gd name="T40" fmla="*/ 334 w 344"/>
                  <a:gd name="T41" fmla="*/ 848 h 965"/>
                  <a:gd name="T42" fmla="*/ 248 w 344"/>
                  <a:gd name="T43" fmla="*/ 764 h 965"/>
                  <a:gd name="T44" fmla="*/ 198 w 344"/>
                  <a:gd name="T45" fmla="*/ 676 h 965"/>
                  <a:gd name="T46" fmla="*/ 155 w 344"/>
                  <a:gd name="T47" fmla="*/ 617 h 965"/>
                  <a:gd name="T48" fmla="*/ 149 w 344"/>
                  <a:gd name="T49" fmla="*/ 559 h 965"/>
                  <a:gd name="T50" fmla="*/ 169 w 344"/>
                  <a:gd name="T51" fmla="*/ 462 h 965"/>
                  <a:gd name="T52" fmla="*/ 215 w 344"/>
                  <a:gd name="T53" fmla="*/ 361 h 965"/>
                  <a:gd name="T54" fmla="*/ 265 w 344"/>
                  <a:gd name="T55" fmla="*/ 189 h 965"/>
                  <a:gd name="T56" fmla="*/ 308 w 344"/>
                  <a:gd name="T57" fmla="*/ 88 h 965"/>
                  <a:gd name="T58" fmla="*/ 304 w 344"/>
                  <a:gd name="T59" fmla="*/ 29 h 965"/>
                  <a:gd name="T60" fmla="*/ 265 w 344"/>
                  <a:gd name="T61" fmla="*/ 0 h 965"/>
                  <a:gd name="T62" fmla="*/ 238 w 344"/>
                  <a:gd name="T63" fmla="*/ 0 h 9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65"/>
                  <a:gd name="T98" fmla="*/ 344 w 344"/>
                  <a:gd name="T99" fmla="*/ 965 h 9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65">
                    <a:moveTo>
                      <a:pt x="238" y="0"/>
                    </a:moveTo>
                    <a:lnTo>
                      <a:pt x="195" y="91"/>
                    </a:lnTo>
                    <a:lnTo>
                      <a:pt x="165" y="224"/>
                    </a:lnTo>
                    <a:lnTo>
                      <a:pt x="129" y="371"/>
                    </a:lnTo>
                    <a:lnTo>
                      <a:pt x="96" y="520"/>
                    </a:lnTo>
                    <a:lnTo>
                      <a:pt x="96" y="575"/>
                    </a:lnTo>
                    <a:lnTo>
                      <a:pt x="129" y="673"/>
                    </a:lnTo>
                    <a:lnTo>
                      <a:pt x="175" y="725"/>
                    </a:lnTo>
                    <a:lnTo>
                      <a:pt x="218" y="790"/>
                    </a:lnTo>
                    <a:lnTo>
                      <a:pt x="248" y="838"/>
                    </a:lnTo>
                    <a:lnTo>
                      <a:pt x="235" y="861"/>
                    </a:lnTo>
                    <a:lnTo>
                      <a:pt x="159" y="871"/>
                    </a:lnTo>
                    <a:lnTo>
                      <a:pt x="36" y="890"/>
                    </a:lnTo>
                    <a:lnTo>
                      <a:pt x="0" y="920"/>
                    </a:lnTo>
                    <a:lnTo>
                      <a:pt x="30" y="946"/>
                    </a:lnTo>
                    <a:lnTo>
                      <a:pt x="99" y="965"/>
                    </a:lnTo>
                    <a:lnTo>
                      <a:pt x="179" y="926"/>
                    </a:lnTo>
                    <a:lnTo>
                      <a:pt x="238" y="900"/>
                    </a:lnTo>
                    <a:lnTo>
                      <a:pt x="314" y="890"/>
                    </a:lnTo>
                    <a:lnTo>
                      <a:pt x="344" y="881"/>
                    </a:lnTo>
                    <a:lnTo>
                      <a:pt x="334" y="848"/>
                    </a:lnTo>
                    <a:lnTo>
                      <a:pt x="248" y="764"/>
                    </a:lnTo>
                    <a:lnTo>
                      <a:pt x="198" y="676"/>
                    </a:lnTo>
                    <a:lnTo>
                      <a:pt x="155" y="617"/>
                    </a:lnTo>
                    <a:lnTo>
                      <a:pt x="149" y="559"/>
                    </a:lnTo>
                    <a:lnTo>
                      <a:pt x="169" y="462"/>
                    </a:lnTo>
                    <a:lnTo>
                      <a:pt x="215" y="361"/>
                    </a:lnTo>
                    <a:lnTo>
                      <a:pt x="265" y="189"/>
                    </a:lnTo>
                    <a:lnTo>
                      <a:pt x="308" y="88"/>
                    </a:lnTo>
                    <a:lnTo>
                      <a:pt x="304" y="29"/>
                    </a:lnTo>
                    <a:lnTo>
                      <a:pt x="265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85" name="Freeform 15"/>
              <p:cNvSpPr>
                <a:spLocks noChangeAspect="1"/>
              </p:cNvSpPr>
              <p:nvPr/>
            </p:nvSpPr>
            <p:spPr bwMode="auto">
              <a:xfrm>
                <a:off x="2366" y="1799"/>
                <a:ext cx="505" cy="835"/>
              </a:xfrm>
              <a:custGeom>
                <a:avLst/>
                <a:gdLst>
                  <a:gd name="T0" fmla="*/ 267 w 505"/>
                  <a:gd name="T1" fmla="*/ 124 h 835"/>
                  <a:gd name="T2" fmla="*/ 319 w 505"/>
                  <a:gd name="T3" fmla="*/ 72 h 835"/>
                  <a:gd name="T4" fmla="*/ 392 w 505"/>
                  <a:gd name="T5" fmla="*/ 21 h 835"/>
                  <a:gd name="T6" fmla="*/ 443 w 505"/>
                  <a:gd name="T7" fmla="*/ 0 h 835"/>
                  <a:gd name="T8" fmla="*/ 505 w 505"/>
                  <a:gd name="T9" fmla="*/ 4 h 835"/>
                  <a:gd name="T10" fmla="*/ 505 w 505"/>
                  <a:gd name="T11" fmla="*/ 52 h 835"/>
                  <a:gd name="T12" fmla="*/ 474 w 505"/>
                  <a:gd name="T13" fmla="*/ 93 h 835"/>
                  <a:gd name="T14" fmla="*/ 416 w 505"/>
                  <a:gd name="T15" fmla="*/ 124 h 835"/>
                  <a:gd name="T16" fmla="*/ 271 w 505"/>
                  <a:gd name="T17" fmla="*/ 190 h 835"/>
                  <a:gd name="T18" fmla="*/ 133 w 505"/>
                  <a:gd name="T19" fmla="*/ 269 h 835"/>
                  <a:gd name="T20" fmla="*/ 75 w 505"/>
                  <a:gd name="T21" fmla="*/ 289 h 835"/>
                  <a:gd name="T22" fmla="*/ 55 w 505"/>
                  <a:gd name="T23" fmla="*/ 320 h 835"/>
                  <a:gd name="T24" fmla="*/ 75 w 505"/>
                  <a:gd name="T25" fmla="*/ 351 h 835"/>
                  <a:gd name="T26" fmla="*/ 195 w 505"/>
                  <a:gd name="T27" fmla="*/ 467 h 835"/>
                  <a:gd name="T28" fmla="*/ 250 w 505"/>
                  <a:gd name="T29" fmla="*/ 505 h 835"/>
                  <a:gd name="T30" fmla="*/ 332 w 505"/>
                  <a:gd name="T31" fmla="*/ 570 h 835"/>
                  <a:gd name="T32" fmla="*/ 416 w 505"/>
                  <a:gd name="T33" fmla="*/ 632 h 835"/>
                  <a:gd name="T34" fmla="*/ 412 w 505"/>
                  <a:gd name="T35" fmla="*/ 663 h 835"/>
                  <a:gd name="T36" fmla="*/ 350 w 505"/>
                  <a:gd name="T37" fmla="*/ 673 h 835"/>
                  <a:gd name="T38" fmla="*/ 257 w 505"/>
                  <a:gd name="T39" fmla="*/ 673 h 835"/>
                  <a:gd name="T40" fmla="*/ 199 w 505"/>
                  <a:gd name="T41" fmla="*/ 704 h 835"/>
                  <a:gd name="T42" fmla="*/ 178 w 505"/>
                  <a:gd name="T43" fmla="*/ 783 h 835"/>
                  <a:gd name="T44" fmla="*/ 178 w 505"/>
                  <a:gd name="T45" fmla="*/ 825 h 835"/>
                  <a:gd name="T46" fmla="*/ 154 w 505"/>
                  <a:gd name="T47" fmla="*/ 835 h 835"/>
                  <a:gd name="T48" fmla="*/ 116 w 505"/>
                  <a:gd name="T49" fmla="*/ 797 h 835"/>
                  <a:gd name="T50" fmla="*/ 123 w 505"/>
                  <a:gd name="T51" fmla="*/ 731 h 835"/>
                  <a:gd name="T52" fmla="*/ 157 w 505"/>
                  <a:gd name="T53" fmla="*/ 683 h 835"/>
                  <a:gd name="T54" fmla="*/ 226 w 505"/>
                  <a:gd name="T55" fmla="*/ 642 h 835"/>
                  <a:gd name="T56" fmla="*/ 301 w 505"/>
                  <a:gd name="T57" fmla="*/ 622 h 835"/>
                  <a:gd name="T58" fmla="*/ 308 w 505"/>
                  <a:gd name="T59" fmla="*/ 601 h 835"/>
                  <a:gd name="T60" fmla="*/ 271 w 505"/>
                  <a:gd name="T61" fmla="*/ 560 h 835"/>
                  <a:gd name="T62" fmla="*/ 113 w 505"/>
                  <a:gd name="T63" fmla="*/ 457 h 835"/>
                  <a:gd name="T64" fmla="*/ 65 w 505"/>
                  <a:gd name="T65" fmla="*/ 416 h 835"/>
                  <a:gd name="T66" fmla="*/ 20 w 505"/>
                  <a:gd name="T67" fmla="*/ 361 h 835"/>
                  <a:gd name="T68" fmla="*/ 0 w 505"/>
                  <a:gd name="T69" fmla="*/ 299 h 835"/>
                  <a:gd name="T70" fmla="*/ 13 w 505"/>
                  <a:gd name="T71" fmla="*/ 262 h 835"/>
                  <a:gd name="T72" fmla="*/ 92 w 505"/>
                  <a:gd name="T73" fmla="*/ 238 h 835"/>
                  <a:gd name="T74" fmla="*/ 188 w 505"/>
                  <a:gd name="T75" fmla="*/ 197 h 835"/>
                  <a:gd name="T76" fmla="*/ 250 w 505"/>
                  <a:gd name="T77" fmla="*/ 154 h 835"/>
                  <a:gd name="T78" fmla="*/ 267 w 505"/>
                  <a:gd name="T79" fmla="*/ 124 h 8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05"/>
                  <a:gd name="T121" fmla="*/ 0 h 835"/>
                  <a:gd name="T122" fmla="*/ 505 w 505"/>
                  <a:gd name="T123" fmla="*/ 835 h 83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05" h="835">
                    <a:moveTo>
                      <a:pt x="267" y="124"/>
                    </a:moveTo>
                    <a:lnTo>
                      <a:pt x="319" y="72"/>
                    </a:lnTo>
                    <a:lnTo>
                      <a:pt x="392" y="21"/>
                    </a:lnTo>
                    <a:lnTo>
                      <a:pt x="443" y="0"/>
                    </a:lnTo>
                    <a:lnTo>
                      <a:pt x="505" y="4"/>
                    </a:lnTo>
                    <a:lnTo>
                      <a:pt x="505" y="52"/>
                    </a:lnTo>
                    <a:lnTo>
                      <a:pt x="474" y="93"/>
                    </a:lnTo>
                    <a:lnTo>
                      <a:pt x="416" y="124"/>
                    </a:lnTo>
                    <a:lnTo>
                      <a:pt x="271" y="190"/>
                    </a:lnTo>
                    <a:lnTo>
                      <a:pt x="133" y="269"/>
                    </a:lnTo>
                    <a:lnTo>
                      <a:pt x="75" y="289"/>
                    </a:lnTo>
                    <a:lnTo>
                      <a:pt x="55" y="320"/>
                    </a:lnTo>
                    <a:lnTo>
                      <a:pt x="75" y="351"/>
                    </a:lnTo>
                    <a:lnTo>
                      <a:pt x="195" y="467"/>
                    </a:lnTo>
                    <a:lnTo>
                      <a:pt x="250" y="505"/>
                    </a:lnTo>
                    <a:lnTo>
                      <a:pt x="332" y="570"/>
                    </a:lnTo>
                    <a:lnTo>
                      <a:pt x="416" y="632"/>
                    </a:lnTo>
                    <a:lnTo>
                      <a:pt x="412" y="663"/>
                    </a:lnTo>
                    <a:lnTo>
                      <a:pt x="350" y="673"/>
                    </a:lnTo>
                    <a:lnTo>
                      <a:pt x="257" y="673"/>
                    </a:lnTo>
                    <a:lnTo>
                      <a:pt x="199" y="704"/>
                    </a:lnTo>
                    <a:lnTo>
                      <a:pt x="178" y="783"/>
                    </a:lnTo>
                    <a:lnTo>
                      <a:pt x="178" y="825"/>
                    </a:lnTo>
                    <a:lnTo>
                      <a:pt x="154" y="835"/>
                    </a:lnTo>
                    <a:lnTo>
                      <a:pt x="116" y="797"/>
                    </a:lnTo>
                    <a:lnTo>
                      <a:pt x="123" y="731"/>
                    </a:lnTo>
                    <a:lnTo>
                      <a:pt x="157" y="683"/>
                    </a:lnTo>
                    <a:lnTo>
                      <a:pt x="226" y="642"/>
                    </a:lnTo>
                    <a:lnTo>
                      <a:pt x="301" y="622"/>
                    </a:lnTo>
                    <a:lnTo>
                      <a:pt x="308" y="601"/>
                    </a:lnTo>
                    <a:lnTo>
                      <a:pt x="271" y="560"/>
                    </a:lnTo>
                    <a:lnTo>
                      <a:pt x="113" y="457"/>
                    </a:lnTo>
                    <a:lnTo>
                      <a:pt x="65" y="416"/>
                    </a:lnTo>
                    <a:lnTo>
                      <a:pt x="20" y="361"/>
                    </a:lnTo>
                    <a:lnTo>
                      <a:pt x="0" y="299"/>
                    </a:lnTo>
                    <a:lnTo>
                      <a:pt x="13" y="262"/>
                    </a:lnTo>
                    <a:lnTo>
                      <a:pt x="92" y="238"/>
                    </a:lnTo>
                    <a:lnTo>
                      <a:pt x="188" y="197"/>
                    </a:lnTo>
                    <a:lnTo>
                      <a:pt x="250" y="154"/>
                    </a:lnTo>
                    <a:lnTo>
                      <a:pt x="267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93716" y="3062288"/>
            <a:ext cx="5749930" cy="3378200"/>
            <a:chOff x="311" y="1929"/>
            <a:chExt cx="3622" cy="2128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11" y="2302"/>
              <a:ext cx="747" cy="679"/>
              <a:chOff x="329" y="2302"/>
              <a:chExt cx="690" cy="679"/>
            </a:xfrm>
          </p:grpSpPr>
          <p:grpSp>
            <p:nvGrpSpPr>
              <p:cNvPr id="8" name="Group 23"/>
              <p:cNvGrpSpPr>
                <a:grpSpLocks noChangeAspect="1"/>
              </p:cNvGrpSpPr>
              <p:nvPr/>
            </p:nvGrpSpPr>
            <p:grpSpPr bwMode="auto">
              <a:xfrm>
                <a:off x="437" y="2302"/>
                <a:ext cx="444" cy="434"/>
                <a:chOff x="2589" y="920"/>
                <a:chExt cx="446" cy="435"/>
              </a:xfrm>
            </p:grpSpPr>
            <p:sp>
              <p:nvSpPr>
                <p:cNvPr id="208969" name="Freeform 24"/>
                <p:cNvSpPr>
                  <a:spLocks noChangeAspect="1"/>
                </p:cNvSpPr>
                <p:nvPr/>
              </p:nvSpPr>
              <p:spPr bwMode="auto">
                <a:xfrm>
                  <a:off x="2749" y="1089"/>
                  <a:ext cx="150" cy="266"/>
                </a:xfrm>
                <a:custGeom>
                  <a:avLst/>
                  <a:gdLst>
                    <a:gd name="T0" fmla="*/ 48 w 150"/>
                    <a:gd name="T1" fmla="*/ 241 h 266"/>
                    <a:gd name="T2" fmla="*/ 50 w 150"/>
                    <a:gd name="T3" fmla="*/ 198 h 266"/>
                    <a:gd name="T4" fmla="*/ 40 w 150"/>
                    <a:gd name="T5" fmla="*/ 165 h 266"/>
                    <a:gd name="T6" fmla="*/ 22 w 150"/>
                    <a:gd name="T7" fmla="*/ 136 h 266"/>
                    <a:gd name="T8" fmla="*/ 0 w 150"/>
                    <a:gd name="T9" fmla="*/ 93 h 266"/>
                    <a:gd name="T10" fmla="*/ 2 w 150"/>
                    <a:gd name="T11" fmla="*/ 65 h 266"/>
                    <a:gd name="T12" fmla="*/ 17 w 150"/>
                    <a:gd name="T13" fmla="*/ 30 h 266"/>
                    <a:gd name="T14" fmla="*/ 45 w 150"/>
                    <a:gd name="T15" fmla="*/ 7 h 266"/>
                    <a:gd name="T16" fmla="*/ 70 w 150"/>
                    <a:gd name="T17" fmla="*/ 0 h 266"/>
                    <a:gd name="T18" fmla="*/ 96 w 150"/>
                    <a:gd name="T19" fmla="*/ 5 h 266"/>
                    <a:gd name="T20" fmla="*/ 113 w 150"/>
                    <a:gd name="T21" fmla="*/ 15 h 266"/>
                    <a:gd name="T22" fmla="*/ 137 w 150"/>
                    <a:gd name="T23" fmla="*/ 35 h 266"/>
                    <a:gd name="T24" fmla="*/ 150 w 150"/>
                    <a:gd name="T25" fmla="*/ 65 h 266"/>
                    <a:gd name="T26" fmla="*/ 145 w 150"/>
                    <a:gd name="T27" fmla="*/ 96 h 266"/>
                    <a:gd name="T28" fmla="*/ 126 w 150"/>
                    <a:gd name="T29" fmla="*/ 123 h 266"/>
                    <a:gd name="T30" fmla="*/ 101 w 150"/>
                    <a:gd name="T31" fmla="*/ 167 h 266"/>
                    <a:gd name="T32" fmla="*/ 96 w 150"/>
                    <a:gd name="T33" fmla="*/ 198 h 266"/>
                    <a:gd name="T34" fmla="*/ 98 w 150"/>
                    <a:gd name="T35" fmla="*/ 223 h 266"/>
                    <a:gd name="T36" fmla="*/ 86 w 150"/>
                    <a:gd name="T37" fmla="*/ 248 h 266"/>
                    <a:gd name="T38" fmla="*/ 73 w 150"/>
                    <a:gd name="T39" fmla="*/ 266 h 266"/>
                    <a:gd name="T40" fmla="*/ 48 w 150"/>
                    <a:gd name="T41" fmla="*/ 241 h 2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0"/>
                    <a:gd name="T64" fmla="*/ 0 h 266"/>
                    <a:gd name="T65" fmla="*/ 150 w 150"/>
                    <a:gd name="T66" fmla="*/ 266 h 26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0" h="266">
                      <a:moveTo>
                        <a:pt x="48" y="241"/>
                      </a:moveTo>
                      <a:lnTo>
                        <a:pt x="50" y="198"/>
                      </a:lnTo>
                      <a:lnTo>
                        <a:pt x="40" y="165"/>
                      </a:lnTo>
                      <a:lnTo>
                        <a:pt x="22" y="136"/>
                      </a:lnTo>
                      <a:lnTo>
                        <a:pt x="0" y="93"/>
                      </a:lnTo>
                      <a:lnTo>
                        <a:pt x="2" y="65"/>
                      </a:lnTo>
                      <a:lnTo>
                        <a:pt x="17" y="30"/>
                      </a:lnTo>
                      <a:lnTo>
                        <a:pt x="45" y="7"/>
                      </a:lnTo>
                      <a:lnTo>
                        <a:pt x="70" y="0"/>
                      </a:lnTo>
                      <a:lnTo>
                        <a:pt x="96" y="5"/>
                      </a:lnTo>
                      <a:lnTo>
                        <a:pt x="113" y="15"/>
                      </a:lnTo>
                      <a:lnTo>
                        <a:pt x="137" y="35"/>
                      </a:lnTo>
                      <a:lnTo>
                        <a:pt x="150" y="65"/>
                      </a:lnTo>
                      <a:lnTo>
                        <a:pt x="145" y="96"/>
                      </a:lnTo>
                      <a:lnTo>
                        <a:pt x="126" y="123"/>
                      </a:lnTo>
                      <a:lnTo>
                        <a:pt x="101" y="167"/>
                      </a:lnTo>
                      <a:lnTo>
                        <a:pt x="96" y="198"/>
                      </a:lnTo>
                      <a:lnTo>
                        <a:pt x="98" y="223"/>
                      </a:lnTo>
                      <a:lnTo>
                        <a:pt x="86" y="248"/>
                      </a:lnTo>
                      <a:lnTo>
                        <a:pt x="73" y="266"/>
                      </a:lnTo>
                      <a:lnTo>
                        <a:pt x="48" y="24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 dirty="0">
                    <a:latin typeface="+mn-lt"/>
                  </a:endParaRPr>
                </a:p>
              </p:txBody>
            </p:sp>
            <p:sp>
              <p:nvSpPr>
                <p:cNvPr id="208970" name="Freeform 25"/>
                <p:cNvSpPr>
                  <a:spLocks noChangeAspect="1"/>
                </p:cNvSpPr>
                <p:nvPr/>
              </p:nvSpPr>
              <p:spPr bwMode="auto">
                <a:xfrm>
                  <a:off x="2589" y="1075"/>
                  <a:ext cx="109" cy="51"/>
                </a:xfrm>
                <a:custGeom>
                  <a:avLst/>
                  <a:gdLst>
                    <a:gd name="T0" fmla="*/ 109 w 109"/>
                    <a:gd name="T1" fmla="*/ 51 h 51"/>
                    <a:gd name="T2" fmla="*/ 18 w 109"/>
                    <a:gd name="T3" fmla="*/ 35 h 51"/>
                    <a:gd name="T4" fmla="*/ 0 w 109"/>
                    <a:gd name="T5" fmla="*/ 17 h 51"/>
                    <a:gd name="T6" fmla="*/ 7 w 109"/>
                    <a:gd name="T7" fmla="*/ 2 h 51"/>
                    <a:gd name="T8" fmla="*/ 28 w 109"/>
                    <a:gd name="T9" fmla="*/ 0 h 51"/>
                    <a:gd name="T10" fmla="*/ 109 w 109"/>
                    <a:gd name="T11" fmla="*/ 51 h 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"/>
                    <a:gd name="T19" fmla="*/ 0 h 51"/>
                    <a:gd name="T20" fmla="*/ 109 w 109"/>
                    <a:gd name="T21" fmla="*/ 51 h 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" h="51">
                      <a:moveTo>
                        <a:pt x="109" y="51"/>
                      </a:moveTo>
                      <a:lnTo>
                        <a:pt x="18" y="35"/>
                      </a:lnTo>
                      <a:lnTo>
                        <a:pt x="0" y="17"/>
                      </a:lnTo>
                      <a:lnTo>
                        <a:pt x="7" y="2"/>
                      </a:lnTo>
                      <a:lnTo>
                        <a:pt x="28" y="0"/>
                      </a:lnTo>
                      <a:lnTo>
                        <a:pt x="109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 dirty="0">
                    <a:latin typeface="+mn-lt"/>
                  </a:endParaRPr>
                </a:p>
              </p:txBody>
            </p:sp>
            <p:sp>
              <p:nvSpPr>
                <p:cNvPr id="208971" name="Freeform 26"/>
                <p:cNvSpPr>
                  <a:spLocks noChangeAspect="1"/>
                </p:cNvSpPr>
                <p:nvPr/>
              </p:nvSpPr>
              <p:spPr bwMode="auto">
                <a:xfrm>
                  <a:off x="2698" y="942"/>
                  <a:ext cx="48" cy="84"/>
                </a:xfrm>
                <a:custGeom>
                  <a:avLst/>
                  <a:gdLst>
                    <a:gd name="T0" fmla="*/ 48 w 48"/>
                    <a:gd name="T1" fmla="*/ 84 h 84"/>
                    <a:gd name="T2" fmla="*/ 0 w 48"/>
                    <a:gd name="T3" fmla="*/ 31 h 84"/>
                    <a:gd name="T4" fmla="*/ 5 w 48"/>
                    <a:gd name="T5" fmla="*/ 8 h 84"/>
                    <a:gd name="T6" fmla="*/ 28 w 48"/>
                    <a:gd name="T7" fmla="*/ 0 h 84"/>
                    <a:gd name="T8" fmla="*/ 41 w 48"/>
                    <a:gd name="T9" fmla="*/ 16 h 84"/>
                    <a:gd name="T10" fmla="*/ 48 w 48"/>
                    <a:gd name="T11" fmla="*/ 84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84"/>
                    <a:gd name="T20" fmla="*/ 48 w 48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84">
                      <a:moveTo>
                        <a:pt x="48" y="84"/>
                      </a:moveTo>
                      <a:lnTo>
                        <a:pt x="0" y="31"/>
                      </a:lnTo>
                      <a:lnTo>
                        <a:pt x="5" y="8"/>
                      </a:lnTo>
                      <a:lnTo>
                        <a:pt x="28" y="0"/>
                      </a:lnTo>
                      <a:lnTo>
                        <a:pt x="41" y="16"/>
                      </a:lnTo>
                      <a:lnTo>
                        <a:pt x="48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 dirty="0">
                    <a:latin typeface="+mn-lt"/>
                  </a:endParaRPr>
                </a:p>
              </p:txBody>
            </p:sp>
            <p:sp>
              <p:nvSpPr>
                <p:cNvPr id="208972" name="Freeform 27"/>
                <p:cNvSpPr>
                  <a:spLocks noChangeAspect="1"/>
                </p:cNvSpPr>
                <p:nvPr/>
              </p:nvSpPr>
              <p:spPr bwMode="auto">
                <a:xfrm>
                  <a:off x="2852" y="920"/>
                  <a:ext cx="42" cy="101"/>
                </a:xfrm>
                <a:custGeom>
                  <a:avLst/>
                  <a:gdLst>
                    <a:gd name="T0" fmla="*/ 6 w 42"/>
                    <a:gd name="T1" fmla="*/ 101 h 101"/>
                    <a:gd name="T2" fmla="*/ 0 w 42"/>
                    <a:gd name="T3" fmla="*/ 26 h 101"/>
                    <a:gd name="T4" fmla="*/ 22 w 42"/>
                    <a:gd name="T5" fmla="*/ 0 h 101"/>
                    <a:gd name="T6" fmla="*/ 42 w 42"/>
                    <a:gd name="T7" fmla="*/ 11 h 101"/>
                    <a:gd name="T8" fmla="*/ 39 w 42"/>
                    <a:gd name="T9" fmla="*/ 31 h 101"/>
                    <a:gd name="T10" fmla="*/ 6 w 42"/>
                    <a:gd name="T11" fmla="*/ 101 h 1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"/>
                    <a:gd name="T19" fmla="*/ 0 h 101"/>
                    <a:gd name="T20" fmla="*/ 42 w 42"/>
                    <a:gd name="T21" fmla="*/ 101 h 1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" h="101">
                      <a:moveTo>
                        <a:pt x="6" y="101"/>
                      </a:moveTo>
                      <a:lnTo>
                        <a:pt x="0" y="26"/>
                      </a:lnTo>
                      <a:lnTo>
                        <a:pt x="22" y="0"/>
                      </a:lnTo>
                      <a:lnTo>
                        <a:pt x="42" y="11"/>
                      </a:lnTo>
                      <a:lnTo>
                        <a:pt x="39" y="31"/>
                      </a:lnTo>
                      <a:lnTo>
                        <a:pt x="6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 dirty="0">
                    <a:latin typeface="+mn-lt"/>
                  </a:endParaRPr>
                </a:p>
              </p:txBody>
            </p:sp>
            <p:sp>
              <p:nvSpPr>
                <p:cNvPr id="208973" name="Freeform 28"/>
                <p:cNvSpPr>
                  <a:spLocks noChangeAspect="1"/>
                </p:cNvSpPr>
                <p:nvPr/>
              </p:nvSpPr>
              <p:spPr bwMode="auto">
                <a:xfrm>
                  <a:off x="2937" y="998"/>
                  <a:ext cx="98" cy="63"/>
                </a:xfrm>
                <a:custGeom>
                  <a:avLst/>
                  <a:gdLst>
                    <a:gd name="T0" fmla="*/ 0 w 98"/>
                    <a:gd name="T1" fmla="*/ 63 h 63"/>
                    <a:gd name="T2" fmla="*/ 73 w 98"/>
                    <a:gd name="T3" fmla="*/ 0 h 63"/>
                    <a:gd name="T4" fmla="*/ 98 w 98"/>
                    <a:gd name="T5" fmla="*/ 12 h 63"/>
                    <a:gd name="T6" fmla="*/ 96 w 98"/>
                    <a:gd name="T7" fmla="*/ 33 h 63"/>
                    <a:gd name="T8" fmla="*/ 83 w 98"/>
                    <a:gd name="T9" fmla="*/ 43 h 63"/>
                    <a:gd name="T10" fmla="*/ 0 w 98"/>
                    <a:gd name="T11" fmla="*/ 63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63"/>
                    <a:gd name="T20" fmla="*/ 98 w 98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63">
                      <a:moveTo>
                        <a:pt x="0" y="63"/>
                      </a:moveTo>
                      <a:lnTo>
                        <a:pt x="73" y="0"/>
                      </a:lnTo>
                      <a:lnTo>
                        <a:pt x="98" y="12"/>
                      </a:lnTo>
                      <a:lnTo>
                        <a:pt x="96" y="33"/>
                      </a:lnTo>
                      <a:lnTo>
                        <a:pt x="83" y="4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 dirty="0">
                    <a:latin typeface="+mn-lt"/>
                  </a:endParaRPr>
                </a:p>
              </p:txBody>
            </p:sp>
          </p:grpSp>
          <p:sp>
            <p:nvSpPr>
              <p:cNvPr id="208968" name="Text Box 29"/>
              <p:cNvSpPr txBox="1">
                <a:spLocks noChangeArrowheads="1"/>
              </p:cNvSpPr>
              <p:nvPr/>
            </p:nvSpPr>
            <p:spPr bwMode="auto">
              <a:xfrm>
                <a:off x="329" y="2729"/>
                <a:ext cx="69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latin typeface="+mn-lt"/>
                  </a:rPr>
                  <a:t>Energy</a:t>
                </a:r>
                <a:endParaRPr lang="en-GB" dirty="0">
                  <a:latin typeface="+mn-lt"/>
                </a:endParaRPr>
              </a:p>
            </p:txBody>
          </p:sp>
        </p:grpSp>
        <p:sp>
          <p:nvSpPr>
            <p:cNvPr id="208964" name="Freeform 30"/>
            <p:cNvSpPr>
              <a:spLocks/>
            </p:cNvSpPr>
            <p:nvPr/>
          </p:nvSpPr>
          <p:spPr bwMode="auto">
            <a:xfrm>
              <a:off x="883" y="1929"/>
              <a:ext cx="1478" cy="1699"/>
            </a:xfrm>
            <a:custGeom>
              <a:avLst/>
              <a:gdLst>
                <a:gd name="T0" fmla="*/ 1 w 2354"/>
                <a:gd name="T1" fmla="*/ 0 h 1776"/>
                <a:gd name="T2" fmla="*/ 1 w 2354"/>
                <a:gd name="T3" fmla="*/ 180 h 1776"/>
                <a:gd name="T4" fmla="*/ 1 w 2354"/>
                <a:gd name="T5" fmla="*/ 317 h 1776"/>
                <a:gd name="T6" fmla="*/ 0 60000 65536"/>
                <a:gd name="T7" fmla="*/ 0 60000 65536"/>
                <a:gd name="T8" fmla="*/ 0 60000 65536"/>
                <a:gd name="T9" fmla="*/ 0 w 2354"/>
                <a:gd name="T10" fmla="*/ 0 h 1776"/>
                <a:gd name="T11" fmla="*/ 2354 w 2354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54" h="1776">
                  <a:moveTo>
                    <a:pt x="270" y="0"/>
                  </a:moveTo>
                  <a:cubicBezTo>
                    <a:pt x="135" y="361"/>
                    <a:pt x="0" y="722"/>
                    <a:pt x="347" y="1018"/>
                  </a:cubicBezTo>
                  <a:cubicBezTo>
                    <a:pt x="694" y="1314"/>
                    <a:pt x="1524" y="1545"/>
                    <a:pt x="2354" y="177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da-DK" dirty="0">
                <a:latin typeface="+mn-lt"/>
              </a:endParaRPr>
            </a:p>
          </p:txBody>
        </p:sp>
        <p:sp>
          <p:nvSpPr>
            <p:cNvPr id="208965" name="Oval 31"/>
            <p:cNvSpPr>
              <a:spLocks noChangeArrowheads="1"/>
            </p:cNvSpPr>
            <p:nvPr/>
          </p:nvSpPr>
          <p:spPr bwMode="auto">
            <a:xfrm>
              <a:off x="2414" y="3231"/>
              <a:ext cx="1519" cy="82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08966" name="Text Box 32"/>
            <p:cNvSpPr txBox="1">
              <a:spLocks noChangeArrowheads="1"/>
            </p:cNvSpPr>
            <p:nvPr/>
          </p:nvSpPr>
          <p:spPr bwMode="auto">
            <a:xfrm>
              <a:off x="2540" y="3338"/>
              <a:ext cx="126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+mn-lt"/>
                </a:rPr>
                <a:t>Market</a:t>
              </a:r>
            </a:p>
            <a:p>
              <a:pPr algn="ctr"/>
              <a:r>
                <a:rPr lang="en-GB" dirty="0">
                  <a:latin typeface="+mn-lt"/>
                </a:rPr>
                <a:t>for </a:t>
              </a:r>
              <a:r>
                <a:rPr lang="en-GB" dirty="0" smtClean="0">
                  <a:latin typeface="+mn-lt"/>
                </a:rPr>
                <a:t>electrical</a:t>
              </a:r>
            </a:p>
            <a:p>
              <a:pPr algn="ctr"/>
              <a:r>
                <a:rPr lang="en-GB" dirty="0" smtClean="0">
                  <a:latin typeface="+mn-lt"/>
                </a:rPr>
                <a:t>energy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7750186" y="4787900"/>
            <a:ext cx="1317625" cy="1751013"/>
            <a:chOff x="4882" y="3016"/>
            <a:chExt cx="830" cy="1103"/>
          </a:xfrm>
        </p:grpSpPr>
        <p:sp>
          <p:nvSpPr>
            <p:cNvPr id="208955" name="Text Box 34"/>
            <p:cNvSpPr txBox="1">
              <a:spLocks noChangeArrowheads="1"/>
            </p:cNvSpPr>
            <p:nvPr/>
          </p:nvSpPr>
          <p:spPr bwMode="auto">
            <a:xfrm>
              <a:off x="4882" y="3867"/>
              <a:ext cx="8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latin typeface="+mn-lt"/>
                </a:rPr>
                <a:t>Retailer</a:t>
              </a:r>
            </a:p>
          </p:txBody>
        </p:sp>
        <p:grpSp>
          <p:nvGrpSpPr>
            <p:cNvPr id="10" name="Group 35"/>
            <p:cNvGrpSpPr>
              <a:grpSpLocks noChangeAspect="1"/>
            </p:cNvGrpSpPr>
            <p:nvPr/>
          </p:nvGrpSpPr>
          <p:grpSpPr bwMode="auto">
            <a:xfrm>
              <a:off x="4926" y="3016"/>
              <a:ext cx="717" cy="869"/>
              <a:chOff x="1224" y="1778"/>
              <a:chExt cx="1323" cy="1738"/>
            </a:xfrm>
          </p:grpSpPr>
          <p:sp>
            <p:nvSpPr>
              <p:cNvPr id="208957" name="Freeform 36"/>
              <p:cNvSpPr>
                <a:spLocks noChangeAspect="1"/>
              </p:cNvSpPr>
              <p:nvPr/>
            </p:nvSpPr>
            <p:spPr bwMode="auto">
              <a:xfrm>
                <a:off x="1804" y="2356"/>
                <a:ext cx="308" cy="614"/>
              </a:xfrm>
              <a:custGeom>
                <a:avLst/>
                <a:gdLst>
                  <a:gd name="T0" fmla="*/ 73 w 308"/>
                  <a:gd name="T1" fmla="*/ 49 h 614"/>
                  <a:gd name="T2" fmla="*/ 106 w 308"/>
                  <a:gd name="T3" fmla="*/ 13 h 614"/>
                  <a:gd name="T4" fmla="*/ 169 w 308"/>
                  <a:gd name="T5" fmla="*/ 0 h 614"/>
                  <a:gd name="T6" fmla="*/ 223 w 308"/>
                  <a:gd name="T7" fmla="*/ 13 h 614"/>
                  <a:gd name="T8" fmla="*/ 253 w 308"/>
                  <a:gd name="T9" fmla="*/ 33 h 614"/>
                  <a:gd name="T10" fmla="*/ 277 w 308"/>
                  <a:gd name="T11" fmla="*/ 73 h 614"/>
                  <a:gd name="T12" fmla="*/ 298 w 308"/>
                  <a:gd name="T13" fmla="*/ 144 h 614"/>
                  <a:gd name="T14" fmla="*/ 308 w 308"/>
                  <a:gd name="T15" fmla="*/ 221 h 614"/>
                  <a:gd name="T16" fmla="*/ 308 w 308"/>
                  <a:gd name="T17" fmla="*/ 360 h 614"/>
                  <a:gd name="T18" fmla="*/ 277 w 308"/>
                  <a:gd name="T19" fmla="*/ 480 h 614"/>
                  <a:gd name="T20" fmla="*/ 232 w 308"/>
                  <a:gd name="T21" fmla="*/ 548 h 614"/>
                  <a:gd name="T22" fmla="*/ 187 w 308"/>
                  <a:gd name="T23" fmla="*/ 587 h 614"/>
                  <a:gd name="T24" fmla="*/ 136 w 308"/>
                  <a:gd name="T25" fmla="*/ 614 h 614"/>
                  <a:gd name="T26" fmla="*/ 64 w 308"/>
                  <a:gd name="T27" fmla="*/ 611 h 614"/>
                  <a:gd name="T28" fmla="*/ 7 w 308"/>
                  <a:gd name="T29" fmla="*/ 570 h 614"/>
                  <a:gd name="T30" fmla="*/ 0 w 308"/>
                  <a:gd name="T31" fmla="*/ 521 h 614"/>
                  <a:gd name="T32" fmla="*/ 28 w 308"/>
                  <a:gd name="T33" fmla="*/ 448 h 614"/>
                  <a:gd name="T34" fmla="*/ 52 w 308"/>
                  <a:gd name="T35" fmla="*/ 366 h 614"/>
                  <a:gd name="T36" fmla="*/ 61 w 308"/>
                  <a:gd name="T37" fmla="*/ 259 h 614"/>
                  <a:gd name="T38" fmla="*/ 46 w 308"/>
                  <a:gd name="T39" fmla="*/ 169 h 614"/>
                  <a:gd name="T40" fmla="*/ 46 w 308"/>
                  <a:gd name="T41" fmla="*/ 103 h 614"/>
                  <a:gd name="T42" fmla="*/ 73 w 308"/>
                  <a:gd name="T43" fmla="*/ 49 h 6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8"/>
                  <a:gd name="T67" fmla="*/ 0 h 614"/>
                  <a:gd name="T68" fmla="*/ 308 w 308"/>
                  <a:gd name="T69" fmla="*/ 614 h 6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8" h="614">
                    <a:moveTo>
                      <a:pt x="73" y="49"/>
                    </a:moveTo>
                    <a:lnTo>
                      <a:pt x="106" y="13"/>
                    </a:lnTo>
                    <a:lnTo>
                      <a:pt x="169" y="0"/>
                    </a:lnTo>
                    <a:lnTo>
                      <a:pt x="223" y="13"/>
                    </a:lnTo>
                    <a:lnTo>
                      <a:pt x="253" y="33"/>
                    </a:lnTo>
                    <a:lnTo>
                      <a:pt x="277" y="73"/>
                    </a:lnTo>
                    <a:lnTo>
                      <a:pt x="298" y="144"/>
                    </a:lnTo>
                    <a:lnTo>
                      <a:pt x="308" y="221"/>
                    </a:lnTo>
                    <a:lnTo>
                      <a:pt x="308" y="360"/>
                    </a:lnTo>
                    <a:lnTo>
                      <a:pt x="277" y="480"/>
                    </a:lnTo>
                    <a:lnTo>
                      <a:pt x="232" y="548"/>
                    </a:lnTo>
                    <a:lnTo>
                      <a:pt x="187" y="587"/>
                    </a:lnTo>
                    <a:lnTo>
                      <a:pt x="136" y="614"/>
                    </a:lnTo>
                    <a:lnTo>
                      <a:pt x="64" y="611"/>
                    </a:lnTo>
                    <a:lnTo>
                      <a:pt x="7" y="570"/>
                    </a:lnTo>
                    <a:lnTo>
                      <a:pt x="0" y="521"/>
                    </a:lnTo>
                    <a:lnTo>
                      <a:pt x="28" y="448"/>
                    </a:lnTo>
                    <a:lnTo>
                      <a:pt x="52" y="366"/>
                    </a:lnTo>
                    <a:lnTo>
                      <a:pt x="61" y="259"/>
                    </a:lnTo>
                    <a:lnTo>
                      <a:pt x="46" y="169"/>
                    </a:lnTo>
                    <a:lnTo>
                      <a:pt x="46" y="103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  <p:sp>
            <p:nvSpPr>
              <p:cNvPr id="208958" name="Freeform 37"/>
              <p:cNvSpPr>
                <a:spLocks noChangeAspect="1"/>
              </p:cNvSpPr>
              <p:nvPr/>
            </p:nvSpPr>
            <p:spPr bwMode="auto">
              <a:xfrm>
                <a:off x="1923" y="2902"/>
                <a:ext cx="353" cy="605"/>
              </a:xfrm>
              <a:custGeom>
                <a:avLst/>
                <a:gdLst>
                  <a:gd name="T0" fmla="*/ 117 w 353"/>
                  <a:gd name="T1" fmla="*/ 25 h 605"/>
                  <a:gd name="T2" fmla="*/ 75 w 353"/>
                  <a:gd name="T3" fmla="*/ 0 h 605"/>
                  <a:gd name="T4" fmla="*/ 21 w 353"/>
                  <a:gd name="T5" fmla="*/ 0 h 605"/>
                  <a:gd name="T6" fmla="*/ 0 w 353"/>
                  <a:gd name="T7" fmla="*/ 33 h 605"/>
                  <a:gd name="T8" fmla="*/ 9 w 353"/>
                  <a:gd name="T9" fmla="*/ 82 h 605"/>
                  <a:gd name="T10" fmla="*/ 57 w 353"/>
                  <a:gd name="T11" fmla="*/ 130 h 605"/>
                  <a:gd name="T12" fmla="*/ 156 w 353"/>
                  <a:gd name="T13" fmla="*/ 174 h 605"/>
                  <a:gd name="T14" fmla="*/ 270 w 353"/>
                  <a:gd name="T15" fmla="*/ 268 h 605"/>
                  <a:gd name="T16" fmla="*/ 288 w 353"/>
                  <a:gd name="T17" fmla="*/ 309 h 605"/>
                  <a:gd name="T18" fmla="*/ 279 w 353"/>
                  <a:gd name="T19" fmla="*/ 329 h 605"/>
                  <a:gd name="T20" fmla="*/ 192 w 353"/>
                  <a:gd name="T21" fmla="*/ 391 h 605"/>
                  <a:gd name="T22" fmla="*/ 90 w 353"/>
                  <a:gd name="T23" fmla="*/ 465 h 605"/>
                  <a:gd name="T24" fmla="*/ 66 w 353"/>
                  <a:gd name="T25" fmla="*/ 497 h 605"/>
                  <a:gd name="T26" fmla="*/ 66 w 353"/>
                  <a:gd name="T27" fmla="*/ 530 h 605"/>
                  <a:gd name="T28" fmla="*/ 144 w 353"/>
                  <a:gd name="T29" fmla="*/ 565 h 605"/>
                  <a:gd name="T30" fmla="*/ 264 w 353"/>
                  <a:gd name="T31" fmla="*/ 605 h 605"/>
                  <a:gd name="T32" fmla="*/ 306 w 353"/>
                  <a:gd name="T33" fmla="*/ 605 h 605"/>
                  <a:gd name="T34" fmla="*/ 353 w 353"/>
                  <a:gd name="T35" fmla="*/ 578 h 605"/>
                  <a:gd name="T36" fmla="*/ 353 w 353"/>
                  <a:gd name="T37" fmla="*/ 557 h 605"/>
                  <a:gd name="T38" fmla="*/ 318 w 353"/>
                  <a:gd name="T39" fmla="*/ 546 h 605"/>
                  <a:gd name="T40" fmla="*/ 165 w 353"/>
                  <a:gd name="T41" fmla="*/ 530 h 605"/>
                  <a:gd name="T42" fmla="*/ 108 w 353"/>
                  <a:gd name="T43" fmla="*/ 516 h 605"/>
                  <a:gd name="T44" fmla="*/ 102 w 353"/>
                  <a:gd name="T45" fmla="*/ 492 h 605"/>
                  <a:gd name="T46" fmla="*/ 201 w 353"/>
                  <a:gd name="T47" fmla="*/ 424 h 605"/>
                  <a:gd name="T48" fmla="*/ 309 w 353"/>
                  <a:gd name="T49" fmla="*/ 359 h 605"/>
                  <a:gd name="T50" fmla="*/ 333 w 353"/>
                  <a:gd name="T51" fmla="*/ 335 h 605"/>
                  <a:gd name="T52" fmla="*/ 342 w 353"/>
                  <a:gd name="T53" fmla="*/ 301 h 605"/>
                  <a:gd name="T54" fmla="*/ 333 w 353"/>
                  <a:gd name="T55" fmla="*/ 255 h 605"/>
                  <a:gd name="T56" fmla="*/ 300 w 353"/>
                  <a:gd name="T57" fmla="*/ 220 h 605"/>
                  <a:gd name="T58" fmla="*/ 192 w 353"/>
                  <a:gd name="T59" fmla="*/ 101 h 605"/>
                  <a:gd name="T60" fmla="*/ 117 w 353"/>
                  <a:gd name="T61" fmla="*/ 25 h 6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53"/>
                  <a:gd name="T94" fmla="*/ 0 h 605"/>
                  <a:gd name="T95" fmla="*/ 353 w 353"/>
                  <a:gd name="T96" fmla="*/ 605 h 60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53" h="605">
                    <a:moveTo>
                      <a:pt x="117" y="25"/>
                    </a:moveTo>
                    <a:lnTo>
                      <a:pt x="75" y="0"/>
                    </a:lnTo>
                    <a:lnTo>
                      <a:pt x="21" y="0"/>
                    </a:lnTo>
                    <a:lnTo>
                      <a:pt x="0" y="33"/>
                    </a:lnTo>
                    <a:lnTo>
                      <a:pt x="9" y="82"/>
                    </a:lnTo>
                    <a:lnTo>
                      <a:pt x="57" y="130"/>
                    </a:lnTo>
                    <a:lnTo>
                      <a:pt x="156" y="174"/>
                    </a:lnTo>
                    <a:lnTo>
                      <a:pt x="270" y="268"/>
                    </a:lnTo>
                    <a:lnTo>
                      <a:pt x="288" y="309"/>
                    </a:lnTo>
                    <a:lnTo>
                      <a:pt x="279" y="329"/>
                    </a:lnTo>
                    <a:lnTo>
                      <a:pt x="192" y="391"/>
                    </a:lnTo>
                    <a:lnTo>
                      <a:pt x="90" y="465"/>
                    </a:lnTo>
                    <a:lnTo>
                      <a:pt x="66" y="497"/>
                    </a:lnTo>
                    <a:lnTo>
                      <a:pt x="66" y="530"/>
                    </a:lnTo>
                    <a:lnTo>
                      <a:pt x="144" y="565"/>
                    </a:lnTo>
                    <a:lnTo>
                      <a:pt x="264" y="605"/>
                    </a:lnTo>
                    <a:lnTo>
                      <a:pt x="306" y="605"/>
                    </a:lnTo>
                    <a:lnTo>
                      <a:pt x="353" y="578"/>
                    </a:lnTo>
                    <a:lnTo>
                      <a:pt x="353" y="557"/>
                    </a:lnTo>
                    <a:lnTo>
                      <a:pt x="318" y="546"/>
                    </a:lnTo>
                    <a:lnTo>
                      <a:pt x="165" y="530"/>
                    </a:lnTo>
                    <a:lnTo>
                      <a:pt x="108" y="516"/>
                    </a:lnTo>
                    <a:lnTo>
                      <a:pt x="102" y="492"/>
                    </a:lnTo>
                    <a:lnTo>
                      <a:pt x="201" y="424"/>
                    </a:lnTo>
                    <a:lnTo>
                      <a:pt x="309" y="359"/>
                    </a:lnTo>
                    <a:lnTo>
                      <a:pt x="333" y="335"/>
                    </a:lnTo>
                    <a:lnTo>
                      <a:pt x="342" y="301"/>
                    </a:lnTo>
                    <a:lnTo>
                      <a:pt x="333" y="255"/>
                    </a:lnTo>
                    <a:lnTo>
                      <a:pt x="300" y="220"/>
                    </a:lnTo>
                    <a:lnTo>
                      <a:pt x="192" y="101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  <p:sp>
            <p:nvSpPr>
              <p:cNvPr id="208959" name="Freeform 38"/>
              <p:cNvSpPr>
                <a:spLocks noChangeAspect="1"/>
              </p:cNvSpPr>
              <p:nvPr/>
            </p:nvSpPr>
            <p:spPr bwMode="auto">
              <a:xfrm>
                <a:off x="1459" y="2872"/>
                <a:ext cx="439" cy="644"/>
              </a:xfrm>
              <a:custGeom>
                <a:avLst/>
                <a:gdLst>
                  <a:gd name="T0" fmla="*/ 238 w 439"/>
                  <a:gd name="T1" fmla="*/ 87 h 644"/>
                  <a:gd name="T2" fmla="*/ 309 w 439"/>
                  <a:gd name="T3" fmla="*/ 32 h 644"/>
                  <a:gd name="T4" fmla="*/ 375 w 439"/>
                  <a:gd name="T5" fmla="*/ 0 h 644"/>
                  <a:gd name="T6" fmla="*/ 417 w 439"/>
                  <a:gd name="T7" fmla="*/ 5 h 644"/>
                  <a:gd name="T8" fmla="*/ 439 w 439"/>
                  <a:gd name="T9" fmla="*/ 32 h 644"/>
                  <a:gd name="T10" fmla="*/ 439 w 439"/>
                  <a:gd name="T11" fmla="*/ 62 h 644"/>
                  <a:gd name="T12" fmla="*/ 426 w 439"/>
                  <a:gd name="T13" fmla="*/ 95 h 644"/>
                  <a:gd name="T14" fmla="*/ 381 w 439"/>
                  <a:gd name="T15" fmla="*/ 114 h 644"/>
                  <a:gd name="T16" fmla="*/ 290 w 439"/>
                  <a:gd name="T17" fmla="*/ 160 h 644"/>
                  <a:gd name="T18" fmla="*/ 235 w 439"/>
                  <a:gd name="T19" fmla="*/ 217 h 644"/>
                  <a:gd name="T20" fmla="*/ 199 w 439"/>
                  <a:gd name="T21" fmla="*/ 285 h 644"/>
                  <a:gd name="T22" fmla="*/ 190 w 439"/>
                  <a:gd name="T23" fmla="*/ 325 h 644"/>
                  <a:gd name="T24" fmla="*/ 238 w 439"/>
                  <a:gd name="T25" fmla="*/ 375 h 644"/>
                  <a:gd name="T26" fmla="*/ 290 w 439"/>
                  <a:gd name="T27" fmla="*/ 446 h 644"/>
                  <a:gd name="T28" fmla="*/ 327 w 439"/>
                  <a:gd name="T29" fmla="*/ 511 h 644"/>
                  <a:gd name="T30" fmla="*/ 336 w 439"/>
                  <a:gd name="T31" fmla="*/ 552 h 644"/>
                  <a:gd name="T32" fmla="*/ 336 w 439"/>
                  <a:gd name="T33" fmla="*/ 576 h 644"/>
                  <a:gd name="T34" fmla="*/ 312 w 439"/>
                  <a:gd name="T35" fmla="*/ 592 h 644"/>
                  <a:gd name="T36" fmla="*/ 235 w 439"/>
                  <a:gd name="T37" fmla="*/ 595 h 644"/>
                  <a:gd name="T38" fmla="*/ 120 w 439"/>
                  <a:gd name="T39" fmla="*/ 619 h 644"/>
                  <a:gd name="T40" fmla="*/ 99 w 439"/>
                  <a:gd name="T41" fmla="*/ 641 h 644"/>
                  <a:gd name="T42" fmla="*/ 81 w 439"/>
                  <a:gd name="T43" fmla="*/ 644 h 644"/>
                  <a:gd name="T44" fmla="*/ 0 w 439"/>
                  <a:gd name="T45" fmla="*/ 619 h 644"/>
                  <a:gd name="T46" fmla="*/ 0 w 439"/>
                  <a:gd name="T47" fmla="*/ 595 h 644"/>
                  <a:gd name="T48" fmla="*/ 36 w 439"/>
                  <a:gd name="T49" fmla="*/ 576 h 644"/>
                  <a:gd name="T50" fmla="*/ 181 w 439"/>
                  <a:gd name="T51" fmla="*/ 552 h 644"/>
                  <a:gd name="T52" fmla="*/ 257 w 439"/>
                  <a:gd name="T53" fmla="*/ 560 h 644"/>
                  <a:gd name="T54" fmla="*/ 294 w 439"/>
                  <a:gd name="T55" fmla="*/ 560 h 644"/>
                  <a:gd name="T56" fmla="*/ 303 w 439"/>
                  <a:gd name="T57" fmla="*/ 546 h 644"/>
                  <a:gd name="T58" fmla="*/ 272 w 439"/>
                  <a:gd name="T59" fmla="*/ 486 h 644"/>
                  <a:gd name="T60" fmla="*/ 208 w 439"/>
                  <a:gd name="T61" fmla="*/ 408 h 644"/>
                  <a:gd name="T62" fmla="*/ 163 w 439"/>
                  <a:gd name="T63" fmla="*/ 351 h 644"/>
                  <a:gd name="T64" fmla="*/ 145 w 439"/>
                  <a:gd name="T65" fmla="*/ 317 h 644"/>
                  <a:gd name="T66" fmla="*/ 145 w 439"/>
                  <a:gd name="T67" fmla="*/ 268 h 644"/>
                  <a:gd name="T68" fmla="*/ 175 w 439"/>
                  <a:gd name="T69" fmla="*/ 187 h 644"/>
                  <a:gd name="T70" fmla="*/ 202 w 439"/>
                  <a:gd name="T71" fmla="*/ 136 h 644"/>
                  <a:gd name="T72" fmla="*/ 238 w 439"/>
                  <a:gd name="T73" fmla="*/ 87 h 6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9"/>
                  <a:gd name="T112" fmla="*/ 0 h 644"/>
                  <a:gd name="T113" fmla="*/ 439 w 439"/>
                  <a:gd name="T114" fmla="*/ 644 h 6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9" h="644">
                    <a:moveTo>
                      <a:pt x="238" y="87"/>
                    </a:moveTo>
                    <a:lnTo>
                      <a:pt x="309" y="32"/>
                    </a:lnTo>
                    <a:lnTo>
                      <a:pt x="375" y="0"/>
                    </a:lnTo>
                    <a:lnTo>
                      <a:pt x="417" y="5"/>
                    </a:lnTo>
                    <a:lnTo>
                      <a:pt x="439" y="32"/>
                    </a:lnTo>
                    <a:lnTo>
                      <a:pt x="439" y="62"/>
                    </a:lnTo>
                    <a:lnTo>
                      <a:pt x="426" y="95"/>
                    </a:lnTo>
                    <a:lnTo>
                      <a:pt x="381" y="114"/>
                    </a:lnTo>
                    <a:lnTo>
                      <a:pt x="290" y="160"/>
                    </a:lnTo>
                    <a:lnTo>
                      <a:pt x="235" y="217"/>
                    </a:lnTo>
                    <a:lnTo>
                      <a:pt x="199" y="285"/>
                    </a:lnTo>
                    <a:lnTo>
                      <a:pt x="190" y="325"/>
                    </a:lnTo>
                    <a:lnTo>
                      <a:pt x="238" y="375"/>
                    </a:lnTo>
                    <a:lnTo>
                      <a:pt x="290" y="446"/>
                    </a:lnTo>
                    <a:lnTo>
                      <a:pt x="327" y="511"/>
                    </a:lnTo>
                    <a:lnTo>
                      <a:pt x="336" y="552"/>
                    </a:lnTo>
                    <a:lnTo>
                      <a:pt x="336" y="576"/>
                    </a:lnTo>
                    <a:lnTo>
                      <a:pt x="312" y="592"/>
                    </a:lnTo>
                    <a:lnTo>
                      <a:pt x="235" y="595"/>
                    </a:lnTo>
                    <a:lnTo>
                      <a:pt x="120" y="619"/>
                    </a:lnTo>
                    <a:lnTo>
                      <a:pt x="99" y="641"/>
                    </a:lnTo>
                    <a:lnTo>
                      <a:pt x="81" y="644"/>
                    </a:lnTo>
                    <a:lnTo>
                      <a:pt x="0" y="619"/>
                    </a:lnTo>
                    <a:lnTo>
                      <a:pt x="0" y="595"/>
                    </a:lnTo>
                    <a:lnTo>
                      <a:pt x="36" y="576"/>
                    </a:lnTo>
                    <a:lnTo>
                      <a:pt x="181" y="552"/>
                    </a:lnTo>
                    <a:lnTo>
                      <a:pt x="257" y="560"/>
                    </a:lnTo>
                    <a:lnTo>
                      <a:pt x="294" y="560"/>
                    </a:lnTo>
                    <a:lnTo>
                      <a:pt x="303" y="546"/>
                    </a:lnTo>
                    <a:lnTo>
                      <a:pt x="272" y="486"/>
                    </a:lnTo>
                    <a:lnTo>
                      <a:pt x="208" y="408"/>
                    </a:lnTo>
                    <a:lnTo>
                      <a:pt x="163" y="351"/>
                    </a:lnTo>
                    <a:lnTo>
                      <a:pt x="145" y="317"/>
                    </a:lnTo>
                    <a:lnTo>
                      <a:pt x="145" y="268"/>
                    </a:lnTo>
                    <a:lnTo>
                      <a:pt x="175" y="187"/>
                    </a:lnTo>
                    <a:lnTo>
                      <a:pt x="202" y="136"/>
                    </a:lnTo>
                    <a:lnTo>
                      <a:pt x="238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  <p:sp>
            <p:nvSpPr>
              <p:cNvPr id="208960" name="Freeform 39"/>
              <p:cNvSpPr>
                <a:spLocks noChangeAspect="1"/>
              </p:cNvSpPr>
              <p:nvPr/>
            </p:nvSpPr>
            <p:spPr bwMode="auto">
              <a:xfrm>
                <a:off x="1224" y="2357"/>
                <a:ext cx="593" cy="481"/>
              </a:xfrm>
              <a:custGeom>
                <a:avLst/>
                <a:gdLst>
                  <a:gd name="T0" fmla="*/ 355 w 593"/>
                  <a:gd name="T1" fmla="*/ 481 h 481"/>
                  <a:gd name="T2" fmla="*/ 392 w 593"/>
                  <a:gd name="T3" fmla="*/ 477 h 481"/>
                  <a:gd name="T4" fmla="*/ 403 w 593"/>
                  <a:gd name="T5" fmla="*/ 450 h 481"/>
                  <a:gd name="T6" fmla="*/ 413 w 593"/>
                  <a:gd name="T7" fmla="*/ 353 h 481"/>
                  <a:gd name="T8" fmla="*/ 468 w 593"/>
                  <a:gd name="T9" fmla="*/ 238 h 481"/>
                  <a:gd name="T10" fmla="*/ 526 w 593"/>
                  <a:gd name="T11" fmla="*/ 186 h 481"/>
                  <a:gd name="T12" fmla="*/ 593 w 593"/>
                  <a:gd name="T13" fmla="*/ 132 h 481"/>
                  <a:gd name="T14" fmla="*/ 587 w 593"/>
                  <a:gd name="T15" fmla="*/ 94 h 481"/>
                  <a:gd name="T16" fmla="*/ 547 w 593"/>
                  <a:gd name="T17" fmla="*/ 74 h 481"/>
                  <a:gd name="T18" fmla="*/ 497 w 593"/>
                  <a:gd name="T19" fmla="*/ 94 h 481"/>
                  <a:gd name="T20" fmla="*/ 441 w 593"/>
                  <a:gd name="T21" fmla="*/ 149 h 481"/>
                  <a:gd name="T22" fmla="*/ 390 w 593"/>
                  <a:gd name="T23" fmla="*/ 269 h 481"/>
                  <a:gd name="T24" fmla="*/ 368 w 593"/>
                  <a:gd name="T25" fmla="*/ 363 h 481"/>
                  <a:gd name="T26" fmla="*/ 353 w 593"/>
                  <a:gd name="T27" fmla="*/ 412 h 481"/>
                  <a:gd name="T28" fmla="*/ 311 w 593"/>
                  <a:gd name="T29" fmla="*/ 394 h 481"/>
                  <a:gd name="T30" fmla="*/ 264 w 593"/>
                  <a:gd name="T31" fmla="*/ 314 h 481"/>
                  <a:gd name="T32" fmla="*/ 225 w 593"/>
                  <a:gd name="T33" fmla="*/ 202 h 481"/>
                  <a:gd name="T34" fmla="*/ 232 w 593"/>
                  <a:gd name="T35" fmla="*/ 152 h 481"/>
                  <a:gd name="T36" fmla="*/ 254 w 593"/>
                  <a:gd name="T37" fmla="*/ 99 h 481"/>
                  <a:gd name="T38" fmla="*/ 263 w 593"/>
                  <a:gd name="T39" fmla="*/ 60 h 481"/>
                  <a:gd name="T40" fmla="*/ 167 w 593"/>
                  <a:gd name="T41" fmla="*/ 58 h 481"/>
                  <a:gd name="T42" fmla="*/ 71 w 593"/>
                  <a:gd name="T43" fmla="*/ 42 h 481"/>
                  <a:gd name="T44" fmla="*/ 26 w 593"/>
                  <a:gd name="T45" fmla="*/ 0 h 481"/>
                  <a:gd name="T46" fmla="*/ 0 w 593"/>
                  <a:gd name="T47" fmla="*/ 20 h 481"/>
                  <a:gd name="T48" fmla="*/ 35 w 593"/>
                  <a:gd name="T49" fmla="*/ 92 h 481"/>
                  <a:gd name="T50" fmla="*/ 112 w 593"/>
                  <a:gd name="T51" fmla="*/ 100 h 481"/>
                  <a:gd name="T52" fmla="*/ 195 w 593"/>
                  <a:gd name="T53" fmla="*/ 108 h 481"/>
                  <a:gd name="T54" fmla="*/ 197 w 593"/>
                  <a:gd name="T55" fmla="*/ 171 h 481"/>
                  <a:gd name="T56" fmla="*/ 205 w 593"/>
                  <a:gd name="T57" fmla="*/ 244 h 481"/>
                  <a:gd name="T58" fmla="*/ 233 w 593"/>
                  <a:gd name="T59" fmla="*/ 327 h 481"/>
                  <a:gd name="T60" fmla="*/ 268 w 593"/>
                  <a:gd name="T61" fmla="*/ 408 h 481"/>
                  <a:gd name="T62" fmla="*/ 321 w 593"/>
                  <a:gd name="T63" fmla="*/ 462 h 481"/>
                  <a:gd name="T64" fmla="*/ 355 w 593"/>
                  <a:gd name="T65" fmla="*/ 481 h 4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3"/>
                  <a:gd name="T100" fmla="*/ 0 h 481"/>
                  <a:gd name="T101" fmla="*/ 593 w 593"/>
                  <a:gd name="T102" fmla="*/ 481 h 4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3" h="481">
                    <a:moveTo>
                      <a:pt x="355" y="481"/>
                    </a:moveTo>
                    <a:lnTo>
                      <a:pt x="392" y="477"/>
                    </a:lnTo>
                    <a:lnTo>
                      <a:pt x="403" y="450"/>
                    </a:lnTo>
                    <a:lnTo>
                      <a:pt x="413" y="353"/>
                    </a:lnTo>
                    <a:lnTo>
                      <a:pt x="468" y="238"/>
                    </a:lnTo>
                    <a:lnTo>
                      <a:pt x="526" y="186"/>
                    </a:lnTo>
                    <a:lnTo>
                      <a:pt x="593" y="132"/>
                    </a:lnTo>
                    <a:lnTo>
                      <a:pt x="587" y="94"/>
                    </a:lnTo>
                    <a:lnTo>
                      <a:pt x="547" y="74"/>
                    </a:lnTo>
                    <a:lnTo>
                      <a:pt x="497" y="94"/>
                    </a:lnTo>
                    <a:lnTo>
                      <a:pt x="441" y="149"/>
                    </a:lnTo>
                    <a:lnTo>
                      <a:pt x="390" y="269"/>
                    </a:lnTo>
                    <a:lnTo>
                      <a:pt x="368" y="363"/>
                    </a:lnTo>
                    <a:lnTo>
                      <a:pt x="353" y="412"/>
                    </a:lnTo>
                    <a:lnTo>
                      <a:pt x="311" y="394"/>
                    </a:lnTo>
                    <a:lnTo>
                      <a:pt x="264" y="314"/>
                    </a:lnTo>
                    <a:lnTo>
                      <a:pt x="225" y="202"/>
                    </a:lnTo>
                    <a:lnTo>
                      <a:pt x="232" y="152"/>
                    </a:lnTo>
                    <a:lnTo>
                      <a:pt x="254" y="99"/>
                    </a:lnTo>
                    <a:lnTo>
                      <a:pt x="263" y="60"/>
                    </a:lnTo>
                    <a:lnTo>
                      <a:pt x="167" y="58"/>
                    </a:lnTo>
                    <a:lnTo>
                      <a:pt x="71" y="42"/>
                    </a:lnTo>
                    <a:lnTo>
                      <a:pt x="26" y="0"/>
                    </a:lnTo>
                    <a:lnTo>
                      <a:pt x="0" y="20"/>
                    </a:lnTo>
                    <a:lnTo>
                      <a:pt x="35" y="92"/>
                    </a:lnTo>
                    <a:lnTo>
                      <a:pt x="112" y="100"/>
                    </a:lnTo>
                    <a:lnTo>
                      <a:pt x="195" y="108"/>
                    </a:lnTo>
                    <a:lnTo>
                      <a:pt x="197" y="171"/>
                    </a:lnTo>
                    <a:lnTo>
                      <a:pt x="205" y="244"/>
                    </a:lnTo>
                    <a:lnTo>
                      <a:pt x="233" y="327"/>
                    </a:lnTo>
                    <a:lnTo>
                      <a:pt x="268" y="408"/>
                    </a:lnTo>
                    <a:lnTo>
                      <a:pt x="321" y="462"/>
                    </a:lnTo>
                    <a:lnTo>
                      <a:pt x="355" y="4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  <p:sp>
            <p:nvSpPr>
              <p:cNvPr id="208961" name="Freeform 40"/>
              <p:cNvSpPr>
                <a:spLocks noChangeAspect="1"/>
              </p:cNvSpPr>
              <p:nvPr/>
            </p:nvSpPr>
            <p:spPr bwMode="auto">
              <a:xfrm>
                <a:off x="2110" y="1778"/>
                <a:ext cx="437" cy="650"/>
              </a:xfrm>
              <a:custGeom>
                <a:avLst/>
                <a:gdLst>
                  <a:gd name="T0" fmla="*/ 0 w 437"/>
                  <a:gd name="T1" fmla="*/ 644 h 650"/>
                  <a:gd name="T2" fmla="*/ 0 w 437"/>
                  <a:gd name="T3" fmla="*/ 601 h 650"/>
                  <a:gd name="T4" fmla="*/ 27 w 437"/>
                  <a:gd name="T5" fmla="*/ 568 h 650"/>
                  <a:gd name="T6" fmla="*/ 145 w 437"/>
                  <a:gd name="T7" fmla="*/ 530 h 650"/>
                  <a:gd name="T8" fmla="*/ 292 w 437"/>
                  <a:gd name="T9" fmla="*/ 498 h 650"/>
                  <a:gd name="T10" fmla="*/ 376 w 437"/>
                  <a:gd name="T11" fmla="*/ 479 h 650"/>
                  <a:gd name="T12" fmla="*/ 386 w 437"/>
                  <a:gd name="T13" fmla="*/ 462 h 650"/>
                  <a:gd name="T14" fmla="*/ 346 w 437"/>
                  <a:gd name="T15" fmla="*/ 414 h 650"/>
                  <a:gd name="T16" fmla="*/ 267 w 437"/>
                  <a:gd name="T17" fmla="*/ 343 h 650"/>
                  <a:gd name="T18" fmla="*/ 186 w 437"/>
                  <a:gd name="T19" fmla="*/ 283 h 650"/>
                  <a:gd name="T20" fmla="*/ 121 w 437"/>
                  <a:gd name="T21" fmla="*/ 250 h 650"/>
                  <a:gd name="T22" fmla="*/ 85 w 437"/>
                  <a:gd name="T23" fmla="*/ 217 h 650"/>
                  <a:gd name="T24" fmla="*/ 82 w 437"/>
                  <a:gd name="T25" fmla="*/ 193 h 650"/>
                  <a:gd name="T26" fmla="*/ 103 w 437"/>
                  <a:gd name="T27" fmla="*/ 171 h 650"/>
                  <a:gd name="T28" fmla="*/ 154 w 437"/>
                  <a:gd name="T29" fmla="*/ 160 h 650"/>
                  <a:gd name="T30" fmla="*/ 219 w 437"/>
                  <a:gd name="T31" fmla="*/ 119 h 650"/>
                  <a:gd name="T32" fmla="*/ 228 w 437"/>
                  <a:gd name="T33" fmla="*/ 79 h 650"/>
                  <a:gd name="T34" fmla="*/ 228 w 437"/>
                  <a:gd name="T35" fmla="*/ 22 h 650"/>
                  <a:gd name="T36" fmla="*/ 222 w 437"/>
                  <a:gd name="T37" fmla="*/ 0 h 650"/>
                  <a:gd name="T38" fmla="*/ 246 w 437"/>
                  <a:gd name="T39" fmla="*/ 5 h 650"/>
                  <a:gd name="T40" fmla="*/ 280 w 437"/>
                  <a:gd name="T41" fmla="*/ 54 h 650"/>
                  <a:gd name="T42" fmla="*/ 292 w 437"/>
                  <a:gd name="T43" fmla="*/ 106 h 650"/>
                  <a:gd name="T44" fmla="*/ 255 w 437"/>
                  <a:gd name="T45" fmla="*/ 144 h 650"/>
                  <a:gd name="T46" fmla="*/ 222 w 437"/>
                  <a:gd name="T47" fmla="*/ 155 h 650"/>
                  <a:gd name="T48" fmla="*/ 158 w 437"/>
                  <a:gd name="T49" fmla="*/ 185 h 650"/>
                  <a:gd name="T50" fmla="*/ 145 w 437"/>
                  <a:gd name="T51" fmla="*/ 201 h 650"/>
                  <a:gd name="T52" fmla="*/ 154 w 437"/>
                  <a:gd name="T53" fmla="*/ 217 h 650"/>
                  <a:gd name="T54" fmla="*/ 213 w 437"/>
                  <a:gd name="T55" fmla="*/ 262 h 650"/>
                  <a:gd name="T56" fmla="*/ 274 w 437"/>
                  <a:gd name="T57" fmla="*/ 286 h 650"/>
                  <a:gd name="T58" fmla="*/ 355 w 437"/>
                  <a:gd name="T59" fmla="*/ 348 h 650"/>
                  <a:gd name="T60" fmla="*/ 410 w 437"/>
                  <a:gd name="T61" fmla="*/ 422 h 650"/>
                  <a:gd name="T62" fmla="*/ 437 w 437"/>
                  <a:gd name="T63" fmla="*/ 479 h 650"/>
                  <a:gd name="T64" fmla="*/ 428 w 437"/>
                  <a:gd name="T65" fmla="*/ 498 h 650"/>
                  <a:gd name="T66" fmla="*/ 410 w 437"/>
                  <a:gd name="T67" fmla="*/ 511 h 650"/>
                  <a:gd name="T68" fmla="*/ 340 w 437"/>
                  <a:gd name="T69" fmla="*/ 536 h 650"/>
                  <a:gd name="T70" fmla="*/ 201 w 437"/>
                  <a:gd name="T71" fmla="*/ 577 h 650"/>
                  <a:gd name="T72" fmla="*/ 112 w 437"/>
                  <a:gd name="T73" fmla="*/ 612 h 650"/>
                  <a:gd name="T74" fmla="*/ 55 w 437"/>
                  <a:gd name="T75" fmla="*/ 642 h 650"/>
                  <a:gd name="T76" fmla="*/ 18 w 437"/>
                  <a:gd name="T77" fmla="*/ 650 h 650"/>
                  <a:gd name="T78" fmla="*/ 0 w 437"/>
                  <a:gd name="T79" fmla="*/ 644 h 6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37"/>
                  <a:gd name="T121" fmla="*/ 0 h 650"/>
                  <a:gd name="T122" fmla="*/ 437 w 437"/>
                  <a:gd name="T123" fmla="*/ 650 h 6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37" h="650">
                    <a:moveTo>
                      <a:pt x="0" y="644"/>
                    </a:moveTo>
                    <a:lnTo>
                      <a:pt x="0" y="601"/>
                    </a:lnTo>
                    <a:lnTo>
                      <a:pt x="27" y="568"/>
                    </a:lnTo>
                    <a:lnTo>
                      <a:pt x="145" y="530"/>
                    </a:lnTo>
                    <a:lnTo>
                      <a:pt x="292" y="498"/>
                    </a:lnTo>
                    <a:lnTo>
                      <a:pt x="376" y="479"/>
                    </a:lnTo>
                    <a:lnTo>
                      <a:pt x="386" y="462"/>
                    </a:lnTo>
                    <a:lnTo>
                      <a:pt x="346" y="414"/>
                    </a:lnTo>
                    <a:lnTo>
                      <a:pt x="267" y="343"/>
                    </a:lnTo>
                    <a:lnTo>
                      <a:pt x="186" y="283"/>
                    </a:lnTo>
                    <a:lnTo>
                      <a:pt x="121" y="250"/>
                    </a:lnTo>
                    <a:lnTo>
                      <a:pt x="85" y="217"/>
                    </a:lnTo>
                    <a:lnTo>
                      <a:pt x="82" y="193"/>
                    </a:lnTo>
                    <a:lnTo>
                      <a:pt x="103" y="171"/>
                    </a:lnTo>
                    <a:lnTo>
                      <a:pt x="154" y="160"/>
                    </a:lnTo>
                    <a:lnTo>
                      <a:pt x="219" y="119"/>
                    </a:lnTo>
                    <a:lnTo>
                      <a:pt x="228" y="79"/>
                    </a:lnTo>
                    <a:lnTo>
                      <a:pt x="228" y="22"/>
                    </a:lnTo>
                    <a:lnTo>
                      <a:pt x="222" y="0"/>
                    </a:lnTo>
                    <a:lnTo>
                      <a:pt x="246" y="5"/>
                    </a:lnTo>
                    <a:lnTo>
                      <a:pt x="280" y="54"/>
                    </a:lnTo>
                    <a:lnTo>
                      <a:pt x="292" y="106"/>
                    </a:lnTo>
                    <a:lnTo>
                      <a:pt x="255" y="144"/>
                    </a:lnTo>
                    <a:lnTo>
                      <a:pt x="222" y="155"/>
                    </a:lnTo>
                    <a:lnTo>
                      <a:pt x="158" y="185"/>
                    </a:lnTo>
                    <a:lnTo>
                      <a:pt x="145" y="201"/>
                    </a:lnTo>
                    <a:lnTo>
                      <a:pt x="154" y="217"/>
                    </a:lnTo>
                    <a:lnTo>
                      <a:pt x="213" y="262"/>
                    </a:lnTo>
                    <a:lnTo>
                      <a:pt x="274" y="286"/>
                    </a:lnTo>
                    <a:lnTo>
                      <a:pt x="355" y="348"/>
                    </a:lnTo>
                    <a:lnTo>
                      <a:pt x="410" y="422"/>
                    </a:lnTo>
                    <a:lnTo>
                      <a:pt x="437" y="479"/>
                    </a:lnTo>
                    <a:lnTo>
                      <a:pt x="428" y="498"/>
                    </a:lnTo>
                    <a:lnTo>
                      <a:pt x="410" y="511"/>
                    </a:lnTo>
                    <a:lnTo>
                      <a:pt x="340" y="536"/>
                    </a:lnTo>
                    <a:lnTo>
                      <a:pt x="201" y="577"/>
                    </a:lnTo>
                    <a:lnTo>
                      <a:pt x="112" y="612"/>
                    </a:lnTo>
                    <a:lnTo>
                      <a:pt x="55" y="642"/>
                    </a:lnTo>
                    <a:lnTo>
                      <a:pt x="18" y="650"/>
                    </a:lnTo>
                    <a:lnTo>
                      <a:pt x="0" y="6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  <p:sp>
            <p:nvSpPr>
              <p:cNvPr id="208962" name="Freeform 41"/>
              <p:cNvSpPr>
                <a:spLocks noChangeAspect="1"/>
              </p:cNvSpPr>
              <p:nvPr/>
            </p:nvSpPr>
            <p:spPr bwMode="auto">
              <a:xfrm>
                <a:off x="1681" y="1875"/>
                <a:ext cx="341" cy="463"/>
              </a:xfrm>
              <a:custGeom>
                <a:avLst/>
                <a:gdLst>
                  <a:gd name="T0" fmla="*/ 70 w 341"/>
                  <a:gd name="T1" fmla="*/ 376 h 463"/>
                  <a:gd name="T2" fmla="*/ 109 w 341"/>
                  <a:gd name="T3" fmla="*/ 417 h 463"/>
                  <a:gd name="T4" fmla="*/ 173 w 341"/>
                  <a:gd name="T5" fmla="*/ 455 h 463"/>
                  <a:gd name="T6" fmla="*/ 227 w 341"/>
                  <a:gd name="T7" fmla="*/ 463 h 463"/>
                  <a:gd name="T8" fmla="*/ 268 w 341"/>
                  <a:gd name="T9" fmla="*/ 455 h 463"/>
                  <a:gd name="T10" fmla="*/ 317 w 341"/>
                  <a:gd name="T11" fmla="*/ 423 h 463"/>
                  <a:gd name="T12" fmla="*/ 335 w 341"/>
                  <a:gd name="T13" fmla="*/ 357 h 463"/>
                  <a:gd name="T14" fmla="*/ 341 w 341"/>
                  <a:gd name="T15" fmla="*/ 308 h 463"/>
                  <a:gd name="T16" fmla="*/ 326 w 341"/>
                  <a:gd name="T17" fmla="*/ 262 h 463"/>
                  <a:gd name="T18" fmla="*/ 298 w 341"/>
                  <a:gd name="T19" fmla="*/ 205 h 463"/>
                  <a:gd name="T20" fmla="*/ 272 w 341"/>
                  <a:gd name="T21" fmla="*/ 155 h 463"/>
                  <a:gd name="T22" fmla="*/ 268 w 341"/>
                  <a:gd name="T23" fmla="*/ 144 h 463"/>
                  <a:gd name="T24" fmla="*/ 280 w 341"/>
                  <a:gd name="T25" fmla="*/ 87 h 463"/>
                  <a:gd name="T26" fmla="*/ 317 w 341"/>
                  <a:gd name="T27" fmla="*/ 30 h 463"/>
                  <a:gd name="T28" fmla="*/ 323 w 341"/>
                  <a:gd name="T29" fmla="*/ 13 h 463"/>
                  <a:gd name="T30" fmla="*/ 304 w 341"/>
                  <a:gd name="T31" fmla="*/ 0 h 463"/>
                  <a:gd name="T32" fmla="*/ 280 w 341"/>
                  <a:gd name="T33" fmla="*/ 0 h 463"/>
                  <a:gd name="T34" fmla="*/ 254 w 341"/>
                  <a:gd name="T35" fmla="*/ 74 h 463"/>
                  <a:gd name="T36" fmla="*/ 242 w 341"/>
                  <a:gd name="T37" fmla="*/ 122 h 463"/>
                  <a:gd name="T38" fmla="*/ 209 w 341"/>
                  <a:gd name="T39" fmla="*/ 90 h 463"/>
                  <a:gd name="T40" fmla="*/ 181 w 341"/>
                  <a:gd name="T41" fmla="*/ 65 h 463"/>
                  <a:gd name="T42" fmla="*/ 124 w 341"/>
                  <a:gd name="T43" fmla="*/ 46 h 463"/>
                  <a:gd name="T44" fmla="*/ 82 w 341"/>
                  <a:gd name="T45" fmla="*/ 46 h 463"/>
                  <a:gd name="T46" fmla="*/ 18 w 341"/>
                  <a:gd name="T47" fmla="*/ 74 h 463"/>
                  <a:gd name="T48" fmla="*/ 0 w 341"/>
                  <a:gd name="T49" fmla="*/ 152 h 463"/>
                  <a:gd name="T50" fmla="*/ 15 w 341"/>
                  <a:gd name="T51" fmla="*/ 254 h 463"/>
                  <a:gd name="T52" fmla="*/ 43 w 341"/>
                  <a:gd name="T53" fmla="*/ 349 h 463"/>
                  <a:gd name="T54" fmla="*/ 70 w 341"/>
                  <a:gd name="T55" fmla="*/ 376 h 4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41"/>
                  <a:gd name="T85" fmla="*/ 0 h 463"/>
                  <a:gd name="T86" fmla="*/ 341 w 341"/>
                  <a:gd name="T87" fmla="*/ 463 h 4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41" h="463">
                    <a:moveTo>
                      <a:pt x="70" y="376"/>
                    </a:moveTo>
                    <a:lnTo>
                      <a:pt x="109" y="417"/>
                    </a:lnTo>
                    <a:lnTo>
                      <a:pt x="173" y="455"/>
                    </a:lnTo>
                    <a:lnTo>
                      <a:pt x="227" y="463"/>
                    </a:lnTo>
                    <a:lnTo>
                      <a:pt x="268" y="455"/>
                    </a:lnTo>
                    <a:lnTo>
                      <a:pt x="317" y="423"/>
                    </a:lnTo>
                    <a:lnTo>
                      <a:pt x="335" y="357"/>
                    </a:lnTo>
                    <a:lnTo>
                      <a:pt x="341" y="308"/>
                    </a:lnTo>
                    <a:lnTo>
                      <a:pt x="326" y="262"/>
                    </a:lnTo>
                    <a:lnTo>
                      <a:pt x="298" y="205"/>
                    </a:lnTo>
                    <a:lnTo>
                      <a:pt x="272" y="155"/>
                    </a:lnTo>
                    <a:lnTo>
                      <a:pt x="268" y="144"/>
                    </a:lnTo>
                    <a:lnTo>
                      <a:pt x="280" y="87"/>
                    </a:lnTo>
                    <a:lnTo>
                      <a:pt x="317" y="30"/>
                    </a:lnTo>
                    <a:lnTo>
                      <a:pt x="323" y="13"/>
                    </a:lnTo>
                    <a:lnTo>
                      <a:pt x="304" y="0"/>
                    </a:lnTo>
                    <a:lnTo>
                      <a:pt x="280" y="0"/>
                    </a:lnTo>
                    <a:lnTo>
                      <a:pt x="254" y="74"/>
                    </a:lnTo>
                    <a:lnTo>
                      <a:pt x="242" y="122"/>
                    </a:lnTo>
                    <a:lnTo>
                      <a:pt x="209" y="90"/>
                    </a:lnTo>
                    <a:lnTo>
                      <a:pt x="181" y="65"/>
                    </a:lnTo>
                    <a:lnTo>
                      <a:pt x="124" y="46"/>
                    </a:lnTo>
                    <a:lnTo>
                      <a:pt x="82" y="46"/>
                    </a:lnTo>
                    <a:lnTo>
                      <a:pt x="18" y="74"/>
                    </a:lnTo>
                    <a:lnTo>
                      <a:pt x="0" y="152"/>
                    </a:lnTo>
                    <a:lnTo>
                      <a:pt x="15" y="254"/>
                    </a:lnTo>
                    <a:lnTo>
                      <a:pt x="43" y="349"/>
                    </a:lnTo>
                    <a:lnTo>
                      <a:pt x="70" y="3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</p:grp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2482876" y="1414471"/>
            <a:ext cx="2592391" cy="1401762"/>
            <a:chOff x="2140" y="1147"/>
            <a:chExt cx="1633" cy="883"/>
          </a:xfrm>
        </p:grpSpPr>
        <p:grpSp>
          <p:nvGrpSpPr>
            <p:cNvPr id="12" name="Group 43"/>
            <p:cNvGrpSpPr>
              <a:grpSpLocks noChangeAspect="1"/>
            </p:cNvGrpSpPr>
            <p:nvPr/>
          </p:nvGrpSpPr>
          <p:grpSpPr bwMode="auto">
            <a:xfrm>
              <a:off x="2431" y="1147"/>
              <a:ext cx="609" cy="675"/>
              <a:chOff x="2697" y="3023"/>
              <a:chExt cx="282" cy="339"/>
            </a:xfrm>
          </p:grpSpPr>
          <p:sp>
            <p:nvSpPr>
              <p:cNvPr id="208951" name="Freeform 44"/>
              <p:cNvSpPr>
                <a:spLocks noChangeAspect="1"/>
              </p:cNvSpPr>
              <p:nvPr/>
            </p:nvSpPr>
            <p:spPr bwMode="auto">
              <a:xfrm>
                <a:off x="2700" y="3027"/>
                <a:ext cx="203" cy="333"/>
              </a:xfrm>
              <a:custGeom>
                <a:avLst/>
                <a:gdLst>
                  <a:gd name="T0" fmla="*/ 1 w 405"/>
                  <a:gd name="T1" fmla="*/ 0 h 666"/>
                  <a:gd name="T2" fmla="*/ 1 w 405"/>
                  <a:gd name="T3" fmla="*/ 1 h 666"/>
                  <a:gd name="T4" fmla="*/ 1 w 405"/>
                  <a:gd name="T5" fmla="*/ 1 h 666"/>
                  <a:gd name="T6" fmla="*/ 1 w 405"/>
                  <a:gd name="T7" fmla="*/ 1 h 666"/>
                  <a:gd name="T8" fmla="*/ 0 w 405"/>
                  <a:gd name="T9" fmla="*/ 1 h 666"/>
                  <a:gd name="T10" fmla="*/ 1 w 405"/>
                  <a:gd name="T11" fmla="*/ 1 h 666"/>
                  <a:gd name="T12" fmla="*/ 1 w 405"/>
                  <a:gd name="T13" fmla="*/ 1 h 666"/>
                  <a:gd name="T14" fmla="*/ 1 w 405"/>
                  <a:gd name="T15" fmla="*/ 1 h 666"/>
                  <a:gd name="T16" fmla="*/ 1 w 405"/>
                  <a:gd name="T17" fmla="*/ 1 h 666"/>
                  <a:gd name="T18" fmla="*/ 1 w 405"/>
                  <a:gd name="T19" fmla="*/ 1 h 666"/>
                  <a:gd name="T20" fmla="*/ 1 w 405"/>
                  <a:gd name="T21" fmla="*/ 1 h 666"/>
                  <a:gd name="T22" fmla="*/ 1 w 405"/>
                  <a:gd name="T23" fmla="*/ 1 h 666"/>
                  <a:gd name="T24" fmla="*/ 1 w 405"/>
                  <a:gd name="T25" fmla="*/ 1 h 666"/>
                  <a:gd name="T26" fmla="*/ 1 w 405"/>
                  <a:gd name="T27" fmla="*/ 1 h 666"/>
                  <a:gd name="T28" fmla="*/ 1 w 405"/>
                  <a:gd name="T29" fmla="*/ 1 h 666"/>
                  <a:gd name="T30" fmla="*/ 1 w 405"/>
                  <a:gd name="T31" fmla="*/ 1 h 666"/>
                  <a:gd name="T32" fmla="*/ 1 w 405"/>
                  <a:gd name="T33" fmla="*/ 1 h 666"/>
                  <a:gd name="T34" fmla="*/ 1 w 405"/>
                  <a:gd name="T35" fmla="*/ 1 h 666"/>
                  <a:gd name="T36" fmla="*/ 1 w 405"/>
                  <a:gd name="T37" fmla="*/ 1 h 666"/>
                  <a:gd name="T38" fmla="*/ 1 w 405"/>
                  <a:gd name="T39" fmla="*/ 1 h 666"/>
                  <a:gd name="T40" fmla="*/ 1 w 405"/>
                  <a:gd name="T41" fmla="*/ 1 h 666"/>
                  <a:gd name="T42" fmla="*/ 1 w 405"/>
                  <a:gd name="T43" fmla="*/ 1 h 666"/>
                  <a:gd name="T44" fmla="*/ 1 w 405"/>
                  <a:gd name="T45" fmla="*/ 1 h 666"/>
                  <a:gd name="T46" fmla="*/ 1 w 405"/>
                  <a:gd name="T47" fmla="*/ 1 h 666"/>
                  <a:gd name="T48" fmla="*/ 1 w 405"/>
                  <a:gd name="T49" fmla="*/ 1 h 666"/>
                  <a:gd name="T50" fmla="*/ 1 w 405"/>
                  <a:gd name="T51" fmla="*/ 1 h 666"/>
                  <a:gd name="T52" fmla="*/ 1 w 405"/>
                  <a:gd name="T53" fmla="*/ 1 h 666"/>
                  <a:gd name="T54" fmla="*/ 1 w 405"/>
                  <a:gd name="T55" fmla="*/ 1 h 666"/>
                  <a:gd name="T56" fmla="*/ 1 w 405"/>
                  <a:gd name="T57" fmla="*/ 1 h 666"/>
                  <a:gd name="T58" fmla="*/ 1 w 405"/>
                  <a:gd name="T59" fmla="*/ 1 h 666"/>
                  <a:gd name="T60" fmla="*/ 1 w 405"/>
                  <a:gd name="T61" fmla="*/ 1 h 666"/>
                  <a:gd name="T62" fmla="*/ 1 w 405"/>
                  <a:gd name="T63" fmla="*/ 1 h 666"/>
                  <a:gd name="T64" fmla="*/ 1 w 405"/>
                  <a:gd name="T65" fmla="*/ 1 h 666"/>
                  <a:gd name="T66" fmla="*/ 1 w 405"/>
                  <a:gd name="T67" fmla="*/ 1 h 666"/>
                  <a:gd name="T68" fmla="*/ 1 w 405"/>
                  <a:gd name="T69" fmla="*/ 1 h 666"/>
                  <a:gd name="T70" fmla="*/ 1 w 405"/>
                  <a:gd name="T71" fmla="*/ 0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5"/>
                  <a:gd name="T109" fmla="*/ 0 h 666"/>
                  <a:gd name="T110" fmla="*/ 405 w 405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5" h="666">
                    <a:moveTo>
                      <a:pt x="230" y="0"/>
                    </a:moveTo>
                    <a:lnTo>
                      <a:pt x="171" y="3"/>
                    </a:lnTo>
                    <a:lnTo>
                      <a:pt x="137" y="56"/>
                    </a:lnTo>
                    <a:lnTo>
                      <a:pt x="42" y="143"/>
                    </a:lnTo>
                    <a:lnTo>
                      <a:pt x="0" y="191"/>
                    </a:lnTo>
                    <a:lnTo>
                      <a:pt x="28" y="317"/>
                    </a:lnTo>
                    <a:lnTo>
                      <a:pt x="50" y="412"/>
                    </a:lnTo>
                    <a:lnTo>
                      <a:pt x="107" y="523"/>
                    </a:lnTo>
                    <a:lnTo>
                      <a:pt x="205" y="601"/>
                    </a:lnTo>
                    <a:lnTo>
                      <a:pt x="315" y="666"/>
                    </a:lnTo>
                    <a:lnTo>
                      <a:pt x="318" y="649"/>
                    </a:lnTo>
                    <a:lnTo>
                      <a:pt x="326" y="646"/>
                    </a:lnTo>
                    <a:lnTo>
                      <a:pt x="326" y="638"/>
                    </a:lnTo>
                    <a:lnTo>
                      <a:pt x="326" y="629"/>
                    </a:lnTo>
                    <a:lnTo>
                      <a:pt x="326" y="621"/>
                    </a:lnTo>
                    <a:lnTo>
                      <a:pt x="326" y="613"/>
                    </a:lnTo>
                    <a:lnTo>
                      <a:pt x="335" y="610"/>
                    </a:lnTo>
                    <a:lnTo>
                      <a:pt x="343" y="610"/>
                    </a:lnTo>
                    <a:lnTo>
                      <a:pt x="352" y="610"/>
                    </a:lnTo>
                    <a:lnTo>
                      <a:pt x="360" y="604"/>
                    </a:lnTo>
                    <a:lnTo>
                      <a:pt x="360" y="596"/>
                    </a:lnTo>
                    <a:lnTo>
                      <a:pt x="360" y="587"/>
                    </a:lnTo>
                    <a:lnTo>
                      <a:pt x="360" y="579"/>
                    </a:lnTo>
                    <a:lnTo>
                      <a:pt x="369" y="576"/>
                    </a:lnTo>
                    <a:lnTo>
                      <a:pt x="377" y="576"/>
                    </a:lnTo>
                    <a:lnTo>
                      <a:pt x="385" y="576"/>
                    </a:lnTo>
                    <a:lnTo>
                      <a:pt x="391" y="568"/>
                    </a:lnTo>
                    <a:lnTo>
                      <a:pt x="388" y="559"/>
                    </a:lnTo>
                    <a:lnTo>
                      <a:pt x="388" y="551"/>
                    </a:lnTo>
                    <a:lnTo>
                      <a:pt x="397" y="545"/>
                    </a:lnTo>
                    <a:lnTo>
                      <a:pt x="405" y="543"/>
                    </a:lnTo>
                    <a:lnTo>
                      <a:pt x="255" y="478"/>
                    </a:lnTo>
                    <a:lnTo>
                      <a:pt x="109" y="289"/>
                    </a:lnTo>
                    <a:lnTo>
                      <a:pt x="115" y="177"/>
                    </a:lnTo>
                    <a:lnTo>
                      <a:pt x="216" y="59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52" name="Freeform 45"/>
              <p:cNvSpPr>
                <a:spLocks noChangeAspect="1"/>
              </p:cNvSpPr>
              <p:nvPr/>
            </p:nvSpPr>
            <p:spPr bwMode="auto">
              <a:xfrm>
                <a:off x="2728" y="3024"/>
                <a:ext cx="246" cy="275"/>
              </a:xfrm>
              <a:custGeom>
                <a:avLst/>
                <a:gdLst>
                  <a:gd name="T0" fmla="*/ 1 w 492"/>
                  <a:gd name="T1" fmla="*/ 1 h 549"/>
                  <a:gd name="T2" fmla="*/ 1 w 492"/>
                  <a:gd name="T3" fmla="*/ 1 h 549"/>
                  <a:gd name="T4" fmla="*/ 1 w 492"/>
                  <a:gd name="T5" fmla="*/ 1 h 549"/>
                  <a:gd name="T6" fmla="*/ 1 w 492"/>
                  <a:gd name="T7" fmla="*/ 1 h 549"/>
                  <a:gd name="T8" fmla="*/ 1 w 492"/>
                  <a:gd name="T9" fmla="*/ 1 h 549"/>
                  <a:gd name="T10" fmla="*/ 1 w 492"/>
                  <a:gd name="T11" fmla="*/ 1 h 549"/>
                  <a:gd name="T12" fmla="*/ 1 w 492"/>
                  <a:gd name="T13" fmla="*/ 1 h 549"/>
                  <a:gd name="T14" fmla="*/ 1 w 492"/>
                  <a:gd name="T15" fmla="*/ 1 h 549"/>
                  <a:gd name="T16" fmla="*/ 1 w 492"/>
                  <a:gd name="T17" fmla="*/ 1 h 549"/>
                  <a:gd name="T18" fmla="*/ 1 w 492"/>
                  <a:gd name="T19" fmla="*/ 1 h 549"/>
                  <a:gd name="T20" fmla="*/ 1 w 492"/>
                  <a:gd name="T21" fmla="*/ 1 h 549"/>
                  <a:gd name="T22" fmla="*/ 1 w 492"/>
                  <a:gd name="T23" fmla="*/ 1 h 549"/>
                  <a:gd name="T24" fmla="*/ 1 w 492"/>
                  <a:gd name="T25" fmla="*/ 1 h 549"/>
                  <a:gd name="T26" fmla="*/ 1 w 492"/>
                  <a:gd name="T27" fmla="*/ 1 h 549"/>
                  <a:gd name="T28" fmla="*/ 0 w 492"/>
                  <a:gd name="T29" fmla="*/ 1 h 549"/>
                  <a:gd name="T30" fmla="*/ 1 w 492"/>
                  <a:gd name="T31" fmla="*/ 1 h 549"/>
                  <a:gd name="T32" fmla="*/ 1 w 492"/>
                  <a:gd name="T33" fmla="*/ 0 h 549"/>
                  <a:gd name="T34" fmla="*/ 1 w 492"/>
                  <a:gd name="T35" fmla="*/ 1 h 5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2"/>
                  <a:gd name="T55" fmla="*/ 0 h 549"/>
                  <a:gd name="T56" fmla="*/ 492 w 492"/>
                  <a:gd name="T57" fmla="*/ 549 h 5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2" h="549">
                    <a:moveTo>
                      <a:pt x="191" y="59"/>
                    </a:moveTo>
                    <a:lnTo>
                      <a:pt x="220" y="152"/>
                    </a:lnTo>
                    <a:lnTo>
                      <a:pt x="253" y="194"/>
                    </a:lnTo>
                    <a:lnTo>
                      <a:pt x="329" y="242"/>
                    </a:lnTo>
                    <a:lnTo>
                      <a:pt x="439" y="253"/>
                    </a:lnTo>
                    <a:lnTo>
                      <a:pt x="492" y="256"/>
                    </a:lnTo>
                    <a:lnTo>
                      <a:pt x="484" y="343"/>
                    </a:lnTo>
                    <a:lnTo>
                      <a:pt x="444" y="444"/>
                    </a:lnTo>
                    <a:lnTo>
                      <a:pt x="374" y="527"/>
                    </a:lnTo>
                    <a:lnTo>
                      <a:pt x="352" y="549"/>
                    </a:lnTo>
                    <a:lnTo>
                      <a:pt x="216" y="530"/>
                    </a:lnTo>
                    <a:lnTo>
                      <a:pt x="112" y="474"/>
                    </a:lnTo>
                    <a:lnTo>
                      <a:pt x="64" y="416"/>
                    </a:lnTo>
                    <a:lnTo>
                      <a:pt x="22" y="293"/>
                    </a:lnTo>
                    <a:lnTo>
                      <a:pt x="0" y="194"/>
                    </a:lnTo>
                    <a:lnTo>
                      <a:pt x="121" y="74"/>
                    </a:lnTo>
                    <a:lnTo>
                      <a:pt x="180" y="0"/>
                    </a:lnTo>
                    <a:lnTo>
                      <a:pt x="191" y="59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53" name="Freeform 46"/>
              <p:cNvSpPr>
                <a:spLocks noChangeAspect="1"/>
              </p:cNvSpPr>
              <p:nvPr/>
            </p:nvSpPr>
            <p:spPr bwMode="auto">
              <a:xfrm>
                <a:off x="2697" y="3023"/>
                <a:ext cx="282" cy="339"/>
              </a:xfrm>
              <a:custGeom>
                <a:avLst/>
                <a:gdLst>
                  <a:gd name="T0" fmla="*/ 1 w 563"/>
                  <a:gd name="T1" fmla="*/ 1 h 678"/>
                  <a:gd name="T2" fmla="*/ 1 w 563"/>
                  <a:gd name="T3" fmla="*/ 1 h 678"/>
                  <a:gd name="T4" fmla="*/ 1 w 563"/>
                  <a:gd name="T5" fmla="*/ 1 h 678"/>
                  <a:gd name="T6" fmla="*/ 1 w 563"/>
                  <a:gd name="T7" fmla="*/ 1 h 678"/>
                  <a:gd name="T8" fmla="*/ 1 w 563"/>
                  <a:gd name="T9" fmla="*/ 1 h 678"/>
                  <a:gd name="T10" fmla="*/ 1 w 563"/>
                  <a:gd name="T11" fmla="*/ 1 h 678"/>
                  <a:gd name="T12" fmla="*/ 1 w 563"/>
                  <a:gd name="T13" fmla="*/ 1 h 678"/>
                  <a:gd name="T14" fmla="*/ 1 w 563"/>
                  <a:gd name="T15" fmla="*/ 1 h 678"/>
                  <a:gd name="T16" fmla="*/ 1 w 563"/>
                  <a:gd name="T17" fmla="*/ 1 h 678"/>
                  <a:gd name="T18" fmla="*/ 1 w 563"/>
                  <a:gd name="T19" fmla="*/ 1 h 678"/>
                  <a:gd name="T20" fmla="*/ 1 w 563"/>
                  <a:gd name="T21" fmla="*/ 1 h 678"/>
                  <a:gd name="T22" fmla="*/ 1 w 563"/>
                  <a:gd name="T23" fmla="*/ 1 h 678"/>
                  <a:gd name="T24" fmla="*/ 1 w 563"/>
                  <a:gd name="T25" fmla="*/ 1 h 678"/>
                  <a:gd name="T26" fmla="*/ 1 w 563"/>
                  <a:gd name="T27" fmla="*/ 1 h 678"/>
                  <a:gd name="T28" fmla="*/ 1 w 563"/>
                  <a:gd name="T29" fmla="*/ 1 h 678"/>
                  <a:gd name="T30" fmla="*/ 1 w 563"/>
                  <a:gd name="T31" fmla="*/ 1 h 678"/>
                  <a:gd name="T32" fmla="*/ 1 w 563"/>
                  <a:gd name="T33" fmla="*/ 1 h 678"/>
                  <a:gd name="T34" fmla="*/ 1 w 563"/>
                  <a:gd name="T35" fmla="*/ 1 h 678"/>
                  <a:gd name="T36" fmla="*/ 1 w 563"/>
                  <a:gd name="T37" fmla="*/ 1 h 678"/>
                  <a:gd name="T38" fmla="*/ 1 w 563"/>
                  <a:gd name="T39" fmla="*/ 1 h 678"/>
                  <a:gd name="T40" fmla="*/ 1 w 563"/>
                  <a:gd name="T41" fmla="*/ 1 h 678"/>
                  <a:gd name="T42" fmla="*/ 1 w 563"/>
                  <a:gd name="T43" fmla="*/ 1 h 678"/>
                  <a:gd name="T44" fmla="*/ 1 w 563"/>
                  <a:gd name="T45" fmla="*/ 1 h 678"/>
                  <a:gd name="T46" fmla="*/ 1 w 563"/>
                  <a:gd name="T47" fmla="*/ 1 h 678"/>
                  <a:gd name="T48" fmla="*/ 1 w 563"/>
                  <a:gd name="T49" fmla="*/ 1 h 678"/>
                  <a:gd name="T50" fmla="*/ 1 w 563"/>
                  <a:gd name="T51" fmla="*/ 1 h 678"/>
                  <a:gd name="T52" fmla="*/ 1 w 563"/>
                  <a:gd name="T53" fmla="*/ 1 h 678"/>
                  <a:gd name="T54" fmla="*/ 1 w 563"/>
                  <a:gd name="T55" fmla="*/ 1 h 678"/>
                  <a:gd name="T56" fmla="*/ 1 w 563"/>
                  <a:gd name="T57" fmla="*/ 1 h 678"/>
                  <a:gd name="T58" fmla="*/ 1 w 563"/>
                  <a:gd name="T59" fmla="*/ 1 h 678"/>
                  <a:gd name="T60" fmla="*/ 1 w 563"/>
                  <a:gd name="T61" fmla="*/ 1 h 678"/>
                  <a:gd name="T62" fmla="*/ 1 w 563"/>
                  <a:gd name="T63" fmla="*/ 1 h 678"/>
                  <a:gd name="T64" fmla="*/ 1 w 563"/>
                  <a:gd name="T65" fmla="*/ 1 h 678"/>
                  <a:gd name="T66" fmla="*/ 1 w 563"/>
                  <a:gd name="T67" fmla="*/ 1 h 678"/>
                  <a:gd name="T68" fmla="*/ 1 w 563"/>
                  <a:gd name="T69" fmla="*/ 1 h 678"/>
                  <a:gd name="T70" fmla="*/ 1 w 563"/>
                  <a:gd name="T71" fmla="*/ 1 h 678"/>
                  <a:gd name="T72" fmla="*/ 1 w 563"/>
                  <a:gd name="T73" fmla="*/ 1 h 678"/>
                  <a:gd name="T74" fmla="*/ 1 w 563"/>
                  <a:gd name="T75" fmla="*/ 1 h 678"/>
                  <a:gd name="T76" fmla="*/ 1 w 563"/>
                  <a:gd name="T77" fmla="*/ 1 h 678"/>
                  <a:gd name="T78" fmla="*/ 1 w 563"/>
                  <a:gd name="T79" fmla="*/ 1 h 678"/>
                  <a:gd name="T80" fmla="*/ 1 w 563"/>
                  <a:gd name="T81" fmla="*/ 1 h 678"/>
                  <a:gd name="T82" fmla="*/ 1 w 563"/>
                  <a:gd name="T83" fmla="*/ 1 h 678"/>
                  <a:gd name="T84" fmla="*/ 1 w 563"/>
                  <a:gd name="T85" fmla="*/ 1 h 678"/>
                  <a:gd name="T86" fmla="*/ 1 w 563"/>
                  <a:gd name="T87" fmla="*/ 1 h 678"/>
                  <a:gd name="T88" fmla="*/ 1 w 563"/>
                  <a:gd name="T89" fmla="*/ 1 h 678"/>
                  <a:gd name="T90" fmla="*/ 1 w 563"/>
                  <a:gd name="T91" fmla="*/ 1 h 678"/>
                  <a:gd name="T92" fmla="*/ 1 w 563"/>
                  <a:gd name="T93" fmla="*/ 1 h 678"/>
                  <a:gd name="T94" fmla="*/ 1 w 563"/>
                  <a:gd name="T95" fmla="*/ 1 h 678"/>
                  <a:gd name="T96" fmla="*/ 1 w 563"/>
                  <a:gd name="T97" fmla="*/ 0 h 678"/>
                  <a:gd name="T98" fmla="*/ 1 w 563"/>
                  <a:gd name="T99" fmla="*/ 1 h 678"/>
                  <a:gd name="T100" fmla="*/ 1 w 563"/>
                  <a:gd name="T101" fmla="*/ 1 h 67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3"/>
                  <a:gd name="T154" fmla="*/ 0 h 678"/>
                  <a:gd name="T155" fmla="*/ 563 w 563"/>
                  <a:gd name="T156" fmla="*/ 678 h 67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3" h="678">
                    <a:moveTo>
                      <a:pt x="56" y="191"/>
                    </a:moveTo>
                    <a:lnTo>
                      <a:pt x="135" y="115"/>
                    </a:lnTo>
                    <a:lnTo>
                      <a:pt x="171" y="76"/>
                    </a:lnTo>
                    <a:lnTo>
                      <a:pt x="216" y="17"/>
                    </a:lnTo>
                    <a:lnTo>
                      <a:pt x="183" y="20"/>
                    </a:lnTo>
                    <a:lnTo>
                      <a:pt x="146" y="76"/>
                    </a:lnTo>
                    <a:lnTo>
                      <a:pt x="110" y="107"/>
                    </a:lnTo>
                    <a:lnTo>
                      <a:pt x="39" y="174"/>
                    </a:lnTo>
                    <a:lnTo>
                      <a:pt x="14" y="202"/>
                    </a:lnTo>
                    <a:lnTo>
                      <a:pt x="34" y="284"/>
                    </a:lnTo>
                    <a:lnTo>
                      <a:pt x="56" y="371"/>
                    </a:lnTo>
                    <a:lnTo>
                      <a:pt x="65" y="421"/>
                    </a:lnTo>
                    <a:lnTo>
                      <a:pt x="84" y="470"/>
                    </a:lnTo>
                    <a:lnTo>
                      <a:pt x="107" y="515"/>
                    </a:lnTo>
                    <a:lnTo>
                      <a:pt x="141" y="549"/>
                    </a:lnTo>
                    <a:lnTo>
                      <a:pt x="200" y="591"/>
                    </a:lnTo>
                    <a:lnTo>
                      <a:pt x="253" y="627"/>
                    </a:lnTo>
                    <a:lnTo>
                      <a:pt x="304" y="655"/>
                    </a:lnTo>
                    <a:lnTo>
                      <a:pt x="316" y="655"/>
                    </a:lnTo>
                    <a:lnTo>
                      <a:pt x="316" y="644"/>
                    </a:lnTo>
                    <a:lnTo>
                      <a:pt x="244" y="602"/>
                    </a:lnTo>
                    <a:lnTo>
                      <a:pt x="163" y="552"/>
                    </a:lnTo>
                    <a:lnTo>
                      <a:pt x="118" y="509"/>
                    </a:lnTo>
                    <a:lnTo>
                      <a:pt x="84" y="444"/>
                    </a:lnTo>
                    <a:lnTo>
                      <a:pt x="73" y="388"/>
                    </a:lnTo>
                    <a:lnTo>
                      <a:pt x="90" y="430"/>
                    </a:lnTo>
                    <a:lnTo>
                      <a:pt x="124" y="498"/>
                    </a:lnTo>
                    <a:lnTo>
                      <a:pt x="163" y="532"/>
                    </a:lnTo>
                    <a:lnTo>
                      <a:pt x="200" y="557"/>
                    </a:lnTo>
                    <a:lnTo>
                      <a:pt x="242" y="582"/>
                    </a:lnTo>
                    <a:lnTo>
                      <a:pt x="293" y="619"/>
                    </a:lnTo>
                    <a:lnTo>
                      <a:pt x="319" y="627"/>
                    </a:lnTo>
                    <a:lnTo>
                      <a:pt x="324" y="613"/>
                    </a:lnTo>
                    <a:lnTo>
                      <a:pt x="259" y="577"/>
                    </a:lnTo>
                    <a:lnTo>
                      <a:pt x="302" y="591"/>
                    </a:lnTo>
                    <a:lnTo>
                      <a:pt x="335" y="605"/>
                    </a:lnTo>
                    <a:lnTo>
                      <a:pt x="352" y="605"/>
                    </a:lnTo>
                    <a:lnTo>
                      <a:pt x="355" y="585"/>
                    </a:lnTo>
                    <a:lnTo>
                      <a:pt x="278" y="566"/>
                    </a:lnTo>
                    <a:lnTo>
                      <a:pt x="219" y="546"/>
                    </a:lnTo>
                    <a:lnTo>
                      <a:pt x="171" y="515"/>
                    </a:lnTo>
                    <a:lnTo>
                      <a:pt x="141" y="481"/>
                    </a:lnTo>
                    <a:lnTo>
                      <a:pt x="121" y="441"/>
                    </a:lnTo>
                    <a:lnTo>
                      <a:pt x="163" y="487"/>
                    </a:lnTo>
                    <a:lnTo>
                      <a:pt x="216" y="526"/>
                    </a:lnTo>
                    <a:lnTo>
                      <a:pt x="273" y="549"/>
                    </a:lnTo>
                    <a:lnTo>
                      <a:pt x="330" y="563"/>
                    </a:lnTo>
                    <a:lnTo>
                      <a:pt x="355" y="571"/>
                    </a:lnTo>
                    <a:lnTo>
                      <a:pt x="372" y="574"/>
                    </a:lnTo>
                    <a:lnTo>
                      <a:pt x="386" y="574"/>
                    </a:lnTo>
                    <a:lnTo>
                      <a:pt x="389" y="563"/>
                    </a:lnTo>
                    <a:lnTo>
                      <a:pt x="386" y="554"/>
                    </a:lnTo>
                    <a:lnTo>
                      <a:pt x="313" y="543"/>
                    </a:lnTo>
                    <a:lnTo>
                      <a:pt x="256" y="529"/>
                    </a:lnTo>
                    <a:lnTo>
                      <a:pt x="230" y="515"/>
                    </a:lnTo>
                    <a:lnTo>
                      <a:pt x="191" y="490"/>
                    </a:lnTo>
                    <a:lnTo>
                      <a:pt x="169" y="476"/>
                    </a:lnTo>
                    <a:lnTo>
                      <a:pt x="149" y="452"/>
                    </a:lnTo>
                    <a:lnTo>
                      <a:pt x="124" y="424"/>
                    </a:lnTo>
                    <a:lnTo>
                      <a:pt x="101" y="371"/>
                    </a:lnTo>
                    <a:lnTo>
                      <a:pt x="84" y="317"/>
                    </a:lnTo>
                    <a:lnTo>
                      <a:pt x="67" y="253"/>
                    </a:lnTo>
                    <a:lnTo>
                      <a:pt x="56" y="211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84" y="278"/>
                    </a:lnTo>
                    <a:lnTo>
                      <a:pt x="101" y="337"/>
                    </a:lnTo>
                    <a:lnTo>
                      <a:pt x="124" y="396"/>
                    </a:lnTo>
                    <a:lnTo>
                      <a:pt x="149" y="435"/>
                    </a:lnTo>
                    <a:lnTo>
                      <a:pt x="180" y="470"/>
                    </a:lnTo>
                    <a:lnTo>
                      <a:pt x="230" y="501"/>
                    </a:lnTo>
                    <a:lnTo>
                      <a:pt x="273" y="518"/>
                    </a:lnTo>
                    <a:lnTo>
                      <a:pt x="321" y="532"/>
                    </a:lnTo>
                    <a:lnTo>
                      <a:pt x="372" y="538"/>
                    </a:lnTo>
                    <a:lnTo>
                      <a:pt x="414" y="540"/>
                    </a:lnTo>
                    <a:lnTo>
                      <a:pt x="451" y="504"/>
                    </a:lnTo>
                    <a:lnTo>
                      <a:pt x="476" y="473"/>
                    </a:lnTo>
                    <a:lnTo>
                      <a:pt x="504" y="433"/>
                    </a:lnTo>
                    <a:lnTo>
                      <a:pt x="524" y="390"/>
                    </a:lnTo>
                    <a:lnTo>
                      <a:pt x="538" y="345"/>
                    </a:lnTo>
                    <a:lnTo>
                      <a:pt x="543" y="303"/>
                    </a:lnTo>
                    <a:lnTo>
                      <a:pt x="546" y="264"/>
                    </a:lnTo>
                    <a:lnTo>
                      <a:pt x="484" y="258"/>
                    </a:lnTo>
                    <a:lnTo>
                      <a:pt x="442" y="256"/>
                    </a:lnTo>
                    <a:lnTo>
                      <a:pt x="411" y="253"/>
                    </a:lnTo>
                    <a:lnTo>
                      <a:pt x="386" y="244"/>
                    </a:lnTo>
                    <a:lnTo>
                      <a:pt x="352" y="230"/>
                    </a:lnTo>
                    <a:lnTo>
                      <a:pt x="321" y="211"/>
                    </a:lnTo>
                    <a:lnTo>
                      <a:pt x="290" y="185"/>
                    </a:lnTo>
                    <a:lnTo>
                      <a:pt x="270" y="152"/>
                    </a:lnTo>
                    <a:lnTo>
                      <a:pt x="261" y="121"/>
                    </a:lnTo>
                    <a:lnTo>
                      <a:pt x="247" y="67"/>
                    </a:lnTo>
                    <a:lnTo>
                      <a:pt x="236" y="31"/>
                    </a:lnTo>
                    <a:lnTo>
                      <a:pt x="236" y="22"/>
                    </a:lnTo>
                    <a:lnTo>
                      <a:pt x="242" y="6"/>
                    </a:lnTo>
                    <a:lnTo>
                      <a:pt x="253" y="45"/>
                    </a:lnTo>
                    <a:lnTo>
                      <a:pt x="261" y="73"/>
                    </a:lnTo>
                    <a:lnTo>
                      <a:pt x="273" y="115"/>
                    </a:lnTo>
                    <a:lnTo>
                      <a:pt x="288" y="152"/>
                    </a:lnTo>
                    <a:lnTo>
                      <a:pt x="307" y="183"/>
                    </a:lnTo>
                    <a:lnTo>
                      <a:pt x="333" y="199"/>
                    </a:lnTo>
                    <a:lnTo>
                      <a:pt x="363" y="216"/>
                    </a:lnTo>
                    <a:lnTo>
                      <a:pt x="392" y="230"/>
                    </a:lnTo>
                    <a:lnTo>
                      <a:pt x="425" y="236"/>
                    </a:lnTo>
                    <a:lnTo>
                      <a:pt x="470" y="242"/>
                    </a:lnTo>
                    <a:lnTo>
                      <a:pt x="518" y="247"/>
                    </a:lnTo>
                    <a:lnTo>
                      <a:pt x="557" y="250"/>
                    </a:lnTo>
                    <a:lnTo>
                      <a:pt x="563" y="250"/>
                    </a:lnTo>
                    <a:lnTo>
                      <a:pt x="563" y="267"/>
                    </a:lnTo>
                    <a:lnTo>
                      <a:pt x="557" y="331"/>
                    </a:lnTo>
                    <a:lnTo>
                      <a:pt x="543" y="396"/>
                    </a:lnTo>
                    <a:lnTo>
                      <a:pt x="512" y="449"/>
                    </a:lnTo>
                    <a:lnTo>
                      <a:pt x="490" y="484"/>
                    </a:lnTo>
                    <a:lnTo>
                      <a:pt x="462" y="518"/>
                    </a:lnTo>
                    <a:lnTo>
                      <a:pt x="434" y="546"/>
                    </a:lnTo>
                    <a:lnTo>
                      <a:pt x="423" y="566"/>
                    </a:lnTo>
                    <a:lnTo>
                      <a:pt x="406" y="574"/>
                    </a:lnTo>
                    <a:lnTo>
                      <a:pt x="406" y="585"/>
                    </a:lnTo>
                    <a:lnTo>
                      <a:pt x="400" y="594"/>
                    </a:lnTo>
                    <a:lnTo>
                      <a:pt x="392" y="599"/>
                    </a:lnTo>
                    <a:lnTo>
                      <a:pt x="378" y="599"/>
                    </a:lnTo>
                    <a:lnTo>
                      <a:pt x="375" y="605"/>
                    </a:lnTo>
                    <a:lnTo>
                      <a:pt x="375" y="613"/>
                    </a:lnTo>
                    <a:lnTo>
                      <a:pt x="366" y="622"/>
                    </a:lnTo>
                    <a:lnTo>
                      <a:pt x="349" y="622"/>
                    </a:lnTo>
                    <a:lnTo>
                      <a:pt x="344" y="636"/>
                    </a:lnTo>
                    <a:lnTo>
                      <a:pt x="341" y="647"/>
                    </a:lnTo>
                    <a:lnTo>
                      <a:pt x="335" y="655"/>
                    </a:lnTo>
                    <a:lnTo>
                      <a:pt x="327" y="670"/>
                    </a:lnTo>
                    <a:lnTo>
                      <a:pt x="310" y="678"/>
                    </a:lnTo>
                    <a:lnTo>
                      <a:pt x="267" y="653"/>
                    </a:lnTo>
                    <a:lnTo>
                      <a:pt x="194" y="608"/>
                    </a:lnTo>
                    <a:lnTo>
                      <a:pt x="160" y="577"/>
                    </a:lnTo>
                    <a:lnTo>
                      <a:pt x="112" y="543"/>
                    </a:lnTo>
                    <a:lnTo>
                      <a:pt x="90" y="515"/>
                    </a:lnTo>
                    <a:lnTo>
                      <a:pt x="70" y="473"/>
                    </a:lnTo>
                    <a:lnTo>
                      <a:pt x="53" y="430"/>
                    </a:lnTo>
                    <a:lnTo>
                      <a:pt x="42" y="399"/>
                    </a:lnTo>
                    <a:lnTo>
                      <a:pt x="34" y="340"/>
                    </a:lnTo>
                    <a:lnTo>
                      <a:pt x="20" y="281"/>
                    </a:lnTo>
                    <a:lnTo>
                      <a:pt x="3" y="228"/>
                    </a:lnTo>
                    <a:lnTo>
                      <a:pt x="0" y="194"/>
                    </a:lnTo>
                    <a:lnTo>
                      <a:pt x="51" y="140"/>
                    </a:lnTo>
                    <a:lnTo>
                      <a:pt x="101" y="95"/>
                    </a:lnTo>
                    <a:lnTo>
                      <a:pt x="138" y="62"/>
                    </a:lnTo>
                    <a:lnTo>
                      <a:pt x="152" y="36"/>
                    </a:lnTo>
                    <a:lnTo>
                      <a:pt x="171" y="0"/>
                    </a:lnTo>
                    <a:lnTo>
                      <a:pt x="242" y="6"/>
                    </a:lnTo>
                    <a:lnTo>
                      <a:pt x="219" y="39"/>
                    </a:lnTo>
                    <a:lnTo>
                      <a:pt x="188" y="79"/>
                    </a:lnTo>
                    <a:lnTo>
                      <a:pt x="135" y="129"/>
                    </a:lnTo>
                    <a:lnTo>
                      <a:pt x="96" y="166"/>
                    </a:lnTo>
                    <a:lnTo>
                      <a:pt x="56" y="1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54" name="Freeform 47"/>
              <p:cNvSpPr>
                <a:spLocks noChangeAspect="1"/>
              </p:cNvSpPr>
              <p:nvPr/>
            </p:nvSpPr>
            <p:spPr bwMode="auto">
              <a:xfrm>
                <a:off x="2755" y="3079"/>
                <a:ext cx="187" cy="189"/>
              </a:xfrm>
              <a:custGeom>
                <a:avLst/>
                <a:gdLst>
                  <a:gd name="T0" fmla="*/ 0 w 375"/>
                  <a:gd name="T1" fmla="*/ 0 h 379"/>
                  <a:gd name="T2" fmla="*/ 0 w 375"/>
                  <a:gd name="T3" fmla="*/ 0 h 379"/>
                  <a:gd name="T4" fmla="*/ 0 w 375"/>
                  <a:gd name="T5" fmla="*/ 0 h 379"/>
                  <a:gd name="T6" fmla="*/ 0 w 375"/>
                  <a:gd name="T7" fmla="*/ 0 h 379"/>
                  <a:gd name="T8" fmla="*/ 0 w 375"/>
                  <a:gd name="T9" fmla="*/ 0 h 379"/>
                  <a:gd name="T10" fmla="*/ 0 w 375"/>
                  <a:gd name="T11" fmla="*/ 0 h 379"/>
                  <a:gd name="T12" fmla="*/ 0 w 375"/>
                  <a:gd name="T13" fmla="*/ 0 h 379"/>
                  <a:gd name="T14" fmla="*/ 0 w 375"/>
                  <a:gd name="T15" fmla="*/ 0 h 379"/>
                  <a:gd name="T16" fmla="*/ 0 w 375"/>
                  <a:gd name="T17" fmla="*/ 0 h 379"/>
                  <a:gd name="T18" fmla="*/ 0 w 375"/>
                  <a:gd name="T19" fmla="*/ 0 h 379"/>
                  <a:gd name="T20" fmla="*/ 0 w 375"/>
                  <a:gd name="T21" fmla="*/ 0 h 379"/>
                  <a:gd name="T22" fmla="*/ 0 w 375"/>
                  <a:gd name="T23" fmla="*/ 0 h 379"/>
                  <a:gd name="T24" fmla="*/ 0 w 375"/>
                  <a:gd name="T25" fmla="*/ 0 h 379"/>
                  <a:gd name="T26" fmla="*/ 0 w 375"/>
                  <a:gd name="T27" fmla="*/ 0 h 379"/>
                  <a:gd name="T28" fmla="*/ 0 w 375"/>
                  <a:gd name="T29" fmla="*/ 0 h 379"/>
                  <a:gd name="T30" fmla="*/ 0 w 375"/>
                  <a:gd name="T31" fmla="*/ 0 h 379"/>
                  <a:gd name="T32" fmla="*/ 0 w 375"/>
                  <a:gd name="T33" fmla="*/ 0 h 379"/>
                  <a:gd name="T34" fmla="*/ 0 w 375"/>
                  <a:gd name="T35" fmla="*/ 0 h 379"/>
                  <a:gd name="T36" fmla="*/ 0 w 375"/>
                  <a:gd name="T37" fmla="*/ 0 h 379"/>
                  <a:gd name="T38" fmla="*/ 0 w 375"/>
                  <a:gd name="T39" fmla="*/ 0 h 379"/>
                  <a:gd name="T40" fmla="*/ 0 w 375"/>
                  <a:gd name="T41" fmla="*/ 0 h 379"/>
                  <a:gd name="T42" fmla="*/ 0 w 375"/>
                  <a:gd name="T43" fmla="*/ 0 h 3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5"/>
                  <a:gd name="T67" fmla="*/ 0 h 379"/>
                  <a:gd name="T68" fmla="*/ 375 w 375"/>
                  <a:gd name="T69" fmla="*/ 379 h 3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5" h="379">
                    <a:moveTo>
                      <a:pt x="0" y="110"/>
                    </a:moveTo>
                    <a:lnTo>
                      <a:pt x="107" y="0"/>
                    </a:lnTo>
                    <a:lnTo>
                      <a:pt x="119" y="51"/>
                    </a:lnTo>
                    <a:lnTo>
                      <a:pt x="138" y="104"/>
                    </a:lnTo>
                    <a:lnTo>
                      <a:pt x="170" y="138"/>
                    </a:lnTo>
                    <a:lnTo>
                      <a:pt x="218" y="164"/>
                    </a:lnTo>
                    <a:lnTo>
                      <a:pt x="274" y="183"/>
                    </a:lnTo>
                    <a:lnTo>
                      <a:pt x="328" y="183"/>
                    </a:lnTo>
                    <a:lnTo>
                      <a:pt x="375" y="186"/>
                    </a:lnTo>
                    <a:lnTo>
                      <a:pt x="373" y="223"/>
                    </a:lnTo>
                    <a:lnTo>
                      <a:pt x="356" y="279"/>
                    </a:lnTo>
                    <a:lnTo>
                      <a:pt x="325" y="324"/>
                    </a:lnTo>
                    <a:lnTo>
                      <a:pt x="291" y="362"/>
                    </a:lnTo>
                    <a:lnTo>
                      <a:pt x="277" y="379"/>
                    </a:lnTo>
                    <a:lnTo>
                      <a:pt x="204" y="373"/>
                    </a:lnTo>
                    <a:lnTo>
                      <a:pt x="138" y="359"/>
                    </a:lnTo>
                    <a:lnTo>
                      <a:pt x="90" y="327"/>
                    </a:lnTo>
                    <a:lnTo>
                      <a:pt x="65" y="293"/>
                    </a:lnTo>
                    <a:lnTo>
                      <a:pt x="40" y="251"/>
                    </a:lnTo>
                    <a:lnTo>
                      <a:pt x="23" y="200"/>
                    </a:lnTo>
                    <a:lnTo>
                      <a:pt x="9" y="14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</p:grpSp>
        <p:sp>
          <p:nvSpPr>
            <p:cNvPr id="208950" name="Text Box 48"/>
            <p:cNvSpPr txBox="1">
              <a:spLocks noChangeArrowheads="1"/>
            </p:cNvSpPr>
            <p:nvPr/>
          </p:nvSpPr>
          <p:spPr bwMode="auto">
            <a:xfrm>
              <a:off x="2140" y="1778"/>
              <a:ext cx="16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latin typeface="+mn-lt"/>
                </a:rPr>
                <a:t>Green </a:t>
              </a:r>
              <a:r>
                <a:rPr lang="en-GB" dirty="0" smtClean="0">
                  <a:latin typeface="+mn-lt"/>
                </a:rPr>
                <a:t>certificate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7400925" y="3875088"/>
            <a:ext cx="1371600" cy="830262"/>
            <a:chOff x="4662" y="2441"/>
            <a:chExt cx="864" cy="523"/>
          </a:xfrm>
        </p:grpSpPr>
        <p:sp>
          <p:nvSpPr>
            <p:cNvPr id="208940" name="Freeform 54"/>
            <p:cNvSpPr>
              <a:spLocks/>
            </p:cNvSpPr>
            <p:nvPr/>
          </p:nvSpPr>
          <p:spPr bwMode="auto">
            <a:xfrm>
              <a:off x="4662" y="2441"/>
              <a:ext cx="530" cy="169"/>
            </a:xfrm>
            <a:custGeom>
              <a:avLst/>
              <a:gdLst>
                <a:gd name="T0" fmla="*/ 0 w 183"/>
                <a:gd name="T1" fmla="*/ 0 h 390"/>
                <a:gd name="T2" fmla="*/ 2147483647 w 183"/>
                <a:gd name="T3" fmla="*/ 0 h 390"/>
                <a:gd name="T4" fmla="*/ 2147483647 w 183"/>
                <a:gd name="T5" fmla="*/ 0 h 390"/>
                <a:gd name="T6" fmla="*/ 0 60000 65536"/>
                <a:gd name="T7" fmla="*/ 0 60000 65536"/>
                <a:gd name="T8" fmla="*/ 0 60000 65536"/>
                <a:gd name="T9" fmla="*/ 0 w 183"/>
                <a:gd name="T10" fmla="*/ 0 h 390"/>
                <a:gd name="T11" fmla="*/ 183 w 183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390">
                  <a:moveTo>
                    <a:pt x="0" y="6"/>
                  </a:moveTo>
                  <a:cubicBezTo>
                    <a:pt x="57" y="3"/>
                    <a:pt x="114" y="0"/>
                    <a:pt x="144" y="64"/>
                  </a:cubicBezTo>
                  <a:cubicBezTo>
                    <a:pt x="174" y="128"/>
                    <a:pt x="178" y="336"/>
                    <a:pt x="183" y="39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da-DK" dirty="0">
                <a:latin typeface="+mn-lt"/>
              </a:endParaRPr>
            </a:p>
          </p:txBody>
        </p: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5221" y="2625"/>
              <a:ext cx="305" cy="339"/>
              <a:chOff x="2697" y="3023"/>
              <a:chExt cx="282" cy="339"/>
            </a:xfrm>
          </p:grpSpPr>
          <p:sp>
            <p:nvSpPr>
              <p:cNvPr id="208942" name="Freeform 56"/>
              <p:cNvSpPr>
                <a:spLocks noChangeAspect="1"/>
              </p:cNvSpPr>
              <p:nvPr/>
            </p:nvSpPr>
            <p:spPr bwMode="auto">
              <a:xfrm>
                <a:off x="2700" y="3027"/>
                <a:ext cx="203" cy="333"/>
              </a:xfrm>
              <a:custGeom>
                <a:avLst/>
                <a:gdLst>
                  <a:gd name="T0" fmla="*/ 1 w 405"/>
                  <a:gd name="T1" fmla="*/ 0 h 666"/>
                  <a:gd name="T2" fmla="*/ 1 w 405"/>
                  <a:gd name="T3" fmla="*/ 1 h 666"/>
                  <a:gd name="T4" fmla="*/ 1 w 405"/>
                  <a:gd name="T5" fmla="*/ 1 h 666"/>
                  <a:gd name="T6" fmla="*/ 1 w 405"/>
                  <a:gd name="T7" fmla="*/ 1 h 666"/>
                  <a:gd name="T8" fmla="*/ 0 w 405"/>
                  <a:gd name="T9" fmla="*/ 1 h 666"/>
                  <a:gd name="T10" fmla="*/ 1 w 405"/>
                  <a:gd name="T11" fmla="*/ 1 h 666"/>
                  <a:gd name="T12" fmla="*/ 1 w 405"/>
                  <a:gd name="T13" fmla="*/ 1 h 666"/>
                  <a:gd name="T14" fmla="*/ 1 w 405"/>
                  <a:gd name="T15" fmla="*/ 1 h 666"/>
                  <a:gd name="T16" fmla="*/ 1 w 405"/>
                  <a:gd name="T17" fmla="*/ 1 h 666"/>
                  <a:gd name="T18" fmla="*/ 1 w 405"/>
                  <a:gd name="T19" fmla="*/ 1 h 666"/>
                  <a:gd name="T20" fmla="*/ 1 w 405"/>
                  <a:gd name="T21" fmla="*/ 1 h 666"/>
                  <a:gd name="T22" fmla="*/ 1 w 405"/>
                  <a:gd name="T23" fmla="*/ 1 h 666"/>
                  <a:gd name="T24" fmla="*/ 1 w 405"/>
                  <a:gd name="T25" fmla="*/ 1 h 666"/>
                  <a:gd name="T26" fmla="*/ 1 w 405"/>
                  <a:gd name="T27" fmla="*/ 1 h 666"/>
                  <a:gd name="T28" fmla="*/ 1 w 405"/>
                  <a:gd name="T29" fmla="*/ 1 h 666"/>
                  <a:gd name="T30" fmla="*/ 1 w 405"/>
                  <a:gd name="T31" fmla="*/ 1 h 666"/>
                  <a:gd name="T32" fmla="*/ 1 w 405"/>
                  <a:gd name="T33" fmla="*/ 1 h 666"/>
                  <a:gd name="T34" fmla="*/ 1 w 405"/>
                  <a:gd name="T35" fmla="*/ 1 h 666"/>
                  <a:gd name="T36" fmla="*/ 1 w 405"/>
                  <a:gd name="T37" fmla="*/ 1 h 666"/>
                  <a:gd name="T38" fmla="*/ 1 w 405"/>
                  <a:gd name="T39" fmla="*/ 1 h 666"/>
                  <a:gd name="T40" fmla="*/ 1 w 405"/>
                  <a:gd name="T41" fmla="*/ 1 h 666"/>
                  <a:gd name="T42" fmla="*/ 1 w 405"/>
                  <a:gd name="T43" fmla="*/ 1 h 666"/>
                  <a:gd name="T44" fmla="*/ 1 w 405"/>
                  <a:gd name="T45" fmla="*/ 1 h 666"/>
                  <a:gd name="T46" fmla="*/ 1 w 405"/>
                  <a:gd name="T47" fmla="*/ 1 h 666"/>
                  <a:gd name="T48" fmla="*/ 1 w 405"/>
                  <a:gd name="T49" fmla="*/ 1 h 666"/>
                  <a:gd name="T50" fmla="*/ 1 w 405"/>
                  <a:gd name="T51" fmla="*/ 1 h 666"/>
                  <a:gd name="T52" fmla="*/ 1 w 405"/>
                  <a:gd name="T53" fmla="*/ 1 h 666"/>
                  <a:gd name="T54" fmla="*/ 1 w 405"/>
                  <a:gd name="T55" fmla="*/ 1 h 666"/>
                  <a:gd name="T56" fmla="*/ 1 w 405"/>
                  <a:gd name="T57" fmla="*/ 1 h 666"/>
                  <a:gd name="T58" fmla="*/ 1 w 405"/>
                  <a:gd name="T59" fmla="*/ 1 h 666"/>
                  <a:gd name="T60" fmla="*/ 1 w 405"/>
                  <a:gd name="T61" fmla="*/ 1 h 666"/>
                  <a:gd name="T62" fmla="*/ 1 w 405"/>
                  <a:gd name="T63" fmla="*/ 1 h 666"/>
                  <a:gd name="T64" fmla="*/ 1 w 405"/>
                  <a:gd name="T65" fmla="*/ 1 h 666"/>
                  <a:gd name="T66" fmla="*/ 1 w 405"/>
                  <a:gd name="T67" fmla="*/ 1 h 666"/>
                  <a:gd name="T68" fmla="*/ 1 w 405"/>
                  <a:gd name="T69" fmla="*/ 1 h 666"/>
                  <a:gd name="T70" fmla="*/ 1 w 405"/>
                  <a:gd name="T71" fmla="*/ 0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5"/>
                  <a:gd name="T109" fmla="*/ 0 h 666"/>
                  <a:gd name="T110" fmla="*/ 405 w 405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5" h="666">
                    <a:moveTo>
                      <a:pt x="230" y="0"/>
                    </a:moveTo>
                    <a:lnTo>
                      <a:pt x="171" y="3"/>
                    </a:lnTo>
                    <a:lnTo>
                      <a:pt x="137" y="56"/>
                    </a:lnTo>
                    <a:lnTo>
                      <a:pt x="42" y="143"/>
                    </a:lnTo>
                    <a:lnTo>
                      <a:pt x="0" y="191"/>
                    </a:lnTo>
                    <a:lnTo>
                      <a:pt x="28" y="317"/>
                    </a:lnTo>
                    <a:lnTo>
                      <a:pt x="50" y="412"/>
                    </a:lnTo>
                    <a:lnTo>
                      <a:pt x="107" y="523"/>
                    </a:lnTo>
                    <a:lnTo>
                      <a:pt x="205" y="601"/>
                    </a:lnTo>
                    <a:lnTo>
                      <a:pt x="315" y="666"/>
                    </a:lnTo>
                    <a:lnTo>
                      <a:pt x="318" y="649"/>
                    </a:lnTo>
                    <a:lnTo>
                      <a:pt x="326" y="646"/>
                    </a:lnTo>
                    <a:lnTo>
                      <a:pt x="326" y="638"/>
                    </a:lnTo>
                    <a:lnTo>
                      <a:pt x="326" y="629"/>
                    </a:lnTo>
                    <a:lnTo>
                      <a:pt x="326" y="621"/>
                    </a:lnTo>
                    <a:lnTo>
                      <a:pt x="326" y="613"/>
                    </a:lnTo>
                    <a:lnTo>
                      <a:pt x="335" y="610"/>
                    </a:lnTo>
                    <a:lnTo>
                      <a:pt x="343" y="610"/>
                    </a:lnTo>
                    <a:lnTo>
                      <a:pt x="352" y="610"/>
                    </a:lnTo>
                    <a:lnTo>
                      <a:pt x="360" y="604"/>
                    </a:lnTo>
                    <a:lnTo>
                      <a:pt x="360" y="596"/>
                    </a:lnTo>
                    <a:lnTo>
                      <a:pt x="360" y="587"/>
                    </a:lnTo>
                    <a:lnTo>
                      <a:pt x="360" y="579"/>
                    </a:lnTo>
                    <a:lnTo>
                      <a:pt x="369" y="576"/>
                    </a:lnTo>
                    <a:lnTo>
                      <a:pt x="377" y="576"/>
                    </a:lnTo>
                    <a:lnTo>
                      <a:pt x="385" y="576"/>
                    </a:lnTo>
                    <a:lnTo>
                      <a:pt x="391" y="568"/>
                    </a:lnTo>
                    <a:lnTo>
                      <a:pt x="388" y="559"/>
                    </a:lnTo>
                    <a:lnTo>
                      <a:pt x="388" y="551"/>
                    </a:lnTo>
                    <a:lnTo>
                      <a:pt x="397" y="545"/>
                    </a:lnTo>
                    <a:lnTo>
                      <a:pt x="405" y="543"/>
                    </a:lnTo>
                    <a:lnTo>
                      <a:pt x="255" y="478"/>
                    </a:lnTo>
                    <a:lnTo>
                      <a:pt x="109" y="289"/>
                    </a:lnTo>
                    <a:lnTo>
                      <a:pt x="115" y="177"/>
                    </a:lnTo>
                    <a:lnTo>
                      <a:pt x="216" y="59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  <p:sp>
            <p:nvSpPr>
              <p:cNvPr id="208943" name="Freeform 57"/>
              <p:cNvSpPr>
                <a:spLocks noChangeAspect="1"/>
              </p:cNvSpPr>
              <p:nvPr/>
            </p:nvSpPr>
            <p:spPr bwMode="auto">
              <a:xfrm>
                <a:off x="2728" y="3024"/>
                <a:ext cx="246" cy="275"/>
              </a:xfrm>
              <a:custGeom>
                <a:avLst/>
                <a:gdLst>
                  <a:gd name="T0" fmla="*/ 1 w 492"/>
                  <a:gd name="T1" fmla="*/ 1 h 549"/>
                  <a:gd name="T2" fmla="*/ 1 w 492"/>
                  <a:gd name="T3" fmla="*/ 1 h 549"/>
                  <a:gd name="T4" fmla="*/ 1 w 492"/>
                  <a:gd name="T5" fmla="*/ 1 h 549"/>
                  <a:gd name="T6" fmla="*/ 1 w 492"/>
                  <a:gd name="T7" fmla="*/ 1 h 549"/>
                  <a:gd name="T8" fmla="*/ 1 w 492"/>
                  <a:gd name="T9" fmla="*/ 1 h 549"/>
                  <a:gd name="T10" fmla="*/ 1 w 492"/>
                  <a:gd name="T11" fmla="*/ 1 h 549"/>
                  <a:gd name="T12" fmla="*/ 1 w 492"/>
                  <a:gd name="T13" fmla="*/ 1 h 549"/>
                  <a:gd name="T14" fmla="*/ 1 w 492"/>
                  <a:gd name="T15" fmla="*/ 1 h 549"/>
                  <a:gd name="T16" fmla="*/ 1 w 492"/>
                  <a:gd name="T17" fmla="*/ 1 h 549"/>
                  <a:gd name="T18" fmla="*/ 1 w 492"/>
                  <a:gd name="T19" fmla="*/ 1 h 549"/>
                  <a:gd name="T20" fmla="*/ 1 w 492"/>
                  <a:gd name="T21" fmla="*/ 1 h 549"/>
                  <a:gd name="T22" fmla="*/ 1 w 492"/>
                  <a:gd name="T23" fmla="*/ 1 h 549"/>
                  <a:gd name="T24" fmla="*/ 1 w 492"/>
                  <a:gd name="T25" fmla="*/ 1 h 549"/>
                  <a:gd name="T26" fmla="*/ 1 w 492"/>
                  <a:gd name="T27" fmla="*/ 1 h 549"/>
                  <a:gd name="T28" fmla="*/ 0 w 492"/>
                  <a:gd name="T29" fmla="*/ 1 h 549"/>
                  <a:gd name="T30" fmla="*/ 1 w 492"/>
                  <a:gd name="T31" fmla="*/ 1 h 549"/>
                  <a:gd name="T32" fmla="*/ 1 w 492"/>
                  <a:gd name="T33" fmla="*/ 0 h 549"/>
                  <a:gd name="T34" fmla="*/ 1 w 492"/>
                  <a:gd name="T35" fmla="*/ 1 h 5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2"/>
                  <a:gd name="T55" fmla="*/ 0 h 549"/>
                  <a:gd name="T56" fmla="*/ 492 w 492"/>
                  <a:gd name="T57" fmla="*/ 549 h 5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2" h="549">
                    <a:moveTo>
                      <a:pt x="191" y="59"/>
                    </a:moveTo>
                    <a:lnTo>
                      <a:pt x="220" y="152"/>
                    </a:lnTo>
                    <a:lnTo>
                      <a:pt x="253" y="194"/>
                    </a:lnTo>
                    <a:lnTo>
                      <a:pt x="329" y="242"/>
                    </a:lnTo>
                    <a:lnTo>
                      <a:pt x="439" y="253"/>
                    </a:lnTo>
                    <a:lnTo>
                      <a:pt x="492" y="256"/>
                    </a:lnTo>
                    <a:lnTo>
                      <a:pt x="484" y="343"/>
                    </a:lnTo>
                    <a:lnTo>
                      <a:pt x="444" y="444"/>
                    </a:lnTo>
                    <a:lnTo>
                      <a:pt x="374" y="527"/>
                    </a:lnTo>
                    <a:lnTo>
                      <a:pt x="352" y="549"/>
                    </a:lnTo>
                    <a:lnTo>
                      <a:pt x="216" y="530"/>
                    </a:lnTo>
                    <a:lnTo>
                      <a:pt x="112" y="474"/>
                    </a:lnTo>
                    <a:lnTo>
                      <a:pt x="64" y="416"/>
                    </a:lnTo>
                    <a:lnTo>
                      <a:pt x="22" y="293"/>
                    </a:lnTo>
                    <a:lnTo>
                      <a:pt x="0" y="194"/>
                    </a:lnTo>
                    <a:lnTo>
                      <a:pt x="121" y="74"/>
                    </a:lnTo>
                    <a:lnTo>
                      <a:pt x="180" y="0"/>
                    </a:lnTo>
                    <a:lnTo>
                      <a:pt x="191" y="59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  <p:sp>
            <p:nvSpPr>
              <p:cNvPr id="208944" name="Freeform 58"/>
              <p:cNvSpPr>
                <a:spLocks noChangeAspect="1"/>
              </p:cNvSpPr>
              <p:nvPr/>
            </p:nvSpPr>
            <p:spPr bwMode="auto">
              <a:xfrm>
                <a:off x="2697" y="3023"/>
                <a:ext cx="282" cy="339"/>
              </a:xfrm>
              <a:custGeom>
                <a:avLst/>
                <a:gdLst>
                  <a:gd name="T0" fmla="*/ 1 w 563"/>
                  <a:gd name="T1" fmla="*/ 1 h 678"/>
                  <a:gd name="T2" fmla="*/ 1 w 563"/>
                  <a:gd name="T3" fmla="*/ 1 h 678"/>
                  <a:gd name="T4" fmla="*/ 1 w 563"/>
                  <a:gd name="T5" fmla="*/ 1 h 678"/>
                  <a:gd name="T6" fmla="*/ 1 w 563"/>
                  <a:gd name="T7" fmla="*/ 1 h 678"/>
                  <a:gd name="T8" fmla="*/ 1 w 563"/>
                  <a:gd name="T9" fmla="*/ 1 h 678"/>
                  <a:gd name="T10" fmla="*/ 1 w 563"/>
                  <a:gd name="T11" fmla="*/ 1 h 678"/>
                  <a:gd name="T12" fmla="*/ 1 w 563"/>
                  <a:gd name="T13" fmla="*/ 1 h 678"/>
                  <a:gd name="T14" fmla="*/ 1 w 563"/>
                  <a:gd name="T15" fmla="*/ 1 h 678"/>
                  <a:gd name="T16" fmla="*/ 1 w 563"/>
                  <a:gd name="T17" fmla="*/ 1 h 678"/>
                  <a:gd name="T18" fmla="*/ 1 w 563"/>
                  <a:gd name="T19" fmla="*/ 1 h 678"/>
                  <a:gd name="T20" fmla="*/ 1 w 563"/>
                  <a:gd name="T21" fmla="*/ 1 h 678"/>
                  <a:gd name="T22" fmla="*/ 1 w 563"/>
                  <a:gd name="T23" fmla="*/ 1 h 678"/>
                  <a:gd name="T24" fmla="*/ 1 w 563"/>
                  <a:gd name="T25" fmla="*/ 1 h 678"/>
                  <a:gd name="T26" fmla="*/ 1 w 563"/>
                  <a:gd name="T27" fmla="*/ 1 h 678"/>
                  <a:gd name="T28" fmla="*/ 1 w 563"/>
                  <a:gd name="T29" fmla="*/ 1 h 678"/>
                  <a:gd name="T30" fmla="*/ 1 w 563"/>
                  <a:gd name="T31" fmla="*/ 1 h 678"/>
                  <a:gd name="T32" fmla="*/ 1 w 563"/>
                  <a:gd name="T33" fmla="*/ 1 h 678"/>
                  <a:gd name="T34" fmla="*/ 1 w 563"/>
                  <a:gd name="T35" fmla="*/ 1 h 678"/>
                  <a:gd name="T36" fmla="*/ 1 w 563"/>
                  <a:gd name="T37" fmla="*/ 1 h 678"/>
                  <a:gd name="T38" fmla="*/ 1 w 563"/>
                  <a:gd name="T39" fmla="*/ 1 h 678"/>
                  <a:gd name="T40" fmla="*/ 1 w 563"/>
                  <a:gd name="T41" fmla="*/ 1 h 678"/>
                  <a:gd name="T42" fmla="*/ 1 w 563"/>
                  <a:gd name="T43" fmla="*/ 1 h 678"/>
                  <a:gd name="T44" fmla="*/ 1 w 563"/>
                  <a:gd name="T45" fmla="*/ 1 h 678"/>
                  <a:gd name="T46" fmla="*/ 1 w 563"/>
                  <a:gd name="T47" fmla="*/ 1 h 678"/>
                  <a:gd name="T48" fmla="*/ 1 w 563"/>
                  <a:gd name="T49" fmla="*/ 1 h 678"/>
                  <a:gd name="T50" fmla="*/ 1 w 563"/>
                  <a:gd name="T51" fmla="*/ 1 h 678"/>
                  <a:gd name="T52" fmla="*/ 1 w 563"/>
                  <a:gd name="T53" fmla="*/ 1 h 678"/>
                  <a:gd name="T54" fmla="*/ 1 w 563"/>
                  <a:gd name="T55" fmla="*/ 1 h 678"/>
                  <a:gd name="T56" fmla="*/ 1 w 563"/>
                  <a:gd name="T57" fmla="*/ 1 h 678"/>
                  <a:gd name="T58" fmla="*/ 1 w 563"/>
                  <a:gd name="T59" fmla="*/ 1 h 678"/>
                  <a:gd name="T60" fmla="*/ 1 w 563"/>
                  <a:gd name="T61" fmla="*/ 1 h 678"/>
                  <a:gd name="T62" fmla="*/ 1 w 563"/>
                  <a:gd name="T63" fmla="*/ 1 h 678"/>
                  <a:gd name="T64" fmla="*/ 1 w 563"/>
                  <a:gd name="T65" fmla="*/ 1 h 678"/>
                  <a:gd name="T66" fmla="*/ 1 w 563"/>
                  <a:gd name="T67" fmla="*/ 1 h 678"/>
                  <a:gd name="T68" fmla="*/ 1 w 563"/>
                  <a:gd name="T69" fmla="*/ 1 h 678"/>
                  <a:gd name="T70" fmla="*/ 1 w 563"/>
                  <a:gd name="T71" fmla="*/ 1 h 678"/>
                  <a:gd name="T72" fmla="*/ 1 w 563"/>
                  <a:gd name="T73" fmla="*/ 1 h 678"/>
                  <a:gd name="T74" fmla="*/ 1 w 563"/>
                  <a:gd name="T75" fmla="*/ 1 h 678"/>
                  <a:gd name="T76" fmla="*/ 1 w 563"/>
                  <a:gd name="T77" fmla="*/ 1 h 678"/>
                  <a:gd name="T78" fmla="*/ 1 w 563"/>
                  <a:gd name="T79" fmla="*/ 1 h 678"/>
                  <a:gd name="T80" fmla="*/ 1 w 563"/>
                  <a:gd name="T81" fmla="*/ 1 h 678"/>
                  <a:gd name="T82" fmla="*/ 1 w 563"/>
                  <a:gd name="T83" fmla="*/ 1 h 678"/>
                  <a:gd name="T84" fmla="*/ 1 w 563"/>
                  <a:gd name="T85" fmla="*/ 1 h 678"/>
                  <a:gd name="T86" fmla="*/ 1 w 563"/>
                  <a:gd name="T87" fmla="*/ 1 h 678"/>
                  <a:gd name="T88" fmla="*/ 1 w 563"/>
                  <a:gd name="T89" fmla="*/ 1 h 678"/>
                  <a:gd name="T90" fmla="*/ 1 w 563"/>
                  <a:gd name="T91" fmla="*/ 1 h 678"/>
                  <a:gd name="T92" fmla="*/ 1 w 563"/>
                  <a:gd name="T93" fmla="*/ 1 h 678"/>
                  <a:gd name="T94" fmla="*/ 1 w 563"/>
                  <a:gd name="T95" fmla="*/ 1 h 678"/>
                  <a:gd name="T96" fmla="*/ 1 w 563"/>
                  <a:gd name="T97" fmla="*/ 0 h 678"/>
                  <a:gd name="T98" fmla="*/ 1 w 563"/>
                  <a:gd name="T99" fmla="*/ 1 h 678"/>
                  <a:gd name="T100" fmla="*/ 1 w 563"/>
                  <a:gd name="T101" fmla="*/ 1 h 67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3"/>
                  <a:gd name="T154" fmla="*/ 0 h 678"/>
                  <a:gd name="T155" fmla="*/ 563 w 563"/>
                  <a:gd name="T156" fmla="*/ 678 h 67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3" h="678">
                    <a:moveTo>
                      <a:pt x="56" y="191"/>
                    </a:moveTo>
                    <a:lnTo>
                      <a:pt x="135" y="115"/>
                    </a:lnTo>
                    <a:lnTo>
                      <a:pt x="171" y="76"/>
                    </a:lnTo>
                    <a:lnTo>
                      <a:pt x="216" y="17"/>
                    </a:lnTo>
                    <a:lnTo>
                      <a:pt x="183" y="20"/>
                    </a:lnTo>
                    <a:lnTo>
                      <a:pt x="146" y="76"/>
                    </a:lnTo>
                    <a:lnTo>
                      <a:pt x="110" y="107"/>
                    </a:lnTo>
                    <a:lnTo>
                      <a:pt x="39" y="174"/>
                    </a:lnTo>
                    <a:lnTo>
                      <a:pt x="14" y="202"/>
                    </a:lnTo>
                    <a:lnTo>
                      <a:pt x="34" y="284"/>
                    </a:lnTo>
                    <a:lnTo>
                      <a:pt x="56" y="371"/>
                    </a:lnTo>
                    <a:lnTo>
                      <a:pt x="65" y="421"/>
                    </a:lnTo>
                    <a:lnTo>
                      <a:pt x="84" y="470"/>
                    </a:lnTo>
                    <a:lnTo>
                      <a:pt x="107" y="515"/>
                    </a:lnTo>
                    <a:lnTo>
                      <a:pt x="141" y="549"/>
                    </a:lnTo>
                    <a:lnTo>
                      <a:pt x="200" y="591"/>
                    </a:lnTo>
                    <a:lnTo>
                      <a:pt x="253" y="627"/>
                    </a:lnTo>
                    <a:lnTo>
                      <a:pt x="304" y="655"/>
                    </a:lnTo>
                    <a:lnTo>
                      <a:pt x="316" y="655"/>
                    </a:lnTo>
                    <a:lnTo>
                      <a:pt x="316" y="644"/>
                    </a:lnTo>
                    <a:lnTo>
                      <a:pt x="244" y="602"/>
                    </a:lnTo>
                    <a:lnTo>
                      <a:pt x="163" y="552"/>
                    </a:lnTo>
                    <a:lnTo>
                      <a:pt x="118" y="509"/>
                    </a:lnTo>
                    <a:lnTo>
                      <a:pt x="84" y="444"/>
                    </a:lnTo>
                    <a:lnTo>
                      <a:pt x="73" y="388"/>
                    </a:lnTo>
                    <a:lnTo>
                      <a:pt x="90" y="430"/>
                    </a:lnTo>
                    <a:lnTo>
                      <a:pt x="124" y="498"/>
                    </a:lnTo>
                    <a:lnTo>
                      <a:pt x="163" y="532"/>
                    </a:lnTo>
                    <a:lnTo>
                      <a:pt x="200" y="557"/>
                    </a:lnTo>
                    <a:lnTo>
                      <a:pt x="242" y="582"/>
                    </a:lnTo>
                    <a:lnTo>
                      <a:pt x="293" y="619"/>
                    </a:lnTo>
                    <a:lnTo>
                      <a:pt x="319" y="627"/>
                    </a:lnTo>
                    <a:lnTo>
                      <a:pt x="324" y="613"/>
                    </a:lnTo>
                    <a:lnTo>
                      <a:pt x="259" y="577"/>
                    </a:lnTo>
                    <a:lnTo>
                      <a:pt x="302" y="591"/>
                    </a:lnTo>
                    <a:lnTo>
                      <a:pt x="335" y="605"/>
                    </a:lnTo>
                    <a:lnTo>
                      <a:pt x="352" y="605"/>
                    </a:lnTo>
                    <a:lnTo>
                      <a:pt x="355" y="585"/>
                    </a:lnTo>
                    <a:lnTo>
                      <a:pt x="278" y="566"/>
                    </a:lnTo>
                    <a:lnTo>
                      <a:pt x="219" y="546"/>
                    </a:lnTo>
                    <a:lnTo>
                      <a:pt x="171" y="515"/>
                    </a:lnTo>
                    <a:lnTo>
                      <a:pt x="141" y="481"/>
                    </a:lnTo>
                    <a:lnTo>
                      <a:pt x="121" y="441"/>
                    </a:lnTo>
                    <a:lnTo>
                      <a:pt x="163" y="487"/>
                    </a:lnTo>
                    <a:lnTo>
                      <a:pt x="216" y="526"/>
                    </a:lnTo>
                    <a:lnTo>
                      <a:pt x="273" y="549"/>
                    </a:lnTo>
                    <a:lnTo>
                      <a:pt x="330" y="563"/>
                    </a:lnTo>
                    <a:lnTo>
                      <a:pt x="355" y="571"/>
                    </a:lnTo>
                    <a:lnTo>
                      <a:pt x="372" y="574"/>
                    </a:lnTo>
                    <a:lnTo>
                      <a:pt x="386" y="574"/>
                    </a:lnTo>
                    <a:lnTo>
                      <a:pt x="389" y="563"/>
                    </a:lnTo>
                    <a:lnTo>
                      <a:pt x="386" y="554"/>
                    </a:lnTo>
                    <a:lnTo>
                      <a:pt x="313" y="543"/>
                    </a:lnTo>
                    <a:lnTo>
                      <a:pt x="256" y="529"/>
                    </a:lnTo>
                    <a:lnTo>
                      <a:pt x="230" y="515"/>
                    </a:lnTo>
                    <a:lnTo>
                      <a:pt x="191" y="490"/>
                    </a:lnTo>
                    <a:lnTo>
                      <a:pt x="169" y="476"/>
                    </a:lnTo>
                    <a:lnTo>
                      <a:pt x="149" y="452"/>
                    </a:lnTo>
                    <a:lnTo>
                      <a:pt x="124" y="424"/>
                    </a:lnTo>
                    <a:lnTo>
                      <a:pt x="101" y="371"/>
                    </a:lnTo>
                    <a:lnTo>
                      <a:pt x="84" y="317"/>
                    </a:lnTo>
                    <a:lnTo>
                      <a:pt x="67" y="253"/>
                    </a:lnTo>
                    <a:lnTo>
                      <a:pt x="56" y="211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84" y="278"/>
                    </a:lnTo>
                    <a:lnTo>
                      <a:pt x="101" y="337"/>
                    </a:lnTo>
                    <a:lnTo>
                      <a:pt x="124" y="396"/>
                    </a:lnTo>
                    <a:lnTo>
                      <a:pt x="149" y="435"/>
                    </a:lnTo>
                    <a:lnTo>
                      <a:pt x="180" y="470"/>
                    </a:lnTo>
                    <a:lnTo>
                      <a:pt x="230" y="501"/>
                    </a:lnTo>
                    <a:lnTo>
                      <a:pt x="273" y="518"/>
                    </a:lnTo>
                    <a:lnTo>
                      <a:pt x="321" y="532"/>
                    </a:lnTo>
                    <a:lnTo>
                      <a:pt x="372" y="538"/>
                    </a:lnTo>
                    <a:lnTo>
                      <a:pt x="414" y="540"/>
                    </a:lnTo>
                    <a:lnTo>
                      <a:pt x="451" y="504"/>
                    </a:lnTo>
                    <a:lnTo>
                      <a:pt x="476" y="473"/>
                    </a:lnTo>
                    <a:lnTo>
                      <a:pt x="504" y="433"/>
                    </a:lnTo>
                    <a:lnTo>
                      <a:pt x="524" y="390"/>
                    </a:lnTo>
                    <a:lnTo>
                      <a:pt x="538" y="345"/>
                    </a:lnTo>
                    <a:lnTo>
                      <a:pt x="543" y="303"/>
                    </a:lnTo>
                    <a:lnTo>
                      <a:pt x="546" y="264"/>
                    </a:lnTo>
                    <a:lnTo>
                      <a:pt x="484" y="258"/>
                    </a:lnTo>
                    <a:lnTo>
                      <a:pt x="442" y="256"/>
                    </a:lnTo>
                    <a:lnTo>
                      <a:pt x="411" y="253"/>
                    </a:lnTo>
                    <a:lnTo>
                      <a:pt x="386" y="244"/>
                    </a:lnTo>
                    <a:lnTo>
                      <a:pt x="352" y="230"/>
                    </a:lnTo>
                    <a:lnTo>
                      <a:pt x="321" y="211"/>
                    </a:lnTo>
                    <a:lnTo>
                      <a:pt x="290" y="185"/>
                    </a:lnTo>
                    <a:lnTo>
                      <a:pt x="270" y="152"/>
                    </a:lnTo>
                    <a:lnTo>
                      <a:pt x="261" y="121"/>
                    </a:lnTo>
                    <a:lnTo>
                      <a:pt x="247" y="67"/>
                    </a:lnTo>
                    <a:lnTo>
                      <a:pt x="236" y="31"/>
                    </a:lnTo>
                    <a:lnTo>
                      <a:pt x="236" y="22"/>
                    </a:lnTo>
                    <a:lnTo>
                      <a:pt x="242" y="6"/>
                    </a:lnTo>
                    <a:lnTo>
                      <a:pt x="253" y="45"/>
                    </a:lnTo>
                    <a:lnTo>
                      <a:pt x="261" y="73"/>
                    </a:lnTo>
                    <a:lnTo>
                      <a:pt x="273" y="115"/>
                    </a:lnTo>
                    <a:lnTo>
                      <a:pt x="288" y="152"/>
                    </a:lnTo>
                    <a:lnTo>
                      <a:pt x="307" y="183"/>
                    </a:lnTo>
                    <a:lnTo>
                      <a:pt x="333" y="199"/>
                    </a:lnTo>
                    <a:lnTo>
                      <a:pt x="363" y="216"/>
                    </a:lnTo>
                    <a:lnTo>
                      <a:pt x="392" y="230"/>
                    </a:lnTo>
                    <a:lnTo>
                      <a:pt x="425" y="236"/>
                    </a:lnTo>
                    <a:lnTo>
                      <a:pt x="470" y="242"/>
                    </a:lnTo>
                    <a:lnTo>
                      <a:pt x="518" y="247"/>
                    </a:lnTo>
                    <a:lnTo>
                      <a:pt x="557" y="250"/>
                    </a:lnTo>
                    <a:lnTo>
                      <a:pt x="563" y="250"/>
                    </a:lnTo>
                    <a:lnTo>
                      <a:pt x="563" y="267"/>
                    </a:lnTo>
                    <a:lnTo>
                      <a:pt x="557" y="331"/>
                    </a:lnTo>
                    <a:lnTo>
                      <a:pt x="543" y="396"/>
                    </a:lnTo>
                    <a:lnTo>
                      <a:pt x="512" y="449"/>
                    </a:lnTo>
                    <a:lnTo>
                      <a:pt x="490" y="484"/>
                    </a:lnTo>
                    <a:lnTo>
                      <a:pt x="462" y="518"/>
                    </a:lnTo>
                    <a:lnTo>
                      <a:pt x="434" y="546"/>
                    </a:lnTo>
                    <a:lnTo>
                      <a:pt x="423" y="566"/>
                    </a:lnTo>
                    <a:lnTo>
                      <a:pt x="406" y="574"/>
                    </a:lnTo>
                    <a:lnTo>
                      <a:pt x="406" y="585"/>
                    </a:lnTo>
                    <a:lnTo>
                      <a:pt x="400" y="594"/>
                    </a:lnTo>
                    <a:lnTo>
                      <a:pt x="392" y="599"/>
                    </a:lnTo>
                    <a:lnTo>
                      <a:pt x="378" y="599"/>
                    </a:lnTo>
                    <a:lnTo>
                      <a:pt x="375" y="605"/>
                    </a:lnTo>
                    <a:lnTo>
                      <a:pt x="375" y="613"/>
                    </a:lnTo>
                    <a:lnTo>
                      <a:pt x="366" y="622"/>
                    </a:lnTo>
                    <a:lnTo>
                      <a:pt x="349" y="622"/>
                    </a:lnTo>
                    <a:lnTo>
                      <a:pt x="344" y="636"/>
                    </a:lnTo>
                    <a:lnTo>
                      <a:pt x="341" y="647"/>
                    </a:lnTo>
                    <a:lnTo>
                      <a:pt x="335" y="655"/>
                    </a:lnTo>
                    <a:lnTo>
                      <a:pt x="327" y="670"/>
                    </a:lnTo>
                    <a:lnTo>
                      <a:pt x="310" y="678"/>
                    </a:lnTo>
                    <a:lnTo>
                      <a:pt x="267" y="653"/>
                    </a:lnTo>
                    <a:lnTo>
                      <a:pt x="194" y="608"/>
                    </a:lnTo>
                    <a:lnTo>
                      <a:pt x="160" y="577"/>
                    </a:lnTo>
                    <a:lnTo>
                      <a:pt x="112" y="543"/>
                    </a:lnTo>
                    <a:lnTo>
                      <a:pt x="90" y="515"/>
                    </a:lnTo>
                    <a:lnTo>
                      <a:pt x="70" y="473"/>
                    </a:lnTo>
                    <a:lnTo>
                      <a:pt x="53" y="430"/>
                    </a:lnTo>
                    <a:lnTo>
                      <a:pt x="42" y="399"/>
                    </a:lnTo>
                    <a:lnTo>
                      <a:pt x="34" y="340"/>
                    </a:lnTo>
                    <a:lnTo>
                      <a:pt x="20" y="281"/>
                    </a:lnTo>
                    <a:lnTo>
                      <a:pt x="3" y="228"/>
                    </a:lnTo>
                    <a:lnTo>
                      <a:pt x="0" y="194"/>
                    </a:lnTo>
                    <a:lnTo>
                      <a:pt x="51" y="140"/>
                    </a:lnTo>
                    <a:lnTo>
                      <a:pt x="101" y="95"/>
                    </a:lnTo>
                    <a:lnTo>
                      <a:pt x="138" y="62"/>
                    </a:lnTo>
                    <a:lnTo>
                      <a:pt x="152" y="36"/>
                    </a:lnTo>
                    <a:lnTo>
                      <a:pt x="171" y="0"/>
                    </a:lnTo>
                    <a:lnTo>
                      <a:pt x="242" y="6"/>
                    </a:lnTo>
                    <a:lnTo>
                      <a:pt x="219" y="39"/>
                    </a:lnTo>
                    <a:lnTo>
                      <a:pt x="188" y="79"/>
                    </a:lnTo>
                    <a:lnTo>
                      <a:pt x="135" y="129"/>
                    </a:lnTo>
                    <a:lnTo>
                      <a:pt x="96" y="166"/>
                    </a:lnTo>
                    <a:lnTo>
                      <a:pt x="56" y="1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  <p:sp>
            <p:nvSpPr>
              <p:cNvPr id="208945" name="Freeform 59"/>
              <p:cNvSpPr>
                <a:spLocks noChangeAspect="1"/>
              </p:cNvSpPr>
              <p:nvPr/>
            </p:nvSpPr>
            <p:spPr bwMode="auto">
              <a:xfrm>
                <a:off x="2755" y="3079"/>
                <a:ext cx="187" cy="189"/>
              </a:xfrm>
              <a:custGeom>
                <a:avLst/>
                <a:gdLst>
                  <a:gd name="T0" fmla="*/ 0 w 375"/>
                  <a:gd name="T1" fmla="*/ 0 h 379"/>
                  <a:gd name="T2" fmla="*/ 0 w 375"/>
                  <a:gd name="T3" fmla="*/ 0 h 379"/>
                  <a:gd name="T4" fmla="*/ 0 w 375"/>
                  <a:gd name="T5" fmla="*/ 0 h 379"/>
                  <a:gd name="T6" fmla="*/ 0 w 375"/>
                  <a:gd name="T7" fmla="*/ 0 h 379"/>
                  <a:gd name="T8" fmla="*/ 0 w 375"/>
                  <a:gd name="T9" fmla="*/ 0 h 379"/>
                  <a:gd name="T10" fmla="*/ 0 w 375"/>
                  <a:gd name="T11" fmla="*/ 0 h 379"/>
                  <a:gd name="T12" fmla="*/ 0 w 375"/>
                  <a:gd name="T13" fmla="*/ 0 h 379"/>
                  <a:gd name="T14" fmla="*/ 0 w 375"/>
                  <a:gd name="T15" fmla="*/ 0 h 379"/>
                  <a:gd name="T16" fmla="*/ 0 w 375"/>
                  <a:gd name="T17" fmla="*/ 0 h 379"/>
                  <a:gd name="T18" fmla="*/ 0 w 375"/>
                  <a:gd name="T19" fmla="*/ 0 h 379"/>
                  <a:gd name="T20" fmla="*/ 0 w 375"/>
                  <a:gd name="T21" fmla="*/ 0 h 379"/>
                  <a:gd name="T22" fmla="*/ 0 w 375"/>
                  <a:gd name="T23" fmla="*/ 0 h 379"/>
                  <a:gd name="T24" fmla="*/ 0 w 375"/>
                  <a:gd name="T25" fmla="*/ 0 h 379"/>
                  <a:gd name="T26" fmla="*/ 0 w 375"/>
                  <a:gd name="T27" fmla="*/ 0 h 379"/>
                  <a:gd name="T28" fmla="*/ 0 w 375"/>
                  <a:gd name="T29" fmla="*/ 0 h 379"/>
                  <a:gd name="T30" fmla="*/ 0 w 375"/>
                  <a:gd name="T31" fmla="*/ 0 h 379"/>
                  <a:gd name="T32" fmla="*/ 0 w 375"/>
                  <a:gd name="T33" fmla="*/ 0 h 379"/>
                  <a:gd name="T34" fmla="*/ 0 w 375"/>
                  <a:gd name="T35" fmla="*/ 0 h 379"/>
                  <a:gd name="T36" fmla="*/ 0 w 375"/>
                  <a:gd name="T37" fmla="*/ 0 h 379"/>
                  <a:gd name="T38" fmla="*/ 0 w 375"/>
                  <a:gd name="T39" fmla="*/ 0 h 379"/>
                  <a:gd name="T40" fmla="*/ 0 w 375"/>
                  <a:gd name="T41" fmla="*/ 0 h 379"/>
                  <a:gd name="T42" fmla="*/ 0 w 375"/>
                  <a:gd name="T43" fmla="*/ 0 h 3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5"/>
                  <a:gd name="T67" fmla="*/ 0 h 379"/>
                  <a:gd name="T68" fmla="*/ 375 w 375"/>
                  <a:gd name="T69" fmla="*/ 379 h 3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5" h="379">
                    <a:moveTo>
                      <a:pt x="0" y="110"/>
                    </a:moveTo>
                    <a:lnTo>
                      <a:pt x="107" y="0"/>
                    </a:lnTo>
                    <a:lnTo>
                      <a:pt x="119" y="51"/>
                    </a:lnTo>
                    <a:lnTo>
                      <a:pt x="138" y="104"/>
                    </a:lnTo>
                    <a:lnTo>
                      <a:pt x="170" y="138"/>
                    </a:lnTo>
                    <a:lnTo>
                      <a:pt x="218" y="164"/>
                    </a:lnTo>
                    <a:lnTo>
                      <a:pt x="274" y="183"/>
                    </a:lnTo>
                    <a:lnTo>
                      <a:pt x="328" y="183"/>
                    </a:lnTo>
                    <a:lnTo>
                      <a:pt x="375" y="186"/>
                    </a:lnTo>
                    <a:lnTo>
                      <a:pt x="373" y="223"/>
                    </a:lnTo>
                    <a:lnTo>
                      <a:pt x="356" y="279"/>
                    </a:lnTo>
                    <a:lnTo>
                      <a:pt x="325" y="324"/>
                    </a:lnTo>
                    <a:lnTo>
                      <a:pt x="291" y="362"/>
                    </a:lnTo>
                    <a:lnTo>
                      <a:pt x="277" y="379"/>
                    </a:lnTo>
                    <a:lnTo>
                      <a:pt x="204" y="373"/>
                    </a:lnTo>
                    <a:lnTo>
                      <a:pt x="138" y="359"/>
                    </a:lnTo>
                    <a:lnTo>
                      <a:pt x="90" y="327"/>
                    </a:lnTo>
                    <a:lnTo>
                      <a:pt x="65" y="293"/>
                    </a:lnTo>
                    <a:lnTo>
                      <a:pt x="40" y="251"/>
                    </a:lnTo>
                    <a:lnTo>
                      <a:pt x="23" y="200"/>
                    </a:lnTo>
                    <a:lnTo>
                      <a:pt x="9" y="14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</p:grp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6415088" y="4518025"/>
            <a:ext cx="1866900" cy="1349375"/>
            <a:chOff x="4041" y="2846"/>
            <a:chExt cx="1176" cy="850"/>
          </a:xfrm>
        </p:grpSpPr>
        <p:grpSp>
          <p:nvGrpSpPr>
            <p:cNvPr id="17" name="Group 61"/>
            <p:cNvGrpSpPr>
              <a:grpSpLocks noChangeAspect="1"/>
            </p:cNvGrpSpPr>
            <p:nvPr/>
          </p:nvGrpSpPr>
          <p:grpSpPr bwMode="auto">
            <a:xfrm>
              <a:off x="4736" y="2846"/>
              <a:ext cx="481" cy="434"/>
              <a:chOff x="2589" y="920"/>
              <a:chExt cx="446" cy="435"/>
            </a:xfrm>
          </p:grpSpPr>
          <p:sp>
            <p:nvSpPr>
              <p:cNvPr id="208935" name="Freeform 62"/>
              <p:cNvSpPr>
                <a:spLocks noChangeAspect="1"/>
              </p:cNvSpPr>
              <p:nvPr/>
            </p:nvSpPr>
            <p:spPr bwMode="auto">
              <a:xfrm>
                <a:off x="2749" y="1089"/>
                <a:ext cx="150" cy="266"/>
              </a:xfrm>
              <a:custGeom>
                <a:avLst/>
                <a:gdLst>
                  <a:gd name="T0" fmla="*/ 48 w 150"/>
                  <a:gd name="T1" fmla="*/ 241 h 266"/>
                  <a:gd name="T2" fmla="*/ 50 w 150"/>
                  <a:gd name="T3" fmla="*/ 198 h 266"/>
                  <a:gd name="T4" fmla="*/ 40 w 150"/>
                  <a:gd name="T5" fmla="*/ 165 h 266"/>
                  <a:gd name="T6" fmla="*/ 22 w 150"/>
                  <a:gd name="T7" fmla="*/ 136 h 266"/>
                  <a:gd name="T8" fmla="*/ 0 w 150"/>
                  <a:gd name="T9" fmla="*/ 93 h 266"/>
                  <a:gd name="T10" fmla="*/ 2 w 150"/>
                  <a:gd name="T11" fmla="*/ 65 h 266"/>
                  <a:gd name="T12" fmla="*/ 17 w 150"/>
                  <a:gd name="T13" fmla="*/ 30 h 266"/>
                  <a:gd name="T14" fmla="*/ 45 w 150"/>
                  <a:gd name="T15" fmla="*/ 7 h 266"/>
                  <a:gd name="T16" fmla="*/ 70 w 150"/>
                  <a:gd name="T17" fmla="*/ 0 h 266"/>
                  <a:gd name="T18" fmla="*/ 96 w 150"/>
                  <a:gd name="T19" fmla="*/ 5 h 266"/>
                  <a:gd name="T20" fmla="*/ 113 w 150"/>
                  <a:gd name="T21" fmla="*/ 15 h 266"/>
                  <a:gd name="T22" fmla="*/ 137 w 150"/>
                  <a:gd name="T23" fmla="*/ 35 h 266"/>
                  <a:gd name="T24" fmla="*/ 150 w 150"/>
                  <a:gd name="T25" fmla="*/ 65 h 266"/>
                  <a:gd name="T26" fmla="*/ 145 w 150"/>
                  <a:gd name="T27" fmla="*/ 96 h 266"/>
                  <a:gd name="T28" fmla="*/ 126 w 150"/>
                  <a:gd name="T29" fmla="*/ 123 h 266"/>
                  <a:gd name="T30" fmla="*/ 101 w 150"/>
                  <a:gd name="T31" fmla="*/ 167 h 266"/>
                  <a:gd name="T32" fmla="*/ 96 w 150"/>
                  <a:gd name="T33" fmla="*/ 198 h 266"/>
                  <a:gd name="T34" fmla="*/ 98 w 150"/>
                  <a:gd name="T35" fmla="*/ 223 h 266"/>
                  <a:gd name="T36" fmla="*/ 86 w 150"/>
                  <a:gd name="T37" fmla="*/ 248 h 266"/>
                  <a:gd name="T38" fmla="*/ 73 w 150"/>
                  <a:gd name="T39" fmla="*/ 266 h 266"/>
                  <a:gd name="T40" fmla="*/ 48 w 150"/>
                  <a:gd name="T41" fmla="*/ 241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266"/>
                  <a:gd name="T65" fmla="*/ 150 w 150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266">
                    <a:moveTo>
                      <a:pt x="48" y="241"/>
                    </a:moveTo>
                    <a:lnTo>
                      <a:pt x="50" y="198"/>
                    </a:lnTo>
                    <a:lnTo>
                      <a:pt x="40" y="165"/>
                    </a:lnTo>
                    <a:lnTo>
                      <a:pt x="22" y="136"/>
                    </a:lnTo>
                    <a:lnTo>
                      <a:pt x="0" y="93"/>
                    </a:lnTo>
                    <a:lnTo>
                      <a:pt x="2" y="65"/>
                    </a:lnTo>
                    <a:lnTo>
                      <a:pt x="17" y="30"/>
                    </a:lnTo>
                    <a:lnTo>
                      <a:pt x="45" y="7"/>
                    </a:lnTo>
                    <a:lnTo>
                      <a:pt x="70" y="0"/>
                    </a:lnTo>
                    <a:lnTo>
                      <a:pt x="96" y="5"/>
                    </a:lnTo>
                    <a:lnTo>
                      <a:pt x="113" y="15"/>
                    </a:lnTo>
                    <a:lnTo>
                      <a:pt x="137" y="35"/>
                    </a:lnTo>
                    <a:lnTo>
                      <a:pt x="150" y="65"/>
                    </a:lnTo>
                    <a:lnTo>
                      <a:pt x="145" y="96"/>
                    </a:lnTo>
                    <a:lnTo>
                      <a:pt x="126" y="123"/>
                    </a:lnTo>
                    <a:lnTo>
                      <a:pt x="101" y="167"/>
                    </a:lnTo>
                    <a:lnTo>
                      <a:pt x="96" y="198"/>
                    </a:lnTo>
                    <a:lnTo>
                      <a:pt x="98" y="223"/>
                    </a:lnTo>
                    <a:lnTo>
                      <a:pt x="86" y="248"/>
                    </a:lnTo>
                    <a:lnTo>
                      <a:pt x="73" y="266"/>
                    </a:lnTo>
                    <a:lnTo>
                      <a:pt x="48" y="241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  <p:sp>
            <p:nvSpPr>
              <p:cNvPr id="208936" name="Freeform 63"/>
              <p:cNvSpPr>
                <a:spLocks noChangeAspect="1"/>
              </p:cNvSpPr>
              <p:nvPr/>
            </p:nvSpPr>
            <p:spPr bwMode="auto">
              <a:xfrm>
                <a:off x="2589" y="1075"/>
                <a:ext cx="109" cy="51"/>
              </a:xfrm>
              <a:custGeom>
                <a:avLst/>
                <a:gdLst>
                  <a:gd name="T0" fmla="*/ 109 w 109"/>
                  <a:gd name="T1" fmla="*/ 51 h 51"/>
                  <a:gd name="T2" fmla="*/ 18 w 109"/>
                  <a:gd name="T3" fmla="*/ 35 h 51"/>
                  <a:gd name="T4" fmla="*/ 0 w 109"/>
                  <a:gd name="T5" fmla="*/ 17 h 51"/>
                  <a:gd name="T6" fmla="*/ 7 w 109"/>
                  <a:gd name="T7" fmla="*/ 2 h 51"/>
                  <a:gd name="T8" fmla="*/ 28 w 109"/>
                  <a:gd name="T9" fmla="*/ 0 h 51"/>
                  <a:gd name="T10" fmla="*/ 109 w 109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"/>
                  <a:gd name="T19" fmla="*/ 0 h 51"/>
                  <a:gd name="T20" fmla="*/ 109 w 109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" h="51">
                    <a:moveTo>
                      <a:pt x="109" y="51"/>
                    </a:moveTo>
                    <a:lnTo>
                      <a:pt x="18" y="35"/>
                    </a:lnTo>
                    <a:lnTo>
                      <a:pt x="0" y="17"/>
                    </a:lnTo>
                    <a:lnTo>
                      <a:pt x="7" y="2"/>
                    </a:lnTo>
                    <a:lnTo>
                      <a:pt x="28" y="0"/>
                    </a:lnTo>
                    <a:lnTo>
                      <a:pt x="109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  <p:sp>
            <p:nvSpPr>
              <p:cNvPr id="208937" name="Freeform 64"/>
              <p:cNvSpPr>
                <a:spLocks noChangeAspect="1"/>
              </p:cNvSpPr>
              <p:nvPr/>
            </p:nvSpPr>
            <p:spPr bwMode="auto">
              <a:xfrm>
                <a:off x="2698" y="942"/>
                <a:ext cx="48" cy="84"/>
              </a:xfrm>
              <a:custGeom>
                <a:avLst/>
                <a:gdLst>
                  <a:gd name="T0" fmla="*/ 48 w 48"/>
                  <a:gd name="T1" fmla="*/ 84 h 84"/>
                  <a:gd name="T2" fmla="*/ 0 w 48"/>
                  <a:gd name="T3" fmla="*/ 31 h 84"/>
                  <a:gd name="T4" fmla="*/ 5 w 48"/>
                  <a:gd name="T5" fmla="*/ 8 h 84"/>
                  <a:gd name="T6" fmla="*/ 28 w 48"/>
                  <a:gd name="T7" fmla="*/ 0 h 84"/>
                  <a:gd name="T8" fmla="*/ 41 w 48"/>
                  <a:gd name="T9" fmla="*/ 16 h 84"/>
                  <a:gd name="T10" fmla="*/ 48 w 4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84"/>
                  <a:gd name="T20" fmla="*/ 48 w 4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84">
                    <a:moveTo>
                      <a:pt x="48" y="84"/>
                    </a:moveTo>
                    <a:lnTo>
                      <a:pt x="0" y="31"/>
                    </a:lnTo>
                    <a:lnTo>
                      <a:pt x="5" y="8"/>
                    </a:lnTo>
                    <a:lnTo>
                      <a:pt x="28" y="0"/>
                    </a:lnTo>
                    <a:lnTo>
                      <a:pt x="41" y="16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  <p:sp>
            <p:nvSpPr>
              <p:cNvPr id="208938" name="Freeform 65"/>
              <p:cNvSpPr>
                <a:spLocks noChangeAspect="1"/>
              </p:cNvSpPr>
              <p:nvPr/>
            </p:nvSpPr>
            <p:spPr bwMode="auto">
              <a:xfrm>
                <a:off x="2852" y="920"/>
                <a:ext cx="42" cy="101"/>
              </a:xfrm>
              <a:custGeom>
                <a:avLst/>
                <a:gdLst>
                  <a:gd name="T0" fmla="*/ 6 w 42"/>
                  <a:gd name="T1" fmla="*/ 101 h 101"/>
                  <a:gd name="T2" fmla="*/ 0 w 42"/>
                  <a:gd name="T3" fmla="*/ 26 h 101"/>
                  <a:gd name="T4" fmla="*/ 22 w 42"/>
                  <a:gd name="T5" fmla="*/ 0 h 101"/>
                  <a:gd name="T6" fmla="*/ 42 w 42"/>
                  <a:gd name="T7" fmla="*/ 11 h 101"/>
                  <a:gd name="T8" fmla="*/ 39 w 42"/>
                  <a:gd name="T9" fmla="*/ 31 h 101"/>
                  <a:gd name="T10" fmla="*/ 6 w 42"/>
                  <a:gd name="T11" fmla="*/ 101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01"/>
                  <a:gd name="T20" fmla="*/ 42 w 4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01">
                    <a:moveTo>
                      <a:pt x="6" y="101"/>
                    </a:moveTo>
                    <a:lnTo>
                      <a:pt x="0" y="26"/>
                    </a:lnTo>
                    <a:lnTo>
                      <a:pt x="22" y="0"/>
                    </a:lnTo>
                    <a:lnTo>
                      <a:pt x="42" y="11"/>
                    </a:lnTo>
                    <a:lnTo>
                      <a:pt x="39" y="31"/>
                    </a:lnTo>
                    <a:lnTo>
                      <a:pt x="6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  <p:sp>
            <p:nvSpPr>
              <p:cNvPr id="208939" name="Freeform 66"/>
              <p:cNvSpPr>
                <a:spLocks noChangeAspect="1"/>
              </p:cNvSpPr>
              <p:nvPr/>
            </p:nvSpPr>
            <p:spPr bwMode="auto">
              <a:xfrm>
                <a:off x="2937" y="998"/>
                <a:ext cx="98" cy="63"/>
              </a:xfrm>
              <a:custGeom>
                <a:avLst/>
                <a:gdLst>
                  <a:gd name="T0" fmla="*/ 0 w 98"/>
                  <a:gd name="T1" fmla="*/ 63 h 63"/>
                  <a:gd name="T2" fmla="*/ 73 w 98"/>
                  <a:gd name="T3" fmla="*/ 0 h 63"/>
                  <a:gd name="T4" fmla="*/ 98 w 98"/>
                  <a:gd name="T5" fmla="*/ 12 h 63"/>
                  <a:gd name="T6" fmla="*/ 96 w 98"/>
                  <a:gd name="T7" fmla="*/ 33 h 63"/>
                  <a:gd name="T8" fmla="*/ 83 w 98"/>
                  <a:gd name="T9" fmla="*/ 43 h 63"/>
                  <a:gd name="T10" fmla="*/ 0 w 98"/>
                  <a:gd name="T11" fmla="*/ 63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63"/>
                  <a:gd name="T20" fmla="*/ 98 w 98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63">
                    <a:moveTo>
                      <a:pt x="0" y="63"/>
                    </a:moveTo>
                    <a:lnTo>
                      <a:pt x="73" y="0"/>
                    </a:lnTo>
                    <a:lnTo>
                      <a:pt x="98" y="12"/>
                    </a:lnTo>
                    <a:lnTo>
                      <a:pt x="96" y="33"/>
                    </a:lnTo>
                    <a:lnTo>
                      <a:pt x="83" y="4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>
                  <a:latin typeface="+mn-lt"/>
                </a:endParaRPr>
              </a:p>
            </p:txBody>
          </p:sp>
        </p:grpSp>
        <p:sp>
          <p:nvSpPr>
            <p:cNvPr id="208934" name="Freeform 67"/>
            <p:cNvSpPr>
              <a:spLocks/>
            </p:cNvSpPr>
            <p:nvPr/>
          </p:nvSpPr>
          <p:spPr bwMode="auto">
            <a:xfrm>
              <a:off x="4041" y="3158"/>
              <a:ext cx="717" cy="538"/>
            </a:xfrm>
            <a:custGeom>
              <a:avLst/>
              <a:gdLst>
                <a:gd name="T0" fmla="*/ 0 w 662"/>
                <a:gd name="T1" fmla="*/ 538 h 538"/>
                <a:gd name="T2" fmla="*/ 5152 w 662"/>
                <a:gd name="T3" fmla="*/ 375 h 538"/>
                <a:gd name="T4" fmla="*/ 7996 w 662"/>
                <a:gd name="T5" fmla="*/ 87 h 538"/>
                <a:gd name="T6" fmla="*/ 14878 w 662"/>
                <a:gd name="T7" fmla="*/ 0 h 5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2"/>
                <a:gd name="T13" fmla="*/ 0 h 538"/>
                <a:gd name="T14" fmla="*/ 662 w 662"/>
                <a:gd name="T15" fmla="*/ 538 h 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2" h="538">
                  <a:moveTo>
                    <a:pt x="0" y="538"/>
                  </a:moveTo>
                  <a:cubicBezTo>
                    <a:pt x="85" y="494"/>
                    <a:pt x="171" y="450"/>
                    <a:pt x="230" y="375"/>
                  </a:cubicBezTo>
                  <a:cubicBezTo>
                    <a:pt x="289" y="300"/>
                    <a:pt x="283" y="150"/>
                    <a:pt x="355" y="87"/>
                  </a:cubicBezTo>
                  <a:cubicBezTo>
                    <a:pt x="427" y="24"/>
                    <a:pt x="544" y="12"/>
                    <a:pt x="662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da-DK" dirty="0">
                <a:latin typeface="+mn-lt"/>
              </a:endParaRPr>
            </a:p>
          </p:txBody>
        </p:sp>
      </p:grp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8166327" y="1543958"/>
            <a:ext cx="1598614" cy="3868738"/>
            <a:chOff x="4879" y="1000"/>
            <a:chExt cx="1007" cy="2437"/>
          </a:xfrm>
        </p:grpSpPr>
        <p:grpSp>
          <p:nvGrpSpPr>
            <p:cNvPr id="19" name="Group 69"/>
            <p:cNvGrpSpPr>
              <a:grpSpLocks/>
            </p:cNvGrpSpPr>
            <p:nvPr/>
          </p:nvGrpSpPr>
          <p:grpSpPr bwMode="auto">
            <a:xfrm>
              <a:off x="4879" y="1000"/>
              <a:ext cx="1007" cy="611"/>
              <a:chOff x="4308" y="3274"/>
              <a:chExt cx="929" cy="611"/>
            </a:xfrm>
          </p:grpSpPr>
          <p:grpSp>
            <p:nvGrpSpPr>
              <p:cNvPr id="20" name="Group 70"/>
              <p:cNvGrpSpPr>
                <a:grpSpLocks noChangeAspect="1"/>
              </p:cNvGrpSpPr>
              <p:nvPr/>
            </p:nvGrpSpPr>
            <p:grpSpPr bwMode="auto">
              <a:xfrm>
                <a:off x="4506" y="3274"/>
                <a:ext cx="492" cy="351"/>
                <a:chOff x="3575" y="2986"/>
                <a:chExt cx="982" cy="700"/>
              </a:xfrm>
            </p:grpSpPr>
            <p:sp>
              <p:nvSpPr>
                <p:cNvPr id="208929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581" y="3158"/>
                  <a:ext cx="969" cy="528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208930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75" y="2986"/>
                  <a:ext cx="173" cy="17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 dirty="0"/>
                </a:p>
              </p:txBody>
            </p:sp>
            <p:sp>
              <p:nvSpPr>
                <p:cNvPr id="208931" name="Line 7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384" y="2987"/>
                  <a:ext cx="173" cy="17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 dirty="0"/>
                </a:p>
              </p:txBody>
            </p:sp>
            <p:sp>
              <p:nvSpPr>
                <p:cNvPr id="208932" name="Line 74"/>
                <p:cNvSpPr>
                  <a:spLocks noChangeAspect="1" noChangeShapeType="1"/>
                </p:cNvSpPr>
                <p:nvPr/>
              </p:nvSpPr>
              <p:spPr bwMode="auto">
                <a:xfrm>
                  <a:off x="3740" y="2986"/>
                  <a:ext cx="65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 dirty="0"/>
                </a:p>
              </p:txBody>
            </p:sp>
          </p:grpSp>
          <p:sp>
            <p:nvSpPr>
              <p:cNvPr id="208928" name="Text Box 75"/>
              <p:cNvSpPr txBox="1">
                <a:spLocks noChangeArrowheads="1"/>
              </p:cNvSpPr>
              <p:nvPr/>
            </p:nvSpPr>
            <p:spPr bwMode="auto">
              <a:xfrm>
                <a:off x="4308" y="3633"/>
                <a:ext cx="9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latin typeface="+mn-lt"/>
                  </a:rPr>
                  <a:t>consumer</a:t>
                </a:r>
                <a:endParaRPr lang="en-GB" dirty="0">
                  <a:latin typeface="+mn-lt"/>
                </a:endParaRPr>
              </a:p>
            </p:txBody>
          </p:sp>
        </p:grpSp>
        <p:sp>
          <p:nvSpPr>
            <p:cNvPr id="208926" name="Freeform 76"/>
            <p:cNvSpPr>
              <a:spLocks/>
            </p:cNvSpPr>
            <p:nvPr/>
          </p:nvSpPr>
          <p:spPr bwMode="auto">
            <a:xfrm>
              <a:off x="5595" y="1728"/>
              <a:ext cx="266" cy="1709"/>
            </a:xfrm>
            <a:custGeom>
              <a:avLst/>
              <a:gdLst>
                <a:gd name="T0" fmla="*/ 0 w 245"/>
                <a:gd name="T1" fmla="*/ 1709 h 1709"/>
                <a:gd name="T2" fmla="*/ 5943 w 245"/>
                <a:gd name="T3" fmla="*/ 1238 h 1709"/>
                <a:gd name="T4" fmla="*/ 712 w 245"/>
                <a:gd name="T5" fmla="*/ 0 h 1709"/>
                <a:gd name="T6" fmla="*/ 0 60000 65536"/>
                <a:gd name="T7" fmla="*/ 0 60000 65536"/>
                <a:gd name="T8" fmla="*/ 0 60000 65536"/>
                <a:gd name="T9" fmla="*/ 0 w 245"/>
                <a:gd name="T10" fmla="*/ 0 h 1709"/>
                <a:gd name="T11" fmla="*/ 245 w 245"/>
                <a:gd name="T12" fmla="*/ 1709 h 17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" h="1709">
                  <a:moveTo>
                    <a:pt x="0" y="1709"/>
                  </a:moveTo>
                  <a:cubicBezTo>
                    <a:pt x="117" y="1616"/>
                    <a:pt x="235" y="1523"/>
                    <a:pt x="240" y="1238"/>
                  </a:cubicBezTo>
                  <a:cubicBezTo>
                    <a:pt x="245" y="953"/>
                    <a:pt x="137" y="476"/>
                    <a:pt x="29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da-DK" dirty="0"/>
            </a:p>
          </p:txBody>
        </p:sp>
      </p:grpSp>
      <p:grpSp>
        <p:nvGrpSpPr>
          <p:cNvPr id="21" name="Group 77"/>
          <p:cNvGrpSpPr>
            <a:grpSpLocks/>
          </p:cNvGrpSpPr>
          <p:nvPr/>
        </p:nvGrpSpPr>
        <p:grpSpPr bwMode="auto">
          <a:xfrm>
            <a:off x="6350896" y="1939695"/>
            <a:ext cx="822325" cy="687387"/>
            <a:chOff x="3669" y="1105"/>
            <a:chExt cx="518" cy="433"/>
          </a:xfrm>
        </p:grpSpPr>
        <p:sp>
          <p:nvSpPr>
            <p:cNvPr id="208919" name="Rectangle 78"/>
            <p:cNvSpPr>
              <a:spLocks noChangeArrowheads="1"/>
            </p:cNvSpPr>
            <p:nvPr/>
          </p:nvSpPr>
          <p:spPr bwMode="auto">
            <a:xfrm>
              <a:off x="3669" y="1105"/>
              <a:ext cx="518" cy="43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 dirty="0"/>
            </a:p>
          </p:txBody>
        </p:sp>
        <p:grpSp>
          <p:nvGrpSpPr>
            <p:cNvPr id="22" name="Group 79"/>
            <p:cNvGrpSpPr>
              <a:grpSpLocks/>
            </p:cNvGrpSpPr>
            <p:nvPr/>
          </p:nvGrpSpPr>
          <p:grpSpPr bwMode="auto">
            <a:xfrm>
              <a:off x="3777" y="1163"/>
              <a:ext cx="305" cy="339"/>
              <a:chOff x="2697" y="3023"/>
              <a:chExt cx="282" cy="339"/>
            </a:xfrm>
          </p:grpSpPr>
          <p:sp>
            <p:nvSpPr>
              <p:cNvPr id="208921" name="Freeform 80"/>
              <p:cNvSpPr>
                <a:spLocks noChangeAspect="1"/>
              </p:cNvSpPr>
              <p:nvPr/>
            </p:nvSpPr>
            <p:spPr bwMode="auto">
              <a:xfrm>
                <a:off x="2700" y="3027"/>
                <a:ext cx="203" cy="333"/>
              </a:xfrm>
              <a:custGeom>
                <a:avLst/>
                <a:gdLst>
                  <a:gd name="T0" fmla="*/ 1 w 405"/>
                  <a:gd name="T1" fmla="*/ 0 h 666"/>
                  <a:gd name="T2" fmla="*/ 1 w 405"/>
                  <a:gd name="T3" fmla="*/ 1 h 666"/>
                  <a:gd name="T4" fmla="*/ 1 w 405"/>
                  <a:gd name="T5" fmla="*/ 1 h 666"/>
                  <a:gd name="T6" fmla="*/ 1 w 405"/>
                  <a:gd name="T7" fmla="*/ 1 h 666"/>
                  <a:gd name="T8" fmla="*/ 0 w 405"/>
                  <a:gd name="T9" fmla="*/ 1 h 666"/>
                  <a:gd name="T10" fmla="*/ 1 w 405"/>
                  <a:gd name="T11" fmla="*/ 1 h 666"/>
                  <a:gd name="T12" fmla="*/ 1 w 405"/>
                  <a:gd name="T13" fmla="*/ 1 h 666"/>
                  <a:gd name="T14" fmla="*/ 1 w 405"/>
                  <a:gd name="T15" fmla="*/ 1 h 666"/>
                  <a:gd name="T16" fmla="*/ 1 w 405"/>
                  <a:gd name="T17" fmla="*/ 1 h 666"/>
                  <a:gd name="T18" fmla="*/ 1 w 405"/>
                  <a:gd name="T19" fmla="*/ 1 h 666"/>
                  <a:gd name="T20" fmla="*/ 1 w 405"/>
                  <a:gd name="T21" fmla="*/ 1 h 666"/>
                  <a:gd name="T22" fmla="*/ 1 w 405"/>
                  <a:gd name="T23" fmla="*/ 1 h 666"/>
                  <a:gd name="T24" fmla="*/ 1 w 405"/>
                  <a:gd name="T25" fmla="*/ 1 h 666"/>
                  <a:gd name="T26" fmla="*/ 1 w 405"/>
                  <a:gd name="T27" fmla="*/ 1 h 666"/>
                  <a:gd name="T28" fmla="*/ 1 w 405"/>
                  <a:gd name="T29" fmla="*/ 1 h 666"/>
                  <a:gd name="T30" fmla="*/ 1 w 405"/>
                  <a:gd name="T31" fmla="*/ 1 h 666"/>
                  <a:gd name="T32" fmla="*/ 1 w 405"/>
                  <a:gd name="T33" fmla="*/ 1 h 666"/>
                  <a:gd name="T34" fmla="*/ 1 w 405"/>
                  <a:gd name="T35" fmla="*/ 1 h 666"/>
                  <a:gd name="T36" fmla="*/ 1 w 405"/>
                  <a:gd name="T37" fmla="*/ 1 h 666"/>
                  <a:gd name="T38" fmla="*/ 1 w 405"/>
                  <a:gd name="T39" fmla="*/ 1 h 666"/>
                  <a:gd name="T40" fmla="*/ 1 w 405"/>
                  <a:gd name="T41" fmla="*/ 1 h 666"/>
                  <a:gd name="T42" fmla="*/ 1 w 405"/>
                  <a:gd name="T43" fmla="*/ 1 h 666"/>
                  <a:gd name="T44" fmla="*/ 1 w 405"/>
                  <a:gd name="T45" fmla="*/ 1 h 666"/>
                  <a:gd name="T46" fmla="*/ 1 w 405"/>
                  <a:gd name="T47" fmla="*/ 1 h 666"/>
                  <a:gd name="T48" fmla="*/ 1 w 405"/>
                  <a:gd name="T49" fmla="*/ 1 h 666"/>
                  <a:gd name="T50" fmla="*/ 1 w 405"/>
                  <a:gd name="T51" fmla="*/ 1 h 666"/>
                  <a:gd name="T52" fmla="*/ 1 w 405"/>
                  <a:gd name="T53" fmla="*/ 1 h 666"/>
                  <a:gd name="T54" fmla="*/ 1 w 405"/>
                  <a:gd name="T55" fmla="*/ 1 h 666"/>
                  <a:gd name="T56" fmla="*/ 1 w 405"/>
                  <a:gd name="T57" fmla="*/ 1 h 666"/>
                  <a:gd name="T58" fmla="*/ 1 w 405"/>
                  <a:gd name="T59" fmla="*/ 1 h 666"/>
                  <a:gd name="T60" fmla="*/ 1 w 405"/>
                  <a:gd name="T61" fmla="*/ 1 h 666"/>
                  <a:gd name="T62" fmla="*/ 1 w 405"/>
                  <a:gd name="T63" fmla="*/ 1 h 666"/>
                  <a:gd name="T64" fmla="*/ 1 w 405"/>
                  <a:gd name="T65" fmla="*/ 1 h 666"/>
                  <a:gd name="T66" fmla="*/ 1 w 405"/>
                  <a:gd name="T67" fmla="*/ 1 h 666"/>
                  <a:gd name="T68" fmla="*/ 1 w 405"/>
                  <a:gd name="T69" fmla="*/ 1 h 666"/>
                  <a:gd name="T70" fmla="*/ 1 w 405"/>
                  <a:gd name="T71" fmla="*/ 0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5"/>
                  <a:gd name="T109" fmla="*/ 0 h 666"/>
                  <a:gd name="T110" fmla="*/ 405 w 405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5" h="666">
                    <a:moveTo>
                      <a:pt x="230" y="0"/>
                    </a:moveTo>
                    <a:lnTo>
                      <a:pt x="171" y="3"/>
                    </a:lnTo>
                    <a:lnTo>
                      <a:pt x="137" y="56"/>
                    </a:lnTo>
                    <a:lnTo>
                      <a:pt x="42" y="143"/>
                    </a:lnTo>
                    <a:lnTo>
                      <a:pt x="0" y="191"/>
                    </a:lnTo>
                    <a:lnTo>
                      <a:pt x="28" y="317"/>
                    </a:lnTo>
                    <a:lnTo>
                      <a:pt x="50" y="412"/>
                    </a:lnTo>
                    <a:lnTo>
                      <a:pt x="107" y="523"/>
                    </a:lnTo>
                    <a:lnTo>
                      <a:pt x="205" y="601"/>
                    </a:lnTo>
                    <a:lnTo>
                      <a:pt x="315" y="666"/>
                    </a:lnTo>
                    <a:lnTo>
                      <a:pt x="318" y="649"/>
                    </a:lnTo>
                    <a:lnTo>
                      <a:pt x="326" y="646"/>
                    </a:lnTo>
                    <a:lnTo>
                      <a:pt x="326" y="638"/>
                    </a:lnTo>
                    <a:lnTo>
                      <a:pt x="326" y="629"/>
                    </a:lnTo>
                    <a:lnTo>
                      <a:pt x="326" y="621"/>
                    </a:lnTo>
                    <a:lnTo>
                      <a:pt x="326" y="613"/>
                    </a:lnTo>
                    <a:lnTo>
                      <a:pt x="335" y="610"/>
                    </a:lnTo>
                    <a:lnTo>
                      <a:pt x="343" y="610"/>
                    </a:lnTo>
                    <a:lnTo>
                      <a:pt x="352" y="610"/>
                    </a:lnTo>
                    <a:lnTo>
                      <a:pt x="360" y="604"/>
                    </a:lnTo>
                    <a:lnTo>
                      <a:pt x="360" y="596"/>
                    </a:lnTo>
                    <a:lnTo>
                      <a:pt x="360" y="587"/>
                    </a:lnTo>
                    <a:lnTo>
                      <a:pt x="360" y="579"/>
                    </a:lnTo>
                    <a:lnTo>
                      <a:pt x="369" y="576"/>
                    </a:lnTo>
                    <a:lnTo>
                      <a:pt x="377" y="576"/>
                    </a:lnTo>
                    <a:lnTo>
                      <a:pt x="385" y="576"/>
                    </a:lnTo>
                    <a:lnTo>
                      <a:pt x="391" y="568"/>
                    </a:lnTo>
                    <a:lnTo>
                      <a:pt x="388" y="559"/>
                    </a:lnTo>
                    <a:lnTo>
                      <a:pt x="388" y="551"/>
                    </a:lnTo>
                    <a:lnTo>
                      <a:pt x="397" y="545"/>
                    </a:lnTo>
                    <a:lnTo>
                      <a:pt x="405" y="543"/>
                    </a:lnTo>
                    <a:lnTo>
                      <a:pt x="255" y="478"/>
                    </a:lnTo>
                    <a:lnTo>
                      <a:pt x="109" y="289"/>
                    </a:lnTo>
                    <a:lnTo>
                      <a:pt x="115" y="177"/>
                    </a:lnTo>
                    <a:lnTo>
                      <a:pt x="216" y="59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22" name="Freeform 81"/>
              <p:cNvSpPr>
                <a:spLocks noChangeAspect="1"/>
              </p:cNvSpPr>
              <p:nvPr/>
            </p:nvSpPr>
            <p:spPr bwMode="auto">
              <a:xfrm>
                <a:off x="2728" y="3024"/>
                <a:ext cx="246" cy="275"/>
              </a:xfrm>
              <a:custGeom>
                <a:avLst/>
                <a:gdLst>
                  <a:gd name="T0" fmla="*/ 1 w 492"/>
                  <a:gd name="T1" fmla="*/ 1 h 549"/>
                  <a:gd name="T2" fmla="*/ 1 w 492"/>
                  <a:gd name="T3" fmla="*/ 1 h 549"/>
                  <a:gd name="T4" fmla="*/ 1 w 492"/>
                  <a:gd name="T5" fmla="*/ 1 h 549"/>
                  <a:gd name="T6" fmla="*/ 1 w 492"/>
                  <a:gd name="T7" fmla="*/ 1 h 549"/>
                  <a:gd name="T8" fmla="*/ 1 w 492"/>
                  <a:gd name="T9" fmla="*/ 1 h 549"/>
                  <a:gd name="T10" fmla="*/ 1 w 492"/>
                  <a:gd name="T11" fmla="*/ 1 h 549"/>
                  <a:gd name="T12" fmla="*/ 1 w 492"/>
                  <a:gd name="T13" fmla="*/ 1 h 549"/>
                  <a:gd name="T14" fmla="*/ 1 w 492"/>
                  <a:gd name="T15" fmla="*/ 1 h 549"/>
                  <a:gd name="T16" fmla="*/ 1 w 492"/>
                  <a:gd name="T17" fmla="*/ 1 h 549"/>
                  <a:gd name="T18" fmla="*/ 1 w 492"/>
                  <a:gd name="T19" fmla="*/ 1 h 549"/>
                  <a:gd name="T20" fmla="*/ 1 w 492"/>
                  <a:gd name="T21" fmla="*/ 1 h 549"/>
                  <a:gd name="T22" fmla="*/ 1 w 492"/>
                  <a:gd name="T23" fmla="*/ 1 h 549"/>
                  <a:gd name="T24" fmla="*/ 1 w 492"/>
                  <a:gd name="T25" fmla="*/ 1 h 549"/>
                  <a:gd name="T26" fmla="*/ 1 w 492"/>
                  <a:gd name="T27" fmla="*/ 1 h 549"/>
                  <a:gd name="T28" fmla="*/ 0 w 492"/>
                  <a:gd name="T29" fmla="*/ 1 h 549"/>
                  <a:gd name="T30" fmla="*/ 1 w 492"/>
                  <a:gd name="T31" fmla="*/ 1 h 549"/>
                  <a:gd name="T32" fmla="*/ 1 w 492"/>
                  <a:gd name="T33" fmla="*/ 0 h 549"/>
                  <a:gd name="T34" fmla="*/ 1 w 492"/>
                  <a:gd name="T35" fmla="*/ 1 h 5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2"/>
                  <a:gd name="T55" fmla="*/ 0 h 549"/>
                  <a:gd name="T56" fmla="*/ 492 w 492"/>
                  <a:gd name="T57" fmla="*/ 549 h 5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2" h="549">
                    <a:moveTo>
                      <a:pt x="191" y="59"/>
                    </a:moveTo>
                    <a:lnTo>
                      <a:pt x="220" y="152"/>
                    </a:lnTo>
                    <a:lnTo>
                      <a:pt x="253" y="194"/>
                    </a:lnTo>
                    <a:lnTo>
                      <a:pt x="329" y="242"/>
                    </a:lnTo>
                    <a:lnTo>
                      <a:pt x="439" y="253"/>
                    </a:lnTo>
                    <a:lnTo>
                      <a:pt x="492" y="256"/>
                    </a:lnTo>
                    <a:lnTo>
                      <a:pt x="484" y="343"/>
                    </a:lnTo>
                    <a:lnTo>
                      <a:pt x="444" y="444"/>
                    </a:lnTo>
                    <a:lnTo>
                      <a:pt x="374" y="527"/>
                    </a:lnTo>
                    <a:lnTo>
                      <a:pt x="352" y="549"/>
                    </a:lnTo>
                    <a:lnTo>
                      <a:pt x="216" y="530"/>
                    </a:lnTo>
                    <a:lnTo>
                      <a:pt x="112" y="474"/>
                    </a:lnTo>
                    <a:lnTo>
                      <a:pt x="64" y="416"/>
                    </a:lnTo>
                    <a:lnTo>
                      <a:pt x="22" y="293"/>
                    </a:lnTo>
                    <a:lnTo>
                      <a:pt x="0" y="194"/>
                    </a:lnTo>
                    <a:lnTo>
                      <a:pt x="121" y="74"/>
                    </a:lnTo>
                    <a:lnTo>
                      <a:pt x="180" y="0"/>
                    </a:lnTo>
                    <a:lnTo>
                      <a:pt x="191" y="59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23" name="Freeform 82"/>
              <p:cNvSpPr>
                <a:spLocks noChangeAspect="1"/>
              </p:cNvSpPr>
              <p:nvPr/>
            </p:nvSpPr>
            <p:spPr bwMode="auto">
              <a:xfrm>
                <a:off x="2697" y="3023"/>
                <a:ext cx="282" cy="339"/>
              </a:xfrm>
              <a:custGeom>
                <a:avLst/>
                <a:gdLst>
                  <a:gd name="T0" fmla="*/ 1 w 563"/>
                  <a:gd name="T1" fmla="*/ 1 h 678"/>
                  <a:gd name="T2" fmla="*/ 1 w 563"/>
                  <a:gd name="T3" fmla="*/ 1 h 678"/>
                  <a:gd name="T4" fmla="*/ 1 w 563"/>
                  <a:gd name="T5" fmla="*/ 1 h 678"/>
                  <a:gd name="T6" fmla="*/ 1 w 563"/>
                  <a:gd name="T7" fmla="*/ 1 h 678"/>
                  <a:gd name="T8" fmla="*/ 1 w 563"/>
                  <a:gd name="T9" fmla="*/ 1 h 678"/>
                  <a:gd name="T10" fmla="*/ 1 w 563"/>
                  <a:gd name="T11" fmla="*/ 1 h 678"/>
                  <a:gd name="T12" fmla="*/ 1 w 563"/>
                  <a:gd name="T13" fmla="*/ 1 h 678"/>
                  <a:gd name="T14" fmla="*/ 1 w 563"/>
                  <a:gd name="T15" fmla="*/ 1 h 678"/>
                  <a:gd name="T16" fmla="*/ 1 w 563"/>
                  <a:gd name="T17" fmla="*/ 1 h 678"/>
                  <a:gd name="T18" fmla="*/ 1 w 563"/>
                  <a:gd name="T19" fmla="*/ 1 h 678"/>
                  <a:gd name="T20" fmla="*/ 1 w 563"/>
                  <a:gd name="T21" fmla="*/ 1 h 678"/>
                  <a:gd name="T22" fmla="*/ 1 w 563"/>
                  <a:gd name="T23" fmla="*/ 1 h 678"/>
                  <a:gd name="T24" fmla="*/ 1 w 563"/>
                  <a:gd name="T25" fmla="*/ 1 h 678"/>
                  <a:gd name="T26" fmla="*/ 1 w 563"/>
                  <a:gd name="T27" fmla="*/ 1 h 678"/>
                  <a:gd name="T28" fmla="*/ 1 w 563"/>
                  <a:gd name="T29" fmla="*/ 1 h 678"/>
                  <a:gd name="T30" fmla="*/ 1 w 563"/>
                  <a:gd name="T31" fmla="*/ 1 h 678"/>
                  <a:gd name="T32" fmla="*/ 1 w 563"/>
                  <a:gd name="T33" fmla="*/ 1 h 678"/>
                  <a:gd name="T34" fmla="*/ 1 w 563"/>
                  <a:gd name="T35" fmla="*/ 1 h 678"/>
                  <a:gd name="T36" fmla="*/ 1 w 563"/>
                  <a:gd name="T37" fmla="*/ 1 h 678"/>
                  <a:gd name="T38" fmla="*/ 1 w 563"/>
                  <a:gd name="T39" fmla="*/ 1 h 678"/>
                  <a:gd name="T40" fmla="*/ 1 w 563"/>
                  <a:gd name="T41" fmla="*/ 1 h 678"/>
                  <a:gd name="T42" fmla="*/ 1 w 563"/>
                  <a:gd name="T43" fmla="*/ 1 h 678"/>
                  <a:gd name="T44" fmla="*/ 1 w 563"/>
                  <a:gd name="T45" fmla="*/ 1 h 678"/>
                  <a:gd name="T46" fmla="*/ 1 w 563"/>
                  <a:gd name="T47" fmla="*/ 1 h 678"/>
                  <a:gd name="T48" fmla="*/ 1 w 563"/>
                  <a:gd name="T49" fmla="*/ 1 h 678"/>
                  <a:gd name="T50" fmla="*/ 1 w 563"/>
                  <a:gd name="T51" fmla="*/ 1 h 678"/>
                  <a:gd name="T52" fmla="*/ 1 w 563"/>
                  <a:gd name="T53" fmla="*/ 1 h 678"/>
                  <a:gd name="T54" fmla="*/ 1 w 563"/>
                  <a:gd name="T55" fmla="*/ 1 h 678"/>
                  <a:gd name="T56" fmla="*/ 1 w 563"/>
                  <a:gd name="T57" fmla="*/ 1 h 678"/>
                  <a:gd name="T58" fmla="*/ 1 w 563"/>
                  <a:gd name="T59" fmla="*/ 1 h 678"/>
                  <a:gd name="T60" fmla="*/ 1 w 563"/>
                  <a:gd name="T61" fmla="*/ 1 h 678"/>
                  <a:gd name="T62" fmla="*/ 1 w 563"/>
                  <a:gd name="T63" fmla="*/ 1 h 678"/>
                  <a:gd name="T64" fmla="*/ 1 w 563"/>
                  <a:gd name="T65" fmla="*/ 1 h 678"/>
                  <a:gd name="T66" fmla="*/ 1 w 563"/>
                  <a:gd name="T67" fmla="*/ 1 h 678"/>
                  <a:gd name="T68" fmla="*/ 1 w 563"/>
                  <a:gd name="T69" fmla="*/ 1 h 678"/>
                  <a:gd name="T70" fmla="*/ 1 w 563"/>
                  <a:gd name="T71" fmla="*/ 1 h 678"/>
                  <a:gd name="T72" fmla="*/ 1 w 563"/>
                  <a:gd name="T73" fmla="*/ 1 h 678"/>
                  <a:gd name="T74" fmla="*/ 1 w 563"/>
                  <a:gd name="T75" fmla="*/ 1 h 678"/>
                  <a:gd name="T76" fmla="*/ 1 w 563"/>
                  <a:gd name="T77" fmla="*/ 1 h 678"/>
                  <a:gd name="T78" fmla="*/ 1 w 563"/>
                  <a:gd name="T79" fmla="*/ 1 h 678"/>
                  <a:gd name="T80" fmla="*/ 1 w 563"/>
                  <a:gd name="T81" fmla="*/ 1 h 678"/>
                  <a:gd name="T82" fmla="*/ 1 w 563"/>
                  <a:gd name="T83" fmla="*/ 1 h 678"/>
                  <a:gd name="T84" fmla="*/ 1 w 563"/>
                  <a:gd name="T85" fmla="*/ 1 h 678"/>
                  <a:gd name="T86" fmla="*/ 1 w 563"/>
                  <a:gd name="T87" fmla="*/ 1 h 678"/>
                  <a:gd name="T88" fmla="*/ 1 w 563"/>
                  <a:gd name="T89" fmla="*/ 1 h 678"/>
                  <a:gd name="T90" fmla="*/ 1 w 563"/>
                  <a:gd name="T91" fmla="*/ 1 h 678"/>
                  <a:gd name="T92" fmla="*/ 1 w 563"/>
                  <a:gd name="T93" fmla="*/ 1 h 678"/>
                  <a:gd name="T94" fmla="*/ 1 w 563"/>
                  <a:gd name="T95" fmla="*/ 1 h 678"/>
                  <a:gd name="T96" fmla="*/ 1 w 563"/>
                  <a:gd name="T97" fmla="*/ 0 h 678"/>
                  <a:gd name="T98" fmla="*/ 1 w 563"/>
                  <a:gd name="T99" fmla="*/ 1 h 678"/>
                  <a:gd name="T100" fmla="*/ 1 w 563"/>
                  <a:gd name="T101" fmla="*/ 1 h 67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3"/>
                  <a:gd name="T154" fmla="*/ 0 h 678"/>
                  <a:gd name="T155" fmla="*/ 563 w 563"/>
                  <a:gd name="T156" fmla="*/ 678 h 67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3" h="678">
                    <a:moveTo>
                      <a:pt x="56" y="191"/>
                    </a:moveTo>
                    <a:lnTo>
                      <a:pt x="135" y="115"/>
                    </a:lnTo>
                    <a:lnTo>
                      <a:pt x="171" y="76"/>
                    </a:lnTo>
                    <a:lnTo>
                      <a:pt x="216" y="17"/>
                    </a:lnTo>
                    <a:lnTo>
                      <a:pt x="183" y="20"/>
                    </a:lnTo>
                    <a:lnTo>
                      <a:pt x="146" y="76"/>
                    </a:lnTo>
                    <a:lnTo>
                      <a:pt x="110" y="107"/>
                    </a:lnTo>
                    <a:lnTo>
                      <a:pt x="39" y="174"/>
                    </a:lnTo>
                    <a:lnTo>
                      <a:pt x="14" y="202"/>
                    </a:lnTo>
                    <a:lnTo>
                      <a:pt x="34" y="284"/>
                    </a:lnTo>
                    <a:lnTo>
                      <a:pt x="56" y="371"/>
                    </a:lnTo>
                    <a:lnTo>
                      <a:pt x="65" y="421"/>
                    </a:lnTo>
                    <a:lnTo>
                      <a:pt x="84" y="470"/>
                    </a:lnTo>
                    <a:lnTo>
                      <a:pt x="107" y="515"/>
                    </a:lnTo>
                    <a:lnTo>
                      <a:pt x="141" y="549"/>
                    </a:lnTo>
                    <a:lnTo>
                      <a:pt x="200" y="591"/>
                    </a:lnTo>
                    <a:lnTo>
                      <a:pt x="253" y="627"/>
                    </a:lnTo>
                    <a:lnTo>
                      <a:pt x="304" y="655"/>
                    </a:lnTo>
                    <a:lnTo>
                      <a:pt x="316" y="655"/>
                    </a:lnTo>
                    <a:lnTo>
                      <a:pt x="316" y="644"/>
                    </a:lnTo>
                    <a:lnTo>
                      <a:pt x="244" y="602"/>
                    </a:lnTo>
                    <a:lnTo>
                      <a:pt x="163" y="552"/>
                    </a:lnTo>
                    <a:lnTo>
                      <a:pt x="118" y="509"/>
                    </a:lnTo>
                    <a:lnTo>
                      <a:pt x="84" y="444"/>
                    </a:lnTo>
                    <a:lnTo>
                      <a:pt x="73" y="388"/>
                    </a:lnTo>
                    <a:lnTo>
                      <a:pt x="90" y="430"/>
                    </a:lnTo>
                    <a:lnTo>
                      <a:pt x="124" y="498"/>
                    </a:lnTo>
                    <a:lnTo>
                      <a:pt x="163" y="532"/>
                    </a:lnTo>
                    <a:lnTo>
                      <a:pt x="200" y="557"/>
                    </a:lnTo>
                    <a:lnTo>
                      <a:pt x="242" y="582"/>
                    </a:lnTo>
                    <a:lnTo>
                      <a:pt x="293" y="619"/>
                    </a:lnTo>
                    <a:lnTo>
                      <a:pt x="319" y="627"/>
                    </a:lnTo>
                    <a:lnTo>
                      <a:pt x="324" y="613"/>
                    </a:lnTo>
                    <a:lnTo>
                      <a:pt x="259" y="577"/>
                    </a:lnTo>
                    <a:lnTo>
                      <a:pt x="302" y="591"/>
                    </a:lnTo>
                    <a:lnTo>
                      <a:pt x="335" y="605"/>
                    </a:lnTo>
                    <a:lnTo>
                      <a:pt x="352" y="605"/>
                    </a:lnTo>
                    <a:lnTo>
                      <a:pt x="355" y="585"/>
                    </a:lnTo>
                    <a:lnTo>
                      <a:pt x="278" y="566"/>
                    </a:lnTo>
                    <a:lnTo>
                      <a:pt x="219" y="546"/>
                    </a:lnTo>
                    <a:lnTo>
                      <a:pt x="171" y="515"/>
                    </a:lnTo>
                    <a:lnTo>
                      <a:pt x="141" y="481"/>
                    </a:lnTo>
                    <a:lnTo>
                      <a:pt x="121" y="441"/>
                    </a:lnTo>
                    <a:lnTo>
                      <a:pt x="163" y="487"/>
                    </a:lnTo>
                    <a:lnTo>
                      <a:pt x="216" y="526"/>
                    </a:lnTo>
                    <a:lnTo>
                      <a:pt x="273" y="549"/>
                    </a:lnTo>
                    <a:lnTo>
                      <a:pt x="330" y="563"/>
                    </a:lnTo>
                    <a:lnTo>
                      <a:pt x="355" y="571"/>
                    </a:lnTo>
                    <a:lnTo>
                      <a:pt x="372" y="574"/>
                    </a:lnTo>
                    <a:lnTo>
                      <a:pt x="386" y="574"/>
                    </a:lnTo>
                    <a:lnTo>
                      <a:pt x="389" y="563"/>
                    </a:lnTo>
                    <a:lnTo>
                      <a:pt x="386" y="554"/>
                    </a:lnTo>
                    <a:lnTo>
                      <a:pt x="313" y="543"/>
                    </a:lnTo>
                    <a:lnTo>
                      <a:pt x="256" y="529"/>
                    </a:lnTo>
                    <a:lnTo>
                      <a:pt x="230" y="515"/>
                    </a:lnTo>
                    <a:lnTo>
                      <a:pt x="191" y="490"/>
                    </a:lnTo>
                    <a:lnTo>
                      <a:pt x="169" y="476"/>
                    </a:lnTo>
                    <a:lnTo>
                      <a:pt x="149" y="452"/>
                    </a:lnTo>
                    <a:lnTo>
                      <a:pt x="124" y="424"/>
                    </a:lnTo>
                    <a:lnTo>
                      <a:pt x="101" y="371"/>
                    </a:lnTo>
                    <a:lnTo>
                      <a:pt x="84" y="317"/>
                    </a:lnTo>
                    <a:lnTo>
                      <a:pt x="67" y="253"/>
                    </a:lnTo>
                    <a:lnTo>
                      <a:pt x="56" y="211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84" y="278"/>
                    </a:lnTo>
                    <a:lnTo>
                      <a:pt x="101" y="337"/>
                    </a:lnTo>
                    <a:lnTo>
                      <a:pt x="124" y="396"/>
                    </a:lnTo>
                    <a:lnTo>
                      <a:pt x="149" y="435"/>
                    </a:lnTo>
                    <a:lnTo>
                      <a:pt x="180" y="470"/>
                    </a:lnTo>
                    <a:lnTo>
                      <a:pt x="230" y="501"/>
                    </a:lnTo>
                    <a:lnTo>
                      <a:pt x="273" y="518"/>
                    </a:lnTo>
                    <a:lnTo>
                      <a:pt x="321" y="532"/>
                    </a:lnTo>
                    <a:lnTo>
                      <a:pt x="372" y="538"/>
                    </a:lnTo>
                    <a:lnTo>
                      <a:pt x="414" y="540"/>
                    </a:lnTo>
                    <a:lnTo>
                      <a:pt x="451" y="504"/>
                    </a:lnTo>
                    <a:lnTo>
                      <a:pt x="476" y="473"/>
                    </a:lnTo>
                    <a:lnTo>
                      <a:pt x="504" y="433"/>
                    </a:lnTo>
                    <a:lnTo>
                      <a:pt x="524" y="390"/>
                    </a:lnTo>
                    <a:lnTo>
                      <a:pt x="538" y="345"/>
                    </a:lnTo>
                    <a:lnTo>
                      <a:pt x="543" y="303"/>
                    </a:lnTo>
                    <a:lnTo>
                      <a:pt x="546" y="264"/>
                    </a:lnTo>
                    <a:lnTo>
                      <a:pt x="484" y="258"/>
                    </a:lnTo>
                    <a:lnTo>
                      <a:pt x="442" y="256"/>
                    </a:lnTo>
                    <a:lnTo>
                      <a:pt x="411" y="253"/>
                    </a:lnTo>
                    <a:lnTo>
                      <a:pt x="386" y="244"/>
                    </a:lnTo>
                    <a:lnTo>
                      <a:pt x="352" y="230"/>
                    </a:lnTo>
                    <a:lnTo>
                      <a:pt x="321" y="211"/>
                    </a:lnTo>
                    <a:lnTo>
                      <a:pt x="290" y="185"/>
                    </a:lnTo>
                    <a:lnTo>
                      <a:pt x="270" y="152"/>
                    </a:lnTo>
                    <a:lnTo>
                      <a:pt x="261" y="121"/>
                    </a:lnTo>
                    <a:lnTo>
                      <a:pt x="247" y="67"/>
                    </a:lnTo>
                    <a:lnTo>
                      <a:pt x="236" y="31"/>
                    </a:lnTo>
                    <a:lnTo>
                      <a:pt x="236" y="22"/>
                    </a:lnTo>
                    <a:lnTo>
                      <a:pt x="242" y="6"/>
                    </a:lnTo>
                    <a:lnTo>
                      <a:pt x="253" y="45"/>
                    </a:lnTo>
                    <a:lnTo>
                      <a:pt x="261" y="73"/>
                    </a:lnTo>
                    <a:lnTo>
                      <a:pt x="273" y="115"/>
                    </a:lnTo>
                    <a:lnTo>
                      <a:pt x="288" y="152"/>
                    </a:lnTo>
                    <a:lnTo>
                      <a:pt x="307" y="183"/>
                    </a:lnTo>
                    <a:lnTo>
                      <a:pt x="333" y="199"/>
                    </a:lnTo>
                    <a:lnTo>
                      <a:pt x="363" y="216"/>
                    </a:lnTo>
                    <a:lnTo>
                      <a:pt x="392" y="230"/>
                    </a:lnTo>
                    <a:lnTo>
                      <a:pt x="425" y="236"/>
                    </a:lnTo>
                    <a:lnTo>
                      <a:pt x="470" y="242"/>
                    </a:lnTo>
                    <a:lnTo>
                      <a:pt x="518" y="247"/>
                    </a:lnTo>
                    <a:lnTo>
                      <a:pt x="557" y="250"/>
                    </a:lnTo>
                    <a:lnTo>
                      <a:pt x="563" y="250"/>
                    </a:lnTo>
                    <a:lnTo>
                      <a:pt x="563" y="267"/>
                    </a:lnTo>
                    <a:lnTo>
                      <a:pt x="557" y="331"/>
                    </a:lnTo>
                    <a:lnTo>
                      <a:pt x="543" y="396"/>
                    </a:lnTo>
                    <a:lnTo>
                      <a:pt x="512" y="449"/>
                    </a:lnTo>
                    <a:lnTo>
                      <a:pt x="490" y="484"/>
                    </a:lnTo>
                    <a:lnTo>
                      <a:pt x="462" y="518"/>
                    </a:lnTo>
                    <a:lnTo>
                      <a:pt x="434" y="546"/>
                    </a:lnTo>
                    <a:lnTo>
                      <a:pt x="423" y="566"/>
                    </a:lnTo>
                    <a:lnTo>
                      <a:pt x="406" y="574"/>
                    </a:lnTo>
                    <a:lnTo>
                      <a:pt x="406" y="585"/>
                    </a:lnTo>
                    <a:lnTo>
                      <a:pt x="400" y="594"/>
                    </a:lnTo>
                    <a:lnTo>
                      <a:pt x="392" y="599"/>
                    </a:lnTo>
                    <a:lnTo>
                      <a:pt x="378" y="599"/>
                    </a:lnTo>
                    <a:lnTo>
                      <a:pt x="375" y="605"/>
                    </a:lnTo>
                    <a:lnTo>
                      <a:pt x="375" y="613"/>
                    </a:lnTo>
                    <a:lnTo>
                      <a:pt x="366" y="622"/>
                    </a:lnTo>
                    <a:lnTo>
                      <a:pt x="349" y="622"/>
                    </a:lnTo>
                    <a:lnTo>
                      <a:pt x="344" y="636"/>
                    </a:lnTo>
                    <a:lnTo>
                      <a:pt x="341" y="647"/>
                    </a:lnTo>
                    <a:lnTo>
                      <a:pt x="335" y="655"/>
                    </a:lnTo>
                    <a:lnTo>
                      <a:pt x="327" y="670"/>
                    </a:lnTo>
                    <a:lnTo>
                      <a:pt x="310" y="678"/>
                    </a:lnTo>
                    <a:lnTo>
                      <a:pt x="267" y="653"/>
                    </a:lnTo>
                    <a:lnTo>
                      <a:pt x="194" y="608"/>
                    </a:lnTo>
                    <a:lnTo>
                      <a:pt x="160" y="577"/>
                    </a:lnTo>
                    <a:lnTo>
                      <a:pt x="112" y="543"/>
                    </a:lnTo>
                    <a:lnTo>
                      <a:pt x="90" y="515"/>
                    </a:lnTo>
                    <a:lnTo>
                      <a:pt x="70" y="473"/>
                    </a:lnTo>
                    <a:lnTo>
                      <a:pt x="53" y="430"/>
                    </a:lnTo>
                    <a:lnTo>
                      <a:pt x="42" y="399"/>
                    </a:lnTo>
                    <a:lnTo>
                      <a:pt x="34" y="340"/>
                    </a:lnTo>
                    <a:lnTo>
                      <a:pt x="20" y="281"/>
                    </a:lnTo>
                    <a:lnTo>
                      <a:pt x="3" y="228"/>
                    </a:lnTo>
                    <a:lnTo>
                      <a:pt x="0" y="194"/>
                    </a:lnTo>
                    <a:lnTo>
                      <a:pt x="51" y="140"/>
                    </a:lnTo>
                    <a:lnTo>
                      <a:pt x="101" y="95"/>
                    </a:lnTo>
                    <a:lnTo>
                      <a:pt x="138" y="62"/>
                    </a:lnTo>
                    <a:lnTo>
                      <a:pt x="152" y="36"/>
                    </a:lnTo>
                    <a:lnTo>
                      <a:pt x="171" y="0"/>
                    </a:lnTo>
                    <a:lnTo>
                      <a:pt x="242" y="6"/>
                    </a:lnTo>
                    <a:lnTo>
                      <a:pt x="219" y="39"/>
                    </a:lnTo>
                    <a:lnTo>
                      <a:pt x="188" y="79"/>
                    </a:lnTo>
                    <a:lnTo>
                      <a:pt x="135" y="129"/>
                    </a:lnTo>
                    <a:lnTo>
                      <a:pt x="96" y="166"/>
                    </a:lnTo>
                    <a:lnTo>
                      <a:pt x="56" y="1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24" name="Freeform 83"/>
              <p:cNvSpPr>
                <a:spLocks noChangeAspect="1"/>
              </p:cNvSpPr>
              <p:nvPr/>
            </p:nvSpPr>
            <p:spPr bwMode="auto">
              <a:xfrm>
                <a:off x="2755" y="3079"/>
                <a:ext cx="187" cy="189"/>
              </a:xfrm>
              <a:custGeom>
                <a:avLst/>
                <a:gdLst>
                  <a:gd name="T0" fmla="*/ 0 w 375"/>
                  <a:gd name="T1" fmla="*/ 0 h 379"/>
                  <a:gd name="T2" fmla="*/ 0 w 375"/>
                  <a:gd name="T3" fmla="*/ 0 h 379"/>
                  <a:gd name="T4" fmla="*/ 0 w 375"/>
                  <a:gd name="T5" fmla="*/ 0 h 379"/>
                  <a:gd name="T6" fmla="*/ 0 w 375"/>
                  <a:gd name="T7" fmla="*/ 0 h 379"/>
                  <a:gd name="T8" fmla="*/ 0 w 375"/>
                  <a:gd name="T9" fmla="*/ 0 h 379"/>
                  <a:gd name="T10" fmla="*/ 0 w 375"/>
                  <a:gd name="T11" fmla="*/ 0 h 379"/>
                  <a:gd name="T12" fmla="*/ 0 w 375"/>
                  <a:gd name="T13" fmla="*/ 0 h 379"/>
                  <a:gd name="T14" fmla="*/ 0 w 375"/>
                  <a:gd name="T15" fmla="*/ 0 h 379"/>
                  <a:gd name="T16" fmla="*/ 0 w 375"/>
                  <a:gd name="T17" fmla="*/ 0 h 379"/>
                  <a:gd name="T18" fmla="*/ 0 w 375"/>
                  <a:gd name="T19" fmla="*/ 0 h 379"/>
                  <a:gd name="T20" fmla="*/ 0 w 375"/>
                  <a:gd name="T21" fmla="*/ 0 h 379"/>
                  <a:gd name="T22" fmla="*/ 0 w 375"/>
                  <a:gd name="T23" fmla="*/ 0 h 379"/>
                  <a:gd name="T24" fmla="*/ 0 w 375"/>
                  <a:gd name="T25" fmla="*/ 0 h 379"/>
                  <a:gd name="T26" fmla="*/ 0 w 375"/>
                  <a:gd name="T27" fmla="*/ 0 h 379"/>
                  <a:gd name="T28" fmla="*/ 0 w 375"/>
                  <a:gd name="T29" fmla="*/ 0 h 379"/>
                  <a:gd name="T30" fmla="*/ 0 w 375"/>
                  <a:gd name="T31" fmla="*/ 0 h 379"/>
                  <a:gd name="T32" fmla="*/ 0 w 375"/>
                  <a:gd name="T33" fmla="*/ 0 h 379"/>
                  <a:gd name="T34" fmla="*/ 0 w 375"/>
                  <a:gd name="T35" fmla="*/ 0 h 379"/>
                  <a:gd name="T36" fmla="*/ 0 w 375"/>
                  <a:gd name="T37" fmla="*/ 0 h 379"/>
                  <a:gd name="T38" fmla="*/ 0 w 375"/>
                  <a:gd name="T39" fmla="*/ 0 h 379"/>
                  <a:gd name="T40" fmla="*/ 0 w 375"/>
                  <a:gd name="T41" fmla="*/ 0 h 379"/>
                  <a:gd name="T42" fmla="*/ 0 w 375"/>
                  <a:gd name="T43" fmla="*/ 0 h 3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5"/>
                  <a:gd name="T67" fmla="*/ 0 h 379"/>
                  <a:gd name="T68" fmla="*/ 375 w 375"/>
                  <a:gd name="T69" fmla="*/ 379 h 3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5" h="379">
                    <a:moveTo>
                      <a:pt x="0" y="110"/>
                    </a:moveTo>
                    <a:lnTo>
                      <a:pt x="107" y="0"/>
                    </a:lnTo>
                    <a:lnTo>
                      <a:pt x="119" y="51"/>
                    </a:lnTo>
                    <a:lnTo>
                      <a:pt x="138" y="104"/>
                    </a:lnTo>
                    <a:lnTo>
                      <a:pt x="170" y="138"/>
                    </a:lnTo>
                    <a:lnTo>
                      <a:pt x="218" y="164"/>
                    </a:lnTo>
                    <a:lnTo>
                      <a:pt x="274" y="183"/>
                    </a:lnTo>
                    <a:lnTo>
                      <a:pt x="328" y="183"/>
                    </a:lnTo>
                    <a:lnTo>
                      <a:pt x="375" y="186"/>
                    </a:lnTo>
                    <a:lnTo>
                      <a:pt x="373" y="223"/>
                    </a:lnTo>
                    <a:lnTo>
                      <a:pt x="356" y="279"/>
                    </a:lnTo>
                    <a:lnTo>
                      <a:pt x="325" y="324"/>
                    </a:lnTo>
                    <a:lnTo>
                      <a:pt x="291" y="362"/>
                    </a:lnTo>
                    <a:lnTo>
                      <a:pt x="277" y="379"/>
                    </a:lnTo>
                    <a:lnTo>
                      <a:pt x="204" y="373"/>
                    </a:lnTo>
                    <a:lnTo>
                      <a:pt x="138" y="359"/>
                    </a:lnTo>
                    <a:lnTo>
                      <a:pt x="90" y="327"/>
                    </a:lnTo>
                    <a:lnTo>
                      <a:pt x="65" y="293"/>
                    </a:lnTo>
                    <a:lnTo>
                      <a:pt x="40" y="251"/>
                    </a:lnTo>
                    <a:lnTo>
                      <a:pt x="23" y="200"/>
                    </a:lnTo>
                    <a:lnTo>
                      <a:pt x="9" y="14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</p:grpSp>
      </p:grpSp>
      <p:grpSp>
        <p:nvGrpSpPr>
          <p:cNvPr id="23" name="Group 84"/>
          <p:cNvGrpSpPr>
            <a:grpSpLocks/>
          </p:cNvGrpSpPr>
          <p:nvPr/>
        </p:nvGrpSpPr>
        <p:grpSpPr bwMode="auto">
          <a:xfrm>
            <a:off x="7366896" y="539521"/>
            <a:ext cx="822325" cy="2087563"/>
            <a:chOff x="4284" y="221"/>
            <a:chExt cx="518" cy="1315"/>
          </a:xfrm>
        </p:grpSpPr>
        <p:sp>
          <p:nvSpPr>
            <p:cNvPr id="208912" name="Rectangle 85"/>
            <p:cNvSpPr>
              <a:spLocks noChangeArrowheads="1"/>
            </p:cNvSpPr>
            <p:nvPr/>
          </p:nvSpPr>
          <p:spPr bwMode="auto">
            <a:xfrm>
              <a:off x="4284" y="221"/>
              <a:ext cx="518" cy="131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 dirty="0"/>
            </a:p>
          </p:txBody>
        </p:sp>
        <p:grpSp>
          <p:nvGrpSpPr>
            <p:cNvPr id="24" name="Group 86"/>
            <p:cNvGrpSpPr>
              <a:grpSpLocks noChangeAspect="1"/>
            </p:cNvGrpSpPr>
            <p:nvPr/>
          </p:nvGrpSpPr>
          <p:grpSpPr bwMode="auto">
            <a:xfrm>
              <a:off x="4303" y="538"/>
              <a:ext cx="480" cy="434"/>
              <a:chOff x="2589" y="920"/>
              <a:chExt cx="446" cy="435"/>
            </a:xfrm>
          </p:grpSpPr>
          <p:sp>
            <p:nvSpPr>
              <p:cNvPr id="208914" name="Freeform 87"/>
              <p:cNvSpPr>
                <a:spLocks noChangeAspect="1"/>
              </p:cNvSpPr>
              <p:nvPr/>
            </p:nvSpPr>
            <p:spPr bwMode="auto">
              <a:xfrm>
                <a:off x="2749" y="1089"/>
                <a:ext cx="150" cy="266"/>
              </a:xfrm>
              <a:custGeom>
                <a:avLst/>
                <a:gdLst>
                  <a:gd name="T0" fmla="*/ 48 w 150"/>
                  <a:gd name="T1" fmla="*/ 241 h 266"/>
                  <a:gd name="T2" fmla="*/ 50 w 150"/>
                  <a:gd name="T3" fmla="*/ 198 h 266"/>
                  <a:gd name="T4" fmla="*/ 40 w 150"/>
                  <a:gd name="T5" fmla="*/ 165 h 266"/>
                  <a:gd name="T6" fmla="*/ 22 w 150"/>
                  <a:gd name="T7" fmla="*/ 136 h 266"/>
                  <a:gd name="T8" fmla="*/ 0 w 150"/>
                  <a:gd name="T9" fmla="*/ 93 h 266"/>
                  <a:gd name="T10" fmla="*/ 2 w 150"/>
                  <a:gd name="T11" fmla="*/ 65 h 266"/>
                  <a:gd name="T12" fmla="*/ 17 w 150"/>
                  <a:gd name="T13" fmla="*/ 30 h 266"/>
                  <a:gd name="T14" fmla="*/ 45 w 150"/>
                  <a:gd name="T15" fmla="*/ 7 h 266"/>
                  <a:gd name="T16" fmla="*/ 70 w 150"/>
                  <a:gd name="T17" fmla="*/ 0 h 266"/>
                  <a:gd name="T18" fmla="*/ 96 w 150"/>
                  <a:gd name="T19" fmla="*/ 5 h 266"/>
                  <a:gd name="T20" fmla="*/ 113 w 150"/>
                  <a:gd name="T21" fmla="*/ 15 h 266"/>
                  <a:gd name="T22" fmla="*/ 137 w 150"/>
                  <a:gd name="T23" fmla="*/ 35 h 266"/>
                  <a:gd name="T24" fmla="*/ 150 w 150"/>
                  <a:gd name="T25" fmla="*/ 65 h 266"/>
                  <a:gd name="T26" fmla="*/ 145 w 150"/>
                  <a:gd name="T27" fmla="*/ 96 h 266"/>
                  <a:gd name="T28" fmla="*/ 126 w 150"/>
                  <a:gd name="T29" fmla="*/ 123 h 266"/>
                  <a:gd name="T30" fmla="*/ 101 w 150"/>
                  <a:gd name="T31" fmla="*/ 167 h 266"/>
                  <a:gd name="T32" fmla="*/ 96 w 150"/>
                  <a:gd name="T33" fmla="*/ 198 h 266"/>
                  <a:gd name="T34" fmla="*/ 98 w 150"/>
                  <a:gd name="T35" fmla="*/ 223 h 266"/>
                  <a:gd name="T36" fmla="*/ 86 w 150"/>
                  <a:gd name="T37" fmla="*/ 248 h 266"/>
                  <a:gd name="T38" fmla="*/ 73 w 150"/>
                  <a:gd name="T39" fmla="*/ 266 h 266"/>
                  <a:gd name="T40" fmla="*/ 48 w 150"/>
                  <a:gd name="T41" fmla="*/ 241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266"/>
                  <a:gd name="T65" fmla="*/ 150 w 150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266">
                    <a:moveTo>
                      <a:pt x="48" y="241"/>
                    </a:moveTo>
                    <a:lnTo>
                      <a:pt x="50" y="198"/>
                    </a:lnTo>
                    <a:lnTo>
                      <a:pt x="40" y="165"/>
                    </a:lnTo>
                    <a:lnTo>
                      <a:pt x="22" y="136"/>
                    </a:lnTo>
                    <a:lnTo>
                      <a:pt x="0" y="93"/>
                    </a:lnTo>
                    <a:lnTo>
                      <a:pt x="2" y="65"/>
                    </a:lnTo>
                    <a:lnTo>
                      <a:pt x="17" y="30"/>
                    </a:lnTo>
                    <a:lnTo>
                      <a:pt x="45" y="7"/>
                    </a:lnTo>
                    <a:lnTo>
                      <a:pt x="70" y="0"/>
                    </a:lnTo>
                    <a:lnTo>
                      <a:pt x="96" y="5"/>
                    </a:lnTo>
                    <a:lnTo>
                      <a:pt x="113" y="15"/>
                    </a:lnTo>
                    <a:lnTo>
                      <a:pt x="137" y="35"/>
                    </a:lnTo>
                    <a:lnTo>
                      <a:pt x="150" y="65"/>
                    </a:lnTo>
                    <a:lnTo>
                      <a:pt x="145" y="96"/>
                    </a:lnTo>
                    <a:lnTo>
                      <a:pt x="126" y="123"/>
                    </a:lnTo>
                    <a:lnTo>
                      <a:pt x="101" y="167"/>
                    </a:lnTo>
                    <a:lnTo>
                      <a:pt x="96" y="198"/>
                    </a:lnTo>
                    <a:lnTo>
                      <a:pt x="98" y="223"/>
                    </a:lnTo>
                    <a:lnTo>
                      <a:pt x="86" y="248"/>
                    </a:lnTo>
                    <a:lnTo>
                      <a:pt x="73" y="266"/>
                    </a:lnTo>
                    <a:lnTo>
                      <a:pt x="48" y="241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15" name="Freeform 88"/>
              <p:cNvSpPr>
                <a:spLocks noChangeAspect="1"/>
              </p:cNvSpPr>
              <p:nvPr/>
            </p:nvSpPr>
            <p:spPr bwMode="auto">
              <a:xfrm>
                <a:off x="2589" y="1075"/>
                <a:ext cx="109" cy="51"/>
              </a:xfrm>
              <a:custGeom>
                <a:avLst/>
                <a:gdLst>
                  <a:gd name="T0" fmla="*/ 109 w 109"/>
                  <a:gd name="T1" fmla="*/ 51 h 51"/>
                  <a:gd name="T2" fmla="*/ 18 w 109"/>
                  <a:gd name="T3" fmla="*/ 35 h 51"/>
                  <a:gd name="T4" fmla="*/ 0 w 109"/>
                  <a:gd name="T5" fmla="*/ 17 h 51"/>
                  <a:gd name="T6" fmla="*/ 7 w 109"/>
                  <a:gd name="T7" fmla="*/ 2 h 51"/>
                  <a:gd name="T8" fmla="*/ 28 w 109"/>
                  <a:gd name="T9" fmla="*/ 0 h 51"/>
                  <a:gd name="T10" fmla="*/ 109 w 109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"/>
                  <a:gd name="T19" fmla="*/ 0 h 51"/>
                  <a:gd name="T20" fmla="*/ 109 w 109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" h="51">
                    <a:moveTo>
                      <a:pt x="109" y="51"/>
                    </a:moveTo>
                    <a:lnTo>
                      <a:pt x="18" y="35"/>
                    </a:lnTo>
                    <a:lnTo>
                      <a:pt x="0" y="17"/>
                    </a:lnTo>
                    <a:lnTo>
                      <a:pt x="7" y="2"/>
                    </a:lnTo>
                    <a:lnTo>
                      <a:pt x="28" y="0"/>
                    </a:lnTo>
                    <a:lnTo>
                      <a:pt x="109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16" name="Freeform 89"/>
              <p:cNvSpPr>
                <a:spLocks noChangeAspect="1"/>
              </p:cNvSpPr>
              <p:nvPr/>
            </p:nvSpPr>
            <p:spPr bwMode="auto">
              <a:xfrm>
                <a:off x="2698" y="942"/>
                <a:ext cx="48" cy="84"/>
              </a:xfrm>
              <a:custGeom>
                <a:avLst/>
                <a:gdLst>
                  <a:gd name="T0" fmla="*/ 48 w 48"/>
                  <a:gd name="T1" fmla="*/ 84 h 84"/>
                  <a:gd name="T2" fmla="*/ 0 w 48"/>
                  <a:gd name="T3" fmla="*/ 31 h 84"/>
                  <a:gd name="T4" fmla="*/ 5 w 48"/>
                  <a:gd name="T5" fmla="*/ 8 h 84"/>
                  <a:gd name="T6" fmla="*/ 28 w 48"/>
                  <a:gd name="T7" fmla="*/ 0 h 84"/>
                  <a:gd name="T8" fmla="*/ 41 w 48"/>
                  <a:gd name="T9" fmla="*/ 16 h 84"/>
                  <a:gd name="T10" fmla="*/ 48 w 4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84"/>
                  <a:gd name="T20" fmla="*/ 48 w 4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84">
                    <a:moveTo>
                      <a:pt x="48" y="84"/>
                    </a:moveTo>
                    <a:lnTo>
                      <a:pt x="0" y="31"/>
                    </a:lnTo>
                    <a:lnTo>
                      <a:pt x="5" y="8"/>
                    </a:lnTo>
                    <a:lnTo>
                      <a:pt x="28" y="0"/>
                    </a:lnTo>
                    <a:lnTo>
                      <a:pt x="41" y="16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17" name="Freeform 90"/>
              <p:cNvSpPr>
                <a:spLocks noChangeAspect="1"/>
              </p:cNvSpPr>
              <p:nvPr/>
            </p:nvSpPr>
            <p:spPr bwMode="auto">
              <a:xfrm>
                <a:off x="2852" y="920"/>
                <a:ext cx="42" cy="101"/>
              </a:xfrm>
              <a:custGeom>
                <a:avLst/>
                <a:gdLst>
                  <a:gd name="T0" fmla="*/ 6 w 42"/>
                  <a:gd name="T1" fmla="*/ 101 h 101"/>
                  <a:gd name="T2" fmla="*/ 0 w 42"/>
                  <a:gd name="T3" fmla="*/ 26 h 101"/>
                  <a:gd name="T4" fmla="*/ 22 w 42"/>
                  <a:gd name="T5" fmla="*/ 0 h 101"/>
                  <a:gd name="T6" fmla="*/ 42 w 42"/>
                  <a:gd name="T7" fmla="*/ 11 h 101"/>
                  <a:gd name="T8" fmla="*/ 39 w 42"/>
                  <a:gd name="T9" fmla="*/ 31 h 101"/>
                  <a:gd name="T10" fmla="*/ 6 w 42"/>
                  <a:gd name="T11" fmla="*/ 101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01"/>
                  <a:gd name="T20" fmla="*/ 42 w 4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01">
                    <a:moveTo>
                      <a:pt x="6" y="101"/>
                    </a:moveTo>
                    <a:lnTo>
                      <a:pt x="0" y="26"/>
                    </a:lnTo>
                    <a:lnTo>
                      <a:pt x="22" y="0"/>
                    </a:lnTo>
                    <a:lnTo>
                      <a:pt x="42" y="11"/>
                    </a:lnTo>
                    <a:lnTo>
                      <a:pt x="39" y="31"/>
                    </a:lnTo>
                    <a:lnTo>
                      <a:pt x="6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8918" name="Freeform 91"/>
              <p:cNvSpPr>
                <a:spLocks noChangeAspect="1"/>
              </p:cNvSpPr>
              <p:nvPr/>
            </p:nvSpPr>
            <p:spPr bwMode="auto">
              <a:xfrm>
                <a:off x="2937" y="998"/>
                <a:ext cx="98" cy="63"/>
              </a:xfrm>
              <a:custGeom>
                <a:avLst/>
                <a:gdLst>
                  <a:gd name="T0" fmla="*/ 0 w 98"/>
                  <a:gd name="T1" fmla="*/ 63 h 63"/>
                  <a:gd name="T2" fmla="*/ 73 w 98"/>
                  <a:gd name="T3" fmla="*/ 0 h 63"/>
                  <a:gd name="T4" fmla="*/ 98 w 98"/>
                  <a:gd name="T5" fmla="*/ 12 h 63"/>
                  <a:gd name="T6" fmla="*/ 96 w 98"/>
                  <a:gd name="T7" fmla="*/ 33 h 63"/>
                  <a:gd name="T8" fmla="*/ 83 w 98"/>
                  <a:gd name="T9" fmla="*/ 43 h 63"/>
                  <a:gd name="T10" fmla="*/ 0 w 98"/>
                  <a:gd name="T11" fmla="*/ 63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63"/>
                  <a:gd name="T20" fmla="*/ 98 w 98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63">
                    <a:moveTo>
                      <a:pt x="0" y="63"/>
                    </a:moveTo>
                    <a:lnTo>
                      <a:pt x="73" y="0"/>
                    </a:lnTo>
                    <a:lnTo>
                      <a:pt x="98" y="12"/>
                    </a:lnTo>
                    <a:lnTo>
                      <a:pt x="96" y="33"/>
                    </a:lnTo>
                    <a:lnTo>
                      <a:pt x="83" y="4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</p:grpSp>
      </p:grpSp>
      <p:sp>
        <p:nvSpPr>
          <p:cNvPr id="92" name="Pladsholder til dato 9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93" name="Pladsholder til diasnummer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94" name="Tekstboks 93"/>
          <p:cNvSpPr txBox="1"/>
          <p:nvPr/>
        </p:nvSpPr>
        <p:spPr>
          <a:xfrm>
            <a:off x="4441366" y="174177"/>
            <a:ext cx="29386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Buy certificates</a:t>
            </a:r>
          </a:p>
          <a:p>
            <a:pPr algn="ctr"/>
            <a:r>
              <a:rPr lang="en-GB" dirty="0" smtClean="0"/>
              <a:t>corresponding to</a:t>
            </a:r>
          </a:p>
          <a:p>
            <a:pPr algn="ctr"/>
            <a:r>
              <a:rPr lang="en-GB" dirty="0" smtClean="0"/>
              <a:t>a given percentage</a:t>
            </a:r>
          </a:p>
          <a:p>
            <a:pPr algn="ctr"/>
            <a:r>
              <a:rPr lang="en-GB" dirty="0" smtClean="0"/>
              <a:t>of customers’</a:t>
            </a:r>
          </a:p>
          <a:p>
            <a:pPr algn="ctr"/>
            <a:r>
              <a:rPr lang="en-GB" dirty="0" smtClean="0"/>
              <a:t>consumption</a:t>
            </a:r>
          </a:p>
        </p:txBody>
      </p:sp>
      <p:grpSp>
        <p:nvGrpSpPr>
          <p:cNvPr id="91" name="Gruppe 90"/>
          <p:cNvGrpSpPr/>
          <p:nvPr/>
        </p:nvGrpSpPr>
        <p:grpSpPr>
          <a:xfrm>
            <a:off x="2133600" y="2815769"/>
            <a:ext cx="5054591" cy="1757819"/>
            <a:chOff x="2133600" y="2815769"/>
            <a:chExt cx="5054591" cy="1757819"/>
          </a:xfrm>
        </p:grpSpPr>
        <p:sp>
          <p:nvSpPr>
            <p:cNvPr id="208946" name="Oval 50"/>
            <p:cNvSpPr>
              <a:spLocks noChangeArrowheads="1"/>
            </p:cNvSpPr>
            <p:nvPr/>
          </p:nvSpPr>
          <p:spPr bwMode="auto">
            <a:xfrm>
              <a:off x="4778369" y="3262313"/>
              <a:ext cx="2409822" cy="1311275"/>
            </a:xfrm>
            <a:prstGeom prst="ellipse">
              <a:avLst/>
            </a:prstGeom>
            <a:solidFill>
              <a:srgbClr val="99FF66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08947" name="Text Box 51"/>
            <p:cNvSpPr txBox="1">
              <a:spLocks noChangeArrowheads="1"/>
            </p:cNvSpPr>
            <p:nvPr/>
          </p:nvSpPr>
          <p:spPr bwMode="auto">
            <a:xfrm>
              <a:off x="5087931" y="3413125"/>
              <a:ext cx="1797048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+mn-lt"/>
                </a:rPr>
                <a:t>Market</a:t>
              </a:r>
            </a:p>
            <a:p>
              <a:pPr algn="ctr"/>
              <a:r>
                <a:rPr lang="en-GB" dirty="0">
                  <a:latin typeface="+mn-lt"/>
                </a:rPr>
                <a:t>for </a:t>
              </a:r>
              <a:r>
                <a:rPr lang="en-GB" dirty="0" smtClean="0">
                  <a:latin typeface="+mn-lt"/>
                </a:rPr>
                <a:t>green</a:t>
              </a:r>
            </a:p>
            <a:p>
              <a:pPr algn="ctr"/>
              <a:r>
                <a:rPr lang="en-GB" dirty="0" smtClean="0">
                  <a:latin typeface="+mn-lt"/>
                </a:rPr>
                <a:t>certificates</a:t>
              </a:r>
              <a:endParaRPr lang="en-GB" dirty="0">
                <a:latin typeface="+mn-lt"/>
              </a:endParaRPr>
            </a:p>
          </p:txBody>
        </p:sp>
        <p:sp>
          <p:nvSpPr>
            <p:cNvPr id="90" name="Kombinationstegning 89"/>
            <p:cNvSpPr/>
            <p:nvPr/>
          </p:nvSpPr>
          <p:spPr bwMode="auto">
            <a:xfrm>
              <a:off x="2133600" y="2815769"/>
              <a:ext cx="2540000" cy="856343"/>
            </a:xfrm>
            <a:custGeom>
              <a:avLst/>
              <a:gdLst>
                <a:gd name="connsiteX0" fmla="*/ 0 w 2540000"/>
                <a:gd name="connsiteY0" fmla="*/ 0 h 856343"/>
                <a:gd name="connsiteX1" fmla="*/ 1132114 w 2540000"/>
                <a:gd name="connsiteY1" fmla="*/ 145143 h 856343"/>
                <a:gd name="connsiteX2" fmla="*/ 2540000 w 2540000"/>
                <a:gd name="connsiteY2" fmla="*/ 856343 h 85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0000" h="856343">
                  <a:moveTo>
                    <a:pt x="0" y="0"/>
                  </a:moveTo>
                  <a:cubicBezTo>
                    <a:pt x="354390" y="1209"/>
                    <a:pt x="708781" y="2419"/>
                    <a:pt x="1132114" y="145143"/>
                  </a:cubicBezTo>
                  <a:cubicBezTo>
                    <a:pt x="1555447" y="287867"/>
                    <a:pt x="2047723" y="572105"/>
                    <a:pt x="2540000" y="856343"/>
                  </a:cubicBez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5" name="Tekstboks 94"/>
          <p:cNvSpPr txBox="1"/>
          <p:nvPr/>
        </p:nvSpPr>
        <p:spPr>
          <a:xfrm>
            <a:off x="4766" y="2615"/>
            <a:ext cx="4211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this example, the</a:t>
            </a:r>
          </a:p>
          <a:p>
            <a:r>
              <a:rPr lang="en-GB" dirty="0" smtClean="0"/>
              <a:t>renewable is a wind turbine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4" y="14514"/>
            <a:ext cx="7924803" cy="1143000"/>
          </a:xfrm>
        </p:spPr>
        <p:txBody>
          <a:bodyPr/>
          <a:lstStyle/>
          <a:p>
            <a:r>
              <a:rPr lang="en-GB" sz="3100" dirty="0" smtClean="0"/>
              <a:t>The basics of green certificates</a:t>
            </a:r>
            <a:br>
              <a:rPr lang="en-GB" sz="3100" dirty="0" smtClean="0"/>
            </a:b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7089" y="1121237"/>
            <a:ext cx="9701212" cy="5526303"/>
          </a:xfrm>
        </p:spPr>
        <p:txBody>
          <a:bodyPr/>
          <a:lstStyle/>
          <a:p>
            <a:r>
              <a:rPr lang="en-GB" sz="2200" u="sng" dirty="0" smtClean="0"/>
              <a:t>The target is set politically</a:t>
            </a:r>
            <a:r>
              <a:rPr lang="en-GB" sz="2200" dirty="0" smtClean="0"/>
              <a:t>.</a:t>
            </a:r>
          </a:p>
          <a:p>
            <a:r>
              <a:rPr lang="en-GB" sz="2200" u="sng" dirty="0" smtClean="0"/>
              <a:t>How the target is met is decided by the market</a:t>
            </a:r>
            <a:r>
              <a:rPr lang="en-GB" sz="2200" dirty="0" smtClean="0"/>
              <a:t>. Competition decides:</a:t>
            </a:r>
          </a:p>
          <a:p>
            <a:pPr lvl="1"/>
            <a:r>
              <a:rPr lang="en-GB" sz="2200" dirty="0" smtClean="0"/>
              <a:t>The size of the subsidy.</a:t>
            </a:r>
          </a:p>
          <a:p>
            <a:pPr lvl="1"/>
            <a:r>
              <a:rPr lang="en-GB" sz="2200" dirty="0" smtClean="0"/>
              <a:t>The types of renewable technologies employed to meet the target.</a:t>
            </a:r>
          </a:p>
          <a:p>
            <a:pPr lvl="1"/>
            <a:r>
              <a:rPr lang="en-GB" sz="2200" dirty="0" smtClean="0"/>
              <a:t>For a multinational certificate market: the geographical location of the new renewables is decided by the market.</a:t>
            </a:r>
          </a:p>
          <a:p>
            <a:r>
              <a:rPr lang="en-GB" sz="2200" dirty="0" smtClean="0"/>
              <a:t>This is a tool well suited to an well organized ends-and-means process</a:t>
            </a:r>
          </a:p>
          <a:p>
            <a:pPr lvl="1"/>
            <a:r>
              <a:rPr lang="en-GB" sz="2200" dirty="0" smtClean="0"/>
              <a:t>Where a target is first set.</a:t>
            </a:r>
          </a:p>
          <a:p>
            <a:pPr lvl="1"/>
            <a:r>
              <a:rPr lang="en-GB" sz="2200" dirty="0" smtClean="0"/>
              <a:t>And the road to the target is then decided</a:t>
            </a:r>
          </a:p>
          <a:p>
            <a:pPr lvl="2"/>
            <a:r>
              <a:rPr lang="en-GB" sz="2200" dirty="0" smtClean="0"/>
              <a:t>In this case: decided by the market.</a:t>
            </a:r>
          </a:p>
          <a:p>
            <a:endParaRPr lang="en-GB" sz="2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grpSp>
        <p:nvGrpSpPr>
          <p:cNvPr id="6" name="Group 43"/>
          <p:cNvGrpSpPr>
            <a:grpSpLocks noChangeAspect="1"/>
          </p:cNvGrpSpPr>
          <p:nvPr/>
        </p:nvGrpSpPr>
        <p:grpSpPr bwMode="auto">
          <a:xfrm>
            <a:off x="8446442" y="595086"/>
            <a:ext cx="1160148" cy="1285876"/>
            <a:chOff x="2697" y="3023"/>
            <a:chExt cx="282" cy="339"/>
          </a:xfrm>
        </p:grpSpPr>
        <p:sp>
          <p:nvSpPr>
            <p:cNvPr id="7" name="Freeform 44"/>
            <p:cNvSpPr>
              <a:spLocks noChangeAspect="1"/>
            </p:cNvSpPr>
            <p:nvPr/>
          </p:nvSpPr>
          <p:spPr bwMode="auto">
            <a:xfrm>
              <a:off x="2700" y="3027"/>
              <a:ext cx="203" cy="333"/>
            </a:xfrm>
            <a:custGeom>
              <a:avLst/>
              <a:gdLst>
                <a:gd name="T0" fmla="*/ 1 w 405"/>
                <a:gd name="T1" fmla="*/ 0 h 666"/>
                <a:gd name="T2" fmla="*/ 1 w 405"/>
                <a:gd name="T3" fmla="*/ 1 h 666"/>
                <a:gd name="T4" fmla="*/ 1 w 405"/>
                <a:gd name="T5" fmla="*/ 1 h 666"/>
                <a:gd name="T6" fmla="*/ 1 w 405"/>
                <a:gd name="T7" fmla="*/ 1 h 666"/>
                <a:gd name="T8" fmla="*/ 0 w 405"/>
                <a:gd name="T9" fmla="*/ 1 h 666"/>
                <a:gd name="T10" fmla="*/ 1 w 405"/>
                <a:gd name="T11" fmla="*/ 1 h 666"/>
                <a:gd name="T12" fmla="*/ 1 w 405"/>
                <a:gd name="T13" fmla="*/ 1 h 666"/>
                <a:gd name="T14" fmla="*/ 1 w 405"/>
                <a:gd name="T15" fmla="*/ 1 h 666"/>
                <a:gd name="T16" fmla="*/ 1 w 405"/>
                <a:gd name="T17" fmla="*/ 1 h 666"/>
                <a:gd name="T18" fmla="*/ 1 w 405"/>
                <a:gd name="T19" fmla="*/ 1 h 666"/>
                <a:gd name="T20" fmla="*/ 1 w 405"/>
                <a:gd name="T21" fmla="*/ 1 h 666"/>
                <a:gd name="T22" fmla="*/ 1 w 405"/>
                <a:gd name="T23" fmla="*/ 1 h 666"/>
                <a:gd name="T24" fmla="*/ 1 w 405"/>
                <a:gd name="T25" fmla="*/ 1 h 666"/>
                <a:gd name="T26" fmla="*/ 1 w 405"/>
                <a:gd name="T27" fmla="*/ 1 h 666"/>
                <a:gd name="T28" fmla="*/ 1 w 405"/>
                <a:gd name="T29" fmla="*/ 1 h 666"/>
                <a:gd name="T30" fmla="*/ 1 w 405"/>
                <a:gd name="T31" fmla="*/ 1 h 666"/>
                <a:gd name="T32" fmla="*/ 1 w 405"/>
                <a:gd name="T33" fmla="*/ 1 h 666"/>
                <a:gd name="T34" fmla="*/ 1 w 405"/>
                <a:gd name="T35" fmla="*/ 1 h 666"/>
                <a:gd name="T36" fmla="*/ 1 w 405"/>
                <a:gd name="T37" fmla="*/ 1 h 666"/>
                <a:gd name="T38" fmla="*/ 1 w 405"/>
                <a:gd name="T39" fmla="*/ 1 h 666"/>
                <a:gd name="T40" fmla="*/ 1 w 405"/>
                <a:gd name="T41" fmla="*/ 1 h 666"/>
                <a:gd name="T42" fmla="*/ 1 w 405"/>
                <a:gd name="T43" fmla="*/ 1 h 666"/>
                <a:gd name="T44" fmla="*/ 1 w 405"/>
                <a:gd name="T45" fmla="*/ 1 h 666"/>
                <a:gd name="T46" fmla="*/ 1 w 405"/>
                <a:gd name="T47" fmla="*/ 1 h 666"/>
                <a:gd name="T48" fmla="*/ 1 w 405"/>
                <a:gd name="T49" fmla="*/ 1 h 666"/>
                <a:gd name="T50" fmla="*/ 1 w 405"/>
                <a:gd name="T51" fmla="*/ 1 h 666"/>
                <a:gd name="T52" fmla="*/ 1 w 405"/>
                <a:gd name="T53" fmla="*/ 1 h 666"/>
                <a:gd name="T54" fmla="*/ 1 w 405"/>
                <a:gd name="T55" fmla="*/ 1 h 666"/>
                <a:gd name="T56" fmla="*/ 1 w 405"/>
                <a:gd name="T57" fmla="*/ 1 h 666"/>
                <a:gd name="T58" fmla="*/ 1 w 405"/>
                <a:gd name="T59" fmla="*/ 1 h 666"/>
                <a:gd name="T60" fmla="*/ 1 w 405"/>
                <a:gd name="T61" fmla="*/ 1 h 666"/>
                <a:gd name="T62" fmla="*/ 1 w 405"/>
                <a:gd name="T63" fmla="*/ 1 h 666"/>
                <a:gd name="T64" fmla="*/ 1 w 405"/>
                <a:gd name="T65" fmla="*/ 1 h 666"/>
                <a:gd name="T66" fmla="*/ 1 w 405"/>
                <a:gd name="T67" fmla="*/ 1 h 666"/>
                <a:gd name="T68" fmla="*/ 1 w 405"/>
                <a:gd name="T69" fmla="*/ 1 h 666"/>
                <a:gd name="T70" fmla="*/ 1 w 405"/>
                <a:gd name="T71" fmla="*/ 0 h 6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5"/>
                <a:gd name="T109" fmla="*/ 0 h 666"/>
                <a:gd name="T110" fmla="*/ 405 w 405"/>
                <a:gd name="T111" fmla="*/ 666 h 6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5" h="666">
                  <a:moveTo>
                    <a:pt x="230" y="0"/>
                  </a:moveTo>
                  <a:lnTo>
                    <a:pt x="171" y="3"/>
                  </a:lnTo>
                  <a:lnTo>
                    <a:pt x="137" y="56"/>
                  </a:lnTo>
                  <a:lnTo>
                    <a:pt x="42" y="143"/>
                  </a:lnTo>
                  <a:lnTo>
                    <a:pt x="0" y="191"/>
                  </a:lnTo>
                  <a:lnTo>
                    <a:pt x="28" y="317"/>
                  </a:lnTo>
                  <a:lnTo>
                    <a:pt x="50" y="412"/>
                  </a:lnTo>
                  <a:lnTo>
                    <a:pt x="107" y="523"/>
                  </a:lnTo>
                  <a:lnTo>
                    <a:pt x="205" y="601"/>
                  </a:lnTo>
                  <a:lnTo>
                    <a:pt x="315" y="666"/>
                  </a:lnTo>
                  <a:lnTo>
                    <a:pt x="318" y="649"/>
                  </a:lnTo>
                  <a:lnTo>
                    <a:pt x="326" y="646"/>
                  </a:lnTo>
                  <a:lnTo>
                    <a:pt x="326" y="638"/>
                  </a:lnTo>
                  <a:lnTo>
                    <a:pt x="326" y="629"/>
                  </a:lnTo>
                  <a:lnTo>
                    <a:pt x="326" y="621"/>
                  </a:lnTo>
                  <a:lnTo>
                    <a:pt x="326" y="613"/>
                  </a:lnTo>
                  <a:lnTo>
                    <a:pt x="335" y="610"/>
                  </a:lnTo>
                  <a:lnTo>
                    <a:pt x="343" y="610"/>
                  </a:lnTo>
                  <a:lnTo>
                    <a:pt x="352" y="610"/>
                  </a:lnTo>
                  <a:lnTo>
                    <a:pt x="360" y="604"/>
                  </a:lnTo>
                  <a:lnTo>
                    <a:pt x="360" y="596"/>
                  </a:lnTo>
                  <a:lnTo>
                    <a:pt x="360" y="587"/>
                  </a:lnTo>
                  <a:lnTo>
                    <a:pt x="360" y="579"/>
                  </a:lnTo>
                  <a:lnTo>
                    <a:pt x="369" y="576"/>
                  </a:lnTo>
                  <a:lnTo>
                    <a:pt x="377" y="576"/>
                  </a:lnTo>
                  <a:lnTo>
                    <a:pt x="385" y="576"/>
                  </a:lnTo>
                  <a:lnTo>
                    <a:pt x="391" y="568"/>
                  </a:lnTo>
                  <a:lnTo>
                    <a:pt x="388" y="559"/>
                  </a:lnTo>
                  <a:lnTo>
                    <a:pt x="388" y="551"/>
                  </a:lnTo>
                  <a:lnTo>
                    <a:pt x="397" y="545"/>
                  </a:lnTo>
                  <a:lnTo>
                    <a:pt x="405" y="543"/>
                  </a:lnTo>
                  <a:lnTo>
                    <a:pt x="255" y="478"/>
                  </a:lnTo>
                  <a:lnTo>
                    <a:pt x="109" y="289"/>
                  </a:lnTo>
                  <a:lnTo>
                    <a:pt x="115" y="177"/>
                  </a:lnTo>
                  <a:lnTo>
                    <a:pt x="216" y="5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8" name="Freeform 45"/>
            <p:cNvSpPr>
              <a:spLocks noChangeAspect="1"/>
            </p:cNvSpPr>
            <p:nvPr/>
          </p:nvSpPr>
          <p:spPr bwMode="auto">
            <a:xfrm>
              <a:off x="2728" y="3024"/>
              <a:ext cx="246" cy="275"/>
            </a:xfrm>
            <a:custGeom>
              <a:avLst/>
              <a:gdLst>
                <a:gd name="T0" fmla="*/ 1 w 492"/>
                <a:gd name="T1" fmla="*/ 1 h 549"/>
                <a:gd name="T2" fmla="*/ 1 w 492"/>
                <a:gd name="T3" fmla="*/ 1 h 549"/>
                <a:gd name="T4" fmla="*/ 1 w 492"/>
                <a:gd name="T5" fmla="*/ 1 h 549"/>
                <a:gd name="T6" fmla="*/ 1 w 492"/>
                <a:gd name="T7" fmla="*/ 1 h 549"/>
                <a:gd name="T8" fmla="*/ 1 w 492"/>
                <a:gd name="T9" fmla="*/ 1 h 549"/>
                <a:gd name="T10" fmla="*/ 1 w 492"/>
                <a:gd name="T11" fmla="*/ 1 h 549"/>
                <a:gd name="T12" fmla="*/ 1 w 492"/>
                <a:gd name="T13" fmla="*/ 1 h 549"/>
                <a:gd name="T14" fmla="*/ 1 w 492"/>
                <a:gd name="T15" fmla="*/ 1 h 549"/>
                <a:gd name="T16" fmla="*/ 1 w 492"/>
                <a:gd name="T17" fmla="*/ 1 h 549"/>
                <a:gd name="T18" fmla="*/ 1 w 492"/>
                <a:gd name="T19" fmla="*/ 1 h 549"/>
                <a:gd name="T20" fmla="*/ 1 w 492"/>
                <a:gd name="T21" fmla="*/ 1 h 549"/>
                <a:gd name="T22" fmla="*/ 1 w 492"/>
                <a:gd name="T23" fmla="*/ 1 h 549"/>
                <a:gd name="T24" fmla="*/ 1 w 492"/>
                <a:gd name="T25" fmla="*/ 1 h 549"/>
                <a:gd name="T26" fmla="*/ 1 w 492"/>
                <a:gd name="T27" fmla="*/ 1 h 549"/>
                <a:gd name="T28" fmla="*/ 0 w 492"/>
                <a:gd name="T29" fmla="*/ 1 h 549"/>
                <a:gd name="T30" fmla="*/ 1 w 492"/>
                <a:gd name="T31" fmla="*/ 1 h 549"/>
                <a:gd name="T32" fmla="*/ 1 w 492"/>
                <a:gd name="T33" fmla="*/ 0 h 549"/>
                <a:gd name="T34" fmla="*/ 1 w 492"/>
                <a:gd name="T35" fmla="*/ 1 h 5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2"/>
                <a:gd name="T55" fmla="*/ 0 h 549"/>
                <a:gd name="T56" fmla="*/ 492 w 492"/>
                <a:gd name="T57" fmla="*/ 549 h 5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2" h="549">
                  <a:moveTo>
                    <a:pt x="191" y="59"/>
                  </a:moveTo>
                  <a:lnTo>
                    <a:pt x="220" y="152"/>
                  </a:lnTo>
                  <a:lnTo>
                    <a:pt x="253" y="194"/>
                  </a:lnTo>
                  <a:lnTo>
                    <a:pt x="329" y="242"/>
                  </a:lnTo>
                  <a:lnTo>
                    <a:pt x="439" y="253"/>
                  </a:lnTo>
                  <a:lnTo>
                    <a:pt x="492" y="256"/>
                  </a:lnTo>
                  <a:lnTo>
                    <a:pt x="484" y="343"/>
                  </a:lnTo>
                  <a:lnTo>
                    <a:pt x="444" y="444"/>
                  </a:lnTo>
                  <a:lnTo>
                    <a:pt x="374" y="527"/>
                  </a:lnTo>
                  <a:lnTo>
                    <a:pt x="352" y="549"/>
                  </a:lnTo>
                  <a:lnTo>
                    <a:pt x="216" y="530"/>
                  </a:lnTo>
                  <a:lnTo>
                    <a:pt x="112" y="474"/>
                  </a:lnTo>
                  <a:lnTo>
                    <a:pt x="64" y="416"/>
                  </a:lnTo>
                  <a:lnTo>
                    <a:pt x="22" y="293"/>
                  </a:lnTo>
                  <a:lnTo>
                    <a:pt x="0" y="194"/>
                  </a:lnTo>
                  <a:lnTo>
                    <a:pt x="121" y="74"/>
                  </a:lnTo>
                  <a:lnTo>
                    <a:pt x="180" y="0"/>
                  </a:lnTo>
                  <a:lnTo>
                    <a:pt x="191" y="5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9" name="Freeform 46"/>
            <p:cNvSpPr>
              <a:spLocks noChangeAspect="1"/>
            </p:cNvSpPr>
            <p:nvPr/>
          </p:nvSpPr>
          <p:spPr bwMode="auto">
            <a:xfrm>
              <a:off x="2697" y="3023"/>
              <a:ext cx="282" cy="339"/>
            </a:xfrm>
            <a:custGeom>
              <a:avLst/>
              <a:gdLst>
                <a:gd name="T0" fmla="*/ 1 w 563"/>
                <a:gd name="T1" fmla="*/ 1 h 678"/>
                <a:gd name="T2" fmla="*/ 1 w 563"/>
                <a:gd name="T3" fmla="*/ 1 h 678"/>
                <a:gd name="T4" fmla="*/ 1 w 563"/>
                <a:gd name="T5" fmla="*/ 1 h 678"/>
                <a:gd name="T6" fmla="*/ 1 w 563"/>
                <a:gd name="T7" fmla="*/ 1 h 678"/>
                <a:gd name="T8" fmla="*/ 1 w 563"/>
                <a:gd name="T9" fmla="*/ 1 h 678"/>
                <a:gd name="T10" fmla="*/ 1 w 563"/>
                <a:gd name="T11" fmla="*/ 1 h 678"/>
                <a:gd name="T12" fmla="*/ 1 w 563"/>
                <a:gd name="T13" fmla="*/ 1 h 678"/>
                <a:gd name="T14" fmla="*/ 1 w 563"/>
                <a:gd name="T15" fmla="*/ 1 h 678"/>
                <a:gd name="T16" fmla="*/ 1 w 563"/>
                <a:gd name="T17" fmla="*/ 1 h 678"/>
                <a:gd name="T18" fmla="*/ 1 w 563"/>
                <a:gd name="T19" fmla="*/ 1 h 678"/>
                <a:gd name="T20" fmla="*/ 1 w 563"/>
                <a:gd name="T21" fmla="*/ 1 h 678"/>
                <a:gd name="T22" fmla="*/ 1 w 563"/>
                <a:gd name="T23" fmla="*/ 1 h 678"/>
                <a:gd name="T24" fmla="*/ 1 w 563"/>
                <a:gd name="T25" fmla="*/ 1 h 678"/>
                <a:gd name="T26" fmla="*/ 1 w 563"/>
                <a:gd name="T27" fmla="*/ 1 h 678"/>
                <a:gd name="T28" fmla="*/ 1 w 563"/>
                <a:gd name="T29" fmla="*/ 1 h 678"/>
                <a:gd name="T30" fmla="*/ 1 w 563"/>
                <a:gd name="T31" fmla="*/ 1 h 678"/>
                <a:gd name="T32" fmla="*/ 1 w 563"/>
                <a:gd name="T33" fmla="*/ 1 h 678"/>
                <a:gd name="T34" fmla="*/ 1 w 563"/>
                <a:gd name="T35" fmla="*/ 1 h 678"/>
                <a:gd name="T36" fmla="*/ 1 w 563"/>
                <a:gd name="T37" fmla="*/ 1 h 678"/>
                <a:gd name="T38" fmla="*/ 1 w 563"/>
                <a:gd name="T39" fmla="*/ 1 h 678"/>
                <a:gd name="T40" fmla="*/ 1 w 563"/>
                <a:gd name="T41" fmla="*/ 1 h 678"/>
                <a:gd name="T42" fmla="*/ 1 w 563"/>
                <a:gd name="T43" fmla="*/ 1 h 678"/>
                <a:gd name="T44" fmla="*/ 1 w 563"/>
                <a:gd name="T45" fmla="*/ 1 h 678"/>
                <a:gd name="T46" fmla="*/ 1 w 563"/>
                <a:gd name="T47" fmla="*/ 1 h 678"/>
                <a:gd name="T48" fmla="*/ 1 w 563"/>
                <a:gd name="T49" fmla="*/ 1 h 678"/>
                <a:gd name="T50" fmla="*/ 1 w 563"/>
                <a:gd name="T51" fmla="*/ 1 h 678"/>
                <a:gd name="T52" fmla="*/ 1 w 563"/>
                <a:gd name="T53" fmla="*/ 1 h 678"/>
                <a:gd name="T54" fmla="*/ 1 w 563"/>
                <a:gd name="T55" fmla="*/ 1 h 678"/>
                <a:gd name="T56" fmla="*/ 1 w 563"/>
                <a:gd name="T57" fmla="*/ 1 h 678"/>
                <a:gd name="T58" fmla="*/ 1 w 563"/>
                <a:gd name="T59" fmla="*/ 1 h 678"/>
                <a:gd name="T60" fmla="*/ 1 w 563"/>
                <a:gd name="T61" fmla="*/ 1 h 678"/>
                <a:gd name="T62" fmla="*/ 1 w 563"/>
                <a:gd name="T63" fmla="*/ 1 h 678"/>
                <a:gd name="T64" fmla="*/ 1 w 563"/>
                <a:gd name="T65" fmla="*/ 1 h 678"/>
                <a:gd name="T66" fmla="*/ 1 w 563"/>
                <a:gd name="T67" fmla="*/ 1 h 678"/>
                <a:gd name="T68" fmla="*/ 1 w 563"/>
                <a:gd name="T69" fmla="*/ 1 h 678"/>
                <a:gd name="T70" fmla="*/ 1 w 563"/>
                <a:gd name="T71" fmla="*/ 1 h 678"/>
                <a:gd name="T72" fmla="*/ 1 w 563"/>
                <a:gd name="T73" fmla="*/ 1 h 678"/>
                <a:gd name="T74" fmla="*/ 1 w 563"/>
                <a:gd name="T75" fmla="*/ 1 h 678"/>
                <a:gd name="T76" fmla="*/ 1 w 563"/>
                <a:gd name="T77" fmla="*/ 1 h 678"/>
                <a:gd name="T78" fmla="*/ 1 w 563"/>
                <a:gd name="T79" fmla="*/ 1 h 678"/>
                <a:gd name="T80" fmla="*/ 1 w 563"/>
                <a:gd name="T81" fmla="*/ 1 h 678"/>
                <a:gd name="T82" fmla="*/ 1 w 563"/>
                <a:gd name="T83" fmla="*/ 1 h 678"/>
                <a:gd name="T84" fmla="*/ 1 w 563"/>
                <a:gd name="T85" fmla="*/ 1 h 678"/>
                <a:gd name="T86" fmla="*/ 1 w 563"/>
                <a:gd name="T87" fmla="*/ 1 h 678"/>
                <a:gd name="T88" fmla="*/ 1 w 563"/>
                <a:gd name="T89" fmla="*/ 1 h 678"/>
                <a:gd name="T90" fmla="*/ 1 w 563"/>
                <a:gd name="T91" fmla="*/ 1 h 678"/>
                <a:gd name="T92" fmla="*/ 1 w 563"/>
                <a:gd name="T93" fmla="*/ 1 h 678"/>
                <a:gd name="T94" fmla="*/ 1 w 563"/>
                <a:gd name="T95" fmla="*/ 1 h 678"/>
                <a:gd name="T96" fmla="*/ 1 w 563"/>
                <a:gd name="T97" fmla="*/ 0 h 678"/>
                <a:gd name="T98" fmla="*/ 1 w 563"/>
                <a:gd name="T99" fmla="*/ 1 h 678"/>
                <a:gd name="T100" fmla="*/ 1 w 563"/>
                <a:gd name="T101" fmla="*/ 1 h 6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3"/>
                <a:gd name="T154" fmla="*/ 0 h 678"/>
                <a:gd name="T155" fmla="*/ 563 w 563"/>
                <a:gd name="T156" fmla="*/ 678 h 6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3" h="678">
                  <a:moveTo>
                    <a:pt x="56" y="191"/>
                  </a:moveTo>
                  <a:lnTo>
                    <a:pt x="135" y="115"/>
                  </a:lnTo>
                  <a:lnTo>
                    <a:pt x="171" y="76"/>
                  </a:lnTo>
                  <a:lnTo>
                    <a:pt x="216" y="17"/>
                  </a:lnTo>
                  <a:lnTo>
                    <a:pt x="183" y="20"/>
                  </a:lnTo>
                  <a:lnTo>
                    <a:pt x="146" y="76"/>
                  </a:lnTo>
                  <a:lnTo>
                    <a:pt x="110" y="107"/>
                  </a:lnTo>
                  <a:lnTo>
                    <a:pt x="39" y="174"/>
                  </a:lnTo>
                  <a:lnTo>
                    <a:pt x="14" y="202"/>
                  </a:lnTo>
                  <a:lnTo>
                    <a:pt x="34" y="284"/>
                  </a:lnTo>
                  <a:lnTo>
                    <a:pt x="56" y="371"/>
                  </a:lnTo>
                  <a:lnTo>
                    <a:pt x="65" y="421"/>
                  </a:lnTo>
                  <a:lnTo>
                    <a:pt x="84" y="470"/>
                  </a:lnTo>
                  <a:lnTo>
                    <a:pt x="107" y="515"/>
                  </a:lnTo>
                  <a:lnTo>
                    <a:pt x="141" y="549"/>
                  </a:lnTo>
                  <a:lnTo>
                    <a:pt x="200" y="591"/>
                  </a:lnTo>
                  <a:lnTo>
                    <a:pt x="253" y="627"/>
                  </a:lnTo>
                  <a:lnTo>
                    <a:pt x="304" y="655"/>
                  </a:lnTo>
                  <a:lnTo>
                    <a:pt x="316" y="655"/>
                  </a:lnTo>
                  <a:lnTo>
                    <a:pt x="316" y="644"/>
                  </a:lnTo>
                  <a:lnTo>
                    <a:pt x="244" y="602"/>
                  </a:lnTo>
                  <a:lnTo>
                    <a:pt x="163" y="552"/>
                  </a:lnTo>
                  <a:lnTo>
                    <a:pt x="118" y="509"/>
                  </a:lnTo>
                  <a:lnTo>
                    <a:pt x="84" y="444"/>
                  </a:lnTo>
                  <a:lnTo>
                    <a:pt x="73" y="388"/>
                  </a:lnTo>
                  <a:lnTo>
                    <a:pt x="90" y="430"/>
                  </a:lnTo>
                  <a:lnTo>
                    <a:pt x="124" y="498"/>
                  </a:lnTo>
                  <a:lnTo>
                    <a:pt x="163" y="532"/>
                  </a:lnTo>
                  <a:lnTo>
                    <a:pt x="200" y="557"/>
                  </a:lnTo>
                  <a:lnTo>
                    <a:pt x="242" y="582"/>
                  </a:lnTo>
                  <a:lnTo>
                    <a:pt x="293" y="619"/>
                  </a:lnTo>
                  <a:lnTo>
                    <a:pt x="319" y="627"/>
                  </a:lnTo>
                  <a:lnTo>
                    <a:pt x="324" y="613"/>
                  </a:lnTo>
                  <a:lnTo>
                    <a:pt x="259" y="577"/>
                  </a:lnTo>
                  <a:lnTo>
                    <a:pt x="302" y="591"/>
                  </a:lnTo>
                  <a:lnTo>
                    <a:pt x="335" y="605"/>
                  </a:lnTo>
                  <a:lnTo>
                    <a:pt x="352" y="605"/>
                  </a:lnTo>
                  <a:lnTo>
                    <a:pt x="355" y="585"/>
                  </a:lnTo>
                  <a:lnTo>
                    <a:pt x="278" y="566"/>
                  </a:lnTo>
                  <a:lnTo>
                    <a:pt x="219" y="546"/>
                  </a:lnTo>
                  <a:lnTo>
                    <a:pt x="171" y="515"/>
                  </a:lnTo>
                  <a:lnTo>
                    <a:pt x="141" y="481"/>
                  </a:lnTo>
                  <a:lnTo>
                    <a:pt x="121" y="441"/>
                  </a:lnTo>
                  <a:lnTo>
                    <a:pt x="163" y="487"/>
                  </a:lnTo>
                  <a:lnTo>
                    <a:pt x="216" y="526"/>
                  </a:lnTo>
                  <a:lnTo>
                    <a:pt x="273" y="549"/>
                  </a:lnTo>
                  <a:lnTo>
                    <a:pt x="330" y="563"/>
                  </a:lnTo>
                  <a:lnTo>
                    <a:pt x="355" y="571"/>
                  </a:lnTo>
                  <a:lnTo>
                    <a:pt x="372" y="574"/>
                  </a:lnTo>
                  <a:lnTo>
                    <a:pt x="386" y="574"/>
                  </a:lnTo>
                  <a:lnTo>
                    <a:pt x="389" y="563"/>
                  </a:lnTo>
                  <a:lnTo>
                    <a:pt x="386" y="554"/>
                  </a:lnTo>
                  <a:lnTo>
                    <a:pt x="313" y="543"/>
                  </a:lnTo>
                  <a:lnTo>
                    <a:pt x="256" y="529"/>
                  </a:lnTo>
                  <a:lnTo>
                    <a:pt x="230" y="515"/>
                  </a:lnTo>
                  <a:lnTo>
                    <a:pt x="191" y="490"/>
                  </a:lnTo>
                  <a:lnTo>
                    <a:pt x="169" y="476"/>
                  </a:lnTo>
                  <a:lnTo>
                    <a:pt x="149" y="452"/>
                  </a:lnTo>
                  <a:lnTo>
                    <a:pt x="124" y="424"/>
                  </a:lnTo>
                  <a:lnTo>
                    <a:pt x="101" y="371"/>
                  </a:lnTo>
                  <a:lnTo>
                    <a:pt x="84" y="317"/>
                  </a:lnTo>
                  <a:lnTo>
                    <a:pt x="67" y="253"/>
                  </a:lnTo>
                  <a:lnTo>
                    <a:pt x="56" y="211"/>
                  </a:lnTo>
                  <a:lnTo>
                    <a:pt x="59" y="202"/>
                  </a:lnTo>
                  <a:lnTo>
                    <a:pt x="67" y="208"/>
                  </a:lnTo>
                  <a:lnTo>
                    <a:pt x="84" y="278"/>
                  </a:lnTo>
                  <a:lnTo>
                    <a:pt x="101" y="337"/>
                  </a:lnTo>
                  <a:lnTo>
                    <a:pt x="124" y="396"/>
                  </a:lnTo>
                  <a:lnTo>
                    <a:pt x="149" y="435"/>
                  </a:lnTo>
                  <a:lnTo>
                    <a:pt x="180" y="470"/>
                  </a:lnTo>
                  <a:lnTo>
                    <a:pt x="230" y="501"/>
                  </a:lnTo>
                  <a:lnTo>
                    <a:pt x="273" y="518"/>
                  </a:lnTo>
                  <a:lnTo>
                    <a:pt x="321" y="532"/>
                  </a:lnTo>
                  <a:lnTo>
                    <a:pt x="372" y="538"/>
                  </a:lnTo>
                  <a:lnTo>
                    <a:pt x="414" y="540"/>
                  </a:lnTo>
                  <a:lnTo>
                    <a:pt x="451" y="504"/>
                  </a:lnTo>
                  <a:lnTo>
                    <a:pt x="476" y="473"/>
                  </a:lnTo>
                  <a:lnTo>
                    <a:pt x="504" y="433"/>
                  </a:lnTo>
                  <a:lnTo>
                    <a:pt x="524" y="390"/>
                  </a:lnTo>
                  <a:lnTo>
                    <a:pt x="538" y="345"/>
                  </a:lnTo>
                  <a:lnTo>
                    <a:pt x="543" y="303"/>
                  </a:lnTo>
                  <a:lnTo>
                    <a:pt x="546" y="264"/>
                  </a:lnTo>
                  <a:lnTo>
                    <a:pt x="484" y="258"/>
                  </a:lnTo>
                  <a:lnTo>
                    <a:pt x="442" y="256"/>
                  </a:lnTo>
                  <a:lnTo>
                    <a:pt x="411" y="253"/>
                  </a:lnTo>
                  <a:lnTo>
                    <a:pt x="386" y="244"/>
                  </a:lnTo>
                  <a:lnTo>
                    <a:pt x="352" y="230"/>
                  </a:lnTo>
                  <a:lnTo>
                    <a:pt x="321" y="211"/>
                  </a:lnTo>
                  <a:lnTo>
                    <a:pt x="290" y="185"/>
                  </a:lnTo>
                  <a:lnTo>
                    <a:pt x="270" y="152"/>
                  </a:lnTo>
                  <a:lnTo>
                    <a:pt x="261" y="121"/>
                  </a:lnTo>
                  <a:lnTo>
                    <a:pt x="247" y="67"/>
                  </a:lnTo>
                  <a:lnTo>
                    <a:pt x="236" y="31"/>
                  </a:lnTo>
                  <a:lnTo>
                    <a:pt x="236" y="22"/>
                  </a:lnTo>
                  <a:lnTo>
                    <a:pt x="242" y="6"/>
                  </a:lnTo>
                  <a:lnTo>
                    <a:pt x="253" y="45"/>
                  </a:lnTo>
                  <a:lnTo>
                    <a:pt x="261" y="73"/>
                  </a:lnTo>
                  <a:lnTo>
                    <a:pt x="273" y="115"/>
                  </a:lnTo>
                  <a:lnTo>
                    <a:pt x="288" y="152"/>
                  </a:lnTo>
                  <a:lnTo>
                    <a:pt x="307" y="183"/>
                  </a:lnTo>
                  <a:lnTo>
                    <a:pt x="333" y="199"/>
                  </a:lnTo>
                  <a:lnTo>
                    <a:pt x="363" y="216"/>
                  </a:lnTo>
                  <a:lnTo>
                    <a:pt x="392" y="230"/>
                  </a:lnTo>
                  <a:lnTo>
                    <a:pt x="425" y="236"/>
                  </a:lnTo>
                  <a:lnTo>
                    <a:pt x="470" y="242"/>
                  </a:lnTo>
                  <a:lnTo>
                    <a:pt x="518" y="247"/>
                  </a:lnTo>
                  <a:lnTo>
                    <a:pt x="557" y="250"/>
                  </a:lnTo>
                  <a:lnTo>
                    <a:pt x="563" y="250"/>
                  </a:lnTo>
                  <a:lnTo>
                    <a:pt x="563" y="267"/>
                  </a:lnTo>
                  <a:lnTo>
                    <a:pt x="557" y="331"/>
                  </a:lnTo>
                  <a:lnTo>
                    <a:pt x="543" y="396"/>
                  </a:lnTo>
                  <a:lnTo>
                    <a:pt x="512" y="449"/>
                  </a:lnTo>
                  <a:lnTo>
                    <a:pt x="490" y="484"/>
                  </a:lnTo>
                  <a:lnTo>
                    <a:pt x="462" y="518"/>
                  </a:lnTo>
                  <a:lnTo>
                    <a:pt x="434" y="546"/>
                  </a:lnTo>
                  <a:lnTo>
                    <a:pt x="423" y="566"/>
                  </a:lnTo>
                  <a:lnTo>
                    <a:pt x="406" y="574"/>
                  </a:lnTo>
                  <a:lnTo>
                    <a:pt x="406" y="585"/>
                  </a:lnTo>
                  <a:lnTo>
                    <a:pt x="400" y="594"/>
                  </a:lnTo>
                  <a:lnTo>
                    <a:pt x="392" y="599"/>
                  </a:lnTo>
                  <a:lnTo>
                    <a:pt x="378" y="599"/>
                  </a:lnTo>
                  <a:lnTo>
                    <a:pt x="375" y="605"/>
                  </a:lnTo>
                  <a:lnTo>
                    <a:pt x="375" y="613"/>
                  </a:lnTo>
                  <a:lnTo>
                    <a:pt x="366" y="622"/>
                  </a:lnTo>
                  <a:lnTo>
                    <a:pt x="349" y="622"/>
                  </a:lnTo>
                  <a:lnTo>
                    <a:pt x="344" y="636"/>
                  </a:lnTo>
                  <a:lnTo>
                    <a:pt x="341" y="647"/>
                  </a:lnTo>
                  <a:lnTo>
                    <a:pt x="335" y="655"/>
                  </a:lnTo>
                  <a:lnTo>
                    <a:pt x="327" y="670"/>
                  </a:lnTo>
                  <a:lnTo>
                    <a:pt x="310" y="678"/>
                  </a:lnTo>
                  <a:lnTo>
                    <a:pt x="267" y="653"/>
                  </a:lnTo>
                  <a:lnTo>
                    <a:pt x="194" y="608"/>
                  </a:lnTo>
                  <a:lnTo>
                    <a:pt x="160" y="577"/>
                  </a:lnTo>
                  <a:lnTo>
                    <a:pt x="112" y="543"/>
                  </a:lnTo>
                  <a:lnTo>
                    <a:pt x="90" y="515"/>
                  </a:lnTo>
                  <a:lnTo>
                    <a:pt x="70" y="473"/>
                  </a:lnTo>
                  <a:lnTo>
                    <a:pt x="53" y="430"/>
                  </a:lnTo>
                  <a:lnTo>
                    <a:pt x="42" y="399"/>
                  </a:lnTo>
                  <a:lnTo>
                    <a:pt x="34" y="340"/>
                  </a:lnTo>
                  <a:lnTo>
                    <a:pt x="20" y="281"/>
                  </a:lnTo>
                  <a:lnTo>
                    <a:pt x="3" y="228"/>
                  </a:lnTo>
                  <a:lnTo>
                    <a:pt x="0" y="194"/>
                  </a:lnTo>
                  <a:lnTo>
                    <a:pt x="51" y="140"/>
                  </a:lnTo>
                  <a:lnTo>
                    <a:pt x="101" y="95"/>
                  </a:lnTo>
                  <a:lnTo>
                    <a:pt x="138" y="62"/>
                  </a:lnTo>
                  <a:lnTo>
                    <a:pt x="152" y="36"/>
                  </a:lnTo>
                  <a:lnTo>
                    <a:pt x="171" y="0"/>
                  </a:lnTo>
                  <a:lnTo>
                    <a:pt x="242" y="6"/>
                  </a:lnTo>
                  <a:lnTo>
                    <a:pt x="219" y="39"/>
                  </a:lnTo>
                  <a:lnTo>
                    <a:pt x="188" y="79"/>
                  </a:lnTo>
                  <a:lnTo>
                    <a:pt x="135" y="129"/>
                  </a:lnTo>
                  <a:lnTo>
                    <a:pt x="96" y="166"/>
                  </a:lnTo>
                  <a:lnTo>
                    <a:pt x="56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10" name="Freeform 47"/>
            <p:cNvSpPr>
              <a:spLocks noChangeAspect="1"/>
            </p:cNvSpPr>
            <p:nvPr/>
          </p:nvSpPr>
          <p:spPr bwMode="auto">
            <a:xfrm>
              <a:off x="2755" y="3079"/>
              <a:ext cx="187" cy="189"/>
            </a:xfrm>
            <a:custGeom>
              <a:avLst/>
              <a:gdLst>
                <a:gd name="T0" fmla="*/ 0 w 375"/>
                <a:gd name="T1" fmla="*/ 0 h 379"/>
                <a:gd name="T2" fmla="*/ 0 w 375"/>
                <a:gd name="T3" fmla="*/ 0 h 379"/>
                <a:gd name="T4" fmla="*/ 0 w 375"/>
                <a:gd name="T5" fmla="*/ 0 h 379"/>
                <a:gd name="T6" fmla="*/ 0 w 375"/>
                <a:gd name="T7" fmla="*/ 0 h 379"/>
                <a:gd name="T8" fmla="*/ 0 w 375"/>
                <a:gd name="T9" fmla="*/ 0 h 379"/>
                <a:gd name="T10" fmla="*/ 0 w 375"/>
                <a:gd name="T11" fmla="*/ 0 h 379"/>
                <a:gd name="T12" fmla="*/ 0 w 375"/>
                <a:gd name="T13" fmla="*/ 0 h 379"/>
                <a:gd name="T14" fmla="*/ 0 w 375"/>
                <a:gd name="T15" fmla="*/ 0 h 379"/>
                <a:gd name="T16" fmla="*/ 0 w 375"/>
                <a:gd name="T17" fmla="*/ 0 h 379"/>
                <a:gd name="T18" fmla="*/ 0 w 375"/>
                <a:gd name="T19" fmla="*/ 0 h 379"/>
                <a:gd name="T20" fmla="*/ 0 w 375"/>
                <a:gd name="T21" fmla="*/ 0 h 379"/>
                <a:gd name="T22" fmla="*/ 0 w 375"/>
                <a:gd name="T23" fmla="*/ 0 h 379"/>
                <a:gd name="T24" fmla="*/ 0 w 375"/>
                <a:gd name="T25" fmla="*/ 0 h 379"/>
                <a:gd name="T26" fmla="*/ 0 w 375"/>
                <a:gd name="T27" fmla="*/ 0 h 379"/>
                <a:gd name="T28" fmla="*/ 0 w 375"/>
                <a:gd name="T29" fmla="*/ 0 h 379"/>
                <a:gd name="T30" fmla="*/ 0 w 375"/>
                <a:gd name="T31" fmla="*/ 0 h 379"/>
                <a:gd name="T32" fmla="*/ 0 w 375"/>
                <a:gd name="T33" fmla="*/ 0 h 379"/>
                <a:gd name="T34" fmla="*/ 0 w 375"/>
                <a:gd name="T35" fmla="*/ 0 h 379"/>
                <a:gd name="T36" fmla="*/ 0 w 375"/>
                <a:gd name="T37" fmla="*/ 0 h 379"/>
                <a:gd name="T38" fmla="*/ 0 w 375"/>
                <a:gd name="T39" fmla="*/ 0 h 379"/>
                <a:gd name="T40" fmla="*/ 0 w 375"/>
                <a:gd name="T41" fmla="*/ 0 h 379"/>
                <a:gd name="T42" fmla="*/ 0 w 375"/>
                <a:gd name="T43" fmla="*/ 0 h 3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5"/>
                <a:gd name="T67" fmla="*/ 0 h 379"/>
                <a:gd name="T68" fmla="*/ 375 w 375"/>
                <a:gd name="T69" fmla="*/ 379 h 3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5" h="379">
                  <a:moveTo>
                    <a:pt x="0" y="110"/>
                  </a:moveTo>
                  <a:lnTo>
                    <a:pt x="107" y="0"/>
                  </a:lnTo>
                  <a:lnTo>
                    <a:pt x="119" y="51"/>
                  </a:lnTo>
                  <a:lnTo>
                    <a:pt x="138" y="104"/>
                  </a:lnTo>
                  <a:lnTo>
                    <a:pt x="170" y="138"/>
                  </a:lnTo>
                  <a:lnTo>
                    <a:pt x="218" y="164"/>
                  </a:lnTo>
                  <a:lnTo>
                    <a:pt x="274" y="183"/>
                  </a:lnTo>
                  <a:lnTo>
                    <a:pt x="328" y="183"/>
                  </a:lnTo>
                  <a:lnTo>
                    <a:pt x="375" y="186"/>
                  </a:lnTo>
                  <a:lnTo>
                    <a:pt x="373" y="223"/>
                  </a:lnTo>
                  <a:lnTo>
                    <a:pt x="356" y="279"/>
                  </a:lnTo>
                  <a:lnTo>
                    <a:pt x="325" y="324"/>
                  </a:lnTo>
                  <a:lnTo>
                    <a:pt x="291" y="362"/>
                  </a:lnTo>
                  <a:lnTo>
                    <a:pt x="277" y="379"/>
                  </a:lnTo>
                  <a:lnTo>
                    <a:pt x="204" y="373"/>
                  </a:lnTo>
                  <a:lnTo>
                    <a:pt x="138" y="359"/>
                  </a:lnTo>
                  <a:lnTo>
                    <a:pt x="90" y="327"/>
                  </a:lnTo>
                  <a:lnTo>
                    <a:pt x="65" y="293"/>
                  </a:lnTo>
                  <a:lnTo>
                    <a:pt x="40" y="251"/>
                  </a:lnTo>
                  <a:lnTo>
                    <a:pt x="23" y="200"/>
                  </a:lnTo>
                  <a:lnTo>
                    <a:pt x="9" y="14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4" name="Tekstboks 3"/>
          <p:cNvSpPr txBox="1"/>
          <p:nvPr/>
        </p:nvSpPr>
        <p:spPr>
          <a:xfrm>
            <a:off x="434199" y="3149600"/>
            <a:ext cx="9018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Setting the size of subsidies for renewables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Lige forbindelse 37"/>
          <p:cNvCxnSpPr/>
          <p:nvPr/>
        </p:nvCxnSpPr>
        <p:spPr bwMode="auto">
          <a:xfrm flipH="1" flipV="1">
            <a:off x="5408955" y="4113405"/>
            <a:ext cx="8389" cy="2013551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e 25"/>
          <p:cNvGrpSpPr/>
          <p:nvPr/>
        </p:nvGrpSpPr>
        <p:grpSpPr>
          <a:xfrm>
            <a:off x="2504226" y="5925502"/>
            <a:ext cx="6407535" cy="400110"/>
            <a:chOff x="2504226" y="5925502"/>
            <a:chExt cx="6407535" cy="400110"/>
          </a:xfrm>
        </p:grpSpPr>
        <p:cxnSp>
          <p:nvCxnSpPr>
            <p:cNvPr id="3" name="Lige pilforbindelse 2"/>
            <p:cNvCxnSpPr/>
            <p:nvPr/>
          </p:nvCxnSpPr>
          <p:spPr bwMode="auto">
            <a:xfrm>
              <a:off x="2504226" y="6124768"/>
              <a:ext cx="4420449" cy="298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3" name="Tekstboks 9"/>
            <p:cNvSpPr txBox="1">
              <a:spLocks noChangeArrowheads="1"/>
            </p:cNvSpPr>
            <p:nvPr/>
          </p:nvSpPr>
          <p:spPr bwMode="auto">
            <a:xfrm>
              <a:off x="6641338" y="5925502"/>
              <a:ext cx="22704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+mn-lt"/>
                </a:rPr>
                <a:t>TWh/year</a:t>
              </a:r>
            </a:p>
          </p:txBody>
        </p:sp>
      </p:grpSp>
      <p:grpSp>
        <p:nvGrpSpPr>
          <p:cNvPr id="4" name="Gruppe 33"/>
          <p:cNvGrpSpPr/>
          <p:nvPr/>
        </p:nvGrpSpPr>
        <p:grpSpPr>
          <a:xfrm>
            <a:off x="1811837" y="3314019"/>
            <a:ext cx="1743942" cy="2979025"/>
            <a:chOff x="1811837" y="3314019"/>
            <a:chExt cx="1743942" cy="2979025"/>
          </a:xfrm>
        </p:grpSpPr>
        <p:cxnSp>
          <p:nvCxnSpPr>
            <p:cNvPr id="6" name="Lige pilforbindelse 5"/>
            <p:cNvCxnSpPr/>
            <p:nvPr/>
          </p:nvCxnSpPr>
          <p:spPr bwMode="auto">
            <a:xfrm flipH="1" flipV="1">
              <a:off x="2686050" y="3686175"/>
              <a:ext cx="2193" cy="260686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4" name="Tekstboks 10"/>
            <p:cNvSpPr txBox="1">
              <a:spLocks noChangeArrowheads="1"/>
            </p:cNvSpPr>
            <p:nvPr/>
          </p:nvSpPr>
          <p:spPr bwMode="auto">
            <a:xfrm>
              <a:off x="1811837" y="3314019"/>
              <a:ext cx="17439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+mn-lt"/>
                </a:rPr>
                <a:t>EUR/MWh</a:t>
              </a:r>
            </a:p>
          </p:txBody>
        </p:sp>
      </p:grpSp>
      <p:grpSp>
        <p:nvGrpSpPr>
          <p:cNvPr id="5" name="Gruppe 34"/>
          <p:cNvGrpSpPr/>
          <p:nvPr/>
        </p:nvGrpSpPr>
        <p:grpSpPr>
          <a:xfrm>
            <a:off x="-14509" y="3750778"/>
            <a:ext cx="5418304" cy="707886"/>
            <a:chOff x="-14509" y="3750778"/>
            <a:chExt cx="5418304" cy="707886"/>
          </a:xfrm>
        </p:grpSpPr>
        <p:cxnSp>
          <p:nvCxnSpPr>
            <p:cNvPr id="21" name="Lige forbindelse 20"/>
            <p:cNvCxnSpPr/>
            <p:nvPr/>
          </p:nvCxnSpPr>
          <p:spPr bwMode="auto">
            <a:xfrm flipH="1">
              <a:off x="2588419" y="4103880"/>
              <a:ext cx="2815376" cy="2983"/>
            </a:xfrm>
            <a:prstGeom prst="line">
              <a:avLst/>
            </a:prstGeom>
            <a:ln w="381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7" name="Tekstboks 24"/>
            <p:cNvSpPr txBox="1">
              <a:spLocks noChangeArrowheads="1"/>
            </p:cNvSpPr>
            <p:nvPr/>
          </p:nvSpPr>
          <p:spPr bwMode="auto">
            <a:xfrm>
              <a:off x="-14509" y="3750778"/>
              <a:ext cx="276689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+mn-lt"/>
                </a:rPr>
                <a:t>P</a:t>
              </a:r>
              <a:r>
                <a:rPr lang="en-GB" baseline="-25000" dirty="0">
                  <a:latin typeface="+mn-lt"/>
                </a:rPr>
                <a:t>1</a:t>
              </a:r>
              <a:r>
                <a:rPr lang="en-GB" dirty="0">
                  <a:latin typeface="+mn-lt"/>
                </a:rPr>
                <a:t>: price needed</a:t>
              </a:r>
            </a:p>
            <a:p>
              <a:pPr algn="ctr"/>
              <a:r>
                <a:rPr lang="en-GB" dirty="0">
                  <a:latin typeface="+mn-lt"/>
                </a:rPr>
                <a:t>to reach target</a:t>
              </a:r>
            </a:p>
          </p:txBody>
        </p:sp>
      </p:grp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682171"/>
          </a:xfrm>
        </p:spPr>
        <p:txBody>
          <a:bodyPr/>
          <a:lstStyle/>
          <a:p>
            <a:r>
              <a:rPr lang="en-GB" sz="2800" dirty="0" smtClean="0"/>
              <a:t>The size of the subsidy – 1</a:t>
            </a:r>
            <a:endParaRPr lang="en-GB" sz="2800" dirty="0"/>
          </a:p>
        </p:txBody>
      </p:sp>
      <p:sp>
        <p:nvSpPr>
          <p:cNvPr id="18" name="Tekstboks 17"/>
          <p:cNvSpPr txBox="1"/>
          <p:nvPr/>
        </p:nvSpPr>
        <p:spPr>
          <a:xfrm>
            <a:off x="116116" y="537043"/>
            <a:ext cx="951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a country (or a group of countries) – assume a target is set:</a:t>
            </a:r>
          </a:p>
        </p:txBody>
      </p:sp>
      <p:sp>
        <p:nvSpPr>
          <p:cNvPr id="19" name="Tekstboks 18"/>
          <p:cNvSpPr txBox="1"/>
          <p:nvPr/>
        </p:nvSpPr>
        <p:spPr>
          <a:xfrm>
            <a:off x="116116" y="877568"/>
            <a:ext cx="9860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 the end of a given period, the annual electricity production from</a:t>
            </a:r>
          </a:p>
          <a:p>
            <a:r>
              <a:rPr lang="en-GB" dirty="0" smtClean="0"/>
              <a:t>renewables commissioned during the period must be a given</a:t>
            </a:r>
          </a:p>
          <a:p>
            <a:r>
              <a:rPr lang="en-GB" dirty="0" smtClean="0"/>
              <a:t>number E</a:t>
            </a:r>
            <a:r>
              <a:rPr lang="en-GB" baseline="-25000" dirty="0" smtClean="0"/>
              <a:t>target</a:t>
            </a:r>
            <a:r>
              <a:rPr lang="en-GB" dirty="0" smtClean="0"/>
              <a:t>.</a:t>
            </a:r>
          </a:p>
        </p:txBody>
      </p:sp>
      <p:sp>
        <p:nvSpPr>
          <p:cNvPr id="20" name="Tekstboks 19"/>
          <p:cNvSpPr txBox="1"/>
          <p:nvPr/>
        </p:nvSpPr>
        <p:spPr>
          <a:xfrm>
            <a:off x="116116" y="1833646"/>
            <a:ext cx="9735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Assume the target is met by means of four different technologies</a:t>
            </a:r>
          </a:p>
          <a:p>
            <a:r>
              <a:rPr lang="en-GB" dirty="0" smtClean="0"/>
              <a:t>T</a:t>
            </a:r>
            <a:r>
              <a:rPr lang="en-GB" baseline="-25000" dirty="0" smtClean="0"/>
              <a:t>A</a:t>
            </a:r>
            <a:r>
              <a:rPr lang="en-GB" dirty="0" smtClean="0"/>
              <a:t>, T</a:t>
            </a:r>
            <a:r>
              <a:rPr lang="en-GB" baseline="-25000" dirty="0" smtClean="0"/>
              <a:t>B</a:t>
            </a:r>
            <a:r>
              <a:rPr lang="en-GB" dirty="0" smtClean="0"/>
              <a:t>, T</a:t>
            </a:r>
            <a:r>
              <a:rPr lang="en-GB" baseline="-25000" dirty="0" smtClean="0"/>
              <a:t>C</a:t>
            </a:r>
            <a:r>
              <a:rPr lang="en-GB" dirty="0" smtClean="0"/>
              <a:t> and T</a:t>
            </a:r>
            <a:r>
              <a:rPr lang="en-GB" baseline="-25000" dirty="0" smtClean="0"/>
              <a:t>D</a:t>
            </a:r>
            <a:r>
              <a:rPr lang="en-GB" dirty="0" smtClean="0"/>
              <a:t>, where T</a:t>
            </a:r>
            <a:r>
              <a:rPr lang="en-GB" baseline="-25000" dirty="0" smtClean="0"/>
              <a:t>A</a:t>
            </a:r>
            <a:r>
              <a:rPr lang="en-GB" dirty="0" smtClean="0"/>
              <a:t>, T</a:t>
            </a:r>
            <a:r>
              <a:rPr lang="en-GB" baseline="-25000" dirty="0" smtClean="0"/>
              <a:t>B</a:t>
            </a:r>
            <a:r>
              <a:rPr lang="en-GB" dirty="0" smtClean="0"/>
              <a:t> and T</a:t>
            </a:r>
            <a:r>
              <a:rPr lang="en-GB" baseline="-25000" dirty="0" smtClean="0"/>
              <a:t>C</a:t>
            </a:r>
            <a:r>
              <a:rPr lang="en-GB" dirty="0" smtClean="0"/>
              <a:t> are the most cost-efficient.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116116" y="2481946"/>
            <a:ext cx="964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whatever reason, there’s a limit to the capacity, which can be</a:t>
            </a:r>
          </a:p>
          <a:p>
            <a:r>
              <a:rPr lang="en-GB" dirty="0" smtClean="0"/>
              <a:t>installed by means of T</a:t>
            </a:r>
            <a:r>
              <a:rPr lang="en-GB" baseline="-25000" dirty="0" smtClean="0"/>
              <a:t>A</a:t>
            </a:r>
            <a:r>
              <a:rPr lang="en-GB" dirty="0" smtClean="0"/>
              <a:t>, T</a:t>
            </a:r>
            <a:r>
              <a:rPr lang="en-GB" baseline="-25000" dirty="0" smtClean="0"/>
              <a:t>B</a:t>
            </a:r>
            <a:r>
              <a:rPr lang="en-GB" dirty="0" smtClean="0"/>
              <a:t> and T</a:t>
            </a:r>
            <a:r>
              <a:rPr lang="en-GB" baseline="-25000" dirty="0" smtClean="0"/>
              <a:t>C</a:t>
            </a:r>
            <a:r>
              <a:rPr lang="en-GB" dirty="0" smtClean="0"/>
              <a:t>.</a:t>
            </a:r>
          </a:p>
        </p:txBody>
      </p:sp>
      <p:sp>
        <p:nvSpPr>
          <p:cNvPr id="24" name="Tekstboks 23"/>
          <p:cNvSpPr txBox="1"/>
          <p:nvPr/>
        </p:nvSpPr>
        <p:spPr>
          <a:xfrm>
            <a:off x="5809833" y="4281688"/>
            <a:ext cx="4067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this case, T</a:t>
            </a:r>
            <a:r>
              <a:rPr lang="en-GB" baseline="-25000" dirty="0" smtClean="0"/>
              <a:t>D</a:t>
            </a:r>
            <a:r>
              <a:rPr lang="en-GB" dirty="0" smtClean="0"/>
              <a:t> will be the</a:t>
            </a:r>
          </a:p>
          <a:p>
            <a:r>
              <a:rPr lang="en-GB" dirty="0" smtClean="0"/>
              <a:t>price-setting technology.</a:t>
            </a:r>
          </a:p>
        </p:txBody>
      </p:sp>
      <p:sp>
        <p:nvSpPr>
          <p:cNvPr id="31" name="Pladsholder til dato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33" name="Pladsholder til diasnumm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grpSp>
        <p:nvGrpSpPr>
          <p:cNvPr id="7" name="Gruppe 29"/>
          <p:cNvGrpSpPr/>
          <p:nvPr/>
        </p:nvGrpSpPr>
        <p:grpSpPr>
          <a:xfrm>
            <a:off x="5081016" y="6134088"/>
            <a:ext cx="1401736" cy="544653"/>
            <a:chOff x="5081016" y="6134088"/>
            <a:chExt cx="1401736" cy="544653"/>
          </a:xfrm>
        </p:grpSpPr>
        <p:sp>
          <p:nvSpPr>
            <p:cNvPr id="14346" name="Tekstboks 23"/>
            <p:cNvSpPr txBox="1">
              <a:spLocks noChangeArrowheads="1"/>
            </p:cNvSpPr>
            <p:nvPr/>
          </p:nvSpPr>
          <p:spPr bwMode="auto">
            <a:xfrm>
              <a:off x="5081016" y="6217076"/>
              <a:ext cx="14017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 smtClean="0">
                  <a:latin typeface="+mn-lt"/>
                </a:rPr>
                <a:t>E</a:t>
              </a:r>
              <a:r>
                <a:rPr lang="en-GB" sz="2400" baseline="-25000" dirty="0" smtClean="0">
                  <a:latin typeface="+mn-lt"/>
                </a:rPr>
                <a:t>Target</a:t>
              </a:r>
              <a:endParaRPr lang="en-GB" sz="2400" baseline="-25000" dirty="0">
                <a:latin typeface="+mn-lt"/>
              </a:endParaRPr>
            </a:p>
          </p:txBody>
        </p:sp>
        <p:cxnSp>
          <p:nvCxnSpPr>
            <p:cNvPr id="28" name="Lige forbindelse 27"/>
            <p:cNvCxnSpPr/>
            <p:nvPr/>
          </p:nvCxnSpPr>
          <p:spPr bwMode="auto">
            <a:xfrm>
              <a:off x="5417344" y="6134088"/>
              <a:ext cx="0" cy="128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uppe 36"/>
          <p:cNvGrpSpPr/>
          <p:nvPr/>
        </p:nvGrpSpPr>
        <p:grpSpPr>
          <a:xfrm>
            <a:off x="2375887" y="3961005"/>
            <a:ext cx="3306513" cy="2180607"/>
            <a:chOff x="2375887" y="3961005"/>
            <a:chExt cx="3306513" cy="2180607"/>
          </a:xfrm>
        </p:grpSpPr>
        <p:sp>
          <p:nvSpPr>
            <p:cNvPr id="14345" name="Tekstboks 14"/>
            <p:cNvSpPr txBox="1">
              <a:spLocks noChangeArrowheads="1"/>
            </p:cNvSpPr>
            <p:nvPr/>
          </p:nvSpPr>
          <p:spPr bwMode="auto">
            <a:xfrm>
              <a:off x="4245923" y="4402596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D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32" name="Kombinationstegning 31"/>
            <p:cNvSpPr/>
            <p:nvPr/>
          </p:nvSpPr>
          <p:spPr bwMode="auto">
            <a:xfrm>
              <a:off x="2689963" y="3961005"/>
              <a:ext cx="2992437" cy="1885950"/>
            </a:xfrm>
            <a:custGeom>
              <a:avLst/>
              <a:gdLst>
                <a:gd name="connsiteX0" fmla="*/ 0 w 2762250"/>
                <a:gd name="connsiteY0" fmla="*/ 1885950 h 1885950"/>
                <a:gd name="connsiteX1" fmla="*/ 438150 w 2762250"/>
                <a:gd name="connsiteY1" fmla="*/ 1800225 h 1885950"/>
                <a:gd name="connsiteX2" fmla="*/ 438150 w 2762250"/>
                <a:gd name="connsiteY2" fmla="*/ 1647825 h 1885950"/>
                <a:gd name="connsiteX3" fmla="*/ 976312 w 2762250"/>
                <a:gd name="connsiteY3" fmla="*/ 1552575 h 1885950"/>
                <a:gd name="connsiteX4" fmla="*/ 976312 w 2762250"/>
                <a:gd name="connsiteY4" fmla="*/ 1347788 h 1885950"/>
                <a:gd name="connsiteX5" fmla="*/ 1528762 w 2762250"/>
                <a:gd name="connsiteY5" fmla="*/ 1219200 h 1885950"/>
                <a:gd name="connsiteX6" fmla="*/ 1528762 w 2762250"/>
                <a:gd name="connsiteY6" fmla="*/ 695325 h 1885950"/>
                <a:gd name="connsiteX7" fmla="*/ 2762250 w 2762250"/>
                <a:gd name="connsiteY7" fmla="*/ 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0" h="1885950">
                  <a:moveTo>
                    <a:pt x="0" y="1885950"/>
                  </a:moveTo>
                  <a:lnTo>
                    <a:pt x="438150" y="1800225"/>
                  </a:lnTo>
                  <a:lnTo>
                    <a:pt x="438150" y="1647825"/>
                  </a:lnTo>
                  <a:lnTo>
                    <a:pt x="976312" y="1552575"/>
                  </a:lnTo>
                  <a:lnTo>
                    <a:pt x="976312" y="1347788"/>
                  </a:lnTo>
                  <a:lnTo>
                    <a:pt x="1528762" y="1219200"/>
                  </a:lnTo>
                  <a:lnTo>
                    <a:pt x="1528762" y="695325"/>
                  </a:lnTo>
                  <a:lnTo>
                    <a:pt x="2762250" y="0"/>
                  </a:lnTo>
                </a:path>
              </a:pathLst>
            </a:cu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4349" name="Tekstboks 33"/>
            <p:cNvSpPr txBox="1">
              <a:spLocks noChangeArrowheads="1"/>
            </p:cNvSpPr>
            <p:nvPr/>
          </p:nvSpPr>
          <p:spPr bwMode="auto">
            <a:xfrm>
              <a:off x="2375887" y="5741502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A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4350" name="Tekstboks 34"/>
            <p:cNvSpPr txBox="1">
              <a:spLocks noChangeArrowheads="1"/>
            </p:cNvSpPr>
            <p:nvPr/>
          </p:nvSpPr>
          <p:spPr bwMode="auto">
            <a:xfrm>
              <a:off x="2862179" y="5526129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B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4351" name="Tekstboks 35"/>
            <p:cNvSpPr txBox="1">
              <a:spLocks noChangeArrowheads="1"/>
            </p:cNvSpPr>
            <p:nvPr/>
          </p:nvSpPr>
          <p:spPr bwMode="auto">
            <a:xfrm>
              <a:off x="3490776" y="5245930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C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</p:grpSp>
      <p:grpSp>
        <p:nvGrpSpPr>
          <p:cNvPr id="9" name="Gruppe 42"/>
          <p:cNvGrpSpPr/>
          <p:nvPr/>
        </p:nvGrpSpPr>
        <p:grpSpPr>
          <a:xfrm>
            <a:off x="3555779" y="2946403"/>
            <a:ext cx="5944807" cy="1015663"/>
            <a:chOff x="3555779" y="2946403"/>
            <a:chExt cx="5944807" cy="1015663"/>
          </a:xfrm>
        </p:grpSpPr>
        <p:sp>
          <p:nvSpPr>
            <p:cNvPr id="39" name="Tekstboks 38"/>
            <p:cNvSpPr txBox="1"/>
            <p:nvPr/>
          </p:nvSpPr>
          <p:spPr>
            <a:xfrm>
              <a:off x="6281435" y="2946403"/>
              <a:ext cx="32191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Electricity price</a:t>
              </a:r>
            </a:p>
            <a:p>
              <a:pPr algn="ctr"/>
              <a:r>
                <a:rPr lang="en-GB" dirty="0" smtClean="0"/>
                <a:t>for renewables</a:t>
              </a:r>
            </a:p>
            <a:p>
              <a:pPr algn="ctr"/>
              <a:r>
                <a:rPr lang="en-GB" dirty="0" smtClean="0"/>
                <a:t>(including subsidies)</a:t>
              </a:r>
            </a:p>
          </p:txBody>
        </p:sp>
        <p:cxnSp>
          <p:nvCxnSpPr>
            <p:cNvPr id="42" name="Lige pilforbindelse 41"/>
            <p:cNvCxnSpPr>
              <a:endCxn id="14344" idx="3"/>
            </p:cNvCxnSpPr>
            <p:nvPr/>
          </p:nvCxnSpPr>
          <p:spPr bwMode="auto">
            <a:xfrm flipH="1">
              <a:off x="3555779" y="3352800"/>
              <a:ext cx="3106278" cy="1612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0" name="Gruppe 46"/>
          <p:cNvGrpSpPr/>
          <p:nvPr/>
        </p:nvGrpSpPr>
        <p:grpSpPr>
          <a:xfrm>
            <a:off x="101603" y="4905829"/>
            <a:ext cx="3512454" cy="1015663"/>
            <a:chOff x="101603" y="4905829"/>
            <a:chExt cx="3512454" cy="1015663"/>
          </a:xfrm>
        </p:grpSpPr>
        <p:sp>
          <p:nvSpPr>
            <p:cNvPr id="44" name="Tekstboks 43"/>
            <p:cNvSpPr txBox="1"/>
            <p:nvPr/>
          </p:nvSpPr>
          <p:spPr>
            <a:xfrm>
              <a:off x="101603" y="4905829"/>
              <a:ext cx="200567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</a:rPr>
                <a:t>Renewables’</a:t>
              </a:r>
            </a:p>
            <a:p>
              <a:pPr algn="ctr"/>
              <a:r>
                <a:rPr lang="en-GB" dirty="0" smtClean="0">
                  <a:solidFill>
                    <a:srgbClr val="008000"/>
                  </a:solidFill>
                </a:rPr>
                <a:t>production</a:t>
              </a:r>
            </a:p>
            <a:p>
              <a:pPr algn="ctr"/>
              <a:r>
                <a:rPr lang="en-GB" dirty="0" smtClean="0">
                  <a:solidFill>
                    <a:srgbClr val="008000"/>
                  </a:solidFill>
                </a:rPr>
                <a:t>costs</a:t>
              </a:r>
            </a:p>
          </p:txBody>
        </p:sp>
        <p:cxnSp>
          <p:nvCxnSpPr>
            <p:cNvPr id="46" name="Lige pilforbindelse 45"/>
            <p:cNvCxnSpPr/>
            <p:nvPr/>
          </p:nvCxnSpPr>
          <p:spPr bwMode="auto">
            <a:xfrm flipV="1">
              <a:off x="1988457" y="5283200"/>
              <a:ext cx="1625600" cy="435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Lige forbindelse 16"/>
          <p:cNvCxnSpPr/>
          <p:nvPr/>
        </p:nvCxnSpPr>
        <p:spPr bwMode="auto">
          <a:xfrm flipH="1" flipV="1">
            <a:off x="5408954" y="4113405"/>
            <a:ext cx="6009" cy="213975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/>
          <p:cNvCxnSpPr/>
          <p:nvPr/>
        </p:nvCxnSpPr>
        <p:spPr bwMode="auto">
          <a:xfrm flipH="1" flipV="1">
            <a:off x="2686050" y="3686175"/>
            <a:ext cx="2193" cy="260686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e 25"/>
          <p:cNvGrpSpPr/>
          <p:nvPr/>
        </p:nvGrpSpPr>
        <p:grpSpPr>
          <a:xfrm>
            <a:off x="2504226" y="5925502"/>
            <a:ext cx="6407535" cy="400110"/>
            <a:chOff x="2504226" y="5925502"/>
            <a:chExt cx="6407535" cy="400110"/>
          </a:xfrm>
        </p:grpSpPr>
        <p:cxnSp>
          <p:nvCxnSpPr>
            <p:cNvPr id="3" name="Lige pilforbindelse 2"/>
            <p:cNvCxnSpPr/>
            <p:nvPr/>
          </p:nvCxnSpPr>
          <p:spPr bwMode="auto">
            <a:xfrm>
              <a:off x="2504226" y="6124768"/>
              <a:ext cx="4420449" cy="298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3" name="Tekstboks 9"/>
            <p:cNvSpPr txBox="1">
              <a:spLocks noChangeArrowheads="1"/>
            </p:cNvSpPr>
            <p:nvPr/>
          </p:nvSpPr>
          <p:spPr bwMode="auto">
            <a:xfrm>
              <a:off x="6641338" y="5925502"/>
              <a:ext cx="22704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+mn-lt"/>
                </a:rPr>
                <a:t>TWh/year</a:t>
              </a:r>
            </a:p>
          </p:txBody>
        </p:sp>
      </p:grpSp>
      <p:sp>
        <p:nvSpPr>
          <p:cNvPr id="14344" name="Tekstboks 10"/>
          <p:cNvSpPr txBox="1">
            <a:spLocks noChangeArrowheads="1"/>
          </p:cNvSpPr>
          <p:nvPr/>
        </p:nvSpPr>
        <p:spPr bwMode="auto">
          <a:xfrm>
            <a:off x="1811837" y="3314019"/>
            <a:ext cx="1743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+mn-lt"/>
              </a:rPr>
              <a:t>EUR/MWh</a:t>
            </a:r>
          </a:p>
        </p:txBody>
      </p:sp>
      <p:sp>
        <p:nvSpPr>
          <p:cNvPr id="14346" name="Tekstboks 23"/>
          <p:cNvSpPr txBox="1">
            <a:spLocks noChangeArrowheads="1"/>
          </p:cNvSpPr>
          <p:nvPr/>
        </p:nvSpPr>
        <p:spPr bwMode="auto">
          <a:xfrm>
            <a:off x="5081016" y="6217076"/>
            <a:ext cx="140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 smtClean="0">
                <a:latin typeface="+mn-lt"/>
              </a:rPr>
              <a:t>E</a:t>
            </a:r>
            <a:r>
              <a:rPr lang="en-GB" sz="2400" baseline="-25000" dirty="0" smtClean="0">
                <a:latin typeface="+mn-lt"/>
              </a:rPr>
              <a:t>Target</a:t>
            </a:r>
            <a:endParaRPr lang="en-GB" sz="2400" baseline="-25000" dirty="0">
              <a:latin typeface="+mn-lt"/>
            </a:endParaRPr>
          </a:p>
        </p:txBody>
      </p:sp>
      <p:sp>
        <p:nvSpPr>
          <p:cNvPr id="14347" name="Tekstboks 24"/>
          <p:cNvSpPr txBox="1">
            <a:spLocks noChangeArrowheads="1"/>
          </p:cNvSpPr>
          <p:nvPr/>
        </p:nvSpPr>
        <p:spPr bwMode="auto">
          <a:xfrm>
            <a:off x="-14509" y="3750778"/>
            <a:ext cx="2766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+mn-lt"/>
              </a:rPr>
              <a:t>P</a:t>
            </a:r>
            <a:r>
              <a:rPr lang="en-GB" baseline="-25000" dirty="0">
                <a:latin typeface="+mn-lt"/>
              </a:rPr>
              <a:t>1</a:t>
            </a:r>
            <a:r>
              <a:rPr lang="en-GB" dirty="0">
                <a:latin typeface="+mn-lt"/>
              </a:rPr>
              <a:t>: price needed</a:t>
            </a:r>
          </a:p>
          <a:p>
            <a:pPr algn="ctr"/>
            <a:r>
              <a:rPr lang="en-GB" dirty="0">
                <a:latin typeface="+mn-lt"/>
              </a:rPr>
              <a:t>to reach target</a:t>
            </a: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682171"/>
          </a:xfrm>
        </p:spPr>
        <p:txBody>
          <a:bodyPr/>
          <a:lstStyle/>
          <a:p>
            <a:r>
              <a:rPr lang="en-GB" sz="2800" dirty="0" smtClean="0"/>
              <a:t>The size of the subsidy – 2</a:t>
            </a:r>
            <a:endParaRPr lang="en-GB" sz="2800" dirty="0"/>
          </a:p>
        </p:txBody>
      </p:sp>
      <p:sp>
        <p:nvSpPr>
          <p:cNvPr id="18" name="Tekstboks 17"/>
          <p:cNvSpPr txBox="1"/>
          <p:nvPr/>
        </p:nvSpPr>
        <p:spPr>
          <a:xfrm>
            <a:off x="116116" y="624127"/>
            <a:ext cx="9172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a feed-in tariff system is used: the politicians must set the</a:t>
            </a:r>
          </a:p>
          <a:p>
            <a:r>
              <a:rPr lang="en-GB" dirty="0" smtClean="0"/>
              <a:t>feed-in tariff, so the renewables receive the price P</a:t>
            </a:r>
            <a:r>
              <a:rPr lang="en-GB" baseline="-25000" dirty="0" smtClean="0"/>
              <a:t>1</a:t>
            </a:r>
            <a:r>
              <a:rPr lang="en-GB" dirty="0" smtClean="0"/>
              <a:t>.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116116" y="1320811"/>
            <a:ext cx="9671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However, this requires the politicians can determine the price P</a:t>
            </a:r>
            <a:r>
              <a:rPr lang="en-GB" baseline="-25000" dirty="0" smtClean="0"/>
              <a:t>1</a:t>
            </a:r>
            <a:r>
              <a:rPr lang="en-GB" dirty="0" smtClean="0"/>
              <a:t>.</a:t>
            </a:r>
          </a:p>
        </p:txBody>
      </p:sp>
      <p:sp>
        <p:nvSpPr>
          <p:cNvPr id="25" name="Tekstboks 24"/>
          <p:cNvSpPr txBox="1"/>
          <p:nvPr/>
        </p:nvSpPr>
        <p:spPr>
          <a:xfrm>
            <a:off x="116116" y="1709719"/>
            <a:ext cx="9147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a green certificate system, at the start of the period,</a:t>
            </a:r>
          </a:p>
          <a:p>
            <a:r>
              <a:rPr lang="en-GB" dirty="0" smtClean="0"/>
              <a:t>the price of the certificates will automatically settle at a level,</a:t>
            </a:r>
          </a:p>
          <a:p>
            <a:r>
              <a:rPr lang="en-GB" dirty="0" smtClean="0"/>
              <a:t>which grants the renewables the price P</a:t>
            </a:r>
            <a:r>
              <a:rPr lang="en-GB" baseline="-25000" dirty="0" smtClean="0"/>
              <a:t>1</a:t>
            </a:r>
            <a:r>
              <a:rPr lang="en-GB" dirty="0" smtClean="0"/>
              <a:t> for their electricity.</a:t>
            </a:r>
          </a:p>
        </p:txBody>
      </p:sp>
      <p:sp>
        <p:nvSpPr>
          <p:cNvPr id="26" name="Tekstboks 25"/>
          <p:cNvSpPr txBox="1"/>
          <p:nvPr/>
        </p:nvSpPr>
        <p:spPr>
          <a:xfrm>
            <a:off x="116116" y="2714180"/>
            <a:ext cx="669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market will do the job of determining P</a:t>
            </a:r>
            <a:r>
              <a:rPr lang="en-GB" baseline="-25000" dirty="0" smtClean="0"/>
              <a:t>1</a:t>
            </a:r>
            <a:r>
              <a:rPr lang="en-GB" dirty="0" smtClean="0"/>
              <a:t>.</a:t>
            </a:r>
          </a:p>
        </p:txBody>
      </p:sp>
      <p:sp>
        <p:nvSpPr>
          <p:cNvPr id="27" name="Pladsholder til dato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28" name="Pladsholder til diasnumm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grpSp>
        <p:nvGrpSpPr>
          <p:cNvPr id="4" name="Gruppe 28"/>
          <p:cNvGrpSpPr/>
          <p:nvPr/>
        </p:nvGrpSpPr>
        <p:grpSpPr>
          <a:xfrm>
            <a:off x="2375887" y="3961005"/>
            <a:ext cx="3306513" cy="2180607"/>
            <a:chOff x="2375887" y="3961005"/>
            <a:chExt cx="3306513" cy="2180607"/>
          </a:xfrm>
        </p:grpSpPr>
        <p:cxnSp>
          <p:nvCxnSpPr>
            <p:cNvPr id="21" name="Lige forbindelse 20"/>
            <p:cNvCxnSpPr/>
            <p:nvPr/>
          </p:nvCxnSpPr>
          <p:spPr bwMode="auto">
            <a:xfrm flipH="1">
              <a:off x="2588419" y="4103880"/>
              <a:ext cx="2815376" cy="2983"/>
            </a:xfrm>
            <a:prstGeom prst="line">
              <a:avLst/>
            </a:prstGeom>
            <a:ln w="381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5" name="Tekstboks 14"/>
            <p:cNvSpPr txBox="1">
              <a:spLocks noChangeArrowheads="1"/>
            </p:cNvSpPr>
            <p:nvPr/>
          </p:nvSpPr>
          <p:spPr bwMode="auto">
            <a:xfrm>
              <a:off x="4245923" y="4402596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D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32" name="Kombinationstegning 31"/>
            <p:cNvSpPr/>
            <p:nvPr/>
          </p:nvSpPr>
          <p:spPr bwMode="auto">
            <a:xfrm>
              <a:off x="2689963" y="3961005"/>
              <a:ext cx="2992437" cy="1885950"/>
            </a:xfrm>
            <a:custGeom>
              <a:avLst/>
              <a:gdLst>
                <a:gd name="connsiteX0" fmla="*/ 0 w 2762250"/>
                <a:gd name="connsiteY0" fmla="*/ 1885950 h 1885950"/>
                <a:gd name="connsiteX1" fmla="*/ 438150 w 2762250"/>
                <a:gd name="connsiteY1" fmla="*/ 1800225 h 1885950"/>
                <a:gd name="connsiteX2" fmla="*/ 438150 w 2762250"/>
                <a:gd name="connsiteY2" fmla="*/ 1647825 h 1885950"/>
                <a:gd name="connsiteX3" fmla="*/ 976312 w 2762250"/>
                <a:gd name="connsiteY3" fmla="*/ 1552575 h 1885950"/>
                <a:gd name="connsiteX4" fmla="*/ 976312 w 2762250"/>
                <a:gd name="connsiteY4" fmla="*/ 1347788 h 1885950"/>
                <a:gd name="connsiteX5" fmla="*/ 1528762 w 2762250"/>
                <a:gd name="connsiteY5" fmla="*/ 1219200 h 1885950"/>
                <a:gd name="connsiteX6" fmla="*/ 1528762 w 2762250"/>
                <a:gd name="connsiteY6" fmla="*/ 695325 h 1885950"/>
                <a:gd name="connsiteX7" fmla="*/ 2762250 w 2762250"/>
                <a:gd name="connsiteY7" fmla="*/ 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0" h="1885950">
                  <a:moveTo>
                    <a:pt x="0" y="1885950"/>
                  </a:moveTo>
                  <a:lnTo>
                    <a:pt x="438150" y="1800225"/>
                  </a:lnTo>
                  <a:lnTo>
                    <a:pt x="438150" y="1647825"/>
                  </a:lnTo>
                  <a:lnTo>
                    <a:pt x="976312" y="1552575"/>
                  </a:lnTo>
                  <a:lnTo>
                    <a:pt x="976312" y="1347788"/>
                  </a:lnTo>
                  <a:lnTo>
                    <a:pt x="1528762" y="1219200"/>
                  </a:lnTo>
                  <a:lnTo>
                    <a:pt x="1528762" y="695325"/>
                  </a:lnTo>
                  <a:lnTo>
                    <a:pt x="2762250" y="0"/>
                  </a:lnTo>
                </a:path>
              </a:pathLst>
            </a:cu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4349" name="Tekstboks 33"/>
            <p:cNvSpPr txBox="1">
              <a:spLocks noChangeArrowheads="1"/>
            </p:cNvSpPr>
            <p:nvPr/>
          </p:nvSpPr>
          <p:spPr bwMode="auto">
            <a:xfrm>
              <a:off x="2375887" y="5741502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A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4350" name="Tekstboks 34"/>
            <p:cNvSpPr txBox="1">
              <a:spLocks noChangeArrowheads="1"/>
            </p:cNvSpPr>
            <p:nvPr/>
          </p:nvSpPr>
          <p:spPr bwMode="auto">
            <a:xfrm>
              <a:off x="2862179" y="5526129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B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4351" name="Tekstboks 35"/>
            <p:cNvSpPr txBox="1">
              <a:spLocks noChangeArrowheads="1"/>
            </p:cNvSpPr>
            <p:nvPr/>
          </p:nvSpPr>
          <p:spPr bwMode="auto">
            <a:xfrm>
              <a:off x="3490776" y="5245930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C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42"/>
          <p:cNvGrpSpPr/>
          <p:nvPr/>
        </p:nvGrpSpPr>
        <p:grpSpPr>
          <a:xfrm>
            <a:off x="159654" y="4447465"/>
            <a:ext cx="5972679" cy="707886"/>
            <a:chOff x="159654" y="4447465"/>
            <a:chExt cx="5972679" cy="707886"/>
          </a:xfrm>
        </p:grpSpPr>
        <p:cxnSp>
          <p:nvCxnSpPr>
            <p:cNvPr id="44" name="Lige forbindelse 43"/>
            <p:cNvCxnSpPr/>
            <p:nvPr/>
          </p:nvCxnSpPr>
          <p:spPr bwMode="auto">
            <a:xfrm flipH="1">
              <a:off x="3316957" y="4800565"/>
              <a:ext cx="2815376" cy="2983"/>
            </a:xfrm>
            <a:prstGeom prst="line">
              <a:avLst/>
            </a:prstGeom>
            <a:ln w="381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kstboks 24"/>
            <p:cNvSpPr txBox="1">
              <a:spLocks noChangeArrowheads="1"/>
            </p:cNvSpPr>
            <p:nvPr/>
          </p:nvSpPr>
          <p:spPr bwMode="auto">
            <a:xfrm>
              <a:off x="159654" y="4447465"/>
              <a:ext cx="326038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P</a:t>
              </a:r>
              <a:r>
                <a:rPr lang="en-GB" baseline="-25000" dirty="0" smtClean="0">
                  <a:latin typeface="+mn-lt"/>
                </a:rPr>
                <a:t>2</a:t>
              </a:r>
              <a:r>
                <a:rPr lang="en-GB" dirty="0" smtClean="0">
                  <a:latin typeface="+mn-lt"/>
                </a:rPr>
                <a:t>: new price </a:t>
              </a:r>
              <a:r>
                <a:rPr lang="en-GB" dirty="0">
                  <a:latin typeface="+mn-lt"/>
                </a:rPr>
                <a:t>needed</a:t>
              </a:r>
            </a:p>
            <a:p>
              <a:pPr algn="ctr"/>
              <a:r>
                <a:rPr lang="en-GB" dirty="0">
                  <a:latin typeface="+mn-lt"/>
                </a:rPr>
                <a:t>to reach target</a:t>
              </a:r>
            </a:p>
          </p:txBody>
        </p:sp>
      </p:grpSp>
      <p:grpSp>
        <p:nvGrpSpPr>
          <p:cNvPr id="4" name="Gruppe 35"/>
          <p:cNvGrpSpPr/>
          <p:nvPr/>
        </p:nvGrpSpPr>
        <p:grpSpPr>
          <a:xfrm>
            <a:off x="159654" y="3314019"/>
            <a:ext cx="9477807" cy="3364722"/>
            <a:chOff x="159654" y="3314019"/>
            <a:chExt cx="9477807" cy="3364722"/>
          </a:xfrm>
        </p:grpSpPr>
        <p:cxnSp>
          <p:nvCxnSpPr>
            <p:cNvPr id="17" name="Lige forbindelse 16"/>
            <p:cNvCxnSpPr/>
            <p:nvPr/>
          </p:nvCxnSpPr>
          <p:spPr bwMode="auto">
            <a:xfrm flipH="1" flipV="1">
              <a:off x="6134654" y="4113405"/>
              <a:ext cx="6009" cy="2139758"/>
            </a:xfrm>
            <a:prstGeom prst="line">
              <a:avLst/>
            </a:prstGeom>
            <a:ln w="381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forbindelse 20"/>
            <p:cNvCxnSpPr/>
            <p:nvPr/>
          </p:nvCxnSpPr>
          <p:spPr bwMode="auto">
            <a:xfrm flipH="1">
              <a:off x="3314119" y="4103880"/>
              <a:ext cx="2815376" cy="2983"/>
            </a:xfrm>
            <a:prstGeom prst="line">
              <a:avLst/>
            </a:prstGeom>
            <a:ln w="381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Kombinationstegning 31"/>
            <p:cNvSpPr/>
            <p:nvPr/>
          </p:nvSpPr>
          <p:spPr bwMode="auto">
            <a:xfrm>
              <a:off x="3415663" y="3961005"/>
              <a:ext cx="2992437" cy="1885950"/>
            </a:xfrm>
            <a:custGeom>
              <a:avLst/>
              <a:gdLst>
                <a:gd name="connsiteX0" fmla="*/ 0 w 2762250"/>
                <a:gd name="connsiteY0" fmla="*/ 1885950 h 1885950"/>
                <a:gd name="connsiteX1" fmla="*/ 438150 w 2762250"/>
                <a:gd name="connsiteY1" fmla="*/ 1800225 h 1885950"/>
                <a:gd name="connsiteX2" fmla="*/ 438150 w 2762250"/>
                <a:gd name="connsiteY2" fmla="*/ 1647825 h 1885950"/>
                <a:gd name="connsiteX3" fmla="*/ 976312 w 2762250"/>
                <a:gd name="connsiteY3" fmla="*/ 1552575 h 1885950"/>
                <a:gd name="connsiteX4" fmla="*/ 976312 w 2762250"/>
                <a:gd name="connsiteY4" fmla="*/ 1347788 h 1885950"/>
                <a:gd name="connsiteX5" fmla="*/ 1528762 w 2762250"/>
                <a:gd name="connsiteY5" fmla="*/ 1219200 h 1885950"/>
                <a:gd name="connsiteX6" fmla="*/ 1528762 w 2762250"/>
                <a:gd name="connsiteY6" fmla="*/ 695325 h 1885950"/>
                <a:gd name="connsiteX7" fmla="*/ 2762250 w 2762250"/>
                <a:gd name="connsiteY7" fmla="*/ 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0" h="1885950">
                  <a:moveTo>
                    <a:pt x="0" y="1885950"/>
                  </a:moveTo>
                  <a:lnTo>
                    <a:pt x="438150" y="1800225"/>
                  </a:lnTo>
                  <a:lnTo>
                    <a:pt x="438150" y="1647825"/>
                  </a:lnTo>
                  <a:lnTo>
                    <a:pt x="976312" y="1552575"/>
                  </a:lnTo>
                  <a:lnTo>
                    <a:pt x="976312" y="1347788"/>
                  </a:lnTo>
                  <a:lnTo>
                    <a:pt x="1528762" y="1219200"/>
                  </a:lnTo>
                  <a:lnTo>
                    <a:pt x="1528762" y="695325"/>
                  </a:lnTo>
                  <a:lnTo>
                    <a:pt x="2762250" y="0"/>
                  </a:lnTo>
                </a:path>
              </a:pathLst>
            </a:custGeom>
            <a:ln w="762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6" name="Lige pilforbindelse 5"/>
            <p:cNvCxnSpPr/>
            <p:nvPr/>
          </p:nvCxnSpPr>
          <p:spPr bwMode="auto">
            <a:xfrm flipH="1" flipV="1">
              <a:off x="3411750" y="3686175"/>
              <a:ext cx="2193" cy="260686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pe 25"/>
            <p:cNvGrpSpPr/>
            <p:nvPr/>
          </p:nvGrpSpPr>
          <p:grpSpPr>
            <a:xfrm>
              <a:off x="3229926" y="5925502"/>
              <a:ext cx="6407535" cy="400110"/>
              <a:chOff x="2504226" y="5925502"/>
              <a:chExt cx="6407535" cy="400110"/>
            </a:xfrm>
          </p:grpSpPr>
          <p:cxnSp>
            <p:nvCxnSpPr>
              <p:cNvPr id="3" name="Lige pilforbindelse 2"/>
              <p:cNvCxnSpPr/>
              <p:nvPr/>
            </p:nvCxnSpPr>
            <p:spPr bwMode="auto">
              <a:xfrm>
                <a:off x="2504226" y="6124768"/>
                <a:ext cx="4420449" cy="2982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43" name="Tekstboks 9"/>
              <p:cNvSpPr txBox="1">
                <a:spLocks noChangeArrowheads="1"/>
              </p:cNvSpPr>
              <p:nvPr/>
            </p:nvSpPr>
            <p:spPr bwMode="auto">
              <a:xfrm>
                <a:off x="6641338" y="5925502"/>
                <a:ext cx="227042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latin typeface="+mn-lt"/>
                  </a:rPr>
                  <a:t>TWh/year</a:t>
                </a:r>
              </a:p>
            </p:txBody>
          </p:sp>
        </p:grpSp>
        <p:sp>
          <p:nvSpPr>
            <p:cNvPr id="14344" name="Tekstboks 10"/>
            <p:cNvSpPr txBox="1">
              <a:spLocks noChangeArrowheads="1"/>
            </p:cNvSpPr>
            <p:nvPr/>
          </p:nvSpPr>
          <p:spPr bwMode="auto">
            <a:xfrm>
              <a:off x="2537537" y="3314019"/>
              <a:ext cx="17439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+mn-lt"/>
                </a:rPr>
                <a:t>EUR/MWh</a:t>
              </a:r>
            </a:p>
          </p:txBody>
        </p:sp>
        <p:sp>
          <p:nvSpPr>
            <p:cNvPr id="14346" name="Tekstboks 23"/>
            <p:cNvSpPr txBox="1">
              <a:spLocks noChangeArrowheads="1"/>
            </p:cNvSpPr>
            <p:nvPr/>
          </p:nvSpPr>
          <p:spPr bwMode="auto">
            <a:xfrm>
              <a:off x="5806716" y="6217076"/>
              <a:ext cx="14017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 smtClean="0">
                  <a:latin typeface="+mn-lt"/>
                </a:rPr>
                <a:t>E</a:t>
              </a:r>
              <a:r>
                <a:rPr lang="en-GB" sz="2400" baseline="-25000" dirty="0" smtClean="0">
                  <a:latin typeface="+mn-lt"/>
                </a:rPr>
                <a:t>Target</a:t>
              </a:r>
              <a:endParaRPr lang="en-GB" sz="2400" baseline="-25000" dirty="0">
                <a:latin typeface="+mn-lt"/>
              </a:endParaRPr>
            </a:p>
          </p:txBody>
        </p:sp>
        <p:sp>
          <p:nvSpPr>
            <p:cNvPr id="14347" name="Tekstboks 24"/>
            <p:cNvSpPr txBox="1">
              <a:spLocks noChangeArrowheads="1"/>
            </p:cNvSpPr>
            <p:nvPr/>
          </p:nvSpPr>
          <p:spPr bwMode="auto">
            <a:xfrm>
              <a:off x="159654" y="3765292"/>
              <a:ext cx="326038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777777"/>
                  </a:solidFill>
                  <a:latin typeface="+mn-lt"/>
                </a:rPr>
                <a:t>P</a:t>
              </a:r>
              <a:r>
                <a:rPr lang="en-GB" baseline="-25000" dirty="0">
                  <a:solidFill>
                    <a:srgbClr val="777777"/>
                  </a:solidFill>
                  <a:latin typeface="+mn-lt"/>
                </a:rPr>
                <a:t>1</a:t>
              </a:r>
              <a:r>
                <a:rPr lang="en-GB" dirty="0">
                  <a:solidFill>
                    <a:srgbClr val="777777"/>
                  </a:solidFill>
                  <a:latin typeface="+mn-lt"/>
                </a:rPr>
                <a:t>: </a:t>
              </a:r>
              <a:r>
                <a:rPr lang="en-GB" dirty="0" smtClean="0">
                  <a:solidFill>
                    <a:srgbClr val="777777"/>
                  </a:solidFill>
                  <a:latin typeface="+mn-lt"/>
                </a:rPr>
                <a:t>old price </a:t>
              </a:r>
              <a:r>
                <a:rPr lang="en-GB" dirty="0">
                  <a:solidFill>
                    <a:srgbClr val="777777"/>
                  </a:solidFill>
                  <a:latin typeface="+mn-lt"/>
                </a:rPr>
                <a:t>needed</a:t>
              </a:r>
            </a:p>
            <a:p>
              <a:pPr algn="ctr"/>
              <a:r>
                <a:rPr lang="en-GB" dirty="0">
                  <a:solidFill>
                    <a:srgbClr val="777777"/>
                  </a:solidFill>
                  <a:latin typeface="+mn-lt"/>
                </a:rPr>
                <a:t>to reach target</a:t>
              </a:r>
            </a:p>
          </p:txBody>
        </p:sp>
      </p:grp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682171"/>
          </a:xfrm>
        </p:spPr>
        <p:txBody>
          <a:bodyPr/>
          <a:lstStyle/>
          <a:p>
            <a:r>
              <a:rPr lang="en-GB" sz="2800" dirty="0" smtClean="0"/>
              <a:t>The size of the subsidy – 3</a:t>
            </a:r>
            <a:endParaRPr lang="en-GB" sz="2800" dirty="0"/>
          </a:p>
        </p:txBody>
      </p:sp>
      <p:sp>
        <p:nvSpPr>
          <p:cNvPr id="18" name="Tekstboks 17"/>
          <p:cNvSpPr txBox="1"/>
          <p:nvPr/>
        </p:nvSpPr>
        <p:spPr>
          <a:xfrm>
            <a:off x="116116" y="566071"/>
            <a:ext cx="9366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Assume the technology T</a:t>
            </a:r>
            <a:r>
              <a:rPr lang="en-GB" baseline="-25000" dirty="0" smtClean="0"/>
              <a:t>D</a:t>
            </a:r>
            <a:r>
              <a:rPr lang="en-GB" dirty="0" smtClean="0"/>
              <a:t> develops: after some time, the price</a:t>
            </a:r>
          </a:p>
          <a:p>
            <a:r>
              <a:rPr lang="en-GB" dirty="0" smtClean="0"/>
              <a:t>needed to reach the target becomes P</a:t>
            </a:r>
            <a:r>
              <a:rPr lang="en-GB" baseline="-25000" dirty="0" smtClean="0"/>
              <a:t>2</a:t>
            </a:r>
            <a:r>
              <a:rPr lang="en-GB" dirty="0" smtClean="0"/>
              <a:t>.</a:t>
            </a:r>
          </a:p>
        </p:txBody>
      </p:sp>
      <p:sp>
        <p:nvSpPr>
          <p:cNvPr id="27" name="Tekstboks 26"/>
          <p:cNvSpPr txBox="1"/>
          <p:nvPr/>
        </p:nvSpPr>
        <p:spPr>
          <a:xfrm>
            <a:off x="116116" y="1233725"/>
            <a:ext cx="9034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a feed-in tariff system, the politicians should now lower</a:t>
            </a:r>
          </a:p>
          <a:p>
            <a:r>
              <a:rPr lang="en-GB" dirty="0" smtClean="0"/>
              <a:t>the subsidies.</a:t>
            </a:r>
          </a:p>
        </p:txBody>
      </p:sp>
      <p:sp>
        <p:nvSpPr>
          <p:cNvPr id="28" name="Tekstboks 27"/>
          <p:cNvSpPr txBox="1"/>
          <p:nvPr/>
        </p:nvSpPr>
        <p:spPr>
          <a:xfrm>
            <a:off x="116116" y="1901379"/>
            <a:ext cx="9845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However, lowering subsidies has proven difficult. The task is made</a:t>
            </a:r>
          </a:p>
          <a:p>
            <a:r>
              <a:rPr lang="en-GB" dirty="0" smtClean="0"/>
              <a:t>even more difficult, as only an estimate of P</a:t>
            </a:r>
            <a:r>
              <a:rPr lang="en-GB" baseline="-25000" dirty="0" smtClean="0"/>
              <a:t>2</a:t>
            </a:r>
            <a:r>
              <a:rPr lang="en-GB" dirty="0" smtClean="0"/>
              <a:t> is available.</a:t>
            </a:r>
          </a:p>
        </p:txBody>
      </p:sp>
      <p:sp>
        <p:nvSpPr>
          <p:cNvPr id="29" name="Tekstboks 28"/>
          <p:cNvSpPr txBox="1"/>
          <p:nvPr/>
        </p:nvSpPr>
        <p:spPr>
          <a:xfrm>
            <a:off x="116116" y="2569034"/>
            <a:ext cx="9640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a certificate system, the prices of the certificates will</a:t>
            </a:r>
          </a:p>
          <a:p>
            <a:r>
              <a:rPr lang="en-GB" dirty="0" smtClean="0"/>
              <a:t>automatically decrease – setting the renewables’ electricity price</a:t>
            </a:r>
          </a:p>
          <a:p>
            <a:r>
              <a:rPr lang="en-GB" dirty="0" smtClean="0"/>
              <a:t>at P</a:t>
            </a:r>
            <a:r>
              <a:rPr lang="en-GB" baseline="-25000" dirty="0" smtClean="0"/>
              <a:t>2</a:t>
            </a:r>
            <a:r>
              <a:rPr lang="en-GB" dirty="0" smtClean="0"/>
              <a:t>.</a:t>
            </a:r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14 April 2015</a:t>
            </a:r>
            <a:endParaRPr lang="en-GB" noProof="0" dirty="0"/>
          </a:p>
        </p:txBody>
      </p:sp>
      <p:sp>
        <p:nvSpPr>
          <p:cNvPr id="31" name="Pladsholder til dias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grpSp>
        <p:nvGrpSpPr>
          <p:cNvPr id="7" name="Gruppe 36"/>
          <p:cNvGrpSpPr/>
          <p:nvPr/>
        </p:nvGrpSpPr>
        <p:grpSpPr>
          <a:xfrm>
            <a:off x="3101587" y="4754452"/>
            <a:ext cx="3300800" cy="1387160"/>
            <a:chOff x="3101587" y="4754452"/>
            <a:chExt cx="3300800" cy="1387160"/>
          </a:xfrm>
        </p:grpSpPr>
        <p:sp>
          <p:nvSpPr>
            <p:cNvPr id="38" name="Tekstboks 14"/>
            <p:cNvSpPr txBox="1">
              <a:spLocks noChangeArrowheads="1"/>
            </p:cNvSpPr>
            <p:nvPr/>
          </p:nvSpPr>
          <p:spPr bwMode="auto">
            <a:xfrm>
              <a:off x="5000651" y="4925111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D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39" name="Tekstboks 33"/>
            <p:cNvSpPr txBox="1">
              <a:spLocks noChangeArrowheads="1"/>
            </p:cNvSpPr>
            <p:nvPr/>
          </p:nvSpPr>
          <p:spPr bwMode="auto">
            <a:xfrm>
              <a:off x="3101587" y="5741502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A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40" name="Tekstboks 34"/>
            <p:cNvSpPr txBox="1">
              <a:spLocks noChangeArrowheads="1"/>
            </p:cNvSpPr>
            <p:nvPr/>
          </p:nvSpPr>
          <p:spPr bwMode="auto">
            <a:xfrm>
              <a:off x="3587879" y="5526129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B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41" name="Tekstboks 35"/>
            <p:cNvSpPr txBox="1">
              <a:spLocks noChangeArrowheads="1"/>
            </p:cNvSpPr>
            <p:nvPr/>
          </p:nvSpPr>
          <p:spPr bwMode="auto">
            <a:xfrm>
              <a:off x="4216476" y="5245930"/>
              <a:ext cx="1401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  <a:latin typeface="+mn-lt"/>
                </a:rPr>
                <a:t>T</a:t>
              </a:r>
              <a:r>
                <a:rPr lang="en-GB" baseline="-25000" dirty="0" smtClean="0">
                  <a:solidFill>
                    <a:srgbClr val="008000"/>
                  </a:solidFill>
                  <a:latin typeface="+mn-lt"/>
                </a:rPr>
                <a:t>C</a:t>
              </a:r>
              <a:endParaRPr lang="en-GB" baseline="-250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42" name="Kombinationstegning 41"/>
            <p:cNvSpPr/>
            <p:nvPr/>
          </p:nvSpPr>
          <p:spPr bwMode="auto">
            <a:xfrm>
              <a:off x="3410286" y="4754452"/>
              <a:ext cx="2925366" cy="1090612"/>
            </a:xfrm>
            <a:custGeom>
              <a:avLst/>
              <a:gdLst>
                <a:gd name="connsiteX0" fmla="*/ 0 w 2700338"/>
                <a:gd name="connsiteY0" fmla="*/ 1090612 h 1090612"/>
                <a:gd name="connsiteX1" fmla="*/ 442913 w 2700338"/>
                <a:gd name="connsiteY1" fmla="*/ 1004887 h 1090612"/>
                <a:gd name="connsiteX2" fmla="*/ 442913 w 2700338"/>
                <a:gd name="connsiteY2" fmla="*/ 847725 h 1090612"/>
                <a:gd name="connsiteX3" fmla="*/ 981075 w 2700338"/>
                <a:gd name="connsiteY3" fmla="*/ 757237 h 1090612"/>
                <a:gd name="connsiteX4" fmla="*/ 981075 w 2700338"/>
                <a:gd name="connsiteY4" fmla="*/ 552450 h 1090612"/>
                <a:gd name="connsiteX5" fmla="*/ 1533525 w 2700338"/>
                <a:gd name="connsiteY5" fmla="*/ 423862 h 1090612"/>
                <a:gd name="connsiteX6" fmla="*/ 1533525 w 2700338"/>
                <a:gd name="connsiteY6" fmla="*/ 257175 h 1090612"/>
                <a:gd name="connsiteX7" fmla="*/ 2700338 w 2700338"/>
                <a:gd name="connsiteY7" fmla="*/ 0 h 109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338" h="1090612">
                  <a:moveTo>
                    <a:pt x="0" y="1090612"/>
                  </a:moveTo>
                  <a:lnTo>
                    <a:pt x="442913" y="1004887"/>
                  </a:lnTo>
                  <a:lnTo>
                    <a:pt x="442913" y="847725"/>
                  </a:lnTo>
                  <a:lnTo>
                    <a:pt x="981075" y="757237"/>
                  </a:lnTo>
                  <a:lnTo>
                    <a:pt x="981075" y="552450"/>
                  </a:lnTo>
                  <a:lnTo>
                    <a:pt x="1533525" y="423862"/>
                  </a:lnTo>
                  <a:lnTo>
                    <a:pt x="1533525" y="257175"/>
                  </a:lnTo>
                  <a:lnTo>
                    <a:pt x="2700338" y="0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97C8AE-B33E-4A4B-B57F-DC1DC8169BBF}"/>
</file>

<file path=customXml/itemProps2.xml><?xml version="1.0" encoding="utf-8"?>
<ds:datastoreItem xmlns:ds="http://schemas.openxmlformats.org/officeDocument/2006/customXml" ds:itemID="{6661960F-BD11-4124-B314-4A6DDB7B3435}"/>
</file>

<file path=customXml/itemProps3.xml><?xml version="1.0" encoding="utf-8"?>
<ds:datastoreItem xmlns:ds="http://schemas.openxmlformats.org/officeDocument/2006/customXml" ds:itemID="{74D242CC-5A85-4DAE-899A-CF30B284CBE0}"/>
</file>

<file path=docProps/app.xml><?xml version="1.0" encoding="utf-8"?>
<Properties xmlns="http://schemas.openxmlformats.org/officeDocument/2006/extended-properties" xmlns:vt="http://schemas.openxmlformats.org/officeDocument/2006/docPropsVTypes">
  <TotalTime>11398</TotalTime>
  <Words>1390</Words>
  <Application>Microsoft Office PowerPoint</Application>
  <PresentationFormat>A4 (210 x 297 mm)</PresentationFormat>
  <Paragraphs>226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Standarddesign</vt:lpstr>
      <vt:lpstr>Introduction Anders Plejdrup Houmøller CEO, Houmoller Consulting ApS</vt:lpstr>
      <vt:lpstr>Dias nummer 2</vt:lpstr>
      <vt:lpstr>Green certificates: the principle</vt:lpstr>
      <vt:lpstr>Dias nummer 4</vt:lpstr>
      <vt:lpstr>The basics of green certificates Summary</vt:lpstr>
      <vt:lpstr>Dias nummer 6</vt:lpstr>
      <vt:lpstr>The size of the subsidy – 1</vt:lpstr>
      <vt:lpstr>The size of the subsidy – 2</vt:lpstr>
      <vt:lpstr>The size of the subsidy – 3</vt:lpstr>
      <vt:lpstr>The size of the subsidy – risk allocation</vt:lpstr>
      <vt:lpstr>Dias nummer 11</vt:lpstr>
      <vt:lpstr>The Swedish-Norwegian certificate market</vt:lpstr>
      <vt:lpstr>Prices of green certificates (nominal terms)</vt:lpstr>
      <vt:lpstr>The lesson from the Swedish-Norwegian market for green certificates</vt:lpstr>
      <vt:lpstr>Appendix Terminology and acronyms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Houmoller</cp:lastModifiedBy>
  <cp:revision>1736</cp:revision>
  <cp:lastPrinted>2001-03-05T16:13:52Z</cp:lastPrinted>
  <dcterms:created xsi:type="dcterms:W3CDTF">1998-01-18T15:08:52Z</dcterms:created>
  <dcterms:modified xsi:type="dcterms:W3CDTF">2015-04-13T20:29:07Z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