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709" r:id="rId2"/>
    <p:sldId id="714" r:id="rId3"/>
    <p:sldId id="719" r:id="rId4"/>
    <p:sldId id="720" r:id="rId5"/>
    <p:sldId id="721" r:id="rId6"/>
    <p:sldId id="722" r:id="rId7"/>
    <p:sldId id="723" r:id="rId8"/>
    <p:sldId id="724" r:id="rId9"/>
    <p:sldId id="704" r:id="rId10"/>
  </p:sldIdLst>
  <p:sldSz cx="9906000" cy="6858000" type="A4"/>
  <p:notesSz cx="7099300" cy="10234613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008000"/>
    <a:srgbClr val="FF0000"/>
    <a:srgbClr val="000000"/>
    <a:srgbClr val="333333"/>
    <a:srgbClr val="FFFFFF"/>
    <a:srgbClr val="0033CC"/>
    <a:srgbClr val="5F5F5F"/>
    <a:srgbClr val="CC0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88" autoAdjust="0"/>
    <p:restoredTop sz="76165" autoAdjust="0"/>
  </p:normalViewPr>
  <p:slideViewPr>
    <p:cSldViewPr snapToGrid="0">
      <p:cViewPr>
        <p:scale>
          <a:sx n="66" d="100"/>
          <a:sy n="66" d="100"/>
        </p:scale>
        <p:origin x="-1902" y="-174"/>
      </p:cViewPr>
      <p:guideLst>
        <p:guide orient="horz" pos="4076"/>
        <p:guide pos="6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24" y="1518"/>
      </p:cViewPr>
      <p:guideLst>
        <p:guide orient="horz" pos="3222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6632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algn="r"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773113"/>
            <a:ext cx="5526088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053" y="4860378"/>
            <a:ext cx="5219196" cy="4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41" tIns="49547" rIns="97441" bIns="49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teksttypografien på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6632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algn="r"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727B45A9-B46A-44CF-A9B9-059D624E74A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8313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50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49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73250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202E16-8133-4795-AA48-39EF4542CB23}" type="slidenum">
              <a:rPr lang="da-DK"/>
              <a:pPr/>
              <a:t>4</a:t>
            </a:fld>
            <a:endParaRPr lang="da-DK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99DC7-51AF-4B2E-B75F-6277FD58ADE5}" type="slidenum">
              <a:rPr lang="da-DK"/>
              <a:pPr/>
              <a:t>5</a:t>
            </a:fld>
            <a:endParaRPr lang="da-DK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C9CF1-864E-4471-8582-585F74128D66}" type="slidenum">
              <a:rPr lang="da-DK"/>
              <a:pPr/>
              <a:t>6</a:t>
            </a:fld>
            <a:endParaRPr lang="da-DK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7E96D-2FF4-4E3B-B14D-958F36CC6817}" type="slidenum">
              <a:rPr lang="da-DK"/>
              <a:pPr/>
              <a:t>7</a:t>
            </a:fld>
            <a:endParaRPr lang="da-DK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DEC285-C07C-4DBB-AB3A-ED733A52ED8C}" type="slidenum">
              <a:rPr lang="da-DK" smtClean="0"/>
              <a:pPr/>
              <a:t>9</a:t>
            </a:fld>
            <a:endParaRPr lang="da-DK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Klik for at redigere undertiteltypografien i masteren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Oct. 31, 2013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16211-1859-48C7-85F7-9EDDEACA557C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Oct. 31, 2013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414D4-7B3E-428C-8D0A-17B280D40970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72288" y="0"/>
            <a:ext cx="2290762" cy="5715000"/>
          </a:xfrm>
        </p:spPr>
        <p:txBody>
          <a:bodyPr vert="eaVert"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19888" cy="5715000"/>
          </a:xfrm>
        </p:spPr>
        <p:txBody>
          <a:bodyPr vert="eaVert"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Oct. 31, 2013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64A8-EF5A-4CA3-BE23-563911949579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og clipart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1143000"/>
          </a:xfrm>
        </p:spPr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multimedieklip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Oct. 31, 2013</a:t>
            </a:r>
            <a:endParaRPr lang="en-GB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384550" y="6486525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C85B4-3217-4B0D-88F9-943FBC2AAAF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Oct. 31, 2013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4B45-B74D-4925-9692-4437C89FDAE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Oct. 31, 2013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D8296-3DA8-4EF9-8123-0D04F57C1CD7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Oct. 31, 2013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91A95-B4B2-44A3-BE08-9728933A095C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Oct. 31, 2013</a:t>
            </a:r>
            <a:endParaRPr lang="en-GB" noProof="0" dirty="0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9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49E42-27CB-477E-92AD-5E0AE1BD8D44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Oct. 31, 2013</a:t>
            </a:r>
            <a:endParaRPr lang="en-GB" noProof="0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5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6E4BB-4472-40D3-A814-DB1CF0F17505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Oct. 31, 2013</a:t>
            </a:r>
            <a:endParaRPr lang="en-GB" noProof="0" dirty="0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4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03595-D2CB-45A3-8D07-42F793EE4A2A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Oct. 31, 2013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4F7EA-D2C7-42E7-BD41-23240FE5A6BA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Oct. 31, 2013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041FA-AF85-47D8-9E22-0E11DBC1E182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for at redigere titeltypografien på masteren</a:t>
            </a: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for at redigere teksttypografien på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r>
              <a:rPr lang="en-GB" noProof="0" dirty="0" smtClean="0"/>
              <a:t>Oct. 31, 2013</a:t>
            </a:r>
            <a:endParaRPr lang="en-GB" noProof="0" dirty="0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1375" y="6486525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1119" name="Rectangle 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A0C995E-4F5D-4C6A-A7C3-0835DB1CEA58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1237" name="Text Box 213"/>
          <p:cNvSpPr txBox="1">
            <a:spLocks noChangeArrowheads="1"/>
          </p:cNvSpPr>
          <p:nvPr userDrawn="1"/>
        </p:nvSpPr>
        <p:spPr bwMode="auto">
          <a:xfrm>
            <a:off x="7562850" y="6642100"/>
            <a:ext cx="1974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0" noProof="0" dirty="0"/>
              <a:t>Copyright Houmoller Consulting </a:t>
            </a:r>
            <a:r>
              <a:rPr lang="en-GB" sz="800" b="0" noProof="0" dirty="0">
                <a:cs typeface="Arial" charset="0"/>
              </a:rPr>
              <a:t>©</a:t>
            </a:r>
          </a:p>
        </p:txBody>
      </p:sp>
      <p:pic>
        <p:nvPicPr>
          <p:cNvPr id="1032" name="Picture 3" descr="HoumøllerConsulting logo 201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18400" y="42863"/>
            <a:ext cx="234473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andersho\AppData\Local\Microsoft\Windows\Temporary Internet Files\Content.Outlook\39VGY09O\CE_logo_DK_Medium_black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707" y="17579"/>
            <a:ext cx="1783080" cy="62727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 build="p" bldLvl="3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35000"/>
        </a:spcBef>
        <a:spcAft>
          <a:spcPct val="0"/>
        </a:spcAft>
        <a:buFont typeface="Arial" pitchFamily="34" charset="0"/>
        <a:buChar char="►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1495425"/>
          </a:xfrm>
        </p:spPr>
        <p:txBody>
          <a:bodyPr/>
          <a:lstStyle/>
          <a:p>
            <a:r>
              <a:rPr lang="en-GB" dirty="0" smtClean="0"/>
              <a:t>Introduction</a:t>
            </a:r>
            <a:br>
              <a:rPr lang="en-GB" dirty="0" smtClean="0"/>
            </a:br>
            <a:r>
              <a:rPr lang="en-GB" sz="2400" dirty="0" smtClean="0"/>
              <a:t>Anders Plejdrup Houmøller</a:t>
            </a:r>
            <a:br>
              <a:rPr lang="en-GB" sz="2400" dirty="0" smtClean="0"/>
            </a:br>
            <a:r>
              <a:rPr lang="en-GB" sz="2400" i="1" dirty="0" smtClean="0"/>
              <a:t>CEO, Houmoller Consulting</a:t>
            </a:r>
            <a:endParaRPr lang="en-GB" sz="2400" dirty="0" smtClean="0"/>
          </a:p>
        </p:txBody>
      </p:sp>
      <p:sp>
        <p:nvSpPr>
          <p:cNvPr id="3075" name="Pladsholder til indhold 2"/>
          <p:cNvSpPr>
            <a:spLocks noGrp="1"/>
          </p:cNvSpPr>
          <p:nvPr>
            <p:ph idx="1"/>
          </p:nvPr>
        </p:nvSpPr>
        <p:spPr>
          <a:xfrm>
            <a:off x="0" y="1422402"/>
            <a:ext cx="9904413" cy="5123542"/>
          </a:xfrm>
        </p:spPr>
        <p:txBody>
          <a:bodyPr/>
          <a:lstStyle/>
          <a:p>
            <a:r>
              <a:rPr lang="en-GB" sz="2200" dirty="0" smtClean="0"/>
              <a:t>This PowerPoint presentation discusses the unbundling of the gas and oil prices.</a:t>
            </a:r>
          </a:p>
          <a:p>
            <a:pPr lvl="1"/>
            <a:r>
              <a:rPr lang="en-GB" dirty="0" smtClean="0"/>
              <a:t>For a further discussion of the unbundling, please refer to the PowerPoint presentation “</a:t>
            </a:r>
            <a:r>
              <a:rPr lang="en-GB" i="1" dirty="0" smtClean="0"/>
              <a:t>Gas market – the great unbundling</a:t>
            </a:r>
            <a:r>
              <a:rPr lang="en-GB" dirty="0" smtClean="0"/>
              <a:t>”</a:t>
            </a:r>
          </a:p>
          <a:p>
            <a:pPr lvl="2"/>
            <a:r>
              <a:rPr lang="en-GB" dirty="0" smtClean="0"/>
              <a:t>At </a:t>
            </a:r>
            <a:r>
              <a:rPr lang="en-GB" i="1" dirty="0" smtClean="0"/>
              <a:t>houmollerconsulting.dk</a:t>
            </a:r>
            <a:r>
              <a:rPr lang="en-GB" dirty="0" smtClean="0"/>
              <a:t>, you can download the document from the sub-page </a:t>
            </a:r>
            <a:r>
              <a:rPr lang="en-GB" i="1" dirty="0" smtClean="0"/>
              <a:t>Facts and findings</a:t>
            </a:r>
            <a:r>
              <a:rPr lang="en-GB" dirty="0" smtClean="0"/>
              <a:t>.</a:t>
            </a:r>
          </a:p>
          <a:p>
            <a:r>
              <a:rPr lang="en-GB" sz="2200" dirty="0" smtClean="0"/>
              <a:t>The PowerPoint presentation is animated</a:t>
            </a:r>
          </a:p>
          <a:p>
            <a:pPr lvl="1"/>
            <a:r>
              <a:rPr lang="en-GB" sz="2200" dirty="0" smtClean="0"/>
              <a:t>It’s recommended to run the animation when viewing the presentation.</a:t>
            </a:r>
          </a:p>
          <a:p>
            <a:r>
              <a:rPr lang="en-GB" sz="2200" dirty="0" smtClean="0"/>
              <a:t>On most computers, you can start the animation by pressing </a:t>
            </a:r>
            <a:r>
              <a:rPr lang="en-GB" sz="2200" i="1" u="sng" dirty="0" smtClean="0"/>
              <a:t>F5</a:t>
            </a:r>
            <a:r>
              <a:rPr lang="en-GB" sz="2200" i="1" dirty="0" smtClean="0"/>
              <a:t>.</a:t>
            </a:r>
          </a:p>
          <a:p>
            <a:pPr lvl="1"/>
            <a:r>
              <a:rPr lang="en-GB" sz="2200" dirty="0" smtClean="0"/>
              <a:t>Now the presentation moves one step forward, when you press </a:t>
            </a:r>
            <a:r>
              <a:rPr lang="en-GB" sz="2200" i="1" u="sng" dirty="0" smtClean="0"/>
              <a:t>Page Down</a:t>
            </a:r>
            <a:r>
              <a:rPr lang="en-GB" sz="2200" dirty="0" smtClean="0"/>
              <a:t>. It moves one step backward, when you press </a:t>
            </a:r>
            <a:r>
              <a:rPr lang="en-GB" sz="2200" i="1" u="sng" dirty="0" smtClean="0"/>
              <a:t>Page Up</a:t>
            </a:r>
            <a:r>
              <a:rPr lang="en-GB" sz="2200" dirty="0" smtClean="0"/>
              <a:t>.</a:t>
            </a:r>
          </a:p>
        </p:txBody>
      </p:sp>
      <p:sp>
        <p:nvSpPr>
          <p:cNvPr id="307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646301-356B-4EAA-96F3-017EFBA87103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Oct. 31, 2013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8682" y="449938"/>
            <a:ext cx="5500915" cy="910771"/>
          </a:xfrm>
        </p:spPr>
        <p:txBody>
          <a:bodyPr/>
          <a:lstStyle/>
          <a:p>
            <a:r>
              <a:rPr lang="en-GB" sz="3200" dirty="0" smtClean="0"/>
              <a:t>Gas prices in Europe</a:t>
            </a:r>
            <a:endParaRPr lang="en-GB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1599" y="1378852"/>
            <a:ext cx="9695542" cy="5283199"/>
          </a:xfrm>
        </p:spPr>
        <p:txBody>
          <a:bodyPr/>
          <a:lstStyle/>
          <a:p>
            <a:r>
              <a:rPr lang="en-GB" sz="2000" dirty="0" smtClean="0"/>
              <a:t>Historically, gas has often been traded by means of long-term contracts</a:t>
            </a:r>
          </a:p>
          <a:p>
            <a:pPr lvl="1"/>
            <a:r>
              <a:rPr lang="en-GB" dirty="0" smtClean="0"/>
              <a:t>Where the price of gas was linked to the price of oil.</a:t>
            </a:r>
          </a:p>
          <a:p>
            <a:r>
              <a:rPr lang="en-GB" sz="2000" dirty="0" smtClean="0"/>
              <a:t>Long-term contracts and oil-linked pricing have a long history</a:t>
            </a:r>
          </a:p>
          <a:p>
            <a:pPr lvl="1"/>
            <a:r>
              <a:rPr lang="en-GB" dirty="0" smtClean="0"/>
              <a:t>When gas first began to be used a lot in the 1960s it was a substitute for home heating oil.</a:t>
            </a:r>
          </a:p>
          <a:p>
            <a:pPr lvl="1"/>
            <a:r>
              <a:rPr lang="en-GB" dirty="0" smtClean="0"/>
              <a:t>Hence, it made sense to anchor the gas price to the oil price.</a:t>
            </a:r>
          </a:p>
          <a:p>
            <a:r>
              <a:rPr lang="en-GB" sz="2000" dirty="0" smtClean="0"/>
              <a:t>However, today oil is generally no substitute for gas.</a:t>
            </a:r>
          </a:p>
          <a:p>
            <a:r>
              <a:rPr lang="en-GB" sz="2000" dirty="0" smtClean="0"/>
              <a:t>Increasingly, gas is spot traded.</a:t>
            </a:r>
          </a:p>
          <a:p>
            <a:r>
              <a:rPr lang="en-GB" sz="2000" dirty="0" smtClean="0"/>
              <a:t>The severing of the linking makes sense</a:t>
            </a:r>
          </a:p>
          <a:p>
            <a:pPr lvl="1"/>
            <a:r>
              <a:rPr lang="en-GB" dirty="0" smtClean="0"/>
              <a:t>As there’s no longer any correlation between the gas and the oil prices</a:t>
            </a:r>
          </a:p>
          <a:p>
            <a:pPr lvl="2"/>
            <a:r>
              <a:rPr lang="en-GB" dirty="0" smtClean="0"/>
              <a:t>As a case: the slides no. 4-7 compare the main oil index with gas exchange prices.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74B45-B74D-4925-9692-4437C89FDAE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9499" y="44069"/>
            <a:ext cx="2022763" cy="105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Oct. 31, 2013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827314"/>
          </a:xfrm>
        </p:spPr>
        <p:txBody>
          <a:bodyPr/>
          <a:lstStyle/>
          <a:p>
            <a:r>
              <a:rPr lang="en-GB" dirty="0" smtClean="0"/>
              <a:t>Gas and oil prices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Oct. 31, 2013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6E4BB-4472-40D3-A814-DB1CF0F1750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6" name="Tekstboks 5"/>
          <p:cNvSpPr txBox="1"/>
          <p:nvPr/>
        </p:nvSpPr>
        <p:spPr>
          <a:xfrm>
            <a:off x="87091" y="740233"/>
            <a:ext cx="84850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000000"/>
                </a:solidFill>
              </a:rPr>
              <a:t>If you still want to tie your gas price to the oil price: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804062" y="1259371"/>
            <a:ext cx="6841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200" dirty="0" smtClean="0">
                <a:solidFill>
                  <a:srgbClr val="000000"/>
                </a:solidFill>
              </a:rPr>
              <a:t>There is a bewildering array of oil indices,</a:t>
            </a:r>
          </a:p>
          <a:p>
            <a:pPr marL="0" lvl="1"/>
            <a:r>
              <a:rPr lang="en-GB" sz="2200" dirty="0" smtClean="0">
                <a:solidFill>
                  <a:srgbClr val="000000"/>
                </a:solidFill>
              </a:rPr>
              <a:t>which can be used for the linking.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803291" y="2117063"/>
            <a:ext cx="71561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200" dirty="0" smtClean="0">
                <a:solidFill>
                  <a:srgbClr val="000000"/>
                </a:solidFill>
              </a:rPr>
              <a:t>And in order to make it even more complex: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1523992" y="2636201"/>
            <a:ext cx="72891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000000"/>
                </a:solidFill>
              </a:rPr>
              <a:t>There may be a time delay, so your gas price</a:t>
            </a:r>
          </a:p>
          <a:p>
            <a:r>
              <a:rPr lang="en-GB" sz="2200" dirty="0" smtClean="0">
                <a:solidFill>
                  <a:srgbClr val="000000"/>
                </a:solidFill>
              </a:rPr>
              <a:t>this month is linked to an oil price from a</a:t>
            </a:r>
          </a:p>
          <a:p>
            <a:r>
              <a:rPr lang="en-GB" sz="2200" dirty="0" smtClean="0">
                <a:solidFill>
                  <a:srgbClr val="000000"/>
                </a:solidFill>
              </a:rPr>
              <a:t>previous month.</a:t>
            </a:r>
            <a:endParaRPr lang="en-GB" sz="2200" dirty="0"/>
          </a:p>
        </p:txBody>
      </p:sp>
      <p:sp>
        <p:nvSpPr>
          <p:cNvPr id="11" name="Tekstboks 10"/>
          <p:cNvSpPr txBox="1"/>
          <p:nvPr/>
        </p:nvSpPr>
        <p:spPr>
          <a:xfrm>
            <a:off x="86637" y="3832448"/>
            <a:ext cx="6492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000000"/>
                </a:solidFill>
              </a:rPr>
              <a:t>In order to cut a long history short, this</a:t>
            </a:r>
          </a:p>
          <a:p>
            <a:r>
              <a:rPr lang="en-GB" sz="2200" dirty="0" smtClean="0">
                <a:solidFill>
                  <a:srgbClr val="000000"/>
                </a:solidFill>
              </a:rPr>
              <a:t>presentation uses this oil index:</a:t>
            </a:r>
          </a:p>
        </p:txBody>
      </p:sp>
      <p:sp>
        <p:nvSpPr>
          <p:cNvPr id="13" name="Tekstboks 12"/>
          <p:cNvSpPr txBox="1"/>
          <p:nvPr/>
        </p:nvSpPr>
        <p:spPr>
          <a:xfrm>
            <a:off x="804775" y="4690140"/>
            <a:ext cx="8190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200" dirty="0" smtClean="0">
                <a:solidFill>
                  <a:srgbClr val="000000"/>
                </a:solidFill>
              </a:rPr>
              <a:t>The monthly prices of the index </a:t>
            </a:r>
            <a:r>
              <a:rPr lang="en-GB" sz="2200" i="1" dirty="0" smtClean="0">
                <a:solidFill>
                  <a:srgbClr val="000000"/>
                </a:solidFill>
              </a:rPr>
              <a:t>Europe Brent Spot</a:t>
            </a:r>
          </a:p>
          <a:p>
            <a:pPr marL="0" lvl="1"/>
            <a:r>
              <a:rPr lang="en-GB" sz="2200" i="1" dirty="0" smtClean="0">
                <a:solidFill>
                  <a:srgbClr val="000000"/>
                </a:solidFill>
              </a:rPr>
              <a:t>Price FOB</a:t>
            </a:r>
            <a:r>
              <a:rPr lang="en-GB" sz="22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" name="Rektangel 13"/>
          <p:cNvSpPr/>
          <p:nvPr/>
        </p:nvSpPr>
        <p:spPr>
          <a:xfrm>
            <a:off x="86384" y="5547832"/>
            <a:ext cx="45624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>
                <a:solidFill>
                  <a:srgbClr val="000000"/>
                </a:solidFill>
              </a:rPr>
              <a:t>No time delay is considered</a:t>
            </a:r>
            <a:endParaRPr lang="en-GB" sz="2200" dirty="0"/>
          </a:p>
        </p:txBody>
      </p:sp>
      <p:sp>
        <p:nvSpPr>
          <p:cNvPr id="15" name="Tekstboks 14"/>
          <p:cNvSpPr txBox="1"/>
          <p:nvPr/>
        </p:nvSpPr>
        <p:spPr>
          <a:xfrm>
            <a:off x="803634" y="6066970"/>
            <a:ext cx="68852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000000"/>
                </a:solidFill>
              </a:rPr>
              <a:t>Currency issues are not considered either.</a:t>
            </a:r>
            <a:endParaRPr lang="en-GB" sz="2200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3720" y="2743206"/>
            <a:ext cx="1127197" cy="90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8" name="Gruppe 57"/>
          <p:cNvGrpSpPr/>
          <p:nvPr/>
        </p:nvGrpSpPr>
        <p:grpSpPr>
          <a:xfrm>
            <a:off x="7554005" y="1125990"/>
            <a:ext cx="1703388" cy="1181101"/>
            <a:chOff x="7510463" y="1096962"/>
            <a:chExt cx="1703388" cy="1181101"/>
          </a:xfrm>
        </p:grpSpPr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8048626" y="1312863"/>
              <a:ext cx="1157288" cy="957263"/>
            </a:xfrm>
            <a:custGeom>
              <a:avLst/>
              <a:gdLst/>
              <a:ahLst/>
              <a:cxnLst>
                <a:cxn ang="0">
                  <a:pos x="204" y="39"/>
                </a:cxn>
                <a:cxn ang="0">
                  <a:pos x="218" y="18"/>
                </a:cxn>
                <a:cxn ang="0">
                  <a:pos x="240" y="0"/>
                </a:cxn>
                <a:cxn ang="0">
                  <a:pos x="283" y="18"/>
                </a:cxn>
                <a:cxn ang="0">
                  <a:pos x="338" y="38"/>
                </a:cxn>
                <a:cxn ang="0">
                  <a:pos x="416" y="61"/>
                </a:cxn>
                <a:cxn ang="0">
                  <a:pos x="487" y="94"/>
                </a:cxn>
                <a:cxn ang="0">
                  <a:pos x="534" y="119"/>
                </a:cxn>
                <a:cxn ang="0">
                  <a:pos x="578" y="142"/>
                </a:cxn>
                <a:cxn ang="0">
                  <a:pos x="630" y="158"/>
                </a:cxn>
                <a:cxn ang="0">
                  <a:pos x="687" y="179"/>
                </a:cxn>
                <a:cxn ang="0">
                  <a:pos x="729" y="217"/>
                </a:cxn>
                <a:cxn ang="0">
                  <a:pos x="720" y="253"/>
                </a:cxn>
                <a:cxn ang="0">
                  <a:pos x="686" y="303"/>
                </a:cxn>
                <a:cxn ang="0">
                  <a:pos x="650" y="365"/>
                </a:cxn>
                <a:cxn ang="0">
                  <a:pos x="593" y="444"/>
                </a:cxn>
                <a:cxn ang="0">
                  <a:pos x="569" y="482"/>
                </a:cxn>
                <a:cxn ang="0">
                  <a:pos x="530" y="534"/>
                </a:cxn>
                <a:cxn ang="0">
                  <a:pos x="501" y="574"/>
                </a:cxn>
                <a:cxn ang="0">
                  <a:pos x="472" y="603"/>
                </a:cxn>
                <a:cxn ang="0">
                  <a:pos x="446" y="599"/>
                </a:cxn>
                <a:cxn ang="0">
                  <a:pos x="374" y="576"/>
                </a:cxn>
                <a:cxn ang="0">
                  <a:pos x="303" y="550"/>
                </a:cxn>
                <a:cxn ang="0">
                  <a:pos x="224" y="508"/>
                </a:cxn>
                <a:cxn ang="0">
                  <a:pos x="153" y="472"/>
                </a:cxn>
                <a:cxn ang="0">
                  <a:pos x="100" y="449"/>
                </a:cxn>
                <a:cxn ang="0">
                  <a:pos x="22" y="411"/>
                </a:cxn>
                <a:cxn ang="0">
                  <a:pos x="9" y="399"/>
                </a:cxn>
                <a:cxn ang="0">
                  <a:pos x="3" y="375"/>
                </a:cxn>
                <a:cxn ang="0">
                  <a:pos x="0" y="337"/>
                </a:cxn>
                <a:cxn ang="0">
                  <a:pos x="3" y="282"/>
                </a:cxn>
                <a:cxn ang="0">
                  <a:pos x="14" y="227"/>
                </a:cxn>
                <a:cxn ang="0">
                  <a:pos x="30" y="182"/>
                </a:cxn>
                <a:cxn ang="0">
                  <a:pos x="61" y="120"/>
                </a:cxn>
                <a:cxn ang="0">
                  <a:pos x="88" y="75"/>
                </a:cxn>
                <a:cxn ang="0">
                  <a:pos x="110" y="46"/>
                </a:cxn>
                <a:cxn ang="0">
                  <a:pos x="139" y="22"/>
                </a:cxn>
                <a:cxn ang="0">
                  <a:pos x="176" y="29"/>
                </a:cxn>
                <a:cxn ang="0">
                  <a:pos x="204" y="39"/>
                </a:cxn>
              </a:cxnLst>
              <a:rect l="0" t="0" r="r" b="b"/>
              <a:pathLst>
                <a:path w="729" h="603">
                  <a:moveTo>
                    <a:pt x="204" y="39"/>
                  </a:moveTo>
                  <a:lnTo>
                    <a:pt x="218" y="18"/>
                  </a:lnTo>
                  <a:lnTo>
                    <a:pt x="240" y="0"/>
                  </a:lnTo>
                  <a:lnTo>
                    <a:pt x="283" y="18"/>
                  </a:lnTo>
                  <a:lnTo>
                    <a:pt x="338" y="38"/>
                  </a:lnTo>
                  <a:lnTo>
                    <a:pt x="416" y="61"/>
                  </a:lnTo>
                  <a:lnTo>
                    <a:pt x="487" y="94"/>
                  </a:lnTo>
                  <a:lnTo>
                    <a:pt x="534" y="119"/>
                  </a:lnTo>
                  <a:lnTo>
                    <a:pt x="578" y="142"/>
                  </a:lnTo>
                  <a:lnTo>
                    <a:pt x="630" y="158"/>
                  </a:lnTo>
                  <a:lnTo>
                    <a:pt x="687" y="179"/>
                  </a:lnTo>
                  <a:lnTo>
                    <a:pt x="729" y="217"/>
                  </a:lnTo>
                  <a:lnTo>
                    <a:pt x="720" y="253"/>
                  </a:lnTo>
                  <a:lnTo>
                    <a:pt x="686" y="303"/>
                  </a:lnTo>
                  <a:lnTo>
                    <a:pt x="650" y="365"/>
                  </a:lnTo>
                  <a:lnTo>
                    <a:pt x="593" y="444"/>
                  </a:lnTo>
                  <a:lnTo>
                    <a:pt x="569" y="482"/>
                  </a:lnTo>
                  <a:lnTo>
                    <a:pt x="530" y="534"/>
                  </a:lnTo>
                  <a:lnTo>
                    <a:pt x="501" y="574"/>
                  </a:lnTo>
                  <a:lnTo>
                    <a:pt x="472" y="603"/>
                  </a:lnTo>
                  <a:lnTo>
                    <a:pt x="446" y="599"/>
                  </a:lnTo>
                  <a:lnTo>
                    <a:pt x="374" y="576"/>
                  </a:lnTo>
                  <a:lnTo>
                    <a:pt x="303" y="550"/>
                  </a:lnTo>
                  <a:lnTo>
                    <a:pt x="224" y="508"/>
                  </a:lnTo>
                  <a:lnTo>
                    <a:pt x="153" y="472"/>
                  </a:lnTo>
                  <a:lnTo>
                    <a:pt x="100" y="449"/>
                  </a:lnTo>
                  <a:lnTo>
                    <a:pt x="22" y="411"/>
                  </a:lnTo>
                  <a:lnTo>
                    <a:pt x="9" y="399"/>
                  </a:lnTo>
                  <a:lnTo>
                    <a:pt x="3" y="375"/>
                  </a:lnTo>
                  <a:lnTo>
                    <a:pt x="0" y="337"/>
                  </a:lnTo>
                  <a:lnTo>
                    <a:pt x="3" y="282"/>
                  </a:lnTo>
                  <a:lnTo>
                    <a:pt x="14" y="227"/>
                  </a:lnTo>
                  <a:lnTo>
                    <a:pt x="30" y="182"/>
                  </a:lnTo>
                  <a:lnTo>
                    <a:pt x="61" y="120"/>
                  </a:lnTo>
                  <a:lnTo>
                    <a:pt x="88" y="75"/>
                  </a:lnTo>
                  <a:lnTo>
                    <a:pt x="110" y="46"/>
                  </a:lnTo>
                  <a:lnTo>
                    <a:pt x="139" y="22"/>
                  </a:lnTo>
                  <a:lnTo>
                    <a:pt x="176" y="29"/>
                  </a:lnTo>
                  <a:lnTo>
                    <a:pt x="204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8413751" y="1306513"/>
              <a:ext cx="800100" cy="930275"/>
            </a:xfrm>
            <a:custGeom>
              <a:avLst/>
              <a:gdLst/>
              <a:ahLst/>
              <a:cxnLst>
                <a:cxn ang="0">
                  <a:pos x="264" y="565"/>
                </a:cxn>
                <a:cxn ang="0">
                  <a:pos x="315" y="506"/>
                </a:cxn>
                <a:cxn ang="0">
                  <a:pos x="362" y="441"/>
                </a:cxn>
                <a:cxn ang="0">
                  <a:pos x="407" y="373"/>
                </a:cxn>
                <a:cxn ang="0">
                  <a:pos x="446" y="307"/>
                </a:cxn>
                <a:cxn ang="0">
                  <a:pos x="478" y="253"/>
                </a:cxn>
                <a:cxn ang="0">
                  <a:pos x="485" y="230"/>
                </a:cxn>
                <a:cxn ang="0">
                  <a:pos x="485" y="217"/>
                </a:cxn>
                <a:cxn ang="0">
                  <a:pos x="478" y="207"/>
                </a:cxn>
                <a:cxn ang="0">
                  <a:pos x="472" y="204"/>
                </a:cxn>
                <a:cxn ang="0">
                  <a:pos x="456" y="195"/>
                </a:cxn>
                <a:cxn ang="0">
                  <a:pos x="421" y="176"/>
                </a:cxn>
                <a:cxn ang="0">
                  <a:pos x="346" y="153"/>
                </a:cxn>
                <a:cxn ang="0">
                  <a:pos x="316" y="136"/>
                </a:cxn>
                <a:cxn ang="0">
                  <a:pos x="277" y="117"/>
                </a:cxn>
                <a:cxn ang="0">
                  <a:pos x="240" y="101"/>
                </a:cxn>
                <a:cxn ang="0">
                  <a:pos x="198" y="75"/>
                </a:cxn>
                <a:cxn ang="0">
                  <a:pos x="131" y="55"/>
                </a:cxn>
                <a:cxn ang="0">
                  <a:pos x="56" y="32"/>
                </a:cxn>
                <a:cxn ang="0">
                  <a:pos x="6" y="11"/>
                </a:cxn>
                <a:cxn ang="0">
                  <a:pos x="0" y="1"/>
                </a:cxn>
                <a:cxn ang="0">
                  <a:pos x="12" y="0"/>
                </a:cxn>
                <a:cxn ang="0">
                  <a:pos x="29" y="9"/>
                </a:cxn>
                <a:cxn ang="0">
                  <a:pos x="69" y="27"/>
                </a:cxn>
                <a:cxn ang="0">
                  <a:pos x="107" y="37"/>
                </a:cxn>
                <a:cxn ang="0">
                  <a:pos x="153" y="49"/>
                </a:cxn>
                <a:cxn ang="0">
                  <a:pos x="191" y="61"/>
                </a:cxn>
                <a:cxn ang="0">
                  <a:pos x="208" y="71"/>
                </a:cxn>
                <a:cxn ang="0">
                  <a:pos x="245" y="88"/>
                </a:cxn>
                <a:cxn ang="0">
                  <a:pos x="283" y="105"/>
                </a:cxn>
                <a:cxn ang="0">
                  <a:pos x="315" y="124"/>
                </a:cxn>
                <a:cxn ang="0">
                  <a:pos x="349" y="140"/>
                </a:cxn>
                <a:cxn ang="0">
                  <a:pos x="387" y="155"/>
                </a:cxn>
                <a:cxn ang="0">
                  <a:pos x="440" y="169"/>
                </a:cxn>
                <a:cxn ang="0">
                  <a:pos x="472" y="186"/>
                </a:cxn>
                <a:cxn ang="0">
                  <a:pos x="504" y="212"/>
                </a:cxn>
                <a:cxn ang="0">
                  <a:pos x="504" y="227"/>
                </a:cxn>
                <a:cxn ang="0">
                  <a:pos x="495" y="253"/>
                </a:cxn>
                <a:cxn ang="0">
                  <a:pos x="465" y="297"/>
                </a:cxn>
                <a:cxn ang="0">
                  <a:pos x="430" y="359"/>
                </a:cxn>
                <a:cxn ang="0">
                  <a:pos x="390" y="419"/>
                </a:cxn>
                <a:cxn ang="0">
                  <a:pos x="365" y="456"/>
                </a:cxn>
                <a:cxn ang="0">
                  <a:pos x="339" y="493"/>
                </a:cxn>
                <a:cxn ang="0">
                  <a:pos x="319" y="521"/>
                </a:cxn>
                <a:cxn ang="0">
                  <a:pos x="284" y="563"/>
                </a:cxn>
                <a:cxn ang="0">
                  <a:pos x="270" y="586"/>
                </a:cxn>
                <a:cxn ang="0">
                  <a:pos x="261" y="584"/>
                </a:cxn>
                <a:cxn ang="0">
                  <a:pos x="264" y="565"/>
                </a:cxn>
              </a:cxnLst>
              <a:rect l="0" t="0" r="r" b="b"/>
              <a:pathLst>
                <a:path w="504" h="586">
                  <a:moveTo>
                    <a:pt x="264" y="565"/>
                  </a:moveTo>
                  <a:lnTo>
                    <a:pt x="315" y="506"/>
                  </a:lnTo>
                  <a:lnTo>
                    <a:pt x="362" y="441"/>
                  </a:lnTo>
                  <a:lnTo>
                    <a:pt x="407" y="373"/>
                  </a:lnTo>
                  <a:lnTo>
                    <a:pt x="446" y="307"/>
                  </a:lnTo>
                  <a:lnTo>
                    <a:pt x="478" y="253"/>
                  </a:lnTo>
                  <a:lnTo>
                    <a:pt x="485" y="230"/>
                  </a:lnTo>
                  <a:lnTo>
                    <a:pt x="485" y="217"/>
                  </a:lnTo>
                  <a:lnTo>
                    <a:pt x="478" y="207"/>
                  </a:lnTo>
                  <a:lnTo>
                    <a:pt x="472" y="204"/>
                  </a:lnTo>
                  <a:lnTo>
                    <a:pt x="456" y="195"/>
                  </a:lnTo>
                  <a:lnTo>
                    <a:pt x="421" y="176"/>
                  </a:lnTo>
                  <a:lnTo>
                    <a:pt x="346" y="153"/>
                  </a:lnTo>
                  <a:lnTo>
                    <a:pt x="316" y="136"/>
                  </a:lnTo>
                  <a:lnTo>
                    <a:pt x="277" y="117"/>
                  </a:lnTo>
                  <a:lnTo>
                    <a:pt x="240" y="101"/>
                  </a:lnTo>
                  <a:lnTo>
                    <a:pt x="198" y="75"/>
                  </a:lnTo>
                  <a:lnTo>
                    <a:pt x="131" y="55"/>
                  </a:lnTo>
                  <a:lnTo>
                    <a:pt x="56" y="32"/>
                  </a:lnTo>
                  <a:lnTo>
                    <a:pt x="6" y="11"/>
                  </a:lnTo>
                  <a:lnTo>
                    <a:pt x="0" y="1"/>
                  </a:lnTo>
                  <a:lnTo>
                    <a:pt x="12" y="0"/>
                  </a:lnTo>
                  <a:lnTo>
                    <a:pt x="29" y="9"/>
                  </a:lnTo>
                  <a:lnTo>
                    <a:pt x="69" y="27"/>
                  </a:lnTo>
                  <a:lnTo>
                    <a:pt x="107" y="37"/>
                  </a:lnTo>
                  <a:lnTo>
                    <a:pt x="153" y="49"/>
                  </a:lnTo>
                  <a:lnTo>
                    <a:pt x="191" y="61"/>
                  </a:lnTo>
                  <a:lnTo>
                    <a:pt x="208" y="71"/>
                  </a:lnTo>
                  <a:lnTo>
                    <a:pt x="245" y="88"/>
                  </a:lnTo>
                  <a:lnTo>
                    <a:pt x="283" y="105"/>
                  </a:lnTo>
                  <a:lnTo>
                    <a:pt x="315" y="124"/>
                  </a:lnTo>
                  <a:lnTo>
                    <a:pt x="349" y="140"/>
                  </a:lnTo>
                  <a:lnTo>
                    <a:pt x="387" y="155"/>
                  </a:lnTo>
                  <a:lnTo>
                    <a:pt x="440" y="169"/>
                  </a:lnTo>
                  <a:lnTo>
                    <a:pt x="472" y="186"/>
                  </a:lnTo>
                  <a:lnTo>
                    <a:pt x="504" y="212"/>
                  </a:lnTo>
                  <a:lnTo>
                    <a:pt x="504" y="227"/>
                  </a:lnTo>
                  <a:lnTo>
                    <a:pt x="495" y="253"/>
                  </a:lnTo>
                  <a:lnTo>
                    <a:pt x="465" y="297"/>
                  </a:lnTo>
                  <a:lnTo>
                    <a:pt x="430" y="359"/>
                  </a:lnTo>
                  <a:lnTo>
                    <a:pt x="390" y="419"/>
                  </a:lnTo>
                  <a:lnTo>
                    <a:pt x="365" y="456"/>
                  </a:lnTo>
                  <a:lnTo>
                    <a:pt x="339" y="493"/>
                  </a:lnTo>
                  <a:lnTo>
                    <a:pt x="319" y="521"/>
                  </a:lnTo>
                  <a:lnTo>
                    <a:pt x="284" y="563"/>
                  </a:lnTo>
                  <a:lnTo>
                    <a:pt x="270" y="586"/>
                  </a:lnTo>
                  <a:lnTo>
                    <a:pt x="261" y="584"/>
                  </a:lnTo>
                  <a:lnTo>
                    <a:pt x="264" y="5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8042276" y="1336675"/>
              <a:ext cx="1109663" cy="941388"/>
            </a:xfrm>
            <a:custGeom>
              <a:avLst/>
              <a:gdLst/>
              <a:ahLst/>
              <a:cxnLst>
                <a:cxn ang="0">
                  <a:pos x="153" y="16"/>
                </a:cxn>
                <a:cxn ang="0">
                  <a:pos x="137" y="0"/>
                </a:cxn>
                <a:cxn ang="0">
                  <a:pos x="206" y="17"/>
                </a:cxn>
                <a:cxn ang="0">
                  <a:pos x="384" y="91"/>
                </a:cxn>
                <a:cxn ang="0">
                  <a:pos x="508" y="147"/>
                </a:cxn>
                <a:cxn ang="0">
                  <a:pos x="525" y="136"/>
                </a:cxn>
                <a:cxn ang="0">
                  <a:pos x="528" y="124"/>
                </a:cxn>
                <a:cxn ang="0">
                  <a:pos x="612" y="172"/>
                </a:cxn>
                <a:cxn ang="0">
                  <a:pos x="691" y="202"/>
                </a:cxn>
                <a:cxn ang="0">
                  <a:pos x="687" y="220"/>
                </a:cxn>
                <a:cxn ang="0">
                  <a:pos x="641" y="189"/>
                </a:cxn>
                <a:cxn ang="0">
                  <a:pos x="641" y="198"/>
                </a:cxn>
                <a:cxn ang="0">
                  <a:pos x="661" y="230"/>
                </a:cxn>
                <a:cxn ang="0">
                  <a:pos x="602" y="299"/>
                </a:cxn>
                <a:cxn ang="0">
                  <a:pos x="554" y="359"/>
                </a:cxn>
                <a:cxn ang="0">
                  <a:pos x="514" y="435"/>
                </a:cxn>
                <a:cxn ang="0">
                  <a:pos x="496" y="484"/>
                </a:cxn>
                <a:cxn ang="0">
                  <a:pos x="541" y="411"/>
                </a:cxn>
                <a:cxn ang="0">
                  <a:pos x="580" y="343"/>
                </a:cxn>
                <a:cxn ang="0">
                  <a:pos x="635" y="271"/>
                </a:cxn>
                <a:cxn ang="0">
                  <a:pos x="661" y="260"/>
                </a:cxn>
                <a:cxn ang="0">
                  <a:pos x="621" y="302"/>
                </a:cxn>
                <a:cxn ang="0">
                  <a:pos x="579" y="363"/>
                </a:cxn>
                <a:cxn ang="0">
                  <a:pos x="556" y="399"/>
                </a:cxn>
                <a:cxn ang="0">
                  <a:pos x="615" y="344"/>
                </a:cxn>
                <a:cxn ang="0">
                  <a:pos x="665" y="275"/>
                </a:cxn>
                <a:cxn ang="0">
                  <a:pos x="684" y="250"/>
                </a:cxn>
                <a:cxn ang="0">
                  <a:pos x="661" y="301"/>
                </a:cxn>
                <a:cxn ang="0">
                  <a:pos x="609" y="369"/>
                </a:cxn>
                <a:cxn ang="0">
                  <a:pos x="560" y="412"/>
                </a:cxn>
                <a:cxn ang="0">
                  <a:pos x="524" y="458"/>
                </a:cxn>
                <a:cxn ang="0">
                  <a:pos x="491" y="523"/>
                </a:cxn>
                <a:cxn ang="0">
                  <a:pos x="479" y="588"/>
                </a:cxn>
                <a:cxn ang="0">
                  <a:pos x="410" y="574"/>
                </a:cxn>
                <a:cxn ang="0">
                  <a:pos x="275" y="522"/>
                </a:cxn>
                <a:cxn ang="0">
                  <a:pos x="99" y="435"/>
                </a:cxn>
                <a:cxn ang="0">
                  <a:pos x="20" y="398"/>
                </a:cxn>
                <a:cxn ang="0">
                  <a:pos x="4" y="370"/>
                </a:cxn>
                <a:cxn ang="0">
                  <a:pos x="3" y="286"/>
                </a:cxn>
                <a:cxn ang="0">
                  <a:pos x="18" y="202"/>
                </a:cxn>
                <a:cxn ang="0">
                  <a:pos x="59" y="108"/>
                </a:cxn>
                <a:cxn ang="0">
                  <a:pos x="111" y="27"/>
                </a:cxn>
                <a:cxn ang="0">
                  <a:pos x="127" y="27"/>
                </a:cxn>
                <a:cxn ang="0">
                  <a:pos x="82" y="95"/>
                </a:cxn>
                <a:cxn ang="0">
                  <a:pos x="37" y="178"/>
                </a:cxn>
                <a:cxn ang="0">
                  <a:pos x="17" y="271"/>
                </a:cxn>
                <a:cxn ang="0">
                  <a:pos x="18" y="363"/>
                </a:cxn>
                <a:cxn ang="0">
                  <a:pos x="43" y="398"/>
                </a:cxn>
                <a:cxn ang="0">
                  <a:pos x="137" y="441"/>
                </a:cxn>
                <a:cxn ang="0">
                  <a:pos x="221" y="483"/>
                </a:cxn>
                <a:cxn ang="0">
                  <a:pos x="329" y="538"/>
                </a:cxn>
                <a:cxn ang="0">
                  <a:pos x="447" y="575"/>
                </a:cxn>
                <a:cxn ang="0">
                  <a:pos x="472" y="562"/>
                </a:cxn>
                <a:cxn ang="0">
                  <a:pos x="482" y="487"/>
                </a:cxn>
                <a:cxn ang="0">
                  <a:pos x="512" y="415"/>
                </a:cxn>
                <a:cxn ang="0">
                  <a:pos x="577" y="311"/>
                </a:cxn>
                <a:cxn ang="0">
                  <a:pos x="634" y="236"/>
                </a:cxn>
                <a:cxn ang="0">
                  <a:pos x="628" y="214"/>
                </a:cxn>
                <a:cxn ang="0">
                  <a:pos x="556" y="175"/>
                </a:cxn>
                <a:cxn ang="0">
                  <a:pos x="436" y="128"/>
                </a:cxn>
                <a:cxn ang="0">
                  <a:pos x="310" y="72"/>
                </a:cxn>
                <a:cxn ang="0">
                  <a:pos x="206" y="37"/>
                </a:cxn>
              </a:cxnLst>
              <a:rect l="0" t="0" r="r" b="b"/>
              <a:pathLst>
                <a:path w="699" h="593">
                  <a:moveTo>
                    <a:pt x="189" y="26"/>
                  </a:moveTo>
                  <a:lnTo>
                    <a:pt x="153" y="16"/>
                  </a:lnTo>
                  <a:lnTo>
                    <a:pt x="134" y="14"/>
                  </a:lnTo>
                  <a:lnTo>
                    <a:pt x="137" y="0"/>
                  </a:lnTo>
                  <a:lnTo>
                    <a:pt x="157" y="3"/>
                  </a:lnTo>
                  <a:lnTo>
                    <a:pt x="206" y="17"/>
                  </a:lnTo>
                  <a:lnTo>
                    <a:pt x="313" y="61"/>
                  </a:lnTo>
                  <a:lnTo>
                    <a:pt x="384" y="91"/>
                  </a:lnTo>
                  <a:lnTo>
                    <a:pt x="465" y="127"/>
                  </a:lnTo>
                  <a:lnTo>
                    <a:pt x="508" y="147"/>
                  </a:lnTo>
                  <a:lnTo>
                    <a:pt x="540" y="152"/>
                  </a:lnTo>
                  <a:lnTo>
                    <a:pt x="525" y="136"/>
                  </a:lnTo>
                  <a:lnTo>
                    <a:pt x="517" y="127"/>
                  </a:lnTo>
                  <a:lnTo>
                    <a:pt x="528" y="124"/>
                  </a:lnTo>
                  <a:lnTo>
                    <a:pt x="563" y="152"/>
                  </a:lnTo>
                  <a:lnTo>
                    <a:pt x="612" y="172"/>
                  </a:lnTo>
                  <a:lnTo>
                    <a:pt x="644" y="185"/>
                  </a:lnTo>
                  <a:lnTo>
                    <a:pt x="691" y="202"/>
                  </a:lnTo>
                  <a:lnTo>
                    <a:pt x="699" y="216"/>
                  </a:lnTo>
                  <a:lnTo>
                    <a:pt x="687" y="220"/>
                  </a:lnTo>
                  <a:lnTo>
                    <a:pt x="674" y="207"/>
                  </a:lnTo>
                  <a:lnTo>
                    <a:pt x="641" y="189"/>
                  </a:lnTo>
                  <a:lnTo>
                    <a:pt x="609" y="180"/>
                  </a:lnTo>
                  <a:lnTo>
                    <a:pt x="641" y="198"/>
                  </a:lnTo>
                  <a:lnTo>
                    <a:pt x="661" y="220"/>
                  </a:lnTo>
                  <a:lnTo>
                    <a:pt x="661" y="230"/>
                  </a:lnTo>
                  <a:lnTo>
                    <a:pt x="638" y="255"/>
                  </a:lnTo>
                  <a:lnTo>
                    <a:pt x="602" y="299"/>
                  </a:lnTo>
                  <a:lnTo>
                    <a:pt x="576" y="334"/>
                  </a:lnTo>
                  <a:lnTo>
                    <a:pt x="554" y="359"/>
                  </a:lnTo>
                  <a:lnTo>
                    <a:pt x="531" y="396"/>
                  </a:lnTo>
                  <a:lnTo>
                    <a:pt x="514" y="435"/>
                  </a:lnTo>
                  <a:lnTo>
                    <a:pt x="501" y="460"/>
                  </a:lnTo>
                  <a:lnTo>
                    <a:pt x="496" y="484"/>
                  </a:lnTo>
                  <a:lnTo>
                    <a:pt x="518" y="438"/>
                  </a:lnTo>
                  <a:lnTo>
                    <a:pt x="541" y="411"/>
                  </a:lnTo>
                  <a:lnTo>
                    <a:pt x="556" y="377"/>
                  </a:lnTo>
                  <a:lnTo>
                    <a:pt x="580" y="343"/>
                  </a:lnTo>
                  <a:lnTo>
                    <a:pt x="609" y="302"/>
                  </a:lnTo>
                  <a:lnTo>
                    <a:pt x="635" y="271"/>
                  </a:lnTo>
                  <a:lnTo>
                    <a:pt x="657" y="252"/>
                  </a:lnTo>
                  <a:lnTo>
                    <a:pt x="661" y="260"/>
                  </a:lnTo>
                  <a:lnTo>
                    <a:pt x="647" y="275"/>
                  </a:lnTo>
                  <a:lnTo>
                    <a:pt x="621" y="302"/>
                  </a:lnTo>
                  <a:lnTo>
                    <a:pt x="598" y="331"/>
                  </a:lnTo>
                  <a:lnTo>
                    <a:pt x="579" y="363"/>
                  </a:lnTo>
                  <a:lnTo>
                    <a:pt x="563" y="383"/>
                  </a:lnTo>
                  <a:lnTo>
                    <a:pt x="556" y="399"/>
                  </a:lnTo>
                  <a:lnTo>
                    <a:pt x="590" y="373"/>
                  </a:lnTo>
                  <a:lnTo>
                    <a:pt x="615" y="344"/>
                  </a:lnTo>
                  <a:lnTo>
                    <a:pt x="645" y="305"/>
                  </a:lnTo>
                  <a:lnTo>
                    <a:pt x="665" y="275"/>
                  </a:lnTo>
                  <a:lnTo>
                    <a:pt x="680" y="250"/>
                  </a:lnTo>
                  <a:lnTo>
                    <a:pt x="684" y="250"/>
                  </a:lnTo>
                  <a:lnTo>
                    <a:pt x="683" y="262"/>
                  </a:lnTo>
                  <a:lnTo>
                    <a:pt x="661" y="301"/>
                  </a:lnTo>
                  <a:lnTo>
                    <a:pt x="631" y="340"/>
                  </a:lnTo>
                  <a:lnTo>
                    <a:pt x="609" y="369"/>
                  </a:lnTo>
                  <a:lnTo>
                    <a:pt x="587" y="392"/>
                  </a:lnTo>
                  <a:lnTo>
                    <a:pt x="560" y="412"/>
                  </a:lnTo>
                  <a:lnTo>
                    <a:pt x="540" y="432"/>
                  </a:lnTo>
                  <a:lnTo>
                    <a:pt x="524" y="458"/>
                  </a:lnTo>
                  <a:lnTo>
                    <a:pt x="501" y="497"/>
                  </a:lnTo>
                  <a:lnTo>
                    <a:pt x="491" y="523"/>
                  </a:lnTo>
                  <a:lnTo>
                    <a:pt x="482" y="570"/>
                  </a:lnTo>
                  <a:lnTo>
                    <a:pt x="479" y="588"/>
                  </a:lnTo>
                  <a:lnTo>
                    <a:pt x="465" y="593"/>
                  </a:lnTo>
                  <a:lnTo>
                    <a:pt x="410" y="574"/>
                  </a:lnTo>
                  <a:lnTo>
                    <a:pt x="361" y="559"/>
                  </a:lnTo>
                  <a:lnTo>
                    <a:pt x="275" y="522"/>
                  </a:lnTo>
                  <a:lnTo>
                    <a:pt x="177" y="470"/>
                  </a:lnTo>
                  <a:lnTo>
                    <a:pt x="99" y="435"/>
                  </a:lnTo>
                  <a:lnTo>
                    <a:pt x="44" y="411"/>
                  </a:lnTo>
                  <a:lnTo>
                    <a:pt x="20" y="398"/>
                  </a:lnTo>
                  <a:lnTo>
                    <a:pt x="10" y="386"/>
                  </a:lnTo>
                  <a:lnTo>
                    <a:pt x="4" y="370"/>
                  </a:lnTo>
                  <a:lnTo>
                    <a:pt x="0" y="327"/>
                  </a:lnTo>
                  <a:lnTo>
                    <a:pt x="3" y="286"/>
                  </a:lnTo>
                  <a:lnTo>
                    <a:pt x="8" y="244"/>
                  </a:lnTo>
                  <a:lnTo>
                    <a:pt x="18" y="202"/>
                  </a:lnTo>
                  <a:lnTo>
                    <a:pt x="33" y="159"/>
                  </a:lnTo>
                  <a:lnTo>
                    <a:pt x="59" y="108"/>
                  </a:lnTo>
                  <a:lnTo>
                    <a:pt x="86" y="58"/>
                  </a:lnTo>
                  <a:lnTo>
                    <a:pt x="111" y="27"/>
                  </a:lnTo>
                  <a:lnTo>
                    <a:pt x="120" y="24"/>
                  </a:lnTo>
                  <a:lnTo>
                    <a:pt x="127" y="27"/>
                  </a:lnTo>
                  <a:lnTo>
                    <a:pt x="120" y="43"/>
                  </a:lnTo>
                  <a:lnTo>
                    <a:pt x="82" y="95"/>
                  </a:lnTo>
                  <a:lnTo>
                    <a:pt x="59" y="136"/>
                  </a:lnTo>
                  <a:lnTo>
                    <a:pt x="37" y="178"/>
                  </a:lnTo>
                  <a:lnTo>
                    <a:pt x="23" y="224"/>
                  </a:lnTo>
                  <a:lnTo>
                    <a:pt x="17" y="271"/>
                  </a:lnTo>
                  <a:lnTo>
                    <a:pt x="11" y="325"/>
                  </a:lnTo>
                  <a:lnTo>
                    <a:pt x="18" y="363"/>
                  </a:lnTo>
                  <a:lnTo>
                    <a:pt x="26" y="383"/>
                  </a:lnTo>
                  <a:lnTo>
                    <a:pt x="43" y="398"/>
                  </a:lnTo>
                  <a:lnTo>
                    <a:pt x="78" y="416"/>
                  </a:lnTo>
                  <a:lnTo>
                    <a:pt x="137" y="441"/>
                  </a:lnTo>
                  <a:lnTo>
                    <a:pt x="174" y="458"/>
                  </a:lnTo>
                  <a:lnTo>
                    <a:pt x="221" y="483"/>
                  </a:lnTo>
                  <a:lnTo>
                    <a:pt x="268" y="510"/>
                  </a:lnTo>
                  <a:lnTo>
                    <a:pt x="329" y="538"/>
                  </a:lnTo>
                  <a:lnTo>
                    <a:pt x="392" y="559"/>
                  </a:lnTo>
                  <a:lnTo>
                    <a:pt x="447" y="575"/>
                  </a:lnTo>
                  <a:lnTo>
                    <a:pt x="470" y="575"/>
                  </a:lnTo>
                  <a:lnTo>
                    <a:pt x="472" y="562"/>
                  </a:lnTo>
                  <a:lnTo>
                    <a:pt x="475" y="541"/>
                  </a:lnTo>
                  <a:lnTo>
                    <a:pt x="482" y="487"/>
                  </a:lnTo>
                  <a:lnTo>
                    <a:pt x="491" y="450"/>
                  </a:lnTo>
                  <a:lnTo>
                    <a:pt x="512" y="415"/>
                  </a:lnTo>
                  <a:lnTo>
                    <a:pt x="543" y="356"/>
                  </a:lnTo>
                  <a:lnTo>
                    <a:pt x="577" y="311"/>
                  </a:lnTo>
                  <a:lnTo>
                    <a:pt x="615" y="270"/>
                  </a:lnTo>
                  <a:lnTo>
                    <a:pt x="634" y="236"/>
                  </a:lnTo>
                  <a:lnTo>
                    <a:pt x="634" y="223"/>
                  </a:lnTo>
                  <a:lnTo>
                    <a:pt x="628" y="214"/>
                  </a:lnTo>
                  <a:lnTo>
                    <a:pt x="603" y="196"/>
                  </a:lnTo>
                  <a:lnTo>
                    <a:pt x="556" y="175"/>
                  </a:lnTo>
                  <a:lnTo>
                    <a:pt x="489" y="154"/>
                  </a:lnTo>
                  <a:lnTo>
                    <a:pt x="436" y="128"/>
                  </a:lnTo>
                  <a:lnTo>
                    <a:pt x="372" y="101"/>
                  </a:lnTo>
                  <a:lnTo>
                    <a:pt x="310" y="72"/>
                  </a:lnTo>
                  <a:lnTo>
                    <a:pt x="255" y="50"/>
                  </a:lnTo>
                  <a:lnTo>
                    <a:pt x="206" y="37"/>
                  </a:lnTo>
                  <a:lnTo>
                    <a:pt x="189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8170862" y="1624809"/>
              <a:ext cx="231775" cy="106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9"/>
                </a:cxn>
                <a:cxn ang="0">
                  <a:pos x="105" y="29"/>
                </a:cxn>
                <a:cxn ang="0">
                  <a:pos x="146" y="53"/>
                </a:cxn>
                <a:cxn ang="0">
                  <a:pos x="136" y="67"/>
                </a:cxn>
                <a:cxn ang="0">
                  <a:pos x="112" y="50"/>
                </a:cxn>
                <a:cxn ang="0">
                  <a:pos x="53" y="23"/>
                </a:cxn>
                <a:cxn ang="0">
                  <a:pos x="6" y="16"/>
                </a:cxn>
                <a:cxn ang="0">
                  <a:pos x="0" y="0"/>
                </a:cxn>
              </a:cxnLst>
              <a:rect l="0" t="0" r="r" b="b"/>
              <a:pathLst>
                <a:path w="146" h="67">
                  <a:moveTo>
                    <a:pt x="0" y="0"/>
                  </a:moveTo>
                  <a:lnTo>
                    <a:pt x="53" y="9"/>
                  </a:lnTo>
                  <a:lnTo>
                    <a:pt x="105" y="29"/>
                  </a:lnTo>
                  <a:lnTo>
                    <a:pt x="146" y="53"/>
                  </a:lnTo>
                  <a:lnTo>
                    <a:pt x="136" y="67"/>
                  </a:lnTo>
                  <a:lnTo>
                    <a:pt x="112" y="50"/>
                  </a:lnTo>
                  <a:lnTo>
                    <a:pt x="53" y="23"/>
                  </a:lnTo>
                  <a:lnTo>
                    <a:pt x="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8150226" y="1708150"/>
              <a:ext cx="207963" cy="984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5" y="35"/>
                </a:cxn>
                <a:cxn ang="0">
                  <a:pos x="131" y="52"/>
                </a:cxn>
                <a:cxn ang="0">
                  <a:pos x="120" y="62"/>
                </a:cxn>
                <a:cxn ang="0">
                  <a:pos x="64" y="35"/>
                </a:cxn>
                <a:cxn ang="0">
                  <a:pos x="0" y="15"/>
                </a:cxn>
                <a:cxn ang="0">
                  <a:pos x="8" y="0"/>
                </a:cxn>
              </a:cxnLst>
              <a:rect l="0" t="0" r="r" b="b"/>
              <a:pathLst>
                <a:path w="131" h="62">
                  <a:moveTo>
                    <a:pt x="8" y="0"/>
                  </a:moveTo>
                  <a:lnTo>
                    <a:pt x="95" y="35"/>
                  </a:lnTo>
                  <a:lnTo>
                    <a:pt x="131" y="52"/>
                  </a:lnTo>
                  <a:lnTo>
                    <a:pt x="120" y="62"/>
                  </a:lnTo>
                  <a:lnTo>
                    <a:pt x="64" y="35"/>
                  </a:lnTo>
                  <a:lnTo>
                    <a:pt x="0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8167688" y="1776413"/>
              <a:ext cx="158750" cy="984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7" y="28"/>
                </a:cxn>
                <a:cxn ang="0">
                  <a:pos x="93" y="44"/>
                </a:cxn>
                <a:cxn ang="0">
                  <a:pos x="100" y="59"/>
                </a:cxn>
                <a:cxn ang="0">
                  <a:pos x="77" y="62"/>
                </a:cxn>
                <a:cxn ang="0">
                  <a:pos x="64" y="40"/>
                </a:cxn>
                <a:cxn ang="0">
                  <a:pos x="30" y="25"/>
                </a:cxn>
                <a:cxn ang="0">
                  <a:pos x="0" y="14"/>
                </a:cxn>
                <a:cxn ang="0">
                  <a:pos x="2" y="0"/>
                </a:cxn>
              </a:cxnLst>
              <a:rect l="0" t="0" r="r" b="b"/>
              <a:pathLst>
                <a:path w="100" h="62">
                  <a:moveTo>
                    <a:pt x="2" y="0"/>
                  </a:moveTo>
                  <a:lnTo>
                    <a:pt x="67" y="28"/>
                  </a:lnTo>
                  <a:lnTo>
                    <a:pt x="93" y="44"/>
                  </a:lnTo>
                  <a:lnTo>
                    <a:pt x="100" y="59"/>
                  </a:lnTo>
                  <a:lnTo>
                    <a:pt x="77" y="62"/>
                  </a:lnTo>
                  <a:lnTo>
                    <a:pt x="64" y="40"/>
                  </a:lnTo>
                  <a:lnTo>
                    <a:pt x="30" y="25"/>
                  </a:lnTo>
                  <a:lnTo>
                    <a:pt x="0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8129588" y="1862138"/>
              <a:ext cx="160338" cy="95250"/>
            </a:xfrm>
            <a:custGeom>
              <a:avLst/>
              <a:gdLst/>
              <a:ahLst/>
              <a:cxnLst>
                <a:cxn ang="0">
                  <a:pos x="101" y="46"/>
                </a:cxn>
                <a:cxn ang="0">
                  <a:pos x="54" y="28"/>
                </a:cxn>
                <a:cxn ang="0">
                  <a:pos x="34" y="18"/>
                </a:cxn>
                <a:cxn ang="0">
                  <a:pos x="11" y="0"/>
                </a:cxn>
                <a:cxn ang="0">
                  <a:pos x="0" y="12"/>
                </a:cxn>
                <a:cxn ang="0">
                  <a:pos x="24" y="24"/>
                </a:cxn>
                <a:cxn ang="0">
                  <a:pos x="65" y="43"/>
                </a:cxn>
                <a:cxn ang="0">
                  <a:pos x="95" y="60"/>
                </a:cxn>
                <a:cxn ang="0">
                  <a:pos x="101" y="46"/>
                </a:cxn>
              </a:cxnLst>
              <a:rect l="0" t="0" r="r" b="b"/>
              <a:pathLst>
                <a:path w="101" h="60">
                  <a:moveTo>
                    <a:pt x="101" y="46"/>
                  </a:moveTo>
                  <a:lnTo>
                    <a:pt x="54" y="28"/>
                  </a:lnTo>
                  <a:lnTo>
                    <a:pt x="34" y="18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24" y="24"/>
                  </a:lnTo>
                  <a:lnTo>
                    <a:pt x="65" y="43"/>
                  </a:lnTo>
                  <a:lnTo>
                    <a:pt x="95" y="60"/>
                  </a:lnTo>
                  <a:lnTo>
                    <a:pt x="101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8464551" y="1700213"/>
              <a:ext cx="196850" cy="1016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9" y="26"/>
                </a:cxn>
                <a:cxn ang="0">
                  <a:pos x="100" y="41"/>
                </a:cxn>
                <a:cxn ang="0">
                  <a:pos x="124" y="55"/>
                </a:cxn>
                <a:cxn ang="0">
                  <a:pos x="107" y="64"/>
                </a:cxn>
                <a:cxn ang="0">
                  <a:pos x="76" y="47"/>
                </a:cxn>
                <a:cxn ang="0">
                  <a:pos x="36" y="27"/>
                </a:cxn>
                <a:cxn ang="0">
                  <a:pos x="14" y="23"/>
                </a:cxn>
                <a:cxn ang="0">
                  <a:pos x="0" y="23"/>
                </a:cxn>
                <a:cxn ang="0">
                  <a:pos x="7" y="0"/>
                </a:cxn>
              </a:cxnLst>
              <a:rect l="0" t="0" r="r" b="b"/>
              <a:pathLst>
                <a:path w="124" h="64">
                  <a:moveTo>
                    <a:pt x="7" y="0"/>
                  </a:moveTo>
                  <a:lnTo>
                    <a:pt x="59" y="26"/>
                  </a:lnTo>
                  <a:lnTo>
                    <a:pt x="100" y="41"/>
                  </a:lnTo>
                  <a:lnTo>
                    <a:pt x="124" y="55"/>
                  </a:lnTo>
                  <a:lnTo>
                    <a:pt x="107" y="64"/>
                  </a:lnTo>
                  <a:lnTo>
                    <a:pt x="76" y="47"/>
                  </a:lnTo>
                  <a:lnTo>
                    <a:pt x="36" y="27"/>
                  </a:lnTo>
                  <a:lnTo>
                    <a:pt x="14" y="23"/>
                  </a:lnTo>
                  <a:lnTo>
                    <a:pt x="0" y="2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8429626" y="1757363"/>
              <a:ext cx="227013" cy="1222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73" y="27"/>
                </a:cxn>
                <a:cxn ang="0">
                  <a:pos x="115" y="50"/>
                </a:cxn>
                <a:cxn ang="0">
                  <a:pos x="143" y="67"/>
                </a:cxn>
                <a:cxn ang="0">
                  <a:pos x="132" y="77"/>
                </a:cxn>
                <a:cxn ang="0">
                  <a:pos x="108" y="58"/>
                </a:cxn>
                <a:cxn ang="0">
                  <a:pos x="65" y="37"/>
                </a:cxn>
                <a:cxn ang="0">
                  <a:pos x="40" y="26"/>
                </a:cxn>
                <a:cxn ang="0">
                  <a:pos x="19" y="20"/>
                </a:cxn>
                <a:cxn ang="0">
                  <a:pos x="0" y="17"/>
                </a:cxn>
                <a:cxn ang="0">
                  <a:pos x="13" y="3"/>
                </a:cxn>
                <a:cxn ang="0">
                  <a:pos x="23" y="0"/>
                </a:cxn>
              </a:cxnLst>
              <a:rect l="0" t="0" r="r" b="b"/>
              <a:pathLst>
                <a:path w="143" h="77">
                  <a:moveTo>
                    <a:pt x="23" y="0"/>
                  </a:moveTo>
                  <a:lnTo>
                    <a:pt x="73" y="27"/>
                  </a:lnTo>
                  <a:lnTo>
                    <a:pt x="115" y="50"/>
                  </a:lnTo>
                  <a:lnTo>
                    <a:pt x="143" y="67"/>
                  </a:lnTo>
                  <a:lnTo>
                    <a:pt x="132" y="77"/>
                  </a:lnTo>
                  <a:lnTo>
                    <a:pt x="108" y="58"/>
                  </a:lnTo>
                  <a:lnTo>
                    <a:pt x="65" y="37"/>
                  </a:lnTo>
                  <a:lnTo>
                    <a:pt x="40" y="26"/>
                  </a:lnTo>
                  <a:lnTo>
                    <a:pt x="19" y="20"/>
                  </a:lnTo>
                  <a:lnTo>
                    <a:pt x="0" y="17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8391526" y="1812925"/>
              <a:ext cx="182563" cy="10318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1" y="0"/>
                </a:cxn>
                <a:cxn ang="0">
                  <a:pos x="61" y="16"/>
                </a:cxn>
                <a:cxn ang="0">
                  <a:pos x="100" y="45"/>
                </a:cxn>
                <a:cxn ang="0">
                  <a:pos x="115" y="62"/>
                </a:cxn>
                <a:cxn ang="0">
                  <a:pos x="100" y="65"/>
                </a:cxn>
                <a:cxn ang="0">
                  <a:pos x="64" y="34"/>
                </a:cxn>
                <a:cxn ang="0">
                  <a:pos x="28" y="20"/>
                </a:cxn>
                <a:cxn ang="0">
                  <a:pos x="0" y="20"/>
                </a:cxn>
                <a:cxn ang="0">
                  <a:pos x="3" y="2"/>
                </a:cxn>
              </a:cxnLst>
              <a:rect l="0" t="0" r="r" b="b"/>
              <a:pathLst>
                <a:path w="115" h="65">
                  <a:moveTo>
                    <a:pt x="3" y="2"/>
                  </a:moveTo>
                  <a:lnTo>
                    <a:pt x="31" y="0"/>
                  </a:lnTo>
                  <a:lnTo>
                    <a:pt x="61" y="16"/>
                  </a:lnTo>
                  <a:lnTo>
                    <a:pt x="100" y="45"/>
                  </a:lnTo>
                  <a:lnTo>
                    <a:pt x="115" y="62"/>
                  </a:lnTo>
                  <a:lnTo>
                    <a:pt x="100" y="65"/>
                  </a:lnTo>
                  <a:lnTo>
                    <a:pt x="64" y="34"/>
                  </a:lnTo>
                  <a:lnTo>
                    <a:pt x="28" y="20"/>
                  </a:lnTo>
                  <a:lnTo>
                    <a:pt x="0" y="2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8377238" y="1895475"/>
              <a:ext cx="166688" cy="904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3" y="16"/>
                </a:cxn>
                <a:cxn ang="0">
                  <a:pos x="105" y="48"/>
                </a:cxn>
                <a:cxn ang="0">
                  <a:pos x="95" y="57"/>
                </a:cxn>
                <a:cxn ang="0">
                  <a:pos x="41" y="29"/>
                </a:cxn>
                <a:cxn ang="0">
                  <a:pos x="0" y="17"/>
                </a:cxn>
                <a:cxn ang="0">
                  <a:pos x="7" y="0"/>
                </a:cxn>
              </a:cxnLst>
              <a:rect l="0" t="0" r="r" b="b"/>
              <a:pathLst>
                <a:path w="105" h="57">
                  <a:moveTo>
                    <a:pt x="7" y="0"/>
                  </a:moveTo>
                  <a:lnTo>
                    <a:pt x="53" y="16"/>
                  </a:lnTo>
                  <a:lnTo>
                    <a:pt x="105" y="48"/>
                  </a:lnTo>
                  <a:lnTo>
                    <a:pt x="95" y="57"/>
                  </a:lnTo>
                  <a:lnTo>
                    <a:pt x="41" y="29"/>
                  </a:lnTo>
                  <a:lnTo>
                    <a:pt x="0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8383588" y="1987550"/>
              <a:ext cx="152400" cy="857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6" y="33"/>
                </a:cxn>
                <a:cxn ang="0">
                  <a:pos x="96" y="44"/>
                </a:cxn>
                <a:cxn ang="0">
                  <a:pos x="76" y="54"/>
                </a:cxn>
                <a:cxn ang="0">
                  <a:pos x="47" y="38"/>
                </a:cxn>
                <a:cxn ang="0">
                  <a:pos x="0" y="23"/>
                </a:cxn>
                <a:cxn ang="0">
                  <a:pos x="3" y="0"/>
                </a:cxn>
              </a:cxnLst>
              <a:rect l="0" t="0" r="r" b="b"/>
              <a:pathLst>
                <a:path w="96" h="54">
                  <a:moveTo>
                    <a:pt x="3" y="0"/>
                  </a:moveTo>
                  <a:lnTo>
                    <a:pt x="66" y="33"/>
                  </a:lnTo>
                  <a:lnTo>
                    <a:pt x="96" y="44"/>
                  </a:lnTo>
                  <a:lnTo>
                    <a:pt x="76" y="54"/>
                  </a:lnTo>
                  <a:lnTo>
                    <a:pt x="47" y="38"/>
                  </a:lnTo>
                  <a:lnTo>
                    <a:pt x="0" y="2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8724901" y="1822450"/>
              <a:ext cx="123825" cy="762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8" y="39"/>
                </a:cxn>
                <a:cxn ang="0">
                  <a:pos x="69" y="48"/>
                </a:cxn>
                <a:cxn ang="0">
                  <a:pos x="38" y="28"/>
                </a:cxn>
                <a:cxn ang="0">
                  <a:pos x="0" y="13"/>
                </a:cxn>
                <a:cxn ang="0">
                  <a:pos x="10" y="0"/>
                </a:cxn>
              </a:cxnLst>
              <a:rect l="0" t="0" r="r" b="b"/>
              <a:pathLst>
                <a:path w="78" h="48">
                  <a:moveTo>
                    <a:pt x="10" y="0"/>
                  </a:moveTo>
                  <a:lnTo>
                    <a:pt x="78" y="39"/>
                  </a:lnTo>
                  <a:lnTo>
                    <a:pt x="69" y="48"/>
                  </a:lnTo>
                  <a:lnTo>
                    <a:pt x="38" y="28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8689976" y="1873250"/>
              <a:ext cx="144463" cy="8413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5" y="7"/>
                </a:cxn>
                <a:cxn ang="0">
                  <a:pos x="91" y="42"/>
                </a:cxn>
                <a:cxn ang="0">
                  <a:pos x="82" y="53"/>
                </a:cxn>
                <a:cxn ang="0">
                  <a:pos x="67" y="45"/>
                </a:cxn>
                <a:cxn ang="0">
                  <a:pos x="30" y="15"/>
                </a:cxn>
                <a:cxn ang="0">
                  <a:pos x="0" y="8"/>
                </a:cxn>
                <a:cxn ang="0">
                  <a:pos x="15" y="0"/>
                </a:cxn>
              </a:cxnLst>
              <a:rect l="0" t="0" r="r" b="b"/>
              <a:pathLst>
                <a:path w="91" h="53">
                  <a:moveTo>
                    <a:pt x="15" y="0"/>
                  </a:moveTo>
                  <a:lnTo>
                    <a:pt x="45" y="7"/>
                  </a:lnTo>
                  <a:lnTo>
                    <a:pt x="91" y="42"/>
                  </a:lnTo>
                  <a:lnTo>
                    <a:pt x="82" y="53"/>
                  </a:lnTo>
                  <a:lnTo>
                    <a:pt x="67" y="45"/>
                  </a:lnTo>
                  <a:lnTo>
                    <a:pt x="30" y="15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8645526" y="1944688"/>
              <a:ext cx="138113" cy="889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9" y="0"/>
                </a:cxn>
                <a:cxn ang="0">
                  <a:pos x="87" y="41"/>
                </a:cxn>
                <a:cxn ang="0">
                  <a:pos x="77" y="56"/>
                </a:cxn>
                <a:cxn ang="0">
                  <a:pos x="54" y="34"/>
                </a:cxn>
                <a:cxn ang="0">
                  <a:pos x="33" y="13"/>
                </a:cxn>
                <a:cxn ang="0">
                  <a:pos x="0" y="10"/>
                </a:cxn>
                <a:cxn ang="0">
                  <a:pos x="2" y="0"/>
                </a:cxn>
              </a:cxnLst>
              <a:rect l="0" t="0" r="r" b="b"/>
              <a:pathLst>
                <a:path w="87" h="56">
                  <a:moveTo>
                    <a:pt x="2" y="0"/>
                  </a:moveTo>
                  <a:lnTo>
                    <a:pt x="39" y="0"/>
                  </a:lnTo>
                  <a:lnTo>
                    <a:pt x="87" y="41"/>
                  </a:lnTo>
                  <a:lnTo>
                    <a:pt x="77" y="56"/>
                  </a:lnTo>
                  <a:lnTo>
                    <a:pt x="54" y="34"/>
                  </a:lnTo>
                  <a:lnTo>
                    <a:pt x="33" y="13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8609013" y="2000250"/>
              <a:ext cx="130175" cy="85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46"/>
                </a:cxn>
                <a:cxn ang="0">
                  <a:pos x="67" y="54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82" h="54">
                  <a:moveTo>
                    <a:pt x="0" y="0"/>
                  </a:moveTo>
                  <a:lnTo>
                    <a:pt x="82" y="46"/>
                  </a:lnTo>
                  <a:lnTo>
                    <a:pt x="67" y="54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8591551" y="2082800"/>
              <a:ext cx="115888" cy="825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73" y="26"/>
                </a:cxn>
                <a:cxn ang="0">
                  <a:pos x="72" y="52"/>
                </a:cxn>
                <a:cxn ang="0">
                  <a:pos x="24" y="15"/>
                </a:cxn>
                <a:cxn ang="0">
                  <a:pos x="0" y="9"/>
                </a:cxn>
                <a:cxn ang="0">
                  <a:pos x="17" y="0"/>
                </a:cxn>
              </a:cxnLst>
              <a:rect l="0" t="0" r="r" b="b"/>
              <a:pathLst>
                <a:path w="73" h="52">
                  <a:moveTo>
                    <a:pt x="17" y="0"/>
                  </a:moveTo>
                  <a:lnTo>
                    <a:pt x="73" y="26"/>
                  </a:lnTo>
                  <a:lnTo>
                    <a:pt x="72" y="52"/>
                  </a:lnTo>
                  <a:lnTo>
                    <a:pt x="24" y="15"/>
                  </a:lnTo>
                  <a:lnTo>
                    <a:pt x="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7634288" y="1096962"/>
              <a:ext cx="82550" cy="106363"/>
            </a:xfrm>
            <a:custGeom>
              <a:avLst/>
              <a:gdLst/>
              <a:ahLst/>
              <a:cxnLst>
                <a:cxn ang="0">
                  <a:pos x="52" y="67"/>
                </a:cxn>
                <a:cxn ang="0">
                  <a:pos x="41" y="37"/>
                </a:cxn>
                <a:cxn ang="0">
                  <a:pos x="24" y="12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0" y="9"/>
                </a:cxn>
                <a:cxn ang="0">
                  <a:pos x="9" y="19"/>
                </a:cxn>
                <a:cxn ang="0">
                  <a:pos x="30" y="37"/>
                </a:cxn>
                <a:cxn ang="0">
                  <a:pos x="52" y="67"/>
                </a:cxn>
              </a:cxnLst>
              <a:rect l="0" t="0" r="r" b="b"/>
              <a:pathLst>
                <a:path w="52" h="67">
                  <a:moveTo>
                    <a:pt x="52" y="67"/>
                  </a:moveTo>
                  <a:lnTo>
                    <a:pt x="41" y="37"/>
                  </a:lnTo>
                  <a:lnTo>
                    <a:pt x="24" y="12"/>
                  </a:lnTo>
                  <a:lnTo>
                    <a:pt x="10" y="2"/>
                  </a:lnTo>
                  <a:lnTo>
                    <a:pt x="2" y="0"/>
                  </a:lnTo>
                  <a:lnTo>
                    <a:pt x="0" y="9"/>
                  </a:lnTo>
                  <a:lnTo>
                    <a:pt x="9" y="19"/>
                  </a:lnTo>
                  <a:lnTo>
                    <a:pt x="30" y="37"/>
                  </a:lnTo>
                  <a:lnTo>
                    <a:pt x="52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7518401" y="1182688"/>
              <a:ext cx="134938" cy="66675"/>
            </a:xfrm>
            <a:custGeom>
              <a:avLst/>
              <a:gdLst/>
              <a:ahLst/>
              <a:cxnLst>
                <a:cxn ang="0">
                  <a:pos x="85" y="42"/>
                </a:cxn>
                <a:cxn ang="0">
                  <a:pos x="69" y="25"/>
                </a:cxn>
                <a:cxn ang="0">
                  <a:pos x="51" y="10"/>
                </a:cxn>
                <a:cxn ang="0">
                  <a:pos x="21" y="0"/>
                </a:cxn>
                <a:cxn ang="0">
                  <a:pos x="0" y="7"/>
                </a:cxn>
                <a:cxn ang="0">
                  <a:pos x="5" y="17"/>
                </a:cxn>
                <a:cxn ang="0">
                  <a:pos x="21" y="17"/>
                </a:cxn>
                <a:cxn ang="0">
                  <a:pos x="51" y="21"/>
                </a:cxn>
                <a:cxn ang="0">
                  <a:pos x="85" y="42"/>
                </a:cxn>
              </a:cxnLst>
              <a:rect l="0" t="0" r="r" b="b"/>
              <a:pathLst>
                <a:path w="85" h="42">
                  <a:moveTo>
                    <a:pt x="85" y="42"/>
                  </a:moveTo>
                  <a:lnTo>
                    <a:pt x="69" y="25"/>
                  </a:lnTo>
                  <a:lnTo>
                    <a:pt x="51" y="10"/>
                  </a:lnTo>
                  <a:lnTo>
                    <a:pt x="21" y="0"/>
                  </a:lnTo>
                  <a:lnTo>
                    <a:pt x="0" y="7"/>
                  </a:lnTo>
                  <a:lnTo>
                    <a:pt x="5" y="17"/>
                  </a:lnTo>
                  <a:lnTo>
                    <a:pt x="21" y="17"/>
                  </a:lnTo>
                  <a:lnTo>
                    <a:pt x="51" y="21"/>
                  </a:lnTo>
                  <a:lnTo>
                    <a:pt x="85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7510463" y="1301750"/>
              <a:ext cx="133350" cy="36513"/>
            </a:xfrm>
            <a:custGeom>
              <a:avLst/>
              <a:gdLst/>
              <a:ahLst/>
              <a:cxnLst>
                <a:cxn ang="0">
                  <a:pos x="71" y="10"/>
                </a:cxn>
                <a:cxn ang="0">
                  <a:pos x="39" y="0"/>
                </a:cxn>
                <a:cxn ang="0">
                  <a:pos x="9" y="4"/>
                </a:cxn>
                <a:cxn ang="0">
                  <a:pos x="0" y="18"/>
                </a:cxn>
                <a:cxn ang="0">
                  <a:pos x="14" y="23"/>
                </a:cxn>
                <a:cxn ang="0">
                  <a:pos x="46" y="19"/>
                </a:cxn>
                <a:cxn ang="0">
                  <a:pos x="84" y="18"/>
                </a:cxn>
                <a:cxn ang="0">
                  <a:pos x="71" y="10"/>
                </a:cxn>
              </a:cxnLst>
              <a:rect l="0" t="0" r="r" b="b"/>
              <a:pathLst>
                <a:path w="84" h="23">
                  <a:moveTo>
                    <a:pt x="71" y="10"/>
                  </a:moveTo>
                  <a:lnTo>
                    <a:pt x="39" y="0"/>
                  </a:lnTo>
                  <a:lnTo>
                    <a:pt x="9" y="4"/>
                  </a:lnTo>
                  <a:lnTo>
                    <a:pt x="0" y="18"/>
                  </a:lnTo>
                  <a:lnTo>
                    <a:pt x="14" y="23"/>
                  </a:lnTo>
                  <a:lnTo>
                    <a:pt x="46" y="19"/>
                  </a:lnTo>
                  <a:lnTo>
                    <a:pt x="84" y="18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7664451" y="1246188"/>
              <a:ext cx="236538" cy="193675"/>
            </a:xfrm>
            <a:custGeom>
              <a:avLst/>
              <a:gdLst/>
              <a:ahLst/>
              <a:cxnLst>
                <a:cxn ang="0">
                  <a:pos x="88" y="62"/>
                </a:cxn>
                <a:cxn ang="0">
                  <a:pos x="78" y="33"/>
                </a:cxn>
                <a:cxn ang="0">
                  <a:pos x="65" y="13"/>
                </a:cxn>
                <a:cxn ang="0">
                  <a:pos x="49" y="2"/>
                </a:cxn>
                <a:cxn ang="0">
                  <a:pos x="29" y="0"/>
                </a:cxn>
                <a:cxn ang="0">
                  <a:pos x="15" y="6"/>
                </a:cxn>
                <a:cxn ang="0">
                  <a:pos x="7" y="16"/>
                </a:cxn>
                <a:cxn ang="0">
                  <a:pos x="0" y="30"/>
                </a:cxn>
                <a:cxn ang="0">
                  <a:pos x="0" y="55"/>
                </a:cxn>
                <a:cxn ang="0">
                  <a:pos x="5" y="82"/>
                </a:cxn>
                <a:cxn ang="0">
                  <a:pos x="19" y="102"/>
                </a:cxn>
                <a:cxn ang="0">
                  <a:pos x="35" y="115"/>
                </a:cxn>
                <a:cxn ang="0">
                  <a:pos x="50" y="122"/>
                </a:cxn>
                <a:cxn ang="0">
                  <a:pos x="70" y="122"/>
                </a:cxn>
                <a:cxn ang="0">
                  <a:pos x="78" y="116"/>
                </a:cxn>
                <a:cxn ang="0">
                  <a:pos x="85" y="105"/>
                </a:cxn>
                <a:cxn ang="0">
                  <a:pos x="86" y="95"/>
                </a:cxn>
                <a:cxn ang="0">
                  <a:pos x="88" y="80"/>
                </a:cxn>
                <a:cxn ang="0">
                  <a:pos x="123" y="88"/>
                </a:cxn>
                <a:cxn ang="0">
                  <a:pos x="145" y="93"/>
                </a:cxn>
                <a:cxn ang="0">
                  <a:pos x="149" y="88"/>
                </a:cxn>
                <a:cxn ang="0">
                  <a:pos x="148" y="80"/>
                </a:cxn>
                <a:cxn ang="0">
                  <a:pos x="138" y="76"/>
                </a:cxn>
                <a:cxn ang="0">
                  <a:pos x="121" y="73"/>
                </a:cxn>
                <a:cxn ang="0">
                  <a:pos x="98" y="69"/>
                </a:cxn>
                <a:cxn ang="0">
                  <a:pos x="88" y="62"/>
                </a:cxn>
              </a:cxnLst>
              <a:rect l="0" t="0" r="r" b="b"/>
              <a:pathLst>
                <a:path w="149" h="122">
                  <a:moveTo>
                    <a:pt x="88" y="62"/>
                  </a:moveTo>
                  <a:lnTo>
                    <a:pt x="78" y="33"/>
                  </a:lnTo>
                  <a:lnTo>
                    <a:pt x="65" y="13"/>
                  </a:lnTo>
                  <a:lnTo>
                    <a:pt x="49" y="2"/>
                  </a:lnTo>
                  <a:lnTo>
                    <a:pt x="29" y="0"/>
                  </a:lnTo>
                  <a:lnTo>
                    <a:pt x="15" y="6"/>
                  </a:lnTo>
                  <a:lnTo>
                    <a:pt x="7" y="16"/>
                  </a:lnTo>
                  <a:lnTo>
                    <a:pt x="0" y="30"/>
                  </a:lnTo>
                  <a:lnTo>
                    <a:pt x="0" y="55"/>
                  </a:lnTo>
                  <a:lnTo>
                    <a:pt x="5" y="82"/>
                  </a:lnTo>
                  <a:lnTo>
                    <a:pt x="19" y="102"/>
                  </a:lnTo>
                  <a:lnTo>
                    <a:pt x="35" y="115"/>
                  </a:lnTo>
                  <a:lnTo>
                    <a:pt x="50" y="122"/>
                  </a:lnTo>
                  <a:lnTo>
                    <a:pt x="70" y="122"/>
                  </a:lnTo>
                  <a:lnTo>
                    <a:pt x="78" y="116"/>
                  </a:lnTo>
                  <a:lnTo>
                    <a:pt x="85" y="105"/>
                  </a:lnTo>
                  <a:lnTo>
                    <a:pt x="86" y="95"/>
                  </a:lnTo>
                  <a:lnTo>
                    <a:pt x="88" y="80"/>
                  </a:lnTo>
                  <a:lnTo>
                    <a:pt x="123" y="88"/>
                  </a:lnTo>
                  <a:lnTo>
                    <a:pt x="145" y="93"/>
                  </a:lnTo>
                  <a:lnTo>
                    <a:pt x="149" y="88"/>
                  </a:lnTo>
                  <a:lnTo>
                    <a:pt x="148" y="80"/>
                  </a:lnTo>
                  <a:lnTo>
                    <a:pt x="138" y="76"/>
                  </a:lnTo>
                  <a:lnTo>
                    <a:pt x="121" y="73"/>
                  </a:lnTo>
                  <a:lnTo>
                    <a:pt x="98" y="69"/>
                  </a:lnTo>
                  <a:lnTo>
                    <a:pt x="8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7729538" y="1484313"/>
              <a:ext cx="146050" cy="2762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5" y="0"/>
                </a:cxn>
                <a:cxn ang="0">
                  <a:pos x="61" y="11"/>
                </a:cxn>
                <a:cxn ang="0">
                  <a:pos x="74" y="27"/>
                </a:cxn>
                <a:cxn ang="0">
                  <a:pos x="82" y="43"/>
                </a:cxn>
                <a:cxn ang="0">
                  <a:pos x="89" y="64"/>
                </a:cxn>
                <a:cxn ang="0">
                  <a:pos x="92" y="93"/>
                </a:cxn>
                <a:cxn ang="0">
                  <a:pos x="92" y="119"/>
                </a:cxn>
                <a:cxn ang="0">
                  <a:pos x="88" y="146"/>
                </a:cxn>
                <a:cxn ang="0">
                  <a:pos x="82" y="159"/>
                </a:cxn>
                <a:cxn ang="0">
                  <a:pos x="74" y="171"/>
                </a:cxn>
                <a:cxn ang="0">
                  <a:pos x="62" y="174"/>
                </a:cxn>
                <a:cxn ang="0">
                  <a:pos x="45" y="171"/>
                </a:cxn>
                <a:cxn ang="0">
                  <a:pos x="31" y="162"/>
                </a:cxn>
                <a:cxn ang="0">
                  <a:pos x="21" y="152"/>
                </a:cxn>
                <a:cxn ang="0">
                  <a:pos x="17" y="139"/>
                </a:cxn>
                <a:cxn ang="0">
                  <a:pos x="14" y="117"/>
                </a:cxn>
                <a:cxn ang="0">
                  <a:pos x="18" y="96"/>
                </a:cxn>
                <a:cxn ang="0">
                  <a:pos x="24" y="86"/>
                </a:cxn>
                <a:cxn ang="0">
                  <a:pos x="24" y="74"/>
                </a:cxn>
                <a:cxn ang="0">
                  <a:pos x="21" y="60"/>
                </a:cxn>
                <a:cxn ang="0">
                  <a:pos x="17" y="46"/>
                </a:cxn>
                <a:cxn ang="0">
                  <a:pos x="7" y="31"/>
                </a:cxn>
                <a:cxn ang="0">
                  <a:pos x="0" y="17"/>
                </a:cxn>
                <a:cxn ang="0">
                  <a:pos x="3" y="7"/>
                </a:cxn>
                <a:cxn ang="0">
                  <a:pos x="14" y="0"/>
                </a:cxn>
              </a:cxnLst>
              <a:rect l="0" t="0" r="r" b="b"/>
              <a:pathLst>
                <a:path w="92" h="174">
                  <a:moveTo>
                    <a:pt x="14" y="0"/>
                  </a:moveTo>
                  <a:lnTo>
                    <a:pt x="35" y="0"/>
                  </a:lnTo>
                  <a:lnTo>
                    <a:pt x="61" y="11"/>
                  </a:lnTo>
                  <a:lnTo>
                    <a:pt x="74" y="27"/>
                  </a:lnTo>
                  <a:lnTo>
                    <a:pt x="82" y="43"/>
                  </a:lnTo>
                  <a:lnTo>
                    <a:pt x="89" y="64"/>
                  </a:lnTo>
                  <a:lnTo>
                    <a:pt x="92" y="93"/>
                  </a:lnTo>
                  <a:lnTo>
                    <a:pt x="92" y="119"/>
                  </a:lnTo>
                  <a:lnTo>
                    <a:pt x="88" y="146"/>
                  </a:lnTo>
                  <a:lnTo>
                    <a:pt x="82" y="159"/>
                  </a:lnTo>
                  <a:lnTo>
                    <a:pt x="74" y="171"/>
                  </a:lnTo>
                  <a:lnTo>
                    <a:pt x="62" y="174"/>
                  </a:lnTo>
                  <a:lnTo>
                    <a:pt x="45" y="171"/>
                  </a:lnTo>
                  <a:lnTo>
                    <a:pt x="31" y="162"/>
                  </a:lnTo>
                  <a:lnTo>
                    <a:pt x="21" y="152"/>
                  </a:lnTo>
                  <a:lnTo>
                    <a:pt x="17" y="139"/>
                  </a:lnTo>
                  <a:lnTo>
                    <a:pt x="14" y="117"/>
                  </a:lnTo>
                  <a:lnTo>
                    <a:pt x="18" y="96"/>
                  </a:lnTo>
                  <a:lnTo>
                    <a:pt x="24" y="86"/>
                  </a:lnTo>
                  <a:lnTo>
                    <a:pt x="24" y="74"/>
                  </a:lnTo>
                  <a:lnTo>
                    <a:pt x="21" y="60"/>
                  </a:lnTo>
                  <a:lnTo>
                    <a:pt x="17" y="46"/>
                  </a:lnTo>
                  <a:lnTo>
                    <a:pt x="7" y="31"/>
                  </a:lnTo>
                  <a:lnTo>
                    <a:pt x="0" y="17"/>
                  </a:lnTo>
                  <a:lnTo>
                    <a:pt x="3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7791451" y="1474788"/>
              <a:ext cx="263525" cy="2746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" y="0"/>
                </a:cxn>
                <a:cxn ang="0">
                  <a:pos x="18" y="6"/>
                </a:cxn>
                <a:cxn ang="0">
                  <a:pos x="36" y="24"/>
                </a:cxn>
                <a:cxn ang="0">
                  <a:pos x="54" y="49"/>
                </a:cxn>
                <a:cxn ang="0">
                  <a:pos x="76" y="69"/>
                </a:cxn>
                <a:cxn ang="0">
                  <a:pos x="96" y="90"/>
                </a:cxn>
                <a:cxn ang="0">
                  <a:pos x="120" y="106"/>
                </a:cxn>
                <a:cxn ang="0">
                  <a:pos x="139" y="112"/>
                </a:cxn>
                <a:cxn ang="0">
                  <a:pos x="161" y="112"/>
                </a:cxn>
                <a:cxn ang="0">
                  <a:pos x="166" y="120"/>
                </a:cxn>
                <a:cxn ang="0">
                  <a:pos x="158" y="123"/>
                </a:cxn>
                <a:cxn ang="0">
                  <a:pos x="133" y="120"/>
                </a:cxn>
                <a:cxn ang="0">
                  <a:pos x="143" y="134"/>
                </a:cxn>
                <a:cxn ang="0">
                  <a:pos x="143" y="152"/>
                </a:cxn>
                <a:cxn ang="0">
                  <a:pos x="135" y="154"/>
                </a:cxn>
                <a:cxn ang="0">
                  <a:pos x="132" y="171"/>
                </a:cxn>
                <a:cxn ang="0">
                  <a:pos x="123" y="173"/>
                </a:cxn>
                <a:cxn ang="0">
                  <a:pos x="118" y="160"/>
                </a:cxn>
                <a:cxn ang="0">
                  <a:pos x="122" y="144"/>
                </a:cxn>
                <a:cxn ang="0">
                  <a:pos x="113" y="127"/>
                </a:cxn>
                <a:cxn ang="0">
                  <a:pos x="102" y="110"/>
                </a:cxn>
                <a:cxn ang="0">
                  <a:pos x="83" y="92"/>
                </a:cxn>
                <a:cxn ang="0">
                  <a:pos x="64" y="76"/>
                </a:cxn>
                <a:cxn ang="0">
                  <a:pos x="39" y="56"/>
                </a:cxn>
                <a:cxn ang="0">
                  <a:pos x="14" y="34"/>
                </a:cxn>
                <a:cxn ang="0">
                  <a:pos x="0" y="14"/>
                </a:cxn>
              </a:cxnLst>
              <a:rect l="0" t="0" r="r" b="b"/>
              <a:pathLst>
                <a:path w="166" h="173">
                  <a:moveTo>
                    <a:pt x="0" y="14"/>
                  </a:moveTo>
                  <a:lnTo>
                    <a:pt x="3" y="0"/>
                  </a:lnTo>
                  <a:lnTo>
                    <a:pt x="18" y="6"/>
                  </a:lnTo>
                  <a:lnTo>
                    <a:pt x="36" y="24"/>
                  </a:lnTo>
                  <a:lnTo>
                    <a:pt x="54" y="49"/>
                  </a:lnTo>
                  <a:lnTo>
                    <a:pt x="76" y="69"/>
                  </a:lnTo>
                  <a:lnTo>
                    <a:pt x="96" y="90"/>
                  </a:lnTo>
                  <a:lnTo>
                    <a:pt x="120" y="106"/>
                  </a:lnTo>
                  <a:lnTo>
                    <a:pt x="139" y="112"/>
                  </a:lnTo>
                  <a:lnTo>
                    <a:pt x="161" y="112"/>
                  </a:lnTo>
                  <a:lnTo>
                    <a:pt x="166" y="120"/>
                  </a:lnTo>
                  <a:lnTo>
                    <a:pt x="158" y="123"/>
                  </a:lnTo>
                  <a:lnTo>
                    <a:pt x="133" y="120"/>
                  </a:lnTo>
                  <a:lnTo>
                    <a:pt x="143" y="134"/>
                  </a:lnTo>
                  <a:lnTo>
                    <a:pt x="143" y="152"/>
                  </a:lnTo>
                  <a:lnTo>
                    <a:pt x="135" y="154"/>
                  </a:lnTo>
                  <a:lnTo>
                    <a:pt x="132" y="171"/>
                  </a:lnTo>
                  <a:lnTo>
                    <a:pt x="123" y="173"/>
                  </a:lnTo>
                  <a:lnTo>
                    <a:pt x="118" y="160"/>
                  </a:lnTo>
                  <a:lnTo>
                    <a:pt x="122" y="144"/>
                  </a:lnTo>
                  <a:lnTo>
                    <a:pt x="113" y="127"/>
                  </a:lnTo>
                  <a:lnTo>
                    <a:pt x="102" y="110"/>
                  </a:lnTo>
                  <a:lnTo>
                    <a:pt x="83" y="92"/>
                  </a:lnTo>
                  <a:lnTo>
                    <a:pt x="64" y="76"/>
                  </a:lnTo>
                  <a:lnTo>
                    <a:pt x="39" y="56"/>
                  </a:lnTo>
                  <a:lnTo>
                    <a:pt x="14" y="3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7550151" y="1495425"/>
              <a:ext cx="203200" cy="354013"/>
            </a:xfrm>
            <a:custGeom>
              <a:avLst/>
              <a:gdLst/>
              <a:ahLst/>
              <a:cxnLst>
                <a:cxn ang="0">
                  <a:pos x="91" y="30"/>
                </a:cxn>
                <a:cxn ang="0">
                  <a:pos x="107" y="7"/>
                </a:cxn>
                <a:cxn ang="0">
                  <a:pos x="127" y="0"/>
                </a:cxn>
                <a:cxn ang="0">
                  <a:pos x="128" y="20"/>
                </a:cxn>
                <a:cxn ang="0">
                  <a:pos x="120" y="31"/>
                </a:cxn>
                <a:cxn ang="0">
                  <a:pos x="101" y="44"/>
                </a:cxn>
                <a:cxn ang="0">
                  <a:pos x="91" y="73"/>
                </a:cxn>
                <a:cxn ang="0">
                  <a:pos x="86" y="102"/>
                </a:cxn>
                <a:cxn ang="0">
                  <a:pos x="81" y="133"/>
                </a:cxn>
                <a:cxn ang="0">
                  <a:pos x="74" y="154"/>
                </a:cxn>
                <a:cxn ang="0">
                  <a:pos x="66" y="177"/>
                </a:cxn>
                <a:cxn ang="0">
                  <a:pos x="68" y="189"/>
                </a:cxn>
                <a:cxn ang="0">
                  <a:pos x="80" y="203"/>
                </a:cxn>
                <a:cxn ang="0">
                  <a:pos x="86" y="213"/>
                </a:cxn>
                <a:cxn ang="0">
                  <a:pos x="83" y="223"/>
                </a:cxn>
                <a:cxn ang="0">
                  <a:pos x="74" y="223"/>
                </a:cxn>
                <a:cxn ang="0">
                  <a:pos x="68" y="215"/>
                </a:cxn>
                <a:cxn ang="0">
                  <a:pos x="63" y="206"/>
                </a:cxn>
                <a:cxn ang="0">
                  <a:pos x="54" y="200"/>
                </a:cxn>
                <a:cxn ang="0">
                  <a:pos x="41" y="207"/>
                </a:cxn>
                <a:cxn ang="0">
                  <a:pos x="31" y="215"/>
                </a:cxn>
                <a:cxn ang="0">
                  <a:pos x="20" y="217"/>
                </a:cxn>
                <a:cxn ang="0">
                  <a:pos x="17" y="207"/>
                </a:cxn>
                <a:cxn ang="0">
                  <a:pos x="4" y="210"/>
                </a:cxn>
                <a:cxn ang="0">
                  <a:pos x="0" y="203"/>
                </a:cxn>
                <a:cxn ang="0">
                  <a:pos x="1" y="192"/>
                </a:cxn>
                <a:cxn ang="0">
                  <a:pos x="24" y="189"/>
                </a:cxn>
                <a:cxn ang="0">
                  <a:pos x="36" y="184"/>
                </a:cxn>
                <a:cxn ang="0">
                  <a:pos x="46" y="176"/>
                </a:cxn>
                <a:cxn ang="0">
                  <a:pos x="63" y="157"/>
                </a:cxn>
                <a:cxn ang="0">
                  <a:pos x="70" y="134"/>
                </a:cxn>
                <a:cxn ang="0">
                  <a:pos x="74" y="103"/>
                </a:cxn>
                <a:cxn ang="0">
                  <a:pos x="73" y="72"/>
                </a:cxn>
                <a:cxn ang="0">
                  <a:pos x="81" y="47"/>
                </a:cxn>
                <a:cxn ang="0">
                  <a:pos x="91" y="30"/>
                </a:cxn>
              </a:cxnLst>
              <a:rect l="0" t="0" r="r" b="b"/>
              <a:pathLst>
                <a:path w="128" h="223">
                  <a:moveTo>
                    <a:pt x="91" y="30"/>
                  </a:moveTo>
                  <a:lnTo>
                    <a:pt x="107" y="7"/>
                  </a:lnTo>
                  <a:lnTo>
                    <a:pt x="127" y="0"/>
                  </a:lnTo>
                  <a:lnTo>
                    <a:pt x="128" y="20"/>
                  </a:lnTo>
                  <a:lnTo>
                    <a:pt x="120" y="31"/>
                  </a:lnTo>
                  <a:lnTo>
                    <a:pt x="101" y="44"/>
                  </a:lnTo>
                  <a:lnTo>
                    <a:pt x="91" y="73"/>
                  </a:lnTo>
                  <a:lnTo>
                    <a:pt x="86" y="102"/>
                  </a:lnTo>
                  <a:lnTo>
                    <a:pt x="81" y="133"/>
                  </a:lnTo>
                  <a:lnTo>
                    <a:pt x="74" y="154"/>
                  </a:lnTo>
                  <a:lnTo>
                    <a:pt x="66" y="177"/>
                  </a:lnTo>
                  <a:lnTo>
                    <a:pt x="68" y="189"/>
                  </a:lnTo>
                  <a:lnTo>
                    <a:pt x="80" y="203"/>
                  </a:lnTo>
                  <a:lnTo>
                    <a:pt x="86" y="213"/>
                  </a:lnTo>
                  <a:lnTo>
                    <a:pt x="83" y="223"/>
                  </a:lnTo>
                  <a:lnTo>
                    <a:pt x="74" y="223"/>
                  </a:lnTo>
                  <a:lnTo>
                    <a:pt x="68" y="215"/>
                  </a:lnTo>
                  <a:lnTo>
                    <a:pt x="63" y="206"/>
                  </a:lnTo>
                  <a:lnTo>
                    <a:pt x="54" y="200"/>
                  </a:lnTo>
                  <a:lnTo>
                    <a:pt x="41" y="207"/>
                  </a:lnTo>
                  <a:lnTo>
                    <a:pt x="31" y="215"/>
                  </a:lnTo>
                  <a:lnTo>
                    <a:pt x="20" y="217"/>
                  </a:lnTo>
                  <a:lnTo>
                    <a:pt x="17" y="207"/>
                  </a:lnTo>
                  <a:lnTo>
                    <a:pt x="4" y="210"/>
                  </a:lnTo>
                  <a:lnTo>
                    <a:pt x="0" y="203"/>
                  </a:lnTo>
                  <a:lnTo>
                    <a:pt x="1" y="192"/>
                  </a:lnTo>
                  <a:lnTo>
                    <a:pt x="24" y="189"/>
                  </a:lnTo>
                  <a:lnTo>
                    <a:pt x="36" y="184"/>
                  </a:lnTo>
                  <a:lnTo>
                    <a:pt x="46" y="176"/>
                  </a:lnTo>
                  <a:lnTo>
                    <a:pt x="63" y="157"/>
                  </a:lnTo>
                  <a:lnTo>
                    <a:pt x="70" y="134"/>
                  </a:lnTo>
                  <a:lnTo>
                    <a:pt x="74" y="103"/>
                  </a:lnTo>
                  <a:lnTo>
                    <a:pt x="73" y="72"/>
                  </a:lnTo>
                  <a:lnTo>
                    <a:pt x="81" y="47"/>
                  </a:lnTo>
                  <a:lnTo>
                    <a:pt x="9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7816851" y="1730375"/>
              <a:ext cx="196850" cy="36036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7" y="1"/>
                </a:cxn>
                <a:cxn ang="0">
                  <a:pos x="40" y="27"/>
                </a:cxn>
                <a:cxn ang="0">
                  <a:pos x="71" y="69"/>
                </a:cxn>
                <a:cxn ang="0">
                  <a:pos x="81" y="86"/>
                </a:cxn>
                <a:cxn ang="0">
                  <a:pos x="81" y="102"/>
                </a:cxn>
                <a:cxn ang="0">
                  <a:pos x="71" y="131"/>
                </a:cxn>
                <a:cxn ang="0">
                  <a:pos x="61" y="163"/>
                </a:cxn>
                <a:cxn ang="0">
                  <a:pos x="64" y="173"/>
                </a:cxn>
                <a:cxn ang="0">
                  <a:pos x="80" y="186"/>
                </a:cxn>
                <a:cxn ang="0">
                  <a:pos x="104" y="196"/>
                </a:cxn>
                <a:cxn ang="0">
                  <a:pos x="117" y="201"/>
                </a:cxn>
                <a:cxn ang="0">
                  <a:pos x="124" y="207"/>
                </a:cxn>
                <a:cxn ang="0">
                  <a:pos x="119" y="223"/>
                </a:cxn>
                <a:cxn ang="0">
                  <a:pos x="104" y="227"/>
                </a:cxn>
                <a:cxn ang="0">
                  <a:pos x="93" y="216"/>
                </a:cxn>
                <a:cxn ang="0">
                  <a:pos x="77" y="202"/>
                </a:cxn>
                <a:cxn ang="0">
                  <a:pos x="60" y="199"/>
                </a:cxn>
                <a:cxn ang="0">
                  <a:pos x="50" y="196"/>
                </a:cxn>
                <a:cxn ang="0">
                  <a:pos x="38" y="187"/>
                </a:cxn>
                <a:cxn ang="0">
                  <a:pos x="34" y="176"/>
                </a:cxn>
                <a:cxn ang="0">
                  <a:pos x="40" y="167"/>
                </a:cxn>
                <a:cxn ang="0">
                  <a:pos x="50" y="153"/>
                </a:cxn>
                <a:cxn ang="0">
                  <a:pos x="60" y="122"/>
                </a:cxn>
                <a:cxn ang="0">
                  <a:pos x="61" y="95"/>
                </a:cxn>
                <a:cxn ang="0">
                  <a:pos x="56" y="85"/>
                </a:cxn>
                <a:cxn ang="0">
                  <a:pos x="47" y="73"/>
                </a:cxn>
                <a:cxn ang="0">
                  <a:pos x="23" y="55"/>
                </a:cxn>
                <a:cxn ang="0">
                  <a:pos x="5" y="36"/>
                </a:cxn>
                <a:cxn ang="0">
                  <a:pos x="0" y="20"/>
                </a:cxn>
                <a:cxn ang="0">
                  <a:pos x="3" y="0"/>
                </a:cxn>
              </a:cxnLst>
              <a:rect l="0" t="0" r="r" b="b"/>
              <a:pathLst>
                <a:path w="124" h="227">
                  <a:moveTo>
                    <a:pt x="3" y="0"/>
                  </a:moveTo>
                  <a:lnTo>
                    <a:pt x="17" y="1"/>
                  </a:lnTo>
                  <a:lnTo>
                    <a:pt x="40" y="27"/>
                  </a:lnTo>
                  <a:lnTo>
                    <a:pt x="71" y="69"/>
                  </a:lnTo>
                  <a:lnTo>
                    <a:pt x="81" y="86"/>
                  </a:lnTo>
                  <a:lnTo>
                    <a:pt x="81" y="102"/>
                  </a:lnTo>
                  <a:lnTo>
                    <a:pt x="71" y="131"/>
                  </a:lnTo>
                  <a:lnTo>
                    <a:pt x="61" y="163"/>
                  </a:lnTo>
                  <a:lnTo>
                    <a:pt x="64" y="173"/>
                  </a:lnTo>
                  <a:lnTo>
                    <a:pt x="80" y="186"/>
                  </a:lnTo>
                  <a:lnTo>
                    <a:pt x="104" y="196"/>
                  </a:lnTo>
                  <a:lnTo>
                    <a:pt x="117" y="201"/>
                  </a:lnTo>
                  <a:lnTo>
                    <a:pt x="124" y="207"/>
                  </a:lnTo>
                  <a:lnTo>
                    <a:pt x="119" y="223"/>
                  </a:lnTo>
                  <a:lnTo>
                    <a:pt x="104" y="227"/>
                  </a:lnTo>
                  <a:lnTo>
                    <a:pt x="93" y="216"/>
                  </a:lnTo>
                  <a:lnTo>
                    <a:pt x="77" y="202"/>
                  </a:lnTo>
                  <a:lnTo>
                    <a:pt x="60" y="199"/>
                  </a:lnTo>
                  <a:lnTo>
                    <a:pt x="50" y="196"/>
                  </a:lnTo>
                  <a:lnTo>
                    <a:pt x="38" y="187"/>
                  </a:lnTo>
                  <a:lnTo>
                    <a:pt x="34" y="176"/>
                  </a:lnTo>
                  <a:lnTo>
                    <a:pt x="40" y="167"/>
                  </a:lnTo>
                  <a:lnTo>
                    <a:pt x="50" y="153"/>
                  </a:lnTo>
                  <a:lnTo>
                    <a:pt x="60" y="122"/>
                  </a:lnTo>
                  <a:lnTo>
                    <a:pt x="61" y="95"/>
                  </a:lnTo>
                  <a:lnTo>
                    <a:pt x="56" y="85"/>
                  </a:lnTo>
                  <a:lnTo>
                    <a:pt x="47" y="73"/>
                  </a:lnTo>
                  <a:lnTo>
                    <a:pt x="23" y="55"/>
                  </a:lnTo>
                  <a:lnTo>
                    <a:pt x="5" y="36"/>
                  </a:lnTo>
                  <a:lnTo>
                    <a:pt x="0" y="2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7664451" y="1714500"/>
              <a:ext cx="147638" cy="381000"/>
            </a:xfrm>
            <a:custGeom>
              <a:avLst/>
              <a:gdLst/>
              <a:ahLst/>
              <a:cxnLst>
                <a:cxn ang="0">
                  <a:pos x="53" y="26"/>
                </a:cxn>
                <a:cxn ang="0">
                  <a:pos x="66" y="0"/>
                </a:cxn>
                <a:cxn ang="0">
                  <a:pos x="87" y="0"/>
                </a:cxn>
                <a:cxn ang="0">
                  <a:pos x="93" y="13"/>
                </a:cxn>
                <a:cxn ang="0">
                  <a:pos x="88" y="26"/>
                </a:cxn>
                <a:cxn ang="0">
                  <a:pos x="70" y="50"/>
                </a:cxn>
                <a:cxn ang="0">
                  <a:pos x="47" y="79"/>
                </a:cxn>
                <a:cxn ang="0">
                  <a:pos x="34" y="99"/>
                </a:cxn>
                <a:cxn ang="0">
                  <a:pos x="26" y="112"/>
                </a:cxn>
                <a:cxn ang="0">
                  <a:pos x="26" y="122"/>
                </a:cxn>
                <a:cxn ang="0">
                  <a:pos x="37" y="132"/>
                </a:cxn>
                <a:cxn ang="0">
                  <a:pos x="60" y="147"/>
                </a:cxn>
                <a:cxn ang="0">
                  <a:pos x="71" y="163"/>
                </a:cxn>
                <a:cxn ang="0">
                  <a:pos x="80" y="177"/>
                </a:cxn>
                <a:cxn ang="0">
                  <a:pos x="80" y="193"/>
                </a:cxn>
                <a:cxn ang="0">
                  <a:pos x="74" y="201"/>
                </a:cxn>
                <a:cxn ang="0">
                  <a:pos x="66" y="203"/>
                </a:cxn>
                <a:cxn ang="0">
                  <a:pos x="53" y="217"/>
                </a:cxn>
                <a:cxn ang="0">
                  <a:pos x="43" y="239"/>
                </a:cxn>
                <a:cxn ang="0">
                  <a:pos x="34" y="240"/>
                </a:cxn>
                <a:cxn ang="0">
                  <a:pos x="16" y="223"/>
                </a:cxn>
                <a:cxn ang="0">
                  <a:pos x="19" y="211"/>
                </a:cxn>
                <a:cxn ang="0">
                  <a:pos x="37" y="201"/>
                </a:cxn>
                <a:cxn ang="0">
                  <a:pos x="53" y="190"/>
                </a:cxn>
                <a:cxn ang="0">
                  <a:pos x="57" y="183"/>
                </a:cxn>
                <a:cxn ang="0">
                  <a:pos x="60" y="170"/>
                </a:cxn>
                <a:cxn ang="0">
                  <a:pos x="50" y="160"/>
                </a:cxn>
                <a:cxn ang="0">
                  <a:pos x="29" y="147"/>
                </a:cxn>
                <a:cxn ang="0">
                  <a:pos x="9" y="135"/>
                </a:cxn>
                <a:cxn ang="0">
                  <a:pos x="0" y="127"/>
                </a:cxn>
                <a:cxn ang="0">
                  <a:pos x="0" y="116"/>
                </a:cxn>
                <a:cxn ang="0">
                  <a:pos x="7" y="105"/>
                </a:cxn>
                <a:cxn ang="0">
                  <a:pos x="27" y="73"/>
                </a:cxn>
                <a:cxn ang="0">
                  <a:pos x="43" y="39"/>
                </a:cxn>
                <a:cxn ang="0">
                  <a:pos x="53" y="26"/>
                </a:cxn>
              </a:cxnLst>
              <a:rect l="0" t="0" r="r" b="b"/>
              <a:pathLst>
                <a:path w="93" h="240">
                  <a:moveTo>
                    <a:pt x="53" y="26"/>
                  </a:moveTo>
                  <a:lnTo>
                    <a:pt x="66" y="0"/>
                  </a:lnTo>
                  <a:lnTo>
                    <a:pt x="87" y="0"/>
                  </a:lnTo>
                  <a:lnTo>
                    <a:pt x="93" y="13"/>
                  </a:lnTo>
                  <a:lnTo>
                    <a:pt x="88" y="26"/>
                  </a:lnTo>
                  <a:lnTo>
                    <a:pt x="70" y="50"/>
                  </a:lnTo>
                  <a:lnTo>
                    <a:pt x="47" y="79"/>
                  </a:lnTo>
                  <a:lnTo>
                    <a:pt x="34" y="99"/>
                  </a:lnTo>
                  <a:lnTo>
                    <a:pt x="26" y="112"/>
                  </a:lnTo>
                  <a:lnTo>
                    <a:pt x="26" y="122"/>
                  </a:lnTo>
                  <a:lnTo>
                    <a:pt x="37" y="132"/>
                  </a:lnTo>
                  <a:lnTo>
                    <a:pt x="60" y="147"/>
                  </a:lnTo>
                  <a:lnTo>
                    <a:pt x="71" y="163"/>
                  </a:lnTo>
                  <a:lnTo>
                    <a:pt x="80" y="177"/>
                  </a:lnTo>
                  <a:lnTo>
                    <a:pt x="80" y="193"/>
                  </a:lnTo>
                  <a:lnTo>
                    <a:pt x="74" y="201"/>
                  </a:lnTo>
                  <a:lnTo>
                    <a:pt x="66" y="203"/>
                  </a:lnTo>
                  <a:lnTo>
                    <a:pt x="53" y="217"/>
                  </a:lnTo>
                  <a:lnTo>
                    <a:pt x="43" y="239"/>
                  </a:lnTo>
                  <a:lnTo>
                    <a:pt x="34" y="240"/>
                  </a:lnTo>
                  <a:lnTo>
                    <a:pt x="16" y="223"/>
                  </a:lnTo>
                  <a:lnTo>
                    <a:pt x="19" y="211"/>
                  </a:lnTo>
                  <a:lnTo>
                    <a:pt x="37" y="201"/>
                  </a:lnTo>
                  <a:lnTo>
                    <a:pt x="53" y="190"/>
                  </a:lnTo>
                  <a:lnTo>
                    <a:pt x="57" y="183"/>
                  </a:lnTo>
                  <a:lnTo>
                    <a:pt x="60" y="170"/>
                  </a:lnTo>
                  <a:lnTo>
                    <a:pt x="50" y="160"/>
                  </a:lnTo>
                  <a:lnTo>
                    <a:pt x="29" y="147"/>
                  </a:lnTo>
                  <a:lnTo>
                    <a:pt x="9" y="135"/>
                  </a:lnTo>
                  <a:lnTo>
                    <a:pt x="0" y="127"/>
                  </a:lnTo>
                  <a:lnTo>
                    <a:pt x="0" y="116"/>
                  </a:lnTo>
                  <a:lnTo>
                    <a:pt x="7" y="105"/>
                  </a:lnTo>
                  <a:lnTo>
                    <a:pt x="27" y="73"/>
                  </a:lnTo>
                  <a:lnTo>
                    <a:pt x="43" y="39"/>
                  </a:lnTo>
                  <a:lnTo>
                    <a:pt x="53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10"/>
            <p:cNvSpPr>
              <a:spLocks/>
            </p:cNvSpPr>
            <p:nvPr/>
          </p:nvSpPr>
          <p:spPr bwMode="auto">
            <a:xfrm>
              <a:off x="8215314" y="1540670"/>
              <a:ext cx="228600" cy="10160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44" y="49"/>
                </a:cxn>
                <a:cxn ang="0">
                  <a:pos x="139" y="64"/>
                </a:cxn>
                <a:cxn ang="0">
                  <a:pos x="116" y="52"/>
                </a:cxn>
                <a:cxn ang="0">
                  <a:pos x="51" y="24"/>
                </a:cxn>
                <a:cxn ang="0">
                  <a:pos x="0" y="10"/>
                </a:cxn>
                <a:cxn ang="0">
                  <a:pos x="4" y="2"/>
                </a:cxn>
                <a:cxn ang="0">
                  <a:pos x="27" y="3"/>
                </a:cxn>
                <a:cxn ang="0">
                  <a:pos x="17" y="0"/>
                </a:cxn>
              </a:cxnLst>
              <a:rect l="0" t="0" r="r" b="b"/>
              <a:pathLst>
                <a:path w="144" h="64">
                  <a:moveTo>
                    <a:pt x="17" y="0"/>
                  </a:moveTo>
                  <a:lnTo>
                    <a:pt x="144" y="49"/>
                  </a:lnTo>
                  <a:lnTo>
                    <a:pt x="139" y="64"/>
                  </a:lnTo>
                  <a:lnTo>
                    <a:pt x="116" y="52"/>
                  </a:lnTo>
                  <a:lnTo>
                    <a:pt x="51" y="24"/>
                  </a:lnTo>
                  <a:lnTo>
                    <a:pt x="0" y="10"/>
                  </a:lnTo>
                  <a:lnTo>
                    <a:pt x="4" y="2"/>
                  </a:lnTo>
                  <a:lnTo>
                    <a:pt x="27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8281989" y="1397795"/>
              <a:ext cx="228600" cy="10160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44" y="49"/>
                </a:cxn>
                <a:cxn ang="0">
                  <a:pos x="139" y="64"/>
                </a:cxn>
                <a:cxn ang="0">
                  <a:pos x="116" y="52"/>
                </a:cxn>
                <a:cxn ang="0">
                  <a:pos x="51" y="24"/>
                </a:cxn>
                <a:cxn ang="0">
                  <a:pos x="0" y="10"/>
                </a:cxn>
                <a:cxn ang="0">
                  <a:pos x="4" y="2"/>
                </a:cxn>
                <a:cxn ang="0">
                  <a:pos x="27" y="3"/>
                </a:cxn>
                <a:cxn ang="0">
                  <a:pos x="17" y="0"/>
                </a:cxn>
              </a:cxnLst>
              <a:rect l="0" t="0" r="r" b="b"/>
              <a:pathLst>
                <a:path w="144" h="64">
                  <a:moveTo>
                    <a:pt x="17" y="0"/>
                  </a:moveTo>
                  <a:lnTo>
                    <a:pt x="144" y="49"/>
                  </a:lnTo>
                  <a:lnTo>
                    <a:pt x="139" y="64"/>
                  </a:lnTo>
                  <a:lnTo>
                    <a:pt x="116" y="52"/>
                  </a:lnTo>
                  <a:lnTo>
                    <a:pt x="51" y="24"/>
                  </a:lnTo>
                  <a:lnTo>
                    <a:pt x="0" y="10"/>
                  </a:lnTo>
                  <a:lnTo>
                    <a:pt x="4" y="2"/>
                  </a:lnTo>
                  <a:lnTo>
                    <a:pt x="27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8500270" y="1633538"/>
              <a:ext cx="196850" cy="1016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9" y="26"/>
                </a:cxn>
                <a:cxn ang="0">
                  <a:pos x="100" y="41"/>
                </a:cxn>
                <a:cxn ang="0">
                  <a:pos x="124" y="55"/>
                </a:cxn>
                <a:cxn ang="0">
                  <a:pos x="107" y="64"/>
                </a:cxn>
                <a:cxn ang="0">
                  <a:pos x="76" y="47"/>
                </a:cxn>
                <a:cxn ang="0">
                  <a:pos x="36" y="27"/>
                </a:cxn>
                <a:cxn ang="0">
                  <a:pos x="14" y="23"/>
                </a:cxn>
                <a:cxn ang="0">
                  <a:pos x="0" y="23"/>
                </a:cxn>
                <a:cxn ang="0">
                  <a:pos x="7" y="0"/>
                </a:cxn>
              </a:cxnLst>
              <a:rect l="0" t="0" r="r" b="b"/>
              <a:pathLst>
                <a:path w="124" h="64">
                  <a:moveTo>
                    <a:pt x="7" y="0"/>
                  </a:moveTo>
                  <a:lnTo>
                    <a:pt x="59" y="26"/>
                  </a:lnTo>
                  <a:lnTo>
                    <a:pt x="100" y="41"/>
                  </a:lnTo>
                  <a:lnTo>
                    <a:pt x="124" y="55"/>
                  </a:lnTo>
                  <a:lnTo>
                    <a:pt x="107" y="64"/>
                  </a:lnTo>
                  <a:lnTo>
                    <a:pt x="76" y="47"/>
                  </a:lnTo>
                  <a:lnTo>
                    <a:pt x="36" y="27"/>
                  </a:lnTo>
                  <a:lnTo>
                    <a:pt x="14" y="23"/>
                  </a:lnTo>
                  <a:lnTo>
                    <a:pt x="0" y="2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>
              <a:off x="8517733" y="1564482"/>
              <a:ext cx="227013" cy="1222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73" y="27"/>
                </a:cxn>
                <a:cxn ang="0">
                  <a:pos x="115" y="50"/>
                </a:cxn>
                <a:cxn ang="0">
                  <a:pos x="143" y="67"/>
                </a:cxn>
                <a:cxn ang="0">
                  <a:pos x="132" y="77"/>
                </a:cxn>
                <a:cxn ang="0">
                  <a:pos x="108" y="58"/>
                </a:cxn>
                <a:cxn ang="0">
                  <a:pos x="65" y="37"/>
                </a:cxn>
                <a:cxn ang="0">
                  <a:pos x="40" y="26"/>
                </a:cxn>
                <a:cxn ang="0">
                  <a:pos x="19" y="20"/>
                </a:cxn>
                <a:cxn ang="0">
                  <a:pos x="0" y="17"/>
                </a:cxn>
                <a:cxn ang="0">
                  <a:pos x="13" y="3"/>
                </a:cxn>
                <a:cxn ang="0">
                  <a:pos x="23" y="0"/>
                </a:cxn>
              </a:cxnLst>
              <a:rect l="0" t="0" r="r" b="b"/>
              <a:pathLst>
                <a:path w="143" h="77">
                  <a:moveTo>
                    <a:pt x="23" y="0"/>
                  </a:moveTo>
                  <a:lnTo>
                    <a:pt x="73" y="27"/>
                  </a:lnTo>
                  <a:lnTo>
                    <a:pt x="115" y="50"/>
                  </a:lnTo>
                  <a:lnTo>
                    <a:pt x="143" y="67"/>
                  </a:lnTo>
                  <a:lnTo>
                    <a:pt x="132" y="77"/>
                  </a:lnTo>
                  <a:lnTo>
                    <a:pt x="108" y="58"/>
                  </a:lnTo>
                  <a:lnTo>
                    <a:pt x="65" y="37"/>
                  </a:lnTo>
                  <a:lnTo>
                    <a:pt x="40" y="26"/>
                  </a:lnTo>
                  <a:lnTo>
                    <a:pt x="19" y="20"/>
                  </a:lnTo>
                  <a:lnTo>
                    <a:pt x="0" y="17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8577263" y="1512094"/>
              <a:ext cx="166688" cy="904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3" y="16"/>
                </a:cxn>
                <a:cxn ang="0">
                  <a:pos x="105" y="48"/>
                </a:cxn>
                <a:cxn ang="0">
                  <a:pos x="95" y="57"/>
                </a:cxn>
                <a:cxn ang="0">
                  <a:pos x="41" y="29"/>
                </a:cxn>
                <a:cxn ang="0">
                  <a:pos x="0" y="17"/>
                </a:cxn>
                <a:cxn ang="0">
                  <a:pos x="7" y="0"/>
                </a:cxn>
              </a:cxnLst>
              <a:rect l="0" t="0" r="r" b="b"/>
              <a:pathLst>
                <a:path w="105" h="57">
                  <a:moveTo>
                    <a:pt x="7" y="0"/>
                  </a:moveTo>
                  <a:lnTo>
                    <a:pt x="53" y="16"/>
                  </a:lnTo>
                  <a:lnTo>
                    <a:pt x="105" y="48"/>
                  </a:lnTo>
                  <a:lnTo>
                    <a:pt x="95" y="57"/>
                  </a:lnTo>
                  <a:lnTo>
                    <a:pt x="41" y="29"/>
                  </a:lnTo>
                  <a:lnTo>
                    <a:pt x="0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8760620" y="1770856"/>
              <a:ext cx="115888" cy="825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73" y="26"/>
                </a:cxn>
                <a:cxn ang="0">
                  <a:pos x="72" y="52"/>
                </a:cxn>
                <a:cxn ang="0">
                  <a:pos x="24" y="15"/>
                </a:cxn>
                <a:cxn ang="0">
                  <a:pos x="0" y="9"/>
                </a:cxn>
                <a:cxn ang="0">
                  <a:pos x="17" y="0"/>
                </a:cxn>
              </a:cxnLst>
              <a:rect l="0" t="0" r="r" b="b"/>
              <a:pathLst>
                <a:path w="73" h="52">
                  <a:moveTo>
                    <a:pt x="17" y="0"/>
                  </a:moveTo>
                  <a:lnTo>
                    <a:pt x="73" y="26"/>
                  </a:lnTo>
                  <a:lnTo>
                    <a:pt x="72" y="52"/>
                  </a:lnTo>
                  <a:lnTo>
                    <a:pt x="24" y="15"/>
                  </a:lnTo>
                  <a:lnTo>
                    <a:pt x="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8792370" y="1701800"/>
              <a:ext cx="144463" cy="8413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5" y="7"/>
                </a:cxn>
                <a:cxn ang="0">
                  <a:pos x="91" y="42"/>
                </a:cxn>
                <a:cxn ang="0">
                  <a:pos x="82" y="53"/>
                </a:cxn>
                <a:cxn ang="0">
                  <a:pos x="67" y="45"/>
                </a:cxn>
                <a:cxn ang="0">
                  <a:pos x="30" y="15"/>
                </a:cxn>
                <a:cxn ang="0">
                  <a:pos x="0" y="8"/>
                </a:cxn>
                <a:cxn ang="0">
                  <a:pos x="15" y="0"/>
                </a:cxn>
              </a:cxnLst>
              <a:rect l="0" t="0" r="r" b="b"/>
              <a:pathLst>
                <a:path w="91" h="53">
                  <a:moveTo>
                    <a:pt x="15" y="0"/>
                  </a:moveTo>
                  <a:lnTo>
                    <a:pt x="45" y="7"/>
                  </a:lnTo>
                  <a:lnTo>
                    <a:pt x="91" y="42"/>
                  </a:lnTo>
                  <a:lnTo>
                    <a:pt x="82" y="53"/>
                  </a:lnTo>
                  <a:lnTo>
                    <a:pt x="67" y="45"/>
                  </a:lnTo>
                  <a:lnTo>
                    <a:pt x="30" y="15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8242301" y="1472407"/>
              <a:ext cx="231775" cy="106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9"/>
                </a:cxn>
                <a:cxn ang="0">
                  <a:pos x="105" y="29"/>
                </a:cxn>
                <a:cxn ang="0">
                  <a:pos x="146" y="53"/>
                </a:cxn>
                <a:cxn ang="0">
                  <a:pos x="136" y="67"/>
                </a:cxn>
                <a:cxn ang="0">
                  <a:pos x="112" y="50"/>
                </a:cxn>
                <a:cxn ang="0">
                  <a:pos x="53" y="23"/>
                </a:cxn>
                <a:cxn ang="0">
                  <a:pos x="6" y="16"/>
                </a:cxn>
                <a:cxn ang="0">
                  <a:pos x="0" y="0"/>
                </a:cxn>
              </a:cxnLst>
              <a:rect l="0" t="0" r="r" b="b"/>
              <a:pathLst>
                <a:path w="146" h="67">
                  <a:moveTo>
                    <a:pt x="0" y="0"/>
                  </a:moveTo>
                  <a:lnTo>
                    <a:pt x="53" y="9"/>
                  </a:lnTo>
                  <a:lnTo>
                    <a:pt x="105" y="29"/>
                  </a:lnTo>
                  <a:lnTo>
                    <a:pt x="146" y="53"/>
                  </a:lnTo>
                  <a:lnTo>
                    <a:pt x="136" y="67"/>
                  </a:lnTo>
                  <a:lnTo>
                    <a:pt x="112" y="50"/>
                  </a:lnTo>
                  <a:lnTo>
                    <a:pt x="53" y="23"/>
                  </a:lnTo>
                  <a:lnTo>
                    <a:pt x="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648478" y="0"/>
            <a:ext cx="6000543" cy="522514"/>
          </a:xfrm>
          <a:noFill/>
        </p:spPr>
        <p:txBody>
          <a:bodyPr/>
          <a:lstStyle/>
          <a:p>
            <a:r>
              <a:rPr lang="en-GB" sz="2800" i="1" dirty="0" smtClean="0"/>
              <a:t>Gaspoint Nordic</a:t>
            </a:r>
            <a:r>
              <a:rPr lang="en-GB" sz="2800" dirty="0" smtClean="0"/>
              <a:t> (Denmark)</a:t>
            </a:r>
            <a:endParaRPr lang="en-GB" sz="2800" dirty="0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073150" y="5749011"/>
            <a:ext cx="784912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073150" y="5341024"/>
            <a:ext cx="784912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073150" y="4893349"/>
            <a:ext cx="784912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073150" y="4486949"/>
            <a:ext cx="784912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073150" y="4078961"/>
            <a:ext cx="784912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073150" y="3672561"/>
            <a:ext cx="784912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073150" y="3266161"/>
            <a:ext cx="784912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073150" y="2858174"/>
            <a:ext cx="784912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073150" y="2410499"/>
            <a:ext cx="784912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073150" y="2004099"/>
            <a:ext cx="784912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1073150" y="1597699"/>
            <a:ext cx="784912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1073150" y="1597699"/>
            <a:ext cx="7849129" cy="4557712"/>
          </a:xfrm>
          <a:prstGeom prst="rect">
            <a:avLst/>
          </a:prstGeom>
          <a:noFill/>
          <a:ln w="17463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1073150" y="1597699"/>
            <a:ext cx="0" cy="45577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999199" y="6155411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999199" y="5749011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999199" y="5341024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>
            <a:off x="999199" y="4893349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999199" y="4486949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999199" y="4078961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>
            <a:off x="999199" y="3672561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999199" y="3266161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>
            <a:off x="999199" y="2858174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999199" y="2410499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999199" y="2004099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>
            <a:off x="999199" y="1597699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>
            <a:off x="1073150" y="6155411"/>
            <a:ext cx="784912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85" name="Line 37"/>
          <p:cNvSpPr>
            <a:spLocks noChangeShapeType="1"/>
          </p:cNvSpPr>
          <p:nvPr/>
        </p:nvSpPr>
        <p:spPr bwMode="auto">
          <a:xfrm flipV="1">
            <a:off x="1073150" y="6155412"/>
            <a:ext cx="0" cy="161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 flipV="1">
            <a:off x="1587368" y="6155412"/>
            <a:ext cx="0" cy="161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 flipV="1">
            <a:off x="2120504" y="6155412"/>
            <a:ext cx="0" cy="161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 flipV="1">
            <a:off x="2634721" y="6155412"/>
            <a:ext cx="0" cy="161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 flipV="1">
            <a:off x="3167856" y="6155412"/>
            <a:ext cx="0" cy="161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 flipV="1">
            <a:off x="3683794" y="6155412"/>
            <a:ext cx="0" cy="161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V="1">
            <a:off x="4216929" y="6155412"/>
            <a:ext cx="0" cy="161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 flipV="1">
            <a:off x="4731147" y="6155412"/>
            <a:ext cx="0" cy="161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 flipV="1">
            <a:off x="5264283" y="6155412"/>
            <a:ext cx="0" cy="161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V="1">
            <a:off x="5778500" y="6155412"/>
            <a:ext cx="0" cy="161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 flipV="1">
            <a:off x="6311635" y="6155412"/>
            <a:ext cx="0" cy="161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V="1">
            <a:off x="6825854" y="6155412"/>
            <a:ext cx="0" cy="161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 flipV="1">
            <a:off x="7358989" y="6155412"/>
            <a:ext cx="0" cy="161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 flipV="1">
            <a:off x="7873206" y="6155412"/>
            <a:ext cx="0" cy="161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 flipV="1">
            <a:off x="8406342" y="6155412"/>
            <a:ext cx="0" cy="161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 flipV="1">
            <a:off x="8922279" y="6155412"/>
            <a:ext cx="0" cy="161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101" name="Freeform 53"/>
          <p:cNvSpPr>
            <a:spLocks/>
          </p:cNvSpPr>
          <p:nvPr/>
        </p:nvSpPr>
        <p:spPr bwMode="auto">
          <a:xfrm>
            <a:off x="1331119" y="2004099"/>
            <a:ext cx="7333192" cy="2482850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29" y="61"/>
              </a:cxn>
              <a:cxn ang="0">
                <a:pos x="57" y="52"/>
              </a:cxn>
              <a:cxn ang="0">
                <a:pos x="86" y="47"/>
              </a:cxn>
              <a:cxn ang="0">
                <a:pos x="114" y="45"/>
              </a:cxn>
              <a:cxn ang="0">
                <a:pos x="143" y="39"/>
              </a:cxn>
              <a:cxn ang="0">
                <a:pos x="171" y="43"/>
              </a:cxn>
              <a:cxn ang="0">
                <a:pos x="200" y="47"/>
              </a:cxn>
              <a:cxn ang="0">
                <a:pos x="228" y="0"/>
              </a:cxn>
              <a:cxn ang="0">
                <a:pos x="256" y="36"/>
              </a:cxn>
              <a:cxn ang="0">
                <a:pos x="285" y="37"/>
              </a:cxn>
              <a:cxn ang="0">
                <a:pos x="313" y="47"/>
              </a:cxn>
              <a:cxn ang="0">
                <a:pos x="342" y="48"/>
              </a:cxn>
              <a:cxn ang="0">
                <a:pos x="370" y="51"/>
              </a:cxn>
              <a:cxn ang="0">
                <a:pos x="399" y="46"/>
              </a:cxn>
            </a:cxnLst>
            <a:rect l="0" t="0" r="r" b="b"/>
            <a:pathLst>
              <a:path w="399" h="61">
                <a:moveTo>
                  <a:pt x="0" y="60"/>
                </a:moveTo>
                <a:lnTo>
                  <a:pt x="29" y="61"/>
                </a:lnTo>
                <a:lnTo>
                  <a:pt x="57" y="52"/>
                </a:lnTo>
                <a:lnTo>
                  <a:pt x="86" y="47"/>
                </a:lnTo>
                <a:lnTo>
                  <a:pt x="114" y="45"/>
                </a:lnTo>
                <a:lnTo>
                  <a:pt x="143" y="39"/>
                </a:lnTo>
                <a:lnTo>
                  <a:pt x="171" y="43"/>
                </a:lnTo>
                <a:lnTo>
                  <a:pt x="200" y="47"/>
                </a:lnTo>
                <a:lnTo>
                  <a:pt x="228" y="0"/>
                </a:lnTo>
                <a:lnTo>
                  <a:pt x="256" y="36"/>
                </a:lnTo>
                <a:lnTo>
                  <a:pt x="285" y="37"/>
                </a:lnTo>
                <a:lnTo>
                  <a:pt x="313" y="47"/>
                </a:lnTo>
                <a:lnTo>
                  <a:pt x="342" y="48"/>
                </a:lnTo>
                <a:lnTo>
                  <a:pt x="370" y="51"/>
                </a:lnTo>
                <a:lnTo>
                  <a:pt x="399" y="46"/>
                </a:lnTo>
              </a:path>
            </a:pathLst>
          </a:custGeom>
          <a:noFill/>
          <a:ln w="571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102" name="Freeform 54"/>
          <p:cNvSpPr>
            <a:spLocks/>
          </p:cNvSpPr>
          <p:nvPr/>
        </p:nvSpPr>
        <p:spPr bwMode="auto">
          <a:xfrm>
            <a:off x="1331119" y="4648874"/>
            <a:ext cx="7333192" cy="569912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29" y="3"/>
              </a:cxn>
              <a:cxn ang="0">
                <a:pos x="57" y="4"/>
              </a:cxn>
              <a:cxn ang="0">
                <a:pos x="86" y="5"/>
              </a:cxn>
              <a:cxn ang="0">
                <a:pos x="114" y="7"/>
              </a:cxn>
              <a:cxn ang="0">
                <a:pos x="143" y="7"/>
              </a:cxn>
              <a:cxn ang="0">
                <a:pos x="171" y="3"/>
              </a:cxn>
              <a:cxn ang="0">
                <a:pos x="200" y="0"/>
              </a:cxn>
              <a:cxn ang="0">
                <a:pos x="228" y="8"/>
              </a:cxn>
              <a:cxn ang="0">
                <a:pos x="256" y="14"/>
              </a:cxn>
              <a:cxn ang="0">
                <a:pos x="285" y="14"/>
              </a:cxn>
              <a:cxn ang="0">
                <a:pos x="313" y="14"/>
              </a:cxn>
              <a:cxn ang="0">
                <a:pos x="342" y="9"/>
              </a:cxn>
              <a:cxn ang="0">
                <a:pos x="370" y="5"/>
              </a:cxn>
              <a:cxn ang="0">
                <a:pos x="399" y="5"/>
              </a:cxn>
            </a:cxnLst>
            <a:rect l="0" t="0" r="r" b="b"/>
            <a:pathLst>
              <a:path w="399" h="14">
                <a:moveTo>
                  <a:pt x="0" y="14"/>
                </a:moveTo>
                <a:lnTo>
                  <a:pt x="29" y="3"/>
                </a:lnTo>
                <a:lnTo>
                  <a:pt x="57" y="4"/>
                </a:lnTo>
                <a:lnTo>
                  <a:pt x="86" y="5"/>
                </a:lnTo>
                <a:lnTo>
                  <a:pt x="114" y="7"/>
                </a:lnTo>
                <a:lnTo>
                  <a:pt x="143" y="7"/>
                </a:lnTo>
                <a:lnTo>
                  <a:pt x="171" y="3"/>
                </a:lnTo>
                <a:lnTo>
                  <a:pt x="200" y="0"/>
                </a:lnTo>
                <a:lnTo>
                  <a:pt x="228" y="8"/>
                </a:lnTo>
                <a:lnTo>
                  <a:pt x="256" y="14"/>
                </a:lnTo>
                <a:lnTo>
                  <a:pt x="285" y="14"/>
                </a:lnTo>
                <a:lnTo>
                  <a:pt x="313" y="14"/>
                </a:lnTo>
                <a:lnTo>
                  <a:pt x="342" y="9"/>
                </a:lnTo>
                <a:lnTo>
                  <a:pt x="370" y="5"/>
                </a:lnTo>
                <a:lnTo>
                  <a:pt x="399" y="5"/>
                </a:lnTo>
              </a:path>
            </a:pathLst>
          </a:custGeom>
          <a:noFill/>
          <a:ln w="571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2" name="Gruppe 114"/>
          <p:cNvGrpSpPr/>
          <p:nvPr/>
        </p:nvGrpSpPr>
        <p:grpSpPr>
          <a:xfrm>
            <a:off x="1030808" y="6248397"/>
            <a:ext cx="8000205" cy="400110"/>
            <a:chOff x="1030808" y="6248397"/>
            <a:chExt cx="8000205" cy="400110"/>
          </a:xfrm>
        </p:grpSpPr>
        <p:sp>
          <p:nvSpPr>
            <p:cNvPr id="87" name="Tekstboks 86"/>
            <p:cNvSpPr txBox="1"/>
            <p:nvPr/>
          </p:nvSpPr>
          <p:spPr>
            <a:xfrm>
              <a:off x="1030808" y="6248397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Jul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89" name="Tekstboks 88"/>
            <p:cNvSpPr txBox="1"/>
            <p:nvPr/>
          </p:nvSpPr>
          <p:spPr>
            <a:xfrm>
              <a:off x="2030942" y="6248397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Sep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91" name="Tekstboks 90"/>
            <p:cNvSpPr txBox="1"/>
            <p:nvPr/>
          </p:nvSpPr>
          <p:spPr>
            <a:xfrm>
              <a:off x="3066878" y="6248397"/>
              <a:ext cx="744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Nov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93" name="Tekstboks 92"/>
            <p:cNvSpPr txBox="1"/>
            <p:nvPr/>
          </p:nvSpPr>
          <p:spPr>
            <a:xfrm>
              <a:off x="4143393" y="6248397"/>
              <a:ext cx="6815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Jan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95" name="Tekstboks 94"/>
            <p:cNvSpPr txBox="1"/>
            <p:nvPr/>
          </p:nvSpPr>
          <p:spPr>
            <a:xfrm>
              <a:off x="5163810" y="6248397"/>
              <a:ext cx="728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Mar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97" name="Tekstboks 96"/>
            <p:cNvSpPr txBox="1"/>
            <p:nvPr/>
          </p:nvSpPr>
          <p:spPr>
            <a:xfrm>
              <a:off x="6195275" y="6248397"/>
              <a:ext cx="7665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May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99" name="Tekstboks 98"/>
            <p:cNvSpPr txBox="1"/>
            <p:nvPr/>
          </p:nvSpPr>
          <p:spPr>
            <a:xfrm>
              <a:off x="7317092" y="6248397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Jul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01" name="Tekstboks 100"/>
            <p:cNvSpPr txBox="1"/>
            <p:nvPr/>
          </p:nvSpPr>
          <p:spPr>
            <a:xfrm>
              <a:off x="8314150" y="6248397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Sep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4" name="Tekstboks 103"/>
          <p:cNvSpPr txBox="1"/>
          <p:nvPr/>
        </p:nvSpPr>
        <p:spPr>
          <a:xfrm>
            <a:off x="2489496" y="1683674"/>
            <a:ext cx="2658100" cy="132343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FF"/>
                </a:solidFill>
              </a:rPr>
              <a:t>Gaspoint Nordic:</a:t>
            </a:r>
          </a:p>
          <a:p>
            <a:pPr algn="ctr"/>
            <a:r>
              <a:rPr lang="en-GB" sz="2000" dirty="0" smtClean="0">
                <a:solidFill>
                  <a:srgbClr val="0000FF"/>
                </a:solidFill>
              </a:rPr>
              <a:t>Monthly</a:t>
            </a:r>
          </a:p>
          <a:p>
            <a:pPr algn="ctr"/>
            <a:r>
              <a:rPr lang="en-GB" sz="2000" dirty="0" smtClean="0">
                <a:solidFill>
                  <a:srgbClr val="0000FF"/>
                </a:solidFill>
              </a:rPr>
              <a:t>average of the</a:t>
            </a:r>
          </a:p>
          <a:p>
            <a:pPr algn="ctr"/>
            <a:r>
              <a:rPr lang="en-GB" sz="2000" dirty="0" smtClean="0">
                <a:solidFill>
                  <a:srgbClr val="0000FF"/>
                </a:solidFill>
              </a:rPr>
              <a:t>day-ahead prices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105" name="Tekstboks 104"/>
          <p:cNvSpPr txBox="1"/>
          <p:nvPr/>
        </p:nvSpPr>
        <p:spPr>
          <a:xfrm>
            <a:off x="3120949" y="5079978"/>
            <a:ext cx="2414444" cy="101566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Europe Brent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Spot Price FOB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monthly prices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06" name="Tekstboks 105"/>
          <p:cNvSpPr txBox="1"/>
          <p:nvPr/>
        </p:nvSpPr>
        <p:spPr>
          <a:xfrm>
            <a:off x="4876761" y="4093024"/>
            <a:ext cx="2826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</a:rPr>
              <a:t>Correlation  -0.16 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107" name="Tekstboks 106"/>
          <p:cNvSpPr txBox="1"/>
          <p:nvPr/>
        </p:nvSpPr>
        <p:spPr>
          <a:xfrm>
            <a:off x="2281755" y="1146625"/>
            <a:ext cx="47339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tx1"/>
                </a:solidFill>
              </a:rPr>
              <a:t>July 2012 – September 2013</a:t>
            </a:r>
            <a:endParaRPr lang="en-GB" sz="2200" dirty="0">
              <a:solidFill>
                <a:schemeClr val="tx1"/>
              </a:solidFill>
            </a:endParaRPr>
          </a:p>
        </p:txBody>
      </p:sp>
      <p:grpSp>
        <p:nvGrpSpPr>
          <p:cNvPr id="3" name="Gruppe 87"/>
          <p:cNvGrpSpPr/>
          <p:nvPr/>
        </p:nvGrpSpPr>
        <p:grpSpPr>
          <a:xfrm>
            <a:off x="-32414" y="1023253"/>
            <a:ext cx="1830950" cy="5274153"/>
            <a:chOff x="-32414" y="1023253"/>
            <a:chExt cx="1830950" cy="5274153"/>
          </a:xfrm>
        </p:grpSpPr>
        <p:sp>
          <p:nvSpPr>
            <p:cNvPr id="90" name="Rectangle 55"/>
            <p:cNvSpPr>
              <a:spLocks noChangeArrowheads="1"/>
            </p:cNvSpPr>
            <p:nvPr/>
          </p:nvSpPr>
          <p:spPr bwMode="auto">
            <a:xfrm>
              <a:off x="495630" y="5989629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80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92" name="Rectangle 56"/>
            <p:cNvSpPr>
              <a:spLocks noChangeArrowheads="1"/>
            </p:cNvSpPr>
            <p:nvPr/>
          </p:nvSpPr>
          <p:spPr bwMode="auto">
            <a:xfrm>
              <a:off x="495630" y="5581641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90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94" name="Rectangle 57"/>
            <p:cNvSpPr>
              <a:spLocks noChangeArrowheads="1"/>
            </p:cNvSpPr>
            <p:nvPr/>
          </p:nvSpPr>
          <p:spPr bwMode="auto">
            <a:xfrm>
              <a:off x="295254" y="5175241"/>
              <a:ext cx="5482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100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96" name="Rectangle 58"/>
            <p:cNvSpPr>
              <a:spLocks noChangeArrowheads="1"/>
            </p:cNvSpPr>
            <p:nvPr/>
          </p:nvSpPr>
          <p:spPr bwMode="auto">
            <a:xfrm>
              <a:off x="295254" y="4727566"/>
              <a:ext cx="5482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110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98" name="Rectangle 59"/>
            <p:cNvSpPr>
              <a:spLocks noChangeArrowheads="1"/>
            </p:cNvSpPr>
            <p:nvPr/>
          </p:nvSpPr>
          <p:spPr bwMode="auto">
            <a:xfrm>
              <a:off x="295254" y="4321166"/>
              <a:ext cx="5482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120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0" name="Rectangle 60"/>
            <p:cNvSpPr>
              <a:spLocks noChangeArrowheads="1"/>
            </p:cNvSpPr>
            <p:nvPr/>
          </p:nvSpPr>
          <p:spPr bwMode="auto">
            <a:xfrm>
              <a:off x="295254" y="3913179"/>
              <a:ext cx="5482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130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8" name="Rectangle 61"/>
            <p:cNvSpPr>
              <a:spLocks noChangeArrowheads="1"/>
            </p:cNvSpPr>
            <p:nvPr/>
          </p:nvSpPr>
          <p:spPr bwMode="auto">
            <a:xfrm>
              <a:off x="295254" y="3506779"/>
              <a:ext cx="5482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140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9" name="Rectangle 62"/>
            <p:cNvSpPr>
              <a:spLocks noChangeArrowheads="1"/>
            </p:cNvSpPr>
            <p:nvPr/>
          </p:nvSpPr>
          <p:spPr bwMode="auto">
            <a:xfrm>
              <a:off x="295254" y="3100379"/>
              <a:ext cx="5482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150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0" name="Rectangle 63"/>
            <p:cNvSpPr>
              <a:spLocks noChangeArrowheads="1"/>
            </p:cNvSpPr>
            <p:nvPr/>
          </p:nvSpPr>
          <p:spPr bwMode="auto">
            <a:xfrm>
              <a:off x="295254" y="2692391"/>
              <a:ext cx="5482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160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1" name="Rectangle 64"/>
            <p:cNvSpPr>
              <a:spLocks noChangeArrowheads="1"/>
            </p:cNvSpPr>
            <p:nvPr/>
          </p:nvSpPr>
          <p:spPr bwMode="auto">
            <a:xfrm>
              <a:off x="295254" y="2244716"/>
              <a:ext cx="5482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170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2" name="Rectangle 65"/>
            <p:cNvSpPr>
              <a:spLocks noChangeArrowheads="1"/>
            </p:cNvSpPr>
            <p:nvPr/>
          </p:nvSpPr>
          <p:spPr bwMode="auto">
            <a:xfrm>
              <a:off x="295254" y="1838316"/>
              <a:ext cx="5482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180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3" name="Rectangle 66"/>
            <p:cNvSpPr>
              <a:spLocks noChangeArrowheads="1"/>
            </p:cNvSpPr>
            <p:nvPr/>
          </p:nvSpPr>
          <p:spPr bwMode="auto">
            <a:xfrm>
              <a:off x="295254" y="1430329"/>
              <a:ext cx="5482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190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4" name="Tekstboks 113"/>
            <p:cNvSpPr txBox="1"/>
            <p:nvPr/>
          </p:nvSpPr>
          <p:spPr>
            <a:xfrm>
              <a:off x="-32414" y="1023253"/>
              <a:ext cx="1830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USD/barrel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uppe 115"/>
          <p:cNvGrpSpPr/>
          <p:nvPr/>
        </p:nvGrpSpPr>
        <p:grpSpPr>
          <a:xfrm>
            <a:off x="7983761" y="1023253"/>
            <a:ext cx="1661032" cy="5271544"/>
            <a:chOff x="7983761" y="1023253"/>
            <a:chExt cx="1661032" cy="5271544"/>
          </a:xfrm>
        </p:grpSpPr>
        <p:sp>
          <p:nvSpPr>
            <p:cNvPr id="117" name="Rectangle 56"/>
            <p:cNvSpPr>
              <a:spLocks noChangeArrowheads="1"/>
            </p:cNvSpPr>
            <p:nvPr/>
          </p:nvSpPr>
          <p:spPr bwMode="auto">
            <a:xfrm>
              <a:off x="9047368" y="5579032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18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18" name="Rectangle 57"/>
            <p:cNvSpPr>
              <a:spLocks noChangeArrowheads="1"/>
            </p:cNvSpPr>
            <p:nvPr/>
          </p:nvSpPr>
          <p:spPr bwMode="auto">
            <a:xfrm>
              <a:off x="9047368" y="5172632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20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19" name="Rectangle 58"/>
            <p:cNvSpPr>
              <a:spLocks noChangeArrowheads="1"/>
            </p:cNvSpPr>
            <p:nvPr/>
          </p:nvSpPr>
          <p:spPr bwMode="auto">
            <a:xfrm>
              <a:off x="9047368" y="4724957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22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20" name="Rectangle 59"/>
            <p:cNvSpPr>
              <a:spLocks noChangeArrowheads="1"/>
            </p:cNvSpPr>
            <p:nvPr/>
          </p:nvSpPr>
          <p:spPr bwMode="auto">
            <a:xfrm>
              <a:off x="9047368" y="4318557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24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21" name="Rectangle 60"/>
            <p:cNvSpPr>
              <a:spLocks noChangeArrowheads="1"/>
            </p:cNvSpPr>
            <p:nvPr/>
          </p:nvSpPr>
          <p:spPr bwMode="auto">
            <a:xfrm>
              <a:off x="9047368" y="3910570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26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22" name="Rectangle 61"/>
            <p:cNvSpPr>
              <a:spLocks noChangeArrowheads="1"/>
            </p:cNvSpPr>
            <p:nvPr/>
          </p:nvSpPr>
          <p:spPr bwMode="auto">
            <a:xfrm>
              <a:off x="9047368" y="3504170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28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23" name="Rectangle 62"/>
            <p:cNvSpPr>
              <a:spLocks noChangeArrowheads="1"/>
            </p:cNvSpPr>
            <p:nvPr/>
          </p:nvSpPr>
          <p:spPr bwMode="auto">
            <a:xfrm>
              <a:off x="9047368" y="3097770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30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24" name="Rectangle 63"/>
            <p:cNvSpPr>
              <a:spLocks noChangeArrowheads="1"/>
            </p:cNvSpPr>
            <p:nvPr/>
          </p:nvSpPr>
          <p:spPr bwMode="auto">
            <a:xfrm>
              <a:off x="9047368" y="2689782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32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25" name="Rectangle 64"/>
            <p:cNvSpPr>
              <a:spLocks noChangeArrowheads="1"/>
            </p:cNvSpPr>
            <p:nvPr/>
          </p:nvSpPr>
          <p:spPr bwMode="auto">
            <a:xfrm>
              <a:off x="9047368" y="2242107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34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26" name="Rectangle 65"/>
            <p:cNvSpPr>
              <a:spLocks noChangeArrowheads="1"/>
            </p:cNvSpPr>
            <p:nvPr/>
          </p:nvSpPr>
          <p:spPr bwMode="auto">
            <a:xfrm>
              <a:off x="9047368" y="1835707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36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27" name="Rectangle 66"/>
            <p:cNvSpPr>
              <a:spLocks noChangeArrowheads="1"/>
            </p:cNvSpPr>
            <p:nvPr/>
          </p:nvSpPr>
          <p:spPr bwMode="auto">
            <a:xfrm>
              <a:off x="9047368" y="1427720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38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28" name="Tekstboks 127"/>
            <p:cNvSpPr txBox="1"/>
            <p:nvPr/>
          </p:nvSpPr>
          <p:spPr>
            <a:xfrm>
              <a:off x="7983761" y="1023253"/>
              <a:ext cx="16610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EUR/MWh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29" name="Rectangle 55"/>
            <p:cNvSpPr>
              <a:spLocks noChangeArrowheads="1"/>
            </p:cNvSpPr>
            <p:nvPr/>
          </p:nvSpPr>
          <p:spPr bwMode="auto">
            <a:xfrm>
              <a:off x="9047368" y="5987020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16</a:t>
              </a:r>
              <a:endParaRPr lang="en-GB" dirty="0">
                <a:solidFill>
                  <a:srgbClr val="0000FF"/>
                </a:solidFill>
              </a:endParaRPr>
            </a:p>
          </p:txBody>
        </p:sp>
      </p:grpSp>
      <p:sp>
        <p:nvSpPr>
          <p:cNvPr id="103" name="Pladsholder til diasnummer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DAD68-EA20-4D8C-BE42-7BBD0BF6B7B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130" name="Tekstboks 129"/>
          <p:cNvSpPr txBox="1"/>
          <p:nvPr/>
        </p:nvSpPr>
        <p:spPr>
          <a:xfrm>
            <a:off x="1445345" y="6598462"/>
            <a:ext cx="40286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>
                <a:solidFill>
                  <a:schemeClr val="tx1"/>
                </a:solidFill>
              </a:rPr>
              <a:t>Sources: www.eia.gov and  www.gaspointnordic.com</a:t>
            </a:r>
            <a:endParaRPr lang="en-GB" sz="1000" i="1" dirty="0">
              <a:solidFill>
                <a:schemeClr val="tx1"/>
              </a:solidFill>
            </a:endParaRPr>
          </a:p>
        </p:txBody>
      </p:sp>
      <p:sp>
        <p:nvSpPr>
          <p:cNvPr id="131" name="Tekstboks 130"/>
          <p:cNvSpPr txBox="1"/>
          <p:nvPr/>
        </p:nvSpPr>
        <p:spPr>
          <a:xfrm>
            <a:off x="2631210" y="798279"/>
            <a:ext cx="4035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tx1"/>
                </a:solidFill>
              </a:rPr>
              <a:t>Gas prices and oil prices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15" name="Tekstboks 114"/>
          <p:cNvSpPr txBox="1"/>
          <p:nvPr/>
        </p:nvSpPr>
        <p:spPr>
          <a:xfrm>
            <a:off x="2182369" y="449947"/>
            <a:ext cx="4932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 smtClean="0"/>
              <a:t>Former name: Nord Pool Gas</a:t>
            </a:r>
            <a:endParaRPr lang="en-GB" sz="22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1" grpId="0" animBg="1"/>
      <p:bldP spid="2102" grpId="0" animBg="1"/>
      <p:bldP spid="104" grpId="0" animBg="1"/>
      <p:bldP spid="105" grpId="0" animBg="1"/>
      <p:bldP spid="106" grpId="0"/>
      <p:bldP spid="107" grpId="0"/>
      <p:bldP spid="131" grpId="0"/>
      <p:bldP spid="1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792" y="0"/>
            <a:ext cx="5704145" cy="682171"/>
          </a:xfrm>
        </p:spPr>
        <p:txBody>
          <a:bodyPr/>
          <a:lstStyle/>
          <a:p>
            <a:r>
              <a:rPr lang="en-GB" sz="2600" dirty="0" smtClean="0"/>
              <a:t>Gaspool (Northern Germany)</a:t>
            </a:r>
            <a:endParaRPr lang="en-GB" sz="2600" dirty="0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1031876" y="5529259"/>
            <a:ext cx="785944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1031876" y="4964109"/>
            <a:ext cx="785944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1031876" y="4400546"/>
            <a:ext cx="785944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1031876" y="3835396"/>
            <a:ext cx="785944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1031876" y="3270246"/>
            <a:ext cx="785944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1031876" y="2705096"/>
            <a:ext cx="785944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1031876" y="2141534"/>
            <a:ext cx="785944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1031876" y="1576384"/>
            <a:ext cx="785944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031876" y="1576385"/>
            <a:ext cx="7859448" cy="4518025"/>
          </a:xfrm>
          <a:prstGeom prst="rect">
            <a:avLst/>
          </a:prstGeom>
          <a:noFill/>
          <a:ln w="17463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1031875" y="1576385"/>
            <a:ext cx="0" cy="4518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957924" y="5529259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957924" y="4964109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957924" y="4400546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957924" y="3835396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957924" y="3270246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957924" y="2705096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957924" y="2141534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957924" y="1576384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118" name="Gruppe 117"/>
          <p:cNvGrpSpPr/>
          <p:nvPr/>
        </p:nvGrpSpPr>
        <p:grpSpPr>
          <a:xfrm>
            <a:off x="957924" y="6094409"/>
            <a:ext cx="7933400" cy="161926"/>
            <a:chOff x="957924" y="6094409"/>
            <a:chExt cx="7933400" cy="161926"/>
          </a:xfrm>
        </p:grpSpPr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>
              <a:off x="957924" y="6094409"/>
              <a:ext cx="739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auto">
            <a:xfrm>
              <a:off x="1031876" y="6094409"/>
              <a:ext cx="785944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auto">
            <a:xfrm flipV="1">
              <a:off x="1031875" y="6094410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auto">
            <a:xfrm flipV="1">
              <a:off x="1546093" y="6094410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75" name="Line 31"/>
            <p:cNvSpPr>
              <a:spLocks noChangeShapeType="1"/>
            </p:cNvSpPr>
            <p:nvPr/>
          </p:nvSpPr>
          <p:spPr bwMode="auto">
            <a:xfrm flipV="1">
              <a:off x="2080948" y="6094410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76" name="Line 32"/>
            <p:cNvSpPr>
              <a:spLocks noChangeShapeType="1"/>
            </p:cNvSpPr>
            <p:nvPr/>
          </p:nvSpPr>
          <p:spPr bwMode="auto">
            <a:xfrm flipV="1">
              <a:off x="2596885" y="6094410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77" name="Line 33"/>
            <p:cNvSpPr>
              <a:spLocks noChangeShapeType="1"/>
            </p:cNvSpPr>
            <p:nvPr/>
          </p:nvSpPr>
          <p:spPr bwMode="auto">
            <a:xfrm flipV="1">
              <a:off x="3130021" y="6094410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78" name="Line 34"/>
            <p:cNvSpPr>
              <a:spLocks noChangeShapeType="1"/>
            </p:cNvSpPr>
            <p:nvPr/>
          </p:nvSpPr>
          <p:spPr bwMode="auto">
            <a:xfrm flipV="1">
              <a:off x="3645958" y="6094410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79" name="Line 35"/>
            <p:cNvSpPr>
              <a:spLocks noChangeShapeType="1"/>
            </p:cNvSpPr>
            <p:nvPr/>
          </p:nvSpPr>
          <p:spPr bwMode="auto">
            <a:xfrm flipV="1">
              <a:off x="4179094" y="6094410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80" name="Line 36"/>
            <p:cNvSpPr>
              <a:spLocks noChangeShapeType="1"/>
            </p:cNvSpPr>
            <p:nvPr/>
          </p:nvSpPr>
          <p:spPr bwMode="auto">
            <a:xfrm flipV="1">
              <a:off x="4695031" y="6094410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81" name="Line 37"/>
            <p:cNvSpPr>
              <a:spLocks noChangeShapeType="1"/>
            </p:cNvSpPr>
            <p:nvPr/>
          </p:nvSpPr>
          <p:spPr bwMode="auto">
            <a:xfrm flipV="1">
              <a:off x="5228167" y="6094410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82" name="Line 38"/>
            <p:cNvSpPr>
              <a:spLocks noChangeShapeType="1"/>
            </p:cNvSpPr>
            <p:nvPr/>
          </p:nvSpPr>
          <p:spPr bwMode="auto">
            <a:xfrm flipV="1">
              <a:off x="5744104" y="6094410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83" name="Line 39"/>
            <p:cNvSpPr>
              <a:spLocks noChangeShapeType="1"/>
            </p:cNvSpPr>
            <p:nvPr/>
          </p:nvSpPr>
          <p:spPr bwMode="auto">
            <a:xfrm flipV="1">
              <a:off x="6277240" y="6094410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84" name="Line 40"/>
            <p:cNvSpPr>
              <a:spLocks noChangeShapeType="1"/>
            </p:cNvSpPr>
            <p:nvPr/>
          </p:nvSpPr>
          <p:spPr bwMode="auto">
            <a:xfrm flipV="1">
              <a:off x="6793177" y="6094410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85" name="Line 41"/>
            <p:cNvSpPr>
              <a:spLocks noChangeShapeType="1"/>
            </p:cNvSpPr>
            <p:nvPr/>
          </p:nvSpPr>
          <p:spPr bwMode="auto">
            <a:xfrm flipV="1">
              <a:off x="7326313" y="6094410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86" name="Line 42"/>
            <p:cNvSpPr>
              <a:spLocks noChangeShapeType="1"/>
            </p:cNvSpPr>
            <p:nvPr/>
          </p:nvSpPr>
          <p:spPr bwMode="auto">
            <a:xfrm flipV="1">
              <a:off x="7842250" y="6094410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87" name="Line 43"/>
            <p:cNvSpPr>
              <a:spLocks noChangeShapeType="1"/>
            </p:cNvSpPr>
            <p:nvPr/>
          </p:nvSpPr>
          <p:spPr bwMode="auto">
            <a:xfrm flipV="1">
              <a:off x="8377106" y="6094410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88" name="Line 44"/>
            <p:cNvSpPr>
              <a:spLocks noChangeShapeType="1"/>
            </p:cNvSpPr>
            <p:nvPr/>
          </p:nvSpPr>
          <p:spPr bwMode="auto">
            <a:xfrm flipV="1">
              <a:off x="8891323" y="6094410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6190" name="Freeform 46"/>
          <p:cNvSpPr>
            <a:spLocks/>
          </p:cNvSpPr>
          <p:nvPr/>
        </p:nvSpPr>
        <p:spPr bwMode="auto">
          <a:xfrm>
            <a:off x="1289845" y="4076697"/>
            <a:ext cx="7343510" cy="766763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9" y="3"/>
              </a:cxn>
              <a:cxn ang="0">
                <a:pos x="57" y="4"/>
              </a:cxn>
              <a:cxn ang="0">
                <a:pos x="86" y="6"/>
              </a:cxn>
              <a:cxn ang="0">
                <a:pos x="114" y="9"/>
              </a:cxn>
              <a:cxn ang="0">
                <a:pos x="143" y="9"/>
              </a:cxn>
              <a:cxn ang="0">
                <a:pos x="171" y="4"/>
              </a:cxn>
              <a:cxn ang="0">
                <a:pos x="200" y="0"/>
              </a:cxn>
              <a:cxn ang="0">
                <a:pos x="228" y="10"/>
              </a:cxn>
              <a:cxn ang="0">
                <a:pos x="256" y="19"/>
              </a:cxn>
              <a:cxn ang="0">
                <a:pos x="285" y="18"/>
              </a:cxn>
              <a:cxn ang="0">
                <a:pos x="313" y="18"/>
              </a:cxn>
              <a:cxn ang="0">
                <a:pos x="342" y="11"/>
              </a:cxn>
              <a:cxn ang="0">
                <a:pos x="370" y="6"/>
              </a:cxn>
              <a:cxn ang="0">
                <a:pos x="399" y="6"/>
              </a:cxn>
            </a:cxnLst>
            <a:rect l="0" t="0" r="r" b="b"/>
            <a:pathLst>
              <a:path w="399" h="19">
                <a:moveTo>
                  <a:pt x="0" y="18"/>
                </a:moveTo>
                <a:lnTo>
                  <a:pt x="29" y="3"/>
                </a:lnTo>
                <a:lnTo>
                  <a:pt x="57" y="4"/>
                </a:lnTo>
                <a:lnTo>
                  <a:pt x="86" y="6"/>
                </a:lnTo>
                <a:lnTo>
                  <a:pt x="114" y="9"/>
                </a:lnTo>
                <a:lnTo>
                  <a:pt x="143" y="9"/>
                </a:lnTo>
                <a:lnTo>
                  <a:pt x="171" y="4"/>
                </a:lnTo>
                <a:lnTo>
                  <a:pt x="200" y="0"/>
                </a:lnTo>
                <a:lnTo>
                  <a:pt x="228" y="10"/>
                </a:lnTo>
                <a:lnTo>
                  <a:pt x="256" y="19"/>
                </a:lnTo>
                <a:lnTo>
                  <a:pt x="285" y="18"/>
                </a:lnTo>
                <a:lnTo>
                  <a:pt x="313" y="18"/>
                </a:lnTo>
                <a:lnTo>
                  <a:pt x="342" y="11"/>
                </a:lnTo>
                <a:lnTo>
                  <a:pt x="370" y="6"/>
                </a:lnTo>
                <a:lnTo>
                  <a:pt x="399" y="6"/>
                </a:lnTo>
              </a:path>
            </a:pathLst>
          </a:custGeom>
          <a:noFill/>
          <a:ln w="571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5" name="Tekstboks 64"/>
          <p:cNvSpPr txBox="1"/>
          <p:nvPr/>
        </p:nvSpPr>
        <p:spPr>
          <a:xfrm>
            <a:off x="2342870" y="1103091"/>
            <a:ext cx="47339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tx1"/>
                </a:solidFill>
              </a:rPr>
              <a:t>July 2012 – September 2013</a:t>
            </a:r>
            <a:endParaRPr lang="en-GB" sz="2200" dirty="0">
              <a:solidFill>
                <a:schemeClr val="tx1"/>
              </a:solidFill>
            </a:endParaRPr>
          </a:p>
        </p:txBody>
      </p:sp>
      <p:grpSp>
        <p:nvGrpSpPr>
          <p:cNvPr id="119" name="Gruppe 118"/>
          <p:cNvGrpSpPr/>
          <p:nvPr/>
        </p:nvGrpSpPr>
        <p:grpSpPr>
          <a:xfrm>
            <a:off x="1030808" y="6161313"/>
            <a:ext cx="8000205" cy="400110"/>
            <a:chOff x="1030808" y="6161313"/>
            <a:chExt cx="8000205" cy="400110"/>
          </a:xfrm>
        </p:grpSpPr>
        <p:sp>
          <p:nvSpPr>
            <p:cNvPr id="80" name="Tekstboks 79"/>
            <p:cNvSpPr txBox="1"/>
            <p:nvPr/>
          </p:nvSpPr>
          <p:spPr>
            <a:xfrm>
              <a:off x="1030808" y="6161313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Jul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81" name="Tekstboks 80"/>
            <p:cNvSpPr txBox="1"/>
            <p:nvPr/>
          </p:nvSpPr>
          <p:spPr>
            <a:xfrm>
              <a:off x="2030942" y="6161313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Sep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82" name="Tekstboks 81"/>
            <p:cNvSpPr txBox="1"/>
            <p:nvPr/>
          </p:nvSpPr>
          <p:spPr>
            <a:xfrm>
              <a:off x="3066878" y="6161313"/>
              <a:ext cx="744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Nov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83" name="Tekstboks 82"/>
            <p:cNvSpPr txBox="1"/>
            <p:nvPr/>
          </p:nvSpPr>
          <p:spPr>
            <a:xfrm>
              <a:off x="4143393" y="6161313"/>
              <a:ext cx="6815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Jan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84" name="Tekstboks 83"/>
            <p:cNvSpPr txBox="1"/>
            <p:nvPr/>
          </p:nvSpPr>
          <p:spPr>
            <a:xfrm>
              <a:off x="5163810" y="6161313"/>
              <a:ext cx="728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Mar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85" name="Tekstboks 84"/>
            <p:cNvSpPr txBox="1"/>
            <p:nvPr/>
          </p:nvSpPr>
          <p:spPr>
            <a:xfrm>
              <a:off x="6195275" y="6161313"/>
              <a:ext cx="7665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May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86" name="Tekstboks 85"/>
            <p:cNvSpPr txBox="1"/>
            <p:nvPr/>
          </p:nvSpPr>
          <p:spPr>
            <a:xfrm>
              <a:off x="7317092" y="6161313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Jul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87" name="Tekstboks 86"/>
            <p:cNvSpPr txBox="1"/>
            <p:nvPr/>
          </p:nvSpPr>
          <p:spPr>
            <a:xfrm>
              <a:off x="8314150" y="6161313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Sep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88" name="Tekstboks 87"/>
          <p:cNvSpPr txBox="1"/>
          <p:nvPr/>
        </p:nvSpPr>
        <p:spPr>
          <a:xfrm>
            <a:off x="1141449" y="1727215"/>
            <a:ext cx="2712602" cy="101566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FF"/>
                </a:solidFill>
              </a:rPr>
              <a:t>Gaspool: monthly</a:t>
            </a:r>
          </a:p>
          <a:p>
            <a:pPr algn="ctr"/>
            <a:r>
              <a:rPr lang="en-GB" sz="2000" dirty="0" smtClean="0">
                <a:solidFill>
                  <a:srgbClr val="0000FF"/>
                </a:solidFill>
              </a:rPr>
              <a:t>average of the</a:t>
            </a:r>
          </a:p>
          <a:p>
            <a:pPr algn="ctr"/>
            <a:r>
              <a:rPr lang="en-GB" sz="2000" dirty="0" smtClean="0">
                <a:solidFill>
                  <a:srgbClr val="0000FF"/>
                </a:solidFill>
              </a:rPr>
              <a:t>day-ahead prices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6189" name="Freeform 45"/>
          <p:cNvSpPr>
            <a:spLocks/>
          </p:cNvSpPr>
          <p:nvPr/>
        </p:nvSpPr>
        <p:spPr bwMode="auto">
          <a:xfrm>
            <a:off x="1289845" y="2060571"/>
            <a:ext cx="7343510" cy="1733550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29" y="43"/>
              </a:cxn>
              <a:cxn ang="0">
                <a:pos x="57" y="34"/>
              </a:cxn>
              <a:cxn ang="0">
                <a:pos x="86" y="25"/>
              </a:cxn>
              <a:cxn ang="0">
                <a:pos x="114" y="21"/>
              </a:cxn>
              <a:cxn ang="0">
                <a:pos x="143" y="21"/>
              </a:cxn>
              <a:cxn ang="0">
                <a:pos x="171" y="22"/>
              </a:cxn>
              <a:cxn ang="0">
                <a:pos x="200" y="27"/>
              </a:cxn>
              <a:cxn ang="0">
                <a:pos x="228" y="0"/>
              </a:cxn>
              <a:cxn ang="0">
                <a:pos x="256" y="14"/>
              </a:cxn>
              <a:cxn ang="0">
                <a:pos x="285" y="23"/>
              </a:cxn>
              <a:cxn ang="0">
                <a:pos x="313" y="26"/>
              </a:cxn>
              <a:cxn ang="0">
                <a:pos x="342" y="28"/>
              </a:cxn>
              <a:cxn ang="0">
                <a:pos x="370" y="31"/>
              </a:cxn>
              <a:cxn ang="0">
                <a:pos x="399" y="26"/>
              </a:cxn>
            </a:cxnLst>
            <a:rect l="0" t="0" r="r" b="b"/>
            <a:pathLst>
              <a:path w="399" h="43">
                <a:moveTo>
                  <a:pt x="0" y="42"/>
                </a:moveTo>
                <a:lnTo>
                  <a:pt x="29" y="43"/>
                </a:lnTo>
                <a:lnTo>
                  <a:pt x="57" y="34"/>
                </a:lnTo>
                <a:lnTo>
                  <a:pt x="86" y="25"/>
                </a:lnTo>
                <a:lnTo>
                  <a:pt x="114" y="21"/>
                </a:lnTo>
                <a:lnTo>
                  <a:pt x="143" y="21"/>
                </a:lnTo>
                <a:lnTo>
                  <a:pt x="171" y="22"/>
                </a:lnTo>
                <a:lnTo>
                  <a:pt x="200" y="27"/>
                </a:lnTo>
                <a:lnTo>
                  <a:pt x="228" y="0"/>
                </a:lnTo>
                <a:lnTo>
                  <a:pt x="256" y="14"/>
                </a:lnTo>
                <a:lnTo>
                  <a:pt x="285" y="23"/>
                </a:lnTo>
                <a:lnTo>
                  <a:pt x="313" y="26"/>
                </a:lnTo>
                <a:lnTo>
                  <a:pt x="342" y="28"/>
                </a:lnTo>
                <a:lnTo>
                  <a:pt x="370" y="31"/>
                </a:lnTo>
                <a:lnTo>
                  <a:pt x="399" y="26"/>
                </a:lnTo>
              </a:path>
            </a:pathLst>
          </a:custGeom>
          <a:noFill/>
          <a:ln w="571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9" name="Tekstboks 88"/>
          <p:cNvSpPr txBox="1"/>
          <p:nvPr/>
        </p:nvSpPr>
        <p:spPr>
          <a:xfrm>
            <a:off x="2946778" y="4644545"/>
            <a:ext cx="2414444" cy="101566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Europe Brent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Spot Price FOB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monthly prices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90" name="Tekstboks 89"/>
          <p:cNvSpPr txBox="1"/>
          <p:nvPr/>
        </p:nvSpPr>
        <p:spPr>
          <a:xfrm>
            <a:off x="3860781" y="3352810"/>
            <a:ext cx="2826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</a:rPr>
              <a:t>Correlation  -0.17 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92" name="Pladsholder til diasnumm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DAD68-EA20-4D8C-BE42-7BBD0BF6B7B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93" name="Tekstboks 92"/>
          <p:cNvSpPr txBox="1"/>
          <p:nvPr/>
        </p:nvSpPr>
        <p:spPr>
          <a:xfrm>
            <a:off x="1915824" y="6598462"/>
            <a:ext cx="30877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>
                <a:solidFill>
                  <a:schemeClr val="tx1"/>
                </a:solidFill>
              </a:rPr>
              <a:t>Sources: www.eia.gov and  www.eex.de</a:t>
            </a:r>
            <a:endParaRPr lang="en-GB" sz="1000" i="1" dirty="0">
              <a:solidFill>
                <a:schemeClr val="tx1"/>
              </a:solidFill>
            </a:endParaRPr>
          </a:p>
        </p:txBody>
      </p:sp>
      <p:sp>
        <p:nvSpPr>
          <p:cNvPr id="94" name="Tekstboks 93"/>
          <p:cNvSpPr txBox="1"/>
          <p:nvPr/>
        </p:nvSpPr>
        <p:spPr>
          <a:xfrm>
            <a:off x="2692325" y="667648"/>
            <a:ext cx="4035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tx1"/>
                </a:solidFill>
              </a:rPr>
              <a:t>Gas prices and oil prices</a:t>
            </a:r>
            <a:endParaRPr lang="en-GB" sz="2200" dirty="0">
              <a:solidFill>
                <a:schemeClr val="tx1"/>
              </a:solidFill>
            </a:endParaRPr>
          </a:p>
        </p:txBody>
      </p:sp>
      <p:grpSp>
        <p:nvGrpSpPr>
          <p:cNvPr id="95" name="Gruppe 94"/>
          <p:cNvGrpSpPr/>
          <p:nvPr/>
        </p:nvGrpSpPr>
        <p:grpSpPr>
          <a:xfrm>
            <a:off x="7983761" y="986968"/>
            <a:ext cx="1661032" cy="5246149"/>
            <a:chOff x="7983761" y="986968"/>
            <a:chExt cx="1661032" cy="5246149"/>
          </a:xfrm>
        </p:grpSpPr>
        <p:sp>
          <p:nvSpPr>
            <p:cNvPr id="96" name="Rectangle 47"/>
            <p:cNvSpPr>
              <a:spLocks noChangeArrowheads="1"/>
            </p:cNvSpPr>
            <p:nvPr/>
          </p:nvSpPr>
          <p:spPr bwMode="auto">
            <a:xfrm>
              <a:off x="9037499" y="5925340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16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97" name="Rectangle 48"/>
            <p:cNvSpPr>
              <a:spLocks noChangeArrowheads="1"/>
            </p:cNvSpPr>
            <p:nvPr/>
          </p:nvSpPr>
          <p:spPr bwMode="auto">
            <a:xfrm>
              <a:off x="9037499" y="5360190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18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/>
          </p:nvSpPr>
          <p:spPr bwMode="auto">
            <a:xfrm>
              <a:off x="9037499" y="4795040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20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99" name="Rectangle 50"/>
            <p:cNvSpPr>
              <a:spLocks noChangeArrowheads="1"/>
            </p:cNvSpPr>
            <p:nvPr/>
          </p:nvSpPr>
          <p:spPr bwMode="auto">
            <a:xfrm>
              <a:off x="9037499" y="4229890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22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00" name="Rectangle 51"/>
            <p:cNvSpPr>
              <a:spLocks noChangeArrowheads="1"/>
            </p:cNvSpPr>
            <p:nvPr/>
          </p:nvSpPr>
          <p:spPr bwMode="auto">
            <a:xfrm>
              <a:off x="9037499" y="3666329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24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01" name="Rectangle 52"/>
            <p:cNvSpPr>
              <a:spLocks noChangeArrowheads="1"/>
            </p:cNvSpPr>
            <p:nvPr/>
          </p:nvSpPr>
          <p:spPr bwMode="auto">
            <a:xfrm>
              <a:off x="9037499" y="3101179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26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02" name="Rectangle 53"/>
            <p:cNvSpPr>
              <a:spLocks noChangeArrowheads="1"/>
            </p:cNvSpPr>
            <p:nvPr/>
          </p:nvSpPr>
          <p:spPr bwMode="auto">
            <a:xfrm>
              <a:off x="9037499" y="2536029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28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03" name="Rectangle 54"/>
            <p:cNvSpPr>
              <a:spLocks noChangeArrowheads="1"/>
            </p:cNvSpPr>
            <p:nvPr/>
          </p:nvSpPr>
          <p:spPr bwMode="auto">
            <a:xfrm>
              <a:off x="9037499" y="1970879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30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04" name="Rectangle 55"/>
            <p:cNvSpPr>
              <a:spLocks noChangeArrowheads="1"/>
            </p:cNvSpPr>
            <p:nvPr/>
          </p:nvSpPr>
          <p:spPr bwMode="auto">
            <a:xfrm>
              <a:off x="9037499" y="1405729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32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05" name="Tekstboks 104"/>
            <p:cNvSpPr txBox="1"/>
            <p:nvPr/>
          </p:nvSpPr>
          <p:spPr>
            <a:xfrm>
              <a:off x="7983761" y="986968"/>
              <a:ext cx="16610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EUR/MWh</a:t>
              </a:r>
              <a:endParaRPr lang="en-GB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6" name="Gruppe 105"/>
          <p:cNvGrpSpPr/>
          <p:nvPr/>
        </p:nvGrpSpPr>
        <p:grpSpPr>
          <a:xfrm>
            <a:off x="-32414" y="986968"/>
            <a:ext cx="1830950" cy="5252609"/>
            <a:chOff x="-32414" y="986968"/>
            <a:chExt cx="1830950" cy="5252609"/>
          </a:xfrm>
        </p:grpSpPr>
        <p:grpSp>
          <p:nvGrpSpPr>
            <p:cNvPr id="107" name="Gruppe 67"/>
            <p:cNvGrpSpPr/>
            <p:nvPr/>
          </p:nvGrpSpPr>
          <p:grpSpPr>
            <a:xfrm>
              <a:off x="277001" y="1412189"/>
              <a:ext cx="565860" cy="4827388"/>
              <a:chOff x="277001" y="1208993"/>
              <a:chExt cx="565860" cy="4827388"/>
            </a:xfrm>
          </p:grpSpPr>
          <p:sp>
            <p:nvSpPr>
              <p:cNvPr id="109" name="Rectangle 47"/>
              <p:cNvSpPr>
                <a:spLocks noChangeArrowheads="1"/>
              </p:cNvSpPr>
              <p:nvPr/>
            </p:nvSpPr>
            <p:spPr bwMode="auto">
              <a:xfrm>
                <a:off x="477376" y="5728604"/>
                <a:ext cx="36548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80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0" name="Rectangle 48"/>
              <p:cNvSpPr>
                <a:spLocks noChangeArrowheads="1"/>
              </p:cNvSpPr>
              <p:nvPr/>
            </p:nvSpPr>
            <p:spPr bwMode="auto">
              <a:xfrm>
                <a:off x="477376" y="5163454"/>
                <a:ext cx="36548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90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1" name="Rectangle 49"/>
              <p:cNvSpPr>
                <a:spLocks noChangeArrowheads="1"/>
              </p:cNvSpPr>
              <p:nvPr/>
            </p:nvSpPr>
            <p:spPr bwMode="auto">
              <a:xfrm>
                <a:off x="277001" y="4598304"/>
                <a:ext cx="54822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100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Rectangle 50"/>
              <p:cNvSpPr>
                <a:spLocks noChangeArrowheads="1"/>
              </p:cNvSpPr>
              <p:nvPr/>
            </p:nvSpPr>
            <p:spPr bwMode="auto">
              <a:xfrm>
                <a:off x="277001" y="4033154"/>
                <a:ext cx="54822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110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3" name="Rectangle 51"/>
              <p:cNvSpPr>
                <a:spLocks noChangeArrowheads="1"/>
              </p:cNvSpPr>
              <p:nvPr/>
            </p:nvSpPr>
            <p:spPr bwMode="auto">
              <a:xfrm>
                <a:off x="277001" y="3469593"/>
                <a:ext cx="54822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120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4" name="Rectangle 52"/>
              <p:cNvSpPr>
                <a:spLocks noChangeArrowheads="1"/>
              </p:cNvSpPr>
              <p:nvPr/>
            </p:nvSpPr>
            <p:spPr bwMode="auto">
              <a:xfrm>
                <a:off x="277001" y="2904443"/>
                <a:ext cx="54822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130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Rectangle 53"/>
              <p:cNvSpPr>
                <a:spLocks noChangeArrowheads="1"/>
              </p:cNvSpPr>
              <p:nvPr/>
            </p:nvSpPr>
            <p:spPr bwMode="auto">
              <a:xfrm>
                <a:off x="277001" y="2339293"/>
                <a:ext cx="54822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140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6" name="Rectangle 54"/>
              <p:cNvSpPr>
                <a:spLocks noChangeArrowheads="1"/>
              </p:cNvSpPr>
              <p:nvPr/>
            </p:nvSpPr>
            <p:spPr bwMode="auto">
              <a:xfrm>
                <a:off x="277001" y="1774143"/>
                <a:ext cx="54822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150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7" name="Rectangle 55"/>
              <p:cNvSpPr>
                <a:spLocks noChangeArrowheads="1"/>
              </p:cNvSpPr>
              <p:nvPr/>
            </p:nvSpPr>
            <p:spPr bwMode="auto">
              <a:xfrm>
                <a:off x="277001" y="1208993"/>
                <a:ext cx="54822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160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8" name="Tekstboks 107"/>
            <p:cNvSpPr txBox="1"/>
            <p:nvPr/>
          </p:nvSpPr>
          <p:spPr>
            <a:xfrm>
              <a:off x="-32414" y="986968"/>
              <a:ext cx="1830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USD/barrel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0" grpId="0" animBg="1"/>
      <p:bldP spid="65" grpId="0"/>
      <p:bldP spid="88" grpId="0" animBg="1"/>
      <p:bldP spid="6189" grpId="0" animBg="1"/>
      <p:bldP spid="89" grpId="0" animBg="1"/>
      <p:bldP spid="90" grpId="0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9148" y="0"/>
            <a:ext cx="6037943" cy="682171"/>
          </a:xfrm>
        </p:spPr>
        <p:txBody>
          <a:bodyPr/>
          <a:lstStyle/>
          <a:p>
            <a:r>
              <a:rPr lang="en-GB" sz="3000" dirty="0" smtClean="0"/>
              <a:t>NCG (Southern Germany)</a:t>
            </a:r>
            <a:endParaRPr lang="en-GB" sz="3000" dirty="0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1018117" y="5535380"/>
            <a:ext cx="795575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1018117" y="4968643"/>
            <a:ext cx="795575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1018117" y="4401905"/>
            <a:ext cx="795575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1018117" y="3835168"/>
            <a:ext cx="795575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1018117" y="3268430"/>
            <a:ext cx="795575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1018117" y="2701693"/>
            <a:ext cx="795575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1018117" y="2133368"/>
            <a:ext cx="795575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1018117" y="1566630"/>
            <a:ext cx="795575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1018117" y="1566631"/>
            <a:ext cx="7955756" cy="4537075"/>
          </a:xfrm>
          <a:prstGeom prst="rect">
            <a:avLst/>
          </a:prstGeom>
          <a:noFill/>
          <a:ln w="17463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1018117" y="1566631"/>
            <a:ext cx="0" cy="4537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944166" y="5535380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944166" y="4968643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944166" y="4401905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944166" y="3835168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944166" y="3268430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944166" y="2701693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944166" y="2133368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944166" y="1566630"/>
            <a:ext cx="7395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124" name="Gruppe 123"/>
          <p:cNvGrpSpPr/>
          <p:nvPr/>
        </p:nvGrpSpPr>
        <p:grpSpPr>
          <a:xfrm>
            <a:off x="944166" y="6103705"/>
            <a:ext cx="8032339" cy="161926"/>
            <a:chOff x="944166" y="6103705"/>
            <a:chExt cx="8032339" cy="161926"/>
          </a:xfrm>
        </p:grpSpPr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>
              <a:off x="944166" y="6103705"/>
              <a:ext cx="739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>
              <a:off x="1018117" y="6103705"/>
              <a:ext cx="79557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21" name="Line 29"/>
            <p:cNvSpPr>
              <a:spLocks noChangeShapeType="1"/>
            </p:cNvSpPr>
            <p:nvPr/>
          </p:nvSpPr>
          <p:spPr bwMode="auto">
            <a:xfrm flipV="1">
              <a:off x="1018117" y="6103706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22" name="Line 30"/>
            <p:cNvSpPr>
              <a:spLocks noChangeShapeType="1"/>
            </p:cNvSpPr>
            <p:nvPr/>
          </p:nvSpPr>
          <p:spPr bwMode="auto">
            <a:xfrm flipV="1">
              <a:off x="1539214" y="6103706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23" name="Line 31"/>
            <p:cNvSpPr>
              <a:spLocks noChangeShapeType="1"/>
            </p:cNvSpPr>
            <p:nvPr/>
          </p:nvSpPr>
          <p:spPr bwMode="auto">
            <a:xfrm flipV="1">
              <a:off x="2080948" y="6103706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 flipV="1">
              <a:off x="2602045" y="6103706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25" name="Line 33"/>
            <p:cNvSpPr>
              <a:spLocks noChangeShapeType="1"/>
            </p:cNvSpPr>
            <p:nvPr/>
          </p:nvSpPr>
          <p:spPr bwMode="auto">
            <a:xfrm flipV="1">
              <a:off x="3142060" y="6103706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26" name="Line 34"/>
            <p:cNvSpPr>
              <a:spLocks noChangeShapeType="1"/>
            </p:cNvSpPr>
            <p:nvPr/>
          </p:nvSpPr>
          <p:spPr bwMode="auto">
            <a:xfrm flipV="1">
              <a:off x="3664877" y="6103706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27" name="Line 35"/>
            <p:cNvSpPr>
              <a:spLocks noChangeShapeType="1"/>
            </p:cNvSpPr>
            <p:nvPr/>
          </p:nvSpPr>
          <p:spPr bwMode="auto">
            <a:xfrm flipV="1">
              <a:off x="4204891" y="6103706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28" name="Line 36"/>
            <p:cNvSpPr>
              <a:spLocks noChangeShapeType="1"/>
            </p:cNvSpPr>
            <p:nvPr/>
          </p:nvSpPr>
          <p:spPr bwMode="auto">
            <a:xfrm flipV="1">
              <a:off x="4725988" y="6103706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29" name="Line 37"/>
            <p:cNvSpPr>
              <a:spLocks noChangeShapeType="1"/>
            </p:cNvSpPr>
            <p:nvPr/>
          </p:nvSpPr>
          <p:spPr bwMode="auto">
            <a:xfrm flipV="1">
              <a:off x="5266002" y="6103706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 flipV="1">
              <a:off x="5788819" y="6103706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31" name="Line 39"/>
            <p:cNvSpPr>
              <a:spLocks noChangeShapeType="1"/>
            </p:cNvSpPr>
            <p:nvPr/>
          </p:nvSpPr>
          <p:spPr bwMode="auto">
            <a:xfrm flipV="1">
              <a:off x="6328833" y="6103706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32" name="Line 40"/>
            <p:cNvSpPr>
              <a:spLocks noChangeShapeType="1"/>
            </p:cNvSpPr>
            <p:nvPr/>
          </p:nvSpPr>
          <p:spPr bwMode="auto">
            <a:xfrm flipV="1">
              <a:off x="6849931" y="6103706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33" name="Line 41"/>
            <p:cNvSpPr>
              <a:spLocks noChangeShapeType="1"/>
            </p:cNvSpPr>
            <p:nvPr/>
          </p:nvSpPr>
          <p:spPr bwMode="auto">
            <a:xfrm flipV="1">
              <a:off x="7389945" y="6103706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34" name="Line 42"/>
            <p:cNvSpPr>
              <a:spLocks noChangeShapeType="1"/>
            </p:cNvSpPr>
            <p:nvPr/>
          </p:nvSpPr>
          <p:spPr bwMode="auto">
            <a:xfrm flipV="1">
              <a:off x="7912762" y="6103706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35" name="Line 43"/>
            <p:cNvSpPr>
              <a:spLocks noChangeShapeType="1"/>
            </p:cNvSpPr>
            <p:nvPr/>
          </p:nvSpPr>
          <p:spPr bwMode="auto">
            <a:xfrm flipV="1">
              <a:off x="8452777" y="6103706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36" name="Line 44"/>
            <p:cNvSpPr>
              <a:spLocks noChangeShapeType="1"/>
            </p:cNvSpPr>
            <p:nvPr/>
          </p:nvSpPr>
          <p:spPr bwMode="auto">
            <a:xfrm flipV="1">
              <a:off x="8976505" y="6103706"/>
              <a:ext cx="0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8237" name="Freeform 45"/>
          <p:cNvSpPr>
            <a:spLocks/>
          </p:cNvSpPr>
          <p:nvPr/>
        </p:nvSpPr>
        <p:spPr bwMode="auto">
          <a:xfrm>
            <a:off x="1279526" y="2012719"/>
            <a:ext cx="7434660" cy="1781175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29" y="44"/>
              </a:cxn>
              <a:cxn ang="0">
                <a:pos x="57" y="34"/>
              </a:cxn>
              <a:cxn ang="0">
                <a:pos x="86" y="26"/>
              </a:cxn>
              <a:cxn ang="0">
                <a:pos x="114" y="22"/>
              </a:cxn>
              <a:cxn ang="0">
                <a:pos x="143" y="22"/>
              </a:cxn>
              <a:cxn ang="0">
                <a:pos x="171" y="24"/>
              </a:cxn>
              <a:cxn ang="0">
                <a:pos x="200" y="28"/>
              </a:cxn>
              <a:cxn ang="0">
                <a:pos x="228" y="0"/>
              </a:cxn>
              <a:cxn ang="0">
                <a:pos x="256" y="13"/>
              </a:cxn>
              <a:cxn ang="0">
                <a:pos x="285" y="25"/>
              </a:cxn>
              <a:cxn ang="0">
                <a:pos x="313" y="27"/>
              </a:cxn>
              <a:cxn ang="0">
                <a:pos x="342" y="29"/>
              </a:cxn>
              <a:cxn ang="0">
                <a:pos x="370" y="33"/>
              </a:cxn>
              <a:cxn ang="0">
                <a:pos x="399" y="27"/>
              </a:cxn>
            </a:cxnLst>
            <a:rect l="0" t="0" r="r" b="b"/>
            <a:pathLst>
              <a:path w="399" h="44">
                <a:moveTo>
                  <a:pt x="0" y="42"/>
                </a:moveTo>
                <a:lnTo>
                  <a:pt x="29" y="44"/>
                </a:lnTo>
                <a:lnTo>
                  <a:pt x="57" y="34"/>
                </a:lnTo>
                <a:lnTo>
                  <a:pt x="86" y="26"/>
                </a:lnTo>
                <a:lnTo>
                  <a:pt x="114" y="22"/>
                </a:lnTo>
                <a:lnTo>
                  <a:pt x="143" y="22"/>
                </a:lnTo>
                <a:lnTo>
                  <a:pt x="171" y="24"/>
                </a:lnTo>
                <a:lnTo>
                  <a:pt x="200" y="28"/>
                </a:lnTo>
                <a:lnTo>
                  <a:pt x="228" y="0"/>
                </a:lnTo>
                <a:lnTo>
                  <a:pt x="256" y="13"/>
                </a:lnTo>
                <a:lnTo>
                  <a:pt x="285" y="25"/>
                </a:lnTo>
                <a:lnTo>
                  <a:pt x="313" y="27"/>
                </a:lnTo>
                <a:lnTo>
                  <a:pt x="342" y="29"/>
                </a:lnTo>
                <a:lnTo>
                  <a:pt x="370" y="33"/>
                </a:lnTo>
                <a:lnTo>
                  <a:pt x="399" y="27"/>
                </a:lnTo>
              </a:path>
            </a:pathLst>
          </a:custGeom>
          <a:noFill/>
          <a:ln w="571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38" name="Freeform 46"/>
          <p:cNvSpPr>
            <a:spLocks/>
          </p:cNvSpPr>
          <p:nvPr/>
        </p:nvSpPr>
        <p:spPr bwMode="auto">
          <a:xfrm>
            <a:off x="1279526" y="4078055"/>
            <a:ext cx="7434660" cy="76993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9" y="3"/>
              </a:cxn>
              <a:cxn ang="0">
                <a:pos x="57" y="4"/>
              </a:cxn>
              <a:cxn ang="0">
                <a:pos x="86" y="6"/>
              </a:cxn>
              <a:cxn ang="0">
                <a:pos x="114" y="9"/>
              </a:cxn>
              <a:cxn ang="0">
                <a:pos x="143" y="9"/>
              </a:cxn>
              <a:cxn ang="0">
                <a:pos x="171" y="4"/>
              </a:cxn>
              <a:cxn ang="0">
                <a:pos x="200" y="0"/>
              </a:cxn>
              <a:cxn ang="0">
                <a:pos x="228" y="10"/>
              </a:cxn>
              <a:cxn ang="0">
                <a:pos x="256" y="19"/>
              </a:cxn>
              <a:cxn ang="0">
                <a:pos x="285" y="18"/>
              </a:cxn>
              <a:cxn ang="0">
                <a:pos x="313" y="18"/>
              </a:cxn>
              <a:cxn ang="0">
                <a:pos x="342" y="11"/>
              </a:cxn>
              <a:cxn ang="0">
                <a:pos x="370" y="6"/>
              </a:cxn>
              <a:cxn ang="0">
                <a:pos x="399" y="6"/>
              </a:cxn>
            </a:cxnLst>
            <a:rect l="0" t="0" r="r" b="b"/>
            <a:pathLst>
              <a:path w="399" h="19">
                <a:moveTo>
                  <a:pt x="0" y="18"/>
                </a:moveTo>
                <a:lnTo>
                  <a:pt x="29" y="3"/>
                </a:lnTo>
                <a:lnTo>
                  <a:pt x="57" y="4"/>
                </a:lnTo>
                <a:lnTo>
                  <a:pt x="86" y="6"/>
                </a:lnTo>
                <a:lnTo>
                  <a:pt x="114" y="9"/>
                </a:lnTo>
                <a:lnTo>
                  <a:pt x="143" y="9"/>
                </a:lnTo>
                <a:lnTo>
                  <a:pt x="171" y="4"/>
                </a:lnTo>
                <a:lnTo>
                  <a:pt x="200" y="0"/>
                </a:lnTo>
                <a:lnTo>
                  <a:pt x="228" y="10"/>
                </a:lnTo>
                <a:lnTo>
                  <a:pt x="256" y="19"/>
                </a:lnTo>
                <a:lnTo>
                  <a:pt x="285" y="18"/>
                </a:lnTo>
                <a:lnTo>
                  <a:pt x="313" y="18"/>
                </a:lnTo>
                <a:lnTo>
                  <a:pt x="342" y="11"/>
                </a:lnTo>
                <a:lnTo>
                  <a:pt x="370" y="6"/>
                </a:lnTo>
                <a:lnTo>
                  <a:pt x="399" y="6"/>
                </a:lnTo>
              </a:path>
            </a:pathLst>
          </a:custGeom>
          <a:noFill/>
          <a:ln w="571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125" name="Gruppe 124"/>
          <p:cNvGrpSpPr/>
          <p:nvPr/>
        </p:nvGrpSpPr>
        <p:grpSpPr>
          <a:xfrm>
            <a:off x="1030808" y="6219369"/>
            <a:ext cx="8000205" cy="400110"/>
            <a:chOff x="1030808" y="6219369"/>
            <a:chExt cx="8000205" cy="400110"/>
          </a:xfrm>
        </p:grpSpPr>
        <p:sp>
          <p:nvSpPr>
            <p:cNvPr id="77" name="Tekstboks 76"/>
            <p:cNvSpPr txBox="1"/>
            <p:nvPr/>
          </p:nvSpPr>
          <p:spPr>
            <a:xfrm>
              <a:off x="1030808" y="6219369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Jul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78" name="Tekstboks 77"/>
            <p:cNvSpPr txBox="1"/>
            <p:nvPr/>
          </p:nvSpPr>
          <p:spPr>
            <a:xfrm>
              <a:off x="2030942" y="6219369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Sep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79" name="Tekstboks 78"/>
            <p:cNvSpPr txBox="1"/>
            <p:nvPr/>
          </p:nvSpPr>
          <p:spPr>
            <a:xfrm>
              <a:off x="3066878" y="6219369"/>
              <a:ext cx="744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Nov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80" name="Tekstboks 79"/>
            <p:cNvSpPr txBox="1"/>
            <p:nvPr/>
          </p:nvSpPr>
          <p:spPr>
            <a:xfrm>
              <a:off x="4143393" y="6219369"/>
              <a:ext cx="6815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Jan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81" name="Tekstboks 80"/>
            <p:cNvSpPr txBox="1"/>
            <p:nvPr/>
          </p:nvSpPr>
          <p:spPr>
            <a:xfrm>
              <a:off x="5163810" y="6219369"/>
              <a:ext cx="728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Mar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82" name="Tekstboks 81"/>
            <p:cNvSpPr txBox="1"/>
            <p:nvPr/>
          </p:nvSpPr>
          <p:spPr>
            <a:xfrm>
              <a:off x="6195275" y="6219369"/>
              <a:ext cx="7665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May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83" name="Tekstboks 82"/>
            <p:cNvSpPr txBox="1"/>
            <p:nvPr/>
          </p:nvSpPr>
          <p:spPr>
            <a:xfrm>
              <a:off x="7317092" y="6219369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Jul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84" name="Tekstboks 83"/>
            <p:cNvSpPr txBox="1"/>
            <p:nvPr/>
          </p:nvSpPr>
          <p:spPr>
            <a:xfrm>
              <a:off x="8314150" y="6219369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Sep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85" name="Tekstboks 84"/>
          <p:cNvSpPr txBox="1"/>
          <p:nvPr/>
        </p:nvSpPr>
        <p:spPr>
          <a:xfrm>
            <a:off x="2321125" y="1045030"/>
            <a:ext cx="47339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tx1"/>
                </a:solidFill>
              </a:rPr>
              <a:t>July 2012 – September 2013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88" name="Tekstboks 87"/>
          <p:cNvSpPr txBox="1"/>
          <p:nvPr/>
        </p:nvSpPr>
        <p:spPr>
          <a:xfrm>
            <a:off x="1141449" y="1727215"/>
            <a:ext cx="2712602" cy="101566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FF"/>
                </a:solidFill>
              </a:rPr>
              <a:t>NCG: monthly</a:t>
            </a:r>
          </a:p>
          <a:p>
            <a:pPr algn="ctr"/>
            <a:r>
              <a:rPr lang="en-GB" sz="2000" dirty="0" smtClean="0">
                <a:solidFill>
                  <a:srgbClr val="0000FF"/>
                </a:solidFill>
              </a:rPr>
              <a:t>average of the</a:t>
            </a:r>
          </a:p>
          <a:p>
            <a:pPr algn="ctr"/>
            <a:r>
              <a:rPr lang="en-GB" sz="2000" dirty="0" smtClean="0">
                <a:solidFill>
                  <a:srgbClr val="0000FF"/>
                </a:solidFill>
              </a:rPr>
              <a:t>day-ahead prices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89" name="Tekstboks 88"/>
          <p:cNvSpPr txBox="1"/>
          <p:nvPr/>
        </p:nvSpPr>
        <p:spPr>
          <a:xfrm>
            <a:off x="2946778" y="4615517"/>
            <a:ext cx="2414444" cy="101566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Europe Brent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Spot Price FOB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monthly prices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90" name="Tekstboks 89"/>
          <p:cNvSpPr txBox="1"/>
          <p:nvPr/>
        </p:nvSpPr>
        <p:spPr>
          <a:xfrm>
            <a:off x="3860781" y="3381838"/>
            <a:ext cx="2826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</a:rPr>
              <a:t>Correlation  -0.18 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75" name="Pladsholder til diasnumm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DAD68-EA20-4D8C-BE42-7BBD0BF6B7B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76" name="Tekstboks 75"/>
          <p:cNvSpPr txBox="1"/>
          <p:nvPr/>
        </p:nvSpPr>
        <p:spPr>
          <a:xfrm>
            <a:off x="1915824" y="6598462"/>
            <a:ext cx="30877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>
                <a:solidFill>
                  <a:schemeClr val="tx1"/>
                </a:solidFill>
              </a:rPr>
              <a:t>Sources: www.eia.gov and  www.eex.de</a:t>
            </a:r>
            <a:endParaRPr lang="en-GB" sz="1000" i="1" dirty="0">
              <a:solidFill>
                <a:schemeClr val="tx1"/>
              </a:solidFill>
            </a:endParaRPr>
          </a:p>
        </p:txBody>
      </p:sp>
      <p:sp>
        <p:nvSpPr>
          <p:cNvPr id="100" name="Tekstboks 99"/>
          <p:cNvSpPr txBox="1"/>
          <p:nvPr/>
        </p:nvSpPr>
        <p:spPr>
          <a:xfrm>
            <a:off x="2670580" y="609592"/>
            <a:ext cx="4035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tx1"/>
                </a:solidFill>
              </a:rPr>
              <a:t>Gas prices and oil prices</a:t>
            </a:r>
            <a:endParaRPr lang="en-GB" sz="2200" dirty="0">
              <a:solidFill>
                <a:schemeClr val="tx1"/>
              </a:solidFill>
            </a:endParaRPr>
          </a:p>
        </p:txBody>
      </p:sp>
      <p:grpSp>
        <p:nvGrpSpPr>
          <p:cNvPr id="101" name="Gruppe 100"/>
          <p:cNvGrpSpPr/>
          <p:nvPr/>
        </p:nvGrpSpPr>
        <p:grpSpPr>
          <a:xfrm>
            <a:off x="7983761" y="986968"/>
            <a:ext cx="1661032" cy="5255673"/>
            <a:chOff x="7983761" y="986968"/>
            <a:chExt cx="1661032" cy="5255673"/>
          </a:xfrm>
        </p:grpSpPr>
        <p:sp>
          <p:nvSpPr>
            <p:cNvPr id="102" name="Rectangle 47"/>
            <p:cNvSpPr>
              <a:spLocks noChangeArrowheads="1"/>
            </p:cNvSpPr>
            <p:nvPr/>
          </p:nvSpPr>
          <p:spPr bwMode="auto">
            <a:xfrm>
              <a:off x="9102698" y="5934864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16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03" name="Rectangle 48"/>
            <p:cNvSpPr>
              <a:spLocks noChangeArrowheads="1"/>
            </p:cNvSpPr>
            <p:nvPr/>
          </p:nvSpPr>
          <p:spPr bwMode="auto">
            <a:xfrm>
              <a:off x="9102698" y="5367333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18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04" name="Rectangle 49"/>
            <p:cNvSpPr>
              <a:spLocks noChangeArrowheads="1"/>
            </p:cNvSpPr>
            <p:nvPr/>
          </p:nvSpPr>
          <p:spPr bwMode="auto">
            <a:xfrm>
              <a:off x="9102698" y="4799802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20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05" name="Rectangle 50"/>
            <p:cNvSpPr>
              <a:spLocks noChangeArrowheads="1"/>
            </p:cNvSpPr>
            <p:nvPr/>
          </p:nvSpPr>
          <p:spPr bwMode="auto">
            <a:xfrm>
              <a:off x="9102698" y="4234652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22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06" name="Rectangle 51"/>
            <p:cNvSpPr>
              <a:spLocks noChangeArrowheads="1"/>
            </p:cNvSpPr>
            <p:nvPr/>
          </p:nvSpPr>
          <p:spPr bwMode="auto">
            <a:xfrm>
              <a:off x="9102698" y="3666329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24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07" name="Rectangle 52"/>
            <p:cNvSpPr>
              <a:spLocks noChangeArrowheads="1"/>
            </p:cNvSpPr>
            <p:nvPr/>
          </p:nvSpPr>
          <p:spPr bwMode="auto">
            <a:xfrm>
              <a:off x="9102698" y="3101179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26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08" name="Rectangle 53"/>
            <p:cNvSpPr>
              <a:spLocks noChangeArrowheads="1"/>
            </p:cNvSpPr>
            <p:nvPr/>
          </p:nvSpPr>
          <p:spPr bwMode="auto">
            <a:xfrm>
              <a:off x="9102698" y="2533648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28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09" name="Rectangle 54"/>
            <p:cNvSpPr>
              <a:spLocks noChangeArrowheads="1"/>
            </p:cNvSpPr>
            <p:nvPr/>
          </p:nvSpPr>
          <p:spPr bwMode="auto">
            <a:xfrm>
              <a:off x="9102698" y="1966117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30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10" name="Rectangle 55"/>
            <p:cNvSpPr>
              <a:spLocks noChangeArrowheads="1"/>
            </p:cNvSpPr>
            <p:nvPr/>
          </p:nvSpPr>
          <p:spPr bwMode="auto">
            <a:xfrm>
              <a:off x="9102698" y="1398586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32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11" name="Tekstboks 110"/>
            <p:cNvSpPr txBox="1"/>
            <p:nvPr/>
          </p:nvSpPr>
          <p:spPr>
            <a:xfrm>
              <a:off x="7983761" y="986968"/>
              <a:ext cx="16610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EUR/MWh</a:t>
              </a:r>
              <a:endParaRPr lang="en-GB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12" name="Gruppe 111"/>
          <p:cNvGrpSpPr/>
          <p:nvPr/>
        </p:nvGrpSpPr>
        <p:grpSpPr>
          <a:xfrm>
            <a:off x="-32414" y="986968"/>
            <a:ext cx="1830950" cy="5273246"/>
            <a:chOff x="-32414" y="986968"/>
            <a:chExt cx="1830950" cy="5273246"/>
          </a:xfrm>
        </p:grpSpPr>
        <p:grpSp>
          <p:nvGrpSpPr>
            <p:cNvPr id="113" name="Gruppe 65"/>
            <p:cNvGrpSpPr/>
            <p:nvPr/>
          </p:nvGrpSpPr>
          <p:grpSpPr>
            <a:xfrm>
              <a:off x="256363" y="1416948"/>
              <a:ext cx="565860" cy="4843266"/>
              <a:chOff x="256363" y="1126668"/>
              <a:chExt cx="565860" cy="4843266"/>
            </a:xfrm>
          </p:grpSpPr>
          <p:sp>
            <p:nvSpPr>
              <p:cNvPr id="115" name="Rectangle 47"/>
              <p:cNvSpPr>
                <a:spLocks noChangeArrowheads="1"/>
              </p:cNvSpPr>
              <p:nvPr/>
            </p:nvSpPr>
            <p:spPr bwMode="auto">
              <a:xfrm>
                <a:off x="456738" y="5662157"/>
                <a:ext cx="36548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80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6" name="Rectangle 48"/>
              <p:cNvSpPr>
                <a:spLocks noChangeArrowheads="1"/>
              </p:cNvSpPr>
              <p:nvPr/>
            </p:nvSpPr>
            <p:spPr bwMode="auto">
              <a:xfrm>
                <a:off x="456738" y="5095418"/>
                <a:ext cx="36548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90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7" name="Rectangle 49"/>
              <p:cNvSpPr>
                <a:spLocks noChangeArrowheads="1"/>
              </p:cNvSpPr>
              <p:nvPr/>
            </p:nvSpPr>
            <p:spPr bwMode="auto">
              <a:xfrm>
                <a:off x="256363" y="4528682"/>
                <a:ext cx="54822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100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8" name="Rectangle 50"/>
              <p:cNvSpPr>
                <a:spLocks noChangeArrowheads="1"/>
              </p:cNvSpPr>
              <p:nvPr/>
            </p:nvSpPr>
            <p:spPr bwMode="auto">
              <a:xfrm>
                <a:off x="256363" y="3961943"/>
                <a:ext cx="54822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110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9" name="Rectangle 51"/>
              <p:cNvSpPr>
                <a:spLocks noChangeArrowheads="1"/>
              </p:cNvSpPr>
              <p:nvPr/>
            </p:nvSpPr>
            <p:spPr bwMode="auto">
              <a:xfrm>
                <a:off x="256363" y="3395207"/>
                <a:ext cx="54822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120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0" name="Rectangle 52"/>
              <p:cNvSpPr>
                <a:spLocks noChangeArrowheads="1"/>
              </p:cNvSpPr>
              <p:nvPr/>
            </p:nvSpPr>
            <p:spPr bwMode="auto">
              <a:xfrm>
                <a:off x="256363" y="2828468"/>
                <a:ext cx="54822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130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1" name="Rectangle 53"/>
              <p:cNvSpPr>
                <a:spLocks noChangeArrowheads="1"/>
              </p:cNvSpPr>
              <p:nvPr/>
            </p:nvSpPr>
            <p:spPr bwMode="auto">
              <a:xfrm>
                <a:off x="256363" y="2261732"/>
                <a:ext cx="54822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140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2" name="Rectangle 54"/>
              <p:cNvSpPr>
                <a:spLocks noChangeArrowheads="1"/>
              </p:cNvSpPr>
              <p:nvPr/>
            </p:nvSpPr>
            <p:spPr bwMode="auto">
              <a:xfrm>
                <a:off x="256363" y="1693407"/>
                <a:ext cx="54822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150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3" name="Rectangle 55"/>
              <p:cNvSpPr>
                <a:spLocks noChangeArrowheads="1"/>
              </p:cNvSpPr>
              <p:nvPr/>
            </p:nvSpPr>
            <p:spPr bwMode="auto">
              <a:xfrm>
                <a:off x="256363" y="1126668"/>
                <a:ext cx="54822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160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4" name="Tekstboks 113"/>
            <p:cNvSpPr txBox="1"/>
            <p:nvPr/>
          </p:nvSpPr>
          <p:spPr>
            <a:xfrm>
              <a:off x="-32414" y="986968"/>
              <a:ext cx="1830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USD/barrel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7" grpId="0" animBg="1"/>
      <p:bldP spid="8238" grpId="0" animBg="1"/>
      <p:bldP spid="85" grpId="0"/>
      <p:bldP spid="88" grpId="0" animBg="1"/>
      <p:bldP spid="89" grpId="0" animBg="1"/>
      <p:bldP spid="90" grpId="0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83624" y="0"/>
            <a:ext cx="6037982" cy="667657"/>
          </a:xfrm>
        </p:spPr>
        <p:txBody>
          <a:bodyPr/>
          <a:lstStyle/>
          <a:p>
            <a:r>
              <a:rPr lang="en-GB" sz="3200" dirty="0" smtClean="0"/>
              <a:t>TTF (the Netherlands)</a:t>
            </a:r>
            <a:endParaRPr lang="en-GB" sz="3200" dirty="0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212454" y="4980890"/>
            <a:ext cx="747421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1212454" y="4398277"/>
            <a:ext cx="747421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1212454" y="3817252"/>
            <a:ext cx="747421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1212454" y="3236227"/>
            <a:ext cx="747421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1212454" y="2655202"/>
            <a:ext cx="747421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1212454" y="2074177"/>
            <a:ext cx="747421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1212454" y="1493152"/>
            <a:ext cx="747421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1212454" y="1493152"/>
            <a:ext cx="7474215" cy="4649788"/>
          </a:xfrm>
          <a:prstGeom prst="rect">
            <a:avLst/>
          </a:prstGeom>
          <a:noFill/>
          <a:ln w="1587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1212454" y="1493152"/>
            <a:ext cx="0" cy="4649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1141942" y="4980890"/>
            <a:ext cx="705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1141942" y="4398277"/>
            <a:ext cx="705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1141942" y="3817252"/>
            <a:ext cx="705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1141942" y="3236227"/>
            <a:ext cx="705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1141942" y="2655202"/>
            <a:ext cx="705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1141942" y="2074177"/>
            <a:ext cx="705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1141942" y="1493152"/>
            <a:ext cx="705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1212454" y="5561915"/>
            <a:ext cx="747421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1141942" y="5561915"/>
            <a:ext cx="705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2" name="Gruppe 91"/>
          <p:cNvGrpSpPr/>
          <p:nvPr/>
        </p:nvGrpSpPr>
        <p:grpSpPr>
          <a:xfrm>
            <a:off x="1141942" y="6142940"/>
            <a:ext cx="7544727" cy="165100"/>
            <a:chOff x="1141942" y="6055856"/>
            <a:chExt cx="7544727" cy="165100"/>
          </a:xfrm>
        </p:grpSpPr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>
              <a:off x="1141942" y="6055856"/>
              <a:ext cx="705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268" name="Line 28"/>
            <p:cNvSpPr>
              <a:spLocks noChangeShapeType="1"/>
            </p:cNvSpPr>
            <p:nvPr/>
          </p:nvSpPr>
          <p:spPr bwMode="auto">
            <a:xfrm>
              <a:off x="1212454" y="6055856"/>
              <a:ext cx="74742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269" name="Line 29"/>
            <p:cNvSpPr>
              <a:spLocks noChangeShapeType="1"/>
            </p:cNvSpPr>
            <p:nvPr/>
          </p:nvSpPr>
          <p:spPr bwMode="auto">
            <a:xfrm flipV="1">
              <a:off x="1212454" y="6055856"/>
              <a:ext cx="0" cy="165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270" name="Line 30"/>
            <p:cNvSpPr>
              <a:spLocks noChangeShapeType="1"/>
            </p:cNvSpPr>
            <p:nvPr/>
          </p:nvSpPr>
          <p:spPr bwMode="auto">
            <a:xfrm flipV="1">
              <a:off x="1702594" y="6055856"/>
              <a:ext cx="0" cy="165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271" name="Line 31"/>
            <p:cNvSpPr>
              <a:spLocks noChangeShapeType="1"/>
            </p:cNvSpPr>
            <p:nvPr/>
          </p:nvSpPr>
          <p:spPr bwMode="auto">
            <a:xfrm flipV="1">
              <a:off x="2209933" y="6055856"/>
              <a:ext cx="0" cy="165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272" name="Line 32"/>
            <p:cNvSpPr>
              <a:spLocks noChangeShapeType="1"/>
            </p:cNvSpPr>
            <p:nvPr/>
          </p:nvSpPr>
          <p:spPr bwMode="auto">
            <a:xfrm flipV="1">
              <a:off x="2700073" y="6055856"/>
              <a:ext cx="0" cy="165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273" name="Line 33"/>
            <p:cNvSpPr>
              <a:spLocks noChangeShapeType="1"/>
            </p:cNvSpPr>
            <p:nvPr/>
          </p:nvSpPr>
          <p:spPr bwMode="auto">
            <a:xfrm flipV="1">
              <a:off x="3207412" y="6055856"/>
              <a:ext cx="0" cy="165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274" name="Line 34"/>
            <p:cNvSpPr>
              <a:spLocks noChangeShapeType="1"/>
            </p:cNvSpPr>
            <p:nvPr/>
          </p:nvSpPr>
          <p:spPr bwMode="auto">
            <a:xfrm flipV="1">
              <a:off x="3697552" y="6055856"/>
              <a:ext cx="0" cy="165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275" name="Line 35"/>
            <p:cNvSpPr>
              <a:spLocks noChangeShapeType="1"/>
            </p:cNvSpPr>
            <p:nvPr/>
          </p:nvSpPr>
          <p:spPr bwMode="auto">
            <a:xfrm flipV="1">
              <a:off x="4204891" y="6055856"/>
              <a:ext cx="0" cy="165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276" name="Line 36"/>
            <p:cNvSpPr>
              <a:spLocks noChangeShapeType="1"/>
            </p:cNvSpPr>
            <p:nvPr/>
          </p:nvSpPr>
          <p:spPr bwMode="auto">
            <a:xfrm flipV="1">
              <a:off x="4695031" y="6055856"/>
              <a:ext cx="0" cy="165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277" name="Line 37"/>
            <p:cNvSpPr>
              <a:spLocks noChangeShapeType="1"/>
            </p:cNvSpPr>
            <p:nvPr/>
          </p:nvSpPr>
          <p:spPr bwMode="auto">
            <a:xfrm flipV="1">
              <a:off x="5202370" y="6055856"/>
              <a:ext cx="0" cy="165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auto">
            <a:xfrm flipV="1">
              <a:off x="5692510" y="6055856"/>
              <a:ext cx="0" cy="165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279" name="Line 39"/>
            <p:cNvSpPr>
              <a:spLocks noChangeShapeType="1"/>
            </p:cNvSpPr>
            <p:nvPr/>
          </p:nvSpPr>
          <p:spPr bwMode="auto">
            <a:xfrm flipV="1">
              <a:off x="6201569" y="6055856"/>
              <a:ext cx="0" cy="165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280" name="Line 40"/>
            <p:cNvSpPr>
              <a:spLocks noChangeShapeType="1"/>
            </p:cNvSpPr>
            <p:nvPr/>
          </p:nvSpPr>
          <p:spPr bwMode="auto">
            <a:xfrm flipV="1">
              <a:off x="6691710" y="6055856"/>
              <a:ext cx="0" cy="165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281" name="Line 41"/>
            <p:cNvSpPr>
              <a:spLocks noChangeShapeType="1"/>
            </p:cNvSpPr>
            <p:nvPr/>
          </p:nvSpPr>
          <p:spPr bwMode="auto">
            <a:xfrm flipV="1">
              <a:off x="7199048" y="6055856"/>
              <a:ext cx="0" cy="165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282" name="Line 42"/>
            <p:cNvSpPr>
              <a:spLocks noChangeShapeType="1"/>
            </p:cNvSpPr>
            <p:nvPr/>
          </p:nvSpPr>
          <p:spPr bwMode="auto">
            <a:xfrm flipV="1">
              <a:off x="7689189" y="6055856"/>
              <a:ext cx="0" cy="165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 flipV="1">
              <a:off x="8196527" y="6055856"/>
              <a:ext cx="0" cy="165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 flipV="1">
              <a:off x="8686668" y="6055856"/>
              <a:ext cx="0" cy="165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0285" name="Freeform 45"/>
          <p:cNvSpPr>
            <a:spLocks/>
          </p:cNvSpPr>
          <p:nvPr/>
        </p:nvSpPr>
        <p:spPr bwMode="auto">
          <a:xfrm>
            <a:off x="1456665" y="1824941"/>
            <a:ext cx="6985794" cy="2035175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29" y="49"/>
              </a:cxn>
              <a:cxn ang="0">
                <a:pos x="57" y="37"/>
              </a:cxn>
              <a:cxn ang="0">
                <a:pos x="86" y="29"/>
              </a:cxn>
              <a:cxn ang="0">
                <a:pos x="114" y="24"/>
              </a:cxn>
              <a:cxn ang="0">
                <a:pos x="143" y="25"/>
              </a:cxn>
              <a:cxn ang="0">
                <a:pos x="171" y="28"/>
              </a:cxn>
              <a:cxn ang="0">
                <a:pos x="200" y="32"/>
              </a:cxn>
              <a:cxn ang="0">
                <a:pos x="228" y="0"/>
              </a:cxn>
              <a:cxn ang="0">
                <a:pos x="256" y="16"/>
              </a:cxn>
              <a:cxn ang="0">
                <a:pos x="285" y="30"/>
              </a:cxn>
              <a:cxn ang="0">
                <a:pos x="313" y="33"/>
              </a:cxn>
              <a:cxn ang="0">
                <a:pos x="342" y="34"/>
              </a:cxn>
              <a:cxn ang="0">
                <a:pos x="370" y="38"/>
              </a:cxn>
              <a:cxn ang="0">
                <a:pos x="399" y="31"/>
              </a:cxn>
            </a:cxnLst>
            <a:rect l="0" t="0" r="r" b="b"/>
            <a:pathLst>
              <a:path w="399" h="49">
                <a:moveTo>
                  <a:pt x="0" y="46"/>
                </a:moveTo>
                <a:lnTo>
                  <a:pt x="29" y="49"/>
                </a:lnTo>
                <a:lnTo>
                  <a:pt x="57" y="37"/>
                </a:lnTo>
                <a:lnTo>
                  <a:pt x="86" y="29"/>
                </a:lnTo>
                <a:lnTo>
                  <a:pt x="114" y="24"/>
                </a:lnTo>
                <a:lnTo>
                  <a:pt x="143" y="25"/>
                </a:lnTo>
                <a:lnTo>
                  <a:pt x="171" y="28"/>
                </a:lnTo>
                <a:lnTo>
                  <a:pt x="200" y="32"/>
                </a:lnTo>
                <a:lnTo>
                  <a:pt x="228" y="0"/>
                </a:lnTo>
                <a:lnTo>
                  <a:pt x="256" y="16"/>
                </a:lnTo>
                <a:lnTo>
                  <a:pt x="285" y="30"/>
                </a:lnTo>
                <a:lnTo>
                  <a:pt x="313" y="33"/>
                </a:lnTo>
                <a:lnTo>
                  <a:pt x="342" y="34"/>
                </a:lnTo>
                <a:lnTo>
                  <a:pt x="370" y="38"/>
                </a:lnTo>
                <a:lnTo>
                  <a:pt x="399" y="31"/>
                </a:lnTo>
              </a:path>
            </a:pathLst>
          </a:custGeom>
          <a:noFill/>
          <a:ln w="571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0286" name="Freeform 46"/>
          <p:cNvSpPr>
            <a:spLocks/>
          </p:cNvSpPr>
          <p:nvPr/>
        </p:nvSpPr>
        <p:spPr bwMode="auto">
          <a:xfrm>
            <a:off x="1456665" y="4066491"/>
            <a:ext cx="6985794" cy="788987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9" y="3"/>
              </a:cxn>
              <a:cxn ang="0">
                <a:pos x="57" y="4"/>
              </a:cxn>
              <a:cxn ang="0">
                <a:pos x="86" y="6"/>
              </a:cxn>
              <a:cxn ang="0">
                <a:pos x="114" y="9"/>
              </a:cxn>
              <a:cxn ang="0">
                <a:pos x="143" y="9"/>
              </a:cxn>
              <a:cxn ang="0">
                <a:pos x="171" y="4"/>
              </a:cxn>
              <a:cxn ang="0">
                <a:pos x="200" y="0"/>
              </a:cxn>
              <a:cxn ang="0">
                <a:pos x="228" y="10"/>
              </a:cxn>
              <a:cxn ang="0">
                <a:pos x="256" y="19"/>
              </a:cxn>
              <a:cxn ang="0">
                <a:pos x="285" y="18"/>
              </a:cxn>
              <a:cxn ang="0">
                <a:pos x="313" y="18"/>
              </a:cxn>
              <a:cxn ang="0">
                <a:pos x="342" y="11"/>
              </a:cxn>
              <a:cxn ang="0">
                <a:pos x="370" y="6"/>
              </a:cxn>
              <a:cxn ang="0">
                <a:pos x="399" y="6"/>
              </a:cxn>
            </a:cxnLst>
            <a:rect l="0" t="0" r="r" b="b"/>
            <a:pathLst>
              <a:path w="399" h="19">
                <a:moveTo>
                  <a:pt x="0" y="18"/>
                </a:moveTo>
                <a:lnTo>
                  <a:pt x="29" y="3"/>
                </a:lnTo>
                <a:lnTo>
                  <a:pt x="57" y="4"/>
                </a:lnTo>
                <a:lnTo>
                  <a:pt x="86" y="6"/>
                </a:lnTo>
                <a:lnTo>
                  <a:pt x="114" y="9"/>
                </a:lnTo>
                <a:lnTo>
                  <a:pt x="143" y="9"/>
                </a:lnTo>
                <a:lnTo>
                  <a:pt x="171" y="4"/>
                </a:lnTo>
                <a:lnTo>
                  <a:pt x="200" y="0"/>
                </a:lnTo>
                <a:lnTo>
                  <a:pt x="228" y="10"/>
                </a:lnTo>
                <a:lnTo>
                  <a:pt x="256" y="19"/>
                </a:lnTo>
                <a:lnTo>
                  <a:pt x="285" y="18"/>
                </a:lnTo>
                <a:lnTo>
                  <a:pt x="313" y="18"/>
                </a:lnTo>
                <a:lnTo>
                  <a:pt x="342" y="11"/>
                </a:lnTo>
                <a:lnTo>
                  <a:pt x="370" y="6"/>
                </a:lnTo>
                <a:lnTo>
                  <a:pt x="399" y="6"/>
                </a:lnTo>
              </a:path>
            </a:pathLst>
          </a:custGeom>
          <a:noFill/>
          <a:ln w="571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78" name="Tekstboks 77"/>
          <p:cNvSpPr txBox="1"/>
          <p:nvPr/>
        </p:nvSpPr>
        <p:spPr>
          <a:xfrm>
            <a:off x="2335621" y="943432"/>
            <a:ext cx="47339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tx1"/>
                </a:solidFill>
              </a:rPr>
              <a:t>July 2012 – September 2013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81" name="Tekstboks 80"/>
          <p:cNvSpPr txBox="1"/>
          <p:nvPr/>
        </p:nvSpPr>
        <p:spPr>
          <a:xfrm>
            <a:off x="1446243" y="1611103"/>
            <a:ext cx="2712602" cy="101566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FF"/>
                </a:solidFill>
              </a:rPr>
              <a:t>TTF: monthly</a:t>
            </a:r>
          </a:p>
          <a:p>
            <a:pPr algn="ctr"/>
            <a:r>
              <a:rPr lang="en-GB" sz="2000" dirty="0" smtClean="0">
                <a:solidFill>
                  <a:srgbClr val="0000FF"/>
                </a:solidFill>
              </a:rPr>
              <a:t>average of the</a:t>
            </a:r>
          </a:p>
          <a:p>
            <a:pPr algn="ctr"/>
            <a:r>
              <a:rPr lang="en-GB" sz="2000" dirty="0" smtClean="0">
                <a:solidFill>
                  <a:srgbClr val="0000FF"/>
                </a:solidFill>
              </a:rPr>
              <a:t>day-ahead prices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82" name="Tekstboks 81"/>
          <p:cNvSpPr txBox="1"/>
          <p:nvPr/>
        </p:nvSpPr>
        <p:spPr>
          <a:xfrm>
            <a:off x="2946778" y="4644545"/>
            <a:ext cx="2414444" cy="101566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Europe Brent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Spot Price FOB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monthly prices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83" name="Tekstboks 82"/>
          <p:cNvSpPr txBox="1"/>
          <p:nvPr/>
        </p:nvSpPr>
        <p:spPr>
          <a:xfrm>
            <a:off x="3860781" y="3352810"/>
            <a:ext cx="2826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</a:rPr>
              <a:t>Correlation  -0.16 </a:t>
            </a:r>
            <a:endParaRPr lang="en-GB" sz="2000" i="1" dirty="0">
              <a:solidFill>
                <a:schemeClr val="tx1"/>
              </a:solidFill>
            </a:endParaRPr>
          </a:p>
        </p:txBody>
      </p:sp>
      <p:grpSp>
        <p:nvGrpSpPr>
          <p:cNvPr id="116" name="Gruppe 115"/>
          <p:cNvGrpSpPr/>
          <p:nvPr/>
        </p:nvGrpSpPr>
        <p:grpSpPr>
          <a:xfrm>
            <a:off x="1157001" y="6233883"/>
            <a:ext cx="7640674" cy="400110"/>
            <a:chOff x="1157001" y="6233883"/>
            <a:chExt cx="7640674" cy="400110"/>
          </a:xfrm>
        </p:grpSpPr>
        <p:sp>
          <p:nvSpPr>
            <p:cNvPr id="84" name="Tekstboks 83"/>
            <p:cNvSpPr txBox="1"/>
            <p:nvPr/>
          </p:nvSpPr>
          <p:spPr>
            <a:xfrm>
              <a:off x="1157001" y="6233883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Jul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85" name="Tekstboks 84"/>
            <p:cNvSpPr txBox="1"/>
            <p:nvPr/>
          </p:nvSpPr>
          <p:spPr>
            <a:xfrm>
              <a:off x="2097610" y="6233883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Sep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86" name="Tekstboks 85"/>
            <p:cNvSpPr txBox="1"/>
            <p:nvPr/>
          </p:nvSpPr>
          <p:spPr>
            <a:xfrm>
              <a:off x="3078783" y="6233883"/>
              <a:ext cx="744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Nov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87" name="Tekstboks 86"/>
            <p:cNvSpPr txBox="1"/>
            <p:nvPr/>
          </p:nvSpPr>
          <p:spPr>
            <a:xfrm>
              <a:off x="4105297" y="6233883"/>
              <a:ext cx="6815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Jan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88" name="Tekstboks 87"/>
            <p:cNvSpPr txBox="1"/>
            <p:nvPr/>
          </p:nvSpPr>
          <p:spPr>
            <a:xfrm>
              <a:off x="5078094" y="6233883"/>
              <a:ext cx="728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Mar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89" name="Tekstboks 88"/>
            <p:cNvSpPr txBox="1"/>
            <p:nvPr/>
          </p:nvSpPr>
          <p:spPr>
            <a:xfrm>
              <a:off x="6076225" y="6233883"/>
              <a:ext cx="7665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May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90" name="Tekstboks 89"/>
            <p:cNvSpPr txBox="1"/>
            <p:nvPr/>
          </p:nvSpPr>
          <p:spPr>
            <a:xfrm>
              <a:off x="7150422" y="6233883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Jul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91" name="Tekstboks 90"/>
            <p:cNvSpPr txBox="1"/>
            <p:nvPr/>
          </p:nvSpPr>
          <p:spPr>
            <a:xfrm>
              <a:off x="8080812" y="6233883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1"/>
                  </a:solidFill>
                </a:rPr>
                <a:t>Sep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7" name="Pladsholder til diasnumm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DAD68-EA20-4D8C-BE42-7BBD0BF6B7B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93" name="Tekstboks 92"/>
          <p:cNvSpPr txBox="1"/>
          <p:nvPr/>
        </p:nvSpPr>
        <p:spPr>
          <a:xfrm>
            <a:off x="1915824" y="6598462"/>
            <a:ext cx="30877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>
                <a:solidFill>
                  <a:schemeClr val="tx1"/>
                </a:solidFill>
              </a:rPr>
              <a:t>Sources: www.eia.gov and  www.eex.de</a:t>
            </a:r>
            <a:endParaRPr lang="en-GB" sz="1000" i="1" dirty="0">
              <a:solidFill>
                <a:schemeClr val="tx1"/>
              </a:solidFill>
            </a:endParaRPr>
          </a:p>
        </p:txBody>
      </p:sp>
      <p:sp>
        <p:nvSpPr>
          <p:cNvPr id="92" name="Tekstboks 91"/>
          <p:cNvSpPr txBox="1"/>
          <p:nvPr/>
        </p:nvSpPr>
        <p:spPr>
          <a:xfrm>
            <a:off x="2685076" y="551536"/>
            <a:ext cx="4035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tx1"/>
                </a:solidFill>
              </a:rPr>
              <a:t>Gas prices and oil prices</a:t>
            </a:r>
            <a:endParaRPr lang="en-GB" sz="2200" dirty="0">
              <a:solidFill>
                <a:schemeClr val="tx1"/>
              </a:solidFill>
            </a:endParaRPr>
          </a:p>
        </p:txBody>
      </p:sp>
      <p:grpSp>
        <p:nvGrpSpPr>
          <p:cNvPr id="94" name="Gruppe 93"/>
          <p:cNvGrpSpPr/>
          <p:nvPr/>
        </p:nvGrpSpPr>
        <p:grpSpPr>
          <a:xfrm>
            <a:off x="7983761" y="870856"/>
            <a:ext cx="1661032" cy="5410793"/>
            <a:chOff x="7983761" y="870856"/>
            <a:chExt cx="1661032" cy="5410793"/>
          </a:xfrm>
        </p:grpSpPr>
        <p:sp>
          <p:nvSpPr>
            <p:cNvPr id="95" name="Rectangle 47"/>
            <p:cNvSpPr>
              <a:spLocks noChangeArrowheads="1"/>
            </p:cNvSpPr>
            <p:nvPr/>
          </p:nvSpPr>
          <p:spPr bwMode="auto">
            <a:xfrm>
              <a:off x="8841446" y="5973872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16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96" name="Rectangle 48"/>
            <p:cNvSpPr>
              <a:spLocks noChangeArrowheads="1"/>
            </p:cNvSpPr>
            <p:nvPr/>
          </p:nvSpPr>
          <p:spPr bwMode="auto">
            <a:xfrm>
              <a:off x="8841446" y="5394436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18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97" name="Rectangle 49"/>
            <p:cNvSpPr>
              <a:spLocks noChangeArrowheads="1"/>
            </p:cNvSpPr>
            <p:nvPr/>
          </p:nvSpPr>
          <p:spPr bwMode="auto">
            <a:xfrm>
              <a:off x="8841446" y="4812619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20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98" name="Rectangle 50"/>
            <p:cNvSpPr>
              <a:spLocks noChangeArrowheads="1"/>
            </p:cNvSpPr>
            <p:nvPr/>
          </p:nvSpPr>
          <p:spPr bwMode="auto">
            <a:xfrm>
              <a:off x="8841446" y="4230802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22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99" name="Rectangle 51"/>
            <p:cNvSpPr>
              <a:spLocks noChangeArrowheads="1"/>
            </p:cNvSpPr>
            <p:nvPr/>
          </p:nvSpPr>
          <p:spPr bwMode="auto">
            <a:xfrm>
              <a:off x="8841446" y="3648193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24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/>
          </p:nvSpPr>
          <p:spPr bwMode="auto">
            <a:xfrm>
              <a:off x="8841446" y="3066376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26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01" name="Rectangle 53"/>
            <p:cNvSpPr>
              <a:spLocks noChangeArrowheads="1"/>
            </p:cNvSpPr>
            <p:nvPr/>
          </p:nvSpPr>
          <p:spPr bwMode="auto">
            <a:xfrm>
              <a:off x="8841446" y="2486940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28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02" name="Rectangle 54"/>
            <p:cNvSpPr>
              <a:spLocks noChangeArrowheads="1"/>
            </p:cNvSpPr>
            <p:nvPr/>
          </p:nvSpPr>
          <p:spPr bwMode="auto">
            <a:xfrm>
              <a:off x="8841446" y="1905123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30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03" name="Rectangle 55"/>
            <p:cNvSpPr>
              <a:spLocks noChangeArrowheads="1"/>
            </p:cNvSpPr>
            <p:nvPr/>
          </p:nvSpPr>
          <p:spPr bwMode="auto">
            <a:xfrm>
              <a:off x="8841446" y="1323306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32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04" name="Tekstboks 103"/>
            <p:cNvSpPr txBox="1"/>
            <p:nvPr/>
          </p:nvSpPr>
          <p:spPr>
            <a:xfrm>
              <a:off x="7983761" y="870856"/>
              <a:ext cx="16610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EUR/MWh</a:t>
              </a:r>
              <a:endParaRPr lang="en-GB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5" name="Gruppe 104"/>
          <p:cNvGrpSpPr/>
          <p:nvPr/>
        </p:nvGrpSpPr>
        <p:grpSpPr>
          <a:xfrm>
            <a:off x="-32414" y="870856"/>
            <a:ext cx="1830950" cy="5436756"/>
            <a:chOff x="-32414" y="870856"/>
            <a:chExt cx="1830950" cy="5436756"/>
          </a:xfrm>
        </p:grpSpPr>
        <p:sp>
          <p:nvSpPr>
            <p:cNvPr id="106" name="Rectangle 47"/>
            <p:cNvSpPr>
              <a:spLocks noChangeArrowheads="1"/>
            </p:cNvSpPr>
            <p:nvPr/>
          </p:nvSpPr>
          <p:spPr bwMode="auto">
            <a:xfrm>
              <a:off x="611286" y="5999835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80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7" name="Rectangle 48"/>
            <p:cNvSpPr>
              <a:spLocks noChangeArrowheads="1"/>
            </p:cNvSpPr>
            <p:nvPr/>
          </p:nvSpPr>
          <p:spPr bwMode="auto">
            <a:xfrm>
              <a:off x="611286" y="5417223"/>
              <a:ext cx="3654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90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8" name="Rectangle 49"/>
            <p:cNvSpPr>
              <a:spLocks noChangeArrowheads="1"/>
            </p:cNvSpPr>
            <p:nvPr/>
          </p:nvSpPr>
          <p:spPr bwMode="auto">
            <a:xfrm>
              <a:off x="410910" y="4836198"/>
              <a:ext cx="5482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100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9" name="Rectangle 50"/>
            <p:cNvSpPr>
              <a:spLocks noChangeArrowheads="1"/>
            </p:cNvSpPr>
            <p:nvPr/>
          </p:nvSpPr>
          <p:spPr bwMode="auto">
            <a:xfrm>
              <a:off x="410910" y="4255173"/>
              <a:ext cx="5482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110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0" name="Rectangle 51"/>
            <p:cNvSpPr>
              <a:spLocks noChangeArrowheads="1"/>
            </p:cNvSpPr>
            <p:nvPr/>
          </p:nvSpPr>
          <p:spPr bwMode="auto">
            <a:xfrm>
              <a:off x="410910" y="3674148"/>
              <a:ext cx="5482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120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1" name="Rectangle 52"/>
            <p:cNvSpPr>
              <a:spLocks noChangeArrowheads="1"/>
            </p:cNvSpPr>
            <p:nvPr/>
          </p:nvSpPr>
          <p:spPr bwMode="auto">
            <a:xfrm>
              <a:off x="410910" y="3093123"/>
              <a:ext cx="5482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130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2" name="Rectangle 53"/>
            <p:cNvSpPr>
              <a:spLocks noChangeArrowheads="1"/>
            </p:cNvSpPr>
            <p:nvPr/>
          </p:nvSpPr>
          <p:spPr bwMode="auto">
            <a:xfrm>
              <a:off x="410910" y="2512098"/>
              <a:ext cx="5482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140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3" name="Rectangle 54"/>
            <p:cNvSpPr>
              <a:spLocks noChangeArrowheads="1"/>
            </p:cNvSpPr>
            <p:nvPr/>
          </p:nvSpPr>
          <p:spPr bwMode="auto">
            <a:xfrm>
              <a:off x="410910" y="1931072"/>
              <a:ext cx="5482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150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4" name="Rectangle 55"/>
            <p:cNvSpPr>
              <a:spLocks noChangeArrowheads="1"/>
            </p:cNvSpPr>
            <p:nvPr/>
          </p:nvSpPr>
          <p:spPr bwMode="auto">
            <a:xfrm>
              <a:off x="410910" y="1350048"/>
              <a:ext cx="5482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160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5" name="Tekstboks 114"/>
            <p:cNvSpPr txBox="1"/>
            <p:nvPr/>
          </p:nvSpPr>
          <p:spPr>
            <a:xfrm>
              <a:off x="-32414" y="870856"/>
              <a:ext cx="1830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USD/barrel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animBg="1"/>
      <p:bldP spid="10286" grpId="0" animBg="1"/>
      <p:bldP spid="78" grpId="0"/>
      <p:bldP spid="81" grpId="0" animBg="1"/>
      <p:bldP spid="82" grpId="0" animBg="1"/>
      <p:bldP spid="83" grpId="0"/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9A35C9-2D0F-4602-AEA8-459609F8F64B}" type="slidenum">
              <a:rPr lang="en-GB" smtClean="0"/>
              <a:pPr/>
              <a:t>8</a:t>
            </a:fld>
            <a:endParaRPr lang="en-GB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953" y="9070"/>
            <a:ext cx="7047139" cy="673101"/>
          </a:xfrm>
        </p:spPr>
        <p:txBody>
          <a:bodyPr/>
          <a:lstStyle/>
          <a:p>
            <a:r>
              <a:rPr lang="en-GB" sz="3000" dirty="0" smtClean="0"/>
              <a:t>Correlation coefficient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" y="582392"/>
            <a:ext cx="9744075" cy="3581400"/>
          </a:xfrm>
        </p:spPr>
        <p:txBody>
          <a:bodyPr/>
          <a:lstStyle/>
          <a:p>
            <a:r>
              <a:rPr lang="en-GB" sz="2000" dirty="0" smtClean="0"/>
              <a:t>For two sets of data, the correlation coefficient measures the degree, to which the two data sets move in parallel.</a:t>
            </a:r>
          </a:p>
          <a:p>
            <a:pPr lvl="1"/>
            <a:r>
              <a:rPr lang="en-GB" dirty="0" smtClean="0"/>
              <a:t>A correlation coefficient of 1 means the two data sets move in lockstep.</a:t>
            </a:r>
          </a:p>
          <a:p>
            <a:pPr lvl="1"/>
            <a:r>
              <a:rPr lang="en-GB" dirty="0" smtClean="0"/>
              <a:t>A correlation coefficient of 0 means no tendency at all for the two data sets to move in parallel.</a:t>
            </a:r>
          </a:p>
          <a:p>
            <a:pPr lvl="1"/>
            <a:r>
              <a:rPr lang="en-GB" dirty="0" smtClean="0"/>
              <a:t>A correlation coefficient of 0.5 indicates a very weak tendency to move in parallel.</a:t>
            </a:r>
          </a:p>
          <a:p>
            <a:pPr lvl="1"/>
            <a:r>
              <a:rPr lang="en-GB" dirty="0" smtClean="0"/>
              <a:t>A negative correlation coefficient indicates an inverse correlation.</a:t>
            </a:r>
          </a:p>
        </p:txBody>
      </p:sp>
      <p:grpSp>
        <p:nvGrpSpPr>
          <p:cNvPr id="47" name="Gruppe 46"/>
          <p:cNvGrpSpPr/>
          <p:nvPr/>
        </p:nvGrpSpPr>
        <p:grpSpPr>
          <a:xfrm>
            <a:off x="431151" y="4442737"/>
            <a:ext cx="2160587" cy="1414463"/>
            <a:chOff x="431151" y="4442737"/>
            <a:chExt cx="2160587" cy="1414463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31151" y="4442737"/>
              <a:ext cx="2160587" cy="600075"/>
              <a:chOff x="849" y="2188"/>
              <a:chExt cx="1361" cy="378"/>
            </a:xfrm>
          </p:grpSpPr>
          <p:sp>
            <p:nvSpPr>
              <p:cNvPr id="18444" name="Freeform 9"/>
              <p:cNvSpPr>
                <a:spLocks/>
              </p:cNvSpPr>
              <p:nvPr/>
            </p:nvSpPr>
            <p:spPr bwMode="auto">
              <a:xfrm>
                <a:off x="849" y="2270"/>
                <a:ext cx="1361" cy="296"/>
              </a:xfrm>
              <a:custGeom>
                <a:avLst/>
                <a:gdLst>
                  <a:gd name="T0" fmla="*/ 0 w 4300"/>
                  <a:gd name="T1" fmla="*/ 143 h 614"/>
                  <a:gd name="T2" fmla="*/ 108 w 4300"/>
                  <a:gd name="T3" fmla="*/ 0 h 614"/>
                  <a:gd name="T4" fmla="*/ 216 w 4300"/>
                  <a:gd name="T5" fmla="*/ 143 h 614"/>
                  <a:gd name="T6" fmla="*/ 322 w 4300"/>
                  <a:gd name="T7" fmla="*/ 0 h 614"/>
                  <a:gd name="T8" fmla="*/ 431 w 4300"/>
                  <a:gd name="T9" fmla="*/ 143 h 6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00"/>
                  <a:gd name="T16" fmla="*/ 0 h 614"/>
                  <a:gd name="T17" fmla="*/ 4300 w 4300"/>
                  <a:gd name="T18" fmla="*/ 614 h 6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00" h="614">
                    <a:moveTo>
                      <a:pt x="0" y="614"/>
                    </a:moveTo>
                    <a:cubicBezTo>
                      <a:pt x="358" y="307"/>
                      <a:pt x="717" y="0"/>
                      <a:pt x="1075" y="0"/>
                    </a:cubicBezTo>
                    <a:cubicBezTo>
                      <a:pt x="1433" y="0"/>
                      <a:pt x="1793" y="614"/>
                      <a:pt x="2150" y="614"/>
                    </a:cubicBezTo>
                    <a:cubicBezTo>
                      <a:pt x="2507" y="614"/>
                      <a:pt x="2858" y="0"/>
                      <a:pt x="3216" y="0"/>
                    </a:cubicBezTo>
                    <a:cubicBezTo>
                      <a:pt x="3574" y="0"/>
                      <a:pt x="3937" y="307"/>
                      <a:pt x="4300" y="614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8445" name="Text Box 10"/>
              <p:cNvSpPr txBox="1">
                <a:spLocks noChangeArrowheads="1"/>
              </p:cNvSpPr>
              <p:nvPr/>
            </p:nvSpPr>
            <p:spPr bwMode="auto">
              <a:xfrm>
                <a:off x="1412" y="2188"/>
                <a:ext cx="223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a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431151" y="5304750"/>
              <a:ext cx="2160587" cy="552450"/>
              <a:chOff x="849" y="2677"/>
              <a:chExt cx="1361" cy="348"/>
            </a:xfrm>
          </p:grpSpPr>
          <p:sp>
            <p:nvSpPr>
              <p:cNvPr id="18442" name="Freeform 12"/>
              <p:cNvSpPr>
                <a:spLocks/>
              </p:cNvSpPr>
              <p:nvPr/>
            </p:nvSpPr>
            <p:spPr bwMode="auto">
              <a:xfrm>
                <a:off x="849" y="2677"/>
                <a:ext cx="1361" cy="296"/>
              </a:xfrm>
              <a:custGeom>
                <a:avLst/>
                <a:gdLst>
                  <a:gd name="T0" fmla="*/ 0 w 4300"/>
                  <a:gd name="T1" fmla="*/ 143 h 614"/>
                  <a:gd name="T2" fmla="*/ 108 w 4300"/>
                  <a:gd name="T3" fmla="*/ 0 h 614"/>
                  <a:gd name="T4" fmla="*/ 216 w 4300"/>
                  <a:gd name="T5" fmla="*/ 143 h 614"/>
                  <a:gd name="T6" fmla="*/ 322 w 4300"/>
                  <a:gd name="T7" fmla="*/ 0 h 614"/>
                  <a:gd name="T8" fmla="*/ 431 w 4300"/>
                  <a:gd name="T9" fmla="*/ 143 h 6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00"/>
                  <a:gd name="T16" fmla="*/ 0 h 614"/>
                  <a:gd name="T17" fmla="*/ 4300 w 4300"/>
                  <a:gd name="T18" fmla="*/ 614 h 6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00" h="614">
                    <a:moveTo>
                      <a:pt x="0" y="614"/>
                    </a:moveTo>
                    <a:cubicBezTo>
                      <a:pt x="358" y="307"/>
                      <a:pt x="717" y="0"/>
                      <a:pt x="1075" y="0"/>
                    </a:cubicBezTo>
                    <a:cubicBezTo>
                      <a:pt x="1433" y="0"/>
                      <a:pt x="1793" y="614"/>
                      <a:pt x="2150" y="614"/>
                    </a:cubicBezTo>
                    <a:cubicBezTo>
                      <a:pt x="2507" y="614"/>
                      <a:pt x="2858" y="0"/>
                      <a:pt x="3216" y="0"/>
                    </a:cubicBezTo>
                    <a:cubicBezTo>
                      <a:pt x="3574" y="0"/>
                      <a:pt x="3937" y="307"/>
                      <a:pt x="4300" y="614"/>
                    </a:cubicBezTo>
                  </a:path>
                </a:pathLst>
              </a:custGeom>
              <a:noFill/>
              <a:ln w="38100" cap="flat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8443" name="Text Box 13"/>
              <p:cNvSpPr txBox="1">
                <a:spLocks noChangeArrowheads="1"/>
              </p:cNvSpPr>
              <p:nvPr/>
            </p:nvSpPr>
            <p:spPr bwMode="auto">
              <a:xfrm>
                <a:off x="1055" y="2775"/>
                <a:ext cx="22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dirty="0" smtClean="0">
                    <a:solidFill>
                      <a:srgbClr val="008000"/>
                    </a:solidFill>
                  </a:rPr>
                  <a:t>b</a:t>
                </a:r>
                <a:endParaRPr lang="en-GB" dirty="0">
                  <a:solidFill>
                    <a:srgbClr val="008000"/>
                  </a:solidFill>
                </a:endParaRPr>
              </a:p>
            </p:txBody>
          </p:sp>
        </p:grpSp>
      </p:grpSp>
      <p:sp>
        <p:nvSpPr>
          <p:cNvPr id="1057806" name="Text Box 14"/>
          <p:cNvSpPr txBox="1">
            <a:spLocks noChangeArrowheads="1"/>
          </p:cNvSpPr>
          <p:nvPr/>
        </p:nvSpPr>
        <p:spPr bwMode="auto">
          <a:xfrm>
            <a:off x="3251236" y="3715664"/>
            <a:ext cx="3366627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/>
              <a:t>Example 1:</a:t>
            </a:r>
          </a:p>
          <a:p>
            <a:r>
              <a:rPr lang="en-GB" dirty="0" smtClean="0"/>
              <a:t>Correlation</a:t>
            </a:r>
            <a:r>
              <a:rPr lang="en-GB" dirty="0" smtClean="0">
                <a:solidFill>
                  <a:schemeClr val="tx1"/>
                </a:solidFill>
              </a:rPr>
              <a:t>(a,b)  =   1</a:t>
            </a:r>
          </a:p>
          <a:p>
            <a:r>
              <a:rPr lang="en-GB" dirty="0" smtClean="0"/>
              <a:t>as</a:t>
            </a:r>
            <a:r>
              <a:rPr lang="en-GB" dirty="0" smtClean="0">
                <a:solidFill>
                  <a:schemeClr val="tx1"/>
                </a:solidFill>
              </a:rPr>
              <a:t> a and b move</a:t>
            </a:r>
          </a:p>
          <a:p>
            <a:r>
              <a:rPr lang="en-GB" dirty="0" smtClean="0"/>
              <a:t>i</a:t>
            </a:r>
            <a:r>
              <a:rPr lang="en-GB" dirty="0" smtClean="0">
                <a:solidFill>
                  <a:schemeClr val="tx1"/>
                </a:solidFill>
              </a:rPr>
              <a:t>n lockstep.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3251236" y="5094523"/>
            <a:ext cx="3389069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/>
              <a:t>Example 2:</a:t>
            </a:r>
          </a:p>
          <a:p>
            <a:r>
              <a:rPr lang="en-GB" dirty="0" smtClean="0"/>
              <a:t>Correlation</a:t>
            </a:r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en-GB" dirty="0" smtClean="0"/>
              <a:t>x</a:t>
            </a:r>
            <a:r>
              <a:rPr lang="en-GB" dirty="0" smtClean="0">
                <a:solidFill>
                  <a:schemeClr val="tx1"/>
                </a:solidFill>
              </a:rPr>
              <a:t>,y)  =  -1</a:t>
            </a:r>
          </a:p>
          <a:p>
            <a:r>
              <a:rPr lang="en-GB" dirty="0" smtClean="0"/>
              <a:t>as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/>
              <a:t>x</a:t>
            </a:r>
            <a:r>
              <a:rPr lang="en-GB" dirty="0" smtClean="0">
                <a:solidFill>
                  <a:schemeClr val="tx1"/>
                </a:solidFill>
              </a:rPr>
              <a:t> and y have</a:t>
            </a:r>
          </a:p>
          <a:p>
            <a:r>
              <a:rPr lang="en-GB" dirty="0" smtClean="0"/>
              <a:t>p</a:t>
            </a:r>
            <a:r>
              <a:rPr lang="en-GB" dirty="0" smtClean="0">
                <a:solidFill>
                  <a:schemeClr val="tx1"/>
                </a:solidFill>
              </a:rPr>
              <a:t>erfect </a:t>
            </a:r>
            <a:r>
              <a:rPr lang="en-GB" dirty="0" smtClean="0"/>
              <a:t>inverse</a:t>
            </a:r>
          </a:p>
          <a:p>
            <a:r>
              <a:rPr lang="en-GB" dirty="0" smtClean="0"/>
              <a:t>correlation.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46" name="Gruppe 45"/>
          <p:cNvGrpSpPr/>
          <p:nvPr/>
        </p:nvGrpSpPr>
        <p:grpSpPr>
          <a:xfrm>
            <a:off x="7263600" y="4354286"/>
            <a:ext cx="2007427" cy="1633828"/>
            <a:chOff x="7263600" y="4354286"/>
            <a:chExt cx="2007427" cy="1633828"/>
          </a:xfrm>
        </p:grpSpPr>
        <p:grpSp>
          <p:nvGrpSpPr>
            <p:cNvPr id="44" name="Gruppe 43"/>
            <p:cNvGrpSpPr/>
            <p:nvPr/>
          </p:nvGrpSpPr>
          <p:grpSpPr>
            <a:xfrm>
              <a:off x="7263600" y="4354286"/>
              <a:ext cx="2007427" cy="740614"/>
              <a:chOff x="7263600" y="4354286"/>
              <a:chExt cx="2007427" cy="740614"/>
            </a:xfrm>
          </p:grpSpPr>
          <p:sp>
            <p:nvSpPr>
              <p:cNvPr id="26" name="Freeform 167"/>
              <p:cNvSpPr>
                <a:spLocks/>
              </p:cNvSpPr>
              <p:nvPr/>
            </p:nvSpPr>
            <p:spPr bwMode="auto">
              <a:xfrm>
                <a:off x="7263600" y="4432118"/>
                <a:ext cx="2007427" cy="662782"/>
              </a:xfrm>
              <a:custGeom>
                <a:avLst/>
                <a:gdLst/>
                <a:ahLst/>
                <a:cxnLst>
                  <a:cxn ang="0">
                    <a:pos x="6" y="54"/>
                  </a:cxn>
                  <a:cxn ang="0">
                    <a:pos x="15" y="38"/>
                  </a:cxn>
                  <a:cxn ang="0">
                    <a:pos x="24" y="23"/>
                  </a:cxn>
                  <a:cxn ang="0">
                    <a:pos x="33" y="12"/>
                  </a:cxn>
                  <a:cxn ang="0">
                    <a:pos x="42" y="4"/>
                  </a:cxn>
                  <a:cxn ang="0">
                    <a:pos x="51" y="0"/>
                  </a:cxn>
                  <a:cxn ang="0">
                    <a:pos x="59" y="1"/>
                  </a:cxn>
                  <a:cxn ang="0">
                    <a:pos x="68" y="6"/>
                  </a:cxn>
                  <a:cxn ang="0">
                    <a:pos x="77" y="15"/>
                  </a:cxn>
                  <a:cxn ang="0">
                    <a:pos x="86" y="28"/>
                  </a:cxn>
                  <a:cxn ang="0">
                    <a:pos x="95" y="43"/>
                  </a:cxn>
                  <a:cxn ang="0">
                    <a:pos x="104" y="60"/>
                  </a:cxn>
                  <a:cxn ang="0">
                    <a:pos x="112" y="77"/>
                  </a:cxn>
                  <a:cxn ang="0">
                    <a:pos x="121" y="93"/>
                  </a:cxn>
                  <a:cxn ang="0">
                    <a:pos x="130" y="108"/>
                  </a:cxn>
                  <a:cxn ang="0">
                    <a:pos x="139" y="119"/>
                  </a:cxn>
                  <a:cxn ang="0">
                    <a:pos x="148" y="127"/>
                  </a:cxn>
                  <a:cxn ang="0">
                    <a:pos x="157" y="131"/>
                  </a:cxn>
                  <a:cxn ang="0">
                    <a:pos x="165" y="130"/>
                  </a:cxn>
                  <a:cxn ang="0">
                    <a:pos x="174" y="125"/>
                  </a:cxn>
                  <a:cxn ang="0">
                    <a:pos x="183" y="116"/>
                  </a:cxn>
                  <a:cxn ang="0">
                    <a:pos x="192" y="103"/>
                  </a:cxn>
                  <a:cxn ang="0">
                    <a:pos x="201" y="88"/>
                  </a:cxn>
                  <a:cxn ang="0">
                    <a:pos x="210" y="71"/>
                  </a:cxn>
                  <a:cxn ang="0">
                    <a:pos x="218" y="54"/>
                  </a:cxn>
                  <a:cxn ang="0">
                    <a:pos x="227" y="38"/>
                  </a:cxn>
                  <a:cxn ang="0">
                    <a:pos x="236" y="23"/>
                  </a:cxn>
                  <a:cxn ang="0">
                    <a:pos x="245" y="12"/>
                  </a:cxn>
                  <a:cxn ang="0">
                    <a:pos x="254" y="4"/>
                  </a:cxn>
                  <a:cxn ang="0">
                    <a:pos x="263" y="0"/>
                  </a:cxn>
                  <a:cxn ang="0">
                    <a:pos x="271" y="1"/>
                  </a:cxn>
                  <a:cxn ang="0">
                    <a:pos x="280" y="6"/>
                  </a:cxn>
                  <a:cxn ang="0">
                    <a:pos x="289" y="15"/>
                  </a:cxn>
                  <a:cxn ang="0">
                    <a:pos x="298" y="28"/>
                  </a:cxn>
                  <a:cxn ang="0">
                    <a:pos x="307" y="43"/>
                  </a:cxn>
                  <a:cxn ang="0">
                    <a:pos x="316" y="60"/>
                  </a:cxn>
                  <a:cxn ang="0">
                    <a:pos x="324" y="77"/>
                  </a:cxn>
                  <a:cxn ang="0">
                    <a:pos x="333" y="93"/>
                  </a:cxn>
                  <a:cxn ang="0">
                    <a:pos x="342" y="108"/>
                  </a:cxn>
                  <a:cxn ang="0">
                    <a:pos x="351" y="119"/>
                  </a:cxn>
                  <a:cxn ang="0">
                    <a:pos x="360" y="127"/>
                  </a:cxn>
                  <a:cxn ang="0">
                    <a:pos x="369" y="131"/>
                  </a:cxn>
                  <a:cxn ang="0">
                    <a:pos x="377" y="130"/>
                  </a:cxn>
                  <a:cxn ang="0">
                    <a:pos x="386" y="125"/>
                  </a:cxn>
                  <a:cxn ang="0">
                    <a:pos x="395" y="116"/>
                  </a:cxn>
                  <a:cxn ang="0">
                    <a:pos x="404" y="103"/>
                  </a:cxn>
                  <a:cxn ang="0">
                    <a:pos x="413" y="88"/>
                  </a:cxn>
                  <a:cxn ang="0">
                    <a:pos x="422" y="71"/>
                  </a:cxn>
                </a:cxnLst>
                <a:rect l="0" t="0" r="r" b="b"/>
                <a:pathLst>
                  <a:path w="425" h="131">
                    <a:moveTo>
                      <a:pt x="0" y="66"/>
                    </a:moveTo>
                    <a:lnTo>
                      <a:pt x="3" y="60"/>
                    </a:lnTo>
                    <a:lnTo>
                      <a:pt x="6" y="54"/>
                    </a:lnTo>
                    <a:lnTo>
                      <a:pt x="9" y="49"/>
                    </a:lnTo>
                    <a:lnTo>
                      <a:pt x="12" y="43"/>
                    </a:lnTo>
                    <a:lnTo>
                      <a:pt x="15" y="38"/>
                    </a:lnTo>
                    <a:lnTo>
                      <a:pt x="18" y="33"/>
                    </a:lnTo>
                    <a:lnTo>
                      <a:pt x="21" y="28"/>
                    </a:lnTo>
                    <a:lnTo>
                      <a:pt x="24" y="23"/>
                    </a:lnTo>
                    <a:lnTo>
                      <a:pt x="27" y="19"/>
                    </a:lnTo>
                    <a:lnTo>
                      <a:pt x="30" y="15"/>
                    </a:lnTo>
                    <a:lnTo>
                      <a:pt x="33" y="12"/>
                    </a:lnTo>
                    <a:lnTo>
                      <a:pt x="36" y="9"/>
                    </a:lnTo>
                    <a:lnTo>
                      <a:pt x="39" y="6"/>
                    </a:lnTo>
                    <a:lnTo>
                      <a:pt x="42" y="4"/>
                    </a:lnTo>
                    <a:lnTo>
                      <a:pt x="45" y="2"/>
                    </a:lnTo>
                    <a:lnTo>
                      <a:pt x="48" y="1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6" y="0"/>
                    </a:lnTo>
                    <a:lnTo>
                      <a:pt x="59" y="1"/>
                    </a:lnTo>
                    <a:lnTo>
                      <a:pt x="62" y="2"/>
                    </a:lnTo>
                    <a:lnTo>
                      <a:pt x="65" y="4"/>
                    </a:lnTo>
                    <a:lnTo>
                      <a:pt x="68" y="6"/>
                    </a:lnTo>
                    <a:lnTo>
                      <a:pt x="71" y="9"/>
                    </a:lnTo>
                    <a:lnTo>
                      <a:pt x="74" y="12"/>
                    </a:lnTo>
                    <a:lnTo>
                      <a:pt x="77" y="15"/>
                    </a:lnTo>
                    <a:lnTo>
                      <a:pt x="80" y="19"/>
                    </a:lnTo>
                    <a:lnTo>
                      <a:pt x="83" y="23"/>
                    </a:lnTo>
                    <a:lnTo>
                      <a:pt x="86" y="28"/>
                    </a:lnTo>
                    <a:lnTo>
                      <a:pt x="89" y="33"/>
                    </a:lnTo>
                    <a:lnTo>
                      <a:pt x="92" y="38"/>
                    </a:lnTo>
                    <a:lnTo>
                      <a:pt x="95" y="43"/>
                    </a:lnTo>
                    <a:lnTo>
                      <a:pt x="98" y="49"/>
                    </a:lnTo>
                    <a:lnTo>
                      <a:pt x="101" y="54"/>
                    </a:lnTo>
                    <a:lnTo>
                      <a:pt x="104" y="60"/>
                    </a:lnTo>
                    <a:lnTo>
                      <a:pt x="106" y="65"/>
                    </a:lnTo>
                    <a:lnTo>
                      <a:pt x="109" y="71"/>
                    </a:lnTo>
                    <a:lnTo>
                      <a:pt x="112" y="77"/>
                    </a:lnTo>
                    <a:lnTo>
                      <a:pt x="115" y="82"/>
                    </a:lnTo>
                    <a:lnTo>
                      <a:pt x="118" y="88"/>
                    </a:lnTo>
                    <a:lnTo>
                      <a:pt x="121" y="93"/>
                    </a:lnTo>
                    <a:lnTo>
                      <a:pt x="124" y="98"/>
                    </a:lnTo>
                    <a:lnTo>
                      <a:pt x="127" y="103"/>
                    </a:lnTo>
                    <a:lnTo>
                      <a:pt x="130" y="108"/>
                    </a:lnTo>
                    <a:lnTo>
                      <a:pt x="133" y="112"/>
                    </a:lnTo>
                    <a:lnTo>
                      <a:pt x="136" y="116"/>
                    </a:lnTo>
                    <a:lnTo>
                      <a:pt x="139" y="119"/>
                    </a:lnTo>
                    <a:lnTo>
                      <a:pt x="142" y="122"/>
                    </a:lnTo>
                    <a:lnTo>
                      <a:pt x="145" y="125"/>
                    </a:lnTo>
                    <a:lnTo>
                      <a:pt x="148" y="127"/>
                    </a:lnTo>
                    <a:lnTo>
                      <a:pt x="151" y="129"/>
                    </a:lnTo>
                    <a:lnTo>
                      <a:pt x="154" y="130"/>
                    </a:lnTo>
                    <a:lnTo>
                      <a:pt x="157" y="131"/>
                    </a:lnTo>
                    <a:lnTo>
                      <a:pt x="159" y="131"/>
                    </a:lnTo>
                    <a:lnTo>
                      <a:pt x="162" y="131"/>
                    </a:lnTo>
                    <a:lnTo>
                      <a:pt x="165" y="130"/>
                    </a:lnTo>
                    <a:lnTo>
                      <a:pt x="168" y="129"/>
                    </a:lnTo>
                    <a:lnTo>
                      <a:pt x="171" y="127"/>
                    </a:lnTo>
                    <a:lnTo>
                      <a:pt x="174" y="125"/>
                    </a:lnTo>
                    <a:lnTo>
                      <a:pt x="177" y="122"/>
                    </a:lnTo>
                    <a:lnTo>
                      <a:pt x="180" y="119"/>
                    </a:lnTo>
                    <a:lnTo>
                      <a:pt x="183" y="116"/>
                    </a:lnTo>
                    <a:lnTo>
                      <a:pt x="186" y="112"/>
                    </a:lnTo>
                    <a:lnTo>
                      <a:pt x="189" y="108"/>
                    </a:lnTo>
                    <a:lnTo>
                      <a:pt x="192" y="103"/>
                    </a:lnTo>
                    <a:lnTo>
                      <a:pt x="195" y="98"/>
                    </a:lnTo>
                    <a:lnTo>
                      <a:pt x="198" y="93"/>
                    </a:lnTo>
                    <a:lnTo>
                      <a:pt x="201" y="88"/>
                    </a:lnTo>
                    <a:lnTo>
                      <a:pt x="204" y="82"/>
                    </a:lnTo>
                    <a:lnTo>
                      <a:pt x="207" y="77"/>
                    </a:lnTo>
                    <a:lnTo>
                      <a:pt x="210" y="71"/>
                    </a:lnTo>
                    <a:lnTo>
                      <a:pt x="213" y="66"/>
                    </a:lnTo>
                    <a:lnTo>
                      <a:pt x="215" y="60"/>
                    </a:lnTo>
                    <a:lnTo>
                      <a:pt x="218" y="54"/>
                    </a:lnTo>
                    <a:lnTo>
                      <a:pt x="221" y="49"/>
                    </a:lnTo>
                    <a:lnTo>
                      <a:pt x="224" y="43"/>
                    </a:lnTo>
                    <a:lnTo>
                      <a:pt x="227" y="38"/>
                    </a:lnTo>
                    <a:lnTo>
                      <a:pt x="230" y="33"/>
                    </a:lnTo>
                    <a:lnTo>
                      <a:pt x="233" y="28"/>
                    </a:lnTo>
                    <a:lnTo>
                      <a:pt x="236" y="23"/>
                    </a:lnTo>
                    <a:lnTo>
                      <a:pt x="239" y="19"/>
                    </a:lnTo>
                    <a:lnTo>
                      <a:pt x="242" y="15"/>
                    </a:lnTo>
                    <a:lnTo>
                      <a:pt x="245" y="12"/>
                    </a:lnTo>
                    <a:lnTo>
                      <a:pt x="248" y="9"/>
                    </a:lnTo>
                    <a:lnTo>
                      <a:pt x="251" y="6"/>
                    </a:lnTo>
                    <a:lnTo>
                      <a:pt x="254" y="4"/>
                    </a:lnTo>
                    <a:lnTo>
                      <a:pt x="257" y="2"/>
                    </a:lnTo>
                    <a:lnTo>
                      <a:pt x="260" y="1"/>
                    </a:lnTo>
                    <a:lnTo>
                      <a:pt x="263" y="0"/>
                    </a:lnTo>
                    <a:lnTo>
                      <a:pt x="266" y="0"/>
                    </a:lnTo>
                    <a:lnTo>
                      <a:pt x="268" y="0"/>
                    </a:lnTo>
                    <a:lnTo>
                      <a:pt x="271" y="1"/>
                    </a:lnTo>
                    <a:lnTo>
                      <a:pt x="274" y="2"/>
                    </a:lnTo>
                    <a:lnTo>
                      <a:pt x="277" y="4"/>
                    </a:lnTo>
                    <a:lnTo>
                      <a:pt x="280" y="6"/>
                    </a:lnTo>
                    <a:lnTo>
                      <a:pt x="283" y="9"/>
                    </a:lnTo>
                    <a:lnTo>
                      <a:pt x="286" y="12"/>
                    </a:lnTo>
                    <a:lnTo>
                      <a:pt x="289" y="15"/>
                    </a:lnTo>
                    <a:lnTo>
                      <a:pt x="292" y="19"/>
                    </a:lnTo>
                    <a:lnTo>
                      <a:pt x="295" y="23"/>
                    </a:lnTo>
                    <a:lnTo>
                      <a:pt x="298" y="28"/>
                    </a:lnTo>
                    <a:lnTo>
                      <a:pt x="301" y="33"/>
                    </a:lnTo>
                    <a:lnTo>
                      <a:pt x="304" y="38"/>
                    </a:lnTo>
                    <a:lnTo>
                      <a:pt x="307" y="43"/>
                    </a:lnTo>
                    <a:lnTo>
                      <a:pt x="310" y="49"/>
                    </a:lnTo>
                    <a:lnTo>
                      <a:pt x="313" y="54"/>
                    </a:lnTo>
                    <a:lnTo>
                      <a:pt x="316" y="60"/>
                    </a:lnTo>
                    <a:lnTo>
                      <a:pt x="319" y="65"/>
                    </a:lnTo>
                    <a:lnTo>
                      <a:pt x="321" y="71"/>
                    </a:lnTo>
                    <a:lnTo>
                      <a:pt x="324" y="77"/>
                    </a:lnTo>
                    <a:lnTo>
                      <a:pt x="327" y="82"/>
                    </a:lnTo>
                    <a:lnTo>
                      <a:pt x="330" y="88"/>
                    </a:lnTo>
                    <a:lnTo>
                      <a:pt x="333" y="93"/>
                    </a:lnTo>
                    <a:lnTo>
                      <a:pt x="336" y="98"/>
                    </a:lnTo>
                    <a:lnTo>
                      <a:pt x="339" y="103"/>
                    </a:lnTo>
                    <a:lnTo>
                      <a:pt x="342" y="108"/>
                    </a:lnTo>
                    <a:lnTo>
                      <a:pt x="345" y="112"/>
                    </a:lnTo>
                    <a:lnTo>
                      <a:pt x="348" y="116"/>
                    </a:lnTo>
                    <a:lnTo>
                      <a:pt x="351" y="119"/>
                    </a:lnTo>
                    <a:lnTo>
                      <a:pt x="354" y="122"/>
                    </a:lnTo>
                    <a:lnTo>
                      <a:pt x="357" y="125"/>
                    </a:lnTo>
                    <a:lnTo>
                      <a:pt x="360" y="127"/>
                    </a:lnTo>
                    <a:lnTo>
                      <a:pt x="363" y="129"/>
                    </a:lnTo>
                    <a:lnTo>
                      <a:pt x="366" y="130"/>
                    </a:lnTo>
                    <a:lnTo>
                      <a:pt x="369" y="131"/>
                    </a:lnTo>
                    <a:lnTo>
                      <a:pt x="372" y="131"/>
                    </a:lnTo>
                    <a:lnTo>
                      <a:pt x="374" y="131"/>
                    </a:lnTo>
                    <a:lnTo>
                      <a:pt x="377" y="130"/>
                    </a:lnTo>
                    <a:lnTo>
                      <a:pt x="380" y="129"/>
                    </a:lnTo>
                    <a:lnTo>
                      <a:pt x="383" y="127"/>
                    </a:lnTo>
                    <a:lnTo>
                      <a:pt x="386" y="125"/>
                    </a:lnTo>
                    <a:lnTo>
                      <a:pt x="389" y="122"/>
                    </a:lnTo>
                    <a:lnTo>
                      <a:pt x="392" y="119"/>
                    </a:lnTo>
                    <a:lnTo>
                      <a:pt x="395" y="116"/>
                    </a:lnTo>
                    <a:lnTo>
                      <a:pt x="398" y="112"/>
                    </a:lnTo>
                    <a:lnTo>
                      <a:pt x="401" y="108"/>
                    </a:lnTo>
                    <a:lnTo>
                      <a:pt x="404" y="103"/>
                    </a:lnTo>
                    <a:lnTo>
                      <a:pt x="407" y="98"/>
                    </a:lnTo>
                    <a:lnTo>
                      <a:pt x="410" y="93"/>
                    </a:lnTo>
                    <a:lnTo>
                      <a:pt x="413" y="88"/>
                    </a:lnTo>
                    <a:lnTo>
                      <a:pt x="416" y="82"/>
                    </a:lnTo>
                    <a:lnTo>
                      <a:pt x="419" y="77"/>
                    </a:lnTo>
                    <a:lnTo>
                      <a:pt x="422" y="71"/>
                    </a:lnTo>
                    <a:lnTo>
                      <a:pt x="425" y="6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" name="Tekstboks 31"/>
              <p:cNvSpPr txBox="1"/>
              <p:nvPr/>
            </p:nvSpPr>
            <p:spPr>
              <a:xfrm>
                <a:off x="7852229" y="4354286"/>
                <a:ext cx="3561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x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5" name="Gruppe 44"/>
            <p:cNvGrpSpPr/>
            <p:nvPr/>
          </p:nvGrpSpPr>
          <p:grpSpPr>
            <a:xfrm>
              <a:off x="7263600" y="5266673"/>
              <a:ext cx="2007427" cy="721441"/>
              <a:chOff x="7263600" y="5266673"/>
              <a:chExt cx="2007427" cy="721441"/>
            </a:xfrm>
          </p:grpSpPr>
          <p:sp>
            <p:nvSpPr>
              <p:cNvPr id="27" name="Freeform 168"/>
              <p:cNvSpPr>
                <a:spLocks/>
              </p:cNvSpPr>
              <p:nvPr/>
            </p:nvSpPr>
            <p:spPr bwMode="auto">
              <a:xfrm>
                <a:off x="7263600" y="5266673"/>
                <a:ext cx="2007427" cy="662782"/>
              </a:xfrm>
              <a:custGeom>
                <a:avLst/>
                <a:gdLst/>
                <a:ahLst/>
                <a:cxnLst>
                  <a:cxn ang="0">
                    <a:pos x="6" y="77"/>
                  </a:cxn>
                  <a:cxn ang="0">
                    <a:pos x="15" y="93"/>
                  </a:cxn>
                  <a:cxn ang="0">
                    <a:pos x="24" y="108"/>
                  </a:cxn>
                  <a:cxn ang="0">
                    <a:pos x="33" y="119"/>
                  </a:cxn>
                  <a:cxn ang="0">
                    <a:pos x="42" y="127"/>
                  </a:cxn>
                  <a:cxn ang="0">
                    <a:pos x="51" y="131"/>
                  </a:cxn>
                  <a:cxn ang="0">
                    <a:pos x="59" y="130"/>
                  </a:cxn>
                  <a:cxn ang="0">
                    <a:pos x="68" y="125"/>
                  </a:cxn>
                  <a:cxn ang="0">
                    <a:pos x="77" y="116"/>
                  </a:cxn>
                  <a:cxn ang="0">
                    <a:pos x="86" y="103"/>
                  </a:cxn>
                  <a:cxn ang="0">
                    <a:pos x="95" y="88"/>
                  </a:cxn>
                  <a:cxn ang="0">
                    <a:pos x="104" y="71"/>
                  </a:cxn>
                  <a:cxn ang="0">
                    <a:pos x="112" y="54"/>
                  </a:cxn>
                  <a:cxn ang="0">
                    <a:pos x="121" y="38"/>
                  </a:cxn>
                  <a:cxn ang="0">
                    <a:pos x="130" y="23"/>
                  </a:cxn>
                  <a:cxn ang="0">
                    <a:pos x="139" y="12"/>
                  </a:cxn>
                  <a:cxn ang="0">
                    <a:pos x="148" y="4"/>
                  </a:cxn>
                  <a:cxn ang="0">
                    <a:pos x="157" y="0"/>
                  </a:cxn>
                  <a:cxn ang="0">
                    <a:pos x="165" y="1"/>
                  </a:cxn>
                  <a:cxn ang="0">
                    <a:pos x="174" y="6"/>
                  </a:cxn>
                  <a:cxn ang="0">
                    <a:pos x="183" y="15"/>
                  </a:cxn>
                  <a:cxn ang="0">
                    <a:pos x="192" y="28"/>
                  </a:cxn>
                  <a:cxn ang="0">
                    <a:pos x="201" y="43"/>
                  </a:cxn>
                  <a:cxn ang="0">
                    <a:pos x="210" y="60"/>
                  </a:cxn>
                  <a:cxn ang="0">
                    <a:pos x="218" y="77"/>
                  </a:cxn>
                  <a:cxn ang="0">
                    <a:pos x="227" y="93"/>
                  </a:cxn>
                  <a:cxn ang="0">
                    <a:pos x="236" y="108"/>
                  </a:cxn>
                  <a:cxn ang="0">
                    <a:pos x="245" y="119"/>
                  </a:cxn>
                  <a:cxn ang="0">
                    <a:pos x="254" y="127"/>
                  </a:cxn>
                  <a:cxn ang="0">
                    <a:pos x="263" y="131"/>
                  </a:cxn>
                  <a:cxn ang="0">
                    <a:pos x="271" y="130"/>
                  </a:cxn>
                  <a:cxn ang="0">
                    <a:pos x="280" y="125"/>
                  </a:cxn>
                  <a:cxn ang="0">
                    <a:pos x="289" y="116"/>
                  </a:cxn>
                  <a:cxn ang="0">
                    <a:pos x="298" y="103"/>
                  </a:cxn>
                  <a:cxn ang="0">
                    <a:pos x="307" y="88"/>
                  </a:cxn>
                  <a:cxn ang="0">
                    <a:pos x="316" y="71"/>
                  </a:cxn>
                  <a:cxn ang="0">
                    <a:pos x="324" y="54"/>
                  </a:cxn>
                  <a:cxn ang="0">
                    <a:pos x="333" y="38"/>
                  </a:cxn>
                  <a:cxn ang="0">
                    <a:pos x="342" y="23"/>
                  </a:cxn>
                  <a:cxn ang="0">
                    <a:pos x="351" y="12"/>
                  </a:cxn>
                  <a:cxn ang="0">
                    <a:pos x="360" y="4"/>
                  </a:cxn>
                  <a:cxn ang="0">
                    <a:pos x="369" y="0"/>
                  </a:cxn>
                  <a:cxn ang="0">
                    <a:pos x="377" y="1"/>
                  </a:cxn>
                  <a:cxn ang="0">
                    <a:pos x="386" y="6"/>
                  </a:cxn>
                  <a:cxn ang="0">
                    <a:pos x="395" y="15"/>
                  </a:cxn>
                  <a:cxn ang="0">
                    <a:pos x="404" y="28"/>
                  </a:cxn>
                  <a:cxn ang="0">
                    <a:pos x="413" y="43"/>
                  </a:cxn>
                  <a:cxn ang="0">
                    <a:pos x="422" y="60"/>
                  </a:cxn>
                </a:cxnLst>
                <a:rect l="0" t="0" r="r" b="b"/>
                <a:pathLst>
                  <a:path w="425" h="131">
                    <a:moveTo>
                      <a:pt x="0" y="65"/>
                    </a:moveTo>
                    <a:lnTo>
                      <a:pt x="3" y="71"/>
                    </a:lnTo>
                    <a:lnTo>
                      <a:pt x="6" y="77"/>
                    </a:lnTo>
                    <a:lnTo>
                      <a:pt x="9" y="82"/>
                    </a:lnTo>
                    <a:lnTo>
                      <a:pt x="12" y="88"/>
                    </a:lnTo>
                    <a:lnTo>
                      <a:pt x="15" y="93"/>
                    </a:lnTo>
                    <a:lnTo>
                      <a:pt x="18" y="98"/>
                    </a:lnTo>
                    <a:lnTo>
                      <a:pt x="21" y="103"/>
                    </a:lnTo>
                    <a:lnTo>
                      <a:pt x="24" y="108"/>
                    </a:lnTo>
                    <a:lnTo>
                      <a:pt x="27" y="112"/>
                    </a:lnTo>
                    <a:lnTo>
                      <a:pt x="30" y="116"/>
                    </a:lnTo>
                    <a:lnTo>
                      <a:pt x="33" y="119"/>
                    </a:lnTo>
                    <a:lnTo>
                      <a:pt x="36" y="122"/>
                    </a:lnTo>
                    <a:lnTo>
                      <a:pt x="39" y="125"/>
                    </a:lnTo>
                    <a:lnTo>
                      <a:pt x="42" y="127"/>
                    </a:lnTo>
                    <a:lnTo>
                      <a:pt x="45" y="129"/>
                    </a:lnTo>
                    <a:lnTo>
                      <a:pt x="48" y="130"/>
                    </a:lnTo>
                    <a:lnTo>
                      <a:pt x="51" y="131"/>
                    </a:lnTo>
                    <a:lnTo>
                      <a:pt x="53" y="131"/>
                    </a:lnTo>
                    <a:lnTo>
                      <a:pt x="56" y="131"/>
                    </a:lnTo>
                    <a:lnTo>
                      <a:pt x="59" y="130"/>
                    </a:lnTo>
                    <a:lnTo>
                      <a:pt x="62" y="129"/>
                    </a:lnTo>
                    <a:lnTo>
                      <a:pt x="65" y="127"/>
                    </a:lnTo>
                    <a:lnTo>
                      <a:pt x="68" y="125"/>
                    </a:lnTo>
                    <a:lnTo>
                      <a:pt x="71" y="122"/>
                    </a:lnTo>
                    <a:lnTo>
                      <a:pt x="74" y="119"/>
                    </a:lnTo>
                    <a:lnTo>
                      <a:pt x="77" y="116"/>
                    </a:lnTo>
                    <a:lnTo>
                      <a:pt x="80" y="112"/>
                    </a:lnTo>
                    <a:lnTo>
                      <a:pt x="83" y="108"/>
                    </a:lnTo>
                    <a:lnTo>
                      <a:pt x="86" y="103"/>
                    </a:lnTo>
                    <a:lnTo>
                      <a:pt x="89" y="98"/>
                    </a:lnTo>
                    <a:lnTo>
                      <a:pt x="92" y="93"/>
                    </a:lnTo>
                    <a:lnTo>
                      <a:pt x="95" y="88"/>
                    </a:lnTo>
                    <a:lnTo>
                      <a:pt x="98" y="82"/>
                    </a:lnTo>
                    <a:lnTo>
                      <a:pt x="101" y="77"/>
                    </a:lnTo>
                    <a:lnTo>
                      <a:pt x="104" y="71"/>
                    </a:lnTo>
                    <a:lnTo>
                      <a:pt x="106" y="66"/>
                    </a:lnTo>
                    <a:lnTo>
                      <a:pt x="109" y="60"/>
                    </a:lnTo>
                    <a:lnTo>
                      <a:pt x="112" y="54"/>
                    </a:lnTo>
                    <a:lnTo>
                      <a:pt x="115" y="49"/>
                    </a:lnTo>
                    <a:lnTo>
                      <a:pt x="118" y="43"/>
                    </a:lnTo>
                    <a:lnTo>
                      <a:pt x="121" y="38"/>
                    </a:lnTo>
                    <a:lnTo>
                      <a:pt x="124" y="33"/>
                    </a:lnTo>
                    <a:lnTo>
                      <a:pt x="127" y="28"/>
                    </a:lnTo>
                    <a:lnTo>
                      <a:pt x="130" y="23"/>
                    </a:lnTo>
                    <a:lnTo>
                      <a:pt x="133" y="19"/>
                    </a:lnTo>
                    <a:lnTo>
                      <a:pt x="136" y="15"/>
                    </a:lnTo>
                    <a:lnTo>
                      <a:pt x="139" y="12"/>
                    </a:lnTo>
                    <a:lnTo>
                      <a:pt x="142" y="9"/>
                    </a:lnTo>
                    <a:lnTo>
                      <a:pt x="145" y="6"/>
                    </a:lnTo>
                    <a:lnTo>
                      <a:pt x="148" y="4"/>
                    </a:lnTo>
                    <a:lnTo>
                      <a:pt x="151" y="2"/>
                    </a:lnTo>
                    <a:lnTo>
                      <a:pt x="154" y="1"/>
                    </a:lnTo>
                    <a:lnTo>
                      <a:pt x="157" y="0"/>
                    </a:lnTo>
                    <a:lnTo>
                      <a:pt x="159" y="0"/>
                    </a:lnTo>
                    <a:lnTo>
                      <a:pt x="162" y="0"/>
                    </a:lnTo>
                    <a:lnTo>
                      <a:pt x="165" y="1"/>
                    </a:lnTo>
                    <a:lnTo>
                      <a:pt x="168" y="2"/>
                    </a:lnTo>
                    <a:lnTo>
                      <a:pt x="171" y="4"/>
                    </a:lnTo>
                    <a:lnTo>
                      <a:pt x="174" y="6"/>
                    </a:lnTo>
                    <a:lnTo>
                      <a:pt x="177" y="9"/>
                    </a:lnTo>
                    <a:lnTo>
                      <a:pt x="180" y="12"/>
                    </a:lnTo>
                    <a:lnTo>
                      <a:pt x="183" y="15"/>
                    </a:lnTo>
                    <a:lnTo>
                      <a:pt x="186" y="19"/>
                    </a:lnTo>
                    <a:lnTo>
                      <a:pt x="189" y="23"/>
                    </a:lnTo>
                    <a:lnTo>
                      <a:pt x="192" y="28"/>
                    </a:lnTo>
                    <a:lnTo>
                      <a:pt x="195" y="33"/>
                    </a:lnTo>
                    <a:lnTo>
                      <a:pt x="198" y="38"/>
                    </a:lnTo>
                    <a:lnTo>
                      <a:pt x="201" y="43"/>
                    </a:lnTo>
                    <a:lnTo>
                      <a:pt x="204" y="49"/>
                    </a:lnTo>
                    <a:lnTo>
                      <a:pt x="207" y="54"/>
                    </a:lnTo>
                    <a:lnTo>
                      <a:pt x="210" y="60"/>
                    </a:lnTo>
                    <a:lnTo>
                      <a:pt x="213" y="65"/>
                    </a:lnTo>
                    <a:lnTo>
                      <a:pt x="215" y="71"/>
                    </a:lnTo>
                    <a:lnTo>
                      <a:pt x="218" y="77"/>
                    </a:lnTo>
                    <a:lnTo>
                      <a:pt x="221" y="82"/>
                    </a:lnTo>
                    <a:lnTo>
                      <a:pt x="224" y="88"/>
                    </a:lnTo>
                    <a:lnTo>
                      <a:pt x="227" y="93"/>
                    </a:lnTo>
                    <a:lnTo>
                      <a:pt x="230" y="98"/>
                    </a:lnTo>
                    <a:lnTo>
                      <a:pt x="233" y="103"/>
                    </a:lnTo>
                    <a:lnTo>
                      <a:pt x="236" y="108"/>
                    </a:lnTo>
                    <a:lnTo>
                      <a:pt x="239" y="112"/>
                    </a:lnTo>
                    <a:lnTo>
                      <a:pt x="242" y="116"/>
                    </a:lnTo>
                    <a:lnTo>
                      <a:pt x="245" y="119"/>
                    </a:lnTo>
                    <a:lnTo>
                      <a:pt x="248" y="122"/>
                    </a:lnTo>
                    <a:lnTo>
                      <a:pt x="251" y="125"/>
                    </a:lnTo>
                    <a:lnTo>
                      <a:pt x="254" y="127"/>
                    </a:lnTo>
                    <a:lnTo>
                      <a:pt x="257" y="129"/>
                    </a:lnTo>
                    <a:lnTo>
                      <a:pt x="260" y="130"/>
                    </a:lnTo>
                    <a:lnTo>
                      <a:pt x="263" y="131"/>
                    </a:lnTo>
                    <a:lnTo>
                      <a:pt x="266" y="131"/>
                    </a:lnTo>
                    <a:lnTo>
                      <a:pt x="268" y="131"/>
                    </a:lnTo>
                    <a:lnTo>
                      <a:pt x="271" y="130"/>
                    </a:lnTo>
                    <a:lnTo>
                      <a:pt x="274" y="129"/>
                    </a:lnTo>
                    <a:lnTo>
                      <a:pt x="277" y="127"/>
                    </a:lnTo>
                    <a:lnTo>
                      <a:pt x="280" y="125"/>
                    </a:lnTo>
                    <a:lnTo>
                      <a:pt x="283" y="122"/>
                    </a:lnTo>
                    <a:lnTo>
                      <a:pt x="286" y="119"/>
                    </a:lnTo>
                    <a:lnTo>
                      <a:pt x="289" y="116"/>
                    </a:lnTo>
                    <a:lnTo>
                      <a:pt x="292" y="112"/>
                    </a:lnTo>
                    <a:lnTo>
                      <a:pt x="295" y="108"/>
                    </a:lnTo>
                    <a:lnTo>
                      <a:pt x="298" y="103"/>
                    </a:lnTo>
                    <a:lnTo>
                      <a:pt x="301" y="98"/>
                    </a:lnTo>
                    <a:lnTo>
                      <a:pt x="304" y="93"/>
                    </a:lnTo>
                    <a:lnTo>
                      <a:pt x="307" y="88"/>
                    </a:lnTo>
                    <a:lnTo>
                      <a:pt x="310" y="82"/>
                    </a:lnTo>
                    <a:lnTo>
                      <a:pt x="313" y="77"/>
                    </a:lnTo>
                    <a:lnTo>
                      <a:pt x="316" y="71"/>
                    </a:lnTo>
                    <a:lnTo>
                      <a:pt x="319" y="66"/>
                    </a:lnTo>
                    <a:lnTo>
                      <a:pt x="321" y="60"/>
                    </a:lnTo>
                    <a:lnTo>
                      <a:pt x="324" y="54"/>
                    </a:lnTo>
                    <a:lnTo>
                      <a:pt x="327" y="49"/>
                    </a:lnTo>
                    <a:lnTo>
                      <a:pt x="330" y="43"/>
                    </a:lnTo>
                    <a:lnTo>
                      <a:pt x="333" y="38"/>
                    </a:lnTo>
                    <a:lnTo>
                      <a:pt x="336" y="33"/>
                    </a:lnTo>
                    <a:lnTo>
                      <a:pt x="339" y="28"/>
                    </a:lnTo>
                    <a:lnTo>
                      <a:pt x="342" y="23"/>
                    </a:lnTo>
                    <a:lnTo>
                      <a:pt x="345" y="19"/>
                    </a:lnTo>
                    <a:lnTo>
                      <a:pt x="348" y="15"/>
                    </a:lnTo>
                    <a:lnTo>
                      <a:pt x="351" y="12"/>
                    </a:lnTo>
                    <a:lnTo>
                      <a:pt x="354" y="9"/>
                    </a:lnTo>
                    <a:lnTo>
                      <a:pt x="357" y="6"/>
                    </a:lnTo>
                    <a:lnTo>
                      <a:pt x="360" y="4"/>
                    </a:lnTo>
                    <a:lnTo>
                      <a:pt x="363" y="2"/>
                    </a:lnTo>
                    <a:lnTo>
                      <a:pt x="366" y="1"/>
                    </a:lnTo>
                    <a:lnTo>
                      <a:pt x="369" y="0"/>
                    </a:lnTo>
                    <a:lnTo>
                      <a:pt x="372" y="0"/>
                    </a:lnTo>
                    <a:lnTo>
                      <a:pt x="374" y="0"/>
                    </a:lnTo>
                    <a:lnTo>
                      <a:pt x="377" y="1"/>
                    </a:lnTo>
                    <a:lnTo>
                      <a:pt x="380" y="2"/>
                    </a:lnTo>
                    <a:lnTo>
                      <a:pt x="383" y="4"/>
                    </a:lnTo>
                    <a:lnTo>
                      <a:pt x="386" y="6"/>
                    </a:lnTo>
                    <a:lnTo>
                      <a:pt x="389" y="9"/>
                    </a:lnTo>
                    <a:lnTo>
                      <a:pt x="392" y="12"/>
                    </a:lnTo>
                    <a:lnTo>
                      <a:pt x="395" y="15"/>
                    </a:lnTo>
                    <a:lnTo>
                      <a:pt x="398" y="19"/>
                    </a:lnTo>
                    <a:lnTo>
                      <a:pt x="401" y="23"/>
                    </a:lnTo>
                    <a:lnTo>
                      <a:pt x="404" y="28"/>
                    </a:lnTo>
                    <a:lnTo>
                      <a:pt x="407" y="33"/>
                    </a:lnTo>
                    <a:lnTo>
                      <a:pt x="410" y="38"/>
                    </a:lnTo>
                    <a:lnTo>
                      <a:pt x="413" y="43"/>
                    </a:lnTo>
                    <a:lnTo>
                      <a:pt x="416" y="49"/>
                    </a:lnTo>
                    <a:lnTo>
                      <a:pt x="419" y="54"/>
                    </a:lnTo>
                    <a:lnTo>
                      <a:pt x="422" y="60"/>
                    </a:lnTo>
                    <a:lnTo>
                      <a:pt x="425" y="65"/>
                    </a:lnTo>
                  </a:path>
                </a:pathLst>
              </a:custGeom>
              <a:noFill/>
              <a:ln w="3810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3" name="Tekstboks 32"/>
              <p:cNvSpPr txBox="1"/>
              <p:nvPr/>
            </p:nvSpPr>
            <p:spPr>
              <a:xfrm>
                <a:off x="7837717" y="5588004"/>
                <a:ext cx="3513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008000"/>
                    </a:solidFill>
                  </a:rPr>
                  <a:t>y</a:t>
                </a:r>
                <a:endParaRPr lang="en-GB" dirty="0">
                  <a:solidFill>
                    <a:srgbClr val="008000"/>
                  </a:solidFill>
                </a:endParaRPr>
              </a:p>
            </p:txBody>
          </p:sp>
        </p:grpSp>
      </p:grpSp>
      <p:grpSp>
        <p:nvGrpSpPr>
          <p:cNvPr id="34" name="Gruppe 33"/>
          <p:cNvGrpSpPr/>
          <p:nvPr/>
        </p:nvGrpSpPr>
        <p:grpSpPr>
          <a:xfrm>
            <a:off x="223188" y="4255412"/>
            <a:ext cx="2816225" cy="2412260"/>
            <a:chOff x="223188" y="4255412"/>
            <a:chExt cx="2816225" cy="2412260"/>
          </a:xfrm>
        </p:grpSpPr>
        <p:grpSp>
          <p:nvGrpSpPr>
            <p:cNvPr id="35" name="Group 5"/>
            <p:cNvGrpSpPr>
              <a:grpSpLocks/>
            </p:cNvGrpSpPr>
            <p:nvPr/>
          </p:nvGrpSpPr>
          <p:grpSpPr bwMode="auto">
            <a:xfrm>
              <a:off x="223188" y="4255412"/>
              <a:ext cx="2816225" cy="2017713"/>
              <a:chOff x="606" y="1975"/>
              <a:chExt cx="1774" cy="1271"/>
            </a:xfrm>
          </p:grpSpPr>
          <p:sp>
            <p:nvSpPr>
              <p:cNvPr id="37" name="Line 6"/>
              <p:cNvSpPr>
                <a:spLocks noChangeShapeType="1"/>
              </p:cNvSpPr>
              <p:nvPr/>
            </p:nvSpPr>
            <p:spPr bwMode="auto">
              <a:xfrm>
                <a:off x="638" y="1975"/>
                <a:ext cx="0" cy="12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/>
              </a:ln>
            </p:spPr>
            <p:txBody>
              <a:bodyPr wrap="none"/>
              <a:lstStyle/>
              <a:p>
                <a:endParaRPr lang="en-GB" dirty="0"/>
              </a:p>
            </p:txBody>
          </p:sp>
          <p:sp>
            <p:nvSpPr>
              <p:cNvPr id="38" name="Line 7"/>
              <p:cNvSpPr>
                <a:spLocks noChangeShapeType="1"/>
              </p:cNvSpPr>
              <p:nvPr/>
            </p:nvSpPr>
            <p:spPr bwMode="auto">
              <a:xfrm>
                <a:off x="606" y="3168"/>
                <a:ext cx="17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/>
              <a:lstStyle/>
              <a:p>
                <a:endParaRPr lang="en-GB" dirty="0"/>
              </a:p>
            </p:txBody>
          </p:sp>
        </p:grpSp>
        <p:sp>
          <p:nvSpPr>
            <p:cNvPr id="36" name="Tekstboks 35"/>
            <p:cNvSpPr txBox="1"/>
            <p:nvPr/>
          </p:nvSpPr>
          <p:spPr>
            <a:xfrm>
              <a:off x="522515" y="6267562"/>
              <a:ext cx="16818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Example 1</a:t>
              </a:r>
              <a:endParaRPr lang="en-GB" dirty="0"/>
            </a:p>
          </p:txBody>
        </p:sp>
      </p:grpSp>
      <p:grpSp>
        <p:nvGrpSpPr>
          <p:cNvPr id="39" name="Gruppe 38"/>
          <p:cNvGrpSpPr/>
          <p:nvPr/>
        </p:nvGrpSpPr>
        <p:grpSpPr>
          <a:xfrm>
            <a:off x="6856209" y="4252118"/>
            <a:ext cx="2816225" cy="2414869"/>
            <a:chOff x="6856209" y="4197355"/>
            <a:chExt cx="2816225" cy="2414869"/>
          </a:xfrm>
        </p:grpSpPr>
        <p:grpSp>
          <p:nvGrpSpPr>
            <p:cNvPr id="40" name="Group 5"/>
            <p:cNvGrpSpPr>
              <a:grpSpLocks/>
            </p:cNvGrpSpPr>
            <p:nvPr/>
          </p:nvGrpSpPr>
          <p:grpSpPr bwMode="auto">
            <a:xfrm>
              <a:off x="6856209" y="4197355"/>
              <a:ext cx="2816225" cy="2017713"/>
              <a:chOff x="606" y="1975"/>
              <a:chExt cx="1774" cy="1271"/>
            </a:xfrm>
          </p:grpSpPr>
          <p:sp>
            <p:nvSpPr>
              <p:cNvPr id="42" name="Line 6"/>
              <p:cNvSpPr>
                <a:spLocks noChangeShapeType="1"/>
              </p:cNvSpPr>
              <p:nvPr/>
            </p:nvSpPr>
            <p:spPr bwMode="auto">
              <a:xfrm>
                <a:off x="638" y="1975"/>
                <a:ext cx="0" cy="12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/>
              </a:ln>
            </p:spPr>
            <p:txBody>
              <a:bodyPr wrap="none"/>
              <a:lstStyle/>
              <a:p>
                <a:endParaRPr lang="en-GB" dirty="0"/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>
                <a:off x="606" y="3168"/>
                <a:ext cx="17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/>
              <a:lstStyle/>
              <a:p>
                <a:endParaRPr lang="en-GB" dirty="0"/>
              </a:p>
            </p:txBody>
          </p:sp>
        </p:grpSp>
        <p:sp>
          <p:nvSpPr>
            <p:cNvPr id="41" name="Tekstboks 40"/>
            <p:cNvSpPr txBox="1"/>
            <p:nvPr/>
          </p:nvSpPr>
          <p:spPr>
            <a:xfrm>
              <a:off x="7242622" y="6212114"/>
              <a:ext cx="16818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Example 2</a:t>
              </a:r>
              <a:endParaRPr lang="en-GB" dirty="0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5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806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oumøllerConsulting cir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73279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91"/>
          <p:cNvSpPr>
            <a:spLocks noGrp="1" noChangeArrowheads="1"/>
          </p:cNvSpPr>
          <p:nvPr>
            <p:ph type="title"/>
          </p:nvPr>
        </p:nvSpPr>
        <p:spPr>
          <a:xfrm>
            <a:off x="0" y="595313"/>
            <a:ext cx="9906000" cy="1143000"/>
          </a:xfrm>
        </p:spPr>
        <p:txBody>
          <a:bodyPr/>
          <a:lstStyle/>
          <a:p>
            <a:r>
              <a:rPr lang="en-GB" sz="4500" dirty="0" smtClean="0"/>
              <a:t>Thank you for your attention!</a:t>
            </a:r>
          </a:p>
        </p:txBody>
      </p:sp>
      <p:sp>
        <p:nvSpPr>
          <p:cNvPr id="19461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DBABFDF4-34FF-4B50-824F-6BE222BA2521}" type="slidenum">
              <a:rPr lang="en-GB" smtClean="0"/>
              <a:pPr defTabSz="762000"/>
              <a:t>9</a:t>
            </a:fld>
            <a:endParaRPr lang="en-GB" dirty="0" smtClean="0"/>
          </a:p>
        </p:txBody>
      </p:sp>
      <p:sp>
        <p:nvSpPr>
          <p:cNvPr id="19462" name="Tekstboks 98"/>
          <p:cNvSpPr txBox="1">
            <a:spLocks noChangeArrowheads="1"/>
          </p:cNvSpPr>
          <p:nvPr/>
        </p:nvSpPr>
        <p:spPr bwMode="auto">
          <a:xfrm>
            <a:off x="115044" y="1931094"/>
            <a:ext cx="966161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000" dirty="0"/>
              <a:t>Anders Plejdrup Houmøller</a:t>
            </a:r>
          </a:p>
          <a:p>
            <a:pPr algn="ctr"/>
            <a:r>
              <a:rPr lang="en-GB" sz="4000" i="1" dirty="0"/>
              <a:t>Houmoller </a:t>
            </a:r>
            <a:r>
              <a:rPr lang="en-GB" sz="4000" i="1" dirty="0" smtClean="0"/>
              <a:t>Consulting ApS</a:t>
            </a:r>
            <a:endParaRPr lang="en-GB" sz="4000" i="1" dirty="0"/>
          </a:p>
          <a:p>
            <a:pPr algn="ctr"/>
            <a:r>
              <a:rPr lang="en-GB" sz="4000" dirty="0"/>
              <a:t>Tel. +45  28 11 23 00</a:t>
            </a:r>
          </a:p>
          <a:p>
            <a:pPr algn="ctr"/>
            <a:r>
              <a:rPr lang="en-GB" sz="4000" dirty="0" smtClean="0"/>
              <a:t>anders@houmollerconsulting.dk</a:t>
            </a:r>
          </a:p>
          <a:p>
            <a:pPr algn="ctr"/>
            <a:r>
              <a:rPr lang="en-GB" sz="4000" dirty="0" smtClean="0"/>
              <a:t>aph@copenhageneconomics.com</a:t>
            </a:r>
          </a:p>
          <a:p>
            <a:pPr algn="ctr"/>
            <a:r>
              <a:rPr lang="en-GB" sz="4000" dirty="0" smtClean="0"/>
              <a:t>Web houmollerconsulting.dk</a:t>
            </a:r>
            <a:endParaRPr lang="en-GB" sz="4000" dirty="0"/>
          </a:p>
        </p:txBody>
      </p:sp>
      <p:pic>
        <p:nvPicPr>
          <p:cNvPr id="6" name="Picture 2" descr="C:\Users\andersho\AppData\Local\Microsoft\Windows\Temporary Internet Files\Content.Outlook\39VGY09O\CE_logo_DK_Medium_bl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7" y="17579"/>
            <a:ext cx="1783080" cy="6272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99FFFF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CA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02B8147B09E240B766556B8EEB420B" ma:contentTypeVersion="13" ma:contentTypeDescription="Opret et nyt dokument." ma:contentTypeScope="" ma:versionID="634c4ab936842b4daa338f07614aea16">
  <xsd:schema xmlns:xsd="http://www.w3.org/2001/XMLSchema" xmlns:xs="http://www.w3.org/2001/XMLSchema" xmlns:p="http://schemas.microsoft.com/office/2006/metadata/properties" xmlns:ns2="393c2793-96ab-4a74-9691-efa4efff0d23" xmlns:ns3="b4f9bdb0-a78f-4782-98e3-c52de5cf030d" targetNamespace="http://schemas.microsoft.com/office/2006/metadata/properties" ma:root="true" ma:fieldsID="fd8ec0fb6ff90b7270e62344a24b74d9" ns2:_="" ns3:_="">
    <xsd:import namespace="393c2793-96ab-4a74-9691-efa4efff0d23"/>
    <xsd:import namespace="b4f9bdb0-a78f-4782-98e3-c52de5cf0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c2793-96ab-4a74-9691-efa4efff0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9bdb0-a78f-4782-98e3-c52de5cf03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8578E6-272C-406C-A7D1-B9E04454CA04}"/>
</file>

<file path=customXml/itemProps2.xml><?xml version="1.0" encoding="utf-8"?>
<ds:datastoreItem xmlns:ds="http://schemas.openxmlformats.org/officeDocument/2006/customXml" ds:itemID="{A02C2B36-AEB4-4A49-8EE6-94434744AD81}"/>
</file>

<file path=customXml/itemProps3.xml><?xml version="1.0" encoding="utf-8"?>
<ds:datastoreItem xmlns:ds="http://schemas.openxmlformats.org/officeDocument/2006/customXml" ds:itemID="{99881052-33F6-40FB-B0ED-8F6C00C6365E}"/>
</file>

<file path=docProps/app.xml><?xml version="1.0" encoding="utf-8"?>
<Properties xmlns="http://schemas.openxmlformats.org/officeDocument/2006/extended-properties" xmlns:vt="http://schemas.openxmlformats.org/officeDocument/2006/docPropsVTypes">
  <TotalTime>10303</TotalTime>
  <Words>799</Words>
  <Application>Microsoft Office PowerPoint</Application>
  <PresentationFormat>A4 (210 x 297 mm)</PresentationFormat>
  <Paragraphs>242</Paragraphs>
  <Slides>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Standarddesign</vt:lpstr>
      <vt:lpstr>Introduction Anders Plejdrup Houmøller CEO, Houmoller Consulting</vt:lpstr>
      <vt:lpstr>Gas prices in Europe</vt:lpstr>
      <vt:lpstr>Gas and oil prices</vt:lpstr>
      <vt:lpstr>Gaspoint Nordic (Denmark)</vt:lpstr>
      <vt:lpstr>Gaspool (Northern Germany)</vt:lpstr>
      <vt:lpstr>NCG (Southern Germany)</vt:lpstr>
      <vt:lpstr>TTF (the Netherlands)</vt:lpstr>
      <vt:lpstr>Correlation coefficient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diastitel</dc:title>
  <dc:creator>APH</dc:creator>
  <cp:lastModifiedBy>Houmoller</cp:lastModifiedBy>
  <cp:revision>1761</cp:revision>
  <cp:lastPrinted>2001-03-05T16:13:52Z</cp:lastPrinted>
  <dcterms:created xsi:type="dcterms:W3CDTF">1998-01-18T15:08:52Z</dcterms:created>
  <dcterms:modified xsi:type="dcterms:W3CDTF">2014-03-26T16:53:27Z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0x010100B302B8147B09E240B766556B8EEB420B</vt:lpwstr>
  </property>
</Properties>
</file>