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709" r:id="rId2"/>
    <p:sldId id="710" r:id="rId3"/>
    <p:sldId id="714" r:id="rId4"/>
    <p:sldId id="715" r:id="rId5"/>
    <p:sldId id="717" r:id="rId6"/>
    <p:sldId id="711" r:id="rId7"/>
    <p:sldId id="712" r:id="rId8"/>
    <p:sldId id="713" r:id="rId9"/>
    <p:sldId id="704" r:id="rId10"/>
  </p:sldIdLst>
  <p:sldSz cx="9906000" cy="6858000" type="A4"/>
  <p:notesSz cx="7099300" cy="10234613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00"/>
    <a:srgbClr val="333333"/>
    <a:srgbClr val="FFFFFF"/>
    <a:srgbClr val="0033CC"/>
    <a:srgbClr val="5F5F5F"/>
    <a:srgbClr val="008000"/>
    <a:srgbClr val="CC0000"/>
    <a:srgbClr val="0000FF"/>
    <a:srgbClr val="33CC33"/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588" autoAdjust="0"/>
    <p:restoredTop sz="76165" autoAdjust="0"/>
  </p:normalViewPr>
  <p:slideViewPr>
    <p:cSldViewPr snapToGrid="0">
      <p:cViewPr>
        <p:scale>
          <a:sx n="66" d="100"/>
          <a:sy n="66" d="100"/>
        </p:scale>
        <p:origin x="-1902" y="-174"/>
      </p:cViewPr>
      <p:guideLst>
        <p:guide orient="horz" pos="2356"/>
        <p:guide orient="horz" pos="3663"/>
        <p:guide pos="31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824" y="1518"/>
      </p:cViewPr>
      <p:guideLst>
        <p:guide orient="horz" pos="3222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6632" y="0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t" anchorCtr="0" compatLnSpc="1">
            <a:prstTxWarp prst="textNoShape">
              <a:avLst/>
            </a:prstTxWarp>
          </a:bodyPr>
          <a:lstStyle>
            <a:lvl1pPr defTabSz="8225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t" anchorCtr="0" compatLnSpc="1">
            <a:prstTxWarp prst="textNoShape">
              <a:avLst/>
            </a:prstTxWarp>
          </a:bodyPr>
          <a:lstStyle>
            <a:lvl1pPr algn="r" defTabSz="8225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7400" y="773113"/>
            <a:ext cx="5526088" cy="3825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0053" y="4860378"/>
            <a:ext cx="5219196" cy="460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41" tIns="49547" rIns="97441" bIns="495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teksttypografien på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6632" y="9715846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b" anchorCtr="0" compatLnSpc="1">
            <a:prstTxWarp prst="textNoShape">
              <a:avLst/>
            </a:prstTxWarp>
          </a:bodyPr>
          <a:lstStyle>
            <a:lvl1pPr defTabSz="8225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15846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b" anchorCtr="0" compatLnSpc="1">
            <a:prstTxWarp prst="textNoShape">
              <a:avLst/>
            </a:prstTxWarp>
          </a:bodyPr>
          <a:lstStyle>
            <a:lvl1pPr algn="r" defTabSz="8225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727B45A9-B46A-44CF-A9B9-059D624E74AA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8313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350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049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73250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E267F5-4B6E-495B-B9B9-4A04550C7613}" type="slidenum">
              <a:rPr lang="da-DK"/>
              <a:pPr/>
              <a:t>6</a:t>
            </a:fld>
            <a:endParaRPr lang="da-DK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226D85-F5CC-4500-BD56-3A3B5E0BA4EA}" type="slidenum">
              <a:rPr lang="da-DK"/>
              <a:pPr/>
              <a:t>7</a:t>
            </a:fld>
            <a:endParaRPr lang="da-DK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42B37C-3733-42F0-AD83-082DDC1FF9DD}" type="slidenum">
              <a:rPr lang="da-DK"/>
              <a:pPr/>
              <a:t>8</a:t>
            </a:fld>
            <a:endParaRPr lang="da-DK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DEC285-C07C-4DBB-AB3A-ED733A52ED8C}" type="slidenum">
              <a:rPr lang="da-DK" smtClean="0"/>
              <a:pPr/>
              <a:t>9</a:t>
            </a:fld>
            <a:endParaRPr lang="da-DK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Klik for at redigere undertiteltypografien i masteren</a:t>
            </a:r>
            <a:endParaRPr lang="en-GB" noProof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 smtClean="0"/>
              <a:t>Sept 12, 2011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16211-1859-48C7-85F7-9EDDEACA557C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 smtClean="0"/>
              <a:t>Sept 12, 2011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414D4-7B3E-428C-8D0A-17B280D40970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872288" y="0"/>
            <a:ext cx="2290762" cy="5715000"/>
          </a:xfrm>
        </p:spPr>
        <p:txBody>
          <a:bodyPr vert="eaVert"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19888" cy="5715000"/>
          </a:xfrm>
        </p:spPr>
        <p:txBody>
          <a:bodyPr vert="eaVert"/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 smtClean="0"/>
              <a:t>Sept 12, 2011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164A8-EF5A-4CA3-BE23-563911949579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og clipart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420100" cy="1143000"/>
          </a:xfrm>
        </p:spPr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742950" y="1600200"/>
            <a:ext cx="4133850" cy="4114800"/>
          </a:xfrm>
        </p:spPr>
        <p:txBody>
          <a:bodyPr/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Pladsholder til multimedieklip 3"/>
          <p:cNvSpPr>
            <a:spLocks noGrp="1"/>
          </p:cNvSpPr>
          <p:nvPr>
            <p:ph type="clipArt" sz="half" idx="2"/>
          </p:nvPr>
        </p:nvSpPr>
        <p:spPr>
          <a:xfrm>
            <a:off x="5029200" y="1600200"/>
            <a:ext cx="4133850" cy="411480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 smtClean="0"/>
              <a:t>Sept 12, 2011</a:t>
            </a:r>
            <a:endParaRPr lang="en-GB" noProof="0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384550" y="6486525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C85B4-3217-4B0D-88F9-943FBC2AAAF1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 smtClean="0"/>
              <a:t>Sept 12, 2011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4B45-B74D-4925-9692-4437C89FDAEB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 smtClean="0"/>
              <a:t>Sept 12, 2011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D8296-3DA8-4EF9-8123-0D04F57C1CD7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42950" y="1600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 smtClean="0"/>
              <a:t>Sept 12, 2011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91A95-B4B2-44A3-BE08-9728933A095C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7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 smtClean="0"/>
              <a:t>Sept 12, 2011</a:t>
            </a:r>
            <a:endParaRPr lang="en-GB" noProof="0" dirty="0"/>
          </a:p>
        </p:txBody>
      </p:sp>
      <p:sp>
        <p:nvSpPr>
          <p:cNvPr id="8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9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49E42-27CB-477E-92AD-5E0AE1BD8D44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 smtClean="0"/>
              <a:t>Sept 12, 2011</a:t>
            </a:r>
            <a:endParaRPr lang="en-GB" noProof="0" dirty="0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5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6E4BB-4472-40D3-A814-DB1CF0F17505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 smtClean="0"/>
              <a:t>Sept 12, 2011</a:t>
            </a:r>
            <a:endParaRPr lang="en-GB" noProof="0" dirty="0"/>
          </a:p>
        </p:txBody>
      </p:sp>
      <p:sp>
        <p:nvSpPr>
          <p:cNvPr id="3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4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03595-D2CB-45A3-8D07-42F793EE4A2A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 smtClean="0"/>
              <a:t>Sept 12, 2011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4F7EA-D2C7-42E7-BD41-23240FE5A6BA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 smtClean="0"/>
              <a:t>Sept 12, 2011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041FA-AF85-47D8-9E22-0E11DBC1E182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Klik for at redigere titeltypografien på masteren</a:t>
            </a:r>
          </a:p>
        </p:txBody>
      </p:sp>
      <p:sp>
        <p:nvSpPr>
          <p:cNvPr id="1116" name="Rectangle 9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600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Klik for at redigere teksttypografien på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86525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r>
              <a:rPr lang="en-GB" noProof="0" dirty="0" smtClean="0"/>
              <a:t>Sept 12, 2011</a:t>
            </a:r>
            <a:endParaRPr lang="en-GB" noProof="0" dirty="0"/>
          </a:p>
        </p:txBody>
      </p:sp>
      <p:sp>
        <p:nvSpPr>
          <p:cNvPr id="1118" name="Rectangle 9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1375" y="6486525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1119" name="Rectangle 9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2250" y="6486525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DA0C995E-4F5D-4C6A-A7C3-0835DB1CEA58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1237" name="Text Box 213"/>
          <p:cNvSpPr txBox="1">
            <a:spLocks noChangeArrowheads="1"/>
          </p:cNvSpPr>
          <p:nvPr userDrawn="1"/>
        </p:nvSpPr>
        <p:spPr bwMode="auto">
          <a:xfrm>
            <a:off x="7562850" y="6642100"/>
            <a:ext cx="19748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0" noProof="0" dirty="0"/>
              <a:t>Copyright Houmoller Consulting </a:t>
            </a:r>
            <a:r>
              <a:rPr lang="en-GB" sz="800" b="0" noProof="0" dirty="0">
                <a:cs typeface="Arial" charset="0"/>
              </a:rPr>
              <a:t>©</a:t>
            </a:r>
          </a:p>
        </p:txBody>
      </p:sp>
      <p:pic>
        <p:nvPicPr>
          <p:cNvPr id="1032" name="Picture 3" descr="HoumøllerConsulting logo 201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18400" y="42863"/>
            <a:ext cx="234473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  <p:sldLayoutId id="2147484098" r:id="rId12"/>
  </p:sldLayoutIdLst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" grpId="0" build="p" bldLvl="3" autoUpdateAnimBg="0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35000"/>
        </a:spcBef>
        <a:spcAft>
          <a:spcPct val="0"/>
        </a:spcAft>
        <a:buFont typeface="Monotype Sorts" pitchFamily="2" charset="2"/>
        <a:buChar char="ð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ü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420100" cy="1495425"/>
          </a:xfrm>
        </p:spPr>
        <p:txBody>
          <a:bodyPr/>
          <a:lstStyle/>
          <a:p>
            <a:r>
              <a:rPr lang="en-GB" dirty="0" smtClean="0"/>
              <a:t>Introduction</a:t>
            </a:r>
            <a:br>
              <a:rPr lang="en-GB" dirty="0" smtClean="0"/>
            </a:br>
            <a:r>
              <a:rPr lang="en-GB" sz="2400" dirty="0" smtClean="0"/>
              <a:t>Anders Plejdrup Houmøller</a:t>
            </a:r>
            <a:br>
              <a:rPr lang="en-GB" sz="2400" dirty="0" smtClean="0"/>
            </a:br>
            <a:r>
              <a:rPr lang="en-GB" sz="2400" i="1" dirty="0" smtClean="0"/>
              <a:t>CEO, Houmoller Consulting</a:t>
            </a:r>
            <a:endParaRPr lang="en-GB" sz="2400" dirty="0" smtClean="0"/>
          </a:p>
        </p:txBody>
      </p:sp>
      <p:sp>
        <p:nvSpPr>
          <p:cNvPr id="3075" name="Pladsholder til indhold 2"/>
          <p:cNvSpPr>
            <a:spLocks noGrp="1"/>
          </p:cNvSpPr>
          <p:nvPr>
            <p:ph idx="1"/>
          </p:nvPr>
        </p:nvSpPr>
        <p:spPr>
          <a:xfrm>
            <a:off x="203200" y="1712681"/>
            <a:ext cx="9629775" cy="4281714"/>
          </a:xfrm>
        </p:spPr>
        <p:txBody>
          <a:bodyPr/>
          <a:lstStyle/>
          <a:p>
            <a:r>
              <a:rPr lang="en-GB" dirty="0" smtClean="0"/>
              <a:t>This PowerPoint presentation presents issues concerning pricing of gas in Continental Europe.</a:t>
            </a:r>
          </a:p>
          <a:p>
            <a:r>
              <a:rPr lang="en-GB" dirty="0" smtClean="0"/>
              <a:t>The PowerPoint presentation is animated</a:t>
            </a:r>
          </a:p>
          <a:p>
            <a:pPr lvl="1"/>
            <a:r>
              <a:rPr lang="en-GB" sz="2200" dirty="0" smtClean="0"/>
              <a:t>It’s recommended to run the animation when viewing the presentation.</a:t>
            </a:r>
          </a:p>
          <a:p>
            <a:r>
              <a:rPr lang="en-GB" dirty="0" smtClean="0"/>
              <a:t>On most computers, you can start the animation by pressing </a:t>
            </a:r>
            <a:r>
              <a:rPr lang="en-GB" i="1" u="sng" dirty="0" smtClean="0"/>
              <a:t>F5</a:t>
            </a:r>
            <a:r>
              <a:rPr lang="en-GB" i="1" dirty="0" smtClean="0"/>
              <a:t>.</a:t>
            </a:r>
          </a:p>
          <a:p>
            <a:pPr lvl="1"/>
            <a:r>
              <a:rPr lang="en-GB" sz="2200" dirty="0" smtClean="0"/>
              <a:t>Now the presentation moves one step forward, when you press </a:t>
            </a:r>
            <a:r>
              <a:rPr lang="en-GB" sz="2200" i="1" u="sng" dirty="0" smtClean="0"/>
              <a:t>Page Down</a:t>
            </a:r>
            <a:r>
              <a:rPr lang="en-GB" sz="2200" dirty="0" smtClean="0"/>
              <a:t>. It moves one step backward, when you press </a:t>
            </a:r>
            <a:r>
              <a:rPr lang="en-GB" sz="2200" i="1" u="sng" dirty="0" smtClean="0"/>
              <a:t>Page Up</a:t>
            </a:r>
            <a:r>
              <a:rPr lang="en-GB" sz="2200" dirty="0" smtClean="0"/>
              <a:t>.</a:t>
            </a:r>
          </a:p>
        </p:txBody>
      </p:sp>
      <p:sp>
        <p:nvSpPr>
          <p:cNvPr id="3076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dirty="0" smtClean="0"/>
              <a:t>Sept 12, 2011</a:t>
            </a:r>
          </a:p>
        </p:txBody>
      </p:sp>
      <p:sp>
        <p:nvSpPr>
          <p:cNvPr id="3078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646301-356B-4EAA-96F3-017EFBA87103}" type="slidenum">
              <a:rPr lang="en-GB" smtClean="0"/>
              <a:pPr/>
              <a:t>1</a:t>
            </a:fld>
            <a:endParaRPr lang="en-GB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dirty="0" smtClean="0"/>
              <a:t>Sept 12, 2011</a:t>
            </a:r>
          </a:p>
        </p:txBody>
      </p:sp>
      <p:sp>
        <p:nvSpPr>
          <p:cNvPr id="18435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9A35C9-2D0F-4602-AEA8-459609F8F64B}" type="slidenum">
              <a:rPr lang="en-GB" smtClean="0"/>
              <a:pPr/>
              <a:t>2</a:t>
            </a:fld>
            <a:endParaRPr lang="en-GB" dirty="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79375" y="-63500"/>
            <a:ext cx="8367939" cy="1143000"/>
          </a:xfrm>
        </p:spPr>
        <p:txBody>
          <a:bodyPr/>
          <a:lstStyle/>
          <a:p>
            <a:r>
              <a:rPr lang="en-GB" dirty="0" smtClean="0"/>
              <a:t>Correlation coefficient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550" y="988784"/>
            <a:ext cx="9744075" cy="3581400"/>
          </a:xfrm>
        </p:spPr>
        <p:txBody>
          <a:bodyPr/>
          <a:lstStyle/>
          <a:p>
            <a:r>
              <a:rPr lang="en-GB" sz="2200" dirty="0" smtClean="0"/>
              <a:t>For two sets of data, the correlation coefficient measures the degree, to which the two data sets move in parallel.</a:t>
            </a:r>
          </a:p>
          <a:p>
            <a:pPr lvl="1"/>
            <a:r>
              <a:rPr lang="en-GB" sz="2200" dirty="0" smtClean="0"/>
              <a:t>A correlation coefficient of 1 means the two data sets move in lockstep.</a:t>
            </a:r>
          </a:p>
          <a:p>
            <a:pPr lvl="1"/>
            <a:r>
              <a:rPr lang="en-GB" sz="2200" dirty="0" smtClean="0"/>
              <a:t>A correlation coefficient of 0 means no tendency at all for the two data sets to move in parallel.</a:t>
            </a:r>
          </a:p>
          <a:p>
            <a:pPr lvl="1"/>
            <a:r>
              <a:rPr lang="en-GB" sz="2200" dirty="0" smtClean="0"/>
              <a:t>A correlation coefficient of 0.5 indicates a very weak tendency to move in parallel.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90700" y="4502150"/>
            <a:ext cx="2816225" cy="2017713"/>
            <a:chOff x="606" y="1975"/>
            <a:chExt cx="1774" cy="1271"/>
          </a:xfrm>
        </p:grpSpPr>
        <p:sp>
          <p:nvSpPr>
            <p:cNvPr id="18446" name="Line 6"/>
            <p:cNvSpPr>
              <a:spLocks noChangeShapeType="1"/>
            </p:cNvSpPr>
            <p:nvPr/>
          </p:nvSpPr>
          <p:spPr bwMode="auto">
            <a:xfrm>
              <a:off x="638" y="1975"/>
              <a:ext cx="0" cy="1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/>
            </a:ln>
          </p:spPr>
          <p:txBody>
            <a:bodyPr wrap="none"/>
            <a:lstStyle/>
            <a:p>
              <a:endParaRPr lang="en-GB" dirty="0"/>
            </a:p>
          </p:txBody>
        </p:sp>
        <p:sp>
          <p:nvSpPr>
            <p:cNvPr id="18447" name="Line 7"/>
            <p:cNvSpPr>
              <a:spLocks noChangeShapeType="1"/>
            </p:cNvSpPr>
            <p:nvPr/>
          </p:nvSpPr>
          <p:spPr bwMode="auto">
            <a:xfrm>
              <a:off x="606" y="3168"/>
              <a:ext cx="17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/>
            <a:lstStyle/>
            <a:p>
              <a:endParaRPr lang="en-GB" dirty="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998663" y="4689475"/>
            <a:ext cx="2160587" cy="600075"/>
            <a:chOff x="849" y="2188"/>
            <a:chExt cx="1361" cy="378"/>
          </a:xfrm>
        </p:grpSpPr>
        <p:sp>
          <p:nvSpPr>
            <p:cNvPr id="18444" name="Freeform 9"/>
            <p:cNvSpPr>
              <a:spLocks/>
            </p:cNvSpPr>
            <p:nvPr/>
          </p:nvSpPr>
          <p:spPr bwMode="auto">
            <a:xfrm>
              <a:off x="849" y="2270"/>
              <a:ext cx="1361" cy="296"/>
            </a:xfrm>
            <a:custGeom>
              <a:avLst/>
              <a:gdLst>
                <a:gd name="T0" fmla="*/ 0 w 4300"/>
                <a:gd name="T1" fmla="*/ 143 h 614"/>
                <a:gd name="T2" fmla="*/ 108 w 4300"/>
                <a:gd name="T3" fmla="*/ 0 h 614"/>
                <a:gd name="T4" fmla="*/ 216 w 4300"/>
                <a:gd name="T5" fmla="*/ 143 h 614"/>
                <a:gd name="T6" fmla="*/ 322 w 4300"/>
                <a:gd name="T7" fmla="*/ 0 h 614"/>
                <a:gd name="T8" fmla="*/ 431 w 4300"/>
                <a:gd name="T9" fmla="*/ 143 h 6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00"/>
                <a:gd name="T16" fmla="*/ 0 h 614"/>
                <a:gd name="T17" fmla="*/ 4300 w 4300"/>
                <a:gd name="T18" fmla="*/ 614 h 6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00" h="614">
                  <a:moveTo>
                    <a:pt x="0" y="614"/>
                  </a:moveTo>
                  <a:cubicBezTo>
                    <a:pt x="358" y="307"/>
                    <a:pt x="717" y="0"/>
                    <a:pt x="1075" y="0"/>
                  </a:cubicBezTo>
                  <a:cubicBezTo>
                    <a:pt x="1433" y="0"/>
                    <a:pt x="1793" y="614"/>
                    <a:pt x="2150" y="614"/>
                  </a:cubicBezTo>
                  <a:cubicBezTo>
                    <a:pt x="2507" y="614"/>
                    <a:pt x="2858" y="0"/>
                    <a:pt x="3216" y="0"/>
                  </a:cubicBezTo>
                  <a:cubicBezTo>
                    <a:pt x="3574" y="0"/>
                    <a:pt x="3937" y="307"/>
                    <a:pt x="4300" y="614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8445" name="Text Box 10"/>
            <p:cNvSpPr txBox="1">
              <a:spLocks noChangeArrowheads="1"/>
            </p:cNvSpPr>
            <p:nvPr/>
          </p:nvSpPr>
          <p:spPr bwMode="auto">
            <a:xfrm>
              <a:off x="1412" y="2188"/>
              <a:ext cx="223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a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998663" y="5551488"/>
            <a:ext cx="2160587" cy="552450"/>
            <a:chOff x="849" y="2677"/>
            <a:chExt cx="1361" cy="348"/>
          </a:xfrm>
        </p:grpSpPr>
        <p:sp>
          <p:nvSpPr>
            <p:cNvPr id="18442" name="Freeform 12"/>
            <p:cNvSpPr>
              <a:spLocks/>
            </p:cNvSpPr>
            <p:nvPr/>
          </p:nvSpPr>
          <p:spPr bwMode="auto">
            <a:xfrm>
              <a:off x="849" y="2677"/>
              <a:ext cx="1361" cy="296"/>
            </a:xfrm>
            <a:custGeom>
              <a:avLst/>
              <a:gdLst>
                <a:gd name="T0" fmla="*/ 0 w 4300"/>
                <a:gd name="T1" fmla="*/ 143 h 614"/>
                <a:gd name="T2" fmla="*/ 108 w 4300"/>
                <a:gd name="T3" fmla="*/ 0 h 614"/>
                <a:gd name="T4" fmla="*/ 216 w 4300"/>
                <a:gd name="T5" fmla="*/ 143 h 614"/>
                <a:gd name="T6" fmla="*/ 322 w 4300"/>
                <a:gd name="T7" fmla="*/ 0 h 614"/>
                <a:gd name="T8" fmla="*/ 431 w 4300"/>
                <a:gd name="T9" fmla="*/ 143 h 6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00"/>
                <a:gd name="T16" fmla="*/ 0 h 614"/>
                <a:gd name="T17" fmla="*/ 4300 w 4300"/>
                <a:gd name="T18" fmla="*/ 614 h 6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00" h="614">
                  <a:moveTo>
                    <a:pt x="0" y="614"/>
                  </a:moveTo>
                  <a:cubicBezTo>
                    <a:pt x="358" y="307"/>
                    <a:pt x="717" y="0"/>
                    <a:pt x="1075" y="0"/>
                  </a:cubicBezTo>
                  <a:cubicBezTo>
                    <a:pt x="1433" y="0"/>
                    <a:pt x="1793" y="614"/>
                    <a:pt x="2150" y="614"/>
                  </a:cubicBezTo>
                  <a:cubicBezTo>
                    <a:pt x="2507" y="614"/>
                    <a:pt x="2858" y="0"/>
                    <a:pt x="3216" y="0"/>
                  </a:cubicBezTo>
                  <a:cubicBezTo>
                    <a:pt x="3574" y="0"/>
                    <a:pt x="3937" y="307"/>
                    <a:pt x="4300" y="614"/>
                  </a:cubicBezTo>
                </a:path>
              </a:pathLst>
            </a:custGeom>
            <a:noFill/>
            <a:ln w="38100" cap="flat" cmpd="sng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8443" name="Text Box 13"/>
            <p:cNvSpPr txBox="1">
              <a:spLocks noChangeArrowheads="1"/>
            </p:cNvSpPr>
            <p:nvPr/>
          </p:nvSpPr>
          <p:spPr bwMode="auto">
            <a:xfrm>
              <a:off x="1055" y="2775"/>
              <a:ext cx="22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 smtClean="0">
                  <a:solidFill>
                    <a:srgbClr val="008000"/>
                  </a:solidFill>
                </a:rPr>
                <a:t>b</a:t>
              </a:r>
              <a:endParaRPr lang="en-GB" dirty="0">
                <a:solidFill>
                  <a:srgbClr val="008000"/>
                </a:solidFill>
              </a:endParaRPr>
            </a:p>
          </p:txBody>
        </p:sp>
      </p:grpSp>
      <p:sp>
        <p:nvSpPr>
          <p:cNvPr id="1057806" name="Text Box 14"/>
          <p:cNvSpPr txBox="1">
            <a:spLocks noChangeArrowheads="1"/>
          </p:cNvSpPr>
          <p:nvPr/>
        </p:nvSpPr>
        <p:spPr bwMode="auto">
          <a:xfrm>
            <a:off x="5080000" y="4978400"/>
            <a:ext cx="3382657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In this example is</a:t>
            </a:r>
          </a:p>
          <a:p>
            <a:r>
              <a:rPr lang="en-GB" dirty="0" smtClean="0"/>
              <a:t>Correlation</a:t>
            </a:r>
            <a:r>
              <a:rPr lang="en-GB" dirty="0" smtClean="0">
                <a:solidFill>
                  <a:schemeClr val="tx1"/>
                </a:solidFill>
              </a:rPr>
              <a:t>(a,b)  =  1</a:t>
            </a:r>
          </a:p>
          <a:p>
            <a:r>
              <a:rPr lang="en-GB" dirty="0" smtClean="0"/>
              <a:t>b</a:t>
            </a:r>
            <a:r>
              <a:rPr lang="en-GB" dirty="0" smtClean="0">
                <a:solidFill>
                  <a:schemeClr val="tx1"/>
                </a:solidFill>
              </a:rPr>
              <a:t>ecause a and b move</a:t>
            </a:r>
          </a:p>
          <a:p>
            <a:r>
              <a:rPr lang="en-GB" dirty="0" smtClean="0"/>
              <a:t>i</a:t>
            </a:r>
            <a:r>
              <a:rPr lang="en-GB" dirty="0" smtClean="0">
                <a:solidFill>
                  <a:schemeClr val="tx1"/>
                </a:solidFill>
              </a:rPr>
              <a:t>n lockstep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57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78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084" y="-87080"/>
            <a:ext cx="8420100" cy="910771"/>
          </a:xfrm>
        </p:spPr>
        <p:txBody>
          <a:bodyPr/>
          <a:lstStyle/>
          <a:p>
            <a:r>
              <a:rPr lang="en-GB" dirty="0" smtClean="0"/>
              <a:t>Gas prices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" y="667661"/>
            <a:ext cx="9906000" cy="5979882"/>
          </a:xfrm>
        </p:spPr>
        <p:txBody>
          <a:bodyPr/>
          <a:lstStyle/>
          <a:p>
            <a:r>
              <a:rPr lang="en-GB" sz="2100" dirty="0" smtClean="0"/>
              <a:t>Historically, gas has often been traded by means of long-term contracts</a:t>
            </a:r>
          </a:p>
          <a:p>
            <a:pPr lvl="1"/>
            <a:r>
              <a:rPr lang="en-GB" sz="2100" dirty="0" smtClean="0"/>
              <a:t>Where the price of gas was linked to the price of oil.</a:t>
            </a:r>
          </a:p>
          <a:p>
            <a:r>
              <a:rPr lang="en-GB" sz="2100" dirty="0" smtClean="0"/>
              <a:t>Long-term contracts and oil-linked pricing have a long history</a:t>
            </a:r>
          </a:p>
          <a:p>
            <a:pPr lvl="1"/>
            <a:r>
              <a:rPr lang="en-GB" sz="2100" dirty="0" smtClean="0"/>
              <a:t>When gas first began to be used a lot in the 1960s it was a substitute for home heating oil.</a:t>
            </a:r>
          </a:p>
          <a:p>
            <a:pPr lvl="1"/>
            <a:r>
              <a:rPr lang="en-GB" sz="2100" dirty="0" smtClean="0"/>
              <a:t>Hence, it made sense to anchor the gas price to the oil price.</a:t>
            </a:r>
          </a:p>
          <a:p>
            <a:pPr lvl="1"/>
            <a:r>
              <a:rPr lang="en-GB" sz="2100" dirty="0" smtClean="0"/>
              <a:t>Long-term </a:t>
            </a:r>
            <a:r>
              <a:rPr lang="en-GB" sz="2100" dirty="0" smtClean="0"/>
              <a:t>contracts became the industry </a:t>
            </a:r>
            <a:r>
              <a:rPr lang="en-GB" sz="2100" dirty="0" smtClean="0"/>
              <a:t>norm, because </a:t>
            </a:r>
            <a:r>
              <a:rPr lang="en-GB" sz="2100" dirty="0" smtClean="0"/>
              <a:t>big exploration, extraction and infrastructure investments required lots of </a:t>
            </a:r>
            <a:r>
              <a:rPr lang="en-GB" sz="2100" dirty="0" smtClean="0"/>
              <a:t>capital.</a:t>
            </a:r>
            <a:endParaRPr lang="en-GB" sz="2100" dirty="0" smtClean="0"/>
          </a:p>
          <a:p>
            <a:r>
              <a:rPr lang="en-GB" sz="2100" dirty="0" smtClean="0"/>
              <a:t> However, today oil is generally no substitute for gas.</a:t>
            </a:r>
          </a:p>
          <a:p>
            <a:r>
              <a:rPr lang="en-GB" sz="2100" dirty="0" smtClean="0"/>
              <a:t>Increasingly, gas is spot traded.</a:t>
            </a:r>
          </a:p>
          <a:p>
            <a:r>
              <a:rPr lang="en-GB" sz="2100" dirty="0" smtClean="0"/>
              <a:t>The severing of the linking makes sense, as the following slides illustrate</a:t>
            </a:r>
          </a:p>
          <a:p>
            <a:pPr lvl="1"/>
            <a:r>
              <a:rPr lang="en-GB" sz="2100" dirty="0" smtClean="0"/>
              <a:t>As the correlation between gas and oil prices is decreasing.</a:t>
            </a:r>
            <a:endParaRPr lang="en-GB" sz="2100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74B45-B74D-4925-9692-4437C89FDAEB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084" y="4"/>
            <a:ext cx="8420100" cy="910771"/>
          </a:xfrm>
        </p:spPr>
        <p:txBody>
          <a:bodyPr/>
          <a:lstStyle/>
          <a:p>
            <a:r>
              <a:rPr lang="en-GB" dirty="0" smtClean="0"/>
              <a:t>Gas and oil prices – 1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6112" y="899884"/>
            <a:ext cx="9630233" cy="5442861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If you still want to tie your gas price to the oil price:</a:t>
            </a:r>
          </a:p>
          <a:p>
            <a:pPr lvl="1"/>
            <a:r>
              <a:rPr lang="en-GB" sz="2400" dirty="0" smtClean="0">
                <a:solidFill>
                  <a:srgbClr val="000000"/>
                </a:solidFill>
              </a:rPr>
              <a:t>There is a bewildering array of oil indices, which can be used for the linking.</a:t>
            </a:r>
          </a:p>
          <a:p>
            <a:pPr lvl="1"/>
            <a:r>
              <a:rPr lang="en-GB" sz="2400" dirty="0" smtClean="0">
                <a:solidFill>
                  <a:srgbClr val="000000"/>
                </a:solidFill>
              </a:rPr>
              <a:t>And in order to make it even more complex:</a:t>
            </a:r>
          </a:p>
          <a:p>
            <a:pPr lvl="2"/>
            <a:r>
              <a:rPr lang="en-GB" sz="2400" dirty="0" smtClean="0">
                <a:solidFill>
                  <a:srgbClr val="000000"/>
                </a:solidFill>
              </a:rPr>
              <a:t>There may be a time delay, so your gas price this month is linked to an oil price from a previous month.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In order to cut a long history short, for this presentation, the oil price index used is the monthly prices of the index </a:t>
            </a:r>
            <a:r>
              <a:rPr lang="en-GB" i="1" dirty="0" smtClean="0">
                <a:solidFill>
                  <a:srgbClr val="000000"/>
                </a:solidFill>
              </a:rPr>
              <a:t>Europe Brent Spot Price FOB</a:t>
            </a:r>
            <a:r>
              <a:rPr lang="en-GB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No time delay is considered</a:t>
            </a:r>
          </a:p>
          <a:p>
            <a:pPr lvl="1"/>
            <a:r>
              <a:rPr lang="en-GB" sz="2400" dirty="0" smtClean="0">
                <a:solidFill>
                  <a:srgbClr val="000000"/>
                </a:solidFill>
              </a:rPr>
              <a:t>Currency issues are not considered either.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Sept 12, 2011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Anders Plejdrup Houmøller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74B45-B74D-4925-9692-4437C89FDAEB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084" y="4"/>
            <a:ext cx="8420100" cy="910771"/>
          </a:xfrm>
        </p:spPr>
        <p:txBody>
          <a:bodyPr/>
          <a:lstStyle/>
          <a:p>
            <a:r>
              <a:rPr lang="en-GB" dirty="0" smtClean="0"/>
              <a:t>Gas and oil prices – 2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93477" y="1640099"/>
            <a:ext cx="8665033" cy="3468918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Just in order to demonstrate the weaknesses of the </a:t>
            </a:r>
            <a:r>
              <a:rPr lang="en-GB" dirty="0" smtClean="0"/>
              <a:t>archaic pricing structure:</a:t>
            </a:r>
          </a:p>
          <a:p>
            <a:pPr lvl="1"/>
            <a:r>
              <a:rPr lang="en-GB" sz="2400" dirty="0" smtClean="0">
                <a:solidFill>
                  <a:srgbClr val="000000"/>
                </a:solidFill>
              </a:rPr>
              <a:t>In this presentation, for the last year at the Danish gas market, it’s demonstrated, you would have had a better hedge by linking your price to the price of Colombian Mild Arabicas coffee</a:t>
            </a:r>
          </a:p>
          <a:p>
            <a:pPr lvl="2"/>
            <a:r>
              <a:rPr lang="en-GB" sz="2400" dirty="0" smtClean="0">
                <a:solidFill>
                  <a:srgbClr val="000000"/>
                </a:solidFill>
              </a:rPr>
              <a:t>Compared with linking to the oil price.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Sept 12, 2011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Anders Plejdrup Houmøller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74B45-B74D-4925-9692-4437C89FDAEB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275767" y="159654"/>
            <a:ext cx="9695543" cy="1143000"/>
          </a:xfrm>
        </p:spPr>
        <p:txBody>
          <a:bodyPr/>
          <a:lstStyle/>
          <a:p>
            <a:r>
              <a:rPr lang="en-GB" sz="3100" dirty="0" smtClean="0"/>
              <a:t>NCG gas prices and Brent oil spot prices</a:t>
            </a:r>
            <a:br>
              <a:rPr lang="en-GB" sz="3100" dirty="0" smtClean="0"/>
            </a:br>
            <a:r>
              <a:rPr lang="en-GB" sz="2200" dirty="0" smtClean="0"/>
              <a:t>January 2010 – August 2011</a:t>
            </a:r>
            <a:endParaRPr lang="en-GB" sz="2200" dirty="0"/>
          </a:p>
        </p:txBody>
      </p:sp>
      <p:sp>
        <p:nvSpPr>
          <p:cNvPr id="60" name="Pladsholder til dato 5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Sept 12, 2011</a:t>
            </a:r>
            <a:endParaRPr lang="en-GB" dirty="0"/>
          </a:p>
        </p:txBody>
      </p:sp>
      <p:sp>
        <p:nvSpPr>
          <p:cNvPr id="61" name="Pladsholder til diasnummer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74B45-B74D-4925-9692-4437C89FDAEB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grpSp>
        <p:nvGrpSpPr>
          <p:cNvPr id="81" name="Gruppe 80"/>
          <p:cNvGrpSpPr/>
          <p:nvPr/>
        </p:nvGrpSpPr>
        <p:grpSpPr>
          <a:xfrm>
            <a:off x="14518" y="1030517"/>
            <a:ext cx="1830950" cy="5204348"/>
            <a:chOff x="14518" y="1030517"/>
            <a:chExt cx="1830950" cy="5204348"/>
          </a:xfrm>
        </p:grpSpPr>
        <p:sp>
          <p:nvSpPr>
            <p:cNvPr id="6193" name="Rectangle 49"/>
            <p:cNvSpPr>
              <a:spLocks noChangeArrowheads="1"/>
            </p:cNvSpPr>
            <p:nvPr/>
          </p:nvSpPr>
          <p:spPr bwMode="auto">
            <a:xfrm>
              <a:off x="472438" y="5896311"/>
              <a:ext cx="2003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FF0000"/>
                  </a:solidFill>
                </a:rPr>
                <a:t>0</a:t>
              </a:r>
              <a:endParaRPr lang="en-GB" sz="2200" dirty="0">
                <a:solidFill>
                  <a:srgbClr val="FF0000"/>
                </a:solidFill>
              </a:endParaRPr>
            </a:p>
          </p:txBody>
        </p:sp>
        <p:sp>
          <p:nvSpPr>
            <p:cNvPr id="6194" name="Rectangle 50"/>
            <p:cNvSpPr>
              <a:spLocks noChangeArrowheads="1"/>
            </p:cNvSpPr>
            <p:nvPr/>
          </p:nvSpPr>
          <p:spPr bwMode="auto">
            <a:xfrm>
              <a:off x="272063" y="5186698"/>
              <a:ext cx="4007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FF0000"/>
                  </a:solidFill>
                </a:rPr>
                <a:t>20</a:t>
              </a:r>
              <a:endParaRPr lang="en-GB" sz="2200" dirty="0">
                <a:solidFill>
                  <a:srgbClr val="FF0000"/>
                </a:solidFill>
              </a:endParaRPr>
            </a:p>
          </p:txBody>
        </p:sp>
        <p:sp>
          <p:nvSpPr>
            <p:cNvPr id="6195" name="Rectangle 51"/>
            <p:cNvSpPr>
              <a:spLocks noChangeArrowheads="1"/>
            </p:cNvSpPr>
            <p:nvPr/>
          </p:nvSpPr>
          <p:spPr bwMode="auto">
            <a:xfrm>
              <a:off x="272063" y="4518361"/>
              <a:ext cx="4007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FF0000"/>
                  </a:solidFill>
                </a:rPr>
                <a:t>40</a:t>
              </a:r>
              <a:endParaRPr lang="en-GB" sz="2200" dirty="0">
                <a:solidFill>
                  <a:srgbClr val="FF0000"/>
                </a:solidFill>
              </a:endParaRPr>
            </a:p>
          </p:txBody>
        </p:sp>
        <p:sp>
          <p:nvSpPr>
            <p:cNvPr id="6196" name="Rectangle 52"/>
            <p:cNvSpPr>
              <a:spLocks noChangeArrowheads="1"/>
            </p:cNvSpPr>
            <p:nvPr/>
          </p:nvSpPr>
          <p:spPr bwMode="auto">
            <a:xfrm>
              <a:off x="272063" y="3807161"/>
              <a:ext cx="4007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FF0000"/>
                  </a:solidFill>
                </a:rPr>
                <a:t>60</a:t>
              </a:r>
              <a:endParaRPr lang="en-GB" sz="2200" dirty="0">
                <a:solidFill>
                  <a:srgbClr val="FF0000"/>
                </a:solidFill>
              </a:endParaRPr>
            </a:p>
          </p:txBody>
        </p:sp>
        <p:sp>
          <p:nvSpPr>
            <p:cNvPr id="6197" name="Rectangle 53"/>
            <p:cNvSpPr>
              <a:spLocks noChangeArrowheads="1"/>
            </p:cNvSpPr>
            <p:nvPr/>
          </p:nvSpPr>
          <p:spPr bwMode="auto">
            <a:xfrm>
              <a:off x="272063" y="3138823"/>
              <a:ext cx="4007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FF0000"/>
                  </a:solidFill>
                </a:rPr>
                <a:t>80</a:t>
              </a:r>
              <a:endParaRPr lang="en-GB" sz="2200" dirty="0">
                <a:solidFill>
                  <a:srgbClr val="FF0000"/>
                </a:solidFill>
              </a:endParaRPr>
            </a:p>
          </p:txBody>
        </p:sp>
        <p:sp>
          <p:nvSpPr>
            <p:cNvPr id="6198" name="Rectangle 54"/>
            <p:cNvSpPr>
              <a:spLocks noChangeArrowheads="1"/>
            </p:cNvSpPr>
            <p:nvPr/>
          </p:nvSpPr>
          <p:spPr bwMode="auto">
            <a:xfrm>
              <a:off x="71687" y="2429211"/>
              <a:ext cx="6011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FF0000"/>
                  </a:solidFill>
                </a:rPr>
                <a:t>100</a:t>
              </a:r>
              <a:endParaRPr lang="en-GB" sz="2200" dirty="0">
                <a:solidFill>
                  <a:srgbClr val="FF0000"/>
                </a:solidFill>
              </a:endParaRPr>
            </a:p>
          </p:txBody>
        </p:sp>
        <p:sp>
          <p:nvSpPr>
            <p:cNvPr id="6199" name="Rectangle 55"/>
            <p:cNvSpPr>
              <a:spLocks noChangeArrowheads="1"/>
            </p:cNvSpPr>
            <p:nvPr/>
          </p:nvSpPr>
          <p:spPr bwMode="auto">
            <a:xfrm>
              <a:off x="71687" y="1718011"/>
              <a:ext cx="6011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FF0000"/>
                  </a:solidFill>
                </a:rPr>
                <a:t>120</a:t>
              </a:r>
              <a:endParaRPr lang="en-GB" sz="2200" dirty="0">
                <a:solidFill>
                  <a:srgbClr val="FF0000"/>
                </a:solidFill>
              </a:endParaRPr>
            </a:p>
          </p:txBody>
        </p:sp>
        <p:sp>
          <p:nvSpPr>
            <p:cNvPr id="68" name="Tekstboks 67"/>
            <p:cNvSpPr txBox="1"/>
            <p:nvPr/>
          </p:nvSpPr>
          <p:spPr>
            <a:xfrm>
              <a:off x="14518" y="1030517"/>
              <a:ext cx="1830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USD/barrel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797045" y="5353048"/>
            <a:ext cx="8580041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797045" y="4684711"/>
            <a:ext cx="8580041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797045" y="3975098"/>
            <a:ext cx="8580041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797045" y="3306761"/>
            <a:ext cx="8580041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797045" y="2595561"/>
            <a:ext cx="8580041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797045" y="1885948"/>
            <a:ext cx="8580041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797045" y="1550986"/>
            <a:ext cx="8580041" cy="4513262"/>
          </a:xfrm>
          <a:prstGeom prst="rect">
            <a:avLst/>
          </a:prstGeom>
          <a:noFill/>
          <a:ln w="26988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797045" y="1550986"/>
            <a:ext cx="0" cy="45132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681820" y="6064248"/>
            <a:ext cx="11522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681820" y="5353048"/>
            <a:ext cx="11522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681820" y="4684711"/>
            <a:ext cx="11522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681820" y="3975098"/>
            <a:ext cx="11522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681820" y="3306761"/>
            <a:ext cx="11522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681820" y="2595561"/>
            <a:ext cx="11522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681820" y="1885948"/>
            <a:ext cx="11522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797045" y="6064248"/>
            <a:ext cx="8580041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 flipV="1">
            <a:off x="797045" y="6064248"/>
            <a:ext cx="0" cy="166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 flipV="1">
            <a:off x="1232153" y="6064248"/>
            <a:ext cx="0" cy="166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 flipV="1">
            <a:off x="1667260" y="6064248"/>
            <a:ext cx="0" cy="166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 flipV="1">
            <a:off x="2073131" y="6064248"/>
            <a:ext cx="0" cy="166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 flipV="1">
            <a:off x="2508239" y="6064248"/>
            <a:ext cx="0" cy="166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 flipV="1">
            <a:off x="2941626" y="6064248"/>
            <a:ext cx="0" cy="166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 flipV="1">
            <a:off x="3376733" y="6064248"/>
            <a:ext cx="0" cy="166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 flipV="1">
            <a:off x="3811841" y="6064248"/>
            <a:ext cx="0" cy="166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 flipV="1">
            <a:off x="4217711" y="6064248"/>
            <a:ext cx="0" cy="166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 flipV="1">
            <a:off x="4652818" y="6064248"/>
            <a:ext cx="0" cy="166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 flipV="1">
            <a:off x="5087926" y="6064248"/>
            <a:ext cx="0" cy="166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80" name="Line 36"/>
          <p:cNvSpPr>
            <a:spLocks noChangeShapeType="1"/>
          </p:cNvSpPr>
          <p:nvPr/>
        </p:nvSpPr>
        <p:spPr bwMode="auto">
          <a:xfrm flipV="1">
            <a:off x="5523033" y="6064248"/>
            <a:ext cx="0" cy="166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grpSp>
        <p:nvGrpSpPr>
          <p:cNvPr id="82" name="Gruppe 81"/>
          <p:cNvGrpSpPr/>
          <p:nvPr/>
        </p:nvGrpSpPr>
        <p:grpSpPr>
          <a:xfrm>
            <a:off x="5956420" y="6064247"/>
            <a:ext cx="3420666" cy="246065"/>
            <a:chOff x="5956420" y="6064247"/>
            <a:chExt cx="3420666" cy="246065"/>
          </a:xfrm>
        </p:grpSpPr>
        <p:sp>
          <p:nvSpPr>
            <p:cNvPr id="6181" name="Line 37"/>
            <p:cNvSpPr>
              <a:spLocks noChangeShapeType="1"/>
            </p:cNvSpPr>
            <p:nvPr/>
          </p:nvSpPr>
          <p:spPr bwMode="auto">
            <a:xfrm flipH="1" flipV="1">
              <a:off x="5956420" y="6064247"/>
              <a:ext cx="904" cy="24606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82" name="Line 38"/>
            <p:cNvSpPr>
              <a:spLocks noChangeShapeType="1"/>
            </p:cNvSpPr>
            <p:nvPr/>
          </p:nvSpPr>
          <p:spPr bwMode="auto">
            <a:xfrm flipV="1">
              <a:off x="6362291" y="6064248"/>
              <a:ext cx="0" cy="1666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83" name="Line 39"/>
            <p:cNvSpPr>
              <a:spLocks noChangeShapeType="1"/>
            </p:cNvSpPr>
            <p:nvPr/>
          </p:nvSpPr>
          <p:spPr bwMode="auto">
            <a:xfrm flipV="1">
              <a:off x="6797399" y="6064248"/>
              <a:ext cx="0" cy="1666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84" name="Line 40"/>
            <p:cNvSpPr>
              <a:spLocks noChangeShapeType="1"/>
            </p:cNvSpPr>
            <p:nvPr/>
          </p:nvSpPr>
          <p:spPr bwMode="auto">
            <a:xfrm flipV="1">
              <a:off x="7232506" y="6064248"/>
              <a:ext cx="0" cy="1666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85" name="Line 41"/>
            <p:cNvSpPr>
              <a:spLocks noChangeShapeType="1"/>
            </p:cNvSpPr>
            <p:nvPr/>
          </p:nvSpPr>
          <p:spPr bwMode="auto">
            <a:xfrm flipV="1">
              <a:off x="7667614" y="6064248"/>
              <a:ext cx="0" cy="1666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86" name="Line 42"/>
            <p:cNvSpPr>
              <a:spLocks noChangeShapeType="1"/>
            </p:cNvSpPr>
            <p:nvPr/>
          </p:nvSpPr>
          <p:spPr bwMode="auto">
            <a:xfrm flipV="1">
              <a:off x="8102720" y="6064248"/>
              <a:ext cx="0" cy="1666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87" name="Line 43"/>
            <p:cNvSpPr>
              <a:spLocks noChangeShapeType="1"/>
            </p:cNvSpPr>
            <p:nvPr/>
          </p:nvSpPr>
          <p:spPr bwMode="auto">
            <a:xfrm flipV="1">
              <a:off x="8508591" y="6064248"/>
              <a:ext cx="0" cy="1666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88" name="Line 44"/>
            <p:cNvSpPr>
              <a:spLocks noChangeShapeType="1"/>
            </p:cNvSpPr>
            <p:nvPr/>
          </p:nvSpPr>
          <p:spPr bwMode="auto">
            <a:xfrm flipV="1">
              <a:off x="8941979" y="6064248"/>
              <a:ext cx="0" cy="1666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89" name="Line 45"/>
            <p:cNvSpPr>
              <a:spLocks noChangeShapeType="1"/>
            </p:cNvSpPr>
            <p:nvPr/>
          </p:nvSpPr>
          <p:spPr bwMode="auto">
            <a:xfrm flipV="1">
              <a:off x="9377086" y="6064248"/>
              <a:ext cx="0" cy="1666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64" name="Tekstboks 63"/>
          <p:cNvSpPr txBox="1"/>
          <p:nvPr/>
        </p:nvSpPr>
        <p:spPr>
          <a:xfrm>
            <a:off x="1001489" y="1669147"/>
            <a:ext cx="3631122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33CC"/>
                </a:solidFill>
              </a:rPr>
              <a:t>NCG – monthly average</a:t>
            </a:r>
          </a:p>
          <a:p>
            <a:pPr algn="ctr"/>
            <a:r>
              <a:rPr lang="en-GB" dirty="0" smtClean="0">
                <a:solidFill>
                  <a:srgbClr val="0033CC"/>
                </a:solidFill>
              </a:rPr>
              <a:t>of the day-ahead prices</a:t>
            </a:r>
            <a:endParaRPr lang="en-GB" dirty="0">
              <a:solidFill>
                <a:srgbClr val="0033CC"/>
              </a:solidFill>
            </a:endParaRPr>
          </a:p>
        </p:txBody>
      </p:sp>
      <p:sp>
        <p:nvSpPr>
          <p:cNvPr id="65" name="Tekstboks 64"/>
          <p:cNvSpPr txBox="1"/>
          <p:nvPr/>
        </p:nvSpPr>
        <p:spPr>
          <a:xfrm>
            <a:off x="6270563" y="2612573"/>
            <a:ext cx="2414444" cy="101566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Europe Brent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Spot Price FOB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monthly prices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6" name="Tekstboks 65"/>
          <p:cNvSpPr txBox="1"/>
          <p:nvPr/>
        </p:nvSpPr>
        <p:spPr>
          <a:xfrm>
            <a:off x="2883796" y="6180375"/>
            <a:ext cx="9861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2010</a:t>
            </a:r>
            <a:endParaRPr lang="en-GB" sz="2200" dirty="0"/>
          </a:p>
        </p:txBody>
      </p:sp>
      <p:sp>
        <p:nvSpPr>
          <p:cNvPr id="67" name="Tekstboks 66"/>
          <p:cNvSpPr txBox="1"/>
          <p:nvPr/>
        </p:nvSpPr>
        <p:spPr>
          <a:xfrm>
            <a:off x="7175053" y="6180375"/>
            <a:ext cx="9861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2011</a:t>
            </a:r>
            <a:endParaRPr lang="en-GB" sz="2200" dirty="0"/>
          </a:p>
        </p:txBody>
      </p:sp>
      <p:grpSp>
        <p:nvGrpSpPr>
          <p:cNvPr id="83" name="Gruppe 82"/>
          <p:cNvGrpSpPr/>
          <p:nvPr/>
        </p:nvGrpSpPr>
        <p:grpSpPr>
          <a:xfrm>
            <a:off x="8273156" y="1030517"/>
            <a:ext cx="1661032" cy="5202417"/>
            <a:chOff x="8273156" y="1030517"/>
            <a:chExt cx="1661032" cy="5202417"/>
          </a:xfrm>
        </p:grpSpPr>
        <p:sp>
          <p:nvSpPr>
            <p:cNvPr id="69" name="Tekstboks 68"/>
            <p:cNvSpPr txBox="1"/>
            <p:nvPr/>
          </p:nvSpPr>
          <p:spPr>
            <a:xfrm>
              <a:off x="8273156" y="1030517"/>
              <a:ext cx="16610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33CC"/>
                  </a:solidFill>
                </a:rPr>
                <a:t>EUR/MWh</a:t>
              </a:r>
              <a:endParaRPr lang="en-GB" dirty="0">
                <a:solidFill>
                  <a:srgbClr val="0033CC"/>
                </a:solidFill>
              </a:endParaRPr>
            </a:p>
          </p:txBody>
        </p:sp>
        <p:sp>
          <p:nvSpPr>
            <p:cNvPr id="70" name="Rectangle 49"/>
            <p:cNvSpPr>
              <a:spLocks noChangeArrowheads="1"/>
            </p:cNvSpPr>
            <p:nvPr/>
          </p:nvSpPr>
          <p:spPr bwMode="auto">
            <a:xfrm>
              <a:off x="9442202" y="5894380"/>
              <a:ext cx="2003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0033CC"/>
                  </a:solidFill>
                </a:rPr>
                <a:t>0</a:t>
              </a:r>
              <a:endParaRPr lang="en-GB" sz="2200" dirty="0">
                <a:solidFill>
                  <a:srgbClr val="0033CC"/>
                </a:solidFill>
              </a:endParaRPr>
            </a:p>
          </p:txBody>
        </p:sp>
        <p:sp>
          <p:nvSpPr>
            <p:cNvPr id="71" name="Rectangle 50"/>
            <p:cNvSpPr>
              <a:spLocks noChangeArrowheads="1"/>
            </p:cNvSpPr>
            <p:nvPr/>
          </p:nvSpPr>
          <p:spPr bwMode="auto">
            <a:xfrm>
              <a:off x="9442202" y="5184767"/>
              <a:ext cx="2003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0033CC"/>
                  </a:solidFill>
                </a:rPr>
                <a:t>4</a:t>
              </a:r>
              <a:endParaRPr lang="en-GB" sz="2200" dirty="0">
                <a:solidFill>
                  <a:srgbClr val="0033CC"/>
                </a:solidFill>
              </a:endParaRPr>
            </a:p>
          </p:txBody>
        </p:sp>
        <p:sp>
          <p:nvSpPr>
            <p:cNvPr id="72" name="Rectangle 51"/>
            <p:cNvSpPr>
              <a:spLocks noChangeArrowheads="1"/>
            </p:cNvSpPr>
            <p:nvPr/>
          </p:nvSpPr>
          <p:spPr bwMode="auto">
            <a:xfrm>
              <a:off x="9442202" y="4516430"/>
              <a:ext cx="2003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0033CC"/>
                  </a:solidFill>
                </a:rPr>
                <a:t>8</a:t>
              </a:r>
              <a:endParaRPr lang="en-GB" sz="2200" dirty="0">
                <a:solidFill>
                  <a:srgbClr val="0033CC"/>
                </a:solidFill>
              </a:endParaRPr>
            </a:p>
          </p:txBody>
        </p:sp>
        <p:sp>
          <p:nvSpPr>
            <p:cNvPr id="73" name="Rectangle 52"/>
            <p:cNvSpPr>
              <a:spLocks noChangeArrowheads="1"/>
            </p:cNvSpPr>
            <p:nvPr/>
          </p:nvSpPr>
          <p:spPr bwMode="auto">
            <a:xfrm>
              <a:off x="9442202" y="3805230"/>
              <a:ext cx="4007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0033CC"/>
                  </a:solidFill>
                </a:rPr>
                <a:t>12</a:t>
              </a:r>
              <a:endParaRPr lang="en-GB" sz="2200" dirty="0">
                <a:solidFill>
                  <a:srgbClr val="0033CC"/>
                </a:solidFill>
              </a:endParaRPr>
            </a:p>
          </p:txBody>
        </p:sp>
        <p:sp>
          <p:nvSpPr>
            <p:cNvPr id="74" name="Rectangle 53"/>
            <p:cNvSpPr>
              <a:spLocks noChangeArrowheads="1"/>
            </p:cNvSpPr>
            <p:nvPr/>
          </p:nvSpPr>
          <p:spPr bwMode="auto">
            <a:xfrm>
              <a:off x="9442202" y="3136892"/>
              <a:ext cx="4007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0033CC"/>
                  </a:solidFill>
                </a:rPr>
                <a:t>16</a:t>
              </a:r>
              <a:endParaRPr lang="en-GB" sz="2200" dirty="0">
                <a:solidFill>
                  <a:srgbClr val="0033CC"/>
                </a:solidFill>
              </a:endParaRPr>
            </a:p>
          </p:txBody>
        </p:sp>
        <p:sp>
          <p:nvSpPr>
            <p:cNvPr id="75" name="Rectangle 54"/>
            <p:cNvSpPr>
              <a:spLocks noChangeArrowheads="1"/>
            </p:cNvSpPr>
            <p:nvPr/>
          </p:nvSpPr>
          <p:spPr bwMode="auto">
            <a:xfrm>
              <a:off x="9442202" y="2427280"/>
              <a:ext cx="4007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0033CC"/>
                  </a:solidFill>
                </a:rPr>
                <a:t>20</a:t>
              </a:r>
              <a:endParaRPr lang="en-GB" sz="2200" dirty="0">
                <a:solidFill>
                  <a:srgbClr val="0033CC"/>
                </a:solidFill>
              </a:endParaRPr>
            </a:p>
          </p:txBody>
        </p:sp>
        <p:sp>
          <p:nvSpPr>
            <p:cNvPr id="76" name="Rectangle 55"/>
            <p:cNvSpPr>
              <a:spLocks noChangeArrowheads="1"/>
            </p:cNvSpPr>
            <p:nvPr/>
          </p:nvSpPr>
          <p:spPr bwMode="auto">
            <a:xfrm>
              <a:off x="9442202" y="1716080"/>
              <a:ext cx="4007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0033CC"/>
                  </a:solidFill>
                </a:rPr>
                <a:t>24</a:t>
              </a:r>
              <a:endParaRPr lang="en-GB" sz="2200" dirty="0">
                <a:solidFill>
                  <a:srgbClr val="0033CC"/>
                </a:solidFill>
              </a:endParaRPr>
            </a:p>
          </p:txBody>
        </p:sp>
      </p:grpSp>
      <p:sp>
        <p:nvSpPr>
          <p:cNvPr id="77" name="Tekstboks 76"/>
          <p:cNvSpPr txBox="1"/>
          <p:nvPr/>
        </p:nvSpPr>
        <p:spPr>
          <a:xfrm>
            <a:off x="1016006" y="4818735"/>
            <a:ext cx="8065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For the whole period:  Correlation(NCG,Brent)  =  0.73</a:t>
            </a:r>
            <a:endParaRPr lang="en-GB" i="1" dirty="0"/>
          </a:p>
        </p:txBody>
      </p:sp>
      <p:sp>
        <p:nvSpPr>
          <p:cNvPr id="78" name="Tekstboks 77"/>
          <p:cNvSpPr txBox="1"/>
          <p:nvPr/>
        </p:nvSpPr>
        <p:spPr>
          <a:xfrm>
            <a:off x="899894" y="5457364"/>
            <a:ext cx="8339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For the last 12 months:  Correlation(NCG,Brent)  =  0.66</a:t>
            </a:r>
            <a:endParaRPr lang="en-GB" i="1" dirty="0"/>
          </a:p>
        </p:txBody>
      </p:sp>
      <p:sp>
        <p:nvSpPr>
          <p:cNvPr id="6190" name="Freeform 46"/>
          <p:cNvSpPr>
            <a:spLocks/>
          </p:cNvSpPr>
          <p:nvPr/>
        </p:nvSpPr>
        <p:spPr bwMode="auto">
          <a:xfrm>
            <a:off x="999981" y="1801811"/>
            <a:ext cx="8174170" cy="1712912"/>
          </a:xfrm>
          <a:custGeom>
            <a:avLst/>
            <a:gdLst/>
            <a:ahLst/>
            <a:cxnLst>
              <a:cxn ang="0">
                <a:pos x="0" y="39"/>
              </a:cxn>
              <a:cxn ang="0">
                <a:pos x="15" y="41"/>
              </a:cxn>
              <a:cxn ang="0">
                <a:pos x="30" y="37"/>
              </a:cxn>
              <a:cxn ang="0">
                <a:pos x="45" y="32"/>
              </a:cxn>
              <a:cxn ang="0">
                <a:pos x="60" y="39"/>
              </a:cxn>
              <a:cxn ang="0">
                <a:pos x="74" y="40"/>
              </a:cxn>
              <a:cxn ang="0">
                <a:pos x="89" y="39"/>
              </a:cxn>
              <a:cxn ang="0">
                <a:pos x="104" y="38"/>
              </a:cxn>
              <a:cxn ang="0">
                <a:pos x="119" y="37"/>
              </a:cxn>
              <a:cxn ang="0">
                <a:pos x="134" y="33"/>
              </a:cxn>
              <a:cxn ang="0">
                <a:pos x="148" y="31"/>
              </a:cxn>
              <a:cxn ang="0">
                <a:pos x="163" y="26"/>
              </a:cxn>
              <a:cxn ang="0">
                <a:pos x="178" y="22"/>
              </a:cxn>
              <a:cxn ang="0">
                <a:pos x="193" y="16"/>
              </a:cxn>
              <a:cxn ang="0">
                <a:pos x="208" y="7"/>
              </a:cxn>
              <a:cxn ang="0">
                <a:pos x="222" y="0"/>
              </a:cxn>
              <a:cxn ang="0">
                <a:pos x="237" y="6"/>
              </a:cxn>
              <a:cxn ang="0">
                <a:pos x="252" y="7"/>
              </a:cxn>
              <a:cxn ang="0">
                <a:pos x="267" y="5"/>
              </a:cxn>
              <a:cxn ang="0">
                <a:pos x="282" y="10"/>
              </a:cxn>
            </a:cxnLst>
            <a:rect l="0" t="0" r="r" b="b"/>
            <a:pathLst>
              <a:path w="282" h="41">
                <a:moveTo>
                  <a:pt x="0" y="39"/>
                </a:moveTo>
                <a:lnTo>
                  <a:pt x="15" y="41"/>
                </a:lnTo>
                <a:lnTo>
                  <a:pt x="30" y="37"/>
                </a:lnTo>
                <a:lnTo>
                  <a:pt x="45" y="32"/>
                </a:lnTo>
                <a:lnTo>
                  <a:pt x="60" y="39"/>
                </a:lnTo>
                <a:lnTo>
                  <a:pt x="74" y="40"/>
                </a:lnTo>
                <a:lnTo>
                  <a:pt x="89" y="39"/>
                </a:lnTo>
                <a:lnTo>
                  <a:pt x="104" y="38"/>
                </a:lnTo>
                <a:lnTo>
                  <a:pt x="119" y="37"/>
                </a:lnTo>
                <a:lnTo>
                  <a:pt x="134" y="33"/>
                </a:lnTo>
                <a:lnTo>
                  <a:pt x="148" y="31"/>
                </a:lnTo>
                <a:lnTo>
                  <a:pt x="163" y="26"/>
                </a:lnTo>
                <a:lnTo>
                  <a:pt x="178" y="22"/>
                </a:lnTo>
                <a:lnTo>
                  <a:pt x="193" y="16"/>
                </a:lnTo>
                <a:lnTo>
                  <a:pt x="208" y="7"/>
                </a:lnTo>
                <a:lnTo>
                  <a:pt x="222" y="0"/>
                </a:lnTo>
                <a:lnTo>
                  <a:pt x="237" y="6"/>
                </a:lnTo>
                <a:lnTo>
                  <a:pt x="252" y="7"/>
                </a:lnTo>
                <a:lnTo>
                  <a:pt x="267" y="5"/>
                </a:lnTo>
                <a:lnTo>
                  <a:pt x="282" y="10"/>
                </a:lnTo>
              </a:path>
            </a:pathLst>
          </a:custGeom>
          <a:noFill/>
          <a:ln w="539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191" name="Freeform 47"/>
          <p:cNvSpPr>
            <a:spLocks/>
          </p:cNvSpPr>
          <p:nvPr/>
        </p:nvSpPr>
        <p:spPr bwMode="auto">
          <a:xfrm>
            <a:off x="999981" y="1843086"/>
            <a:ext cx="8174170" cy="2132012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15" y="43"/>
              </a:cxn>
              <a:cxn ang="0">
                <a:pos x="30" y="51"/>
              </a:cxn>
              <a:cxn ang="0">
                <a:pos x="45" y="45"/>
              </a:cxn>
              <a:cxn ang="0">
                <a:pos x="60" y="31"/>
              </a:cxn>
              <a:cxn ang="0">
                <a:pos x="74" y="23"/>
              </a:cxn>
              <a:cxn ang="0">
                <a:pos x="89" y="19"/>
              </a:cxn>
              <a:cxn ang="0">
                <a:pos x="104" y="25"/>
              </a:cxn>
              <a:cxn ang="0">
                <a:pos x="119" y="23"/>
              </a:cxn>
              <a:cxn ang="0">
                <a:pos x="134" y="24"/>
              </a:cxn>
              <a:cxn ang="0">
                <a:pos x="148" y="20"/>
              </a:cxn>
              <a:cxn ang="0">
                <a:pos x="163" y="0"/>
              </a:cxn>
              <a:cxn ang="0">
                <a:pos x="178" y="6"/>
              </a:cxn>
              <a:cxn ang="0">
                <a:pos x="193" y="10"/>
              </a:cxn>
              <a:cxn ang="0">
                <a:pos x="208" y="2"/>
              </a:cxn>
              <a:cxn ang="0">
                <a:pos x="222" y="6"/>
              </a:cxn>
              <a:cxn ang="0">
                <a:pos x="237" y="6"/>
              </a:cxn>
              <a:cxn ang="0">
                <a:pos x="252" y="7"/>
              </a:cxn>
              <a:cxn ang="0">
                <a:pos x="267" y="10"/>
              </a:cxn>
              <a:cxn ang="0">
                <a:pos x="282" y="11"/>
              </a:cxn>
            </a:cxnLst>
            <a:rect l="0" t="0" r="r" b="b"/>
            <a:pathLst>
              <a:path w="282" h="51">
                <a:moveTo>
                  <a:pt x="0" y="42"/>
                </a:moveTo>
                <a:lnTo>
                  <a:pt x="15" y="43"/>
                </a:lnTo>
                <a:lnTo>
                  <a:pt x="30" y="51"/>
                </a:lnTo>
                <a:lnTo>
                  <a:pt x="45" y="45"/>
                </a:lnTo>
                <a:lnTo>
                  <a:pt x="60" y="31"/>
                </a:lnTo>
                <a:lnTo>
                  <a:pt x="74" y="23"/>
                </a:lnTo>
                <a:lnTo>
                  <a:pt x="89" y="19"/>
                </a:lnTo>
                <a:lnTo>
                  <a:pt x="104" y="25"/>
                </a:lnTo>
                <a:lnTo>
                  <a:pt x="119" y="23"/>
                </a:lnTo>
                <a:lnTo>
                  <a:pt x="134" y="24"/>
                </a:lnTo>
                <a:lnTo>
                  <a:pt x="148" y="20"/>
                </a:lnTo>
                <a:lnTo>
                  <a:pt x="163" y="0"/>
                </a:lnTo>
                <a:lnTo>
                  <a:pt x="178" y="6"/>
                </a:lnTo>
                <a:lnTo>
                  <a:pt x="193" y="10"/>
                </a:lnTo>
                <a:lnTo>
                  <a:pt x="208" y="2"/>
                </a:lnTo>
                <a:lnTo>
                  <a:pt x="222" y="6"/>
                </a:lnTo>
                <a:lnTo>
                  <a:pt x="237" y="6"/>
                </a:lnTo>
                <a:lnTo>
                  <a:pt x="252" y="7"/>
                </a:lnTo>
                <a:lnTo>
                  <a:pt x="267" y="10"/>
                </a:lnTo>
                <a:lnTo>
                  <a:pt x="282" y="11"/>
                </a:lnTo>
              </a:path>
            </a:pathLst>
          </a:custGeom>
          <a:noFill/>
          <a:ln w="53975">
            <a:solidFill>
              <a:srgbClr val="0033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79" name="Tekstboks 78"/>
          <p:cNvSpPr txBox="1"/>
          <p:nvPr/>
        </p:nvSpPr>
        <p:spPr>
          <a:xfrm>
            <a:off x="2815751" y="6589487"/>
            <a:ext cx="43332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 smtClean="0"/>
              <a:t>Sources: EEX and U.S. Energy Information Administration</a:t>
            </a:r>
            <a:endParaRPr lang="en-GB" sz="1000" i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77" grpId="0"/>
      <p:bldP spid="78" grpId="0"/>
      <p:bldP spid="6190" grpId="0" animBg="1"/>
      <p:bldP spid="61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7084"/>
            <a:ext cx="9710057" cy="1143000"/>
          </a:xfrm>
        </p:spPr>
        <p:txBody>
          <a:bodyPr/>
          <a:lstStyle/>
          <a:p>
            <a:r>
              <a:rPr lang="en-GB" sz="2800" dirty="0" smtClean="0"/>
              <a:t>Nord Pool Gas prices and Brent oil spot prices</a:t>
            </a:r>
            <a:br>
              <a:rPr lang="en-GB" sz="2800" dirty="0" smtClean="0"/>
            </a:br>
            <a:r>
              <a:rPr lang="en-GB" sz="2200" dirty="0" smtClean="0"/>
              <a:t>April 2008 – August 2011</a:t>
            </a:r>
            <a:endParaRPr lang="en-GB" sz="2200" dirty="0"/>
          </a:p>
        </p:txBody>
      </p:sp>
      <p:sp>
        <p:nvSpPr>
          <p:cNvPr id="73" name="Pladsholder til dato 7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Sept 12, 2011</a:t>
            </a:r>
            <a:endParaRPr lang="en-GB" dirty="0"/>
          </a:p>
        </p:txBody>
      </p:sp>
      <p:sp>
        <p:nvSpPr>
          <p:cNvPr id="74" name="Pladsholder til diasnumm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74B45-B74D-4925-9692-4437C89FDAEB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grpSp>
        <p:nvGrpSpPr>
          <p:cNvPr id="101" name="Gruppe 100"/>
          <p:cNvGrpSpPr/>
          <p:nvPr/>
        </p:nvGrpSpPr>
        <p:grpSpPr>
          <a:xfrm>
            <a:off x="14518" y="979718"/>
            <a:ext cx="1830950" cy="5159105"/>
            <a:chOff x="14518" y="979718"/>
            <a:chExt cx="1830950" cy="5159105"/>
          </a:xfrm>
        </p:grpSpPr>
        <p:sp>
          <p:nvSpPr>
            <p:cNvPr id="8263" name="Rectangle 71"/>
            <p:cNvSpPr>
              <a:spLocks noChangeArrowheads="1"/>
            </p:cNvSpPr>
            <p:nvPr/>
          </p:nvSpPr>
          <p:spPr bwMode="auto">
            <a:xfrm>
              <a:off x="455338" y="5800269"/>
              <a:ext cx="2003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FF0000"/>
                  </a:solidFill>
                </a:rPr>
                <a:t>0</a:t>
              </a:r>
              <a:endParaRPr lang="en-GB" sz="2200" dirty="0">
                <a:solidFill>
                  <a:srgbClr val="FF0000"/>
                </a:solidFill>
              </a:endParaRPr>
            </a:p>
          </p:txBody>
        </p:sp>
        <p:sp>
          <p:nvSpPr>
            <p:cNvPr id="8264" name="Rectangle 72"/>
            <p:cNvSpPr>
              <a:spLocks noChangeArrowheads="1"/>
            </p:cNvSpPr>
            <p:nvPr/>
          </p:nvSpPr>
          <p:spPr bwMode="auto">
            <a:xfrm>
              <a:off x="254963" y="5212894"/>
              <a:ext cx="4007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FF0000"/>
                  </a:solidFill>
                </a:rPr>
                <a:t>20</a:t>
              </a:r>
              <a:endParaRPr lang="en-GB" sz="2200" dirty="0">
                <a:solidFill>
                  <a:srgbClr val="FF0000"/>
                </a:solidFill>
              </a:endParaRPr>
            </a:p>
          </p:txBody>
        </p:sp>
        <p:sp>
          <p:nvSpPr>
            <p:cNvPr id="8265" name="Rectangle 73"/>
            <p:cNvSpPr>
              <a:spLocks noChangeArrowheads="1"/>
            </p:cNvSpPr>
            <p:nvPr/>
          </p:nvSpPr>
          <p:spPr bwMode="auto">
            <a:xfrm>
              <a:off x="254963" y="4584244"/>
              <a:ext cx="4007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FF0000"/>
                  </a:solidFill>
                </a:rPr>
                <a:t>40</a:t>
              </a:r>
              <a:endParaRPr lang="en-GB" sz="2200" dirty="0">
                <a:solidFill>
                  <a:srgbClr val="FF0000"/>
                </a:solidFill>
              </a:endParaRPr>
            </a:p>
          </p:txBody>
        </p:sp>
        <p:sp>
          <p:nvSpPr>
            <p:cNvPr id="8266" name="Rectangle 74"/>
            <p:cNvSpPr>
              <a:spLocks noChangeArrowheads="1"/>
            </p:cNvSpPr>
            <p:nvPr/>
          </p:nvSpPr>
          <p:spPr bwMode="auto">
            <a:xfrm>
              <a:off x="254963" y="3996869"/>
              <a:ext cx="4007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FF0000"/>
                  </a:solidFill>
                </a:rPr>
                <a:t>60</a:t>
              </a:r>
              <a:endParaRPr lang="en-GB" sz="2200" dirty="0">
                <a:solidFill>
                  <a:srgbClr val="FF0000"/>
                </a:solidFill>
              </a:endParaRPr>
            </a:p>
          </p:txBody>
        </p:sp>
        <p:sp>
          <p:nvSpPr>
            <p:cNvPr id="8267" name="Rectangle 75"/>
            <p:cNvSpPr>
              <a:spLocks noChangeArrowheads="1"/>
            </p:cNvSpPr>
            <p:nvPr/>
          </p:nvSpPr>
          <p:spPr bwMode="auto">
            <a:xfrm>
              <a:off x="254963" y="3368219"/>
              <a:ext cx="4007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FF0000"/>
                  </a:solidFill>
                </a:rPr>
                <a:t>80</a:t>
              </a:r>
              <a:endParaRPr lang="en-GB" sz="2200" dirty="0">
                <a:solidFill>
                  <a:srgbClr val="FF0000"/>
                </a:solidFill>
              </a:endParaRPr>
            </a:p>
          </p:txBody>
        </p:sp>
        <p:sp>
          <p:nvSpPr>
            <p:cNvPr id="8268" name="Rectangle 76"/>
            <p:cNvSpPr>
              <a:spLocks noChangeArrowheads="1"/>
            </p:cNvSpPr>
            <p:nvPr/>
          </p:nvSpPr>
          <p:spPr bwMode="auto">
            <a:xfrm>
              <a:off x="54587" y="2780844"/>
              <a:ext cx="6011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FF0000"/>
                  </a:solidFill>
                </a:rPr>
                <a:t>100</a:t>
              </a:r>
              <a:endParaRPr lang="en-GB" sz="2200" dirty="0">
                <a:solidFill>
                  <a:srgbClr val="FF0000"/>
                </a:solidFill>
              </a:endParaRPr>
            </a:p>
          </p:txBody>
        </p:sp>
        <p:sp>
          <p:nvSpPr>
            <p:cNvPr id="8269" name="Rectangle 77"/>
            <p:cNvSpPr>
              <a:spLocks noChangeArrowheads="1"/>
            </p:cNvSpPr>
            <p:nvPr/>
          </p:nvSpPr>
          <p:spPr bwMode="auto">
            <a:xfrm>
              <a:off x="54587" y="2193469"/>
              <a:ext cx="6011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FF0000"/>
                  </a:solidFill>
                </a:rPr>
                <a:t>120</a:t>
              </a:r>
              <a:endParaRPr lang="en-GB" sz="2200" dirty="0">
                <a:solidFill>
                  <a:srgbClr val="FF0000"/>
                </a:solidFill>
              </a:endParaRPr>
            </a:p>
          </p:txBody>
        </p:sp>
        <p:sp>
          <p:nvSpPr>
            <p:cNvPr id="8270" name="Rectangle 78"/>
            <p:cNvSpPr>
              <a:spLocks noChangeArrowheads="1"/>
            </p:cNvSpPr>
            <p:nvPr/>
          </p:nvSpPr>
          <p:spPr bwMode="auto">
            <a:xfrm>
              <a:off x="54587" y="1564819"/>
              <a:ext cx="6011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FF0000"/>
                  </a:solidFill>
                </a:rPr>
                <a:t>140</a:t>
              </a:r>
              <a:endParaRPr lang="en-GB" sz="2200" dirty="0">
                <a:solidFill>
                  <a:srgbClr val="FF0000"/>
                </a:solidFill>
              </a:endParaRPr>
            </a:p>
          </p:txBody>
        </p:sp>
        <p:sp>
          <p:nvSpPr>
            <p:cNvPr id="87" name="Tekstboks 86"/>
            <p:cNvSpPr txBox="1"/>
            <p:nvPr/>
          </p:nvSpPr>
          <p:spPr>
            <a:xfrm>
              <a:off x="14518" y="979718"/>
              <a:ext cx="1830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USD/barrel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3" name="Gruppe 102"/>
          <p:cNvGrpSpPr/>
          <p:nvPr/>
        </p:nvGrpSpPr>
        <p:grpSpPr>
          <a:xfrm>
            <a:off x="8273156" y="979718"/>
            <a:ext cx="1661032" cy="5156719"/>
            <a:chOff x="8273156" y="979718"/>
            <a:chExt cx="1661032" cy="5156719"/>
          </a:xfrm>
        </p:grpSpPr>
        <p:sp>
          <p:nvSpPr>
            <p:cNvPr id="78" name="Rectangle 71"/>
            <p:cNvSpPr>
              <a:spLocks noChangeArrowheads="1"/>
            </p:cNvSpPr>
            <p:nvPr/>
          </p:nvSpPr>
          <p:spPr bwMode="auto">
            <a:xfrm>
              <a:off x="9349174" y="5797883"/>
              <a:ext cx="2003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008000"/>
                  </a:solidFill>
                </a:rPr>
                <a:t>0</a:t>
              </a:r>
              <a:endParaRPr lang="en-GB" sz="2200" dirty="0">
                <a:solidFill>
                  <a:srgbClr val="008000"/>
                </a:solidFill>
              </a:endParaRPr>
            </a:p>
          </p:txBody>
        </p:sp>
        <p:sp>
          <p:nvSpPr>
            <p:cNvPr id="79" name="Rectangle 72"/>
            <p:cNvSpPr>
              <a:spLocks noChangeArrowheads="1"/>
            </p:cNvSpPr>
            <p:nvPr/>
          </p:nvSpPr>
          <p:spPr bwMode="auto">
            <a:xfrm>
              <a:off x="9349174" y="5210508"/>
              <a:ext cx="2003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008000"/>
                  </a:solidFill>
                </a:rPr>
                <a:t>4</a:t>
              </a:r>
              <a:endParaRPr lang="en-GB" sz="2200" dirty="0">
                <a:solidFill>
                  <a:srgbClr val="008000"/>
                </a:solidFill>
              </a:endParaRPr>
            </a:p>
          </p:txBody>
        </p:sp>
        <p:sp>
          <p:nvSpPr>
            <p:cNvPr id="80" name="Rectangle 73"/>
            <p:cNvSpPr>
              <a:spLocks noChangeArrowheads="1"/>
            </p:cNvSpPr>
            <p:nvPr/>
          </p:nvSpPr>
          <p:spPr bwMode="auto">
            <a:xfrm>
              <a:off x="9349174" y="4581858"/>
              <a:ext cx="2003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008000"/>
                  </a:solidFill>
                </a:rPr>
                <a:t>8</a:t>
              </a:r>
              <a:endParaRPr lang="en-GB" sz="2200" dirty="0">
                <a:solidFill>
                  <a:srgbClr val="008000"/>
                </a:solidFill>
              </a:endParaRPr>
            </a:p>
          </p:txBody>
        </p:sp>
        <p:sp>
          <p:nvSpPr>
            <p:cNvPr id="81" name="Rectangle 74"/>
            <p:cNvSpPr>
              <a:spLocks noChangeArrowheads="1"/>
            </p:cNvSpPr>
            <p:nvPr/>
          </p:nvSpPr>
          <p:spPr bwMode="auto">
            <a:xfrm>
              <a:off x="9349174" y="3994483"/>
              <a:ext cx="4007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008000"/>
                  </a:solidFill>
                </a:rPr>
                <a:t>12</a:t>
              </a:r>
              <a:endParaRPr lang="en-GB" sz="2200" dirty="0">
                <a:solidFill>
                  <a:srgbClr val="008000"/>
                </a:solidFill>
              </a:endParaRPr>
            </a:p>
          </p:txBody>
        </p:sp>
        <p:sp>
          <p:nvSpPr>
            <p:cNvPr id="82" name="Rectangle 75"/>
            <p:cNvSpPr>
              <a:spLocks noChangeArrowheads="1"/>
            </p:cNvSpPr>
            <p:nvPr/>
          </p:nvSpPr>
          <p:spPr bwMode="auto">
            <a:xfrm>
              <a:off x="9349174" y="3365833"/>
              <a:ext cx="4007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008000"/>
                  </a:solidFill>
                </a:rPr>
                <a:t>16</a:t>
              </a:r>
              <a:endParaRPr lang="en-GB" sz="2200" dirty="0">
                <a:solidFill>
                  <a:srgbClr val="008000"/>
                </a:solidFill>
              </a:endParaRPr>
            </a:p>
          </p:txBody>
        </p:sp>
        <p:sp>
          <p:nvSpPr>
            <p:cNvPr id="83" name="Rectangle 76"/>
            <p:cNvSpPr>
              <a:spLocks noChangeArrowheads="1"/>
            </p:cNvSpPr>
            <p:nvPr/>
          </p:nvSpPr>
          <p:spPr bwMode="auto">
            <a:xfrm>
              <a:off x="9349174" y="2778458"/>
              <a:ext cx="4007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008000"/>
                  </a:solidFill>
                </a:rPr>
                <a:t>20</a:t>
              </a:r>
              <a:endParaRPr lang="en-GB" sz="2200" dirty="0">
                <a:solidFill>
                  <a:srgbClr val="008000"/>
                </a:solidFill>
              </a:endParaRPr>
            </a:p>
          </p:txBody>
        </p:sp>
        <p:sp>
          <p:nvSpPr>
            <p:cNvPr id="84" name="Rectangle 77"/>
            <p:cNvSpPr>
              <a:spLocks noChangeArrowheads="1"/>
            </p:cNvSpPr>
            <p:nvPr/>
          </p:nvSpPr>
          <p:spPr bwMode="auto">
            <a:xfrm>
              <a:off x="9349174" y="2191083"/>
              <a:ext cx="4007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008000"/>
                  </a:solidFill>
                </a:rPr>
                <a:t>24</a:t>
              </a:r>
              <a:endParaRPr lang="en-GB" sz="2200" dirty="0">
                <a:solidFill>
                  <a:srgbClr val="008000"/>
                </a:solidFill>
              </a:endParaRPr>
            </a:p>
          </p:txBody>
        </p:sp>
        <p:sp>
          <p:nvSpPr>
            <p:cNvPr id="85" name="Rectangle 78"/>
            <p:cNvSpPr>
              <a:spLocks noChangeArrowheads="1"/>
            </p:cNvSpPr>
            <p:nvPr/>
          </p:nvSpPr>
          <p:spPr bwMode="auto">
            <a:xfrm>
              <a:off x="9349174" y="1562433"/>
              <a:ext cx="4007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008000"/>
                  </a:solidFill>
                </a:rPr>
                <a:t>28</a:t>
              </a:r>
              <a:endParaRPr lang="en-GB" sz="2200" dirty="0">
                <a:solidFill>
                  <a:srgbClr val="008000"/>
                </a:solidFill>
              </a:endParaRPr>
            </a:p>
          </p:txBody>
        </p:sp>
        <p:sp>
          <p:nvSpPr>
            <p:cNvPr id="86" name="Tekstboks 85"/>
            <p:cNvSpPr txBox="1"/>
            <p:nvPr/>
          </p:nvSpPr>
          <p:spPr>
            <a:xfrm>
              <a:off x="8273156" y="979718"/>
              <a:ext cx="16610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8000"/>
                  </a:solidFill>
                </a:rPr>
                <a:t>EUR/MWh</a:t>
              </a:r>
              <a:endParaRPr lang="en-GB" dirty="0">
                <a:solidFill>
                  <a:srgbClr val="008000"/>
                </a:solidFill>
              </a:endParaRPr>
            </a:p>
          </p:txBody>
        </p:sp>
      </p:grp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784798" y="5380038"/>
            <a:ext cx="845621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784798" y="4749800"/>
            <a:ext cx="845621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784798" y="4164013"/>
            <a:ext cx="845621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784798" y="3533775"/>
            <a:ext cx="845621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784798" y="2946400"/>
            <a:ext cx="845621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784798" y="2359025"/>
            <a:ext cx="845621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784798" y="1730375"/>
            <a:ext cx="845621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784798" y="1436689"/>
            <a:ext cx="8456216" cy="4530725"/>
          </a:xfrm>
          <a:prstGeom prst="rect">
            <a:avLst/>
          </a:prstGeom>
          <a:noFill/>
          <a:ln w="26988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784798" y="1436689"/>
            <a:ext cx="0" cy="45307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669573" y="5967413"/>
            <a:ext cx="11522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669573" y="5380038"/>
            <a:ext cx="11522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669573" y="4749800"/>
            <a:ext cx="11522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669573" y="4164013"/>
            <a:ext cx="11522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669573" y="3533775"/>
            <a:ext cx="11522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669573" y="2946400"/>
            <a:ext cx="11522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669573" y="2359025"/>
            <a:ext cx="11522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>
            <a:off x="669573" y="1730375"/>
            <a:ext cx="11522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>
            <a:off x="784798" y="5967413"/>
            <a:ext cx="845621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 flipV="1">
            <a:off x="784798" y="5967414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 flipV="1">
            <a:off x="984294" y="5967414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 flipV="1">
            <a:off x="1183790" y="5967414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22" name="Line 30"/>
          <p:cNvSpPr>
            <a:spLocks noChangeShapeType="1"/>
          </p:cNvSpPr>
          <p:nvPr/>
        </p:nvSpPr>
        <p:spPr bwMode="auto">
          <a:xfrm flipV="1">
            <a:off x="1412523" y="5967414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 flipV="1">
            <a:off x="1612019" y="5967414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 flipV="1">
            <a:off x="1813234" y="5967414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 flipV="1">
            <a:off x="2012730" y="5967414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 flipV="1">
            <a:off x="2241462" y="5967414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 flipV="1">
            <a:off x="2440958" y="5967414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28" name="Line 36"/>
          <p:cNvSpPr>
            <a:spLocks noChangeShapeType="1"/>
          </p:cNvSpPr>
          <p:nvPr/>
        </p:nvSpPr>
        <p:spPr bwMode="auto">
          <a:xfrm flipV="1">
            <a:off x="2640454" y="5967414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29" name="Line 37"/>
          <p:cNvSpPr>
            <a:spLocks noChangeShapeType="1"/>
          </p:cNvSpPr>
          <p:nvPr/>
        </p:nvSpPr>
        <p:spPr bwMode="auto">
          <a:xfrm flipV="1">
            <a:off x="2841669" y="5967414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 flipV="1">
            <a:off x="3041165" y="5967414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31" name="Line 39"/>
          <p:cNvSpPr>
            <a:spLocks noChangeShapeType="1"/>
          </p:cNvSpPr>
          <p:nvPr/>
        </p:nvSpPr>
        <p:spPr bwMode="auto">
          <a:xfrm flipV="1">
            <a:off x="3269898" y="5967414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32" name="Line 40"/>
          <p:cNvSpPr>
            <a:spLocks noChangeShapeType="1"/>
          </p:cNvSpPr>
          <p:nvPr/>
        </p:nvSpPr>
        <p:spPr bwMode="auto">
          <a:xfrm flipV="1">
            <a:off x="3469394" y="5967414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33" name="Line 41"/>
          <p:cNvSpPr>
            <a:spLocks noChangeShapeType="1"/>
          </p:cNvSpPr>
          <p:nvPr/>
        </p:nvSpPr>
        <p:spPr bwMode="auto">
          <a:xfrm flipV="1">
            <a:off x="3670609" y="5967414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34" name="Line 42"/>
          <p:cNvSpPr>
            <a:spLocks noChangeShapeType="1"/>
          </p:cNvSpPr>
          <p:nvPr/>
        </p:nvSpPr>
        <p:spPr bwMode="auto">
          <a:xfrm flipV="1">
            <a:off x="3870105" y="5967414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35" name="Line 43"/>
          <p:cNvSpPr>
            <a:spLocks noChangeShapeType="1"/>
          </p:cNvSpPr>
          <p:nvPr/>
        </p:nvSpPr>
        <p:spPr bwMode="auto">
          <a:xfrm flipV="1">
            <a:off x="4098837" y="5967414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36" name="Line 44"/>
          <p:cNvSpPr>
            <a:spLocks noChangeShapeType="1"/>
          </p:cNvSpPr>
          <p:nvPr/>
        </p:nvSpPr>
        <p:spPr bwMode="auto">
          <a:xfrm flipV="1">
            <a:off x="4298333" y="5967414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37" name="Line 45"/>
          <p:cNvSpPr>
            <a:spLocks noChangeShapeType="1"/>
          </p:cNvSpPr>
          <p:nvPr/>
        </p:nvSpPr>
        <p:spPr bwMode="auto">
          <a:xfrm flipV="1">
            <a:off x="4497829" y="5967414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38" name="Line 46"/>
          <p:cNvSpPr>
            <a:spLocks noChangeShapeType="1"/>
          </p:cNvSpPr>
          <p:nvPr/>
        </p:nvSpPr>
        <p:spPr bwMode="auto">
          <a:xfrm flipV="1">
            <a:off x="4699044" y="5967414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39" name="Line 47"/>
          <p:cNvSpPr>
            <a:spLocks noChangeShapeType="1"/>
          </p:cNvSpPr>
          <p:nvPr/>
        </p:nvSpPr>
        <p:spPr bwMode="auto">
          <a:xfrm flipV="1">
            <a:off x="4898540" y="5967414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40" name="Line 48"/>
          <p:cNvSpPr>
            <a:spLocks noChangeShapeType="1"/>
          </p:cNvSpPr>
          <p:nvPr/>
        </p:nvSpPr>
        <p:spPr bwMode="auto">
          <a:xfrm flipV="1">
            <a:off x="5127273" y="5967414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41" name="Line 49"/>
          <p:cNvSpPr>
            <a:spLocks noChangeShapeType="1"/>
          </p:cNvSpPr>
          <p:nvPr/>
        </p:nvSpPr>
        <p:spPr bwMode="auto">
          <a:xfrm flipV="1">
            <a:off x="5326769" y="5967414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42" name="Line 50"/>
          <p:cNvSpPr>
            <a:spLocks noChangeShapeType="1"/>
          </p:cNvSpPr>
          <p:nvPr/>
        </p:nvSpPr>
        <p:spPr bwMode="auto">
          <a:xfrm flipV="1">
            <a:off x="5527984" y="5967414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43" name="Line 51"/>
          <p:cNvSpPr>
            <a:spLocks noChangeShapeType="1"/>
          </p:cNvSpPr>
          <p:nvPr/>
        </p:nvSpPr>
        <p:spPr bwMode="auto">
          <a:xfrm flipV="1">
            <a:off x="5727480" y="5967414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44" name="Line 52"/>
          <p:cNvSpPr>
            <a:spLocks noChangeShapeType="1"/>
          </p:cNvSpPr>
          <p:nvPr/>
        </p:nvSpPr>
        <p:spPr bwMode="auto">
          <a:xfrm flipV="1">
            <a:off x="5926975" y="5967414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45" name="Line 53"/>
          <p:cNvSpPr>
            <a:spLocks noChangeShapeType="1"/>
          </p:cNvSpPr>
          <p:nvPr/>
        </p:nvSpPr>
        <p:spPr bwMode="auto">
          <a:xfrm flipV="1">
            <a:off x="6155708" y="5967414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46" name="Line 54"/>
          <p:cNvSpPr>
            <a:spLocks noChangeShapeType="1"/>
          </p:cNvSpPr>
          <p:nvPr/>
        </p:nvSpPr>
        <p:spPr bwMode="auto">
          <a:xfrm flipV="1">
            <a:off x="6355204" y="5967414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47" name="Line 55"/>
          <p:cNvSpPr>
            <a:spLocks noChangeShapeType="1"/>
          </p:cNvSpPr>
          <p:nvPr/>
        </p:nvSpPr>
        <p:spPr bwMode="auto">
          <a:xfrm flipV="1">
            <a:off x="6556419" y="5967414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48" name="Line 56"/>
          <p:cNvSpPr>
            <a:spLocks noChangeShapeType="1"/>
          </p:cNvSpPr>
          <p:nvPr/>
        </p:nvSpPr>
        <p:spPr bwMode="auto">
          <a:xfrm flipV="1">
            <a:off x="6755915" y="5967414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49" name="Line 57"/>
          <p:cNvSpPr>
            <a:spLocks noChangeShapeType="1"/>
          </p:cNvSpPr>
          <p:nvPr/>
        </p:nvSpPr>
        <p:spPr bwMode="auto">
          <a:xfrm flipV="1">
            <a:off x="6984648" y="5967414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50" name="Line 58"/>
          <p:cNvSpPr>
            <a:spLocks noChangeShapeType="1"/>
          </p:cNvSpPr>
          <p:nvPr/>
        </p:nvSpPr>
        <p:spPr bwMode="auto">
          <a:xfrm flipV="1">
            <a:off x="7184144" y="5967414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51" name="Line 59"/>
          <p:cNvSpPr>
            <a:spLocks noChangeShapeType="1"/>
          </p:cNvSpPr>
          <p:nvPr/>
        </p:nvSpPr>
        <p:spPr bwMode="auto">
          <a:xfrm flipV="1">
            <a:off x="7383639" y="5967414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52" name="Line 60"/>
          <p:cNvSpPr>
            <a:spLocks noChangeShapeType="1"/>
          </p:cNvSpPr>
          <p:nvPr/>
        </p:nvSpPr>
        <p:spPr bwMode="auto">
          <a:xfrm flipV="1">
            <a:off x="7584855" y="5967414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53" name="Line 61"/>
          <p:cNvSpPr>
            <a:spLocks noChangeShapeType="1"/>
          </p:cNvSpPr>
          <p:nvPr/>
        </p:nvSpPr>
        <p:spPr bwMode="auto">
          <a:xfrm flipV="1">
            <a:off x="7784350" y="5967414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54" name="Line 62"/>
          <p:cNvSpPr>
            <a:spLocks noChangeShapeType="1"/>
          </p:cNvSpPr>
          <p:nvPr/>
        </p:nvSpPr>
        <p:spPr bwMode="auto">
          <a:xfrm flipV="1">
            <a:off x="8013083" y="5967414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55" name="Line 63"/>
          <p:cNvSpPr>
            <a:spLocks noChangeShapeType="1"/>
          </p:cNvSpPr>
          <p:nvPr/>
        </p:nvSpPr>
        <p:spPr bwMode="auto">
          <a:xfrm flipV="1">
            <a:off x="8212579" y="5967414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56" name="Line 64"/>
          <p:cNvSpPr>
            <a:spLocks noChangeShapeType="1"/>
          </p:cNvSpPr>
          <p:nvPr/>
        </p:nvSpPr>
        <p:spPr bwMode="auto">
          <a:xfrm flipV="1">
            <a:off x="8413794" y="5967414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57" name="Line 65"/>
          <p:cNvSpPr>
            <a:spLocks noChangeShapeType="1"/>
          </p:cNvSpPr>
          <p:nvPr/>
        </p:nvSpPr>
        <p:spPr bwMode="auto">
          <a:xfrm flipV="1">
            <a:off x="8613290" y="5967414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58" name="Line 66"/>
          <p:cNvSpPr>
            <a:spLocks noChangeShapeType="1"/>
          </p:cNvSpPr>
          <p:nvPr/>
        </p:nvSpPr>
        <p:spPr bwMode="auto">
          <a:xfrm flipV="1">
            <a:off x="8842023" y="5967414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59" name="Line 67"/>
          <p:cNvSpPr>
            <a:spLocks noChangeShapeType="1"/>
          </p:cNvSpPr>
          <p:nvPr/>
        </p:nvSpPr>
        <p:spPr bwMode="auto">
          <a:xfrm flipV="1">
            <a:off x="9041519" y="5967414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260" name="Line 68"/>
          <p:cNvSpPr>
            <a:spLocks noChangeShapeType="1"/>
          </p:cNvSpPr>
          <p:nvPr/>
        </p:nvSpPr>
        <p:spPr bwMode="auto">
          <a:xfrm flipV="1">
            <a:off x="9241014" y="5967414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8" name="Line 37"/>
          <p:cNvSpPr>
            <a:spLocks noChangeShapeType="1"/>
          </p:cNvSpPr>
          <p:nvPr/>
        </p:nvSpPr>
        <p:spPr bwMode="auto">
          <a:xfrm flipH="1" flipV="1">
            <a:off x="2636956" y="5973741"/>
            <a:ext cx="904" cy="24606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9" name="Line 37"/>
          <p:cNvSpPr>
            <a:spLocks noChangeShapeType="1"/>
          </p:cNvSpPr>
          <p:nvPr/>
        </p:nvSpPr>
        <p:spPr bwMode="auto">
          <a:xfrm flipH="1" flipV="1">
            <a:off x="5132506" y="5973743"/>
            <a:ext cx="904" cy="24606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90" name="Line 37"/>
          <p:cNvSpPr>
            <a:spLocks noChangeShapeType="1"/>
          </p:cNvSpPr>
          <p:nvPr/>
        </p:nvSpPr>
        <p:spPr bwMode="auto">
          <a:xfrm flipH="1" flipV="1">
            <a:off x="7589956" y="5973739"/>
            <a:ext cx="904" cy="24606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91" name="Tekstboks 90"/>
          <p:cNvSpPr txBox="1"/>
          <p:nvPr/>
        </p:nvSpPr>
        <p:spPr>
          <a:xfrm>
            <a:off x="3377500" y="6165860"/>
            <a:ext cx="9861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2009</a:t>
            </a:r>
            <a:endParaRPr lang="en-GB" sz="2200" dirty="0"/>
          </a:p>
        </p:txBody>
      </p:sp>
      <p:sp>
        <p:nvSpPr>
          <p:cNvPr id="92" name="Tekstboks 91"/>
          <p:cNvSpPr txBox="1"/>
          <p:nvPr/>
        </p:nvSpPr>
        <p:spPr>
          <a:xfrm>
            <a:off x="1226777" y="6165860"/>
            <a:ext cx="9861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2008</a:t>
            </a:r>
            <a:endParaRPr lang="en-GB" sz="2200" dirty="0"/>
          </a:p>
        </p:txBody>
      </p:sp>
      <p:sp>
        <p:nvSpPr>
          <p:cNvPr id="93" name="Tekstboks 92"/>
          <p:cNvSpPr txBox="1"/>
          <p:nvPr/>
        </p:nvSpPr>
        <p:spPr>
          <a:xfrm>
            <a:off x="5861276" y="6165860"/>
            <a:ext cx="9861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2010</a:t>
            </a:r>
            <a:endParaRPr lang="en-GB" sz="2200" dirty="0"/>
          </a:p>
        </p:txBody>
      </p:sp>
      <p:sp>
        <p:nvSpPr>
          <p:cNvPr id="94" name="Tekstboks 93"/>
          <p:cNvSpPr txBox="1"/>
          <p:nvPr/>
        </p:nvSpPr>
        <p:spPr>
          <a:xfrm>
            <a:off x="7922176" y="6165860"/>
            <a:ext cx="9861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2011</a:t>
            </a:r>
            <a:endParaRPr lang="en-GB" sz="2200" dirty="0"/>
          </a:p>
        </p:txBody>
      </p:sp>
      <p:sp>
        <p:nvSpPr>
          <p:cNvPr id="95" name="Tekstboks 94"/>
          <p:cNvSpPr txBox="1"/>
          <p:nvPr/>
        </p:nvSpPr>
        <p:spPr>
          <a:xfrm>
            <a:off x="6735011" y="3585011"/>
            <a:ext cx="2414444" cy="101566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Europe Brent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Spot Price FOB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monthly prices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261" name="Freeform 69"/>
          <p:cNvSpPr>
            <a:spLocks/>
          </p:cNvSpPr>
          <p:nvPr/>
        </p:nvSpPr>
        <p:spPr bwMode="auto">
          <a:xfrm>
            <a:off x="898304" y="1939926"/>
            <a:ext cx="8229204" cy="2809875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7" y="8"/>
              </a:cxn>
              <a:cxn ang="0">
                <a:pos x="14" y="1"/>
              </a:cxn>
              <a:cxn ang="0">
                <a:pos x="21" y="0"/>
              </a:cxn>
              <a:cxn ang="0">
                <a:pos x="28" y="14"/>
              </a:cxn>
              <a:cxn ang="0">
                <a:pos x="36" y="26"/>
              </a:cxn>
              <a:cxn ang="0">
                <a:pos x="43" y="44"/>
              </a:cxn>
              <a:cxn ang="0">
                <a:pos x="50" y="58"/>
              </a:cxn>
              <a:cxn ang="0">
                <a:pos x="57" y="67"/>
              </a:cxn>
              <a:cxn ang="0">
                <a:pos x="65" y="65"/>
              </a:cxn>
              <a:cxn ang="0">
                <a:pos x="72" y="65"/>
              </a:cxn>
              <a:cxn ang="0">
                <a:pos x="79" y="62"/>
              </a:cxn>
              <a:cxn ang="0">
                <a:pos x="86" y="60"/>
              </a:cxn>
              <a:cxn ang="0">
                <a:pos x="93" y="55"/>
              </a:cxn>
              <a:cxn ang="0">
                <a:pos x="101" y="47"/>
              </a:cxn>
              <a:cxn ang="0">
                <a:pos x="108" y="50"/>
              </a:cxn>
              <a:cxn ang="0">
                <a:pos x="115" y="44"/>
              </a:cxn>
              <a:cxn ang="0">
                <a:pos x="122" y="47"/>
              </a:cxn>
              <a:cxn ang="0">
                <a:pos x="130" y="44"/>
              </a:cxn>
              <a:cxn ang="0">
                <a:pos x="137" y="41"/>
              </a:cxn>
              <a:cxn ang="0">
                <a:pos x="144" y="42"/>
              </a:cxn>
              <a:cxn ang="0">
                <a:pos x="151" y="41"/>
              </a:cxn>
              <a:cxn ang="0">
                <a:pos x="158" y="43"/>
              </a:cxn>
              <a:cxn ang="0">
                <a:pos x="166" y="39"/>
              </a:cxn>
              <a:cxn ang="0">
                <a:pos x="173" y="35"/>
              </a:cxn>
              <a:cxn ang="0">
                <a:pos x="180" y="41"/>
              </a:cxn>
              <a:cxn ang="0">
                <a:pos x="187" y="42"/>
              </a:cxn>
              <a:cxn ang="0">
                <a:pos x="195" y="42"/>
              </a:cxn>
              <a:cxn ang="0">
                <a:pos x="202" y="41"/>
              </a:cxn>
              <a:cxn ang="0">
                <a:pos x="209" y="40"/>
              </a:cxn>
              <a:cxn ang="0">
                <a:pos x="216" y="36"/>
              </a:cxn>
              <a:cxn ang="0">
                <a:pos x="223" y="35"/>
              </a:cxn>
              <a:cxn ang="0">
                <a:pos x="231" y="30"/>
              </a:cxn>
              <a:cxn ang="0">
                <a:pos x="238" y="27"/>
              </a:cxn>
              <a:cxn ang="0">
                <a:pos x="245" y="21"/>
              </a:cxn>
              <a:cxn ang="0">
                <a:pos x="252" y="13"/>
              </a:cxn>
              <a:cxn ang="0">
                <a:pos x="260" y="7"/>
              </a:cxn>
              <a:cxn ang="0">
                <a:pos x="267" y="13"/>
              </a:cxn>
              <a:cxn ang="0">
                <a:pos x="274" y="14"/>
              </a:cxn>
              <a:cxn ang="0">
                <a:pos x="281" y="12"/>
              </a:cxn>
              <a:cxn ang="0">
                <a:pos x="288" y="17"/>
              </a:cxn>
            </a:cxnLst>
            <a:rect l="0" t="0" r="r" b="b"/>
            <a:pathLst>
              <a:path w="288" h="67">
                <a:moveTo>
                  <a:pt x="0" y="17"/>
                </a:moveTo>
                <a:lnTo>
                  <a:pt x="7" y="8"/>
                </a:lnTo>
                <a:lnTo>
                  <a:pt x="14" y="1"/>
                </a:lnTo>
                <a:lnTo>
                  <a:pt x="21" y="0"/>
                </a:lnTo>
                <a:lnTo>
                  <a:pt x="28" y="14"/>
                </a:lnTo>
                <a:lnTo>
                  <a:pt x="36" y="26"/>
                </a:lnTo>
                <a:lnTo>
                  <a:pt x="43" y="44"/>
                </a:lnTo>
                <a:lnTo>
                  <a:pt x="50" y="58"/>
                </a:lnTo>
                <a:lnTo>
                  <a:pt x="57" y="67"/>
                </a:lnTo>
                <a:lnTo>
                  <a:pt x="65" y="65"/>
                </a:lnTo>
                <a:lnTo>
                  <a:pt x="72" y="65"/>
                </a:lnTo>
                <a:lnTo>
                  <a:pt x="79" y="62"/>
                </a:lnTo>
                <a:lnTo>
                  <a:pt x="86" y="60"/>
                </a:lnTo>
                <a:lnTo>
                  <a:pt x="93" y="55"/>
                </a:lnTo>
                <a:lnTo>
                  <a:pt x="101" y="47"/>
                </a:lnTo>
                <a:lnTo>
                  <a:pt x="108" y="50"/>
                </a:lnTo>
                <a:lnTo>
                  <a:pt x="115" y="44"/>
                </a:lnTo>
                <a:lnTo>
                  <a:pt x="122" y="47"/>
                </a:lnTo>
                <a:lnTo>
                  <a:pt x="130" y="44"/>
                </a:lnTo>
                <a:lnTo>
                  <a:pt x="137" y="41"/>
                </a:lnTo>
                <a:lnTo>
                  <a:pt x="144" y="42"/>
                </a:lnTo>
                <a:lnTo>
                  <a:pt x="151" y="41"/>
                </a:lnTo>
                <a:lnTo>
                  <a:pt x="158" y="43"/>
                </a:lnTo>
                <a:lnTo>
                  <a:pt x="166" y="39"/>
                </a:lnTo>
                <a:lnTo>
                  <a:pt x="173" y="35"/>
                </a:lnTo>
                <a:lnTo>
                  <a:pt x="180" y="41"/>
                </a:lnTo>
                <a:lnTo>
                  <a:pt x="187" y="42"/>
                </a:lnTo>
                <a:lnTo>
                  <a:pt x="195" y="42"/>
                </a:lnTo>
                <a:lnTo>
                  <a:pt x="202" y="41"/>
                </a:lnTo>
                <a:lnTo>
                  <a:pt x="209" y="40"/>
                </a:lnTo>
                <a:lnTo>
                  <a:pt x="216" y="36"/>
                </a:lnTo>
                <a:lnTo>
                  <a:pt x="223" y="35"/>
                </a:lnTo>
                <a:lnTo>
                  <a:pt x="231" y="30"/>
                </a:lnTo>
                <a:lnTo>
                  <a:pt x="238" y="27"/>
                </a:lnTo>
                <a:lnTo>
                  <a:pt x="245" y="21"/>
                </a:lnTo>
                <a:lnTo>
                  <a:pt x="252" y="13"/>
                </a:lnTo>
                <a:lnTo>
                  <a:pt x="260" y="7"/>
                </a:lnTo>
                <a:lnTo>
                  <a:pt x="267" y="13"/>
                </a:lnTo>
                <a:lnTo>
                  <a:pt x="274" y="14"/>
                </a:lnTo>
                <a:lnTo>
                  <a:pt x="281" y="12"/>
                </a:lnTo>
                <a:lnTo>
                  <a:pt x="288" y="17"/>
                </a:lnTo>
              </a:path>
            </a:pathLst>
          </a:custGeom>
          <a:noFill/>
          <a:ln w="523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96" name="Tekstboks 95"/>
          <p:cNvSpPr txBox="1"/>
          <p:nvPr/>
        </p:nvSpPr>
        <p:spPr>
          <a:xfrm>
            <a:off x="2211437" y="1509494"/>
            <a:ext cx="3765774" cy="101566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8000"/>
                </a:solidFill>
              </a:rPr>
              <a:t>Nord Pool Gas – monthly</a:t>
            </a:r>
          </a:p>
          <a:p>
            <a:pPr algn="ctr"/>
            <a:r>
              <a:rPr lang="en-GB" dirty="0" smtClean="0">
                <a:solidFill>
                  <a:srgbClr val="008000"/>
                </a:solidFill>
              </a:rPr>
              <a:t>average of the</a:t>
            </a:r>
          </a:p>
          <a:p>
            <a:pPr algn="ctr"/>
            <a:r>
              <a:rPr lang="en-GB" dirty="0" smtClean="0">
                <a:solidFill>
                  <a:srgbClr val="008000"/>
                </a:solidFill>
              </a:rPr>
              <a:t>day-ahead prices</a:t>
            </a:r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8262" name="Freeform 70"/>
          <p:cNvSpPr>
            <a:spLocks/>
          </p:cNvSpPr>
          <p:nvPr/>
        </p:nvSpPr>
        <p:spPr bwMode="auto">
          <a:xfrm>
            <a:off x="898304" y="1436689"/>
            <a:ext cx="8229204" cy="3146425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7" y="11"/>
              </a:cxn>
              <a:cxn ang="0">
                <a:pos x="14" y="10"/>
              </a:cxn>
              <a:cxn ang="0">
                <a:pos x="21" y="8"/>
              </a:cxn>
              <a:cxn ang="0">
                <a:pos x="28" y="16"/>
              </a:cxn>
              <a:cxn ang="0">
                <a:pos x="36" y="0"/>
              </a:cxn>
              <a:cxn ang="0">
                <a:pos x="43" y="13"/>
              </a:cxn>
              <a:cxn ang="0">
                <a:pos x="50" y="19"/>
              </a:cxn>
              <a:cxn ang="0">
                <a:pos x="57" y="30"/>
              </a:cxn>
              <a:cxn ang="0">
                <a:pos x="65" y="26"/>
              </a:cxn>
              <a:cxn ang="0">
                <a:pos x="72" y="35"/>
              </a:cxn>
              <a:cxn ang="0">
                <a:pos x="79" y="58"/>
              </a:cxn>
              <a:cxn ang="0">
                <a:pos x="86" y="63"/>
              </a:cxn>
              <a:cxn ang="0">
                <a:pos x="93" y="63"/>
              </a:cxn>
              <a:cxn ang="0">
                <a:pos x="101" y="67"/>
              </a:cxn>
              <a:cxn ang="0">
                <a:pos x="108" y="71"/>
              </a:cxn>
              <a:cxn ang="0">
                <a:pos x="115" y="74"/>
              </a:cxn>
              <a:cxn ang="0">
                <a:pos x="122" y="75"/>
              </a:cxn>
              <a:cxn ang="0">
                <a:pos x="130" y="62"/>
              </a:cxn>
              <a:cxn ang="0">
                <a:pos x="137" y="66"/>
              </a:cxn>
              <a:cxn ang="0">
                <a:pos x="144" y="59"/>
              </a:cxn>
              <a:cxn ang="0">
                <a:pos x="151" y="49"/>
              </a:cxn>
              <a:cxn ang="0">
                <a:pos x="158" y="53"/>
              </a:cxn>
              <a:cxn ang="0">
                <a:pos x="166" y="60"/>
              </a:cxn>
              <a:cxn ang="0">
                <a:pos x="173" y="57"/>
              </a:cxn>
              <a:cxn ang="0">
                <a:pos x="180" y="46"/>
              </a:cxn>
              <a:cxn ang="0">
                <a:pos x="187" y="38"/>
              </a:cxn>
              <a:cxn ang="0">
                <a:pos x="195" y="34"/>
              </a:cxn>
              <a:cxn ang="0">
                <a:pos x="202" y="39"/>
              </a:cxn>
              <a:cxn ang="0">
                <a:pos x="209" y="39"/>
              </a:cxn>
              <a:cxn ang="0">
                <a:pos x="216" y="38"/>
              </a:cxn>
              <a:cxn ang="0">
                <a:pos x="223" y="36"/>
              </a:cxn>
              <a:cxn ang="0">
                <a:pos x="231" y="14"/>
              </a:cxn>
              <a:cxn ang="0">
                <a:pos x="238" y="15"/>
              </a:cxn>
              <a:cxn ang="0">
                <a:pos x="245" y="27"/>
              </a:cxn>
              <a:cxn ang="0">
                <a:pos x="252" y="20"/>
              </a:cxn>
              <a:cxn ang="0">
                <a:pos x="260" y="24"/>
              </a:cxn>
              <a:cxn ang="0">
                <a:pos x="267" y="26"/>
              </a:cxn>
              <a:cxn ang="0">
                <a:pos x="274" y="26"/>
              </a:cxn>
              <a:cxn ang="0">
                <a:pos x="281" y="30"/>
              </a:cxn>
              <a:cxn ang="0">
                <a:pos x="288" y="29"/>
              </a:cxn>
            </a:cxnLst>
            <a:rect l="0" t="0" r="r" b="b"/>
            <a:pathLst>
              <a:path w="288" h="75">
                <a:moveTo>
                  <a:pt x="0" y="18"/>
                </a:moveTo>
                <a:lnTo>
                  <a:pt x="7" y="11"/>
                </a:lnTo>
                <a:lnTo>
                  <a:pt x="14" y="10"/>
                </a:lnTo>
                <a:lnTo>
                  <a:pt x="21" y="8"/>
                </a:lnTo>
                <a:lnTo>
                  <a:pt x="28" y="16"/>
                </a:lnTo>
                <a:lnTo>
                  <a:pt x="36" y="0"/>
                </a:lnTo>
                <a:lnTo>
                  <a:pt x="43" y="13"/>
                </a:lnTo>
                <a:lnTo>
                  <a:pt x="50" y="19"/>
                </a:lnTo>
                <a:lnTo>
                  <a:pt x="57" y="30"/>
                </a:lnTo>
                <a:lnTo>
                  <a:pt x="65" y="26"/>
                </a:lnTo>
                <a:lnTo>
                  <a:pt x="72" y="35"/>
                </a:lnTo>
                <a:lnTo>
                  <a:pt x="79" y="58"/>
                </a:lnTo>
                <a:lnTo>
                  <a:pt x="86" y="63"/>
                </a:lnTo>
                <a:lnTo>
                  <a:pt x="93" y="63"/>
                </a:lnTo>
                <a:lnTo>
                  <a:pt x="101" y="67"/>
                </a:lnTo>
                <a:lnTo>
                  <a:pt x="108" y="71"/>
                </a:lnTo>
                <a:lnTo>
                  <a:pt x="115" y="74"/>
                </a:lnTo>
                <a:lnTo>
                  <a:pt x="122" y="75"/>
                </a:lnTo>
                <a:lnTo>
                  <a:pt x="130" y="62"/>
                </a:lnTo>
                <a:lnTo>
                  <a:pt x="137" y="66"/>
                </a:lnTo>
                <a:lnTo>
                  <a:pt x="144" y="59"/>
                </a:lnTo>
                <a:lnTo>
                  <a:pt x="151" y="49"/>
                </a:lnTo>
                <a:lnTo>
                  <a:pt x="158" y="53"/>
                </a:lnTo>
                <a:lnTo>
                  <a:pt x="166" y="60"/>
                </a:lnTo>
                <a:lnTo>
                  <a:pt x="173" y="57"/>
                </a:lnTo>
                <a:lnTo>
                  <a:pt x="180" y="46"/>
                </a:lnTo>
                <a:lnTo>
                  <a:pt x="187" y="38"/>
                </a:lnTo>
                <a:lnTo>
                  <a:pt x="195" y="34"/>
                </a:lnTo>
                <a:lnTo>
                  <a:pt x="202" y="39"/>
                </a:lnTo>
                <a:lnTo>
                  <a:pt x="209" y="39"/>
                </a:lnTo>
                <a:lnTo>
                  <a:pt x="216" y="38"/>
                </a:lnTo>
                <a:lnTo>
                  <a:pt x="223" y="36"/>
                </a:lnTo>
                <a:lnTo>
                  <a:pt x="231" y="14"/>
                </a:lnTo>
                <a:lnTo>
                  <a:pt x="238" y="15"/>
                </a:lnTo>
                <a:lnTo>
                  <a:pt x="245" y="27"/>
                </a:lnTo>
                <a:lnTo>
                  <a:pt x="252" y="20"/>
                </a:lnTo>
                <a:lnTo>
                  <a:pt x="260" y="24"/>
                </a:lnTo>
                <a:lnTo>
                  <a:pt x="267" y="26"/>
                </a:lnTo>
                <a:lnTo>
                  <a:pt x="274" y="26"/>
                </a:lnTo>
                <a:lnTo>
                  <a:pt x="281" y="30"/>
                </a:lnTo>
                <a:lnTo>
                  <a:pt x="288" y="29"/>
                </a:lnTo>
              </a:path>
            </a:pathLst>
          </a:custGeom>
          <a:noFill/>
          <a:ln w="52388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97" name="Tekstboks 96"/>
          <p:cNvSpPr txBox="1"/>
          <p:nvPr/>
        </p:nvSpPr>
        <p:spPr>
          <a:xfrm>
            <a:off x="972464" y="4876791"/>
            <a:ext cx="8249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For the whole period:  Correlation(NPG,Brent)  =  0.57</a:t>
            </a:r>
            <a:endParaRPr lang="en-GB" i="1" dirty="0"/>
          </a:p>
        </p:txBody>
      </p:sp>
      <p:sp>
        <p:nvSpPr>
          <p:cNvPr id="98" name="Tekstboks 97"/>
          <p:cNvSpPr txBox="1"/>
          <p:nvPr/>
        </p:nvSpPr>
        <p:spPr>
          <a:xfrm>
            <a:off x="827324" y="5457364"/>
            <a:ext cx="8340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For the last 12 months:  Correlation(NPG,Brent)  =  0.40</a:t>
            </a:r>
            <a:endParaRPr lang="en-GB" i="1" dirty="0"/>
          </a:p>
        </p:txBody>
      </p:sp>
      <p:sp>
        <p:nvSpPr>
          <p:cNvPr id="99" name="Tekstboks 98"/>
          <p:cNvSpPr txBox="1"/>
          <p:nvPr/>
        </p:nvSpPr>
        <p:spPr>
          <a:xfrm>
            <a:off x="1944911" y="6574973"/>
            <a:ext cx="51443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 smtClean="0"/>
              <a:t>Sources: Nord Pool Gas and U.S. Energy Information Administration</a:t>
            </a:r>
            <a:endParaRPr lang="en-GB" sz="1000" i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8261" grpId="0" animBg="1"/>
      <p:bldP spid="96" grpId="0" animBg="1"/>
      <p:bldP spid="8262" grpId="0" animBg="1"/>
      <p:bldP spid="97" grpId="0"/>
      <p:bldP spid="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-1" y="58056"/>
            <a:ext cx="9906001" cy="1143000"/>
          </a:xfrm>
        </p:spPr>
        <p:txBody>
          <a:bodyPr/>
          <a:lstStyle/>
          <a:p>
            <a:r>
              <a:rPr lang="en-GB" sz="3200" dirty="0" smtClean="0"/>
              <a:t>Nord Pool Gas prices and coffee prices</a:t>
            </a:r>
            <a:br>
              <a:rPr lang="en-GB" sz="3200" dirty="0" smtClean="0"/>
            </a:br>
            <a:r>
              <a:rPr lang="en-GB" sz="2200" dirty="0" smtClean="0"/>
              <a:t>September 2010 – August 2011</a:t>
            </a:r>
            <a:endParaRPr lang="en-GB" sz="2200" dirty="0"/>
          </a:p>
        </p:txBody>
      </p:sp>
      <p:sp>
        <p:nvSpPr>
          <p:cNvPr id="56" name="Pladsholder til dato 5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Sept 12, 2011</a:t>
            </a:r>
            <a:endParaRPr lang="en-GB" dirty="0"/>
          </a:p>
        </p:txBody>
      </p:sp>
      <p:sp>
        <p:nvSpPr>
          <p:cNvPr id="57" name="Pladsholder til diasnumm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74B45-B74D-4925-9692-4437C89FDAEB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grpSp>
        <p:nvGrpSpPr>
          <p:cNvPr id="78" name="Gruppe 77"/>
          <p:cNvGrpSpPr/>
          <p:nvPr/>
        </p:nvGrpSpPr>
        <p:grpSpPr>
          <a:xfrm>
            <a:off x="-14509" y="725721"/>
            <a:ext cx="2002471" cy="5655088"/>
            <a:chOff x="-14509" y="725721"/>
            <a:chExt cx="2002471" cy="5655088"/>
          </a:xfrm>
        </p:grpSpPr>
        <p:sp>
          <p:nvSpPr>
            <p:cNvPr id="2092" name="Rectangle 44"/>
            <p:cNvSpPr>
              <a:spLocks noChangeArrowheads="1"/>
            </p:cNvSpPr>
            <p:nvPr/>
          </p:nvSpPr>
          <p:spPr bwMode="auto">
            <a:xfrm>
              <a:off x="500943" y="6042255"/>
              <a:ext cx="2003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333333"/>
                  </a:solidFill>
                </a:rPr>
                <a:t>0</a:t>
              </a:r>
              <a:endParaRPr lang="en-GB" sz="2200" dirty="0">
                <a:solidFill>
                  <a:srgbClr val="333333"/>
                </a:solidFill>
              </a:endParaRPr>
            </a:p>
          </p:txBody>
        </p:sp>
        <p:sp>
          <p:nvSpPr>
            <p:cNvPr id="2093" name="Rectangle 45"/>
            <p:cNvSpPr>
              <a:spLocks noChangeArrowheads="1"/>
            </p:cNvSpPr>
            <p:nvPr/>
          </p:nvSpPr>
          <p:spPr bwMode="auto">
            <a:xfrm>
              <a:off x="300568" y="5375505"/>
              <a:ext cx="4007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333333"/>
                  </a:solidFill>
                </a:rPr>
                <a:t>50</a:t>
              </a:r>
              <a:endParaRPr lang="en-GB" sz="2200" dirty="0">
                <a:solidFill>
                  <a:srgbClr val="333333"/>
                </a:solidFill>
              </a:endParaRPr>
            </a:p>
          </p:txBody>
        </p:sp>
        <p:sp>
          <p:nvSpPr>
            <p:cNvPr id="2094" name="Rectangle 46"/>
            <p:cNvSpPr>
              <a:spLocks noChangeArrowheads="1"/>
            </p:cNvSpPr>
            <p:nvPr/>
          </p:nvSpPr>
          <p:spPr bwMode="auto">
            <a:xfrm>
              <a:off x="100192" y="4710343"/>
              <a:ext cx="6011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333333"/>
                  </a:solidFill>
                </a:rPr>
                <a:t>100</a:t>
              </a:r>
              <a:endParaRPr lang="en-GB" sz="2200" dirty="0">
                <a:solidFill>
                  <a:srgbClr val="333333"/>
                </a:solidFill>
              </a:endParaRPr>
            </a:p>
          </p:txBody>
        </p:sp>
        <p:sp>
          <p:nvSpPr>
            <p:cNvPr id="2095" name="Rectangle 47"/>
            <p:cNvSpPr>
              <a:spLocks noChangeArrowheads="1"/>
            </p:cNvSpPr>
            <p:nvPr/>
          </p:nvSpPr>
          <p:spPr bwMode="auto">
            <a:xfrm>
              <a:off x="100192" y="4045180"/>
              <a:ext cx="6011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333333"/>
                  </a:solidFill>
                </a:rPr>
                <a:t>150</a:t>
              </a:r>
              <a:endParaRPr lang="en-GB" sz="2200" dirty="0">
                <a:solidFill>
                  <a:srgbClr val="333333"/>
                </a:solidFill>
              </a:endParaRPr>
            </a:p>
          </p:txBody>
        </p:sp>
        <p:sp>
          <p:nvSpPr>
            <p:cNvPr id="2096" name="Rectangle 48"/>
            <p:cNvSpPr>
              <a:spLocks noChangeArrowheads="1"/>
            </p:cNvSpPr>
            <p:nvPr/>
          </p:nvSpPr>
          <p:spPr bwMode="auto">
            <a:xfrm>
              <a:off x="100192" y="3380018"/>
              <a:ext cx="6011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333333"/>
                  </a:solidFill>
                </a:rPr>
                <a:t>200</a:t>
              </a:r>
              <a:endParaRPr lang="en-GB" sz="2200" dirty="0">
                <a:solidFill>
                  <a:srgbClr val="333333"/>
                </a:solidFill>
              </a:endParaRPr>
            </a:p>
          </p:txBody>
        </p:sp>
        <p:sp>
          <p:nvSpPr>
            <p:cNvPr id="2097" name="Rectangle 49"/>
            <p:cNvSpPr>
              <a:spLocks noChangeArrowheads="1"/>
            </p:cNvSpPr>
            <p:nvPr/>
          </p:nvSpPr>
          <p:spPr bwMode="auto">
            <a:xfrm>
              <a:off x="100192" y="2713268"/>
              <a:ext cx="6011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333333"/>
                  </a:solidFill>
                </a:rPr>
                <a:t>250</a:t>
              </a:r>
              <a:endParaRPr lang="en-GB" sz="2200" dirty="0">
                <a:solidFill>
                  <a:srgbClr val="333333"/>
                </a:solidFill>
              </a:endParaRPr>
            </a:p>
          </p:txBody>
        </p:sp>
        <p:sp>
          <p:nvSpPr>
            <p:cNvPr id="2098" name="Rectangle 50"/>
            <p:cNvSpPr>
              <a:spLocks noChangeArrowheads="1"/>
            </p:cNvSpPr>
            <p:nvPr/>
          </p:nvSpPr>
          <p:spPr bwMode="auto">
            <a:xfrm>
              <a:off x="100192" y="2048105"/>
              <a:ext cx="6011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333333"/>
                  </a:solidFill>
                </a:rPr>
                <a:t>300</a:t>
              </a:r>
              <a:endParaRPr lang="en-GB" sz="2200" dirty="0">
                <a:solidFill>
                  <a:srgbClr val="333333"/>
                </a:solidFill>
              </a:endParaRPr>
            </a:p>
          </p:txBody>
        </p:sp>
        <p:sp>
          <p:nvSpPr>
            <p:cNvPr id="2099" name="Rectangle 51"/>
            <p:cNvSpPr>
              <a:spLocks noChangeArrowheads="1"/>
            </p:cNvSpPr>
            <p:nvPr/>
          </p:nvSpPr>
          <p:spPr bwMode="auto">
            <a:xfrm>
              <a:off x="100192" y="1382943"/>
              <a:ext cx="6011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333333"/>
                  </a:solidFill>
                </a:rPr>
                <a:t>350</a:t>
              </a:r>
              <a:endParaRPr lang="en-GB" sz="2200" dirty="0">
                <a:solidFill>
                  <a:srgbClr val="333333"/>
                </a:solidFill>
              </a:endParaRPr>
            </a:p>
          </p:txBody>
        </p:sp>
        <p:sp>
          <p:nvSpPr>
            <p:cNvPr id="71" name="Tekstboks 70"/>
            <p:cNvSpPr txBox="1"/>
            <p:nvPr/>
          </p:nvSpPr>
          <p:spPr>
            <a:xfrm>
              <a:off x="-14509" y="725721"/>
              <a:ext cx="200247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333333"/>
                  </a:solidFill>
                </a:rPr>
                <a:t>US cents per</a:t>
              </a:r>
            </a:p>
            <a:p>
              <a:pPr algn="ctr"/>
              <a:r>
                <a:rPr lang="en-GB" dirty="0" smtClean="0">
                  <a:solidFill>
                    <a:srgbClr val="333333"/>
                  </a:solidFill>
                </a:rPr>
                <a:t>pound (lb)</a:t>
              </a:r>
              <a:endParaRPr lang="en-GB" dirty="0">
                <a:solidFill>
                  <a:srgbClr val="333333"/>
                </a:solidFill>
              </a:endParaRPr>
            </a:p>
          </p:txBody>
        </p:sp>
      </p:grpSp>
      <p:sp>
        <p:nvSpPr>
          <p:cNvPr id="69" name="Tekstboks 68"/>
          <p:cNvSpPr txBox="1"/>
          <p:nvPr/>
        </p:nvSpPr>
        <p:spPr>
          <a:xfrm>
            <a:off x="1746588" y="6281971"/>
            <a:ext cx="9861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2010</a:t>
            </a:r>
            <a:endParaRPr lang="en-GB" sz="2200" dirty="0"/>
          </a:p>
        </p:txBody>
      </p:sp>
      <p:sp>
        <p:nvSpPr>
          <p:cNvPr id="70" name="Tekstboks 69"/>
          <p:cNvSpPr txBox="1"/>
          <p:nvPr/>
        </p:nvSpPr>
        <p:spPr>
          <a:xfrm>
            <a:off x="5926933" y="6281971"/>
            <a:ext cx="9861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2011</a:t>
            </a:r>
            <a:endParaRPr lang="en-GB" sz="2200" dirty="0"/>
          </a:p>
        </p:txBody>
      </p:sp>
      <p:grpSp>
        <p:nvGrpSpPr>
          <p:cNvPr id="80" name="Gruppe 79"/>
          <p:cNvGrpSpPr/>
          <p:nvPr/>
        </p:nvGrpSpPr>
        <p:grpSpPr>
          <a:xfrm>
            <a:off x="8273156" y="936176"/>
            <a:ext cx="1661032" cy="5442252"/>
            <a:chOff x="8273156" y="936176"/>
            <a:chExt cx="1661032" cy="5442252"/>
          </a:xfrm>
        </p:grpSpPr>
        <p:sp>
          <p:nvSpPr>
            <p:cNvPr id="60" name="Rectangle 44"/>
            <p:cNvSpPr>
              <a:spLocks noChangeArrowheads="1"/>
            </p:cNvSpPr>
            <p:nvPr/>
          </p:nvSpPr>
          <p:spPr bwMode="auto">
            <a:xfrm>
              <a:off x="9352923" y="6039874"/>
              <a:ext cx="2003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008000"/>
                  </a:solidFill>
                </a:rPr>
                <a:t>0</a:t>
              </a:r>
              <a:endParaRPr lang="en-GB" sz="2200" dirty="0">
                <a:solidFill>
                  <a:srgbClr val="008000"/>
                </a:solidFill>
              </a:endParaRPr>
            </a:p>
          </p:txBody>
        </p:sp>
        <p:sp>
          <p:nvSpPr>
            <p:cNvPr id="61" name="Rectangle 45"/>
            <p:cNvSpPr>
              <a:spLocks noChangeArrowheads="1"/>
            </p:cNvSpPr>
            <p:nvPr/>
          </p:nvSpPr>
          <p:spPr bwMode="auto">
            <a:xfrm>
              <a:off x="9352923" y="5373124"/>
              <a:ext cx="2003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008000"/>
                  </a:solidFill>
                </a:rPr>
                <a:t>5</a:t>
              </a:r>
              <a:endParaRPr lang="en-GB" sz="2200" dirty="0">
                <a:solidFill>
                  <a:srgbClr val="008000"/>
                </a:solidFill>
              </a:endParaRPr>
            </a:p>
          </p:txBody>
        </p:sp>
        <p:sp>
          <p:nvSpPr>
            <p:cNvPr id="62" name="Rectangle 46"/>
            <p:cNvSpPr>
              <a:spLocks noChangeArrowheads="1"/>
            </p:cNvSpPr>
            <p:nvPr/>
          </p:nvSpPr>
          <p:spPr bwMode="auto">
            <a:xfrm>
              <a:off x="9352923" y="4707962"/>
              <a:ext cx="4007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008000"/>
                  </a:solidFill>
                </a:rPr>
                <a:t>10</a:t>
              </a:r>
              <a:endParaRPr lang="en-GB" sz="2200" dirty="0">
                <a:solidFill>
                  <a:srgbClr val="008000"/>
                </a:solidFill>
              </a:endParaRPr>
            </a:p>
          </p:txBody>
        </p:sp>
        <p:sp>
          <p:nvSpPr>
            <p:cNvPr id="63" name="Rectangle 47"/>
            <p:cNvSpPr>
              <a:spLocks noChangeArrowheads="1"/>
            </p:cNvSpPr>
            <p:nvPr/>
          </p:nvSpPr>
          <p:spPr bwMode="auto">
            <a:xfrm>
              <a:off x="9352923" y="4042799"/>
              <a:ext cx="4007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008000"/>
                  </a:solidFill>
                </a:rPr>
                <a:t>15</a:t>
              </a:r>
              <a:endParaRPr lang="en-GB" sz="2200" dirty="0">
                <a:solidFill>
                  <a:srgbClr val="008000"/>
                </a:solidFill>
              </a:endParaRPr>
            </a:p>
          </p:txBody>
        </p:sp>
        <p:sp>
          <p:nvSpPr>
            <p:cNvPr id="64" name="Rectangle 48"/>
            <p:cNvSpPr>
              <a:spLocks noChangeArrowheads="1"/>
            </p:cNvSpPr>
            <p:nvPr/>
          </p:nvSpPr>
          <p:spPr bwMode="auto">
            <a:xfrm>
              <a:off x="9352923" y="3377637"/>
              <a:ext cx="4007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008000"/>
                  </a:solidFill>
                </a:rPr>
                <a:t>20</a:t>
              </a:r>
              <a:endParaRPr lang="en-GB" sz="2200" dirty="0">
                <a:solidFill>
                  <a:srgbClr val="008000"/>
                </a:solidFill>
              </a:endParaRPr>
            </a:p>
          </p:txBody>
        </p:sp>
        <p:sp>
          <p:nvSpPr>
            <p:cNvPr id="65" name="Rectangle 49"/>
            <p:cNvSpPr>
              <a:spLocks noChangeArrowheads="1"/>
            </p:cNvSpPr>
            <p:nvPr/>
          </p:nvSpPr>
          <p:spPr bwMode="auto">
            <a:xfrm>
              <a:off x="9352923" y="2710887"/>
              <a:ext cx="4007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008000"/>
                  </a:solidFill>
                </a:rPr>
                <a:t>25</a:t>
              </a:r>
              <a:endParaRPr lang="en-GB" sz="2200" dirty="0">
                <a:solidFill>
                  <a:srgbClr val="008000"/>
                </a:solidFill>
              </a:endParaRPr>
            </a:p>
          </p:txBody>
        </p:sp>
        <p:sp>
          <p:nvSpPr>
            <p:cNvPr id="66" name="Rectangle 50"/>
            <p:cNvSpPr>
              <a:spLocks noChangeArrowheads="1"/>
            </p:cNvSpPr>
            <p:nvPr/>
          </p:nvSpPr>
          <p:spPr bwMode="auto">
            <a:xfrm>
              <a:off x="9352923" y="2045724"/>
              <a:ext cx="4007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008000"/>
                  </a:solidFill>
                </a:rPr>
                <a:t>30</a:t>
              </a:r>
              <a:endParaRPr lang="en-GB" sz="2200" dirty="0">
                <a:solidFill>
                  <a:srgbClr val="008000"/>
                </a:solidFill>
              </a:endParaRPr>
            </a:p>
          </p:txBody>
        </p:sp>
        <p:sp>
          <p:nvSpPr>
            <p:cNvPr id="67" name="Rectangle 51"/>
            <p:cNvSpPr>
              <a:spLocks noChangeArrowheads="1"/>
            </p:cNvSpPr>
            <p:nvPr/>
          </p:nvSpPr>
          <p:spPr bwMode="auto">
            <a:xfrm>
              <a:off x="9352923" y="1380562"/>
              <a:ext cx="4007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200" dirty="0" smtClean="0">
                  <a:solidFill>
                    <a:srgbClr val="008000"/>
                  </a:solidFill>
                </a:rPr>
                <a:t>35</a:t>
              </a:r>
              <a:endParaRPr lang="en-GB" sz="2200" dirty="0">
                <a:solidFill>
                  <a:srgbClr val="008000"/>
                </a:solidFill>
              </a:endParaRPr>
            </a:p>
          </p:txBody>
        </p:sp>
        <p:sp>
          <p:nvSpPr>
            <p:cNvPr id="72" name="Tekstboks 71"/>
            <p:cNvSpPr txBox="1"/>
            <p:nvPr/>
          </p:nvSpPr>
          <p:spPr>
            <a:xfrm>
              <a:off x="8273156" y="936176"/>
              <a:ext cx="16610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8000"/>
                  </a:solidFill>
                </a:rPr>
                <a:t>EUR/MWh</a:t>
              </a:r>
              <a:endParaRPr lang="en-GB" dirty="0">
                <a:solidFill>
                  <a:srgbClr val="008000"/>
                </a:solidFill>
              </a:endParaRPr>
            </a:p>
          </p:txBody>
        </p:sp>
      </p:grp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850490" y="5543095"/>
            <a:ext cx="836850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850490" y="4877933"/>
            <a:ext cx="836850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850490" y="4211183"/>
            <a:ext cx="836850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850490" y="3546020"/>
            <a:ext cx="836850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850490" y="2880858"/>
            <a:ext cx="836850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850490" y="2215695"/>
            <a:ext cx="836850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850490" y="1548945"/>
            <a:ext cx="836850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850490" y="1548946"/>
            <a:ext cx="8368506" cy="4659313"/>
          </a:xfrm>
          <a:prstGeom prst="rect">
            <a:avLst/>
          </a:prstGeom>
          <a:noFill/>
          <a:ln w="2222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850489" y="1548946"/>
            <a:ext cx="0" cy="46593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755901" y="6208258"/>
            <a:ext cx="945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755901" y="5543095"/>
            <a:ext cx="945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>
            <a:off x="755901" y="4877933"/>
            <a:ext cx="945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755901" y="4211183"/>
            <a:ext cx="945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>
            <a:off x="755901" y="3546020"/>
            <a:ext cx="945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>
            <a:off x="755901" y="2880858"/>
            <a:ext cx="945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>
            <a:off x="755901" y="2215695"/>
            <a:ext cx="945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>
            <a:off x="755901" y="1548945"/>
            <a:ext cx="945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>
            <a:off x="850490" y="6208258"/>
            <a:ext cx="836850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 flipV="1">
            <a:off x="850489" y="6208259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 flipV="1">
            <a:off x="1543566" y="6208259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 flipV="1">
            <a:off x="2238362" y="6208259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80" name="Line 32"/>
          <p:cNvSpPr>
            <a:spLocks noChangeShapeType="1"/>
          </p:cNvSpPr>
          <p:nvPr/>
        </p:nvSpPr>
        <p:spPr bwMode="auto">
          <a:xfrm flipV="1">
            <a:off x="2955514" y="6208259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 flipV="1">
            <a:off x="3648591" y="6208259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 flipV="1">
            <a:off x="4341666" y="6208259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83" name="Line 35"/>
          <p:cNvSpPr>
            <a:spLocks noChangeShapeType="1"/>
          </p:cNvSpPr>
          <p:nvPr/>
        </p:nvSpPr>
        <p:spPr bwMode="auto">
          <a:xfrm flipV="1">
            <a:off x="5034743" y="6208259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84" name="Line 36"/>
          <p:cNvSpPr>
            <a:spLocks noChangeShapeType="1"/>
          </p:cNvSpPr>
          <p:nvPr/>
        </p:nvSpPr>
        <p:spPr bwMode="auto">
          <a:xfrm flipV="1">
            <a:off x="5727818" y="6208259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85" name="Line 37"/>
          <p:cNvSpPr>
            <a:spLocks noChangeShapeType="1"/>
          </p:cNvSpPr>
          <p:nvPr/>
        </p:nvSpPr>
        <p:spPr bwMode="auto">
          <a:xfrm flipV="1">
            <a:off x="6420895" y="6208259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86" name="Line 38"/>
          <p:cNvSpPr>
            <a:spLocks noChangeShapeType="1"/>
          </p:cNvSpPr>
          <p:nvPr/>
        </p:nvSpPr>
        <p:spPr bwMode="auto">
          <a:xfrm flipV="1">
            <a:off x="7138047" y="6208259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87" name="Line 39"/>
          <p:cNvSpPr>
            <a:spLocks noChangeShapeType="1"/>
          </p:cNvSpPr>
          <p:nvPr/>
        </p:nvSpPr>
        <p:spPr bwMode="auto">
          <a:xfrm flipV="1">
            <a:off x="7832843" y="6208259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88" name="Line 40"/>
          <p:cNvSpPr>
            <a:spLocks noChangeShapeType="1"/>
          </p:cNvSpPr>
          <p:nvPr/>
        </p:nvSpPr>
        <p:spPr bwMode="auto">
          <a:xfrm flipV="1">
            <a:off x="8525920" y="6208259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 flipV="1">
            <a:off x="9218995" y="6208259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8" name="Line 37"/>
          <p:cNvSpPr>
            <a:spLocks noChangeShapeType="1"/>
          </p:cNvSpPr>
          <p:nvPr/>
        </p:nvSpPr>
        <p:spPr bwMode="auto">
          <a:xfrm flipH="1" flipV="1">
            <a:off x="3649469" y="6212325"/>
            <a:ext cx="904" cy="24606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73" name="Tekstboks 72"/>
          <p:cNvSpPr txBox="1"/>
          <p:nvPr/>
        </p:nvSpPr>
        <p:spPr>
          <a:xfrm>
            <a:off x="1407889" y="1582066"/>
            <a:ext cx="3720890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333333"/>
                </a:solidFill>
              </a:rPr>
              <a:t>Colombian Mild Arabicas</a:t>
            </a:r>
          </a:p>
          <a:p>
            <a:r>
              <a:rPr lang="en-GB" dirty="0" smtClean="0">
                <a:solidFill>
                  <a:srgbClr val="333333"/>
                </a:solidFill>
              </a:rPr>
              <a:t>Coffee – New York price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2090" name="Freeform 42"/>
          <p:cNvSpPr>
            <a:spLocks/>
          </p:cNvSpPr>
          <p:nvPr/>
        </p:nvSpPr>
        <p:spPr bwMode="auto">
          <a:xfrm>
            <a:off x="1209926" y="2007733"/>
            <a:ext cx="7649633" cy="12065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29" y="29"/>
              </a:cxn>
              <a:cxn ang="0">
                <a:pos x="58" y="24"/>
              </a:cxn>
              <a:cxn ang="0">
                <a:pos x="87" y="19"/>
              </a:cxn>
              <a:cxn ang="0">
                <a:pos x="116" y="11"/>
              </a:cxn>
              <a:cxn ang="0">
                <a:pos x="145" y="8"/>
              </a:cxn>
              <a:cxn ang="0">
                <a:pos x="175" y="5"/>
              </a:cxn>
              <a:cxn ang="0">
                <a:pos x="204" y="0"/>
              </a:cxn>
              <a:cxn ang="0">
                <a:pos x="233" y="5"/>
              </a:cxn>
              <a:cxn ang="0">
                <a:pos x="262" y="8"/>
              </a:cxn>
              <a:cxn ang="0">
                <a:pos x="291" y="9"/>
              </a:cxn>
              <a:cxn ang="0">
                <a:pos x="320" y="9"/>
              </a:cxn>
            </a:cxnLst>
            <a:rect l="0" t="0" r="r" b="b"/>
            <a:pathLst>
              <a:path w="320" h="29">
                <a:moveTo>
                  <a:pt x="0" y="24"/>
                </a:moveTo>
                <a:lnTo>
                  <a:pt x="29" y="29"/>
                </a:lnTo>
                <a:lnTo>
                  <a:pt x="58" y="24"/>
                </a:lnTo>
                <a:lnTo>
                  <a:pt x="87" y="19"/>
                </a:lnTo>
                <a:lnTo>
                  <a:pt x="116" y="11"/>
                </a:lnTo>
                <a:lnTo>
                  <a:pt x="145" y="8"/>
                </a:lnTo>
                <a:lnTo>
                  <a:pt x="175" y="5"/>
                </a:lnTo>
                <a:lnTo>
                  <a:pt x="204" y="0"/>
                </a:lnTo>
                <a:lnTo>
                  <a:pt x="233" y="5"/>
                </a:lnTo>
                <a:lnTo>
                  <a:pt x="262" y="8"/>
                </a:lnTo>
                <a:lnTo>
                  <a:pt x="291" y="9"/>
                </a:lnTo>
                <a:lnTo>
                  <a:pt x="320" y="9"/>
                </a:lnTo>
              </a:path>
            </a:pathLst>
          </a:custGeom>
          <a:noFill/>
          <a:ln w="44450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91" name="Freeform 43"/>
          <p:cNvSpPr>
            <a:spLocks/>
          </p:cNvSpPr>
          <p:nvPr/>
        </p:nvSpPr>
        <p:spPr bwMode="auto">
          <a:xfrm>
            <a:off x="1311526" y="2714170"/>
            <a:ext cx="7649633" cy="915988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29" y="22"/>
              </a:cxn>
              <a:cxn ang="0">
                <a:pos x="58" y="20"/>
              </a:cxn>
              <a:cxn ang="0">
                <a:pos x="87" y="0"/>
              </a:cxn>
              <a:cxn ang="0">
                <a:pos x="116" y="1"/>
              </a:cxn>
              <a:cxn ang="0">
                <a:pos x="145" y="12"/>
              </a:cxn>
              <a:cxn ang="0">
                <a:pos x="175" y="6"/>
              </a:cxn>
              <a:cxn ang="0">
                <a:pos x="204" y="9"/>
              </a:cxn>
              <a:cxn ang="0">
                <a:pos x="233" y="11"/>
              </a:cxn>
              <a:cxn ang="0">
                <a:pos x="262" y="11"/>
              </a:cxn>
              <a:cxn ang="0">
                <a:pos x="291" y="15"/>
              </a:cxn>
              <a:cxn ang="0">
                <a:pos x="320" y="14"/>
              </a:cxn>
            </a:cxnLst>
            <a:rect l="0" t="0" r="r" b="b"/>
            <a:pathLst>
              <a:path w="320" h="22">
                <a:moveTo>
                  <a:pt x="0" y="22"/>
                </a:moveTo>
                <a:lnTo>
                  <a:pt x="29" y="22"/>
                </a:lnTo>
                <a:lnTo>
                  <a:pt x="58" y="20"/>
                </a:lnTo>
                <a:lnTo>
                  <a:pt x="87" y="0"/>
                </a:lnTo>
                <a:lnTo>
                  <a:pt x="116" y="1"/>
                </a:lnTo>
                <a:lnTo>
                  <a:pt x="145" y="12"/>
                </a:lnTo>
                <a:lnTo>
                  <a:pt x="175" y="6"/>
                </a:lnTo>
                <a:lnTo>
                  <a:pt x="204" y="9"/>
                </a:lnTo>
                <a:lnTo>
                  <a:pt x="233" y="11"/>
                </a:lnTo>
                <a:lnTo>
                  <a:pt x="262" y="11"/>
                </a:lnTo>
                <a:lnTo>
                  <a:pt x="291" y="15"/>
                </a:lnTo>
                <a:lnTo>
                  <a:pt x="320" y="14"/>
                </a:lnTo>
              </a:path>
            </a:pathLst>
          </a:custGeom>
          <a:noFill/>
          <a:ln w="44450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74" name="Tekstboks 73"/>
          <p:cNvSpPr txBox="1"/>
          <p:nvPr/>
        </p:nvSpPr>
        <p:spPr>
          <a:xfrm>
            <a:off x="4533738" y="3410870"/>
            <a:ext cx="3765774" cy="101566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8000"/>
                </a:solidFill>
              </a:rPr>
              <a:t>Nord Pool Gas – monthly</a:t>
            </a:r>
          </a:p>
          <a:p>
            <a:pPr algn="ctr"/>
            <a:r>
              <a:rPr lang="en-GB" dirty="0" smtClean="0">
                <a:solidFill>
                  <a:srgbClr val="008000"/>
                </a:solidFill>
              </a:rPr>
              <a:t>average of the</a:t>
            </a:r>
          </a:p>
          <a:p>
            <a:pPr algn="ctr"/>
            <a:r>
              <a:rPr lang="en-GB" dirty="0" smtClean="0">
                <a:solidFill>
                  <a:srgbClr val="008000"/>
                </a:solidFill>
              </a:rPr>
              <a:t>day-ahead prices</a:t>
            </a:r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75" name="Tekstboks 74"/>
          <p:cNvSpPr txBox="1"/>
          <p:nvPr/>
        </p:nvSpPr>
        <p:spPr>
          <a:xfrm>
            <a:off x="1088576" y="5079987"/>
            <a:ext cx="781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For the 12 months:  Correlation(NPG,coffee)  =  0.54</a:t>
            </a:r>
            <a:endParaRPr lang="en-GB" i="1" dirty="0"/>
          </a:p>
        </p:txBody>
      </p:sp>
      <p:sp>
        <p:nvSpPr>
          <p:cNvPr id="76" name="Tekstboks 75"/>
          <p:cNvSpPr txBox="1"/>
          <p:nvPr/>
        </p:nvSpPr>
        <p:spPr>
          <a:xfrm>
            <a:off x="2029386" y="6608991"/>
            <a:ext cx="47339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 smtClean="0"/>
              <a:t>Sources: Nord Pool Gas and International Coffee Organisation</a:t>
            </a:r>
            <a:endParaRPr lang="en-GB" sz="1000" i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2090" grpId="0" animBg="1"/>
      <p:bldP spid="2091" grpId="0" animBg="1"/>
      <p:bldP spid="74" grpId="0" animBg="1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oumøllerConsulting cirk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73279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91"/>
          <p:cNvSpPr>
            <a:spLocks noGrp="1" noChangeArrowheads="1"/>
          </p:cNvSpPr>
          <p:nvPr>
            <p:ph type="title"/>
          </p:nvPr>
        </p:nvSpPr>
        <p:spPr>
          <a:xfrm>
            <a:off x="0" y="595313"/>
            <a:ext cx="9906000" cy="1143000"/>
          </a:xfrm>
        </p:spPr>
        <p:txBody>
          <a:bodyPr/>
          <a:lstStyle/>
          <a:p>
            <a:r>
              <a:rPr lang="en-GB" sz="4500" dirty="0" smtClean="0"/>
              <a:t>Thank you for your attention!</a:t>
            </a:r>
          </a:p>
        </p:txBody>
      </p:sp>
      <p:sp>
        <p:nvSpPr>
          <p:cNvPr id="19461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DBABFDF4-34FF-4B50-824F-6BE222BA2521}" type="slidenum">
              <a:rPr lang="en-GB" smtClean="0"/>
              <a:pPr defTabSz="762000"/>
              <a:t>9</a:t>
            </a:fld>
            <a:endParaRPr lang="en-GB" dirty="0" smtClean="0"/>
          </a:p>
        </p:txBody>
      </p:sp>
      <p:sp>
        <p:nvSpPr>
          <p:cNvPr id="19462" name="Tekstboks 98"/>
          <p:cNvSpPr txBox="1">
            <a:spLocks noChangeArrowheads="1"/>
          </p:cNvSpPr>
          <p:nvPr/>
        </p:nvSpPr>
        <p:spPr bwMode="auto">
          <a:xfrm>
            <a:off x="1041400" y="2598738"/>
            <a:ext cx="7605713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 dirty="0"/>
              <a:t>Anders Plejdrup Houmøller</a:t>
            </a:r>
          </a:p>
          <a:p>
            <a:pPr algn="ctr"/>
            <a:r>
              <a:rPr lang="en-GB" sz="3200" i="1" dirty="0"/>
              <a:t>Houmoller Consulting</a:t>
            </a:r>
          </a:p>
          <a:p>
            <a:pPr algn="ctr"/>
            <a:r>
              <a:rPr lang="en-GB" sz="3200" dirty="0"/>
              <a:t>Tel. +45  28 11 23 00</a:t>
            </a:r>
          </a:p>
          <a:p>
            <a:pPr algn="ctr"/>
            <a:r>
              <a:rPr lang="en-GB" sz="3200" dirty="0"/>
              <a:t>anders@houmollerconsulting.dk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99FFFF"/>
      </a:lt1>
      <a:dk2>
        <a:srgbClr val="999933"/>
      </a:dk2>
      <a:lt2>
        <a:srgbClr val="808000"/>
      </a:lt2>
      <a:accent1>
        <a:srgbClr val="339933"/>
      </a:accent1>
      <a:accent2>
        <a:srgbClr val="800000"/>
      </a:accent2>
      <a:accent3>
        <a:srgbClr val="CA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302B8147B09E240B766556B8EEB420B" ma:contentTypeVersion="13" ma:contentTypeDescription="Opret et nyt dokument." ma:contentTypeScope="" ma:versionID="634c4ab936842b4daa338f07614aea16">
  <xsd:schema xmlns:xsd="http://www.w3.org/2001/XMLSchema" xmlns:xs="http://www.w3.org/2001/XMLSchema" xmlns:p="http://schemas.microsoft.com/office/2006/metadata/properties" xmlns:ns2="393c2793-96ab-4a74-9691-efa4efff0d23" xmlns:ns3="b4f9bdb0-a78f-4782-98e3-c52de5cf030d" targetNamespace="http://schemas.microsoft.com/office/2006/metadata/properties" ma:root="true" ma:fieldsID="fd8ec0fb6ff90b7270e62344a24b74d9" ns2:_="" ns3:_="">
    <xsd:import namespace="393c2793-96ab-4a74-9691-efa4efff0d23"/>
    <xsd:import namespace="b4f9bdb0-a78f-4782-98e3-c52de5cf03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3c2793-96ab-4a74-9691-efa4efff0d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9bdb0-a78f-4782-98e3-c52de5cf03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081DE9-533E-4870-91D8-412D9E43C1ED}"/>
</file>

<file path=customXml/itemProps2.xml><?xml version="1.0" encoding="utf-8"?>
<ds:datastoreItem xmlns:ds="http://schemas.openxmlformats.org/officeDocument/2006/customXml" ds:itemID="{67D23F29-0593-4CF1-A5A8-ECEA4A364191}"/>
</file>

<file path=customXml/itemProps3.xml><?xml version="1.0" encoding="utf-8"?>
<ds:datastoreItem xmlns:ds="http://schemas.openxmlformats.org/officeDocument/2006/customXml" ds:itemID="{CEFE5058-BB6C-47DB-8EC9-D070178EF40C}"/>
</file>

<file path=docProps/app.xml><?xml version="1.0" encoding="utf-8"?>
<Properties xmlns="http://schemas.openxmlformats.org/officeDocument/2006/extended-properties" xmlns:vt="http://schemas.openxmlformats.org/officeDocument/2006/docPropsVTypes">
  <TotalTime>9963</TotalTime>
  <Words>712</Words>
  <Application>Microsoft Office PowerPoint</Application>
  <PresentationFormat>A4 (210 x 297 mm)</PresentationFormat>
  <Paragraphs>155</Paragraphs>
  <Slides>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9</vt:i4>
      </vt:variant>
    </vt:vector>
  </HeadingPairs>
  <TitlesOfParts>
    <vt:vector size="10" baseType="lpstr">
      <vt:lpstr>Standarddesign</vt:lpstr>
      <vt:lpstr>Introduction Anders Plejdrup Houmøller CEO, Houmoller Consulting</vt:lpstr>
      <vt:lpstr>Correlation coefficient</vt:lpstr>
      <vt:lpstr>Gas prices</vt:lpstr>
      <vt:lpstr>Gas and oil prices – 1</vt:lpstr>
      <vt:lpstr>Gas and oil prices – 2</vt:lpstr>
      <vt:lpstr>NCG gas prices and Brent oil spot prices January 2010 – August 2011</vt:lpstr>
      <vt:lpstr>Nord Pool Gas prices and Brent oil spot prices April 2008 – August 2011</vt:lpstr>
      <vt:lpstr>Nord Pool Gas prices and coffee prices September 2010 – August 2011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 diastitel</dc:title>
  <dc:creator>APH</dc:creator>
  <cp:lastModifiedBy>andersho</cp:lastModifiedBy>
  <cp:revision>1725</cp:revision>
  <cp:lastPrinted>2001-03-05T16:13:52Z</cp:lastPrinted>
  <dcterms:created xsi:type="dcterms:W3CDTF">1998-01-18T15:08:52Z</dcterms:created>
  <dcterms:modified xsi:type="dcterms:W3CDTF">2011-10-05T08:32:37Z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0x010100B302B8147B09E240B766556B8EEB420B</vt:lpwstr>
  </property>
</Properties>
</file>