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2.xml" ContentType="application/vnd.openxmlformats-officedocument.presentationml.slide+xml"/>
  <Override PartName="/ppt/slides/slide11.xml" ContentType="application/vnd.openxmlformats-officedocument.presentationml.slide+xml"/>
  <Override PartName="/ppt/slides/slide9.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10.xml" ContentType="application/vnd.openxmlformats-officedocument.presentationml.slide+xml"/>
  <Override PartName="/ppt/slides/slide4.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5.xml" ContentType="application/vnd.openxmlformats-officedocument.presentationml.slide+xml"/>
  <Override PartName="/ppt/slideMasters/slideMaster1.xml" ContentType="application/vnd.openxmlformats-officedocument.presentationml.slideMaster+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theme/theme2.xml" ContentType="application/vnd.openxmlformats-officedocument.theme+xml"/>
  <Override PartName="/ppt/theme/theme3.xml" ContentType="application/vnd.openxmlformats-officedocument.theme+xml"/>
  <Override PartName="/ppt/theme/theme1.xml" ContentType="application/vnd.openxmlformats-officedocument.theme+xml"/>
  <Override PartName="/ppt/handoutMasters/handoutMaster1.xml" ContentType="application/vnd.openxmlformats-officedocument.presentationml.handout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4"/>
  </p:notesMasterIdLst>
  <p:handoutMasterIdLst>
    <p:handoutMasterId r:id="rId25"/>
  </p:handoutMasterIdLst>
  <p:sldIdLst>
    <p:sldId id="406" r:id="rId2"/>
    <p:sldId id="416" r:id="rId3"/>
    <p:sldId id="418" r:id="rId4"/>
    <p:sldId id="420" r:id="rId5"/>
    <p:sldId id="409" r:id="rId6"/>
    <p:sldId id="410" r:id="rId7"/>
    <p:sldId id="408" r:id="rId8"/>
    <p:sldId id="411" r:id="rId9"/>
    <p:sldId id="412" r:id="rId10"/>
    <p:sldId id="421" r:id="rId11"/>
    <p:sldId id="431" r:id="rId12"/>
    <p:sldId id="419" r:id="rId13"/>
    <p:sldId id="414" r:id="rId14"/>
    <p:sldId id="415" r:id="rId15"/>
    <p:sldId id="422" r:id="rId16"/>
    <p:sldId id="423" r:id="rId17"/>
    <p:sldId id="424" r:id="rId18"/>
    <p:sldId id="427" r:id="rId19"/>
    <p:sldId id="430" r:id="rId20"/>
    <p:sldId id="428" r:id="rId21"/>
    <p:sldId id="429" r:id="rId22"/>
    <p:sldId id="413" r:id="rId23"/>
  </p:sldIdLst>
  <p:sldSz cx="9906000" cy="6858000" type="A4"/>
  <p:notesSz cx="7099300" cy="10234613"/>
  <p:defaultTextStyle>
    <a:defPPr>
      <a:defRPr lang="da-DK"/>
    </a:defPPr>
    <a:lvl1pPr algn="l" rtl="0" eaLnBrk="0" fontAlgn="base" hangingPunct="0">
      <a:spcBef>
        <a:spcPct val="0"/>
      </a:spcBef>
      <a:spcAft>
        <a:spcPct val="0"/>
      </a:spcAft>
      <a:defRPr sz="2000" b="1"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sz="2000" b="1"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sz="2000" b="1"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sz="2000" b="1"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sz="2000" b="1" kern="1200">
        <a:solidFill>
          <a:schemeClr val="tx1"/>
        </a:solidFill>
        <a:latin typeface="Verdana" pitchFamily="34" charset="0"/>
        <a:ea typeface="+mn-ea"/>
        <a:cs typeface="+mn-cs"/>
      </a:defRPr>
    </a:lvl5pPr>
    <a:lvl6pPr marL="2286000" algn="l" defTabSz="914400" rtl="0" eaLnBrk="1" latinLnBrk="0" hangingPunct="1">
      <a:defRPr sz="2000" b="1" kern="1200">
        <a:solidFill>
          <a:schemeClr val="tx1"/>
        </a:solidFill>
        <a:latin typeface="Verdana" pitchFamily="34" charset="0"/>
        <a:ea typeface="+mn-ea"/>
        <a:cs typeface="+mn-cs"/>
      </a:defRPr>
    </a:lvl6pPr>
    <a:lvl7pPr marL="2743200" algn="l" defTabSz="914400" rtl="0" eaLnBrk="1" latinLnBrk="0" hangingPunct="1">
      <a:defRPr sz="2000" b="1" kern="1200">
        <a:solidFill>
          <a:schemeClr val="tx1"/>
        </a:solidFill>
        <a:latin typeface="Verdana" pitchFamily="34" charset="0"/>
        <a:ea typeface="+mn-ea"/>
        <a:cs typeface="+mn-cs"/>
      </a:defRPr>
    </a:lvl7pPr>
    <a:lvl8pPr marL="3200400" algn="l" defTabSz="914400" rtl="0" eaLnBrk="1" latinLnBrk="0" hangingPunct="1">
      <a:defRPr sz="2000" b="1" kern="1200">
        <a:solidFill>
          <a:schemeClr val="tx1"/>
        </a:solidFill>
        <a:latin typeface="Verdana" pitchFamily="34" charset="0"/>
        <a:ea typeface="+mn-ea"/>
        <a:cs typeface="+mn-cs"/>
      </a:defRPr>
    </a:lvl8pPr>
    <a:lvl9pPr marL="3657600" algn="l" defTabSz="914400" rtl="0" eaLnBrk="1" latinLnBrk="0" hangingPunct="1">
      <a:defRPr sz="2000" b="1"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clrMru>
    <a:srgbClr val="CC0000"/>
    <a:srgbClr val="FF0000"/>
    <a:srgbClr val="008000"/>
    <a:srgbClr val="FFFFFF"/>
    <a:srgbClr val="003399"/>
    <a:srgbClr val="339933"/>
    <a:srgbClr val="C0C0C0"/>
    <a:srgbClr val="80808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inimized">
    <p:restoredLeft sz="15620"/>
    <p:restoredTop sz="94624" autoAdjust="0"/>
  </p:normalViewPr>
  <p:slideViewPr>
    <p:cSldViewPr snapToGrid="0">
      <p:cViewPr>
        <p:scale>
          <a:sx n="66" d="100"/>
          <a:sy n="66" d="100"/>
        </p:scale>
        <p:origin x="-1902" y="-84"/>
      </p:cViewPr>
      <p:guideLst>
        <p:guide orient="horz" pos="3572"/>
        <p:guide orient="horz" pos="1333"/>
        <p:guide pos="3894"/>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p:scale>
          <a:sx n="100" d="100"/>
          <a:sy n="100" d="100"/>
        </p:scale>
        <p:origin x="-1824" y="1518"/>
      </p:cViewPr>
      <p:guideLst>
        <p:guide orient="horz" pos="3222"/>
        <p:guide pos="2236"/>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openxmlformats.org/officeDocument/2006/relationships/customXml" Target="../customXml/item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6350" y="0"/>
            <a:ext cx="3082925" cy="517525"/>
          </a:xfrm>
          <a:prstGeom prst="rect">
            <a:avLst/>
          </a:prstGeom>
          <a:noFill/>
          <a:ln w="9525">
            <a:noFill/>
            <a:miter lim="800000"/>
            <a:headEnd/>
            <a:tailEnd/>
          </a:ln>
          <a:effectLst/>
        </p:spPr>
        <p:txBody>
          <a:bodyPr vert="horz" wrap="square" lIns="19818" tIns="0" rIns="19818" bIns="0" numCol="1" anchor="t" anchorCtr="0" compatLnSpc="1">
            <a:prstTxWarp prst="textNoShape">
              <a:avLst/>
            </a:prstTxWarp>
          </a:bodyPr>
          <a:lstStyle>
            <a:lvl1pPr defTabSz="822563">
              <a:defRPr sz="1000" b="0" i="1" dirty="0">
                <a:latin typeface="Times New Roman" pitchFamily="18" charset="0"/>
              </a:defRPr>
            </a:lvl1pPr>
          </a:lstStyle>
          <a:p>
            <a:pPr>
              <a:defRPr/>
            </a:pPr>
            <a:endParaRPr lang="da-DK"/>
          </a:p>
        </p:txBody>
      </p:sp>
      <p:sp>
        <p:nvSpPr>
          <p:cNvPr id="2051" name="Rectangle 3"/>
          <p:cNvSpPr>
            <a:spLocks noGrp="1" noChangeArrowheads="1"/>
          </p:cNvSpPr>
          <p:nvPr>
            <p:ph type="dt" idx="1"/>
          </p:nvPr>
        </p:nvSpPr>
        <p:spPr bwMode="auto">
          <a:xfrm>
            <a:off x="4022725" y="0"/>
            <a:ext cx="3082925" cy="517525"/>
          </a:xfrm>
          <a:prstGeom prst="rect">
            <a:avLst/>
          </a:prstGeom>
          <a:noFill/>
          <a:ln w="9525">
            <a:noFill/>
            <a:miter lim="800000"/>
            <a:headEnd/>
            <a:tailEnd/>
          </a:ln>
          <a:effectLst/>
        </p:spPr>
        <p:txBody>
          <a:bodyPr vert="horz" wrap="square" lIns="19818" tIns="0" rIns="19818" bIns="0" numCol="1" anchor="t" anchorCtr="0" compatLnSpc="1">
            <a:prstTxWarp prst="textNoShape">
              <a:avLst/>
            </a:prstTxWarp>
          </a:bodyPr>
          <a:lstStyle>
            <a:lvl1pPr algn="r" defTabSz="822563">
              <a:defRPr sz="1000" b="0" i="1" dirty="0">
                <a:latin typeface="Times New Roman" pitchFamily="18" charset="0"/>
              </a:defRPr>
            </a:lvl1pPr>
          </a:lstStyle>
          <a:p>
            <a:pPr>
              <a:defRPr/>
            </a:pPr>
            <a:endParaRPr lang="da-DK"/>
          </a:p>
        </p:txBody>
      </p:sp>
      <p:sp>
        <p:nvSpPr>
          <p:cNvPr id="25604" name="Rectangle 4"/>
          <p:cNvSpPr>
            <a:spLocks noChangeArrowheads="1" noTextEdit="1"/>
          </p:cNvSpPr>
          <p:nvPr>
            <p:ph type="sldImg" idx="2"/>
          </p:nvPr>
        </p:nvSpPr>
        <p:spPr bwMode="auto">
          <a:xfrm>
            <a:off x="787400" y="773113"/>
            <a:ext cx="5526088" cy="3825875"/>
          </a:xfrm>
          <a:prstGeom prst="rect">
            <a:avLst/>
          </a:prstGeom>
          <a:noFill/>
          <a:ln w="12700">
            <a:solidFill>
              <a:schemeClr val="tx1"/>
            </a:solidFill>
            <a:miter lim="800000"/>
            <a:headEnd/>
            <a:tailEnd/>
          </a:ln>
        </p:spPr>
      </p:sp>
      <p:sp>
        <p:nvSpPr>
          <p:cNvPr id="2053" name="Rectangle 5"/>
          <p:cNvSpPr>
            <a:spLocks noGrp="1" noChangeArrowheads="1"/>
          </p:cNvSpPr>
          <p:nvPr>
            <p:ph type="body" sz="quarter" idx="3"/>
          </p:nvPr>
        </p:nvSpPr>
        <p:spPr bwMode="auto">
          <a:xfrm>
            <a:off x="939800" y="4860925"/>
            <a:ext cx="5219700" cy="4606925"/>
          </a:xfrm>
          <a:prstGeom prst="rect">
            <a:avLst/>
          </a:prstGeom>
          <a:noFill/>
          <a:ln w="9525">
            <a:noFill/>
            <a:miter lim="800000"/>
            <a:headEnd/>
            <a:tailEnd/>
          </a:ln>
          <a:effectLst/>
        </p:spPr>
        <p:txBody>
          <a:bodyPr vert="horz" wrap="square" lIns="97441" tIns="49547" rIns="97441" bIns="49547" numCol="1" anchor="t" anchorCtr="0" compatLnSpc="1">
            <a:prstTxWarp prst="textNoShape">
              <a:avLst/>
            </a:prstTxWarp>
          </a:bodyPr>
          <a:lstStyle/>
          <a:p>
            <a:pPr lvl="0"/>
            <a:r>
              <a:rPr lang="da-DK" noProof="0" smtClean="0"/>
              <a:t>Klik for at redigere teksttypografien på masteren</a:t>
            </a:r>
          </a:p>
          <a:p>
            <a:pPr lvl="1"/>
            <a:r>
              <a:rPr lang="da-DK" noProof="0" smtClean="0"/>
              <a:t>Andet niveau</a:t>
            </a:r>
          </a:p>
          <a:p>
            <a:pPr lvl="2"/>
            <a:r>
              <a:rPr lang="da-DK" noProof="0" smtClean="0"/>
              <a:t>Tredje niveau</a:t>
            </a:r>
          </a:p>
          <a:p>
            <a:pPr lvl="3"/>
            <a:r>
              <a:rPr lang="da-DK" noProof="0" smtClean="0"/>
              <a:t>Fjerde niveau</a:t>
            </a:r>
          </a:p>
          <a:p>
            <a:pPr lvl="4"/>
            <a:r>
              <a:rPr lang="da-DK" noProof="0" smtClean="0"/>
              <a:t>Femte niveau</a:t>
            </a:r>
          </a:p>
        </p:txBody>
      </p:sp>
      <p:sp>
        <p:nvSpPr>
          <p:cNvPr id="2054" name="Rectangle 6"/>
          <p:cNvSpPr>
            <a:spLocks noGrp="1" noChangeArrowheads="1"/>
          </p:cNvSpPr>
          <p:nvPr>
            <p:ph type="ftr" sz="quarter" idx="4"/>
          </p:nvPr>
        </p:nvSpPr>
        <p:spPr bwMode="auto">
          <a:xfrm>
            <a:off x="-6350" y="9715500"/>
            <a:ext cx="3082925" cy="517525"/>
          </a:xfrm>
          <a:prstGeom prst="rect">
            <a:avLst/>
          </a:prstGeom>
          <a:noFill/>
          <a:ln w="9525">
            <a:noFill/>
            <a:miter lim="800000"/>
            <a:headEnd/>
            <a:tailEnd/>
          </a:ln>
          <a:effectLst/>
        </p:spPr>
        <p:txBody>
          <a:bodyPr vert="horz" wrap="square" lIns="19818" tIns="0" rIns="19818" bIns="0" numCol="1" anchor="b" anchorCtr="0" compatLnSpc="1">
            <a:prstTxWarp prst="textNoShape">
              <a:avLst/>
            </a:prstTxWarp>
          </a:bodyPr>
          <a:lstStyle>
            <a:lvl1pPr defTabSz="822563">
              <a:defRPr sz="1000" b="0" i="1" dirty="0">
                <a:latin typeface="Times New Roman" pitchFamily="18" charset="0"/>
              </a:defRPr>
            </a:lvl1pPr>
          </a:lstStyle>
          <a:p>
            <a:pPr>
              <a:defRPr/>
            </a:pPr>
            <a:endParaRPr lang="da-DK"/>
          </a:p>
        </p:txBody>
      </p:sp>
      <p:sp>
        <p:nvSpPr>
          <p:cNvPr id="2055" name="Rectangle 7"/>
          <p:cNvSpPr>
            <a:spLocks noGrp="1" noChangeArrowheads="1"/>
          </p:cNvSpPr>
          <p:nvPr>
            <p:ph type="sldNum" sz="quarter" idx="5"/>
          </p:nvPr>
        </p:nvSpPr>
        <p:spPr bwMode="auto">
          <a:xfrm>
            <a:off x="4022725" y="9715500"/>
            <a:ext cx="3082925" cy="517525"/>
          </a:xfrm>
          <a:prstGeom prst="rect">
            <a:avLst/>
          </a:prstGeom>
          <a:noFill/>
          <a:ln w="9525">
            <a:noFill/>
            <a:miter lim="800000"/>
            <a:headEnd/>
            <a:tailEnd/>
          </a:ln>
          <a:effectLst/>
        </p:spPr>
        <p:txBody>
          <a:bodyPr vert="horz" wrap="square" lIns="19818" tIns="0" rIns="19818" bIns="0" numCol="1" anchor="b" anchorCtr="0" compatLnSpc="1">
            <a:prstTxWarp prst="textNoShape">
              <a:avLst/>
            </a:prstTxWarp>
          </a:bodyPr>
          <a:lstStyle>
            <a:lvl1pPr algn="r" defTabSz="822563">
              <a:defRPr sz="1000" b="0" i="1">
                <a:latin typeface="Times New Roman" pitchFamily="18" charset="0"/>
              </a:defRPr>
            </a:lvl1pPr>
          </a:lstStyle>
          <a:p>
            <a:pPr>
              <a:defRPr/>
            </a:pPr>
            <a:fld id="{A3CB2CC9-25B1-4C52-9D73-D9329CB24C10}" type="slidenum">
              <a:rPr lang="da-DK"/>
              <a:pPr>
                <a:defRPr/>
              </a:pPr>
              <a:t>‹nr.›</a:t>
            </a:fld>
            <a:endParaRPr lang="da-DK" dirty="0"/>
          </a:p>
        </p:txBody>
      </p:sp>
    </p:spTree>
  </p:cSld>
  <p:clrMap bg1="lt1" tx1="dk1" bg2="lt2" tx2="dk2" accent1="accent1" accent2="accent2" accent3="accent3" accent4="accent4" accent5="accent5" accent6="accent6" hlink="hlink" folHlink="folHlink"/>
  <p:notesStyle>
    <a:lvl1pPr algn="l" defTabSz="790575"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68313" algn="l" defTabSz="790575"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35038" algn="l" defTabSz="790575"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404938" algn="l" defTabSz="790575"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73250" algn="l" defTabSz="790575"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pPr defTabSz="820738"/>
            <a:fld id="{D342BDF9-8E46-4548-B4D2-4AE0AA313A35}" type="slidenum">
              <a:rPr lang="da-DK" smtClean="0"/>
              <a:pPr defTabSz="820738"/>
              <a:t>22</a:t>
            </a:fld>
            <a:endParaRPr lang="da-DK" smtClean="0"/>
          </a:p>
        </p:txBody>
      </p:sp>
      <p:sp>
        <p:nvSpPr>
          <p:cNvPr id="26627" name="Rectangle 2"/>
          <p:cNvSpPr>
            <a:spLocks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endParaRPr lang="fi-FI"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742950" y="2130425"/>
            <a:ext cx="8420100" cy="1470025"/>
          </a:xfrm>
        </p:spPr>
        <p:txBody>
          <a:bodyPr/>
          <a:lstStyle/>
          <a:p>
            <a:r>
              <a:rPr lang="en-GB" noProof="0" smtClean="0"/>
              <a:t>Klik for at redigere titeltypografi i masteren</a:t>
            </a:r>
            <a:endParaRPr lang="en-GB" noProof="0"/>
          </a:p>
        </p:txBody>
      </p:sp>
      <p:sp>
        <p:nvSpPr>
          <p:cNvPr id="3" name="Undertitel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noProof="0" smtClean="0"/>
              <a:t>Klik for at redigere undertiteltypografien i masteren</a:t>
            </a:r>
            <a:endParaRPr lang="en-GB" noProof="0"/>
          </a:p>
        </p:txBody>
      </p:sp>
      <p:sp>
        <p:nvSpPr>
          <p:cNvPr id="4" name="Rectangle 93"/>
          <p:cNvSpPr>
            <a:spLocks noGrp="1" noChangeArrowheads="1"/>
          </p:cNvSpPr>
          <p:nvPr>
            <p:ph type="dt" sz="half" idx="10"/>
          </p:nvPr>
        </p:nvSpPr>
        <p:spPr>
          <a:ln/>
        </p:spPr>
        <p:txBody>
          <a:bodyPr/>
          <a:lstStyle>
            <a:lvl1pPr>
              <a:defRPr/>
            </a:lvl1pPr>
          </a:lstStyle>
          <a:p>
            <a:pPr>
              <a:defRPr/>
            </a:pPr>
            <a:r>
              <a:rPr lang="da-DK"/>
              <a:t>June 5, 2011</a:t>
            </a:r>
            <a:endParaRPr lang="en-GB"/>
          </a:p>
        </p:txBody>
      </p:sp>
      <p:sp>
        <p:nvSpPr>
          <p:cNvPr id="5" name="Rectangle 94"/>
          <p:cNvSpPr>
            <a:spLocks noGrp="1" noChangeArrowheads="1"/>
          </p:cNvSpPr>
          <p:nvPr>
            <p:ph type="ftr" sz="quarter" idx="11"/>
          </p:nvPr>
        </p:nvSpPr>
        <p:spPr>
          <a:ln/>
        </p:spPr>
        <p:txBody>
          <a:bodyPr/>
          <a:lstStyle>
            <a:lvl1pPr>
              <a:defRPr/>
            </a:lvl1pPr>
          </a:lstStyle>
          <a:p>
            <a:pPr>
              <a:defRPr/>
            </a:pPr>
            <a:r>
              <a:rPr lang="en-GB"/>
              <a:t>Anders Plejdrup Houmøller</a:t>
            </a:r>
          </a:p>
        </p:txBody>
      </p:sp>
      <p:sp>
        <p:nvSpPr>
          <p:cNvPr id="6" name="Rectangle 95"/>
          <p:cNvSpPr>
            <a:spLocks noGrp="1" noChangeArrowheads="1"/>
          </p:cNvSpPr>
          <p:nvPr>
            <p:ph type="sldNum" sz="quarter" idx="12"/>
          </p:nvPr>
        </p:nvSpPr>
        <p:spPr>
          <a:ln/>
        </p:spPr>
        <p:txBody>
          <a:bodyPr/>
          <a:lstStyle>
            <a:lvl1pPr>
              <a:defRPr/>
            </a:lvl1pPr>
          </a:lstStyle>
          <a:p>
            <a:pPr>
              <a:defRPr/>
            </a:pPr>
            <a:fld id="{1458B961-B339-4A5D-8414-4B10CAB96ABD}" type="slidenum">
              <a:rPr lang="en-GB"/>
              <a:pPr>
                <a:defRPr/>
              </a:pPr>
              <a:t>‹nr.›</a:t>
            </a:fld>
            <a:endParaRPr lang="en-GB" dirty="0"/>
          </a:p>
        </p:txBody>
      </p:sp>
    </p:spTree>
  </p:cSld>
  <p:clrMapOvr>
    <a:masterClrMapping/>
  </p:clrMapOvr>
  <p:transition spd="med">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noProof="0" smtClean="0"/>
              <a:t>Klik for at redigere titeltypografi i masteren</a:t>
            </a:r>
            <a:endParaRPr lang="en-GB" noProof="0"/>
          </a:p>
        </p:txBody>
      </p:sp>
      <p:sp>
        <p:nvSpPr>
          <p:cNvPr id="3" name="Pladsholder til lodret titel 2"/>
          <p:cNvSpPr>
            <a:spLocks noGrp="1"/>
          </p:cNvSpPr>
          <p:nvPr>
            <p:ph type="body" orient="vert" idx="1"/>
          </p:nvPr>
        </p:nvSpPr>
        <p:spPr/>
        <p:txBody>
          <a:bodyPr vert="eaVert"/>
          <a:lstStyle/>
          <a:p>
            <a:pPr lvl="0"/>
            <a:r>
              <a:rPr lang="en-GB" noProof="0" smtClean="0"/>
              <a:t>Klik for at redigere typografi i masteren</a:t>
            </a:r>
          </a:p>
          <a:p>
            <a:pPr lvl="1"/>
            <a:r>
              <a:rPr lang="en-GB" noProof="0" smtClean="0"/>
              <a:t>Andet niveau</a:t>
            </a:r>
          </a:p>
          <a:p>
            <a:pPr lvl="2"/>
            <a:r>
              <a:rPr lang="en-GB" noProof="0" smtClean="0"/>
              <a:t>Tredje niveau</a:t>
            </a:r>
          </a:p>
          <a:p>
            <a:pPr lvl="3"/>
            <a:r>
              <a:rPr lang="en-GB" noProof="0" smtClean="0"/>
              <a:t>Fjerde niveau</a:t>
            </a:r>
          </a:p>
          <a:p>
            <a:pPr lvl="4"/>
            <a:r>
              <a:rPr lang="en-GB" noProof="0" smtClean="0"/>
              <a:t>Femte niveau</a:t>
            </a:r>
            <a:endParaRPr lang="en-GB" noProof="0"/>
          </a:p>
        </p:txBody>
      </p:sp>
      <p:sp>
        <p:nvSpPr>
          <p:cNvPr id="4" name="Rectangle 93"/>
          <p:cNvSpPr>
            <a:spLocks noGrp="1" noChangeArrowheads="1"/>
          </p:cNvSpPr>
          <p:nvPr>
            <p:ph type="dt" sz="half" idx="10"/>
          </p:nvPr>
        </p:nvSpPr>
        <p:spPr>
          <a:ln/>
        </p:spPr>
        <p:txBody>
          <a:bodyPr/>
          <a:lstStyle>
            <a:lvl1pPr>
              <a:defRPr/>
            </a:lvl1pPr>
          </a:lstStyle>
          <a:p>
            <a:pPr>
              <a:defRPr/>
            </a:pPr>
            <a:r>
              <a:rPr lang="da-DK"/>
              <a:t>June 5, 2011</a:t>
            </a:r>
            <a:endParaRPr lang="en-GB"/>
          </a:p>
        </p:txBody>
      </p:sp>
      <p:sp>
        <p:nvSpPr>
          <p:cNvPr id="5" name="Rectangle 94"/>
          <p:cNvSpPr>
            <a:spLocks noGrp="1" noChangeArrowheads="1"/>
          </p:cNvSpPr>
          <p:nvPr>
            <p:ph type="ftr" sz="quarter" idx="11"/>
          </p:nvPr>
        </p:nvSpPr>
        <p:spPr>
          <a:ln/>
        </p:spPr>
        <p:txBody>
          <a:bodyPr/>
          <a:lstStyle>
            <a:lvl1pPr>
              <a:defRPr/>
            </a:lvl1pPr>
          </a:lstStyle>
          <a:p>
            <a:pPr>
              <a:defRPr/>
            </a:pPr>
            <a:r>
              <a:rPr lang="en-GB"/>
              <a:t>Anders Plejdrup Houmøller</a:t>
            </a:r>
          </a:p>
        </p:txBody>
      </p:sp>
      <p:sp>
        <p:nvSpPr>
          <p:cNvPr id="6" name="Rectangle 95"/>
          <p:cNvSpPr>
            <a:spLocks noGrp="1" noChangeArrowheads="1"/>
          </p:cNvSpPr>
          <p:nvPr>
            <p:ph type="sldNum" sz="quarter" idx="12"/>
          </p:nvPr>
        </p:nvSpPr>
        <p:spPr>
          <a:ln/>
        </p:spPr>
        <p:txBody>
          <a:bodyPr/>
          <a:lstStyle>
            <a:lvl1pPr>
              <a:defRPr/>
            </a:lvl1pPr>
          </a:lstStyle>
          <a:p>
            <a:pPr>
              <a:defRPr/>
            </a:pPr>
            <a:fld id="{A4AA52C3-B424-4B36-9E8E-08B6DA03A585}" type="slidenum">
              <a:rPr lang="en-GB"/>
              <a:pPr>
                <a:defRPr/>
              </a:pPr>
              <a:t>‹nr.›</a:t>
            </a:fld>
            <a:endParaRPr lang="en-GB" dirty="0"/>
          </a:p>
        </p:txBody>
      </p:sp>
    </p:spTree>
  </p:cSld>
  <p:clrMapOvr>
    <a:masterClrMapping/>
  </p:clrMapOvr>
  <p:transition spd="med">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872288" y="0"/>
            <a:ext cx="2290762" cy="5715000"/>
          </a:xfrm>
        </p:spPr>
        <p:txBody>
          <a:bodyPr vert="eaVert"/>
          <a:lstStyle/>
          <a:p>
            <a:r>
              <a:rPr lang="en-GB" noProof="0" smtClean="0"/>
              <a:t>Klik for at redigere titeltypografi i masteren</a:t>
            </a:r>
            <a:endParaRPr lang="en-GB" noProof="0"/>
          </a:p>
        </p:txBody>
      </p:sp>
      <p:sp>
        <p:nvSpPr>
          <p:cNvPr id="3" name="Pladsholder til lodret titel 2"/>
          <p:cNvSpPr>
            <a:spLocks noGrp="1"/>
          </p:cNvSpPr>
          <p:nvPr>
            <p:ph type="body" orient="vert" idx="1"/>
          </p:nvPr>
        </p:nvSpPr>
        <p:spPr>
          <a:xfrm>
            <a:off x="0" y="0"/>
            <a:ext cx="6719888" cy="5715000"/>
          </a:xfrm>
        </p:spPr>
        <p:txBody>
          <a:bodyPr vert="eaVert"/>
          <a:lstStyle/>
          <a:p>
            <a:pPr lvl="0"/>
            <a:r>
              <a:rPr lang="en-GB" noProof="0" smtClean="0"/>
              <a:t>Klik for at redigere typografi i masteren</a:t>
            </a:r>
          </a:p>
          <a:p>
            <a:pPr lvl="1"/>
            <a:r>
              <a:rPr lang="en-GB" noProof="0" smtClean="0"/>
              <a:t>Andet niveau</a:t>
            </a:r>
          </a:p>
          <a:p>
            <a:pPr lvl="2"/>
            <a:r>
              <a:rPr lang="en-GB" noProof="0" smtClean="0"/>
              <a:t>Tredje niveau</a:t>
            </a:r>
          </a:p>
          <a:p>
            <a:pPr lvl="3"/>
            <a:r>
              <a:rPr lang="en-GB" noProof="0" smtClean="0"/>
              <a:t>Fjerde niveau</a:t>
            </a:r>
          </a:p>
          <a:p>
            <a:pPr lvl="4"/>
            <a:r>
              <a:rPr lang="en-GB" noProof="0" smtClean="0"/>
              <a:t>Femte niveau</a:t>
            </a:r>
            <a:endParaRPr lang="en-GB" noProof="0"/>
          </a:p>
        </p:txBody>
      </p:sp>
      <p:sp>
        <p:nvSpPr>
          <p:cNvPr id="4" name="Rectangle 93"/>
          <p:cNvSpPr>
            <a:spLocks noGrp="1" noChangeArrowheads="1"/>
          </p:cNvSpPr>
          <p:nvPr>
            <p:ph type="dt" sz="half" idx="10"/>
          </p:nvPr>
        </p:nvSpPr>
        <p:spPr>
          <a:ln/>
        </p:spPr>
        <p:txBody>
          <a:bodyPr/>
          <a:lstStyle>
            <a:lvl1pPr>
              <a:defRPr/>
            </a:lvl1pPr>
          </a:lstStyle>
          <a:p>
            <a:pPr>
              <a:defRPr/>
            </a:pPr>
            <a:r>
              <a:rPr lang="da-DK"/>
              <a:t>June 5, 2011</a:t>
            </a:r>
            <a:endParaRPr lang="en-GB"/>
          </a:p>
        </p:txBody>
      </p:sp>
      <p:sp>
        <p:nvSpPr>
          <p:cNvPr id="5" name="Rectangle 94"/>
          <p:cNvSpPr>
            <a:spLocks noGrp="1" noChangeArrowheads="1"/>
          </p:cNvSpPr>
          <p:nvPr>
            <p:ph type="ftr" sz="quarter" idx="11"/>
          </p:nvPr>
        </p:nvSpPr>
        <p:spPr>
          <a:ln/>
        </p:spPr>
        <p:txBody>
          <a:bodyPr/>
          <a:lstStyle>
            <a:lvl1pPr>
              <a:defRPr/>
            </a:lvl1pPr>
          </a:lstStyle>
          <a:p>
            <a:pPr>
              <a:defRPr/>
            </a:pPr>
            <a:r>
              <a:rPr lang="en-GB"/>
              <a:t>Anders Plejdrup Houmøller</a:t>
            </a:r>
          </a:p>
        </p:txBody>
      </p:sp>
      <p:sp>
        <p:nvSpPr>
          <p:cNvPr id="6" name="Rectangle 95"/>
          <p:cNvSpPr>
            <a:spLocks noGrp="1" noChangeArrowheads="1"/>
          </p:cNvSpPr>
          <p:nvPr>
            <p:ph type="sldNum" sz="quarter" idx="12"/>
          </p:nvPr>
        </p:nvSpPr>
        <p:spPr>
          <a:ln/>
        </p:spPr>
        <p:txBody>
          <a:bodyPr/>
          <a:lstStyle>
            <a:lvl1pPr>
              <a:defRPr/>
            </a:lvl1pPr>
          </a:lstStyle>
          <a:p>
            <a:pPr>
              <a:defRPr/>
            </a:pPr>
            <a:fld id="{0B4D2C9D-47DE-44DD-91A1-635CB19538EA}" type="slidenum">
              <a:rPr lang="en-GB"/>
              <a:pPr>
                <a:defRPr/>
              </a:pPr>
              <a:t>‹nr.›</a:t>
            </a:fld>
            <a:endParaRPr lang="en-GB" dirty="0"/>
          </a:p>
        </p:txBody>
      </p:sp>
    </p:spTree>
  </p:cSld>
  <p:clrMapOvr>
    <a:masterClrMapping/>
  </p:clrMapOvr>
  <p:transition spd="med">
    <p:dissolv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el, tekst og clipartbillede">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8420100" cy="1143000"/>
          </a:xfrm>
        </p:spPr>
        <p:txBody>
          <a:bodyPr/>
          <a:lstStyle/>
          <a:p>
            <a:r>
              <a:rPr lang="en-GB" noProof="0" smtClean="0"/>
              <a:t>Klik for at redigere titeltypografi i masteren</a:t>
            </a:r>
            <a:endParaRPr lang="en-GB" noProof="0"/>
          </a:p>
        </p:txBody>
      </p:sp>
      <p:sp>
        <p:nvSpPr>
          <p:cNvPr id="3" name="Pladsholder til tekst 2"/>
          <p:cNvSpPr>
            <a:spLocks noGrp="1"/>
          </p:cNvSpPr>
          <p:nvPr>
            <p:ph type="body" sz="half" idx="1"/>
          </p:nvPr>
        </p:nvSpPr>
        <p:spPr>
          <a:xfrm>
            <a:off x="742950" y="1600200"/>
            <a:ext cx="4133850" cy="4114800"/>
          </a:xfrm>
        </p:spPr>
        <p:txBody>
          <a:bodyPr/>
          <a:lstStyle/>
          <a:p>
            <a:pPr lvl="0"/>
            <a:r>
              <a:rPr lang="en-GB" noProof="0" smtClean="0"/>
              <a:t>Klik for at redigere typografi i masteren</a:t>
            </a:r>
          </a:p>
          <a:p>
            <a:pPr lvl="1"/>
            <a:r>
              <a:rPr lang="en-GB" noProof="0" smtClean="0"/>
              <a:t>Andet niveau</a:t>
            </a:r>
          </a:p>
          <a:p>
            <a:pPr lvl="2"/>
            <a:r>
              <a:rPr lang="en-GB" noProof="0" smtClean="0"/>
              <a:t>Tredje niveau</a:t>
            </a:r>
          </a:p>
          <a:p>
            <a:pPr lvl="3"/>
            <a:r>
              <a:rPr lang="en-GB" noProof="0" smtClean="0"/>
              <a:t>Fjerde niveau</a:t>
            </a:r>
          </a:p>
          <a:p>
            <a:pPr lvl="4"/>
            <a:r>
              <a:rPr lang="en-GB" noProof="0" smtClean="0"/>
              <a:t>Femte niveau</a:t>
            </a:r>
            <a:endParaRPr lang="en-GB" noProof="0"/>
          </a:p>
        </p:txBody>
      </p:sp>
      <p:sp>
        <p:nvSpPr>
          <p:cNvPr id="4" name="Pladsholder til multimedieklip 3"/>
          <p:cNvSpPr>
            <a:spLocks noGrp="1"/>
          </p:cNvSpPr>
          <p:nvPr>
            <p:ph type="clipArt" sz="half" idx="2"/>
          </p:nvPr>
        </p:nvSpPr>
        <p:spPr>
          <a:xfrm>
            <a:off x="5029200" y="1600200"/>
            <a:ext cx="4133850" cy="4114800"/>
          </a:xfrm>
        </p:spPr>
        <p:txBody>
          <a:bodyPr/>
          <a:lstStyle/>
          <a:p>
            <a:pPr lvl="0"/>
            <a:endParaRPr lang="en-GB" noProof="0" dirty="0" smtClean="0"/>
          </a:p>
        </p:txBody>
      </p:sp>
      <p:sp>
        <p:nvSpPr>
          <p:cNvPr id="5" name="Pladsholder til dato 4"/>
          <p:cNvSpPr>
            <a:spLocks noGrp="1"/>
          </p:cNvSpPr>
          <p:nvPr>
            <p:ph type="dt" sz="half" idx="10"/>
          </p:nvPr>
        </p:nvSpPr>
        <p:spPr/>
        <p:txBody>
          <a:bodyPr/>
          <a:lstStyle>
            <a:lvl1pPr>
              <a:defRPr dirty="0" smtClean="0"/>
            </a:lvl1pPr>
          </a:lstStyle>
          <a:p>
            <a:pPr>
              <a:defRPr/>
            </a:pPr>
            <a:r>
              <a:rPr lang="da-DK"/>
              <a:t>June 5, 2011</a:t>
            </a:r>
            <a:endParaRPr lang="en-GB"/>
          </a:p>
        </p:txBody>
      </p:sp>
      <p:sp>
        <p:nvSpPr>
          <p:cNvPr id="6" name="Pladsholder til sidefod 5"/>
          <p:cNvSpPr>
            <a:spLocks noGrp="1"/>
          </p:cNvSpPr>
          <p:nvPr>
            <p:ph type="ftr" sz="quarter" idx="11"/>
          </p:nvPr>
        </p:nvSpPr>
        <p:spPr>
          <a:xfrm>
            <a:off x="3384550" y="6486525"/>
            <a:ext cx="3136900" cy="457200"/>
          </a:xfrm>
        </p:spPr>
        <p:txBody>
          <a:bodyPr/>
          <a:lstStyle>
            <a:lvl1pPr>
              <a:defRPr dirty="0"/>
            </a:lvl1pPr>
          </a:lstStyle>
          <a:p>
            <a:pPr>
              <a:defRPr/>
            </a:pPr>
            <a:r>
              <a:rPr lang="en-GB"/>
              <a:t>Anders Plejdrup Houmøller</a:t>
            </a:r>
          </a:p>
        </p:txBody>
      </p:sp>
      <p:sp>
        <p:nvSpPr>
          <p:cNvPr id="7" name="Pladsholder til diasnummer 6"/>
          <p:cNvSpPr>
            <a:spLocks noGrp="1"/>
          </p:cNvSpPr>
          <p:nvPr>
            <p:ph type="sldNum" sz="quarter" idx="12"/>
          </p:nvPr>
        </p:nvSpPr>
        <p:spPr/>
        <p:txBody>
          <a:bodyPr/>
          <a:lstStyle>
            <a:lvl1pPr>
              <a:defRPr/>
            </a:lvl1pPr>
          </a:lstStyle>
          <a:p>
            <a:pPr>
              <a:defRPr/>
            </a:pPr>
            <a:fld id="{3D550DFB-BC1D-4850-9AE8-FB319665D51D}" type="slidenum">
              <a:rPr lang="en-GB"/>
              <a:pPr>
                <a:defRPr/>
              </a:pPr>
              <a:t>‹nr.›</a:t>
            </a:fld>
            <a:endParaRPr lang="en-GB" dirty="0"/>
          </a:p>
        </p:txBody>
      </p:sp>
    </p:spTree>
  </p:cSld>
  <p:clrMapOvr>
    <a:masterClrMapping/>
  </p:clrMapOvr>
  <p:transition spd="med">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noProof="0" smtClean="0"/>
              <a:t>Klik for at redigere titeltypografi i masteren</a:t>
            </a:r>
            <a:endParaRPr lang="en-GB" noProof="0"/>
          </a:p>
        </p:txBody>
      </p:sp>
      <p:sp>
        <p:nvSpPr>
          <p:cNvPr id="3" name="Pladsholder til indhold 2"/>
          <p:cNvSpPr>
            <a:spLocks noGrp="1"/>
          </p:cNvSpPr>
          <p:nvPr>
            <p:ph idx="1"/>
          </p:nvPr>
        </p:nvSpPr>
        <p:spPr/>
        <p:txBody>
          <a:bodyPr/>
          <a:lstStyle/>
          <a:p>
            <a:pPr lvl="0"/>
            <a:r>
              <a:rPr lang="en-GB" noProof="0" smtClean="0"/>
              <a:t>Klik for at redigere typografi i masteren</a:t>
            </a:r>
          </a:p>
          <a:p>
            <a:pPr lvl="1"/>
            <a:r>
              <a:rPr lang="en-GB" noProof="0" smtClean="0"/>
              <a:t>Andet niveau</a:t>
            </a:r>
          </a:p>
          <a:p>
            <a:pPr lvl="2"/>
            <a:r>
              <a:rPr lang="en-GB" noProof="0" smtClean="0"/>
              <a:t>Tredje niveau</a:t>
            </a:r>
          </a:p>
          <a:p>
            <a:pPr lvl="3"/>
            <a:r>
              <a:rPr lang="en-GB" noProof="0" smtClean="0"/>
              <a:t>Fjerde niveau</a:t>
            </a:r>
          </a:p>
          <a:p>
            <a:pPr lvl="4"/>
            <a:r>
              <a:rPr lang="en-GB" noProof="0" smtClean="0"/>
              <a:t>Femte niveau</a:t>
            </a:r>
            <a:endParaRPr lang="en-GB" noProof="0"/>
          </a:p>
        </p:txBody>
      </p:sp>
      <p:sp>
        <p:nvSpPr>
          <p:cNvPr id="4" name="Rectangle 93"/>
          <p:cNvSpPr>
            <a:spLocks noGrp="1" noChangeArrowheads="1"/>
          </p:cNvSpPr>
          <p:nvPr>
            <p:ph type="dt" sz="half" idx="10"/>
          </p:nvPr>
        </p:nvSpPr>
        <p:spPr>
          <a:ln/>
        </p:spPr>
        <p:txBody>
          <a:bodyPr/>
          <a:lstStyle>
            <a:lvl1pPr>
              <a:defRPr/>
            </a:lvl1pPr>
          </a:lstStyle>
          <a:p>
            <a:pPr>
              <a:defRPr/>
            </a:pPr>
            <a:r>
              <a:rPr lang="da-DK"/>
              <a:t>June 5, 2011</a:t>
            </a:r>
            <a:endParaRPr lang="en-GB"/>
          </a:p>
        </p:txBody>
      </p:sp>
      <p:sp>
        <p:nvSpPr>
          <p:cNvPr id="5" name="Rectangle 94"/>
          <p:cNvSpPr>
            <a:spLocks noGrp="1" noChangeArrowheads="1"/>
          </p:cNvSpPr>
          <p:nvPr>
            <p:ph type="ftr" sz="quarter" idx="11"/>
          </p:nvPr>
        </p:nvSpPr>
        <p:spPr>
          <a:ln/>
        </p:spPr>
        <p:txBody>
          <a:bodyPr/>
          <a:lstStyle>
            <a:lvl1pPr>
              <a:defRPr/>
            </a:lvl1pPr>
          </a:lstStyle>
          <a:p>
            <a:pPr>
              <a:defRPr/>
            </a:pPr>
            <a:r>
              <a:rPr lang="en-GB"/>
              <a:t>Anders Plejdrup Houmøller</a:t>
            </a:r>
          </a:p>
        </p:txBody>
      </p:sp>
      <p:sp>
        <p:nvSpPr>
          <p:cNvPr id="6" name="Rectangle 95"/>
          <p:cNvSpPr>
            <a:spLocks noGrp="1" noChangeArrowheads="1"/>
          </p:cNvSpPr>
          <p:nvPr>
            <p:ph type="sldNum" sz="quarter" idx="12"/>
          </p:nvPr>
        </p:nvSpPr>
        <p:spPr>
          <a:ln/>
        </p:spPr>
        <p:txBody>
          <a:bodyPr/>
          <a:lstStyle>
            <a:lvl1pPr>
              <a:defRPr/>
            </a:lvl1pPr>
          </a:lstStyle>
          <a:p>
            <a:pPr>
              <a:defRPr/>
            </a:pPr>
            <a:fld id="{4C123A8D-3217-46B8-B340-81FE11B37809}" type="slidenum">
              <a:rPr lang="en-GB"/>
              <a:pPr>
                <a:defRPr/>
              </a:pPr>
              <a:t>‹nr.›</a:t>
            </a:fld>
            <a:endParaRPr lang="en-GB" dirty="0"/>
          </a:p>
        </p:txBody>
      </p:sp>
    </p:spTree>
  </p:cSld>
  <p:clrMapOvr>
    <a:masterClrMapping/>
  </p:clrMapOvr>
  <p:transition spd="med">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82638" y="4406900"/>
            <a:ext cx="8420100" cy="1362075"/>
          </a:xfrm>
        </p:spPr>
        <p:txBody>
          <a:bodyPr anchor="t"/>
          <a:lstStyle>
            <a:lvl1pPr algn="l">
              <a:defRPr sz="4000" b="1" cap="all"/>
            </a:lvl1pPr>
          </a:lstStyle>
          <a:p>
            <a:r>
              <a:rPr lang="en-GB" noProof="0" smtClean="0"/>
              <a:t>Klik for at redigere titeltypografi i masteren</a:t>
            </a:r>
            <a:endParaRPr lang="en-GB" noProof="0"/>
          </a:p>
        </p:txBody>
      </p:sp>
      <p:sp>
        <p:nvSpPr>
          <p:cNvPr id="3" name="Pladsholder til tekst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noProof="0" smtClean="0"/>
              <a:t>Klik for at redigere typografi i masteren</a:t>
            </a:r>
          </a:p>
        </p:txBody>
      </p:sp>
      <p:sp>
        <p:nvSpPr>
          <p:cNvPr id="4" name="Rectangle 93"/>
          <p:cNvSpPr>
            <a:spLocks noGrp="1" noChangeArrowheads="1"/>
          </p:cNvSpPr>
          <p:nvPr>
            <p:ph type="dt" sz="half" idx="10"/>
          </p:nvPr>
        </p:nvSpPr>
        <p:spPr>
          <a:ln/>
        </p:spPr>
        <p:txBody>
          <a:bodyPr/>
          <a:lstStyle>
            <a:lvl1pPr>
              <a:defRPr/>
            </a:lvl1pPr>
          </a:lstStyle>
          <a:p>
            <a:pPr>
              <a:defRPr/>
            </a:pPr>
            <a:r>
              <a:rPr lang="da-DK"/>
              <a:t>June 5, 2011</a:t>
            </a:r>
            <a:endParaRPr lang="en-GB"/>
          </a:p>
        </p:txBody>
      </p:sp>
      <p:sp>
        <p:nvSpPr>
          <p:cNvPr id="5" name="Rectangle 94"/>
          <p:cNvSpPr>
            <a:spLocks noGrp="1" noChangeArrowheads="1"/>
          </p:cNvSpPr>
          <p:nvPr>
            <p:ph type="ftr" sz="quarter" idx="11"/>
          </p:nvPr>
        </p:nvSpPr>
        <p:spPr>
          <a:ln/>
        </p:spPr>
        <p:txBody>
          <a:bodyPr/>
          <a:lstStyle>
            <a:lvl1pPr>
              <a:defRPr/>
            </a:lvl1pPr>
          </a:lstStyle>
          <a:p>
            <a:pPr>
              <a:defRPr/>
            </a:pPr>
            <a:r>
              <a:rPr lang="en-GB"/>
              <a:t>Anders Plejdrup Houmøller</a:t>
            </a:r>
          </a:p>
        </p:txBody>
      </p:sp>
      <p:sp>
        <p:nvSpPr>
          <p:cNvPr id="6" name="Rectangle 95"/>
          <p:cNvSpPr>
            <a:spLocks noGrp="1" noChangeArrowheads="1"/>
          </p:cNvSpPr>
          <p:nvPr>
            <p:ph type="sldNum" sz="quarter" idx="12"/>
          </p:nvPr>
        </p:nvSpPr>
        <p:spPr>
          <a:ln/>
        </p:spPr>
        <p:txBody>
          <a:bodyPr/>
          <a:lstStyle>
            <a:lvl1pPr>
              <a:defRPr/>
            </a:lvl1pPr>
          </a:lstStyle>
          <a:p>
            <a:pPr>
              <a:defRPr/>
            </a:pPr>
            <a:fld id="{A1F7DD22-5EE4-4BC4-9B20-C5CF341B1ADB}" type="slidenum">
              <a:rPr lang="en-GB"/>
              <a:pPr>
                <a:defRPr/>
              </a:pPr>
              <a:t>‹nr.›</a:t>
            </a:fld>
            <a:endParaRPr lang="en-GB" dirty="0"/>
          </a:p>
        </p:txBody>
      </p:sp>
    </p:spTree>
  </p:cSld>
  <p:clrMapOvr>
    <a:masterClrMapping/>
  </p:clrMapOvr>
  <p:transition spd="med">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noProof="0" smtClean="0"/>
              <a:t>Klik for at redigere titeltypografi i masteren</a:t>
            </a:r>
            <a:endParaRPr lang="en-GB" noProof="0"/>
          </a:p>
        </p:txBody>
      </p:sp>
      <p:sp>
        <p:nvSpPr>
          <p:cNvPr id="3" name="Pladsholder til indhold 2"/>
          <p:cNvSpPr>
            <a:spLocks noGrp="1"/>
          </p:cNvSpPr>
          <p:nvPr>
            <p:ph sz="half" idx="1"/>
          </p:nvPr>
        </p:nvSpPr>
        <p:spPr>
          <a:xfrm>
            <a:off x="742950" y="1600200"/>
            <a:ext cx="41338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noProof="0" smtClean="0"/>
              <a:t>Klik for at redigere typografi i masteren</a:t>
            </a:r>
          </a:p>
          <a:p>
            <a:pPr lvl="1"/>
            <a:r>
              <a:rPr lang="en-GB" noProof="0" smtClean="0"/>
              <a:t>Andet niveau</a:t>
            </a:r>
          </a:p>
          <a:p>
            <a:pPr lvl="2"/>
            <a:r>
              <a:rPr lang="en-GB" noProof="0" smtClean="0"/>
              <a:t>Tredje niveau</a:t>
            </a:r>
          </a:p>
          <a:p>
            <a:pPr lvl="3"/>
            <a:r>
              <a:rPr lang="en-GB" noProof="0" smtClean="0"/>
              <a:t>Fjerde niveau</a:t>
            </a:r>
          </a:p>
          <a:p>
            <a:pPr lvl="4"/>
            <a:r>
              <a:rPr lang="en-GB" noProof="0" smtClean="0"/>
              <a:t>Femte niveau</a:t>
            </a:r>
            <a:endParaRPr lang="en-GB" noProof="0"/>
          </a:p>
        </p:txBody>
      </p:sp>
      <p:sp>
        <p:nvSpPr>
          <p:cNvPr id="4" name="Pladsholder til indhold 3"/>
          <p:cNvSpPr>
            <a:spLocks noGrp="1"/>
          </p:cNvSpPr>
          <p:nvPr>
            <p:ph sz="half" idx="2"/>
          </p:nvPr>
        </p:nvSpPr>
        <p:spPr>
          <a:xfrm>
            <a:off x="5029200" y="1600200"/>
            <a:ext cx="41338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noProof="0" smtClean="0"/>
              <a:t>Klik for at redigere typografi i masteren</a:t>
            </a:r>
          </a:p>
          <a:p>
            <a:pPr lvl="1"/>
            <a:r>
              <a:rPr lang="en-GB" noProof="0" smtClean="0"/>
              <a:t>Andet niveau</a:t>
            </a:r>
          </a:p>
          <a:p>
            <a:pPr lvl="2"/>
            <a:r>
              <a:rPr lang="en-GB" noProof="0" smtClean="0"/>
              <a:t>Tredje niveau</a:t>
            </a:r>
          </a:p>
          <a:p>
            <a:pPr lvl="3"/>
            <a:r>
              <a:rPr lang="en-GB" noProof="0" smtClean="0"/>
              <a:t>Fjerde niveau</a:t>
            </a:r>
          </a:p>
          <a:p>
            <a:pPr lvl="4"/>
            <a:r>
              <a:rPr lang="en-GB" noProof="0" smtClean="0"/>
              <a:t>Femte niveau</a:t>
            </a:r>
            <a:endParaRPr lang="en-GB" noProof="0"/>
          </a:p>
        </p:txBody>
      </p:sp>
      <p:sp>
        <p:nvSpPr>
          <p:cNvPr id="5" name="Rectangle 93"/>
          <p:cNvSpPr>
            <a:spLocks noGrp="1" noChangeArrowheads="1"/>
          </p:cNvSpPr>
          <p:nvPr>
            <p:ph type="dt" sz="half" idx="10"/>
          </p:nvPr>
        </p:nvSpPr>
        <p:spPr>
          <a:ln/>
        </p:spPr>
        <p:txBody>
          <a:bodyPr/>
          <a:lstStyle>
            <a:lvl1pPr>
              <a:defRPr/>
            </a:lvl1pPr>
          </a:lstStyle>
          <a:p>
            <a:pPr>
              <a:defRPr/>
            </a:pPr>
            <a:r>
              <a:rPr lang="da-DK"/>
              <a:t>June 5, 2011</a:t>
            </a:r>
            <a:endParaRPr lang="en-GB"/>
          </a:p>
        </p:txBody>
      </p:sp>
      <p:sp>
        <p:nvSpPr>
          <p:cNvPr id="6" name="Rectangle 94"/>
          <p:cNvSpPr>
            <a:spLocks noGrp="1" noChangeArrowheads="1"/>
          </p:cNvSpPr>
          <p:nvPr>
            <p:ph type="ftr" sz="quarter" idx="11"/>
          </p:nvPr>
        </p:nvSpPr>
        <p:spPr>
          <a:ln/>
        </p:spPr>
        <p:txBody>
          <a:bodyPr/>
          <a:lstStyle>
            <a:lvl1pPr>
              <a:defRPr/>
            </a:lvl1pPr>
          </a:lstStyle>
          <a:p>
            <a:pPr>
              <a:defRPr/>
            </a:pPr>
            <a:r>
              <a:rPr lang="en-GB"/>
              <a:t>Anders Plejdrup Houmøller</a:t>
            </a:r>
          </a:p>
        </p:txBody>
      </p:sp>
      <p:sp>
        <p:nvSpPr>
          <p:cNvPr id="7" name="Rectangle 95"/>
          <p:cNvSpPr>
            <a:spLocks noGrp="1" noChangeArrowheads="1"/>
          </p:cNvSpPr>
          <p:nvPr>
            <p:ph type="sldNum" sz="quarter" idx="12"/>
          </p:nvPr>
        </p:nvSpPr>
        <p:spPr>
          <a:ln/>
        </p:spPr>
        <p:txBody>
          <a:bodyPr/>
          <a:lstStyle>
            <a:lvl1pPr>
              <a:defRPr/>
            </a:lvl1pPr>
          </a:lstStyle>
          <a:p>
            <a:pPr>
              <a:defRPr/>
            </a:pPr>
            <a:fld id="{0D594112-6FA2-4621-ABEC-C2F02A3324AF}" type="slidenum">
              <a:rPr lang="en-GB"/>
              <a:pPr>
                <a:defRPr/>
              </a:pPr>
              <a:t>‹nr.›</a:t>
            </a:fld>
            <a:endParaRPr lang="en-GB" dirty="0"/>
          </a:p>
        </p:txBody>
      </p:sp>
    </p:spTree>
  </p:cSld>
  <p:clrMapOvr>
    <a:masterClrMapping/>
  </p:clrMapOvr>
  <p:transition spd="med">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495300" y="274638"/>
            <a:ext cx="8915400" cy="1143000"/>
          </a:xfrm>
        </p:spPr>
        <p:txBody>
          <a:bodyPr/>
          <a:lstStyle>
            <a:lvl1pPr>
              <a:defRPr/>
            </a:lvl1pPr>
          </a:lstStyle>
          <a:p>
            <a:r>
              <a:rPr lang="en-GB" noProof="0" smtClean="0"/>
              <a:t>Klik for at redigere titeltypografi i masteren</a:t>
            </a:r>
            <a:endParaRPr lang="en-GB" noProof="0"/>
          </a:p>
        </p:txBody>
      </p:sp>
      <p:sp>
        <p:nvSpPr>
          <p:cNvPr id="3" name="Pladsholder til tekst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smtClean="0"/>
              <a:t>Klik for at redigere typografi i masteren</a:t>
            </a:r>
          </a:p>
        </p:txBody>
      </p:sp>
      <p:sp>
        <p:nvSpPr>
          <p:cNvPr id="4" name="Pladsholder til indhold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noProof="0" smtClean="0"/>
              <a:t>Klik for at redigere typografi i masteren</a:t>
            </a:r>
          </a:p>
          <a:p>
            <a:pPr lvl="1"/>
            <a:r>
              <a:rPr lang="en-GB" noProof="0" smtClean="0"/>
              <a:t>Andet niveau</a:t>
            </a:r>
          </a:p>
          <a:p>
            <a:pPr lvl="2"/>
            <a:r>
              <a:rPr lang="en-GB" noProof="0" smtClean="0"/>
              <a:t>Tredje niveau</a:t>
            </a:r>
          </a:p>
          <a:p>
            <a:pPr lvl="3"/>
            <a:r>
              <a:rPr lang="en-GB" noProof="0" smtClean="0"/>
              <a:t>Fjerde niveau</a:t>
            </a:r>
          </a:p>
          <a:p>
            <a:pPr lvl="4"/>
            <a:r>
              <a:rPr lang="en-GB" noProof="0" smtClean="0"/>
              <a:t>Femte niveau</a:t>
            </a:r>
            <a:endParaRPr lang="en-GB" noProof="0"/>
          </a:p>
        </p:txBody>
      </p:sp>
      <p:sp>
        <p:nvSpPr>
          <p:cNvPr id="5" name="Pladsholder til tekst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smtClean="0"/>
              <a:t>Klik for at redigere typografi i masteren</a:t>
            </a:r>
          </a:p>
        </p:txBody>
      </p:sp>
      <p:sp>
        <p:nvSpPr>
          <p:cNvPr id="6" name="Pladsholder til indhold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noProof="0" smtClean="0"/>
              <a:t>Klik for at redigere typografi i masteren</a:t>
            </a:r>
          </a:p>
          <a:p>
            <a:pPr lvl="1"/>
            <a:r>
              <a:rPr lang="en-GB" noProof="0" smtClean="0"/>
              <a:t>Andet niveau</a:t>
            </a:r>
          </a:p>
          <a:p>
            <a:pPr lvl="2"/>
            <a:r>
              <a:rPr lang="en-GB" noProof="0" smtClean="0"/>
              <a:t>Tredje niveau</a:t>
            </a:r>
          </a:p>
          <a:p>
            <a:pPr lvl="3"/>
            <a:r>
              <a:rPr lang="en-GB" noProof="0" smtClean="0"/>
              <a:t>Fjerde niveau</a:t>
            </a:r>
          </a:p>
          <a:p>
            <a:pPr lvl="4"/>
            <a:r>
              <a:rPr lang="en-GB" noProof="0" smtClean="0"/>
              <a:t>Femte niveau</a:t>
            </a:r>
            <a:endParaRPr lang="en-GB" noProof="0"/>
          </a:p>
        </p:txBody>
      </p:sp>
      <p:sp>
        <p:nvSpPr>
          <p:cNvPr id="7" name="Rectangle 93"/>
          <p:cNvSpPr>
            <a:spLocks noGrp="1" noChangeArrowheads="1"/>
          </p:cNvSpPr>
          <p:nvPr>
            <p:ph type="dt" sz="half" idx="10"/>
          </p:nvPr>
        </p:nvSpPr>
        <p:spPr>
          <a:ln/>
        </p:spPr>
        <p:txBody>
          <a:bodyPr/>
          <a:lstStyle>
            <a:lvl1pPr>
              <a:defRPr/>
            </a:lvl1pPr>
          </a:lstStyle>
          <a:p>
            <a:pPr>
              <a:defRPr/>
            </a:pPr>
            <a:r>
              <a:rPr lang="da-DK"/>
              <a:t>June 5, 2011</a:t>
            </a:r>
            <a:endParaRPr lang="en-GB"/>
          </a:p>
        </p:txBody>
      </p:sp>
      <p:sp>
        <p:nvSpPr>
          <p:cNvPr id="8" name="Rectangle 94"/>
          <p:cNvSpPr>
            <a:spLocks noGrp="1" noChangeArrowheads="1"/>
          </p:cNvSpPr>
          <p:nvPr>
            <p:ph type="ftr" sz="quarter" idx="11"/>
          </p:nvPr>
        </p:nvSpPr>
        <p:spPr>
          <a:ln/>
        </p:spPr>
        <p:txBody>
          <a:bodyPr/>
          <a:lstStyle>
            <a:lvl1pPr>
              <a:defRPr/>
            </a:lvl1pPr>
          </a:lstStyle>
          <a:p>
            <a:pPr>
              <a:defRPr/>
            </a:pPr>
            <a:r>
              <a:rPr lang="en-GB"/>
              <a:t>Anders Plejdrup Houmøller</a:t>
            </a:r>
          </a:p>
        </p:txBody>
      </p:sp>
      <p:sp>
        <p:nvSpPr>
          <p:cNvPr id="9" name="Rectangle 95"/>
          <p:cNvSpPr>
            <a:spLocks noGrp="1" noChangeArrowheads="1"/>
          </p:cNvSpPr>
          <p:nvPr>
            <p:ph type="sldNum" sz="quarter" idx="12"/>
          </p:nvPr>
        </p:nvSpPr>
        <p:spPr>
          <a:ln/>
        </p:spPr>
        <p:txBody>
          <a:bodyPr/>
          <a:lstStyle>
            <a:lvl1pPr>
              <a:defRPr/>
            </a:lvl1pPr>
          </a:lstStyle>
          <a:p>
            <a:pPr>
              <a:defRPr/>
            </a:pPr>
            <a:fld id="{BE55A54C-C553-4577-89AA-82F1C6B68CCC}" type="slidenum">
              <a:rPr lang="en-GB"/>
              <a:pPr>
                <a:defRPr/>
              </a:pPr>
              <a:t>‹nr.›</a:t>
            </a:fld>
            <a:endParaRPr lang="en-GB" dirty="0"/>
          </a:p>
        </p:txBody>
      </p:sp>
    </p:spTree>
  </p:cSld>
  <p:clrMapOvr>
    <a:masterClrMapping/>
  </p:clrMapOvr>
  <p:transition spd="med">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noProof="0" smtClean="0"/>
              <a:t>Klik for at redigere titeltypografi i masteren</a:t>
            </a:r>
            <a:endParaRPr lang="en-GB" noProof="0"/>
          </a:p>
        </p:txBody>
      </p:sp>
      <p:sp>
        <p:nvSpPr>
          <p:cNvPr id="3" name="Rectangle 93"/>
          <p:cNvSpPr>
            <a:spLocks noGrp="1" noChangeArrowheads="1"/>
          </p:cNvSpPr>
          <p:nvPr>
            <p:ph type="dt" sz="half" idx="10"/>
          </p:nvPr>
        </p:nvSpPr>
        <p:spPr>
          <a:ln/>
        </p:spPr>
        <p:txBody>
          <a:bodyPr/>
          <a:lstStyle>
            <a:lvl1pPr>
              <a:defRPr/>
            </a:lvl1pPr>
          </a:lstStyle>
          <a:p>
            <a:pPr>
              <a:defRPr/>
            </a:pPr>
            <a:r>
              <a:rPr lang="da-DK"/>
              <a:t>June 5, 2011</a:t>
            </a:r>
            <a:endParaRPr lang="en-GB"/>
          </a:p>
        </p:txBody>
      </p:sp>
      <p:sp>
        <p:nvSpPr>
          <p:cNvPr id="4" name="Rectangle 94"/>
          <p:cNvSpPr>
            <a:spLocks noGrp="1" noChangeArrowheads="1"/>
          </p:cNvSpPr>
          <p:nvPr>
            <p:ph type="ftr" sz="quarter" idx="11"/>
          </p:nvPr>
        </p:nvSpPr>
        <p:spPr>
          <a:ln/>
        </p:spPr>
        <p:txBody>
          <a:bodyPr/>
          <a:lstStyle>
            <a:lvl1pPr>
              <a:defRPr/>
            </a:lvl1pPr>
          </a:lstStyle>
          <a:p>
            <a:pPr>
              <a:defRPr/>
            </a:pPr>
            <a:r>
              <a:rPr lang="en-GB"/>
              <a:t>Anders Plejdrup Houmøller</a:t>
            </a:r>
          </a:p>
        </p:txBody>
      </p:sp>
      <p:sp>
        <p:nvSpPr>
          <p:cNvPr id="5" name="Rectangle 95"/>
          <p:cNvSpPr>
            <a:spLocks noGrp="1" noChangeArrowheads="1"/>
          </p:cNvSpPr>
          <p:nvPr>
            <p:ph type="sldNum" sz="quarter" idx="12"/>
          </p:nvPr>
        </p:nvSpPr>
        <p:spPr>
          <a:ln/>
        </p:spPr>
        <p:txBody>
          <a:bodyPr/>
          <a:lstStyle>
            <a:lvl1pPr>
              <a:defRPr/>
            </a:lvl1pPr>
          </a:lstStyle>
          <a:p>
            <a:pPr>
              <a:defRPr/>
            </a:pPr>
            <a:fld id="{5AA5DBAC-124E-4F0E-98CF-778DFCC6412B}" type="slidenum">
              <a:rPr lang="en-GB"/>
              <a:pPr>
                <a:defRPr/>
              </a:pPr>
              <a:t>‹nr.›</a:t>
            </a:fld>
            <a:endParaRPr lang="en-GB" dirty="0"/>
          </a:p>
        </p:txBody>
      </p:sp>
    </p:spTree>
  </p:cSld>
  <p:clrMapOvr>
    <a:masterClrMapping/>
  </p:clrMapOvr>
  <p:transition spd="med">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Rectangle 93"/>
          <p:cNvSpPr>
            <a:spLocks noGrp="1" noChangeArrowheads="1"/>
          </p:cNvSpPr>
          <p:nvPr>
            <p:ph type="dt" sz="half" idx="10"/>
          </p:nvPr>
        </p:nvSpPr>
        <p:spPr>
          <a:ln/>
        </p:spPr>
        <p:txBody>
          <a:bodyPr/>
          <a:lstStyle>
            <a:lvl1pPr>
              <a:defRPr/>
            </a:lvl1pPr>
          </a:lstStyle>
          <a:p>
            <a:pPr>
              <a:defRPr/>
            </a:pPr>
            <a:r>
              <a:rPr lang="da-DK"/>
              <a:t>June 5, 2011</a:t>
            </a:r>
            <a:endParaRPr lang="en-GB"/>
          </a:p>
        </p:txBody>
      </p:sp>
      <p:sp>
        <p:nvSpPr>
          <p:cNvPr id="3" name="Rectangle 94"/>
          <p:cNvSpPr>
            <a:spLocks noGrp="1" noChangeArrowheads="1"/>
          </p:cNvSpPr>
          <p:nvPr>
            <p:ph type="ftr" sz="quarter" idx="11"/>
          </p:nvPr>
        </p:nvSpPr>
        <p:spPr>
          <a:ln/>
        </p:spPr>
        <p:txBody>
          <a:bodyPr/>
          <a:lstStyle>
            <a:lvl1pPr>
              <a:defRPr/>
            </a:lvl1pPr>
          </a:lstStyle>
          <a:p>
            <a:pPr>
              <a:defRPr/>
            </a:pPr>
            <a:r>
              <a:rPr lang="en-GB"/>
              <a:t>Anders Plejdrup Houmøller</a:t>
            </a:r>
          </a:p>
        </p:txBody>
      </p:sp>
      <p:sp>
        <p:nvSpPr>
          <p:cNvPr id="4" name="Rectangle 95"/>
          <p:cNvSpPr>
            <a:spLocks noGrp="1" noChangeArrowheads="1"/>
          </p:cNvSpPr>
          <p:nvPr>
            <p:ph type="sldNum" sz="quarter" idx="12"/>
          </p:nvPr>
        </p:nvSpPr>
        <p:spPr>
          <a:ln/>
        </p:spPr>
        <p:txBody>
          <a:bodyPr/>
          <a:lstStyle>
            <a:lvl1pPr>
              <a:defRPr/>
            </a:lvl1pPr>
          </a:lstStyle>
          <a:p>
            <a:pPr>
              <a:defRPr/>
            </a:pPr>
            <a:fld id="{19CD84D4-EF68-420E-9217-8BC93B853FC2}" type="slidenum">
              <a:rPr lang="en-GB"/>
              <a:pPr>
                <a:defRPr/>
              </a:pPr>
              <a:t>‹nr.›</a:t>
            </a:fld>
            <a:endParaRPr lang="en-GB" dirty="0"/>
          </a:p>
        </p:txBody>
      </p:sp>
    </p:spTree>
  </p:cSld>
  <p:clrMapOvr>
    <a:masterClrMapping/>
  </p:clrMapOvr>
  <p:transition spd="med">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95300" y="273050"/>
            <a:ext cx="3259138" cy="1162050"/>
          </a:xfrm>
        </p:spPr>
        <p:txBody>
          <a:bodyPr anchor="b"/>
          <a:lstStyle>
            <a:lvl1pPr algn="l">
              <a:defRPr sz="2000" b="1"/>
            </a:lvl1pPr>
          </a:lstStyle>
          <a:p>
            <a:r>
              <a:rPr lang="en-GB" noProof="0" smtClean="0"/>
              <a:t>Klik for at redigere titeltypografi i masteren</a:t>
            </a:r>
            <a:endParaRPr lang="en-GB" noProof="0"/>
          </a:p>
        </p:txBody>
      </p:sp>
      <p:sp>
        <p:nvSpPr>
          <p:cNvPr id="3" name="Pladsholder til indhold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noProof="0" smtClean="0"/>
              <a:t>Klik for at redigere typografi i masteren</a:t>
            </a:r>
          </a:p>
          <a:p>
            <a:pPr lvl="1"/>
            <a:r>
              <a:rPr lang="en-GB" noProof="0" smtClean="0"/>
              <a:t>Andet niveau</a:t>
            </a:r>
          </a:p>
          <a:p>
            <a:pPr lvl="2"/>
            <a:r>
              <a:rPr lang="en-GB" noProof="0" smtClean="0"/>
              <a:t>Tredje niveau</a:t>
            </a:r>
          </a:p>
          <a:p>
            <a:pPr lvl="3"/>
            <a:r>
              <a:rPr lang="en-GB" noProof="0" smtClean="0"/>
              <a:t>Fjerde niveau</a:t>
            </a:r>
          </a:p>
          <a:p>
            <a:pPr lvl="4"/>
            <a:r>
              <a:rPr lang="en-GB" noProof="0" smtClean="0"/>
              <a:t>Femte niveau</a:t>
            </a:r>
            <a:endParaRPr lang="en-GB" noProof="0"/>
          </a:p>
        </p:txBody>
      </p:sp>
      <p:sp>
        <p:nvSpPr>
          <p:cNvPr id="4" name="Pladsholder til tekst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noProof="0" smtClean="0"/>
              <a:t>Klik for at redigere typografi i masteren</a:t>
            </a:r>
          </a:p>
        </p:txBody>
      </p:sp>
      <p:sp>
        <p:nvSpPr>
          <p:cNvPr id="5" name="Rectangle 93"/>
          <p:cNvSpPr>
            <a:spLocks noGrp="1" noChangeArrowheads="1"/>
          </p:cNvSpPr>
          <p:nvPr>
            <p:ph type="dt" sz="half" idx="10"/>
          </p:nvPr>
        </p:nvSpPr>
        <p:spPr>
          <a:ln/>
        </p:spPr>
        <p:txBody>
          <a:bodyPr/>
          <a:lstStyle>
            <a:lvl1pPr>
              <a:defRPr/>
            </a:lvl1pPr>
          </a:lstStyle>
          <a:p>
            <a:pPr>
              <a:defRPr/>
            </a:pPr>
            <a:r>
              <a:rPr lang="da-DK"/>
              <a:t>June 5, 2011</a:t>
            </a:r>
            <a:endParaRPr lang="en-GB"/>
          </a:p>
        </p:txBody>
      </p:sp>
      <p:sp>
        <p:nvSpPr>
          <p:cNvPr id="6" name="Rectangle 94"/>
          <p:cNvSpPr>
            <a:spLocks noGrp="1" noChangeArrowheads="1"/>
          </p:cNvSpPr>
          <p:nvPr>
            <p:ph type="ftr" sz="quarter" idx="11"/>
          </p:nvPr>
        </p:nvSpPr>
        <p:spPr>
          <a:ln/>
        </p:spPr>
        <p:txBody>
          <a:bodyPr/>
          <a:lstStyle>
            <a:lvl1pPr>
              <a:defRPr/>
            </a:lvl1pPr>
          </a:lstStyle>
          <a:p>
            <a:pPr>
              <a:defRPr/>
            </a:pPr>
            <a:r>
              <a:rPr lang="en-GB"/>
              <a:t>Anders Plejdrup Houmøller</a:t>
            </a:r>
          </a:p>
        </p:txBody>
      </p:sp>
      <p:sp>
        <p:nvSpPr>
          <p:cNvPr id="7" name="Rectangle 95"/>
          <p:cNvSpPr>
            <a:spLocks noGrp="1" noChangeArrowheads="1"/>
          </p:cNvSpPr>
          <p:nvPr>
            <p:ph type="sldNum" sz="quarter" idx="12"/>
          </p:nvPr>
        </p:nvSpPr>
        <p:spPr>
          <a:ln/>
        </p:spPr>
        <p:txBody>
          <a:bodyPr/>
          <a:lstStyle>
            <a:lvl1pPr>
              <a:defRPr/>
            </a:lvl1pPr>
          </a:lstStyle>
          <a:p>
            <a:pPr>
              <a:defRPr/>
            </a:pPr>
            <a:fld id="{AEBC37E3-D975-4F4D-9399-28AEB7CA3340}" type="slidenum">
              <a:rPr lang="en-GB"/>
              <a:pPr>
                <a:defRPr/>
              </a:pPr>
              <a:t>‹nr.›</a:t>
            </a:fld>
            <a:endParaRPr lang="en-GB" dirty="0"/>
          </a:p>
        </p:txBody>
      </p:sp>
    </p:spTree>
  </p:cSld>
  <p:clrMapOvr>
    <a:masterClrMapping/>
  </p:clrMapOvr>
  <p:transition spd="med">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941513" y="4800600"/>
            <a:ext cx="5943600" cy="566738"/>
          </a:xfrm>
        </p:spPr>
        <p:txBody>
          <a:bodyPr anchor="b"/>
          <a:lstStyle>
            <a:lvl1pPr algn="l">
              <a:defRPr sz="2000" b="1"/>
            </a:lvl1pPr>
          </a:lstStyle>
          <a:p>
            <a:r>
              <a:rPr lang="en-GB" noProof="0" smtClean="0"/>
              <a:t>Klik for at redigere titeltypografi i masteren</a:t>
            </a:r>
            <a:endParaRPr lang="en-GB" noProof="0"/>
          </a:p>
        </p:txBody>
      </p:sp>
      <p:sp>
        <p:nvSpPr>
          <p:cNvPr id="3" name="Pladsholder til billede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Pladsholder til tekst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noProof="0" smtClean="0"/>
              <a:t>Klik for at redigere typografi i masteren</a:t>
            </a:r>
          </a:p>
        </p:txBody>
      </p:sp>
      <p:sp>
        <p:nvSpPr>
          <p:cNvPr id="5" name="Rectangle 93"/>
          <p:cNvSpPr>
            <a:spLocks noGrp="1" noChangeArrowheads="1"/>
          </p:cNvSpPr>
          <p:nvPr>
            <p:ph type="dt" sz="half" idx="10"/>
          </p:nvPr>
        </p:nvSpPr>
        <p:spPr>
          <a:ln/>
        </p:spPr>
        <p:txBody>
          <a:bodyPr/>
          <a:lstStyle>
            <a:lvl1pPr>
              <a:defRPr/>
            </a:lvl1pPr>
          </a:lstStyle>
          <a:p>
            <a:pPr>
              <a:defRPr/>
            </a:pPr>
            <a:r>
              <a:rPr lang="da-DK"/>
              <a:t>June 5, 2011</a:t>
            </a:r>
            <a:endParaRPr lang="en-GB"/>
          </a:p>
        </p:txBody>
      </p:sp>
      <p:sp>
        <p:nvSpPr>
          <p:cNvPr id="6" name="Rectangle 94"/>
          <p:cNvSpPr>
            <a:spLocks noGrp="1" noChangeArrowheads="1"/>
          </p:cNvSpPr>
          <p:nvPr>
            <p:ph type="ftr" sz="quarter" idx="11"/>
          </p:nvPr>
        </p:nvSpPr>
        <p:spPr>
          <a:ln/>
        </p:spPr>
        <p:txBody>
          <a:bodyPr/>
          <a:lstStyle>
            <a:lvl1pPr>
              <a:defRPr/>
            </a:lvl1pPr>
          </a:lstStyle>
          <a:p>
            <a:pPr>
              <a:defRPr/>
            </a:pPr>
            <a:r>
              <a:rPr lang="en-GB"/>
              <a:t>Anders Plejdrup Houmøller</a:t>
            </a:r>
          </a:p>
        </p:txBody>
      </p:sp>
      <p:sp>
        <p:nvSpPr>
          <p:cNvPr id="7" name="Rectangle 95"/>
          <p:cNvSpPr>
            <a:spLocks noGrp="1" noChangeArrowheads="1"/>
          </p:cNvSpPr>
          <p:nvPr>
            <p:ph type="sldNum" sz="quarter" idx="12"/>
          </p:nvPr>
        </p:nvSpPr>
        <p:spPr>
          <a:ln/>
        </p:spPr>
        <p:txBody>
          <a:bodyPr/>
          <a:lstStyle>
            <a:lvl1pPr>
              <a:defRPr/>
            </a:lvl1pPr>
          </a:lstStyle>
          <a:p>
            <a:pPr>
              <a:defRPr/>
            </a:pPr>
            <a:fld id="{C08A77AA-D4BE-4988-9F59-CCBAC3B0F8E7}" type="slidenum">
              <a:rPr lang="en-GB"/>
              <a:pPr>
                <a:defRPr/>
              </a:pPr>
              <a:t>‹nr.›</a:t>
            </a:fld>
            <a:endParaRPr lang="en-GB" dirty="0"/>
          </a:p>
        </p:txBody>
      </p:sp>
    </p:spTree>
  </p:cSld>
  <p:clrMapOvr>
    <a:masterClrMapping/>
  </p:clrMapOvr>
  <p:transition spd="med">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91"/>
          <p:cNvSpPr>
            <a:spLocks noGrp="1" noChangeArrowheads="1"/>
          </p:cNvSpPr>
          <p:nvPr>
            <p:ph type="title"/>
          </p:nvPr>
        </p:nvSpPr>
        <p:spPr bwMode="auto">
          <a:xfrm>
            <a:off x="0" y="0"/>
            <a:ext cx="84201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GB" smtClean="0"/>
              <a:t>Klik for at redigere titeltypografien på masteren</a:t>
            </a:r>
          </a:p>
        </p:txBody>
      </p:sp>
      <p:sp>
        <p:nvSpPr>
          <p:cNvPr id="1116" name="Rectangle 92"/>
          <p:cNvSpPr>
            <a:spLocks noGrp="1" noChangeArrowheads="1"/>
          </p:cNvSpPr>
          <p:nvPr>
            <p:ph type="body" idx="1"/>
          </p:nvPr>
        </p:nvSpPr>
        <p:spPr bwMode="auto">
          <a:xfrm>
            <a:off x="742950" y="1600200"/>
            <a:ext cx="84201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GB" smtClean="0"/>
              <a:t>Klik for at redigere teksttypografien på masteren</a:t>
            </a:r>
          </a:p>
          <a:p>
            <a:pPr lvl="1"/>
            <a:r>
              <a:rPr lang="en-GB" smtClean="0"/>
              <a:t>Andet niveau</a:t>
            </a:r>
          </a:p>
          <a:p>
            <a:pPr lvl="2"/>
            <a:r>
              <a:rPr lang="en-GB" smtClean="0"/>
              <a:t>Tredje niveau</a:t>
            </a:r>
          </a:p>
          <a:p>
            <a:pPr lvl="3"/>
            <a:r>
              <a:rPr lang="en-GB" smtClean="0"/>
              <a:t>Fjerde niveau</a:t>
            </a:r>
          </a:p>
          <a:p>
            <a:pPr lvl="4"/>
            <a:r>
              <a:rPr lang="en-GB" smtClean="0"/>
              <a:t>Femte niveau</a:t>
            </a:r>
          </a:p>
        </p:txBody>
      </p:sp>
      <p:sp>
        <p:nvSpPr>
          <p:cNvPr id="1117" name="Rectangle 93"/>
          <p:cNvSpPr>
            <a:spLocks noGrp="1" noChangeArrowheads="1"/>
          </p:cNvSpPr>
          <p:nvPr>
            <p:ph type="dt" sz="half" idx="2"/>
          </p:nvPr>
        </p:nvSpPr>
        <p:spPr bwMode="auto">
          <a:xfrm>
            <a:off x="0" y="6486525"/>
            <a:ext cx="206375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l">
              <a:defRPr sz="1400" b="0" dirty="0" smtClean="0"/>
            </a:lvl1pPr>
          </a:lstStyle>
          <a:p>
            <a:pPr>
              <a:defRPr/>
            </a:pPr>
            <a:r>
              <a:rPr lang="da-DK"/>
              <a:t>June 5, 2011</a:t>
            </a:r>
            <a:endParaRPr lang="en-GB"/>
          </a:p>
        </p:txBody>
      </p:sp>
      <p:sp>
        <p:nvSpPr>
          <p:cNvPr id="1118" name="Rectangle 94"/>
          <p:cNvSpPr>
            <a:spLocks noGrp="1" noChangeArrowheads="1"/>
          </p:cNvSpPr>
          <p:nvPr>
            <p:ph type="ftr" sz="quarter" idx="3"/>
          </p:nvPr>
        </p:nvSpPr>
        <p:spPr bwMode="auto">
          <a:xfrm>
            <a:off x="3381375" y="6486525"/>
            <a:ext cx="31369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defRPr sz="1400" b="0" dirty="0"/>
            </a:lvl1pPr>
          </a:lstStyle>
          <a:p>
            <a:pPr>
              <a:defRPr/>
            </a:pPr>
            <a:r>
              <a:rPr lang="en-GB"/>
              <a:t>Anders Plejdrup Houmøller</a:t>
            </a:r>
          </a:p>
        </p:txBody>
      </p:sp>
      <p:sp>
        <p:nvSpPr>
          <p:cNvPr id="1119" name="Rectangle 95"/>
          <p:cNvSpPr>
            <a:spLocks noGrp="1" noChangeArrowheads="1"/>
          </p:cNvSpPr>
          <p:nvPr>
            <p:ph type="sldNum" sz="quarter" idx="4"/>
          </p:nvPr>
        </p:nvSpPr>
        <p:spPr bwMode="auto">
          <a:xfrm>
            <a:off x="7842250" y="6486525"/>
            <a:ext cx="206375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b="0"/>
            </a:lvl1pPr>
          </a:lstStyle>
          <a:p>
            <a:pPr>
              <a:defRPr/>
            </a:pPr>
            <a:fld id="{36058D9A-FAC6-41E2-8CE7-C8AD390EB37C}" type="slidenum">
              <a:rPr lang="en-GB"/>
              <a:pPr>
                <a:defRPr/>
              </a:pPr>
              <a:t>‹nr.›</a:t>
            </a:fld>
            <a:endParaRPr lang="en-GB" dirty="0"/>
          </a:p>
        </p:txBody>
      </p:sp>
      <p:sp>
        <p:nvSpPr>
          <p:cNvPr id="1237" name="Text Box 213"/>
          <p:cNvSpPr txBox="1">
            <a:spLocks noChangeArrowheads="1"/>
          </p:cNvSpPr>
          <p:nvPr userDrawn="1"/>
        </p:nvSpPr>
        <p:spPr bwMode="auto">
          <a:xfrm>
            <a:off x="7562850" y="6642100"/>
            <a:ext cx="1974850" cy="215900"/>
          </a:xfrm>
          <a:prstGeom prst="rect">
            <a:avLst/>
          </a:prstGeom>
          <a:noFill/>
          <a:ln w="9525">
            <a:noFill/>
            <a:miter lim="800000"/>
            <a:headEnd/>
            <a:tailEnd/>
          </a:ln>
          <a:effectLst/>
        </p:spPr>
        <p:txBody>
          <a:bodyPr wrap="none">
            <a:spAutoFit/>
          </a:bodyPr>
          <a:lstStyle/>
          <a:p>
            <a:pPr>
              <a:defRPr/>
            </a:pPr>
            <a:r>
              <a:rPr lang="en-GB" sz="800" b="0" dirty="0"/>
              <a:t>Copyright Houmoller Consulting </a:t>
            </a:r>
            <a:r>
              <a:rPr lang="en-GB" sz="800" b="0" dirty="0">
                <a:cs typeface="Arial" charset="0"/>
              </a:rPr>
              <a:t>©</a:t>
            </a:r>
          </a:p>
        </p:txBody>
      </p:sp>
      <p:pic>
        <p:nvPicPr>
          <p:cNvPr id="1032" name="Picture 3" descr="HoumøllerConsulting logo 2010"/>
          <p:cNvPicPr>
            <a:picLocks noChangeAspect="1" noChangeArrowheads="1"/>
          </p:cNvPicPr>
          <p:nvPr userDrawn="1"/>
        </p:nvPicPr>
        <p:blipFill>
          <a:blip r:embed="rId14" cstate="print"/>
          <a:srcRect/>
          <a:stretch>
            <a:fillRect/>
          </a:stretch>
        </p:blipFill>
        <p:spPr bwMode="auto">
          <a:xfrm>
            <a:off x="7518400" y="42863"/>
            <a:ext cx="2344738" cy="2936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83" r:id="rId1"/>
    <p:sldLayoutId id="2147483984" r:id="rId2"/>
    <p:sldLayoutId id="2147483985" r:id="rId3"/>
    <p:sldLayoutId id="2147483986" r:id="rId4"/>
    <p:sldLayoutId id="2147483987" r:id="rId5"/>
    <p:sldLayoutId id="2147483988" r:id="rId6"/>
    <p:sldLayoutId id="2147483989" r:id="rId7"/>
    <p:sldLayoutId id="2147483990" r:id="rId8"/>
    <p:sldLayoutId id="2147483991" r:id="rId9"/>
    <p:sldLayoutId id="2147483992" r:id="rId10"/>
    <p:sldLayoutId id="2147483993" r:id="rId11"/>
    <p:sldLayoutId id="2147483994" r:id="rId12"/>
  </p:sldLayoutIdLst>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116">
                                            <p:txEl>
                                              <p:pRg st="0" end="0"/>
                                            </p:txEl>
                                          </p:spTgt>
                                        </p:tgtEl>
                                        <p:attrNameLst>
                                          <p:attrName>style.visibility</p:attrName>
                                        </p:attrNameLst>
                                      </p:cBhvr>
                                      <p:to>
                                        <p:strVal val="visible"/>
                                      </p:to>
                                    </p:set>
                                    <p:anim calcmode="lin" valueType="num">
                                      <p:cBhvr additive="base">
                                        <p:cTn id="7" dur="500" fill="hold"/>
                                        <p:tgtEl>
                                          <p:spTgt spid="1116">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11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116">
                                            <p:txEl>
                                              <p:pRg st="1" end="1"/>
                                            </p:txEl>
                                          </p:spTgt>
                                        </p:tgtEl>
                                        <p:attrNameLst>
                                          <p:attrName>style.visibility</p:attrName>
                                        </p:attrNameLst>
                                      </p:cBhvr>
                                      <p:to>
                                        <p:strVal val="visible"/>
                                      </p:to>
                                    </p:set>
                                    <p:anim calcmode="lin" valueType="num">
                                      <p:cBhvr additive="base">
                                        <p:cTn id="13" dur="500" fill="hold"/>
                                        <p:tgtEl>
                                          <p:spTgt spid="1116">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11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116">
                                            <p:txEl>
                                              <p:pRg st="2" end="2"/>
                                            </p:txEl>
                                          </p:spTgt>
                                        </p:tgtEl>
                                        <p:attrNameLst>
                                          <p:attrName>style.visibility</p:attrName>
                                        </p:attrNameLst>
                                      </p:cBhvr>
                                      <p:to>
                                        <p:strVal val="visible"/>
                                      </p:to>
                                    </p:set>
                                    <p:anim calcmode="lin" valueType="num">
                                      <p:cBhvr additive="base">
                                        <p:cTn id="19" dur="500" fill="hold"/>
                                        <p:tgtEl>
                                          <p:spTgt spid="1116">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11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116">
                                            <p:txEl>
                                              <p:pRg st="3" end="3"/>
                                            </p:txEl>
                                          </p:spTgt>
                                        </p:tgtEl>
                                        <p:attrNameLst>
                                          <p:attrName>style.visibility</p:attrName>
                                        </p:attrNameLst>
                                      </p:cBhvr>
                                      <p:to>
                                        <p:strVal val="visible"/>
                                      </p:to>
                                    </p:set>
                                    <p:anim calcmode="lin" valueType="num">
                                      <p:cBhvr additive="base">
                                        <p:cTn id="25" dur="500" fill="hold"/>
                                        <p:tgtEl>
                                          <p:spTgt spid="1116">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116">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116">
                                            <p:txEl>
                                              <p:pRg st="4" end="4"/>
                                            </p:txEl>
                                          </p:spTgt>
                                        </p:tgtEl>
                                        <p:attrNameLst>
                                          <p:attrName>style.visibility</p:attrName>
                                        </p:attrNameLst>
                                      </p:cBhvr>
                                      <p:to>
                                        <p:strVal val="visible"/>
                                      </p:to>
                                    </p:set>
                                    <p:anim calcmode="lin" valueType="num">
                                      <p:cBhvr additive="base">
                                        <p:cTn id="31" dur="500" fill="hold"/>
                                        <p:tgtEl>
                                          <p:spTgt spid="1116">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1116">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 grpId="0" build="p" bldLvl="3" autoUpdateAnimBg="0">
        <p:tmplLst>
          <p:tmpl lvl="1">
            <p:tnLst>
              <p:par>
                <p:cTn presetID="2" presetClass="entr" presetSubtype="2" fill="hold" nodeType="clickEffect">
                  <p:stCondLst>
                    <p:cond delay="0"/>
                  </p:stCondLst>
                  <p:childTnLst>
                    <p:set>
                      <p:cBhvr>
                        <p:cTn dur="1" fill="hold">
                          <p:stCondLst>
                            <p:cond delay="0"/>
                          </p:stCondLst>
                        </p:cTn>
                        <p:tgtEl>
                          <p:spTgt spid="1116"/>
                        </p:tgtEl>
                        <p:attrNameLst>
                          <p:attrName>style.visibility</p:attrName>
                        </p:attrNameLst>
                      </p:cBhvr>
                      <p:to>
                        <p:strVal val="visible"/>
                      </p:to>
                    </p:set>
                    <p:anim calcmode="lin" valueType="num">
                      <p:cBhvr additive="base">
                        <p:cTn dur="500" fill="hold"/>
                        <p:tgtEl>
                          <p:spTgt spid="1116"/>
                        </p:tgtEl>
                        <p:attrNameLst>
                          <p:attrName>ppt_x</p:attrName>
                        </p:attrNameLst>
                      </p:cBhvr>
                      <p:tavLst>
                        <p:tav tm="0">
                          <p:val>
                            <p:strVal val="1+#ppt_w/2"/>
                          </p:val>
                        </p:tav>
                        <p:tav tm="100000">
                          <p:val>
                            <p:strVal val="#ppt_x"/>
                          </p:val>
                        </p:tav>
                      </p:tavLst>
                    </p:anim>
                    <p:anim calcmode="lin" valueType="num">
                      <p:cBhvr additive="base">
                        <p:cTn dur="500" fill="hold"/>
                        <p:tgtEl>
                          <p:spTgt spid="1116"/>
                        </p:tgtEl>
                        <p:attrNameLst>
                          <p:attrName>ppt_y</p:attrName>
                        </p:attrNameLst>
                      </p:cBhvr>
                      <p:tavLst>
                        <p:tav tm="0">
                          <p:val>
                            <p:strVal val="#ppt_y"/>
                          </p:val>
                        </p:tav>
                        <p:tav tm="100000">
                          <p:val>
                            <p:strVal val="#ppt_y"/>
                          </p:val>
                        </p:tav>
                      </p:tavLst>
                    </p:anim>
                  </p:childTnLst>
                </p:cTn>
              </p:par>
            </p:tnLst>
          </p:tmpl>
          <p:tmpl lvl="2">
            <p:tnLst>
              <p:par>
                <p:cTn presetID="2" presetClass="entr" presetSubtype="2" fill="hold" nodeType="clickEffect">
                  <p:stCondLst>
                    <p:cond delay="0"/>
                  </p:stCondLst>
                  <p:childTnLst>
                    <p:set>
                      <p:cBhvr>
                        <p:cTn dur="1" fill="hold">
                          <p:stCondLst>
                            <p:cond delay="0"/>
                          </p:stCondLst>
                        </p:cTn>
                        <p:tgtEl>
                          <p:spTgt spid="1116"/>
                        </p:tgtEl>
                        <p:attrNameLst>
                          <p:attrName>style.visibility</p:attrName>
                        </p:attrNameLst>
                      </p:cBhvr>
                      <p:to>
                        <p:strVal val="visible"/>
                      </p:to>
                    </p:set>
                    <p:anim calcmode="lin" valueType="num">
                      <p:cBhvr additive="base">
                        <p:cTn dur="500" fill="hold"/>
                        <p:tgtEl>
                          <p:spTgt spid="1116"/>
                        </p:tgtEl>
                        <p:attrNameLst>
                          <p:attrName>ppt_x</p:attrName>
                        </p:attrNameLst>
                      </p:cBhvr>
                      <p:tavLst>
                        <p:tav tm="0">
                          <p:val>
                            <p:strVal val="1+#ppt_w/2"/>
                          </p:val>
                        </p:tav>
                        <p:tav tm="100000">
                          <p:val>
                            <p:strVal val="#ppt_x"/>
                          </p:val>
                        </p:tav>
                      </p:tavLst>
                    </p:anim>
                    <p:anim calcmode="lin" valueType="num">
                      <p:cBhvr additive="base">
                        <p:cTn dur="500" fill="hold"/>
                        <p:tgtEl>
                          <p:spTgt spid="1116"/>
                        </p:tgtEl>
                        <p:attrNameLst>
                          <p:attrName>ppt_y</p:attrName>
                        </p:attrNameLst>
                      </p:cBhvr>
                      <p:tavLst>
                        <p:tav tm="0">
                          <p:val>
                            <p:strVal val="#ppt_y"/>
                          </p:val>
                        </p:tav>
                        <p:tav tm="100000">
                          <p:val>
                            <p:strVal val="#ppt_y"/>
                          </p:val>
                        </p:tav>
                      </p:tavLst>
                    </p:anim>
                  </p:childTnLst>
                </p:cTn>
              </p:par>
            </p:tnLst>
          </p:tmpl>
          <p:tmpl lvl="3">
            <p:tnLst>
              <p:par>
                <p:cTn presetID="2" presetClass="entr" presetSubtype="2" fill="hold" nodeType="clickEffect">
                  <p:stCondLst>
                    <p:cond delay="0"/>
                  </p:stCondLst>
                  <p:childTnLst>
                    <p:set>
                      <p:cBhvr>
                        <p:cTn dur="1" fill="hold">
                          <p:stCondLst>
                            <p:cond delay="0"/>
                          </p:stCondLst>
                        </p:cTn>
                        <p:tgtEl>
                          <p:spTgt spid="1116"/>
                        </p:tgtEl>
                        <p:attrNameLst>
                          <p:attrName>style.visibility</p:attrName>
                        </p:attrNameLst>
                      </p:cBhvr>
                      <p:to>
                        <p:strVal val="visible"/>
                      </p:to>
                    </p:set>
                    <p:anim calcmode="lin" valueType="num">
                      <p:cBhvr additive="base">
                        <p:cTn dur="500" fill="hold"/>
                        <p:tgtEl>
                          <p:spTgt spid="1116"/>
                        </p:tgtEl>
                        <p:attrNameLst>
                          <p:attrName>ppt_x</p:attrName>
                        </p:attrNameLst>
                      </p:cBhvr>
                      <p:tavLst>
                        <p:tav tm="0">
                          <p:val>
                            <p:strVal val="1+#ppt_w/2"/>
                          </p:val>
                        </p:tav>
                        <p:tav tm="100000">
                          <p:val>
                            <p:strVal val="#ppt_x"/>
                          </p:val>
                        </p:tav>
                      </p:tavLst>
                    </p:anim>
                    <p:anim calcmode="lin" valueType="num">
                      <p:cBhvr additive="base">
                        <p:cTn dur="500" fill="hold"/>
                        <p:tgtEl>
                          <p:spTgt spid="1116"/>
                        </p:tgtEl>
                        <p:attrNameLst>
                          <p:attrName>ppt_y</p:attrName>
                        </p:attrNameLst>
                      </p:cBhvr>
                      <p:tavLst>
                        <p:tav tm="0">
                          <p:val>
                            <p:strVal val="#ppt_y"/>
                          </p:val>
                        </p:tav>
                        <p:tav tm="100000">
                          <p:val>
                            <p:strVal val="#ppt_y"/>
                          </p:val>
                        </p:tav>
                      </p:tavLst>
                    </p:anim>
                  </p:childTnLst>
                </p:cTn>
              </p:par>
            </p:tnLst>
          </p:tmpl>
          <p:tmpl lvl="4">
            <p:tnLst>
              <p:par>
                <p:cTn presetID="2" presetClass="entr" presetSubtype="2" fill="hold" nodeType="clickEffect">
                  <p:stCondLst>
                    <p:cond delay="0"/>
                  </p:stCondLst>
                  <p:childTnLst>
                    <p:set>
                      <p:cBhvr>
                        <p:cTn dur="1" fill="hold">
                          <p:stCondLst>
                            <p:cond delay="0"/>
                          </p:stCondLst>
                        </p:cTn>
                        <p:tgtEl>
                          <p:spTgt spid="1116"/>
                        </p:tgtEl>
                        <p:attrNameLst>
                          <p:attrName>style.visibility</p:attrName>
                        </p:attrNameLst>
                      </p:cBhvr>
                      <p:to>
                        <p:strVal val="visible"/>
                      </p:to>
                    </p:set>
                    <p:anim calcmode="lin" valueType="num">
                      <p:cBhvr additive="base">
                        <p:cTn dur="500" fill="hold"/>
                        <p:tgtEl>
                          <p:spTgt spid="1116"/>
                        </p:tgtEl>
                        <p:attrNameLst>
                          <p:attrName>ppt_x</p:attrName>
                        </p:attrNameLst>
                      </p:cBhvr>
                      <p:tavLst>
                        <p:tav tm="0">
                          <p:val>
                            <p:strVal val="1+#ppt_w/2"/>
                          </p:val>
                        </p:tav>
                        <p:tav tm="100000">
                          <p:val>
                            <p:strVal val="#ppt_x"/>
                          </p:val>
                        </p:tav>
                      </p:tavLst>
                    </p:anim>
                    <p:anim calcmode="lin" valueType="num">
                      <p:cBhvr additive="base">
                        <p:cTn dur="500" fill="hold"/>
                        <p:tgtEl>
                          <p:spTgt spid="1116"/>
                        </p:tgtEl>
                        <p:attrNameLst>
                          <p:attrName>ppt_y</p:attrName>
                        </p:attrNameLst>
                      </p:cBhvr>
                      <p:tavLst>
                        <p:tav tm="0">
                          <p:val>
                            <p:strVal val="#ppt_y"/>
                          </p:val>
                        </p:tav>
                        <p:tav tm="100000">
                          <p:val>
                            <p:strVal val="#ppt_y"/>
                          </p:val>
                        </p:tav>
                      </p:tavLst>
                    </p:anim>
                  </p:childTnLst>
                </p:cTn>
              </p:par>
            </p:tnLst>
          </p:tmpl>
          <p:tmpl lvl="5">
            <p:tnLst>
              <p:par>
                <p:cTn presetID="2" presetClass="entr" presetSubtype="2" fill="hold" nodeType="clickEffect">
                  <p:stCondLst>
                    <p:cond delay="0"/>
                  </p:stCondLst>
                  <p:childTnLst>
                    <p:set>
                      <p:cBhvr>
                        <p:cTn dur="1" fill="hold">
                          <p:stCondLst>
                            <p:cond delay="0"/>
                          </p:stCondLst>
                        </p:cTn>
                        <p:tgtEl>
                          <p:spTgt spid="1116"/>
                        </p:tgtEl>
                        <p:attrNameLst>
                          <p:attrName>style.visibility</p:attrName>
                        </p:attrNameLst>
                      </p:cBhvr>
                      <p:to>
                        <p:strVal val="visible"/>
                      </p:to>
                    </p:set>
                    <p:anim calcmode="lin" valueType="num">
                      <p:cBhvr additive="base">
                        <p:cTn dur="500" fill="hold"/>
                        <p:tgtEl>
                          <p:spTgt spid="1116"/>
                        </p:tgtEl>
                        <p:attrNameLst>
                          <p:attrName>ppt_x</p:attrName>
                        </p:attrNameLst>
                      </p:cBhvr>
                      <p:tavLst>
                        <p:tav tm="0">
                          <p:val>
                            <p:strVal val="1+#ppt_w/2"/>
                          </p:val>
                        </p:tav>
                        <p:tav tm="100000">
                          <p:val>
                            <p:strVal val="#ppt_x"/>
                          </p:val>
                        </p:tav>
                      </p:tavLst>
                    </p:anim>
                    <p:anim calcmode="lin" valueType="num">
                      <p:cBhvr additive="base">
                        <p:cTn dur="500" fill="hold"/>
                        <p:tgtEl>
                          <p:spTgt spid="1116"/>
                        </p:tgtEl>
                        <p:attrNameLst>
                          <p:attrName>ppt_y</p:attrName>
                        </p:attrNameLst>
                      </p:cBhvr>
                      <p:tavLst>
                        <p:tav tm="0">
                          <p:val>
                            <p:strVal val="#ppt_y"/>
                          </p:val>
                        </p:tav>
                        <p:tav tm="100000">
                          <p:val>
                            <p:strVal val="#ppt_y"/>
                          </p:val>
                        </p:tav>
                      </p:tavLst>
                    </p:anim>
                  </p:childTnLst>
                </p:cTn>
              </p:par>
            </p:tnLst>
          </p:tmpl>
        </p:tmplLst>
      </p:bldP>
    </p:bldLst>
  </p:timing>
  <p:hf hdr="0"/>
  <p:txStyles>
    <p:titleStyle>
      <a:lvl1pPr algn="ctr" defTabSz="762000" rtl="0" eaLnBrk="0" fontAlgn="base" hangingPunct="0">
        <a:spcBef>
          <a:spcPct val="0"/>
        </a:spcBef>
        <a:spcAft>
          <a:spcPct val="0"/>
        </a:spcAft>
        <a:defRPr sz="3600" b="1">
          <a:solidFill>
            <a:schemeClr val="tx1"/>
          </a:solidFill>
          <a:latin typeface="+mj-lt"/>
          <a:ea typeface="+mj-ea"/>
          <a:cs typeface="+mj-cs"/>
        </a:defRPr>
      </a:lvl1pPr>
      <a:lvl2pPr algn="ctr" defTabSz="762000" rtl="0" eaLnBrk="0" fontAlgn="base" hangingPunct="0">
        <a:spcBef>
          <a:spcPct val="0"/>
        </a:spcBef>
        <a:spcAft>
          <a:spcPct val="0"/>
        </a:spcAft>
        <a:defRPr sz="3600" b="1">
          <a:solidFill>
            <a:schemeClr val="tx1"/>
          </a:solidFill>
          <a:latin typeface="Verdana" pitchFamily="34" charset="0"/>
        </a:defRPr>
      </a:lvl2pPr>
      <a:lvl3pPr algn="ctr" defTabSz="762000" rtl="0" eaLnBrk="0" fontAlgn="base" hangingPunct="0">
        <a:spcBef>
          <a:spcPct val="0"/>
        </a:spcBef>
        <a:spcAft>
          <a:spcPct val="0"/>
        </a:spcAft>
        <a:defRPr sz="3600" b="1">
          <a:solidFill>
            <a:schemeClr val="tx1"/>
          </a:solidFill>
          <a:latin typeface="Verdana" pitchFamily="34" charset="0"/>
        </a:defRPr>
      </a:lvl3pPr>
      <a:lvl4pPr algn="ctr" defTabSz="762000" rtl="0" eaLnBrk="0" fontAlgn="base" hangingPunct="0">
        <a:spcBef>
          <a:spcPct val="0"/>
        </a:spcBef>
        <a:spcAft>
          <a:spcPct val="0"/>
        </a:spcAft>
        <a:defRPr sz="3600" b="1">
          <a:solidFill>
            <a:schemeClr val="tx1"/>
          </a:solidFill>
          <a:latin typeface="Verdana" pitchFamily="34" charset="0"/>
        </a:defRPr>
      </a:lvl4pPr>
      <a:lvl5pPr algn="ctr" defTabSz="762000" rtl="0" eaLnBrk="0" fontAlgn="base" hangingPunct="0">
        <a:spcBef>
          <a:spcPct val="0"/>
        </a:spcBef>
        <a:spcAft>
          <a:spcPct val="0"/>
        </a:spcAft>
        <a:defRPr sz="3600" b="1">
          <a:solidFill>
            <a:schemeClr val="tx1"/>
          </a:solidFill>
          <a:latin typeface="Verdana" pitchFamily="34" charset="0"/>
        </a:defRPr>
      </a:lvl5pPr>
      <a:lvl6pPr marL="457200" algn="ctr" defTabSz="762000" rtl="0" eaLnBrk="0" fontAlgn="base" hangingPunct="0">
        <a:spcBef>
          <a:spcPct val="0"/>
        </a:spcBef>
        <a:spcAft>
          <a:spcPct val="0"/>
        </a:spcAft>
        <a:defRPr sz="3600" b="1">
          <a:solidFill>
            <a:schemeClr val="tx1"/>
          </a:solidFill>
          <a:latin typeface="Verdana" pitchFamily="34" charset="0"/>
        </a:defRPr>
      </a:lvl6pPr>
      <a:lvl7pPr marL="914400" algn="ctr" defTabSz="762000" rtl="0" eaLnBrk="0" fontAlgn="base" hangingPunct="0">
        <a:spcBef>
          <a:spcPct val="0"/>
        </a:spcBef>
        <a:spcAft>
          <a:spcPct val="0"/>
        </a:spcAft>
        <a:defRPr sz="3600" b="1">
          <a:solidFill>
            <a:schemeClr val="tx1"/>
          </a:solidFill>
          <a:latin typeface="Verdana" pitchFamily="34" charset="0"/>
        </a:defRPr>
      </a:lvl7pPr>
      <a:lvl8pPr marL="1371600" algn="ctr" defTabSz="762000" rtl="0" eaLnBrk="0" fontAlgn="base" hangingPunct="0">
        <a:spcBef>
          <a:spcPct val="0"/>
        </a:spcBef>
        <a:spcAft>
          <a:spcPct val="0"/>
        </a:spcAft>
        <a:defRPr sz="3600" b="1">
          <a:solidFill>
            <a:schemeClr val="tx1"/>
          </a:solidFill>
          <a:latin typeface="Verdana" pitchFamily="34" charset="0"/>
        </a:defRPr>
      </a:lvl8pPr>
      <a:lvl9pPr marL="1828800" algn="ctr" defTabSz="762000" rtl="0" eaLnBrk="0" fontAlgn="base" hangingPunct="0">
        <a:spcBef>
          <a:spcPct val="0"/>
        </a:spcBef>
        <a:spcAft>
          <a:spcPct val="0"/>
        </a:spcAft>
        <a:defRPr sz="3600" b="1">
          <a:solidFill>
            <a:schemeClr val="tx1"/>
          </a:solidFill>
          <a:latin typeface="Verdana" pitchFamily="34" charset="0"/>
        </a:defRPr>
      </a:lvl9pPr>
    </p:titleStyle>
    <p:bodyStyle>
      <a:lvl1pPr marL="342900" indent="-342900" algn="l" defTabSz="762000" rtl="0" eaLnBrk="0" fontAlgn="base" hangingPunct="0">
        <a:spcBef>
          <a:spcPct val="35000"/>
        </a:spcBef>
        <a:spcAft>
          <a:spcPct val="0"/>
        </a:spcAft>
        <a:buFont typeface="Monotype Sorts" pitchFamily="2" charset="2"/>
        <a:buChar char="ð"/>
        <a:defRPr sz="2400" b="1">
          <a:solidFill>
            <a:schemeClr val="tx1"/>
          </a:solidFill>
          <a:latin typeface="+mn-lt"/>
          <a:ea typeface="+mn-ea"/>
          <a:cs typeface="+mn-cs"/>
        </a:defRPr>
      </a:lvl1pPr>
      <a:lvl2pPr marL="742950" indent="-285750" algn="l" defTabSz="762000" rtl="0" eaLnBrk="0" fontAlgn="base" hangingPunct="0">
        <a:spcBef>
          <a:spcPct val="20000"/>
        </a:spcBef>
        <a:spcAft>
          <a:spcPct val="0"/>
        </a:spcAft>
        <a:buFont typeface="Monotype Sorts" pitchFamily="2" charset="2"/>
        <a:buChar char="ü"/>
        <a:defRPr sz="2000" b="1">
          <a:solidFill>
            <a:schemeClr val="tx1"/>
          </a:solidFill>
          <a:latin typeface="+mn-lt"/>
        </a:defRPr>
      </a:lvl2pPr>
      <a:lvl3pPr marL="1143000" indent="-228600" algn="l" defTabSz="762000" rtl="0" eaLnBrk="0" fontAlgn="base" hangingPunct="0">
        <a:spcBef>
          <a:spcPct val="20000"/>
        </a:spcBef>
        <a:spcAft>
          <a:spcPct val="0"/>
        </a:spcAft>
        <a:buChar char="•"/>
        <a:defRPr sz="2000" b="1">
          <a:solidFill>
            <a:schemeClr val="tx1"/>
          </a:solidFill>
          <a:latin typeface="+mn-lt"/>
        </a:defRPr>
      </a:lvl3pPr>
      <a:lvl4pPr marL="1600200" indent="-228600" algn="l" defTabSz="762000" rtl="0" eaLnBrk="0" fontAlgn="base" hangingPunct="0">
        <a:spcBef>
          <a:spcPct val="20000"/>
        </a:spcBef>
        <a:spcAft>
          <a:spcPct val="0"/>
        </a:spcAft>
        <a:buChar char="–"/>
        <a:defRPr sz="2000" b="1">
          <a:solidFill>
            <a:schemeClr val="tx1"/>
          </a:solidFill>
          <a:latin typeface="+mn-lt"/>
        </a:defRPr>
      </a:lvl4pPr>
      <a:lvl5pPr marL="2057400" indent="-228600" algn="l" defTabSz="762000" rtl="0" eaLnBrk="0" fontAlgn="base" hangingPunct="0">
        <a:spcBef>
          <a:spcPct val="20000"/>
        </a:spcBef>
        <a:spcAft>
          <a:spcPct val="0"/>
        </a:spcAft>
        <a:buChar char="•"/>
        <a:defRPr sz="2000" b="1">
          <a:solidFill>
            <a:schemeClr val="tx1"/>
          </a:solidFill>
          <a:latin typeface="+mn-lt"/>
        </a:defRPr>
      </a:lvl5pPr>
      <a:lvl6pPr marL="2514600" indent="-228600" algn="l" defTabSz="762000" rtl="0" eaLnBrk="0" fontAlgn="base" hangingPunct="0">
        <a:spcBef>
          <a:spcPct val="20000"/>
        </a:spcBef>
        <a:spcAft>
          <a:spcPct val="0"/>
        </a:spcAft>
        <a:buChar char="•"/>
        <a:defRPr sz="2000" b="1">
          <a:solidFill>
            <a:schemeClr val="tx1"/>
          </a:solidFill>
          <a:latin typeface="+mn-lt"/>
        </a:defRPr>
      </a:lvl6pPr>
      <a:lvl7pPr marL="2971800" indent="-228600" algn="l" defTabSz="762000" rtl="0" eaLnBrk="0" fontAlgn="base" hangingPunct="0">
        <a:spcBef>
          <a:spcPct val="20000"/>
        </a:spcBef>
        <a:spcAft>
          <a:spcPct val="0"/>
        </a:spcAft>
        <a:buChar char="•"/>
        <a:defRPr sz="2000" b="1">
          <a:solidFill>
            <a:schemeClr val="tx1"/>
          </a:solidFill>
          <a:latin typeface="+mn-lt"/>
        </a:defRPr>
      </a:lvl7pPr>
      <a:lvl8pPr marL="3429000" indent="-228600" algn="l" defTabSz="762000" rtl="0" eaLnBrk="0" fontAlgn="base" hangingPunct="0">
        <a:spcBef>
          <a:spcPct val="20000"/>
        </a:spcBef>
        <a:spcAft>
          <a:spcPct val="0"/>
        </a:spcAft>
        <a:buChar char="•"/>
        <a:defRPr sz="2000" b="1">
          <a:solidFill>
            <a:schemeClr val="tx1"/>
          </a:solidFill>
          <a:latin typeface="+mn-lt"/>
        </a:defRPr>
      </a:lvl8pPr>
      <a:lvl9pPr marL="3886200" indent="-228600" algn="l" defTabSz="762000" rtl="0" eaLnBrk="0" fontAlgn="base" hangingPunct="0">
        <a:spcBef>
          <a:spcPct val="20000"/>
        </a:spcBef>
        <a:spcAft>
          <a:spcPct val="0"/>
        </a:spcAft>
        <a:buChar char="•"/>
        <a:defRPr sz="2000" b="1">
          <a:solidFill>
            <a:schemeClr val="tx1"/>
          </a:solidFill>
          <a:latin typeface="+mn-lt"/>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el 1"/>
          <p:cNvSpPr>
            <a:spLocks noGrp="1"/>
          </p:cNvSpPr>
          <p:nvPr>
            <p:ph type="title"/>
          </p:nvPr>
        </p:nvSpPr>
        <p:spPr>
          <a:xfrm>
            <a:off x="0" y="-73025"/>
            <a:ext cx="8420100" cy="1495425"/>
          </a:xfrm>
        </p:spPr>
        <p:txBody>
          <a:bodyPr/>
          <a:lstStyle/>
          <a:p>
            <a:r>
              <a:rPr lang="en-GB" smtClean="0"/>
              <a:t>Introduction</a:t>
            </a:r>
            <a:br>
              <a:rPr lang="en-GB" smtClean="0"/>
            </a:br>
            <a:r>
              <a:rPr lang="en-GB" sz="2400" smtClean="0"/>
              <a:t>Anders Plejdrup Houmøller</a:t>
            </a:r>
            <a:br>
              <a:rPr lang="en-GB" sz="2400" smtClean="0"/>
            </a:br>
            <a:r>
              <a:rPr lang="en-GB" sz="2400" i="1" smtClean="0"/>
              <a:t>CEO, Houmoller Consulting</a:t>
            </a:r>
            <a:endParaRPr lang="en-GB" sz="2400" smtClean="0"/>
          </a:p>
        </p:txBody>
      </p:sp>
      <p:sp>
        <p:nvSpPr>
          <p:cNvPr id="3075" name="Pladsholder til indhold 2"/>
          <p:cNvSpPr>
            <a:spLocks noGrp="1"/>
          </p:cNvSpPr>
          <p:nvPr>
            <p:ph idx="1"/>
          </p:nvPr>
        </p:nvSpPr>
        <p:spPr>
          <a:xfrm>
            <a:off x="0" y="1295400"/>
            <a:ext cx="9906000" cy="4727575"/>
          </a:xfrm>
        </p:spPr>
        <p:txBody>
          <a:bodyPr/>
          <a:lstStyle/>
          <a:p>
            <a:r>
              <a:rPr lang="en-GB" sz="2200" smtClean="0"/>
              <a:t>In the appendix, you’ll find a list of the terms and acronyms used in this presentation.</a:t>
            </a:r>
          </a:p>
          <a:p>
            <a:r>
              <a:rPr lang="en-GB" sz="2200" smtClean="0"/>
              <a:t>You’ll find more detailed accounts of FTRs as hedging instruments in the PowerPoint presentations ‘</a:t>
            </a:r>
            <a:r>
              <a:rPr lang="en-GB" sz="2200" i="1" smtClean="0"/>
              <a:t>Hedging with CfDs and FTRs Financial Transmissions Rights</a:t>
            </a:r>
            <a:r>
              <a:rPr lang="en-GB" sz="2200" smtClean="0"/>
              <a:t>’ and ‘</a:t>
            </a:r>
            <a:r>
              <a:rPr lang="en-GB" sz="2200" i="1" smtClean="0"/>
              <a:t>PTRs Physical Transmission Rights and cross-border CfDs</a:t>
            </a:r>
            <a:r>
              <a:rPr lang="en-GB" sz="2200" smtClean="0"/>
              <a:t>’ from Houmoller Consulting.</a:t>
            </a:r>
          </a:p>
          <a:p>
            <a:r>
              <a:rPr lang="en-GB" sz="2200" smtClean="0"/>
              <a:t>This PowerPoint presentation is animated</a:t>
            </a:r>
          </a:p>
          <a:p>
            <a:pPr lvl="1"/>
            <a:r>
              <a:rPr lang="en-GB" smtClean="0"/>
              <a:t>It’s recommended to run the animation when viewing the presentation.</a:t>
            </a:r>
          </a:p>
          <a:p>
            <a:r>
              <a:rPr lang="en-GB" sz="2200" smtClean="0"/>
              <a:t>On most computers, you can start the animation by pressing </a:t>
            </a:r>
            <a:r>
              <a:rPr lang="en-GB" sz="2200" i="1" u="sng" smtClean="0"/>
              <a:t>F5</a:t>
            </a:r>
            <a:r>
              <a:rPr lang="en-GB" sz="2200" i="1" smtClean="0"/>
              <a:t>.</a:t>
            </a:r>
          </a:p>
          <a:p>
            <a:pPr lvl="1"/>
            <a:r>
              <a:rPr lang="en-GB" smtClean="0"/>
              <a:t>Now the presentation moves one step forward, when you press </a:t>
            </a:r>
            <a:r>
              <a:rPr lang="en-GB" i="1" u="sng" smtClean="0"/>
              <a:t>Page Down</a:t>
            </a:r>
            <a:r>
              <a:rPr lang="en-GB" smtClean="0"/>
              <a:t>. It moves one step backward, when you press </a:t>
            </a:r>
            <a:r>
              <a:rPr lang="en-GB" i="1" u="sng" smtClean="0"/>
              <a:t>Page Up</a:t>
            </a:r>
            <a:r>
              <a:rPr lang="en-GB" smtClean="0"/>
              <a:t>.</a:t>
            </a:r>
          </a:p>
        </p:txBody>
      </p:sp>
      <p:sp>
        <p:nvSpPr>
          <p:cNvPr id="3076" name="Pladsholder til diasnummer 5"/>
          <p:cNvSpPr>
            <a:spLocks noGrp="1"/>
          </p:cNvSpPr>
          <p:nvPr>
            <p:ph type="sldNum" sz="quarter" idx="12"/>
          </p:nvPr>
        </p:nvSpPr>
        <p:spPr>
          <a:noFill/>
        </p:spPr>
        <p:txBody>
          <a:bodyPr/>
          <a:lstStyle/>
          <a:p>
            <a:fld id="{4AE82DD0-6C6D-4EEE-B4F3-DB13EDDAD17F}" type="slidenum">
              <a:rPr lang="en-GB" smtClean="0"/>
              <a:pPr/>
              <a:t>1</a:t>
            </a:fld>
            <a:endParaRPr lang="en-GB" smtClean="0"/>
          </a:p>
        </p:txBody>
      </p:sp>
    </p:spTree>
  </p:cSld>
  <p:clrMapOvr>
    <a:masterClrMapping/>
  </p:clrMapOvr>
  <p:transition spd="med">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el 1"/>
          <p:cNvSpPr>
            <a:spLocks noGrp="1"/>
          </p:cNvSpPr>
          <p:nvPr>
            <p:ph type="title"/>
          </p:nvPr>
        </p:nvSpPr>
        <p:spPr>
          <a:xfrm>
            <a:off x="73025" y="188913"/>
            <a:ext cx="8420100" cy="1143000"/>
          </a:xfrm>
        </p:spPr>
        <p:txBody>
          <a:bodyPr/>
          <a:lstStyle/>
          <a:p>
            <a:r>
              <a:rPr lang="en-GB" smtClean="0"/>
              <a:t>Issue 1 – conclusion from case A and case B</a:t>
            </a:r>
          </a:p>
        </p:txBody>
      </p:sp>
      <p:sp>
        <p:nvSpPr>
          <p:cNvPr id="12291" name="Pladsholder til indhold 2"/>
          <p:cNvSpPr>
            <a:spLocks noGrp="1"/>
          </p:cNvSpPr>
          <p:nvPr>
            <p:ph idx="1"/>
          </p:nvPr>
        </p:nvSpPr>
        <p:spPr>
          <a:xfrm>
            <a:off x="0" y="1323975"/>
            <a:ext cx="9906000" cy="5367338"/>
          </a:xfrm>
        </p:spPr>
        <p:txBody>
          <a:bodyPr/>
          <a:lstStyle/>
          <a:p>
            <a:r>
              <a:rPr lang="en-GB" sz="2200" smtClean="0"/>
              <a:t>For both cases, the average price difference is 4 EUR/MWh.</a:t>
            </a:r>
          </a:p>
          <a:p>
            <a:r>
              <a:rPr lang="en-GB" sz="2200" smtClean="0"/>
              <a:t>However, the values of the capacities are:</a:t>
            </a:r>
          </a:p>
          <a:p>
            <a:r>
              <a:rPr lang="en-GB" sz="2200" smtClean="0"/>
              <a:t>Case A</a:t>
            </a:r>
          </a:p>
          <a:p>
            <a:pPr lvl="1"/>
            <a:r>
              <a:rPr lang="en-GB" sz="2200" smtClean="0"/>
              <a:t>2880 EUR/MW direction south.</a:t>
            </a:r>
          </a:p>
          <a:p>
            <a:pPr lvl="1"/>
            <a:r>
              <a:rPr lang="en-GB" sz="2200" smtClean="0"/>
              <a:t>      0 EUR/MWh direction north.</a:t>
            </a:r>
          </a:p>
          <a:p>
            <a:r>
              <a:rPr lang="en-GB" sz="2200" smtClean="0"/>
              <a:t>Case B</a:t>
            </a:r>
          </a:p>
          <a:p>
            <a:pPr lvl="1"/>
            <a:r>
              <a:rPr lang="en-GB" sz="2200" smtClean="0"/>
              <a:t>2949.9 EUR/MW in direction south.</a:t>
            </a:r>
          </a:p>
          <a:p>
            <a:pPr lvl="1"/>
            <a:r>
              <a:rPr lang="en-GB" sz="2200" smtClean="0"/>
              <a:t>    71.9 EUR/MWh in direction north.</a:t>
            </a:r>
          </a:p>
          <a:p>
            <a:r>
              <a:rPr lang="en-GB" sz="2200" smtClean="0"/>
              <a:t>Note for case B: </a:t>
            </a:r>
            <a:r>
              <a:rPr lang="en-GB" sz="2200" u="sng" smtClean="0"/>
              <a:t>the values are positive in both directions</a:t>
            </a:r>
            <a:r>
              <a:rPr lang="en-GB" sz="2200" smtClean="0"/>
              <a:t>. This illustrates the fact that </a:t>
            </a:r>
            <a:r>
              <a:rPr lang="en-GB" sz="2200" u="sng" smtClean="0">
                <a:solidFill>
                  <a:srgbClr val="CC0000"/>
                </a:solidFill>
              </a:rPr>
              <a:t>FTRs are options</a:t>
            </a:r>
          </a:p>
          <a:p>
            <a:pPr lvl="1"/>
            <a:r>
              <a:rPr lang="en-GB" sz="2200" smtClean="0"/>
              <a:t>So are physical transmission rights.</a:t>
            </a:r>
          </a:p>
          <a:p>
            <a:r>
              <a:rPr lang="en-GB" sz="2200" smtClean="0"/>
              <a:t>As is always true for options: the value increases, when the volatility increases.</a:t>
            </a:r>
          </a:p>
        </p:txBody>
      </p:sp>
      <p:sp>
        <p:nvSpPr>
          <p:cNvPr id="12292" name="Pladsholder til diasnummer 5"/>
          <p:cNvSpPr>
            <a:spLocks noGrp="1"/>
          </p:cNvSpPr>
          <p:nvPr>
            <p:ph type="sldNum" sz="quarter" idx="12"/>
          </p:nvPr>
        </p:nvSpPr>
        <p:spPr>
          <a:noFill/>
        </p:spPr>
        <p:txBody>
          <a:bodyPr/>
          <a:lstStyle/>
          <a:p>
            <a:fld id="{7DF72105-FA2D-485D-A9CC-2AF3828C8994}" type="slidenum">
              <a:rPr lang="en-GB" smtClean="0"/>
              <a:pPr/>
              <a:t>10</a:t>
            </a:fld>
            <a:endParaRPr lang="en-GB" smtClean="0"/>
          </a:p>
        </p:txBody>
      </p:sp>
    </p:spTree>
  </p:cSld>
  <p:clrMapOvr>
    <a:masterClrMapping/>
  </p:clrMapOvr>
  <p:transition spd="med">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el 1"/>
          <p:cNvSpPr>
            <a:spLocks noGrp="1"/>
          </p:cNvSpPr>
          <p:nvPr>
            <p:ph type="title"/>
          </p:nvPr>
        </p:nvSpPr>
        <p:spPr>
          <a:xfrm>
            <a:off x="363538" y="333375"/>
            <a:ext cx="8420100" cy="1143000"/>
          </a:xfrm>
        </p:spPr>
        <p:txBody>
          <a:bodyPr/>
          <a:lstStyle/>
          <a:p>
            <a:r>
              <a:rPr lang="en-GB" sz="3800" smtClean="0"/>
              <a:t>The average price difference</a:t>
            </a:r>
            <a:br>
              <a:rPr lang="en-GB" sz="3800" smtClean="0"/>
            </a:br>
            <a:r>
              <a:rPr lang="en-GB" sz="3800" smtClean="0"/>
              <a:t>and the auction prices</a:t>
            </a:r>
          </a:p>
        </p:txBody>
      </p:sp>
      <p:sp>
        <p:nvSpPr>
          <p:cNvPr id="13315" name="Pladsholder til indhold 2"/>
          <p:cNvSpPr>
            <a:spLocks noGrp="1"/>
          </p:cNvSpPr>
          <p:nvPr>
            <p:ph idx="1"/>
          </p:nvPr>
        </p:nvSpPr>
        <p:spPr>
          <a:xfrm>
            <a:off x="0" y="1684338"/>
            <a:ext cx="9906000" cy="5122862"/>
          </a:xfrm>
        </p:spPr>
        <p:txBody>
          <a:bodyPr/>
          <a:lstStyle/>
          <a:p>
            <a:pPr>
              <a:tabLst>
                <a:tab pos="6908800" algn="l"/>
                <a:tab pos="7620000" algn="l"/>
              </a:tabLst>
            </a:pPr>
            <a:r>
              <a:rPr lang="en-GB" smtClean="0"/>
              <a:t>With the assumptions mentioned previously, the expected, average price difference can be calculated from the auction prices:</a:t>
            </a:r>
          </a:p>
          <a:p>
            <a:pPr>
              <a:tabLst>
                <a:tab pos="6908800" algn="l"/>
                <a:tab pos="7620000" algn="l"/>
              </a:tabLst>
            </a:pPr>
            <a:r>
              <a:rPr lang="en-GB" smtClean="0"/>
              <a:t>Case A – in direction south:</a:t>
            </a:r>
          </a:p>
          <a:p>
            <a:pPr lvl="1">
              <a:tabLst>
                <a:tab pos="6908800" algn="l"/>
                <a:tab pos="7620000" algn="l"/>
              </a:tabLst>
            </a:pPr>
            <a:r>
              <a:rPr lang="en-GB" sz="2200" smtClean="0"/>
              <a:t>2880 EUR/MW  </a:t>
            </a:r>
            <a:r>
              <a:rPr lang="en-GB" sz="2400" smtClean="0"/>
              <a:t>/</a:t>
            </a:r>
            <a:r>
              <a:rPr lang="en-GB" sz="2200" smtClean="0"/>
              <a:t>  720 h	=	4 EUR/MWh.</a:t>
            </a:r>
          </a:p>
          <a:p>
            <a:pPr>
              <a:tabLst>
                <a:tab pos="6908800" algn="l"/>
                <a:tab pos="7620000" algn="l"/>
              </a:tabLst>
            </a:pPr>
            <a:r>
              <a:rPr lang="en-GB" smtClean="0"/>
              <a:t>Case B – in direction south:</a:t>
            </a:r>
          </a:p>
          <a:p>
            <a:pPr lvl="1">
              <a:tabLst>
                <a:tab pos="6908800" algn="l"/>
                <a:tab pos="7620000" algn="l"/>
              </a:tabLst>
            </a:pPr>
            <a:r>
              <a:rPr lang="en-GB" sz="2200" smtClean="0"/>
              <a:t>(2949.9 - 71.9) EUR/MW   </a:t>
            </a:r>
            <a:r>
              <a:rPr lang="en-GB" sz="2400" smtClean="0"/>
              <a:t>/</a:t>
            </a:r>
            <a:r>
              <a:rPr lang="en-GB" sz="2200" smtClean="0"/>
              <a:t>   720 h	=	4 EUR/MWh.</a:t>
            </a:r>
          </a:p>
          <a:p>
            <a:pPr>
              <a:tabLst>
                <a:tab pos="6908800" algn="l"/>
                <a:tab pos="7620000" algn="l"/>
              </a:tabLst>
            </a:pPr>
            <a:r>
              <a:rPr lang="en-GB" smtClean="0"/>
              <a:t>However, it does not work the other way round:</a:t>
            </a:r>
          </a:p>
          <a:p>
            <a:pPr lvl="1">
              <a:tabLst>
                <a:tab pos="6908800" algn="l"/>
                <a:tab pos="7620000" algn="l"/>
              </a:tabLst>
            </a:pPr>
            <a:r>
              <a:rPr lang="en-GB" sz="2200" smtClean="0"/>
              <a:t>Even a perfect forecast of the average price difference will not give you the value of cross-border capacity.</a:t>
            </a:r>
          </a:p>
        </p:txBody>
      </p:sp>
      <p:sp>
        <p:nvSpPr>
          <p:cNvPr id="13316" name="Pladsholder til diasnummer 5"/>
          <p:cNvSpPr>
            <a:spLocks noGrp="1"/>
          </p:cNvSpPr>
          <p:nvPr>
            <p:ph type="sldNum" sz="quarter" idx="12"/>
          </p:nvPr>
        </p:nvSpPr>
        <p:spPr>
          <a:noFill/>
        </p:spPr>
        <p:txBody>
          <a:bodyPr/>
          <a:lstStyle/>
          <a:p>
            <a:fld id="{BE47E145-B5A0-466E-8B6B-E0EB2091A3A7}" type="slidenum">
              <a:rPr lang="en-GB" smtClean="0"/>
              <a:pPr/>
              <a:t>11</a:t>
            </a:fld>
            <a:endParaRPr lang="en-GB" smtClean="0"/>
          </a:p>
        </p:txBody>
      </p:sp>
      <p:sp>
        <p:nvSpPr>
          <p:cNvPr id="13317" name="Pladsholder til dato 6"/>
          <p:cNvSpPr>
            <a:spLocks noGrp="1"/>
          </p:cNvSpPr>
          <p:nvPr>
            <p:ph type="dt" sz="quarter" idx="10"/>
          </p:nvPr>
        </p:nvSpPr>
        <p:spPr>
          <a:noFill/>
        </p:spPr>
        <p:txBody>
          <a:bodyPr/>
          <a:lstStyle/>
          <a:p>
            <a:r>
              <a:rPr lang="da-DK"/>
              <a:t>June 5, 2011</a:t>
            </a:r>
            <a:endParaRPr lang="en-GB"/>
          </a:p>
        </p:txBody>
      </p:sp>
      <p:sp>
        <p:nvSpPr>
          <p:cNvPr id="13318" name="Pladsholder til sidefod 7"/>
          <p:cNvSpPr>
            <a:spLocks noGrp="1"/>
          </p:cNvSpPr>
          <p:nvPr>
            <p:ph type="ftr" sz="quarter" idx="11"/>
          </p:nvPr>
        </p:nvSpPr>
        <p:spPr>
          <a:noFill/>
        </p:spPr>
        <p:txBody>
          <a:bodyPr/>
          <a:lstStyle/>
          <a:p>
            <a:r>
              <a:rPr lang="en-GB" smtClean="0"/>
              <a:t>Anders Plejdrup Houmøller</a:t>
            </a:r>
          </a:p>
        </p:txBody>
      </p:sp>
    </p:spTree>
  </p:cSld>
  <p:clrMapOvr>
    <a:masterClrMapping/>
  </p:clrMapOvr>
  <p:transition spd="med">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Pladsholder til dato 1"/>
          <p:cNvSpPr>
            <a:spLocks noGrp="1"/>
          </p:cNvSpPr>
          <p:nvPr>
            <p:ph type="dt" sz="quarter" idx="10"/>
          </p:nvPr>
        </p:nvSpPr>
        <p:spPr>
          <a:noFill/>
        </p:spPr>
        <p:txBody>
          <a:bodyPr/>
          <a:lstStyle/>
          <a:p>
            <a:r>
              <a:rPr lang="da-DK"/>
              <a:t>June 5, 2011</a:t>
            </a:r>
            <a:endParaRPr lang="en-GB"/>
          </a:p>
        </p:txBody>
      </p:sp>
      <p:sp>
        <p:nvSpPr>
          <p:cNvPr id="14339" name="Pladsholder til sidefod 2"/>
          <p:cNvSpPr>
            <a:spLocks noGrp="1"/>
          </p:cNvSpPr>
          <p:nvPr>
            <p:ph type="ftr" sz="quarter" idx="11"/>
          </p:nvPr>
        </p:nvSpPr>
        <p:spPr>
          <a:noFill/>
        </p:spPr>
        <p:txBody>
          <a:bodyPr/>
          <a:lstStyle/>
          <a:p>
            <a:r>
              <a:rPr lang="en-GB" smtClean="0"/>
              <a:t>Anders Plejdrup Houmøller</a:t>
            </a:r>
          </a:p>
        </p:txBody>
      </p:sp>
      <p:sp>
        <p:nvSpPr>
          <p:cNvPr id="14340" name="Pladsholder til diasnummer 3"/>
          <p:cNvSpPr>
            <a:spLocks noGrp="1"/>
          </p:cNvSpPr>
          <p:nvPr>
            <p:ph type="sldNum" sz="quarter" idx="12"/>
          </p:nvPr>
        </p:nvSpPr>
        <p:spPr>
          <a:noFill/>
        </p:spPr>
        <p:txBody>
          <a:bodyPr/>
          <a:lstStyle/>
          <a:p>
            <a:fld id="{18685434-1E0E-461B-A9EC-935D9464C963}" type="slidenum">
              <a:rPr lang="en-GB" smtClean="0"/>
              <a:pPr/>
              <a:t>12</a:t>
            </a:fld>
            <a:endParaRPr lang="en-GB" smtClean="0"/>
          </a:p>
        </p:txBody>
      </p:sp>
      <p:sp>
        <p:nvSpPr>
          <p:cNvPr id="14341" name="Tekstboks 4"/>
          <p:cNvSpPr txBox="1">
            <a:spLocks noChangeArrowheads="1"/>
          </p:cNvSpPr>
          <p:nvPr/>
        </p:nvSpPr>
        <p:spPr bwMode="auto">
          <a:xfrm>
            <a:off x="622300" y="2192338"/>
            <a:ext cx="8312150" cy="1200150"/>
          </a:xfrm>
          <a:prstGeom prst="rect">
            <a:avLst/>
          </a:prstGeom>
          <a:noFill/>
          <a:ln w="9525">
            <a:noFill/>
            <a:miter lim="800000"/>
            <a:headEnd/>
            <a:tailEnd/>
          </a:ln>
        </p:spPr>
        <p:txBody>
          <a:bodyPr wrap="none">
            <a:spAutoFit/>
          </a:bodyPr>
          <a:lstStyle/>
          <a:p>
            <a:pPr algn="ctr"/>
            <a:r>
              <a:rPr lang="en-GB" sz="4400"/>
              <a:t>Issue no. 2</a:t>
            </a:r>
          </a:p>
          <a:p>
            <a:pPr algn="ctr"/>
            <a:r>
              <a:rPr lang="en-GB" sz="2800"/>
              <a:t>Using short-term FTRs for price hedging</a:t>
            </a:r>
          </a:p>
        </p:txBody>
      </p:sp>
    </p:spTree>
  </p:cSld>
  <p:clrMapOvr>
    <a:masterClrMapping/>
  </p:clrMapOvr>
  <p:transition spd="med">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el 1"/>
          <p:cNvSpPr>
            <a:spLocks noGrp="1"/>
          </p:cNvSpPr>
          <p:nvPr>
            <p:ph type="title"/>
          </p:nvPr>
        </p:nvSpPr>
        <p:spPr>
          <a:xfrm>
            <a:off x="0" y="101600"/>
            <a:ext cx="8420100" cy="1143000"/>
          </a:xfrm>
        </p:spPr>
        <p:txBody>
          <a:bodyPr/>
          <a:lstStyle/>
          <a:p>
            <a:r>
              <a:rPr lang="en-GB" smtClean="0"/>
              <a:t>The current financial contracts</a:t>
            </a:r>
            <a:br>
              <a:rPr lang="en-GB" smtClean="0"/>
            </a:br>
            <a:r>
              <a:rPr lang="en-GB" sz="2400" smtClean="0"/>
              <a:t>Compared with short-term FTRs</a:t>
            </a:r>
          </a:p>
        </p:txBody>
      </p:sp>
      <p:sp>
        <p:nvSpPr>
          <p:cNvPr id="15363" name="Pladsholder til indhold 2"/>
          <p:cNvSpPr>
            <a:spLocks noGrp="1"/>
          </p:cNvSpPr>
          <p:nvPr>
            <p:ph idx="1"/>
          </p:nvPr>
        </p:nvSpPr>
        <p:spPr>
          <a:xfrm>
            <a:off x="28575" y="1131888"/>
            <a:ext cx="9848850" cy="5559425"/>
          </a:xfrm>
        </p:spPr>
        <p:txBody>
          <a:bodyPr/>
          <a:lstStyle/>
          <a:p>
            <a:r>
              <a:rPr lang="en-GB" sz="2000" smtClean="0"/>
              <a:t>The current financial contracts hedge against area prices during a given time period</a:t>
            </a:r>
          </a:p>
          <a:p>
            <a:pPr lvl="1"/>
            <a:r>
              <a:rPr lang="en-GB" smtClean="0"/>
              <a:t>Currently, in the Nordic countries, the minimum time period for an area hedge is a month.</a:t>
            </a:r>
          </a:p>
          <a:p>
            <a:r>
              <a:rPr lang="en-GB" sz="2000" smtClean="0"/>
              <a:t>The current financial contracts do not hedge against cross-border price differences</a:t>
            </a:r>
          </a:p>
          <a:p>
            <a:pPr lvl="1"/>
            <a:r>
              <a:rPr lang="en-GB" smtClean="0"/>
              <a:t>And you can not use these financial contracts to hedge against single-hour price spikes.</a:t>
            </a:r>
          </a:p>
          <a:p>
            <a:pPr lvl="1"/>
            <a:r>
              <a:rPr lang="en-GB" smtClean="0"/>
              <a:t>However, with ever more wind energy entering the market, more price spikes during a few hours are inevitable!</a:t>
            </a:r>
          </a:p>
          <a:p>
            <a:r>
              <a:rPr lang="en-GB" sz="2000" smtClean="0"/>
              <a:t>Weekly and daily FTR auctions can be used to hedge against this.</a:t>
            </a:r>
          </a:p>
          <a:p>
            <a:r>
              <a:rPr lang="en-GB" sz="2000" smtClean="0"/>
              <a:t>This is important for players who have a lot of wind energy in their portfolio</a:t>
            </a:r>
          </a:p>
          <a:p>
            <a:pPr lvl="1"/>
            <a:r>
              <a:rPr lang="en-GB" smtClean="0"/>
              <a:t>Or for players, who simply are in areas where there is much wind energy.</a:t>
            </a:r>
          </a:p>
        </p:txBody>
      </p:sp>
      <p:sp>
        <p:nvSpPr>
          <p:cNvPr id="15364" name="Pladsholder til diasnummer 5"/>
          <p:cNvSpPr>
            <a:spLocks noGrp="1"/>
          </p:cNvSpPr>
          <p:nvPr>
            <p:ph type="sldNum" sz="quarter" idx="12"/>
          </p:nvPr>
        </p:nvSpPr>
        <p:spPr>
          <a:noFill/>
        </p:spPr>
        <p:txBody>
          <a:bodyPr/>
          <a:lstStyle/>
          <a:p>
            <a:fld id="{6FE845B9-6E03-4429-99A0-0A44AEE58337}" type="slidenum">
              <a:rPr lang="en-GB" smtClean="0"/>
              <a:pPr/>
              <a:t>13</a:t>
            </a:fld>
            <a:endParaRPr lang="en-GB" smtClean="0"/>
          </a:p>
        </p:txBody>
      </p:sp>
    </p:spTree>
  </p:cSld>
  <p:clrMapOvr>
    <a:masterClrMapping/>
  </p:clrMapOvr>
  <p:transition spd="med">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el 1"/>
          <p:cNvSpPr>
            <a:spLocks noGrp="1"/>
          </p:cNvSpPr>
          <p:nvPr>
            <p:ph type="title"/>
          </p:nvPr>
        </p:nvSpPr>
        <p:spPr/>
        <p:txBody>
          <a:bodyPr/>
          <a:lstStyle/>
          <a:p>
            <a:r>
              <a:rPr lang="en-GB" smtClean="0"/>
              <a:t>Hedging with short-term FTRs</a:t>
            </a:r>
          </a:p>
        </p:txBody>
      </p:sp>
      <p:sp>
        <p:nvSpPr>
          <p:cNvPr id="16387" name="Pladsholder til indhold 2"/>
          <p:cNvSpPr>
            <a:spLocks noGrp="1"/>
          </p:cNvSpPr>
          <p:nvPr>
            <p:ph idx="1"/>
          </p:nvPr>
        </p:nvSpPr>
        <p:spPr>
          <a:xfrm>
            <a:off x="42863" y="900113"/>
            <a:ext cx="9855200" cy="5514975"/>
          </a:xfrm>
        </p:spPr>
        <p:txBody>
          <a:bodyPr/>
          <a:lstStyle/>
          <a:p>
            <a:r>
              <a:rPr lang="en-GB" sz="2200" smtClean="0"/>
              <a:t>Assume you are a player with a lot of wind energy in your portfolio</a:t>
            </a:r>
          </a:p>
          <a:p>
            <a:pPr lvl="1"/>
            <a:r>
              <a:rPr lang="en-GB" sz="2200" smtClean="0"/>
              <a:t>Or you may simply be a player in an area with much wind energy.</a:t>
            </a:r>
          </a:p>
          <a:p>
            <a:r>
              <a:rPr lang="en-GB" sz="2200" smtClean="0"/>
              <a:t>For the Nordic area, the CfDs are notoriously illiquid and have low correlation to the actual spot prices.</a:t>
            </a:r>
          </a:p>
          <a:p>
            <a:r>
              <a:rPr lang="en-GB" sz="2200" smtClean="0"/>
              <a:t>However, with short-term FTRs you need not resort to this primitive price hedging.</a:t>
            </a:r>
          </a:p>
          <a:p>
            <a:r>
              <a:rPr lang="en-GB" sz="2200" smtClean="0"/>
              <a:t>On a short-term basis, you can evaluate whether you need hedging against your obligations</a:t>
            </a:r>
          </a:p>
          <a:p>
            <a:pPr lvl="1"/>
            <a:r>
              <a:rPr lang="en-GB" sz="2200" smtClean="0"/>
              <a:t>Using short-term FTRs as the tool.</a:t>
            </a:r>
          </a:p>
          <a:p>
            <a:r>
              <a:rPr lang="en-GB" sz="2200" smtClean="0"/>
              <a:t>With FTRs, you can use the price on the other side of the border as the anchor</a:t>
            </a:r>
          </a:p>
          <a:p>
            <a:pPr lvl="1"/>
            <a:r>
              <a:rPr lang="en-GB" sz="2200" smtClean="0"/>
              <a:t>A FTR is a hedge, if your area price spikes, and the price in the neighbouring area does not.</a:t>
            </a:r>
          </a:p>
        </p:txBody>
      </p:sp>
      <p:sp>
        <p:nvSpPr>
          <p:cNvPr id="16388" name="Pladsholder til diasnummer 5"/>
          <p:cNvSpPr>
            <a:spLocks noGrp="1"/>
          </p:cNvSpPr>
          <p:nvPr>
            <p:ph type="sldNum" sz="quarter" idx="12"/>
          </p:nvPr>
        </p:nvSpPr>
        <p:spPr>
          <a:noFill/>
        </p:spPr>
        <p:txBody>
          <a:bodyPr/>
          <a:lstStyle/>
          <a:p>
            <a:fld id="{9D965FDC-25AD-478F-90C0-7D64BE030BA9}" type="slidenum">
              <a:rPr lang="en-GB" smtClean="0"/>
              <a:pPr/>
              <a:t>14</a:t>
            </a:fld>
            <a:endParaRPr lang="en-GB" smtClean="0"/>
          </a:p>
        </p:txBody>
      </p:sp>
    </p:spTree>
  </p:cSld>
  <p:clrMapOvr>
    <a:masterClrMapping/>
  </p:clrMapOvr>
  <p:transition spd="med">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Pladsholder til dato 1"/>
          <p:cNvSpPr>
            <a:spLocks noGrp="1"/>
          </p:cNvSpPr>
          <p:nvPr>
            <p:ph type="dt" sz="quarter" idx="10"/>
          </p:nvPr>
        </p:nvSpPr>
        <p:spPr>
          <a:noFill/>
        </p:spPr>
        <p:txBody>
          <a:bodyPr/>
          <a:lstStyle/>
          <a:p>
            <a:r>
              <a:rPr lang="da-DK"/>
              <a:t>June 5, 2011</a:t>
            </a:r>
            <a:endParaRPr lang="en-GB"/>
          </a:p>
        </p:txBody>
      </p:sp>
      <p:sp>
        <p:nvSpPr>
          <p:cNvPr id="17411" name="Pladsholder til sidefod 2"/>
          <p:cNvSpPr>
            <a:spLocks noGrp="1"/>
          </p:cNvSpPr>
          <p:nvPr>
            <p:ph type="ftr" sz="quarter" idx="11"/>
          </p:nvPr>
        </p:nvSpPr>
        <p:spPr>
          <a:noFill/>
        </p:spPr>
        <p:txBody>
          <a:bodyPr/>
          <a:lstStyle/>
          <a:p>
            <a:r>
              <a:rPr lang="en-GB" smtClean="0"/>
              <a:t>Anders Plejdrup Houmøller</a:t>
            </a:r>
          </a:p>
        </p:txBody>
      </p:sp>
      <p:sp>
        <p:nvSpPr>
          <p:cNvPr id="17412" name="Pladsholder til diasnummer 3"/>
          <p:cNvSpPr>
            <a:spLocks noGrp="1"/>
          </p:cNvSpPr>
          <p:nvPr>
            <p:ph type="sldNum" sz="quarter" idx="12"/>
          </p:nvPr>
        </p:nvSpPr>
        <p:spPr>
          <a:noFill/>
        </p:spPr>
        <p:txBody>
          <a:bodyPr/>
          <a:lstStyle/>
          <a:p>
            <a:fld id="{131D88EF-0769-448E-9B3C-D668C09F49B8}" type="slidenum">
              <a:rPr lang="en-GB" smtClean="0"/>
              <a:pPr/>
              <a:t>15</a:t>
            </a:fld>
            <a:endParaRPr lang="en-GB" smtClean="0"/>
          </a:p>
        </p:txBody>
      </p:sp>
      <p:sp>
        <p:nvSpPr>
          <p:cNvPr id="17413" name="Tekstboks 4"/>
          <p:cNvSpPr txBox="1">
            <a:spLocks noChangeArrowheads="1"/>
          </p:cNvSpPr>
          <p:nvPr/>
        </p:nvSpPr>
        <p:spPr bwMode="auto">
          <a:xfrm>
            <a:off x="1130300" y="2249488"/>
            <a:ext cx="7399338" cy="1754187"/>
          </a:xfrm>
          <a:prstGeom prst="rect">
            <a:avLst/>
          </a:prstGeom>
          <a:noFill/>
          <a:ln w="9525">
            <a:noFill/>
            <a:miter lim="800000"/>
            <a:headEnd/>
            <a:tailEnd/>
          </a:ln>
        </p:spPr>
        <p:txBody>
          <a:bodyPr wrap="none">
            <a:spAutoFit/>
          </a:bodyPr>
          <a:lstStyle/>
          <a:p>
            <a:pPr algn="ctr"/>
            <a:r>
              <a:rPr lang="en-GB" sz="6000"/>
              <a:t>Appendix</a:t>
            </a:r>
          </a:p>
          <a:p>
            <a:pPr algn="ctr"/>
            <a:r>
              <a:rPr lang="en-GB" sz="4800"/>
              <a:t>Terms and acronyms</a:t>
            </a:r>
          </a:p>
        </p:txBody>
      </p:sp>
    </p:spTree>
  </p:cSld>
  <p:clrMapOvr>
    <a:masterClrMapping/>
  </p:clrMapOvr>
  <p:transition spd="med">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el 1"/>
          <p:cNvSpPr>
            <a:spLocks noGrp="1"/>
          </p:cNvSpPr>
          <p:nvPr>
            <p:ph type="title"/>
          </p:nvPr>
        </p:nvSpPr>
        <p:spPr>
          <a:xfrm>
            <a:off x="0" y="231775"/>
            <a:ext cx="9172575" cy="1143000"/>
          </a:xfrm>
        </p:spPr>
        <p:txBody>
          <a:bodyPr/>
          <a:lstStyle/>
          <a:p>
            <a:r>
              <a:rPr lang="en-GB" smtClean="0"/>
              <a:t>Terminology and acronyms – 1</a:t>
            </a:r>
            <a:br>
              <a:rPr lang="en-GB" smtClean="0"/>
            </a:br>
            <a:r>
              <a:rPr lang="en-GB" sz="2400" smtClean="0"/>
              <a:t>As used in this presentation</a:t>
            </a:r>
          </a:p>
        </p:txBody>
      </p:sp>
      <p:sp>
        <p:nvSpPr>
          <p:cNvPr id="18435" name="Pladsholder til indhold 2"/>
          <p:cNvSpPr>
            <a:spLocks noGrp="1"/>
          </p:cNvSpPr>
          <p:nvPr>
            <p:ph idx="1"/>
          </p:nvPr>
        </p:nvSpPr>
        <p:spPr>
          <a:xfrm>
            <a:off x="0" y="1306513"/>
            <a:ext cx="9906000" cy="5097462"/>
          </a:xfrm>
        </p:spPr>
        <p:txBody>
          <a:bodyPr/>
          <a:lstStyle/>
          <a:p>
            <a:r>
              <a:rPr lang="en-GB" sz="2000" i="1" smtClean="0"/>
              <a:t>Area</a:t>
            </a:r>
            <a:r>
              <a:rPr lang="en-GB" sz="2000" smtClean="0"/>
              <a:t>  is used as the short version of bidding area.</a:t>
            </a:r>
            <a:endParaRPr lang="en-GB" sz="2000" i="1" smtClean="0"/>
          </a:p>
          <a:p>
            <a:r>
              <a:rPr lang="en-GB" sz="2000" i="1" smtClean="0"/>
              <a:t>Bidding area</a:t>
            </a:r>
            <a:r>
              <a:rPr lang="en-GB" sz="2000" smtClean="0"/>
              <a:t>  means a geographical area, within which the players can trade electrical energy without considering grid bottlenecks.</a:t>
            </a:r>
          </a:p>
          <a:p>
            <a:r>
              <a:rPr lang="en-GB" sz="2000" i="1" smtClean="0"/>
              <a:t>Border</a:t>
            </a:r>
            <a:r>
              <a:rPr lang="en-GB" sz="2000" smtClean="0"/>
              <a:t>  means a border between two bidding areas</a:t>
            </a:r>
          </a:p>
          <a:p>
            <a:pPr lvl="1"/>
            <a:r>
              <a:rPr lang="en-GB" smtClean="0"/>
              <a:t>Hence, it need not be a border between two countries. It may be a border between two bidding areas inside a country.</a:t>
            </a:r>
          </a:p>
          <a:p>
            <a:r>
              <a:rPr lang="en-GB" sz="2000" i="1" smtClean="0"/>
              <a:t>Congestion rent</a:t>
            </a:r>
            <a:r>
              <a:rPr lang="en-GB" sz="2000" smtClean="0"/>
              <a:t>  The arbitrage revenue earned by implicit auction. In implicit auction, for each interconnector, some body must buy energy on the interconnector’s low-price side and sell the energy on the high-price side. Normally, this body is appointed by the interconnector’s capacity owners; and the arbitrage revenue is collected by the capacity owners. The amount of energy traded cross-border is calculated by means of market splitting or market coupling.</a:t>
            </a:r>
          </a:p>
        </p:txBody>
      </p:sp>
      <p:sp>
        <p:nvSpPr>
          <p:cNvPr id="18436" name="Pladsholder til diasnummer 5"/>
          <p:cNvSpPr>
            <a:spLocks noGrp="1"/>
          </p:cNvSpPr>
          <p:nvPr>
            <p:ph type="sldNum" sz="quarter" idx="12"/>
          </p:nvPr>
        </p:nvSpPr>
        <p:spPr>
          <a:noFill/>
        </p:spPr>
        <p:txBody>
          <a:bodyPr/>
          <a:lstStyle/>
          <a:p>
            <a:fld id="{6B86A628-252B-43FC-94F0-47CB36B617EA}" type="slidenum">
              <a:rPr lang="en-GB" smtClean="0"/>
              <a:pPr/>
              <a:t>16</a:t>
            </a:fld>
            <a:endParaRPr lang="en-GB" smtClean="0"/>
          </a:p>
        </p:txBody>
      </p:sp>
      <p:sp>
        <p:nvSpPr>
          <p:cNvPr id="18437" name="Pladsholder til dato 4"/>
          <p:cNvSpPr>
            <a:spLocks noGrp="1"/>
          </p:cNvSpPr>
          <p:nvPr>
            <p:ph type="dt" sz="quarter" idx="10"/>
          </p:nvPr>
        </p:nvSpPr>
        <p:spPr>
          <a:noFill/>
        </p:spPr>
        <p:txBody>
          <a:bodyPr/>
          <a:lstStyle/>
          <a:p>
            <a:r>
              <a:rPr lang="da-DK"/>
              <a:t>June 5, 2011</a:t>
            </a:r>
            <a:endParaRPr lang="en-GB"/>
          </a:p>
        </p:txBody>
      </p:sp>
      <p:sp>
        <p:nvSpPr>
          <p:cNvPr id="18438" name="Pladsholder til sidefod 5"/>
          <p:cNvSpPr>
            <a:spLocks noGrp="1"/>
          </p:cNvSpPr>
          <p:nvPr>
            <p:ph type="ftr" sz="quarter" idx="11"/>
          </p:nvPr>
        </p:nvSpPr>
        <p:spPr>
          <a:noFill/>
        </p:spPr>
        <p:txBody>
          <a:bodyPr/>
          <a:lstStyle/>
          <a:p>
            <a:r>
              <a:rPr lang="en-GB" smtClean="0"/>
              <a:t>Anders Plejdrup Houmøller</a:t>
            </a:r>
          </a:p>
        </p:txBody>
      </p:sp>
    </p:spTree>
  </p:cSld>
  <p:clrMapOvr>
    <a:masterClrMapping/>
  </p:clrMapOvr>
  <p:transition spd="med">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el 1"/>
          <p:cNvSpPr>
            <a:spLocks noGrp="1"/>
          </p:cNvSpPr>
          <p:nvPr>
            <p:ph type="title"/>
          </p:nvPr>
        </p:nvSpPr>
        <p:spPr>
          <a:xfrm>
            <a:off x="0" y="290513"/>
            <a:ext cx="9172575" cy="1143000"/>
          </a:xfrm>
        </p:spPr>
        <p:txBody>
          <a:bodyPr/>
          <a:lstStyle/>
          <a:p>
            <a:r>
              <a:rPr lang="en-GB" smtClean="0"/>
              <a:t>Terminology and acronyms – 2</a:t>
            </a:r>
            <a:br>
              <a:rPr lang="en-GB" smtClean="0"/>
            </a:br>
            <a:r>
              <a:rPr lang="en-GB" sz="2400" smtClean="0"/>
              <a:t>As used in this presentation</a:t>
            </a:r>
          </a:p>
        </p:txBody>
      </p:sp>
      <p:sp>
        <p:nvSpPr>
          <p:cNvPr id="19459" name="Pladsholder til indhold 2"/>
          <p:cNvSpPr>
            <a:spLocks noGrp="1"/>
          </p:cNvSpPr>
          <p:nvPr>
            <p:ph idx="1"/>
          </p:nvPr>
        </p:nvSpPr>
        <p:spPr>
          <a:xfrm>
            <a:off x="87313" y="1436688"/>
            <a:ext cx="9739312" cy="5210175"/>
          </a:xfrm>
        </p:spPr>
        <p:txBody>
          <a:bodyPr/>
          <a:lstStyle/>
          <a:p>
            <a:r>
              <a:rPr lang="en-GB" sz="2000" i="1" smtClean="0"/>
              <a:t>Double auction</a:t>
            </a:r>
            <a:r>
              <a:rPr lang="en-GB" sz="2000" smtClean="0"/>
              <a:t>  A calculation method whereby an exchange’s price is set by calculating the intersection between the exchange’s supply curve and the exchange’s demand curve.</a:t>
            </a:r>
          </a:p>
          <a:p>
            <a:r>
              <a:rPr lang="en-GB" sz="2000" i="1" smtClean="0"/>
              <a:t>FTR</a:t>
            </a:r>
            <a:r>
              <a:rPr lang="en-GB" sz="2000" smtClean="0"/>
              <a:t>  Financial Transmission Right. For a given border, this is a system, where the TSOs auction off the border’s future, unknown congestion rent. The buyers are said to have bought FTRs.</a:t>
            </a:r>
          </a:p>
          <a:p>
            <a:pPr>
              <a:buFont typeface="Monotype Sorts" pitchFamily="2" charset="2"/>
              <a:buNone/>
            </a:pPr>
            <a:r>
              <a:rPr lang="en-GB" sz="2000" smtClean="0"/>
              <a:t>	You’ll find more detailed accounts of FTRs as hedging instruments in the PowerPoint presentations ‘</a:t>
            </a:r>
            <a:r>
              <a:rPr lang="en-GB" sz="2000" i="1" smtClean="0"/>
              <a:t>Hedging with CfDs and FTRs Financial Transmissions Rights</a:t>
            </a:r>
            <a:r>
              <a:rPr lang="en-GB" sz="2000" smtClean="0"/>
              <a:t>’ and ‘</a:t>
            </a:r>
            <a:r>
              <a:rPr lang="en-GB" sz="2000" i="1" smtClean="0"/>
              <a:t>PTRs Physical Transmission Rights and cross-border CfDs</a:t>
            </a:r>
            <a:r>
              <a:rPr lang="en-GB" sz="2000" smtClean="0"/>
              <a:t>’ from Houmoller Consulting.</a:t>
            </a:r>
          </a:p>
          <a:p>
            <a:r>
              <a:rPr lang="en-GB" sz="2000" i="1" smtClean="0"/>
              <a:t>Implicit auction</a:t>
            </a:r>
            <a:r>
              <a:rPr lang="en-GB" sz="2000" smtClean="0"/>
              <a:t>  The common term for market coupling and market splitting.</a:t>
            </a:r>
          </a:p>
        </p:txBody>
      </p:sp>
      <p:sp>
        <p:nvSpPr>
          <p:cNvPr id="19460" name="Pladsholder til diasnummer 5"/>
          <p:cNvSpPr>
            <a:spLocks noGrp="1"/>
          </p:cNvSpPr>
          <p:nvPr>
            <p:ph type="sldNum" sz="quarter" idx="12"/>
          </p:nvPr>
        </p:nvSpPr>
        <p:spPr>
          <a:noFill/>
        </p:spPr>
        <p:txBody>
          <a:bodyPr/>
          <a:lstStyle/>
          <a:p>
            <a:fld id="{7AF9CAD4-DA20-4D35-AA13-6520A91D58C2}" type="slidenum">
              <a:rPr lang="en-GB" smtClean="0"/>
              <a:pPr/>
              <a:t>17</a:t>
            </a:fld>
            <a:endParaRPr lang="en-GB" smtClean="0"/>
          </a:p>
        </p:txBody>
      </p:sp>
      <p:sp>
        <p:nvSpPr>
          <p:cNvPr id="19461" name="Pladsholder til dato 4"/>
          <p:cNvSpPr>
            <a:spLocks noGrp="1"/>
          </p:cNvSpPr>
          <p:nvPr>
            <p:ph type="dt" sz="quarter" idx="10"/>
          </p:nvPr>
        </p:nvSpPr>
        <p:spPr>
          <a:noFill/>
        </p:spPr>
        <p:txBody>
          <a:bodyPr/>
          <a:lstStyle/>
          <a:p>
            <a:r>
              <a:rPr lang="da-DK"/>
              <a:t>June 5, 2011</a:t>
            </a:r>
            <a:endParaRPr lang="en-GB"/>
          </a:p>
        </p:txBody>
      </p:sp>
      <p:sp>
        <p:nvSpPr>
          <p:cNvPr id="19462" name="Pladsholder til sidefod 5"/>
          <p:cNvSpPr>
            <a:spLocks noGrp="1"/>
          </p:cNvSpPr>
          <p:nvPr>
            <p:ph type="ftr" sz="quarter" idx="11"/>
          </p:nvPr>
        </p:nvSpPr>
        <p:spPr>
          <a:noFill/>
        </p:spPr>
        <p:txBody>
          <a:bodyPr/>
          <a:lstStyle/>
          <a:p>
            <a:r>
              <a:rPr lang="en-GB" smtClean="0"/>
              <a:t>Anders Plejdrup Houmøller</a:t>
            </a:r>
          </a:p>
        </p:txBody>
      </p:sp>
    </p:spTree>
  </p:cSld>
  <p:clrMapOvr>
    <a:masterClrMapping/>
  </p:clrMapOvr>
  <p:transition spd="med">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el 1"/>
          <p:cNvSpPr>
            <a:spLocks noGrp="1"/>
          </p:cNvSpPr>
          <p:nvPr>
            <p:ph type="title"/>
          </p:nvPr>
        </p:nvSpPr>
        <p:spPr>
          <a:xfrm>
            <a:off x="0" y="174625"/>
            <a:ext cx="9172575" cy="1143000"/>
          </a:xfrm>
        </p:spPr>
        <p:txBody>
          <a:bodyPr/>
          <a:lstStyle/>
          <a:p>
            <a:r>
              <a:rPr lang="en-GB" smtClean="0"/>
              <a:t>Terminology and acronyms – 3</a:t>
            </a:r>
            <a:br>
              <a:rPr lang="en-GB" smtClean="0"/>
            </a:br>
            <a:r>
              <a:rPr lang="en-GB" sz="2400" smtClean="0"/>
              <a:t>As used in this presentation</a:t>
            </a:r>
          </a:p>
        </p:txBody>
      </p:sp>
      <p:sp>
        <p:nvSpPr>
          <p:cNvPr id="20483" name="Pladsholder til indhold 2"/>
          <p:cNvSpPr>
            <a:spLocks noGrp="1"/>
          </p:cNvSpPr>
          <p:nvPr>
            <p:ph idx="1"/>
          </p:nvPr>
        </p:nvSpPr>
        <p:spPr>
          <a:xfrm>
            <a:off x="-14288" y="1552575"/>
            <a:ext cx="9920288" cy="4746625"/>
          </a:xfrm>
        </p:spPr>
        <p:txBody>
          <a:bodyPr/>
          <a:lstStyle/>
          <a:p>
            <a:r>
              <a:rPr lang="en-GB" sz="2000" i="1" smtClean="0"/>
              <a:t>Market coupling</a:t>
            </a:r>
            <a:r>
              <a:rPr lang="en-GB" sz="2000" smtClean="0"/>
              <a:t>  A day-ahead congestion management system, you can have on a border, where two spot exchanges meet. The day-ahead plans for the cross-border energy flows are calculated using the two exchanges’ spot bids and information on the day-ahead cross-border trading capacity.</a:t>
            </a:r>
            <a:endParaRPr lang="en-GB" sz="2000" i="1" smtClean="0"/>
          </a:p>
          <a:p>
            <a:r>
              <a:rPr lang="en-GB" sz="2000" i="1" smtClean="0"/>
              <a:t>Market splitting</a:t>
            </a:r>
            <a:r>
              <a:rPr lang="en-GB" sz="2000" smtClean="0"/>
              <a:t>  A day-ahead congestion management system, you can have on a border, where you have the same spot exchange on both sides of the border. The day-ahead plans for the cross-border energy flows are calculated using the exchange’s spot bids and information on the day-ahead cross-border trading capacity.</a:t>
            </a:r>
            <a:endParaRPr lang="en-GB" sz="2000" i="1" smtClean="0"/>
          </a:p>
          <a:p>
            <a:r>
              <a:rPr lang="en-GB" sz="2000" i="1" smtClean="0"/>
              <a:t>Nordic</a:t>
            </a:r>
            <a:r>
              <a:rPr lang="en-GB" sz="2000" smtClean="0"/>
              <a:t> and </a:t>
            </a:r>
            <a:r>
              <a:rPr lang="en-GB" sz="2000" i="1" smtClean="0"/>
              <a:t>Nordic area</a:t>
            </a:r>
            <a:r>
              <a:rPr lang="en-GB" sz="2000" smtClean="0"/>
              <a:t>  refer to the countries Denmark, Finland, Norway and Sweden.</a:t>
            </a:r>
            <a:endParaRPr lang="en-GB" sz="2000" i="1" smtClean="0"/>
          </a:p>
        </p:txBody>
      </p:sp>
      <p:sp>
        <p:nvSpPr>
          <p:cNvPr id="20484" name="Pladsholder til diasnummer 5"/>
          <p:cNvSpPr>
            <a:spLocks noGrp="1"/>
          </p:cNvSpPr>
          <p:nvPr>
            <p:ph type="sldNum" sz="quarter" idx="12"/>
          </p:nvPr>
        </p:nvSpPr>
        <p:spPr>
          <a:noFill/>
        </p:spPr>
        <p:txBody>
          <a:bodyPr/>
          <a:lstStyle/>
          <a:p>
            <a:fld id="{0E4B59C7-8710-4C9E-9E81-79A4A7E444E5}" type="slidenum">
              <a:rPr lang="en-GB" smtClean="0"/>
              <a:pPr/>
              <a:t>18</a:t>
            </a:fld>
            <a:endParaRPr lang="en-GB" smtClean="0"/>
          </a:p>
        </p:txBody>
      </p:sp>
      <p:sp>
        <p:nvSpPr>
          <p:cNvPr id="20485" name="Pladsholder til dato 4"/>
          <p:cNvSpPr>
            <a:spLocks noGrp="1"/>
          </p:cNvSpPr>
          <p:nvPr>
            <p:ph type="dt" sz="quarter" idx="10"/>
          </p:nvPr>
        </p:nvSpPr>
        <p:spPr>
          <a:noFill/>
        </p:spPr>
        <p:txBody>
          <a:bodyPr/>
          <a:lstStyle/>
          <a:p>
            <a:r>
              <a:rPr lang="da-DK"/>
              <a:t>June 5, 2011</a:t>
            </a:r>
            <a:endParaRPr lang="en-GB"/>
          </a:p>
        </p:txBody>
      </p:sp>
      <p:sp>
        <p:nvSpPr>
          <p:cNvPr id="20486" name="Pladsholder til sidefod 5"/>
          <p:cNvSpPr>
            <a:spLocks noGrp="1"/>
          </p:cNvSpPr>
          <p:nvPr>
            <p:ph type="ftr" sz="quarter" idx="11"/>
          </p:nvPr>
        </p:nvSpPr>
        <p:spPr>
          <a:noFill/>
        </p:spPr>
        <p:txBody>
          <a:bodyPr/>
          <a:lstStyle/>
          <a:p>
            <a:r>
              <a:rPr lang="en-GB" smtClean="0"/>
              <a:t>Anders Plejdrup Houmøller</a:t>
            </a:r>
          </a:p>
        </p:txBody>
      </p:sp>
    </p:spTree>
  </p:cSld>
  <p:clrMapOvr>
    <a:masterClrMapping/>
  </p:clrMapOvr>
  <p:transition spd="med">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el 1"/>
          <p:cNvSpPr>
            <a:spLocks noGrp="1"/>
          </p:cNvSpPr>
          <p:nvPr>
            <p:ph type="title"/>
          </p:nvPr>
        </p:nvSpPr>
        <p:spPr>
          <a:xfrm>
            <a:off x="0" y="174625"/>
            <a:ext cx="9172575" cy="1143000"/>
          </a:xfrm>
        </p:spPr>
        <p:txBody>
          <a:bodyPr/>
          <a:lstStyle/>
          <a:p>
            <a:r>
              <a:rPr lang="en-GB" smtClean="0"/>
              <a:t>Terminology and acronyms – 4</a:t>
            </a:r>
            <a:br>
              <a:rPr lang="en-GB" smtClean="0"/>
            </a:br>
            <a:r>
              <a:rPr lang="en-GB" sz="2400" smtClean="0"/>
              <a:t>As used in this presentation</a:t>
            </a:r>
          </a:p>
        </p:txBody>
      </p:sp>
      <p:sp>
        <p:nvSpPr>
          <p:cNvPr id="21507" name="Pladsholder til indhold 2"/>
          <p:cNvSpPr>
            <a:spLocks noGrp="1"/>
          </p:cNvSpPr>
          <p:nvPr>
            <p:ph idx="1"/>
          </p:nvPr>
        </p:nvSpPr>
        <p:spPr>
          <a:xfrm>
            <a:off x="-14288" y="1292225"/>
            <a:ext cx="9920288" cy="5097463"/>
          </a:xfrm>
        </p:spPr>
        <p:txBody>
          <a:bodyPr/>
          <a:lstStyle/>
          <a:p>
            <a:pPr>
              <a:tabLst>
                <a:tab pos="711200" algn="l"/>
                <a:tab pos="987425" algn="l"/>
              </a:tabLst>
            </a:pPr>
            <a:r>
              <a:rPr lang="en-GB" sz="2000" i="1" smtClean="0"/>
              <a:t>Spot bid</a:t>
            </a:r>
            <a:r>
              <a:rPr lang="en-GB" sz="2000" smtClean="0"/>
              <a:t>  A purchase bid or a sales offer submitted to a spot exchange.</a:t>
            </a:r>
            <a:endParaRPr lang="en-GB" sz="2000" i="1" smtClean="0"/>
          </a:p>
          <a:p>
            <a:pPr>
              <a:tabLst>
                <a:tab pos="711200" algn="l"/>
                <a:tab pos="987425" algn="l"/>
              </a:tabLst>
            </a:pPr>
            <a:r>
              <a:rPr lang="en-GB" sz="2000" i="1" smtClean="0"/>
              <a:t>Spot exchange  </a:t>
            </a:r>
            <a:r>
              <a:rPr lang="en-GB" sz="2000" smtClean="0"/>
              <a:t>In this document, a spot exchange is an exchange where</a:t>
            </a:r>
          </a:p>
          <a:p>
            <a:pPr lvl="1">
              <a:tabLst>
                <a:tab pos="711200" algn="l"/>
                <a:tab pos="987425" algn="l"/>
              </a:tabLst>
            </a:pPr>
            <a:r>
              <a:rPr lang="en-GB" smtClean="0"/>
              <a:t>Electrical energy is traded day-ahead.</a:t>
            </a:r>
          </a:p>
          <a:p>
            <a:pPr lvl="1">
              <a:tabLst>
                <a:tab pos="711200" algn="l"/>
                <a:tab pos="987425" algn="l"/>
              </a:tabLst>
            </a:pPr>
            <a:r>
              <a:rPr lang="en-GB" smtClean="0"/>
              <a:t>The day-ahead prices are calculated by means of double auction.</a:t>
            </a:r>
          </a:p>
          <a:p>
            <a:pPr lvl="1">
              <a:tabLst>
                <a:tab pos="711200" algn="l"/>
                <a:tab pos="987425" algn="l"/>
              </a:tabLst>
            </a:pPr>
            <a:r>
              <a:rPr lang="en-GB" smtClean="0"/>
              <a:t>Note: the price calculation can be outsourced to a Price Calculation Service Centre (PCSC). The PCSC will calculate the spot prices and the day-ahead plans for the cross-border energy flows for the price coupled region.</a:t>
            </a:r>
          </a:p>
          <a:p>
            <a:pPr>
              <a:tabLst>
                <a:tab pos="711200" algn="l"/>
                <a:tab pos="987425" algn="l"/>
              </a:tabLst>
            </a:pPr>
            <a:r>
              <a:rPr lang="en-GB" sz="2000" i="1" smtClean="0"/>
              <a:t>Spot price</a:t>
            </a:r>
            <a:r>
              <a:rPr lang="en-GB" sz="2000" smtClean="0"/>
              <a:t>  A price calculated by a spot exchange. Either by a calculation performed by the spot exchange itself, or by a calculation performed by a body, to which the calculation has been outsourced (refer to PCSC). </a:t>
            </a:r>
          </a:p>
        </p:txBody>
      </p:sp>
      <p:sp>
        <p:nvSpPr>
          <p:cNvPr id="21508" name="Pladsholder til diasnummer 5"/>
          <p:cNvSpPr>
            <a:spLocks noGrp="1"/>
          </p:cNvSpPr>
          <p:nvPr>
            <p:ph type="sldNum" sz="quarter" idx="12"/>
          </p:nvPr>
        </p:nvSpPr>
        <p:spPr>
          <a:noFill/>
        </p:spPr>
        <p:txBody>
          <a:bodyPr/>
          <a:lstStyle/>
          <a:p>
            <a:fld id="{73E738A3-153D-42E3-BD7F-C7CCF4075A1B}" type="slidenum">
              <a:rPr lang="en-GB" smtClean="0"/>
              <a:pPr/>
              <a:t>19</a:t>
            </a:fld>
            <a:endParaRPr lang="en-GB" smtClean="0"/>
          </a:p>
        </p:txBody>
      </p:sp>
      <p:sp>
        <p:nvSpPr>
          <p:cNvPr id="21509" name="Pladsholder til dato 4"/>
          <p:cNvSpPr>
            <a:spLocks noGrp="1"/>
          </p:cNvSpPr>
          <p:nvPr>
            <p:ph type="dt" sz="quarter" idx="10"/>
          </p:nvPr>
        </p:nvSpPr>
        <p:spPr>
          <a:noFill/>
        </p:spPr>
        <p:txBody>
          <a:bodyPr/>
          <a:lstStyle/>
          <a:p>
            <a:r>
              <a:rPr lang="da-DK"/>
              <a:t>June 5, 2011</a:t>
            </a:r>
            <a:endParaRPr lang="en-GB"/>
          </a:p>
        </p:txBody>
      </p:sp>
      <p:sp>
        <p:nvSpPr>
          <p:cNvPr id="21510" name="Pladsholder til sidefod 5"/>
          <p:cNvSpPr>
            <a:spLocks noGrp="1"/>
          </p:cNvSpPr>
          <p:nvPr>
            <p:ph type="ftr" sz="quarter" idx="11"/>
          </p:nvPr>
        </p:nvSpPr>
        <p:spPr>
          <a:noFill/>
        </p:spPr>
        <p:txBody>
          <a:bodyPr/>
          <a:lstStyle/>
          <a:p>
            <a:r>
              <a:rPr lang="en-GB" smtClean="0"/>
              <a:t>Anders Plejdrup Houmøller</a:t>
            </a:r>
          </a:p>
        </p:txBody>
      </p:sp>
    </p:spTree>
  </p:cSld>
  <p:clrMapOvr>
    <a:masterClrMapping/>
  </p:clrMapOvr>
  <p:transition spd="med">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el 1"/>
          <p:cNvSpPr>
            <a:spLocks noGrp="1"/>
          </p:cNvSpPr>
          <p:nvPr>
            <p:ph type="title"/>
          </p:nvPr>
        </p:nvSpPr>
        <p:spPr>
          <a:xfrm>
            <a:off x="0" y="130175"/>
            <a:ext cx="9623425" cy="1143000"/>
          </a:xfrm>
        </p:spPr>
        <p:txBody>
          <a:bodyPr/>
          <a:lstStyle/>
          <a:p>
            <a:r>
              <a:rPr lang="en-GB" sz="4000" smtClean="0"/>
              <a:t>The purpose of this presentation</a:t>
            </a:r>
            <a:br>
              <a:rPr lang="en-GB" sz="4000" smtClean="0"/>
            </a:br>
            <a:r>
              <a:rPr lang="en-GB" sz="2400" smtClean="0"/>
              <a:t>Two messages in this presentation</a:t>
            </a:r>
          </a:p>
        </p:txBody>
      </p:sp>
      <p:sp>
        <p:nvSpPr>
          <p:cNvPr id="4099" name="Pladsholder til indhold 2"/>
          <p:cNvSpPr>
            <a:spLocks noGrp="1"/>
          </p:cNvSpPr>
          <p:nvPr>
            <p:ph idx="1"/>
          </p:nvPr>
        </p:nvSpPr>
        <p:spPr>
          <a:xfrm>
            <a:off x="0" y="1233488"/>
            <a:ext cx="9906000" cy="5514975"/>
          </a:xfrm>
        </p:spPr>
        <p:txBody>
          <a:bodyPr/>
          <a:lstStyle/>
          <a:p>
            <a:r>
              <a:rPr lang="en-GB" smtClean="0"/>
              <a:t>This PowerPoint presentation shows the nature of FTRs.</a:t>
            </a:r>
          </a:p>
          <a:p>
            <a:r>
              <a:rPr lang="en-GB" smtClean="0"/>
              <a:t>Also, the presentation argues why short-term FTRs can be a good hedging tool</a:t>
            </a:r>
          </a:p>
          <a:p>
            <a:pPr lvl="1"/>
            <a:r>
              <a:rPr lang="en-GB" sz="2400" smtClean="0"/>
              <a:t>Especially if you have a market with lots of renewable energy</a:t>
            </a:r>
          </a:p>
          <a:p>
            <a:pPr lvl="3"/>
            <a:r>
              <a:rPr lang="en-GB" sz="2400" smtClean="0"/>
              <a:t>Making long-term predictions of the future electricity production virtually impossible.</a:t>
            </a:r>
          </a:p>
          <a:p>
            <a:pPr lvl="3"/>
            <a:r>
              <a:rPr lang="en-GB" sz="2400" smtClean="0"/>
              <a:t>And creating high risk of single-hour price spikes.</a:t>
            </a:r>
            <a:endParaRPr lang="da-DK" sz="2400" smtClean="0"/>
          </a:p>
          <a:p>
            <a:r>
              <a:rPr lang="en-GB" smtClean="0"/>
              <a:t>Note: the two messages are </a:t>
            </a:r>
            <a:r>
              <a:rPr lang="en-GB" u="sng" smtClean="0"/>
              <a:t>not</a:t>
            </a:r>
            <a:r>
              <a:rPr lang="en-GB" smtClean="0"/>
              <a:t> connected – they are put in the same presentation for convenience</a:t>
            </a:r>
          </a:p>
          <a:p>
            <a:pPr lvl="1"/>
            <a:r>
              <a:rPr lang="en-GB" sz="2400" smtClean="0"/>
              <a:t>Avoiding to have a presentation per message.</a:t>
            </a:r>
          </a:p>
        </p:txBody>
      </p:sp>
      <p:sp>
        <p:nvSpPr>
          <p:cNvPr id="4100" name="Pladsholder til diasnummer 5"/>
          <p:cNvSpPr>
            <a:spLocks noGrp="1"/>
          </p:cNvSpPr>
          <p:nvPr>
            <p:ph type="sldNum" sz="quarter" idx="12"/>
          </p:nvPr>
        </p:nvSpPr>
        <p:spPr>
          <a:noFill/>
        </p:spPr>
        <p:txBody>
          <a:bodyPr/>
          <a:lstStyle/>
          <a:p>
            <a:fld id="{91EAE803-6DFB-4ECE-82E7-A0126CCD4656}" type="slidenum">
              <a:rPr lang="en-GB" smtClean="0"/>
              <a:pPr/>
              <a:t>2</a:t>
            </a:fld>
            <a:endParaRPr lang="en-GB" smtClean="0"/>
          </a:p>
        </p:txBody>
      </p:sp>
    </p:spTree>
  </p:cSld>
  <p:clrMapOvr>
    <a:masterClrMapping/>
  </p:clrMapOvr>
  <p:transition spd="med">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el 1"/>
          <p:cNvSpPr>
            <a:spLocks noGrp="1"/>
          </p:cNvSpPr>
          <p:nvPr>
            <p:ph type="title"/>
          </p:nvPr>
        </p:nvSpPr>
        <p:spPr>
          <a:xfrm>
            <a:off x="0" y="101600"/>
            <a:ext cx="9172575" cy="1143000"/>
          </a:xfrm>
        </p:spPr>
        <p:txBody>
          <a:bodyPr/>
          <a:lstStyle/>
          <a:p>
            <a:r>
              <a:rPr lang="en-GB" smtClean="0"/>
              <a:t>Terminology and acronyms – 5</a:t>
            </a:r>
            <a:br>
              <a:rPr lang="en-GB" smtClean="0"/>
            </a:br>
            <a:r>
              <a:rPr lang="en-GB" sz="2400" smtClean="0"/>
              <a:t>As used in this presentation</a:t>
            </a:r>
          </a:p>
        </p:txBody>
      </p:sp>
      <p:sp>
        <p:nvSpPr>
          <p:cNvPr id="22531" name="Pladsholder til indhold 2"/>
          <p:cNvSpPr>
            <a:spLocks noGrp="1"/>
          </p:cNvSpPr>
          <p:nvPr>
            <p:ph idx="1"/>
          </p:nvPr>
        </p:nvSpPr>
        <p:spPr>
          <a:xfrm>
            <a:off x="-14288" y="1204913"/>
            <a:ext cx="9920288" cy="5514975"/>
          </a:xfrm>
        </p:spPr>
        <p:txBody>
          <a:bodyPr/>
          <a:lstStyle/>
          <a:p>
            <a:pPr>
              <a:tabLst>
                <a:tab pos="711200" algn="l"/>
                <a:tab pos="987425" algn="l"/>
              </a:tabLst>
            </a:pPr>
            <a:r>
              <a:rPr lang="en-GB" sz="1600" i="1" smtClean="0"/>
              <a:t>Volume coupling</a:t>
            </a:r>
            <a:r>
              <a:rPr lang="en-GB" sz="1600" smtClean="0"/>
              <a:t>  A market coupling scheme, where a central body first calculates the spot prices and the day-ahead plans for the cross-border energy flows for the whole coupled region. However, the centrally calculated spot prices are not used. Instead, there are local re-calculations of the spot prices.</a:t>
            </a:r>
          </a:p>
          <a:p>
            <a:pPr lvl="1">
              <a:tabLst>
                <a:tab pos="711200" algn="l"/>
                <a:tab pos="987425" algn="l"/>
              </a:tabLst>
            </a:pPr>
            <a:r>
              <a:rPr lang="en-GB" sz="1600" smtClean="0"/>
              <a:t>If you have volume coupling, the prices and the energy flows may mismatch (energy flows apparently going from high-price areas towards low-price areas).</a:t>
            </a:r>
          </a:p>
          <a:p>
            <a:pPr lvl="1">
              <a:tabLst>
                <a:tab pos="711200" algn="l"/>
                <a:tab pos="987425" algn="l"/>
              </a:tabLst>
            </a:pPr>
            <a:r>
              <a:rPr lang="en-GB" sz="1600" smtClean="0"/>
              <a:t>This can happen because the spot prices for each bidding area are calculated twice. First, the central body calculates all spot prices for the whole coupled area. Next, for some interconnectors in the coupled area, the market coupler sends price-taking purchase bids to the bidding area on the interconnector’s low-price side; and corresponding price-taking sales offers to the interconnector’s high-price side. After having received the market coupler’s bids, the local spot exchanges re-calculate the local spot prices. However, the redundant, local re-calculations are economic sub-optimizations for sub-areas of the coupled area. Therefore, the local re-calculations may fail to reproduce the prices calculated in the global optimization performed by the central body. In turn, the wrong re-calculations may cause a mismatch between the prices and the energy flows. However, the glaring mismatch is not the most serious effect of the redundant re-calculations. By far, the most serious effect is the fact that </a:t>
            </a:r>
            <a:r>
              <a:rPr lang="en-GB" sz="1600" u="sng" smtClean="0"/>
              <a:t>the market is supplied with unreliable spot prices</a:t>
            </a:r>
            <a:r>
              <a:rPr lang="en-GB" sz="1600" smtClean="0"/>
              <a:t>.</a:t>
            </a:r>
            <a:endParaRPr lang="en-GB" sz="1600" i="1" smtClean="0"/>
          </a:p>
        </p:txBody>
      </p:sp>
      <p:sp>
        <p:nvSpPr>
          <p:cNvPr id="22532" name="Pladsholder til diasnummer 5"/>
          <p:cNvSpPr>
            <a:spLocks noGrp="1"/>
          </p:cNvSpPr>
          <p:nvPr>
            <p:ph type="sldNum" sz="quarter" idx="12"/>
          </p:nvPr>
        </p:nvSpPr>
        <p:spPr>
          <a:noFill/>
        </p:spPr>
        <p:txBody>
          <a:bodyPr/>
          <a:lstStyle/>
          <a:p>
            <a:fld id="{3B9FE6C4-0DA3-415B-B5DE-5ED7FA1CB087}" type="slidenum">
              <a:rPr lang="en-GB" smtClean="0"/>
              <a:pPr/>
              <a:t>20</a:t>
            </a:fld>
            <a:endParaRPr lang="en-GB" smtClean="0"/>
          </a:p>
        </p:txBody>
      </p:sp>
    </p:spTree>
  </p:cSld>
  <p:clrMapOvr>
    <a:masterClrMapping/>
  </p:clrMapOvr>
  <p:transition spd="med">
    <p:dissolv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el 1"/>
          <p:cNvSpPr>
            <a:spLocks noGrp="1"/>
          </p:cNvSpPr>
          <p:nvPr>
            <p:ph type="title"/>
          </p:nvPr>
        </p:nvSpPr>
        <p:spPr>
          <a:xfrm>
            <a:off x="0" y="290513"/>
            <a:ext cx="8420100" cy="1143000"/>
          </a:xfrm>
        </p:spPr>
        <p:txBody>
          <a:bodyPr/>
          <a:lstStyle/>
          <a:p>
            <a:r>
              <a:rPr lang="en-GB" smtClean="0"/>
              <a:t>Terminology and acronyms – 5</a:t>
            </a:r>
            <a:br>
              <a:rPr lang="en-GB" smtClean="0"/>
            </a:br>
            <a:r>
              <a:rPr lang="en-GB" sz="2400" smtClean="0"/>
              <a:t>As used in this presentation</a:t>
            </a:r>
          </a:p>
        </p:txBody>
      </p:sp>
      <p:sp>
        <p:nvSpPr>
          <p:cNvPr id="23555" name="Pladsholder til indhold 2"/>
          <p:cNvSpPr>
            <a:spLocks noGrp="1"/>
          </p:cNvSpPr>
          <p:nvPr>
            <p:ph idx="1"/>
          </p:nvPr>
        </p:nvSpPr>
        <p:spPr>
          <a:xfrm>
            <a:off x="742950" y="1978025"/>
            <a:ext cx="8420100" cy="4114800"/>
          </a:xfrm>
        </p:spPr>
        <p:txBody>
          <a:bodyPr/>
          <a:lstStyle/>
          <a:p>
            <a:pPr>
              <a:tabLst>
                <a:tab pos="711200" algn="l"/>
                <a:tab pos="987425" algn="l"/>
              </a:tabLst>
            </a:pPr>
            <a:r>
              <a:rPr lang="en-GB" i="1" smtClean="0"/>
              <a:t>TSO</a:t>
            </a:r>
            <a:r>
              <a:rPr lang="en-GB" smtClean="0"/>
              <a:t>  Transmission System Operator.</a:t>
            </a:r>
          </a:p>
        </p:txBody>
      </p:sp>
      <p:sp>
        <p:nvSpPr>
          <p:cNvPr id="23556" name="Pladsholder til dato 6"/>
          <p:cNvSpPr>
            <a:spLocks noGrp="1"/>
          </p:cNvSpPr>
          <p:nvPr>
            <p:ph type="dt" sz="quarter" idx="10"/>
          </p:nvPr>
        </p:nvSpPr>
        <p:spPr>
          <a:noFill/>
        </p:spPr>
        <p:txBody>
          <a:bodyPr/>
          <a:lstStyle/>
          <a:p>
            <a:r>
              <a:rPr lang="da-DK"/>
              <a:t>June 5, 2011</a:t>
            </a:r>
            <a:endParaRPr lang="en-GB"/>
          </a:p>
        </p:txBody>
      </p:sp>
      <p:sp>
        <p:nvSpPr>
          <p:cNvPr id="23557" name="Pladsholder til sidefod 7"/>
          <p:cNvSpPr>
            <a:spLocks noGrp="1"/>
          </p:cNvSpPr>
          <p:nvPr>
            <p:ph type="ftr" sz="quarter" idx="11"/>
          </p:nvPr>
        </p:nvSpPr>
        <p:spPr>
          <a:noFill/>
        </p:spPr>
        <p:txBody>
          <a:bodyPr/>
          <a:lstStyle/>
          <a:p>
            <a:r>
              <a:rPr lang="en-GB" smtClean="0"/>
              <a:t>Anders Plejdrup Houmøller</a:t>
            </a:r>
          </a:p>
        </p:txBody>
      </p:sp>
      <p:sp>
        <p:nvSpPr>
          <p:cNvPr id="23558" name="Pladsholder til diasnummer 5"/>
          <p:cNvSpPr>
            <a:spLocks noGrp="1"/>
          </p:cNvSpPr>
          <p:nvPr>
            <p:ph type="sldNum" sz="quarter" idx="12"/>
          </p:nvPr>
        </p:nvSpPr>
        <p:spPr>
          <a:noFill/>
        </p:spPr>
        <p:txBody>
          <a:bodyPr/>
          <a:lstStyle/>
          <a:p>
            <a:fld id="{318913D7-CE73-4062-B67F-63F2FB622727}" type="slidenum">
              <a:rPr lang="en-GB" smtClean="0"/>
              <a:pPr/>
              <a:t>21</a:t>
            </a:fld>
            <a:endParaRPr lang="en-GB" smtClean="0"/>
          </a:p>
        </p:txBody>
      </p:sp>
    </p:spTree>
  </p:cSld>
  <p:clrMapOvr>
    <a:masterClrMapping/>
  </p:clrMapOvr>
  <p:transition spd="med">
    <p:dissolv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4" descr="HoumøllerConsulting cirkler"/>
          <p:cNvPicPr>
            <a:picLocks noChangeAspect="1" noChangeArrowheads="1"/>
          </p:cNvPicPr>
          <p:nvPr/>
        </p:nvPicPr>
        <p:blipFill>
          <a:blip r:embed="rId3" cstate="print"/>
          <a:srcRect/>
          <a:stretch>
            <a:fillRect/>
          </a:stretch>
        </p:blipFill>
        <p:spPr bwMode="auto">
          <a:xfrm>
            <a:off x="0" y="152400"/>
            <a:ext cx="7327900" cy="6705600"/>
          </a:xfrm>
          <a:prstGeom prst="rect">
            <a:avLst/>
          </a:prstGeom>
          <a:noFill/>
          <a:ln w="9525">
            <a:noFill/>
            <a:miter lim="800000"/>
            <a:headEnd/>
            <a:tailEnd/>
          </a:ln>
        </p:spPr>
      </p:pic>
      <p:sp>
        <p:nvSpPr>
          <p:cNvPr id="24579" name="Rectangle 91"/>
          <p:cNvSpPr>
            <a:spLocks noGrp="1" noChangeArrowheads="1"/>
          </p:cNvSpPr>
          <p:nvPr>
            <p:ph type="title"/>
          </p:nvPr>
        </p:nvSpPr>
        <p:spPr>
          <a:xfrm>
            <a:off x="0" y="595313"/>
            <a:ext cx="9906000" cy="1143000"/>
          </a:xfrm>
        </p:spPr>
        <p:txBody>
          <a:bodyPr/>
          <a:lstStyle/>
          <a:p>
            <a:r>
              <a:rPr lang="en-GB" sz="4500" smtClean="0"/>
              <a:t>Thank you for your attention!</a:t>
            </a:r>
          </a:p>
        </p:txBody>
      </p:sp>
      <p:sp>
        <p:nvSpPr>
          <p:cNvPr id="24580" name="Pladsholder til diasnummer 4"/>
          <p:cNvSpPr>
            <a:spLocks noGrp="1"/>
          </p:cNvSpPr>
          <p:nvPr>
            <p:ph type="sldNum" sz="quarter" idx="12"/>
          </p:nvPr>
        </p:nvSpPr>
        <p:spPr>
          <a:noFill/>
        </p:spPr>
        <p:txBody>
          <a:bodyPr/>
          <a:lstStyle/>
          <a:p>
            <a:pPr defTabSz="762000"/>
            <a:fld id="{D41FD8EB-9BEB-4D95-9C55-C7F7FAF0158D}" type="slidenum">
              <a:rPr lang="en-GB" smtClean="0"/>
              <a:pPr defTabSz="762000"/>
              <a:t>22</a:t>
            </a:fld>
            <a:endParaRPr lang="en-GB" smtClean="0"/>
          </a:p>
        </p:txBody>
      </p:sp>
      <p:sp>
        <p:nvSpPr>
          <p:cNvPr id="24581" name="Tekstboks 98"/>
          <p:cNvSpPr txBox="1">
            <a:spLocks noChangeArrowheads="1"/>
          </p:cNvSpPr>
          <p:nvPr/>
        </p:nvSpPr>
        <p:spPr bwMode="auto">
          <a:xfrm>
            <a:off x="1041400" y="2598738"/>
            <a:ext cx="7605713" cy="2062162"/>
          </a:xfrm>
          <a:prstGeom prst="rect">
            <a:avLst/>
          </a:prstGeom>
          <a:noFill/>
          <a:ln w="9525">
            <a:noFill/>
            <a:miter lim="800000"/>
            <a:headEnd/>
            <a:tailEnd/>
          </a:ln>
        </p:spPr>
        <p:txBody>
          <a:bodyPr wrap="none">
            <a:spAutoFit/>
          </a:bodyPr>
          <a:lstStyle/>
          <a:p>
            <a:pPr algn="ctr"/>
            <a:r>
              <a:rPr lang="en-GB" sz="3200"/>
              <a:t>Anders Plejdrup Houmøller</a:t>
            </a:r>
          </a:p>
          <a:p>
            <a:pPr algn="ctr"/>
            <a:r>
              <a:rPr lang="en-GB" sz="3200" i="1"/>
              <a:t>Houmoller Consulting</a:t>
            </a:r>
          </a:p>
          <a:p>
            <a:pPr algn="ctr"/>
            <a:r>
              <a:rPr lang="en-GB" sz="3200"/>
              <a:t>Tel. +45  28 11 23 00</a:t>
            </a:r>
          </a:p>
          <a:p>
            <a:pPr algn="ctr"/>
            <a:r>
              <a:rPr lang="en-GB" sz="3200"/>
              <a:t>anders@houmollerconsulting.dk</a:t>
            </a:r>
          </a:p>
        </p:txBody>
      </p:sp>
    </p:spTree>
  </p:cSld>
  <p:clrMapOvr>
    <a:masterClrMapping/>
  </p:clrMapOvr>
  <p:transition spd="med">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Pladsholder til dato 1"/>
          <p:cNvSpPr>
            <a:spLocks noGrp="1"/>
          </p:cNvSpPr>
          <p:nvPr>
            <p:ph type="dt" sz="quarter" idx="10"/>
          </p:nvPr>
        </p:nvSpPr>
        <p:spPr>
          <a:noFill/>
        </p:spPr>
        <p:txBody>
          <a:bodyPr/>
          <a:lstStyle/>
          <a:p>
            <a:r>
              <a:rPr lang="da-DK"/>
              <a:t>June 5, 2011</a:t>
            </a:r>
            <a:endParaRPr lang="en-GB"/>
          </a:p>
        </p:txBody>
      </p:sp>
      <p:sp>
        <p:nvSpPr>
          <p:cNvPr id="5123" name="Pladsholder til sidefod 2"/>
          <p:cNvSpPr>
            <a:spLocks noGrp="1"/>
          </p:cNvSpPr>
          <p:nvPr>
            <p:ph type="ftr" sz="quarter" idx="11"/>
          </p:nvPr>
        </p:nvSpPr>
        <p:spPr>
          <a:noFill/>
        </p:spPr>
        <p:txBody>
          <a:bodyPr/>
          <a:lstStyle/>
          <a:p>
            <a:r>
              <a:rPr lang="en-GB" smtClean="0"/>
              <a:t>Anders Plejdrup Houmøller</a:t>
            </a:r>
          </a:p>
        </p:txBody>
      </p:sp>
      <p:sp>
        <p:nvSpPr>
          <p:cNvPr id="5124" name="Pladsholder til diasnummer 3"/>
          <p:cNvSpPr>
            <a:spLocks noGrp="1"/>
          </p:cNvSpPr>
          <p:nvPr>
            <p:ph type="sldNum" sz="quarter" idx="12"/>
          </p:nvPr>
        </p:nvSpPr>
        <p:spPr>
          <a:noFill/>
        </p:spPr>
        <p:txBody>
          <a:bodyPr/>
          <a:lstStyle/>
          <a:p>
            <a:fld id="{2FFABBAC-BBF5-4D43-B76C-DA3A537D0EFE}" type="slidenum">
              <a:rPr lang="en-GB" smtClean="0"/>
              <a:pPr/>
              <a:t>3</a:t>
            </a:fld>
            <a:endParaRPr lang="en-GB" smtClean="0"/>
          </a:p>
        </p:txBody>
      </p:sp>
      <p:sp>
        <p:nvSpPr>
          <p:cNvPr id="5125" name="Tekstboks 4"/>
          <p:cNvSpPr txBox="1">
            <a:spLocks noChangeArrowheads="1"/>
          </p:cNvSpPr>
          <p:nvPr/>
        </p:nvSpPr>
        <p:spPr bwMode="auto">
          <a:xfrm>
            <a:off x="2778125" y="2192338"/>
            <a:ext cx="4000500" cy="1200150"/>
          </a:xfrm>
          <a:prstGeom prst="rect">
            <a:avLst/>
          </a:prstGeom>
          <a:noFill/>
          <a:ln w="9525">
            <a:noFill/>
            <a:miter lim="800000"/>
            <a:headEnd/>
            <a:tailEnd/>
          </a:ln>
        </p:spPr>
        <p:txBody>
          <a:bodyPr wrap="none">
            <a:spAutoFit/>
          </a:bodyPr>
          <a:lstStyle/>
          <a:p>
            <a:pPr algn="ctr"/>
            <a:r>
              <a:rPr lang="en-GB" sz="4400"/>
              <a:t>Issue no. 1</a:t>
            </a:r>
          </a:p>
          <a:p>
            <a:pPr algn="ctr"/>
            <a:r>
              <a:rPr lang="en-GB" sz="2800"/>
              <a:t>The nature of FTRs</a:t>
            </a:r>
          </a:p>
        </p:txBody>
      </p:sp>
    </p:spTree>
  </p:cSld>
  <p:clrMapOvr>
    <a:masterClrMapping/>
  </p:clrMapOvr>
  <p:transition spd="med">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el 1"/>
          <p:cNvSpPr>
            <a:spLocks noGrp="1"/>
          </p:cNvSpPr>
          <p:nvPr>
            <p:ph type="title"/>
          </p:nvPr>
        </p:nvSpPr>
        <p:spPr/>
        <p:txBody>
          <a:bodyPr/>
          <a:lstStyle/>
          <a:p>
            <a:r>
              <a:rPr lang="en-GB" smtClean="0"/>
              <a:t>Issue 1 – context</a:t>
            </a:r>
          </a:p>
        </p:txBody>
      </p:sp>
      <p:sp>
        <p:nvSpPr>
          <p:cNvPr id="6147" name="Pladsholder til indhold 2"/>
          <p:cNvSpPr>
            <a:spLocks noGrp="1"/>
          </p:cNvSpPr>
          <p:nvPr>
            <p:ph idx="1"/>
          </p:nvPr>
        </p:nvSpPr>
        <p:spPr/>
        <p:txBody>
          <a:bodyPr/>
          <a:lstStyle/>
          <a:p>
            <a:r>
              <a:rPr lang="en-GB" smtClean="0"/>
              <a:t>Two cases with the same context.</a:t>
            </a:r>
          </a:p>
          <a:p>
            <a:r>
              <a:rPr lang="en-GB" smtClean="0"/>
              <a:t>We are considering a north-south border.</a:t>
            </a:r>
          </a:p>
          <a:p>
            <a:r>
              <a:rPr lang="en-GB" smtClean="0"/>
              <a:t>At the border, there is either</a:t>
            </a:r>
          </a:p>
          <a:p>
            <a:pPr lvl="1"/>
            <a:r>
              <a:rPr lang="en-GB" smtClean="0"/>
              <a:t>Monthly FTR auctions.</a:t>
            </a:r>
          </a:p>
          <a:p>
            <a:r>
              <a:rPr lang="en-GB" smtClean="0"/>
              <a:t>Or</a:t>
            </a:r>
          </a:p>
          <a:p>
            <a:pPr lvl="1"/>
            <a:r>
              <a:rPr lang="en-GB" smtClean="0"/>
              <a:t>Monthly auctions where physical capacity is sold with the use-it-or-sell-it clause.</a:t>
            </a:r>
          </a:p>
          <a:p>
            <a:r>
              <a:rPr lang="en-GB" smtClean="0"/>
              <a:t>We are considering a month with 30 days</a:t>
            </a:r>
          </a:p>
          <a:p>
            <a:pPr lvl="1"/>
            <a:r>
              <a:rPr lang="en-GB" smtClean="0"/>
              <a:t>Hence, the number of hours in the month are</a:t>
            </a:r>
          </a:p>
          <a:p>
            <a:pPr lvl="1">
              <a:buFont typeface="Monotype Sorts" pitchFamily="2" charset="2"/>
              <a:buNone/>
            </a:pPr>
            <a:r>
              <a:rPr lang="en-GB" smtClean="0"/>
              <a:t>	30 day  *  24 h/day   =    720 h.</a:t>
            </a:r>
          </a:p>
        </p:txBody>
      </p:sp>
      <p:sp>
        <p:nvSpPr>
          <p:cNvPr id="6148" name="Pladsholder til dato 3"/>
          <p:cNvSpPr>
            <a:spLocks noGrp="1"/>
          </p:cNvSpPr>
          <p:nvPr>
            <p:ph type="dt" sz="quarter" idx="10"/>
          </p:nvPr>
        </p:nvSpPr>
        <p:spPr>
          <a:noFill/>
        </p:spPr>
        <p:txBody>
          <a:bodyPr/>
          <a:lstStyle/>
          <a:p>
            <a:r>
              <a:rPr lang="da-DK"/>
              <a:t>June 5, 2011</a:t>
            </a:r>
            <a:endParaRPr lang="en-GB"/>
          </a:p>
        </p:txBody>
      </p:sp>
      <p:sp>
        <p:nvSpPr>
          <p:cNvPr id="6149" name="Pladsholder til sidefod 4"/>
          <p:cNvSpPr>
            <a:spLocks noGrp="1"/>
          </p:cNvSpPr>
          <p:nvPr>
            <p:ph type="ftr" sz="quarter" idx="11"/>
          </p:nvPr>
        </p:nvSpPr>
        <p:spPr>
          <a:noFill/>
        </p:spPr>
        <p:txBody>
          <a:bodyPr/>
          <a:lstStyle/>
          <a:p>
            <a:r>
              <a:rPr lang="en-GB" smtClean="0"/>
              <a:t>Anders Plejdrup Houmøller</a:t>
            </a:r>
          </a:p>
        </p:txBody>
      </p:sp>
      <p:sp>
        <p:nvSpPr>
          <p:cNvPr id="6150" name="Pladsholder til diasnummer 5"/>
          <p:cNvSpPr>
            <a:spLocks noGrp="1"/>
          </p:cNvSpPr>
          <p:nvPr>
            <p:ph type="sldNum" sz="quarter" idx="12"/>
          </p:nvPr>
        </p:nvSpPr>
        <p:spPr>
          <a:noFill/>
        </p:spPr>
        <p:txBody>
          <a:bodyPr/>
          <a:lstStyle/>
          <a:p>
            <a:fld id="{E2D4FFD0-1C68-4BBD-95EE-6DFE7357E19C}" type="slidenum">
              <a:rPr lang="en-GB" smtClean="0"/>
              <a:pPr/>
              <a:t>4</a:t>
            </a:fld>
            <a:endParaRPr lang="en-GB" smtClean="0"/>
          </a:p>
        </p:txBody>
      </p:sp>
    </p:spTree>
  </p:cSld>
  <p:clrMapOvr>
    <a:masterClrMapping/>
  </p:clrMapOvr>
  <p:transition spd="med">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el 1"/>
          <p:cNvSpPr>
            <a:spLocks noGrp="1"/>
          </p:cNvSpPr>
          <p:nvPr>
            <p:ph type="title"/>
          </p:nvPr>
        </p:nvSpPr>
        <p:spPr/>
        <p:txBody>
          <a:bodyPr/>
          <a:lstStyle/>
          <a:p>
            <a:r>
              <a:rPr lang="en-GB" sz="3400" smtClean="0"/>
              <a:t>Ignore the following costs/risks</a:t>
            </a:r>
          </a:p>
        </p:txBody>
      </p:sp>
      <p:sp>
        <p:nvSpPr>
          <p:cNvPr id="7171" name="Pladsholder til indhold 2"/>
          <p:cNvSpPr>
            <a:spLocks noGrp="1"/>
          </p:cNvSpPr>
          <p:nvPr>
            <p:ph idx="1"/>
          </p:nvPr>
        </p:nvSpPr>
        <p:spPr>
          <a:xfrm>
            <a:off x="14288" y="1277938"/>
            <a:ext cx="9863137" cy="5122862"/>
          </a:xfrm>
        </p:spPr>
        <p:txBody>
          <a:bodyPr/>
          <a:lstStyle/>
          <a:p>
            <a:r>
              <a:rPr lang="en-GB" smtClean="0"/>
              <a:t>Ignore risk of wrong prices used in the spot settlement due to local calculations or re-calculations of the spot prices</a:t>
            </a:r>
          </a:p>
          <a:p>
            <a:pPr lvl="1"/>
            <a:r>
              <a:rPr lang="en-GB" sz="2400" smtClean="0"/>
              <a:t>Please refer to the term “volume coupling” in the appendix.</a:t>
            </a:r>
          </a:p>
          <a:p>
            <a:r>
              <a:rPr lang="en-GB" smtClean="0"/>
              <a:t>Ignore fees paid to power exchanges and clearing houses.</a:t>
            </a:r>
          </a:p>
          <a:p>
            <a:r>
              <a:rPr lang="en-GB" smtClean="0"/>
              <a:t>Ignore other marginal costs of participating in the auctions</a:t>
            </a:r>
          </a:p>
          <a:p>
            <a:pPr lvl="1"/>
            <a:r>
              <a:rPr lang="en-GB" sz="2400" smtClean="0"/>
              <a:t>And for physical transmission rights: ignore the marginal costs of participating in the physical market.</a:t>
            </a:r>
          </a:p>
        </p:txBody>
      </p:sp>
      <p:sp>
        <p:nvSpPr>
          <p:cNvPr id="7172" name="Pladsholder til diasnummer 5"/>
          <p:cNvSpPr>
            <a:spLocks noGrp="1"/>
          </p:cNvSpPr>
          <p:nvPr>
            <p:ph type="sldNum" sz="quarter" idx="12"/>
          </p:nvPr>
        </p:nvSpPr>
        <p:spPr>
          <a:noFill/>
        </p:spPr>
        <p:txBody>
          <a:bodyPr/>
          <a:lstStyle/>
          <a:p>
            <a:fld id="{C0CFEA17-B4FB-46B0-8045-1953D66249AC}" type="slidenum">
              <a:rPr lang="en-GB" smtClean="0"/>
              <a:pPr/>
              <a:t>5</a:t>
            </a:fld>
            <a:endParaRPr lang="en-GB" smtClean="0"/>
          </a:p>
        </p:txBody>
      </p:sp>
      <p:sp>
        <p:nvSpPr>
          <p:cNvPr id="7173" name="Pladsholder til dato 6"/>
          <p:cNvSpPr>
            <a:spLocks noGrp="1"/>
          </p:cNvSpPr>
          <p:nvPr>
            <p:ph type="dt" sz="quarter" idx="10"/>
          </p:nvPr>
        </p:nvSpPr>
        <p:spPr>
          <a:noFill/>
        </p:spPr>
        <p:txBody>
          <a:bodyPr/>
          <a:lstStyle/>
          <a:p>
            <a:r>
              <a:rPr lang="da-DK"/>
              <a:t>June 5, 2011</a:t>
            </a:r>
            <a:endParaRPr lang="en-GB"/>
          </a:p>
        </p:txBody>
      </p:sp>
      <p:sp>
        <p:nvSpPr>
          <p:cNvPr id="7174" name="Pladsholder til sidefod 7"/>
          <p:cNvSpPr>
            <a:spLocks noGrp="1"/>
          </p:cNvSpPr>
          <p:nvPr>
            <p:ph type="ftr" sz="quarter" idx="11"/>
          </p:nvPr>
        </p:nvSpPr>
        <p:spPr>
          <a:noFill/>
        </p:spPr>
        <p:txBody>
          <a:bodyPr/>
          <a:lstStyle/>
          <a:p>
            <a:r>
              <a:rPr lang="en-GB" smtClean="0"/>
              <a:t>Anders Plejdrup Houmøller</a:t>
            </a:r>
          </a:p>
        </p:txBody>
      </p:sp>
    </p:spTree>
  </p:cSld>
  <p:clrMapOvr>
    <a:masterClrMapping/>
  </p:clrMapOvr>
  <p:transition spd="med">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el 1"/>
          <p:cNvSpPr>
            <a:spLocks noGrp="1"/>
          </p:cNvSpPr>
          <p:nvPr>
            <p:ph type="title"/>
          </p:nvPr>
        </p:nvSpPr>
        <p:spPr>
          <a:xfrm>
            <a:off x="0" y="130175"/>
            <a:ext cx="8420100" cy="1143000"/>
          </a:xfrm>
        </p:spPr>
        <p:txBody>
          <a:bodyPr/>
          <a:lstStyle/>
          <a:p>
            <a:r>
              <a:rPr lang="en-GB" sz="4400" smtClean="0"/>
              <a:t>Assumption for issue 1</a:t>
            </a:r>
          </a:p>
        </p:txBody>
      </p:sp>
      <p:sp>
        <p:nvSpPr>
          <p:cNvPr id="8195" name="Pladsholder til indhold 2"/>
          <p:cNvSpPr>
            <a:spLocks noGrp="1"/>
          </p:cNvSpPr>
          <p:nvPr>
            <p:ph idx="1"/>
          </p:nvPr>
        </p:nvSpPr>
        <p:spPr>
          <a:xfrm>
            <a:off x="276225" y="1600200"/>
            <a:ext cx="9288463" cy="4114800"/>
          </a:xfrm>
        </p:spPr>
        <p:txBody>
          <a:bodyPr/>
          <a:lstStyle/>
          <a:p>
            <a:r>
              <a:rPr lang="en-GB" smtClean="0"/>
              <a:t>When these costs/risks are ignored: in the perfect market – and with perfect foresight – the players at the auctions will pay precisely the future congestion rent at the auctions.</a:t>
            </a:r>
          </a:p>
          <a:p>
            <a:r>
              <a:rPr lang="en-GB" smtClean="0"/>
              <a:t>For issue 1, this will be assumed, in order to make the two cases A and B simple.</a:t>
            </a:r>
          </a:p>
        </p:txBody>
      </p:sp>
      <p:sp>
        <p:nvSpPr>
          <p:cNvPr id="8196" name="Pladsholder til dato 3"/>
          <p:cNvSpPr>
            <a:spLocks noGrp="1"/>
          </p:cNvSpPr>
          <p:nvPr>
            <p:ph type="dt" sz="quarter" idx="10"/>
          </p:nvPr>
        </p:nvSpPr>
        <p:spPr>
          <a:noFill/>
        </p:spPr>
        <p:txBody>
          <a:bodyPr/>
          <a:lstStyle/>
          <a:p>
            <a:r>
              <a:rPr lang="da-DK"/>
              <a:t>June 5, 2011</a:t>
            </a:r>
            <a:endParaRPr lang="en-GB"/>
          </a:p>
        </p:txBody>
      </p:sp>
      <p:sp>
        <p:nvSpPr>
          <p:cNvPr id="8197" name="Pladsholder til sidefod 4"/>
          <p:cNvSpPr>
            <a:spLocks noGrp="1"/>
          </p:cNvSpPr>
          <p:nvPr>
            <p:ph type="ftr" sz="quarter" idx="11"/>
          </p:nvPr>
        </p:nvSpPr>
        <p:spPr>
          <a:noFill/>
        </p:spPr>
        <p:txBody>
          <a:bodyPr/>
          <a:lstStyle/>
          <a:p>
            <a:r>
              <a:rPr lang="en-GB" smtClean="0"/>
              <a:t>Anders Plejdrup Houmøller</a:t>
            </a:r>
          </a:p>
        </p:txBody>
      </p:sp>
      <p:sp>
        <p:nvSpPr>
          <p:cNvPr id="8198" name="Pladsholder til diasnummer 5"/>
          <p:cNvSpPr>
            <a:spLocks noGrp="1"/>
          </p:cNvSpPr>
          <p:nvPr>
            <p:ph type="sldNum" sz="quarter" idx="12"/>
          </p:nvPr>
        </p:nvSpPr>
        <p:spPr>
          <a:noFill/>
        </p:spPr>
        <p:txBody>
          <a:bodyPr/>
          <a:lstStyle/>
          <a:p>
            <a:fld id="{56BE4CF4-01E6-4729-A5D4-07B915A60897}" type="slidenum">
              <a:rPr lang="en-GB" smtClean="0"/>
              <a:pPr/>
              <a:t>6</a:t>
            </a:fld>
            <a:endParaRPr lang="en-GB" smtClean="0"/>
          </a:p>
        </p:txBody>
      </p:sp>
    </p:spTree>
  </p:cSld>
  <p:clrMapOvr>
    <a:masterClrMapping/>
  </p:clrMapOvr>
  <p:transition spd="med">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el 1"/>
          <p:cNvSpPr>
            <a:spLocks noGrp="1"/>
          </p:cNvSpPr>
          <p:nvPr>
            <p:ph type="title"/>
          </p:nvPr>
        </p:nvSpPr>
        <p:spPr/>
        <p:txBody>
          <a:bodyPr/>
          <a:lstStyle/>
          <a:p>
            <a:r>
              <a:rPr lang="en-GB" sz="4800" smtClean="0"/>
              <a:t>Case A</a:t>
            </a:r>
          </a:p>
        </p:txBody>
      </p:sp>
      <p:sp>
        <p:nvSpPr>
          <p:cNvPr id="9219" name="Pladsholder til indhold 2"/>
          <p:cNvSpPr>
            <a:spLocks noGrp="1"/>
          </p:cNvSpPr>
          <p:nvPr>
            <p:ph idx="1"/>
          </p:nvPr>
        </p:nvSpPr>
        <p:spPr>
          <a:xfrm>
            <a:off x="174625" y="1044575"/>
            <a:ext cx="9520238" cy="4586288"/>
          </a:xfrm>
        </p:spPr>
        <p:txBody>
          <a:bodyPr/>
          <a:lstStyle/>
          <a:p>
            <a:r>
              <a:rPr lang="en-GB" smtClean="0"/>
              <a:t>For simplicity – assume during all hours of the month, the spot prices on the northern and southern side are </a:t>
            </a:r>
            <a:r>
              <a:rPr lang="en-GB" smtClean="0">
                <a:solidFill>
                  <a:srgbClr val="008000"/>
                </a:solidFill>
              </a:rPr>
              <a:t>50</a:t>
            </a:r>
            <a:r>
              <a:rPr lang="en-GB" smtClean="0"/>
              <a:t> EUR/MWh and </a:t>
            </a:r>
            <a:r>
              <a:rPr lang="en-GB" smtClean="0">
                <a:solidFill>
                  <a:srgbClr val="FF0000"/>
                </a:solidFill>
              </a:rPr>
              <a:t>54</a:t>
            </a:r>
            <a:r>
              <a:rPr lang="en-GB" smtClean="0"/>
              <a:t> EUR/MWh, respectively.</a:t>
            </a:r>
          </a:p>
          <a:p>
            <a:pPr lvl="1"/>
            <a:r>
              <a:rPr lang="en-GB" smtClean="0"/>
              <a:t>Average price difference is 4 EUR/MWh.</a:t>
            </a:r>
          </a:p>
          <a:p>
            <a:r>
              <a:rPr lang="en-GB" smtClean="0"/>
              <a:t>Value of 1 MW in direction south:</a:t>
            </a:r>
          </a:p>
          <a:p>
            <a:pPr lvl="1"/>
            <a:r>
              <a:rPr lang="en-GB" smtClean="0"/>
              <a:t>4 EUR/MWh  *  1 MW  *  720 h   =   2880 EUR.</a:t>
            </a:r>
          </a:p>
          <a:p>
            <a:r>
              <a:rPr lang="en-GB" smtClean="0"/>
              <a:t>At the monthly auction:</a:t>
            </a:r>
          </a:p>
          <a:p>
            <a:pPr lvl="1"/>
            <a:r>
              <a:rPr lang="en-GB" smtClean="0"/>
              <a:t>Pay 2880 EUR/MW in direction south.</a:t>
            </a:r>
          </a:p>
          <a:p>
            <a:pPr lvl="1"/>
            <a:r>
              <a:rPr lang="en-GB" smtClean="0"/>
              <a:t>Pay       0 EUR/MWh in direction north.</a:t>
            </a:r>
          </a:p>
        </p:txBody>
      </p:sp>
      <p:sp>
        <p:nvSpPr>
          <p:cNvPr id="9220" name="Pladsholder til diasnummer 5"/>
          <p:cNvSpPr>
            <a:spLocks noGrp="1"/>
          </p:cNvSpPr>
          <p:nvPr>
            <p:ph type="sldNum" sz="quarter" idx="12"/>
          </p:nvPr>
        </p:nvSpPr>
        <p:spPr>
          <a:noFill/>
        </p:spPr>
        <p:txBody>
          <a:bodyPr/>
          <a:lstStyle/>
          <a:p>
            <a:fld id="{6AF68508-65BA-4DF1-840C-F4392B9F4F20}" type="slidenum">
              <a:rPr lang="en-GB" smtClean="0"/>
              <a:pPr/>
              <a:t>7</a:t>
            </a:fld>
            <a:endParaRPr lang="en-GB" smtClean="0"/>
          </a:p>
        </p:txBody>
      </p:sp>
      <p:grpSp>
        <p:nvGrpSpPr>
          <p:cNvPr id="9221" name="Group 4"/>
          <p:cNvGrpSpPr>
            <a:grpSpLocks/>
          </p:cNvGrpSpPr>
          <p:nvPr/>
        </p:nvGrpSpPr>
        <p:grpSpPr bwMode="auto">
          <a:xfrm>
            <a:off x="246063" y="5613400"/>
            <a:ext cx="9448800" cy="420688"/>
            <a:chOff x="-631" y="3235"/>
            <a:chExt cx="4772" cy="265"/>
          </a:xfrm>
        </p:grpSpPr>
        <p:sp>
          <p:nvSpPr>
            <p:cNvPr id="9224" name="Line 5"/>
            <p:cNvSpPr>
              <a:spLocks noChangeShapeType="1"/>
            </p:cNvSpPr>
            <p:nvPr/>
          </p:nvSpPr>
          <p:spPr bwMode="auto">
            <a:xfrm flipV="1">
              <a:off x="84" y="3369"/>
              <a:ext cx="4057" cy="0"/>
            </a:xfrm>
            <a:prstGeom prst="line">
              <a:avLst/>
            </a:prstGeom>
            <a:noFill/>
            <a:ln w="57150">
              <a:solidFill>
                <a:schemeClr val="tx1"/>
              </a:solidFill>
              <a:round/>
              <a:headEnd/>
              <a:tailEnd/>
            </a:ln>
          </p:spPr>
          <p:txBody>
            <a:bodyPr lIns="104775" tIns="55562" rIns="104775" bIns="55562">
              <a:spAutoFit/>
            </a:bodyPr>
            <a:lstStyle/>
            <a:p>
              <a:endParaRPr lang="da-DK"/>
            </a:p>
          </p:txBody>
        </p:sp>
        <p:sp>
          <p:nvSpPr>
            <p:cNvPr id="9225" name="Text Box 6"/>
            <p:cNvSpPr txBox="1">
              <a:spLocks noChangeArrowheads="1"/>
            </p:cNvSpPr>
            <p:nvPr/>
          </p:nvSpPr>
          <p:spPr bwMode="auto">
            <a:xfrm>
              <a:off x="-631" y="3235"/>
              <a:ext cx="601" cy="265"/>
            </a:xfrm>
            <a:prstGeom prst="rect">
              <a:avLst/>
            </a:prstGeom>
            <a:noFill/>
            <a:ln w="9525" algn="ctr">
              <a:noFill/>
              <a:miter lim="800000"/>
              <a:headEnd/>
              <a:tailEnd/>
            </a:ln>
          </p:spPr>
          <p:txBody>
            <a:bodyPr wrap="none" lIns="104775" tIns="55562" rIns="104775" bIns="55562">
              <a:spAutoFit/>
            </a:bodyPr>
            <a:lstStyle/>
            <a:p>
              <a:pPr algn="ctr" defTabSz="965200"/>
              <a:r>
                <a:rPr lang="en-GB"/>
                <a:t>Border</a:t>
              </a:r>
            </a:p>
          </p:txBody>
        </p:sp>
      </p:grpSp>
      <p:sp>
        <p:nvSpPr>
          <p:cNvPr id="9222" name="Tekstboks 13"/>
          <p:cNvSpPr txBox="1">
            <a:spLocks noChangeArrowheads="1"/>
          </p:cNvSpPr>
          <p:nvPr/>
        </p:nvSpPr>
        <p:spPr bwMode="auto">
          <a:xfrm>
            <a:off x="3259138" y="5195888"/>
            <a:ext cx="6042025" cy="400050"/>
          </a:xfrm>
          <a:prstGeom prst="rect">
            <a:avLst/>
          </a:prstGeom>
          <a:noFill/>
          <a:ln w="9525">
            <a:noFill/>
            <a:miter lim="800000"/>
            <a:headEnd/>
            <a:tailEnd/>
          </a:ln>
        </p:spPr>
        <p:txBody>
          <a:bodyPr wrap="none">
            <a:spAutoFit/>
          </a:bodyPr>
          <a:lstStyle/>
          <a:p>
            <a:r>
              <a:rPr lang="en-GB">
                <a:solidFill>
                  <a:srgbClr val="008000"/>
                </a:solidFill>
              </a:rPr>
              <a:t>Price during all 720 hours: 50 EUR/MWh</a:t>
            </a:r>
          </a:p>
        </p:txBody>
      </p:sp>
      <p:sp>
        <p:nvSpPr>
          <p:cNvPr id="9223" name="Tekstboks 14"/>
          <p:cNvSpPr txBox="1">
            <a:spLocks noChangeArrowheads="1"/>
          </p:cNvSpPr>
          <p:nvPr/>
        </p:nvSpPr>
        <p:spPr bwMode="auto">
          <a:xfrm>
            <a:off x="3259138" y="6053138"/>
            <a:ext cx="6042025" cy="400050"/>
          </a:xfrm>
          <a:prstGeom prst="rect">
            <a:avLst/>
          </a:prstGeom>
          <a:noFill/>
          <a:ln w="9525">
            <a:noFill/>
            <a:miter lim="800000"/>
            <a:headEnd/>
            <a:tailEnd/>
          </a:ln>
        </p:spPr>
        <p:txBody>
          <a:bodyPr wrap="none">
            <a:spAutoFit/>
          </a:bodyPr>
          <a:lstStyle/>
          <a:p>
            <a:r>
              <a:rPr lang="en-GB">
                <a:solidFill>
                  <a:srgbClr val="FF0000"/>
                </a:solidFill>
              </a:rPr>
              <a:t>Price during all 720 hours: 54 EUR/MWh</a:t>
            </a:r>
          </a:p>
        </p:txBody>
      </p:sp>
    </p:spTree>
  </p:cSld>
  <p:clrMapOvr>
    <a:masterClrMapping/>
  </p:clrMapOvr>
  <p:transition spd="med">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el 1"/>
          <p:cNvSpPr>
            <a:spLocks noGrp="1"/>
          </p:cNvSpPr>
          <p:nvPr>
            <p:ph type="title"/>
          </p:nvPr>
        </p:nvSpPr>
        <p:spPr/>
        <p:txBody>
          <a:bodyPr/>
          <a:lstStyle/>
          <a:p>
            <a:r>
              <a:rPr lang="en-GB" smtClean="0"/>
              <a:t>Case B – average prices</a:t>
            </a:r>
          </a:p>
        </p:txBody>
      </p:sp>
      <p:sp>
        <p:nvSpPr>
          <p:cNvPr id="10243" name="Pladsholder til indhold 2"/>
          <p:cNvSpPr>
            <a:spLocks noGrp="1"/>
          </p:cNvSpPr>
          <p:nvPr>
            <p:ph idx="1"/>
          </p:nvPr>
        </p:nvSpPr>
        <p:spPr>
          <a:xfrm>
            <a:off x="0" y="885825"/>
            <a:ext cx="9906000" cy="4586288"/>
          </a:xfrm>
        </p:spPr>
        <p:txBody>
          <a:bodyPr/>
          <a:lstStyle/>
          <a:p>
            <a:r>
              <a:rPr lang="en-GB" sz="2200" smtClean="0"/>
              <a:t>For simplicity – assume during all hours of the month except one, the spot prices on the northern and southern side is </a:t>
            </a:r>
            <a:r>
              <a:rPr lang="en-GB" sz="2200" smtClean="0">
                <a:solidFill>
                  <a:srgbClr val="008000"/>
                </a:solidFill>
              </a:rPr>
              <a:t>50.1</a:t>
            </a:r>
            <a:r>
              <a:rPr lang="en-GB" sz="2200" smtClean="0"/>
              <a:t> EUR/MWh and </a:t>
            </a:r>
            <a:r>
              <a:rPr lang="en-GB" sz="2200" smtClean="0">
                <a:solidFill>
                  <a:srgbClr val="FF0000"/>
                </a:solidFill>
              </a:rPr>
              <a:t>50</a:t>
            </a:r>
            <a:r>
              <a:rPr lang="en-GB" sz="2200" smtClean="0"/>
              <a:t> EUR/MWh, respectively.</a:t>
            </a:r>
          </a:p>
          <a:p>
            <a:r>
              <a:rPr lang="en-GB" sz="2200" smtClean="0"/>
              <a:t>For one hour, the prices on the northern and southern side are </a:t>
            </a:r>
            <a:r>
              <a:rPr lang="en-GB" sz="2200" smtClean="0">
                <a:solidFill>
                  <a:srgbClr val="008000"/>
                </a:solidFill>
              </a:rPr>
              <a:t>50.1</a:t>
            </a:r>
            <a:r>
              <a:rPr lang="en-GB" sz="2200" smtClean="0"/>
              <a:t> EUR/MWh and </a:t>
            </a:r>
            <a:r>
              <a:rPr lang="en-GB" sz="2200" smtClean="0">
                <a:solidFill>
                  <a:srgbClr val="FF0000"/>
                </a:solidFill>
              </a:rPr>
              <a:t>3000</a:t>
            </a:r>
            <a:r>
              <a:rPr lang="en-GB" sz="2200" smtClean="0"/>
              <a:t> EUR/MWh, respectively.</a:t>
            </a:r>
          </a:p>
          <a:p>
            <a:r>
              <a:rPr lang="en-GB" sz="2200" smtClean="0"/>
              <a:t>The average southern price is</a:t>
            </a:r>
          </a:p>
          <a:p>
            <a:pPr lvl="1"/>
            <a:r>
              <a:rPr lang="en-GB" sz="2200" smtClean="0"/>
              <a:t>[719 * 50 EUR/MWh  + 3000 EUR/MWh]  /  720   =</a:t>
            </a:r>
          </a:p>
          <a:p>
            <a:pPr lvl="1">
              <a:buFont typeface="Monotype Sorts" pitchFamily="2" charset="2"/>
              <a:buNone/>
            </a:pPr>
            <a:r>
              <a:rPr lang="en-GB" sz="2200" smtClean="0"/>
              <a:t>			</a:t>
            </a:r>
            <a:r>
              <a:rPr lang="en-GB" sz="2200" smtClean="0">
                <a:solidFill>
                  <a:srgbClr val="FF0000"/>
                </a:solidFill>
              </a:rPr>
              <a:t>54.10 EUR/MWh</a:t>
            </a:r>
            <a:r>
              <a:rPr lang="en-GB" sz="2200" smtClean="0"/>
              <a:t>.</a:t>
            </a:r>
          </a:p>
          <a:p>
            <a:pPr lvl="1"/>
            <a:r>
              <a:rPr lang="en-GB" sz="2200" smtClean="0"/>
              <a:t>The average price difference is</a:t>
            </a:r>
          </a:p>
          <a:p>
            <a:pPr lvl="1">
              <a:buFont typeface="Monotype Sorts" pitchFamily="2" charset="2"/>
              <a:buNone/>
            </a:pPr>
            <a:r>
              <a:rPr lang="en-GB" sz="2200" smtClean="0"/>
              <a:t>	</a:t>
            </a:r>
            <a:r>
              <a:rPr lang="en-GB" sz="2200" smtClean="0">
                <a:solidFill>
                  <a:srgbClr val="FF0000"/>
                </a:solidFill>
              </a:rPr>
              <a:t>54.1</a:t>
            </a:r>
            <a:r>
              <a:rPr lang="en-GB" sz="2200" smtClean="0"/>
              <a:t> EUR/MWh  –   </a:t>
            </a:r>
            <a:r>
              <a:rPr lang="en-GB" sz="2200" smtClean="0">
                <a:solidFill>
                  <a:srgbClr val="008000"/>
                </a:solidFill>
              </a:rPr>
              <a:t>50.1</a:t>
            </a:r>
            <a:r>
              <a:rPr lang="en-GB" sz="2200" smtClean="0"/>
              <a:t> EUR/MWh =  4 EUR/MWh.</a:t>
            </a:r>
          </a:p>
        </p:txBody>
      </p:sp>
      <p:sp>
        <p:nvSpPr>
          <p:cNvPr id="10244" name="Pladsholder til diasnummer 5"/>
          <p:cNvSpPr>
            <a:spLocks noGrp="1"/>
          </p:cNvSpPr>
          <p:nvPr>
            <p:ph type="sldNum" sz="quarter" idx="12"/>
          </p:nvPr>
        </p:nvSpPr>
        <p:spPr>
          <a:noFill/>
        </p:spPr>
        <p:txBody>
          <a:bodyPr/>
          <a:lstStyle/>
          <a:p>
            <a:fld id="{93B32181-CCAD-4D0C-A42E-092C4C94237E}" type="slidenum">
              <a:rPr lang="en-GB" smtClean="0"/>
              <a:pPr/>
              <a:t>8</a:t>
            </a:fld>
            <a:endParaRPr lang="en-GB" smtClean="0"/>
          </a:p>
        </p:txBody>
      </p:sp>
      <p:sp>
        <p:nvSpPr>
          <p:cNvPr id="10245" name="Tekstboks 13"/>
          <p:cNvSpPr txBox="1">
            <a:spLocks noChangeArrowheads="1"/>
          </p:cNvSpPr>
          <p:nvPr/>
        </p:nvSpPr>
        <p:spPr bwMode="auto">
          <a:xfrm>
            <a:off x="2254250" y="5108575"/>
            <a:ext cx="5586413" cy="385763"/>
          </a:xfrm>
          <a:prstGeom prst="rect">
            <a:avLst/>
          </a:prstGeom>
          <a:noFill/>
          <a:ln w="9525">
            <a:noFill/>
            <a:miter lim="800000"/>
            <a:headEnd/>
            <a:tailEnd/>
          </a:ln>
        </p:spPr>
        <p:txBody>
          <a:bodyPr wrap="none">
            <a:spAutoFit/>
          </a:bodyPr>
          <a:lstStyle/>
          <a:p>
            <a:r>
              <a:rPr lang="en-GB" sz="1900">
                <a:solidFill>
                  <a:srgbClr val="008000"/>
                </a:solidFill>
              </a:rPr>
              <a:t>Price during 720 hours: 50.1 EUR/MWh</a:t>
            </a:r>
          </a:p>
        </p:txBody>
      </p:sp>
      <p:sp>
        <p:nvSpPr>
          <p:cNvPr id="10246" name="Tekstboks 14"/>
          <p:cNvSpPr txBox="1">
            <a:spLocks noChangeArrowheads="1"/>
          </p:cNvSpPr>
          <p:nvPr/>
        </p:nvSpPr>
        <p:spPr bwMode="auto">
          <a:xfrm>
            <a:off x="115888" y="5951538"/>
            <a:ext cx="9861550" cy="676275"/>
          </a:xfrm>
          <a:prstGeom prst="rect">
            <a:avLst/>
          </a:prstGeom>
          <a:noFill/>
          <a:ln w="9525">
            <a:noFill/>
            <a:miter lim="800000"/>
            <a:headEnd/>
            <a:tailEnd/>
          </a:ln>
        </p:spPr>
        <p:txBody>
          <a:bodyPr wrap="none">
            <a:spAutoFit/>
          </a:bodyPr>
          <a:lstStyle/>
          <a:p>
            <a:pPr algn="ctr"/>
            <a:r>
              <a:rPr lang="en-GB" sz="1900">
                <a:solidFill>
                  <a:srgbClr val="FF0000"/>
                </a:solidFill>
              </a:rPr>
              <a:t>Price during 719 hours: 50 EUR/MWh.   For one hour: 3000 EUR/MWh.</a:t>
            </a:r>
          </a:p>
          <a:p>
            <a:pPr algn="ctr"/>
            <a:r>
              <a:rPr lang="en-GB" sz="1900">
                <a:solidFill>
                  <a:srgbClr val="FF0000"/>
                </a:solidFill>
              </a:rPr>
              <a:t>Average price 54.10 EUR/MWh</a:t>
            </a:r>
          </a:p>
        </p:txBody>
      </p:sp>
      <p:grpSp>
        <p:nvGrpSpPr>
          <p:cNvPr id="10247" name="Group 4"/>
          <p:cNvGrpSpPr>
            <a:grpSpLocks/>
          </p:cNvGrpSpPr>
          <p:nvPr/>
        </p:nvGrpSpPr>
        <p:grpSpPr bwMode="auto">
          <a:xfrm>
            <a:off x="322263" y="5511800"/>
            <a:ext cx="9450387" cy="420688"/>
            <a:chOff x="-631" y="3235"/>
            <a:chExt cx="4772" cy="265"/>
          </a:xfrm>
        </p:grpSpPr>
        <p:sp>
          <p:nvSpPr>
            <p:cNvPr id="10248" name="Line 5"/>
            <p:cNvSpPr>
              <a:spLocks noChangeShapeType="1"/>
            </p:cNvSpPr>
            <p:nvPr/>
          </p:nvSpPr>
          <p:spPr bwMode="auto">
            <a:xfrm flipV="1">
              <a:off x="84" y="3369"/>
              <a:ext cx="4057" cy="0"/>
            </a:xfrm>
            <a:prstGeom prst="line">
              <a:avLst/>
            </a:prstGeom>
            <a:noFill/>
            <a:ln w="57150">
              <a:solidFill>
                <a:schemeClr val="tx1"/>
              </a:solidFill>
              <a:round/>
              <a:headEnd/>
              <a:tailEnd/>
            </a:ln>
          </p:spPr>
          <p:txBody>
            <a:bodyPr lIns="104775" tIns="55562" rIns="104775" bIns="55562">
              <a:spAutoFit/>
            </a:bodyPr>
            <a:lstStyle/>
            <a:p>
              <a:endParaRPr lang="da-DK"/>
            </a:p>
          </p:txBody>
        </p:sp>
        <p:sp>
          <p:nvSpPr>
            <p:cNvPr id="10249" name="Text Box 6"/>
            <p:cNvSpPr txBox="1">
              <a:spLocks noChangeArrowheads="1"/>
            </p:cNvSpPr>
            <p:nvPr/>
          </p:nvSpPr>
          <p:spPr bwMode="auto">
            <a:xfrm>
              <a:off x="-631" y="3235"/>
              <a:ext cx="601" cy="265"/>
            </a:xfrm>
            <a:prstGeom prst="rect">
              <a:avLst/>
            </a:prstGeom>
            <a:noFill/>
            <a:ln w="9525" algn="ctr">
              <a:noFill/>
              <a:miter lim="800000"/>
              <a:headEnd/>
              <a:tailEnd/>
            </a:ln>
          </p:spPr>
          <p:txBody>
            <a:bodyPr wrap="none" lIns="104775" tIns="55562" rIns="104775" bIns="55562">
              <a:spAutoFit/>
            </a:bodyPr>
            <a:lstStyle/>
            <a:p>
              <a:pPr algn="ctr" defTabSz="965200"/>
              <a:r>
                <a:rPr lang="en-GB"/>
                <a:t>Border</a:t>
              </a:r>
            </a:p>
          </p:txBody>
        </p:sp>
      </p:grpSp>
    </p:spTree>
  </p:cSld>
  <p:clrMapOvr>
    <a:masterClrMapping/>
  </p:clrMapOvr>
  <p:transition spd="med">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el 1"/>
          <p:cNvSpPr>
            <a:spLocks noGrp="1"/>
          </p:cNvSpPr>
          <p:nvPr>
            <p:ph type="title"/>
          </p:nvPr>
        </p:nvSpPr>
        <p:spPr/>
        <p:txBody>
          <a:bodyPr/>
          <a:lstStyle/>
          <a:p>
            <a:r>
              <a:rPr lang="en-GB" smtClean="0"/>
              <a:t>Case B – auction prices</a:t>
            </a:r>
          </a:p>
        </p:txBody>
      </p:sp>
      <p:sp>
        <p:nvSpPr>
          <p:cNvPr id="11267" name="Pladsholder til indhold 2"/>
          <p:cNvSpPr>
            <a:spLocks noGrp="1"/>
          </p:cNvSpPr>
          <p:nvPr>
            <p:ph idx="1"/>
          </p:nvPr>
        </p:nvSpPr>
        <p:spPr>
          <a:xfrm>
            <a:off x="0" y="885825"/>
            <a:ext cx="9906000" cy="4586288"/>
          </a:xfrm>
        </p:spPr>
        <p:txBody>
          <a:bodyPr/>
          <a:lstStyle/>
          <a:p>
            <a:r>
              <a:rPr lang="en-GB" smtClean="0"/>
              <a:t>Value of 1 MW in direction south:</a:t>
            </a:r>
          </a:p>
          <a:p>
            <a:pPr lvl="1"/>
            <a:r>
              <a:rPr lang="en-GB" smtClean="0"/>
              <a:t>(3000 EUR/MWh – 50.1 EUR/MWh)  *  1 MW  *  1 h   =</a:t>
            </a:r>
          </a:p>
          <a:p>
            <a:pPr lvl="1">
              <a:buFont typeface="Monotype Sorts" pitchFamily="2" charset="2"/>
              <a:buNone/>
            </a:pPr>
            <a:r>
              <a:rPr lang="en-GB" smtClean="0"/>
              <a:t>			2949.9 EUR.</a:t>
            </a:r>
          </a:p>
          <a:p>
            <a:r>
              <a:rPr lang="en-GB" smtClean="0"/>
              <a:t>Value of 1 MW in direction north:</a:t>
            </a:r>
          </a:p>
          <a:p>
            <a:pPr lvl="1"/>
            <a:r>
              <a:rPr lang="en-GB" smtClean="0"/>
              <a:t>(50.1 EUR/MWh – 50 EUR/MWh)  *  1 MW  *  719 h   =</a:t>
            </a:r>
          </a:p>
          <a:p>
            <a:pPr lvl="1">
              <a:buFont typeface="Monotype Sorts" pitchFamily="2" charset="2"/>
              <a:buNone/>
            </a:pPr>
            <a:r>
              <a:rPr lang="en-GB" smtClean="0"/>
              <a:t>			71.9 EUR.</a:t>
            </a:r>
          </a:p>
          <a:p>
            <a:r>
              <a:rPr lang="en-GB" smtClean="0"/>
              <a:t>At the monthly auction:</a:t>
            </a:r>
          </a:p>
          <a:p>
            <a:pPr lvl="1"/>
            <a:r>
              <a:rPr lang="en-GB" smtClean="0"/>
              <a:t>Pay 2949.9 EUR/MW in direction south.</a:t>
            </a:r>
          </a:p>
          <a:p>
            <a:pPr lvl="1"/>
            <a:r>
              <a:rPr lang="en-GB" smtClean="0"/>
              <a:t>Pay     71.9 EUR/MWh in direction north.</a:t>
            </a:r>
          </a:p>
        </p:txBody>
      </p:sp>
      <p:sp>
        <p:nvSpPr>
          <p:cNvPr id="11268" name="Pladsholder til diasnummer 5"/>
          <p:cNvSpPr>
            <a:spLocks noGrp="1"/>
          </p:cNvSpPr>
          <p:nvPr>
            <p:ph type="sldNum" sz="quarter" idx="12"/>
          </p:nvPr>
        </p:nvSpPr>
        <p:spPr>
          <a:noFill/>
        </p:spPr>
        <p:txBody>
          <a:bodyPr/>
          <a:lstStyle/>
          <a:p>
            <a:fld id="{065266AF-C4B9-45A9-AEAE-0923E481C814}" type="slidenum">
              <a:rPr lang="en-GB" smtClean="0"/>
              <a:pPr/>
              <a:t>9</a:t>
            </a:fld>
            <a:endParaRPr lang="en-GB" smtClean="0"/>
          </a:p>
        </p:txBody>
      </p:sp>
      <p:sp>
        <p:nvSpPr>
          <p:cNvPr id="11269" name="Tekstboks 11"/>
          <p:cNvSpPr txBox="1">
            <a:spLocks noChangeArrowheads="1"/>
          </p:cNvSpPr>
          <p:nvPr/>
        </p:nvSpPr>
        <p:spPr bwMode="auto">
          <a:xfrm>
            <a:off x="2162175" y="5108575"/>
            <a:ext cx="5588000" cy="385763"/>
          </a:xfrm>
          <a:prstGeom prst="rect">
            <a:avLst/>
          </a:prstGeom>
          <a:noFill/>
          <a:ln w="9525">
            <a:noFill/>
            <a:miter lim="800000"/>
            <a:headEnd/>
            <a:tailEnd/>
          </a:ln>
        </p:spPr>
        <p:txBody>
          <a:bodyPr wrap="none">
            <a:spAutoFit/>
          </a:bodyPr>
          <a:lstStyle/>
          <a:p>
            <a:r>
              <a:rPr lang="en-GB" sz="1900">
                <a:solidFill>
                  <a:srgbClr val="008000"/>
                </a:solidFill>
              </a:rPr>
              <a:t>Price during 720 hours: 50.1 EUR/MWh</a:t>
            </a:r>
          </a:p>
        </p:txBody>
      </p:sp>
      <p:sp>
        <p:nvSpPr>
          <p:cNvPr id="11270" name="Tekstboks 12"/>
          <p:cNvSpPr txBox="1">
            <a:spLocks noChangeArrowheads="1"/>
          </p:cNvSpPr>
          <p:nvPr/>
        </p:nvSpPr>
        <p:spPr bwMode="auto">
          <a:xfrm>
            <a:off x="115888" y="5951538"/>
            <a:ext cx="9861550" cy="676275"/>
          </a:xfrm>
          <a:prstGeom prst="rect">
            <a:avLst/>
          </a:prstGeom>
          <a:noFill/>
          <a:ln w="9525">
            <a:noFill/>
            <a:miter lim="800000"/>
            <a:headEnd/>
            <a:tailEnd/>
          </a:ln>
        </p:spPr>
        <p:txBody>
          <a:bodyPr wrap="none">
            <a:spAutoFit/>
          </a:bodyPr>
          <a:lstStyle/>
          <a:p>
            <a:pPr algn="ctr"/>
            <a:r>
              <a:rPr lang="en-GB" sz="1900">
                <a:solidFill>
                  <a:srgbClr val="FF0000"/>
                </a:solidFill>
              </a:rPr>
              <a:t>Price during 719 hours: 50 EUR/MWh.   For one hour: 3000 EUR/MWh.</a:t>
            </a:r>
          </a:p>
          <a:p>
            <a:pPr algn="ctr"/>
            <a:r>
              <a:rPr lang="en-GB" sz="1900">
                <a:solidFill>
                  <a:srgbClr val="FF0000"/>
                </a:solidFill>
              </a:rPr>
              <a:t>Average price 54.10 EUR/MWh</a:t>
            </a:r>
          </a:p>
        </p:txBody>
      </p:sp>
      <p:grpSp>
        <p:nvGrpSpPr>
          <p:cNvPr id="11271" name="Group 4"/>
          <p:cNvGrpSpPr>
            <a:grpSpLocks/>
          </p:cNvGrpSpPr>
          <p:nvPr/>
        </p:nvGrpSpPr>
        <p:grpSpPr bwMode="auto">
          <a:xfrm>
            <a:off x="246063" y="5457825"/>
            <a:ext cx="9448800" cy="420688"/>
            <a:chOff x="-631" y="3235"/>
            <a:chExt cx="4772" cy="265"/>
          </a:xfrm>
        </p:grpSpPr>
        <p:sp>
          <p:nvSpPr>
            <p:cNvPr id="11272" name="Line 5"/>
            <p:cNvSpPr>
              <a:spLocks noChangeShapeType="1"/>
            </p:cNvSpPr>
            <p:nvPr/>
          </p:nvSpPr>
          <p:spPr bwMode="auto">
            <a:xfrm flipV="1">
              <a:off x="84" y="3369"/>
              <a:ext cx="4057" cy="0"/>
            </a:xfrm>
            <a:prstGeom prst="line">
              <a:avLst/>
            </a:prstGeom>
            <a:noFill/>
            <a:ln w="57150">
              <a:solidFill>
                <a:schemeClr val="tx1"/>
              </a:solidFill>
              <a:round/>
              <a:headEnd/>
              <a:tailEnd/>
            </a:ln>
          </p:spPr>
          <p:txBody>
            <a:bodyPr lIns="104775" tIns="55562" rIns="104775" bIns="55562">
              <a:spAutoFit/>
            </a:bodyPr>
            <a:lstStyle/>
            <a:p>
              <a:endParaRPr lang="da-DK"/>
            </a:p>
          </p:txBody>
        </p:sp>
        <p:sp>
          <p:nvSpPr>
            <p:cNvPr id="11273" name="Text Box 6"/>
            <p:cNvSpPr txBox="1">
              <a:spLocks noChangeArrowheads="1"/>
            </p:cNvSpPr>
            <p:nvPr/>
          </p:nvSpPr>
          <p:spPr bwMode="auto">
            <a:xfrm>
              <a:off x="-631" y="3235"/>
              <a:ext cx="601" cy="265"/>
            </a:xfrm>
            <a:prstGeom prst="rect">
              <a:avLst/>
            </a:prstGeom>
            <a:noFill/>
            <a:ln w="9525" algn="ctr">
              <a:noFill/>
              <a:miter lim="800000"/>
              <a:headEnd/>
              <a:tailEnd/>
            </a:ln>
          </p:spPr>
          <p:txBody>
            <a:bodyPr wrap="none" lIns="104775" tIns="55562" rIns="104775" bIns="55562">
              <a:spAutoFit/>
            </a:bodyPr>
            <a:lstStyle/>
            <a:p>
              <a:pPr algn="ctr" defTabSz="965200"/>
              <a:r>
                <a:rPr lang="en-GB"/>
                <a:t>Border</a:t>
              </a:r>
            </a:p>
          </p:txBody>
        </p:sp>
      </p:grpSp>
    </p:spTree>
  </p:cSld>
  <p:clrMapOvr>
    <a:masterClrMapping/>
  </p:clrMapOvr>
  <p:transition spd="med">
    <p:dissolve/>
  </p:transition>
  <p:timing>
    <p:tnLst>
      <p:par>
        <p:cTn id="1" dur="indefinite" restart="never" nodeType="tmRoot"/>
      </p:par>
    </p:tnLst>
  </p:timing>
</p:sld>
</file>

<file path=ppt/theme/theme1.xml><?xml version="1.0" encoding="utf-8"?>
<a:theme xmlns:a="http://schemas.openxmlformats.org/drawingml/2006/main" name="Standarddesign">
  <a:themeElements>
    <a:clrScheme name="">
      <a:dk1>
        <a:srgbClr val="000000"/>
      </a:dk1>
      <a:lt1>
        <a:srgbClr val="99FFFF"/>
      </a:lt1>
      <a:dk2>
        <a:srgbClr val="999933"/>
      </a:dk2>
      <a:lt2>
        <a:srgbClr val="808000"/>
      </a:lt2>
      <a:accent1>
        <a:srgbClr val="339933"/>
      </a:accent1>
      <a:accent2>
        <a:srgbClr val="800000"/>
      </a:accent2>
      <a:accent3>
        <a:srgbClr val="CAFFFF"/>
      </a:accent3>
      <a:accent4>
        <a:srgbClr val="000000"/>
      </a:accent4>
      <a:accent5>
        <a:srgbClr val="ADCAAD"/>
      </a:accent5>
      <a:accent6>
        <a:srgbClr val="730000"/>
      </a:accent6>
      <a:hlink>
        <a:srgbClr val="0033CC"/>
      </a:hlink>
      <a:folHlink>
        <a:srgbClr val="FFCC66"/>
      </a:folHlink>
    </a:clrScheme>
    <a:fontScheme name="Standarddesign">
      <a:majorFont>
        <a:latin typeface="Verdana"/>
        <a:ea typeface=""/>
        <a:cs typeface=""/>
      </a:majorFont>
      <a:minorFont>
        <a:latin typeface="Verdana"/>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a-DK" sz="20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a-DK" sz="20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Standarddesig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Standarddesig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desig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Standarddesig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Kontortema">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ontorte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B302B8147B09E240B766556B8EEB420B" ma:contentTypeVersion="13" ma:contentTypeDescription="Opret et nyt dokument." ma:contentTypeScope="" ma:versionID="634c4ab936842b4daa338f07614aea16">
  <xsd:schema xmlns:xsd="http://www.w3.org/2001/XMLSchema" xmlns:xs="http://www.w3.org/2001/XMLSchema" xmlns:p="http://schemas.microsoft.com/office/2006/metadata/properties" xmlns:ns2="393c2793-96ab-4a74-9691-efa4efff0d23" xmlns:ns3="b4f9bdb0-a78f-4782-98e3-c52de5cf030d" targetNamespace="http://schemas.microsoft.com/office/2006/metadata/properties" ma:root="true" ma:fieldsID="fd8ec0fb6ff90b7270e62344a24b74d9" ns2:_="" ns3:_="">
    <xsd:import namespace="393c2793-96ab-4a74-9691-efa4efff0d23"/>
    <xsd:import namespace="b4f9bdb0-a78f-4782-98e3-c52de5cf030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DateTaken" minOccurs="0"/>
                <xsd:element ref="ns2:MediaServiceLocation"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93c2793-96ab-4a74-9691-efa4efff0d2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4f9bdb0-a78f-4782-98e3-c52de5cf030d" elementFormDefault="qualified">
    <xsd:import namespace="http://schemas.microsoft.com/office/2006/documentManagement/types"/>
    <xsd:import namespace="http://schemas.microsoft.com/office/infopath/2007/PartnerControls"/>
    <xsd:element name="SharedWithUsers" ma:index="10"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t med 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2994E6C-BB10-41A6-9E45-4A93A6B0A2C0}"/>
</file>

<file path=customXml/itemProps2.xml><?xml version="1.0" encoding="utf-8"?>
<ds:datastoreItem xmlns:ds="http://schemas.openxmlformats.org/officeDocument/2006/customXml" ds:itemID="{A3FC9627-5FDD-49EB-84A3-45CB24B27254}"/>
</file>

<file path=customXml/itemProps3.xml><?xml version="1.0" encoding="utf-8"?>
<ds:datastoreItem xmlns:ds="http://schemas.openxmlformats.org/officeDocument/2006/customXml" ds:itemID="{9E7B06BE-DA65-46E6-B190-3B2BA3CEE282}"/>
</file>

<file path=docProps/app.xml><?xml version="1.0" encoding="utf-8"?>
<Properties xmlns="http://schemas.openxmlformats.org/officeDocument/2006/extended-properties" xmlns:vt="http://schemas.openxmlformats.org/officeDocument/2006/docPropsVTypes">
  <TotalTime>8096</TotalTime>
  <Words>1919</Words>
  <Application>Microsoft Office PowerPoint</Application>
  <PresentationFormat>A4 (210 x 297 mm)</PresentationFormat>
  <Paragraphs>195</Paragraphs>
  <Slides>22</Slides>
  <Notes>1</Notes>
  <HiddenSlides>0</HiddenSlides>
  <MMClips>0</MMClips>
  <ScaleCrop>false</ScaleCrop>
  <HeadingPairs>
    <vt:vector size="6" baseType="variant">
      <vt:variant>
        <vt:lpstr>Benyttede skrifttyper</vt:lpstr>
      </vt:variant>
      <vt:variant>
        <vt:i4>4</vt:i4>
      </vt:variant>
      <vt:variant>
        <vt:lpstr>Tema</vt:lpstr>
      </vt:variant>
      <vt:variant>
        <vt:i4>1</vt:i4>
      </vt:variant>
      <vt:variant>
        <vt:lpstr>Diastitler</vt:lpstr>
      </vt:variant>
      <vt:variant>
        <vt:i4>22</vt:i4>
      </vt:variant>
    </vt:vector>
  </HeadingPairs>
  <TitlesOfParts>
    <vt:vector size="27" baseType="lpstr">
      <vt:lpstr>Verdana</vt:lpstr>
      <vt:lpstr>Arial</vt:lpstr>
      <vt:lpstr>Monotype Sorts</vt:lpstr>
      <vt:lpstr>Times New Roman</vt:lpstr>
      <vt:lpstr>Standarddesign</vt:lpstr>
      <vt:lpstr>Introduction Anders Plejdrup Houmøller CEO, Houmoller Consulting</vt:lpstr>
      <vt:lpstr>The purpose of this presentation Two messages in this presentation</vt:lpstr>
      <vt:lpstr>Dias nummer 3</vt:lpstr>
      <vt:lpstr>Issue 1 – context</vt:lpstr>
      <vt:lpstr>Ignore the following costs/risks</vt:lpstr>
      <vt:lpstr>Assumption for issue 1</vt:lpstr>
      <vt:lpstr>Case A</vt:lpstr>
      <vt:lpstr>Case B – average prices</vt:lpstr>
      <vt:lpstr>Case B – auction prices</vt:lpstr>
      <vt:lpstr>Issue 1 – conclusion from case A and case B</vt:lpstr>
      <vt:lpstr>The average price difference and the auction prices</vt:lpstr>
      <vt:lpstr>Dias nummer 12</vt:lpstr>
      <vt:lpstr>The current financial contracts Compared with short-term FTRs</vt:lpstr>
      <vt:lpstr>Hedging with short-term FTRs</vt:lpstr>
      <vt:lpstr>Dias nummer 15</vt:lpstr>
      <vt:lpstr>Terminology and acronyms – 1 As used in this presentation</vt:lpstr>
      <vt:lpstr>Terminology and acronyms – 2 As used in this presentation</vt:lpstr>
      <vt:lpstr>Terminology and acronyms – 3 As used in this presentation</vt:lpstr>
      <vt:lpstr>Terminology and acronyms – 4 As used in this presentation</vt:lpstr>
      <vt:lpstr>Terminology and acronyms – 5 As used in this presentation</vt:lpstr>
      <vt:lpstr>Terminology and acronyms – 5 As used in this presentation</vt:lpstr>
      <vt:lpstr>Thank you for your attention!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Ingen diastitel</dc:title>
  <dc:creator>APH</dc:creator>
  <cp:lastModifiedBy>andersho</cp:lastModifiedBy>
  <cp:revision>1413</cp:revision>
  <cp:lastPrinted>2001-03-05T16:13:52Z</cp:lastPrinted>
  <dcterms:created xsi:type="dcterms:W3CDTF">1998-01-18T15:08:52Z</dcterms:created>
  <dcterms:modified xsi:type="dcterms:W3CDTF">2011-06-22T14:21:05Z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0x010100B302B8147B09E240B766556B8EEB420B</vt:lpwstr>
  </property>
</Properties>
</file>