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720" r:id="rId2"/>
    <p:sldId id="706" r:id="rId3"/>
    <p:sldId id="707" r:id="rId4"/>
    <p:sldId id="708" r:id="rId5"/>
    <p:sldId id="709" r:id="rId6"/>
    <p:sldId id="710" r:id="rId7"/>
    <p:sldId id="711" r:id="rId8"/>
    <p:sldId id="712" r:id="rId9"/>
    <p:sldId id="713" r:id="rId10"/>
    <p:sldId id="714" r:id="rId11"/>
    <p:sldId id="715" r:id="rId12"/>
    <p:sldId id="716" r:id="rId13"/>
    <p:sldId id="717" r:id="rId14"/>
    <p:sldId id="718" r:id="rId15"/>
    <p:sldId id="721" r:id="rId16"/>
    <p:sldId id="722" r:id="rId17"/>
    <p:sldId id="723" r:id="rId18"/>
    <p:sldId id="724" r:id="rId19"/>
    <p:sldId id="725" r:id="rId20"/>
    <p:sldId id="704" r:id="rId21"/>
  </p:sldIdLst>
  <p:sldSz cx="9906000" cy="6858000" type="A4"/>
  <p:notesSz cx="7099300" cy="10234613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8000"/>
    <a:srgbClr val="0000FF"/>
    <a:srgbClr val="0033CC"/>
    <a:srgbClr val="FFFFFF"/>
    <a:srgbClr val="003399"/>
    <a:srgbClr val="339933"/>
    <a:srgbClr val="C0C0C0"/>
    <a:srgbClr val="8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620"/>
    <p:restoredTop sz="94624" autoAdjust="0"/>
  </p:normalViewPr>
  <p:slideViewPr>
    <p:cSldViewPr snapToGrid="0">
      <p:cViewPr>
        <p:scale>
          <a:sx n="66" d="100"/>
          <a:sy n="66" d="100"/>
        </p:scale>
        <p:origin x="-1902" y="-54"/>
      </p:cViewPr>
      <p:guideLst>
        <p:guide orient="horz" pos="2862"/>
        <p:guide orient="horz" pos="4088"/>
        <p:guide pos="479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824" y="1518"/>
      </p:cViewPr>
      <p:guideLst>
        <p:guide orient="horz" pos="3222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6350" y="0"/>
            <a:ext cx="3082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t" anchorCtr="0" compatLnSpc="1">
            <a:prstTxWarp prst="textNoShape">
              <a:avLst/>
            </a:prstTxWarp>
          </a:bodyPr>
          <a:lstStyle>
            <a:lvl1pPr defTabSz="822563">
              <a:defRPr sz="1000" b="0" i="1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82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t" anchorCtr="0" compatLnSpc="1">
            <a:prstTxWarp prst="textNoShape">
              <a:avLst/>
            </a:prstTxWarp>
          </a:bodyPr>
          <a:lstStyle>
            <a:lvl1pPr algn="r" defTabSz="822563">
              <a:defRPr sz="1000" b="0" i="1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1218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7400" y="773113"/>
            <a:ext cx="5526088" cy="3825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9800" y="4860925"/>
            <a:ext cx="52197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41" tIns="49547" rIns="97441" bIns="495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teksttypografien på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6350" y="9715500"/>
            <a:ext cx="3082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b" anchorCtr="0" compatLnSpc="1">
            <a:prstTxWarp prst="textNoShape">
              <a:avLst/>
            </a:prstTxWarp>
          </a:bodyPr>
          <a:lstStyle>
            <a:lvl1pPr defTabSz="822563">
              <a:defRPr sz="1000" b="0" i="1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15500"/>
            <a:ext cx="3082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b" anchorCtr="0" compatLnSpc="1">
            <a:prstTxWarp prst="textNoShape">
              <a:avLst/>
            </a:prstTxWarp>
          </a:bodyPr>
          <a:lstStyle>
            <a:lvl1pPr algn="r" defTabSz="8225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fld id="{7F0C9937-344B-4006-AD0E-359EBCD2C40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8313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35038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04938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73250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22325"/>
            <a:fld id="{561C3D0A-F3D5-4F74-8BDF-5CA2695DB77A}" type="slidenum">
              <a:rPr lang="da-DK" smtClean="0"/>
              <a:pPr defTabSz="822325"/>
              <a:t>20</a:t>
            </a:fld>
            <a:endParaRPr lang="da-DK" dirty="0" smtClean="0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en-GB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en-GB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 smtClean="0"/>
              <a:t>29 Sept. 2011</a:t>
            </a:r>
            <a:endParaRPr lang="en-GB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D7CF4-F140-4C23-BA27-A09AF53D6C51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GB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 smtClean="0"/>
              <a:t>29 Sept. 2011</a:t>
            </a:r>
            <a:endParaRPr lang="en-GB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4861D-544C-48C9-BDA4-3974D674AE24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872288" y="0"/>
            <a:ext cx="2290762" cy="5715000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en-GB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19888" cy="5715000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 smtClean="0"/>
              <a:t>29 Sept. 2011</a:t>
            </a:r>
            <a:endParaRPr lang="en-GB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F9232-862B-4574-9DB6-A7C0A132A81A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og clipart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420100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en-GB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742950" y="1600200"/>
            <a:ext cx="4133850" cy="4114800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multimedieklip 3"/>
          <p:cNvSpPr>
            <a:spLocks noGrp="1"/>
          </p:cNvSpPr>
          <p:nvPr>
            <p:ph type="clipArt" sz="half" idx="2"/>
          </p:nvPr>
        </p:nvSpPr>
        <p:spPr>
          <a:xfrm>
            <a:off x="5029200" y="1600200"/>
            <a:ext cx="4133850" cy="4114800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a-DK" dirty="0" smtClean="0"/>
              <a:t>29 Sept. 2011</a:t>
            </a:r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384550" y="6486525"/>
            <a:ext cx="31369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FE44B-9F63-4842-AED6-EC167B9BEA6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 smtClean="0"/>
              <a:t>29 Sept. 2011</a:t>
            </a:r>
            <a:endParaRPr lang="en-GB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E9E89-3395-4EFB-98F2-73ABE8CE885D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en-GB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 smtClean="0"/>
              <a:t>29 Sept. 2011</a:t>
            </a:r>
            <a:endParaRPr lang="en-GB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D966A-C12C-4F65-BA26-3C00EA7A2AF4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42950" y="1600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 smtClean="0"/>
              <a:t>29 Sept. 2011</a:t>
            </a:r>
            <a:endParaRPr lang="en-GB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13AAD-6C92-492F-B283-AB059364294A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en-GB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7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 smtClean="0"/>
              <a:t>29 Sept. 2011</a:t>
            </a:r>
            <a:endParaRPr lang="en-GB" dirty="0"/>
          </a:p>
        </p:txBody>
      </p:sp>
      <p:sp>
        <p:nvSpPr>
          <p:cNvPr id="8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9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36A6F-85F8-4F1B-A519-458B366CE927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GB"/>
          </a:p>
        </p:txBody>
      </p:sp>
      <p:sp>
        <p:nvSpPr>
          <p:cNvPr id="3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 smtClean="0"/>
              <a:t>29 Sept. 2011</a:t>
            </a:r>
            <a:endParaRPr lang="en-GB" dirty="0"/>
          </a:p>
        </p:txBody>
      </p:sp>
      <p:sp>
        <p:nvSpPr>
          <p:cNvPr id="4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5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FC687-4C72-49BF-A292-383FE121F511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 smtClean="0"/>
              <a:t>29 Sept. 2011</a:t>
            </a:r>
            <a:endParaRPr lang="en-GB" dirty="0"/>
          </a:p>
        </p:txBody>
      </p:sp>
      <p:sp>
        <p:nvSpPr>
          <p:cNvPr id="3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4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8906F-517D-41B6-8B30-5211233496E1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 smtClean="0"/>
              <a:t>29 Sept. 2011</a:t>
            </a:r>
            <a:endParaRPr lang="en-GB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3D176-46F4-4812-A95F-3DD72178CDA9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en-GB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 smtClean="0"/>
              <a:t>29 Sept. 2011</a:t>
            </a:r>
            <a:endParaRPr lang="en-GB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BC888-FE7F-4D9C-A91D-DCEE33A7E1B2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for at redigere titeltypografien på masteren</a:t>
            </a:r>
          </a:p>
        </p:txBody>
      </p:sp>
      <p:sp>
        <p:nvSpPr>
          <p:cNvPr id="1116" name="Rectangle 9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600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for at redigere teksttypografien på masteren</a:t>
            </a:r>
          </a:p>
          <a:p>
            <a:pPr lvl="1"/>
            <a:r>
              <a:rPr lang="en-GB" smtClean="0"/>
              <a:t>Andet niveau</a:t>
            </a:r>
          </a:p>
          <a:p>
            <a:pPr lvl="2"/>
            <a:r>
              <a:rPr lang="en-GB" smtClean="0"/>
              <a:t>Tredje niveau</a:t>
            </a:r>
          </a:p>
          <a:p>
            <a:pPr lvl="3"/>
            <a:r>
              <a:rPr lang="en-GB" smtClean="0"/>
              <a:t>Fjerde niveau</a:t>
            </a:r>
          </a:p>
          <a:p>
            <a:pPr lvl="4"/>
            <a:r>
              <a:rPr lang="en-GB" smtClean="0"/>
              <a:t>Femte niveau</a:t>
            </a:r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87538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 dirty="0"/>
            </a:lvl1pPr>
          </a:lstStyle>
          <a:p>
            <a:pPr>
              <a:defRPr/>
            </a:pPr>
            <a:r>
              <a:rPr lang="da-DK" dirty="0" smtClean="0"/>
              <a:t>29 Sept. 2011</a:t>
            </a:r>
            <a:endParaRPr lang="en-GB" dirty="0"/>
          </a:p>
        </p:txBody>
      </p:sp>
      <p:sp>
        <p:nvSpPr>
          <p:cNvPr id="1118" name="Rectangle 9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1375" y="6487538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 dirty="0"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1119" name="Rectangle 9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2250" y="6487538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7FF3A49D-4610-4315-8FAB-2131026A73B3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237" name="Text Box 213"/>
          <p:cNvSpPr txBox="1">
            <a:spLocks noChangeArrowheads="1"/>
          </p:cNvSpPr>
          <p:nvPr userDrawn="1"/>
        </p:nvSpPr>
        <p:spPr bwMode="auto">
          <a:xfrm>
            <a:off x="7562850" y="6642100"/>
            <a:ext cx="19748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b="0" dirty="0"/>
              <a:t>Copyright Houmoller Consulting </a:t>
            </a:r>
            <a:r>
              <a:rPr lang="en-GB" sz="800" b="0" dirty="0">
                <a:cs typeface="Arial" charset="0"/>
              </a:rPr>
              <a:t>©</a:t>
            </a:r>
          </a:p>
        </p:txBody>
      </p:sp>
      <p:pic>
        <p:nvPicPr>
          <p:cNvPr id="4104" name="Picture 3" descr="HoumøllerConsulting logo 201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18400" y="42863"/>
            <a:ext cx="234473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</p:sldLayoutIdLst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" grpId="0" build="p" bldLvl="3" autoUpdateAnimBg="0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35000"/>
        </a:spcBef>
        <a:spcAft>
          <a:spcPct val="0"/>
        </a:spcAft>
        <a:buFont typeface="Monotype Sorts" pitchFamily="2" charset="2"/>
        <a:buChar char="ð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Font typeface="Monotype Sorts" pitchFamily="2" charset="2"/>
        <a:buChar char="ü"/>
        <a:defRPr sz="20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-73025"/>
            <a:ext cx="8420100" cy="1495425"/>
          </a:xfrm>
        </p:spPr>
        <p:txBody>
          <a:bodyPr/>
          <a:lstStyle/>
          <a:p>
            <a:r>
              <a:rPr lang="en-GB" dirty="0" smtClean="0"/>
              <a:t>Introduction</a:t>
            </a:r>
            <a:br>
              <a:rPr lang="en-GB" dirty="0" smtClean="0"/>
            </a:br>
            <a:r>
              <a:rPr lang="en-GB" sz="2400" dirty="0" smtClean="0"/>
              <a:t>Anders Plejdrup Houmøller</a:t>
            </a:r>
            <a:br>
              <a:rPr lang="en-GB" sz="2400" dirty="0" smtClean="0"/>
            </a:br>
            <a:r>
              <a:rPr lang="en-GB" sz="2400" i="1" dirty="0" smtClean="0"/>
              <a:t>CEO, Houmoller Consulting</a:t>
            </a:r>
            <a:endParaRPr lang="en-GB" sz="2400" dirty="0" smtClean="0"/>
          </a:p>
        </p:txBody>
      </p:sp>
      <p:sp>
        <p:nvSpPr>
          <p:cNvPr id="3075" name="Pladsholder til indhold 2"/>
          <p:cNvSpPr>
            <a:spLocks noGrp="1"/>
          </p:cNvSpPr>
          <p:nvPr>
            <p:ph idx="1"/>
          </p:nvPr>
        </p:nvSpPr>
        <p:spPr>
          <a:xfrm>
            <a:off x="0" y="1367970"/>
            <a:ext cx="9906000" cy="5366656"/>
          </a:xfrm>
        </p:spPr>
        <p:txBody>
          <a:bodyPr/>
          <a:lstStyle/>
          <a:p>
            <a:r>
              <a:rPr lang="en-GB" sz="2000" dirty="0" smtClean="0"/>
              <a:t>This PowerPoint presentation presents FTR (Financial Transmission Rights).</a:t>
            </a:r>
          </a:p>
          <a:p>
            <a:r>
              <a:rPr lang="en-GB" sz="2000" dirty="0" smtClean="0"/>
              <a:t>You’ll find more on FTR in the PowerPoint presentations ‘</a:t>
            </a:r>
            <a:r>
              <a:rPr lang="en-GB" sz="2000" i="1" dirty="0" smtClean="0"/>
              <a:t>Hedging with CfDs and FTRs Financial Transmissions Rights</a:t>
            </a:r>
            <a:r>
              <a:rPr lang="en-GB" sz="2000" dirty="0" smtClean="0"/>
              <a:t>’ and ‘</a:t>
            </a:r>
            <a:r>
              <a:rPr lang="en-GB" sz="2000" i="1" dirty="0" smtClean="0"/>
              <a:t>PTRs Physical Transmission Rights and cross-border CfDs</a:t>
            </a:r>
            <a:r>
              <a:rPr lang="en-GB" sz="2000" dirty="0" smtClean="0"/>
              <a:t>’ from Houmoller Consulting.</a:t>
            </a:r>
          </a:p>
          <a:p>
            <a:r>
              <a:rPr lang="en-GB" sz="2000" dirty="0" smtClean="0"/>
              <a:t>In the appendix, you’ll find a list of the terms and acronyms used in this PowerPoint presentation.</a:t>
            </a:r>
          </a:p>
          <a:p>
            <a:r>
              <a:rPr lang="en-GB" sz="2000" dirty="0" smtClean="0"/>
              <a:t>This PowerPoint presentation is animated</a:t>
            </a:r>
          </a:p>
          <a:p>
            <a:pPr lvl="1"/>
            <a:r>
              <a:rPr lang="en-GB" dirty="0" smtClean="0"/>
              <a:t>It’s recommended to run the animation when viewing the presentation.</a:t>
            </a:r>
          </a:p>
          <a:p>
            <a:r>
              <a:rPr lang="en-GB" sz="2000" dirty="0" smtClean="0"/>
              <a:t>On most computers, you can start the animation by pressing </a:t>
            </a:r>
            <a:r>
              <a:rPr lang="en-GB" sz="2000" i="1" u="sng" dirty="0" smtClean="0"/>
              <a:t>F5</a:t>
            </a:r>
            <a:r>
              <a:rPr lang="en-GB" sz="2000" i="1" dirty="0" smtClean="0"/>
              <a:t>.</a:t>
            </a:r>
          </a:p>
          <a:p>
            <a:pPr lvl="1"/>
            <a:r>
              <a:rPr lang="en-GB" dirty="0" smtClean="0"/>
              <a:t>Now the presentation moves one step forward, when you press </a:t>
            </a:r>
            <a:r>
              <a:rPr lang="en-GB" i="1" u="sng" dirty="0" smtClean="0"/>
              <a:t>Page Down</a:t>
            </a:r>
            <a:r>
              <a:rPr lang="en-GB" dirty="0" smtClean="0"/>
              <a:t>. It moves one step backward, when you press </a:t>
            </a:r>
            <a:r>
              <a:rPr lang="en-GB" i="1" u="sng" dirty="0" smtClean="0"/>
              <a:t>Page Up</a:t>
            </a:r>
            <a:r>
              <a:rPr lang="en-GB" dirty="0" smtClean="0"/>
              <a:t>.</a:t>
            </a:r>
          </a:p>
        </p:txBody>
      </p:sp>
      <p:sp>
        <p:nvSpPr>
          <p:cNvPr id="3076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E82DD0-6C6D-4EEE-B4F3-DB13EDDAD17F}" type="slidenum">
              <a:rPr lang="en-GB" smtClean="0"/>
              <a:pPr/>
              <a:t>1</a:t>
            </a:fld>
            <a:endParaRPr lang="en-GB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29 Sept. 2011</a:t>
            </a:r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0" y="573523"/>
            <a:ext cx="9906000" cy="738664"/>
          </a:xfrm>
        </p:spPr>
        <p:txBody>
          <a:bodyPr/>
          <a:lstStyle/>
          <a:p>
            <a:pPr algn="ctr"/>
            <a:r>
              <a:rPr lang="en-GB" sz="2600" b="1" dirty="0" smtClean="0"/>
              <a:t>Cross-border Contracts for Difference (CCfD)</a:t>
            </a:r>
            <a:br>
              <a:rPr lang="en-GB" sz="2600" b="1" dirty="0" smtClean="0"/>
            </a:br>
            <a:r>
              <a:rPr lang="en-GB" sz="2200" b="1" dirty="0" smtClean="0"/>
              <a:t>Further enhancement of the liquidity</a:t>
            </a:r>
          </a:p>
        </p:txBody>
      </p:sp>
      <p:sp>
        <p:nvSpPr>
          <p:cNvPr id="7171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order to create better liquidity – and thereby better price transparency – the </a:t>
            </a:r>
            <a:r>
              <a:rPr lang="en-GB" u="sng" dirty="0" smtClean="0"/>
              <a:t>financial electricity exchanges</a:t>
            </a:r>
            <a:r>
              <a:rPr lang="en-GB" dirty="0" smtClean="0"/>
              <a:t> can introduce new financial contracts: CCfD.</a:t>
            </a:r>
          </a:p>
          <a:p>
            <a:r>
              <a:rPr lang="en-GB" dirty="0" smtClean="0"/>
              <a:t>For each of the CCfD, the underlying reference will be the difference between two area prices.</a:t>
            </a:r>
          </a:p>
          <a:p>
            <a:r>
              <a:rPr lang="en-GB" dirty="0" smtClean="0"/>
              <a:t>For financial contracts, it’s relatively easy to establish clearing and exchange trading</a:t>
            </a:r>
          </a:p>
          <a:p>
            <a:pPr lvl="1"/>
            <a:r>
              <a:rPr lang="en-GB" dirty="0" smtClean="0"/>
              <a:t>This further improves the liquidity.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4294967295"/>
          </p:nvPr>
        </p:nvSpPr>
        <p:spPr>
          <a:xfrm>
            <a:off x="7631817" y="6486525"/>
            <a:ext cx="2235729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FF3A49D-4610-4315-8FAB-2131026A73B3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4294967295"/>
          </p:nvPr>
        </p:nvSpPr>
        <p:spPr>
          <a:xfrm>
            <a:off x="3254345" y="6486525"/>
            <a:ext cx="3398308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a-DK" dirty="0" smtClean="0"/>
              <a:t>Anders Plejdrup Houmøller</a:t>
            </a:r>
            <a:endParaRPr lang="en-GB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29 Sept. 2011</a:t>
            </a:r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0" y="417549"/>
            <a:ext cx="9906000" cy="353943"/>
          </a:xfrm>
        </p:spPr>
        <p:txBody>
          <a:bodyPr/>
          <a:lstStyle/>
          <a:p>
            <a:pPr algn="ctr"/>
            <a:r>
              <a:rPr lang="en-GB" sz="2300" b="1" dirty="0" smtClean="0"/>
              <a:t>More on Cross-border Contracts for Difference (CCfD)</a:t>
            </a:r>
          </a:p>
        </p:txBody>
      </p:sp>
      <p:sp>
        <p:nvSpPr>
          <p:cNvPr id="9219" name="Pladsholder til indhold 2"/>
          <p:cNvSpPr>
            <a:spLocks noGrp="1"/>
          </p:cNvSpPr>
          <p:nvPr>
            <p:ph idx="1"/>
          </p:nvPr>
        </p:nvSpPr>
        <p:spPr>
          <a:xfrm>
            <a:off x="161925" y="1047976"/>
            <a:ext cx="9577388" cy="4351342"/>
          </a:xfrm>
        </p:spPr>
        <p:txBody>
          <a:bodyPr/>
          <a:lstStyle/>
          <a:p>
            <a:r>
              <a:rPr lang="en-GB" sz="2100" dirty="0" smtClean="0"/>
              <a:t>Naturally, trading with CCfD can take place between two players, also if neither of the two has bought PTR (Physical Transmission Rights) or FTR (Financial Transmission Rights) at the TSOs’ auctions.</a:t>
            </a:r>
          </a:p>
          <a:p>
            <a:r>
              <a:rPr lang="en-GB" sz="2100" dirty="0" smtClean="0"/>
              <a:t>Question: why have the FTR auctions at all, when CCfD can do the job?</a:t>
            </a:r>
          </a:p>
          <a:p>
            <a:r>
              <a:rPr lang="en-GB" sz="2100" dirty="0" smtClean="0"/>
              <a:t>Answer: The prices at the FTR auctions will provide a starting point for prices of the CCfD</a:t>
            </a:r>
          </a:p>
          <a:p>
            <a:pPr lvl="1"/>
            <a:r>
              <a:rPr lang="en-GB" sz="2100" dirty="0" smtClean="0"/>
              <a:t>For a given border:</a:t>
            </a:r>
          </a:p>
          <a:p>
            <a:pPr lvl="2"/>
            <a:r>
              <a:rPr lang="en-GB" sz="2100" dirty="0" smtClean="0"/>
              <a:t>If all the unknown, future congestion rent is sold at FTR auctions, this will provide a good starting point for the prices of the CCfD.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4294967295"/>
          </p:nvPr>
        </p:nvSpPr>
        <p:spPr>
          <a:xfrm>
            <a:off x="7631817" y="6486525"/>
            <a:ext cx="2235729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FF3A49D-4610-4315-8FAB-2131026A73B3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4294967295"/>
          </p:nvPr>
        </p:nvSpPr>
        <p:spPr>
          <a:xfrm>
            <a:off x="3254345" y="6486525"/>
            <a:ext cx="3398308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a-DK" dirty="0" smtClean="0"/>
              <a:t>Anders Plejdrup Houmøller</a:t>
            </a:r>
            <a:endParaRPr lang="en-GB" dirty="0"/>
          </a:p>
        </p:txBody>
      </p:sp>
      <p:sp>
        <p:nvSpPr>
          <p:cNvPr id="6" name="Tekstboks 5"/>
          <p:cNvSpPr txBox="1"/>
          <p:nvPr/>
        </p:nvSpPr>
        <p:spPr>
          <a:xfrm>
            <a:off x="1116044" y="5341261"/>
            <a:ext cx="84321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Thereby, by auctioning off the whole unknown,</a:t>
            </a:r>
          </a:p>
          <a:p>
            <a:pPr algn="ctr"/>
            <a:r>
              <a:rPr lang="en-GB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future congestion rent, in effect the </a:t>
            </a:r>
            <a:r>
              <a:rPr lang="en-GB" sz="2200" b="1" dirty="0" smtClean="0">
                <a:solidFill>
                  <a:srgbClr val="CC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TSOs are acting</a:t>
            </a:r>
          </a:p>
          <a:p>
            <a:pPr algn="ctr"/>
            <a:r>
              <a:rPr lang="en-GB" sz="2200" b="1" dirty="0" smtClean="0">
                <a:solidFill>
                  <a:srgbClr val="CC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 initial market makers for the CCfD</a:t>
            </a:r>
          </a:p>
        </p:txBody>
      </p:sp>
      <p:sp>
        <p:nvSpPr>
          <p:cNvPr id="9" name="Pladsholder til dato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29 Sept. 2011</a:t>
            </a:r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0400" y="58056"/>
            <a:ext cx="8420100" cy="803273"/>
          </a:xfrm>
        </p:spPr>
        <p:txBody>
          <a:bodyPr/>
          <a:lstStyle/>
          <a:p>
            <a:pPr algn="ctr"/>
            <a:r>
              <a:rPr lang="en-GB" sz="2800" b="1" dirty="0" smtClean="0"/>
              <a:t>The TSOs as liquidity providers</a:t>
            </a:r>
            <a:endParaRPr lang="en-GB" sz="28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0" y="740236"/>
            <a:ext cx="9906000" cy="5871027"/>
          </a:xfrm>
        </p:spPr>
        <p:txBody>
          <a:bodyPr/>
          <a:lstStyle/>
          <a:p>
            <a:r>
              <a:rPr lang="en-GB" sz="2100" dirty="0" smtClean="0"/>
              <a:t>By establishing market coupling, the TSOs have taken a big step towards securing energy flows in the right direction.</a:t>
            </a:r>
          </a:p>
          <a:p>
            <a:r>
              <a:rPr lang="en-GB" sz="2100" dirty="0" smtClean="0"/>
              <a:t>However, as also explained in the previous presentation, market coupling has drained liquidity from the market</a:t>
            </a:r>
          </a:p>
          <a:p>
            <a:pPr lvl="1"/>
            <a:r>
              <a:rPr lang="en-GB" sz="2100" dirty="0" smtClean="0"/>
              <a:t>As market coupling was established without simultaneous launching of FTR auctions.</a:t>
            </a:r>
          </a:p>
          <a:p>
            <a:r>
              <a:rPr lang="en-GB" sz="2100" dirty="0" smtClean="0"/>
              <a:t>This draining of liquidity has clearly happened in Denmark</a:t>
            </a:r>
          </a:p>
          <a:p>
            <a:pPr lvl="1"/>
            <a:r>
              <a:rPr lang="en-GB" sz="2100" dirty="0" smtClean="0"/>
              <a:t>Probably, it will happen (has happened?) in other ”market coupling countries” also, unless the right steps are taken.</a:t>
            </a:r>
          </a:p>
          <a:p>
            <a:r>
              <a:rPr lang="en-GB" sz="2100" dirty="0" smtClean="0"/>
              <a:t>The TSOs </a:t>
            </a:r>
            <a:r>
              <a:rPr lang="en-GB" sz="2100" dirty="0" smtClean="0"/>
              <a:t>are </a:t>
            </a:r>
            <a:r>
              <a:rPr lang="en-GB" sz="2100" dirty="0" smtClean="0"/>
              <a:t>the natural providers of liquidity in this case</a:t>
            </a:r>
          </a:p>
          <a:p>
            <a:pPr lvl="1"/>
            <a:r>
              <a:rPr lang="en-GB" sz="2100" dirty="0" smtClean="0"/>
              <a:t>As they at the outset have the congestion rent.</a:t>
            </a:r>
          </a:p>
          <a:p>
            <a:pPr lvl="2"/>
            <a:r>
              <a:rPr lang="en-GB" sz="2100" dirty="0" smtClean="0"/>
              <a:t>Which can be used as ”liquidity oil” for the market.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294967295"/>
          </p:nvPr>
        </p:nvSpPr>
        <p:spPr>
          <a:xfrm>
            <a:off x="7631817" y="6486525"/>
            <a:ext cx="2235729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FF3A49D-4610-4315-8FAB-2131026A73B3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7" name="Tekstboks 6"/>
          <p:cNvSpPr txBox="1"/>
          <p:nvPr/>
        </p:nvSpPr>
        <p:spPr>
          <a:xfrm>
            <a:off x="1118809" y="5254179"/>
            <a:ext cx="77235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Note: the Nordic CfD have stayed illiquid for more</a:t>
            </a:r>
          </a:p>
          <a:p>
            <a:r>
              <a:rPr lang="en-GB" sz="2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than 10 </a:t>
            </a:r>
            <a:r>
              <a:rPr lang="en-GB" sz="2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years!</a:t>
            </a:r>
            <a:endParaRPr lang="en-GB" sz="21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835783" y="5979889"/>
            <a:ext cx="83535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 the new hedging options we’ll not have this</a:t>
            </a:r>
          </a:p>
          <a:p>
            <a:r>
              <a:rPr lang="en-GB" sz="2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problem, when the TSOs have recurring FTR auctions!</a:t>
            </a:r>
          </a:p>
        </p:txBody>
      </p:sp>
      <p:sp>
        <p:nvSpPr>
          <p:cNvPr id="8" name="Tekstboks 7"/>
          <p:cNvSpPr txBox="1"/>
          <p:nvPr/>
        </p:nvSpPr>
        <p:spPr>
          <a:xfrm>
            <a:off x="3376165" y="5575416"/>
            <a:ext cx="55050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 they are not going to be liquid…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1856" y="325215"/>
            <a:ext cx="8695269" cy="538609"/>
          </a:xfrm>
        </p:spPr>
        <p:txBody>
          <a:bodyPr/>
          <a:lstStyle/>
          <a:p>
            <a:pPr algn="ctr"/>
            <a:r>
              <a:rPr lang="en-GB" sz="3500" b="1" dirty="0" smtClean="0"/>
              <a:t>Hedging in the Nordic area</a:t>
            </a:r>
            <a:endParaRPr lang="en-GB" sz="35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4514" y="1015999"/>
            <a:ext cx="9858826" cy="5544458"/>
          </a:xfrm>
        </p:spPr>
        <p:txBody>
          <a:bodyPr/>
          <a:lstStyle/>
          <a:p>
            <a:r>
              <a:rPr lang="en-GB" sz="2000" dirty="0" smtClean="0"/>
              <a:t>In the Nordic area, the countries are too small to sustain liquid, national, financial power markets.</a:t>
            </a:r>
          </a:p>
          <a:p>
            <a:r>
              <a:rPr lang="en-GB" sz="2000" dirty="0" smtClean="0"/>
              <a:t>Therefore, we have the Nordic System Price.</a:t>
            </a:r>
          </a:p>
          <a:p>
            <a:r>
              <a:rPr lang="en-GB" sz="2000" dirty="0" smtClean="0"/>
              <a:t>The Nordic System Price is a theoretical price:</a:t>
            </a:r>
          </a:p>
          <a:p>
            <a:pPr lvl="1"/>
            <a:r>
              <a:rPr lang="en-GB" sz="2000" dirty="0" smtClean="0"/>
              <a:t>It’s the common Nordic price, we would have if there were no grid bottlenecks in the Nordic area.</a:t>
            </a:r>
          </a:p>
          <a:p>
            <a:r>
              <a:rPr lang="en-GB" sz="2000" dirty="0" smtClean="0"/>
              <a:t>Hence, if you are two Nordic players operating in different countries, you can use the System Price as the reference for your financial contracts</a:t>
            </a:r>
          </a:p>
          <a:p>
            <a:pPr lvl="1"/>
            <a:r>
              <a:rPr lang="en-GB" sz="2000" dirty="0" smtClean="0"/>
              <a:t>For example, a Norwegian producer and a Finnish retailer can enter into a financial contract using the System Price as the reference.</a:t>
            </a:r>
          </a:p>
          <a:p>
            <a:r>
              <a:rPr lang="en-GB" sz="2000" dirty="0" smtClean="0"/>
              <a:t>The CfD was the attempt to expand this to area price hedging</a:t>
            </a:r>
          </a:p>
          <a:p>
            <a:pPr lvl="1"/>
            <a:r>
              <a:rPr lang="en-GB" sz="2000" dirty="0" smtClean="0"/>
              <a:t>However, as mentioned previously: the CfD are illiquid and have low correlation to the spot prices.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294967295"/>
          </p:nvPr>
        </p:nvSpPr>
        <p:spPr>
          <a:xfrm>
            <a:off x="7631817" y="6486525"/>
            <a:ext cx="2235729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FF3A49D-4610-4315-8FAB-2131026A73B3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29 Sept. 2011</a:t>
            </a:r>
            <a:endParaRPr lang="en-GB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Anders Plejdrup Houmøller</a:t>
            </a:r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621" y="402159"/>
            <a:ext cx="9717315" cy="384721"/>
          </a:xfrm>
        </p:spPr>
        <p:txBody>
          <a:bodyPr/>
          <a:lstStyle/>
          <a:p>
            <a:pPr algn="ctr"/>
            <a:r>
              <a:rPr lang="en-GB" sz="2500" b="1" dirty="0" smtClean="0"/>
              <a:t>A vision for the future hedging in Central Europe </a:t>
            </a:r>
            <a:endParaRPr lang="en-GB" sz="25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" y="812805"/>
            <a:ext cx="9906000" cy="5733140"/>
          </a:xfrm>
        </p:spPr>
        <p:txBody>
          <a:bodyPr/>
          <a:lstStyle/>
          <a:p>
            <a:r>
              <a:rPr lang="en-GB" sz="2000" dirty="0" smtClean="0"/>
              <a:t>In Central Europe, we have many countries who are too small to sustain national, liquid financial power markets.</a:t>
            </a:r>
          </a:p>
          <a:p>
            <a:r>
              <a:rPr lang="en-GB" sz="2000" dirty="0" smtClean="0"/>
              <a:t>Question: in the future – how may you hedge in Central Europe?</a:t>
            </a:r>
          </a:p>
          <a:p>
            <a:r>
              <a:rPr lang="en-GB" sz="2000" dirty="0" smtClean="0"/>
              <a:t>Answer: get a financial contract using the German spot price as the reference</a:t>
            </a:r>
          </a:p>
          <a:p>
            <a:pPr lvl="1"/>
            <a:r>
              <a:rPr lang="en-GB" dirty="0" smtClean="0"/>
              <a:t>And supplement the German, financial contract with a Financial Transmission Right (FTR)</a:t>
            </a:r>
          </a:p>
          <a:p>
            <a:pPr lvl="2"/>
            <a:r>
              <a:rPr lang="en-GB" dirty="0" smtClean="0"/>
              <a:t>Or supplement with a Cross-border Contract for Difference (CCfD).</a:t>
            </a:r>
          </a:p>
          <a:p>
            <a:r>
              <a:rPr lang="en-GB" sz="2000" dirty="0" smtClean="0"/>
              <a:t>In total, the two contracts give a hedge against the local price in your country:</a:t>
            </a:r>
          </a:p>
          <a:p>
            <a:pPr lvl="1"/>
            <a:r>
              <a:rPr lang="en-GB" u="sng" dirty="0" smtClean="0">
                <a:solidFill>
                  <a:srgbClr val="CC0000"/>
                </a:solidFill>
              </a:rPr>
              <a:t>(hedge Germany) + (hedge difference)</a:t>
            </a:r>
          </a:p>
          <a:p>
            <a:pPr lvl="1"/>
            <a:r>
              <a:rPr lang="en-GB" dirty="0" smtClean="0"/>
              <a:t>CCfD: actually, your country needs not even have a interconnector to Germany!</a:t>
            </a:r>
          </a:p>
          <a:p>
            <a:r>
              <a:rPr lang="en-GB" sz="2000" dirty="0" smtClean="0">
                <a:ea typeface="Verdana" pitchFamily="34" charset="0"/>
                <a:cs typeface="Verdana" pitchFamily="34" charset="0"/>
              </a:rPr>
              <a:t>For countries with links to Germany: via FTR auctions, TSOs will be initial market makers for CCfD</a:t>
            </a:r>
            <a:r>
              <a:rPr lang="en-GB" sz="2000" dirty="0"/>
              <a:t>.</a:t>
            </a:r>
            <a:endParaRPr lang="en-GB" sz="2000" dirty="0" smtClean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294967295"/>
          </p:nvPr>
        </p:nvSpPr>
        <p:spPr>
          <a:xfrm>
            <a:off x="7631817" y="6486525"/>
            <a:ext cx="2235729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FF3A49D-4610-4315-8FAB-2131026A73B3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29 Sept. 2011</a:t>
            </a:r>
            <a:endParaRPr lang="en-GB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Anders Plejdrup Houmøller</a:t>
            </a:r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72570"/>
            <a:ext cx="9906000" cy="943429"/>
          </a:xfrm>
        </p:spPr>
        <p:txBody>
          <a:bodyPr/>
          <a:lstStyle/>
          <a:p>
            <a:r>
              <a:rPr lang="en-GB" sz="2800" dirty="0" smtClean="0"/>
              <a:t>Hedging in Central Europe and Nordic hedging</a:t>
            </a:r>
            <a:endParaRPr lang="en-GB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1598" y="740233"/>
            <a:ext cx="9695543" cy="6074225"/>
          </a:xfrm>
        </p:spPr>
        <p:txBody>
          <a:bodyPr/>
          <a:lstStyle/>
          <a:p>
            <a:r>
              <a:rPr lang="en-GB" sz="2000" dirty="0" smtClean="0"/>
              <a:t>Question: why do you have the Nordic System Price?</a:t>
            </a:r>
          </a:p>
          <a:p>
            <a:r>
              <a:rPr lang="en-GB" sz="2000" dirty="0" smtClean="0"/>
              <a:t>Answer: because there is not a “Germany” in the Nordic area</a:t>
            </a:r>
          </a:p>
          <a:p>
            <a:pPr lvl="1"/>
            <a:r>
              <a:rPr lang="en-GB" dirty="0" smtClean="0"/>
              <a:t>No Nordic country is big enough to be used as the starting point for the hedging.</a:t>
            </a:r>
          </a:p>
          <a:p>
            <a:r>
              <a:rPr lang="en-GB" sz="2000" dirty="0" smtClean="0"/>
              <a:t>However, in Central Europe, you can use Germany as the starting point for the hedging</a:t>
            </a:r>
          </a:p>
          <a:p>
            <a:pPr lvl="1"/>
            <a:r>
              <a:rPr lang="en-GB" dirty="0" smtClean="0"/>
              <a:t>And supplement with FTR or CCfD.</a:t>
            </a:r>
          </a:p>
          <a:p>
            <a:pPr lvl="1"/>
            <a:r>
              <a:rPr lang="en-GB" dirty="0" smtClean="0"/>
              <a:t>By auctioning off at lot of the capacity at day-ahead FTR auctions, the TSOs will </a:t>
            </a:r>
            <a:r>
              <a:rPr lang="en-GB" u="sng" dirty="0" smtClean="0"/>
              <a:t>daily feed liquidity to these area hedging options</a:t>
            </a:r>
          </a:p>
          <a:p>
            <a:pPr lvl="2"/>
            <a:r>
              <a:rPr lang="en-GB" dirty="0" smtClean="0"/>
              <a:t>Both in Central Europe and the Nordic area.</a:t>
            </a:r>
          </a:p>
          <a:p>
            <a:pPr lvl="2"/>
            <a:r>
              <a:rPr lang="en-GB" dirty="0" smtClean="0"/>
              <a:t>Note: the electrical energy is increasingly traded day-ahead</a:t>
            </a:r>
          </a:p>
          <a:p>
            <a:pPr lvl="3"/>
            <a:r>
              <a:rPr lang="en-GB" dirty="0" smtClean="0"/>
              <a:t>And the prices at this day-ahead trading is used as the basis for long-term contracts.</a:t>
            </a:r>
          </a:p>
          <a:p>
            <a:r>
              <a:rPr lang="en-GB" sz="2000" dirty="0" smtClean="0"/>
              <a:t>For the new hedging options, day-ahead FTR auctions can play the same role.</a:t>
            </a:r>
            <a:endParaRPr lang="en-GB" sz="20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Anders Plejdrup Houmøller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E9E89-3395-4EFB-98F2-73ABE8CE885D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dsholder til dato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a-DK" dirty="0" smtClean="0"/>
              <a:t>29 Sept. 2011</a:t>
            </a:r>
            <a:endParaRPr lang="en-GB" dirty="0" smtClean="0"/>
          </a:p>
        </p:txBody>
      </p:sp>
      <p:sp>
        <p:nvSpPr>
          <p:cNvPr id="36867" name="Pladsholder til sidefod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Anders Plejdrup Houmøller</a:t>
            </a:r>
          </a:p>
        </p:txBody>
      </p:sp>
      <p:sp>
        <p:nvSpPr>
          <p:cNvPr id="36868" name="Pladsholder til dias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A349F1-2BA1-4DA5-84BA-02AE05B29942}" type="slidenum">
              <a:rPr lang="en-GB" smtClean="0"/>
              <a:pPr/>
              <a:t>16</a:t>
            </a:fld>
            <a:endParaRPr lang="en-GB" dirty="0" smtClean="0"/>
          </a:p>
        </p:txBody>
      </p:sp>
      <p:sp>
        <p:nvSpPr>
          <p:cNvPr id="36869" name="Tekstboks 4"/>
          <p:cNvSpPr txBox="1">
            <a:spLocks noChangeArrowheads="1"/>
          </p:cNvSpPr>
          <p:nvPr/>
        </p:nvSpPr>
        <p:spPr bwMode="auto">
          <a:xfrm>
            <a:off x="1130300" y="2249488"/>
            <a:ext cx="73993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6000" dirty="0" smtClean="0"/>
              <a:t>Appendix</a:t>
            </a:r>
            <a:endParaRPr lang="en-GB" sz="6000" dirty="0"/>
          </a:p>
          <a:p>
            <a:pPr algn="ctr"/>
            <a:r>
              <a:rPr lang="en-GB" sz="4800" dirty="0"/>
              <a:t>Terms and acronyms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>
          <a:xfrm>
            <a:off x="0" y="72344"/>
            <a:ext cx="9172575" cy="1143000"/>
          </a:xfrm>
        </p:spPr>
        <p:txBody>
          <a:bodyPr/>
          <a:lstStyle/>
          <a:p>
            <a:r>
              <a:rPr lang="en-GB" dirty="0" smtClean="0"/>
              <a:t>Terminology and acronyms – 1</a:t>
            </a:r>
            <a:br>
              <a:rPr lang="en-GB" dirty="0" smtClean="0"/>
            </a:br>
            <a:r>
              <a:rPr lang="en-GB" sz="2400" dirty="0" smtClean="0"/>
              <a:t>As used in this presentation</a:t>
            </a:r>
          </a:p>
        </p:txBody>
      </p:sp>
      <p:sp>
        <p:nvSpPr>
          <p:cNvPr id="37891" name="Pladsholder til indhold 2"/>
          <p:cNvSpPr>
            <a:spLocks noGrp="1"/>
          </p:cNvSpPr>
          <p:nvPr>
            <p:ph idx="1"/>
          </p:nvPr>
        </p:nvSpPr>
        <p:spPr>
          <a:xfrm>
            <a:off x="0" y="1117371"/>
            <a:ext cx="9906000" cy="5472115"/>
          </a:xfrm>
        </p:spPr>
        <p:txBody>
          <a:bodyPr/>
          <a:lstStyle/>
          <a:p>
            <a:r>
              <a:rPr lang="en-GB" sz="2000" i="1" dirty="0" smtClean="0"/>
              <a:t>Area</a:t>
            </a:r>
            <a:r>
              <a:rPr lang="en-GB" sz="2000" dirty="0" smtClean="0"/>
              <a:t>  is used as the short version of bidding area.</a:t>
            </a:r>
            <a:endParaRPr lang="en-GB" sz="2000" i="1" dirty="0" smtClean="0"/>
          </a:p>
          <a:p>
            <a:r>
              <a:rPr lang="en-GB" sz="2000" i="1" dirty="0" smtClean="0"/>
              <a:t>Bidding area</a:t>
            </a:r>
            <a:r>
              <a:rPr lang="en-GB" sz="2000" dirty="0" smtClean="0"/>
              <a:t>  means a geographical area, within which the players can trade electrical energy without considering grid bottlenecks.</a:t>
            </a:r>
          </a:p>
          <a:p>
            <a:r>
              <a:rPr lang="en-GB" sz="2000" i="1" dirty="0" smtClean="0"/>
              <a:t>Border</a:t>
            </a:r>
            <a:r>
              <a:rPr lang="en-GB" sz="2000" dirty="0" smtClean="0"/>
              <a:t>  means a border between two bidding areas</a:t>
            </a:r>
          </a:p>
          <a:p>
            <a:pPr lvl="1"/>
            <a:r>
              <a:rPr lang="en-GB" dirty="0" smtClean="0"/>
              <a:t>Hence, it need not be a border between two countries. It may be a border between two bidding areas inside a country.</a:t>
            </a:r>
          </a:p>
          <a:p>
            <a:r>
              <a:rPr lang="en-GB" sz="2000" i="1" dirty="0" smtClean="0"/>
              <a:t>Congestion rent</a:t>
            </a:r>
            <a:r>
              <a:rPr lang="en-GB" sz="2000" dirty="0" smtClean="0"/>
              <a:t>  The arbitrage revenue earned by implicit auction. In implicit auction, for each interconnector, some body must buy energy at the spot exchange on the interconnector’s low-price side and sell the energy at the spot exchange on the high-price side. Normally, this body is appointed by the interconnector’s capacity owners; and the arbitrage revenue is collected by the capacity owners (most often TSOs). The amount of energy traded cross-border is calculated by means of market splitting or market coupling.</a:t>
            </a:r>
          </a:p>
        </p:txBody>
      </p:sp>
      <p:sp>
        <p:nvSpPr>
          <p:cNvPr id="37892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A053A7-E8F3-487D-AF41-6D033F8D579B}" type="slidenum">
              <a:rPr lang="en-GB" smtClean="0"/>
              <a:pPr/>
              <a:t>17</a:t>
            </a:fld>
            <a:endParaRPr lang="en-GB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29 Sept. 2011</a:t>
            </a:r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Anders Plejdrup Houmøller</a:t>
            </a:r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/>
          <p:cNvSpPr>
            <a:spLocks noGrp="1"/>
          </p:cNvSpPr>
          <p:nvPr>
            <p:ph type="title"/>
          </p:nvPr>
        </p:nvSpPr>
        <p:spPr>
          <a:xfrm>
            <a:off x="0" y="58738"/>
            <a:ext cx="9172575" cy="1143000"/>
          </a:xfrm>
        </p:spPr>
        <p:txBody>
          <a:bodyPr/>
          <a:lstStyle/>
          <a:p>
            <a:r>
              <a:rPr lang="en-GB" dirty="0" smtClean="0"/>
              <a:t>Terminology and acronyms – 2</a:t>
            </a:r>
            <a:br>
              <a:rPr lang="en-GB" dirty="0" smtClean="0"/>
            </a:br>
            <a:r>
              <a:rPr lang="en-GB" sz="2400" dirty="0" smtClean="0"/>
              <a:t>As used in this presentation</a:t>
            </a:r>
          </a:p>
        </p:txBody>
      </p:sp>
      <p:sp>
        <p:nvSpPr>
          <p:cNvPr id="38915" name="Pladsholder til indhold 2"/>
          <p:cNvSpPr>
            <a:spLocks noGrp="1"/>
          </p:cNvSpPr>
          <p:nvPr>
            <p:ph idx="1"/>
          </p:nvPr>
        </p:nvSpPr>
        <p:spPr>
          <a:xfrm>
            <a:off x="87313" y="1058863"/>
            <a:ext cx="9739312" cy="5097462"/>
          </a:xfrm>
        </p:spPr>
        <p:txBody>
          <a:bodyPr/>
          <a:lstStyle/>
          <a:p>
            <a:r>
              <a:rPr lang="en-GB" sz="2000" i="1" dirty="0" smtClean="0"/>
              <a:t>Double auction</a:t>
            </a:r>
            <a:r>
              <a:rPr lang="en-GB" sz="2000" dirty="0" smtClean="0"/>
              <a:t>  A calculation method whereby an exchange’s price is set by calculating the intersection between the exchange’s supply curve and the exchange’s demand curve.</a:t>
            </a:r>
          </a:p>
          <a:p>
            <a:r>
              <a:rPr lang="en-GB" sz="2000" i="1" dirty="0" smtClean="0"/>
              <a:t>Implicit auction</a:t>
            </a:r>
            <a:r>
              <a:rPr lang="en-GB" sz="2000" dirty="0" smtClean="0"/>
              <a:t>  The common term for market coupling and market splitting.</a:t>
            </a:r>
          </a:p>
          <a:p>
            <a:r>
              <a:rPr lang="en-GB" sz="2000" i="1" dirty="0" smtClean="0"/>
              <a:t>Market coupling</a:t>
            </a:r>
            <a:r>
              <a:rPr lang="en-GB" sz="2000" dirty="0" smtClean="0"/>
              <a:t>  A day-ahead congestion management system, you can have on a border, where two spot exchanges meet. The day-ahead plans for the cross-border energy flows are calculated using the two exchanges’ bids and information on the day-ahead cross-border trading capacity.</a:t>
            </a:r>
            <a:endParaRPr lang="en-GB" sz="2000" i="1" dirty="0" smtClean="0"/>
          </a:p>
          <a:p>
            <a:r>
              <a:rPr lang="en-GB" sz="2000" i="1" dirty="0" smtClean="0"/>
              <a:t>Market splitting</a:t>
            </a:r>
            <a:r>
              <a:rPr lang="en-GB" sz="2000" dirty="0" smtClean="0"/>
              <a:t>  A day-ahead congestion management system, you can have on a border, where you have the same spot exchange on both sides of the border. The day-ahead plans for the cross-border energy flows are calculated using the exchange’s bids and information on the day-ahead cross-border trading capacity. </a:t>
            </a:r>
          </a:p>
        </p:txBody>
      </p:sp>
      <p:sp>
        <p:nvSpPr>
          <p:cNvPr id="38916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7EF9E0-DF2E-4D7A-BC19-80CF987B059E}" type="slidenum">
              <a:rPr lang="en-GB" smtClean="0"/>
              <a:pPr/>
              <a:t>18</a:t>
            </a:fld>
            <a:endParaRPr lang="en-GB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29 Sept. 2011</a:t>
            </a:r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Anders Plejdrup Houmøller</a:t>
            </a:r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title"/>
          </p:nvPr>
        </p:nvSpPr>
        <p:spPr>
          <a:xfrm>
            <a:off x="0" y="174625"/>
            <a:ext cx="9172575" cy="1143000"/>
          </a:xfrm>
        </p:spPr>
        <p:txBody>
          <a:bodyPr/>
          <a:lstStyle/>
          <a:p>
            <a:r>
              <a:rPr lang="en-GB" dirty="0" smtClean="0"/>
              <a:t>Terminology and acronyms – 3</a:t>
            </a:r>
            <a:br>
              <a:rPr lang="en-GB" dirty="0" smtClean="0"/>
            </a:br>
            <a:r>
              <a:rPr lang="en-GB" sz="2400" dirty="0" smtClean="0"/>
              <a:t>As used in this presentation</a:t>
            </a:r>
          </a:p>
        </p:txBody>
      </p:sp>
      <p:sp>
        <p:nvSpPr>
          <p:cNvPr id="39939" name="Pladsholder til indhold 2"/>
          <p:cNvSpPr>
            <a:spLocks noGrp="1"/>
          </p:cNvSpPr>
          <p:nvPr>
            <p:ph idx="1"/>
          </p:nvPr>
        </p:nvSpPr>
        <p:spPr>
          <a:xfrm>
            <a:off x="-14288" y="1481138"/>
            <a:ext cx="9920288" cy="5097462"/>
          </a:xfrm>
        </p:spPr>
        <p:txBody>
          <a:bodyPr/>
          <a:lstStyle/>
          <a:p>
            <a:r>
              <a:rPr lang="en-GB" sz="2000" i="1" dirty="0" smtClean="0"/>
              <a:t>Nordic</a:t>
            </a:r>
            <a:r>
              <a:rPr lang="en-GB" sz="2000" dirty="0" smtClean="0"/>
              <a:t> and </a:t>
            </a:r>
            <a:r>
              <a:rPr lang="en-GB" sz="2000" i="1" dirty="0" smtClean="0"/>
              <a:t>Nordic area</a:t>
            </a:r>
            <a:r>
              <a:rPr lang="en-GB" sz="2000" dirty="0" smtClean="0"/>
              <a:t>  refer to the countries Denmark, Finland, Norway and Sweden.</a:t>
            </a:r>
          </a:p>
          <a:p>
            <a:pPr>
              <a:tabLst>
                <a:tab pos="711200" algn="l"/>
                <a:tab pos="987425" algn="l"/>
              </a:tabLst>
            </a:pPr>
            <a:r>
              <a:rPr lang="en-GB" sz="2000" i="1" dirty="0" smtClean="0"/>
              <a:t>Spot exchange  </a:t>
            </a:r>
            <a:r>
              <a:rPr lang="en-GB" sz="2000" dirty="0" smtClean="0"/>
              <a:t>In this document, a spot exchange is an exchange where</a:t>
            </a:r>
          </a:p>
          <a:p>
            <a:pPr lvl="1">
              <a:tabLst>
                <a:tab pos="711200" algn="l"/>
                <a:tab pos="987425" algn="l"/>
              </a:tabLst>
            </a:pPr>
            <a:r>
              <a:rPr lang="en-GB" dirty="0" smtClean="0"/>
              <a:t>Electrical energy is traded day-ahead.</a:t>
            </a:r>
          </a:p>
          <a:p>
            <a:pPr lvl="1">
              <a:tabLst>
                <a:tab pos="711200" algn="l"/>
                <a:tab pos="987425" algn="l"/>
              </a:tabLst>
            </a:pPr>
            <a:r>
              <a:rPr lang="en-GB" dirty="0" smtClean="0"/>
              <a:t>The day-ahead prices are calculated by means of double auction.</a:t>
            </a:r>
          </a:p>
          <a:p>
            <a:pPr>
              <a:tabLst>
                <a:tab pos="711200" algn="l"/>
                <a:tab pos="987425" algn="l"/>
              </a:tabLst>
            </a:pPr>
            <a:r>
              <a:rPr lang="en-GB" sz="2000" i="1" dirty="0" smtClean="0"/>
              <a:t>Spot price</a:t>
            </a:r>
            <a:r>
              <a:rPr lang="en-GB" sz="2000" dirty="0" smtClean="0"/>
              <a:t>  A price calculated by a spot exchange. Either by a calculation performed by the spot exchange itself, or by a calculation performed by a body, to which the calculation has been outsourced.</a:t>
            </a:r>
          </a:p>
          <a:p>
            <a:pPr>
              <a:tabLst>
                <a:tab pos="711200" algn="l"/>
                <a:tab pos="987425" algn="l"/>
              </a:tabLst>
            </a:pPr>
            <a:r>
              <a:rPr lang="en-GB" sz="2000" i="1" dirty="0" smtClean="0"/>
              <a:t>TSO</a:t>
            </a:r>
            <a:r>
              <a:rPr lang="en-GB" sz="2000" dirty="0" smtClean="0"/>
              <a:t>  Transmission System Operator.</a:t>
            </a:r>
          </a:p>
          <a:p>
            <a:endParaRPr lang="en-GB" sz="2000" dirty="0" smtClean="0"/>
          </a:p>
        </p:txBody>
      </p:sp>
      <p:sp>
        <p:nvSpPr>
          <p:cNvPr id="39940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5B1527-E804-4EAF-B278-8A572FF2BD92}" type="slidenum">
              <a:rPr lang="en-GB" smtClean="0"/>
              <a:pPr/>
              <a:t>19</a:t>
            </a:fld>
            <a:endParaRPr lang="en-GB" dirty="0" smtClean="0"/>
          </a:p>
        </p:txBody>
      </p:sp>
      <p:sp>
        <p:nvSpPr>
          <p:cNvPr id="39941" name="Pladsholder til dato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a-DK" dirty="0" smtClean="0"/>
              <a:t>29 Sept. 2011</a:t>
            </a:r>
            <a:endParaRPr lang="en-GB" dirty="0" smtClean="0"/>
          </a:p>
        </p:txBody>
      </p:sp>
      <p:sp>
        <p:nvSpPr>
          <p:cNvPr id="39942" name="Pladsholder til sidefod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Anders Plejdrup Houmøller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42746"/>
            <a:ext cx="9906000" cy="1416687"/>
          </a:xfrm>
        </p:spPr>
        <p:txBody>
          <a:bodyPr/>
          <a:lstStyle/>
          <a:p>
            <a:pPr algn="ctr"/>
            <a:r>
              <a:rPr lang="en-GB" b="1" dirty="0" smtClean="0"/>
              <a:t>FTR – Financial Transmission Rights</a:t>
            </a:r>
            <a:br>
              <a:rPr lang="en-GB" b="1" dirty="0" smtClean="0"/>
            </a:br>
            <a:r>
              <a:rPr lang="en-GB" sz="2400" b="1" dirty="0" smtClean="0"/>
              <a:t>Agenda for this presentation</a:t>
            </a:r>
            <a:endParaRPr lang="en-GB" sz="24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35854" y="2373066"/>
            <a:ext cx="9481457" cy="3490688"/>
          </a:xfrm>
        </p:spPr>
        <p:txBody>
          <a:bodyPr/>
          <a:lstStyle/>
          <a:p>
            <a:r>
              <a:rPr lang="en-GB" sz="2400" dirty="0" smtClean="0"/>
              <a:t>What is FTR?</a:t>
            </a:r>
          </a:p>
          <a:p>
            <a:r>
              <a:rPr lang="en-GB" sz="2400" dirty="0" smtClean="0"/>
              <a:t>FTR as hedging instruments. </a:t>
            </a:r>
          </a:p>
          <a:p>
            <a:r>
              <a:rPr lang="en-GB" sz="2400" dirty="0" smtClean="0"/>
              <a:t>The need for short-term hedging in markets with high penetration of renewable energy. </a:t>
            </a:r>
          </a:p>
          <a:p>
            <a:r>
              <a:rPr lang="en-GB" sz="2400" dirty="0" smtClean="0"/>
              <a:t>A suggestion for new cross-border financial contracts at the exchanges. </a:t>
            </a:r>
          </a:p>
          <a:p>
            <a:r>
              <a:rPr lang="en-GB" sz="2400" dirty="0" smtClean="0"/>
              <a:t>The TSOs as liquidity providers for such new, financial contracts. 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4294967295"/>
          </p:nvPr>
        </p:nvSpPr>
        <p:spPr>
          <a:xfrm>
            <a:off x="3254345" y="6486525"/>
            <a:ext cx="3398308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dirty="0" smtClean="0"/>
              <a:t>Anders Plejdrup Houmøller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294967295"/>
          </p:nvPr>
        </p:nvSpPr>
        <p:spPr>
          <a:xfrm>
            <a:off x="7631817" y="6486525"/>
            <a:ext cx="2235729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FF3A49D-4610-4315-8FAB-2131026A73B3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29 Sept. 2011</a:t>
            </a:r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4" descr="HoumøllerConsulting cirk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73279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5" name="Rectangle 91"/>
          <p:cNvSpPr>
            <a:spLocks noGrp="1" noChangeArrowheads="1"/>
          </p:cNvSpPr>
          <p:nvPr>
            <p:ph type="title"/>
          </p:nvPr>
        </p:nvSpPr>
        <p:spPr>
          <a:xfrm>
            <a:off x="0" y="595313"/>
            <a:ext cx="9906000" cy="1143000"/>
          </a:xfrm>
        </p:spPr>
        <p:txBody>
          <a:bodyPr/>
          <a:lstStyle/>
          <a:p>
            <a:r>
              <a:rPr lang="en-GB" sz="4500" dirty="0" smtClean="0"/>
              <a:t>Thank you for your attention!</a:t>
            </a:r>
          </a:p>
        </p:txBody>
      </p:sp>
      <p:sp>
        <p:nvSpPr>
          <p:cNvPr id="120837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DBB66F4D-B84C-4776-9E54-B7493CBE45AB}" type="slidenum">
              <a:rPr lang="en-GB" smtClean="0"/>
              <a:pPr defTabSz="762000"/>
              <a:t>20</a:t>
            </a:fld>
            <a:endParaRPr lang="en-GB" dirty="0" smtClean="0"/>
          </a:p>
        </p:txBody>
      </p:sp>
      <p:sp>
        <p:nvSpPr>
          <p:cNvPr id="120838" name="Tekstboks 98"/>
          <p:cNvSpPr txBox="1">
            <a:spLocks noChangeArrowheads="1"/>
          </p:cNvSpPr>
          <p:nvPr/>
        </p:nvSpPr>
        <p:spPr bwMode="auto">
          <a:xfrm>
            <a:off x="114300" y="2598738"/>
            <a:ext cx="945991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000" dirty="0"/>
              <a:t>Anders Plejdrup Houmøller</a:t>
            </a:r>
          </a:p>
          <a:p>
            <a:pPr algn="ctr"/>
            <a:r>
              <a:rPr lang="en-GB" sz="4000" i="1" dirty="0"/>
              <a:t>Houmoller Consulting</a:t>
            </a:r>
          </a:p>
          <a:p>
            <a:pPr algn="ctr"/>
            <a:r>
              <a:rPr lang="en-GB" sz="4000" dirty="0"/>
              <a:t>Tel. +45  28 11 23 00</a:t>
            </a:r>
          </a:p>
          <a:p>
            <a:pPr algn="ctr"/>
            <a:r>
              <a:rPr lang="en-GB" sz="4000" dirty="0"/>
              <a:t>anders@houmollerconsulting.dk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54"/>
          <p:cNvGrpSpPr/>
          <p:nvPr/>
        </p:nvGrpSpPr>
        <p:grpSpPr>
          <a:xfrm>
            <a:off x="175178" y="4862628"/>
            <a:ext cx="6240885" cy="908112"/>
            <a:chOff x="161702" y="4862628"/>
            <a:chExt cx="5760817" cy="908112"/>
          </a:xfrm>
        </p:grpSpPr>
        <p:sp>
          <p:nvSpPr>
            <p:cNvPr id="56" name="Tekstboks 55"/>
            <p:cNvSpPr txBox="1"/>
            <p:nvPr/>
          </p:nvSpPr>
          <p:spPr>
            <a:xfrm>
              <a:off x="1459897" y="5370630"/>
              <a:ext cx="7016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TSO</a:t>
              </a:r>
              <a:endParaRPr lang="en-GB" sz="20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7" name="Tekstboks 56"/>
            <p:cNvSpPr txBox="1"/>
            <p:nvPr/>
          </p:nvSpPr>
          <p:spPr>
            <a:xfrm>
              <a:off x="1459897" y="4862628"/>
              <a:ext cx="7016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TSO</a:t>
              </a:r>
              <a:endParaRPr lang="en-GB" sz="20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161702" y="5108806"/>
              <a:ext cx="5760817" cy="420688"/>
              <a:chOff x="-358" y="3235"/>
              <a:chExt cx="3629" cy="265"/>
            </a:xfrm>
          </p:grpSpPr>
          <p:sp>
            <p:nvSpPr>
              <p:cNvPr id="59" name="Line 5"/>
              <p:cNvSpPr>
                <a:spLocks noChangeShapeType="1"/>
              </p:cNvSpPr>
              <p:nvPr/>
            </p:nvSpPr>
            <p:spPr bwMode="auto">
              <a:xfrm>
                <a:off x="352" y="3374"/>
                <a:ext cx="2919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lIns="104775" tIns="55562" rIns="104775" bIns="55562">
                <a:spAutoFit/>
              </a:bodyPr>
              <a:lstStyle/>
              <a:p>
                <a:endParaRPr lang="en-GB" sz="2000" b="1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60" name="Text Box 6"/>
              <p:cNvSpPr txBox="1">
                <a:spLocks noChangeArrowheads="1"/>
              </p:cNvSpPr>
              <p:nvPr/>
            </p:nvSpPr>
            <p:spPr bwMode="auto">
              <a:xfrm>
                <a:off x="-358" y="3235"/>
                <a:ext cx="692" cy="2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104775" tIns="55562" rIns="104775" bIns="55562">
                <a:spAutoFit/>
              </a:bodyPr>
              <a:lstStyle/>
              <a:p>
                <a:pPr algn="ctr" defTabSz="965200"/>
                <a:r>
                  <a:rPr lang="en-GB" sz="2000" b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Border</a:t>
                </a:r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15807"/>
            <a:ext cx="9419771" cy="769441"/>
          </a:xfrm>
        </p:spPr>
        <p:txBody>
          <a:bodyPr/>
          <a:lstStyle/>
          <a:p>
            <a:pPr algn="ctr"/>
            <a:r>
              <a:rPr lang="en-GB" sz="2500" b="1" dirty="0" smtClean="0"/>
              <a:t>FTR Financial Transmission Right</a:t>
            </a:r>
            <a:br>
              <a:rPr lang="en-GB" sz="2500" b="1" dirty="0" smtClean="0"/>
            </a:br>
            <a:r>
              <a:rPr lang="en-GB" sz="2500" b="1" dirty="0" smtClean="0"/>
              <a:t>How does it work?</a:t>
            </a:r>
            <a:r>
              <a:rPr lang="en-GB" sz="2000" b="1" dirty="0" smtClean="0"/>
              <a:t>   Border with market coupling/splitting</a:t>
            </a:r>
            <a:endParaRPr lang="en-GB" sz="2000" b="1" dirty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880860" y="4937350"/>
            <a:ext cx="2670510" cy="1568450"/>
            <a:chOff x="416" y="3127"/>
            <a:chExt cx="1553" cy="988"/>
          </a:xfrm>
        </p:grpSpPr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201" y="3127"/>
              <a:ext cx="0" cy="567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lIns="104775" tIns="55562" rIns="104775" bIns="55562">
              <a:spAutoFit/>
            </a:bodyPr>
            <a:lstStyle/>
            <a:p>
              <a:endParaRPr lang="en-GB" dirty="0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416" y="3657"/>
              <a:ext cx="1553" cy="4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104775" tIns="55562" rIns="104775" bIns="55562">
              <a:spAutoFit/>
            </a:bodyPr>
            <a:lstStyle/>
            <a:p>
              <a:pPr marL="457200" indent="-457200" algn="ctr" defTabSz="965200"/>
              <a:r>
                <a:rPr lang="en-GB" sz="2000" b="1" dirty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Buy </a:t>
              </a:r>
              <a:r>
                <a:rPr lang="en-GB" sz="2000" b="1" u="sng" dirty="0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FTR capacity</a:t>
              </a:r>
              <a:endParaRPr lang="en-GB" sz="20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marL="457200" indent="-457200" algn="ctr" defTabSz="965200"/>
              <a:r>
                <a:rPr lang="en-GB" sz="2000" b="1" dirty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(eg, </a:t>
              </a:r>
              <a:r>
                <a:rPr lang="en-GB" sz="2000" b="1" dirty="0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50 </a:t>
              </a:r>
              <a:r>
                <a:rPr lang="en-GB" sz="2000" b="1" dirty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MW)</a:t>
              </a:r>
            </a:p>
          </p:txBody>
        </p:sp>
      </p:grp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4776078" y="5105627"/>
            <a:ext cx="1824418" cy="1751013"/>
            <a:chOff x="2172" y="3233"/>
            <a:chExt cx="1060" cy="1103"/>
          </a:xfrm>
        </p:grpSpPr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2551" y="3233"/>
              <a:ext cx="333" cy="311"/>
            </a:xfrm>
            <a:prstGeom prst="downArrow">
              <a:avLst>
                <a:gd name="adj1" fmla="val 50000"/>
                <a:gd name="adj2" fmla="val 3041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square" lIns="104775" tIns="55562" rIns="104775" bIns="55562" anchor="ctr">
              <a:spAutoFit/>
            </a:bodyPr>
            <a:lstStyle/>
            <a:p>
              <a:endParaRPr lang="en-GB" sz="20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2172" y="3490"/>
              <a:ext cx="1060" cy="8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104775" tIns="55562" rIns="104775" bIns="55562">
              <a:spAutoFit/>
            </a:bodyPr>
            <a:lstStyle/>
            <a:p>
              <a:pPr algn="ctr" defTabSz="965200"/>
              <a:r>
                <a:rPr lang="en-GB" sz="2000" b="1" dirty="0" smtClean="0">
                  <a:solidFill>
                    <a:srgbClr val="0000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            get</a:t>
              </a:r>
            </a:p>
            <a:p>
              <a:pPr algn="ctr" defTabSz="965200"/>
              <a:r>
                <a:rPr lang="en-GB" sz="2000" b="1" dirty="0" smtClean="0">
                  <a:solidFill>
                    <a:srgbClr val="0000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congestion</a:t>
              </a:r>
            </a:p>
            <a:p>
              <a:pPr algn="ctr" defTabSz="965200"/>
              <a:r>
                <a:rPr lang="en-GB" sz="2000" b="1" dirty="0" smtClean="0">
                  <a:solidFill>
                    <a:srgbClr val="0000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rent</a:t>
              </a:r>
            </a:p>
            <a:p>
              <a:pPr algn="ctr" defTabSz="965200"/>
              <a:r>
                <a:rPr lang="en-GB" sz="2000" b="1" dirty="0" smtClean="0">
                  <a:solidFill>
                    <a:srgbClr val="0000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(if any)</a:t>
              </a:r>
              <a:endParaRPr lang="en-GB" sz="20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2" name="Tekstboks 21"/>
          <p:cNvSpPr txBox="1"/>
          <p:nvPr/>
        </p:nvSpPr>
        <p:spPr>
          <a:xfrm>
            <a:off x="159654" y="1358472"/>
            <a:ext cx="88505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At the TSOs’ FTR auction, a player buys 50 MW FTR capacity</a:t>
            </a:r>
          </a:p>
          <a:p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direction south.</a:t>
            </a:r>
          </a:p>
        </p:txBody>
      </p:sp>
      <p:sp>
        <p:nvSpPr>
          <p:cNvPr id="23" name="Tekstboks 22"/>
          <p:cNvSpPr txBox="1"/>
          <p:nvPr/>
        </p:nvSpPr>
        <p:spPr>
          <a:xfrm>
            <a:off x="159654" y="957955"/>
            <a:ext cx="50898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Example</a:t>
            </a:r>
            <a:r>
              <a:rPr lang="en-GB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(north-south border):</a:t>
            </a:r>
            <a:endParaRPr lang="en-GB" sz="2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Tekstboks 23"/>
          <p:cNvSpPr txBox="1"/>
          <p:nvPr/>
        </p:nvSpPr>
        <p:spPr>
          <a:xfrm>
            <a:off x="159654" y="2066766"/>
            <a:ext cx="9318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With a FTR auction system, the player is </a:t>
            </a:r>
            <a:r>
              <a:rPr lang="en-GB" sz="20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obliged</a:t>
            </a:r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to give the capacity to the market coupling/splitting.</a:t>
            </a:r>
            <a:endParaRPr lang="en-GB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ekstboks 24"/>
          <p:cNvSpPr txBox="1"/>
          <p:nvPr/>
        </p:nvSpPr>
        <p:spPr>
          <a:xfrm>
            <a:off x="159654" y="2775060"/>
            <a:ext cx="9105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return, the player gets the congestion rent for the capacity</a:t>
            </a:r>
          </a:p>
          <a:p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(if any).</a:t>
            </a:r>
            <a:endParaRPr lang="en-GB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" name="Tekstboks 41"/>
          <p:cNvSpPr txBox="1"/>
          <p:nvPr/>
        </p:nvSpPr>
        <p:spPr>
          <a:xfrm>
            <a:off x="159655" y="4499427"/>
            <a:ext cx="7335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Therefore the name </a:t>
            </a:r>
            <a:r>
              <a:rPr lang="en-GB" sz="20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financial</a:t>
            </a:r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transmission rights.</a:t>
            </a:r>
          </a:p>
        </p:txBody>
      </p:sp>
      <p:sp>
        <p:nvSpPr>
          <p:cNvPr id="28" name="Pladsholder til diasnummer 27"/>
          <p:cNvSpPr>
            <a:spLocks noGrp="1"/>
          </p:cNvSpPr>
          <p:nvPr>
            <p:ph type="sldNum" sz="quarter" idx="4294967295"/>
          </p:nvPr>
        </p:nvSpPr>
        <p:spPr>
          <a:xfrm>
            <a:off x="7631817" y="6486525"/>
            <a:ext cx="2235729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FF3A49D-4610-4315-8FAB-2131026A73B3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grpSp>
        <p:nvGrpSpPr>
          <p:cNvPr id="7" name="Gruppe 60"/>
          <p:cNvGrpSpPr/>
          <p:nvPr/>
        </p:nvGrpSpPr>
        <p:grpSpPr>
          <a:xfrm>
            <a:off x="159655" y="3483354"/>
            <a:ext cx="9526197" cy="3065230"/>
            <a:chOff x="147373" y="3483354"/>
            <a:chExt cx="8793413" cy="3065230"/>
          </a:xfrm>
        </p:grpSpPr>
        <p:sp>
          <p:nvSpPr>
            <p:cNvPr id="62" name="Tekstboks 61"/>
            <p:cNvSpPr txBox="1"/>
            <p:nvPr/>
          </p:nvSpPr>
          <p:spPr>
            <a:xfrm>
              <a:off x="147373" y="3483354"/>
              <a:ext cx="745056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Conclusion: actually, at the FTR auction, the player did</a:t>
              </a:r>
            </a:p>
            <a:p>
              <a:r>
                <a:rPr lang="en-GB" sz="2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not buy the capacity. Instead, </a:t>
              </a:r>
              <a:r>
                <a:rPr lang="en-GB" sz="2000" b="1" u="sng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the player bought the</a:t>
              </a:r>
            </a:p>
            <a:p>
              <a:r>
                <a:rPr lang="en-GB" sz="2000" b="1" u="sng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unknown, future congestion rent of the 50 MW</a:t>
              </a:r>
              <a:r>
                <a:rPr lang="en-GB" sz="2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.</a:t>
              </a:r>
              <a:endParaRPr lang="en-GB" sz="20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8" name="Gruppe 30"/>
            <p:cNvGrpSpPr/>
            <p:nvPr/>
          </p:nvGrpSpPr>
          <p:grpSpPr>
            <a:xfrm>
              <a:off x="6747992" y="5044803"/>
              <a:ext cx="2192794" cy="1503781"/>
              <a:chOff x="826177" y="4173947"/>
              <a:chExt cx="2192794" cy="1503781"/>
            </a:xfrm>
          </p:grpSpPr>
          <p:grpSp>
            <p:nvGrpSpPr>
              <p:cNvPr id="9" name="Gruppe 8"/>
              <p:cNvGrpSpPr/>
              <p:nvPr/>
            </p:nvGrpSpPr>
            <p:grpSpPr>
              <a:xfrm>
                <a:off x="1669143" y="4252686"/>
                <a:ext cx="1349828" cy="1329800"/>
                <a:chOff x="1669143" y="2252137"/>
                <a:chExt cx="3291808" cy="3330349"/>
              </a:xfrm>
            </p:grpSpPr>
            <p:sp>
              <p:nvSpPr>
                <p:cNvPr id="74" name="Kombinationstegning 73"/>
                <p:cNvSpPr/>
                <p:nvPr/>
              </p:nvSpPr>
              <p:spPr bwMode="auto">
                <a:xfrm>
                  <a:off x="1669143" y="2772228"/>
                  <a:ext cx="3291808" cy="2810258"/>
                </a:xfrm>
                <a:custGeom>
                  <a:avLst/>
                  <a:gdLst>
                    <a:gd name="connsiteX0" fmla="*/ 188685 w 3291808"/>
                    <a:gd name="connsiteY0" fmla="*/ 2801257 h 2810258"/>
                    <a:gd name="connsiteX1" fmla="*/ 3106057 w 3291808"/>
                    <a:gd name="connsiteY1" fmla="*/ 2801257 h 2810258"/>
                    <a:gd name="connsiteX2" fmla="*/ 3106057 w 3291808"/>
                    <a:gd name="connsiteY2" fmla="*/ 2801257 h 2810258"/>
                    <a:gd name="connsiteX3" fmla="*/ 3164114 w 3291808"/>
                    <a:gd name="connsiteY3" fmla="*/ 2685143 h 2810258"/>
                    <a:gd name="connsiteX4" fmla="*/ 3193143 w 3291808"/>
                    <a:gd name="connsiteY4" fmla="*/ 2598057 h 2810258"/>
                    <a:gd name="connsiteX5" fmla="*/ 3222171 w 3291808"/>
                    <a:gd name="connsiteY5" fmla="*/ 2423886 h 2810258"/>
                    <a:gd name="connsiteX6" fmla="*/ 3251200 w 3291808"/>
                    <a:gd name="connsiteY6" fmla="*/ 2336800 h 2810258"/>
                    <a:gd name="connsiteX7" fmla="*/ 3265714 w 3291808"/>
                    <a:gd name="connsiteY7" fmla="*/ 2293257 h 2810258"/>
                    <a:gd name="connsiteX8" fmla="*/ 3251200 w 3291808"/>
                    <a:gd name="connsiteY8" fmla="*/ 1915886 h 2810258"/>
                    <a:gd name="connsiteX9" fmla="*/ 3222171 w 3291808"/>
                    <a:gd name="connsiteY9" fmla="*/ 1828800 h 2810258"/>
                    <a:gd name="connsiteX10" fmla="*/ 3207657 w 3291808"/>
                    <a:gd name="connsiteY10" fmla="*/ 1625600 h 2810258"/>
                    <a:gd name="connsiteX11" fmla="*/ 3178628 w 3291808"/>
                    <a:gd name="connsiteY11" fmla="*/ 1509486 h 2810258"/>
                    <a:gd name="connsiteX12" fmla="*/ 3164114 w 3291808"/>
                    <a:gd name="connsiteY12" fmla="*/ 1451429 h 2810258"/>
                    <a:gd name="connsiteX13" fmla="*/ 3135085 w 3291808"/>
                    <a:gd name="connsiteY13" fmla="*/ 1364343 h 2810258"/>
                    <a:gd name="connsiteX14" fmla="*/ 3106057 w 3291808"/>
                    <a:gd name="connsiteY14" fmla="*/ 1320800 h 2810258"/>
                    <a:gd name="connsiteX15" fmla="*/ 3062514 w 3291808"/>
                    <a:gd name="connsiteY15" fmla="*/ 1190172 h 2810258"/>
                    <a:gd name="connsiteX16" fmla="*/ 3048000 w 3291808"/>
                    <a:gd name="connsiteY16" fmla="*/ 1146629 h 2810258"/>
                    <a:gd name="connsiteX17" fmla="*/ 3018971 w 3291808"/>
                    <a:gd name="connsiteY17" fmla="*/ 1103086 h 2810258"/>
                    <a:gd name="connsiteX18" fmla="*/ 2975428 w 3291808"/>
                    <a:gd name="connsiteY18" fmla="*/ 1016000 h 2810258"/>
                    <a:gd name="connsiteX19" fmla="*/ 2917371 w 3291808"/>
                    <a:gd name="connsiteY19" fmla="*/ 928914 h 2810258"/>
                    <a:gd name="connsiteX20" fmla="*/ 2902857 w 3291808"/>
                    <a:gd name="connsiteY20" fmla="*/ 885372 h 2810258"/>
                    <a:gd name="connsiteX21" fmla="*/ 2815771 w 3291808"/>
                    <a:gd name="connsiteY21" fmla="*/ 754743 h 2810258"/>
                    <a:gd name="connsiteX22" fmla="*/ 2757714 w 3291808"/>
                    <a:gd name="connsiteY22" fmla="*/ 667657 h 2810258"/>
                    <a:gd name="connsiteX23" fmla="*/ 2728685 w 3291808"/>
                    <a:gd name="connsiteY23" fmla="*/ 624114 h 2810258"/>
                    <a:gd name="connsiteX24" fmla="*/ 2685143 w 3291808"/>
                    <a:gd name="connsiteY24" fmla="*/ 595086 h 2810258"/>
                    <a:gd name="connsiteX25" fmla="*/ 2627085 w 3291808"/>
                    <a:gd name="connsiteY25" fmla="*/ 508000 h 2810258"/>
                    <a:gd name="connsiteX26" fmla="*/ 2598057 w 3291808"/>
                    <a:gd name="connsiteY26" fmla="*/ 464457 h 2810258"/>
                    <a:gd name="connsiteX27" fmla="*/ 2554514 w 3291808"/>
                    <a:gd name="connsiteY27" fmla="*/ 449943 h 2810258"/>
                    <a:gd name="connsiteX28" fmla="*/ 2423885 w 3291808"/>
                    <a:gd name="connsiteY28" fmla="*/ 333829 h 2810258"/>
                    <a:gd name="connsiteX29" fmla="*/ 2365828 w 3291808"/>
                    <a:gd name="connsiteY29" fmla="*/ 261257 h 2810258"/>
                    <a:gd name="connsiteX30" fmla="*/ 2351314 w 3291808"/>
                    <a:gd name="connsiteY30" fmla="*/ 217714 h 2810258"/>
                    <a:gd name="connsiteX31" fmla="*/ 2293257 w 3291808"/>
                    <a:gd name="connsiteY31" fmla="*/ 130629 h 2810258"/>
                    <a:gd name="connsiteX32" fmla="*/ 2278743 w 3291808"/>
                    <a:gd name="connsiteY32" fmla="*/ 87086 h 2810258"/>
                    <a:gd name="connsiteX33" fmla="*/ 2191657 w 3291808"/>
                    <a:gd name="connsiteY33" fmla="*/ 29029 h 2810258"/>
                    <a:gd name="connsiteX34" fmla="*/ 2162628 w 3291808"/>
                    <a:gd name="connsiteY34" fmla="*/ 0 h 2810258"/>
                    <a:gd name="connsiteX35" fmla="*/ 1016000 w 3291808"/>
                    <a:gd name="connsiteY35" fmla="*/ 0 h 2810258"/>
                    <a:gd name="connsiteX36" fmla="*/ 1016000 w 3291808"/>
                    <a:gd name="connsiteY36" fmla="*/ 0 h 2810258"/>
                    <a:gd name="connsiteX37" fmla="*/ 986971 w 3291808"/>
                    <a:gd name="connsiteY37" fmla="*/ 130629 h 2810258"/>
                    <a:gd name="connsiteX38" fmla="*/ 972457 w 3291808"/>
                    <a:gd name="connsiteY38" fmla="*/ 174172 h 2810258"/>
                    <a:gd name="connsiteX39" fmla="*/ 943428 w 3291808"/>
                    <a:gd name="connsiteY39" fmla="*/ 217714 h 2810258"/>
                    <a:gd name="connsiteX40" fmla="*/ 928914 w 3291808"/>
                    <a:gd name="connsiteY40" fmla="*/ 290286 h 2810258"/>
                    <a:gd name="connsiteX41" fmla="*/ 899885 w 3291808"/>
                    <a:gd name="connsiteY41" fmla="*/ 377372 h 2810258"/>
                    <a:gd name="connsiteX42" fmla="*/ 885371 w 3291808"/>
                    <a:gd name="connsiteY42" fmla="*/ 420914 h 2810258"/>
                    <a:gd name="connsiteX43" fmla="*/ 870857 w 3291808"/>
                    <a:gd name="connsiteY43" fmla="*/ 464457 h 2810258"/>
                    <a:gd name="connsiteX44" fmla="*/ 856343 w 3291808"/>
                    <a:gd name="connsiteY44" fmla="*/ 508000 h 2810258"/>
                    <a:gd name="connsiteX45" fmla="*/ 798285 w 3291808"/>
                    <a:gd name="connsiteY45" fmla="*/ 595086 h 2810258"/>
                    <a:gd name="connsiteX46" fmla="*/ 769257 w 3291808"/>
                    <a:gd name="connsiteY46" fmla="*/ 638629 h 2810258"/>
                    <a:gd name="connsiteX47" fmla="*/ 740228 w 3291808"/>
                    <a:gd name="connsiteY47" fmla="*/ 725714 h 2810258"/>
                    <a:gd name="connsiteX48" fmla="*/ 682171 w 3291808"/>
                    <a:gd name="connsiteY48" fmla="*/ 856343 h 2810258"/>
                    <a:gd name="connsiteX49" fmla="*/ 667657 w 3291808"/>
                    <a:gd name="connsiteY49" fmla="*/ 899886 h 2810258"/>
                    <a:gd name="connsiteX50" fmla="*/ 653143 w 3291808"/>
                    <a:gd name="connsiteY50" fmla="*/ 943429 h 2810258"/>
                    <a:gd name="connsiteX51" fmla="*/ 595085 w 3291808"/>
                    <a:gd name="connsiteY51" fmla="*/ 1030514 h 2810258"/>
                    <a:gd name="connsiteX52" fmla="*/ 537028 w 3291808"/>
                    <a:gd name="connsiteY52" fmla="*/ 1117600 h 2810258"/>
                    <a:gd name="connsiteX53" fmla="*/ 493485 w 3291808"/>
                    <a:gd name="connsiteY53" fmla="*/ 1132114 h 2810258"/>
                    <a:gd name="connsiteX54" fmla="*/ 464457 w 3291808"/>
                    <a:gd name="connsiteY54" fmla="*/ 1219200 h 2810258"/>
                    <a:gd name="connsiteX55" fmla="*/ 377371 w 3291808"/>
                    <a:gd name="connsiteY55" fmla="*/ 1277257 h 2810258"/>
                    <a:gd name="connsiteX56" fmla="*/ 348343 w 3291808"/>
                    <a:gd name="connsiteY56" fmla="*/ 1364343 h 2810258"/>
                    <a:gd name="connsiteX57" fmla="*/ 333828 w 3291808"/>
                    <a:gd name="connsiteY57" fmla="*/ 1407886 h 2810258"/>
                    <a:gd name="connsiteX58" fmla="*/ 304800 w 3291808"/>
                    <a:gd name="connsiteY58" fmla="*/ 1451429 h 2810258"/>
                    <a:gd name="connsiteX59" fmla="*/ 290285 w 3291808"/>
                    <a:gd name="connsiteY59" fmla="*/ 1494972 h 2810258"/>
                    <a:gd name="connsiteX60" fmla="*/ 232228 w 3291808"/>
                    <a:gd name="connsiteY60" fmla="*/ 1582057 h 2810258"/>
                    <a:gd name="connsiteX61" fmla="*/ 188685 w 3291808"/>
                    <a:gd name="connsiteY61" fmla="*/ 1669143 h 2810258"/>
                    <a:gd name="connsiteX62" fmla="*/ 159657 w 3291808"/>
                    <a:gd name="connsiteY62" fmla="*/ 1756229 h 2810258"/>
                    <a:gd name="connsiteX63" fmla="*/ 130628 w 3291808"/>
                    <a:gd name="connsiteY63" fmla="*/ 1843314 h 2810258"/>
                    <a:gd name="connsiteX64" fmla="*/ 116114 w 3291808"/>
                    <a:gd name="connsiteY64" fmla="*/ 1886857 h 2810258"/>
                    <a:gd name="connsiteX65" fmla="*/ 87085 w 3291808"/>
                    <a:gd name="connsiteY65" fmla="*/ 1930400 h 2810258"/>
                    <a:gd name="connsiteX66" fmla="*/ 72571 w 3291808"/>
                    <a:gd name="connsiteY66" fmla="*/ 1973943 h 2810258"/>
                    <a:gd name="connsiteX67" fmla="*/ 43543 w 3291808"/>
                    <a:gd name="connsiteY67" fmla="*/ 2017486 h 2810258"/>
                    <a:gd name="connsiteX68" fmla="*/ 14514 w 3291808"/>
                    <a:gd name="connsiteY68" fmla="*/ 2104572 h 2810258"/>
                    <a:gd name="connsiteX69" fmla="*/ 0 w 3291808"/>
                    <a:gd name="connsiteY69" fmla="*/ 2148114 h 2810258"/>
                    <a:gd name="connsiteX70" fmla="*/ 43543 w 3291808"/>
                    <a:gd name="connsiteY70" fmla="*/ 2569029 h 2810258"/>
                    <a:gd name="connsiteX71" fmla="*/ 87085 w 3291808"/>
                    <a:gd name="connsiteY71" fmla="*/ 2743200 h 2810258"/>
                    <a:gd name="connsiteX72" fmla="*/ 130628 w 3291808"/>
                    <a:gd name="connsiteY72" fmla="*/ 2757714 h 2810258"/>
                    <a:gd name="connsiteX73" fmla="*/ 188685 w 3291808"/>
                    <a:gd name="connsiteY73" fmla="*/ 2801257 h 2810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3291808" h="2810258">
                      <a:moveTo>
                        <a:pt x="188685" y="2801257"/>
                      </a:moveTo>
                      <a:lnTo>
                        <a:pt x="3106057" y="2801257"/>
                      </a:lnTo>
                      <a:lnTo>
                        <a:pt x="3106057" y="2801257"/>
                      </a:lnTo>
                      <a:cubicBezTo>
                        <a:pt x="3125409" y="2762552"/>
                        <a:pt x="3147068" y="2724917"/>
                        <a:pt x="3164114" y="2685143"/>
                      </a:cubicBezTo>
                      <a:cubicBezTo>
                        <a:pt x="3176168" y="2657018"/>
                        <a:pt x="3193143" y="2598057"/>
                        <a:pt x="3193143" y="2598057"/>
                      </a:cubicBezTo>
                      <a:cubicBezTo>
                        <a:pt x="3199373" y="2554446"/>
                        <a:pt x="3209437" y="2470576"/>
                        <a:pt x="3222171" y="2423886"/>
                      </a:cubicBezTo>
                      <a:cubicBezTo>
                        <a:pt x="3230222" y="2394365"/>
                        <a:pt x="3241524" y="2365829"/>
                        <a:pt x="3251200" y="2336800"/>
                      </a:cubicBezTo>
                      <a:lnTo>
                        <a:pt x="3265714" y="2293257"/>
                      </a:lnTo>
                      <a:cubicBezTo>
                        <a:pt x="3290339" y="2120878"/>
                        <a:pt x="3291808" y="2169687"/>
                        <a:pt x="3251200" y="1915886"/>
                      </a:cubicBezTo>
                      <a:cubicBezTo>
                        <a:pt x="3246366" y="1885671"/>
                        <a:pt x="3222171" y="1828800"/>
                        <a:pt x="3222171" y="1828800"/>
                      </a:cubicBezTo>
                      <a:cubicBezTo>
                        <a:pt x="3217333" y="1761067"/>
                        <a:pt x="3214766" y="1693133"/>
                        <a:pt x="3207657" y="1625600"/>
                      </a:cubicBezTo>
                      <a:cubicBezTo>
                        <a:pt x="3200279" y="1555509"/>
                        <a:pt x="3194658" y="1565590"/>
                        <a:pt x="3178628" y="1509486"/>
                      </a:cubicBezTo>
                      <a:cubicBezTo>
                        <a:pt x="3173148" y="1490306"/>
                        <a:pt x="3169846" y="1470536"/>
                        <a:pt x="3164114" y="1451429"/>
                      </a:cubicBezTo>
                      <a:cubicBezTo>
                        <a:pt x="3155321" y="1422121"/>
                        <a:pt x="3152058" y="1389803"/>
                        <a:pt x="3135085" y="1364343"/>
                      </a:cubicBezTo>
                      <a:cubicBezTo>
                        <a:pt x="3125409" y="1349829"/>
                        <a:pt x="3113142" y="1336740"/>
                        <a:pt x="3106057" y="1320800"/>
                      </a:cubicBezTo>
                      <a:cubicBezTo>
                        <a:pt x="3106056" y="1320798"/>
                        <a:pt x="3069772" y="1211945"/>
                        <a:pt x="3062514" y="1190172"/>
                      </a:cubicBezTo>
                      <a:cubicBezTo>
                        <a:pt x="3057676" y="1175658"/>
                        <a:pt x="3056487" y="1159359"/>
                        <a:pt x="3048000" y="1146629"/>
                      </a:cubicBezTo>
                      <a:lnTo>
                        <a:pt x="3018971" y="1103086"/>
                      </a:lnTo>
                      <a:cubicBezTo>
                        <a:pt x="2982490" y="993640"/>
                        <a:pt x="3031701" y="1128546"/>
                        <a:pt x="2975428" y="1016000"/>
                      </a:cubicBezTo>
                      <a:cubicBezTo>
                        <a:pt x="2933417" y="931978"/>
                        <a:pt x="2999915" y="1011458"/>
                        <a:pt x="2917371" y="928914"/>
                      </a:cubicBezTo>
                      <a:cubicBezTo>
                        <a:pt x="2912533" y="914400"/>
                        <a:pt x="2910287" y="898746"/>
                        <a:pt x="2902857" y="885372"/>
                      </a:cubicBezTo>
                      <a:cubicBezTo>
                        <a:pt x="2902849" y="885357"/>
                        <a:pt x="2830290" y="776522"/>
                        <a:pt x="2815771" y="754743"/>
                      </a:cubicBezTo>
                      <a:lnTo>
                        <a:pt x="2757714" y="667657"/>
                      </a:lnTo>
                      <a:cubicBezTo>
                        <a:pt x="2748038" y="653143"/>
                        <a:pt x="2743199" y="633790"/>
                        <a:pt x="2728685" y="624114"/>
                      </a:cubicBezTo>
                      <a:lnTo>
                        <a:pt x="2685143" y="595086"/>
                      </a:lnTo>
                      <a:lnTo>
                        <a:pt x="2627085" y="508000"/>
                      </a:lnTo>
                      <a:cubicBezTo>
                        <a:pt x="2617409" y="493486"/>
                        <a:pt x="2614606" y="469973"/>
                        <a:pt x="2598057" y="464457"/>
                      </a:cubicBezTo>
                      <a:lnTo>
                        <a:pt x="2554514" y="449943"/>
                      </a:lnTo>
                      <a:cubicBezTo>
                        <a:pt x="2455093" y="350522"/>
                        <a:pt x="2501586" y="385629"/>
                        <a:pt x="2423885" y="333829"/>
                      </a:cubicBezTo>
                      <a:cubicBezTo>
                        <a:pt x="2387404" y="224383"/>
                        <a:pt x="2440858" y="355045"/>
                        <a:pt x="2365828" y="261257"/>
                      </a:cubicBezTo>
                      <a:cubicBezTo>
                        <a:pt x="2356271" y="249310"/>
                        <a:pt x="2358744" y="231088"/>
                        <a:pt x="2351314" y="217714"/>
                      </a:cubicBezTo>
                      <a:cubicBezTo>
                        <a:pt x="2334371" y="187217"/>
                        <a:pt x="2304289" y="163727"/>
                        <a:pt x="2293257" y="130629"/>
                      </a:cubicBezTo>
                      <a:cubicBezTo>
                        <a:pt x="2288419" y="116115"/>
                        <a:pt x="2289561" y="97904"/>
                        <a:pt x="2278743" y="87086"/>
                      </a:cubicBezTo>
                      <a:cubicBezTo>
                        <a:pt x="2254073" y="62416"/>
                        <a:pt x="2216327" y="53699"/>
                        <a:pt x="2191657" y="29029"/>
                      </a:cubicBezTo>
                      <a:lnTo>
                        <a:pt x="2162628" y="0"/>
                      </a:lnTo>
                      <a:lnTo>
                        <a:pt x="1016000" y="0"/>
                      </a:lnTo>
                      <a:lnTo>
                        <a:pt x="1016000" y="0"/>
                      </a:lnTo>
                      <a:cubicBezTo>
                        <a:pt x="1006324" y="43543"/>
                        <a:pt x="997789" y="87356"/>
                        <a:pt x="986971" y="130629"/>
                      </a:cubicBezTo>
                      <a:cubicBezTo>
                        <a:pt x="983260" y="145472"/>
                        <a:pt x="979299" y="160488"/>
                        <a:pt x="972457" y="174172"/>
                      </a:cubicBezTo>
                      <a:cubicBezTo>
                        <a:pt x="964656" y="189774"/>
                        <a:pt x="953104" y="203200"/>
                        <a:pt x="943428" y="217714"/>
                      </a:cubicBezTo>
                      <a:cubicBezTo>
                        <a:pt x="938590" y="241905"/>
                        <a:pt x="935405" y="266486"/>
                        <a:pt x="928914" y="290286"/>
                      </a:cubicBezTo>
                      <a:cubicBezTo>
                        <a:pt x="920863" y="319807"/>
                        <a:pt x="909561" y="348343"/>
                        <a:pt x="899885" y="377372"/>
                      </a:cubicBezTo>
                      <a:lnTo>
                        <a:pt x="885371" y="420914"/>
                      </a:lnTo>
                      <a:lnTo>
                        <a:pt x="870857" y="464457"/>
                      </a:lnTo>
                      <a:cubicBezTo>
                        <a:pt x="866019" y="478971"/>
                        <a:pt x="864830" y="495270"/>
                        <a:pt x="856343" y="508000"/>
                      </a:cubicBezTo>
                      <a:lnTo>
                        <a:pt x="798285" y="595086"/>
                      </a:lnTo>
                      <a:cubicBezTo>
                        <a:pt x="788609" y="609600"/>
                        <a:pt x="774773" y="622080"/>
                        <a:pt x="769257" y="638629"/>
                      </a:cubicBezTo>
                      <a:cubicBezTo>
                        <a:pt x="759581" y="667657"/>
                        <a:pt x="757201" y="700254"/>
                        <a:pt x="740228" y="725714"/>
                      </a:cubicBezTo>
                      <a:cubicBezTo>
                        <a:pt x="694227" y="794716"/>
                        <a:pt x="716716" y="752709"/>
                        <a:pt x="682171" y="856343"/>
                      </a:cubicBezTo>
                      <a:lnTo>
                        <a:pt x="667657" y="899886"/>
                      </a:lnTo>
                      <a:cubicBezTo>
                        <a:pt x="662819" y="914400"/>
                        <a:pt x="661630" y="930699"/>
                        <a:pt x="653143" y="943429"/>
                      </a:cubicBezTo>
                      <a:lnTo>
                        <a:pt x="595085" y="1030514"/>
                      </a:lnTo>
                      <a:cubicBezTo>
                        <a:pt x="595084" y="1030515"/>
                        <a:pt x="537030" y="1117599"/>
                        <a:pt x="537028" y="1117600"/>
                      </a:cubicBezTo>
                      <a:lnTo>
                        <a:pt x="493485" y="1132114"/>
                      </a:lnTo>
                      <a:cubicBezTo>
                        <a:pt x="483809" y="1161143"/>
                        <a:pt x="489917" y="1202227"/>
                        <a:pt x="464457" y="1219200"/>
                      </a:cubicBezTo>
                      <a:lnTo>
                        <a:pt x="377371" y="1277257"/>
                      </a:lnTo>
                      <a:lnTo>
                        <a:pt x="348343" y="1364343"/>
                      </a:lnTo>
                      <a:cubicBezTo>
                        <a:pt x="343505" y="1378857"/>
                        <a:pt x="342315" y="1395156"/>
                        <a:pt x="333828" y="1407886"/>
                      </a:cubicBezTo>
                      <a:cubicBezTo>
                        <a:pt x="324152" y="1422400"/>
                        <a:pt x="312601" y="1435827"/>
                        <a:pt x="304800" y="1451429"/>
                      </a:cubicBezTo>
                      <a:cubicBezTo>
                        <a:pt x="297958" y="1465113"/>
                        <a:pt x="297715" y="1481598"/>
                        <a:pt x="290285" y="1494972"/>
                      </a:cubicBezTo>
                      <a:cubicBezTo>
                        <a:pt x="273342" y="1525469"/>
                        <a:pt x="232228" y="1582057"/>
                        <a:pt x="232228" y="1582057"/>
                      </a:cubicBezTo>
                      <a:cubicBezTo>
                        <a:pt x="179296" y="1740857"/>
                        <a:pt x="263715" y="1500324"/>
                        <a:pt x="188685" y="1669143"/>
                      </a:cubicBezTo>
                      <a:cubicBezTo>
                        <a:pt x="176258" y="1697105"/>
                        <a:pt x="169333" y="1727200"/>
                        <a:pt x="159657" y="1756229"/>
                      </a:cubicBezTo>
                      <a:lnTo>
                        <a:pt x="130628" y="1843314"/>
                      </a:lnTo>
                      <a:cubicBezTo>
                        <a:pt x="125790" y="1857828"/>
                        <a:pt x="124601" y="1874127"/>
                        <a:pt x="116114" y="1886857"/>
                      </a:cubicBezTo>
                      <a:lnTo>
                        <a:pt x="87085" y="1930400"/>
                      </a:lnTo>
                      <a:cubicBezTo>
                        <a:pt x="82247" y="1944914"/>
                        <a:pt x="79413" y="1960259"/>
                        <a:pt x="72571" y="1973943"/>
                      </a:cubicBezTo>
                      <a:cubicBezTo>
                        <a:pt x="64770" y="1989545"/>
                        <a:pt x="50628" y="2001546"/>
                        <a:pt x="43543" y="2017486"/>
                      </a:cubicBezTo>
                      <a:cubicBezTo>
                        <a:pt x="31116" y="2045448"/>
                        <a:pt x="24190" y="2075543"/>
                        <a:pt x="14514" y="2104572"/>
                      </a:cubicBezTo>
                      <a:lnTo>
                        <a:pt x="0" y="2148114"/>
                      </a:lnTo>
                      <a:cubicBezTo>
                        <a:pt x="55410" y="2480584"/>
                        <a:pt x="7601" y="2155704"/>
                        <a:pt x="43543" y="2569029"/>
                      </a:cubicBezTo>
                      <a:cubicBezTo>
                        <a:pt x="44657" y="2581835"/>
                        <a:pt x="67915" y="2736810"/>
                        <a:pt x="87085" y="2743200"/>
                      </a:cubicBezTo>
                      <a:lnTo>
                        <a:pt x="130628" y="2757714"/>
                      </a:lnTo>
                      <a:cubicBezTo>
                        <a:pt x="165658" y="2810258"/>
                        <a:pt x="144055" y="2793455"/>
                        <a:pt x="188685" y="28012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a-DK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48" charset="-128"/>
                  </a:endParaRPr>
                </a:p>
              </p:txBody>
            </p:sp>
            <p:sp>
              <p:nvSpPr>
                <p:cNvPr id="75" name="Kombinationstegning 74"/>
                <p:cNvSpPr/>
                <p:nvPr/>
              </p:nvSpPr>
              <p:spPr bwMode="auto">
                <a:xfrm>
                  <a:off x="2504534" y="2252137"/>
                  <a:ext cx="1472380" cy="476548"/>
                </a:xfrm>
                <a:custGeom>
                  <a:avLst/>
                  <a:gdLst>
                    <a:gd name="connsiteX0" fmla="*/ 1312723 w 1472380"/>
                    <a:gd name="connsiteY0" fmla="*/ 476548 h 476548"/>
                    <a:gd name="connsiteX1" fmla="*/ 1312723 w 1472380"/>
                    <a:gd name="connsiteY1" fmla="*/ 476548 h 476548"/>
                    <a:gd name="connsiteX2" fmla="*/ 1356266 w 1472380"/>
                    <a:gd name="connsiteY2" fmla="*/ 360434 h 476548"/>
                    <a:gd name="connsiteX3" fmla="*/ 1385295 w 1472380"/>
                    <a:gd name="connsiteY3" fmla="*/ 316891 h 476548"/>
                    <a:gd name="connsiteX4" fmla="*/ 1428837 w 1472380"/>
                    <a:gd name="connsiteY4" fmla="*/ 186262 h 476548"/>
                    <a:gd name="connsiteX5" fmla="*/ 1457866 w 1472380"/>
                    <a:gd name="connsiteY5" fmla="*/ 99177 h 476548"/>
                    <a:gd name="connsiteX6" fmla="*/ 1472380 w 1472380"/>
                    <a:gd name="connsiteY6" fmla="*/ 55634 h 476548"/>
                    <a:gd name="connsiteX7" fmla="*/ 1254666 w 1472380"/>
                    <a:gd name="connsiteY7" fmla="*/ 55634 h 476548"/>
                    <a:gd name="connsiteX8" fmla="*/ 1225637 w 1472380"/>
                    <a:gd name="connsiteY8" fmla="*/ 99177 h 476548"/>
                    <a:gd name="connsiteX9" fmla="*/ 1167580 w 1472380"/>
                    <a:gd name="connsiteY9" fmla="*/ 113691 h 476548"/>
                    <a:gd name="connsiteX10" fmla="*/ 993409 w 1472380"/>
                    <a:gd name="connsiteY10" fmla="*/ 84662 h 476548"/>
                    <a:gd name="connsiteX11" fmla="*/ 949866 w 1472380"/>
                    <a:gd name="connsiteY11" fmla="*/ 55634 h 476548"/>
                    <a:gd name="connsiteX12" fmla="*/ 645066 w 1472380"/>
                    <a:gd name="connsiteY12" fmla="*/ 84662 h 476548"/>
                    <a:gd name="connsiteX13" fmla="*/ 557980 w 1472380"/>
                    <a:gd name="connsiteY13" fmla="*/ 113691 h 476548"/>
                    <a:gd name="connsiteX14" fmla="*/ 514437 w 1472380"/>
                    <a:gd name="connsiteY14" fmla="*/ 128205 h 476548"/>
                    <a:gd name="connsiteX15" fmla="*/ 267695 w 1472380"/>
                    <a:gd name="connsiteY15" fmla="*/ 70148 h 476548"/>
                    <a:gd name="connsiteX16" fmla="*/ 93523 w 1472380"/>
                    <a:gd name="connsiteY16" fmla="*/ 99177 h 476548"/>
                    <a:gd name="connsiteX17" fmla="*/ 79009 w 1472380"/>
                    <a:gd name="connsiteY17" fmla="*/ 287862 h 476548"/>
                    <a:gd name="connsiteX18" fmla="*/ 108037 w 1472380"/>
                    <a:gd name="connsiteY18" fmla="*/ 374948 h 476548"/>
                    <a:gd name="connsiteX19" fmla="*/ 151580 w 1472380"/>
                    <a:gd name="connsiteY19" fmla="*/ 403977 h 476548"/>
                    <a:gd name="connsiteX20" fmla="*/ 195123 w 1472380"/>
                    <a:gd name="connsiteY20" fmla="*/ 418491 h 476548"/>
                    <a:gd name="connsiteX21" fmla="*/ 224152 w 1472380"/>
                    <a:gd name="connsiteY21" fmla="*/ 447520 h 476548"/>
                    <a:gd name="connsiteX22" fmla="*/ 1312723 w 1472380"/>
                    <a:gd name="connsiteY22" fmla="*/ 476548 h 476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472380" h="476548">
                      <a:moveTo>
                        <a:pt x="1312723" y="476548"/>
                      </a:moveTo>
                      <a:lnTo>
                        <a:pt x="1312723" y="476548"/>
                      </a:lnTo>
                      <a:cubicBezTo>
                        <a:pt x="1327237" y="437843"/>
                        <a:pt x="1339161" y="398065"/>
                        <a:pt x="1356266" y="360434"/>
                      </a:cubicBezTo>
                      <a:cubicBezTo>
                        <a:pt x="1363484" y="344553"/>
                        <a:pt x="1378210" y="332832"/>
                        <a:pt x="1385295" y="316891"/>
                      </a:cubicBezTo>
                      <a:cubicBezTo>
                        <a:pt x="1385298" y="316885"/>
                        <a:pt x="1421579" y="208037"/>
                        <a:pt x="1428837" y="186262"/>
                      </a:cubicBezTo>
                      <a:lnTo>
                        <a:pt x="1457866" y="99177"/>
                      </a:lnTo>
                      <a:lnTo>
                        <a:pt x="1472380" y="55634"/>
                      </a:lnTo>
                      <a:cubicBezTo>
                        <a:pt x="1390417" y="991"/>
                        <a:pt x="1410439" y="0"/>
                        <a:pt x="1254666" y="55634"/>
                      </a:cubicBezTo>
                      <a:cubicBezTo>
                        <a:pt x="1238238" y="61501"/>
                        <a:pt x="1240151" y="89501"/>
                        <a:pt x="1225637" y="99177"/>
                      </a:cubicBezTo>
                      <a:cubicBezTo>
                        <a:pt x="1209039" y="110242"/>
                        <a:pt x="1186932" y="108853"/>
                        <a:pt x="1167580" y="113691"/>
                      </a:cubicBezTo>
                      <a:cubicBezTo>
                        <a:pt x="1109523" y="104015"/>
                        <a:pt x="1050280" y="99827"/>
                        <a:pt x="993409" y="84662"/>
                      </a:cubicBezTo>
                      <a:cubicBezTo>
                        <a:pt x="976554" y="80167"/>
                        <a:pt x="967310" y="55634"/>
                        <a:pt x="949866" y="55634"/>
                      </a:cubicBezTo>
                      <a:cubicBezTo>
                        <a:pt x="847806" y="55634"/>
                        <a:pt x="746666" y="74986"/>
                        <a:pt x="645066" y="84662"/>
                      </a:cubicBezTo>
                      <a:lnTo>
                        <a:pt x="557980" y="113691"/>
                      </a:lnTo>
                      <a:lnTo>
                        <a:pt x="514437" y="128205"/>
                      </a:lnTo>
                      <a:cubicBezTo>
                        <a:pt x="296278" y="81456"/>
                        <a:pt x="376953" y="106567"/>
                        <a:pt x="267695" y="70148"/>
                      </a:cubicBezTo>
                      <a:cubicBezTo>
                        <a:pt x="209638" y="79824"/>
                        <a:pt x="150394" y="84012"/>
                        <a:pt x="93523" y="99177"/>
                      </a:cubicBezTo>
                      <a:cubicBezTo>
                        <a:pt x="0" y="124116"/>
                        <a:pt x="62279" y="216760"/>
                        <a:pt x="79009" y="287862"/>
                      </a:cubicBezTo>
                      <a:cubicBezTo>
                        <a:pt x="86017" y="317647"/>
                        <a:pt x="82577" y="357975"/>
                        <a:pt x="108037" y="374948"/>
                      </a:cubicBezTo>
                      <a:cubicBezTo>
                        <a:pt x="122551" y="384624"/>
                        <a:pt x="135978" y="396176"/>
                        <a:pt x="151580" y="403977"/>
                      </a:cubicBezTo>
                      <a:cubicBezTo>
                        <a:pt x="165264" y="410819"/>
                        <a:pt x="182004" y="410620"/>
                        <a:pt x="195123" y="418491"/>
                      </a:cubicBezTo>
                      <a:cubicBezTo>
                        <a:pt x="206857" y="425532"/>
                        <a:pt x="214476" y="437844"/>
                        <a:pt x="224152" y="447520"/>
                      </a:cubicBezTo>
                      <a:lnTo>
                        <a:pt x="1312723" y="476548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a-DK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48" charset="-128"/>
                  </a:endParaRPr>
                </a:p>
              </p:txBody>
            </p:sp>
          </p:grpSp>
          <p:grpSp>
            <p:nvGrpSpPr>
              <p:cNvPr id="10" name="Group 9"/>
              <p:cNvGrpSpPr>
                <a:grpSpLocks noChangeAspect="1"/>
              </p:cNvGrpSpPr>
              <p:nvPr/>
            </p:nvGrpSpPr>
            <p:grpSpPr bwMode="auto">
              <a:xfrm>
                <a:off x="826177" y="4173947"/>
                <a:ext cx="654280" cy="1392283"/>
                <a:chOff x="2366" y="1226"/>
                <a:chExt cx="1098" cy="2192"/>
              </a:xfrm>
            </p:grpSpPr>
            <p:sp>
              <p:nvSpPr>
                <p:cNvPr id="68" name="Freeform 10"/>
                <p:cNvSpPr>
                  <a:spLocks noChangeAspect="1"/>
                </p:cNvSpPr>
                <p:nvPr/>
              </p:nvSpPr>
              <p:spPr bwMode="auto">
                <a:xfrm>
                  <a:off x="2669" y="1226"/>
                  <a:ext cx="457" cy="507"/>
                </a:xfrm>
                <a:custGeom>
                  <a:avLst/>
                  <a:gdLst/>
                  <a:ahLst/>
                  <a:cxnLst>
                    <a:cxn ang="0">
                      <a:pos x="238" y="117"/>
                    </a:cxn>
                    <a:cxn ang="0">
                      <a:pos x="198" y="65"/>
                    </a:cxn>
                    <a:cxn ang="0">
                      <a:pos x="142" y="26"/>
                    </a:cxn>
                    <a:cxn ang="0">
                      <a:pos x="92" y="0"/>
                    </a:cxn>
                    <a:cxn ang="0">
                      <a:pos x="52" y="7"/>
                    </a:cxn>
                    <a:cxn ang="0">
                      <a:pos x="23" y="36"/>
                    </a:cxn>
                    <a:cxn ang="0">
                      <a:pos x="0" y="124"/>
                    </a:cxn>
                    <a:cxn ang="0">
                      <a:pos x="9" y="225"/>
                    </a:cxn>
                    <a:cxn ang="0">
                      <a:pos x="33" y="322"/>
                    </a:cxn>
                    <a:cxn ang="0">
                      <a:pos x="59" y="397"/>
                    </a:cxn>
                    <a:cxn ang="0">
                      <a:pos x="109" y="475"/>
                    </a:cxn>
                    <a:cxn ang="0">
                      <a:pos x="152" y="507"/>
                    </a:cxn>
                    <a:cxn ang="0">
                      <a:pos x="211" y="507"/>
                    </a:cxn>
                    <a:cxn ang="0">
                      <a:pos x="271" y="485"/>
                    </a:cxn>
                    <a:cxn ang="0">
                      <a:pos x="301" y="429"/>
                    </a:cxn>
                    <a:cxn ang="0">
                      <a:pos x="317" y="358"/>
                    </a:cxn>
                    <a:cxn ang="0">
                      <a:pos x="311" y="270"/>
                    </a:cxn>
                    <a:cxn ang="0">
                      <a:pos x="450" y="280"/>
                    </a:cxn>
                    <a:cxn ang="0">
                      <a:pos x="457" y="241"/>
                    </a:cxn>
                    <a:cxn ang="0">
                      <a:pos x="298" y="225"/>
                    </a:cxn>
                    <a:cxn ang="0">
                      <a:pos x="258" y="134"/>
                    </a:cxn>
                    <a:cxn ang="0">
                      <a:pos x="238" y="117"/>
                    </a:cxn>
                  </a:cxnLst>
                  <a:rect l="0" t="0" r="r" b="b"/>
                  <a:pathLst>
                    <a:path w="457" h="507">
                      <a:moveTo>
                        <a:pt x="238" y="117"/>
                      </a:moveTo>
                      <a:lnTo>
                        <a:pt x="198" y="65"/>
                      </a:lnTo>
                      <a:lnTo>
                        <a:pt x="142" y="26"/>
                      </a:lnTo>
                      <a:lnTo>
                        <a:pt x="92" y="0"/>
                      </a:lnTo>
                      <a:lnTo>
                        <a:pt x="52" y="7"/>
                      </a:lnTo>
                      <a:lnTo>
                        <a:pt x="23" y="36"/>
                      </a:lnTo>
                      <a:lnTo>
                        <a:pt x="0" y="124"/>
                      </a:lnTo>
                      <a:lnTo>
                        <a:pt x="9" y="225"/>
                      </a:lnTo>
                      <a:lnTo>
                        <a:pt x="33" y="322"/>
                      </a:lnTo>
                      <a:lnTo>
                        <a:pt x="59" y="397"/>
                      </a:lnTo>
                      <a:lnTo>
                        <a:pt x="109" y="475"/>
                      </a:lnTo>
                      <a:lnTo>
                        <a:pt x="152" y="507"/>
                      </a:lnTo>
                      <a:lnTo>
                        <a:pt x="211" y="507"/>
                      </a:lnTo>
                      <a:lnTo>
                        <a:pt x="271" y="485"/>
                      </a:lnTo>
                      <a:lnTo>
                        <a:pt x="301" y="429"/>
                      </a:lnTo>
                      <a:lnTo>
                        <a:pt x="317" y="358"/>
                      </a:lnTo>
                      <a:lnTo>
                        <a:pt x="311" y="270"/>
                      </a:lnTo>
                      <a:lnTo>
                        <a:pt x="450" y="280"/>
                      </a:lnTo>
                      <a:lnTo>
                        <a:pt x="457" y="241"/>
                      </a:lnTo>
                      <a:lnTo>
                        <a:pt x="298" y="225"/>
                      </a:lnTo>
                      <a:lnTo>
                        <a:pt x="258" y="134"/>
                      </a:lnTo>
                      <a:lnTo>
                        <a:pt x="238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69" name="Freeform 11"/>
                <p:cNvSpPr>
                  <a:spLocks noChangeAspect="1"/>
                </p:cNvSpPr>
                <p:nvPr/>
              </p:nvSpPr>
              <p:spPr bwMode="auto">
                <a:xfrm>
                  <a:off x="2793" y="1770"/>
                  <a:ext cx="275" cy="763"/>
                </a:xfrm>
                <a:custGeom>
                  <a:avLst/>
                  <a:gdLst/>
                  <a:ahLst/>
                  <a:cxnLst>
                    <a:cxn ang="0">
                      <a:pos x="17" y="59"/>
                    </a:cxn>
                    <a:cxn ang="0">
                      <a:pos x="27" y="20"/>
                    </a:cxn>
                    <a:cxn ang="0">
                      <a:pos x="70" y="0"/>
                    </a:cxn>
                    <a:cxn ang="0">
                      <a:pos x="109" y="0"/>
                    </a:cxn>
                    <a:cxn ang="0">
                      <a:pos x="159" y="29"/>
                    </a:cxn>
                    <a:cxn ang="0">
                      <a:pos x="206" y="98"/>
                    </a:cxn>
                    <a:cxn ang="0">
                      <a:pos x="239" y="169"/>
                    </a:cxn>
                    <a:cxn ang="0">
                      <a:pos x="255" y="266"/>
                    </a:cxn>
                    <a:cxn ang="0">
                      <a:pos x="269" y="380"/>
                    </a:cxn>
                    <a:cxn ang="0">
                      <a:pos x="275" y="490"/>
                    </a:cxn>
                    <a:cxn ang="0">
                      <a:pos x="275" y="633"/>
                    </a:cxn>
                    <a:cxn ang="0">
                      <a:pos x="255" y="721"/>
                    </a:cxn>
                    <a:cxn ang="0">
                      <a:pos x="219" y="753"/>
                    </a:cxn>
                    <a:cxn ang="0">
                      <a:pos x="156" y="763"/>
                    </a:cxn>
                    <a:cxn ang="0">
                      <a:pos x="90" y="760"/>
                    </a:cxn>
                    <a:cxn ang="0">
                      <a:pos x="56" y="721"/>
                    </a:cxn>
                    <a:cxn ang="0">
                      <a:pos x="37" y="653"/>
                    </a:cxn>
                    <a:cxn ang="0">
                      <a:pos x="20" y="585"/>
                    </a:cxn>
                    <a:cxn ang="0">
                      <a:pos x="7" y="461"/>
                    </a:cxn>
                    <a:cxn ang="0">
                      <a:pos x="0" y="322"/>
                    </a:cxn>
                    <a:cxn ang="0">
                      <a:pos x="0" y="159"/>
                    </a:cxn>
                    <a:cxn ang="0">
                      <a:pos x="17" y="88"/>
                    </a:cxn>
                    <a:cxn ang="0">
                      <a:pos x="17" y="59"/>
                    </a:cxn>
                  </a:cxnLst>
                  <a:rect l="0" t="0" r="r" b="b"/>
                  <a:pathLst>
                    <a:path w="275" h="763">
                      <a:moveTo>
                        <a:pt x="17" y="59"/>
                      </a:moveTo>
                      <a:lnTo>
                        <a:pt x="27" y="20"/>
                      </a:lnTo>
                      <a:lnTo>
                        <a:pt x="70" y="0"/>
                      </a:lnTo>
                      <a:lnTo>
                        <a:pt x="109" y="0"/>
                      </a:lnTo>
                      <a:lnTo>
                        <a:pt x="159" y="29"/>
                      </a:lnTo>
                      <a:lnTo>
                        <a:pt x="206" y="98"/>
                      </a:lnTo>
                      <a:lnTo>
                        <a:pt x="239" y="169"/>
                      </a:lnTo>
                      <a:lnTo>
                        <a:pt x="255" y="266"/>
                      </a:lnTo>
                      <a:lnTo>
                        <a:pt x="269" y="380"/>
                      </a:lnTo>
                      <a:lnTo>
                        <a:pt x="275" y="490"/>
                      </a:lnTo>
                      <a:lnTo>
                        <a:pt x="275" y="633"/>
                      </a:lnTo>
                      <a:lnTo>
                        <a:pt x="255" y="721"/>
                      </a:lnTo>
                      <a:lnTo>
                        <a:pt x="219" y="753"/>
                      </a:lnTo>
                      <a:lnTo>
                        <a:pt x="156" y="763"/>
                      </a:lnTo>
                      <a:lnTo>
                        <a:pt x="90" y="760"/>
                      </a:lnTo>
                      <a:lnTo>
                        <a:pt x="56" y="721"/>
                      </a:lnTo>
                      <a:lnTo>
                        <a:pt x="37" y="653"/>
                      </a:lnTo>
                      <a:lnTo>
                        <a:pt x="20" y="585"/>
                      </a:lnTo>
                      <a:lnTo>
                        <a:pt x="7" y="461"/>
                      </a:lnTo>
                      <a:lnTo>
                        <a:pt x="0" y="322"/>
                      </a:lnTo>
                      <a:lnTo>
                        <a:pt x="0" y="159"/>
                      </a:lnTo>
                      <a:lnTo>
                        <a:pt x="17" y="88"/>
                      </a:lnTo>
                      <a:lnTo>
                        <a:pt x="17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70" name="Freeform 12"/>
                <p:cNvSpPr>
                  <a:spLocks noChangeAspect="1"/>
                </p:cNvSpPr>
                <p:nvPr/>
              </p:nvSpPr>
              <p:spPr bwMode="auto">
                <a:xfrm>
                  <a:off x="2920" y="1791"/>
                  <a:ext cx="420" cy="586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109" y="10"/>
                    </a:cxn>
                    <a:cxn ang="0">
                      <a:pos x="198" y="26"/>
                    </a:cxn>
                    <a:cxn ang="0">
                      <a:pos x="291" y="78"/>
                    </a:cxn>
                    <a:cxn ang="0">
                      <a:pos x="357" y="117"/>
                    </a:cxn>
                    <a:cxn ang="0">
                      <a:pos x="400" y="173"/>
                    </a:cxn>
                    <a:cxn ang="0">
                      <a:pos x="420" y="205"/>
                    </a:cxn>
                    <a:cxn ang="0">
                      <a:pos x="380" y="300"/>
                    </a:cxn>
                    <a:cxn ang="0">
                      <a:pos x="317" y="358"/>
                    </a:cxn>
                    <a:cxn ang="0">
                      <a:pos x="241" y="400"/>
                    </a:cxn>
                    <a:cxn ang="0">
                      <a:pos x="201" y="426"/>
                    </a:cxn>
                    <a:cxn ang="0">
                      <a:pos x="132" y="439"/>
                    </a:cxn>
                    <a:cxn ang="0">
                      <a:pos x="129" y="465"/>
                    </a:cxn>
                    <a:cxn ang="0">
                      <a:pos x="182" y="488"/>
                    </a:cxn>
                    <a:cxn ang="0">
                      <a:pos x="258" y="508"/>
                    </a:cxn>
                    <a:cxn ang="0">
                      <a:pos x="330" y="547"/>
                    </a:cxn>
                    <a:cxn ang="0">
                      <a:pos x="301" y="576"/>
                    </a:cxn>
                    <a:cxn ang="0">
                      <a:pos x="271" y="586"/>
                    </a:cxn>
                    <a:cxn ang="0">
                      <a:pos x="228" y="543"/>
                    </a:cxn>
                    <a:cxn ang="0">
                      <a:pos x="162" y="517"/>
                    </a:cxn>
                    <a:cxn ang="0">
                      <a:pos x="109" y="498"/>
                    </a:cxn>
                    <a:cxn ang="0">
                      <a:pos x="109" y="459"/>
                    </a:cxn>
                    <a:cxn ang="0">
                      <a:pos x="119" y="417"/>
                    </a:cxn>
                    <a:cxn ang="0">
                      <a:pos x="152" y="400"/>
                    </a:cxn>
                    <a:cxn ang="0">
                      <a:pos x="258" y="358"/>
                    </a:cxn>
                    <a:cxn ang="0">
                      <a:pos x="317" y="293"/>
                    </a:cxn>
                    <a:cxn ang="0">
                      <a:pos x="360" y="225"/>
                    </a:cxn>
                    <a:cxn ang="0">
                      <a:pos x="350" y="192"/>
                    </a:cxn>
                    <a:cxn ang="0">
                      <a:pos x="317" y="153"/>
                    </a:cxn>
                    <a:cxn ang="0">
                      <a:pos x="238" y="98"/>
                    </a:cxn>
                    <a:cxn ang="0">
                      <a:pos x="142" y="78"/>
                    </a:cxn>
                    <a:cxn ang="0">
                      <a:pos x="79" y="75"/>
                    </a:cxn>
                    <a:cxn ang="0">
                      <a:pos x="23" y="75"/>
                    </a:cxn>
                    <a:cxn ang="0">
                      <a:pos x="0" y="39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420" h="586">
                      <a:moveTo>
                        <a:pt x="23" y="0"/>
                      </a:moveTo>
                      <a:lnTo>
                        <a:pt x="109" y="10"/>
                      </a:lnTo>
                      <a:lnTo>
                        <a:pt x="198" y="26"/>
                      </a:lnTo>
                      <a:lnTo>
                        <a:pt x="291" y="78"/>
                      </a:lnTo>
                      <a:lnTo>
                        <a:pt x="357" y="117"/>
                      </a:lnTo>
                      <a:lnTo>
                        <a:pt x="400" y="173"/>
                      </a:lnTo>
                      <a:lnTo>
                        <a:pt x="420" y="205"/>
                      </a:lnTo>
                      <a:lnTo>
                        <a:pt x="380" y="300"/>
                      </a:lnTo>
                      <a:lnTo>
                        <a:pt x="317" y="358"/>
                      </a:lnTo>
                      <a:lnTo>
                        <a:pt x="241" y="400"/>
                      </a:lnTo>
                      <a:lnTo>
                        <a:pt x="201" y="426"/>
                      </a:lnTo>
                      <a:lnTo>
                        <a:pt x="132" y="439"/>
                      </a:lnTo>
                      <a:lnTo>
                        <a:pt x="129" y="465"/>
                      </a:lnTo>
                      <a:lnTo>
                        <a:pt x="182" y="488"/>
                      </a:lnTo>
                      <a:lnTo>
                        <a:pt x="258" y="508"/>
                      </a:lnTo>
                      <a:lnTo>
                        <a:pt x="330" y="547"/>
                      </a:lnTo>
                      <a:lnTo>
                        <a:pt x="301" y="576"/>
                      </a:lnTo>
                      <a:lnTo>
                        <a:pt x="271" y="586"/>
                      </a:lnTo>
                      <a:lnTo>
                        <a:pt x="228" y="543"/>
                      </a:lnTo>
                      <a:lnTo>
                        <a:pt x="162" y="517"/>
                      </a:lnTo>
                      <a:lnTo>
                        <a:pt x="109" y="498"/>
                      </a:lnTo>
                      <a:lnTo>
                        <a:pt x="109" y="459"/>
                      </a:lnTo>
                      <a:lnTo>
                        <a:pt x="119" y="417"/>
                      </a:lnTo>
                      <a:lnTo>
                        <a:pt x="152" y="400"/>
                      </a:lnTo>
                      <a:lnTo>
                        <a:pt x="258" y="358"/>
                      </a:lnTo>
                      <a:lnTo>
                        <a:pt x="317" y="293"/>
                      </a:lnTo>
                      <a:lnTo>
                        <a:pt x="360" y="225"/>
                      </a:lnTo>
                      <a:lnTo>
                        <a:pt x="350" y="192"/>
                      </a:lnTo>
                      <a:lnTo>
                        <a:pt x="317" y="153"/>
                      </a:lnTo>
                      <a:lnTo>
                        <a:pt x="238" y="98"/>
                      </a:lnTo>
                      <a:lnTo>
                        <a:pt x="142" y="78"/>
                      </a:lnTo>
                      <a:lnTo>
                        <a:pt x="79" y="75"/>
                      </a:lnTo>
                      <a:lnTo>
                        <a:pt x="23" y="75"/>
                      </a:lnTo>
                      <a:lnTo>
                        <a:pt x="0" y="39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71" name="Freeform 13"/>
                <p:cNvSpPr>
                  <a:spLocks noChangeAspect="1"/>
                </p:cNvSpPr>
                <p:nvPr/>
              </p:nvSpPr>
              <p:spPr bwMode="auto">
                <a:xfrm>
                  <a:off x="2953" y="2455"/>
                  <a:ext cx="511" cy="947"/>
                </a:xfrm>
                <a:custGeom>
                  <a:avLst/>
                  <a:gdLst/>
                  <a:ahLst/>
                  <a:cxnLst>
                    <a:cxn ang="0">
                      <a:pos x="59" y="0"/>
                    </a:cxn>
                    <a:cxn ang="0">
                      <a:pos x="13" y="0"/>
                    </a:cxn>
                    <a:cxn ang="0">
                      <a:pos x="0" y="68"/>
                    </a:cxn>
                    <a:cxn ang="0">
                      <a:pos x="33" y="108"/>
                    </a:cxn>
                    <a:cxn ang="0">
                      <a:pos x="139" y="202"/>
                    </a:cxn>
                    <a:cxn ang="0">
                      <a:pos x="232" y="322"/>
                    </a:cxn>
                    <a:cxn ang="0">
                      <a:pos x="292" y="446"/>
                    </a:cxn>
                    <a:cxn ang="0">
                      <a:pos x="301" y="527"/>
                    </a:cxn>
                    <a:cxn ang="0">
                      <a:pos x="298" y="586"/>
                    </a:cxn>
                    <a:cxn ang="0">
                      <a:pos x="272" y="719"/>
                    </a:cxn>
                    <a:cxn ang="0">
                      <a:pos x="238" y="827"/>
                    </a:cxn>
                    <a:cxn ang="0">
                      <a:pos x="209" y="889"/>
                    </a:cxn>
                    <a:cxn ang="0">
                      <a:pos x="202" y="928"/>
                    </a:cxn>
                    <a:cxn ang="0">
                      <a:pos x="232" y="928"/>
                    </a:cxn>
                    <a:cxn ang="0">
                      <a:pos x="278" y="915"/>
                    </a:cxn>
                    <a:cxn ang="0">
                      <a:pos x="292" y="918"/>
                    </a:cxn>
                    <a:cxn ang="0">
                      <a:pos x="388" y="924"/>
                    </a:cxn>
                    <a:cxn ang="0">
                      <a:pos x="461" y="947"/>
                    </a:cxn>
                    <a:cxn ang="0">
                      <a:pos x="487" y="934"/>
                    </a:cxn>
                    <a:cxn ang="0">
                      <a:pos x="511" y="885"/>
                    </a:cxn>
                    <a:cxn ang="0">
                      <a:pos x="487" y="859"/>
                    </a:cxn>
                    <a:cxn ang="0">
                      <a:pos x="378" y="856"/>
                    </a:cxn>
                    <a:cxn ang="0">
                      <a:pos x="301" y="866"/>
                    </a:cxn>
                    <a:cxn ang="0">
                      <a:pos x="262" y="885"/>
                    </a:cxn>
                    <a:cxn ang="0">
                      <a:pos x="268" y="840"/>
                    </a:cxn>
                    <a:cxn ang="0">
                      <a:pos x="308" y="771"/>
                    </a:cxn>
                    <a:cxn ang="0">
                      <a:pos x="341" y="664"/>
                    </a:cxn>
                    <a:cxn ang="0">
                      <a:pos x="368" y="573"/>
                    </a:cxn>
                    <a:cxn ang="0">
                      <a:pos x="348" y="469"/>
                    </a:cxn>
                    <a:cxn ang="0">
                      <a:pos x="318" y="358"/>
                    </a:cxn>
                    <a:cxn ang="0">
                      <a:pos x="258" y="231"/>
                    </a:cxn>
                    <a:cxn ang="0">
                      <a:pos x="172" y="114"/>
                    </a:cxn>
                    <a:cxn ang="0">
                      <a:pos x="99" y="29"/>
                    </a:cxn>
                    <a:cxn ang="0">
                      <a:pos x="59" y="0"/>
                    </a:cxn>
                  </a:cxnLst>
                  <a:rect l="0" t="0" r="r" b="b"/>
                  <a:pathLst>
                    <a:path w="511" h="947">
                      <a:moveTo>
                        <a:pt x="59" y="0"/>
                      </a:moveTo>
                      <a:lnTo>
                        <a:pt x="13" y="0"/>
                      </a:lnTo>
                      <a:lnTo>
                        <a:pt x="0" y="68"/>
                      </a:lnTo>
                      <a:lnTo>
                        <a:pt x="33" y="108"/>
                      </a:lnTo>
                      <a:lnTo>
                        <a:pt x="139" y="202"/>
                      </a:lnTo>
                      <a:lnTo>
                        <a:pt x="232" y="322"/>
                      </a:lnTo>
                      <a:lnTo>
                        <a:pt x="292" y="446"/>
                      </a:lnTo>
                      <a:lnTo>
                        <a:pt x="301" y="527"/>
                      </a:lnTo>
                      <a:lnTo>
                        <a:pt x="298" y="586"/>
                      </a:lnTo>
                      <a:lnTo>
                        <a:pt x="272" y="719"/>
                      </a:lnTo>
                      <a:lnTo>
                        <a:pt x="238" y="827"/>
                      </a:lnTo>
                      <a:lnTo>
                        <a:pt x="209" y="889"/>
                      </a:lnTo>
                      <a:lnTo>
                        <a:pt x="202" y="928"/>
                      </a:lnTo>
                      <a:lnTo>
                        <a:pt x="232" y="928"/>
                      </a:lnTo>
                      <a:lnTo>
                        <a:pt x="278" y="915"/>
                      </a:lnTo>
                      <a:lnTo>
                        <a:pt x="292" y="918"/>
                      </a:lnTo>
                      <a:lnTo>
                        <a:pt x="388" y="924"/>
                      </a:lnTo>
                      <a:lnTo>
                        <a:pt x="461" y="947"/>
                      </a:lnTo>
                      <a:lnTo>
                        <a:pt x="487" y="934"/>
                      </a:lnTo>
                      <a:lnTo>
                        <a:pt x="511" y="885"/>
                      </a:lnTo>
                      <a:lnTo>
                        <a:pt x="487" y="859"/>
                      </a:lnTo>
                      <a:lnTo>
                        <a:pt x="378" y="856"/>
                      </a:lnTo>
                      <a:lnTo>
                        <a:pt x="301" y="866"/>
                      </a:lnTo>
                      <a:lnTo>
                        <a:pt x="262" y="885"/>
                      </a:lnTo>
                      <a:lnTo>
                        <a:pt x="268" y="840"/>
                      </a:lnTo>
                      <a:lnTo>
                        <a:pt x="308" y="771"/>
                      </a:lnTo>
                      <a:lnTo>
                        <a:pt x="341" y="664"/>
                      </a:lnTo>
                      <a:lnTo>
                        <a:pt x="368" y="573"/>
                      </a:lnTo>
                      <a:lnTo>
                        <a:pt x="348" y="469"/>
                      </a:lnTo>
                      <a:lnTo>
                        <a:pt x="318" y="358"/>
                      </a:lnTo>
                      <a:lnTo>
                        <a:pt x="258" y="231"/>
                      </a:lnTo>
                      <a:lnTo>
                        <a:pt x="172" y="114"/>
                      </a:lnTo>
                      <a:lnTo>
                        <a:pt x="99" y="29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72" name="Freeform 14"/>
                <p:cNvSpPr>
                  <a:spLocks noChangeAspect="1"/>
                </p:cNvSpPr>
                <p:nvPr/>
              </p:nvSpPr>
              <p:spPr bwMode="auto">
                <a:xfrm>
                  <a:off x="2632" y="2453"/>
                  <a:ext cx="344" cy="965"/>
                </a:xfrm>
                <a:custGeom>
                  <a:avLst/>
                  <a:gdLst/>
                  <a:ahLst/>
                  <a:cxnLst>
                    <a:cxn ang="0">
                      <a:pos x="238" y="0"/>
                    </a:cxn>
                    <a:cxn ang="0">
                      <a:pos x="195" y="91"/>
                    </a:cxn>
                    <a:cxn ang="0">
                      <a:pos x="165" y="224"/>
                    </a:cxn>
                    <a:cxn ang="0">
                      <a:pos x="129" y="371"/>
                    </a:cxn>
                    <a:cxn ang="0">
                      <a:pos x="96" y="520"/>
                    </a:cxn>
                    <a:cxn ang="0">
                      <a:pos x="96" y="575"/>
                    </a:cxn>
                    <a:cxn ang="0">
                      <a:pos x="129" y="673"/>
                    </a:cxn>
                    <a:cxn ang="0">
                      <a:pos x="175" y="725"/>
                    </a:cxn>
                    <a:cxn ang="0">
                      <a:pos x="218" y="790"/>
                    </a:cxn>
                    <a:cxn ang="0">
                      <a:pos x="248" y="838"/>
                    </a:cxn>
                    <a:cxn ang="0">
                      <a:pos x="235" y="861"/>
                    </a:cxn>
                    <a:cxn ang="0">
                      <a:pos x="159" y="871"/>
                    </a:cxn>
                    <a:cxn ang="0">
                      <a:pos x="36" y="890"/>
                    </a:cxn>
                    <a:cxn ang="0">
                      <a:pos x="0" y="920"/>
                    </a:cxn>
                    <a:cxn ang="0">
                      <a:pos x="30" y="946"/>
                    </a:cxn>
                    <a:cxn ang="0">
                      <a:pos x="99" y="965"/>
                    </a:cxn>
                    <a:cxn ang="0">
                      <a:pos x="179" y="926"/>
                    </a:cxn>
                    <a:cxn ang="0">
                      <a:pos x="238" y="900"/>
                    </a:cxn>
                    <a:cxn ang="0">
                      <a:pos x="314" y="890"/>
                    </a:cxn>
                    <a:cxn ang="0">
                      <a:pos x="344" y="881"/>
                    </a:cxn>
                    <a:cxn ang="0">
                      <a:pos x="334" y="848"/>
                    </a:cxn>
                    <a:cxn ang="0">
                      <a:pos x="248" y="764"/>
                    </a:cxn>
                    <a:cxn ang="0">
                      <a:pos x="198" y="676"/>
                    </a:cxn>
                    <a:cxn ang="0">
                      <a:pos x="155" y="617"/>
                    </a:cxn>
                    <a:cxn ang="0">
                      <a:pos x="149" y="559"/>
                    </a:cxn>
                    <a:cxn ang="0">
                      <a:pos x="169" y="462"/>
                    </a:cxn>
                    <a:cxn ang="0">
                      <a:pos x="215" y="361"/>
                    </a:cxn>
                    <a:cxn ang="0">
                      <a:pos x="265" y="189"/>
                    </a:cxn>
                    <a:cxn ang="0">
                      <a:pos x="308" y="88"/>
                    </a:cxn>
                    <a:cxn ang="0">
                      <a:pos x="304" y="29"/>
                    </a:cxn>
                    <a:cxn ang="0">
                      <a:pos x="265" y="0"/>
                    </a:cxn>
                    <a:cxn ang="0">
                      <a:pos x="238" y="0"/>
                    </a:cxn>
                  </a:cxnLst>
                  <a:rect l="0" t="0" r="r" b="b"/>
                  <a:pathLst>
                    <a:path w="344" h="965">
                      <a:moveTo>
                        <a:pt x="238" y="0"/>
                      </a:moveTo>
                      <a:lnTo>
                        <a:pt x="195" y="91"/>
                      </a:lnTo>
                      <a:lnTo>
                        <a:pt x="165" y="224"/>
                      </a:lnTo>
                      <a:lnTo>
                        <a:pt x="129" y="371"/>
                      </a:lnTo>
                      <a:lnTo>
                        <a:pt x="96" y="520"/>
                      </a:lnTo>
                      <a:lnTo>
                        <a:pt x="96" y="575"/>
                      </a:lnTo>
                      <a:lnTo>
                        <a:pt x="129" y="673"/>
                      </a:lnTo>
                      <a:lnTo>
                        <a:pt x="175" y="725"/>
                      </a:lnTo>
                      <a:lnTo>
                        <a:pt x="218" y="790"/>
                      </a:lnTo>
                      <a:lnTo>
                        <a:pt x="248" y="838"/>
                      </a:lnTo>
                      <a:lnTo>
                        <a:pt x="235" y="861"/>
                      </a:lnTo>
                      <a:lnTo>
                        <a:pt x="159" y="871"/>
                      </a:lnTo>
                      <a:lnTo>
                        <a:pt x="36" y="890"/>
                      </a:lnTo>
                      <a:lnTo>
                        <a:pt x="0" y="920"/>
                      </a:lnTo>
                      <a:lnTo>
                        <a:pt x="30" y="946"/>
                      </a:lnTo>
                      <a:lnTo>
                        <a:pt x="99" y="965"/>
                      </a:lnTo>
                      <a:lnTo>
                        <a:pt x="179" y="926"/>
                      </a:lnTo>
                      <a:lnTo>
                        <a:pt x="238" y="900"/>
                      </a:lnTo>
                      <a:lnTo>
                        <a:pt x="314" y="890"/>
                      </a:lnTo>
                      <a:lnTo>
                        <a:pt x="344" y="881"/>
                      </a:lnTo>
                      <a:lnTo>
                        <a:pt x="334" y="848"/>
                      </a:lnTo>
                      <a:lnTo>
                        <a:pt x="248" y="764"/>
                      </a:lnTo>
                      <a:lnTo>
                        <a:pt x="198" y="676"/>
                      </a:lnTo>
                      <a:lnTo>
                        <a:pt x="155" y="617"/>
                      </a:lnTo>
                      <a:lnTo>
                        <a:pt x="149" y="559"/>
                      </a:lnTo>
                      <a:lnTo>
                        <a:pt x="169" y="462"/>
                      </a:lnTo>
                      <a:lnTo>
                        <a:pt x="215" y="361"/>
                      </a:lnTo>
                      <a:lnTo>
                        <a:pt x="265" y="189"/>
                      </a:lnTo>
                      <a:lnTo>
                        <a:pt x="308" y="88"/>
                      </a:lnTo>
                      <a:lnTo>
                        <a:pt x="304" y="29"/>
                      </a:lnTo>
                      <a:lnTo>
                        <a:pt x="265" y="0"/>
                      </a:lnTo>
                      <a:lnTo>
                        <a:pt x="2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73" name="Freeform 15"/>
                <p:cNvSpPr>
                  <a:spLocks noChangeAspect="1"/>
                </p:cNvSpPr>
                <p:nvPr/>
              </p:nvSpPr>
              <p:spPr bwMode="auto">
                <a:xfrm>
                  <a:off x="2366" y="1799"/>
                  <a:ext cx="505" cy="835"/>
                </a:xfrm>
                <a:custGeom>
                  <a:avLst/>
                  <a:gdLst/>
                  <a:ahLst/>
                  <a:cxnLst>
                    <a:cxn ang="0">
                      <a:pos x="267" y="124"/>
                    </a:cxn>
                    <a:cxn ang="0">
                      <a:pos x="319" y="72"/>
                    </a:cxn>
                    <a:cxn ang="0">
                      <a:pos x="392" y="21"/>
                    </a:cxn>
                    <a:cxn ang="0">
                      <a:pos x="443" y="0"/>
                    </a:cxn>
                    <a:cxn ang="0">
                      <a:pos x="505" y="4"/>
                    </a:cxn>
                    <a:cxn ang="0">
                      <a:pos x="505" y="52"/>
                    </a:cxn>
                    <a:cxn ang="0">
                      <a:pos x="474" y="93"/>
                    </a:cxn>
                    <a:cxn ang="0">
                      <a:pos x="416" y="124"/>
                    </a:cxn>
                    <a:cxn ang="0">
                      <a:pos x="271" y="190"/>
                    </a:cxn>
                    <a:cxn ang="0">
                      <a:pos x="133" y="269"/>
                    </a:cxn>
                    <a:cxn ang="0">
                      <a:pos x="75" y="289"/>
                    </a:cxn>
                    <a:cxn ang="0">
                      <a:pos x="55" y="320"/>
                    </a:cxn>
                    <a:cxn ang="0">
                      <a:pos x="75" y="351"/>
                    </a:cxn>
                    <a:cxn ang="0">
                      <a:pos x="195" y="467"/>
                    </a:cxn>
                    <a:cxn ang="0">
                      <a:pos x="250" y="505"/>
                    </a:cxn>
                    <a:cxn ang="0">
                      <a:pos x="332" y="570"/>
                    </a:cxn>
                    <a:cxn ang="0">
                      <a:pos x="416" y="632"/>
                    </a:cxn>
                    <a:cxn ang="0">
                      <a:pos x="412" y="663"/>
                    </a:cxn>
                    <a:cxn ang="0">
                      <a:pos x="350" y="673"/>
                    </a:cxn>
                    <a:cxn ang="0">
                      <a:pos x="257" y="673"/>
                    </a:cxn>
                    <a:cxn ang="0">
                      <a:pos x="199" y="704"/>
                    </a:cxn>
                    <a:cxn ang="0">
                      <a:pos x="178" y="783"/>
                    </a:cxn>
                    <a:cxn ang="0">
                      <a:pos x="178" y="825"/>
                    </a:cxn>
                    <a:cxn ang="0">
                      <a:pos x="154" y="835"/>
                    </a:cxn>
                    <a:cxn ang="0">
                      <a:pos x="116" y="797"/>
                    </a:cxn>
                    <a:cxn ang="0">
                      <a:pos x="123" y="731"/>
                    </a:cxn>
                    <a:cxn ang="0">
                      <a:pos x="157" y="683"/>
                    </a:cxn>
                    <a:cxn ang="0">
                      <a:pos x="226" y="642"/>
                    </a:cxn>
                    <a:cxn ang="0">
                      <a:pos x="301" y="622"/>
                    </a:cxn>
                    <a:cxn ang="0">
                      <a:pos x="308" y="601"/>
                    </a:cxn>
                    <a:cxn ang="0">
                      <a:pos x="271" y="560"/>
                    </a:cxn>
                    <a:cxn ang="0">
                      <a:pos x="113" y="457"/>
                    </a:cxn>
                    <a:cxn ang="0">
                      <a:pos x="65" y="416"/>
                    </a:cxn>
                    <a:cxn ang="0">
                      <a:pos x="20" y="361"/>
                    </a:cxn>
                    <a:cxn ang="0">
                      <a:pos x="0" y="299"/>
                    </a:cxn>
                    <a:cxn ang="0">
                      <a:pos x="13" y="262"/>
                    </a:cxn>
                    <a:cxn ang="0">
                      <a:pos x="92" y="238"/>
                    </a:cxn>
                    <a:cxn ang="0">
                      <a:pos x="188" y="197"/>
                    </a:cxn>
                    <a:cxn ang="0">
                      <a:pos x="250" y="154"/>
                    </a:cxn>
                    <a:cxn ang="0">
                      <a:pos x="267" y="124"/>
                    </a:cxn>
                  </a:cxnLst>
                  <a:rect l="0" t="0" r="r" b="b"/>
                  <a:pathLst>
                    <a:path w="505" h="835">
                      <a:moveTo>
                        <a:pt x="267" y="124"/>
                      </a:moveTo>
                      <a:lnTo>
                        <a:pt x="319" y="72"/>
                      </a:lnTo>
                      <a:lnTo>
                        <a:pt x="392" y="21"/>
                      </a:lnTo>
                      <a:lnTo>
                        <a:pt x="443" y="0"/>
                      </a:lnTo>
                      <a:lnTo>
                        <a:pt x="505" y="4"/>
                      </a:lnTo>
                      <a:lnTo>
                        <a:pt x="505" y="52"/>
                      </a:lnTo>
                      <a:lnTo>
                        <a:pt x="474" y="93"/>
                      </a:lnTo>
                      <a:lnTo>
                        <a:pt x="416" y="124"/>
                      </a:lnTo>
                      <a:lnTo>
                        <a:pt x="271" y="190"/>
                      </a:lnTo>
                      <a:lnTo>
                        <a:pt x="133" y="269"/>
                      </a:lnTo>
                      <a:lnTo>
                        <a:pt x="75" y="289"/>
                      </a:lnTo>
                      <a:lnTo>
                        <a:pt x="55" y="320"/>
                      </a:lnTo>
                      <a:lnTo>
                        <a:pt x="75" y="351"/>
                      </a:lnTo>
                      <a:lnTo>
                        <a:pt x="195" y="467"/>
                      </a:lnTo>
                      <a:lnTo>
                        <a:pt x="250" y="505"/>
                      </a:lnTo>
                      <a:lnTo>
                        <a:pt x="332" y="570"/>
                      </a:lnTo>
                      <a:lnTo>
                        <a:pt x="416" y="632"/>
                      </a:lnTo>
                      <a:lnTo>
                        <a:pt x="412" y="663"/>
                      </a:lnTo>
                      <a:lnTo>
                        <a:pt x="350" y="673"/>
                      </a:lnTo>
                      <a:lnTo>
                        <a:pt x="257" y="673"/>
                      </a:lnTo>
                      <a:lnTo>
                        <a:pt x="199" y="704"/>
                      </a:lnTo>
                      <a:lnTo>
                        <a:pt x="178" y="783"/>
                      </a:lnTo>
                      <a:lnTo>
                        <a:pt x="178" y="825"/>
                      </a:lnTo>
                      <a:lnTo>
                        <a:pt x="154" y="835"/>
                      </a:lnTo>
                      <a:lnTo>
                        <a:pt x="116" y="797"/>
                      </a:lnTo>
                      <a:lnTo>
                        <a:pt x="123" y="731"/>
                      </a:lnTo>
                      <a:lnTo>
                        <a:pt x="157" y="683"/>
                      </a:lnTo>
                      <a:lnTo>
                        <a:pt x="226" y="642"/>
                      </a:lnTo>
                      <a:lnTo>
                        <a:pt x="301" y="622"/>
                      </a:lnTo>
                      <a:lnTo>
                        <a:pt x="308" y="601"/>
                      </a:lnTo>
                      <a:lnTo>
                        <a:pt x="271" y="560"/>
                      </a:lnTo>
                      <a:lnTo>
                        <a:pt x="113" y="457"/>
                      </a:lnTo>
                      <a:lnTo>
                        <a:pt x="65" y="416"/>
                      </a:lnTo>
                      <a:lnTo>
                        <a:pt x="20" y="361"/>
                      </a:lnTo>
                      <a:lnTo>
                        <a:pt x="0" y="299"/>
                      </a:lnTo>
                      <a:lnTo>
                        <a:pt x="13" y="262"/>
                      </a:lnTo>
                      <a:lnTo>
                        <a:pt x="92" y="238"/>
                      </a:lnTo>
                      <a:lnTo>
                        <a:pt x="188" y="197"/>
                      </a:lnTo>
                      <a:lnTo>
                        <a:pt x="250" y="154"/>
                      </a:lnTo>
                      <a:lnTo>
                        <a:pt x="267" y="1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67" name="Tekstboks 66"/>
              <p:cNvSpPr txBox="1"/>
              <p:nvPr/>
            </p:nvSpPr>
            <p:spPr>
              <a:xfrm>
                <a:off x="1901374" y="4354289"/>
                <a:ext cx="843723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sz="8000" b="1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€</a:t>
                </a:r>
                <a:endParaRPr lang="da-DK" sz="8000" b="1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64" name="Tekstboks 63"/>
            <p:cNvSpPr txBox="1"/>
            <p:nvPr/>
          </p:nvSpPr>
          <p:spPr>
            <a:xfrm>
              <a:off x="7968347" y="4368805"/>
              <a:ext cx="535946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5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?</a:t>
              </a:r>
              <a:endParaRPr lang="da-DK" sz="50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36" name="Tekstboks 35"/>
          <p:cNvSpPr txBox="1"/>
          <p:nvPr/>
        </p:nvSpPr>
        <p:spPr>
          <a:xfrm>
            <a:off x="4722549" y="5522800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Option: </a:t>
            </a:r>
            <a:endParaRPr lang="da-DK" sz="2000" b="1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42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17" y="202168"/>
            <a:ext cx="9811667" cy="738664"/>
          </a:xfrm>
        </p:spPr>
        <p:txBody>
          <a:bodyPr/>
          <a:lstStyle/>
          <a:p>
            <a:pPr algn="ctr"/>
            <a:r>
              <a:rPr lang="en-GB" sz="2800" b="1" dirty="0" smtClean="0"/>
              <a:t>FTR Financial Transmission Right – hedging</a:t>
            </a:r>
            <a:br>
              <a:rPr lang="en-GB" sz="2800" b="1" dirty="0" smtClean="0"/>
            </a:br>
            <a:r>
              <a:rPr lang="en-GB" sz="2000" b="1" dirty="0" smtClean="0"/>
              <a:t>Example for one hour. Border with market coupling/splitting</a:t>
            </a:r>
            <a:endParaRPr lang="en-GB" sz="2000" b="1" dirty="0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08641" y="4869322"/>
            <a:ext cx="8894424" cy="420688"/>
            <a:chOff x="26" y="3235"/>
            <a:chExt cx="5172" cy="265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795" y="3371"/>
              <a:ext cx="4403" cy="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104775" tIns="55562" rIns="104775" bIns="55562">
              <a:spAutoFit/>
            </a:bodyPr>
            <a:lstStyle/>
            <a:p>
              <a:endParaRPr lang="en-GB" sz="20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26" y="3235"/>
              <a:ext cx="692" cy="2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104775" tIns="55562" rIns="104775" bIns="55562">
              <a:spAutoFit/>
            </a:bodyPr>
            <a:lstStyle/>
            <a:p>
              <a:pPr algn="ctr" defTabSz="965200"/>
              <a:r>
                <a:rPr lang="en-GB" sz="20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Border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279999" y="4924006"/>
            <a:ext cx="5433670" cy="1354144"/>
            <a:chOff x="784" y="3434"/>
            <a:chExt cx="3157" cy="853"/>
          </a:xfrm>
        </p:grpSpPr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2697" y="3434"/>
              <a:ext cx="265" cy="308"/>
            </a:xfrm>
            <a:prstGeom prst="downArrow">
              <a:avLst>
                <a:gd name="adj1" fmla="val 50000"/>
                <a:gd name="adj2" fmla="val 3041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square" lIns="104775" tIns="55562" rIns="104775" bIns="55562" anchor="ctr">
              <a:spAutoFit/>
            </a:bodyPr>
            <a:lstStyle/>
            <a:p>
              <a:endParaRPr lang="en-GB" dirty="0"/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784" y="3829"/>
              <a:ext cx="3157" cy="4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104775" tIns="55562" rIns="104775" bIns="55562">
              <a:spAutoFit/>
            </a:bodyPr>
            <a:lstStyle/>
            <a:p>
              <a:pPr algn="ctr" defTabSz="965200"/>
              <a:r>
                <a:rPr lang="en-GB" sz="2000" b="1" dirty="0" smtClean="0">
                  <a:solidFill>
                    <a:srgbClr val="0000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Congestion rent for 50 MW:</a:t>
              </a:r>
            </a:p>
            <a:p>
              <a:pPr algn="ctr" defTabSz="965200"/>
              <a:r>
                <a:rPr lang="en-GB" sz="2000" b="1" dirty="0" smtClean="0">
                  <a:solidFill>
                    <a:srgbClr val="0000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50 MW * 1 h * (2000-40) EUR/MWh</a:t>
              </a:r>
              <a:endParaRPr lang="en-GB" sz="20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2" name="Tekstboks 21"/>
          <p:cNvSpPr txBox="1"/>
          <p:nvPr/>
        </p:nvSpPr>
        <p:spPr>
          <a:xfrm>
            <a:off x="145141" y="1320429"/>
            <a:ext cx="954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At the FTR auction, the retailer has bought 50 MW FTR capacity in direction south.</a:t>
            </a:r>
          </a:p>
        </p:txBody>
      </p:sp>
      <p:sp>
        <p:nvSpPr>
          <p:cNvPr id="23" name="Tekstboks 22"/>
          <p:cNvSpPr txBox="1"/>
          <p:nvPr/>
        </p:nvSpPr>
        <p:spPr>
          <a:xfrm>
            <a:off x="145141" y="943440"/>
            <a:ext cx="8733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Example</a:t>
            </a:r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a retailer is buying 50 MWh on the southern side.</a:t>
            </a:r>
            <a:endParaRPr lang="en-GB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Tekstboks 23"/>
          <p:cNvSpPr txBox="1"/>
          <p:nvPr/>
        </p:nvSpPr>
        <p:spPr>
          <a:xfrm>
            <a:off x="145139" y="2005194"/>
            <a:ext cx="9318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Assume the spot price on the southern side spikes.</a:t>
            </a:r>
            <a:endParaRPr lang="en-GB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Tekstboks 26"/>
          <p:cNvSpPr txBox="1"/>
          <p:nvPr/>
        </p:nvSpPr>
        <p:spPr>
          <a:xfrm>
            <a:off x="3332714" y="5128092"/>
            <a:ext cx="2480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2000 EUR/MWh</a:t>
            </a:r>
            <a:endParaRPr lang="en-GB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Tekstboks 27"/>
          <p:cNvSpPr txBox="1"/>
          <p:nvPr/>
        </p:nvSpPr>
        <p:spPr>
          <a:xfrm>
            <a:off x="3515457" y="4521206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40 EUR/MWh</a:t>
            </a:r>
            <a:endParaRPr lang="en-GB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Tekstboks 28"/>
          <p:cNvSpPr txBox="1"/>
          <p:nvPr/>
        </p:nvSpPr>
        <p:spPr>
          <a:xfrm>
            <a:off x="145141" y="2382183"/>
            <a:ext cx="6749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FTR compensates the retailer:</a:t>
            </a:r>
            <a:endParaRPr lang="en-GB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Tekstboks 29"/>
          <p:cNvSpPr txBox="1"/>
          <p:nvPr/>
        </p:nvSpPr>
        <p:spPr>
          <a:xfrm>
            <a:off x="145141" y="2759172"/>
            <a:ext cx="6320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 the southern side: for the 50 MWh, pay</a:t>
            </a:r>
          </a:p>
        </p:txBody>
      </p:sp>
      <p:sp>
        <p:nvSpPr>
          <p:cNvPr id="31" name="Tekstboks 30"/>
          <p:cNvSpPr txBox="1"/>
          <p:nvPr/>
        </p:nvSpPr>
        <p:spPr>
          <a:xfrm>
            <a:off x="851792" y="3513150"/>
            <a:ext cx="6999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FTR: receive  </a:t>
            </a:r>
            <a:r>
              <a:rPr lang="en-GB" sz="20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50 MWh  *  (2000-40) EUR/MWh</a:t>
            </a:r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GB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Tekstboks 31"/>
          <p:cNvSpPr txBox="1"/>
          <p:nvPr/>
        </p:nvSpPr>
        <p:spPr>
          <a:xfrm>
            <a:off x="116128" y="3933371"/>
            <a:ext cx="6522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Net expenditure:  50 MWh  *  40 EUR/MWh.</a:t>
            </a:r>
            <a:endParaRPr lang="en-GB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Tekstboks 32"/>
          <p:cNvSpPr txBox="1"/>
          <p:nvPr/>
        </p:nvSpPr>
        <p:spPr>
          <a:xfrm>
            <a:off x="2913726" y="3136161"/>
            <a:ext cx="4278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50 MWh  *  2000 EUR/MWh.</a:t>
            </a:r>
            <a:endParaRPr lang="en-GB" sz="20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Tekstboks 33"/>
          <p:cNvSpPr txBox="1"/>
          <p:nvPr/>
        </p:nvSpPr>
        <p:spPr>
          <a:xfrm>
            <a:off x="2115186" y="6279931"/>
            <a:ext cx="3190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Buy </a:t>
            </a:r>
            <a:r>
              <a:rPr lang="en-GB" sz="20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energy</a:t>
            </a:r>
            <a:r>
              <a:rPr lang="en-GB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50 MWh</a:t>
            </a:r>
            <a:endParaRPr lang="en-GB" sz="20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523793" y="4654326"/>
            <a:ext cx="2670510" cy="1525588"/>
            <a:chOff x="480" y="3127"/>
            <a:chExt cx="1553" cy="961"/>
          </a:xfrm>
        </p:grpSpPr>
        <p:sp>
          <p:nvSpPr>
            <p:cNvPr id="36" name="Line 9"/>
            <p:cNvSpPr>
              <a:spLocks noChangeShapeType="1"/>
            </p:cNvSpPr>
            <p:nvPr/>
          </p:nvSpPr>
          <p:spPr bwMode="auto">
            <a:xfrm>
              <a:off x="1256" y="3127"/>
              <a:ext cx="0" cy="567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lIns="104775" tIns="55562" rIns="104775" bIns="55562">
              <a:spAutoFit/>
            </a:bodyPr>
            <a:lstStyle/>
            <a:p>
              <a:endParaRPr lang="en-GB" sz="20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7" name="Text Box 10"/>
            <p:cNvSpPr txBox="1">
              <a:spLocks noChangeArrowheads="1"/>
            </p:cNvSpPr>
            <p:nvPr/>
          </p:nvSpPr>
          <p:spPr bwMode="auto">
            <a:xfrm>
              <a:off x="480" y="3630"/>
              <a:ext cx="1553" cy="4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104775" tIns="55562" rIns="104775" bIns="55562">
              <a:spAutoFit/>
            </a:bodyPr>
            <a:lstStyle/>
            <a:p>
              <a:pPr marL="457200" indent="-457200" algn="ctr" defTabSz="965200"/>
              <a:r>
                <a:rPr lang="en-GB" sz="2000" b="1" dirty="0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Buy </a:t>
              </a:r>
              <a:r>
                <a:rPr lang="en-GB" sz="2000" b="1" u="sng" dirty="0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FTR </a:t>
              </a:r>
              <a:r>
                <a:rPr lang="en-GB" sz="2000" b="1" u="sng" dirty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capacity</a:t>
              </a:r>
            </a:p>
            <a:p>
              <a:pPr marL="457200" indent="-457200" algn="ctr" defTabSz="965200"/>
              <a:r>
                <a:rPr lang="en-GB" sz="2000" b="1" dirty="0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(50 </a:t>
              </a:r>
              <a:r>
                <a:rPr lang="en-GB" sz="2000" b="1" dirty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MW)</a:t>
              </a:r>
            </a:p>
          </p:txBody>
        </p:sp>
      </p:grpSp>
      <p:sp>
        <p:nvSpPr>
          <p:cNvPr id="38" name="Pladsholder til diasnummer 37"/>
          <p:cNvSpPr>
            <a:spLocks noGrp="1"/>
          </p:cNvSpPr>
          <p:nvPr>
            <p:ph type="sldNum" sz="quarter" idx="4294967295"/>
          </p:nvPr>
        </p:nvSpPr>
        <p:spPr>
          <a:xfrm>
            <a:off x="7631817" y="6486525"/>
            <a:ext cx="2235729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FF3A49D-4610-4315-8FAB-2131026A73B3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cxnSp>
        <p:nvCxnSpPr>
          <p:cNvPr id="40" name="Lige forbindelse 39"/>
          <p:cNvCxnSpPr/>
          <p:nvPr/>
        </p:nvCxnSpPr>
        <p:spPr bwMode="auto">
          <a:xfrm flipV="1">
            <a:off x="908050" y="3890141"/>
            <a:ext cx="7481094" cy="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kstboks 45"/>
          <p:cNvSpPr txBox="1"/>
          <p:nvPr/>
        </p:nvSpPr>
        <p:spPr>
          <a:xfrm>
            <a:off x="5050967" y="6279931"/>
            <a:ext cx="2856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 2000 EUR/MWh</a:t>
            </a:r>
            <a:endParaRPr lang="en-GB" sz="20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0" y="185907"/>
            <a:ext cx="9906000" cy="902664"/>
          </a:xfrm>
        </p:spPr>
        <p:txBody>
          <a:bodyPr/>
          <a:lstStyle/>
          <a:p>
            <a:pPr algn="ctr"/>
            <a:r>
              <a:rPr lang="en-GB" sz="3000" b="1" dirty="0" smtClean="0"/>
              <a:t>The current Nordic financial contracts</a:t>
            </a:r>
            <a:br>
              <a:rPr lang="en-GB" sz="3000" b="1" dirty="0" smtClean="0"/>
            </a:br>
            <a:r>
              <a:rPr lang="en-GB" sz="2200" b="1" dirty="0" smtClean="0"/>
              <a:t>Compared with short-term FTRs</a:t>
            </a:r>
          </a:p>
        </p:txBody>
      </p:sp>
      <p:sp>
        <p:nvSpPr>
          <p:cNvPr id="15363" name="Pladsholder til indhold 2"/>
          <p:cNvSpPr>
            <a:spLocks noGrp="1"/>
          </p:cNvSpPr>
          <p:nvPr>
            <p:ph idx="1"/>
          </p:nvPr>
        </p:nvSpPr>
        <p:spPr>
          <a:xfrm>
            <a:off x="28575" y="986750"/>
            <a:ext cx="9848850" cy="4601254"/>
          </a:xfrm>
        </p:spPr>
        <p:txBody>
          <a:bodyPr/>
          <a:lstStyle/>
          <a:p>
            <a:r>
              <a:rPr lang="en-GB" sz="2000" dirty="0" smtClean="0"/>
              <a:t>The current Nordic financial contracts are System Price contracts and Contracts for Difference (CfD).</a:t>
            </a:r>
          </a:p>
          <a:p>
            <a:r>
              <a:rPr lang="en-GB" sz="2000" dirty="0" smtClean="0"/>
              <a:t>They hedge against area prices during a given time period</a:t>
            </a:r>
          </a:p>
          <a:p>
            <a:pPr lvl="1"/>
            <a:r>
              <a:rPr lang="en-GB" sz="2000" dirty="0" smtClean="0"/>
              <a:t>Currently, in the Nordic countries, the minimum time period for an area hedge is a month.</a:t>
            </a:r>
          </a:p>
          <a:p>
            <a:r>
              <a:rPr lang="en-GB" sz="2000" dirty="0" smtClean="0"/>
              <a:t>The current financial contracts do not hedge against cross-border price differences</a:t>
            </a:r>
          </a:p>
          <a:p>
            <a:pPr lvl="1"/>
            <a:r>
              <a:rPr lang="en-GB" sz="2000" dirty="0" smtClean="0"/>
              <a:t>And you can not use these financial contracts to hedge against single-hour price spikes.</a:t>
            </a:r>
          </a:p>
          <a:p>
            <a:pPr lvl="1"/>
            <a:r>
              <a:rPr lang="en-GB" sz="2000" dirty="0" smtClean="0"/>
              <a:t>However, spells of cold weather typically give price spikes.</a:t>
            </a:r>
          </a:p>
          <a:p>
            <a:pPr lvl="1"/>
            <a:r>
              <a:rPr lang="en-GB" sz="2000" dirty="0" smtClean="0"/>
              <a:t>Further, </a:t>
            </a:r>
            <a:r>
              <a:rPr lang="en-GB" sz="2000" u="sng" dirty="0" smtClean="0">
                <a:solidFill>
                  <a:srgbClr val="AE3120"/>
                </a:solidFill>
              </a:rPr>
              <a:t>with ever more wind energy entering the market, more price spikes during a few hours are inevitable!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294967295"/>
          </p:nvPr>
        </p:nvSpPr>
        <p:spPr>
          <a:xfrm>
            <a:off x="7631817" y="6486525"/>
            <a:ext cx="2235729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FF3A49D-4610-4315-8FAB-2131026A73B3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grpSp>
        <p:nvGrpSpPr>
          <p:cNvPr id="2" name="Gruppe 30"/>
          <p:cNvGrpSpPr/>
          <p:nvPr/>
        </p:nvGrpSpPr>
        <p:grpSpPr>
          <a:xfrm>
            <a:off x="565494" y="5261336"/>
            <a:ext cx="2196343" cy="1455464"/>
            <a:chOff x="1996840" y="5261336"/>
            <a:chExt cx="2027393" cy="1455464"/>
          </a:xfrm>
        </p:grpSpPr>
        <p:pic>
          <p:nvPicPr>
            <p:cNvPr id="8" name="Picture 7" descr="snowma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96840" y="5261336"/>
              <a:ext cx="1283383" cy="1378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kstboks 8"/>
            <p:cNvSpPr txBox="1"/>
            <p:nvPr/>
          </p:nvSpPr>
          <p:spPr>
            <a:xfrm>
              <a:off x="3184950" y="6008914"/>
              <a:ext cx="83928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rgbClr val="0033CC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Price</a:t>
              </a:r>
            </a:p>
            <a:p>
              <a:pPr algn="ctr"/>
              <a:r>
                <a:rPr lang="en-GB" sz="2000" b="1" dirty="0" smtClean="0">
                  <a:solidFill>
                    <a:srgbClr val="0033CC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up</a:t>
              </a:r>
              <a:endParaRPr lang="en-GB" sz="2000" b="1" dirty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" name="Højrepil 9"/>
            <p:cNvSpPr/>
            <p:nvPr/>
          </p:nvSpPr>
          <p:spPr bwMode="auto">
            <a:xfrm rot="16200000">
              <a:off x="3227220" y="5486400"/>
              <a:ext cx="754743" cy="333828"/>
            </a:xfrm>
            <a:prstGeom prst="rightArrow">
              <a:avLst/>
            </a:prstGeom>
            <a:solidFill>
              <a:srgbClr val="0033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grpSp>
        <p:nvGrpSpPr>
          <p:cNvPr id="3" name="Gruppe 31"/>
          <p:cNvGrpSpPr/>
          <p:nvPr/>
        </p:nvGrpSpPr>
        <p:grpSpPr>
          <a:xfrm>
            <a:off x="3498498" y="5215618"/>
            <a:ext cx="4157009" cy="1665832"/>
            <a:chOff x="5016541" y="5123545"/>
            <a:chExt cx="3837239" cy="1665832"/>
          </a:xfrm>
        </p:grpSpPr>
        <p:pic>
          <p:nvPicPr>
            <p:cNvPr id="26" name="Picture 2" descr="http://www.signspecialist.com/decals/beevault/images/Seasons%20and%20Sun%20Moon%20Stars%20082-0240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5016541" y="5196122"/>
              <a:ext cx="1792297" cy="1182916"/>
            </a:xfrm>
            <a:prstGeom prst="rect">
              <a:avLst/>
            </a:prstGeom>
            <a:noFill/>
          </p:spPr>
        </p:pic>
        <p:grpSp>
          <p:nvGrpSpPr>
            <p:cNvPr id="4" name="Gruppe 29"/>
            <p:cNvGrpSpPr/>
            <p:nvPr/>
          </p:nvGrpSpPr>
          <p:grpSpPr>
            <a:xfrm>
              <a:off x="6966116" y="5123545"/>
              <a:ext cx="1887664" cy="1665832"/>
              <a:chOff x="6966116" y="5123545"/>
              <a:chExt cx="1887664" cy="1665832"/>
            </a:xfrm>
          </p:grpSpPr>
          <p:grpSp>
            <p:nvGrpSpPr>
              <p:cNvPr id="5" name="Group 3"/>
              <p:cNvGrpSpPr>
                <a:grpSpLocks/>
              </p:cNvGrpSpPr>
              <p:nvPr/>
            </p:nvGrpSpPr>
            <p:grpSpPr bwMode="auto">
              <a:xfrm>
                <a:off x="6966116" y="5123545"/>
                <a:ext cx="595824" cy="1582051"/>
                <a:chOff x="1152" y="415"/>
                <a:chExt cx="486" cy="1211"/>
              </a:xfrm>
            </p:grpSpPr>
            <p:grpSp>
              <p:nvGrpSpPr>
                <p:cNvPr id="7" name="Group 4"/>
                <p:cNvGrpSpPr>
                  <a:grpSpLocks/>
                </p:cNvGrpSpPr>
                <p:nvPr/>
              </p:nvGrpSpPr>
              <p:grpSpPr bwMode="auto">
                <a:xfrm rot="543394">
                  <a:off x="1152" y="415"/>
                  <a:ext cx="486" cy="707"/>
                  <a:chOff x="1152" y="415"/>
                  <a:chExt cx="486" cy="707"/>
                </a:xfrm>
              </p:grpSpPr>
              <p:sp>
                <p:nvSpPr>
                  <p:cNvPr id="23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768"/>
                    <a:ext cx="384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/>
                  </a:p>
                </p:txBody>
              </p:sp>
              <p:sp>
                <p:nvSpPr>
                  <p:cNvPr id="24" name="Line 6"/>
                  <p:cNvSpPr>
                    <a:spLocks noChangeShapeType="1"/>
                  </p:cNvSpPr>
                  <p:nvPr/>
                </p:nvSpPr>
                <p:spPr bwMode="auto">
                  <a:xfrm rot="-3453102">
                    <a:off x="1446" y="606"/>
                    <a:ext cx="384" cy="1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/>
                  </a:p>
                </p:txBody>
              </p:sp>
              <p:sp>
                <p:nvSpPr>
                  <p:cNvPr id="25" name="Line 7"/>
                  <p:cNvSpPr>
                    <a:spLocks noChangeShapeType="1"/>
                  </p:cNvSpPr>
                  <p:nvPr/>
                </p:nvSpPr>
                <p:spPr bwMode="auto">
                  <a:xfrm rot="3453102" flipV="1">
                    <a:off x="1446" y="929"/>
                    <a:ext cx="384" cy="1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/>
                  </a:p>
                </p:txBody>
              </p:sp>
            </p:grpSp>
            <p:sp>
              <p:nvSpPr>
                <p:cNvPr id="22" name="Line 8"/>
                <p:cNvSpPr>
                  <a:spLocks noChangeShapeType="1"/>
                </p:cNvSpPr>
                <p:nvPr/>
              </p:nvSpPr>
              <p:spPr bwMode="auto">
                <a:xfrm>
                  <a:off x="1536" y="772"/>
                  <a:ext cx="0" cy="85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dirty="0"/>
                </a:p>
              </p:txBody>
            </p:sp>
          </p:grpSp>
          <p:sp>
            <p:nvSpPr>
              <p:cNvPr id="11" name="Højrepil 10"/>
              <p:cNvSpPr/>
              <p:nvPr/>
            </p:nvSpPr>
            <p:spPr bwMode="auto">
              <a:xfrm rot="5400000">
                <a:off x="8063931" y="5500916"/>
                <a:ext cx="754743" cy="333828"/>
              </a:xfrm>
              <a:prstGeom prst="rightArrow">
                <a:avLst/>
              </a:prstGeom>
              <a:solidFill>
                <a:srgbClr val="008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48" charset="-128"/>
                </a:endParaRPr>
              </a:p>
            </p:txBody>
          </p:sp>
          <p:sp>
            <p:nvSpPr>
              <p:cNvPr id="28" name="Tekstboks 27"/>
              <p:cNvSpPr txBox="1"/>
              <p:nvPr/>
            </p:nvSpPr>
            <p:spPr>
              <a:xfrm>
                <a:off x="7953829" y="6081491"/>
                <a:ext cx="89995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 smtClean="0">
                    <a:solidFill>
                      <a:srgbClr val="008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Price</a:t>
                </a:r>
              </a:p>
              <a:p>
                <a:r>
                  <a:rPr lang="en-GB" sz="2000" b="1" dirty="0" smtClean="0">
                    <a:solidFill>
                      <a:srgbClr val="008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down</a:t>
                </a:r>
                <a:endParaRPr lang="en-GB" sz="2000" b="1" dirty="0">
                  <a:solidFill>
                    <a:srgbClr val="008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345925" y="363687"/>
            <a:ext cx="9371390" cy="461665"/>
          </a:xfrm>
        </p:spPr>
        <p:txBody>
          <a:bodyPr/>
          <a:lstStyle/>
          <a:p>
            <a:r>
              <a:rPr lang="en-GB" sz="3000" b="1" dirty="0" smtClean="0"/>
              <a:t>Hedging with short-term FTR</a:t>
            </a:r>
          </a:p>
        </p:txBody>
      </p:sp>
      <p:sp>
        <p:nvSpPr>
          <p:cNvPr id="16387" name="Pladsholder til indhold 2"/>
          <p:cNvSpPr>
            <a:spLocks noGrp="1"/>
          </p:cNvSpPr>
          <p:nvPr>
            <p:ph idx="1"/>
          </p:nvPr>
        </p:nvSpPr>
        <p:spPr>
          <a:xfrm>
            <a:off x="220660" y="929143"/>
            <a:ext cx="9454320" cy="5514975"/>
          </a:xfrm>
        </p:spPr>
        <p:txBody>
          <a:bodyPr/>
          <a:lstStyle/>
          <a:p>
            <a:r>
              <a:rPr lang="en-GB" sz="2100" dirty="0" smtClean="0"/>
              <a:t>Assume you are a player with a lot of wind energy in your portfolio</a:t>
            </a:r>
          </a:p>
          <a:p>
            <a:pPr lvl="1"/>
            <a:r>
              <a:rPr lang="en-GB" sz="2100" dirty="0" smtClean="0"/>
              <a:t>Or you may simply be a seller in an area with much wind energy.</a:t>
            </a:r>
          </a:p>
          <a:p>
            <a:r>
              <a:rPr lang="en-GB" sz="2100" dirty="0" smtClean="0"/>
              <a:t>For the Nordic area, the CfD are notoriously illiquid and have low correlation to the spot prices.</a:t>
            </a:r>
          </a:p>
          <a:p>
            <a:r>
              <a:rPr lang="en-GB" sz="2100" dirty="0" smtClean="0"/>
              <a:t>However, with short-term FTR you need not resort to this primitive price hedging.</a:t>
            </a:r>
          </a:p>
          <a:p>
            <a:r>
              <a:rPr lang="en-GB" sz="2100" dirty="0" smtClean="0"/>
              <a:t>On a short-term basis, you can evaluate whether you need hedging</a:t>
            </a:r>
          </a:p>
          <a:p>
            <a:pPr lvl="1"/>
            <a:r>
              <a:rPr lang="en-GB" sz="2100" dirty="0" smtClean="0"/>
              <a:t>Using short-term FTR as the tool.</a:t>
            </a:r>
          </a:p>
          <a:p>
            <a:r>
              <a:rPr lang="en-GB" sz="2100" dirty="0" smtClean="0"/>
              <a:t>With FTR, you can use the price on the other side of the border as the anchor</a:t>
            </a:r>
          </a:p>
          <a:p>
            <a:pPr lvl="1"/>
            <a:r>
              <a:rPr lang="en-GB" sz="2100" dirty="0" smtClean="0"/>
              <a:t>A FTR is a hedge, if your area price spikes, and the price in the neighbouring area does not.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294967295"/>
          </p:nvPr>
        </p:nvSpPr>
        <p:spPr>
          <a:xfrm>
            <a:off x="7631817" y="6486525"/>
            <a:ext cx="2235729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FF3A49D-4610-4315-8FAB-2131026A73B3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4294967295"/>
          </p:nvPr>
        </p:nvSpPr>
        <p:spPr>
          <a:xfrm>
            <a:off x="3254345" y="6486525"/>
            <a:ext cx="3398308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dirty="0" smtClean="0"/>
              <a:t>Anders Plejdrup Houmøller</a:t>
            </a:r>
            <a:endParaRPr lang="en-GB" dirty="0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29 Sept. 2011</a:t>
            </a:r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36"/>
          <p:cNvGrpSpPr/>
          <p:nvPr/>
        </p:nvGrpSpPr>
        <p:grpSpPr>
          <a:xfrm>
            <a:off x="4969091" y="1117598"/>
            <a:ext cx="4339361" cy="3526970"/>
            <a:chOff x="4586854" y="1030514"/>
            <a:chExt cx="4005564" cy="3526970"/>
          </a:xfrm>
        </p:grpSpPr>
        <p:sp>
          <p:nvSpPr>
            <p:cNvPr id="38" name="Rektangel 37"/>
            <p:cNvSpPr/>
            <p:nvPr/>
          </p:nvSpPr>
          <p:spPr bwMode="auto">
            <a:xfrm rot="16200000">
              <a:off x="6444304" y="2293257"/>
              <a:ext cx="3410857" cy="885371"/>
            </a:xfrm>
            <a:prstGeom prst="rect">
              <a:avLst/>
            </a:prstGeom>
            <a:solidFill>
              <a:srgbClr val="0000FF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39" name="Tekstboks 38"/>
            <p:cNvSpPr txBox="1"/>
            <p:nvPr/>
          </p:nvSpPr>
          <p:spPr>
            <a:xfrm>
              <a:off x="6232940" y="1094605"/>
              <a:ext cx="132314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b="1" dirty="0" smtClean="0">
                  <a:solidFill>
                    <a:srgbClr val="0000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Sweden</a:t>
              </a:r>
              <a:endParaRPr lang="en-GB" sz="22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5" name="Gruppe 39"/>
            <p:cNvGrpSpPr/>
            <p:nvPr/>
          </p:nvGrpSpPr>
          <p:grpSpPr>
            <a:xfrm>
              <a:off x="4586854" y="3443522"/>
              <a:ext cx="2496081" cy="1113962"/>
              <a:chOff x="2627464" y="3487064"/>
              <a:chExt cx="2496081" cy="1113962"/>
            </a:xfrm>
          </p:grpSpPr>
          <p:sp>
            <p:nvSpPr>
              <p:cNvPr id="41" name="Tekstboks 40"/>
              <p:cNvSpPr txBox="1"/>
              <p:nvPr/>
            </p:nvSpPr>
            <p:spPr>
              <a:xfrm>
                <a:off x="2627464" y="3487064"/>
                <a:ext cx="149774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200" b="1" dirty="0" smtClean="0">
                    <a:solidFill>
                      <a:srgbClr val="008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Western</a:t>
                </a:r>
              </a:p>
              <a:p>
                <a:pPr algn="ctr"/>
                <a:r>
                  <a:rPr lang="en-GB" sz="2200" b="1" dirty="0" smtClean="0">
                    <a:solidFill>
                      <a:srgbClr val="008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Denmark</a:t>
                </a:r>
                <a:endParaRPr lang="en-GB" sz="2200" b="1" dirty="0">
                  <a:solidFill>
                    <a:srgbClr val="008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grpSp>
            <p:nvGrpSpPr>
              <p:cNvPr id="6" name="Gruppe 116"/>
              <p:cNvGrpSpPr/>
              <p:nvPr/>
            </p:nvGrpSpPr>
            <p:grpSpPr>
              <a:xfrm>
                <a:off x="4209143" y="3672112"/>
                <a:ext cx="914402" cy="928914"/>
                <a:chOff x="4209143" y="3541486"/>
                <a:chExt cx="914402" cy="928914"/>
              </a:xfrm>
            </p:grpSpPr>
            <p:sp>
              <p:nvSpPr>
                <p:cNvPr id="43" name="Rektangel 42"/>
                <p:cNvSpPr/>
                <p:nvPr/>
              </p:nvSpPr>
              <p:spPr bwMode="auto">
                <a:xfrm>
                  <a:off x="4209143" y="3541486"/>
                  <a:ext cx="638628" cy="928914"/>
                </a:xfrm>
                <a:prstGeom prst="rect">
                  <a:avLst/>
                </a:prstGeom>
                <a:solidFill>
                  <a:srgbClr val="008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48" charset="-128"/>
                  </a:endParaRPr>
                </a:p>
              </p:txBody>
            </p:sp>
            <p:sp>
              <p:nvSpPr>
                <p:cNvPr id="44" name="Rektangel 43"/>
                <p:cNvSpPr/>
                <p:nvPr/>
              </p:nvSpPr>
              <p:spPr bwMode="auto">
                <a:xfrm>
                  <a:off x="4876802" y="4020009"/>
                  <a:ext cx="246743" cy="261709"/>
                </a:xfrm>
                <a:prstGeom prst="rect">
                  <a:avLst/>
                </a:prstGeom>
                <a:solidFill>
                  <a:srgbClr val="008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48" charset="-128"/>
                  </a:endParaRPr>
                </a:p>
              </p:txBody>
            </p:sp>
          </p:grp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12271"/>
            <a:ext cx="9434286" cy="738664"/>
          </a:xfrm>
        </p:spPr>
        <p:txBody>
          <a:bodyPr/>
          <a:lstStyle/>
          <a:p>
            <a:pPr algn="ctr"/>
            <a:r>
              <a:rPr lang="en-GB" sz="2400" b="1" dirty="0" smtClean="0"/>
              <a:t>Northern Europe: Where can we start having FTR?</a:t>
            </a:r>
            <a:br>
              <a:rPr lang="en-GB" sz="2400" b="1" dirty="0" smtClean="0"/>
            </a:br>
            <a:r>
              <a:rPr lang="en-GB" sz="2400" b="1" dirty="0" smtClean="0"/>
              <a:t>Answer: Sweden – Western Denmark</a:t>
            </a:r>
            <a:endParaRPr lang="en-GB" sz="2400" b="1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294967295"/>
          </p:nvPr>
        </p:nvSpPr>
        <p:spPr>
          <a:xfrm>
            <a:off x="7631817" y="6486525"/>
            <a:ext cx="2235729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FF3A49D-4610-4315-8FAB-2131026A73B3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grpSp>
        <p:nvGrpSpPr>
          <p:cNvPr id="7" name="Gruppe 35"/>
          <p:cNvGrpSpPr/>
          <p:nvPr/>
        </p:nvGrpSpPr>
        <p:grpSpPr>
          <a:xfrm>
            <a:off x="6374720" y="2017497"/>
            <a:ext cx="2069706" cy="1873350"/>
            <a:chOff x="5884358" y="1930413"/>
            <a:chExt cx="1910498" cy="1873350"/>
          </a:xfrm>
        </p:grpSpPr>
        <p:cxnSp>
          <p:nvCxnSpPr>
            <p:cNvPr id="123" name="Lige forbindelse 122"/>
            <p:cNvCxnSpPr/>
            <p:nvPr/>
          </p:nvCxnSpPr>
          <p:spPr bwMode="auto">
            <a:xfrm>
              <a:off x="6735313" y="3803763"/>
              <a:ext cx="1059543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4" name="Tekstboks 123"/>
            <p:cNvSpPr txBox="1"/>
            <p:nvPr/>
          </p:nvSpPr>
          <p:spPr>
            <a:xfrm>
              <a:off x="5884358" y="1930413"/>
              <a:ext cx="164127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Konti-Skan</a:t>
              </a:r>
            </a:p>
            <a:p>
              <a:pPr algn="ctr"/>
              <a:r>
                <a:rPr lang="en-GB" sz="2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DC link.</a:t>
              </a:r>
            </a:p>
            <a:p>
              <a:pPr algn="ctr"/>
              <a:r>
                <a:rPr lang="en-GB" sz="2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About</a:t>
              </a:r>
            </a:p>
            <a:p>
              <a:pPr algn="ctr"/>
              <a:r>
                <a:rPr lang="en-GB" sz="2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700 MW</a:t>
              </a:r>
              <a:endParaRPr lang="en-GB" sz="20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126" name="Lige forbindelse 125"/>
            <p:cNvCxnSpPr/>
            <p:nvPr/>
          </p:nvCxnSpPr>
          <p:spPr bwMode="auto">
            <a:xfrm>
              <a:off x="7112000" y="3164115"/>
              <a:ext cx="159657" cy="56605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8" name="Tekstboks 127"/>
          <p:cNvSpPr txBox="1"/>
          <p:nvPr/>
        </p:nvSpPr>
        <p:spPr>
          <a:xfrm>
            <a:off x="110065" y="4497389"/>
            <a:ext cx="3924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 such effect in Sweden.</a:t>
            </a:r>
            <a:endParaRPr lang="en-GB" sz="2000" b="1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9" name="Tekstboks 128"/>
          <p:cNvSpPr txBox="1"/>
          <p:nvPr/>
        </p:nvSpPr>
        <p:spPr>
          <a:xfrm>
            <a:off x="110065" y="2280979"/>
            <a:ext cx="5229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Result: a FTR on Konti-Skan is a</a:t>
            </a:r>
          </a:p>
          <a:p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good hedge for a buyer in Sweden!</a:t>
            </a:r>
          </a:p>
        </p:txBody>
      </p:sp>
      <p:sp>
        <p:nvSpPr>
          <p:cNvPr id="131" name="Tekstboks 130"/>
          <p:cNvSpPr txBox="1"/>
          <p:nvPr/>
        </p:nvSpPr>
        <p:spPr>
          <a:xfrm>
            <a:off x="110065" y="4891328"/>
            <a:ext cx="45448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Result: a FTR on Konti-Skan is</a:t>
            </a:r>
          </a:p>
          <a:p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good hedge for a seller in</a:t>
            </a:r>
          </a:p>
          <a:p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Western Denmark!</a:t>
            </a:r>
            <a:endParaRPr lang="en-GB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2" name="Tekstboks 131"/>
          <p:cNvSpPr txBox="1"/>
          <p:nvPr/>
        </p:nvSpPr>
        <p:spPr>
          <a:xfrm>
            <a:off x="110065" y="1867692"/>
            <a:ext cx="5394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 such effect in Western Denmark.</a:t>
            </a:r>
            <a:endParaRPr lang="en-GB" sz="2000" b="1" dirty="0">
              <a:solidFill>
                <a:srgbClr val="00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8" name="Gruppe 44"/>
          <p:cNvGrpSpPr/>
          <p:nvPr/>
        </p:nvGrpSpPr>
        <p:grpSpPr>
          <a:xfrm>
            <a:off x="110065" y="1146629"/>
            <a:ext cx="9784297" cy="5028932"/>
            <a:chOff x="101598" y="1059545"/>
            <a:chExt cx="9031659" cy="5028932"/>
          </a:xfrm>
        </p:grpSpPr>
        <p:grpSp>
          <p:nvGrpSpPr>
            <p:cNvPr id="9" name="Gruppe 12"/>
            <p:cNvGrpSpPr/>
            <p:nvPr/>
          </p:nvGrpSpPr>
          <p:grpSpPr>
            <a:xfrm>
              <a:off x="7280032" y="4633013"/>
              <a:ext cx="1853225" cy="1455464"/>
              <a:chOff x="7033294" y="4995863"/>
              <a:chExt cx="1853225" cy="1455464"/>
            </a:xfrm>
          </p:grpSpPr>
          <p:pic>
            <p:nvPicPr>
              <p:cNvPr id="48" name="Picture 7" descr="snowman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033294" y="4995863"/>
                <a:ext cx="1283383" cy="13789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" name="Tekstboks 48"/>
              <p:cNvSpPr txBox="1"/>
              <p:nvPr/>
            </p:nvSpPr>
            <p:spPr>
              <a:xfrm>
                <a:off x="8047236" y="5743441"/>
                <a:ext cx="83928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b="1" dirty="0" smtClean="0">
                    <a:solidFill>
                      <a:srgbClr val="0033CC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Price</a:t>
                </a:r>
              </a:p>
              <a:p>
                <a:pPr algn="ctr"/>
                <a:r>
                  <a:rPr lang="en-GB" sz="2000" b="1" dirty="0" smtClean="0">
                    <a:solidFill>
                      <a:srgbClr val="0033CC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up</a:t>
                </a:r>
                <a:endParaRPr lang="en-GB" sz="2000" b="1" dirty="0">
                  <a:solidFill>
                    <a:srgbClr val="0033CC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50" name="Højrepil 49"/>
              <p:cNvSpPr/>
              <p:nvPr/>
            </p:nvSpPr>
            <p:spPr bwMode="auto">
              <a:xfrm rot="16200000">
                <a:off x="8089506" y="5220927"/>
                <a:ext cx="754743" cy="333828"/>
              </a:xfrm>
              <a:prstGeom prst="rightArrow">
                <a:avLst/>
              </a:prstGeom>
              <a:solidFill>
                <a:srgbClr val="0033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48" charset="-128"/>
                </a:endParaRPr>
              </a:p>
            </p:txBody>
          </p:sp>
        </p:grpSp>
        <p:sp>
          <p:nvSpPr>
            <p:cNvPr id="47" name="Tekstboks 46"/>
            <p:cNvSpPr txBox="1"/>
            <p:nvPr/>
          </p:nvSpPr>
          <p:spPr>
            <a:xfrm>
              <a:off x="101598" y="1059545"/>
              <a:ext cx="48714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 smtClean="0">
                  <a:solidFill>
                    <a:srgbClr val="0000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Sweden: spot prices spike upwards</a:t>
              </a:r>
            </a:p>
            <a:p>
              <a:r>
                <a:rPr lang="en-GB" sz="2000" b="1" dirty="0" smtClean="0">
                  <a:solidFill>
                    <a:srgbClr val="0000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during spells of cold weather.</a:t>
              </a:r>
              <a:endParaRPr lang="en-GB" sz="20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0" name="Gruppe 50"/>
          <p:cNvGrpSpPr/>
          <p:nvPr/>
        </p:nvGrpSpPr>
        <p:grpSpPr>
          <a:xfrm>
            <a:off x="110065" y="3180122"/>
            <a:ext cx="6952391" cy="3677878"/>
            <a:chOff x="101598" y="3093038"/>
            <a:chExt cx="6417592" cy="3677878"/>
          </a:xfrm>
        </p:grpSpPr>
        <p:sp>
          <p:nvSpPr>
            <p:cNvPr id="56" name="Tekstboks 55"/>
            <p:cNvSpPr txBox="1"/>
            <p:nvPr/>
          </p:nvSpPr>
          <p:spPr>
            <a:xfrm>
              <a:off x="101598" y="3093038"/>
              <a:ext cx="375576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 smtClean="0">
                  <a:solidFill>
                    <a:srgbClr val="008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Western Denmark: due to</a:t>
              </a:r>
            </a:p>
            <a:p>
              <a:r>
                <a:rPr lang="en-GB" sz="2000" b="1" dirty="0" smtClean="0">
                  <a:solidFill>
                    <a:srgbClr val="008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lot of wind turbines, prices</a:t>
              </a:r>
            </a:p>
            <a:p>
              <a:r>
                <a:rPr lang="en-GB" sz="2000" b="1" dirty="0" smtClean="0">
                  <a:solidFill>
                    <a:srgbClr val="008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spike downwards during</a:t>
              </a:r>
            </a:p>
            <a:p>
              <a:r>
                <a:rPr lang="en-GB" sz="2000" b="1" dirty="0" smtClean="0">
                  <a:solidFill>
                    <a:srgbClr val="008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periods with high winds.</a:t>
              </a:r>
              <a:endParaRPr lang="en-GB" sz="2000" b="1" dirty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11" name="Gruppe 19"/>
            <p:cNvGrpSpPr/>
            <p:nvPr/>
          </p:nvGrpSpPr>
          <p:grpSpPr>
            <a:xfrm>
              <a:off x="4827851" y="4560437"/>
              <a:ext cx="1691339" cy="2210479"/>
              <a:chOff x="4827851" y="4691063"/>
              <a:chExt cx="1691339" cy="2210479"/>
            </a:xfrm>
          </p:grpSpPr>
          <p:grpSp>
            <p:nvGrpSpPr>
              <p:cNvPr id="12" name="Gruppe 73"/>
              <p:cNvGrpSpPr>
                <a:grpSpLocks noChangeAspect="1"/>
              </p:cNvGrpSpPr>
              <p:nvPr/>
            </p:nvGrpSpPr>
            <p:grpSpPr>
              <a:xfrm>
                <a:off x="4827851" y="4691063"/>
                <a:ext cx="1691339" cy="1186538"/>
                <a:chOff x="3637678" y="4995863"/>
                <a:chExt cx="2255119" cy="1582051"/>
              </a:xfrm>
            </p:grpSpPr>
            <p:pic>
              <p:nvPicPr>
                <p:cNvPr id="65" name="Picture 2" descr="http://www.signspecialist.com/decals/beevault/images/Seasons%20and%20Sun%20Moon%20Stars%20082-0240.gi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3637678" y="5015222"/>
                  <a:ext cx="1792298" cy="1182916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13" name="Group 3"/>
                <p:cNvGrpSpPr>
                  <a:grpSpLocks/>
                </p:cNvGrpSpPr>
                <p:nvPr/>
              </p:nvGrpSpPr>
              <p:grpSpPr bwMode="auto">
                <a:xfrm>
                  <a:off x="5296973" y="4995863"/>
                  <a:ext cx="595824" cy="1582051"/>
                  <a:chOff x="1152" y="415"/>
                  <a:chExt cx="486" cy="1211"/>
                </a:xfrm>
              </p:grpSpPr>
              <p:grpSp>
                <p:nvGrpSpPr>
                  <p:cNvPr id="14" name="Group 4"/>
                  <p:cNvGrpSpPr>
                    <a:grpSpLocks/>
                  </p:cNvGrpSpPr>
                  <p:nvPr/>
                </p:nvGrpSpPr>
                <p:grpSpPr bwMode="auto">
                  <a:xfrm rot="543394">
                    <a:off x="1152" y="415"/>
                    <a:ext cx="486" cy="707"/>
                    <a:chOff x="1152" y="415"/>
                    <a:chExt cx="486" cy="707"/>
                  </a:xfrm>
                </p:grpSpPr>
                <p:sp>
                  <p:nvSpPr>
                    <p:cNvPr id="77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768"/>
                      <a:ext cx="384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78" name="Line 6"/>
                    <p:cNvSpPr>
                      <a:spLocks noChangeShapeType="1"/>
                    </p:cNvSpPr>
                    <p:nvPr/>
                  </p:nvSpPr>
                  <p:spPr bwMode="auto">
                    <a:xfrm rot="-3453102">
                      <a:off x="1446" y="606"/>
                      <a:ext cx="384" cy="1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79" name="Line 7"/>
                    <p:cNvSpPr>
                      <a:spLocks noChangeShapeType="1"/>
                    </p:cNvSpPr>
                    <p:nvPr/>
                  </p:nvSpPr>
                  <p:spPr bwMode="auto">
                    <a:xfrm rot="3453102" flipV="1">
                      <a:off x="1446" y="929"/>
                      <a:ext cx="384" cy="1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 dirty="0"/>
                    </a:p>
                  </p:txBody>
                </p:sp>
              </p:grpSp>
              <p:sp>
                <p:nvSpPr>
                  <p:cNvPr id="68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772"/>
                    <a:ext cx="0" cy="854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/>
                  </a:p>
                </p:txBody>
              </p:sp>
            </p:grpSp>
          </p:grpSp>
          <p:sp>
            <p:nvSpPr>
              <p:cNvPr id="63" name="Højrepil 62"/>
              <p:cNvSpPr/>
              <p:nvPr/>
            </p:nvSpPr>
            <p:spPr bwMode="auto">
              <a:xfrm rot="5400000">
                <a:off x="5727130" y="5663520"/>
                <a:ext cx="754743" cy="333828"/>
              </a:xfrm>
              <a:prstGeom prst="rightArrow">
                <a:avLst/>
              </a:prstGeom>
              <a:solidFill>
                <a:srgbClr val="008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48" charset="-128"/>
                </a:endParaRPr>
              </a:p>
            </p:txBody>
          </p:sp>
          <p:sp>
            <p:nvSpPr>
              <p:cNvPr id="64" name="Tekstboks 63"/>
              <p:cNvSpPr txBox="1"/>
              <p:nvPr/>
            </p:nvSpPr>
            <p:spPr>
              <a:xfrm>
                <a:off x="5617030" y="6193656"/>
                <a:ext cx="89995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 smtClean="0">
                    <a:solidFill>
                      <a:srgbClr val="008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Price</a:t>
                </a:r>
              </a:p>
              <a:p>
                <a:r>
                  <a:rPr lang="en-GB" sz="2000" b="1" dirty="0" smtClean="0">
                    <a:solidFill>
                      <a:srgbClr val="008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down</a:t>
                </a:r>
                <a:endParaRPr lang="en-GB" sz="2000" b="1" dirty="0">
                  <a:solidFill>
                    <a:srgbClr val="008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</p:grpSp>
      <p:sp>
        <p:nvSpPr>
          <p:cNvPr id="45" name="Pladsholder til dato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29 Sept. 2011</a:t>
            </a:r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9" grpId="0"/>
      <p:bldP spid="131" grpId="0"/>
      <p:bldP spid="1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26785"/>
            <a:ext cx="9906000" cy="738664"/>
          </a:xfrm>
        </p:spPr>
        <p:txBody>
          <a:bodyPr/>
          <a:lstStyle/>
          <a:p>
            <a:pPr algn="ctr"/>
            <a:r>
              <a:rPr lang="en-GB" sz="2400" b="1" dirty="0" smtClean="0"/>
              <a:t>Northern Europe: Where can we start having FTR?</a:t>
            </a:r>
            <a:br>
              <a:rPr lang="en-GB" sz="2400" b="1" dirty="0" smtClean="0"/>
            </a:br>
            <a:r>
              <a:rPr lang="en-GB" sz="2400" b="1" dirty="0" smtClean="0"/>
              <a:t>Answer: Germany – Western Denmark</a:t>
            </a:r>
            <a:endParaRPr lang="en-GB" sz="2400" b="1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294967295"/>
          </p:nvPr>
        </p:nvSpPr>
        <p:spPr>
          <a:xfrm>
            <a:off x="7631817" y="6486525"/>
            <a:ext cx="2235729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FF3A49D-4610-4315-8FAB-2131026A73B3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127" name="Tekstboks 126"/>
          <p:cNvSpPr txBox="1"/>
          <p:nvPr/>
        </p:nvSpPr>
        <p:spPr>
          <a:xfrm>
            <a:off x="78618" y="1233713"/>
            <a:ext cx="85475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This was the first European border, where we had explicit</a:t>
            </a:r>
          </a:p>
          <a:p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auctions of PTR (Physical Transmission Rights).</a:t>
            </a:r>
            <a:endParaRPr lang="en-GB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0" name="Tekstboks 129"/>
          <p:cNvSpPr txBox="1"/>
          <p:nvPr/>
        </p:nvSpPr>
        <p:spPr>
          <a:xfrm>
            <a:off x="78618" y="3248443"/>
            <a:ext cx="50304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Also, Western Denmark has suffered a loss of liquidity after the introduction of market coupling Germany-Denmark.</a:t>
            </a:r>
            <a:endParaRPr lang="en-GB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1" name="Tekstboks 130"/>
          <p:cNvSpPr txBox="1"/>
          <p:nvPr/>
        </p:nvSpPr>
        <p:spPr>
          <a:xfrm>
            <a:off x="78618" y="4871360"/>
            <a:ext cx="4916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Result: at this border, we must</a:t>
            </a:r>
          </a:p>
          <a:p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expect interest in (and therefore</a:t>
            </a:r>
          </a:p>
          <a:p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liquidity at) FTR auctions!</a:t>
            </a:r>
            <a:endParaRPr lang="en-GB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2" name="Tekstboks 131"/>
          <p:cNvSpPr txBox="1"/>
          <p:nvPr/>
        </p:nvSpPr>
        <p:spPr>
          <a:xfrm>
            <a:off x="78618" y="2241078"/>
            <a:ext cx="72491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Therefore, at this border, the players are used to</a:t>
            </a:r>
          </a:p>
          <a:p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participating at cross-border auctions.</a:t>
            </a:r>
            <a:endParaRPr lang="en-GB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" name="Gruppe 20"/>
          <p:cNvGrpSpPr/>
          <p:nvPr/>
        </p:nvGrpSpPr>
        <p:grpSpPr>
          <a:xfrm>
            <a:off x="5099717" y="3487064"/>
            <a:ext cx="3567334" cy="3088364"/>
            <a:chOff x="4586854" y="3487064"/>
            <a:chExt cx="3292924" cy="3088364"/>
          </a:xfrm>
        </p:grpSpPr>
        <p:grpSp>
          <p:nvGrpSpPr>
            <p:cNvPr id="5" name="Gruppe 120"/>
            <p:cNvGrpSpPr/>
            <p:nvPr/>
          </p:nvGrpSpPr>
          <p:grpSpPr>
            <a:xfrm>
              <a:off x="4586854" y="3487064"/>
              <a:ext cx="2496081" cy="1113962"/>
              <a:chOff x="2627464" y="3487064"/>
              <a:chExt cx="2496081" cy="1113962"/>
            </a:xfrm>
          </p:grpSpPr>
          <p:sp>
            <p:nvSpPr>
              <p:cNvPr id="32" name="Tekstboks 31"/>
              <p:cNvSpPr txBox="1"/>
              <p:nvPr/>
            </p:nvSpPr>
            <p:spPr>
              <a:xfrm>
                <a:off x="2627464" y="3487064"/>
                <a:ext cx="149774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200" b="1" dirty="0" smtClean="0">
                    <a:solidFill>
                      <a:srgbClr val="008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Western</a:t>
                </a:r>
              </a:p>
              <a:p>
                <a:pPr algn="ctr"/>
                <a:r>
                  <a:rPr lang="en-GB" sz="2200" b="1" dirty="0" smtClean="0">
                    <a:solidFill>
                      <a:srgbClr val="008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Denmark</a:t>
                </a:r>
                <a:endParaRPr lang="en-GB" sz="2200" b="1" dirty="0">
                  <a:solidFill>
                    <a:srgbClr val="008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grpSp>
            <p:nvGrpSpPr>
              <p:cNvPr id="6" name="Gruppe 116"/>
              <p:cNvGrpSpPr/>
              <p:nvPr/>
            </p:nvGrpSpPr>
            <p:grpSpPr>
              <a:xfrm>
                <a:off x="4209143" y="3672112"/>
                <a:ext cx="914402" cy="928914"/>
                <a:chOff x="4209143" y="3541486"/>
                <a:chExt cx="914402" cy="928914"/>
              </a:xfrm>
            </p:grpSpPr>
            <p:sp>
              <p:nvSpPr>
                <p:cNvPr id="34" name="Rektangel 33"/>
                <p:cNvSpPr/>
                <p:nvPr/>
              </p:nvSpPr>
              <p:spPr bwMode="auto">
                <a:xfrm>
                  <a:off x="4209143" y="3541486"/>
                  <a:ext cx="638628" cy="928914"/>
                </a:xfrm>
                <a:prstGeom prst="rect">
                  <a:avLst/>
                </a:prstGeom>
                <a:solidFill>
                  <a:srgbClr val="008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48" charset="-128"/>
                  </a:endParaRPr>
                </a:p>
              </p:txBody>
            </p:sp>
            <p:sp>
              <p:nvSpPr>
                <p:cNvPr id="35" name="Rektangel 34"/>
                <p:cNvSpPr/>
                <p:nvPr/>
              </p:nvSpPr>
              <p:spPr bwMode="auto">
                <a:xfrm>
                  <a:off x="4876802" y="4020009"/>
                  <a:ext cx="246743" cy="261709"/>
                </a:xfrm>
                <a:prstGeom prst="rect">
                  <a:avLst/>
                </a:prstGeom>
                <a:solidFill>
                  <a:srgbClr val="008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48" charset="-128"/>
                  </a:endParaRPr>
                </a:p>
              </p:txBody>
            </p:sp>
          </p:grpSp>
        </p:grpSp>
        <p:grpSp>
          <p:nvGrpSpPr>
            <p:cNvPr id="7" name="Gruppe 119"/>
            <p:cNvGrpSpPr/>
            <p:nvPr/>
          </p:nvGrpSpPr>
          <p:grpSpPr>
            <a:xfrm>
              <a:off x="5762138" y="4601485"/>
              <a:ext cx="2117640" cy="1973943"/>
              <a:chOff x="3802748" y="4596723"/>
              <a:chExt cx="2117640" cy="1973943"/>
            </a:xfrm>
          </p:grpSpPr>
          <p:sp>
            <p:nvSpPr>
              <p:cNvPr id="37" name="Rektangel 36"/>
              <p:cNvSpPr/>
              <p:nvPr/>
            </p:nvSpPr>
            <p:spPr bwMode="auto">
              <a:xfrm>
                <a:off x="3815816" y="4596723"/>
                <a:ext cx="2104572" cy="1973943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48" charset="-128"/>
                </a:endParaRPr>
              </a:p>
            </p:txBody>
          </p:sp>
          <p:sp>
            <p:nvSpPr>
              <p:cNvPr id="38" name="Tekstboks 37"/>
              <p:cNvSpPr txBox="1"/>
              <p:nvPr/>
            </p:nvSpPr>
            <p:spPr>
              <a:xfrm>
                <a:off x="3802748" y="5306695"/>
                <a:ext cx="196681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000" b="1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Germany</a:t>
                </a:r>
                <a:endParaRPr lang="en-GB" sz="3000" b="1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</p:grpSp>
      <p:grpSp>
        <p:nvGrpSpPr>
          <p:cNvPr id="8" name="Gruppe 19"/>
          <p:cNvGrpSpPr/>
          <p:nvPr/>
        </p:nvGrpSpPr>
        <p:grpSpPr>
          <a:xfrm>
            <a:off x="7186931" y="2510967"/>
            <a:ext cx="2635952" cy="2375370"/>
            <a:chOff x="6513513" y="2510967"/>
            <a:chExt cx="2433187" cy="2375370"/>
          </a:xfrm>
        </p:grpSpPr>
        <p:cxnSp>
          <p:nvCxnSpPr>
            <p:cNvPr id="39" name="Lige forbindelse 38"/>
            <p:cNvCxnSpPr/>
            <p:nvPr/>
          </p:nvCxnSpPr>
          <p:spPr bwMode="auto">
            <a:xfrm>
              <a:off x="6513513" y="4279118"/>
              <a:ext cx="677" cy="607219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" name="Tekstboks 39"/>
            <p:cNvSpPr txBox="1"/>
            <p:nvPr/>
          </p:nvSpPr>
          <p:spPr>
            <a:xfrm>
              <a:off x="6697268" y="2510967"/>
              <a:ext cx="224943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AC link:</a:t>
              </a:r>
            </a:p>
            <a:p>
              <a:pPr algn="ctr"/>
              <a:r>
                <a:rPr lang="en-GB" sz="2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1500 MW south</a:t>
              </a:r>
            </a:p>
            <a:p>
              <a:pPr algn="ctr"/>
              <a:r>
                <a:rPr lang="en-GB" sz="2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950 MW north</a:t>
              </a:r>
              <a:endParaRPr lang="en-GB" sz="20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41" name="Lige forbindelse 40"/>
            <p:cNvCxnSpPr/>
            <p:nvPr/>
          </p:nvCxnSpPr>
          <p:spPr bwMode="auto">
            <a:xfrm flipH="1">
              <a:off x="6589486" y="3425373"/>
              <a:ext cx="725714" cy="101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1" name="Pladsholder til dato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29 Sept. 2011</a:t>
            </a:r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30" grpId="0"/>
      <p:bldP spid="131" grpId="0"/>
      <p:bldP spid="1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0" y="210511"/>
            <a:ext cx="9906000" cy="692497"/>
          </a:xfrm>
        </p:spPr>
        <p:txBody>
          <a:bodyPr/>
          <a:lstStyle/>
          <a:p>
            <a:pPr algn="ctr"/>
            <a:r>
              <a:rPr lang="en-GB" sz="2400" b="1" dirty="0" smtClean="0"/>
              <a:t>Shortcomings of secondary trade with PTR</a:t>
            </a:r>
            <a:br>
              <a:rPr lang="en-GB" sz="2400" b="1" dirty="0" smtClean="0"/>
            </a:br>
            <a:r>
              <a:rPr lang="en-GB" sz="2100" b="1" dirty="0" smtClean="0"/>
              <a:t>(Physical Transmission Rights)   Case: two players A and B</a:t>
            </a:r>
          </a:p>
        </p:txBody>
      </p:sp>
      <p:sp>
        <p:nvSpPr>
          <p:cNvPr id="6147" name="Pladsholder til indhold 2"/>
          <p:cNvSpPr>
            <a:spLocks noGrp="1"/>
          </p:cNvSpPr>
          <p:nvPr>
            <p:ph idx="1"/>
          </p:nvPr>
        </p:nvSpPr>
        <p:spPr>
          <a:xfrm>
            <a:off x="0" y="879243"/>
            <a:ext cx="9906000" cy="6002337"/>
          </a:xfrm>
        </p:spPr>
        <p:txBody>
          <a:bodyPr/>
          <a:lstStyle/>
          <a:p>
            <a:r>
              <a:rPr lang="en-GB" sz="2000" dirty="0" smtClean="0">
                <a:solidFill>
                  <a:srgbClr val="000000"/>
                </a:solidFill>
              </a:rPr>
              <a:t>In order for A to sell PTR to B the following conditions must be met:</a:t>
            </a:r>
          </a:p>
          <a:p>
            <a:pPr lvl="1"/>
            <a:r>
              <a:rPr lang="en-GB" sz="2000" dirty="0" smtClean="0">
                <a:solidFill>
                  <a:srgbClr val="000000"/>
                </a:solidFill>
              </a:rPr>
              <a:t>On both sides of the border, A and B must be registered as balance responsible market players.</a:t>
            </a:r>
          </a:p>
          <a:p>
            <a:pPr lvl="1"/>
            <a:r>
              <a:rPr lang="en-GB" sz="2000" dirty="0" smtClean="0">
                <a:solidFill>
                  <a:srgbClr val="000000"/>
                </a:solidFill>
              </a:rPr>
              <a:t>Both A and B must be registered at the TSOs’ PTR auction system.</a:t>
            </a:r>
          </a:p>
          <a:p>
            <a:r>
              <a:rPr lang="en-GB" sz="2000" dirty="0" smtClean="0">
                <a:solidFill>
                  <a:srgbClr val="000000"/>
                </a:solidFill>
              </a:rPr>
              <a:t>This reduces the number of players who can trade PTR</a:t>
            </a:r>
          </a:p>
          <a:p>
            <a:pPr lvl="1"/>
            <a:r>
              <a:rPr lang="en-GB" sz="2000" dirty="0" smtClean="0">
                <a:solidFill>
                  <a:srgbClr val="000000"/>
                </a:solidFill>
              </a:rPr>
              <a:t>Thereby reducing the liquidity at the secondary market for PTR.</a:t>
            </a:r>
          </a:p>
          <a:p>
            <a:r>
              <a:rPr lang="en-GB" sz="2000" dirty="0" smtClean="0">
                <a:solidFill>
                  <a:srgbClr val="000000"/>
                </a:solidFill>
              </a:rPr>
              <a:t>Further, the TSOs may have rules requiring the transfer of PTR between commercial players must take place several working days before the day of operation</a:t>
            </a:r>
          </a:p>
          <a:p>
            <a:pPr lvl="1"/>
            <a:r>
              <a:rPr lang="en-GB" sz="2000" dirty="0" smtClean="0">
                <a:solidFill>
                  <a:srgbClr val="000000"/>
                </a:solidFill>
              </a:rPr>
              <a:t>In this case, at the secondary market, it’s not possible to trade PTR during the morning the day before the day of operation.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1367982" y="5878283"/>
            <a:ext cx="8616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Financial Transmission Rights (FTR) do not</a:t>
            </a:r>
          </a:p>
          <a:p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have these flaws.</a:t>
            </a:r>
            <a:endParaRPr lang="en-GB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3943598" y="6183425"/>
            <a:ext cx="4307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With </a:t>
            </a:r>
            <a:r>
              <a:rPr lang="en-GB" sz="2000" b="1" dirty="0" smtClean="0">
                <a:solidFill>
                  <a:srgbClr val="CC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FTR we are exchanging</a:t>
            </a:r>
          </a:p>
          <a:p>
            <a:r>
              <a:rPr lang="en-GB" sz="2000" b="1" dirty="0" smtClean="0">
                <a:solidFill>
                  <a:srgbClr val="CC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money – </a:t>
            </a:r>
            <a:r>
              <a:rPr lang="en-GB" sz="2000" b="1" u="sng" dirty="0" smtClean="0">
                <a:solidFill>
                  <a:srgbClr val="CC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not</a:t>
            </a:r>
            <a:r>
              <a:rPr lang="en-GB" sz="2000" b="1" dirty="0" smtClean="0">
                <a:solidFill>
                  <a:srgbClr val="CC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electricity</a:t>
            </a:r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  <a:endParaRPr lang="en-GB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294967295"/>
          </p:nvPr>
        </p:nvSpPr>
        <p:spPr>
          <a:xfrm>
            <a:off x="7631817" y="6486525"/>
            <a:ext cx="2235729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FF3A49D-4610-4315-8FAB-2131026A73B3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9" name="Pladsholder til dato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29 Sept. 2011</a:t>
            </a:r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Standarddesign">
  <a:themeElements>
    <a:clrScheme name="">
      <a:dk1>
        <a:srgbClr val="000000"/>
      </a:dk1>
      <a:lt1>
        <a:srgbClr val="99FFFF"/>
      </a:lt1>
      <a:dk2>
        <a:srgbClr val="999933"/>
      </a:dk2>
      <a:lt2>
        <a:srgbClr val="808000"/>
      </a:lt2>
      <a:accent1>
        <a:srgbClr val="339933"/>
      </a:accent1>
      <a:accent2>
        <a:srgbClr val="800000"/>
      </a:accent2>
      <a:accent3>
        <a:srgbClr val="CA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302B8147B09E240B766556B8EEB420B" ma:contentTypeVersion="13" ma:contentTypeDescription="Opret et nyt dokument." ma:contentTypeScope="" ma:versionID="634c4ab936842b4daa338f07614aea16">
  <xsd:schema xmlns:xsd="http://www.w3.org/2001/XMLSchema" xmlns:xs="http://www.w3.org/2001/XMLSchema" xmlns:p="http://schemas.microsoft.com/office/2006/metadata/properties" xmlns:ns2="393c2793-96ab-4a74-9691-efa4efff0d23" xmlns:ns3="b4f9bdb0-a78f-4782-98e3-c52de5cf030d" targetNamespace="http://schemas.microsoft.com/office/2006/metadata/properties" ma:root="true" ma:fieldsID="fd8ec0fb6ff90b7270e62344a24b74d9" ns2:_="" ns3:_="">
    <xsd:import namespace="393c2793-96ab-4a74-9691-efa4efff0d23"/>
    <xsd:import namespace="b4f9bdb0-a78f-4782-98e3-c52de5cf03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3c2793-96ab-4a74-9691-efa4efff0d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f9bdb0-a78f-4782-98e3-c52de5cf03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1DD808-25C5-4A08-A95D-E77F4BC03A34}"/>
</file>

<file path=customXml/itemProps2.xml><?xml version="1.0" encoding="utf-8"?>
<ds:datastoreItem xmlns:ds="http://schemas.openxmlformats.org/officeDocument/2006/customXml" ds:itemID="{48BB241F-E7C2-4499-B85A-015220B35941}"/>
</file>

<file path=customXml/itemProps3.xml><?xml version="1.0" encoding="utf-8"?>
<ds:datastoreItem xmlns:ds="http://schemas.openxmlformats.org/officeDocument/2006/customXml" ds:itemID="{2D0621F7-949C-40BE-B919-A656E5F35C35}"/>
</file>

<file path=docProps/app.xml><?xml version="1.0" encoding="utf-8"?>
<Properties xmlns="http://schemas.openxmlformats.org/officeDocument/2006/extended-properties" xmlns:vt="http://schemas.openxmlformats.org/officeDocument/2006/docPropsVTypes">
  <TotalTime>8883</TotalTime>
  <Words>2343</Words>
  <Application>Microsoft Office PowerPoint</Application>
  <PresentationFormat>A4 (210 x 297 mm)</PresentationFormat>
  <Paragraphs>257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20</vt:i4>
      </vt:variant>
    </vt:vector>
  </HeadingPairs>
  <TitlesOfParts>
    <vt:vector size="21" baseType="lpstr">
      <vt:lpstr>Standarddesign</vt:lpstr>
      <vt:lpstr>Introduction Anders Plejdrup Houmøller CEO, Houmoller Consulting</vt:lpstr>
      <vt:lpstr>FTR – Financial Transmission Rights Agenda for this presentation</vt:lpstr>
      <vt:lpstr>FTR Financial Transmission Right How does it work?   Border with market coupling/splitting</vt:lpstr>
      <vt:lpstr>FTR Financial Transmission Right – hedging Example for one hour. Border with market coupling/splitting</vt:lpstr>
      <vt:lpstr>The current Nordic financial contracts Compared with short-term FTRs</vt:lpstr>
      <vt:lpstr>Hedging with short-term FTR</vt:lpstr>
      <vt:lpstr>Northern Europe: Where can we start having FTR? Answer: Sweden – Western Denmark</vt:lpstr>
      <vt:lpstr>Northern Europe: Where can we start having FTR? Answer: Germany – Western Denmark</vt:lpstr>
      <vt:lpstr>Shortcomings of secondary trade with PTR (Physical Transmission Rights)   Case: two players A and B</vt:lpstr>
      <vt:lpstr>Cross-border Contracts for Difference (CCfD) Further enhancement of the liquidity</vt:lpstr>
      <vt:lpstr>More on Cross-border Contracts for Difference (CCfD)</vt:lpstr>
      <vt:lpstr>The TSOs as liquidity providers</vt:lpstr>
      <vt:lpstr>Hedging in the Nordic area</vt:lpstr>
      <vt:lpstr>A vision for the future hedging in Central Europe </vt:lpstr>
      <vt:lpstr>Hedging in Central Europe and Nordic hedging</vt:lpstr>
      <vt:lpstr>Dias nummer 16</vt:lpstr>
      <vt:lpstr>Terminology and acronyms – 1 As used in this presentation</vt:lpstr>
      <vt:lpstr>Terminology and acronyms – 2 As used in this presentation</vt:lpstr>
      <vt:lpstr>Terminology and acronyms – 3 As used in this presentation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Ingen diastitel</dc:title>
  <dc:creator>APH</dc:creator>
  <cp:lastModifiedBy>andersho</cp:lastModifiedBy>
  <cp:revision>1460</cp:revision>
  <cp:lastPrinted>2001-03-05T16:13:52Z</cp:lastPrinted>
  <dcterms:created xsi:type="dcterms:W3CDTF">1998-01-18T15:08:52Z</dcterms:created>
  <dcterms:modified xsi:type="dcterms:W3CDTF">2011-09-30T11:16:57Z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0x010100B302B8147B09E240B766556B8EEB420B</vt:lpwstr>
  </property>
</Properties>
</file>