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038" r:id="rId2"/>
    <p:sldId id="1036" r:id="rId3"/>
    <p:sldId id="1037" r:id="rId4"/>
    <p:sldId id="1039" r:id="rId5"/>
  </p:sldIdLst>
  <p:sldSz cx="9906000" cy="6858000" type="A4"/>
  <p:notesSz cx="6797675" cy="992822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006666"/>
    <a:srgbClr val="FFFFFF"/>
    <a:srgbClr val="000099"/>
    <a:srgbClr val="003399"/>
    <a:srgbClr val="0066CC"/>
    <a:srgbClr val="FF7C80"/>
    <a:srgbClr val="FF0000"/>
    <a:srgbClr val="C0C0C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24" autoAdjust="0"/>
  </p:normalViewPr>
  <p:slideViewPr>
    <p:cSldViewPr snapToGrid="0">
      <p:cViewPr>
        <p:scale>
          <a:sx n="66" d="100"/>
          <a:sy n="66" d="100"/>
        </p:scale>
        <p:origin x="-1902" y="-120"/>
      </p:cViewPr>
      <p:guideLst>
        <p:guide orient="horz"/>
        <p:guide pos="6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350" y="0"/>
            <a:ext cx="29527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4" tIns="0" rIns="19124" bIns="0" numCol="1" anchor="t" anchorCtr="0" compatLnSpc="1">
            <a:prstTxWarp prst="textNoShape">
              <a:avLst/>
            </a:prstTxWarp>
          </a:bodyPr>
          <a:lstStyle>
            <a:lvl1pPr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527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4" tIns="0" rIns="19124" bIns="0" numCol="1" anchor="t" anchorCtr="0" compatLnSpc="1">
            <a:prstTxWarp prst="textNoShape">
              <a:avLst/>
            </a:prstTxWarp>
          </a:bodyPr>
          <a:lstStyle>
            <a:lvl1pPr algn="r"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9138" y="749300"/>
            <a:ext cx="5360987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14875"/>
            <a:ext cx="49974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8" tIns="47811" rIns="94028" bIns="47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350" y="9424988"/>
            <a:ext cx="29527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4" tIns="0" rIns="19124" bIns="0" numCol="1" anchor="b" anchorCtr="0" compatLnSpc="1">
            <a:prstTxWarp prst="textNoShape">
              <a:avLst/>
            </a:prstTxWarp>
          </a:bodyPr>
          <a:lstStyle>
            <a:lvl1pPr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4988"/>
            <a:ext cx="29527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4" tIns="0" rIns="19124" bIns="0" numCol="1" anchor="b" anchorCtr="0" compatLnSpc="1">
            <a:prstTxWarp prst="textNoShape">
              <a:avLst/>
            </a:prstTxWarp>
          </a:bodyPr>
          <a:lstStyle>
            <a:lvl1pPr algn="r" defTabSz="79375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2ED9C-E3CC-4D7C-A7DA-C3F7CD1CBE7E}" type="slidenum">
              <a:rPr lang="da-DK"/>
              <a:pPr/>
              <a:t>2</a:t>
            </a:fld>
            <a:endParaRPr lang="da-DK" dirty="0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AD701-2E04-432B-AAA5-8B9D77E552E9}" type="slidenum">
              <a:rPr lang="da-DK"/>
              <a:pPr/>
              <a:t>3</a:t>
            </a:fld>
            <a:endParaRPr lang="da-DK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EC285-C07C-4DBB-AB3A-ED733A52ED8C}" type="slidenum">
              <a:rPr lang="da-DK" smtClean="0"/>
              <a:pPr/>
              <a:t>4</a:t>
            </a:fld>
            <a:endParaRPr lang="da-DK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teksttypografien på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umollerconsultinmg.d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-73025"/>
            <a:ext cx="8420100" cy="1495425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400" dirty="0" smtClean="0"/>
              <a:t>Anders Plejdrup Houmøller</a:t>
            </a:r>
            <a:br>
              <a:rPr lang="en-GB" sz="2400" dirty="0" smtClean="0"/>
            </a:br>
            <a:r>
              <a:rPr lang="en-GB" sz="2400" i="1" dirty="0" smtClean="0"/>
              <a:t>CEO, Houmoller Consulting</a:t>
            </a:r>
            <a:endParaRPr lang="en-GB" sz="2400" dirty="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0" y="1378857"/>
            <a:ext cx="9906000" cy="5254172"/>
          </a:xfrm>
        </p:spPr>
        <p:txBody>
          <a:bodyPr/>
          <a:lstStyle/>
          <a:p>
            <a:r>
              <a:rPr lang="en-GB" sz="2200" dirty="0" smtClean="0"/>
              <a:t>PTR is an </a:t>
            </a:r>
            <a:r>
              <a:rPr lang="en-GB" sz="2200" dirty="0" smtClean="0"/>
              <a:t>acronym for </a:t>
            </a:r>
            <a:r>
              <a:rPr lang="en-GB" sz="2200" dirty="0" smtClean="0"/>
              <a:t>Physical Transmission Right. FTR </a:t>
            </a:r>
            <a:r>
              <a:rPr lang="en-GB" sz="2200" dirty="0" smtClean="0"/>
              <a:t>is an </a:t>
            </a:r>
            <a:r>
              <a:rPr lang="en-GB" sz="2200" dirty="0" smtClean="0"/>
              <a:t>acronym for Financial </a:t>
            </a:r>
            <a:r>
              <a:rPr lang="en-GB" sz="2200" dirty="0" smtClean="0"/>
              <a:t>Transmission Right.</a:t>
            </a:r>
          </a:p>
          <a:p>
            <a:r>
              <a:rPr lang="en-GB" sz="2200" dirty="0" smtClean="0"/>
              <a:t>Also, see the PowerPoint presentation </a:t>
            </a:r>
            <a:r>
              <a:rPr lang="en-US" sz="2200" i="1" dirty="0" smtClean="0"/>
              <a:t>Financial transmission rights – how they work and how to hedge</a:t>
            </a:r>
            <a:r>
              <a:rPr lang="en-US" sz="2200" dirty="0" smtClean="0"/>
              <a:t>.</a:t>
            </a:r>
          </a:p>
          <a:p>
            <a:pPr lvl="1"/>
            <a:r>
              <a:rPr lang="en-US" dirty="0" smtClean="0"/>
              <a:t>At </a:t>
            </a:r>
            <a:r>
              <a:rPr lang="en-US" dirty="0" smtClean="0">
                <a:hlinkClick r:id="rId2"/>
              </a:rPr>
              <a:t>www.houmollerconsultinmg.dk</a:t>
            </a:r>
            <a:r>
              <a:rPr lang="en-US" dirty="0" smtClean="0"/>
              <a:t>, you can download the presentation from the sub-page </a:t>
            </a:r>
            <a:r>
              <a:rPr lang="en-US" u="sng" dirty="0" smtClean="0"/>
              <a:t>Facts and findings</a:t>
            </a:r>
            <a:r>
              <a:rPr lang="en-US" dirty="0" smtClean="0"/>
              <a:t>. </a:t>
            </a:r>
            <a:endParaRPr lang="en-GB" dirty="0" smtClean="0"/>
          </a:p>
          <a:p>
            <a:r>
              <a:rPr lang="en-GB" sz="2000" dirty="0" smtClean="0">
                <a:solidFill>
                  <a:srgbClr val="008000"/>
                </a:solidFill>
              </a:rPr>
              <a:t>Th</a:t>
            </a:r>
            <a:r>
              <a:rPr lang="en-GB" sz="2200" dirty="0" smtClean="0">
                <a:solidFill>
                  <a:srgbClr val="008000"/>
                </a:solidFill>
              </a:rPr>
              <a:t>is </a:t>
            </a:r>
            <a:r>
              <a:rPr lang="en-GB" sz="2200" dirty="0" smtClean="0">
                <a:solidFill>
                  <a:srgbClr val="008000"/>
                </a:solidFill>
              </a:rPr>
              <a:t>PowerPoint presentation is animated</a:t>
            </a:r>
          </a:p>
          <a:p>
            <a:pPr lvl="1"/>
            <a:r>
              <a:rPr lang="en-GB" dirty="0" smtClean="0">
                <a:solidFill>
                  <a:srgbClr val="008000"/>
                </a:solidFill>
              </a:rPr>
              <a:t>It’s recommended to run the animation when viewing the presentation.</a:t>
            </a:r>
          </a:p>
          <a:p>
            <a:r>
              <a:rPr lang="en-GB" sz="2200" dirty="0" smtClean="0">
                <a:solidFill>
                  <a:srgbClr val="008000"/>
                </a:solidFill>
              </a:rPr>
              <a:t>On most computers, you can start the animation by pressing </a:t>
            </a:r>
            <a:r>
              <a:rPr lang="en-GB" sz="2200" i="1" u="sng" dirty="0" smtClean="0">
                <a:solidFill>
                  <a:srgbClr val="008000"/>
                </a:solidFill>
              </a:rPr>
              <a:t>F5</a:t>
            </a:r>
            <a:r>
              <a:rPr lang="en-GB" sz="2200" i="1" dirty="0" smtClean="0">
                <a:solidFill>
                  <a:srgbClr val="008000"/>
                </a:solidFill>
              </a:rPr>
              <a:t>.</a:t>
            </a:r>
          </a:p>
          <a:p>
            <a:pPr lvl="1"/>
            <a:r>
              <a:rPr lang="en-GB" dirty="0" smtClean="0">
                <a:solidFill>
                  <a:srgbClr val="008000"/>
                </a:solidFill>
              </a:rPr>
              <a:t>Now the presentation moves one step forward, when you press </a:t>
            </a:r>
            <a:r>
              <a:rPr lang="en-GB" i="1" u="sng" dirty="0" smtClean="0">
                <a:solidFill>
                  <a:srgbClr val="008000"/>
                </a:solidFill>
              </a:rPr>
              <a:t>Page Down</a:t>
            </a:r>
            <a:r>
              <a:rPr lang="en-GB" dirty="0" smtClean="0">
                <a:solidFill>
                  <a:srgbClr val="008000"/>
                </a:solidFill>
              </a:rPr>
              <a:t>. It moves one step backward, when you press </a:t>
            </a:r>
            <a:r>
              <a:rPr lang="en-GB" i="1" u="sng" dirty="0" smtClean="0">
                <a:solidFill>
                  <a:srgbClr val="008000"/>
                </a:solidFill>
              </a:rPr>
              <a:t>Page Up</a:t>
            </a:r>
            <a:r>
              <a:rPr lang="en-GB" dirty="0" smtClean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3076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E82DD0-6C6D-4EEE-B4F3-DB13EDDAD17F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2812-7251-4F34-8715-D78053EC96BB}" type="slidenum">
              <a:rPr lang="da-DK"/>
              <a:pPr/>
              <a:t>2</a:t>
            </a:fld>
            <a:endParaRPr lang="da-DK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585913"/>
            <a:ext cx="8769350" cy="3197225"/>
            <a:chOff x="421" y="1006"/>
            <a:chExt cx="5524" cy="2014"/>
          </a:xfrm>
        </p:grpSpPr>
        <p:sp>
          <p:nvSpPr>
            <p:cNvPr id="338947" name="Line 3"/>
            <p:cNvSpPr>
              <a:spLocks noChangeShapeType="1"/>
            </p:cNvSpPr>
            <p:nvPr/>
          </p:nvSpPr>
          <p:spPr bwMode="auto">
            <a:xfrm>
              <a:off x="421" y="3019"/>
              <a:ext cx="5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8948" name="Line 4"/>
            <p:cNvSpPr>
              <a:spLocks noChangeShapeType="1"/>
            </p:cNvSpPr>
            <p:nvPr/>
          </p:nvSpPr>
          <p:spPr bwMode="auto">
            <a:xfrm>
              <a:off x="421" y="2353"/>
              <a:ext cx="5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8949" name="Line 5"/>
            <p:cNvSpPr>
              <a:spLocks noChangeShapeType="1"/>
            </p:cNvSpPr>
            <p:nvPr/>
          </p:nvSpPr>
          <p:spPr bwMode="auto">
            <a:xfrm>
              <a:off x="421" y="1672"/>
              <a:ext cx="5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8950" name="Line 6"/>
            <p:cNvSpPr>
              <a:spLocks noChangeShapeType="1"/>
            </p:cNvSpPr>
            <p:nvPr/>
          </p:nvSpPr>
          <p:spPr bwMode="auto">
            <a:xfrm>
              <a:off x="421" y="1006"/>
              <a:ext cx="5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319088" y="1585913"/>
            <a:ext cx="8769350" cy="4251325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a-DK" dirty="0"/>
          </a:p>
        </p:txBody>
      </p:sp>
      <p:sp>
        <p:nvSpPr>
          <p:cNvPr id="339027" name="Text Box 83"/>
          <p:cNvSpPr txBox="1">
            <a:spLocks noChangeArrowheads="1"/>
          </p:cNvSpPr>
          <p:nvPr/>
        </p:nvSpPr>
        <p:spPr bwMode="auto">
          <a:xfrm>
            <a:off x="-63500" y="898525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GB" dirty="0">
                <a:solidFill>
                  <a:schemeClr val="tx1"/>
                </a:solidFill>
              </a:rPr>
              <a:t>EUR/MW</a:t>
            </a:r>
          </a:p>
        </p:txBody>
      </p:sp>
      <p:sp>
        <p:nvSpPr>
          <p:cNvPr id="339038" name="Rectangle 94"/>
          <p:cNvSpPr>
            <a:spLocks noGrp="1" noChangeArrowheads="1"/>
          </p:cNvSpPr>
          <p:nvPr>
            <p:ph type="title"/>
          </p:nvPr>
        </p:nvSpPr>
        <p:spPr>
          <a:xfrm>
            <a:off x="-1" y="-1"/>
            <a:ext cx="9419771" cy="942975"/>
          </a:xfrm>
        </p:spPr>
        <p:txBody>
          <a:bodyPr/>
          <a:lstStyle/>
          <a:p>
            <a:pPr algn="l"/>
            <a:r>
              <a:rPr lang="en-GB" sz="2500" dirty="0" smtClean="0"/>
              <a:t>Setting the price of </a:t>
            </a:r>
            <a:r>
              <a:rPr lang="en-GB" sz="2500" dirty="0" smtClean="0"/>
              <a:t>PTR/FTR capacity – 1</a:t>
            </a:r>
            <a:endParaRPr lang="en-GB" sz="2500" dirty="0"/>
          </a:p>
        </p:txBody>
      </p:sp>
      <p:sp>
        <p:nvSpPr>
          <p:cNvPr id="339040" name="Line 96"/>
          <p:cNvSpPr>
            <a:spLocks noChangeShapeType="1"/>
          </p:cNvSpPr>
          <p:nvPr/>
        </p:nvSpPr>
        <p:spPr bwMode="auto">
          <a:xfrm>
            <a:off x="319088" y="5843588"/>
            <a:ext cx="8826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a-DK" dirty="0"/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319088" y="1919288"/>
            <a:ext cx="5711825" cy="3917950"/>
            <a:chOff x="201" y="1236"/>
            <a:chExt cx="3598" cy="2468"/>
          </a:xfrm>
        </p:grpSpPr>
        <p:sp>
          <p:nvSpPr>
            <p:cNvPr id="338953" name="Rectangle 9"/>
            <p:cNvSpPr>
              <a:spLocks noChangeArrowheads="1"/>
            </p:cNvSpPr>
            <p:nvPr/>
          </p:nvSpPr>
          <p:spPr bwMode="auto">
            <a:xfrm>
              <a:off x="201" y="1236"/>
              <a:ext cx="372" cy="246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8955" name="Rectangle 11"/>
            <p:cNvSpPr>
              <a:spLocks noChangeArrowheads="1"/>
            </p:cNvSpPr>
            <p:nvPr/>
          </p:nvSpPr>
          <p:spPr bwMode="auto">
            <a:xfrm>
              <a:off x="573" y="1436"/>
              <a:ext cx="574" cy="226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8956" name="Rectangle 12"/>
            <p:cNvSpPr>
              <a:spLocks noChangeArrowheads="1"/>
            </p:cNvSpPr>
            <p:nvPr/>
          </p:nvSpPr>
          <p:spPr bwMode="auto">
            <a:xfrm>
              <a:off x="1147" y="1732"/>
              <a:ext cx="386" cy="1972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8957" name="Rectangle 13"/>
            <p:cNvSpPr>
              <a:spLocks noChangeArrowheads="1"/>
            </p:cNvSpPr>
            <p:nvPr/>
          </p:nvSpPr>
          <p:spPr bwMode="auto">
            <a:xfrm>
              <a:off x="1533" y="1872"/>
              <a:ext cx="804" cy="1832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9033" name="Text Box 89"/>
            <p:cNvSpPr txBox="1">
              <a:spLocks noChangeArrowheads="1"/>
            </p:cNvSpPr>
            <p:nvPr/>
          </p:nvSpPr>
          <p:spPr bwMode="auto">
            <a:xfrm rot="-5400000">
              <a:off x="-74" y="2689"/>
              <a:ext cx="9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Bid no. 1</a:t>
              </a:r>
            </a:p>
          </p:txBody>
        </p:sp>
        <p:sp>
          <p:nvSpPr>
            <p:cNvPr id="339034" name="Text Box 90"/>
            <p:cNvSpPr txBox="1">
              <a:spLocks noChangeArrowheads="1"/>
            </p:cNvSpPr>
            <p:nvPr/>
          </p:nvSpPr>
          <p:spPr bwMode="auto">
            <a:xfrm rot="-5400000">
              <a:off x="357" y="2691"/>
              <a:ext cx="9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Bid no. 2</a:t>
              </a:r>
            </a:p>
          </p:txBody>
        </p:sp>
        <p:sp>
          <p:nvSpPr>
            <p:cNvPr id="339035" name="Text Box 91"/>
            <p:cNvSpPr txBox="1">
              <a:spLocks noChangeArrowheads="1"/>
            </p:cNvSpPr>
            <p:nvPr/>
          </p:nvSpPr>
          <p:spPr bwMode="auto">
            <a:xfrm rot="-5400000">
              <a:off x="866" y="2691"/>
              <a:ext cx="9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Bid no. 3</a:t>
              </a:r>
            </a:p>
          </p:txBody>
        </p:sp>
        <p:sp>
          <p:nvSpPr>
            <p:cNvPr id="339036" name="Text Box 92"/>
            <p:cNvSpPr txBox="1">
              <a:spLocks noChangeArrowheads="1"/>
            </p:cNvSpPr>
            <p:nvPr/>
          </p:nvSpPr>
          <p:spPr bwMode="auto">
            <a:xfrm rot="-5400000">
              <a:off x="1403" y="2691"/>
              <a:ext cx="9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Bid no. 4</a:t>
              </a:r>
            </a:p>
          </p:txBody>
        </p:sp>
        <p:grpSp>
          <p:nvGrpSpPr>
            <p:cNvPr id="4" name="Group 97"/>
            <p:cNvGrpSpPr>
              <a:grpSpLocks/>
            </p:cNvGrpSpPr>
            <p:nvPr/>
          </p:nvGrpSpPr>
          <p:grpSpPr bwMode="auto">
            <a:xfrm>
              <a:off x="2337" y="2036"/>
              <a:ext cx="731" cy="1668"/>
              <a:chOff x="2557" y="2216"/>
              <a:chExt cx="731" cy="1668"/>
            </a:xfrm>
          </p:grpSpPr>
          <p:sp>
            <p:nvSpPr>
              <p:cNvPr id="338958" name="Rectangle 14"/>
              <p:cNvSpPr>
                <a:spLocks noChangeArrowheads="1"/>
              </p:cNvSpPr>
              <p:nvPr/>
            </p:nvSpPr>
            <p:spPr bwMode="auto">
              <a:xfrm>
                <a:off x="2557" y="2216"/>
                <a:ext cx="731" cy="1668"/>
              </a:xfrm>
              <a:prstGeom prst="rect">
                <a:avLst/>
              </a:prstGeom>
              <a:solidFill>
                <a:srgbClr val="FF9933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339037" name="Text Box 93"/>
              <p:cNvSpPr txBox="1">
                <a:spLocks noChangeArrowheads="1"/>
              </p:cNvSpPr>
              <p:nvPr/>
            </p:nvSpPr>
            <p:spPr bwMode="auto">
              <a:xfrm rot="-5400000">
                <a:off x="2474" y="2871"/>
                <a:ext cx="9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GB" dirty="0">
                    <a:solidFill>
                      <a:schemeClr val="tx1"/>
                    </a:solidFill>
                  </a:rPr>
                  <a:t>Bid no. 5</a:t>
                </a:r>
              </a:p>
            </p:txBody>
          </p:sp>
        </p:grpSp>
        <p:sp>
          <p:nvSpPr>
            <p:cNvPr id="339043" name="Rectangle 99"/>
            <p:cNvSpPr>
              <a:spLocks noChangeArrowheads="1"/>
            </p:cNvSpPr>
            <p:nvPr/>
          </p:nvSpPr>
          <p:spPr bwMode="auto">
            <a:xfrm>
              <a:off x="3068" y="2257"/>
              <a:ext cx="731" cy="1447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9044" name="Text Box 100"/>
            <p:cNvSpPr txBox="1">
              <a:spLocks noChangeArrowheads="1"/>
            </p:cNvSpPr>
            <p:nvPr/>
          </p:nvSpPr>
          <p:spPr bwMode="auto">
            <a:xfrm rot="-5400000">
              <a:off x="2973" y="2694"/>
              <a:ext cx="9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Bid no. 6</a:t>
              </a:r>
            </a:p>
          </p:txBody>
        </p:sp>
      </p:grp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5713413" y="1992313"/>
            <a:ext cx="1455737" cy="3848100"/>
            <a:chOff x="3599" y="1282"/>
            <a:chExt cx="917" cy="2424"/>
          </a:xfrm>
        </p:grpSpPr>
        <p:sp>
          <p:nvSpPr>
            <p:cNvPr id="339028" name="Line 84"/>
            <p:cNvSpPr>
              <a:spLocks noChangeShapeType="1"/>
            </p:cNvSpPr>
            <p:nvPr/>
          </p:nvSpPr>
          <p:spPr bwMode="auto">
            <a:xfrm flipH="1">
              <a:off x="3622" y="1364"/>
              <a:ext cx="0" cy="234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 dirty="0"/>
            </a:p>
          </p:txBody>
        </p:sp>
        <p:sp>
          <p:nvSpPr>
            <p:cNvPr id="339029" name="Text Box 85"/>
            <p:cNvSpPr txBox="1">
              <a:spLocks noChangeArrowheads="1"/>
            </p:cNvSpPr>
            <p:nvPr/>
          </p:nvSpPr>
          <p:spPr bwMode="auto">
            <a:xfrm>
              <a:off x="3599" y="1282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rgbClr val="008000"/>
                  </a:solidFill>
                </a:rPr>
                <a:t>Capacity</a:t>
              </a:r>
            </a:p>
          </p:txBody>
        </p:sp>
      </p:grpSp>
      <p:grpSp>
        <p:nvGrpSpPr>
          <p:cNvPr id="6" name="Group 122"/>
          <p:cNvGrpSpPr>
            <a:grpSpLocks/>
          </p:cNvGrpSpPr>
          <p:nvPr/>
        </p:nvGrpSpPr>
        <p:grpSpPr bwMode="auto">
          <a:xfrm>
            <a:off x="319088" y="3124205"/>
            <a:ext cx="8458193" cy="708025"/>
            <a:chOff x="201" y="1995"/>
            <a:chExt cx="5328" cy="446"/>
          </a:xfrm>
        </p:grpSpPr>
        <p:sp>
          <p:nvSpPr>
            <p:cNvPr id="339045" name="Line 101"/>
            <p:cNvSpPr>
              <a:spLocks noChangeShapeType="1"/>
            </p:cNvSpPr>
            <p:nvPr/>
          </p:nvSpPr>
          <p:spPr bwMode="auto">
            <a:xfrm>
              <a:off x="201" y="2258"/>
              <a:ext cx="395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 dirty="0"/>
            </a:p>
          </p:txBody>
        </p:sp>
        <p:sp>
          <p:nvSpPr>
            <p:cNvPr id="339046" name="Text Box 102"/>
            <p:cNvSpPr txBox="1">
              <a:spLocks noChangeArrowheads="1"/>
            </p:cNvSpPr>
            <p:nvPr/>
          </p:nvSpPr>
          <p:spPr bwMode="auto">
            <a:xfrm>
              <a:off x="4190" y="1995"/>
              <a:ext cx="1339" cy="4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dirty="0">
                  <a:solidFill>
                    <a:schemeClr val="tx1"/>
                  </a:solidFill>
                </a:rPr>
                <a:t>Everyone pay</a:t>
              </a:r>
            </a:p>
            <a:p>
              <a:pPr algn="ctr" defTabSz="762000"/>
              <a:r>
                <a:rPr lang="en-GB" dirty="0">
                  <a:solidFill>
                    <a:schemeClr val="tx1"/>
                  </a:solidFill>
                </a:rPr>
                <a:t>this price</a:t>
              </a:r>
            </a:p>
          </p:txBody>
        </p:sp>
      </p:grpSp>
      <p:sp>
        <p:nvSpPr>
          <p:cNvPr id="339048" name="Text Box 104"/>
          <p:cNvSpPr txBox="1">
            <a:spLocks noChangeArrowheads="1"/>
          </p:cNvSpPr>
          <p:nvPr/>
        </p:nvSpPr>
        <p:spPr bwMode="auto">
          <a:xfrm>
            <a:off x="9145588" y="5610225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GB" dirty="0">
                <a:solidFill>
                  <a:schemeClr val="tx1"/>
                </a:solidFill>
              </a:rPr>
              <a:t>MW</a:t>
            </a:r>
          </a:p>
        </p:txBody>
      </p:sp>
      <p:sp>
        <p:nvSpPr>
          <p:cNvPr id="339049" name="Text Box 105"/>
          <p:cNvSpPr txBox="1">
            <a:spLocks noChangeArrowheads="1"/>
          </p:cNvSpPr>
          <p:nvPr/>
        </p:nvSpPr>
        <p:spPr bwMode="auto">
          <a:xfrm>
            <a:off x="7820715" y="5957208"/>
            <a:ext cx="2010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GB" dirty="0" smtClean="0">
                <a:solidFill>
                  <a:schemeClr val="tx1"/>
                </a:solidFill>
              </a:rPr>
              <a:t>FTR capacity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7" name="Group 124"/>
          <p:cNvGrpSpPr>
            <a:grpSpLocks/>
          </p:cNvGrpSpPr>
          <p:nvPr/>
        </p:nvGrpSpPr>
        <p:grpSpPr bwMode="auto">
          <a:xfrm>
            <a:off x="193675" y="1325563"/>
            <a:ext cx="127000" cy="4637087"/>
            <a:chOff x="122" y="862"/>
            <a:chExt cx="80" cy="2921"/>
          </a:xfrm>
        </p:grpSpPr>
        <p:sp>
          <p:nvSpPr>
            <p:cNvPr id="338978" name="Line 34"/>
            <p:cNvSpPr>
              <a:spLocks noChangeShapeType="1"/>
            </p:cNvSpPr>
            <p:nvPr/>
          </p:nvSpPr>
          <p:spPr bwMode="auto">
            <a:xfrm>
              <a:off x="201" y="1026"/>
              <a:ext cx="1" cy="26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8980" name="Line 36"/>
            <p:cNvSpPr>
              <a:spLocks noChangeShapeType="1"/>
            </p:cNvSpPr>
            <p:nvPr/>
          </p:nvSpPr>
          <p:spPr bwMode="auto">
            <a:xfrm>
              <a:off x="122" y="2373"/>
              <a:ext cx="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8981" name="Line 37"/>
            <p:cNvSpPr>
              <a:spLocks noChangeShapeType="1"/>
            </p:cNvSpPr>
            <p:nvPr/>
          </p:nvSpPr>
          <p:spPr bwMode="auto">
            <a:xfrm>
              <a:off x="122" y="2373"/>
              <a:ext cx="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8982" name="Line 38"/>
            <p:cNvSpPr>
              <a:spLocks noChangeShapeType="1"/>
            </p:cNvSpPr>
            <p:nvPr/>
          </p:nvSpPr>
          <p:spPr bwMode="auto">
            <a:xfrm>
              <a:off x="122" y="1692"/>
              <a:ext cx="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8983" name="Line 39"/>
            <p:cNvSpPr>
              <a:spLocks noChangeShapeType="1"/>
            </p:cNvSpPr>
            <p:nvPr/>
          </p:nvSpPr>
          <p:spPr bwMode="auto">
            <a:xfrm>
              <a:off x="122" y="1026"/>
              <a:ext cx="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39039" name="Line 95"/>
            <p:cNvSpPr>
              <a:spLocks noChangeShapeType="1"/>
            </p:cNvSpPr>
            <p:nvPr/>
          </p:nvSpPr>
          <p:spPr bwMode="auto">
            <a:xfrm>
              <a:off x="201" y="862"/>
              <a:ext cx="0" cy="28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 dirty="0"/>
            </a:p>
          </p:txBody>
        </p:sp>
        <p:grpSp>
          <p:nvGrpSpPr>
            <p:cNvPr id="8" name="Group 123"/>
            <p:cNvGrpSpPr>
              <a:grpSpLocks/>
            </p:cNvGrpSpPr>
            <p:nvPr/>
          </p:nvGrpSpPr>
          <p:grpSpPr bwMode="auto">
            <a:xfrm>
              <a:off x="122" y="3704"/>
              <a:ext cx="80" cy="79"/>
              <a:chOff x="122" y="3704"/>
              <a:chExt cx="80" cy="79"/>
            </a:xfrm>
          </p:grpSpPr>
          <p:sp>
            <p:nvSpPr>
              <p:cNvPr id="338979" name="Line 35"/>
              <p:cNvSpPr>
                <a:spLocks noChangeShapeType="1"/>
              </p:cNvSpPr>
              <p:nvPr/>
            </p:nvSpPr>
            <p:spPr bwMode="auto">
              <a:xfrm>
                <a:off x="122" y="3704"/>
                <a:ext cx="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338984" name="Line 40"/>
              <p:cNvSpPr>
                <a:spLocks noChangeShapeType="1"/>
              </p:cNvSpPr>
              <p:nvPr/>
            </p:nvSpPr>
            <p:spPr bwMode="auto">
              <a:xfrm flipV="1">
                <a:off x="201" y="3704"/>
                <a:ext cx="1" cy="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</p:grpSp>
      </p:grpSp>
      <p:grpSp>
        <p:nvGrpSpPr>
          <p:cNvPr id="9" name="Group 125"/>
          <p:cNvGrpSpPr>
            <a:grpSpLocks/>
          </p:cNvGrpSpPr>
          <p:nvPr/>
        </p:nvGrpSpPr>
        <p:grpSpPr bwMode="auto">
          <a:xfrm>
            <a:off x="317500" y="5956300"/>
            <a:ext cx="5429250" cy="458788"/>
            <a:chOff x="200" y="3779"/>
            <a:chExt cx="3420" cy="289"/>
          </a:xfrm>
        </p:grpSpPr>
        <p:sp>
          <p:nvSpPr>
            <p:cNvPr id="339051" name="Line 107"/>
            <p:cNvSpPr>
              <a:spLocks noChangeShapeType="1"/>
            </p:cNvSpPr>
            <p:nvPr/>
          </p:nvSpPr>
          <p:spPr bwMode="auto">
            <a:xfrm flipV="1">
              <a:off x="200" y="3779"/>
              <a:ext cx="34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a-DK" dirty="0"/>
            </a:p>
          </p:txBody>
        </p:sp>
        <p:sp>
          <p:nvSpPr>
            <p:cNvPr id="339052" name="Text Box 108"/>
            <p:cNvSpPr txBox="1">
              <a:spLocks noChangeArrowheads="1"/>
            </p:cNvSpPr>
            <p:nvPr/>
          </p:nvSpPr>
          <p:spPr bwMode="auto">
            <a:xfrm>
              <a:off x="604" y="3780"/>
              <a:ext cx="1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Sold on auction</a:t>
              </a: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3736975" y="6130925"/>
            <a:ext cx="4279900" cy="458788"/>
            <a:chOff x="2354" y="3781"/>
            <a:chExt cx="2696" cy="289"/>
          </a:xfrm>
        </p:grpSpPr>
        <p:sp>
          <p:nvSpPr>
            <p:cNvPr id="339050" name="Line 106"/>
            <p:cNvSpPr>
              <a:spLocks noChangeShapeType="1"/>
            </p:cNvSpPr>
            <p:nvPr/>
          </p:nvSpPr>
          <p:spPr bwMode="auto">
            <a:xfrm>
              <a:off x="3068" y="3781"/>
              <a:ext cx="551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a-DK" dirty="0"/>
            </a:p>
          </p:txBody>
        </p:sp>
        <p:sp>
          <p:nvSpPr>
            <p:cNvPr id="339053" name="Text Box 109"/>
            <p:cNvSpPr txBox="1">
              <a:spLocks noChangeArrowheads="1"/>
            </p:cNvSpPr>
            <p:nvPr/>
          </p:nvSpPr>
          <p:spPr bwMode="auto">
            <a:xfrm>
              <a:off x="2354" y="3782"/>
              <a:ext cx="26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hlink"/>
                  </a:solidFill>
                </a:rPr>
                <a:t>Bid 6 only gets this capacity</a:t>
              </a:r>
            </a:p>
          </p:txBody>
        </p:sp>
      </p:grpSp>
      <p:sp>
        <p:nvSpPr>
          <p:cNvPr id="50" name="Pladsholder til dato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979E-8718-4345-A32C-627E7D9EC4DB}" type="slidenum">
              <a:rPr lang="da-DK"/>
              <a:pPr/>
              <a:t>3</a:t>
            </a:fld>
            <a:endParaRPr lang="da-DK" dirty="0"/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19088" y="1425575"/>
            <a:ext cx="8769350" cy="3197225"/>
            <a:chOff x="421" y="1006"/>
            <a:chExt cx="5524" cy="2014"/>
          </a:xfrm>
        </p:grpSpPr>
        <p:sp>
          <p:nvSpPr>
            <p:cNvPr id="348163" name="Line 1027"/>
            <p:cNvSpPr>
              <a:spLocks noChangeShapeType="1"/>
            </p:cNvSpPr>
            <p:nvPr/>
          </p:nvSpPr>
          <p:spPr bwMode="auto">
            <a:xfrm>
              <a:off x="421" y="3019"/>
              <a:ext cx="5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48164" name="Line 1028"/>
            <p:cNvSpPr>
              <a:spLocks noChangeShapeType="1"/>
            </p:cNvSpPr>
            <p:nvPr/>
          </p:nvSpPr>
          <p:spPr bwMode="auto">
            <a:xfrm>
              <a:off x="421" y="2353"/>
              <a:ext cx="5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48165" name="Line 1029"/>
            <p:cNvSpPr>
              <a:spLocks noChangeShapeType="1"/>
            </p:cNvSpPr>
            <p:nvPr/>
          </p:nvSpPr>
          <p:spPr bwMode="auto">
            <a:xfrm>
              <a:off x="421" y="1672"/>
              <a:ext cx="5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48166" name="Line 1030"/>
            <p:cNvSpPr>
              <a:spLocks noChangeShapeType="1"/>
            </p:cNvSpPr>
            <p:nvPr/>
          </p:nvSpPr>
          <p:spPr bwMode="auto">
            <a:xfrm>
              <a:off x="421" y="1006"/>
              <a:ext cx="55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  <p:sp>
        <p:nvSpPr>
          <p:cNvPr id="348167" name="Rectangle 1031"/>
          <p:cNvSpPr>
            <a:spLocks noChangeArrowheads="1"/>
          </p:cNvSpPr>
          <p:nvPr/>
        </p:nvSpPr>
        <p:spPr bwMode="auto">
          <a:xfrm>
            <a:off x="319088" y="1425575"/>
            <a:ext cx="8769350" cy="4251325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a-DK" dirty="0"/>
          </a:p>
        </p:txBody>
      </p:sp>
      <p:sp>
        <p:nvSpPr>
          <p:cNvPr id="348168" name="Text Box 1032"/>
          <p:cNvSpPr txBox="1">
            <a:spLocks noChangeArrowheads="1"/>
          </p:cNvSpPr>
          <p:nvPr/>
        </p:nvSpPr>
        <p:spPr bwMode="auto">
          <a:xfrm>
            <a:off x="-63500" y="738188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GB" dirty="0">
                <a:solidFill>
                  <a:schemeClr val="tx1"/>
                </a:solidFill>
              </a:rPr>
              <a:t>EUR/MW</a:t>
            </a:r>
          </a:p>
        </p:txBody>
      </p:sp>
      <p:sp>
        <p:nvSpPr>
          <p:cNvPr id="348169" name="Rectangle 103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8420100" cy="942975"/>
          </a:xfrm>
        </p:spPr>
        <p:txBody>
          <a:bodyPr/>
          <a:lstStyle/>
          <a:p>
            <a:pPr algn="l"/>
            <a:r>
              <a:rPr lang="en-GB" sz="2500" dirty="0" smtClean="0"/>
              <a:t>Setting the price of PTR/FTR capacity – </a:t>
            </a:r>
            <a:r>
              <a:rPr lang="en-GB" sz="2500" dirty="0" smtClean="0"/>
              <a:t>2</a:t>
            </a:r>
            <a:endParaRPr lang="en-GB" sz="2500" dirty="0"/>
          </a:p>
        </p:txBody>
      </p:sp>
      <p:sp>
        <p:nvSpPr>
          <p:cNvPr id="348178" name="Line 1042"/>
          <p:cNvSpPr>
            <a:spLocks noChangeShapeType="1"/>
          </p:cNvSpPr>
          <p:nvPr/>
        </p:nvSpPr>
        <p:spPr bwMode="auto">
          <a:xfrm>
            <a:off x="319088" y="5683250"/>
            <a:ext cx="8826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a-DK" dirty="0"/>
          </a:p>
        </p:txBody>
      </p:sp>
      <p:sp>
        <p:nvSpPr>
          <p:cNvPr id="348179" name="Text Box 1043"/>
          <p:cNvSpPr txBox="1">
            <a:spLocks noChangeArrowheads="1"/>
          </p:cNvSpPr>
          <p:nvPr/>
        </p:nvSpPr>
        <p:spPr bwMode="auto">
          <a:xfrm>
            <a:off x="9145588" y="5449888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GB" dirty="0">
                <a:solidFill>
                  <a:schemeClr val="tx1"/>
                </a:solidFill>
              </a:rPr>
              <a:t>MW</a:t>
            </a:r>
          </a:p>
        </p:txBody>
      </p:sp>
      <p:sp>
        <p:nvSpPr>
          <p:cNvPr id="348180" name="Text Box 1044"/>
          <p:cNvSpPr txBox="1">
            <a:spLocks noChangeArrowheads="1"/>
          </p:cNvSpPr>
          <p:nvPr/>
        </p:nvSpPr>
        <p:spPr bwMode="auto">
          <a:xfrm>
            <a:off x="7878771" y="5796871"/>
            <a:ext cx="2010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GB" dirty="0" smtClean="0"/>
              <a:t>FTR c</a:t>
            </a:r>
            <a:r>
              <a:rPr lang="en-GB" dirty="0" smtClean="0">
                <a:solidFill>
                  <a:schemeClr val="tx1"/>
                </a:solidFill>
              </a:rPr>
              <a:t>apacity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" name="Group 1075"/>
          <p:cNvGrpSpPr>
            <a:grpSpLocks/>
          </p:cNvGrpSpPr>
          <p:nvPr/>
        </p:nvGrpSpPr>
        <p:grpSpPr bwMode="auto">
          <a:xfrm>
            <a:off x="193675" y="1165225"/>
            <a:ext cx="127000" cy="4637088"/>
            <a:chOff x="122" y="734"/>
            <a:chExt cx="80" cy="2921"/>
          </a:xfrm>
        </p:grpSpPr>
        <p:grpSp>
          <p:nvGrpSpPr>
            <p:cNvPr id="4" name="Group 1034"/>
            <p:cNvGrpSpPr>
              <a:grpSpLocks/>
            </p:cNvGrpSpPr>
            <p:nvPr/>
          </p:nvGrpSpPr>
          <p:grpSpPr bwMode="auto">
            <a:xfrm>
              <a:off x="122" y="734"/>
              <a:ext cx="80" cy="2848"/>
              <a:chOff x="122" y="862"/>
              <a:chExt cx="80" cy="2848"/>
            </a:xfrm>
          </p:grpSpPr>
          <p:sp>
            <p:nvSpPr>
              <p:cNvPr id="348171" name="Line 1035"/>
              <p:cNvSpPr>
                <a:spLocks noChangeShapeType="1"/>
              </p:cNvSpPr>
              <p:nvPr/>
            </p:nvSpPr>
            <p:spPr bwMode="auto">
              <a:xfrm>
                <a:off x="201" y="1026"/>
                <a:ext cx="1" cy="26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348172" name="Line 1036"/>
              <p:cNvSpPr>
                <a:spLocks noChangeShapeType="1"/>
              </p:cNvSpPr>
              <p:nvPr/>
            </p:nvSpPr>
            <p:spPr bwMode="auto">
              <a:xfrm>
                <a:off x="122" y="3704"/>
                <a:ext cx="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348173" name="Line 1037"/>
              <p:cNvSpPr>
                <a:spLocks noChangeShapeType="1"/>
              </p:cNvSpPr>
              <p:nvPr/>
            </p:nvSpPr>
            <p:spPr bwMode="auto">
              <a:xfrm>
                <a:off x="122" y="2373"/>
                <a:ext cx="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348174" name="Line 1038"/>
              <p:cNvSpPr>
                <a:spLocks noChangeShapeType="1"/>
              </p:cNvSpPr>
              <p:nvPr/>
            </p:nvSpPr>
            <p:spPr bwMode="auto">
              <a:xfrm>
                <a:off x="122" y="2373"/>
                <a:ext cx="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348175" name="Line 1039"/>
              <p:cNvSpPr>
                <a:spLocks noChangeShapeType="1"/>
              </p:cNvSpPr>
              <p:nvPr/>
            </p:nvSpPr>
            <p:spPr bwMode="auto">
              <a:xfrm>
                <a:off x="122" y="1692"/>
                <a:ext cx="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348176" name="Line 1040"/>
              <p:cNvSpPr>
                <a:spLocks noChangeShapeType="1"/>
              </p:cNvSpPr>
              <p:nvPr/>
            </p:nvSpPr>
            <p:spPr bwMode="auto">
              <a:xfrm>
                <a:off x="122" y="1026"/>
                <a:ext cx="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348177" name="Line 1041"/>
              <p:cNvSpPr>
                <a:spLocks noChangeShapeType="1"/>
              </p:cNvSpPr>
              <p:nvPr/>
            </p:nvSpPr>
            <p:spPr bwMode="auto">
              <a:xfrm>
                <a:off x="201" y="862"/>
                <a:ext cx="0" cy="28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a-DK" dirty="0"/>
              </a:p>
            </p:txBody>
          </p:sp>
        </p:grpSp>
        <p:sp>
          <p:nvSpPr>
            <p:cNvPr id="348181" name="Line 1045"/>
            <p:cNvSpPr>
              <a:spLocks noChangeShapeType="1"/>
            </p:cNvSpPr>
            <p:nvPr/>
          </p:nvSpPr>
          <p:spPr bwMode="auto">
            <a:xfrm flipV="1">
              <a:off x="201" y="3576"/>
              <a:ext cx="1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  <p:grpSp>
        <p:nvGrpSpPr>
          <p:cNvPr id="5" name="Group 1076"/>
          <p:cNvGrpSpPr>
            <a:grpSpLocks/>
          </p:cNvGrpSpPr>
          <p:nvPr/>
        </p:nvGrpSpPr>
        <p:grpSpPr bwMode="auto">
          <a:xfrm>
            <a:off x="317500" y="5797550"/>
            <a:ext cx="6042025" cy="457200"/>
            <a:chOff x="200" y="3652"/>
            <a:chExt cx="3806" cy="288"/>
          </a:xfrm>
        </p:grpSpPr>
        <p:sp>
          <p:nvSpPr>
            <p:cNvPr id="348183" name="Line 1047"/>
            <p:cNvSpPr>
              <a:spLocks noChangeShapeType="1"/>
            </p:cNvSpPr>
            <p:nvPr/>
          </p:nvSpPr>
          <p:spPr bwMode="auto">
            <a:xfrm flipV="1">
              <a:off x="200" y="3652"/>
              <a:ext cx="38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a-DK" dirty="0"/>
            </a:p>
          </p:txBody>
        </p:sp>
        <p:sp>
          <p:nvSpPr>
            <p:cNvPr id="348184" name="Text Box 1048"/>
            <p:cNvSpPr txBox="1">
              <a:spLocks noChangeArrowheads="1"/>
            </p:cNvSpPr>
            <p:nvPr/>
          </p:nvSpPr>
          <p:spPr bwMode="auto">
            <a:xfrm>
              <a:off x="604" y="3652"/>
              <a:ext cx="1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Sold on auction</a:t>
              </a:r>
            </a:p>
          </p:txBody>
        </p:sp>
      </p:grpSp>
      <p:grpSp>
        <p:nvGrpSpPr>
          <p:cNvPr id="6" name="Group 1049"/>
          <p:cNvGrpSpPr>
            <a:grpSpLocks/>
          </p:cNvGrpSpPr>
          <p:nvPr/>
        </p:nvGrpSpPr>
        <p:grpSpPr bwMode="auto">
          <a:xfrm>
            <a:off x="3146425" y="6013451"/>
            <a:ext cx="4967288" cy="503238"/>
            <a:chOff x="1982" y="3788"/>
            <a:chExt cx="3129" cy="317"/>
          </a:xfrm>
        </p:grpSpPr>
        <p:sp>
          <p:nvSpPr>
            <p:cNvPr id="348186" name="Line 1050"/>
            <p:cNvSpPr>
              <a:spLocks noChangeShapeType="1"/>
            </p:cNvSpPr>
            <p:nvPr/>
          </p:nvSpPr>
          <p:spPr bwMode="auto">
            <a:xfrm flipV="1">
              <a:off x="3066" y="3788"/>
              <a:ext cx="941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a-DK" dirty="0"/>
            </a:p>
          </p:txBody>
        </p:sp>
        <p:sp>
          <p:nvSpPr>
            <p:cNvPr id="348187" name="Text Box 1051"/>
            <p:cNvSpPr txBox="1">
              <a:spLocks noChangeArrowheads="1"/>
            </p:cNvSpPr>
            <p:nvPr/>
          </p:nvSpPr>
          <p:spPr bwMode="auto">
            <a:xfrm>
              <a:off x="1982" y="3853"/>
              <a:ext cx="31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hlink"/>
                  </a:solidFill>
                </a:rPr>
                <a:t>This is split betw. no. 6 and no. 7</a:t>
              </a:r>
            </a:p>
          </p:txBody>
        </p:sp>
      </p:grpSp>
      <p:grpSp>
        <p:nvGrpSpPr>
          <p:cNvPr id="7" name="Group 1052"/>
          <p:cNvGrpSpPr>
            <a:grpSpLocks/>
          </p:cNvGrpSpPr>
          <p:nvPr/>
        </p:nvGrpSpPr>
        <p:grpSpPr bwMode="auto">
          <a:xfrm>
            <a:off x="319088" y="1758950"/>
            <a:ext cx="6556375" cy="3919538"/>
            <a:chOff x="201" y="1236"/>
            <a:chExt cx="4130" cy="2469"/>
          </a:xfrm>
        </p:grpSpPr>
        <p:sp>
          <p:nvSpPr>
            <p:cNvPr id="348189" name="Rectangle 1053"/>
            <p:cNvSpPr>
              <a:spLocks noChangeArrowheads="1"/>
            </p:cNvSpPr>
            <p:nvPr/>
          </p:nvSpPr>
          <p:spPr bwMode="auto">
            <a:xfrm>
              <a:off x="201" y="1236"/>
              <a:ext cx="372" cy="246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48190" name="Rectangle 1054"/>
            <p:cNvSpPr>
              <a:spLocks noChangeArrowheads="1"/>
            </p:cNvSpPr>
            <p:nvPr/>
          </p:nvSpPr>
          <p:spPr bwMode="auto">
            <a:xfrm>
              <a:off x="573" y="1436"/>
              <a:ext cx="574" cy="226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48191" name="Rectangle 1055"/>
            <p:cNvSpPr>
              <a:spLocks noChangeArrowheads="1"/>
            </p:cNvSpPr>
            <p:nvPr/>
          </p:nvSpPr>
          <p:spPr bwMode="auto">
            <a:xfrm>
              <a:off x="1147" y="1732"/>
              <a:ext cx="386" cy="1972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48192" name="Rectangle 1056"/>
            <p:cNvSpPr>
              <a:spLocks noChangeArrowheads="1"/>
            </p:cNvSpPr>
            <p:nvPr/>
          </p:nvSpPr>
          <p:spPr bwMode="auto">
            <a:xfrm>
              <a:off x="1533" y="1872"/>
              <a:ext cx="804" cy="1832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48193" name="Text Box 1057"/>
            <p:cNvSpPr txBox="1">
              <a:spLocks noChangeArrowheads="1"/>
            </p:cNvSpPr>
            <p:nvPr/>
          </p:nvSpPr>
          <p:spPr bwMode="auto">
            <a:xfrm rot="-5400000">
              <a:off x="-74" y="2670"/>
              <a:ext cx="9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Bid no. 1</a:t>
              </a:r>
            </a:p>
          </p:txBody>
        </p:sp>
        <p:sp>
          <p:nvSpPr>
            <p:cNvPr id="348194" name="Text Box 1058"/>
            <p:cNvSpPr txBox="1">
              <a:spLocks noChangeArrowheads="1"/>
            </p:cNvSpPr>
            <p:nvPr/>
          </p:nvSpPr>
          <p:spPr bwMode="auto">
            <a:xfrm rot="-5400000">
              <a:off x="357" y="2691"/>
              <a:ext cx="9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Bid no. 2</a:t>
              </a:r>
            </a:p>
          </p:txBody>
        </p:sp>
        <p:sp>
          <p:nvSpPr>
            <p:cNvPr id="348195" name="Text Box 1059"/>
            <p:cNvSpPr txBox="1">
              <a:spLocks noChangeArrowheads="1"/>
            </p:cNvSpPr>
            <p:nvPr/>
          </p:nvSpPr>
          <p:spPr bwMode="auto">
            <a:xfrm rot="-5400000">
              <a:off x="866" y="2691"/>
              <a:ext cx="9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Bid no. 3</a:t>
              </a:r>
            </a:p>
          </p:txBody>
        </p:sp>
        <p:sp>
          <p:nvSpPr>
            <p:cNvPr id="348196" name="Text Box 1060"/>
            <p:cNvSpPr txBox="1">
              <a:spLocks noChangeArrowheads="1"/>
            </p:cNvSpPr>
            <p:nvPr/>
          </p:nvSpPr>
          <p:spPr bwMode="auto">
            <a:xfrm rot="-5400000">
              <a:off x="1403" y="2691"/>
              <a:ext cx="9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Bid no. 4</a:t>
              </a:r>
            </a:p>
          </p:txBody>
        </p:sp>
        <p:grpSp>
          <p:nvGrpSpPr>
            <p:cNvPr id="8" name="Group 1061"/>
            <p:cNvGrpSpPr>
              <a:grpSpLocks/>
            </p:cNvGrpSpPr>
            <p:nvPr/>
          </p:nvGrpSpPr>
          <p:grpSpPr bwMode="auto">
            <a:xfrm>
              <a:off x="2337" y="2036"/>
              <a:ext cx="731" cy="1668"/>
              <a:chOff x="2557" y="2216"/>
              <a:chExt cx="731" cy="1668"/>
            </a:xfrm>
          </p:grpSpPr>
          <p:sp>
            <p:nvSpPr>
              <p:cNvPr id="348198" name="Rectangle 1062"/>
              <p:cNvSpPr>
                <a:spLocks noChangeArrowheads="1"/>
              </p:cNvSpPr>
              <p:nvPr/>
            </p:nvSpPr>
            <p:spPr bwMode="auto">
              <a:xfrm>
                <a:off x="2557" y="2216"/>
                <a:ext cx="731" cy="1668"/>
              </a:xfrm>
              <a:prstGeom prst="rect">
                <a:avLst/>
              </a:prstGeom>
              <a:solidFill>
                <a:srgbClr val="FF9933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348199" name="Text Box 1063"/>
              <p:cNvSpPr txBox="1">
                <a:spLocks noChangeArrowheads="1"/>
              </p:cNvSpPr>
              <p:nvPr/>
            </p:nvSpPr>
            <p:spPr bwMode="auto">
              <a:xfrm rot="-5400000">
                <a:off x="2474" y="2871"/>
                <a:ext cx="9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GB" dirty="0">
                    <a:solidFill>
                      <a:schemeClr val="tx1"/>
                    </a:solidFill>
                  </a:rPr>
                  <a:t>Bid no. 5</a:t>
                </a:r>
              </a:p>
            </p:txBody>
          </p:sp>
        </p:grpSp>
        <p:grpSp>
          <p:nvGrpSpPr>
            <p:cNvPr id="9" name="Group 1064"/>
            <p:cNvGrpSpPr>
              <a:grpSpLocks/>
            </p:cNvGrpSpPr>
            <p:nvPr/>
          </p:nvGrpSpPr>
          <p:grpSpPr bwMode="auto">
            <a:xfrm>
              <a:off x="3068" y="2258"/>
              <a:ext cx="731" cy="1446"/>
              <a:chOff x="3068" y="2258"/>
              <a:chExt cx="731" cy="1446"/>
            </a:xfrm>
          </p:grpSpPr>
          <p:sp>
            <p:nvSpPr>
              <p:cNvPr id="348201" name="Rectangle 1065"/>
              <p:cNvSpPr>
                <a:spLocks noChangeArrowheads="1"/>
              </p:cNvSpPr>
              <p:nvPr/>
            </p:nvSpPr>
            <p:spPr bwMode="auto">
              <a:xfrm>
                <a:off x="3068" y="2258"/>
                <a:ext cx="731" cy="1446"/>
              </a:xfrm>
              <a:prstGeom prst="rect">
                <a:avLst/>
              </a:prstGeom>
              <a:solidFill>
                <a:srgbClr val="FF9933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348202" name="Text Box 1066"/>
              <p:cNvSpPr txBox="1">
                <a:spLocks noChangeArrowheads="1"/>
              </p:cNvSpPr>
              <p:nvPr/>
            </p:nvSpPr>
            <p:spPr bwMode="auto">
              <a:xfrm rot="-5400000">
                <a:off x="2973" y="2694"/>
                <a:ext cx="9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GB" dirty="0">
                    <a:solidFill>
                      <a:schemeClr val="tx1"/>
                    </a:solidFill>
                  </a:rPr>
                  <a:t>Bid no. 6</a:t>
                </a:r>
              </a:p>
            </p:txBody>
          </p:sp>
        </p:grpSp>
        <p:sp>
          <p:nvSpPr>
            <p:cNvPr id="348203" name="Rectangle 1067"/>
            <p:cNvSpPr>
              <a:spLocks noChangeArrowheads="1"/>
            </p:cNvSpPr>
            <p:nvPr/>
          </p:nvSpPr>
          <p:spPr bwMode="auto">
            <a:xfrm>
              <a:off x="3798" y="2258"/>
              <a:ext cx="533" cy="1447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48204" name="Text Box 1068"/>
            <p:cNvSpPr txBox="1">
              <a:spLocks noChangeArrowheads="1"/>
            </p:cNvSpPr>
            <p:nvPr/>
          </p:nvSpPr>
          <p:spPr bwMode="auto">
            <a:xfrm rot="-5400000">
              <a:off x="3702" y="2694"/>
              <a:ext cx="9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Bid no. 7</a:t>
              </a:r>
            </a:p>
          </p:txBody>
        </p:sp>
      </p:grpSp>
      <p:grpSp>
        <p:nvGrpSpPr>
          <p:cNvPr id="10" name="Group 1069"/>
          <p:cNvGrpSpPr>
            <a:grpSpLocks/>
          </p:cNvGrpSpPr>
          <p:nvPr/>
        </p:nvGrpSpPr>
        <p:grpSpPr bwMode="auto">
          <a:xfrm>
            <a:off x="6323013" y="1831975"/>
            <a:ext cx="1455737" cy="3848100"/>
            <a:chOff x="3599" y="1282"/>
            <a:chExt cx="917" cy="2424"/>
          </a:xfrm>
        </p:grpSpPr>
        <p:sp>
          <p:nvSpPr>
            <p:cNvPr id="348206" name="Line 1070"/>
            <p:cNvSpPr>
              <a:spLocks noChangeShapeType="1"/>
            </p:cNvSpPr>
            <p:nvPr/>
          </p:nvSpPr>
          <p:spPr bwMode="auto">
            <a:xfrm flipH="1">
              <a:off x="3622" y="1364"/>
              <a:ext cx="0" cy="234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 dirty="0"/>
            </a:p>
          </p:txBody>
        </p:sp>
        <p:sp>
          <p:nvSpPr>
            <p:cNvPr id="348207" name="Text Box 1071"/>
            <p:cNvSpPr txBox="1">
              <a:spLocks noChangeArrowheads="1"/>
            </p:cNvSpPr>
            <p:nvPr/>
          </p:nvSpPr>
          <p:spPr bwMode="auto">
            <a:xfrm>
              <a:off x="3599" y="1282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rgbClr val="008000"/>
                  </a:solidFill>
                </a:rPr>
                <a:t>Capacity</a:t>
              </a:r>
            </a:p>
          </p:txBody>
        </p:sp>
      </p:grpSp>
      <p:grpSp>
        <p:nvGrpSpPr>
          <p:cNvPr id="11" name="Group 1077"/>
          <p:cNvGrpSpPr>
            <a:grpSpLocks/>
          </p:cNvGrpSpPr>
          <p:nvPr/>
        </p:nvGrpSpPr>
        <p:grpSpPr bwMode="auto">
          <a:xfrm>
            <a:off x="319088" y="2973394"/>
            <a:ext cx="8923341" cy="822325"/>
            <a:chOff x="201" y="1873"/>
            <a:chExt cx="5621" cy="518"/>
          </a:xfrm>
        </p:grpSpPr>
        <p:sp>
          <p:nvSpPr>
            <p:cNvPr id="348209" name="Line 1073"/>
            <p:cNvSpPr>
              <a:spLocks noChangeShapeType="1"/>
            </p:cNvSpPr>
            <p:nvPr/>
          </p:nvSpPr>
          <p:spPr bwMode="auto">
            <a:xfrm>
              <a:off x="201" y="2129"/>
              <a:ext cx="4328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 dirty="0"/>
            </a:p>
          </p:txBody>
        </p:sp>
        <p:sp>
          <p:nvSpPr>
            <p:cNvPr id="348210" name="Text Box 1074"/>
            <p:cNvSpPr txBox="1">
              <a:spLocks noChangeArrowheads="1"/>
            </p:cNvSpPr>
            <p:nvPr/>
          </p:nvSpPr>
          <p:spPr bwMode="auto">
            <a:xfrm>
              <a:off x="4457" y="1873"/>
              <a:ext cx="1365" cy="5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Everyone pay</a:t>
              </a:r>
            </a:p>
            <a:p>
              <a:pPr defTabSz="762000"/>
              <a:r>
                <a:rPr lang="en-GB" dirty="0">
                  <a:solidFill>
                    <a:schemeClr val="tx1"/>
                  </a:solidFill>
                </a:rPr>
                <a:t>this price</a:t>
              </a:r>
            </a:p>
          </p:txBody>
        </p:sp>
      </p:grpSp>
      <p:sp>
        <p:nvSpPr>
          <p:cNvPr id="53" name="Pladsholder til dato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19461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DBABFDF4-34FF-4B50-824F-6BE222BA2521}" type="slidenum">
              <a:rPr lang="en-GB" smtClean="0"/>
              <a:pPr defTabSz="762000"/>
              <a:t>4</a:t>
            </a:fld>
            <a:endParaRPr lang="en-GB" dirty="0" smtClean="0"/>
          </a:p>
        </p:txBody>
      </p:sp>
      <p:sp>
        <p:nvSpPr>
          <p:cNvPr id="19462" name="Tekstboks 98"/>
          <p:cNvSpPr txBox="1">
            <a:spLocks noChangeArrowheads="1"/>
          </p:cNvSpPr>
          <p:nvPr/>
        </p:nvSpPr>
        <p:spPr bwMode="auto">
          <a:xfrm>
            <a:off x="115044" y="1931094"/>
            <a:ext cx="966161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</a:t>
            </a:r>
            <a:r>
              <a:rPr lang="en-GB" sz="4000" i="1" dirty="0" smtClean="0"/>
              <a:t>Consulting ApS</a:t>
            </a:r>
            <a:endParaRPr lang="en-GB" sz="4000" i="1" dirty="0"/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 smtClean="0"/>
              <a:t>anders@houmollerconsulting.dk</a:t>
            </a:r>
          </a:p>
          <a:p>
            <a:pPr algn="ctr"/>
            <a:r>
              <a:rPr lang="en-GB" sz="4000" dirty="0" smtClean="0"/>
              <a:t>aph@copenhageneconomics.com</a:t>
            </a:r>
          </a:p>
          <a:p>
            <a:pPr algn="ctr"/>
            <a:r>
              <a:rPr lang="en-GB" sz="4000" dirty="0" smtClean="0"/>
              <a:t>Web houmollerconsulting.dk</a:t>
            </a:r>
            <a:endParaRPr lang="en-GB" sz="400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smtClean="0"/>
              <a:t>4 May 2015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476685-DEEB-4BB7-876C-746C28151CE2}"/>
</file>

<file path=customXml/itemProps2.xml><?xml version="1.0" encoding="utf-8"?>
<ds:datastoreItem xmlns:ds="http://schemas.openxmlformats.org/officeDocument/2006/customXml" ds:itemID="{48A76DFA-E03C-455B-87E3-596092E87179}"/>
</file>

<file path=customXml/itemProps3.xml><?xml version="1.0" encoding="utf-8"?>
<ds:datastoreItem xmlns:ds="http://schemas.openxmlformats.org/officeDocument/2006/customXml" ds:itemID="{3F8C695A-A5B3-4EAF-A719-E5351561C0CF}"/>
</file>

<file path=docProps/app.xml><?xml version="1.0" encoding="utf-8"?>
<Properties xmlns="http://schemas.openxmlformats.org/officeDocument/2006/extended-properties" xmlns:vt="http://schemas.openxmlformats.org/officeDocument/2006/docPropsVTypes">
  <TotalTime>13678</TotalTime>
  <Words>260</Words>
  <Application>Microsoft Office PowerPoint</Application>
  <PresentationFormat>A4 (210 x 297 mm)</PresentationFormat>
  <Paragraphs>57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Standarddesign</vt:lpstr>
      <vt:lpstr>Introduction Anders Plejdrup Houmøller CEO, Houmoller Consulting</vt:lpstr>
      <vt:lpstr>Setting the price of PTR/FTR capacity – 1</vt:lpstr>
      <vt:lpstr>Setting the price of PTR/FTR capacity – 2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Houmoller</cp:lastModifiedBy>
  <cp:revision>2027</cp:revision>
  <cp:lastPrinted>2001-03-05T16:13:52Z</cp:lastPrinted>
  <dcterms:created xsi:type="dcterms:W3CDTF">1998-01-18T15:08:52Z</dcterms:created>
  <dcterms:modified xsi:type="dcterms:W3CDTF">2015-05-04T09:54:17Z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