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30.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5.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9.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6.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notesSlides/notesSlide5.xml" ContentType="application/vnd.openxmlformats-officedocument.presentationml.notesSlide+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slideLayouts/slideLayout12.xml" ContentType="application/vnd.openxmlformats-officedocument.presentationml.slideLayout+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notesSlides/notesSlide7.xml" ContentType="application/vnd.openxmlformats-officedocument.presentationml.notesSlide+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notesSlides/notesSlide10.xml" ContentType="application/vnd.openxmlformats-officedocument.presentationml.notesSlide+xml"/>
  <Override PartName="/ppt/slideLayouts/slideLayout2.xml" ContentType="application/vnd.openxmlformats-officedocument.presentationml.slideLayout+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7"/>
  </p:notesMasterIdLst>
  <p:handoutMasterIdLst>
    <p:handoutMasterId r:id="rId38"/>
  </p:handoutMasterIdLst>
  <p:sldIdLst>
    <p:sldId id="830" r:id="rId2"/>
    <p:sldId id="888" r:id="rId3"/>
    <p:sldId id="890" r:id="rId4"/>
    <p:sldId id="893" r:id="rId5"/>
    <p:sldId id="894" r:id="rId6"/>
    <p:sldId id="886" r:id="rId7"/>
    <p:sldId id="839" r:id="rId8"/>
    <p:sldId id="878" r:id="rId9"/>
    <p:sldId id="896" r:id="rId10"/>
    <p:sldId id="895" r:id="rId11"/>
    <p:sldId id="865" r:id="rId12"/>
    <p:sldId id="869" r:id="rId13"/>
    <p:sldId id="887" r:id="rId14"/>
    <p:sldId id="853" r:id="rId15"/>
    <p:sldId id="866" r:id="rId16"/>
    <p:sldId id="873" r:id="rId17"/>
    <p:sldId id="849" r:id="rId18"/>
    <p:sldId id="870" r:id="rId19"/>
    <p:sldId id="843" r:id="rId20"/>
    <p:sldId id="897" r:id="rId21"/>
    <p:sldId id="808" r:id="rId22"/>
    <p:sldId id="819" r:id="rId23"/>
    <p:sldId id="822" r:id="rId24"/>
    <p:sldId id="864" r:id="rId25"/>
    <p:sldId id="882" r:id="rId26"/>
    <p:sldId id="861" r:id="rId27"/>
    <p:sldId id="860" r:id="rId28"/>
    <p:sldId id="868" r:id="rId29"/>
    <p:sldId id="733" r:id="rId30"/>
    <p:sldId id="804" r:id="rId31"/>
    <p:sldId id="805" r:id="rId32"/>
    <p:sldId id="806" r:id="rId33"/>
    <p:sldId id="880" r:id="rId34"/>
    <p:sldId id="881" r:id="rId35"/>
    <p:sldId id="739" r:id="rId36"/>
  </p:sldIdLst>
  <p:sldSz cx="9906000" cy="6858000" type="A4"/>
  <p:notesSz cx="7099300" cy="10234613"/>
  <p:defaultTextStyle>
    <a:defPPr>
      <a:defRPr lang="da-DK"/>
    </a:defPPr>
    <a:lvl1pPr algn="l" rtl="0" eaLnBrk="0" fontAlgn="base" hangingPunct="0">
      <a:spcBef>
        <a:spcPct val="0"/>
      </a:spcBef>
      <a:spcAft>
        <a:spcPct val="0"/>
      </a:spcAft>
      <a:defRPr sz="2000" b="1"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000" b="1"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000" b="1"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000" b="1"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000" b="1" kern="1200">
        <a:solidFill>
          <a:schemeClr val="tx1"/>
        </a:solidFill>
        <a:latin typeface="Verdana" pitchFamily="34" charset="0"/>
        <a:ea typeface="+mn-ea"/>
        <a:cs typeface="+mn-cs"/>
      </a:defRPr>
    </a:lvl5pPr>
    <a:lvl6pPr marL="2286000" algn="l" defTabSz="914400" rtl="0" eaLnBrk="1" latinLnBrk="0" hangingPunct="1">
      <a:defRPr sz="2000" b="1" kern="1200">
        <a:solidFill>
          <a:schemeClr val="tx1"/>
        </a:solidFill>
        <a:latin typeface="Verdana" pitchFamily="34" charset="0"/>
        <a:ea typeface="+mn-ea"/>
        <a:cs typeface="+mn-cs"/>
      </a:defRPr>
    </a:lvl6pPr>
    <a:lvl7pPr marL="2743200" algn="l" defTabSz="914400" rtl="0" eaLnBrk="1" latinLnBrk="0" hangingPunct="1">
      <a:defRPr sz="2000" b="1" kern="1200">
        <a:solidFill>
          <a:schemeClr val="tx1"/>
        </a:solidFill>
        <a:latin typeface="Verdana" pitchFamily="34" charset="0"/>
        <a:ea typeface="+mn-ea"/>
        <a:cs typeface="+mn-cs"/>
      </a:defRPr>
    </a:lvl7pPr>
    <a:lvl8pPr marL="3200400" algn="l" defTabSz="914400" rtl="0" eaLnBrk="1" latinLnBrk="0" hangingPunct="1">
      <a:defRPr sz="2000" b="1" kern="1200">
        <a:solidFill>
          <a:schemeClr val="tx1"/>
        </a:solidFill>
        <a:latin typeface="Verdana" pitchFamily="34" charset="0"/>
        <a:ea typeface="+mn-ea"/>
        <a:cs typeface="+mn-cs"/>
      </a:defRPr>
    </a:lvl8pPr>
    <a:lvl9pPr marL="3657600" algn="l" defTabSz="914400" rtl="0" eaLnBrk="1" latinLnBrk="0" hangingPunct="1">
      <a:defRPr sz="2000" b="1"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614" userDrawn="1">
          <p15:clr>
            <a:srgbClr val="A4A3A4"/>
          </p15:clr>
        </p15:guide>
        <p15:guide id="2" pos="3551" userDrawn="1">
          <p15:clr>
            <a:srgbClr val="A4A3A4"/>
          </p15:clr>
        </p15:guide>
      </p15:sldGuideLst>
    </p:ext>
    <p:ext uri="{2D200454-40CA-4A62-9FC3-DE9A4176ACB9}">
      <p15:notesGuideLst xmlns:p15="http://schemas.microsoft.com/office/powerpoint/2012/main">
        <p15:guide id="1" orient="horz" pos="3222">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33CC"/>
    <a:srgbClr val="000000"/>
    <a:srgbClr val="008000"/>
    <a:srgbClr val="CC00CC"/>
    <a:srgbClr val="FF00FF"/>
    <a:srgbClr val="660066"/>
    <a:srgbClr val="003399"/>
    <a:srgbClr val="000099"/>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588" autoAdjust="0"/>
    <p:restoredTop sz="94624" autoAdjust="0"/>
  </p:normalViewPr>
  <p:slideViewPr>
    <p:cSldViewPr snapToGrid="0">
      <p:cViewPr>
        <p:scale>
          <a:sx n="66" d="100"/>
          <a:sy n="66" d="100"/>
        </p:scale>
        <p:origin x="1782" y="174"/>
      </p:cViewPr>
      <p:guideLst>
        <p:guide orient="horz" pos="2614"/>
        <p:guide pos="3551"/>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p:scale>
          <a:sx n="100" d="100"/>
          <a:sy n="100" d="100"/>
        </p:scale>
        <p:origin x="-1824" y="1518"/>
      </p:cViewPr>
      <p:guideLst>
        <p:guide orient="horz" pos="3222"/>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2357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6631" y="1"/>
            <a:ext cx="3083769" cy="517131"/>
          </a:xfrm>
          <a:prstGeom prst="rect">
            <a:avLst/>
          </a:prstGeom>
          <a:noFill/>
          <a:ln w="9525">
            <a:noFill/>
            <a:miter lim="800000"/>
            <a:headEnd/>
            <a:tailEnd/>
          </a:ln>
          <a:effectLst/>
        </p:spPr>
        <p:txBody>
          <a:bodyPr vert="horz" wrap="square" lIns="19816" tIns="0" rIns="19816" bIns="0" numCol="1" anchor="t" anchorCtr="0" compatLnSpc="1">
            <a:prstTxWarp prst="textNoShape">
              <a:avLst/>
            </a:prstTxWarp>
          </a:bodyPr>
          <a:lstStyle>
            <a:lvl1pPr defTabSz="822454">
              <a:defRPr sz="1000" b="0" i="1">
                <a:latin typeface="Times New Roman" pitchFamily="18" charset="0"/>
              </a:defRPr>
            </a:lvl1pPr>
          </a:lstStyle>
          <a:p>
            <a:pPr>
              <a:defRPr/>
            </a:pPr>
            <a:endParaRPr lang="da-DK" dirty="0"/>
          </a:p>
        </p:txBody>
      </p:sp>
      <p:sp>
        <p:nvSpPr>
          <p:cNvPr id="2051" name="Rectangle 3"/>
          <p:cNvSpPr>
            <a:spLocks noGrp="1" noChangeArrowheads="1"/>
          </p:cNvSpPr>
          <p:nvPr>
            <p:ph type="dt" idx="1"/>
          </p:nvPr>
        </p:nvSpPr>
        <p:spPr bwMode="auto">
          <a:xfrm>
            <a:off x="4022164" y="1"/>
            <a:ext cx="3083769" cy="517131"/>
          </a:xfrm>
          <a:prstGeom prst="rect">
            <a:avLst/>
          </a:prstGeom>
          <a:noFill/>
          <a:ln w="9525">
            <a:noFill/>
            <a:miter lim="800000"/>
            <a:headEnd/>
            <a:tailEnd/>
          </a:ln>
          <a:effectLst/>
        </p:spPr>
        <p:txBody>
          <a:bodyPr vert="horz" wrap="square" lIns="19816" tIns="0" rIns="19816" bIns="0" numCol="1" anchor="t" anchorCtr="0" compatLnSpc="1">
            <a:prstTxWarp prst="textNoShape">
              <a:avLst/>
            </a:prstTxWarp>
          </a:bodyPr>
          <a:lstStyle>
            <a:lvl1pPr algn="r" defTabSz="822454">
              <a:defRPr sz="1000" b="0" i="1">
                <a:latin typeface="Times New Roman" pitchFamily="18" charset="0"/>
              </a:defRPr>
            </a:lvl1pPr>
          </a:lstStyle>
          <a:p>
            <a:pPr>
              <a:defRPr/>
            </a:pPr>
            <a:endParaRPr lang="da-DK" dirty="0"/>
          </a:p>
        </p:txBody>
      </p:sp>
      <p:sp>
        <p:nvSpPr>
          <p:cNvPr id="212996" name="Rectangle 4"/>
          <p:cNvSpPr>
            <a:spLocks noGrp="1" noRot="1" noChangeAspect="1" noChangeArrowheads="1" noTextEdit="1"/>
          </p:cNvSpPr>
          <p:nvPr>
            <p:ph type="sldImg" idx="2"/>
          </p:nvPr>
        </p:nvSpPr>
        <p:spPr bwMode="auto">
          <a:xfrm>
            <a:off x="787400" y="773113"/>
            <a:ext cx="5527675" cy="3825875"/>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40053" y="4860379"/>
            <a:ext cx="5219196" cy="4606722"/>
          </a:xfrm>
          <a:prstGeom prst="rect">
            <a:avLst/>
          </a:prstGeom>
          <a:noFill/>
          <a:ln w="9525">
            <a:noFill/>
            <a:miter lim="800000"/>
            <a:headEnd/>
            <a:tailEnd/>
          </a:ln>
          <a:effectLst/>
        </p:spPr>
        <p:txBody>
          <a:bodyPr vert="horz" wrap="square" lIns="97428" tIns="49540" rIns="97428" bIns="49540" numCol="1" anchor="t" anchorCtr="0" compatLnSpc="1">
            <a:prstTxWarp prst="textNoShape">
              <a:avLst/>
            </a:prstTxWarp>
          </a:bodyPr>
          <a:lstStyle/>
          <a:p>
            <a:pPr lvl="0"/>
            <a:r>
              <a:rPr lang="da-DK" noProof="0" smtClean="0"/>
              <a:t>Klik for at redigere teksttypografien på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2054" name="Rectangle 6"/>
          <p:cNvSpPr>
            <a:spLocks noGrp="1" noChangeArrowheads="1"/>
          </p:cNvSpPr>
          <p:nvPr>
            <p:ph type="ftr" sz="quarter" idx="4"/>
          </p:nvPr>
        </p:nvSpPr>
        <p:spPr bwMode="auto">
          <a:xfrm>
            <a:off x="-6631" y="9715847"/>
            <a:ext cx="3083769" cy="517131"/>
          </a:xfrm>
          <a:prstGeom prst="rect">
            <a:avLst/>
          </a:prstGeom>
          <a:noFill/>
          <a:ln w="9525">
            <a:noFill/>
            <a:miter lim="800000"/>
            <a:headEnd/>
            <a:tailEnd/>
          </a:ln>
          <a:effectLst/>
        </p:spPr>
        <p:txBody>
          <a:bodyPr vert="horz" wrap="square" lIns="19816" tIns="0" rIns="19816" bIns="0" numCol="1" anchor="b" anchorCtr="0" compatLnSpc="1">
            <a:prstTxWarp prst="textNoShape">
              <a:avLst/>
            </a:prstTxWarp>
          </a:bodyPr>
          <a:lstStyle>
            <a:lvl1pPr defTabSz="822454">
              <a:defRPr sz="1000" b="0" i="1">
                <a:latin typeface="Times New Roman" pitchFamily="18" charset="0"/>
              </a:defRPr>
            </a:lvl1pPr>
          </a:lstStyle>
          <a:p>
            <a:pPr>
              <a:defRPr/>
            </a:pPr>
            <a:endParaRPr lang="da-DK" dirty="0"/>
          </a:p>
        </p:txBody>
      </p:sp>
      <p:sp>
        <p:nvSpPr>
          <p:cNvPr id="2055" name="Rectangle 7"/>
          <p:cNvSpPr>
            <a:spLocks noGrp="1" noChangeArrowheads="1"/>
          </p:cNvSpPr>
          <p:nvPr>
            <p:ph type="sldNum" sz="quarter" idx="5"/>
          </p:nvPr>
        </p:nvSpPr>
        <p:spPr bwMode="auto">
          <a:xfrm>
            <a:off x="4022164" y="9715847"/>
            <a:ext cx="3083769" cy="517131"/>
          </a:xfrm>
          <a:prstGeom prst="rect">
            <a:avLst/>
          </a:prstGeom>
          <a:noFill/>
          <a:ln w="9525">
            <a:noFill/>
            <a:miter lim="800000"/>
            <a:headEnd/>
            <a:tailEnd/>
          </a:ln>
          <a:effectLst/>
        </p:spPr>
        <p:txBody>
          <a:bodyPr vert="horz" wrap="square" lIns="19816" tIns="0" rIns="19816" bIns="0" numCol="1" anchor="b" anchorCtr="0" compatLnSpc="1">
            <a:prstTxWarp prst="textNoShape">
              <a:avLst/>
            </a:prstTxWarp>
          </a:bodyPr>
          <a:lstStyle>
            <a:lvl1pPr algn="r" defTabSz="822454">
              <a:defRPr sz="1000" b="0" i="1">
                <a:latin typeface="Times New Roman" pitchFamily="18" charset="0"/>
              </a:defRPr>
            </a:lvl1pPr>
          </a:lstStyle>
          <a:p>
            <a:pPr>
              <a:defRPr/>
            </a:pPr>
            <a:fld id="{A111FFE0-B12B-4FF1-8C17-864946D5FEC0}" type="slidenum">
              <a:rPr lang="da-DK"/>
              <a:pPr>
                <a:defRPr/>
              </a:pPr>
              <a:t>‹nr.›</a:t>
            </a:fld>
            <a:endParaRPr lang="da-DK" dirty="0"/>
          </a:p>
        </p:txBody>
      </p:sp>
    </p:spTree>
    <p:extLst>
      <p:ext uri="{BB962C8B-B14F-4D97-AF65-F5344CB8AC3E}">
        <p14:creationId xmlns:p14="http://schemas.microsoft.com/office/powerpoint/2010/main" val="2298330649"/>
      </p:ext>
    </p:extLst>
  </p:cSld>
  <p:clrMap bg1="lt1" tx1="dk1" bg2="lt2" tx2="dk2" accent1="accent1" accent2="accent2" accent3="accent3" accent4="accent4" accent5="accent5" accent6="accent6" hlink="hlink" folHlink="folHlink"/>
  <p:notesStyle>
    <a:lvl1pPr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68313"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35038"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404938"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73250"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pPr>
              <a:defRPr/>
            </a:pPr>
            <a:fld id="{A111FFE0-B12B-4FF1-8C17-864946D5FEC0}" type="slidenum">
              <a:rPr lang="da-DK" smtClean="0"/>
              <a:pPr>
                <a:defRPr/>
              </a:pPr>
              <a:t>1</a:t>
            </a:fld>
            <a:endParaRPr lang="da-DK" dirty="0"/>
          </a:p>
        </p:txBody>
      </p:sp>
    </p:spTree>
    <p:extLst>
      <p:ext uri="{BB962C8B-B14F-4D97-AF65-F5344CB8AC3E}">
        <p14:creationId xmlns:p14="http://schemas.microsoft.com/office/powerpoint/2010/main" val="854111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noFill/>
        </p:spPr>
        <p:txBody>
          <a:bodyPr/>
          <a:lstStyle/>
          <a:p>
            <a:fld id="{93325FF8-E7A8-484B-BA1B-576853B33F2C}" type="slidenum">
              <a:rPr lang="da-DK" smtClean="0"/>
              <a:pPr/>
              <a:t>35</a:t>
            </a:fld>
            <a:endParaRPr lang="da-DK" dirty="0" smtClean="0"/>
          </a:p>
        </p:txBody>
      </p:sp>
      <p:sp>
        <p:nvSpPr>
          <p:cNvPr id="349187" name="Rectangle 2"/>
          <p:cNvSpPr>
            <a:spLocks noGrp="1" noRot="1" noChangeAspect="1" noChangeArrowheads="1" noTextEdit="1"/>
          </p:cNvSpPr>
          <p:nvPr>
            <p:ph type="sldImg"/>
          </p:nvPr>
        </p:nvSpPr>
        <p:spPr>
          <a:ln/>
        </p:spPr>
      </p:sp>
      <p:sp>
        <p:nvSpPr>
          <p:cNvPr id="349188" name="Rectangle 3"/>
          <p:cNvSpPr>
            <a:spLocks noGrp="1" noChangeArrowheads="1"/>
          </p:cNvSpPr>
          <p:nvPr>
            <p:ph type="body" idx="1"/>
          </p:nvPr>
        </p:nvSpPr>
        <p:spPr>
          <a:noFill/>
          <a:ln/>
        </p:spPr>
        <p:txBody>
          <a:bodyPr/>
          <a:lstStyle/>
          <a:p>
            <a:endParaRPr lang="fi-FI" smtClean="0"/>
          </a:p>
        </p:txBody>
      </p:sp>
    </p:spTree>
    <p:extLst>
      <p:ext uri="{BB962C8B-B14F-4D97-AF65-F5344CB8AC3E}">
        <p14:creationId xmlns:p14="http://schemas.microsoft.com/office/powerpoint/2010/main" val="3201031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pPr>
              <a:defRPr/>
            </a:pPr>
            <a:fld id="{A111FFE0-B12B-4FF1-8C17-864946D5FEC0}" type="slidenum">
              <a:rPr lang="da-DK" smtClean="0"/>
              <a:pPr>
                <a:defRPr/>
              </a:pPr>
              <a:t>2</a:t>
            </a:fld>
            <a:endParaRPr lang="da-DK" dirty="0"/>
          </a:p>
        </p:txBody>
      </p:sp>
    </p:spTree>
    <p:extLst>
      <p:ext uri="{BB962C8B-B14F-4D97-AF65-F5344CB8AC3E}">
        <p14:creationId xmlns:p14="http://schemas.microsoft.com/office/powerpoint/2010/main" val="1530612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pPr>
              <a:defRPr/>
            </a:pPr>
            <a:fld id="{A111FFE0-B12B-4FF1-8C17-864946D5FEC0}" type="slidenum">
              <a:rPr lang="da-DK" smtClean="0"/>
              <a:pPr>
                <a:defRPr/>
              </a:pPr>
              <a:t>4</a:t>
            </a:fld>
            <a:endParaRPr lang="da-DK" dirty="0"/>
          </a:p>
        </p:txBody>
      </p:sp>
    </p:spTree>
    <p:extLst>
      <p:ext uri="{BB962C8B-B14F-4D97-AF65-F5344CB8AC3E}">
        <p14:creationId xmlns:p14="http://schemas.microsoft.com/office/powerpoint/2010/main" val="442052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pPr>
              <a:defRPr/>
            </a:pPr>
            <a:fld id="{A111FFE0-B12B-4FF1-8C17-864946D5FEC0}" type="slidenum">
              <a:rPr lang="da-DK" smtClean="0"/>
              <a:pPr>
                <a:defRPr/>
              </a:pPr>
              <a:t>5</a:t>
            </a:fld>
            <a:endParaRPr lang="da-DK" dirty="0"/>
          </a:p>
        </p:txBody>
      </p:sp>
    </p:spTree>
    <p:extLst>
      <p:ext uri="{BB962C8B-B14F-4D97-AF65-F5344CB8AC3E}">
        <p14:creationId xmlns:p14="http://schemas.microsoft.com/office/powerpoint/2010/main" val="2416011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pPr>
              <a:defRPr/>
            </a:pPr>
            <a:fld id="{FDAC573C-15F1-44BA-9BF7-46E4D2C82678}" type="slidenum">
              <a:rPr lang="da-DK" smtClean="0"/>
              <a:pPr>
                <a:defRPr/>
              </a:pPr>
              <a:t>6</a:t>
            </a:fld>
            <a:endParaRPr lang="da-DK" dirty="0"/>
          </a:p>
        </p:txBody>
      </p:sp>
    </p:spTree>
    <p:extLst>
      <p:ext uri="{BB962C8B-B14F-4D97-AF65-F5344CB8AC3E}">
        <p14:creationId xmlns:p14="http://schemas.microsoft.com/office/powerpoint/2010/main" val="3089436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pPr>
              <a:defRPr/>
            </a:pPr>
            <a:fld id="{A111FFE0-B12B-4FF1-8C17-864946D5FEC0}" type="slidenum">
              <a:rPr lang="da-DK" smtClean="0"/>
              <a:pPr>
                <a:defRPr/>
              </a:pPr>
              <a:t>7</a:t>
            </a:fld>
            <a:endParaRPr lang="da-DK" dirty="0"/>
          </a:p>
        </p:txBody>
      </p:sp>
    </p:spTree>
    <p:extLst>
      <p:ext uri="{BB962C8B-B14F-4D97-AF65-F5344CB8AC3E}">
        <p14:creationId xmlns:p14="http://schemas.microsoft.com/office/powerpoint/2010/main" val="1548846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pPr>
              <a:defRPr/>
            </a:pPr>
            <a:fld id="{A111FFE0-B12B-4FF1-8C17-864946D5FEC0}" type="slidenum">
              <a:rPr lang="da-DK" smtClean="0"/>
              <a:pPr>
                <a:defRPr/>
              </a:pPr>
              <a:t>13</a:t>
            </a:fld>
            <a:endParaRPr lang="da-DK" dirty="0"/>
          </a:p>
        </p:txBody>
      </p:sp>
    </p:spTree>
    <p:extLst>
      <p:ext uri="{BB962C8B-B14F-4D97-AF65-F5344CB8AC3E}">
        <p14:creationId xmlns:p14="http://schemas.microsoft.com/office/powerpoint/2010/main" val="4077167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pPr>
              <a:defRPr/>
            </a:pPr>
            <a:fld id="{A111FFE0-B12B-4FF1-8C17-864946D5FEC0}" type="slidenum">
              <a:rPr lang="da-DK" smtClean="0"/>
              <a:pPr>
                <a:defRPr/>
              </a:pPr>
              <a:t>23</a:t>
            </a:fld>
            <a:endParaRPr lang="da-DK" dirty="0"/>
          </a:p>
        </p:txBody>
      </p:sp>
    </p:spTree>
    <p:extLst>
      <p:ext uri="{BB962C8B-B14F-4D97-AF65-F5344CB8AC3E}">
        <p14:creationId xmlns:p14="http://schemas.microsoft.com/office/powerpoint/2010/main" val="4074520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pPr>
              <a:defRPr/>
            </a:pPr>
            <a:fld id="{A111FFE0-B12B-4FF1-8C17-864946D5FEC0}" type="slidenum">
              <a:rPr lang="da-DK" smtClean="0"/>
              <a:pPr>
                <a:defRPr/>
              </a:pPr>
              <a:t>27</a:t>
            </a:fld>
            <a:endParaRPr lang="da-DK" dirty="0"/>
          </a:p>
        </p:txBody>
      </p:sp>
    </p:spTree>
    <p:extLst>
      <p:ext uri="{BB962C8B-B14F-4D97-AF65-F5344CB8AC3E}">
        <p14:creationId xmlns:p14="http://schemas.microsoft.com/office/powerpoint/2010/main" val="3155602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25"/>
            <a:ext cx="8420100" cy="1470025"/>
          </a:xfrm>
        </p:spPr>
        <p:txBody>
          <a:bodyPr/>
          <a:lstStyle/>
          <a:p>
            <a:r>
              <a:rPr lang="en-GB" noProof="0" smtClean="0"/>
              <a:t>Klik for at redigere titeltypografi i masteren</a:t>
            </a:r>
            <a:endParaRPr lang="en-GB" noProof="0"/>
          </a:p>
        </p:txBody>
      </p:sp>
      <p:sp>
        <p:nvSpPr>
          <p:cNvPr id="3" name="Undertitel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noProof="0" smtClean="0"/>
              <a:t>Klik for at redigere undertiteltypografien i masteren</a:t>
            </a:r>
            <a:endParaRPr lang="en-GB" noProof="0"/>
          </a:p>
        </p:txBody>
      </p:sp>
      <p:sp>
        <p:nvSpPr>
          <p:cNvPr id="4" name="Rectangle 93"/>
          <p:cNvSpPr>
            <a:spLocks noGrp="1" noChangeArrowheads="1"/>
          </p:cNvSpPr>
          <p:nvPr>
            <p:ph type="dt" sz="half" idx="10"/>
          </p:nvPr>
        </p:nvSpPr>
        <p:spPr>
          <a:ln/>
        </p:spPr>
        <p:txBody>
          <a:bodyPr/>
          <a:lstStyle>
            <a:lvl1pPr>
              <a:defRPr/>
            </a:lvl1pPr>
          </a:lstStyle>
          <a:p>
            <a:pPr>
              <a:defRPr/>
            </a:pPr>
            <a:r>
              <a:rPr lang="en-US" noProof="0" dirty="0" smtClean="0"/>
              <a:t>3 June 2016</a:t>
            </a:r>
            <a:endParaRPr lang="en-GB" noProof="0"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F6F3E935-BB39-4D35-A391-09DC68D50B31}" type="slidenum">
              <a:rPr lang="en-GB" noProof="0"/>
              <a:pPr>
                <a:defRPr/>
              </a:pPr>
              <a:t>‹nr.›</a:t>
            </a:fld>
            <a:endParaRPr lang="en-GB" noProof="0" dirty="0"/>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Klik for at redigere titeltypografi i masteren</a:t>
            </a:r>
            <a:endParaRPr lang="en-GB" noProof="0"/>
          </a:p>
        </p:txBody>
      </p:sp>
      <p:sp>
        <p:nvSpPr>
          <p:cNvPr id="3" name="Pladsholder til lodret titel 2"/>
          <p:cNvSpPr>
            <a:spLocks noGrp="1"/>
          </p:cNvSpPr>
          <p:nvPr>
            <p:ph type="body" orient="vert" idx="1"/>
          </p:nvPr>
        </p:nvSpPr>
        <p:spPr/>
        <p:txBody>
          <a:bodyPr vert="eaVert"/>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Rectangle 93"/>
          <p:cNvSpPr>
            <a:spLocks noGrp="1" noChangeArrowheads="1"/>
          </p:cNvSpPr>
          <p:nvPr>
            <p:ph type="dt" sz="half" idx="10"/>
          </p:nvPr>
        </p:nvSpPr>
        <p:spPr>
          <a:ln/>
        </p:spPr>
        <p:txBody>
          <a:bodyPr/>
          <a:lstStyle>
            <a:lvl1pPr>
              <a:defRPr/>
            </a:lvl1pPr>
          </a:lstStyle>
          <a:p>
            <a:pPr>
              <a:defRPr/>
            </a:pPr>
            <a:r>
              <a:rPr lang="en-US" noProof="0" dirty="0" smtClean="0"/>
              <a:t>3 June 2016</a:t>
            </a:r>
            <a:endParaRPr lang="en-GB" noProof="0"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F2C3B278-585C-4A4E-8896-34B7CA0E2F5B}" type="slidenum">
              <a:rPr lang="en-GB" noProof="0"/>
              <a:pPr>
                <a:defRPr/>
              </a:pPr>
              <a:t>‹nr.›</a:t>
            </a:fld>
            <a:endParaRPr lang="en-GB" noProof="0" dirty="0"/>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872288" y="0"/>
            <a:ext cx="2290762" cy="5715000"/>
          </a:xfrm>
        </p:spPr>
        <p:txBody>
          <a:bodyPr vert="eaVert"/>
          <a:lstStyle/>
          <a:p>
            <a:r>
              <a:rPr lang="en-GB" noProof="0" smtClean="0"/>
              <a:t>Klik for at redigere titeltypografi i masteren</a:t>
            </a:r>
            <a:endParaRPr lang="en-GB" noProof="0"/>
          </a:p>
        </p:txBody>
      </p:sp>
      <p:sp>
        <p:nvSpPr>
          <p:cNvPr id="3" name="Pladsholder til lodret titel 2"/>
          <p:cNvSpPr>
            <a:spLocks noGrp="1"/>
          </p:cNvSpPr>
          <p:nvPr>
            <p:ph type="body" orient="vert" idx="1"/>
          </p:nvPr>
        </p:nvSpPr>
        <p:spPr>
          <a:xfrm>
            <a:off x="0" y="0"/>
            <a:ext cx="6719888" cy="5715000"/>
          </a:xfrm>
        </p:spPr>
        <p:txBody>
          <a:bodyPr vert="eaVert"/>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Rectangle 93"/>
          <p:cNvSpPr>
            <a:spLocks noGrp="1" noChangeArrowheads="1"/>
          </p:cNvSpPr>
          <p:nvPr>
            <p:ph type="dt" sz="half" idx="10"/>
          </p:nvPr>
        </p:nvSpPr>
        <p:spPr>
          <a:ln/>
        </p:spPr>
        <p:txBody>
          <a:bodyPr/>
          <a:lstStyle>
            <a:lvl1pPr>
              <a:defRPr/>
            </a:lvl1pPr>
          </a:lstStyle>
          <a:p>
            <a:pPr>
              <a:defRPr/>
            </a:pPr>
            <a:r>
              <a:rPr lang="en-US" noProof="0" dirty="0" smtClean="0"/>
              <a:t>3 June 2016</a:t>
            </a:r>
            <a:endParaRPr lang="en-GB" noProof="0"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F3DD0B21-4057-493B-A698-10FCA78EFF1B}" type="slidenum">
              <a:rPr lang="en-GB" noProof="0"/>
              <a:pPr>
                <a:defRPr/>
              </a:pPr>
              <a:t>‹nr.›</a:t>
            </a:fld>
            <a:endParaRPr lang="en-GB" noProof="0" dirty="0"/>
          </a:p>
        </p:txBody>
      </p:sp>
    </p:spTree>
  </p:cSld>
  <p:clrMapOvr>
    <a:masterClrMapping/>
  </p:clrMapOvr>
  <p:transition spd="med">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el, tekst og clipartbillede">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420100" cy="1143000"/>
          </a:xfrm>
        </p:spPr>
        <p:txBody>
          <a:bodyPr/>
          <a:lstStyle/>
          <a:p>
            <a:r>
              <a:rPr lang="en-GB" noProof="0" smtClean="0"/>
              <a:t>Klik for at redigere titeltypografi i masteren</a:t>
            </a:r>
            <a:endParaRPr lang="en-GB" noProof="0"/>
          </a:p>
        </p:txBody>
      </p:sp>
      <p:sp>
        <p:nvSpPr>
          <p:cNvPr id="3" name="Pladsholder til tekst 2"/>
          <p:cNvSpPr>
            <a:spLocks noGrp="1"/>
          </p:cNvSpPr>
          <p:nvPr>
            <p:ph type="body" sz="half" idx="1"/>
          </p:nvPr>
        </p:nvSpPr>
        <p:spPr>
          <a:xfrm>
            <a:off x="742950" y="1600200"/>
            <a:ext cx="4133850" cy="4114800"/>
          </a:xfrm>
        </p:spPr>
        <p:txBody>
          <a:body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Pladsholder til multimedieklip 3"/>
          <p:cNvSpPr>
            <a:spLocks noGrp="1"/>
          </p:cNvSpPr>
          <p:nvPr>
            <p:ph type="clipArt" sz="half" idx="2"/>
          </p:nvPr>
        </p:nvSpPr>
        <p:spPr>
          <a:xfrm>
            <a:off x="5029200" y="1600200"/>
            <a:ext cx="4133850" cy="4114800"/>
          </a:xfrm>
        </p:spPr>
        <p:txBody>
          <a:bodyPr/>
          <a:lstStyle/>
          <a:p>
            <a:pPr lvl="0"/>
            <a:endParaRPr lang="en-GB" noProof="0" dirty="0" smtClean="0"/>
          </a:p>
        </p:txBody>
      </p:sp>
      <p:sp>
        <p:nvSpPr>
          <p:cNvPr id="5" name="Pladsholder til dato 4"/>
          <p:cNvSpPr>
            <a:spLocks noGrp="1"/>
          </p:cNvSpPr>
          <p:nvPr>
            <p:ph type="dt" sz="half" idx="10"/>
          </p:nvPr>
        </p:nvSpPr>
        <p:spPr/>
        <p:txBody>
          <a:bodyPr/>
          <a:lstStyle>
            <a:lvl1pPr>
              <a:defRPr/>
            </a:lvl1pPr>
          </a:lstStyle>
          <a:p>
            <a:pPr>
              <a:defRPr/>
            </a:pPr>
            <a:r>
              <a:rPr lang="en-US" noProof="0" dirty="0" smtClean="0"/>
              <a:t>3 June 2016</a:t>
            </a:r>
            <a:endParaRPr lang="en-GB" noProof="0" dirty="0"/>
          </a:p>
        </p:txBody>
      </p:sp>
      <p:sp>
        <p:nvSpPr>
          <p:cNvPr id="6" name="Pladsholder til sidefod 5"/>
          <p:cNvSpPr>
            <a:spLocks noGrp="1"/>
          </p:cNvSpPr>
          <p:nvPr>
            <p:ph type="ftr" sz="quarter" idx="11"/>
          </p:nvPr>
        </p:nvSpPr>
        <p:spPr>
          <a:xfrm>
            <a:off x="3384550" y="6486525"/>
            <a:ext cx="3136900" cy="457200"/>
          </a:xfrm>
        </p:spPr>
        <p:txBody>
          <a:bodyPr/>
          <a:lstStyle>
            <a:lvl1pPr>
              <a:defRPr/>
            </a:lvl1pPr>
          </a:lstStyle>
          <a:p>
            <a:pPr>
              <a:defRPr/>
            </a:pPr>
            <a:r>
              <a:rPr lang="en-GB" noProof="0" dirty="0"/>
              <a:t>Anders Plejdrup Houmøller</a:t>
            </a:r>
          </a:p>
        </p:txBody>
      </p:sp>
      <p:sp>
        <p:nvSpPr>
          <p:cNvPr id="7" name="Pladsholder til diasnummer 6"/>
          <p:cNvSpPr>
            <a:spLocks noGrp="1"/>
          </p:cNvSpPr>
          <p:nvPr>
            <p:ph type="sldNum" sz="quarter" idx="12"/>
          </p:nvPr>
        </p:nvSpPr>
        <p:spPr/>
        <p:txBody>
          <a:bodyPr/>
          <a:lstStyle>
            <a:lvl1pPr>
              <a:defRPr/>
            </a:lvl1pPr>
          </a:lstStyle>
          <a:p>
            <a:pPr>
              <a:defRPr/>
            </a:pPr>
            <a:fld id="{DC464A09-139B-4649-BBCA-8D6D587DC3CF}" type="slidenum">
              <a:rPr lang="en-GB" noProof="0"/>
              <a:pPr>
                <a:defRPr/>
              </a:pPr>
              <a:t>‹nr.›</a:t>
            </a:fld>
            <a:endParaRPr lang="en-GB" noProof="0" dirty="0"/>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Klik for at redigere titeltypografi i masteren</a:t>
            </a:r>
            <a:endParaRPr lang="en-GB" noProof="0"/>
          </a:p>
        </p:txBody>
      </p:sp>
      <p:sp>
        <p:nvSpPr>
          <p:cNvPr id="3" name="Pladsholder til indhold 2"/>
          <p:cNvSpPr>
            <a:spLocks noGrp="1"/>
          </p:cNvSpPr>
          <p:nvPr>
            <p:ph idx="1"/>
          </p:nvPr>
        </p:nvSpPr>
        <p:spPr/>
        <p:txBody>
          <a:bodyPr/>
          <a:lstStyle>
            <a:lvl1pPr>
              <a:buSzPct val="100000"/>
              <a:buFont typeface="Arial" pitchFamily="34" charset="0"/>
              <a:buChar char="►"/>
              <a:defRPr/>
            </a:lvl1pPr>
            <a:lvl2pPr>
              <a:buFont typeface="Wingdings" pitchFamily="2" charset="2"/>
              <a:buChar char="Ø"/>
              <a:defRPr/>
            </a:lvl2pPr>
          </a:lstStyle>
          <a:p>
            <a:pPr lvl="0"/>
            <a:r>
              <a:rPr lang="en-GB" noProof="0" dirty="0" err="1" smtClean="0"/>
              <a:t>Klik</a:t>
            </a:r>
            <a:r>
              <a:rPr lang="en-GB" noProof="0" dirty="0" smtClean="0"/>
              <a:t> for at </a:t>
            </a:r>
            <a:r>
              <a:rPr lang="en-GB" noProof="0" dirty="0" err="1" smtClean="0"/>
              <a:t>redigere</a:t>
            </a:r>
            <a:r>
              <a:rPr lang="en-GB" noProof="0" dirty="0" smtClean="0"/>
              <a:t> </a:t>
            </a:r>
            <a:r>
              <a:rPr lang="en-GB" noProof="0" dirty="0" err="1" smtClean="0"/>
              <a:t>typografi</a:t>
            </a:r>
            <a:r>
              <a:rPr lang="en-GB" noProof="0" dirty="0" smtClean="0"/>
              <a:t> i </a:t>
            </a:r>
            <a:r>
              <a:rPr lang="en-GB" noProof="0" dirty="0" err="1" smtClean="0"/>
              <a:t>masteren</a:t>
            </a:r>
            <a:endParaRPr lang="en-GB" noProof="0" dirty="0" smtClean="0"/>
          </a:p>
          <a:p>
            <a:pPr lvl="1"/>
            <a:r>
              <a:rPr lang="en-GB" noProof="0" dirty="0" err="1" smtClean="0"/>
              <a:t>Andet</a:t>
            </a:r>
            <a:r>
              <a:rPr lang="en-GB" noProof="0" dirty="0" smtClean="0"/>
              <a:t> </a:t>
            </a:r>
            <a:r>
              <a:rPr lang="en-GB" noProof="0" dirty="0" err="1" smtClean="0"/>
              <a:t>niveau</a:t>
            </a:r>
            <a:endParaRPr lang="en-GB" noProof="0" dirty="0" smtClean="0"/>
          </a:p>
          <a:p>
            <a:pPr lvl="2"/>
            <a:r>
              <a:rPr lang="en-GB" noProof="0" dirty="0" err="1" smtClean="0"/>
              <a:t>Tredje</a:t>
            </a:r>
            <a:r>
              <a:rPr lang="en-GB" noProof="0" dirty="0" smtClean="0"/>
              <a:t> </a:t>
            </a:r>
            <a:r>
              <a:rPr lang="en-GB" noProof="0" dirty="0" err="1" smtClean="0"/>
              <a:t>niveau</a:t>
            </a:r>
            <a:endParaRPr lang="en-GB" noProof="0" dirty="0" smtClean="0"/>
          </a:p>
          <a:p>
            <a:pPr lvl="3"/>
            <a:r>
              <a:rPr lang="en-GB" noProof="0" dirty="0" err="1" smtClean="0"/>
              <a:t>Fjerde</a:t>
            </a:r>
            <a:r>
              <a:rPr lang="en-GB" noProof="0" dirty="0" smtClean="0"/>
              <a:t> </a:t>
            </a:r>
            <a:r>
              <a:rPr lang="en-GB" noProof="0" dirty="0" err="1" smtClean="0"/>
              <a:t>niveau</a:t>
            </a:r>
            <a:endParaRPr lang="en-GB" noProof="0" dirty="0" smtClean="0"/>
          </a:p>
          <a:p>
            <a:pPr lvl="4"/>
            <a:r>
              <a:rPr lang="en-GB" noProof="0" dirty="0" err="1" smtClean="0"/>
              <a:t>Femte</a:t>
            </a:r>
            <a:r>
              <a:rPr lang="en-GB" noProof="0" dirty="0" smtClean="0"/>
              <a:t> </a:t>
            </a:r>
            <a:r>
              <a:rPr lang="en-GB" noProof="0" dirty="0" err="1" smtClean="0"/>
              <a:t>niveau</a:t>
            </a:r>
            <a:endParaRPr lang="en-GB" noProof="0" dirty="0"/>
          </a:p>
        </p:txBody>
      </p:sp>
      <p:sp>
        <p:nvSpPr>
          <p:cNvPr id="4" name="Rectangle 93"/>
          <p:cNvSpPr>
            <a:spLocks noGrp="1" noChangeArrowheads="1"/>
          </p:cNvSpPr>
          <p:nvPr>
            <p:ph type="dt" sz="half" idx="10"/>
          </p:nvPr>
        </p:nvSpPr>
        <p:spPr>
          <a:ln/>
        </p:spPr>
        <p:txBody>
          <a:bodyPr/>
          <a:lstStyle>
            <a:lvl1pPr>
              <a:defRPr/>
            </a:lvl1pPr>
          </a:lstStyle>
          <a:p>
            <a:pPr>
              <a:defRPr/>
            </a:pPr>
            <a:r>
              <a:rPr lang="en-US" noProof="0" dirty="0" smtClean="0"/>
              <a:t>3 June 2016</a:t>
            </a:r>
            <a:endParaRPr lang="en-GB" noProof="0"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80AACB3E-9516-4558-9B4B-9689E2C51AB3}" type="slidenum">
              <a:rPr lang="en-GB" noProof="0"/>
              <a:pPr>
                <a:defRPr/>
              </a:pPr>
              <a:t>‹nr.›</a:t>
            </a:fld>
            <a:endParaRPr lang="en-GB" noProof="0" dirty="0"/>
          </a:p>
        </p:txBody>
      </p:sp>
    </p:spTree>
  </p:cSld>
  <p:clrMapOvr>
    <a:masterClrMapping/>
  </p:clrMapOvr>
  <p:transition spd="med">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00"/>
            <a:ext cx="8420100" cy="1362075"/>
          </a:xfrm>
        </p:spPr>
        <p:txBody>
          <a:bodyPr anchor="t"/>
          <a:lstStyle>
            <a:lvl1pPr algn="l">
              <a:defRPr sz="4000" b="1" cap="all"/>
            </a:lvl1pPr>
          </a:lstStyle>
          <a:p>
            <a:r>
              <a:rPr lang="en-GB" noProof="0" smtClean="0"/>
              <a:t>Klik for at redigere titeltypografi i masteren</a:t>
            </a:r>
            <a:endParaRPr lang="en-GB" noProof="0"/>
          </a:p>
        </p:txBody>
      </p:sp>
      <p:sp>
        <p:nvSpPr>
          <p:cNvPr id="3" name="Pladsholder til tekst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noProof="0" smtClean="0"/>
              <a:t>Klik for at redigere typografi i masteren</a:t>
            </a:r>
          </a:p>
        </p:txBody>
      </p:sp>
      <p:sp>
        <p:nvSpPr>
          <p:cNvPr id="4" name="Rectangle 93"/>
          <p:cNvSpPr>
            <a:spLocks noGrp="1" noChangeArrowheads="1"/>
          </p:cNvSpPr>
          <p:nvPr>
            <p:ph type="dt" sz="half" idx="10"/>
          </p:nvPr>
        </p:nvSpPr>
        <p:spPr>
          <a:ln/>
        </p:spPr>
        <p:txBody>
          <a:bodyPr/>
          <a:lstStyle>
            <a:lvl1pPr>
              <a:defRPr/>
            </a:lvl1pPr>
          </a:lstStyle>
          <a:p>
            <a:pPr>
              <a:defRPr/>
            </a:pPr>
            <a:r>
              <a:rPr lang="en-US" noProof="0" dirty="0" smtClean="0"/>
              <a:t>3 June 2016</a:t>
            </a:r>
            <a:endParaRPr lang="en-GB" noProof="0"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02546C31-610E-4A93-8D70-0CE6EE563055}" type="slidenum">
              <a:rPr lang="en-GB" noProof="0"/>
              <a:pPr>
                <a:defRPr/>
              </a:pPr>
              <a:t>‹nr.›</a:t>
            </a:fld>
            <a:endParaRPr lang="en-GB" noProof="0" dirty="0"/>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Klik for at redigere titeltypografi i masteren</a:t>
            </a:r>
            <a:endParaRPr lang="en-GB" noProof="0"/>
          </a:p>
        </p:txBody>
      </p:sp>
      <p:sp>
        <p:nvSpPr>
          <p:cNvPr id="3" name="Pladsholder til indhold 2"/>
          <p:cNvSpPr>
            <a:spLocks noGrp="1"/>
          </p:cNvSpPr>
          <p:nvPr>
            <p:ph sz="half" idx="1"/>
          </p:nvPr>
        </p:nvSpPr>
        <p:spPr>
          <a:xfrm>
            <a:off x="742950" y="1600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Pladsholder til indhold 3"/>
          <p:cNvSpPr>
            <a:spLocks noGrp="1"/>
          </p:cNvSpPr>
          <p:nvPr>
            <p:ph sz="half" idx="2"/>
          </p:nvPr>
        </p:nvSpPr>
        <p:spPr>
          <a:xfrm>
            <a:off x="5029200" y="1600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5" name="Rectangle 93"/>
          <p:cNvSpPr>
            <a:spLocks noGrp="1" noChangeArrowheads="1"/>
          </p:cNvSpPr>
          <p:nvPr>
            <p:ph type="dt" sz="half" idx="10"/>
          </p:nvPr>
        </p:nvSpPr>
        <p:spPr>
          <a:ln/>
        </p:spPr>
        <p:txBody>
          <a:bodyPr/>
          <a:lstStyle>
            <a:lvl1pPr>
              <a:defRPr/>
            </a:lvl1pPr>
          </a:lstStyle>
          <a:p>
            <a:pPr>
              <a:defRPr/>
            </a:pPr>
            <a:r>
              <a:rPr lang="en-US" noProof="0" dirty="0" smtClean="0"/>
              <a:t>3 June 2016</a:t>
            </a:r>
            <a:endParaRPr lang="en-GB" noProof="0" dirty="0"/>
          </a:p>
        </p:txBody>
      </p:sp>
      <p:sp>
        <p:nvSpPr>
          <p:cNvPr id="6"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7" name="Rectangle 95"/>
          <p:cNvSpPr>
            <a:spLocks noGrp="1" noChangeArrowheads="1"/>
          </p:cNvSpPr>
          <p:nvPr>
            <p:ph type="sldNum" sz="quarter" idx="12"/>
          </p:nvPr>
        </p:nvSpPr>
        <p:spPr>
          <a:ln/>
        </p:spPr>
        <p:txBody>
          <a:bodyPr/>
          <a:lstStyle>
            <a:lvl1pPr>
              <a:defRPr/>
            </a:lvl1pPr>
          </a:lstStyle>
          <a:p>
            <a:pPr>
              <a:defRPr/>
            </a:pPr>
            <a:fld id="{AFD41F91-B62D-4931-8F70-7A18122BEDDB}" type="slidenum">
              <a:rPr lang="en-GB" noProof="0"/>
              <a:pPr>
                <a:defRPr/>
              </a:pPr>
              <a:t>‹nr.›</a:t>
            </a:fld>
            <a:endParaRPr lang="en-GB" noProof="0" dirty="0"/>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p:spPr>
        <p:txBody>
          <a:bodyPr/>
          <a:lstStyle>
            <a:lvl1pPr>
              <a:defRPr/>
            </a:lvl1pPr>
          </a:lstStyle>
          <a:p>
            <a:r>
              <a:rPr lang="en-GB" noProof="0" smtClean="0"/>
              <a:t>Klik for at redigere titeltypografi i masteren</a:t>
            </a:r>
            <a:endParaRPr lang="en-GB" noProof="0"/>
          </a:p>
        </p:txBody>
      </p:sp>
      <p:sp>
        <p:nvSpPr>
          <p:cNvPr id="3" name="Pladsholder til tekst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smtClean="0"/>
              <a:t>Klik for at redigere typografi i masteren</a:t>
            </a:r>
          </a:p>
        </p:txBody>
      </p:sp>
      <p:sp>
        <p:nvSpPr>
          <p:cNvPr id="4" name="Pladsholder til indhold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5" name="Pladsholder til tekst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smtClean="0"/>
              <a:t>Klik for at redigere typografi i masteren</a:t>
            </a:r>
          </a:p>
        </p:txBody>
      </p:sp>
      <p:sp>
        <p:nvSpPr>
          <p:cNvPr id="6" name="Pladsholder til indhold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7" name="Rectangle 93"/>
          <p:cNvSpPr>
            <a:spLocks noGrp="1" noChangeArrowheads="1"/>
          </p:cNvSpPr>
          <p:nvPr>
            <p:ph type="dt" sz="half" idx="10"/>
          </p:nvPr>
        </p:nvSpPr>
        <p:spPr>
          <a:ln/>
        </p:spPr>
        <p:txBody>
          <a:bodyPr/>
          <a:lstStyle>
            <a:lvl1pPr>
              <a:defRPr/>
            </a:lvl1pPr>
          </a:lstStyle>
          <a:p>
            <a:pPr>
              <a:defRPr/>
            </a:pPr>
            <a:r>
              <a:rPr lang="en-US" noProof="0" dirty="0" smtClean="0"/>
              <a:t>3 June 2016</a:t>
            </a:r>
            <a:endParaRPr lang="en-GB" noProof="0" dirty="0"/>
          </a:p>
        </p:txBody>
      </p:sp>
      <p:sp>
        <p:nvSpPr>
          <p:cNvPr id="8"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9" name="Rectangle 95"/>
          <p:cNvSpPr>
            <a:spLocks noGrp="1" noChangeArrowheads="1"/>
          </p:cNvSpPr>
          <p:nvPr>
            <p:ph type="sldNum" sz="quarter" idx="12"/>
          </p:nvPr>
        </p:nvSpPr>
        <p:spPr>
          <a:ln/>
        </p:spPr>
        <p:txBody>
          <a:bodyPr/>
          <a:lstStyle>
            <a:lvl1pPr>
              <a:defRPr/>
            </a:lvl1pPr>
          </a:lstStyle>
          <a:p>
            <a:pPr>
              <a:defRPr/>
            </a:pPr>
            <a:fld id="{C961E6AF-0AB8-466D-B772-9E4A6795CA87}" type="slidenum">
              <a:rPr lang="en-GB" noProof="0"/>
              <a:pPr>
                <a:defRPr/>
              </a:pPr>
              <a:t>‹nr.›</a:t>
            </a:fld>
            <a:endParaRPr lang="en-GB" noProof="0" dirty="0"/>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Klik for at redigere titeltypografi i masteren</a:t>
            </a:r>
            <a:endParaRPr lang="en-GB" noProof="0"/>
          </a:p>
        </p:txBody>
      </p:sp>
      <p:sp>
        <p:nvSpPr>
          <p:cNvPr id="3" name="Rectangle 93"/>
          <p:cNvSpPr>
            <a:spLocks noGrp="1" noChangeArrowheads="1"/>
          </p:cNvSpPr>
          <p:nvPr>
            <p:ph type="dt" sz="half" idx="10"/>
          </p:nvPr>
        </p:nvSpPr>
        <p:spPr>
          <a:ln/>
        </p:spPr>
        <p:txBody>
          <a:bodyPr/>
          <a:lstStyle>
            <a:lvl1pPr>
              <a:defRPr/>
            </a:lvl1pPr>
          </a:lstStyle>
          <a:p>
            <a:pPr>
              <a:defRPr/>
            </a:pPr>
            <a:r>
              <a:rPr lang="en-US" noProof="0" dirty="0" smtClean="0"/>
              <a:t>3 June 2016</a:t>
            </a:r>
            <a:endParaRPr lang="en-GB" noProof="0" dirty="0"/>
          </a:p>
        </p:txBody>
      </p:sp>
      <p:sp>
        <p:nvSpPr>
          <p:cNvPr id="4"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5" name="Rectangle 95"/>
          <p:cNvSpPr>
            <a:spLocks noGrp="1" noChangeArrowheads="1"/>
          </p:cNvSpPr>
          <p:nvPr>
            <p:ph type="sldNum" sz="quarter" idx="12"/>
          </p:nvPr>
        </p:nvSpPr>
        <p:spPr>
          <a:ln/>
        </p:spPr>
        <p:txBody>
          <a:bodyPr/>
          <a:lstStyle>
            <a:lvl1pPr>
              <a:defRPr/>
            </a:lvl1pPr>
          </a:lstStyle>
          <a:p>
            <a:pPr>
              <a:defRPr/>
            </a:pPr>
            <a:fld id="{C14A6505-6888-4AAA-A0F1-EA7F6140D7E6}" type="slidenum">
              <a:rPr lang="en-GB" noProof="0"/>
              <a:pPr>
                <a:defRPr/>
              </a:pPr>
              <a:t>‹nr.›</a:t>
            </a:fld>
            <a:endParaRPr lang="en-GB" noProof="0" dirty="0"/>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93"/>
          <p:cNvSpPr>
            <a:spLocks noGrp="1" noChangeArrowheads="1"/>
          </p:cNvSpPr>
          <p:nvPr>
            <p:ph type="dt" sz="half" idx="10"/>
          </p:nvPr>
        </p:nvSpPr>
        <p:spPr>
          <a:ln/>
        </p:spPr>
        <p:txBody>
          <a:bodyPr/>
          <a:lstStyle>
            <a:lvl1pPr>
              <a:defRPr/>
            </a:lvl1pPr>
          </a:lstStyle>
          <a:p>
            <a:pPr>
              <a:defRPr/>
            </a:pPr>
            <a:r>
              <a:rPr lang="en-US" noProof="0" dirty="0" smtClean="0"/>
              <a:t>3 June 2016</a:t>
            </a:r>
            <a:endParaRPr lang="en-GB" noProof="0" dirty="0"/>
          </a:p>
        </p:txBody>
      </p:sp>
      <p:sp>
        <p:nvSpPr>
          <p:cNvPr id="3"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4" name="Rectangle 95"/>
          <p:cNvSpPr>
            <a:spLocks noGrp="1" noChangeArrowheads="1"/>
          </p:cNvSpPr>
          <p:nvPr>
            <p:ph type="sldNum" sz="quarter" idx="12"/>
          </p:nvPr>
        </p:nvSpPr>
        <p:spPr>
          <a:ln/>
        </p:spPr>
        <p:txBody>
          <a:bodyPr/>
          <a:lstStyle>
            <a:lvl1pPr>
              <a:defRPr/>
            </a:lvl1pPr>
          </a:lstStyle>
          <a:p>
            <a:pPr>
              <a:defRPr/>
            </a:pPr>
            <a:fld id="{C7398079-F33D-41F5-9C34-6A64457217A3}" type="slidenum">
              <a:rPr lang="en-GB" noProof="0"/>
              <a:pPr>
                <a:defRPr/>
              </a:pPr>
              <a:t>‹nr.›</a:t>
            </a:fld>
            <a:endParaRPr lang="en-GB" noProof="0" dirty="0"/>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138" cy="1162050"/>
          </a:xfrm>
        </p:spPr>
        <p:txBody>
          <a:bodyPr anchor="b"/>
          <a:lstStyle>
            <a:lvl1pPr algn="l">
              <a:defRPr sz="2000" b="1"/>
            </a:lvl1pPr>
          </a:lstStyle>
          <a:p>
            <a:r>
              <a:rPr lang="en-GB" noProof="0" smtClean="0"/>
              <a:t>Klik for at redigere titeltypografi i masteren</a:t>
            </a:r>
            <a:endParaRPr lang="en-GB" noProof="0"/>
          </a:p>
        </p:txBody>
      </p:sp>
      <p:sp>
        <p:nvSpPr>
          <p:cNvPr id="3" name="Pladsholder til indhold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Pladsholder til tekst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smtClean="0"/>
              <a:t>Klik for at redigere typografi i masteren</a:t>
            </a:r>
          </a:p>
        </p:txBody>
      </p:sp>
      <p:sp>
        <p:nvSpPr>
          <p:cNvPr id="5" name="Rectangle 93"/>
          <p:cNvSpPr>
            <a:spLocks noGrp="1" noChangeArrowheads="1"/>
          </p:cNvSpPr>
          <p:nvPr>
            <p:ph type="dt" sz="half" idx="10"/>
          </p:nvPr>
        </p:nvSpPr>
        <p:spPr>
          <a:ln/>
        </p:spPr>
        <p:txBody>
          <a:bodyPr/>
          <a:lstStyle>
            <a:lvl1pPr>
              <a:defRPr/>
            </a:lvl1pPr>
          </a:lstStyle>
          <a:p>
            <a:pPr>
              <a:defRPr/>
            </a:pPr>
            <a:r>
              <a:rPr lang="en-US" noProof="0" dirty="0" smtClean="0"/>
              <a:t>3 June 2016</a:t>
            </a:r>
            <a:endParaRPr lang="en-GB" noProof="0" dirty="0"/>
          </a:p>
        </p:txBody>
      </p:sp>
      <p:sp>
        <p:nvSpPr>
          <p:cNvPr id="6"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7" name="Rectangle 95"/>
          <p:cNvSpPr>
            <a:spLocks noGrp="1" noChangeArrowheads="1"/>
          </p:cNvSpPr>
          <p:nvPr>
            <p:ph type="sldNum" sz="quarter" idx="12"/>
          </p:nvPr>
        </p:nvSpPr>
        <p:spPr>
          <a:ln/>
        </p:spPr>
        <p:txBody>
          <a:bodyPr/>
          <a:lstStyle>
            <a:lvl1pPr>
              <a:defRPr/>
            </a:lvl1pPr>
          </a:lstStyle>
          <a:p>
            <a:pPr>
              <a:defRPr/>
            </a:pPr>
            <a:fld id="{6E31D559-BFF3-454F-AF92-7E681F3B2221}" type="slidenum">
              <a:rPr lang="en-GB" noProof="0"/>
              <a:pPr>
                <a:defRPr/>
              </a:pPr>
              <a:t>‹nr.›</a:t>
            </a:fld>
            <a:endParaRPr lang="en-GB" noProof="0" dirty="0"/>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p:spPr>
        <p:txBody>
          <a:bodyPr anchor="b"/>
          <a:lstStyle>
            <a:lvl1pPr algn="l">
              <a:defRPr sz="2000" b="1"/>
            </a:lvl1pPr>
          </a:lstStyle>
          <a:p>
            <a:r>
              <a:rPr lang="en-GB" noProof="0" smtClean="0"/>
              <a:t>Klik for at redigere titeltypografi i masteren</a:t>
            </a:r>
            <a:endParaRPr lang="en-GB" noProof="0"/>
          </a:p>
        </p:txBody>
      </p:sp>
      <p:sp>
        <p:nvSpPr>
          <p:cNvPr id="3" name="Pladsholder til billed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Pladsholder til tekst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smtClean="0"/>
              <a:t>Klik for at redigere typografi i masteren</a:t>
            </a:r>
          </a:p>
        </p:txBody>
      </p:sp>
      <p:sp>
        <p:nvSpPr>
          <p:cNvPr id="5" name="Rectangle 93"/>
          <p:cNvSpPr>
            <a:spLocks noGrp="1" noChangeArrowheads="1"/>
          </p:cNvSpPr>
          <p:nvPr>
            <p:ph type="dt" sz="half" idx="10"/>
          </p:nvPr>
        </p:nvSpPr>
        <p:spPr>
          <a:ln/>
        </p:spPr>
        <p:txBody>
          <a:bodyPr/>
          <a:lstStyle>
            <a:lvl1pPr>
              <a:defRPr/>
            </a:lvl1pPr>
          </a:lstStyle>
          <a:p>
            <a:pPr>
              <a:defRPr/>
            </a:pPr>
            <a:r>
              <a:rPr lang="en-US" noProof="0" dirty="0" smtClean="0"/>
              <a:t>3 June 2016</a:t>
            </a:r>
            <a:endParaRPr lang="en-GB" noProof="0" dirty="0"/>
          </a:p>
        </p:txBody>
      </p:sp>
      <p:sp>
        <p:nvSpPr>
          <p:cNvPr id="6"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7" name="Rectangle 95"/>
          <p:cNvSpPr>
            <a:spLocks noGrp="1" noChangeArrowheads="1"/>
          </p:cNvSpPr>
          <p:nvPr>
            <p:ph type="sldNum" sz="quarter" idx="12"/>
          </p:nvPr>
        </p:nvSpPr>
        <p:spPr>
          <a:ln/>
        </p:spPr>
        <p:txBody>
          <a:bodyPr/>
          <a:lstStyle>
            <a:lvl1pPr>
              <a:defRPr/>
            </a:lvl1pPr>
          </a:lstStyle>
          <a:p>
            <a:pPr>
              <a:defRPr/>
            </a:pPr>
            <a:fld id="{102F31F1-9989-4E76-8C83-D9089B27EEDC}" type="slidenum">
              <a:rPr lang="en-GB" noProof="0"/>
              <a:pPr>
                <a:defRPr/>
              </a:pPr>
              <a:t>‹nr.›</a:t>
            </a:fld>
            <a:endParaRPr lang="en-GB" noProof="0" dirty="0"/>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91"/>
          <p:cNvSpPr>
            <a:spLocks noGrp="1" noChangeArrowheads="1"/>
          </p:cNvSpPr>
          <p:nvPr>
            <p:ph type="title"/>
          </p:nvPr>
        </p:nvSpPr>
        <p:spPr bwMode="auto">
          <a:xfrm>
            <a:off x="0" y="0"/>
            <a:ext cx="84201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GB" noProof="0" smtClean="0"/>
              <a:t>Klik for at redigere titeltypografien på masteren</a:t>
            </a:r>
          </a:p>
        </p:txBody>
      </p:sp>
      <p:sp>
        <p:nvSpPr>
          <p:cNvPr id="1116" name="Rectangle 92"/>
          <p:cNvSpPr>
            <a:spLocks noGrp="1" noChangeArrowheads="1"/>
          </p:cNvSpPr>
          <p:nvPr>
            <p:ph type="body" idx="1"/>
          </p:nvPr>
        </p:nvSpPr>
        <p:spPr bwMode="auto">
          <a:xfrm>
            <a:off x="742950" y="1600200"/>
            <a:ext cx="84201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GB" noProof="0" dirty="0" err="1" smtClean="0"/>
              <a:t>Klik</a:t>
            </a:r>
            <a:r>
              <a:rPr lang="en-GB" noProof="0" dirty="0" smtClean="0"/>
              <a:t> for at </a:t>
            </a:r>
            <a:r>
              <a:rPr lang="en-GB" noProof="0" dirty="0" err="1" smtClean="0"/>
              <a:t>redigere</a:t>
            </a:r>
            <a:r>
              <a:rPr lang="en-GB" noProof="0" dirty="0" smtClean="0"/>
              <a:t> </a:t>
            </a:r>
            <a:r>
              <a:rPr lang="en-GB" noProof="0" dirty="0" err="1" smtClean="0"/>
              <a:t>teksttypografien</a:t>
            </a:r>
            <a:r>
              <a:rPr lang="en-GB" noProof="0" dirty="0" smtClean="0"/>
              <a:t> </a:t>
            </a:r>
            <a:r>
              <a:rPr lang="en-GB" noProof="0" dirty="0" err="1" smtClean="0"/>
              <a:t>på</a:t>
            </a:r>
            <a:r>
              <a:rPr lang="en-GB" noProof="0" dirty="0" smtClean="0"/>
              <a:t> </a:t>
            </a:r>
            <a:r>
              <a:rPr lang="en-GB" noProof="0" dirty="0" err="1" smtClean="0"/>
              <a:t>masteren</a:t>
            </a:r>
            <a:endParaRPr lang="en-GB" noProof="0" dirty="0" smtClean="0"/>
          </a:p>
          <a:p>
            <a:pPr lvl="1"/>
            <a:r>
              <a:rPr lang="en-GB" noProof="0" dirty="0" err="1" smtClean="0"/>
              <a:t>Andet</a:t>
            </a:r>
            <a:r>
              <a:rPr lang="en-GB" noProof="0" dirty="0" smtClean="0"/>
              <a:t> </a:t>
            </a:r>
            <a:r>
              <a:rPr lang="en-GB" noProof="0" dirty="0" err="1" smtClean="0"/>
              <a:t>niveau</a:t>
            </a:r>
            <a:endParaRPr lang="en-GB" noProof="0" dirty="0" smtClean="0"/>
          </a:p>
          <a:p>
            <a:pPr lvl="2"/>
            <a:r>
              <a:rPr lang="en-GB" noProof="0" dirty="0" err="1" smtClean="0"/>
              <a:t>Tredje</a:t>
            </a:r>
            <a:r>
              <a:rPr lang="en-GB" noProof="0" dirty="0" smtClean="0"/>
              <a:t> </a:t>
            </a:r>
            <a:r>
              <a:rPr lang="en-GB" noProof="0" dirty="0" err="1" smtClean="0"/>
              <a:t>niveau</a:t>
            </a:r>
            <a:endParaRPr lang="en-GB" noProof="0" dirty="0" smtClean="0"/>
          </a:p>
          <a:p>
            <a:pPr lvl="3"/>
            <a:r>
              <a:rPr lang="en-GB" noProof="0" dirty="0" err="1" smtClean="0"/>
              <a:t>Fjerde</a:t>
            </a:r>
            <a:r>
              <a:rPr lang="en-GB" noProof="0" dirty="0" smtClean="0"/>
              <a:t> </a:t>
            </a:r>
            <a:r>
              <a:rPr lang="en-GB" noProof="0" dirty="0" err="1" smtClean="0"/>
              <a:t>niveau</a:t>
            </a:r>
            <a:endParaRPr lang="en-GB" noProof="0" dirty="0" smtClean="0"/>
          </a:p>
          <a:p>
            <a:pPr lvl="4"/>
            <a:r>
              <a:rPr lang="en-GB" noProof="0" dirty="0" err="1" smtClean="0"/>
              <a:t>Femte</a:t>
            </a:r>
            <a:r>
              <a:rPr lang="en-GB" noProof="0" dirty="0" smtClean="0"/>
              <a:t> </a:t>
            </a:r>
            <a:r>
              <a:rPr lang="en-GB" noProof="0" dirty="0" err="1" smtClean="0"/>
              <a:t>niveau</a:t>
            </a:r>
            <a:endParaRPr lang="en-GB" noProof="0" dirty="0" smtClean="0"/>
          </a:p>
        </p:txBody>
      </p:sp>
      <p:sp>
        <p:nvSpPr>
          <p:cNvPr id="1117" name="Rectangle 93"/>
          <p:cNvSpPr>
            <a:spLocks noGrp="1" noChangeArrowheads="1"/>
          </p:cNvSpPr>
          <p:nvPr>
            <p:ph type="dt" sz="half" idx="2"/>
          </p:nvPr>
        </p:nvSpPr>
        <p:spPr bwMode="auto">
          <a:xfrm>
            <a:off x="0" y="6486525"/>
            <a:ext cx="20637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0"/>
            </a:lvl1pPr>
          </a:lstStyle>
          <a:p>
            <a:pPr>
              <a:defRPr/>
            </a:pPr>
            <a:r>
              <a:rPr lang="en-US" noProof="0" dirty="0" smtClean="0"/>
              <a:t>3 June 2016</a:t>
            </a:r>
            <a:endParaRPr lang="en-GB" noProof="0" dirty="0"/>
          </a:p>
        </p:txBody>
      </p:sp>
      <p:sp>
        <p:nvSpPr>
          <p:cNvPr id="1118" name="Rectangle 94"/>
          <p:cNvSpPr>
            <a:spLocks noGrp="1" noChangeArrowheads="1"/>
          </p:cNvSpPr>
          <p:nvPr>
            <p:ph type="ftr" sz="quarter" idx="3"/>
          </p:nvPr>
        </p:nvSpPr>
        <p:spPr bwMode="auto">
          <a:xfrm>
            <a:off x="3381375" y="6486525"/>
            <a:ext cx="31369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b="0"/>
            </a:lvl1pPr>
          </a:lstStyle>
          <a:p>
            <a:pPr>
              <a:defRPr/>
            </a:pPr>
            <a:r>
              <a:rPr lang="en-GB" noProof="0" dirty="0"/>
              <a:t>Anders Plejdrup Houmøller</a:t>
            </a:r>
          </a:p>
        </p:txBody>
      </p:sp>
      <p:sp>
        <p:nvSpPr>
          <p:cNvPr id="1119" name="Rectangle 95"/>
          <p:cNvSpPr>
            <a:spLocks noGrp="1" noChangeArrowheads="1"/>
          </p:cNvSpPr>
          <p:nvPr>
            <p:ph type="sldNum" sz="quarter" idx="4"/>
          </p:nvPr>
        </p:nvSpPr>
        <p:spPr bwMode="auto">
          <a:xfrm>
            <a:off x="7842250" y="6486525"/>
            <a:ext cx="20637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lvl1pPr>
          </a:lstStyle>
          <a:p>
            <a:pPr>
              <a:defRPr/>
            </a:pPr>
            <a:fld id="{755A1711-984F-458C-938C-C317FC007E02}" type="slidenum">
              <a:rPr lang="en-GB" noProof="0"/>
              <a:pPr>
                <a:defRPr/>
              </a:pPr>
              <a:t>‹nr.›</a:t>
            </a:fld>
            <a:endParaRPr lang="en-GB" noProof="0" dirty="0"/>
          </a:p>
        </p:txBody>
      </p:sp>
      <p:sp>
        <p:nvSpPr>
          <p:cNvPr id="1237" name="Text Box 213"/>
          <p:cNvSpPr txBox="1">
            <a:spLocks noChangeArrowheads="1"/>
          </p:cNvSpPr>
          <p:nvPr userDrawn="1"/>
        </p:nvSpPr>
        <p:spPr bwMode="auto">
          <a:xfrm>
            <a:off x="7722504" y="6642100"/>
            <a:ext cx="1974850" cy="215900"/>
          </a:xfrm>
          <a:prstGeom prst="rect">
            <a:avLst/>
          </a:prstGeom>
          <a:noFill/>
          <a:ln w="9525">
            <a:noFill/>
            <a:miter lim="800000"/>
            <a:headEnd/>
            <a:tailEnd/>
          </a:ln>
          <a:effectLst/>
        </p:spPr>
        <p:txBody>
          <a:bodyPr wrap="none">
            <a:spAutoFit/>
          </a:bodyPr>
          <a:lstStyle/>
          <a:p>
            <a:pPr>
              <a:defRPr/>
            </a:pPr>
            <a:r>
              <a:rPr lang="en-GB" sz="800" b="0" noProof="0" dirty="0"/>
              <a:t>Copyright Houmoller Consulting </a:t>
            </a:r>
            <a:r>
              <a:rPr lang="en-GB" sz="800" b="0" noProof="0" dirty="0">
                <a:cs typeface="Arial" charset="0"/>
              </a:rPr>
              <a:t>©</a:t>
            </a:r>
          </a:p>
        </p:txBody>
      </p:sp>
      <p:pic>
        <p:nvPicPr>
          <p:cNvPr id="6152" name="Picture 3" descr="HoumøllerConsulting logo 2010"/>
          <p:cNvPicPr>
            <a:picLocks noChangeAspect="1" noChangeArrowheads="1"/>
          </p:cNvPicPr>
          <p:nvPr userDrawn="1"/>
        </p:nvPicPr>
        <p:blipFill>
          <a:blip r:embed="rId14" cstate="print"/>
          <a:srcRect/>
          <a:stretch>
            <a:fillRect/>
          </a:stretch>
        </p:blipFill>
        <p:spPr bwMode="auto">
          <a:xfrm>
            <a:off x="7518400" y="42863"/>
            <a:ext cx="2344738" cy="2936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 id="2147484202" r:id="rId12"/>
  </p:sldLayoutIdLst>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16">
                                            <p:txEl>
                                              <p:pRg st="0" end="0"/>
                                            </p:txEl>
                                          </p:spTgt>
                                        </p:tgtEl>
                                        <p:attrNameLst>
                                          <p:attrName>style.visibility</p:attrName>
                                        </p:attrNameLst>
                                      </p:cBhvr>
                                      <p:to>
                                        <p:strVal val="visible"/>
                                      </p:to>
                                    </p:set>
                                    <p:anim calcmode="lin" valueType="num">
                                      <p:cBhvr additive="base">
                                        <p:cTn id="7" dur="500" fill="hold"/>
                                        <p:tgtEl>
                                          <p:spTgt spid="111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16">
                                            <p:txEl>
                                              <p:pRg st="1" end="1"/>
                                            </p:txEl>
                                          </p:spTgt>
                                        </p:tgtEl>
                                        <p:attrNameLst>
                                          <p:attrName>style.visibility</p:attrName>
                                        </p:attrNameLst>
                                      </p:cBhvr>
                                      <p:to>
                                        <p:strVal val="visible"/>
                                      </p:to>
                                    </p:set>
                                    <p:anim calcmode="lin" valueType="num">
                                      <p:cBhvr additive="base">
                                        <p:cTn id="13" dur="500" fill="hold"/>
                                        <p:tgtEl>
                                          <p:spTgt spid="111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16">
                                            <p:txEl>
                                              <p:pRg st="2" end="2"/>
                                            </p:txEl>
                                          </p:spTgt>
                                        </p:tgtEl>
                                        <p:attrNameLst>
                                          <p:attrName>style.visibility</p:attrName>
                                        </p:attrNameLst>
                                      </p:cBhvr>
                                      <p:to>
                                        <p:strVal val="visible"/>
                                      </p:to>
                                    </p:set>
                                    <p:anim calcmode="lin" valueType="num">
                                      <p:cBhvr additive="base">
                                        <p:cTn id="19" dur="500" fill="hold"/>
                                        <p:tgtEl>
                                          <p:spTgt spid="111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1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16">
                                            <p:txEl>
                                              <p:pRg st="3" end="3"/>
                                            </p:txEl>
                                          </p:spTgt>
                                        </p:tgtEl>
                                        <p:attrNameLst>
                                          <p:attrName>style.visibility</p:attrName>
                                        </p:attrNameLst>
                                      </p:cBhvr>
                                      <p:to>
                                        <p:strVal val="visible"/>
                                      </p:to>
                                    </p:set>
                                    <p:anim calcmode="lin" valueType="num">
                                      <p:cBhvr additive="base">
                                        <p:cTn id="25" dur="500" fill="hold"/>
                                        <p:tgtEl>
                                          <p:spTgt spid="1116">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1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16">
                                            <p:txEl>
                                              <p:pRg st="4" end="4"/>
                                            </p:txEl>
                                          </p:spTgt>
                                        </p:tgtEl>
                                        <p:attrNameLst>
                                          <p:attrName>style.visibility</p:attrName>
                                        </p:attrNameLst>
                                      </p:cBhvr>
                                      <p:to>
                                        <p:strVal val="visible"/>
                                      </p:to>
                                    </p:set>
                                    <p:anim calcmode="lin" valueType="num">
                                      <p:cBhvr additive="base">
                                        <p:cTn id="31" dur="500" fill="hold"/>
                                        <p:tgtEl>
                                          <p:spTgt spid="1116">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1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 grpId="0" uiExpand="1" build="p" bldLvl="3" autoUpdateAnimBg="0">
        <p:tmplLst>
          <p:tmpl lvl="1">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Lst>
      </p:bldP>
    </p:bldLst>
  </p:timing>
  <p:hf hdr="0" ftr="0"/>
  <p:txStyles>
    <p:titleStyle>
      <a:lvl1pPr algn="ctr" defTabSz="762000" rtl="0" eaLnBrk="0" fontAlgn="base" hangingPunct="0">
        <a:spcBef>
          <a:spcPct val="0"/>
        </a:spcBef>
        <a:spcAft>
          <a:spcPct val="0"/>
        </a:spcAft>
        <a:defRPr sz="3600" b="1">
          <a:solidFill>
            <a:schemeClr val="tx1"/>
          </a:solidFill>
          <a:latin typeface="+mj-lt"/>
          <a:ea typeface="+mj-ea"/>
          <a:cs typeface="+mj-cs"/>
        </a:defRPr>
      </a:lvl1pPr>
      <a:lvl2pPr algn="ctr" defTabSz="762000" rtl="0" eaLnBrk="0" fontAlgn="base" hangingPunct="0">
        <a:spcBef>
          <a:spcPct val="0"/>
        </a:spcBef>
        <a:spcAft>
          <a:spcPct val="0"/>
        </a:spcAft>
        <a:defRPr sz="3600" b="1">
          <a:solidFill>
            <a:schemeClr val="tx1"/>
          </a:solidFill>
          <a:latin typeface="Verdana" pitchFamily="34" charset="0"/>
        </a:defRPr>
      </a:lvl2pPr>
      <a:lvl3pPr algn="ctr" defTabSz="762000" rtl="0" eaLnBrk="0" fontAlgn="base" hangingPunct="0">
        <a:spcBef>
          <a:spcPct val="0"/>
        </a:spcBef>
        <a:spcAft>
          <a:spcPct val="0"/>
        </a:spcAft>
        <a:defRPr sz="3600" b="1">
          <a:solidFill>
            <a:schemeClr val="tx1"/>
          </a:solidFill>
          <a:latin typeface="Verdana" pitchFamily="34" charset="0"/>
        </a:defRPr>
      </a:lvl3pPr>
      <a:lvl4pPr algn="ctr" defTabSz="762000" rtl="0" eaLnBrk="0" fontAlgn="base" hangingPunct="0">
        <a:spcBef>
          <a:spcPct val="0"/>
        </a:spcBef>
        <a:spcAft>
          <a:spcPct val="0"/>
        </a:spcAft>
        <a:defRPr sz="3600" b="1">
          <a:solidFill>
            <a:schemeClr val="tx1"/>
          </a:solidFill>
          <a:latin typeface="Verdana" pitchFamily="34" charset="0"/>
        </a:defRPr>
      </a:lvl4pPr>
      <a:lvl5pPr algn="ctr" defTabSz="762000" rtl="0" eaLnBrk="0" fontAlgn="base" hangingPunct="0">
        <a:spcBef>
          <a:spcPct val="0"/>
        </a:spcBef>
        <a:spcAft>
          <a:spcPct val="0"/>
        </a:spcAft>
        <a:defRPr sz="3600" b="1">
          <a:solidFill>
            <a:schemeClr val="tx1"/>
          </a:solidFill>
          <a:latin typeface="Verdana" pitchFamily="34" charset="0"/>
        </a:defRPr>
      </a:lvl5pPr>
      <a:lvl6pPr marL="457200" algn="ctr" defTabSz="762000" rtl="0" eaLnBrk="0" fontAlgn="base" hangingPunct="0">
        <a:spcBef>
          <a:spcPct val="0"/>
        </a:spcBef>
        <a:spcAft>
          <a:spcPct val="0"/>
        </a:spcAft>
        <a:defRPr sz="3600" b="1">
          <a:solidFill>
            <a:schemeClr val="tx1"/>
          </a:solidFill>
          <a:latin typeface="Verdana" pitchFamily="34" charset="0"/>
        </a:defRPr>
      </a:lvl6pPr>
      <a:lvl7pPr marL="914400" algn="ctr" defTabSz="762000" rtl="0" eaLnBrk="0" fontAlgn="base" hangingPunct="0">
        <a:spcBef>
          <a:spcPct val="0"/>
        </a:spcBef>
        <a:spcAft>
          <a:spcPct val="0"/>
        </a:spcAft>
        <a:defRPr sz="3600" b="1">
          <a:solidFill>
            <a:schemeClr val="tx1"/>
          </a:solidFill>
          <a:latin typeface="Verdana" pitchFamily="34" charset="0"/>
        </a:defRPr>
      </a:lvl7pPr>
      <a:lvl8pPr marL="1371600" algn="ctr" defTabSz="762000" rtl="0" eaLnBrk="0" fontAlgn="base" hangingPunct="0">
        <a:spcBef>
          <a:spcPct val="0"/>
        </a:spcBef>
        <a:spcAft>
          <a:spcPct val="0"/>
        </a:spcAft>
        <a:defRPr sz="3600" b="1">
          <a:solidFill>
            <a:schemeClr val="tx1"/>
          </a:solidFill>
          <a:latin typeface="Verdana" pitchFamily="34" charset="0"/>
        </a:defRPr>
      </a:lvl8pPr>
      <a:lvl9pPr marL="1828800" algn="ctr" defTabSz="762000" rtl="0" eaLnBrk="0" fontAlgn="base" hangingPunct="0">
        <a:spcBef>
          <a:spcPct val="0"/>
        </a:spcBef>
        <a:spcAft>
          <a:spcPct val="0"/>
        </a:spcAft>
        <a:defRPr sz="3600" b="1">
          <a:solidFill>
            <a:schemeClr val="tx1"/>
          </a:solidFill>
          <a:latin typeface="Verdana" pitchFamily="34" charset="0"/>
        </a:defRPr>
      </a:lvl9pPr>
    </p:titleStyle>
    <p:bodyStyle>
      <a:lvl1pPr marL="342900" indent="-342900" algn="l" defTabSz="762000" rtl="0" eaLnBrk="0" fontAlgn="base" hangingPunct="0">
        <a:spcBef>
          <a:spcPct val="35000"/>
        </a:spcBef>
        <a:spcAft>
          <a:spcPct val="0"/>
        </a:spcAft>
        <a:buFont typeface="Arial" pitchFamily="34" charset="0"/>
        <a:buChar char="►"/>
        <a:defRPr sz="2400" b="1">
          <a:solidFill>
            <a:schemeClr val="tx1"/>
          </a:solidFill>
          <a:latin typeface="+mn-lt"/>
          <a:ea typeface="+mn-ea"/>
          <a:cs typeface="+mn-cs"/>
        </a:defRPr>
      </a:lvl1pPr>
      <a:lvl2pPr marL="742950" indent="-285750" algn="l" defTabSz="762000" rtl="0" eaLnBrk="0" fontAlgn="base" hangingPunct="0">
        <a:spcBef>
          <a:spcPct val="20000"/>
        </a:spcBef>
        <a:spcAft>
          <a:spcPct val="0"/>
        </a:spcAft>
        <a:buFont typeface="Wingdings" pitchFamily="2" charset="2"/>
        <a:buChar char="Ø"/>
        <a:defRPr sz="2000" b="1">
          <a:solidFill>
            <a:schemeClr val="tx1"/>
          </a:solidFill>
          <a:latin typeface="+mn-lt"/>
        </a:defRPr>
      </a:lvl2pPr>
      <a:lvl3pPr marL="1143000" indent="-228600" algn="l" defTabSz="762000" rtl="0" eaLnBrk="0" fontAlgn="base" hangingPunct="0">
        <a:spcBef>
          <a:spcPct val="20000"/>
        </a:spcBef>
        <a:spcAft>
          <a:spcPct val="0"/>
        </a:spcAft>
        <a:buChar char="•"/>
        <a:defRPr sz="2000" b="1">
          <a:solidFill>
            <a:schemeClr val="tx1"/>
          </a:solidFill>
          <a:latin typeface="+mn-lt"/>
        </a:defRPr>
      </a:lvl3pPr>
      <a:lvl4pPr marL="1600200" indent="-228600" algn="l" defTabSz="762000" rtl="0" eaLnBrk="0" fontAlgn="base" hangingPunct="0">
        <a:spcBef>
          <a:spcPct val="20000"/>
        </a:spcBef>
        <a:spcAft>
          <a:spcPct val="0"/>
        </a:spcAft>
        <a:buChar char="–"/>
        <a:defRPr sz="2000" b="1">
          <a:solidFill>
            <a:schemeClr val="tx1"/>
          </a:solidFill>
          <a:latin typeface="+mn-lt"/>
        </a:defRPr>
      </a:lvl4pPr>
      <a:lvl5pPr marL="2057400" indent="-228600" algn="l" defTabSz="762000" rtl="0" eaLnBrk="0" fontAlgn="base" hangingPunct="0">
        <a:spcBef>
          <a:spcPct val="20000"/>
        </a:spcBef>
        <a:spcAft>
          <a:spcPct val="0"/>
        </a:spcAft>
        <a:buChar char="•"/>
        <a:defRPr sz="2000" b="1">
          <a:solidFill>
            <a:schemeClr val="tx1"/>
          </a:solidFill>
          <a:latin typeface="+mn-lt"/>
        </a:defRPr>
      </a:lvl5pPr>
      <a:lvl6pPr marL="2514600" indent="-228600" algn="l" defTabSz="762000" rtl="0" eaLnBrk="0" fontAlgn="base" hangingPunct="0">
        <a:spcBef>
          <a:spcPct val="20000"/>
        </a:spcBef>
        <a:spcAft>
          <a:spcPct val="0"/>
        </a:spcAft>
        <a:buChar char="•"/>
        <a:defRPr sz="2000" b="1">
          <a:solidFill>
            <a:schemeClr val="tx1"/>
          </a:solidFill>
          <a:latin typeface="+mn-lt"/>
        </a:defRPr>
      </a:lvl6pPr>
      <a:lvl7pPr marL="2971800" indent="-228600" algn="l" defTabSz="762000" rtl="0" eaLnBrk="0" fontAlgn="base" hangingPunct="0">
        <a:spcBef>
          <a:spcPct val="20000"/>
        </a:spcBef>
        <a:spcAft>
          <a:spcPct val="0"/>
        </a:spcAft>
        <a:buChar char="•"/>
        <a:defRPr sz="2000" b="1">
          <a:solidFill>
            <a:schemeClr val="tx1"/>
          </a:solidFill>
          <a:latin typeface="+mn-lt"/>
        </a:defRPr>
      </a:lvl7pPr>
      <a:lvl8pPr marL="3429000" indent="-228600" algn="l" defTabSz="762000" rtl="0" eaLnBrk="0" fontAlgn="base" hangingPunct="0">
        <a:spcBef>
          <a:spcPct val="20000"/>
        </a:spcBef>
        <a:spcAft>
          <a:spcPct val="0"/>
        </a:spcAft>
        <a:buChar char="•"/>
        <a:defRPr sz="2000" b="1">
          <a:solidFill>
            <a:schemeClr val="tx1"/>
          </a:solidFill>
          <a:latin typeface="+mn-lt"/>
        </a:defRPr>
      </a:lvl8pPr>
      <a:lvl9pPr marL="3886200" indent="-228600" algn="l" defTabSz="762000" rtl="0" eaLnBrk="0" fontAlgn="base" hangingPunct="0">
        <a:spcBef>
          <a:spcPct val="20000"/>
        </a:spcBef>
        <a:spcAft>
          <a:spcPct val="0"/>
        </a:spcAft>
        <a:buChar char="•"/>
        <a:defRPr sz="2000" b="1">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eur-lex.europa.eu/legal-content/EN/TXT/?qid=1437991829031&amp;uri=OJ:JOL_2015_197_R_0003"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en.wikipedia.org/wiki/Pareto_efficiency" TargetMode="External"/><Relationship Id="rId2" Type="http://schemas.openxmlformats.org/officeDocument/2006/relationships/hyperlink" Target="http://www.nordicenergyregulators.or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0" y="1"/>
            <a:ext cx="9114971" cy="1451428"/>
          </a:xfrm>
        </p:spPr>
        <p:txBody>
          <a:bodyPr/>
          <a:lstStyle/>
          <a:p>
            <a:r>
              <a:rPr lang="en-GB" sz="3000" dirty="0" smtClean="0"/>
              <a:t>Introduction</a:t>
            </a:r>
            <a:br>
              <a:rPr lang="en-GB" sz="3000" dirty="0" smtClean="0"/>
            </a:br>
            <a:r>
              <a:rPr lang="en-GB" sz="2600" dirty="0" smtClean="0"/>
              <a:t>Anders Plejdrup Houmøller</a:t>
            </a:r>
            <a:br>
              <a:rPr lang="en-GB" sz="2600" dirty="0" smtClean="0"/>
            </a:br>
            <a:r>
              <a:rPr lang="en-GB" sz="2600" i="1" dirty="0" smtClean="0"/>
              <a:t>Houmoller Consulting ApS</a:t>
            </a:r>
            <a:endParaRPr lang="en-GB" sz="2600" dirty="0" smtClean="0"/>
          </a:p>
        </p:txBody>
      </p:sp>
      <p:sp>
        <p:nvSpPr>
          <p:cNvPr id="3075" name="Pladsholder til indhold 2"/>
          <p:cNvSpPr>
            <a:spLocks noGrp="1"/>
          </p:cNvSpPr>
          <p:nvPr>
            <p:ph idx="1"/>
          </p:nvPr>
        </p:nvSpPr>
        <p:spPr>
          <a:xfrm>
            <a:off x="0" y="1451429"/>
            <a:ext cx="9904413" cy="5225141"/>
          </a:xfrm>
        </p:spPr>
        <p:txBody>
          <a:bodyPr/>
          <a:lstStyle/>
          <a:p>
            <a:r>
              <a:rPr lang="en-GB" sz="2200" dirty="0" smtClean="0"/>
              <a:t>In appendix 3, you’ll find a list of the terms and acronyms used in this document.</a:t>
            </a:r>
          </a:p>
          <a:p>
            <a:r>
              <a:rPr lang="en-GB" sz="2200" dirty="0" smtClean="0"/>
              <a:t>Concerning the documents referred to in this presentation:</a:t>
            </a:r>
          </a:p>
          <a:p>
            <a:pPr lvl="1"/>
            <a:r>
              <a:rPr lang="en-GB" sz="2200" dirty="0" smtClean="0"/>
              <a:t>At </a:t>
            </a:r>
            <a:r>
              <a:rPr lang="en-GB" sz="2200" i="1" dirty="0" smtClean="0"/>
              <a:t>houmollerconsulting.dk</a:t>
            </a:r>
            <a:r>
              <a:rPr lang="en-GB" sz="2200" dirty="0" smtClean="0"/>
              <a:t>, you can download the documents from the sub-page </a:t>
            </a:r>
            <a:r>
              <a:rPr lang="en-GB" sz="2200" i="1" dirty="0" smtClean="0"/>
              <a:t>Facts and findings</a:t>
            </a:r>
            <a:r>
              <a:rPr lang="en-GB" sz="2200" dirty="0" smtClean="0"/>
              <a:t>.</a:t>
            </a:r>
          </a:p>
          <a:p>
            <a:r>
              <a:rPr lang="en-GB" sz="2200" dirty="0" smtClean="0"/>
              <a:t>This PowerPoint presentation is animated</a:t>
            </a:r>
          </a:p>
          <a:p>
            <a:pPr lvl="1"/>
            <a:r>
              <a:rPr lang="en-GB" sz="2200" dirty="0" smtClean="0"/>
              <a:t>It’s strongly recommended to run the animation when viewing the presentation.</a:t>
            </a:r>
          </a:p>
          <a:p>
            <a:r>
              <a:rPr lang="en-GB" sz="2200" dirty="0" smtClean="0"/>
              <a:t>On most computers, you can start the animation by pressing </a:t>
            </a:r>
            <a:r>
              <a:rPr lang="en-GB" sz="2200" i="1" u="sng" dirty="0" smtClean="0"/>
              <a:t>F5</a:t>
            </a:r>
            <a:r>
              <a:rPr lang="en-GB" sz="2200" i="1" dirty="0" smtClean="0"/>
              <a:t>.</a:t>
            </a:r>
          </a:p>
          <a:p>
            <a:pPr lvl="1"/>
            <a:r>
              <a:rPr lang="en-GB" sz="2200" dirty="0" smtClean="0"/>
              <a:t>Now the presentation moves one step forward, when you press </a:t>
            </a:r>
            <a:r>
              <a:rPr lang="en-GB" sz="2200" i="1" u="sng" dirty="0" smtClean="0"/>
              <a:t>Page Down</a:t>
            </a:r>
            <a:r>
              <a:rPr lang="en-GB" sz="2200" dirty="0" smtClean="0"/>
              <a:t>. It moves one step backward, when you press </a:t>
            </a:r>
            <a:r>
              <a:rPr lang="en-GB" sz="2200" i="1" u="sng" dirty="0" smtClean="0"/>
              <a:t>Page Up</a:t>
            </a:r>
            <a:r>
              <a:rPr lang="en-GB" sz="2200" dirty="0" smtClean="0"/>
              <a:t>.</a:t>
            </a:r>
          </a:p>
        </p:txBody>
      </p:sp>
      <p:sp>
        <p:nvSpPr>
          <p:cNvPr id="5" name="Pladsholder til dato 4"/>
          <p:cNvSpPr>
            <a:spLocks noGrp="1"/>
          </p:cNvSpPr>
          <p:nvPr>
            <p:ph type="dt" sz="half" idx="10"/>
          </p:nvPr>
        </p:nvSpPr>
        <p:spPr/>
        <p:txBody>
          <a:bodyPr/>
          <a:lstStyle/>
          <a:p>
            <a:pPr>
              <a:defRPr/>
            </a:pPr>
            <a:r>
              <a:rPr lang="en-US" dirty="0" smtClean="0"/>
              <a:t>3 June 2016</a:t>
            </a:r>
            <a:endParaRPr lang="en-GB" dirty="0"/>
          </a:p>
        </p:txBody>
      </p:sp>
      <p:sp>
        <p:nvSpPr>
          <p:cNvPr id="6" name="Pladsholder til diasnummer 5"/>
          <p:cNvSpPr>
            <a:spLocks noGrp="1"/>
          </p:cNvSpPr>
          <p:nvPr>
            <p:ph type="sldNum" sz="quarter" idx="12"/>
          </p:nvPr>
        </p:nvSpPr>
        <p:spPr/>
        <p:txBody>
          <a:bodyPr/>
          <a:lstStyle/>
          <a:p>
            <a:pPr>
              <a:defRPr/>
            </a:pPr>
            <a:fld id="{80AACB3E-9516-4558-9B4B-9689E2C51AB3}" type="slidenum">
              <a:rPr lang="en-GB" smtClean="0"/>
              <a:pPr>
                <a:defRPr/>
              </a:pPr>
              <a:t>1</a:t>
            </a:fld>
            <a:endParaRPr lang="en-GB" dirty="0"/>
          </a:p>
        </p:txBody>
      </p:sp>
      <p:pic>
        <p:nvPicPr>
          <p:cNvPr id="7" name="Picture 2"/>
          <p:cNvPicPr>
            <a:picLocks noChangeAspect="1" noChangeArrowheads="1"/>
          </p:cNvPicPr>
          <p:nvPr/>
        </p:nvPicPr>
        <p:blipFill>
          <a:blip r:embed="rId3" cstate="print"/>
          <a:srcRect/>
          <a:stretch>
            <a:fillRect/>
          </a:stretch>
        </p:blipFill>
        <p:spPr bwMode="auto">
          <a:xfrm>
            <a:off x="7571982" y="428359"/>
            <a:ext cx="2217906" cy="1067063"/>
          </a:xfrm>
          <a:prstGeom prst="rect">
            <a:avLst/>
          </a:prstGeom>
          <a:noFill/>
          <a:ln w="9525">
            <a:noFill/>
            <a:miter lim="800000"/>
            <a:headEnd/>
            <a:tailEnd/>
          </a:ln>
          <a:effectLst/>
        </p:spPr>
      </p:pic>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The rule of law – 1</a:t>
            </a:r>
            <a:endParaRPr lang="en-GB" dirty="0"/>
          </a:p>
        </p:txBody>
      </p:sp>
      <p:sp>
        <p:nvSpPr>
          <p:cNvPr id="3" name="Pladsholder til indhold 2"/>
          <p:cNvSpPr>
            <a:spLocks noGrp="1"/>
          </p:cNvSpPr>
          <p:nvPr>
            <p:ph idx="1"/>
          </p:nvPr>
        </p:nvSpPr>
        <p:spPr>
          <a:xfrm>
            <a:off x="101599" y="870857"/>
            <a:ext cx="9042401" cy="5675086"/>
          </a:xfrm>
        </p:spPr>
        <p:txBody>
          <a:bodyPr/>
          <a:lstStyle/>
          <a:p>
            <a:r>
              <a:rPr lang="en-GB" sz="2300" dirty="0"/>
              <a:t>M</a:t>
            </a:r>
            <a:r>
              <a:rPr lang="en-GB" sz="2300" dirty="0" smtClean="0"/>
              <a:t>arket </a:t>
            </a:r>
            <a:r>
              <a:rPr lang="en-GB" sz="2300" dirty="0"/>
              <a:t>coupling in effect makes spot exchanges </a:t>
            </a:r>
            <a:r>
              <a:rPr lang="en-GB" sz="2300" dirty="0" smtClean="0"/>
              <a:t>monopolies.</a:t>
            </a:r>
          </a:p>
          <a:p>
            <a:pPr marL="342900" lvl="1" indent="-342900">
              <a:spcBef>
                <a:spcPct val="35000"/>
              </a:spcBef>
              <a:buSzPct val="100000"/>
              <a:buFont typeface="Arial" pitchFamily="34" charset="0"/>
              <a:buChar char="►"/>
            </a:pPr>
            <a:r>
              <a:rPr lang="en-GB" sz="2300" dirty="0"/>
              <a:t>No efficient pan-European regulation is in place to handle this monopoly</a:t>
            </a:r>
            <a:r>
              <a:rPr lang="en-GB" sz="2300" dirty="0" smtClean="0"/>
              <a:t>.</a:t>
            </a:r>
          </a:p>
          <a:p>
            <a:pPr lvl="1"/>
            <a:r>
              <a:rPr lang="en-GB" sz="2300" dirty="0" smtClean="0"/>
              <a:t>For more information, see the PowerPoint presentation </a:t>
            </a:r>
            <a:r>
              <a:rPr lang="en-GB" sz="2300" i="1" dirty="0" smtClean="0"/>
              <a:t>Market coupling makes real competition betw spot exchanges unfeasible</a:t>
            </a:r>
            <a:r>
              <a:rPr lang="en-GB" sz="2300" dirty="0" smtClean="0"/>
              <a:t>.</a:t>
            </a:r>
          </a:p>
          <a:p>
            <a:pPr lvl="1"/>
            <a:r>
              <a:rPr lang="en-GB" sz="2300" dirty="0" smtClean="0"/>
              <a:t>You may also note the state of affairs for the telecom markets</a:t>
            </a:r>
          </a:p>
          <a:p>
            <a:pPr lvl="2"/>
            <a:r>
              <a:rPr lang="en-GB" sz="2300" dirty="0" smtClean="0"/>
              <a:t>In several European countries, the regulators are trying to prevent the number of major telecom operators to fall from 4 to 3.</a:t>
            </a:r>
          </a:p>
          <a:p>
            <a:pPr lvl="1"/>
            <a:r>
              <a:rPr lang="en-GB" sz="2300" dirty="0" smtClean="0"/>
              <a:t>A state with only 2 operators is an extreme example of </a:t>
            </a:r>
            <a:r>
              <a:rPr lang="en-GB" sz="2300" dirty="0"/>
              <a:t>an </a:t>
            </a:r>
            <a:r>
              <a:rPr lang="en-GB" sz="2300" dirty="0" smtClean="0"/>
              <a:t>oligopoly.</a:t>
            </a:r>
            <a:endParaRPr lang="en-GB" sz="2300" dirty="0"/>
          </a:p>
        </p:txBody>
      </p:sp>
      <p:sp>
        <p:nvSpPr>
          <p:cNvPr id="4" name="Pladsholder til dato 3"/>
          <p:cNvSpPr>
            <a:spLocks noGrp="1"/>
          </p:cNvSpPr>
          <p:nvPr>
            <p:ph type="dt" sz="half" idx="10"/>
          </p:nvPr>
        </p:nvSpPr>
        <p:spPr/>
        <p:txBody>
          <a:bodyPr/>
          <a:lstStyle/>
          <a:p>
            <a:pPr>
              <a:defRPr/>
            </a:pPr>
            <a:r>
              <a:rPr lang="en-US" dirty="0" smtClean="0"/>
              <a:t>3 June 2016</a:t>
            </a:r>
            <a:endParaRPr lang="en-GB" dirty="0"/>
          </a:p>
        </p:txBody>
      </p:sp>
      <p:sp>
        <p:nvSpPr>
          <p:cNvPr id="5" name="Pladsholder til slidenummer 4"/>
          <p:cNvSpPr>
            <a:spLocks noGrp="1"/>
          </p:cNvSpPr>
          <p:nvPr>
            <p:ph type="sldNum" sz="quarter" idx="12"/>
          </p:nvPr>
        </p:nvSpPr>
        <p:spPr/>
        <p:txBody>
          <a:bodyPr/>
          <a:lstStyle/>
          <a:p>
            <a:pPr>
              <a:defRPr/>
            </a:pPr>
            <a:fld id="{80AACB3E-9516-4558-9B4B-9689E2C51AB3}" type="slidenum">
              <a:rPr lang="en-GB" smtClean="0"/>
              <a:pPr>
                <a:defRPr/>
              </a:pPr>
              <a:t>10</a:t>
            </a:fld>
            <a:endParaRPr lang="en-GB" dirty="0"/>
          </a:p>
        </p:txBody>
      </p:sp>
      <p:grpSp>
        <p:nvGrpSpPr>
          <p:cNvPr id="6" name="Gruppe 5"/>
          <p:cNvGrpSpPr/>
          <p:nvPr/>
        </p:nvGrpSpPr>
        <p:grpSpPr>
          <a:xfrm>
            <a:off x="8329609" y="2230103"/>
            <a:ext cx="1264387" cy="1049654"/>
            <a:chOff x="8532809" y="517412"/>
            <a:chExt cx="1264387" cy="1049654"/>
          </a:xfrm>
        </p:grpSpPr>
        <p:pic>
          <p:nvPicPr>
            <p:cNvPr id="7" name="Picture 2" descr="C:\Dokumenter\Billeder\Billeder diverse\Jura.jpg"/>
            <p:cNvPicPr>
              <a:picLocks noChangeAspect="1" noChangeArrowheads="1"/>
            </p:cNvPicPr>
            <p:nvPr/>
          </p:nvPicPr>
          <p:blipFill>
            <a:blip r:embed="rId2" cstate="print"/>
            <a:srcRect/>
            <a:stretch>
              <a:fillRect/>
            </a:stretch>
          </p:blipFill>
          <p:spPr bwMode="auto">
            <a:xfrm>
              <a:off x="9085678" y="566054"/>
              <a:ext cx="711518" cy="782955"/>
            </a:xfrm>
            <a:prstGeom prst="rect">
              <a:avLst/>
            </a:prstGeom>
            <a:noFill/>
          </p:spPr>
        </p:pic>
        <p:grpSp>
          <p:nvGrpSpPr>
            <p:cNvPr id="8" name="Gruppe 7"/>
            <p:cNvGrpSpPr>
              <a:grpSpLocks noChangeAspect="1"/>
            </p:cNvGrpSpPr>
            <p:nvPr/>
          </p:nvGrpSpPr>
          <p:grpSpPr>
            <a:xfrm>
              <a:off x="8532809" y="517412"/>
              <a:ext cx="530168" cy="1049654"/>
              <a:chOff x="4773612" y="1591471"/>
              <a:chExt cx="662710" cy="1312067"/>
            </a:xfrm>
          </p:grpSpPr>
          <p:sp>
            <p:nvSpPr>
              <p:cNvPr id="9" name="Freeform 21"/>
              <p:cNvSpPr>
                <a:spLocks noChangeAspect="1"/>
              </p:cNvSpPr>
              <p:nvPr/>
            </p:nvSpPr>
            <p:spPr bwMode="auto">
              <a:xfrm rot="-1320000" flipH="1">
                <a:off x="4991821" y="1627186"/>
                <a:ext cx="373063" cy="260350"/>
              </a:xfrm>
              <a:custGeom>
                <a:avLst/>
                <a:gdLst/>
                <a:ahLst/>
                <a:cxnLst>
                  <a:cxn ang="0">
                    <a:pos x="60" y="2"/>
                  </a:cxn>
                  <a:cxn ang="0">
                    <a:pos x="88" y="0"/>
                  </a:cxn>
                  <a:cxn ang="0">
                    <a:pos x="110" y="3"/>
                  </a:cxn>
                  <a:cxn ang="0">
                    <a:pos x="130" y="16"/>
                  </a:cxn>
                  <a:cxn ang="0">
                    <a:pos x="144" y="27"/>
                  </a:cxn>
                  <a:cxn ang="0">
                    <a:pos x="161" y="46"/>
                  </a:cxn>
                  <a:cxn ang="0">
                    <a:pos x="176" y="41"/>
                  </a:cxn>
                  <a:cxn ang="0">
                    <a:pos x="193" y="29"/>
                  </a:cxn>
                  <a:cxn ang="0">
                    <a:pos x="203" y="16"/>
                  </a:cxn>
                  <a:cxn ang="0">
                    <a:pos x="211" y="6"/>
                  </a:cxn>
                  <a:cxn ang="0">
                    <a:pos x="222" y="6"/>
                  </a:cxn>
                  <a:cxn ang="0">
                    <a:pos x="235" y="17"/>
                  </a:cxn>
                  <a:cxn ang="0">
                    <a:pos x="230" y="38"/>
                  </a:cxn>
                  <a:cxn ang="0">
                    <a:pos x="222" y="49"/>
                  </a:cxn>
                  <a:cxn ang="0">
                    <a:pos x="198" y="57"/>
                  </a:cxn>
                  <a:cxn ang="0">
                    <a:pos x="179" y="68"/>
                  </a:cxn>
                  <a:cxn ang="0">
                    <a:pos x="174" y="73"/>
                  </a:cxn>
                  <a:cxn ang="0">
                    <a:pos x="176" y="98"/>
                  </a:cxn>
                  <a:cxn ang="0">
                    <a:pos x="174" y="119"/>
                  </a:cxn>
                  <a:cxn ang="0">
                    <a:pos x="170" y="139"/>
                  </a:cxn>
                  <a:cxn ang="0">
                    <a:pos x="157" y="153"/>
                  </a:cxn>
                  <a:cxn ang="0">
                    <a:pos x="130" y="162"/>
                  </a:cxn>
                  <a:cxn ang="0">
                    <a:pos x="106" y="164"/>
                  </a:cxn>
                  <a:cxn ang="0">
                    <a:pos x="78" y="164"/>
                  </a:cxn>
                  <a:cxn ang="0">
                    <a:pos x="57" y="157"/>
                  </a:cxn>
                  <a:cxn ang="0">
                    <a:pos x="38" y="141"/>
                  </a:cxn>
                  <a:cxn ang="0">
                    <a:pos x="24" y="124"/>
                  </a:cxn>
                  <a:cxn ang="0">
                    <a:pos x="6" y="101"/>
                  </a:cxn>
                  <a:cxn ang="0">
                    <a:pos x="0" y="78"/>
                  </a:cxn>
                  <a:cxn ang="0">
                    <a:pos x="0" y="52"/>
                  </a:cxn>
                  <a:cxn ang="0">
                    <a:pos x="8" y="34"/>
                  </a:cxn>
                  <a:cxn ang="0">
                    <a:pos x="20" y="14"/>
                  </a:cxn>
                  <a:cxn ang="0">
                    <a:pos x="35" y="2"/>
                  </a:cxn>
                  <a:cxn ang="0">
                    <a:pos x="52" y="1"/>
                  </a:cxn>
                  <a:cxn ang="0">
                    <a:pos x="60" y="2"/>
                  </a:cxn>
                </a:cxnLst>
                <a:rect l="0" t="0" r="r" b="b"/>
                <a:pathLst>
                  <a:path w="235" h="164">
                    <a:moveTo>
                      <a:pt x="60" y="2"/>
                    </a:moveTo>
                    <a:lnTo>
                      <a:pt x="88" y="0"/>
                    </a:lnTo>
                    <a:lnTo>
                      <a:pt x="110" y="3"/>
                    </a:lnTo>
                    <a:lnTo>
                      <a:pt x="130" y="16"/>
                    </a:lnTo>
                    <a:lnTo>
                      <a:pt x="144" y="27"/>
                    </a:lnTo>
                    <a:lnTo>
                      <a:pt x="161" y="46"/>
                    </a:lnTo>
                    <a:lnTo>
                      <a:pt x="176" y="41"/>
                    </a:lnTo>
                    <a:lnTo>
                      <a:pt x="193" y="29"/>
                    </a:lnTo>
                    <a:lnTo>
                      <a:pt x="203" y="16"/>
                    </a:lnTo>
                    <a:lnTo>
                      <a:pt x="211" y="6"/>
                    </a:lnTo>
                    <a:lnTo>
                      <a:pt x="222" y="6"/>
                    </a:lnTo>
                    <a:lnTo>
                      <a:pt x="235" y="17"/>
                    </a:lnTo>
                    <a:lnTo>
                      <a:pt x="230" y="38"/>
                    </a:lnTo>
                    <a:lnTo>
                      <a:pt x="222" y="49"/>
                    </a:lnTo>
                    <a:lnTo>
                      <a:pt x="198" y="57"/>
                    </a:lnTo>
                    <a:lnTo>
                      <a:pt x="179" y="68"/>
                    </a:lnTo>
                    <a:lnTo>
                      <a:pt x="174" y="73"/>
                    </a:lnTo>
                    <a:lnTo>
                      <a:pt x="176" y="98"/>
                    </a:lnTo>
                    <a:lnTo>
                      <a:pt x="174" y="119"/>
                    </a:lnTo>
                    <a:lnTo>
                      <a:pt x="170" y="139"/>
                    </a:lnTo>
                    <a:lnTo>
                      <a:pt x="157" y="153"/>
                    </a:lnTo>
                    <a:lnTo>
                      <a:pt x="130" y="162"/>
                    </a:lnTo>
                    <a:lnTo>
                      <a:pt x="106" y="164"/>
                    </a:lnTo>
                    <a:lnTo>
                      <a:pt x="78" y="164"/>
                    </a:lnTo>
                    <a:lnTo>
                      <a:pt x="57" y="157"/>
                    </a:lnTo>
                    <a:lnTo>
                      <a:pt x="38" y="141"/>
                    </a:lnTo>
                    <a:lnTo>
                      <a:pt x="24" y="124"/>
                    </a:lnTo>
                    <a:lnTo>
                      <a:pt x="6" y="101"/>
                    </a:lnTo>
                    <a:lnTo>
                      <a:pt x="0" y="78"/>
                    </a:lnTo>
                    <a:lnTo>
                      <a:pt x="0" y="52"/>
                    </a:lnTo>
                    <a:lnTo>
                      <a:pt x="8" y="34"/>
                    </a:lnTo>
                    <a:lnTo>
                      <a:pt x="20" y="14"/>
                    </a:lnTo>
                    <a:lnTo>
                      <a:pt x="35" y="2"/>
                    </a:lnTo>
                    <a:lnTo>
                      <a:pt x="52" y="1"/>
                    </a:lnTo>
                    <a:lnTo>
                      <a:pt x="60"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 name="Freeform 22"/>
              <p:cNvSpPr>
                <a:spLocks/>
              </p:cNvSpPr>
              <p:nvPr/>
            </p:nvSpPr>
            <p:spPr bwMode="auto">
              <a:xfrm flipH="1">
                <a:off x="5199784" y="1605758"/>
                <a:ext cx="228600" cy="300038"/>
              </a:xfrm>
              <a:custGeom>
                <a:avLst/>
                <a:gdLst/>
                <a:ahLst/>
                <a:cxnLst>
                  <a:cxn ang="0">
                    <a:pos x="5" y="128"/>
                  </a:cxn>
                  <a:cxn ang="0">
                    <a:pos x="2" y="89"/>
                  </a:cxn>
                  <a:cxn ang="0">
                    <a:pos x="14" y="61"/>
                  </a:cxn>
                  <a:cxn ang="0">
                    <a:pos x="21" y="44"/>
                  </a:cxn>
                  <a:cxn ang="0">
                    <a:pos x="40" y="26"/>
                  </a:cxn>
                  <a:cxn ang="0">
                    <a:pos x="62" y="8"/>
                  </a:cxn>
                  <a:cxn ang="0">
                    <a:pos x="79" y="1"/>
                  </a:cxn>
                  <a:cxn ang="0">
                    <a:pos x="104" y="0"/>
                  </a:cxn>
                  <a:cxn ang="0">
                    <a:pos x="120" y="1"/>
                  </a:cxn>
                  <a:cxn ang="0">
                    <a:pos x="105" y="26"/>
                  </a:cxn>
                  <a:cxn ang="0">
                    <a:pos x="101" y="57"/>
                  </a:cxn>
                  <a:cxn ang="0">
                    <a:pos x="101" y="84"/>
                  </a:cxn>
                  <a:cxn ang="0">
                    <a:pos x="108" y="109"/>
                  </a:cxn>
                  <a:cxn ang="0">
                    <a:pos x="118" y="130"/>
                  </a:cxn>
                  <a:cxn ang="0">
                    <a:pos x="133" y="141"/>
                  </a:cxn>
                  <a:cxn ang="0">
                    <a:pos x="144" y="155"/>
                  </a:cxn>
                  <a:cxn ang="0">
                    <a:pos x="140" y="173"/>
                  </a:cxn>
                  <a:cxn ang="0">
                    <a:pos x="128" y="185"/>
                  </a:cxn>
                  <a:cxn ang="0">
                    <a:pos x="118" y="189"/>
                  </a:cxn>
                  <a:cxn ang="0">
                    <a:pos x="51" y="185"/>
                  </a:cxn>
                  <a:cxn ang="0">
                    <a:pos x="25" y="180"/>
                  </a:cxn>
                  <a:cxn ang="0">
                    <a:pos x="10" y="171"/>
                  </a:cxn>
                  <a:cxn ang="0">
                    <a:pos x="0" y="155"/>
                  </a:cxn>
                  <a:cxn ang="0">
                    <a:pos x="0" y="139"/>
                  </a:cxn>
                  <a:cxn ang="0">
                    <a:pos x="5" y="128"/>
                  </a:cxn>
                </a:cxnLst>
                <a:rect l="0" t="0" r="r" b="b"/>
                <a:pathLst>
                  <a:path w="144" h="189">
                    <a:moveTo>
                      <a:pt x="5" y="128"/>
                    </a:moveTo>
                    <a:lnTo>
                      <a:pt x="2" y="89"/>
                    </a:lnTo>
                    <a:lnTo>
                      <a:pt x="14" y="61"/>
                    </a:lnTo>
                    <a:lnTo>
                      <a:pt x="21" y="44"/>
                    </a:lnTo>
                    <a:lnTo>
                      <a:pt x="40" y="26"/>
                    </a:lnTo>
                    <a:lnTo>
                      <a:pt x="62" y="8"/>
                    </a:lnTo>
                    <a:lnTo>
                      <a:pt x="79" y="1"/>
                    </a:lnTo>
                    <a:lnTo>
                      <a:pt x="104" y="0"/>
                    </a:lnTo>
                    <a:lnTo>
                      <a:pt x="120" y="1"/>
                    </a:lnTo>
                    <a:lnTo>
                      <a:pt x="105" y="26"/>
                    </a:lnTo>
                    <a:lnTo>
                      <a:pt x="101" y="57"/>
                    </a:lnTo>
                    <a:lnTo>
                      <a:pt x="101" y="84"/>
                    </a:lnTo>
                    <a:lnTo>
                      <a:pt x="108" y="109"/>
                    </a:lnTo>
                    <a:lnTo>
                      <a:pt x="118" y="130"/>
                    </a:lnTo>
                    <a:lnTo>
                      <a:pt x="133" y="141"/>
                    </a:lnTo>
                    <a:lnTo>
                      <a:pt x="144" y="155"/>
                    </a:lnTo>
                    <a:lnTo>
                      <a:pt x="140" y="173"/>
                    </a:lnTo>
                    <a:lnTo>
                      <a:pt x="128" y="185"/>
                    </a:lnTo>
                    <a:lnTo>
                      <a:pt x="118" y="189"/>
                    </a:lnTo>
                    <a:lnTo>
                      <a:pt x="51" y="185"/>
                    </a:lnTo>
                    <a:lnTo>
                      <a:pt x="25" y="180"/>
                    </a:lnTo>
                    <a:lnTo>
                      <a:pt x="10" y="171"/>
                    </a:lnTo>
                    <a:lnTo>
                      <a:pt x="0" y="155"/>
                    </a:lnTo>
                    <a:lnTo>
                      <a:pt x="0" y="139"/>
                    </a:lnTo>
                    <a:lnTo>
                      <a:pt x="5" y="128"/>
                    </a:lnTo>
                    <a:close/>
                  </a:path>
                </a:pathLst>
              </a:custGeom>
              <a:solidFill>
                <a:srgbClr val="EAEAEA"/>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Freeform 24"/>
              <p:cNvSpPr>
                <a:spLocks/>
              </p:cNvSpPr>
              <p:nvPr/>
            </p:nvSpPr>
            <p:spPr bwMode="auto">
              <a:xfrm flipH="1">
                <a:off x="4960071" y="1890713"/>
                <a:ext cx="266700" cy="454025"/>
              </a:xfrm>
              <a:custGeom>
                <a:avLst/>
                <a:gdLst/>
                <a:ahLst/>
                <a:cxnLst>
                  <a:cxn ang="0">
                    <a:pos x="19" y="13"/>
                  </a:cxn>
                  <a:cxn ang="0">
                    <a:pos x="34" y="5"/>
                  </a:cxn>
                  <a:cxn ang="0">
                    <a:pos x="49" y="0"/>
                  </a:cxn>
                  <a:cxn ang="0">
                    <a:pos x="78" y="0"/>
                  </a:cxn>
                  <a:cxn ang="0">
                    <a:pos x="105" y="5"/>
                  </a:cxn>
                  <a:cxn ang="0">
                    <a:pos x="131" y="29"/>
                  </a:cxn>
                  <a:cxn ang="0">
                    <a:pos x="145" y="53"/>
                  </a:cxn>
                  <a:cxn ang="0">
                    <a:pos x="159" y="83"/>
                  </a:cxn>
                  <a:cxn ang="0">
                    <a:pos x="164" y="113"/>
                  </a:cxn>
                  <a:cxn ang="0">
                    <a:pos x="168" y="143"/>
                  </a:cxn>
                  <a:cxn ang="0">
                    <a:pos x="164" y="175"/>
                  </a:cxn>
                  <a:cxn ang="0">
                    <a:pos x="159" y="202"/>
                  </a:cxn>
                  <a:cxn ang="0">
                    <a:pos x="150" y="229"/>
                  </a:cxn>
                  <a:cxn ang="0">
                    <a:pos x="139" y="252"/>
                  </a:cxn>
                  <a:cxn ang="0">
                    <a:pos x="119" y="273"/>
                  </a:cxn>
                  <a:cxn ang="0">
                    <a:pos x="97" y="280"/>
                  </a:cxn>
                  <a:cxn ang="0">
                    <a:pos x="76" y="284"/>
                  </a:cxn>
                  <a:cxn ang="0">
                    <a:pos x="51" y="286"/>
                  </a:cxn>
                  <a:cxn ang="0">
                    <a:pos x="29" y="274"/>
                  </a:cxn>
                  <a:cxn ang="0">
                    <a:pos x="14" y="255"/>
                  </a:cxn>
                  <a:cxn ang="0">
                    <a:pos x="6" y="234"/>
                  </a:cxn>
                  <a:cxn ang="0">
                    <a:pos x="6" y="210"/>
                  </a:cxn>
                  <a:cxn ang="0">
                    <a:pos x="9" y="191"/>
                  </a:cxn>
                  <a:cxn ang="0">
                    <a:pos x="19" y="178"/>
                  </a:cxn>
                  <a:cxn ang="0">
                    <a:pos x="27" y="163"/>
                  </a:cxn>
                  <a:cxn ang="0">
                    <a:pos x="29" y="148"/>
                  </a:cxn>
                  <a:cxn ang="0">
                    <a:pos x="29" y="134"/>
                  </a:cxn>
                  <a:cxn ang="0">
                    <a:pos x="27" y="118"/>
                  </a:cxn>
                  <a:cxn ang="0">
                    <a:pos x="19" y="102"/>
                  </a:cxn>
                  <a:cxn ang="0">
                    <a:pos x="8" y="88"/>
                  </a:cxn>
                  <a:cxn ang="0">
                    <a:pos x="1" y="74"/>
                  </a:cxn>
                  <a:cxn ang="0">
                    <a:pos x="0" y="58"/>
                  </a:cxn>
                  <a:cxn ang="0">
                    <a:pos x="0" y="40"/>
                  </a:cxn>
                  <a:cxn ang="0">
                    <a:pos x="6" y="24"/>
                  </a:cxn>
                  <a:cxn ang="0">
                    <a:pos x="19" y="13"/>
                  </a:cxn>
                </a:cxnLst>
                <a:rect l="0" t="0" r="r" b="b"/>
                <a:pathLst>
                  <a:path w="168" h="286">
                    <a:moveTo>
                      <a:pt x="19" y="13"/>
                    </a:moveTo>
                    <a:lnTo>
                      <a:pt x="34" y="5"/>
                    </a:lnTo>
                    <a:lnTo>
                      <a:pt x="49" y="0"/>
                    </a:lnTo>
                    <a:lnTo>
                      <a:pt x="78" y="0"/>
                    </a:lnTo>
                    <a:lnTo>
                      <a:pt x="105" y="5"/>
                    </a:lnTo>
                    <a:lnTo>
                      <a:pt x="131" y="29"/>
                    </a:lnTo>
                    <a:lnTo>
                      <a:pt x="145" y="53"/>
                    </a:lnTo>
                    <a:lnTo>
                      <a:pt x="159" y="83"/>
                    </a:lnTo>
                    <a:lnTo>
                      <a:pt x="164" y="113"/>
                    </a:lnTo>
                    <a:lnTo>
                      <a:pt x="168" y="143"/>
                    </a:lnTo>
                    <a:lnTo>
                      <a:pt x="164" y="175"/>
                    </a:lnTo>
                    <a:lnTo>
                      <a:pt x="159" y="202"/>
                    </a:lnTo>
                    <a:lnTo>
                      <a:pt x="150" y="229"/>
                    </a:lnTo>
                    <a:lnTo>
                      <a:pt x="139" y="252"/>
                    </a:lnTo>
                    <a:lnTo>
                      <a:pt x="119" y="273"/>
                    </a:lnTo>
                    <a:lnTo>
                      <a:pt x="97" y="280"/>
                    </a:lnTo>
                    <a:lnTo>
                      <a:pt x="76" y="284"/>
                    </a:lnTo>
                    <a:lnTo>
                      <a:pt x="51" y="286"/>
                    </a:lnTo>
                    <a:lnTo>
                      <a:pt x="29" y="274"/>
                    </a:lnTo>
                    <a:lnTo>
                      <a:pt x="14" y="255"/>
                    </a:lnTo>
                    <a:lnTo>
                      <a:pt x="6" y="234"/>
                    </a:lnTo>
                    <a:lnTo>
                      <a:pt x="6" y="210"/>
                    </a:lnTo>
                    <a:lnTo>
                      <a:pt x="9" y="191"/>
                    </a:lnTo>
                    <a:lnTo>
                      <a:pt x="19" y="178"/>
                    </a:lnTo>
                    <a:lnTo>
                      <a:pt x="27" y="163"/>
                    </a:lnTo>
                    <a:lnTo>
                      <a:pt x="29" y="148"/>
                    </a:lnTo>
                    <a:lnTo>
                      <a:pt x="29" y="134"/>
                    </a:lnTo>
                    <a:lnTo>
                      <a:pt x="27" y="118"/>
                    </a:lnTo>
                    <a:lnTo>
                      <a:pt x="19" y="102"/>
                    </a:lnTo>
                    <a:lnTo>
                      <a:pt x="8" y="88"/>
                    </a:lnTo>
                    <a:lnTo>
                      <a:pt x="1" y="74"/>
                    </a:lnTo>
                    <a:lnTo>
                      <a:pt x="0" y="58"/>
                    </a:lnTo>
                    <a:lnTo>
                      <a:pt x="0" y="40"/>
                    </a:lnTo>
                    <a:lnTo>
                      <a:pt x="6" y="24"/>
                    </a:lnTo>
                    <a:lnTo>
                      <a:pt x="19"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 name="Freeform 26"/>
              <p:cNvSpPr>
                <a:spLocks/>
              </p:cNvSpPr>
              <p:nvPr/>
            </p:nvSpPr>
            <p:spPr bwMode="auto">
              <a:xfrm flipH="1">
                <a:off x="5152158" y="1928813"/>
                <a:ext cx="223838" cy="368300"/>
              </a:xfrm>
              <a:custGeom>
                <a:avLst/>
                <a:gdLst/>
                <a:ahLst/>
                <a:cxnLst>
                  <a:cxn ang="0">
                    <a:pos x="73" y="27"/>
                  </a:cxn>
                  <a:cxn ang="0">
                    <a:pos x="90" y="9"/>
                  </a:cxn>
                  <a:cxn ang="0">
                    <a:pos x="109" y="0"/>
                  </a:cxn>
                  <a:cxn ang="0">
                    <a:pos x="137" y="7"/>
                  </a:cxn>
                  <a:cxn ang="0">
                    <a:pos x="137" y="11"/>
                  </a:cxn>
                  <a:cxn ang="0">
                    <a:pos x="141" y="38"/>
                  </a:cxn>
                  <a:cxn ang="0">
                    <a:pos x="139" y="41"/>
                  </a:cxn>
                  <a:cxn ang="0">
                    <a:pos x="124" y="58"/>
                  </a:cxn>
                  <a:cxn ang="0">
                    <a:pos x="98" y="59"/>
                  </a:cxn>
                  <a:cxn ang="0">
                    <a:pos x="73" y="70"/>
                  </a:cxn>
                  <a:cxn ang="0">
                    <a:pos x="54" y="87"/>
                  </a:cxn>
                  <a:cxn ang="0">
                    <a:pos x="36" y="113"/>
                  </a:cxn>
                  <a:cxn ang="0">
                    <a:pos x="39" y="123"/>
                  </a:cxn>
                  <a:cxn ang="0">
                    <a:pos x="50" y="132"/>
                  </a:cxn>
                  <a:cxn ang="0">
                    <a:pos x="72" y="146"/>
                  </a:cxn>
                  <a:cxn ang="0">
                    <a:pos x="93" y="156"/>
                  </a:cxn>
                  <a:cxn ang="0">
                    <a:pos x="104" y="169"/>
                  </a:cxn>
                  <a:cxn ang="0">
                    <a:pos x="108" y="183"/>
                  </a:cxn>
                  <a:cxn ang="0">
                    <a:pos x="108" y="203"/>
                  </a:cxn>
                  <a:cxn ang="0">
                    <a:pos x="95" y="210"/>
                  </a:cxn>
                  <a:cxn ang="0">
                    <a:pos x="77" y="223"/>
                  </a:cxn>
                  <a:cxn ang="0">
                    <a:pos x="53" y="232"/>
                  </a:cxn>
                  <a:cxn ang="0">
                    <a:pos x="45" y="225"/>
                  </a:cxn>
                  <a:cxn ang="0">
                    <a:pos x="46" y="210"/>
                  </a:cxn>
                  <a:cxn ang="0">
                    <a:pos x="52" y="203"/>
                  </a:cxn>
                  <a:cxn ang="0">
                    <a:pos x="71" y="199"/>
                  </a:cxn>
                  <a:cxn ang="0">
                    <a:pos x="82" y="193"/>
                  </a:cxn>
                  <a:cxn ang="0">
                    <a:pos x="85" y="179"/>
                  </a:cxn>
                  <a:cxn ang="0">
                    <a:pos x="82" y="174"/>
                  </a:cxn>
                  <a:cxn ang="0">
                    <a:pos x="71" y="169"/>
                  </a:cxn>
                  <a:cxn ang="0">
                    <a:pos x="46" y="158"/>
                  </a:cxn>
                  <a:cxn ang="0">
                    <a:pos x="21" y="148"/>
                  </a:cxn>
                  <a:cxn ang="0">
                    <a:pos x="5" y="136"/>
                  </a:cxn>
                  <a:cxn ang="0">
                    <a:pos x="0" y="127"/>
                  </a:cxn>
                  <a:cxn ang="0">
                    <a:pos x="3" y="118"/>
                  </a:cxn>
                  <a:cxn ang="0">
                    <a:pos x="15" y="99"/>
                  </a:cxn>
                  <a:cxn ang="0">
                    <a:pos x="34" y="76"/>
                  </a:cxn>
                  <a:cxn ang="0">
                    <a:pos x="50" y="49"/>
                  </a:cxn>
                  <a:cxn ang="0">
                    <a:pos x="67" y="35"/>
                  </a:cxn>
                  <a:cxn ang="0">
                    <a:pos x="73" y="27"/>
                  </a:cxn>
                </a:cxnLst>
                <a:rect l="0" t="0" r="r" b="b"/>
                <a:pathLst>
                  <a:path w="141" h="232">
                    <a:moveTo>
                      <a:pt x="73" y="27"/>
                    </a:moveTo>
                    <a:lnTo>
                      <a:pt x="90" y="9"/>
                    </a:lnTo>
                    <a:lnTo>
                      <a:pt x="109" y="0"/>
                    </a:lnTo>
                    <a:lnTo>
                      <a:pt x="137" y="7"/>
                    </a:lnTo>
                    <a:lnTo>
                      <a:pt x="137" y="11"/>
                    </a:lnTo>
                    <a:lnTo>
                      <a:pt x="141" y="38"/>
                    </a:lnTo>
                    <a:lnTo>
                      <a:pt x="139" y="41"/>
                    </a:lnTo>
                    <a:lnTo>
                      <a:pt x="124" y="58"/>
                    </a:lnTo>
                    <a:lnTo>
                      <a:pt x="98" y="59"/>
                    </a:lnTo>
                    <a:lnTo>
                      <a:pt x="73" y="70"/>
                    </a:lnTo>
                    <a:lnTo>
                      <a:pt x="54" y="87"/>
                    </a:lnTo>
                    <a:lnTo>
                      <a:pt x="36" y="113"/>
                    </a:lnTo>
                    <a:lnTo>
                      <a:pt x="39" y="123"/>
                    </a:lnTo>
                    <a:lnTo>
                      <a:pt x="50" y="132"/>
                    </a:lnTo>
                    <a:lnTo>
                      <a:pt x="72" y="146"/>
                    </a:lnTo>
                    <a:lnTo>
                      <a:pt x="93" y="156"/>
                    </a:lnTo>
                    <a:lnTo>
                      <a:pt x="104" y="169"/>
                    </a:lnTo>
                    <a:lnTo>
                      <a:pt x="108" y="183"/>
                    </a:lnTo>
                    <a:lnTo>
                      <a:pt x="108" y="203"/>
                    </a:lnTo>
                    <a:lnTo>
                      <a:pt x="95" y="210"/>
                    </a:lnTo>
                    <a:lnTo>
                      <a:pt x="77" y="223"/>
                    </a:lnTo>
                    <a:lnTo>
                      <a:pt x="53" y="232"/>
                    </a:lnTo>
                    <a:lnTo>
                      <a:pt x="45" y="225"/>
                    </a:lnTo>
                    <a:lnTo>
                      <a:pt x="46" y="210"/>
                    </a:lnTo>
                    <a:lnTo>
                      <a:pt x="52" y="203"/>
                    </a:lnTo>
                    <a:lnTo>
                      <a:pt x="71" y="199"/>
                    </a:lnTo>
                    <a:lnTo>
                      <a:pt x="82" y="193"/>
                    </a:lnTo>
                    <a:lnTo>
                      <a:pt x="85" y="179"/>
                    </a:lnTo>
                    <a:lnTo>
                      <a:pt x="82" y="174"/>
                    </a:lnTo>
                    <a:lnTo>
                      <a:pt x="71" y="169"/>
                    </a:lnTo>
                    <a:lnTo>
                      <a:pt x="46" y="158"/>
                    </a:lnTo>
                    <a:lnTo>
                      <a:pt x="21" y="148"/>
                    </a:lnTo>
                    <a:lnTo>
                      <a:pt x="5" y="136"/>
                    </a:lnTo>
                    <a:lnTo>
                      <a:pt x="0" y="127"/>
                    </a:lnTo>
                    <a:lnTo>
                      <a:pt x="3" y="118"/>
                    </a:lnTo>
                    <a:lnTo>
                      <a:pt x="15" y="99"/>
                    </a:lnTo>
                    <a:lnTo>
                      <a:pt x="34" y="76"/>
                    </a:lnTo>
                    <a:lnTo>
                      <a:pt x="50" y="49"/>
                    </a:lnTo>
                    <a:lnTo>
                      <a:pt x="67" y="35"/>
                    </a:lnTo>
                    <a:lnTo>
                      <a:pt x="73" y="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 name="Freeform 27"/>
              <p:cNvSpPr>
                <a:spLocks/>
              </p:cNvSpPr>
              <p:nvPr/>
            </p:nvSpPr>
            <p:spPr bwMode="auto">
              <a:xfrm flipH="1">
                <a:off x="4801321" y="2241551"/>
                <a:ext cx="322263" cy="520700"/>
              </a:xfrm>
              <a:custGeom>
                <a:avLst/>
                <a:gdLst/>
                <a:ahLst/>
                <a:cxnLst>
                  <a:cxn ang="0">
                    <a:pos x="27" y="6"/>
                  </a:cxn>
                  <a:cxn ang="0">
                    <a:pos x="51" y="24"/>
                  </a:cxn>
                  <a:cxn ang="0">
                    <a:pos x="67" y="45"/>
                  </a:cxn>
                  <a:cxn ang="0">
                    <a:pos x="83" y="77"/>
                  </a:cxn>
                  <a:cxn ang="0">
                    <a:pos x="91" y="109"/>
                  </a:cxn>
                  <a:cxn ang="0">
                    <a:pos x="94" y="142"/>
                  </a:cxn>
                  <a:cxn ang="0">
                    <a:pos x="93" y="175"/>
                  </a:cxn>
                  <a:cxn ang="0">
                    <a:pos x="90" y="206"/>
                  </a:cxn>
                  <a:cxn ang="0">
                    <a:pos x="86" y="234"/>
                  </a:cxn>
                  <a:cxn ang="0">
                    <a:pos x="86" y="259"/>
                  </a:cxn>
                  <a:cxn ang="0">
                    <a:pos x="94" y="285"/>
                  </a:cxn>
                  <a:cxn ang="0">
                    <a:pos x="109" y="293"/>
                  </a:cxn>
                  <a:cxn ang="0">
                    <a:pos x="128" y="291"/>
                  </a:cxn>
                  <a:cxn ang="0">
                    <a:pos x="149" y="285"/>
                  </a:cxn>
                  <a:cxn ang="0">
                    <a:pos x="173" y="283"/>
                  </a:cxn>
                  <a:cxn ang="0">
                    <a:pos x="197" y="291"/>
                  </a:cxn>
                  <a:cxn ang="0">
                    <a:pos x="203" y="300"/>
                  </a:cxn>
                  <a:cxn ang="0">
                    <a:pos x="201" y="311"/>
                  </a:cxn>
                  <a:cxn ang="0">
                    <a:pos x="185" y="326"/>
                  </a:cxn>
                  <a:cxn ang="0">
                    <a:pos x="173" y="328"/>
                  </a:cxn>
                  <a:cxn ang="0">
                    <a:pos x="155" y="324"/>
                  </a:cxn>
                  <a:cxn ang="0">
                    <a:pos x="131" y="316"/>
                  </a:cxn>
                  <a:cxn ang="0">
                    <a:pos x="112" y="312"/>
                  </a:cxn>
                  <a:cxn ang="0">
                    <a:pos x="93" y="316"/>
                  </a:cxn>
                  <a:cxn ang="0">
                    <a:pos x="77" y="324"/>
                  </a:cxn>
                  <a:cxn ang="0">
                    <a:pos x="62" y="317"/>
                  </a:cxn>
                  <a:cxn ang="0">
                    <a:pos x="57" y="307"/>
                  </a:cxn>
                  <a:cxn ang="0">
                    <a:pos x="56" y="293"/>
                  </a:cxn>
                  <a:cxn ang="0">
                    <a:pos x="62" y="274"/>
                  </a:cxn>
                  <a:cxn ang="0">
                    <a:pos x="65" y="248"/>
                  </a:cxn>
                  <a:cxn ang="0">
                    <a:pos x="65" y="217"/>
                  </a:cxn>
                  <a:cxn ang="0">
                    <a:pos x="65" y="183"/>
                  </a:cxn>
                  <a:cxn ang="0">
                    <a:pos x="65" y="149"/>
                  </a:cxn>
                  <a:cxn ang="0">
                    <a:pos x="61" y="119"/>
                  </a:cxn>
                  <a:cxn ang="0">
                    <a:pos x="54" y="98"/>
                  </a:cxn>
                  <a:cxn ang="0">
                    <a:pos x="40" y="80"/>
                  </a:cxn>
                  <a:cxn ang="0">
                    <a:pos x="26" y="64"/>
                  </a:cxn>
                  <a:cxn ang="0">
                    <a:pos x="7" y="47"/>
                  </a:cxn>
                  <a:cxn ang="0">
                    <a:pos x="0" y="24"/>
                  </a:cxn>
                  <a:cxn ang="0">
                    <a:pos x="5" y="6"/>
                  </a:cxn>
                  <a:cxn ang="0">
                    <a:pos x="19" y="0"/>
                  </a:cxn>
                  <a:cxn ang="0">
                    <a:pos x="27" y="6"/>
                  </a:cxn>
                </a:cxnLst>
                <a:rect l="0" t="0" r="r" b="b"/>
                <a:pathLst>
                  <a:path w="203" h="328">
                    <a:moveTo>
                      <a:pt x="27" y="6"/>
                    </a:moveTo>
                    <a:lnTo>
                      <a:pt x="51" y="24"/>
                    </a:lnTo>
                    <a:lnTo>
                      <a:pt x="67" y="45"/>
                    </a:lnTo>
                    <a:lnTo>
                      <a:pt x="83" y="77"/>
                    </a:lnTo>
                    <a:lnTo>
                      <a:pt x="91" y="109"/>
                    </a:lnTo>
                    <a:lnTo>
                      <a:pt x="94" y="142"/>
                    </a:lnTo>
                    <a:lnTo>
                      <a:pt x="93" y="175"/>
                    </a:lnTo>
                    <a:lnTo>
                      <a:pt x="90" y="206"/>
                    </a:lnTo>
                    <a:lnTo>
                      <a:pt x="86" y="234"/>
                    </a:lnTo>
                    <a:lnTo>
                      <a:pt x="86" y="259"/>
                    </a:lnTo>
                    <a:lnTo>
                      <a:pt x="94" y="285"/>
                    </a:lnTo>
                    <a:lnTo>
                      <a:pt x="109" y="293"/>
                    </a:lnTo>
                    <a:lnTo>
                      <a:pt x="128" y="291"/>
                    </a:lnTo>
                    <a:lnTo>
                      <a:pt x="149" y="285"/>
                    </a:lnTo>
                    <a:lnTo>
                      <a:pt x="173" y="283"/>
                    </a:lnTo>
                    <a:lnTo>
                      <a:pt x="197" y="291"/>
                    </a:lnTo>
                    <a:lnTo>
                      <a:pt x="203" y="300"/>
                    </a:lnTo>
                    <a:lnTo>
                      <a:pt x="201" y="311"/>
                    </a:lnTo>
                    <a:lnTo>
                      <a:pt x="185" y="326"/>
                    </a:lnTo>
                    <a:lnTo>
                      <a:pt x="173" y="328"/>
                    </a:lnTo>
                    <a:lnTo>
                      <a:pt x="155" y="324"/>
                    </a:lnTo>
                    <a:lnTo>
                      <a:pt x="131" y="316"/>
                    </a:lnTo>
                    <a:lnTo>
                      <a:pt x="112" y="312"/>
                    </a:lnTo>
                    <a:lnTo>
                      <a:pt x="93" y="316"/>
                    </a:lnTo>
                    <a:lnTo>
                      <a:pt x="77" y="324"/>
                    </a:lnTo>
                    <a:lnTo>
                      <a:pt x="62" y="317"/>
                    </a:lnTo>
                    <a:lnTo>
                      <a:pt x="57" y="307"/>
                    </a:lnTo>
                    <a:lnTo>
                      <a:pt x="56" y="293"/>
                    </a:lnTo>
                    <a:lnTo>
                      <a:pt x="62" y="274"/>
                    </a:lnTo>
                    <a:lnTo>
                      <a:pt x="65" y="248"/>
                    </a:lnTo>
                    <a:lnTo>
                      <a:pt x="65" y="217"/>
                    </a:lnTo>
                    <a:lnTo>
                      <a:pt x="65" y="183"/>
                    </a:lnTo>
                    <a:lnTo>
                      <a:pt x="65" y="149"/>
                    </a:lnTo>
                    <a:lnTo>
                      <a:pt x="61" y="119"/>
                    </a:lnTo>
                    <a:lnTo>
                      <a:pt x="54" y="98"/>
                    </a:lnTo>
                    <a:lnTo>
                      <a:pt x="40" y="80"/>
                    </a:lnTo>
                    <a:lnTo>
                      <a:pt x="26" y="64"/>
                    </a:lnTo>
                    <a:lnTo>
                      <a:pt x="7" y="47"/>
                    </a:lnTo>
                    <a:lnTo>
                      <a:pt x="0" y="24"/>
                    </a:lnTo>
                    <a:lnTo>
                      <a:pt x="5" y="6"/>
                    </a:lnTo>
                    <a:lnTo>
                      <a:pt x="19" y="0"/>
                    </a:lnTo>
                    <a:lnTo>
                      <a:pt x="27"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28"/>
              <p:cNvSpPr>
                <a:spLocks/>
              </p:cNvSpPr>
              <p:nvPr/>
            </p:nvSpPr>
            <p:spPr bwMode="auto">
              <a:xfrm flipH="1">
                <a:off x="4994996" y="2246313"/>
                <a:ext cx="203200" cy="657225"/>
              </a:xfrm>
              <a:custGeom>
                <a:avLst/>
                <a:gdLst/>
                <a:ahLst/>
                <a:cxnLst>
                  <a:cxn ang="0">
                    <a:pos x="9" y="13"/>
                  </a:cxn>
                  <a:cxn ang="0">
                    <a:pos x="17" y="0"/>
                  </a:cxn>
                  <a:cxn ang="0">
                    <a:pos x="47" y="2"/>
                  </a:cxn>
                  <a:cxn ang="0">
                    <a:pos x="61" y="17"/>
                  </a:cxn>
                  <a:cxn ang="0">
                    <a:pos x="67" y="44"/>
                  </a:cxn>
                  <a:cxn ang="0">
                    <a:pos x="73" y="76"/>
                  </a:cxn>
                  <a:cxn ang="0">
                    <a:pos x="78" y="114"/>
                  </a:cxn>
                  <a:cxn ang="0">
                    <a:pos x="78" y="162"/>
                  </a:cxn>
                  <a:cxn ang="0">
                    <a:pos x="73" y="207"/>
                  </a:cxn>
                  <a:cxn ang="0">
                    <a:pos x="65" y="249"/>
                  </a:cxn>
                  <a:cxn ang="0">
                    <a:pos x="58" y="274"/>
                  </a:cxn>
                  <a:cxn ang="0">
                    <a:pos x="45" y="304"/>
                  </a:cxn>
                  <a:cxn ang="0">
                    <a:pos x="42" y="321"/>
                  </a:cxn>
                  <a:cxn ang="0">
                    <a:pos x="42" y="333"/>
                  </a:cxn>
                  <a:cxn ang="0">
                    <a:pos x="50" y="339"/>
                  </a:cxn>
                  <a:cxn ang="0">
                    <a:pos x="65" y="348"/>
                  </a:cxn>
                  <a:cxn ang="0">
                    <a:pos x="97" y="367"/>
                  </a:cxn>
                  <a:cxn ang="0">
                    <a:pos x="124" y="391"/>
                  </a:cxn>
                  <a:cxn ang="0">
                    <a:pos x="128" y="399"/>
                  </a:cxn>
                  <a:cxn ang="0">
                    <a:pos x="121" y="411"/>
                  </a:cxn>
                  <a:cxn ang="0">
                    <a:pos x="91" y="414"/>
                  </a:cxn>
                  <a:cxn ang="0">
                    <a:pos x="74" y="405"/>
                  </a:cxn>
                  <a:cxn ang="0">
                    <a:pos x="69" y="392"/>
                  </a:cxn>
                  <a:cxn ang="0">
                    <a:pos x="64" y="378"/>
                  </a:cxn>
                  <a:cxn ang="0">
                    <a:pos x="53" y="369"/>
                  </a:cxn>
                  <a:cxn ang="0">
                    <a:pos x="34" y="362"/>
                  </a:cxn>
                  <a:cxn ang="0">
                    <a:pos x="14" y="357"/>
                  </a:cxn>
                  <a:cxn ang="0">
                    <a:pos x="2" y="347"/>
                  </a:cxn>
                  <a:cxn ang="0">
                    <a:pos x="0" y="337"/>
                  </a:cxn>
                  <a:cxn ang="0">
                    <a:pos x="1" y="328"/>
                  </a:cxn>
                  <a:cxn ang="0">
                    <a:pos x="8" y="315"/>
                  </a:cxn>
                  <a:cxn ang="0">
                    <a:pos x="22" y="301"/>
                  </a:cxn>
                  <a:cxn ang="0">
                    <a:pos x="31" y="277"/>
                  </a:cxn>
                  <a:cxn ang="0">
                    <a:pos x="39" y="252"/>
                  </a:cxn>
                  <a:cxn ang="0">
                    <a:pos x="42" y="222"/>
                  </a:cxn>
                  <a:cxn ang="0">
                    <a:pos x="45" y="189"/>
                  </a:cxn>
                  <a:cxn ang="0">
                    <a:pos x="45" y="159"/>
                  </a:cxn>
                  <a:cxn ang="0">
                    <a:pos x="39" y="130"/>
                  </a:cxn>
                  <a:cxn ang="0">
                    <a:pos x="32" y="98"/>
                  </a:cxn>
                  <a:cxn ang="0">
                    <a:pos x="22" y="62"/>
                  </a:cxn>
                  <a:cxn ang="0">
                    <a:pos x="12" y="38"/>
                  </a:cxn>
                  <a:cxn ang="0">
                    <a:pos x="6" y="22"/>
                  </a:cxn>
                  <a:cxn ang="0">
                    <a:pos x="9" y="13"/>
                  </a:cxn>
                </a:cxnLst>
                <a:rect l="0" t="0" r="r" b="b"/>
                <a:pathLst>
                  <a:path w="128" h="414">
                    <a:moveTo>
                      <a:pt x="9" y="13"/>
                    </a:moveTo>
                    <a:lnTo>
                      <a:pt x="17" y="0"/>
                    </a:lnTo>
                    <a:lnTo>
                      <a:pt x="47" y="2"/>
                    </a:lnTo>
                    <a:lnTo>
                      <a:pt x="61" y="17"/>
                    </a:lnTo>
                    <a:lnTo>
                      <a:pt x="67" y="44"/>
                    </a:lnTo>
                    <a:lnTo>
                      <a:pt x="73" y="76"/>
                    </a:lnTo>
                    <a:lnTo>
                      <a:pt x="78" y="114"/>
                    </a:lnTo>
                    <a:lnTo>
                      <a:pt x="78" y="162"/>
                    </a:lnTo>
                    <a:lnTo>
                      <a:pt x="73" y="207"/>
                    </a:lnTo>
                    <a:lnTo>
                      <a:pt x="65" y="249"/>
                    </a:lnTo>
                    <a:lnTo>
                      <a:pt x="58" y="274"/>
                    </a:lnTo>
                    <a:lnTo>
                      <a:pt x="45" y="304"/>
                    </a:lnTo>
                    <a:lnTo>
                      <a:pt x="42" y="321"/>
                    </a:lnTo>
                    <a:lnTo>
                      <a:pt x="42" y="333"/>
                    </a:lnTo>
                    <a:lnTo>
                      <a:pt x="50" y="339"/>
                    </a:lnTo>
                    <a:lnTo>
                      <a:pt x="65" y="348"/>
                    </a:lnTo>
                    <a:lnTo>
                      <a:pt x="97" y="367"/>
                    </a:lnTo>
                    <a:lnTo>
                      <a:pt x="124" y="391"/>
                    </a:lnTo>
                    <a:lnTo>
                      <a:pt x="128" y="399"/>
                    </a:lnTo>
                    <a:lnTo>
                      <a:pt x="121" y="411"/>
                    </a:lnTo>
                    <a:lnTo>
                      <a:pt x="91" y="414"/>
                    </a:lnTo>
                    <a:lnTo>
                      <a:pt x="74" y="405"/>
                    </a:lnTo>
                    <a:lnTo>
                      <a:pt x="69" y="392"/>
                    </a:lnTo>
                    <a:lnTo>
                      <a:pt x="64" y="378"/>
                    </a:lnTo>
                    <a:lnTo>
                      <a:pt x="53" y="369"/>
                    </a:lnTo>
                    <a:lnTo>
                      <a:pt x="34" y="362"/>
                    </a:lnTo>
                    <a:lnTo>
                      <a:pt x="14" y="357"/>
                    </a:lnTo>
                    <a:lnTo>
                      <a:pt x="2" y="347"/>
                    </a:lnTo>
                    <a:lnTo>
                      <a:pt x="0" y="337"/>
                    </a:lnTo>
                    <a:lnTo>
                      <a:pt x="1" y="328"/>
                    </a:lnTo>
                    <a:lnTo>
                      <a:pt x="8" y="315"/>
                    </a:lnTo>
                    <a:lnTo>
                      <a:pt x="22" y="301"/>
                    </a:lnTo>
                    <a:lnTo>
                      <a:pt x="31" y="277"/>
                    </a:lnTo>
                    <a:lnTo>
                      <a:pt x="39" y="252"/>
                    </a:lnTo>
                    <a:lnTo>
                      <a:pt x="42" y="222"/>
                    </a:lnTo>
                    <a:lnTo>
                      <a:pt x="45" y="189"/>
                    </a:lnTo>
                    <a:lnTo>
                      <a:pt x="45" y="159"/>
                    </a:lnTo>
                    <a:lnTo>
                      <a:pt x="39" y="130"/>
                    </a:lnTo>
                    <a:lnTo>
                      <a:pt x="32" y="98"/>
                    </a:lnTo>
                    <a:lnTo>
                      <a:pt x="22" y="62"/>
                    </a:lnTo>
                    <a:lnTo>
                      <a:pt x="12" y="38"/>
                    </a:lnTo>
                    <a:lnTo>
                      <a:pt x="6" y="22"/>
                    </a:lnTo>
                    <a:lnTo>
                      <a:pt x="9"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7"/>
              <p:cNvSpPr>
                <a:spLocks/>
              </p:cNvSpPr>
              <p:nvPr/>
            </p:nvSpPr>
            <p:spPr bwMode="auto">
              <a:xfrm flipH="1">
                <a:off x="4773612" y="1914237"/>
                <a:ext cx="309563" cy="388938"/>
              </a:xfrm>
              <a:custGeom>
                <a:avLst/>
                <a:gdLst/>
                <a:ahLst/>
                <a:cxnLst>
                  <a:cxn ang="0">
                    <a:pos x="35" y="8"/>
                  </a:cxn>
                  <a:cxn ang="0">
                    <a:pos x="19" y="0"/>
                  </a:cxn>
                  <a:cxn ang="0">
                    <a:pos x="2" y="9"/>
                  </a:cxn>
                  <a:cxn ang="0">
                    <a:pos x="0" y="33"/>
                  </a:cxn>
                  <a:cxn ang="0">
                    <a:pos x="13" y="53"/>
                  </a:cxn>
                  <a:cxn ang="0">
                    <a:pos x="39" y="62"/>
                  </a:cxn>
                  <a:cxn ang="0">
                    <a:pos x="66" y="74"/>
                  </a:cxn>
                  <a:cxn ang="0">
                    <a:pos x="104" y="85"/>
                  </a:cxn>
                  <a:cxn ang="0">
                    <a:pos x="142" y="98"/>
                  </a:cxn>
                  <a:cxn ang="0">
                    <a:pos x="152" y="103"/>
                  </a:cxn>
                  <a:cxn ang="0">
                    <a:pos x="152" y="111"/>
                  </a:cxn>
                  <a:cxn ang="0">
                    <a:pos x="138" y="118"/>
                  </a:cxn>
                  <a:cxn ang="0">
                    <a:pos x="116" y="131"/>
                  </a:cxn>
                  <a:cxn ang="0">
                    <a:pos x="97" y="150"/>
                  </a:cxn>
                  <a:cxn ang="0">
                    <a:pos x="77" y="172"/>
                  </a:cxn>
                  <a:cxn ang="0">
                    <a:pos x="71" y="186"/>
                  </a:cxn>
                  <a:cxn ang="0">
                    <a:pos x="72" y="206"/>
                  </a:cxn>
                  <a:cxn ang="0">
                    <a:pos x="84" y="215"/>
                  </a:cxn>
                  <a:cxn ang="0">
                    <a:pos x="104" y="215"/>
                  </a:cxn>
                  <a:cxn ang="0">
                    <a:pos x="131" y="223"/>
                  </a:cxn>
                  <a:cxn ang="0">
                    <a:pos x="147" y="235"/>
                  </a:cxn>
                  <a:cxn ang="0">
                    <a:pos x="158" y="245"/>
                  </a:cxn>
                  <a:cxn ang="0">
                    <a:pos x="171" y="240"/>
                  </a:cxn>
                  <a:cxn ang="0">
                    <a:pos x="172" y="223"/>
                  </a:cxn>
                  <a:cxn ang="0">
                    <a:pos x="161" y="211"/>
                  </a:cxn>
                  <a:cxn ang="0">
                    <a:pos x="129" y="200"/>
                  </a:cxn>
                  <a:cxn ang="0">
                    <a:pos x="104" y="195"/>
                  </a:cxn>
                  <a:cxn ang="0">
                    <a:pos x="94" y="189"/>
                  </a:cxn>
                  <a:cxn ang="0">
                    <a:pos x="100" y="178"/>
                  </a:cxn>
                  <a:cxn ang="0">
                    <a:pos x="116" y="160"/>
                  </a:cxn>
                  <a:cxn ang="0">
                    <a:pos x="141" y="142"/>
                  </a:cxn>
                  <a:cxn ang="0">
                    <a:pos x="170" y="131"/>
                  </a:cxn>
                  <a:cxn ang="0">
                    <a:pos x="192" y="122"/>
                  </a:cxn>
                  <a:cxn ang="0">
                    <a:pos x="195" y="111"/>
                  </a:cxn>
                  <a:cxn ang="0">
                    <a:pos x="192" y="102"/>
                  </a:cxn>
                  <a:cxn ang="0">
                    <a:pos x="177" y="90"/>
                  </a:cxn>
                  <a:cxn ang="0">
                    <a:pos x="152" y="80"/>
                  </a:cxn>
                  <a:cxn ang="0">
                    <a:pos x="117" y="62"/>
                  </a:cxn>
                  <a:cxn ang="0">
                    <a:pos x="77" y="41"/>
                  </a:cxn>
                  <a:cxn ang="0">
                    <a:pos x="56" y="25"/>
                  </a:cxn>
                  <a:cxn ang="0">
                    <a:pos x="35" y="8"/>
                  </a:cxn>
                </a:cxnLst>
                <a:rect l="0" t="0" r="r" b="b"/>
                <a:pathLst>
                  <a:path w="195" h="245">
                    <a:moveTo>
                      <a:pt x="35" y="8"/>
                    </a:moveTo>
                    <a:lnTo>
                      <a:pt x="19" y="0"/>
                    </a:lnTo>
                    <a:lnTo>
                      <a:pt x="2" y="9"/>
                    </a:lnTo>
                    <a:lnTo>
                      <a:pt x="0" y="33"/>
                    </a:lnTo>
                    <a:lnTo>
                      <a:pt x="13" y="53"/>
                    </a:lnTo>
                    <a:lnTo>
                      <a:pt x="39" y="62"/>
                    </a:lnTo>
                    <a:lnTo>
                      <a:pt x="66" y="74"/>
                    </a:lnTo>
                    <a:lnTo>
                      <a:pt x="104" y="85"/>
                    </a:lnTo>
                    <a:lnTo>
                      <a:pt x="142" y="98"/>
                    </a:lnTo>
                    <a:lnTo>
                      <a:pt x="152" y="103"/>
                    </a:lnTo>
                    <a:lnTo>
                      <a:pt x="152" y="111"/>
                    </a:lnTo>
                    <a:lnTo>
                      <a:pt x="138" y="118"/>
                    </a:lnTo>
                    <a:lnTo>
                      <a:pt x="116" y="131"/>
                    </a:lnTo>
                    <a:lnTo>
                      <a:pt x="97" y="150"/>
                    </a:lnTo>
                    <a:lnTo>
                      <a:pt x="77" y="172"/>
                    </a:lnTo>
                    <a:lnTo>
                      <a:pt x="71" y="186"/>
                    </a:lnTo>
                    <a:lnTo>
                      <a:pt x="72" y="206"/>
                    </a:lnTo>
                    <a:lnTo>
                      <a:pt x="84" y="215"/>
                    </a:lnTo>
                    <a:lnTo>
                      <a:pt x="104" y="215"/>
                    </a:lnTo>
                    <a:lnTo>
                      <a:pt x="131" y="223"/>
                    </a:lnTo>
                    <a:lnTo>
                      <a:pt x="147" y="235"/>
                    </a:lnTo>
                    <a:lnTo>
                      <a:pt x="158" y="245"/>
                    </a:lnTo>
                    <a:lnTo>
                      <a:pt x="171" y="240"/>
                    </a:lnTo>
                    <a:lnTo>
                      <a:pt x="172" y="223"/>
                    </a:lnTo>
                    <a:lnTo>
                      <a:pt x="161" y="211"/>
                    </a:lnTo>
                    <a:lnTo>
                      <a:pt x="129" y="200"/>
                    </a:lnTo>
                    <a:lnTo>
                      <a:pt x="104" y="195"/>
                    </a:lnTo>
                    <a:lnTo>
                      <a:pt x="94" y="189"/>
                    </a:lnTo>
                    <a:lnTo>
                      <a:pt x="100" y="178"/>
                    </a:lnTo>
                    <a:lnTo>
                      <a:pt x="116" y="160"/>
                    </a:lnTo>
                    <a:lnTo>
                      <a:pt x="141" y="142"/>
                    </a:lnTo>
                    <a:lnTo>
                      <a:pt x="170" y="131"/>
                    </a:lnTo>
                    <a:lnTo>
                      <a:pt x="192" y="122"/>
                    </a:lnTo>
                    <a:lnTo>
                      <a:pt x="195" y="111"/>
                    </a:lnTo>
                    <a:lnTo>
                      <a:pt x="192" y="102"/>
                    </a:lnTo>
                    <a:lnTo>
                      <a:pt x="177" y="90"/>
                    </a:lnTo>
                    <a:lnTo>
                      <a:pt x="152" y="80"/>
                    </a:lnTo>
                    <a:lnTo>
                      <a:pt x="117" y="62"/>
                    </a:lnTo>
                    <a:lnTo>
                      <a:pt x="77" y="41"/>
                    </a:lnTo>
                    <a:lnTo>
                      <a:pt x="56" y="25"/>
                    </a:lnTo>
                    <a:lnTo>
                      <a:pt x="35"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23"/>
              <p:cNvSpPr>
                <a:spLocks/>
              </p:cNvSpPr>
              <p:nvPr/>
            </p:nvSpPr>
            <p:spPr bwMode="auto">
              <a:xfrm flipH="1">
                <a:off x="5188672" y="1591471"/>
                <a:ext cx="247650" cy="315913"/>
              </a:xfrm>
              <a:custGeom>
                <a:avLst/>
                <a:gdLst/>
                <a:ahLst/>
                <a:cxnLst>
                  <a:cxn ang="0">
                    <a:pos x="77" y="1"/>
                  </a:cxn>
                  <a:cxn ang="0">
                    <a:pos x="123" y="1"/>
                  </a:cxn>
                  <a:cxn ang="0">
                    <a:pos x="124" y="19"/>
                  </a:cxn>
                  <a:cxn ang="0">
                    <a:pos x="115" y="61"/>
                  </a:cxn>
                  <a:cxn ang="0">
                    <a:pos x="121" y="116"/>
                  </a:cxn>
                  <a:cxn ang="0">
                    <a:pos x="144" y="144"/>
                  </a:cxn>
                  <a:cxn ang="0">
                    <a:pos x="156" y="174"/>
                  </a:cxn>
                  <a:cxn ang="0">
                    <a:pos x="130" y="199"/>
                  </a:cxn>
                  <a:cxn ang="0">
                    <a:pos x="69" y="197"/>
                  </a:cxn>
                  <a:cxn ang="0">
                    <a:pos x="7" y="184"/>
                  </a:cxn>
                  <a:cxn ang="0">
                    <a:pos x="0" y="165"/>
                  </a:cxn>
                  <a:cxn ang="0">
                    <a:pos x="5" y="137"/>
                  </a:cxn>
                  <a:cxn ang="0">
                    <a:pos x="40" y="130"/>
                  </a:cxn>
                  <a:cxn ang="0">
                    <a:pos x="128" y="149"/>
                  </a:cxn>
                  <a:cxn ang="0">
                    <a:pos x="119" y="168"/>
                  </a:cxn>
                  <a:cxn ang="0">
                    <a:pos x="128" y="181"/>
                  </a:cxn>
                  <a:cxn ang="0">
                    <a:pos x="105" y="173"/>
                  </a:cxn>
                  <a:cxn ang="0">
                    <a:pos x="112" y="150"/>
                  </a:cxn>
                  <a:cxn ang="0">
                    <a:pos x="13" y="150"/>
                  </a:cxn>
                  <a:cxn ang="0">
                    <a:pos x="24" y="176"/>
                  </a:cxn>
                  <a:cxn ang="0">
                    <a:pos x="115" y="184"/>
                  </a:cxn>
                  <a:cxn ang="0">
                    <a:pos x="138" y="177"/>
                  </a:cxn>
                  <a:cxn ang="0">
                    <a:pos x="134" y="151"/>
                  </a:cxn>
                  <a:cxn ang="0">
                    <a:pos x="108" y="121"/>
                  </a:cxn>
                  <a:cxn ang="0">
                    <a:pos x="100" y="61"/>
                  </a:cxn>
                  <a:cxn ang="0">
                    <a:pos x="110" y="17"/>
                  </a:cxn>
                  <a:cxn ang="0">
                    <a:pos x="95" y="11"/>
                  </a:cxn>
                  <a:cxn ang="0">
                    <a:pos x="54" y="27"/>
                  </a:cxn>
                  <a:cxn ang="0">
                    <a:pos x="30" y="60"/>
                  </a:cxn>
                  <a:cxn ang="0">
                    <a:pos x="17" y="102"/>
                  </a:cxn>
                  <a:cxn ang="0">
                    <a:pos x="20" y="127"/>
                  </a:cxn>
                  <a:cxn ang="0">
                    <a:pos x="5" y="116"/>
                  </a:cxn>
                  <a:cxn ang="0">
                    <a:pos x="13" y="63"/>
                  </a:cxn>
                  <a:cxn ang="0">
                    <a:pos x="38" y="27"/>
                  </a:cxn>
                  <a:cxn ang="0">
                    <a:pos x="59" y="9"/>
                  </a:cxn>
                </a:cxnLst>
                <a:rect l="0" t="0" r="r" b="b"/>
                <a:pathLst>
                  <a:path w="156" h="199">
                    <a:moveTo>
                      <a:pt x="54" y="10"/>
                    </a:moveTo>
                    <a:lnTo>
                      <a:pt x="77" y="1"/>
                    </a:lnTo>
                    <a:lnTo>
                      <a:pt x="102" y="0"/>
                    </a:lnTo>
                    <a:lnTo>
                      <a:pt x="123" y="1"/>
                    </a:lnTo>
                    <a:lnTo>
                      <a:pt x="139" y="3"/>
                    </a:lnTo>
                    <a:lnTo>
                      <a:pt x="124" y="19"/>
                    </a:lnTo>
                    <a:lnTo>
                      <a:pt x="115" y="38"/>
                    </a:lnTo>
                    <a:lnTo>
                      <a:pt x="115" y="61"/>
                    </a:lnTo>
                    <a:lnTo>
                      <a:pt x="115" y="91"/>
                    </a:lnTo>
                    <a:lnTo>
                      <a:pt x="121" y="116"/>
                    </a:lnTo>
                    <a:lnTo>
                      <a:pt x="133" y="132"/>
                    </a:lnTo>
                    <a:lnTo>
                      <a:pt x="144" y="144"/>
                    </a:lnTo>
                    <a:lnTo>
                      <a:pt x="153" y="155"/>
                    </a:lnTo>
                    <a:lnTo>
                      <a:pt x="156" y="174"/>
                    </a:lnTo>
                    <a:lnTo>
                      <a:pt x="144" y="192"/>
                    </a:lnTo>
                    <a:lnTo>
                      <a:pt x="130" y="199"/>
                    </a:lnTo>
                    <a:lnTo>
                      <a:pt x="102" y="199"/>
                    </a:lnTo>
                    <a:lnTo>
                      <a:pt x="69" y="197"/>
                    </a:lnTo>
                    <a:lnTo>
                      <a:pt x="35" y="195"/>
                    </a:lnTo>
                    <a:lnTo>
                      <a:pt x="7" y="184"/>
                    </a:lnTo>
                    <a:lnTo>
                      <a:pt x="0" y="177"/>
                    </a:lnTo>
                    <a:lnTo>
                      <a:pt x="0" y="165"/>
                    </a:lnTo>
                    <a:lnTo>
                      <a:pt x="0" y="147"/>
                    </a:lnTo>
                    <a:lnTo>
                      <a:pt x="5" y="137"/>
                    </a:lnTo>
                    <a:lnTo>
                      <a:pt x="19" y="128"/>
                    </a:lnTo>
                    <a:lnTo>
                      <a:pt x="40" y="130"/>
                    </a:lnTo>
                    <a:lnTo>
                      <a:pt x="124" y="144"/>
                    </a:lnTo>
                    <a:lnTo>
                      <a:pt x="128" y="149"/>
                    </a:lnTo>
                    <a:lnTo>
                      <a:pt x="121" y="158"/>
                    </a:lnTo>
                    <a:lnTo>
                      <a:pt x="119" y="168"/>
                    </a:lnTo>
                    <a:lnTo>
                      <a:pt x="121" y="179"/>
                    </a:lnTo>
                    <a:lnTo>
                      <a:pt x="128" y="181"/>
                    </a:lnTo>
                    <a:lnTo>
                      <a:pt x="113" y="181"/>
                    </a:lnTo>
                    <a:lnTo>
                      <a:pt x="105" y="173"/>
                    </a:lnTo>
                    <a:lnTo>
                      <a:pt x="105" y="163"/>
                    </a:lnTo>
                    <a:lnTo>
                      <a:pt x="112" y="150"/>
                    </a:lnTo>
                    <a:lnTo>
                      <a:pt x="21" y="141"/>
                    </a:lnTo>
                    <a:lnTo>
                      <a:pt x="13" y="150"/>
                    </a:lnTo>
                    <a:lnTo>
                      <a:pt x="16" y="165"/>
                    </a:lnTo>
                    <a:lnTo>
                      <a:pt x="24" y="176"/>
                    </a:lnTo>
                    <a:lnTo>
                      <a:pt x="48" y="181"/>
                    </a:lnTo>
                    <a:lnTo>
                      <a:pt x="115" y="184"/>
                    </a:lnTo>
                    <a:lnTo>
                      <a:pt x="130" y="183"/>
                    </a:lnTo>
                    <a:lnTo>
                      <a:pt x="138" y="177"/>
                    </a:lnTo>
                    <a:lnTo>
                      <a:pt x="139" y="163"/>
                    </a:lnTo>
                    <a:lnTo>
                      <a:pt x="134" y="151"/>
                    </a:lnTo>
                    <a:lnTo>
                      <a:pt x="118" y="140"/>
                    </a:lnTo>
                    <a:lnTo>
                      <a:pt x="108" y="121"/>
                    </a:lnTo>
                    <a:lnTo>
                      <a:pt x="102" y="94"/>
                    </a:lnTo>
                    <a:lnTo>
                      <a:pt x="100" y="61"/>
                    </a:lnTo>
                    <a:lnTo>
                      <a:pt x="102" y="38"/>
                    </a:lnTo>
                    <a:lnTo>
                      <a:pt x="110" y="17"/>
                    </a:lnTo>
                    <a:lnTo>
                      <a:pt x="115" y="11"/>
                    </a:lnTo>
                    <a:lnTo>
                      <a:pt x="95" y="11"/>
                    </a:lnTo>
                    <a:lnTo>
                      <a:pt x="76" y="17"/>
                    </a:lnTo>
                    <a:lnTo>
                      <a:pt x="54" y="27"/>
                    </a:lnTo>
                    <a:lnTo>
                      <a:pt x="40" y="45"/>
                    </a:lnTo>
                    <a:lnTo>
                      <a:pt x="30" y="60"/>
                    </a:lnTo>
                    <a:lnTo>
                      <a:pt x="21" y="77"/>
                    </a:lnTo>
                    <a:lnTo>
                      <a:pt x="17" y="102"/>
                    </a:lnTo>
                    <a:lnTo>
                      <a:pt x="19" y="122"/>
                    </a:lnTo>
                    <a:lnTo>
                      <a:pt x="20" y="127"/>
                    </a:lnTo>
                    <a:lnTo>
                      <a:pt x="11" y="131"/>
                    </a:lnTo>
                    <a:lnTo>
                      <a:pt x="5" y="116"/>
                    </a:lnTo>
                    <a:lnTo>
                      <a:pt x="7" y="89"/>
                    </a:lnTo>
                    <a:lnTo>
                      <a:pt x="13" y="63"/>
                    </a:lnTo>
                    <a:lnTo>
                      <a:pt x="23" y="42"/>
                    </a:lnTo>
                    <a:lnTo>
                      <a:pt x="38" y="27"/>
                    </a:lnTo>
                    <a:lnTo>
                      <a:pt x="48" y="19"/>
                    </a:lnTo>
                    <a:lnTo>
                      <a:pt x="59" y="9"/>
                    </a:lnTo>
                    <a:lnTo>
                      <a:pt x="54" y="10"/>
                    </a:lnTo>
                    <a:close/>
                  </a:path>
                </a:pathLst>
              </a:custGeom>
              <a:solidFill>
                <a:srgbClr val="96969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Tree>
    <p:extLst>
      <p:ext uri="{BB962C8B-B14F-4D97-AF65-F5344CB8AC3E}">
        <p14:creationId xmlns:p14="http://schemas.microsoft.com/office/powerpoint/2010/main" val="3868267589"/>
      </p:ext>
    </p:extLst>
  </p:cSld>
  <p:clrMapOvr>
    <a:masterClrMapping/>
  </p:clrMapOvr>
  <p:transition spd="med">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4727" y="101598"/>
            <a:ext cx="7620001" cy="1143000"/>
          </a:xfrm>
        </p:spPr>
        <p:txBody>
          <a:bodyPr/>
          <a:lstStyle/>
          <a:p>
            <a:r>
              <a:rPr lang="en-GB" dirty="0" smtClean="0"/>
              <a:t>The rule of law – 2</a:t>
            </a:r>
            <a:br>
              <a:rPr lang="en-GB" dirty="0" smtClean="0"/>
            </a:br>
            <a:r>
              <a:rPr lang="en-GB" sz="2800" dirty="0" smtClean="0"/>
              <a:t>Monopolies must be regulated</a:t>
            </a:r>
            <a:endParaRPr lang="en-GB" sz="2800" dirty="0"/>
          </a:p>
        </p:txBody>
      </p:sp>
      <p:sp>
        <p:nvSpPr>
          <p:cNvPr id="3" name="Pladsholder til indhold 2"/>
          <p:cNvSpPr>
            <a:spLocks noGrp="1"/>
          </p:cNvSpPr>
          <p:nvPr>
            <p:ph idx="1"/>
          </p:nvPr>
        </p:nvSpPr>
        <p:spPr>
          <a:xfrm>
            <a:off x="1" y="1193807"/>
            <a:ext cx="9904412" cy="5453735"/>
          </a:xfrm>
        </p:spPr>
        <p:txBody>
          <a:bodyPr/>
          <a:lstStyle/>
          <a:p>
            <a:r>
              <a:rPr lang="en-GB" sz="2150" dirty="0" smtClean="0"/>
              <a:t>Where we cannot have competition, we must have regulation.</a:t>
            </a:r>
          </a:p>
          <a:p>
            <a:r>
              <a:rPr lang="en-GB" sz="2150" dirty="0" smtClean="0"/>
              <a:t>For the European market coupling, we face multinational monopolies.</a:t>
            </a:r>
          </a:p>
          <a:p>
            <a:r>
              <a:rPr lang="en-GB" sz="2150" dirty="0" smtClean="0"/>
              <a:t>Hence we need a pan-European regulation.</a:t>
            </a:r>
          </a:p>
          <a:p>
            <a:r>
              <a:rPr lang="en-GB" sz="2150" dirty="0" smtClean="0"/>
              <a:t>There’s a simple technique to picture the system, the pan-European regulation must create:</a:t>
            </a:r>
          </a:p>
          <a:p>
            <a:r>
              <a:rPr lang="en-GB" sz="2150" i="1" dirty="0" smtClean="0"/>
              <a:t>Imagine we had a number of different electricity grids with a corresponding number of different spot calculation systems</a:t>
            </a:r>
          </a:p>
          <a:p>
            <a:pPr lvl="1"/>
            <a:r>
              <a:rPr lang="en-GB" sz="2150" i="1" u="sng" dirty="0" smtClean="0"/>
              <a:t>The system, which would have been preferred by the players must be the one created by the regulation</a:t>
            </a:r>
            <a:r>
              <a:rPr lang="en-GB" sz="2150" i="1" dirty="0" smtClean="0"/>
              <a:t>.</a:t>
            </a:r>
          </a:p>
          <a:p>
            <a:r>
              <a:rPr lang="en-GB" sz="2150" dirty="0" smtClean="0"/>
              <a:t>Hence, discussions of Europe’s spot trading must focus on where such an imaginary competitive market would take us.</a:t>
            </a:r>
          </a:p>
        </p:txBody>
      </p:sp>
      <p:sp>
        <p:nvSpPr>
          <p:cNvPr id="5" name="Pladsholder til diasnummer 4"/>
          <p:cNvSpPr>
            <a:spLocks noGrp="1"/>
          </p:cNvSpPr>
          <p:nvPr>
            <p:ph type="sldNum" sz="quarter" idx="12"/>
          </p:nvPr>
        </p:nvSpPr>
        <p:spPr/>
        <p:txBody>
          <a:bodyPr/>
          <a:lstStyle/>
          <a:p>
            <a:pPr>
              <a:defRPr/>
            </a:pPr>
            <a:fld id="{80AACB3E-9516-4558-9B4B-9689E2C51AB3}" type="slidenum">
              <a:rPr lang="en-GB" smtClean="0"/>
              <a:pPr>
                <a:defRPr/>
              </a:pPr>
              <a:t>11</a:t>
            </a:fld>
            <a:endParaRPr lang="en-GB" dirty="0"/>
          </a:p>
        </p:txBody>
      </p:sp>
      <p:grpSp>
        <p:nvGrpSpPr>
          <p:cNvPr id="26" name="Gruppe 25"/>
          <p:cNvGrpSpPr/>
          <p:nvPr/>
        </p:nvGrpSpPr>
        <p:grpSpPr>
          <a:xfrm>
            <a:off x="8474753" y="604500"/>
            <a:ext cx="1264387" cy="1049654"/>
            <a:chOff x="8532809" y="517412"/>
            <a:chExt cx="1264387" cy="1049654"/>
          </a:xfrm>
        </p:grpSpPr>
        <p:pic>
          <p:nvPicPr>
            <p:cNvPr id="3074" name="Picture 2" descr="C:\Dokumenter\Billeder\Billeder diverse\Jura.jpg"/>
            <p:cNvPicPr>
              <a:picLocks noChangeAspect="1" noChangeArrowheads="1"/>
            </p:cNvPicPr>
            <p:nvPr/>
          </p:nvPicPr>
          <p:blipFill>
            <a:blip r:embed="rId2" cstate="print"/>
            <a:srcRect/>
            <a:stretch>
              <a:fillRect/>
            </a:stretch>
          </p:blipFill>
          <p:spPr bwMode="auto">
            <a:xfrm>
              <a:off x="9085678" y="566054"/>
              <a:ext cx="711518" cy="782955"/>
            </a:xfrm>
            <a:prstGeom prst="rect">
              <a:avLst/>
            </a:prstGeom>
            <a:noFill/>
          </p:spPr>
        </p:pic>
        <p:grpSp>
          <p:nvGrpSpPr>
            <p:cNvPr id="17" name="Gruppe 16"/>
            <p:cNvGrpSpPr>
              <a:grpSpLocks noChangeAspect="1"/>
            </p:cNvGrpSpPr>
            <p:nvPr/>
          </p:nvGrpSpPr>
          <p:grpSpPr>
            <a:xfrm>
              <a:off x="8532809" y="517412"/>
              <a:ext cx="530168" cy="1049654"/>
              <a:chOff x="4773612" y="1591471"/>
              <a:chExt cx="662710" cy="1312067"/>
            </a:xfrm>
          </p:grpSpPr>
          <p:sp>
            <p:nvSpPr>
              <p:cNvPr id="18" name="Freeform 21"/>
              <p:cNvSpPr>
                <a:spLocks noChangeAspect="1"/>
              </p:cNvSpPr>
              <p:nvPr/>
            </p:nvSpPr>
            <p:spPr bwMode="auto">
              <a:xfrm rot="-1320000" flipH="1">
                <a:off x="4991821" y="1627186"/>
                <a:ext cx="373063" cy="260350"/>
              </a:xfrm>
              <a:custGeom>
                <a:avLst/>
                <a:gdLst/>
                <a:ahLst/>
                <a:cxnLst>
                  <a:cxn ang="0">
                    <a:pos x="60" y="2"/>
                  </a:cxn>
                  <a:cxn ang="0">
                    <a:pos x="88" y="0"/>
                  </a:cxn>
                  <a:cxn ang="0">
                    <a:pos x="110" y="3"/>
                  </a:cxn>
                  <a:cxn ang="0">
                    <a:pos x="130" y="16"/>
                  </a:cxn>
                  <a:cxn ang="0">
                    <a:pos x="144" y="27"/>
                  </a:cxn>
                  <a:cxn ang="0">
                    <a:pos x="161" y="46"/>
                  </a:cxn>
                  <a:cxn ang="0">
                    <a:pos x="176" y="41"/>
                  </a:cxn>
                  <a:cxn ang="0">
                    <a:pos x="193" y="29"/>
                  </a:cxn>
                  <a:cxn ang="0">
                    <a:pos x="203" y="16"/>
                  </a:cxn>
                  <a:cxn ang="0">
                    <a:pos x="211" y="6"/>
                  </a:cxn>
                  <a:cxn ang="0">
                    <a:pos x="222" y="6"/>
                  </a:cxn>
                  <a:cxn ang="0">
                    <a:pos x="235" y="17"/>
                  </a:cxn>
                  <a:cxn ang="0">
                    <a:pos x="230" y="38"/>
                  </a:cxn>
                  <a:cxn ang="0">
                    <a:pos x="222" y="49"/>
                  </a:cxn>
                  <a:cxn ang="0">
                    <a:pos x="198" y="57"/>
                  </a:cxn>
                  <a:cxn ang="0">
                    <a:pos x="179" y="68"/>
                  </a:cxn>
                  <a:cxn ang="0">
                    <a:pos x="174" y="73"/>
                  </a:cxn>
                  <a:cxn ang="0">
                    <a:pos x="176" y="98"/>
                  </a:cxn>
                  <a:cxn ang="0">
                    <a:pos x="174" y="119"/>
                  </a:cxn>
                  <a:cxn ang="0">
                    <a:pos x="170" y="139"/>
                  </a:cxn>
                  <a:cxn ang="0">
                    <a:pos x="157" y="153"/>
                  </a:cxn>
                  <a:cxn ang="0">
                    <a:pos x="130" y="162"/>
                  </a:cxn>
                  <a:cxn ang="0">
                    <a:pos x="106" y="164"/>
                  </a:cxn>
                  <a:cxn ang="0">
                    <a:pos x="78" y="164"/>
                  </a:cxn>
                  <a:cxn ang="0">
                    <a:pos x="57" y="157"/>
                  </a:cxn>
                  <a:cxn ang="0">
                    <a:pos x="38" y="141"/>
                  </a:cxn>
                  <a:cxn ang="0">
                    <a:pos x="24" y="124"/>
                  </a:cxn>
                  <a:cxn ang="0">
                    <a:pos x="6" y="101"/>
                  </a:cxn>
                  <a:cxn ang="0">
                    <a:pos x="0" y="78"/>
                  </a:cxn>
                  <a:cxn ang="0">
                    <a:pos x="0" y="52"/>
                  </a:cxn>
                  <a:cxn ang="0">
                    <a:pos x="8" y="34"/>
                  </a:cxn>
                  <a:cxn ang="0">
                    <a:pos x="20" y="14"/>
                  </a:cxn>
                  <a:cxn ang="0">
                    <a:pos x="35" y="2"/>
                  </a:cxn>
                  <a:cxn ang="0">
                    <a:pos x="52" y="1"/>
                  </a:cxn>
                  <a:cxn ang="0">
                    <a:pos x="60" y="2"/>
                  </a:cxn>
                </a:cxnLst>
                <a:rect l="0" t="0" r="r" b="b"/>
                <a:pathLst>
                  <a:path w="235" h="164">
                    <a:moveTo>
                      <a:pt x="60" y="2"/>
                    </a:moveTo>
                    <a:lnTo>
                      <a:pt x="88" y="0"/>
                    </a:lnTo>
                    <a:lnTo>
                      <a:pt x="110" y="3"/>
                    </a:lnTo>
                    <a:lnTo>
                      <a:pt x="130" y="16"/>
                    </a:lnTo>
                    <a:lnTo>
                      <a:pt x="144" y="27"/>
                    </a:lnTo>
                    <a:lnTo>
                      <a:pt x="161" y="46"/>
                    </a:lnTo>
                    <a:lnTo>
                      <a:pt x="176" y="41"/>
                    </a:lnTo>
                    <a:lnTo>
                      <a:pt x="193" y="29"/>
                    </a:lnTo>
                    <a:lnTo>
                      <a:pt x="203" y="16"/>
                    </a:lnTo>
                    <a:lnTo>
                      <a:pt x="211" y="6"/>
                    </a:lnTo>
                    <a:lnTo>
                      <a:pt x="222" y="6"/>
                    </a:lnTo>
                    <a:lnTo>
                      <a:pt x="235" y="17"/>
                    </a:lnTo>
                    <a:lnTo>
                      <a:pt x="230" y="38"/>
                    </a:lnTo>
                    <a:lnTo>
                      <a:pt x="222" y="49"/>
                    </a:lnTo>
                    <a:lnTo>
                      <a:pt x="198" y="57"/>
                    </a:lnTo>
                    <a:lnTo>
                      <a:pt x="179" y="68"/>
                    </a:lnTo>
                    <a:lnTo>
                      <a:pt x="174" y="73"/>
                    </a:lnTo>
                    <a:lnTo>
                      <a:pt x="176" y="98"/>
                    </a:lnTo>
                    <a:lnTo>
                      <a:pt x="174" y="119"/>
                    </a:lnTo>
                    <a:lnTo>
                      <a:pt x="170" y="139"/>
                    </a:lnTo>
                    <a:lnTo>
                      <a:pt x="157" y="153"/>
                    </a:lnTo>
                    <a:lnTo>
                      <a:pt x="130" y="162"/>
                    </a:lnTo>
                    <a:lnTo>
                      <a:pt x="106" y="164"/>
                    </a:lnTo>
                    <a:lnTo>
                      <a:pt x="78" y="164"/>
                    </a:lnTo>
                    <a:lnTo>
                      <a:pt x="57" y="157"/>
                    </a:lnTo>
                    <a:lnTo>
                      <a:pt x="38" y="141"/>
                    </a:lnTo>
                    <a:lnTo>
                      <a:pt x="24" y="124"/>
                    </a:lnTo>
                    <a:lnTo>
                      <a:pt x="6" y="101"/>
                    </a:lnTo>
                    <a:lnTo>
                      <a:pt x="0" y="78"/>
                    </a:lnTo>
                    <a:lnTo>
                      <a:pt x="0" y="52"/>
                    </a:lnTo>
                    <a:lnTo>
                      <a:pt x="8" y="34"/>
                    </a:lnTo>
                    <a:lnTo>
                      <a:pt x="20" y="14"/>
                    </a:lnTo>
                    <a:lnTo>
                      <a:pt x="35" y="2"/>
                    </a:lnTo>
                    <a:lnTo>
                      <a:pt x="52" y="1"/>
                    </a:lnTo>
                    <a:lnTo>
                      <a:pt x="60"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22"/>
              <p:cNvSpPr>
                <a:spLocks/>
              </p:cNvSpPr>
              <p:nvPr/>
            </p:nvSpPr>
            <p:spPr bwMode="auto">
              <a:xfrm flipH="1">
                <a:off x="5199784" y="1605758"/>
                <a:ext cx="228600" cy="300038"/>
              </a:xfrm>
              <a:custGeom>
                <a:avLst/>
                <a:gdLst/>
                <a:ahLst/>
                <a:cxnLst>
                  <a:cxn ang="0">
                    <a:pos x="5" y="128"/>
                  </a:cxn>
                  <a:cxn ang="0">
                    <a:pos x="2" y="89"/>
                  </a:cxn>
                  <a:cxn ang="0">
                    <a:pos x="14" y="61"/>
                  </a:cxn>
                  <a:cxn ang="0">
                    <a:pos x="21" y="44"/>
                  </a:cxn>
                  <a:cxn ang="0">
                    <a:pos x="40" y="26"/>
                  </a:cxn>
                  <a:cxn ang="0">
                    <a:pos x="62" y="8"/>
                  </a:cxn>
                  <a:cxn ang="0">
                    <a:pos x="79" y="1"/>
                  </a:cxn>
                  <a:cxn ang="0">
                    <a:pos x="104" y="0"/>
                  </a:cxn>
                  <a:cxn ang="0">
                    <a:pos x="120" y="1"/>
                  </a:cxn>
                  <a:cxn ang="0">
                    <a:pos x="105" y="26"/>
                  </a:cxn>
                  <a:cxn ang="0">
                    <a:pos x="101" y="57"/>
                  </a:cxn>
                  <a:cxn ang="0">
                    <a:pos x="101" y="84"/>
                  </a:cxn>
                  <a:cxn ang="0">
                    <a:pos x="108" y="109"/>
                  </a:cxn>
                  <a:cxn ang="0">
                    <a:pos x="118" y="130"/>
                  </a:cxn>
                  <a:cxn ang="0">
                    <a:pos x="133" y="141"/>
                  </a:cxn>
                  <a:cxn ang="0">
                    <a:pos x="144" y="155"/>
                  </a:cxn>
                  <a:cxn ang="0">
                    <a:pos x="140" y="173"/>
                  </a:cxn>
                  <a:cxn ang="0">
                    <a:pos x="128" y="185"/>
                  </a:cxn>
                  <a:cxn ang="0">
                    <a:pos x="118" y="189"/>
                  </a:cxn>
                  <a:cxn ang="0">
                    <a:pos x="51" y="185"/>
                  </a:cxn>
                  <a:cxn ang="0">
                    <a:pos x="25" y="180"/>
                  </a:cxn>
                  <a:cxn ang="0">
                    <a:pos x="10" y="171"/>
                  </a:cxn>
                  <a:cxn ang="0">
                    <a:pos x="0" y="155"/>
                  </a:cxn>
                  <a:cxn ang="0">
                    <a:pos x="0" y="139"/>
                  </a:cxn>
                  <a:cxn ang="0">
                    <a:pos x="5" y="128"/>
                  </a:cxn>
                </a:cxnLst>
                <a:rect l="0" t="0" r="r" b="b"/>
                <a:pathLst>
                  <a:path w="144" h="189">
                    <a:moveTo>
                      <a:pt x="5" y="128"/>
                    </a:moveTo>
                    <a:lnTo>
                      <a:pt x="2" y="89"/>
                    </a:lnTo>
                    <a:lnTo>
                      <a:pt x="14" y="61"/>
                    </a:lnTo>
                    <a:lnTo>
                      <a:pt x="21" y="44"/>
                    </a:lnTo>
                    <a:lnTo>
                      <a:pt x="40" y="26"/>
                    </a:lnTo>
                    <a:lnTo>
                      <a:pt x="62" y="8"/>
                    </a:lnTo>
                    <a:lnTo>
                      <a:pt x="79" y="1"/>
                    </a:lnTo>
                    <a:lnTo>
                      <a:pt x="104" y="0"/>
                    </a:lnTo>
                    <a:lnTo>
                      <a:pt x="120" y="1"/>
                    </a:lnTo>
                    <a:lnTo>
                      <a:pt x="105" y="26"/>
                    </a:lnTo>
                    <a:lnTo>
                      <a:pt x="101" y="57"/>
                    </a:lnTo>
                    <a:lnTo>
                      <a:pt x="101" y="84"/>
                    </a:lnTo>
                    <a:lnTo>
                      <a:pt x="108" y="109"/>
                    </a:lnTo>
                    <a:lnTo>
                      <a:pt x="118" y="130"/>
                    </a:lnTo>
                    <a:lnTo>
                      <a:pt x="133" y="141"/>
                    </a:lnTo>
                    <a:lnTo>
                      <a:pt x="144" y="155"/>
                    </a:lnTo>
                    <a:lnTo>
                      <a:pt x="140" y="173"/>
                    </a:lnTo>
                    <a:lnTo>
                      <a:pt x="128" y="185"/>
                    </a:lnTo>
                    <a:lnTo>
                      <a:pt x="118" y="189"/>
                    </a:lnTo>
                    <a:lnTo>
                      <a:pt x="51" y="185"/>
                    </a:lnTo>
                    <a:lnTo>
                      <a:pt x="25" y="180"/>
                    </a:lnTo>
                    <a:lnTo>
                      <a:pt x="10" y="171"/>
                    </a:lnTo>
                    <a:lnTo>
                      <a:pt x="0" y="155"/>
                    </a:lnTo>
                    <a:lnTo>
                      <a:pt x="0" y="139"/>
                    </a:lnTo>
                    <a:lnTo>
                      <a:pt x="5" y="128"/>
                    </a:lnTo>
                    <a:close/>
                  </a:path>
                </a:pathLst>
              </a:custGeom>
              <a:solidFill>
                <a:srgbClr val="EAEAEA"/>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24"/>
              <p:cNvSpPr>
                <a:spLocks/>
              </p:cNvSpPr>
              <p:nvPr/>
            </p:nvSpPr>
            <p:spPr bwMode="auto">
              <a:xfrm flipH="1">
                <a:off x="4960071" y="1890713"/>
                <a:ext cx="266700" cy="454025"/>
              </a:xfrm>
              <a:custGeom>
                <a:avLst/>
                <a:gdLst/>
                <a:ahLst/>
                <a:cxnLst>
                  <a:cxn ang="0">
                    <a:pos x="19" y="13"/>
                  </a:cxn>
                  <a:cxn ang="0">
                    <a:pos x="34" y="5"/>
                  </a:cxn>
                  <a:cxn ang="0">
                    <a:pos x="49" y="0"/>
                  </a:cxn>
                  <a:cxn ang="0">
                    <a:pos x="78" y="0"/>
                  </a:cxn>
                  <a:cxn ang="0">
                    <a:pos x="105" y="5"/>
                  </a:cxn>
                  <a:cxn ang="0">
                    <a:pos x="131" y="29"/>
                  </a:cxn>
                  <a:cxn ang="0">
                    <a:pos x="145" y="53"/>
                  </a:cxn>
                  <a:cxn ang="0">
                    <a:pos x="159" y="83"/>
                  </a:cxn>
                  <a:cxn ang="0">
                    <a:pos x="164" y="113"/>
                  </a:cxn>
                  <a:cxn ang="0">
                    <a:pos x="168" y="143"/>
                  </a:cxn>
                  <a:cxn ang="0">
                    <a:pos x="164" y="175"/>
                  </a:cxn>
                  <a:cxn ang="0">
                    <a:pos x="159" y="202"/>
                  </a:cxn>
                  <a:cxn ang="0">
                    <a:pos x="150" y="229"/>
                  </a:cxn>
                  <a:cxn ang="0">
                    <a:pos x="139" y="252"/>
                  </a:cxn>
                  <a:cxn ang="0">
                    <a:pos x="119" y="273"/>
                  </a:cxn>
                  <a:cxn ang="0">
                    <a:pos x="97" y="280"/>
                  </a:cxn>
                  <a:cxn ang="0">
                    <a:pos x="76" y="284"/>
                  </a:cxn>
                  <a:cxn ang="0">
                    <a:pos x="51" y="286"/>
                  </a:cxn>
                  <a:cxn ang="0">
                    <a:pos x="29" y="274"/>
                  </a:cxn>
                  <a:cxn ang="0">
                    <a:pos x="14" y="255"/>
                  </a:cxn>
                  <a:cxn ang="0">
                    <a:pos x="6" y="234"/>
                  </a:cxn>
                  <a:cxn ang="0">
                    <a:pos x="6" y="210"/>
                  </a:cxn>
                  <a:cxn ang="0">
                    <a:pos x="9" y="191"/>
                  </a:cxn>
                  <a:cxn ang="0">
                    <a:pos x="19" y="178"/>
                  </a:cxn>
                  <a:cxn ang="0">
                    <a:pos x="27" y="163"/>
                  </a:cxn>
                  <a:cxn ang="0">
                    <a:pos x="29" y="148"/>
                  </a:cxn>
                  <a:cxn ang="0">
                    <a:pos x="29" y="134"/>
                  </a:cxn>
                  <a:cxn ang="0">
                    <a:pos x="27" y="118"/>
                  </a:cxn>
                  <a:cxn ang="0">
                    <a:pos x="19" y="102"/>
                  </a:cxn>
                  <a:cxn ang="0">
                    <a:pos x="8" y="88"/>
                  </a:cxn>
                  <a:cxn ang="0">
                    <a:pos x="1" y="74"/>
                  </a:cxn>
                  <a:cxn ang="0">
                    <a:pos x="0" y="58"/>
                  </a:cxn>
                  <a:cxn ang="0">
                    <a:pos x="0" y="40"/>
                  </a:cxn>
                  <a:cxn ang="0">
                    <a:pos x="6" y="24"/>
                  </a:cxn>
                  <a:cxn ang="0">
                    <a:pos x="19" y="13"/>
                  </a:cxn>
                </a:cxnLst>
                <a:rect l="0" t="0" r="r" b="b"/>
                <a:pathLst>
                  <a:path w="168" h="286">
                    <a:moveTo>
                      <a:pt x="19" y="13"/>
                    </a:moveTo>
                    <a:lnTo>
                      <a:pt x="34" y="5"/>
                    </a:lnTo>
                    <a:lnTo>
                      <a:pt x="49" y="0"/>
                    </a:lnTo>
                    <a:lnTo>
                      <a:pt x="78" y="0"/>
                    </a:lnTo>
                    <a:lnTo>
                      <a:pt x="105" y="5"/>
                    </a:lnTo>
                    <a:lnTo>
                      <a:pt x="131" y="29"/>
                    </a:lnTo>
                    <a:lnTo>
                      <a:pt x="145" y="53"/>
                    </a:lnTo>
                    <a:lnTo>
                      <a:pt x="159" y="83"/>
                    </a:lnTo>
                    <a:lnTo>
                      <a:pt x="164" y="113"/>
                    </a:lnTo>
                    <a:lnTo>
                      <a:pt x="168" y="143"/>
                    </a:lnTo>
                    <a:lnTo>
                      <a:pt x="164" y="175"/>
                    </a:lnTo>
                    <a:lnTo>
                      <a:pt x="159" y="202"/>
                    </a:lnTo>
                    <a:lnTo>
                      <a:pt x="150" y="229"/>
                    </a:lnTo>
                    <a:lnTo>
                      <a:pt x="139" y="252"/>
                    </a:lnTo>
                    <a:lnTo>
                      <a:pt x="119" y="273"/>
                    </a:lnTo>
                    <a:lnTo>
                      <a:pt x="97" y="280"/>
                    </a:lnTo>
                    <a:lnTo>
                      <a:pt x="76" y="284"/>
                    </a:lnTo>
                    <a:lnTo>
                      <a:pt x="51" y="286"/>
                    </a:lnTo>
                    <a:lnTo>
                      <a:pt x="29" y="274"/>
                    </a:lnTo>
                    <a:lnTo>
                      <a:pt x="14" y="255"/>
                    </a:lnTo>
                    <a:lnTo>
                      <a:pt x="6" y="234"/>
                    </a:lnTo>
                    <a:lnTo>
                      <a:pt x="6" y="210"/>
                    </a:lnTo>
                    <a:lnTo>
                      <a:pt x="9" y="191"/>
                    </a:lnTo>
                    <a:lnTo>
                      <a:pt x="19" y="178"/>
                    </a:lnTo>
                    <a:lnTo>
                      <a:pt x="27" y="163"/>
                    </a:lnTo>
                    <a:lnTo>
                      <a:pt x="29" y="148"/>
                    </a:lnTo>
                    <a:lnTo>
                      <a:pt x="29" y="134"/>
                    </a:lnTo>
                    <a:lnTo>
                      <a:pt x="27" y="118"/>
                    </a:lnTo>
                    <a:lnTo>
                      <a:pt x="19" y="102"/>
                    </a:lnTo>
                    <a:lnTo>
                      <a:pt x="8" y="88"/>
                    </a:lnTo>
                    <a:lnTo>
                      <a:pt x="1" y="74"/>
                    </a:lnTo>
                    <a:lnTo>
                      <a:pt x="0" y="58"/>
                    </a:lnTo>
                    <a:lnTo>
                      <a:pt x="0" y="40"/>
                    </a:lnTo>
                    <a:lnTo>
                      <a:pt x="6" y="24"/>
                    </a:lnTo>
                    <a:lnTo>
                      <a:pt x="19"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 name="Freeform 26"/>
              <p:cNvSpPr>
                <a:spLocks/>
              </p:cNvSpPr>
              <p:nvPr/>
            </p:nvSpPr>
            <p:spPr bwMode="auto">
              <a:xfrm flipH="1">
                <a:off x="5152158" y="1928813"/>
                <a:ext cx="223838" cy="368300"/>
              </a:xfrm>
              <a:custGeom>
                <a:avLst/>
                <a:gdLst/>
                <a:ahLst/>
                <a:cxnLst>
                  <a:cxn ang="0">
                    <a:pos x="73" y="27"/>
                  </a:cxn>
                  <a:cxn ang="0">
                    <a:pos x="90" y="9"/>
                  </a:cxn>
                  <a:cxn ang="0">
                    <a:pos x="109" y="0"/>
                  </a:cxn>
                  <a:cxn ang="0">
                    <a:pos x="137" y="7"/>
                  </a:cxn>
                  <a:cxn ang="0">
                    <a:pos x="137" y="11"/>
                  </a:cxn>
                  <a:cxn ang="0">
                    <a:pos x="141" y="38"/>
                  </a:cxn>
                  <a:cxn ang="0">
                    <a:pos x="139" y="41"/>
                  </a:cxn>
                  <a:cxn ang="0">
                    <a:pos x="124" y="58"/>
                  </a:cxn>
                  <a:cxn ang="0">
                    <a:pos x="98" y="59"/>
                  </a:cxn>
                  <a:cxn ang="0">
                    <a:pos x="73" y="70"/>
                  </a:cxn>
                  <a:cxn ang="0">
                    <a:pos x="54" y="87"/>
                  </a:cxn>
                  <a:cxn ang="0">
                    <a:pos x="36" y="113"/>
                  </a:cxn>
                  <a:cxn ang="0">
                    <a:pos x="39" y="123"/>
                  </a:cxn>
                  <a:cxn ang="0">
                    <a:pos x="50" y="132"/>
                  </a:cxn>
                  <a:cxn ang="0">
                    <a:pos x="72" y="146"/>
                  </a:cxn>
                  <a:cxn ang="0">
                    <a:pos x="93" y="156"/>
                  </a:cxn>
                  <a:cxn ang="0">
                    <a:pos x="104" y="169"/>
                  </a:cxn>
                  <a:cxn ang="0">
                    <a:pos x="108" y="183"/>
                  </a:cxn>
                  <a:cxn ang="0">
                    <a:pos x="108" y="203"/>
                  </a:cxn>
                  <a:cxn ang="0">
                    <a:pos x="95" y="210"/>
                  </a:cxn>
                  <a:cxn ang="0">
                    <a:pos x="77" y="223"/>
                  </a:cxn>
                  <a:cxn ang="0">
                    <a:pos x="53" y="232"/>
                  </a:cxn>
                  <a:cxn ang="0">
                    <a:pos x="45" y="225"/>
                  </a:cxn>
                  <a:cxn ang="0">
                    <a:pos x="46" y="210"/>
                  </a:cxn>
                  <a:cxn ang="0">
                    <a:pos x="52" y="203"/>
                  </a:cxn>
                  <a:cxn ang="0">
                    <a:pos x="71" y="199"/>
                  </a:cxn>
                  <a:cxn ang="0">
                    <a:pos x="82" y="193"/>
                  </a:cxn>
                  <a:cxn ang="0">
                    <a:pos x="85" y="179"/>
                  </a:cxn>
                  <a:cxn ang="0">
                    <a:pos x="82" y="174"/>
                  </a:cxn>
                  <a:cxn ang="0">
                    <a:pos x="71" y="169"/>
                  </a:cxn>
                  <a:cxn ang="0">
                    <a:pos x="46" y="158"/>
                  </a:cxn>
                  <a:cxn ang="0">
                    <a:pos x="21" y="148"/>
                  </a:cxn>
                  <a:cxn ang="0">
                    <a:pos x="5" y="136"/>
                  </a:cxn>
                  <a:cxn ang="0">
                    <a:pos x="0" y="127"/>
                  </a:cxn>
                  <a:cxn ang="0">
                    <a:pos x="3" y="118"/>
                  </a:cxn>
                  <a:cxn ang="0">
                    <a:pos x="15" y="99"/>
                  </a:cxn>
                  <a:cxn ang="0">
                    <a:pos x="34" y="76"/>
                  </a:cxn>
                  <a:cxn ang="0">
                    <a:pos x="50" y="49"/>
                  </a:cxn>
                  <a:cxn ang="0">
                    <a:pos x="67" y="35"/>
                  </a:cxn>
                  <a:cxn ang="0">
                    <a:pos x="73" y="27"/>
                  </a:cxn>
                </a:cxnLst>
                <a:rect l="0" t="0" r="r" b="b"/>
                <a:pathLst>
                  <a:path w="141" h="232">
                    <a:moveTo>
                      <a:pt x="73" y="27"/>
                    </a:moveTo>
                    <a:lnTo>
                      <a:pt x="90" y="9"/>
                    </a:lnTo>
                    <a:lnTo>
                      <a:pt x="109" y="0"/>
                    </a:lnTo>
                    <a:lnTo>
                      <a:pt x="137" y="7"/>
                    </a:lnTo>
                    <a:lnTo>
                      <a:pt x="137" y="11"/>
                    </a:lnTo>
                    <a:lnTo>
                      <a:pt x="141" y="38"/>
                    </a:lnTo>
                    <a:lnTo>
                      <a:pt x="139" y="41"/>
                    </a:lnTo>
                    <a:lnTo>
                      <a:pt x="124" y="58"/>
                    </a:lnTo>
                    <a:lnTo>
                      <a:pt x="98" y="59"/>
                    </a:lnTo>
                    <a:lnTo>
                      <a:pt x="73" y="70"/>
                    </a:lnTo>
                    <a:lnTo>
                      <a:pt x="54" y="87"/>
                    </a:lnTo>
                    <a:lnTo>
                      <a:pt x="36" y="113"/>
                    </a:lnTo>
                    <a:lnTo>
                      <a:pt x="39" y="123"/>
                    </a:lnTo>
                    <a:lnTo>
                      <a:pt x="50" y="132"/>
                    </a:lnTo>
                    <a:lnTo>
                      <a:pt x="72" y="146"/>
                    </a:lnTo>
                    <a:lnTo>
                      <a:pt x="93" y="156"/>
                    </a:lnTo>
                    <a:lnTo>
                      <a:pt x="104" y="169"/>
                    </a:lnTo>
                    <a:lnTo>
                      <a:pt x="108" y="183"/>
                    </a:lnTo>
                    <a:lnTo>
                      <a:pt x="108" y="203"/>
                    </a:lnTo>
                    <a:lnTo>
                      <a:pt x="95" y="210"/>
                    </a:lnTo>
                    <a:lnTo>
                      <a:pt x="77" y="223"/>
                    </a:lnTo>
                    <a:lnTo>
                      <a:pt x="53" y="232"/>
                    </a:lnTo>
                    <a:lnTo>
                      <a:pt x="45" y="225"/>
                    </a:lnTo>
                    <a:lnTo>
                      <a:pt x="46" y="210"/>
                    </a:lnTo>
                    <a:lnTo>
                      <a:pt x="52" y="203"/>
                    </a:lnTo>
                    <a:lnTo>
                      <a:pt x="71" y="199"/>
                    </a:lnTo>
                    <a:lnTo>
                      <a:pt x="82" y="193"/>
                    </a:lnTo>
                    <a:lnTo>
                      <a:pt x="85" y="179"/>
                    </a:lnTo>
                    <a:lnTo>
                      <a:pt x="82" y="174"/>
                    </a:lnTo>
                    <a:lnTo>
                      <a:pt x="71" y="169"/>
                    </a:lnTo>
                    <a:lnTo>
                      <a:pt x="46" y="158"/>
                    </a:lnTo>
                    <a:lnTo>
                      <a:pt x="21" y="148"/>
                    </a:lnTo>
                    <a:lnTo>
                      <a:pt x="5" y="136"/>
                    </a:lnTo>
                    <a:lnTo>
                      <a:pt x="0" y="127"/>
                    </a:lnTo>
                    <a:lnTo>
                      <a:pt x="3" y="118"/>
                    </a:lnTo>
                    <a:lnTo>
                      <a:pt x="15" y="99"/>
                    </a:lnTo>
                    <a:lnTo>
                      <a:pt x="34" y="76"/>
                    </a:lnTo>
                    <a:lnTo>
                      <a:pt x="50" y="49"/>
                    </a:lnTo>
                    <a:lnTo>
                      <a:pt x="67" y="35"/>
                    </a:lnTo>
                    <a:lnTo>
                      <a:pt x="73" y="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27"/>
              <p:cNvSpPr>
                <a:spLocks/>
              </p:cNvSpPr>
              <p:nvPr/>
            </p:nvSpPr>
            <p:spPr bwMode="auto">
              <a:xfrm flipH="1">
                <a:off x="4801321" y="2241551"/>
                <a:ext cx="322263" cy="520700"/>
              </a:xfrm>
              <a:custGeom>
                <a:avLst/>
                <a:gdLst/>
                <a:ahLst/>
                <a:cxnLst>
                  <a:cxn ang="0">
                    <a:pos x="27" y="6"/>
                  </a:cxn>
                  <a:cxn ang="0">
                    <a:pos x="51" y="24"/>
                  </a:cxn>
                  <a:cxn ang="0">
                    <a:pos x="67" y="45"/>
                  </a:cxn>
                  <a:cxn ang="0">
                    <a:pos x="83" y="77"/>
                  </a:cxn>
                  <a:cxn ang="0">
                    <a:pos x="91" y="109"/>
                  </a:cxn>
                  <a:cxn ang="0">
                    <a:pos x="94" y="142"/>
                  </a:cxn>
                  <a:cxn ang="0">
                    <a:pos x="93" y="175"/>
                  </a:cxn>
                  <a:cxn ang="0">
                    <a:pos x="90" y="206"/>
                  </a:cxn>
                  <a:cxn ang="0">
                    <a:pos x="86" y="234"/>
                  </a:cxn>
                  <a:cxn ang="0">
                    <a:pos x="86" y="259"/>
                  </a:cxn>
                  <a:cxn ang="0">
                    <a:pos x="94" y="285"/>
                  </a:cxn>
                  <a:cxn ang="0">
                    <a:pos x="109" y="293"/>
                  </a:cxn>
                  <a:cxn ang="0">
                    <a:pos x="128" y="291"/>
                  </a:cxn>
                  <a:cxn ang="0">
                    <a:pos x="149" y="285"/>
                  </a:cxn>
                  <a:cxn ang="0">
                    <a:pos x="173" y="283"/>
                  </a:cxn>
                  <a:cxn ang="0">
                    <a:pos x="197" y="291"/>
                  </a:cxn>
                  <a:cxn ang="0">
                    <a:pos x="203" y="300"/>
                  </a:cxn>
                  <a:cxn ang="0">
                    <a:pos x="201" y="311"/>
                  </a:cxn>
                  <a:cxn ang="0">
                    <a:pos x="185" y="326"/>
                  </a:cxn>
                  <a:cxn ang="0">
                    <a:pos x="173" y="328"/>
                  </a:cxn>
                  <a:cxn ang="0">
                    <a:pos x="155" y="324"/>
                  </a:cxn>
                  <a:cxn ang="0">
                    <a:pos x="131" y="316"/>
                  </a:cxn>
                  <a:cxn ang="0">
                    <a:pos x="112" y="312"/>
                  </a:cxn>
                  <a:cxn ang="0">
                    <a:pos x="93" y="316"/>
                  </a:cxn>
                  <a:cxn ang="0">
                    <a:pos x="77" y="324"/>
                  </a:cxn>
                  <a:cxn ang="0">
                    <a:pos x="62" y="317"/>
                  </a:cxn>
                  <a:cxn ang="0">
                    <a:pos x="57" y="307"/>
                  </a:cxn>
                  <a:cxn ang="0">
                    <a:pos x="56" y="293"/>
                  </a:cxn>
                  <a:cxn ang="0">
                    <a:pos x="62" y="274"/>
                  </a:cxn>
                  <a:cxn ang="0">
                    <a:pos x="65" y="248"/>
                  </a:cxn>
                  <a:cxn ang="0">
                    <a:pos x="65" y="217"/>
                  </a:cxn>
                  <a:cxn ang="0">
                    <a:pos x="65" y="183"/>
                  </a:cxn>
                  <a:cxn ang="0">
                    <a:pos x="65" y="149"/>
                  </a:cxn>
                  <a:cxn ang="0">
                    <a:pos x="61" y="119"/>
                  </a:cxn>
                  <a:cxn ang="0">
                    <a:pos x="54" y="98"/>
                  </a:cxn>
                  <a:cxn ang="0">
                    <a:pos x="40" y="80"/>
                  </a:cxn>
                  <a:cxn ang="0">
                    <a:pos x="26" y="64"/>
                  </a:cxn>
                  <a:cxn ang="0">
                    <a:pos x="7" y="47"/>
                  </a:cxn>
                  <a:cxn ang="0">
                    <a:pos x="0" y="24"/>
                  </a:cxn>
                  <a:cxn ang="0">
                    <a:pos x="5" y="6"/>
                  </a:cxn>
                  <a:cxn ang="0">
                    <a:pos x="19" y="0"/>
                  </a:cxn>
                  <a:cxn ang="0">
                    <a:pos x="27" y="6"/>
                  </a:cxn>
                </a:cxnLst>
                <a:rect l="0" t="0" r="r" b="b"/>
                <a:pathLst>
                  <a:path w="203" h="328">
                    <a:moveTo>
                      <a:pt x="27" y="6"/>
                    </a:moveTo>
                    <a:lnTo>
                      <a:pt x="51" y="24"/>
                    </a:lnTo>
                    <a:lnTo>
                      <a:pt x="67" y="45"/>
                    </a:lnTo>
                    <a:lnTo>
                      <a:pt x="83" y="77"/>
                    </a:lnTo>
                    <a:lnTo>
                      <a:pt x="91" y="109"/>
                    </a:lnTo>
                    <a:lnTo>
                      <a:pt x="94" y="142"/>
                    </a:lnTo>
                    <a:lnTo>
                      <a:pt x="93" y="175"/>
                    </a:lnTo>
                    <a:lnTo>
                      <a:pt x="90" y="206"/>
                    </a:lnTo>
                    <a:lnTo>
                      <a:pt x="86" y="234"/>
                    </a:lnTo>
                    <a:lnTo>
                      <a:pt x="86" y="259"/>
                    </a:lnTo>
                    <a:lnTo>
                      <a:pt x="94" y="285"/>
                    </a:lnTo>
                    <a:lnTo>
                      <a:pt x="109" y="293"/>
                    </a:lnTo>
                    <a:lnTo>
                      <a:pt x="128" y="291"/>
                    </a:lnTo>
                    <a:lnTo>
                      <a:pt x="149" y="285"/>
                    </a:lnTo>
                    <a:lnTo>
                      <a:pt x="173" y="283"/>
                    </a:lnTo>
                    <a:lnTo>
                      <a:pt x="197" y="291"/>
                    </a:lnTo>
                    <a:lnTo>
                      <a:pt x="203" y="300"/>
                    </a:lnTo>
                    <a:lnTo>
                      <a:pt x="201" y="311"/>
                    </a:lnTo>
                    <a:lnTo>
                      <a:pt x="185" y="326"/>
                    </a:lnTo>
                    <a:lnTo>
                      <a:pt x="173" y="328"/>
                    </a:lnTo>
                    <a:lnTo>
                      <a:pt x="155" y="324"/>
                    </a:lnTo>
                    <a:lnTo>
                      <a:pt x="131" y="316"/>
                    </a:lnTo>
                    <a:lnTo>
                      <a:pt x="112" y="312"/>
                    </a:lnTo>
                    <a:lnTo>
                      <a:pt x="93" y="316"/>
                    </a:lnTo>
                    <a:lnTo>
                      <a:pt x="77" y="324"/>
                    </a:lnTo>
                    <a:lnTo>
                      <a:pt x="62" y="317"/>
                    </a:lnTo>
                    <a:lnTo>
                      <a:pt x="57" y="307"/>
                    </a:lnTo>
                    <a:lnTo>
                      <a:pt x="56" y="293"/>
                    </a:lnTo>
                    <a:lnTo>
                      <a:pt x="62" y="274"/>
                    </a:lnTo>
                    <a:lnTo>
                      <a:pt x="65" y="248"/>
                    </a:lnTo>
                    <a:lnTo>
                      <a:pt x="65" y="217"/>
                    </a:lnTo>
                    <a:lnTo>
                      <a:pt x="65" y="183"/>
                    </a:lnTo>
                    <a:lnTo>
                      <a:pt x="65" y="149"/>
                    </a:lnTo>
                    <a:lnTo>
                      <a:pt x="61" y="119"/>
                    </a:lnTo>
                    <a:lnTo>
                      <a:pt x="54" y="98"/>
                    </a:lnTo>
                    <a:lnTo>
                      <a:pt x="40" y="80"/>
                    </a:lnTo>
                    <a:lnTo>
                      <a:pt x="26" y="64"/>
                    </a:lnTo>
                    <a:lnTo>
                      <a:pt x="7" y="47"/>
                    </a:lnTo>
                    <a:lnTo>
                      <a:pt x="0" y="24"/>
                    </a:lnTo>
                    <a:lnTo>
                      <a:pt x="5" y="6"/>
                    </a:lnTo>
                    <a:lnTo>
                      <a:pt x="19" y="0"/>
                    </a:lnTo>
                    <a:lnTo>
                      <a:pt x="27"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28"/>
              <p:cNvSpPr>
                <a:spLocks/>
              </p:cNvSpPr>
              <p:nvPr/>
            </p:nvSpPr>
            <p:spPr bwMode="auto">
              <a:xfrm flipH="1">
                <a:off x="4994996" y="2246313"/>
                <a:ext cx="203200" cy="657225"/>
              </a:xfrm>
              <a:custGeom>
                <a:avLst/>
                <a:gdLst/>
                <a:ahLst/>
                <a:cxnLst>
                  <a:cxn ang="0">
                    <a:pos x="9" y="13"/>
                  </a:cxn>
                  <a:cxn ang="0">
                    <a:pos x="17" y="0"/>
                  </a:cxn>
                  <a:cxn ang="0">
                    <a:pos x="47" y="2"/>
                  </a:cxn>
                  <a:cxn ang="0">
                    <a:pos x="61" y="17"/>
                  </a:cxn>
                  <a:cxn ang="0">
                    <a:pos x="67" y="44"/>
                  </a:cxn>
                  <a:cxn ang="0">
                    <a:pos x="73" y="76"/>
                  </a:cxn>
                  <a:cxn ang="0">
                    <a:pos x="78" y="114"/>
                  </a:cxn>
                  <a:cxn ang="0">
                    <a:pos x="78" y="162"/>
                  </a:cxn>
                  <a:cxn ang="0">
                    <a:pos x="73" y="207"/>
                  </a:cxn>
                  <a:cxn ang="0">
                    <a:pos x="65" y="249"/>
                  </a:cxn>
                  <a:cxn ang="0">
                    <a:pos x="58" y="274"/>
                  </a:cxn>
                  <a:cxn ang="0">
                    <a:pos x="45" y="304"/>
                  </a:cxn>
                  <a:cxn ang="0">
                    <a:pos x="42" y="321"/>
                  </a:cxn>
                  <a:cxn ang="0">
                    <a:pos x="42" y="333"/>
                  </a:cxn>
                  <a:cxn ang="0">
                    <a:pos x="50" y="339"/>
                  </a:cxn>
                  <a:cxn ang="0">
                    <a:pos x="65" y="348"/>
                  </a:cxn>
                  <a:cxn ang="0">
                    <a:pos x="97" y="367"/>
                  </a:cxn>
                  <a:cxn ang="0">
                    <a:pos x="124" y="391"/>
                  </a:cxn>
                  <a:cxn ang="0">
                    <a:pos x="128" y="399"/>
                  </a:cxn>
                  <a:cxn ang="0">
                    <a:pos x="121" y="411"/>
                  </a:cxn>
                  <a:cxn ang="0">
                    <a:pos x="91" y="414"/>
                  </a:cxn>
                  <a:cxn ang="0">
                    <a:pos x="74" y="405"/>
                  </a:cxn>
                  <a:cxn ang="0">
                    <a:pos x="69" y="392"/>
                  </a:cxn>
                  <a:cxn ang="0">
                    <a:pos x="64" y="378"/>
                  </a:cxn>
                  <a:cxn ang="0">
                    <a:pos x="53" y="369"/>
                  </a:cxn>
                  <a:cxn ang="0">
                    <a:pos x="34" y="362"/>
                  </a:cxn>
                  <a:cxn ang="0">
                    <a:pos x="14" y="357"/>
                  </a:cxn>
                  <a:cxn ang="0">
                    <a:pos x="2" y="347"/>
                  </a:cxn>
                  <a:cxn ang="0">
                    <a:pos x="0" y="337"/>
                  </a:cxn>
                  <a:cxn ang="0">
                    <a:pos x="1" y="328"/>
                  </a:cxn>
                  <a:cxn ang="0">
                    <a:pos x="8" y="315"/>
                  </a:cxn>
                  <a:cxn ang="0">
                    <a:pos x="22" y="301"/>
                  </a:cxn>
                  <a:cxn ang="0">
                    <a:pos x="31" y="277"/>
                  </a:cxn>
                  <a:cxn ang="0">
                    <a:pos x="39" y="252"/>
                  </a:cxn>
                  <a:cxn ang="0">
                    <a:pos x="42" y="222"/>
                  </a:cxn>
                  <a:cxn ang="0">
                    <a:pos x="45" y="189"/>
                  </a:cxn>
                  <a:cxn ang="0">
                    <a:pos x="45" y="159"/>
                  </a:cxn>
                  <a:cxn ang="0">
                    <a:pos x="39" y="130"/>
                  </a:cxn>
                  <a:cxn ang="0">
                    <a:pos x="32" y="98"/>
                  </a:cxn>
                  <a:cxn ang="0">
                    <a:pos x="22" y="62"/>
                  </a:cxn>
                  <a:cxn ang="0">
                    <a:pos x="12" y="38"/>
                  </a:cxn>
                  <a:cxn ang="0">
                    <a:pos x="6" y="22"/>
                  </a:cxn>
                  <a:cxn ang="0">
                    <a:pos x="9" y="13"/>
                  </a:cxn>
                </a:cxnLst>
                <a:rect l="0" t="0" r="r" b="b"/>
                <a:pathLst>
                  <a:path w="128" h="414">
                    <a:moveTo>
                      <a:pt x="9" y="13"/>
                    </a:moveTo>
                    <a:lnTo>
                      <a:pt x="17" y="0"/>
                    </a:lnTo>
                    <a:lnTo>
                      <a:pt x="47" y="2"/>
                    </a:lnTo>
                    <a:lnTo>
                      <a:pt x="61" y="17"/>
                    </a:lnTo>
                    <a:lnTo>
                      <a:pt x="67" y="44"/>
                    </a:lnTo>
                    <a:lnTo>
                      <a:pt x="73" y="76"/>
                    </a:lnTo>
                    <a:lnTo>
                      <a:pt x="78" y="114"/>
                    </a:lnTo>
                    <a:lnTo>
                      <a:pt x="78" y="162"/>
                    </a:lnTo>
                    <a:lnTo>
                      <a:pt x="73" y="207"/>
                    </a:lnTo>
                    <a:lnTo>
                      <a:pt x="65" y="249"/>
                    </a:lnTo>
                    <a:lnTo>
                      <a:pt x="58" y="274"/>
                    </a:lnTo>
                    <a:lnTo>
                      <a:pt x="45" y="304"/>
                    </a:lnTo>
                    <a:lnTo>
                      <a:pt x="42" y="321"/>
                    </a:lnTo>
                    <a:lnTo>
                      <a:pt x="42" y="333"/>
                    </a:lnTo>
                    <a:lnTo>
                      <a:pt x="50" y="339"/>
                    </a:lnTo>
                    <a:lnTo>
                      <a:pt x="65" y="348"/>
                    </a:lnTo>
                    <a:lnTo>
                      <a:pt x="97" y="367"/>
                    </a:lnTo>
                    <a:lnTo>
                      <a:pt x="124" y="391"/>
                    </a:lnTo>
                    <a:lnTo>
                      <a:pt x="128" y="399"/>
                    </a:lnTo>
                    <a:lnTo>
                      <a:pt x="121" y="411"/>
                    </a:lnTo>
                    <a:lnTo>
                      <a:pt x="91" y="414"/>
                    </a:lnTo>
                    <a:lnTo>
                      <a:pt x="74" y="405"/>
                    </a:lnTo>
                    <a:lnTo>
                      <a:pt x="69" y="392"/>
                    </a:lnTo>
                    <a:lnTo>
                      <a:pt x="64" y="378"/>
                    </a:lnTo>
                    <a:lnTo>
                      <a:pt x="53" y="369"/>
                    </a:lnTo>
                    <a:lnTo>
                      <a:pt x="34" y="362"/>
                    </a:lnTo>
                    <a:lnTo>
                      <a:pt x="14" y="357"/>
                    </a:lnTo>
                    <a:lnTo>
                      <a:pt x="2" y="347"/>
                    </a:lnTo>
                    <a:lnTo>
                      <a:pt x="0" y="337"/>
                    </a:lnTo>
                    <a:lnTo>
                      <a:pt x="1" y="328"/>
                    </a:lnTo>
                    <a:lnTo>
                      <a:pt x="8" y="315"/>
                    </a:lnTo>
                    <a:lnTo>
                      <a:pt x="22" y="301"/>
                    </a:lnTo>
                    <a:lnTo>
                      <a:pt x="31" y="277"/>
                    </a:lnTo>
                    <a:lnTo>
                      <a:pt x="39" y="252"/>
                    </a:lnTo>
                    <a:lnTo>
                      <a:pt x="42" y="222"/>
                    </a:lnTo>
                    <a:lnTo>
                      <a:pt x="45" y="189"/>
                    </a:lnTo>
                    <a:lnTo>
                      <a:pt x="45" y="159"/>
                    </a:lnTo>
                    <a:lnTo>
                      <a:pt x="39" y="130"/>
                    </a:lnTo>
                    <a:lnTo>
                      <a:pt x="32" y="98"/>
                    </a:lnTo>
                    <a:lnTo>
                      <a:pt x="22" y="62"/>
                    </a:lnTo>
                    <a:lnTo>
                      <a:pt x="12" y="38"/>
                    </a:lnTo>
                    <a:lnTo>
                      <a:pt x="6" y="22"/>
                    </a:lnTo>
                    <a:lnTo>
                      <a:pt x="9"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7"/>
              <p:cNvSpPr>
                <a:spLocks/>
              </p:cNvSpPr>
              <p:nvPr/>
            </p:nvSpPr>
            <p:spPr bwMode="auto">
              <a:xfrm flipH="1">
                <a:off x="4773612" y="1914237"/>
                <a:ext cx="309563" cy="388938"/>
              </a:xfrm>
              <a:custGeom>
                <a:avLst/>
                <a:gdLst/>
                <a:ahLst/>
                <a:cxnLst>
                  <a:cxn ang="0">
                    <a:pos x="35" y="8"/>
                  </a:cxn>
                  <a:cxn ang="0">
                    <a:pos x="19" y="0"/>
                  </a:cxn>
                  <a:cxn ang="0">
                    <a:pos x="2" y="9"/>
                  </a:cxn>
                  <a:cxn ang="0">
                    <a:pos x="0" y="33"/>
                  </a:cxn>
                  <a:cxn ang="0">
                    <a:pos x="13" y="53"/>
                  </a:cxn>
                  <a:cxn ang="0">
                    <a:pos x="39" y="62"/>
                  </a:cxn>
                  <a:cxn ang="0">
                    <a:pos x="66" y="74"/>
                  </a:cxn>
                  <a:cxn ang="0">
                    <a:pos x="104" y="85"/>
                  </a:cxn>
                  <a:cxn ang="0">
                    <a:pos x="142" y="98"/>
                  </a:cxn>
                  <a:cxn ang="0">
                    <a:pos x="152" y="103"/>
                  </a:cxn>
                  <a:cxn ang="0">
                    <a:pos x="152" y="111"/>
                  </a:cxn>
                  <a:cxn ang="0">
                    <a:pos x="138" y="118"/>
                  </a:cxn>
                  <a:cxn ang="0">
                    <a:pos x="116" y="131"/>
                  </a:cxn>
                  <a:cxn ang="0">
                    <a:pos x="97" y="150"/>
                  </a:cxn>
                  <a:cxn ang="0">
                    <a:pos x="77" y="172"/>
                  </a:cxn>
                  <a:cxn ang="0">
                    <a:pos x="71" y="186"/>
                  </a:cxn>
                  <a:cxn ang="0">
                    <a:pos x="72" y="206"/>
                  </a:cxn>
                  <a:cxn ang="0">
                    <a:pos x="84" y="215"/>
                  </a:cxn>
                  <a:cxn ang="0">
                    <a:pos x="104" y="215"/>
                  </a:cxn>
                  <a:cxn ang="0">
                    <a:pos x="131" y="223"/>
                  </a:cxn>
                  <a:cxn ang="0">
                    <a:pos x="147" y="235"/>
                  </a:cxn>
                  <a:cxn ang="0">
                    <a:pos x="158" y="245"/>
                  </a:cxn>
                  <a:cxn ang="0">
                    <a:pos x="171" y="240"/>
                  </a:cxn>
                  <a:cxn ang="0">
                    <a:pos x="172" y="223"/>
                  </a:cxn>
                  <a:cxn ang="0">
                    <a:pos x="161" y="211"/>
                  </a:cxn>
                  <a:cxn ang="0">
                    <a:pos x="129" y="200"/>
                  </a:cxn>
                  <a:cxn ang="0">
                    <a:pos x="104" y="195"/>
                  </a:cxn>
                  <a:cxn ang="0">
                    <a:pos x="94" y="189"/>
                  </a:cxn>
                  <a:cxn ang="0">
                    <a:pos x="100" y="178"/>
                  </a:cxn>
                  <a:cxn ang="0">
                    <a:pos x="116" y="160"/>
                  </a:cxn>
                  <a:cxn ang="0">
                    <a:pos x="141" y="142"/>
                  </a:cxn>
                  <a:cxn ang="0">
                    <a:pos x="170" y="131"/>
                  </a:cxn>
                  <a:cxn ang="0">
                    <a:pos x="192" y="122"/>
                  </a:cxn>
                  <a:cxn ang="0">
                    <a:pos x="195" y="111"/>
                  </a:cxn>
                  <a:cxn ang="0">
                    <a:pos x="192" y="102"/>
                  </a:cxn>
                  <a:cxn ang="0">
                    <a:pos x="177" y="90"/>
                  </a:cxn>
                  <a:cxn ang="0">
                    <a:pos x="152" y="80"/>
                  </a:cxn>
                  <a:cxn ang="0">
                    <a:pos x="117" y="62"/>
                  </a:cxn>
                  <a:cxn ang="0">
                    <a:pos x="77" y="41"/>
                  </a:cxn>
                  <a:cxn ang="0">
                    <a:pos x="56" y="25"/>
                  </a:cxn>
                  <a:cxn ang="0">
                    <a:pos x="35" y="8"/>
                  </a:cxn>
                </a:cxnLst>
                <a:rect l="0" t="0" r="r" b="b"/>
                <a:pathLst>
                  <a:path w="195" h="245">
                    <a:moveTo>
                      <a:pt x="35" y="8"/>
                    </a:moveTo>
                    <a:lnTo>
                      <a:pt x="19" y="0"/>
                    </a:lnTo>
                    <a:lnTo>
                      <a:pt x="2" y="9"/>
                    </a:lnTo>
                    <a:lnTo>
                      <a:pt x="0" y="33"/>
                    </a:lnTo>
                    <a:lnTo>
                      <a:pt x="13" y="53"/>
                    </a:lnTo>
                    <a:lnTo>
                      <a:pt x="39" y="62"/>
                    </a:lnTo>
                    <a:lnTo>
                      <a:pt x="66" y="74"/>
                    </a:lnTo>
                    <a:lnTo>
                      <a:pt x="104" y="85"/>
                    </a:lnTo>
                    <a:lnTo>
                      <a:pt x="142" y="98"/>
                    </a:lnTo>
                    <a:lnTo>
                      <a:pt x="152" y="103"/>
                    </a:lnTo>
                    <a:lnTo>
                      <a:pt x="152" y="111"/>
                    </a:lnTo>
                    <a:lnTo>
                      <a:pt x="138" y="118"/>
                    </a:lnTo>
                    <a:lnTo>
                      <a:pt x="116" y="131"/>
                    </a:lnTo>
                    <a:lnTo>
                      <a:pt x="97" y="150"/>
                    </a:lnTo>
                    <a:lnTo>
                      <a:pt x="77" y="172"/>
                    </a:lnTo>
                    <a:lnTo>
                      <a:pt x="71" y="186"/>
                    </a:lnTo>
                    <a:lnTo>
                      <a:pt x="72" y="206"/>
                    </a:lnTo>
                    <a:lnTo>
                      <a:pt x="84" y="215"/>
                    </a:lnTo>
                    <a:lnTo>
                      <a:pt x="104" y="215"/>
                    </a:lnTo>
                    <a:lnTo>
                      <a:pt x="131" y="223"/>
                    </a:lnTo>
                    <a:lnTo>
                      <a:pt x="147" y="235"/>
                    </a:lnTo>
                    <a:lnTo>
                      <a:pt x="158" y="245"/>
                    </a:lnTo>
                    <a:lnTo>
                      <a:pt x="171" y="240"/>
                    </a:lnTo>
                    <a:lnTo>
                      <a:pt x="172" y="223"/>
                    </a:lnTo>
                    <a:lnTo>
                      <a:pt x="161" y="211"/>
                    </a:lnTo>
                    <a:lnTo>
                      <a:pt x="129" y="200"/>
                    </a:lnTo>
                    <a:lnTo>
                      <a:pt x="104" y="195"/>
                    </a:lnTo>
                    <a:lnTo>
                      <a:pt x="94" y="189"/>
                    </a:lnTo>
                    <a:lnTo>
                      <a:pt x="100" y="178"/>
                    </a:lnTo>
                    <a:lnTo>
                      <a:pt x="116" y="160"/>
                    </a:lnTo>
                    <a:lnTo>
                      <a:pt x="141" y="142"/>
                    </a:lnTo>
                    <a:lnTo>
                      <a:pt x="170" y="131"/>
                    </a:lnTo>
                    <a:lnTo>
                      <a:pt x="192" y="122"/>
                    </a:lnTo>
                    <a:lnTo>
                      <a:pt x="195" y="111"/>
                    </a:lnTo>
                    <a:lnTo>
                      <a:pt x="192" y="102"/>
                    </a:lnTo>
                    <a:lnTo>
                      <a:pt x="177" y="90"/>
                    </a:lnTo>
                    <a:lnTo>
                      <a:pt x="152" y="80"/>
                    </a:lnTo>
                    <a:lnTo>
                      <a:pt x="117" y="62"/>
                    </a:lnTo>
                    <a:lnTo>
                      <a:pt x="77" y="41"/>
                    </a:lnTo>
                    <a:lnTo>
                      <a:pt x="56" y="25"/>
                    </a:lnTo>
                    <a:lnTo>
                      <a:pt x="35"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Freeform 23"/>
              <p:cNvSpPr>
                <a:spLocks/>
              </p:cNvSpPr>
              <p:nvPr/>
            </p:nvSpPr>
            <p:spPr bwMode="auto">
              <a:xfrm flipH="1">
                <a:off x="5188672" y="1591471"/>
                <a:ext cx="247650" cy="315913"/>
              </a:xfrm>
              <a:custGeom>
                <a:avLst/>
                <a:gdLst/>
                <a:ahLst/>
                <a:cxnLst>
                  <a:cxn ang="0">
                    <a:pos x="77" y="1"/>
                  </a:cxn>
                  <a:cxn ang="0">
                    <a:pos x="123" y="1"/>
                  </a:cxn>
                  <a:cxn ang="0">
                    <a:pos x="124" y="19"/>
                  </a:cxn>
                  <a:cxn ang="0">
                    <a:pos x="115" y="61"/>
                  </a:cxn>
                  <a:cxn ang="0">
                    <a:pos x="121" y="116"/>
                  </a:cxn>
                  <a:cxn ang="0">
                    <a:pos x="144" y="144"/>
                  </a:cxn>
                  <a:cxn ang="0">
                    <a:pos x="156" y="174"/>
                  </a:cxn>
                  <a:cxn ang="0">
                    <a:pos x="130" y="199"/>
                  </a:cxn>
                  <a:cxn ang="0">
                    <a:pos x="69" y="197"/>
                  </a:cxn>
                  <a:cxn ang="0">
                    <a:pos x="7" y="184"/>
                  </a:cxn>
                  <a:cxn ang="0">
                    <a:pos x="0" y="165"/>
                  </a:cxn>
                  <a:cxn ang="0">
                    <a:pos x="5" y="137"/>
                  </a:cxn>
                  <a:cxn ang="0">
                    <a:pos x="40" y="130"/>
                  </a:cxn>
                  <a:cxn ang="0">
                    <a:pos x="128" y="149"/>
                  </a:cxn>
                  <a:cxn ang="0">
                    <a:pos x="119" y="168"/>
                  </a:cxn>
                  <a:cxn ang="0">
                    <a:pos x="128" y="181"/>
                  </a:cxn>
                  <a:cxn ang="0">
                    <a:pos x="105" y="173"/>
                  </a:cxn>
                  <a:cxn ang="0">
                    <a:pos x="112" y="150"/>
                  </a:cxn>
                  <a:cxn ang="0">
                    <a:pos x="13" y="150"/>
                  </a:cxn>
                  <a:cxn ang="0">
                    <a:pos x="24" y="176"/>
                  </a:cxn>
                  <a:cxn ang="0">
                    <a:pos x="115" y="184"/>
                  </a:cxn>
                  <a:cxn ang="0">
                    <a:pos x="138" y="177"/>
                  </a:cxn>
                  <a:cxn ang="0">
                    <a:pos x="134" y="151"/>
                  </a:cxn>
                  <a:cxn ang="0">
                    <a:pos x="108" y="121"/>
                  </a:cxn>
                  <a:cxn ang="0">
                    <a:pos x="100" y="61"/>
                  </a:cxn>
                  <a:cxn ang="0">
                    <a:pos x="110" y="17"/>
                  </a:cxn>
                  <a:cxn ang="0">
                    <a:pos x="95" y="11"/>
                  </a:cxn>
                  <a:cxn ang="0">
                    <a:pos x="54" y="27"/>
                  </a:cxn>
                  <a:cxn ang="0">
                    <a:pos x="30" y="60"/>
                  </a:cxn>
                  <a:cxn ang="0">
                    <a:pos x="17" y="102"/>
                  </a:cxn>
                  <a:cxn ang="0">
                    <a:pos x="20" y="127"/>
                  </a:cxn>
                  <a:cxn ang="0">
                    <a:pos x="5" y="116"/>
                  </a:cxn>
                  <a:cxn ang="0">
                    <a:pos x="13" y="63"/>
                  </a:cxn>
                  <a:cxn ang="0">
                    <a:pos x="38" y="27"/>
                  </a:cxn>
                  <a:cxn ang="0">
                    <a:pos x="59" y="9"/>
                  </a:cxn>
                </a:cxnLst>
                <a:rect l="0" t="0" r="r" b="b"/>
                <a:pathLst>
                  <a:path w="156" h="199">
                    <a:moveTo>
                      <a:pt x="54" y="10"/>
                    </a:moveTo>
                    <a:lnTo>
                      <a:pt x="77" y="1"/>
                    </a:lnTo>
                    <a:lnTo>
                      <a:pt x="102" y="0"/>
                    </a:lnTo>
                    <a:lnTo>
                      <a:pt x="123" y="1"/>
                    </a:lnTo>
                    <a:lnTo>
                      <a:pt x="139" y="3"/>
                    </a:lnTo>
                    <a:lnTo>
                      <a:pt x="124" y="19"/>
                    </a:lnTo>
                    <a:lnTo>
                      <a:pt x="115" y="38"/>
                    </a:lnTo>
                    <a:lnTo>
                      <a:pt x="115" y="61"/>
                    </a:lnTo>
                    <a:lnTo>
                      <a:pt x="115" y="91"/>
                    </a:lnTo>
                    <a:lnTo>
                      <a:pt x="121" y="116"/>
                    </a:lnTo>
                    <a:lnTo>
                      <a:pt x="133" y="132"/>
                    </a:lnTo>
                    <a:lnTo>
                      <a:pt x="144" y="144"/>
                    </a:lnTo>
                    <a:lnTo>
                      <a:pt x="153" y="155"/>
                    </a:lnTo>
                    <a:lnTo>
                      <a:pt x="156" y="174"/>
                    </a:lnTo>
                    <a:lnTo>
                      <a:pt x="144" y="192"/>
                    </a:lnTo>
                    <a:lnTo>
                      <a:pt x="130" y="199"/>
                    </a:lnTo>
                    <a:lnTo>
                      <a:pt x="102" y="199"/>
                    </a:lnTo>
                    <a:lnTo>
                      <a:pt x="69" y="197"/>
                    </a:lnTo>
                    <a:lnTo>
                      <a:pt x="35" y="195"/>
                    </a:lnTo>
                    <a:lnTo>
                      <a:pt x="7" y="184"/>
                    </a:lnTo>
                    <a:lnTo>
                      <a:pt x="0" y="177"/>
                    </a:lnTo>
                    <a:lnTo>
                      <a:pt x="0" y="165"/>
                    </a:lnTo>
                    <a:lnTo>
                      <a:pt x="0" y="147"/>
                    </a:lnTo>
                    <a:lnTo>
                      <a:pt x="5" y="137"/>
                    </a:lnTo>
                    <a:lnTo>
                      <a:pt x="19" y="128"/>
                    </a:lnTo>
                    <a:lnTo>
                      <a:pt x="40" y="130"/>
                    </a:lnTo>
                    <a:lnTo>
                      <a:pt x="124" y="144"/>
                    </a:lnTo>
                    <a:lnTo>
                      <a:pt x="128" y="149"/>
                    </a:lnTo>
                    <a:lnTo>
                      <a:pt x="121" y="158"/>
                    </a:lnTo>
                    <a:lnTo>
                      <a:pt x="119" y="168"/>
                    </a:lnTo>
                    <a:lnTo>
                      <a:pt x="121" y="179"/>
                    </a:lnTo>
                    <a:lnTo>
                      <a:pt x="128" y="181"/>
                    </a:lnTo>
                    <a:lnTo>
                      <a:pt x="113" y="181"/>
                    </a:lnTo>
                    <a:lnTo>
                      <a:pt x="105" y="173"/>
                    </a:lnTo>
                    <a:lnTo>
                      <a:pt x="105" y="163"/>
                    </a:lnTo>
                    <a:lnTo>
                      <a:pt x="112" y="150"/>
                    </a:lnTo>
                    <a:lnTo>
                      <a:pt x="21" y="141"/>
                    </a:lnTo>
                    <a:lnTo>
                      <a:pt x="13" y="150"/>
                    </a:lnTo>
                    <a:lnTo>
                      <a:pt x="16" y="165"/>
                    </a:lnTo>
                    <a:lnTo>
                      <a:pt x="24" y="176"/>
                    </a:lnTo>
                    <a:lnTo>
                      <a:pt x="48" y="181"/>
                    </a:lnTo>
                    <a:lnTo>
                      <a:pt x="115" y="184"/>
                    </a:lnTo>
                    <a:lnTo>
                      <a:pt x="130" y="183"/>
                    </a:lnTo>
                    <a:lnTo>
                      <a:pt x="138" y="177"/>
                    </a:lnTo>
                    <a:lnTo>
                      <a:pt x="139" y="163"/>
                    </a:lnTo>
                    <a:lnTo>
                      <a:pt x="134" y="151"/>
                    </a:lnTo>
                    <a:lnTo>
                      <a:pt x="118" y="140"/>
                    </a:lnTo>
                    <a:lnTo>
                      <a:pt x="108" y="121"/>
                    </a:lnTo>
                    <a:lnTo>
                      <a:pt x="102" y="94"/>
                    </a:lnTo>
                    <a:lnTo>
                      <a:pt x="100" y="61"/>
                    </a:lnTo>
                    <a:lnTo>
                      <a:pt x="102" y="38"/>
                    </a:lnTo>
                    <a:lnTo>
                      <a:pt x="110" y="17"/>
                    </a:lnTo>
                    <a:lnTo>
                      <a:pt x="115" y="11"/>
                    </a:lnTo>
                    <a:lnTo>
                      <a:pt x="95" y="11"/>
                    </a:lnTo>
                    <a:lnTo>
                      <a:pt x="76" y="17"/>
                    </a:lnTo>
                    <a:lnTo>
                      <a:pt x="54" y="27"/>
                    </a:lnTo>
                    <a:lnTo>
                      <a:pt x="40" y="45"/>
                    </a:lnTo>
                    <a:lnTo>
                      <a:pt x="30" y="60"/>
                    </a:lnTo>
                    <a:lnTo>
                      <a:pt x="21" y="77"/>
                    </a:lnTo>
                    <a:lnTo>
                      <a:pt x="17" y="102"/>
                    </a:lnTo>
                    <a:lnTo>
                      <a:pt x="19" y="122"/>
                    </a:lnTo>
                    <a:lnTo>
                      <a:pt x="20" y="127"/>
                    </a:lnTo>
                    <a:lnTo>
                      <a:pt x="11" y="131"/>
                    </a:lnTo>
                    <a:lnTo>
                      <a:pt x="5" y="116"/>
                    </a:lnTo>
                    <a:lnTo>
                      <a:pt x="7" y="89"/>
                    </a:lnTo>
                    <a:lnTo>
                      <a:pt x="13" y="63"/>
                    </a:lnTo>
                    <a:lnTo>
                      <a:pt x="23" y="42"/>
                    </a:lnTo>
                    <a:lnTo>
                      <a:pt x="38" y="27"/>
                    </a:lnTo>
                    <a:lnTo>
                      <a:pt x="48" y="19"/>
                    </a:lnTo>
                    <a:lnTo>
                      <a:pt x="59" y="9"/>
                    </a:lnTo>
                    <a:lnTo>
                      <a:pt x="54" y="10"/>
                    </a:lnTo>
                    <a:close/>
                  </a:path>
                </a:pathLst>
              </a:custGeom>
              <a:solidFill>
                <a:srgbClr val="96969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16" name="Pladsholder til dato 15"/>
          <p:cNvSpPr>
            <a:spLocks noGrp="1"/>
          </p:cNvSpPr>
          <p:nvPr>
            <p:ph type="dt" sz="half" idx="10"/>
          </p:nvPr>
        </p:nvSpPr>
        <p:spPr/>
        <p:txBody>
          <a:bodyPr/>
          <a:lstStyle/>
          <a:p>
            <a:pPr>
              <a:defRPr/>
            </a:pPr>
            <a:r>
              <a:rPr lang="en-US" dirty="0" smtClean="0"/>
              <a:t>3 June 2016</a:t>
            </a:r>
            <a:endParaRPr lang="en-GB" dirty="0"/>
          </a:p>
        </p:txBody>
      </p:sp>
    </p:spTree>
  </p:cSld>
  <p:clrMapOvr>
    <a:masterClrMapping/>
  </p:clrMapOvr>
  <p:transition spd="med">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4514"/>
            <a:ext cx="7474857" cy="870857"/>
          </a:xfrm>
        </p:spPr>
        <p:txBody>
          <a:bodyPr/>
          <a:lstStyle/>
          <a:p>
            <a:r>
              <a:rPr lang="en-GB" sz="2400" dirty="0" smtClean="0"/>
              <a:t>Where must regulation take the market?</a:t>
            </a:r>
            <a:endParaRPr lang="en-GB" sz="2400" dirty="0"/>
          </a:p>
        </p:txBody>
      </p:sp>
      <p:sp>
        <p:nvSpPr>
          <p:cNvPr id="3" name="Pladsholder til indhold 2"/>
          <p:cNvSpPr>
            <a:spLocks noGrp="1"/>
          </p:cNvSpPr>
          <p:nvPr>
            <p:ph idx="1"/>
          </p:nvPr>
        </p:nvSpPr>
        <p:spPr>
          <a:xfrm>
            <a:off x="0" y="943438"/>
            <a:ext cx="9904413" cy="5384794"/>
          </a:xfrm>
        </p:spPr>
        <p:txBody>
          <a:bodyPr/>
          <a:lstStyle/>
          <a:p>
            <a:r>
              <a:rPr lang="en-GB" sz="2000" dirty="0" smtClean="0"/>
              <a:t>We have had two models for the European spot market.</a:t>
            </a:r>
          </a:p>
          <a:p>
            <a:r>
              <a:rPr lang="en-GB" sz="2000" dirty="0" smtClean="0">
                <a:solidFill>
                  <a:srgbClr val="008000"/>
                </a:solidFill>
              </a:rPr>
              <a:t>The EMCC model: a single spot calculation for the Single Market</a:t>
            </a:r>
          </a:p>
          <a:p>
            <a:pPr lvl="1"/>
            <a:r>
              <a:rPr lang="en-GB" dirty="0" smtClean="0">
                <a:solidFill>
                  <a:srgbClr val="008000"/>
                </a:solidFill>
              </a:rPr>
              <a:t>This has proven to be very cost efficient</a:t>
            </a:r>
          </a:p>
          <a:p>
            <a:pPr lvl="2"/>
            <a:r>
              <a:rPr lang="en-GB" dirty="0" smtClean="0">
                <a:solidFill>
                  <a:srgbClr val="008000"/>
                </a:solidFill>
              </a:rPr>
              <a:t>And the spot calculation never failed.</a:t>
            </a:r>
          </a:p>
          <a:p>
            <a:r>
              <a:rPr lang="en-GB" sz="2000" dirty="0" smtClean="0">
                <a:solidFill>
                  <a:srgbClr val="FF0000"/>
                </a:solidFill>
              </a:rPr>
              <a:t>The PCR model: the number of calculation sites equals the number of participating spot exchanges</a:t>
            </a:r>
          </a:p>
          <a:p>
            <a:pPr lvl="1"/>
            <a:r>
              <a:rPr lang="en-GB" dirty="0" smtClean="0">
                <a:solidFill>
                  <a:srgbClr val="FF0000"/>
                </a:solidFill>
              </a:rPr>
              <a:t>And lots of extra pre-processing and post-processing</a:t>
            </a:r>
          </a:p>
          <a:p>
            <a:pPr lvl="2"/>
            <a:r>
              <a:rPr lang="en-GB" dirty="0" smtClean="0">
                <a:solidFill>
                  <a:srgbClr val="FF0000"/>
                </a:solidFill>
              </a:rPr>
              <a:t>Hence, via their trading fees, the market players finance lots of redundant staff, computers and software installations.</a:t>
            </a:r>
          </a:p>
          <a:p>
            <a:pPr lvl="1"/>
            <a:r>
              <a:rPr lang="en-GB" dirty="0" smtClean="0">
                <a:solidFill>
                  <a:srgbClr val="FF0000"/>
                </a:solidFill>
              </a:rPr>
              <a:t>The system is operated by spot exchanges with a poor reliability track record.</a:t>
            </a:r>
          </a:p>
          <a:p>
            <a:r>
              <a:rPr lang="en-GB" sz="2000" dirty="0" smtClean="0"/>
              <a:t>Using the technique described at the previous slide: imagine we had two European grids with these two competing spot markets</a:t>
            </a:r>
          </a:p>
          <a:p>
            <a:pPr lvl="1"/>
            <a:r>
              <a:rPr lang="en-GB" i="1" dirty="0" smtClean="0"/>
              <a:t>Where would the players take their spot trading?</a:t>
            </a:r>
            <a:endParaRPr lang="en-GB" i="1" dirty="0"/>
          </a:p>
        </p:txBody>
      </p:sp>
      <p:sp>
        <p:nvSpPr>
          <p:cNvPr id="4" name="Pladsholder til dato 3"/>
          <p:cNvSpPr>
            <a:spLocks noGrp="1"/>
          </p:cNvSpPr>
          <p:nvPr>
            <p:ph type="dt" sz="half" idx="10"/>
          </p:nvPr>
        </p:nvSpPr>
        <p:spPr/>
        <p:txBody>
          <a:bodyPr/>
          <a:lstStyle/>
          <a:p>
            <a:pPr>
              <a:defRPr/>
            </a:pPr>
            <a:r>
              <a:rPr lang="en-US" dirty="0" smtClean="0"/>
              <a:t>3 June 2016</a:t>
            </a:r>
            <a:endParaRPr lang="en-GB" dirty="0"/>
          </a:p>
        </p:txBody>
      </p:sp>
      <p:sp>
        <p:nvSpPr>
          <p:cNvPr id="5" name="Pladsholder til diasnummer 4"/>
          <p:cNvSpPr>
            <a:spLocks noGrp="1"/>
          </p:cNvSpPr>
          <p:nvPr>
            <p:ph type="sldNum" sz="quarter" idx="12"/>
          </p:nvPr>
        </p:nvSpPr>
        <p:spPr/>
        <p:txBody>
          <a:bodyPr/>
          <a:lstStyle/>
          <a:p>
            <a:pPr>
              <a:defRPr/>
            </a:pPr>
            <a:fld id="{80AACB3E-9516-4558-9B4B-9689E2C51AB3}" type="slidenum">
              <a:rPr lang="en-GB" smtClean="0"/>
              <a:pPr>
                <a:defRPr/>
              </a:pPr>
              <a:t>12</a:t>
            </a:fld>
            <a:endParaRPr lang="en-GB" dirty="0"/>
          </a:p>
        </p:txBody>
      </p:sp>
      <p:grpSp>
        <p:nvGrpSpPr>
          <p:cNvPr id="8" name="Gruppe 7"/>
          <p:cNvGrpSpPr/>
          <p:nvPr/>
        </p:nvGrpSpPr>
        <p:grpSpPr>
          <a:xfrm>
            <a:off x="2061022" y="4760685"/>
            <a:ext cx="4782399" cy="2063641"/>
            <a:chOff x="2061022" y="4760685"/>
            <a:chExt cx="4782399" cy="2063641"/>
          </a:xfrm>
        </p:grpSpPr>
        <p:sp>
          <p:nvSpPr>
            <p:cNvPr id="6" name="Tekstboks 5"/>
            <p:cNvSpPr txBox="1"/>
            <p:nvPr/>
          </p:nvSpPr>
          <p:spPr>
            <a:xfrm>
              <a:off x="2061022" y="6301106"/>
              <a:ext cx="4782399" cy="523220"/>
            </a:xfrm>
            <a:prstGeom prst="rect">
              <a:avLst/>
            </a:prstGeom>
            <a:noFill/>
          </p:spPr>
          <p:txBody>
            <a:bodyPr wrap="none" rtlCol="0">
              <a:spAutoFit/>
            </a:bodyPr>
            <a:lstStyle/>
            <a:p>
              <a:pPr>
                <a:tabLst>
                  <a:tab pos="261938" algn="l"/>
                </a:tabLst>
              </a:pPr>
              <a:r>
                <a:rPr lang="en-GB" sz="1400" dirty="0" smtClean="0">
                  <a:solidFill>
                    <a:srgbClr val="000099"/>
                  </a:solidFill>
                </a:rPr>
                <a:t>*)	For more information, </a:t>
              </a:r>
              <a:r>
                <a:rPr lang="en-GB" sz="1400" dirty="0">
                  <a:solidFill>
                    <a:srgbClr val="000099"/>
                  </a:solidFill>
                </a:rPr>
                <a:t>s</a:t>
              </a:r>
              <a:r>
                <a:rPr lang="en-GB" sz="1400" dirty="0" smtClean="0">
                  <a:solidFill>
                    <a:srgbClr val="000099"/>
                  </a:solidFill>
                </a:rPr>
                <a:t>ee the PowerPoint</a:t>
              </a:r>
            </a:p>
            <a:p>
              <a:pPr>
                <a:tabLst>
                  <a:tab pos="261938" algn="l"/>
                </a:tabLst>
              </a:pPr>
              <a:r>
                <a:rPr lang="en-GB" sz="1400" i="1" dirty="0" smtClean="0">
                  <a:solidFill>
                    <a:srgbClr val="000099"/>
                  </a:solidFill>
                </a:rPr>
                <a:t>	Market coupling and spot price calculation</a:t>
              </a:r>
              <a:r>
                <a:rPr lang="en-GB" sz="1400" dirty="0" smtClean="0">
                  <a:solidFill>
                    <a:srgbClr val="000099"/>
                  </a:solidFill>
                </a:rPr>
                <a:t>.</a:t>
              </a:r>
              <a:endParaRPr lang="en-GB" sz="1400" dirty="0">
                <a:solidFill>
                  <a:srgbClr val="000099"/>
                </a:solidFill>
              </a:endParaRPr>
            </a:p>
          </p:txBody>
        </p:sp>
        <p:sp>
          <p:nvSpPr>
            <p:cNvPr id="7" name="Tekstboks 6"/>
            <p:cNvSpPr txBox="1"/>
            <p:nvPr/>
          </p:nvSpPr>
          <p:spPr>
            <a:xfrm>
              <a:off x="4049481" y="4760685"/>
              <a:ext cx="490840" cy="384721"/>
            </a:xfrm>
            <a:prstGeom prst="rect">
              <a:avLst/>
            </a:prstGeom>
            <a:noFill/>
          </p:spPr>
          <p:txBody>
            <a:bodyPr wrap="none" rtlCol="0">
              <a:spAutoFit/>
            </a:bodyPr>
            <a:lstStyle/>
            <a:p>
              <a:r>
                <a:rPr lang="en-GB" sz="1900" dirty="0" smtClean="0">
                  <a:solidFill>
                    <a:srgbClr val="000099"/>
                  </a:solidFill>
                </a:rPr>
                <a:t>*)</a:t>
              </a:r>
              <a:endParaRPr lang="en-GB" sz="1900" dirty="0">
                <a:solidFill>
                  <a:srgbClr val="000099"/>
                </a:solidFill>
              </a:endParaRPr>
            </a:p>
          </p:txBody>
        </p:sp>
      </p:grpSp>
      <p:grpSp>
        <p:nvGrpSpPr>
          <p:cNvPr id="9" name="Gruppe 8"/>
          <p:cNvGrpSpPr>
            <a:grpSpLocks noChangeAspect="1"/>
          </p:cNvGrpSpPr>
          <p:nvPr/>
        </p:nvGrpSpPr>
        <p:grpSpPr>
          <a:xfrm>
            <a:off x="8516929" y="518656"/>
            <a:ext cx="1218384" cy="851535"/>
            <a:chOff x="693738" y="2478088"/>
            <a:chExt cx="3045960" cy="2128838"/>
          </a:xfrm>
        </p:grpSpPr>
        <p:grpSp>
          <p:nvGrpSpPr>
            <p:cNvPr id="10" name="Gruppe 85"/>
            <p:cNvGrpSpPr/>
            <p:nvPr/>
          </p:nvGrpSpPr>
          <p:grpSpPr>
            <a:xfrm flipH="1">
              <a:off x="3138035" y="2928938"/>
              <a:ext cx="601663" cy="1677988"/>
              <a:chOff x="5503863" y="2420938"/>
              <a:chExt cx="601663" cy="1677988"/>
            </a:xfrm>
            <a:solidFill>
              <a:srgbClr val="003399"/>
            </a:solidFill>
          </p:grpSpPr>
          <p:sp>
            <p:nvSpPr>
              <p:cNvPr id="19" name="Freeform 5"/>
              <p:cNvSpPr>
                <a:spLocks/>
              </p:cNvSpPr>
              <p:nvPr/>
            </p:nvSpPr>
            <p:spPr bwMode="auto">
              <a:xfrm>
                <a:off x="5532438" y="2420938"/>
                <a:ext cx="387350" cy="342900"/>
              </a:xfrm>
              <a:custGeom>
                <a:avLst/>
                <a:gdLst/>
                <a:ahLst/>
                <a:cxnLst>
                  <a:cxn ang="0">
                    <a:pos x="168" y="110"/>
                  </a:cxn>
                  <a:cxn ang="0">
                    <a:pos x="147" y="54"/>
                  </a:cxn>
                  <a:cxn ang="0">
                    <a:pos x="128" y="30"/>
                  </a:cxn>
                  <a:cxn ang="0">
                    <a:pos x="97" y="8"/>
                  </a:cxn>
                  <a:cxn ang="0">
                    <a:pos x="59" y="0"/>
                  </a:cxn>
                  <a:cxn ang="0">
                    <a:pos x="28" y="8"/>
                  </a:cxn>
                  <a:cxn ang="0">
                    <a:pos x="10" y="36"/>
                  </a:cxn>
                  <a:cxn ang="0">
                    <a:pos x="0" y="87"/>
                  </a:cxn>
                  <a:cxn ang="0">
                    <a:pos x="12" y="140"/>
                  </a:cxn>
                  <a:cxn ang="0">
                    <a:pos x="30" y="177"/>
                  </a:cxn>
                  <a:cxn ang="0">
                    <a:pos x="48" y="198"/>
                  </a:cxn>
                  <a:cxn ang="0">
                    <a:pos x="79" y="216"/>
                  </a:cxn>
                  <a:cxn ang="0">
                    <a:pos x="122" y="210"/>
                  </a:cxn>
                  <a:cxn ang="0">
                    <a:pos x="156" y="191"/>
                  </a:cxn>
                  <a:cxn ang="0">
                    <a:pos x="168" y="148"/>
                  </a:cxn>
                  <a:cxn ang="0">
                    <a:pos x="207" y="159"/>
                  </a:cxn>
                  <a:cxn ang="0">
                    <a:pos x="230" y="165"/>
                  </a:cxn>
                  <a:cxn ang="0">
                    <a:pos x="244" y="161"/>
                  </a:cxn>
                  <a:cxn ang="0">
                    <a:pos x="242" y="147"/>
                  </a:cxn>
                  <a:cxn ang="0">
                    <a:pos x="226" y="140"/>
                  </a:cxn>
                  <a:cxn ang="0">
                    <a:pos x="195" y="130"/>
                  </a:cxn>
                  <a:cxn ang="0">
                    <a:pos x="165" y="130"/>
                  </a:cxn>
                  <a:cxn ang="0">
                    <a:pos x="168" y="110"/>
                  </a:cxn>
                </a:cxnLst>
                <a:rect l="0" t="0" r="r" b="b"/>
                <a:pathLst>
                  <a:path w="244" h="216">
                    <a:moveTo>
                      <a:pt x="168" y="110"/>
                    </a:moveTo>
                    <a:lnTo>
                      <a:pt x="147" y="54"/>
                    </a:lnTo>
                    <a:lnTo>
                      <a:pt x="128" y="30"/>
                    </a:lnTo>
                    <a:lnTo>
                      <a:pt x="97" y="8"/>
                    </a:lnTo>
                    <a:lnTo>
                      <a:pt x="59" y="0"/>
                    </a:lnTo>
                    <a:lnTo>
                      <a:pt x="28" y="8"/>
                    </a:lnTo>
                    <a:lnTo>
                      <a:pt x="10" y="36"/>
                    </a:lnTo>
                    <a:lnTo>
                      <a:pt x="0" y="87"/>
                    </a:lnTo>
                    <a:lnTo>
                      <a:pt x="12" y="140"/>
                    </a:lnTo>
                    <a:lnTo>
                      <a:pt x="30" y="177"/>
                    </a:lnTo>
                    <a:lnTo>
                      <a:pt x="48" y="198"/>
                    </a:lnTo>
                    <a:lnTo>
                      <a:pt x="79" y="216"/>
                    </a:lnTo>
                    <a:lnTo>
                      <a:pt x="122" y="210"/>
                    </a:lnTo>
                    <a:lnTo>
                      <a:pt x="156" y="191"/>
                    </a:lnTo>
                    <a:lnTo>
                      <a:pt x="168" y="148"/>
                    </a:lnTo>
                    <a:lnTo>
                      <a:pt x="207" y="159"/>
                    </a:lnTo>
                    <a:lnTo>
                      <a:pt x="230" y="165"/>
                    </a:lnTo>
                    <a:lnTo>
                      <a:pt x="244" y="161"/>
                    </a:lnTo>
                    <a:lnTo>
                      <a:pt x="242" y="147"/>
                    </a:lnTo>
                    <a:lnTo>
                      <a:pt x="226" y="140"/>
                    </a:lnTo>
                    <a:lnTo>
                      <a:pt x="195" y="130"/>
                    </a:lnTo>
                    <a:lnTo>
                      <a:pt x="165" y="130"/>
                    </a:lnTo>
                    <a:lnTo>
                      <a:pt x="168" y="1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6"/>
              <p:cNvSpPr>
                <a:spLocks/>
              </p:cNvSpPr>
              <p:nvPr/>
            </p:nvSpPr>
            <p:spPr bwMode="auto">
              <a:xfrm>
                <a:off x="5641975" y="2800351"/>
                <a:ext cx="277813" cy="563563"/>
              </a:xfrm>
              <a:custGeom>
                <a:avLst/>
                <a:gdLst/>
                <a:ahLst/>
                <a:cxnLst>
                  <a:cxn ang="0">
                    <a:pos x="33" y="10"/>
                  </a:cxn>
                  <a:cxn ang="0">
                    <a:pos x="56" y="0"/>
                  </a:cxn>
                  <a:cxn ang="0">
                    <a:pos x="93" y="4"/>
                  </a:cxn>
                  <a:cxn ang="0">
                    <a:pos x="126" y="23"/>
                  </a:cxn>
                  <a:cxn ang="0">
                    <a:pos x="142" y="47"/>
                  </a:cxn>
                  <a:cxn ang="0">
                    <a:pos x="155" y="85"/>
                  </a:cxn>
                  <a:cxn ang="0">
                    <a:pos x="167" y="131"/>
                  </a:cxn>
                  <a:cxn ang="0">
                    <a:pos x="175" y="188"/>
                  </a:cxn>
                  <a:cxn ang="0">
                    <a:pos x="173" y="236"/>
                  </a:cxn>
                  <a:cxn ang="0">
                    <a:pos x="156" y="279"/>
                  </a:cxn>
                  <a:cxn ang="0">
                    <a:pos x="132" y="319"/>
                  </a:cxn>
                  <a:cxn ang="0">
                    <a:pos x="120" y="343"/>
                  </a:cxn>
                  <a:cxn ang="0">
                    <a:pos x="93" y="355"/>
                  </a:cxn>
                  <a:cxn ang="0">
                    <a:pos x="58" y="349"/>
                  </a:cxn>
                  <a:cxn ang="0">
                    <a:pos x="44" y="333"/>
                  </a:cxn>
                  <a:cxn ang="0">
                    <a:pos x="31" y="300"/>
                  </a:cxn>
                  <a:cxn ang="0">
                    <a:pos x="25" y="279"/>
                  </a:cxn>
                  <a:cxn ang="0">
                    <a:pos x="27" y="252"/>
                  </a:cxn>
                  <a:cxn ang="0">
                    <a:pos x="39" y="234"/>
                  </a:cxn>
                  <a:cxn ang="0">
                    <a:pos x="44" y="212"/>
                  </a:cxn>
                  <a:cxn ang="0">
                    <a:pos x="44" y="186"/>
                  </a:cxn>
                  <a:cxn ang="0">
                    <a:pos x="37" y="158"/>
                  </a:cxn>
                  <a:cxn ang="0">
                    <a:pos x="25" y="133"/>
                  </a:cxn>
                  <a:cxn ang="0">
                    <a:pos x="9" y="97"/>
                  </a:cxn>
                  <a:cxn ang="0">
                    <a:pos x="0" y="59"/>
                  </a:cxn>
                  <a:cxn ang="0">
                    <a:pos x="12" y="29"/>
                  </a:cxn>
                  <a:cxn ang="0">
                    <a:pos x="33" y="10"/>
                  </a:cxn>
                </a:cxnLst>
                <a:rect l="0" t="0" r="r" b="b"/>
                <a:pathLst>
                  <a:path w="175" h="355">
                    <a:moveTo>
                      <a:pt x="33" y="10"/>
                    </a:moveTo>
                    <a:lnTo>
                      <a:pt x="56" y="0"/>
                    </a:lnTo>
                    <a:lnTo>
                      <a:pt x="93" y="4"/>
                    </a:lnTo>
                    <a:lnTo>
                      <a:pt x="126" y="23"/>
                    </a:lnTo>
                    <a:lnTo>
                      <a:pt x="142" y="47"/>
                    </a:lnTo>
                    <a:lnTo>
                      <a:pt x="155" y="85"/>
                    </a:lnTo>
                    <a:lnTo>
                      <a:pt x="167" y="131"/>
                    </a:lnTo>
                    <a:lnTo>
                      <a:pt x="175" y="188"/>
                    </a:lnTo>
                    <a:lnTo>
                      <a:pt x="173" y="236"/>
                    </a:lnTo>
                    <a:lnTo>
                      <a:pt x="156" y="279"/>
                    </a:lnTo>
                    <a:lnTo>
                      <a:pt x="132" y="319"/>
                    </a:lnTo>
                    <a:lnTo>
                      <a:pt x="120" y="343"/>
                    </a:lnTo>
                    <a:lnTo>
                      <a:pt x="93" y="355"/>
                    </a:lnTo>
                    <a:lnTo>
                      <a:pt x="58" y="349"/>
                    </a:lnTo>
                    <a:lnTo>
                      <a:pt x="44" y="333"/>
                    </a:lnTo>
                    <a:lnTo>
                      <a:pt x="31" y="300"/>
                    </a:lnTo>
                    <a:lnTo>
                      <a:pt x="25" y="279"/>
                    </a:lnTo>
                    <a:lnTo>
                      <a:pt x="27" y="252"/>
                    </a:lnTo>
                    <a:lnTo>
                      <a:pt x="39" y="234"/>
                    </a:lnTo>
                    <a:lnTo>
                      <a:pt x="44" y="212"/>
                    </a:lnTo>
                    <a:lnTo>
                      <a:pt x="44" y="186"/>
                    </a:lnTo>
                    <a:lnTo>
                      <a:pt x="37" y="158"/>
                    </a:lnTo>
                    <a:lnTo>
                      <a:pt x="25" y="133"/>
                    </a:lnTo>
                    <a:lnTo>
                      <a:pt x="9" y="97"/>
                    </a:lnTo>
                    <a:lnTo>
                      <a:pt x="0" y="59"/>
                    </a:lnTo>
                    <a:lnTo>
                      <a:pt x="12" y="29"/>
                    </a:lnTo>
                    <a:lnTo>
                      <a:pt x="33"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 name="Freeform 7"/>
              <p:cNvSpPr>
                <a:spLocks/>
              </p:cNvSpPr>
              <p:nvPr/>
            </p:nvSpPr>
            <p:spPr bwMode="auto">
              <a:xfrm>
                <a:off x="5795963" y="2827338"/>
                <a:ext cx="309563" cy="560388"/>
              </a:xfrm>
              <a:custGeom>
                <a:avLst/>
                <a:gdLst/>
                <a:ahLst/>
                <a:cxnLst>
                  <a:cxn ang="0">
                    <a:pos x="6" y="0"/>
                  </a:cxn>
                  <a:cxn ang="0">
                    <a:pos x="0" y="12"/>
                  </a:cxn>
                  <a:cxn ang="0">
                    <a:pos x="11" y="32"/>
                  </a:cxn>
                  <a:cxn ang="0">
                    <a:pos x="25" y="44"/>
                  </a:cxn>
                  <a:cxn ang="0">
                    <a:pos x="47" y="56"/>
                  </a:cxn>
                  <a:cxn ang="0">
                    <a:pos x="86" y="74"/>
                  </a:cxn>
                  <a:cxn ang="0">
                    <a:pos x="128" y="117"/>
                  </a:cxn>
                  <a:cxn ang="0">
                    <a:pos x="160" y="153"/>
                  </a:cxn>
                  <a:cxn ang="0">
                    <a:pos x="164" y="169"/>
                  </a:cxn>
                  <a:cxn ang="0">
                    <a:pos x="152" y="181"/>
                  </a:cxn>
                  <a:cxn ang="0">
                    <a:pos x="115" y="214"/>
                  </a:cxn>
                  <a:cxn ang="0">
                    <a:pos x="78" y="250"/>
                  </a:cxn>
                  <a:cxn ang="0">
                    <a:pos x="53" y="278"/>
                  </a:cxn>
                  <a:cxn ang="0">
                    <a:pos x="50" y="296"/>
                  </a:cxn>
                  <a:cxn ang="0">
                    <a:pos x="62" y="314"/>
                  </a:cxn>
                  <a:cxn ang="0">
                    <a:pos x="111" y="350"/>
                  </a:cxn>
                  <a:cxn ang="0">
                    <a:pos x="123" y="353"/>
                  </a:cxn>
                  <a:cxn ang="0">
                    <a:pos x="136" y="340"/>
                  </a:cxn>
                  <a:cxn ang="0">
                    <a:pos x="128" y="328"/>
                  </a:cxn>
                  <a:cxn ang="0">
                    <a:pos x="92" y="314"/>
                  </a:cxn>
                  <a:cxn ang="0">
                    <a:pos x="66" y="290"/>
                  </a:cxn>
                  <a:cxn ang="0">
                    <a:pos x="68" y="286"/>
                  </a:cxn>
                  <a:cxn ang="0">
                    <a:pos x="97" y="256"/>
                  </a:cxn>
                  <a:cxn ang="0">
                    <a:pos x="146" y="217"/>
                  </a:cxn>
                  <a:cxn ang="0">
                    <a:pos x="191" y="183"/>
                  </a:cxn>
                  <a:cxn ang="0">
                    <a:pos x="195" y="163"/>
                  </a:cxn>
                  <a:cxn ang="0">
                    <a:pos x="189" y="147"/>
                  </a:cxn>
                  <a:cxn ang="0">
                    <a:pos x="160" y="105"/>
                  </a:cxn>
                  <a:cxn ang="0">
                    <a:pos x="128" y="66"/>
                  </a:cxn>
                  <a:cxn ang="0">
                    <a:pos x="78" y="24"/>
                  </a:cxn>
                  <a:cxn ang="0">
                    <a:pos x="35" y="2"/>
                  </a:cxn>
                  <a:cxn ang="0">
                    <a:pos x="6" y="0"/>
                  </a:cxn>
                </a:cxnLst>
                <a:rect l="0" t="0" r="r" b="b"/>
                <a:pathLst>
                  <a:path w="195" h="353">
                    <a:moveTo>
                      <a:pt x="6" y="0"/>
                    </a:moveTo>
                    <a:lnTo>
                      <a:pt x="0" y="12"/>
                    </a:lnTo>
                    <a:lnTo>
                      <a:pt x="11" y="32"/>
                    </a:lnTo>
                    <a:lnTo>
                      <a:pt x="25" y="44"/>
                    </a:lnTo>
                    <a:lnTo>
                      <a:pt x="47" y="56"/>
                    </a:lnTo>
                    <a:lnTo>
                      <a:pt x="86" y="74"/>
                    </a:lnTo>
                    <a:lnTo>
                      <a:pt x="128" y="117"/>
                    </a:lnTo>
                    <a:lnTo>
                      <a:pt x="160" y="153"/>
                    </a:lnTo>
                    <a:lnTo>
                      <a:pt x="164" y="169"/>
                    </a:lnTo>
                    <a:lnTo>
                      <a:pt x="152" y="181"/>
                    </a:lnTo>
                    <a:lnTo>
                      <a:pt x="115" y="214"/>
                    </a:lnTo>
                    <a:lnTo>
                      <a:pt x="78" y="250"/>
                    </a:lnTo>
                    <a:lnTo>
                      <a:pt x="53" y="278"/>
                    </a:lnTo>
                    <a:lnTo>
                      <a:pt x="50" y="296"/>
                    </a:lnTo>
                    <a:lnTo>
                      <a:pt x="62" y="314"/>
                    </a:lnTo>
                    <a:lnTo>
                      <a:pt x="111" y="350"/>
                    </a:lnTo>
                    <a:lnTo>
                      <a:pt x="123" y="353"/>
                    </a:lnTo>
                    <a:lnTo>
                      <a:pt x="136" y="340"/>
                    </a:lnTo>
                    <a:lnTo>
                      <a:pt x="128" y="328"/>
                    </a:lnTo>
                    <a:lnTo>
                      <a:pt x="92" y="314"/>
                    </a:lnTo>
                    <a:lnTo>
                      <a:pt x="66" y="290"/>
                    </a:lnTo>
                    <a:lnTo>
                      <a:pt x="68" y="286"/>
                    </a:lnTo>
                    <a:lnTo>
                      <a:pt x="97" y="256"/>
                    </a:lnTo>
                    <a:lnTo>
                      <a:pt x="146" y="217"/>
                    </a:lnTo>
                    <a:lnTo>
                      <a:pt x="191" y="183"/>
                    </a:lnTo>
                    <a:lnTo>
                      <a:pt x="195" y="163"/>
                    </a:lnTo>
                    <a:lnTo>
                      <a:pt x="189" y="147"/>
                    </a:lnTo>
                    <a:lnTo>
                      <a:pt x="160" y="105"/>
                    </a:lnTo>
                    <a:lnTo>
                      <a:pt x="128" y="66"/>
                    </a:lnTo>
                    <a:lnTo>
                      <a:pt x="78" y="24"/>
                    </a:lnTo>
                    <a:lnTo>
                      <a:pt x="35" y="2"/>
                    </a:lnTo>
                    <a:lnTo>
                      <a:pt x="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8"/>
              <p:cNvSpPr>
                <a:spLocks/>
              </p:cNvSpPr>
              <p:nvPr/>
            </p:nvSpPr>
            <p:spPr bwMode="auto">
              <a:xfrm>
                <a:off x="5503863" y="2854326"/>
                <a:ext cx="198438" cy="533400"/>
              </a:xfrm>
              <a:custGeom>
                <a:avLst/>
                <a:gdLst/>
                <a:ahLst/>
                <a:cxnLst>
                  <a:cxn ang="0">
                    <a:pos x="63" y="36"/>
                  </a:cxn>
                  <a:cxn ang="0">
                    <a:pos x="111" y="0"/>
                  </a:cxn>
                  <a:cxn ang="0">
                    <a:pos x="123" y="18"/>
                  </a:cxn>
                  <a:cxn ang="0">
                    <a:pos x="125" y="43"/>
                  </a:cxn>
                  <a:cxn ang="0">
                    <a:pos x="112" y="55"/>
                  </a:cxn>
                  <a:cxn ang="0">
                    <a:pos x="72" y="75"/>
                  </a:cxn>
                  <a:cxn ang="0">
                    <a:pos x="50" y="103"/>
                  </a:cxn>
                  <a:cxn ang="0">
                    <a:pos x="35" y="140"/>
                  </a:cxn>
                  <a:cxn ang="0">
                    <a:pos x="29" y="160"/>
                  </a:cxn>
                  <a:cxn ang="0">
                    <a:pos x="29" y="178"/>
                  </a:cxn>
                  <a:cxn ang="0">
                    <a:pos x="69" y="208"/>
                  </a:cxn>
                  <a:cxn ang="0">
                    <a:pos x="104" y="233"/>
                  </a:cxn>
                  <a:cxn ang="0">
                    <a:pos x="112" y="242"/>
                  </a:cxn>
                  <a:cxn ang="0">
                    <a:pos x="117" y="263"/>
                  </a:cxn>
                  <a:cxn ang="0">
                    <a:pos x="93" y="287"/>
                  </a:cxn>
                  <a:cxn ang="0">
                    <a:pos x="81" y="336"/>
                  </a:cxn>
                  <a:cxn ang="0">
                    <a:pos x="69" y="333"/>
                  </a:cxn>
                  <a:cxn ang="0">
                    <a:pos x="66" y="317"/>
                  </a:cxn>
                  <a:cxn ang="0">
                    <a:pos x="75" y="281"/>
                  </a:cxn>
                  <a:cxn ang="0">
                    <a:pos x="87" y="257"/>
                  </a:cxn>
                  <a:cxn ang="0">
                    <a:pos x="87" y="248"/>
                  </a:cxn>
                  <a:cxn ang="0">
                    <a:pos x="63" y="227"/>
                  </a:cxn>
                  <a:cxn ang="0">
                    <a:pos x="24" y="202"/>
                  </a:cxn>
                  <a:cxn ang="0">
                    <a:pos x="4" y="184"/>
                  </a:cxn>
                  <a:cxn ang="0">
                    <a:pos x="0" y="160"/>
                  </a:cxn>
                  <a:cxn ang="0">
                    <a:pos x="10" y="129"/>
                  </a:cxn>
                  <a:cxn ang="0">
                    <a:pos x="31" y="91"/>
                  </a:cxn>
                  <a:cxn ang="0">
                    <a:pos x="48" y="62"/>
                  </a:cxn>
                  <a:cxn ang="0">
                    <a:pos x="63" y="36"/>
                  </a:cxn>
                </a:cxnLst>
                <a:rect l="0" t="0" r="r" b="b"/>
                <a:pathLst>
                  <a:path w="125" h="336">
                    <a:moveTo>
                      <a:pt x="63" y="36"/>
                    </a:moveTo>
                    <a:lnTo>
                      <a:pt x="111" y="0"/>
                    </a:lnTo>
                    <a:lnTo>
                      <a:pt x="123" y="18"/>
                    </a:lnTo>
                    <a:lnTo>
                      <a:pt x="125" y="43"/>
                    </a:lnTo>
                    <a:lnTo>
                      <a:pt x="112" y="55"/>
                    </a:lnTo>
                    <a:lnTo>
                      <a:pt x="72" y="75"/>
                    </a:lnTo>
                    <a:lnTo>
                      <a:pt x="50" y="103"/>
                    </a:lnTo>
                    <a:lnTo>
                      <a:pt x="35" y="140"/>
                    </a:lnTo>
                    <a:lnTo>
                      <a:pt x="29" y="160"/>
                    </a:lnTo>
                    <a:lnTo>
                      <a:pt x="29" y="178"/>
                    </a:lnTo>
                    <a:lnTo>
                      <a:pt x="69" y="208"/>
                    </a:lnTo>
                    <a:lnTo>
                      <a:pt x="104" y="233"/>
                    </a:lnTo>
                    <a:lnTo>
                      <a:pt x="112" y="242"/>
                    </a:lnTo>
                    <a:lnTo>
                      <a:pt x="117" y="263"/>
                    </a:lnTo>
                    <a:lnTo>
                      <a:pt x="93" y="287"/>
                    </a:lnTo>
                    <a:lnTo>
                      <a:pt x="81" y="336"/>
                    </a:lnTo>
                    <a:lnTo>
                      <a:pt x="69" y="333"/>
                    </a:lnTo>
                    <a:lnTo>
                      <a:pt x="66" y="317"/>
                    </a:lnTo>
                    <a:lnTo>
                      <a:pt x="75" y="281"/>
                    </a:lnTo>
                    <a:lnTo>
                      <a:pt x="87" y="257"/>
                    </a:lnTo>
                    <a:lnTo>
                      <a:pt x="87" y="248"/>
                    </a:lnTo>
                    <a:lnTo>
                      <a:pt x="63" y="227"/>
                    </a:lnTo>
                    <a:lnTo>
                      <a:pt x="24" y="202"/>
                    </a:lnTo>
                    <a:lnTo>
                      <a:pt x="4" y="184"/>
                    </a:lnTo>
                    <a:lnTo>
                      <a:pt x="0" y="160"/>
                    </a:lnTo>
                    <a:lnTo>
                      <a:pt x="10" y="129"/>
                    </a:lnTo>
                    <a:lnTo>
                      <a:pt x="31" y="91"/>
                    </a:lnTo>
                    <a:lnTo>
                      <a:pt x="48" y="62"/>
                    </a:lnTo>
                    <a:lnTo>
                      <a:pt x="63"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9"/>
              <p:cNvSpPr>
                <a:spLocks/>
              </p:cNvSpPr>
              <p:nvPr/>
            </p:nvSpPr>
            <p:spPr bwMode="auto">
              <a:xfrm>
                <a:off x="5775325" y="3270251"/>
                <a:ext cx="266700" cy="763588"/>
              </a:xfrm>
              <a:custGeom>
                <a:avLst/>
                <a:gdLst/>
                <a:ahLst/>
                <a:cxnLst>
                  <a:cxn ang="0">
                    <a:pos x="20" y="0"/>
                  </a:cxn>
                  <a:cxn ang="0">
                    <a:pos x="8" y="2"/>
                  </a:cxn>
                  <a:cxn ang="0">
                    <a:pos x="0" y="20"/>
                  </a:cxn>
                  <a:cxn ang="0">
                    <a:pos x="0" y="42"/>
                  </a:cxn>
                  <a:cxn ang="0">
                    <a:pos x="6" y="54"/>
                  </a:cxn>
                  <a:cxn ang="0">
                    <a:pos x="43" y="84"/>
                  </a:cxn>
                  <a:cxn ang="0">
                    <a:pos x="74" y="126"/>
                  </a:cxn>
                  <a:cxn ang="0">
                    <a:pos x="99" y="186"/>
                  </a:cxn>
                  <a:cxn ang="0">
                    <a:pos x="105" y="233"/>
                  </a:cxn>
                  <a:cxn ang="0">
                    <a:pos x="88" y="281"/>
                  </a:cxn>
                  <a:cxn ang="0">
                    <a:pos x="69" y="331"/>
                  </a:cxn>
                  <a:cxn ang="0">
                    <a:pos x="51" y="401"/>
                  </a:cxn>
                  <a:cxn ang="0">
                    <a:pos x="49" y="437"/>
                  </a:cxn>
                  <a:cxn ang="0">
                    <a:pos x="63" y="449"/>
                  </a:cxn>
                  <a:cxn ang="0">
                    <a:pos x="80" y="449"/>
                  </a:cxn>
                  <a:cxn ang="0">
                    <a:pos x="107" y="461"/>
                  </a:cxn>
                  <a:cxn ang="0">
                    <a:pos x="129" y="481"/>
                  </a:cxn>
                  <a:cxn ang="0">
                    <a:pos x="141" y="481"/>
                  </a:cxn>
                  <a:cxn ang="0">
                    <a:pos x="168" y="473"/>
                  </a:cxn>
                  <a:cxn ang="0">
                    <a:pos x="168" y="457"/>
                  </a:cxn>
                  <a:cxn ang="0">
                    <a:pos x="138" y="443"/>
                  </a:cxn>
                  <a:cxn ang="0">
                    <a:pos x="94" y="431"/>
                  </a:cxn>
                  <a:cxn ang="0">
                    <a:pos x="74" y="419"/>
                  </a:cxn>
                  <a:cxn ang="0">
                    <a:pos x="74" y="401"/>
                  </a:cxn>
                  <a:cxn ang="0">
                    <a:pos x="86" y="359"/>
                  </a:cxn>
                  <a:cxn ang="0">
                    <a:pos x="111" y="305"/>
                  </a:cxn>
                  <a:cxn ang="0">
                    <a:pos x="125" y="259"/>
                  </a:cxn>
                  <a:cxn ang="0">
                    <a:pos x="132" y="222"/>
                  </a:cxn>
                  <a:cxn ang="0">
                    <a:pos x="129" y="186"/>
                  </a:cxn>
                  <a:cxn ang="0">
                    <a:pos x="117" y="143"/>
                  </a:cxn>
                  <a:cxn ang="0">
                    <a:pos x="99" y="102"/>
                  </a:cxn>
                  <a:cxn ang="0">
                    <a:pos x="68" y="44"/>
                  </a:cxn>
                  <a:cxn ang="0">
                    <a:pos x="43" y="12"/>
                  </a:cxn>
                  <a:cxn ang="0">
                    <a:pos x="20" y="0"/>
                  </a:cxn>
                </a:cxnLst>
                <a:rect l="0" t="0" r="r" b="b"/>
                <a:pathLst>
                  <a:path w="168" h="481">
                    <a:moveTo>
                      <a:pt x="20" y="0"/>
                    </a:moveTo>
                    <a:lnTo>
                      <a:pt x="8" y="2"/>
                    </a:lnTo>
                    <a:lnTo>
                      <a:pt x="0" y="20"/>
                    </a:lnTo>
                    <a:lnTo>
                      <a:pt x="0" y="42"/>
                    </a:lnTo>
                    <a:lnTo>
                      <a:pt x="6" y="54"/>
                    </a:lnTo>
                    <a:lnTo>
                      <a:pt x="43" y="84"/>
                    </a:lnTo>
                    <a:lnTo>
                      <a:pt x="74" y="126"/>
                    </a:lnTo>
                    <a:lnTo>
                      <a:pt x="99" y="186"/>
                    </a:lnTo>
                    <a:lnTo>
                      <a:pt x="105" y="233"/>
                    </a:lnTo>
                    <a:lnTo>
                      <a:pt x="88" y="281"/>
                    </a:lnTo>
                    <a:lnTo>
                      <a:pt x="69" y="331"/>
                    </a:lnTo>
                    <a:lnTo>
                      <a:pt x="51" y="401"/>
                    </a:lnTo>
                    <a:lnTo>
                      <a:pt x="49" y="437"/>
                    </a:lnTo>
                    <a:lnTo>
                      <a:pt x="63" y="449"/>
                    </a:lnTo>
                    <a:lnTo>
                      <a:pt x="80" y="449"/>
                    </a:lnTo>
                    <a:lnTo>
                      <a:pt x="107" y="461"/>
                    </a:lnTo>
                    <a:lnTo>
                      <a:pt x="129" y="481"/>
                    </a:lnTo>
                    <a:lnTo>
                      <a:pt x="141" y="481"/>
                    </a:lnTo>
                    <a:lnTo>
                      <a:pt x="168" y="473"/>
                    </a:lnTo>
                    <a:lnTo>
                      <a:pt x="168" y="457"/>
                    </a:lnTo>
                    <a:lnTo>
                      <a:pt x="138" y="443"/>
                    </a:lnTo>
                    <a:lnTo>
                      <a:pt x="94" y="431"/>
                    </a:lnTo>
                    <a:lnTo>
                      <a:pt x="74" y="419"/>
                    </a:lnTo>
                    <a:lnTo>
                      <a:pt x="74" y="401"/>
                    </a:lnTo>
                    <a:lnTo>
                      <a:pt x="86" y="359"/>
                    </a:lnTo>
                    <a:lnTo>
                      <a:pt x="111" y="305"/>
                    </a:lnTo>
                    <a:lnTo>
                      <a:pt x="125" y="259"/>
                    </a:lnTo>
                    <a:lnTo>
                      <a:pt x="132" y="222"/>
                    </a:lnTo>
                    <a:lnTo>
                      <a:pt x="129" y="186"/>
                    </a:lnTo>
                    <a:lnTo>
                      <a:pt x="117" y="143"/>
                    </a:lnTo>
                    <a:lnTo>
                      <a:pt x="99" y="102"/>
                    </a:lnTo>
                    <a:lnTo>
                      <a:pt x="68" y="44"/>
                    </a:lnTo>
                    <a:lnTo>
                      <a:pt x="43" y="12"/>
                    </a:lnTo>
                    <a:lnTo>
                      <a:pt x="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10"/>
              <p:cNvSpPr>
                <a:spLocks/>
              </p:cNvSpPr>
              <p:nvPr/>
            </p:nvSpPr>
            <p:spPr bwMode="auto">
              <a:xfrm>
                <a:off x="5632450" y="3260726"/>
                <a:ext cx="182563" cy="838200"/>
              </a:xfrm>
              <a:custGeom>
                <a:avLst/>
                <a:gdLst/>
                <a:ahLst/>
                <a:cxnLst>
                  <a:cxn ang="0">
                    <a:pos x="37" y="36"/>
                  </a:cxn>
                  <a:cxn ang="0">
                    <a:pos x="52" y="6"/>
                  </a:cxn>
                  <a:cxn ang="0">
                    <a:pos x="88" y="0"/>
                  </a:cxn>
                  <a:cxn ang="0">
                    <a:pos x="96" y="20"/>
                  </a:cxn>
                  <a:cxn ang="0">
                    <a:pos x="88" y="36"/>
                  </a:cxn>
                  <a:cxn ang="0">
                    <a:pos x="69" y="80"/>
                  </a:cxn>
                  <a:cxn ang="0">
                    <a:pos x="44" y="180"/>
                  </a:cxn>
                  <a:cxn ang="0">
                    <a:pos x="33" y="300"/>
                  </a:cxn>
                  <a:cxn ang="0">
                    <a:pos x="37" y="402"/>
                  </a:cxn>
                  <a:cxn ang="0">
                    <a:pos x="46" y="466"/>
                  </a:cxn>
                  <a:cxn ang="0">
                    <a:pos x="63" y="478"/>
                  </a:cxn>
                  <a:cxn ang="0">
                    <a:pos x="113" y="502"/>
                  </a:cxn>
                  <a:cxn ang="0">
                    <a:pos x="115" y="514"/>
                  </a:cxn>
                  <a:cxn ang="0">
                    <a:pos x="90" y="528"/>
                  </a:cxn>
                  <a:cxn ang="0">
                    <a:pos x="65" y="528"/>
                  </a:cxn>
                  <a:cxn ang="0">
                    <a:pos x="46" y="504"/>
                  </a:cxn>
                  <a:cxn ang="0">
                    <a:pos x="15" y="474"/>
                  </a:cxn>
                  <a:cxn ang="0">
                    <a:pos x="0" y="456"/>
                  </a:cxn>
                  <a:cxn ang="0">
                    <a:pos x="6" y="436"/>
                  </a:cxn>
                  <a:cxn ang="0">
                    <a:pos x="12" y="402"/>
                  </a:cxn>
                  <a:cxn ang="0">
                    <a:pos x="12" y="324"/>
                  </a:cxn>
                  <a:cxn ang="0">
                    <a:pos x="8" y="244"/>
                  </a:cxn>
                  <a:cxn ang="0">
                    <a:pos x="12" y="168"/>
                  </a:cxn>
                  <a:cxn ang="0">
                    <a:pos x="21" y="92"/>
                  </a:cxn>
                  <a:cxn ang="0">
                    <a:pos x="37" y="36"/>
                  </a:cxn>
                </a:cxnLst>
                <a:rect l="0" t="0" r="r" b="b"/>
                <a:pathLst>
                  <a:path w="115" h="528">
                    <a:moveTo>
                      <a:pt x="37" y="36"/>
                    </a:moveTo>
                    <a:lnTo>
                      <a:pt x="52" y="6"/>
                    </a:lnTo>
                    <a:lnTo>
                      <a:pt x="88" y="0"/>
                    </a:lnTo>
                    <a:lnTo>
                      <a:pt x="96" y="20"/>
                    </a:lnTo>
                    <a:lnTo>
                      <a:pt x="88" y="36"/>
                    </a:lnTo>
                    <a:lnTo>
                      <a:pt x="69" y="80"/>
                    </a:lnTo>
                    <a:lnTo>
                      <a:pt x="44" y="180"/>
                    </a:lnTo>
                    <a:lnTo>
                      <a:pt x="33" y="300"/>
                    </a:lnTo>
                    <a:lnTo>
                      <a:pt x="37" y="402"/>
                    </a:lnTo>
                    <a:lnTo>
                      <a:pt x="46" y="466"/>
                    </a:lnTo>
                    <a:lnTo>
                      <a:pt x="63" y="478"/>
                    </a:lnTo>
                    <a:lnTo>
                      <a:pt x="113" y="502"/>
                    </a:lnTo>
                    <a:lnTo>
                      <a:pt x="115" y="514"/>
                    </a:lnTo>
                    <a:lnTo>
                      <a:pt x="90" y="528"/>
                    </a:lnTo>
                    <a:lnTo>
                      <a:pt x="65" y="528"/>
                    </a:lnTo>
                    <a:lnTo>
                      <a:pt x="46" y="504"/>
                    </a:lnTo>
                    <a:lnTo>
                      <a:pt x="15" y="474"/>
                    </a:lnTo>
                    <a:lnTo>
                      <a:pt x="0" y="456"/>
                    </a:lnTo>
                    <a:lnTo>
                      <a:pt x="6" y="436"/>
                    </a:lnTo>
                    <a:lnTo>
                      <a:pt x="12" y="402"/>
                    </a:lnTo>
                    <a:lnTo>
                      <a:pt x="12" y="324"/>
                    </a:lnTo>
                    <a:lnTo>
                      <a:pt x="8" y="244"/>
                    </a:lnTo>
                    <a:lnTo>
                      <a:pt x="12" y="168"/>
                    </a:lnTo>
                    <a:lnTo>
                      <a:pt x="21" y="92"/>
                    </a:lnTo>
                    <a:lnTo>
                      <a:pt x="37"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1" name="Gruppe 105"/>
            <p:cNvGrpSpPr/>
            <p:nvPr/>
          </p:nvGrpSpPr>
          <p:grpSpPr>
            <a:xfrm>
              <a:off x="693738" y="2478088"/>
              <a:ext cx="2286000" cy="1668462"/>
              <a:chOff x="693738" y="2478088"/>
              <a:chExt cx="2286000" cy="1668462"/>
            </a:xfrm>
          </p:grpSpPr>
          <p:sp>
            <p:nvSpPr>
              <p:cNvPr id="12" name="Freeform 11"/>
              <p:cNvSpPr>
                <a:spLocks/>
              </p:cNvSpPr>
              <p:nvPr/>
            </p:nvSpPr>
            <p:spPr bwMode="auto">
              <a:xfrm>
                <a:off x="693738" y="2478088"/>
                <a:ext cx="2286000" cy="1668462"/>
              </a:xfrm>
              <a:custGeom>
                <a:avLst/>
                <a:gdLst/>
                <a:ahLst/>
                <a:cxnLst>
                  <a:cxn ang="0">
                    <a:pos x="94" y="65"/>
                  </a:cxn>
                  <a:cxn ang="0">
                    <a:pos x="193" y="35"/>
                  </a:cxn>
                  <a:cxn ang="0">
                    <a:pos x="337" y="35"/>
                  </a:cxn>
                  <a:cxn ang="0">
                    <a:pos x="750" y="11"/>
                  </a:cxn>
                  <a:cxn ang="0">
                    <a:pos x="1314" y="11"/>
                  </a:cxn>
                  <a:cxn ang="0">
                    <a:pos x="1356" y="53"/>
                  </a:cxn>
                  <a:cxn ang="0">
                    <a:pos x="1360" y="285"/>
                  </a:cxn>
                  <a:cxn ang="0">
                    <a:pos x="1398" y="634"/>
                  </a:cxn>
                  <a:cxn ang="0">
                    <a:pos x="1440" y="887"/>
                  </a:cxn>
                  <a:cxn ang="0">
                    <a:pos x="1413" y="926"/>
                  </a:cxn>
                  <a:cxn ang="0">
                    <a:pos x="1303" y="959"/>
                  </a:cxn>
                  <a:cxn ang="0">
                    <a:pos x="830" y="956"/>
                  </a:cxn>
                  <a:cxn ang="0">
                    <a:pos x="584" y="994"/>
                  </a:cxn>
                  <a:cxn ang="0">
                    <a:pos x="348" y="1009"/>
                  </a:cxn>
                  <a:cxn ang="0">
                    <a:pos x="212" y="1043"/>
                  </a:cxn>
                  <a:cxn ang="0">
                    <a:pos x="114" y="1032"/>
                  </a:cxn>
                  <a:cxn ang="0">
                    <a:pos x="72" y="777"/>
                  </a:cxn>
                  <a:cxn ang="0">
                    <a:pos x="19" y="353"/>
                  </a:cxn>
                  <a:cxn ang="0">
                    <a:pos x="38" y="160"/>
                  </a:cxn>
                  <a:cxn ang="0">
                    <a:pos x="53" y="432"/>
                  </a:cxn>
                  <a:cxn ang="0">
                    <a:pos x="91" y="687"/>
                  </a:cxn>
                  <a:cxn ang="0">
                    <a:pos x="102" y="865"/>
                  </a:cxn>
                  <a:cxn ang="0">
                    <a:pos x="148" y="998"/>
                  </a:cxn>
                  <a:cxn ang="0">
                    <a:pos x="341" y="975"/>
                  </a:cxn>
                  <a:cxn ang="0">
                    <a:pos x="516" y="975"/>
                  </a:cxn>
                  <a:cxn ang="0">
                    <a:pos x="743" y="933"/>
                  </a:cxn>
                  <a:cxn ang="0">
                    <a:pos x="970" y="922"/>
                  </a:cxn>
                  <a:cxn ang="0">
                    <a:pos x="1311" y="914"/>
                  </a:cxn>
                  <a:cxn ang="0">
                    <a:pos x="1386" y="891"/>
                  </a:cxn>
                  <a:cxn ang="0">
                    <a:pos x="1406" y="846"/>
                  </a:cxn>
                  <a:cxn ang="0">
                    <a:pos x="1353" y="550"/>
                  </a:cxn>
                  <a:cxn ang="0">
                    <a:pos x="1333" y="193"/>
                  </a:cxn>
                  <a:cxn ang="0">
                    <a:pos x="1311" y="50"/>
                  </a:cxn>
                  <a:cxn ang="0">
                    <a:pos x="1239" y="31"/>
                  </a:cxn>
                  <a:cxn ang="0">
                    <a:pos x="970" y="31"/>
                  </a:cxn>
                  <a:cxn ang="0">
                    <a:pos x="591" y="46"/>
                  </a:cxn>
                  <a:cxn ang="0">
                    <a:pos x="190" y="65"/>
                  </a:cxn>
                  <a:cxn ang="0">
                    <a:pos x="79" y="107"/>
                  </a:cxn>
                  <a:cxn ang="0">
                    <a:pos x="0" y="140"/>
                  </a:cxn>
                  <a:cxn ang="0">
                    <a:pos x="38" y="103"/>
                  </a:cxn>
                </a:cxnLst>
                <a:rect l="0" t="0" r="r" b="b"/>
                <a:pathLst>
                  <a:path w="1440" h="1051">
                    <a:moveTo>
                      <a:pt x="38" y="103"/>
                    </a:moveTo>
                    <a:lnTo>
                      <a:pt x="94" y="65"/>
                    </a:lnTo>
                    <a:lnTo>
                      <a:pt x="140" y="50"/>
                    </a:lnTo>
                    <a:lnTo>
                      <a:pt x="193" y="35"/>
                    </a:lnTo>
                    <a:lnTo>
                      <a:pt x="295" y="35"/>
                    </a:lnTo>
                    <a:lnTo>
                      <a:pt x="337" y="35"/>
                    </a:lnTo>
                    <a:lnTo>
                      <a:pt x="481" y="23"/>
                    </a:lnTo>
                    <a:lnTo>
                      <a:pt x="750" y="11"/>
                    </a:lnTo>
                    <a:lnTo>
                      <a:pt x="1114" y="0"/>
                    </a:lnTo>
                    <a:lnTo>
                      <a:pt x="1314" y="11"/>
                    </a:lnTo>
                    <a:lnTo>
                      <a:pt x="1333" y="23"/>
                    </a:lnTo>
                    <a:lnTo>
                      <a:pt x="1356" y="53"/>
                    </a:lnTo>
                    <a:lnTo>
                      <a:pt x="1356" y="103"/>
                    </a:lnTo>
                    <a:lnTo>
                      <a:pt x="1360" y="285"/>
                    </a:lnTo>
                    <a:lnTo>
                      <a:pt x="1371" y="489"/>
                    </a:lnTo>
                    <a:lnTo>
                      <a:pt x="1398" y="634"/>
                    </a:lnTo>
                    <a:lnTo>
                      <a:pt x="1436" y="827"/>
                    </a:lnTo>
                    <a:lnTo>
                      <a:pt x="1440" y="887"/>
                    </a:lnTo>
                    <a:lnTo>
                      <a:pt x="1436" y="907"/>
                    </a:lnTo>
                    <a:lnTo>
                      <a:pt x="1413" y="926"/>
                    </a:lnTo>
                    <a:lnTo>
                      <a:pt x="1368" y="952"/>
                    </a:lnTo>
                    <a:lnTo>
                      <a:pt x="1303" y="959"/>
                    </a:lnTo>
                    <a:lnTo>
                      <a:pt x="1129" y="959"/>
                    </a:lnTo>
                    <a:lnTo>
                      <a:pt x="830" y="956"/>
                    </a:lnTo>
                    <a:lnTo>
                      <a:pt x="735" y="968"/>
                    </a:lnTo>
                    <a:lnTo>
                      <a:pt x="584" y="994"/>
                    </a:lnTo>
                    <a:lnTo>
                      <a:pt x="504" y="1001"/>
                    </a:lnTo>
                    <a:lnTo>
                      <a:pt x="348" y="1009"/>
                    </a:lnTo>
                    <a:lnTo>
                      <a:pt x="315" y="1020"/>
                    </a:lnTo>
                    <a:lnTo>
                      <a:pt x="212" y="1043"/>
                    </a:lnTo>
                    <a:lnTo>
                      <a:pt x="129" y="1051"/>
                    </a:lnTo>
                    <a:lnTo>
                      <a:pt x="114" y="1032"/>
                    </a:lnTo>
                    <a:lnTo>
                      <a:pt x="91" y="975"/>
                    </a:lnTo>
                    <a:lnTo>
                      <a:pt x="72" y="777"/>
                    </a:lnTo>
                    <a:lnTo>
                      <a:pt x="42" y="566"/>
                    </a:lnTo>
                    <a:lnTo>
                      <a:pt x="19" y="353"/>
                    </a:lnTo>
                    <a:lnTo>
                      <a:pt x="4" y="175"/>
                    </a:lnTo>
                    <a:lnTo>
                      <a:pt x="38" y="160"/>
                    </a:lnTo>
                    <a:lnTo>
                      <a:pt x="34" y="274"/>
                    </a:lnTo>
                    <a:lnTo>
                      <a:pt x="53" y="432"/>
                    </a:lnTo>
                    <a:lnTo>
                      <a:pt x="72" y="584"/>
                    </a:lnTo>
                    <a:lnTo>
                      <a:pt x="91" y="687"/>
                    </a:lnTo>
                    <a:lnTo>
                      <a:pt x="98" y="755"/>
                    </a:lnTo>
                    <a:lnTo>
                      <a:pt x="102" y="865"/>
                    </a:lnTo>
                    <a:lnTo>
                      <a:pt x="118" y="959"/>
                    </a:lnTo>
                    <a:lnTo>
                      <a:pt x="148" y="998"/>
                    </a:lnTo>
                    <a:lnTo>
                      <a:pt x="247" y="1001"/>
                    </a:lnTo>
                    <a:lnTo>
                      <a:pt x="341" y="975"/>
                    </a:lnTo>
                    <a:lnTo>
                      <a:pt x="424" y="971"/>
                    </a:lnTo>
                    <a:lnTo>
                      <a:pt x="516" y="975"/>
                    </a:lnTo>
                    <a:lnTo>
                      <a:pt x="632" y="959"/>
                    </a:lnTo>
                    <a:lnTo>
                      <a:pt x="743" y="933"/>
                    </a:lnTo>
                    <a:lnTo>
                      <a:pt x="845" y="922"/>
                    </a:lnTo>
                    <a:lnTo>
                      <a:pt x="970" y="922"/>
                    </a:lnTo>
                    <a:lnTo>
                      <a:pt x="1144" y="929"/>
                    </a:lnTo>
                    <a:lnTo>
                      <a:pt x="1311" y="914"/>
                    </a:lnTo>
                    <a:lnTo>
                      <a:pt x="1364" y="907"/>
                    </a:lnTo>
                    <a:lnTo>
                      <a:pt x="1386" y="891"/>
                    </a:lnTo>
                    <a:lnTo>
                      <a:pt x="1406" y="876"/>
                    </a:lnTo>
                    <a:lnTo>
                      <a:pt x="1406" y="846"/>
                    </a:lnTo>
                    <a:lnTo>
                      <a:pt x="1379" y="694"/>
                    </a:lnTo>
                    <a:lnTo>
                      <a:pt x="1353" y="550"/>
                    </a:lnTo>
                    <a:lnTo>
                      <a:pt x="1338" y="444"/>
                    </a:lnTo>
                    <a:lnTo>
                      <a:pt x="1333" y="193"/>
                    </a:lnTo>
                    <a:lnTo>
                      <a:pt x="1326" y="76"/>
                    </a:lnTo>
                    <a:lnTo>
                      <a:pt x="1311" y="50"/>
                    </a:lnTo>
                    <a:lnTo>
                      <a:pt x="1284" y="35"/>
                    </a:lnTo>
                    <a:lnTo>
                      <a:pt x="1239" y="31"/>
                    </a:lnTo>
                    <a:lnTo>
                      <a:pt x="1121" y="31"/>
                    </a:lnTo>
                    <a:lnTo>
                      <a:pt x="970" y="31"/>
                    </a:lnTo>
                    <a:lnTo>
                      <a:pt x="773" y="42"/>
                    </a:lnTo>
                    <a:lnTo>
                      <a:pt x="591" y="46"/>
                    </a:lnTo>
                    <a:lnTo>
                      <a:pt x="356" y="53"/>
                    </a:lnTo>
                    <a:lnTo>
                      <a:pt x="190" y="65"/>
                    </a:lnTo>
                    <a:lnTo>
                      <a:pt x="114" y="83"/>
                    </a:lnTo>
                    <a:lnTo>
                      <a:pt x="79" y="107"/>
                    </a:lnTo>
                    <a:lnTo>
                      <a:pt x="22" y="137"/>
                    </a:lnTo>
                    <a:lnTo>
                      <a:pt x="0" y="140"/>
                    </a:lnTo>
                    <a:lnTo>
                      <a:pt x="8" y="114"/>
                    </a:lnTo>
                    <a:lnTo>
                      <a:pt x="38" y="10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 name="Freeform 12"/>
              <p:cNvSpPr>
                <a:spLocks/>
              </p:cNvSpPr>
              <p:nvPr/>
            </p:nvSpPr>
            <p:spPr bwMode="auto">
              <a:xfrm>
                <a:off x="2384425" y="2736850"/>
                <a:ext cx="307975" cy="342900"/>
              </a:xfrm>
              <a:custGeom>
                <a:avLst/>
                <a:gdLst/>
                <a:ahLst/>
                <a:cxnLst>
                  <a:cxn ang="0">
                    <a:pos x="78" y="77"/>
                  </a:cxn>
                  <a:cxn ang="0">
                    <a:pos x="35" y="27"/>
                  </a:cxn>
                  <a:cxn ang="0">
                    <a:pos x="12" y="30"/>
                  </a:cxn>
                  <a:cxn ang="0">
                    <a:pos x="12" y="54"/>
                  </a:cxn>
                  <a:cxn ang="0">
                    <a:pos x="62" y="104"/>
                  </a:cxn>
                  <a:cxn ang="0">
                    <a:pos x="0" y="158"/>
                  </a:cxn>
                  <a:cxn ang="0">
                    <a:pos x="7" y="182"/>
                  </a:cxn>
                  <a:cxn ang="0">
                    <a:pos x="27" y="197"/>
                  </a:cxn>
                  <a:cxn ang="0">
                    <a:pos x="43" y="189"/>
                  </a:cxn>
                  <a:cxn ang="0">
                    <a:pos x="58" y="150"/>
                  </a:cxn>
                  <a:cxn ang="0">
                    <a:pos x="85" y="123"/>
                  </a:cxn>
                  <a:cxn ang="0">
                    <a:pos x="151" y="189"/>
                  </a:cxn>
                  <a:cxn ang="0">
                    <a:pos x="182" y="216"/>
                  </a:cxn>
                  <a:cxn ang="0">
                    <a:pos x="194" y="205"/>
                  </a:cxn>
                  <a:cxn ang="0">
                    <a:pos x="190" y="162"/>
                  </a:cxn>
                  <a:cxn ang="0">
                    <a:pos x="178" y="154"/>
                  </a:cxn>
                  <a:cxn ang="0">
                    <a:pos x="144" y="139"/>
                  </a:cxn>
                  <a:cxn ang="0">
                    <a:pos x="101" y="104"/>
                  </a:cxn>
                  <a:cxn ang="0">
                    <a:pos x="116" y="69"/>
                  </a:cxn>
                  <a:cxn ang="0">
                    <a:pos x="151" y="34"/>
                  </a:cxn>
                  <a:cxn ang="0">
                    <a:pos x="163" y="3"/>
                  </a:cxn>
                  <a:cxn ang="0">
                    <a:pos x="151" y="0"/>
                  </a:cxn>
                  <a:cxn ang="0">
                    <a:pos x="128" y="7"/>
                  </a:cxn>
                  <a:cxn ang="0">
                    <a:pos x="101" y="46"/>
                  </a:cxn>
                  <a:cxn ang="0">
                    <a:pos x="78" y="77"/>
                  </a:cxn>
                </a:cxnLst>
                <a:rect l="0" t="0" r="r" b="b"/>
                <a:pathLst>
                  <a:path w="194" h="216">
                    <a:moveTo>
                      <a:pt x="78" y="77"/>
                    </a:moveTo>
                    <a:lnTo>
                      <a:pt x="35" y="27"/>
                    </a:lnTo>
                    <a:lnTo>
                      <a:pt x="12" y="30"/>
                    </a:lnTo>
                    <a:lnTo>
                      <a:pt x="12" y="54"/>
                    </a:lnTo>
                    <a:lnTo>
                      <a:pt x="62" y="104"/>
                    </a:lnTo>
                    <a:lnTo>
                      <a:pt x="0" y="158"/>
                    </a:lnTo>
                    <a:lnTo>
                      <a:pt x="7" y="182"/>
                    </a:lnTo>
                    <a:lnTo>
                      <a:pt x="27" y="197"/>
                    </a:lnTo>
                    <a:lnTo>
                      <a:pt x="43" y="189"/>
                    </a:lnTo>
                    <a:lnTo>
                      <a:pt x="58" y="150"/>
                    </a:lnTo>
                    <a:lnTo>
                      <a:pt x="85" y="123"/>
                    </a:lnTo>
                    <a:lnTo>
                      <a:pt x="151" y="189"/>
                    </a:lnTo>
                    <a:lnTo>
                      <a:pt x="182" y="216"/>
                    </a:lnTo>
                    <a:lnTo>
                      <a:pt x="194" y="205"/>
                    </a:lnTo>
                    <a:lnTo>
                      <a:pt x="190" y="162"/>
                    </a:lnTo>
                    <a:lnTo>
                      <a:pt x="178" y="154"/>
                    </a:lnTo>
                    <a:lnTo>
                      <a:pt x="144" y="139"/>
                    </a:lnTo>
                    <a:lnTo>
                      <a:pt x="101" y="104"/>
                    </a:lnTo>
                    <a:lnTo>
                      <a:pt x="116" y="69"/>
                    </a:lnTo>
                    <a:lnTo>
                      <a:pt x="151" y="34"/>
                    </a:lnTo>
                    <a:lnTo>
                      <a:pt x="163" y="3"/>
                    </a:lnTo>
                    <a:lnTo>
                      <a:pt x="151" y="0"/>
                    </a:lnTo>
                    <a:lnTo>
                      <a:pt x="128" y="7"/>
                    </a:lnTo>
                    <a:lnTo>
                      <a:pt x="101" y="46"/>
                    </a:lnTo>
                    <a:lnTo>
                      <a:pt x="78" y="7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13"/>
              <p:cNvSpPr>
                <a:spLocks/>
              </p:cNvSpPr>
              <p:nvPr/>
            </p:nvSpPr>
            <p:spPr bwMode="auto">
              <a:xfrm>
                <a:off x="914400" y="2963863"/>
                <a:ext cx="1350962" cy="949325"/>
              </a:xfrm>
              <a:custGeom>
                <a:avLst/>
                <a:gdLst/>
                <a:ahLst/>
                <a:cxnLst>
                  <a:cxn ang="0">
                    <a:pos x="88" y="563"/>
                  </a:cxn>
                  <a:cxn ang="0">
                    <a:pos x="46" y="441"/>
                  </a:cxn>
                  <a:cxn ang="0">
                    <a:pos x="39" y="366"/>
                  </a:cxn>
                  <a:cxn ang="0">
                    <a:pos x="39" y="236"/>
                  </a:cxn>
                  <a:cxn ang="0">
                    <a:pos x="57" y="175"/>
                  </a:cxn>
                  <a:cxn ang="0">
                    <a:pos x="99" y="87"/>
                  </a:cxn>
                  <a:cxn ang="0">
                    <a:pos x="133" y="60"/>
                  </a:cxn>
                  <a:cxn ang="0">
                    <a:pos x="179" y="42"/>
                  </a:cxn>
                  <a:cxn ang="0">
                    <a:pos x="243" y="30"/>
                  </a:cxn>
                  <a:cxn ang="0">
                    <a:pos x="300" y="38"/>
                  </a:cxn>
                  <a:cxn ang="0">
                    <a:pos x="342" y="57"/>
                  </a:cxn>
                  <a:cxn ang="0">
                    <a:pos x="380" y="99"/>
                  </a:cxn>
                  <a:cxn ang="0">
                    <a:pos x="418" y="156"/>
                  </a:cxn>
                  <a:cxn ang="0">
                    <a:pos x="452" y="194"/>
                  </a:cxn>
                  <a:cxn ang="0">
                    <a:pos x="483" y="224"/>
                  </a:cxn>
                  <a:cxn ang="0">
                    <a:pos x="520" y="232"/>
                  </a:cxn>
                  <a:cxn ang="0">
                    <a:pos x="570" y="224"/>
                  </a:cxn>
                  <a:cxn ang="0">
                    <a:pos x="631" y="206"/>
                  </a:cxn>
                  <a:cxn ang="0">
                    <a:pos x="711" y="140"/>
                  </a:cxn>
                  <a:cxn ang="0">
                    <a:pos x="798" y="76"/>
                  </a:cxn>
                  <a:cxn ang="0">
                    <a:pos x="801" y="152"/>
                  </a:cxn>
                  <a:cxn ang="0">
                    <a:pos x="825" y="152"/>
                  </a:cxn>
                  <a:cxn ang="0">
                    <a:pos x="851" y="18"/>
                  </a:cxn>
                  <a:cxn ang="0">
                    <a:pos x="706" y="23"/>
                  </a:cxn>
                  <a:cxn ang="0">
                    <a:pos x="715" y="49"/>
                  </a:cxn>
                  <a:cxn ang="0">
                    <a:pos x="783" y="57"/>
                  </a:cxn>
                  <a:cxn ang="0">
                    <a:pos x="741" y="95"/>
                  </a:cxn>
                  <a:cxn ang="0">
                    <a:pos x="676" y="137"/>
                  </a:cxn>
                  <a:cxn ang="0">
                    <a:pos x="612" y="175"/>
                  </a:cxn>
                  <a:cxn ang="0">
                    <a:pos x="581" y="190"/>
                  </a:cxn>
                  <a:cxn ang="0">
                    <a:pos x="555" y="198"/>
                  </a:cxn>
                  <a:cxn ang="0">
                    <a:pos x="520" y="198"/>
                  </a:cxn>
                  <a:cxn ang="0">
                    <a:pos x="490" y="190"/>
                  </a:cxn>
                  <a:cxn ang="0">
                    <a:pos x="449" y="152"/>
                  </a:cxn>
                  <a:cxn ang="0">
                    <a:pos x="414" y="99"/>
                  </a:cxn>
                  <a:cxn ang="0">
                    <a:pos x="368" y="45"/>
                  </a:cxn>
                  <a:cxn ang="0">
                    <a:pos x="338" y="18"/>
                  </a:cxn>
                  <a:cxn ang="0">
                    <a:pos x="289" y="3"/>
                  </a:cxn>
                  <a:cxn ang="0">
                    <a:pos x="213" y="0"/>
                  </a:cxn>
                  <a:cxn ang="0">
                    <a:pos x="153" y="11"/>
                  </a:cxn>
                  <a:cxn ang="0">
                    <a:pos x="99" y="42"/>
                  </a:cxn>
                  <a:cxn ang="0">
                    <a:pos x="69" y="80"/>
                  </a:cxn>
                  <a:cxn ang="0">
                    <a:pos x="39" y="133"/>
                  </a:cxn>
                  <a:cxn ang="0">
                    <a:pos x="19" y="213"/>
                  </a:cxn>
                  <a:cxn ang="0">
                    <a:pos x="0" y="308"/>
                  </a:cxn>
                  <a:cxn ang="0">
                    <a:pos x="12" y="388"/>
                  </a:cxn>
                  <a:cxn ang="0">
                    <a:pos x="23" y="480"/>
                  </a:cxn>
                  <a:cxn ang="0">
                    <a:pos x="19" y="492"/>
                  </a:cxn>
                  <a:cxn ang="0">
                    <a:pos x="69" y="598"/>
                  </a:cxn>
                  <a:cxn ang="0">
                    <a:pos x="88" y="563"/>
                  </a:cxn>
                </a:cxnLst>
                <a:rect l="0" t="0" r="r" b="b"/>
                <a:pathLst>
                  <a:path w="851" h="598">
                    <a:moveTo>
                      <a:pt x="88" y="563"/>
                    </a:moveTo>
                    <a:lnTo>
                      <a:pt x="46" y="441"/>
                    </a:lnTo>
                    <a:lnTo>
                      <a:pt x="39" y="366"/>
                    </a:lnTo>
                    <a:lnTo>
                      <a:pt x="39" y="236"/>
                    </a:lnTo>
                    <a:lnTo>
                      <a:pt x="57" y="175"/>
                    </a:lnTo>
                    <a:lnTo>
                      <a:pt x="99" y="87"/>
                    </a:lnTo>
                    <a:lnTo>
                      <a:pt x="133" y="60"/>
                    </a:lnTo>
                    <a:lnTo>
                      <a:pt x="179" y="42"/>
                    </a:lnTo>
                    <a:lnTo>
                      <a:pt x="243" y="30"/>
                    </a:lnTo>
                    <a:lnTo>
                      <a:pt x="300" y="38"/>
                    </a:lnTo>
                    <a:lnTo>
                      <a:pt x="342" y="57"/>
                    </a:lnTo>
                    <a:lnTo>
                      <a:pt x="380" y="99"/>
                    </a:lnTo>
                    <a:lnTo>
                      <a:pt x="418" y="156"/>
                    </a:lnTo>
                    <a:lnTo>
                      <a:pt x="452" y="194"/>
                    </a:lnTo>
                    <a:lnTo>
                      <a:pt x="483" y="224"/>
                    </a:lnTo>
                    <a:lnTo>
                      <a:pt x="520" y="232"/>
                    </a:lnTo>
                    <a:lnTo>
                      <a:pt x="570" y="224"/>
                    </a:lnTo>
                    <a:lnTo>
                      <a:pt x="631" y="206"/>
                    </a:lnTo>
                    <a:lnTo>
                      <a:pt x="711" y="140"/>
                    </a:lnTo>
                    <a:lnTo>
                      <a:pt x="798" y="76"/>
                    </a:lnTo>
                    <a:lnTo>
                      <a:pt x="801" y="152"/>
                    </a:lnTo>
                    <a:lnTo>
                      <a:pt x="825" y="152"/>
                    </a:lnTo>
                    <a:lnTo>
                      <a:pt x="851" y="18"/>
                    </a:lnTo>
                    <a:lnTo>
                      <a:pt x="706" y="23"/>
                    </a:lnTo>
                    <a:lnTo>
                      <a:pt x="715" y="49"/>
                    </a:lnTo>
                    <a:lnTo>
                      <a:pt x="783" y="57"/>
                    </a:lnTo>
                    <a:lnTo>
                      <a:pt x="741" y="95"/>
                    </a:lnTo>
                    <a:lnTo>
                      <a:pt x="676" y="137"/>
                    </a:lnTo>
                    <a:lnTo>
                      <a:pt x="612" y="175"/>
                    </a:lnTo>
                    <a:lnTo>
                      <a:pt x="581" y="190"/>
                    </a:lnTo>
                    <a:lnTo>
                      <a:pt x="555" y="198"/>
                    </a:lnTo>
                    <a:lnTo>
                      <a:pt x="520" y="198"/>
                    </a:lnTo>
                    <a:lnTo>
                      <a:pt x="490" y="190"/>
                    </a:lnTo>
                    <a:lnTo>
                      <a:pt x="449" y="152"/>
                    </a:lnTo>
                    <a:lnTo>
                      <a:pt x="414" y="99"/>
                    </a:lnTo>
                    <a:lnTo>
                      <a:pt x="368" y="45"/>
                    </a:lnTo>
                    <a:lnTo>
                      <a:pt x="338" y="18"/>
                    </a:lnTo>
                    <a:lnTo>
                      <a:pt x="289" y="3"/>
                    </a:lnTo>
                    <a:lnTo>
                      <a:pt x="213" y="0"/>
                    </a:lnTo>
                    <a:lnTo>
                      <a:pt x="153" y="11"/>
                    </a:lnTo>
                    <a:lnTo>
                      <a:pt x="99" y="42"/>
                    </a:lnTo>
                    <a:lnTo>
                      <a:pt x="69" y="80"/>
                    </a:lnTo>
                    <a:lnTo>
                      <a:pt x="39" y="133"/>
                    </a:lnTo>
                    <a:lnTo>
                      <a:pt x="19" y="213"/>
                    </a:lnTo>
                    <a:lnTo>
                      <a:pt x="0" y="308"/>
                    </a:lnTo>
                    <a:lnTo>
                      <a:pt x="12" y="388"/>
                    </a:lnTo>
                    <a:lnTo>
                      <a:pt x="23" y="480"/>
                    </a:lnTo>
                    <a:lnTo>
                      <a:pt x="19" y="492"/>
                    </a:lnTo>
                    <a:lnTo>
                      <a:pt x="69" y="598"/>
                    </a:lnTo>
                    <a:lnTo>
                      <a:pt x="88" y="56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14"/>
              <p:cNvSpPr>
                <a:spLocks/>
              </p:cNvSpPr>
              <p:nvPr/>
            </p:nvSpPr>
            <p:spPr bwMode="auto">
              <a:xfrm>
                <a:off x="904875" y="3706813"/>
                <a:ext cx="355600" cy="350837"/>
              </a:xfrm>
              <a:custGeom>
                <a:avLst/>
                <a:gdLst/>
                <a:ahLst/>
                <a:cxnLst>
                  <a:cxn ang="0">
                    <a:pos x="66" y="47"/>
                  </a:cxn>
                  <a:cxn ang="0">
                    <a:pos x="147" y="0"/>
                  </a:cxn>
                  <a:cxn ang="0">
                    <a:pos x="224" y="136"/>
                  </a:cxn>
                  <a:cxn ang="0">
                    <a:pos x="208" y="151"/>
                  </a:cxn>
                  <a:cxn ang="0">
                    <a:pos x="166" y="158"/>
                  </a:cxn>
                  <a:cxn ang="0">
                    <a:pos x="69" y="221"/>
                  </a:cxn>
                  <a:cxn ang="0">
                    <a:pos x="50" y="213"/>
                  </a:cxn>
                  <a:cxn ang="0">
                    <a:pos x="39" y="151"/>
                  </a:cxn>
                  <a:cxn ang="0">
                    <a:pos x="0" y="97"/>
                  </a:cxn>
                  <a:cxn ang="0">
                    <a:pos x="7" y="70"/>
                  </a:cxn>
                  <a:cxn ang="0">
                    <a:pos x="42" y="31"/>
                  </a:cxn>
                  <a:cxn ang="0">
                    <a:pos x="57" y="74"/>
                  </a:cxn>
                  <a:cxn ang="0">
                    <a:pos x="30" y="93"/>
                  </a:cxn>
                  <a:cxn ang="0">
                    <a:pos x="69" y="163"/>
                  </a:cxn>
                  <a:cxn ang="0">
                    <a:pos x="73" y="178"/>
                  </a:cxn>
                  <a:cxn ang="0">
                    <a:pos x="123" y="143"/>
                  </a:cxn>
                  <a:cxn ang="0">
                    <a:pos x="174" y="124"/>
                  </a:cxn>
                  <a:cxn ang="0">
                    <a:pos x="170" y="85"/>
                  </a:cxn>
                  <a:cxn ang="0">
                    <a:pos x="147" y="39"/>
                  </a:cxn>
                  <a:cxn ang="0">
                    <a:pos x="81" y="74"/>
                  </a:cxn>
                  <a:cxn ang="0">
                    <a:pos x="66" y="47"/>
                  </a:cxn>
                </a:cxnLst>
                <a:rect l="0" t="0" r="r" b="b"/>
                <a:pathLst>
                  <a:path w="224" h="221">
                    <a:moveTo>
                      <a:pt x="66" y="47"/>
                    </a:moveTo>
                    <a:lnTo>
                      <a:pt x="147" y="0"/>
                    </a:lnTo>
                    <a:lnTo>
                      <a:pt x="224" y="136"/>
                    </a:lnTo>
                    <a:lnTo>
                      <a:pt x="208" y="151"/>
                    </a:lnTo>
                    <a:lnTo>
                      <a:pt x="166" y="158"/>
                    </a:lnTo>
                    <a:lnTo>
                      <a:pt x="69" y="221"/>
                    </a:lnTo>
                    <a:lnTo>
                      <a:pt x="50" y="213"/>
                    </a:lnTo>
                    <a:lnTo>
                      <a:pt x="39" y="151"/>
                    </a:lnTo>
                    <a:lnTo>
                      <a:pt x="0" y="97"/>
                    </a:lnTo>
                    <a:lnTo>
                      <a:pt x="7" y="70"/>
                    </a:lnTo>
                    <a:lnTo>
                      <a:pt x="42" y="31"/>
                    </a:lnTo>
                    <a:lnTo>
                      <a:pt x="57" y="74"/>
                    </a:lnTo>
                    <a:lnTo>
                      <a:pt x="30" y="93"/>
                    </a:lnTo>
                    <a:lnTo>
                      <a:pt x="69" y="163"/>
                    </a:lnTo>
                    <a:lnTo>
                      <a:pt x="73" y="178"/>
                    </a:lnTo>
                    <a:lnTo>
                      <a:pt x="123" y="143"/>
                    </a:lnTo>
                    <a:lnTo>
                      <a:pt x="174" y="124"/>
                    </a:lnTo>
                    <a:lnTo>
                      <a:pt x="170" y="85"/>
                    </a:lnTo>
                    <a:lnTo>
                      <a:pt x="147" y="39"/>
                    </a:lnTo>
                    <a:lnTo>
                      <a:pt x="81" y="74"/>
                    </a:lnTo>
                    <a:lnTo>
                      <a:pt x="66" y="4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15"/>
              <p:cNvSpPr>
                <a:spLocks/>
              </p:cNvSpPr>
              <p:nvPr/>
            </p:nvSpPr>
            <p:spPr bwMode="auto">
              <a:xfrm>
                <a:off x="1952625" y="3375025"/>
                <a:ext cx="355600" cy="323850"/>
              </a:xfrm>
              <a:custGeom>
                <a:avLst/>
                <a:gdLst/>
                <a:ahLst/>
                <a:cxnLst>
                  <a:cxn ang="0">
                    <a:pos x="23" y="35"/>
                  </a:cxn>
                  <a:cxn ang="0">
                    <a:pos x="46" y="27"/>
                  </a:cxn>
                  <a:cxn ang="0">
                    <a:pos x="70" y="19"/>
                  </a:cxn>
                  <a:cxn ang="0">
                    <a:pos x="93" y="8"/>
                  </a:cxn>
                  <a:cxn ang="0">
                    <a:pos x="123" y="4"/>
                  </a:cxn>
                  <a:cxn ang="0">
                    <a:pos x="147" y="0"/>
                  </a:cxn>
                  <a:cxn ang="0">
                    <a:pos x="170" y="8"/>
                  </a:cxn>
                  <a:cxn ang="0">
                    <a:pos x="193" y="15"/>
                  </a:cxn>
                  <a:cxn ang="0">
                    <a:pos x="208" y="39"/>
                  </a:cxn>
                  <a:cxn ang="0">
                    <a:pos x="220" y="63"/>
                  </a:cxn>
                  <a:cxn ang="0">
                    <a:pos x="224" y="87"/>
                  </a:cxn>
                  <a:cxn ang="0">
                    <a:pos x="224" y="110"/>
                  </a:cxn>
                  <a:cxn ang="0">
                    <a:pos x="216" y="134"/>
                  </a:cxn>
                  <a:cxn ang="0">
                    <a:pos x="197" y="157"/>
                  </a:cxn>
                  <a:cxn ang="0">
                    <a:pos x="177" y="176"/>
                  </a:cxn>
                  <a:cxn ang="0">
                    <a:pos x="162" y="188"/>
                  </a:cxn>
                  <a:cxn ang="0">
                    <a:pos x="139" y="197"/>
                  </a:cxn>
                  <a:cxn ang="0">
                    <a:pos x="116" y="200"/>
                  </a:cxn>
                  <a:cxn ang="0">
                    <a:pos x="93" y="204"/>
                  </a:cxn>
                  <a:cxn ang="0">
                    <a:pos x="70" y="204"/>
                  </a:cxn>
                  <a:cxn ang="0">
                    <a:pos x="46" y="204"/>
                  </a:cxn>
                  <a:cxn ang="0">
                    <a:pos x="27" y="185"/>
                  </a:cxn>
                  <a:cxn ang="0">
                    <a:pos x="7" y="165"/>
                  </a:cxn>
                  <a:cxn ang="0">
                    <a:pos x="0" y="134"/>
                  </a:cxn>
                  <a:cxn ang="0">
                    <a:pos x="4" y="110"/>
                  </a:cxn>
                  <a:cxn ang="0">
                    <a:pos x="27" y="114"/>
                  </a:cxn>
                  <a:cxn ang="0">
                    <a:pos x="34" y="141"/>
                  </a:cxn>
                  <a:cxn ang="0">
                    <a:pos x="58" y="157"/>
                  </a:cxn>
                  <a:cxn ang="0">
                    <a:pos x="81" y="161"/>
                  </a:cxn>
                  <a:cxn ang="0">
                    <a:pos x="108" y="157"/>
                  </a:cxn>
                  <a:cxn ang="0">
                    <a:pos x="131" y="153"/>
                  </a:cxn>
                  <a:cxn ang="0">
                    <a:pos x="150" y="138"/>
                  </a:cxn>
                  <a:cxn ang="0">
                    <a:pos x="166" y="114"/>
                  </a:cxn>
                  <a:cxn ang="0">
                    <a:pos x="170" y="90"/>
                  </a:cxn>
                  <a:cxn ang="0">
                    <a:pos x="174" y="66"/>
                  </a:cxn>
                  <a:cxn ang="0">
                    <a:pos x="158" y="51"/>
                  </a:cxn>
                  <a:cxn ang="0">
                    <a:pos x="139" y="31"/>
                  </a:cxn>
                  <a:cxn ang="0">
                    <a:pos x="116" y="35"/>
                  </a:cxn>
                  <a:cxn ang="0">
                    <a:pos x="93" y="43"/>
                  </a:cxn>
                  <a:cxn ang="0">
                    <a:pos x="70" y="51"/>
                  </a:cxn>
                  <a:cxn ang="0">
                    <a:pos x="39" y="71"/>
                  </a:cxn>
                  <a:cxn ang="0">
                    <a:pos x="23" y="90"/>
                  </a:cxn>
                  <a:cxn ang="0">
                    <a:pos x="4" y="78"/>
                  </a:cxn>
                  <a:cxn ang="0">
                    <a:pos x="16" y="63"/>
                  </a:cxn>
                </a:cxnLst>
                <a:rect l="0" t="0" r="r" b="b"/>
                <a:pathLst>
                  <a:path w="224" h="204">
                    <a:moveTo>
                      <a:pt x="16" y="51"/>
                    </a:moveTo>
                    <a:lnTo>
                      <a:pt x="23" y="35"/>
                    </a:lnTo>
                    <a:lnTo>
                      <a:pt x="34" y="31"/>
                    </a:lnTo>
                    <a:lnTo>
                      <a:pt x="46" y="27"/>
                    </a:lnTo>
                    <a:lnTo>
                      <a:pt x="58" y="24"/>
                    </a:lnTo>
                    <a:lnTo>
                      <a:pt x="70" y="19"/>
                    </a:lnTo>
                    <a:lnTo>
                      <a:pt x="81" y="15"/>
                    </a:lnTo>
                    <a:lnTo>
                      <a:pt x="93" y="8"/>
                    </a:lnTo>
                    <a:lnTo>
                      <a:pt x="108" y="8"/>
                    </a:lnTo>
                    <a:lnTo>
                      <a:pt x="123" y="4"/>
                    </a:lnTo>
                    <a:lnTo>
                      <a:pt x="135" y="0"/>
                    </a:lnTo>
                    <a:lnTo>
                      <a:pt x="147" y="0"/>
                    </a:lnTo>
                    <a:lnTo>
                      <a:pt x="158" y="4"/>
                    </a:lnTo>
                    <a:lnTo>
                      <a:pt x="170" y="8"/>
                    </a:lnTo>
                    <a:lnTo>
                      <a:pt x="181" y="12"/>
                    </a:lnTo>
                    <a:lnTo>
                      <a:pt x="193" y="15"/>
                    </a:lnTo>
                    <a:lnTo>
                      <a:pt x="201" y="27"/>
                    </a:lnTo>
                    <a:lnTo>
                      <a:pt x="208" y="39"/>
                    </a:lnTo>
                    <a:lnTo>
                      <a:pt x="213" y="51"/>
                    </a:lnTo>
                    <a:lnTo>
                      <a:pt x="220" y="63"/>
                    </a:lnTo>
                    <a:lnTo>
                      <a:pt x="224" y="75"/>
                    </a:lnTo>
                    <a:lnTo>
                      <a:pt x="224" y="87"/>
                    </a:lnTo>
                    <a:lnTo>
                      <a:pt x="224" y="98"/>
                    </a:lnTo>
                    <a:lnTo>
                      <a:pt x="224" y="110"/>
                    </a:lnTo>
                    <a:lnTo>
                      <a:pt x="220" y="122"/>
                    </a:lnTo>
                    <a:lnTo>
                      <a:pt x="216" y="134"/>
                    </a:lnTo>
                    <a:lnTo>
                      <a:pt x="204" y="145"/>
                    </a:lnTo>
                    <a:lnTo>
                      <a:pt x="197" y="157"/>
                    </a:lnTo>
                    <a:lnTo>
                      <a:pt x="185" y="165"/>
                    </a:lnTo>
                    <a:lnTo>
                      <a:pt x="177" y="176"/>
                    </a:lnTo>
                    <a:lnTo>
                      <a:pt x="166" y="176"/>
                    </a:lnTo>
                    <a:lnTo>
                      <a:pt x="162" y="188"/>
                    </a:lnTo>
                    <a:lnTo>
                      <a:pt x="150" y="188"/>
                    </a:lnTo>
                    <a:lnTo>
                      <a:pt x="139" y="197"/>
                    </a:lnTo>
                    <a:lnTo>
                      <a:pt x="127" y="200"/>
                    </a:lnTo>
                    <a:lnTo>
                      <a:pt x="116" y="200"/>
                    </a:lnTo>
                    <a:lnTo>
                      <a:pt x="104" y="204"/>
                    </a:lnTo>
                    <a:lnTo>
                      <a:pt x="93" y="204"/>
                    </a:lnTo>
                    <a:lnTo>
                      <a:pt x="81" y="204"/>
                    </a:lnTo>
                    <a:lnTo>
                      <a:pt x="70" y="204"/>
                    </a:lnTo>
                    <a:lnTo>
                      <a:pt x="58" y="204"/>
                    </a:lnTo>
                    <a:lnTo>
                      <a:pt x="46" y="204"/>
                    </a:lnTo>
                    <a:lnTo>
                      <a:pt x="39" y="192"/>
                    </a:lnTo>
                    <a:lnTo>
                      <a:pt x="27" y="185"/>
                    </a:lnTo>
                    <a:lnTo>
                      <a:pt x="16" y="176"/>
                    </a:lnTo>
                    <a:lnTo>
                      <a:pt x="7" y="165"/>
                    </a:lnTo>
                    <a:lnTo>
                      <a:pt x="4" y="149"/>
                    </a:lnTo>
                    <a:lnTo>
                      <a:pt x="0" y="134"/>
                    </a:lnTo>
                    <a:lnTo>
                      <a:pt x="0" y="122"/>
                    </a:lnTo>
                    <a:lnTo>
                      <a:pt x="4" y="110"/>
                    </a:lnTo>
                    <a:lnTo>
                      <a:pt x="16" y="106"/>
                    </a:lnTo>
                    <a:lnTo>
                      <a:pt x="27" y="114"/>
                    </a:lnTo>
                    <a:lnTo>
                      <a:pt x="27" y="126"/>
                    </a:lnTo>
                    <a:lnTo>
                      <a:pt x="34" y="141"/>
                    </a:lnTo>
                    <a:lnTo>
                      <a:pt x="46" y="145"/>
                    </a:lnTo>
                    <a:lnTo>
                      <a:pt x="58" y="157"/>
                    </a:lnTo>
                    <a:lnTo>
                      <a:pt x="70" y="161"/>
                    </a:lnTo>
                    <a:lnTo>
                      <a:pt x="81" y="161"/>
                    </a:lnTo>
                    <a:lnTo>
                      <a:pt x="97" y="161"/>
                    </a:lnTo>
                    <a:lnTo>
                      <a:pt x="108" y="157"/>
                    </a:lnTo>
                    <a:lnTo>
                      <a:pt x="120" y="157"/>
                    </a:lnTo>
                    <a:lnTo>
                      <a:pt x="131" y="153"/>
                    </a:lnTo>
                    <a:lnTo>
                      <a:pt x="143" y="149"/>
                    </a:lnTo>
                    <a:lnTo>
                      <a:pt x="150" y="138"/>
                    </a:lnTo>
                    <a:lnTo>
                      <a:pt x="158" y="126"/>
                    </a:lnTo>
                    <a:lnTo>
                      <a:pt x="166" y="114"/>
                    </a:lnTo>
                    <a:lnTo>
                      <a:pt x="166" y="102"/>
                    </a:lnTo>
                    <a:lnTo>
                      <a:pt x="170" y="90"/>
                    </a:lnTo>
                    <a:lnTo>
                      <a:pt x="174" y="78"/>
                    </a:lnTo>
                    <a:lnTo>
                      <a:pt x="174" y="66"/>
                    </a:lnTo>
                    <a:lnTo>
                      <a:pt x="174" y="55"/>
                    </a:lnTo>
                    <a:lnTo>
                      <a:pt x="158" y="51"/>
                    </a:lnTo>
                    <a:lnTo>
                      <a:pt x="150" y="39"/>
                    </a:lnTo>
                    <a:lnTo>
                      <a:pt x="139" y="31"/>
                    </a:lnTo>
                    <a:lnTo>
                      <a:pt x="127" y="31"/>
                    </a:lnTo>
                    <a:lnTo>
                      <a:pt x="116" y="35"/>
                    </a:lnTo>
                    <a:lnTo>
                      <a:pt x="104" y="39"/>
                    </a:lnTo>
                    <a:lnTo>
                      <a:pt x="93" y="43"/>
                    </a:lnTo>
                    <a:lnTo>
                      <a:pt x="81" y="47"/>
                    </a:lnTo>
                    <a:lnTo>
                      <a:pt x="70" y="51"/>
                    </a:lnTo>
                    <a:lnTo>
                      <a:pt x="54" y="59"/>
                    </a:lnTo>
                    <a:lnTo>
                      <a:pt x="39" y="71"/>
                    </a:lnTo>
                    <a:lnTo>
                      <a:pt x="34" y="82"/>
                    </a:lnTo>
                    <a:lnTo>
                      <a:pt x="23" y="90"/>
                    </a:lnTo>
                    <a:lnTo>
                      <a:pt x="11" y="90"/>
                    </a:lnTo>
                    <a:lnTo>
                      <a:pt x="4" y="78"/>
                    </a:lnTo>
                    <a:lnTo>
                      <a:pt x="4" y="66"/>
                    </a:lnTo>
                    <a:lnTo>
                      <a:pt x="16" y="63"/>
                    </a:lnTo>
                    <a:lnTo>
                      <a:pt x="16"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6"/>
              <p:cNvSpPr>
                <a:spLocks/>
              </p:cNvSpPr>
              <p:nvPr/>
            </p:nvSpPr>
            <p:spPr bwMode="auto">
              <a:xfrm>
                <a:off x="1687513" y="2776538"/>
                <a:ext cx="268287" cy="225425"/>
              </a:xfrm>
              <a:custGeom>
                <a:avLst/>
                <a:gdLst/>
                <a:ahLst/>
                <a:cxnLst>
                  <a:cxn ang="0">
                    <a:pos x="32" y="36"/>
                  </a:cxn>
                  <a:cxn ang="0">
                    <a:pos x="48" y="12"/>
                  </a:cxn>
                  <a:cxn ang="0">
                    <a:pos x="71" y="4"/>
                  </a:cxn>
                  <a:cxn ang="0">
                    <a:pos x="99" y="4"/>
                  </a:cxn>
                  <a:cxn ang="0">
                    <a:pos x="122" y="0"/>
                  </a:cxn>
                  <a:cxn ang="0">
                    <a:pos x="146" y="12"/>
                  </a:cxn>
                  <a:cxn ang="0">
                    <a:pos x="165" y="32"/>
                  </a:cxn>
                  <a:cxn ang="0">
                    <a:pos x="165" y="56"/>
                  </a:cxn>
                  <a:cxn ang="0">
                    <a:pos x="157" y="80"/>
                  </a:cxn>
                  <a:cxn ang="0">
                    <a:pos x="146" y="103"/>
                  </a:cxn>
                  <a:cxn ang="0">
                    <a:pos x="134" y="127"/>
                  </a:cxn>
                  <a:cxn ang="0">
                    <a:pos x="111" y="139"/>
                  </a:cxn>
                  <a:cxn ang="0">
                    <a:pos x="87" y="142"/>
                  </a:cxn>
                  <a:cxn ang="0">
                    <a:pos x="63" y="142"/>
                  </a:cxn>
                  <a:cxn ang="0">
                    <a:pos x="39" y="142"/>
                  </a:cxn>
                  <a:cxn ang="0">
                    <a:pos x="16" y="130"/>
                  </a:cxn>
                  <a:cxn ang="0">
                    <a:pos x="4" y="107"/>
                  </a:cxn>
                  <a:cxn ang="0">
                    <a:pos x="0" y="83"/>
                  </a:cxn>
                  <a:cxn ang="0">
                    <a:pos x="20" y="63"/>
                  </a:cxn>
                  <a:cxn ang="0">
                    <a:pos x="32" y="87"/>
                  </a:cxn>
                  <a:cxn ang="0">
                    <a:pos x="48" y="103"/>
                  </a:cxn>
                  <a:cxn ang="0">
                    <a:pos x="71" y="111"/>
                  </a:cxn>
                  <a:cxn ang="0">
                    <a:pos x="99" y="111"/>
                  </a:cxn>
                  <a:cxn ang="0">
                    <a:pos x="114" y="99"/>
                  </a:cxn>
                  <a:cxn ang="0">
                    <a:pos x="126" y="75"/>
                  </a:cxn>
                  <a:cxn ang="0">
                    <a:pos x="130" y="52"/>
                  </a:cxn>
                  <a:cxn ang="0">
                    <a:pos x="111" y="32"/>
                  </a:cxn>
                  <a:cxn ang="0">
                    <a:pos x="87" y="28"/>
                  </a:cxn>
                  <a:cxn ang="0">
                    <a:pos x="59" y="32"/>
                  </a:cxn>
                  <a:cxn ang="0">
                    <a:pos x="44" y="44"/>
                  </a:cxn>
                  <a:cxn ang="0">
                    <a:pos x="32" y="63"/>
                  </a:cxn>
                  <a:cxn ang="0">
                    <a:pos x="28" y="47"/>
                  </a:cxn>
                </a:cxnLst>
                <a:rect l="0" t="0" r="r" b="b"/>
                <a:pathLst>
                  <a:path w="169" h="142">
                    <a:moveTo>
                      <a:pt x="32" y="47"/>
                    </a:moveTo>
                    <a:lnTo>
                      <a:pt x="32" y="36"/>
                    </a:lnTo>
                    <a:lnTo>
                      <a:pt x="39" y="24"/>
                    </a:lnTo>
                    <a:lnTo>
                      <a:pt x="48" y="12"/>
                    </a:lnTo>
                    <a:lnTo>
                      <a:pt x="59" y="8"/>
                    </a:lnTo>
                    <a:lnTo>
                      <a:pt x="71" y="4"/>
                    </a:lnTo>
                    <a:lnTo>
                      <a:pt x="87" y="4"/>
                    </a:lnTo>
                    <a:lnTo>
                      <a:pt x="99" y="4"/>
                    </a:lnTo>
                    <a:lnTo>
                      <a:pt x="111" y="0"/>
                    </a:lnTo>
                    <a:lnTo>
                      <a:pt x="122" y="0"/>
                    </a:lnTo>
                    <a:lnTo>
                      <a:pt x="134" y="8"/>
                    </a:lnTo>
                    <a:lnTo>
                      <a:pt x="146" y="12"/>
                    </a:lnTo>
                    <a:lnTo>
                      <a:pt x="157" y="20"/>
                    </a:lnTo>
                    <a:lnTo>
                      <a:pt x="165" y="32"/>
                    </a:lnTo>
                    <a:lnTo>
                      <a:pt x="169" y="44"/>
                    </a:lnTo>
                    <a:lnTo>
                      <a:pt x="165" y="56"/>
                    </a:lnTo>
                    <a:lnTo>
                      <a:pt x="162" y="68"/>
                    </a:lnTo>
                    <a:lnTo>
                      <a:pt x="157" y="80"/>
                    </a:lnTo>
                    <a:lnTo>
                      <a:pt x="153" y="91"/>
                    </a:lnTo>
                    <a:lnTo>
                      <a:pt x="146" y="103"/>
                    </a:lnTo>
                    <a:lnTo>
                      <a:pt x="138" y="115"/>
                    </a:lnTo>
                    <a:lnTo>
                      <a:pt x="134" y="127"/>
                    </a:lnTo>
                    <a:lnTo>
                      <a:pt x="122" y="130"/>
                    </a:lnTo>
                    <a:lnTo>
                      <a:pt x="111" y="139"/>
                    </a:lnTo>
                    <a:lnTo>
                      <a:pt x="99" y="142"/>
                    </a:lnTo>
                    <a:lnTo>
                      <a:pt x="87" y="142"/>
                    </a:lnTo>
                    <a:lnTo>
                      <a:pt x="75" y="142"/>
                    </a:lnTo>
                    <a:lnTo>
                      <a:pt x="63" y="142"/>
                    </a:lnTo>
                    <a:lnTo>
                      <a:pt x="51" y="142"/>
                    </a:lnTo>
                    <a:lnTo>
                      <a:pt x="39" y="142"/>
                    </a:lnTo>
                    <a:lnTo>
                      <a:pt x="28" y="142"/>
                    </a:lnTo>
                    <a:lnTo>
                      <a:pt x="16" y="130"/>
                    </a:lnTo>
                    <a:lnTo>
                      <a:pt x="8" y="118"/>
                    </a:lnTo>
                    <a:lnTo>
                      <a:pt x="4" y="107"/>
                    </a:lnTo>
                    <a:lnTo>
                      <a:pt x="4" y="95"/>
                    </a:lnTo>
                    <a:lnTo>
                      <a:pt x="0" y="83"/>
                    </a:lnTo>
                    <a:lnTo>
                      <a:pt x="8" y="71"/>
                    </a:lnTo>
                    <a:lnTo>
                      <a:pt x="20" y="63"/>
                    </a:lnTo>
                    <a:lnTo>
                      <a:pt x="32" y="75"/>
                    </a:lnTo>
                    <a:lnTo>
                      <a:pt x="32" y="87"/>
                    </a:lnTo>
                    <a:lnTo>
                      <a:pt x="36" y="99"/>
                    </a:lnTo>
                    <a:lnTo>
                      <a:pt x="48" y="103"/>
                    </a:lnTo>
                    <a:lnTo>
                      <a:pt x="59" y="111"/>
                    </a:lnTo>
                    <a:lnTo>
                      <a:pt x="71" y="111"/>
                    </a:lnTo>
                    <a:lnTo>
                      <a:pt x="87" y="111"/>
                    </a:lnTo>
                    <a:lnTo>
                      <a:pt x="99" y="111"/>
                    </a:lnTo>
                    <a:lnTo>
                      <a:pt x="111" y="111"/>
                    </a:lnTo>
                    <a:lnTo>
                      <a:pt x="114" y="99"/>
                    </a:lnTo>
                    <a:lnTo>
                      <a:pt x="122" y="87"/>
                    </a:lnTo>
                    <a:lnTo>
                      <a:pt x="126" y="75"/>
                    </a:lnTo>
                    <a:lnTo>
                      <a:pt x="130" y="63"/>
                    </a:lnTo>
                    <a:lnTo>
                      <a:pt x="130" y="52"/>
                    </a:lnTo>
                    <a:lnTo>
                      <a:pt x="122" y="40"/>
                    </a:lnTo>
                    <a:lnTo>
                      <a:pt x="111" y="32"/>
                    </a:lnTo>
                    <a:lnTo>
                      <a:pt x="99" y="32"/>
                    </a:lnTo>
                    <a:lnTo>
                      <a:pt x="87" y="28"/>
                    </a:lnTo>
                    <a:lnTo>
                      <a:pt x="71" y="28"/>
                    </a:lnTo>
                    <a:lnTo>
                      <a:pt x="59" y="32"/>
                    </a:lnTo>
                    <a:lnTo>
                      <a:pt x="48" y="32"/>
                    </a:lnTo>
                    <a:lnTo>
                      <a:pt x="44" y="44"/>
                    </a:lnTo>
                    <a:lnTo>
                      <a:pt x="44" y="56"/>
                    </a:lnTo>
                    <a:lnTo>
                      <a:pt x="32" y="63"/>
                    </a:lnTo>
                    <a:lnTo>
                      <a:pt x="20" y="59"/>
                    </a:lnTo>
                    <a:lnTo>
                      <a:pt x="28" y="47"/>
                    </a:lnTo>
                    <a:lnTo>
                      <a:pt x="32" y="4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17"/>
              <p:cNvSpPr>
                <a:spLocks/>
              </p:cNvSpPr>
              <p:nvPr/>
            </p:nvSpPr>
            <p:spPr bwMode="auto">
              <a:xfrm>
                <a:off x="1173163" y="3162300"/>
                <a:ext cx="296862" cy="307975"/>
              </a:xfrm>
              <a:custGeom>
                <a:avLst/>
                <a:gdLst/>
                <a:ahLst/>
                <a:cxnLst>
                  <a:cxn ang="0">
                    <a:pos x="117" y="0"/>
                  </a:cxn>
                  <a:cxn ang="0">
                    <a:pos x="94" y="4"/>
                  </a:cxn>
                  <a:cxn ang="0">
                    <a:pos x="70" y="0"/>
                  </a:cxn>
                  <a:cxn ang="0">
                    <a:pos x="46" y="8"/>
                  </a:cxn>
                  <a:cxn ang="0">
                    <a:pos x="23" y="20"/>
                  </a:cxn>
                  <a:cxn ang="0">
                    <a:pos x="7" y="39"/>
                  </a:cxn>
                  <a:cxn ang="0">
                    <a:pos x="4" y="63"/>
                  </a:cxn>
                  <a:cxn ang="0">
                    <a:pos x="0" y="86"/>
                  </a:cxn>
                  <a:cxn ang="0">
                    <a:pos x="0" y="109"/>
                  </a:cxn>
                  <a:cxn ang="0">
                    <a:pos x="0" y="132"/>
                  </a:cxn>
                  <a:cxn ang="0">
                    <a:pos x="16" y="148"/>
                  </a:cxn>
                  <a:cxn ang="0">
                    <a:pos x="31" y="171"/>
                  </a:cxn>
                  <a:cxn ang="0">
                    <a:pos x="55" y="191"/>
                  </a:cxn>
                  <a:cxn ang="0">
                    <a:pos x="78" y="194"/>
                  </a:cxn>
                  <a:cxn ang="0">
                    <a:pos x="101" y="182"/>
                  </a:cxn>
                  <a:cxn ang="0">
                    <a:pos x="124" y="171"/>
                  </a:cxn>
                  <a:cxn ang="0">
                    <a:pos x="148" y="164"/>
                  </a:cxn>
                  <a:cxn ang="0">
                    <a:pos x="171" y="152"/>
                  </a:cxn>
                  <a:cxn ang="0">
                    <a:pos x="183" y="125"/>
                  </a:cxn>
                  <a:cxn ang="0">
                    <a:pos x="187" y="102"/>
                  </a:cxn>
                  <a:cxn ang="0">
                    <a:pos x="175" y="78"/>
                  </a:cxn>
                  <a:cxn ang="0">
                    <a:pos x="167" y="55"/>
                  </a:cxn>
                  <a:cxn ang="0">
                    <a:pos x="151" y="74"/>
                  </a:cxn>
                  <a:cxn ang="0">
                    <a:pos x="163" y="102"/>
                  </a:cxn>
                  <a:cxn ang="0">
                    <a:pos x="163" y="125"/>
                  </a:cxn>
                  <a:cxn ang="0">
                    <a:pos x="144" y="144"/>
                  </a:cxn>
                  <a:cxn ang="0">
                    <a:pos x="121" y="155"/>
                  </a:cxn>
                  <a:cxn ang="0">
                    <a:pos x="97" y="159"/>
                  </a:cxn>
                  <a:cxn ang="0">
                    <a:pos x="74" y="164"/>
                  </a:cxn>
                  <a:cxn ang="0">
                    <a:pos x="55" y="148"/>
                  </a:cxn>
                  <a:cxn ang="0">
                    <a:pos x="27" y="132"/>
                  </a:cxn>
                  <a:cxn ang="0">
                    <a:pos x="23" y="109"/>
                  </a:cxn>
                  <a:cxn ang="0">
                    <a:pos x="16" y="86"/>
                  </a:cxn>
                  <a:cxn ang="0">
                    <a:pos x="16" y="63"/>
                  </a:cxn>
                  <a:cxn ang="0">
                    <a:pos x="39" y="47"/>
                  </a:cxn>
                  <a:cxn ang="0">
                    <a:pos x="58" y="36"/>
                  </a:cxn>
                  <a:cxn ang="0">
                    <a:pos x="82" y="27"/>
                  </a:cxn>
                  <a:cxn ang="0">
                    <a:pos x="105" y="27"/>
                  </a:cxn>
                  <a:cxn ang="0">
                    <a:pos x="128" y="36"/>
                  </a:cxn>
                  <a:cxn ang="0">
                    <a:pos x="151" y="47"/>
                  </a:cxn>
                </a:cxnLst>
                <a:rect l="0" t="0" r="r" b="b"/>
                <a:pathLst>
                  <a:path w="187" h="194">
                    <a:moveTo>
                      <a:pt x="151" y="36"/>
                    </a:moveTo>
                    <a:lnTo>
                      <a:pt x="117" y="0"/>
                    </a:lnTo>
                    <a:lnTo>
                      <a:pt x="105" y="4"/>
                    </a:lnTo>
                    <a:lnTo>
                      <a:pt x="94" y="4"/>
                    </a:lnTo>
                    <a:lnTo>
                      <a:pt x="82" y="0"/>
                    </a:lnTo>
                    <a:lnTo>
                      <a:pt x="70" y="0"/>
                    </a:lnTo>
                    <a:lnTo>
                      <a:pt x="58" y="4"/>
                    </a:lnTo>
                    <a:lnTo>
                      <a:pt x="46" y="8"/>
                    </a:lnTo>
                    <a:lnTo>
                      <a:pt x="35" y="12"/>
                    </a:lnTo>
                    <a:lnTo>
                      <a:pt x="23" y="20"/>
                    </a:lnTo>
                    <a:lnTo>
                      <a:pt x="19" y="31"/>
                    </a:lnTo>
                    <a:lnTo>
                      <a:pt x="7" y="39"/>
                    </a:lnTo>
                    <a:lnTo>
                      <a:pt x="7" y="51"/>
                    </a:lnTo>
                    <a:lnTo>
                      <a:pt x="4" y="63"/>
                    </a:lnTo>
                    <a:lnTo>
                      <a:pt x="0" y="74"/>
                    </a:lnTo>
                    <a:lnTo>
                      <a:pt x="0" y="86"/>
                    </a:lnTo>
                    <a:lnTo>
                      <a:pt x="0" y="98"/>
                    </a:lnTo>
                    <a:lnTo>
                      <a:pt x="0" y="109"/>
                    </a:lnTo>
                    <a:lnTo>
                      <a:pt x="0" y="121"/>
                    </a:lnTo>
                    <a:lnTo>
                      <a:pt x="0" y="132"/>
                    </a:lnTo>
                    <a:lnTo>
                      <a:pt x="4" y="144"/>
                    </a:lnTo>
                    <a:lnTo>
                      <a:pt x="16" y="148"/>
                    </a:lnTo>
                    <a:lnTo>
                      <a:pt x="19" y="159"/>
                    </a:lnTo>
                    <a:lnTo>
                      <a:pt x="31" y="171"/>
                    </a:lnTo>
                    <a:lnTo>
                      <a:pt x="39" y="182"/>
                    </a:lnTo>
                    <a:lnTo>
                      <a:pt x="55" y="191"/>
                    </a:lnTo>
                    <a:lnTo>
                      <a:pt x="66" y="191"/>
                    </a:lnTo>
                    <a:lnTo>
                      <a:pt x="78" y="194"/>
                    </a:lnTo>
                    <a:lnTo>
                      <a:pt x="89" y="191"/>
                    </a:lnTo>
                    <a:lnTo>
                      <a:pt x="101" y="182"/>
                    </a:lnTo>
                    <a:lnTo>
                      <a:pt x="112" y="179"/>
                    </a:lnTo>
                    <a:lnTo>
                      <a:pt x="124" y="171"/>
                    </a:lnTo>
                    <a:lnTo>
                      <a:pt x="136" y="171"/>
                    </a:lnTo>
                    <a:lnTo>
                      <a:pt x="148" y="164"/>
                    </a:lnTo>
                    <a:lnTo>
                      <a:pt x="160" y="159"/>
                    </a:lnTo>
                    <a:lnTo>
                      <a:pt x="171" y="152"/>
                    </a:lnTo>
                    <a:lnTo>
                      <a:pt x="175" y="140"/>
                    </a:lnTo>
                    <a:lnTo>
                      <a:pt x="183" y="125"/>
                    </a:lnTo>
                    <a:lnTo>
                      <a:pt x="187" y="113"/>
                    </a:lnTo>
                    <a:lnTo>
                      <a:pt x="187" y="102"/>
                    </a:lnTo>
                    <a:lnTo>
                      <a:pt x="179" y="90"/>
                    </a:lnTo>
                    <a:lnTo>
                      <a:pt x="175" y="78"/>
                    </a:lnTo>
                    <a:lnTo>
                      <a:pt x="171" y="66"/>
                    </a:lnTo>
                    <a:lnTo>
                      <a:pt x="167" y="55"/>
                    </a:lnTo>
                    <a:lnTo>
                      <a:pt x="156" y="63"/>
                    </a:lnTo>
                    <a:lnTo>
                      <a:pt x="151" y="74"/>
                    </a:lnTo>
                    <a:lnTo>
                      <a:pt x="160" y="90"/>
                    </a:lnTo>
                    <a:lnTo>
                      <a:pt x="163" y="102"/>
                    </a:lnTo>
                    <a:lnTo>
                      <a:pt x="163" y="113"/>
                    </a:lnTo>
                    <a:lnTo>
                      <a:pt x="163" y="125"/>
                    </a:lnTo>
                    <a:lnTo>
                      <a:pt x="156" y="136"/>
                    </a:lnTo>
                    <a:lnTo>
                      <a:pt x="144" y="144"/>
                    </a:lnTo>
                    <a:lnTo>
                      <a:pt x="132" y="152"/>
                    </a:lnTo>
                    <a:lnTo>
                      <a:pt x="121" y="155"/>
                    </a:lnTo>
                    <a:lnTo>
                      <a:pt x="109" y="155"/>
                    </a:lnTo>
                    <a:lnTo>
                      <a:pt x="97" y="159"/>
                    </a:lnTo>
                    <a:lnTo>
                      <a:pt x="85" y="164"/>
                    </a:lnTo>
                    <a:lnTo>
                      <a:pt x="74" y="164"/>
                    </a:lnTo>
                    <a:lnTo>
                      <a:pt x="62" y="159"/>
                    </a:lnTo>
                    <a:lnTo>
                      <a:pt x="55" y="148"/>
                    </a:lnTo>
                    <a:lnTo>
                      <a:pt x="43" y="140"/>
                    </a:lnTo>
                    <a:lnTo>
                      <a:pt x="27" y="132"/>
                    </a:lnTo>
                    <a:lnTo>
                      <a:pt x="27" y="121"/>
                    </a:lnTo>
                    <a:lnTo>
                      <a:pt x="23" y="109"/>
                    </a:lnTo>
                    <a:lnTo>
                      <a:pt x="16" y="98"/>
                    </a:lnTo>
                    <a:lnTo>
                      <a:pt x="16" y="86"/>
                    </a:lnTo>
                    <a:lnTo>
                      <a:pt x="16" y="74"/>
                    </a:lnTo>
                    <a:lnTo>
                      <a:pt x="16" y="63"/>
                    </a:lnTo>
                    <a:lnTo>
                      <a:pt x="27" y="55"/>
                    </a:lnTo>
                    <a:lnTo>
                      <a:pt x="39" y="47"/>
                    </a:lnTo>
                    <a:lnTo>
                      <a:pt x="46" y="36"/>
                    </a:lnTo>
                    <a:lnTo>
                      <a:pt x="58" y="36"/>
                    </a:lnTo>
                    <a:lnTo>
                      <a:pt x="70" y="27"/>
                    </a:lnTo>
                    <a:lnTo>
                      <a:pt x="82" y="27"/>
                    </a:lnTo>
                    <a:lnTo>
                      <a:pt x="94" y="27"/>
                    </a:lnTo>
                    <a:lnTo>
                      <a:pt x="105" y="27"/>
                    </a:lnTo>
                    <a:lnTo>
                      <a:pt x="117" y="27"/>
                    </a:lnTo>
                    <a:lnTo>
                      <a:pt x="128" y="36"/>
                    </a:lnTo>
                    <a:lnTo>
                      <a:pt x="140" y="43"/>
                    </a:lnTo>
                    <a:lnTo>
                      <a:pt x="151" y="47"/>
                    </a:lnTo>
                    <a:lnTo>
                      <a:pt x="151"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9032"/>
            <a:ext cx="9906000" cy="899883"/>
          </a:xfrm>
        </p:spPr>
        <p:txBody>
          <a:bodyPr/>
          <a:lstStyle/>
          <a:p>
            <a:pPr algn="l"/>
            <a:r>
              <a:rPr lang="en-GB" sz="2500" dirty="0" smtClean="0"/>
              <a:t>Nordic energy regulators’ position paper</a:t>
            </a:r>
            <a:endParaRPr lang="en-GB" sz="2500" dirty="0"/>
          </a:p>
        </p:txBody>
      </p:sp>
      <p:sp>
        <p:nvSpPr>
          <p:cNvPr id="3" name="Pladsholder til indhold 2"/>
          <p:cNvSpPr>
            <a:spLocks noGrp="1"/>
          </p:cNvSpPr>
          <p:nvPr>
            <p:ph idx="1"/>
          </p:nvPr>
        </p:nvSpPr>
        <p:spPr>
          <a:xfrm>
            <a:off x="1" y="1001912"/>
            <a:ext cx="9906000" cy="5602514"/>
          </a:xfrm>
        </p:spPr>
        <p:txBody>
          <a:bodyPr/>
          <a:lstStyle/>
          <a:p>
            <a:r>
              <a:rPr lang="en-GB" sz="2300" dirty="0"/>
              <a:t>Quotations from the paper </a:t>
            </a:r>
            <a:r>
              <a:rPr lang="en-GB" sz="2300" i="1" dirty="0"/>
              <a:t>Competition between Power Exchanges within bidding </a:t>
            </a:r>
            <a:r>
              <a:rPr lang="en-GB" sz="2300" i="1" dirty="0" smtClean="0"/>
              <a:t>zones</a:t>
            </a:r>
            <a:r>
              <a:rPr lang="en-GB" sz="2300" dirty="0" smtClean="0"/>
              <a:t>:</a:t>
            </a:r>
            <a:endParaRPr lang="en-GB" sz="2300" i="1" dirty="0" smtClean="0"/>
          </a:p>
          <a:p>
            <a:r>
              <a:rPr lang="en-GB" sz="2000" i="1" dirty="0" smtClean="0"/>
              <a:t>NordREG </a:t>
            </a:r>
            <a:r>
              <a:rPr lang="en-GB" sz="2000" i="1" dirty="0"/>
              <a:t>believes that one of the keys to designing a structure that actually would open the market for NEMO services to real competition is to make a clear distinction between natural monopoly functions and functions/tasks that can be provided by competitive </a:t>
            </a:r>
            <a:r>
              <a:rPr lang="en-GB" sz="2000" i="1" dirty="0" smtClean="0"/>
              <a:t>companies.</a:t>
            </a:r>
          </a:p>
          <a:p>
            <a:r>
              <a:rPr lang="en-GB" sz="2000" i="1" dirty="0" smtClean="0"/>
              <a:t>The </a:t>
            </a:r>
            <a:r>
              <a:rPr lang="en-GB" sz="2000" i="1" dirty="0"/>
              <a:t>potential shortcomings that we have identified in the structure currently proposed stem from this basic principle not being applied</a:t>
            </a:r>
            <a:r>
              <a:rPr lang="en-GB" sz="2000" i="1" dirty="0" smtClean="0"/>
              <a:t>.</a:t>
            </a:r>
            <a:endParaRPr lang="en-GB" sz="2000" dirty="0"/>
          </a:p>
          <a:p>
            <a:r>
              <a:rPr lang="en-GB" sz="2000" i="1" dirty="0" smtClean="0"/>
              <a:t>(…) monopoly </a:t>
            </a:r>
            <a:r>
              <a:rPr lang="en-GB" sz="2000" i="1" dirty="0"/>
              <a:t>functions are preserved within the </a:t>
            </a:r>
            <a:r>
              <a:rPr lang="en-GB" sz="2000" i="1" dirty="0" smtClean="0"/>
              <a:t>NEMOs</a:t>
            </a:r>
            <a:r>
              <a:rPr lang="en-GB" sz="2000" dirty="0"/>
              <a:t>.</a:t>
            </a:r>
          </a:p>
          <a:p>
            <a:r>
              <a:rPr lang="en-GB" sz="2000" i="1" dirty="0" smtClean="0"/>
              <a:t>(…) In </a:t>
            </a:r>
            <a:r>
              <a:rPr lang="en-GB" sz="2000" i="1" dirty="0"/>
              <a:t>order to be designated a NEMO, new participants have to be prepared to operate the MCO </a:t>
            </a:r>
            <a:r>
              <a:rPr lang="en-GB" sz="2000" i="1" dirty="0" smtClean="0"/>
              <a:t>function.</a:t>
            </a:r>
          </a:p>
          <a:p>
            <a:r>
              <a:rPr lang="en-GB" sz="2000" i="1" dirty="0" smtClean="0"/>
              <a:t>This </a:t>
            </a:r>
            <a:r>
              <a:rPr lang="en-GB" sz="2000" i="1" dirty="0"/>
              <a:t>will require large investments in IT systems and hardware; these investments will increase costs but not contribute to or give any added value to the market </a:t>
            </a:r>
            <a:r>
              <a:rPr lang="en-GB" sz="2000" i="1" dirty="0" smtClean="0"/>
              <a:t>functioning.</a:t>
            </a:r>
            <a:endParaRPr lang="en-GB" sz="2000" dirty="0"/>
          </a:p>
        </p:txBody>
      </p:sp>
      <p:sp>
        <p:nvSpPr>
          <p:cNvPr id="5" name="Pladsholder til slidenummer 4"/>
          <p:cNvSpPr>
            <a:spLocks noGrp="1"/>
          </p:cNvSpPr>
          <p:nvPr>
            <p:ph type="sldNum" sz="quarter" idx="12"/>
          </p:nvPr>
        </p:nvSpPr>
        <p:spPr/>
        <p:txBody>
          <a:bodyPr/>
          <a:lstStyle/>
          <a:p>
            <a:pPr>
              <a:defRPr/>
            </a:pPr>
            <a:fld id="{80AACB3E-9516-4558-9B4B-9689E2C51AB3}" type="slidenum">
              <a:rPr lang="en-GB" smtClean="0"/>
              <a:pPr>
                <a:defRPr/>
              </a:pPr>
              <a:t>13</a:t>
            </a:fld>
            <a:endParaRPr lang="en-GB" dirty="0"/>
          </a:p>
        </p:txBody>
      </p:sp>
      <p:pic>
        <p:nvPicPr>
          <p:cNvPr id="6" name="Picture 7"/>
          <p:cNvPicPr>
            <a:picLocks noChangeAspect="1" noChangeArrowheads="1"/>
          </p:cNvPicPr>
          <p:nvPr/>
        </p:nvPicPr>
        <p:blipFill>
          <a:blip r:embed="rId3" cstate="print"/>
          <a:srcRect/>
          <a:stretch>
            <a:fillRect/>
          </a:stretch>
        </p:blipFill>
        <p:spPr bwMode="auto">
          <a:xfrm>
            <a:off x="8688416" y="418010"/>
            <a:ext cx="1065510" cy="653957"/>
          </a:xfrm>
          <a:prstGeom prst="rect">
            <a:avLst/>
          </a:prstGeom>
          <a:noFill/>
          <a:ln w="9525">
            <a:noFill/>
            <a:miter lim="800000"/>
            <a:headEnd/>
            <a:tailEnd/>
          </a:ln>
          <a:effectLst/>
        </p:spPr>
      </p:pic>
      <p:sp>
        <p:nvSpPr>
          <p:cNvPr id="4" name="Pladsholder til dato 3"/>
          <p:cNvSpPr>
            <a:spLocks noGrp="1"/>
          </p:cNvSpPr>
          <p:nvPr>
            <p:ph type="dt" sz="half" idx="10"/>
          </p:nvPr>
        </p:nvSpPr>
        <p:spPr/>
        <p:txBody>
          <a:bodyPr/>
          <a:lstStyle/>
          <a:p>
            <a:pPr>
              <a:defRPr/>
            </a:pPr>
            <a:r>
              <a:rPr lang="en-US" noProof="0" dirty="0" smtClean="0"/>
              <a:t>3 June 2016</a:t>
            </a:r>
            <a:endParaRPr lang="en-GB" noProof="0" dirty="0"/>
          </a:p>
        </p:txBody>
      </p:sp>
    </p:spTree>
    <p:extLst>
      <p:ext uri="{BB962C8B-B14F-4D97-AF65-F5344CB8AC3E}">
        <p14:creationId xmlns:p14="http://schemas.microsoft.com/office/powerpoint/2010/main" val="1506289403"/>
      </p:ext>
    </p:extLst>
  </p:cSld>
  <p:clrMapOvr>
    <a:masterClrMapping/>
  </p:clrMapOvr>
  <p:transition spd="med">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5074" y="14515"/>
            <a:ext cx="8420100" cy="798286"/>
          </a:xfrm>
        </p:spPr>
        <p:txBody>
          <a:bodyPr/>
          <a:lstStyle/>
          <a:p>
            <a:r>
              <a:rPr lang="en-GB" sz="4400" dirty="0" smtClean="0"/>
              <a:t>Transparency</a:t>
            </a:r>
            <a:endParaRPr lang="en-GB" sz="4400" dirty="0"/>
          </a:p>
        </p:txBody>
      </p:sp>
      <p:sp>
        <p:nvSpPr>
          <p:cNvPr id="3" name="Pladsholder til indhold 2"/>
          <p:cNvSpPr>
            <a:spLocks noGrp="1"/>
          </p:cNvSpPr>
          <p:nvPr>
            <p:ph idx="1"/>
          </p:nvPr>
        </p:nvSpPr>
        <p:spPr>
          <a:xfrm>
            <a:off x="72575" y="1103085"/>
            <a:ext cx="8157026" cy="5152571"/>
          </a:xfrm>
        </p:spPr>
        <p:txBody>
          <a:bodyPr/>
          <a:lstStyle/>
          <a:p>
            <a:r>
              <a:rPr lang="en-GB" sz="2000" dirty="0" smtClean="0"/>
              <a:t>Captive customers: via their grid fees, all consumers and producers </a:t>
            </a:r>
            <a:r>
              <a:rPr lang="en-GB" sz="2000" dirty="0" smtClean="0"/>
              <a:t>were </a:t>
            </a:r>
            <a:r>
              <a:rPr lang="en-GB" sz="2000" dirty="0" smtClean="0"/>
              <a:t>forced to finance the PCR market coupling.</a:t>
            </a:r>
          </a:p>
          <a:p>
            <a:r>
              <a:rPr lang="en-GB" sz="2000" dirty="0" smtClean="0"/>
              <a:t>However, in the Regulatory Reports from the PCR project, the costs are confidential!</a:t>
            </a:r>
          </a:p>
          <a:p>
            <a:r>
              <a:rPr lang="en-GB" sz="2000" dirty="0" smtClean="0">
                <a:solidFill>
                  <a:srgbClr val="008000"/>
                </a:solidFill>
              </a:rPr>
              <a:t>Introducing transparency: the software used to calculate the European spot prices and the European market coupling flows must be </a:t>
            </a:r>
            <a:r>
              <a:rPr lang="en-GB" sz="2000" i="1" dirty="0" smtClean="0">
                <a:solidFill>
                  <a:srgbClr val="008000"/>
                </a:solidFill>
              </a:rPr>
              <a:t>open source</a:t>
            </a:r>
          </a:p>
          <a:p>
            <a:pPr lvl="1"/>
            <a:r>
              <a:rPr lang="en-GB" dirty="0">
                <a:solidFill>
                  <a:srgbClr val="008000"/>
                </a:solidFill>
              </a:rPr>
              <a:t>i</a:t>
            </a:r>
            <a:r>
              <a:rPr lang="en-GB" dirty="0" smtClean="0">
                <a:solidFill>
                  <a:srgbClr val="008000"/>
                </a:solidFill>
              </a:rPr>
              <a:t>e, the software’s source code must be public.</a:t>
            </a:r>
          </a:p>
          <a:p>
            <a:r>
              <a:rPr lang="en-GB" sz="2000" dirty="0" smtClean="0">
                <a:solidFill>
                  <a:srgbClr val="008000"/>
                </a:solidFill>
              </a:rPr>
              <a:t>Giving the </a:t>
            </a:r>
            <a:r>
              <a:rPr lang="en-GB" sz="2000" i="1" dirty="0" smtClean="0">
                <a:solidFill>
                  <a:srgbClr val="008000"/>
                </a:solidFill>
              </a:rPr>
              <a:t>geek community</a:t>
            </a:r>
            <a:r>
              <a:rPr lang="en-GB" sz="2000" dirty="0" smtClean="0">
                <a:solidFill>
                  <a:srgbClr val="008000"/>
                </a:solidFill>
              </a:rPr>
              <a:t> access to the source code gives us a high </a:t>
            </a:r>
            <a:r>
              <a:rPr lang="en-GB" sz="2000" dirty="0">
                <a:solidFill>
                  <a:srgbClr val="008000"/>
                </a:solidFill>
              </a:rPr>
              <a:t>degree of protection against </a:t>
            </a:r>
            <a:r>
              <a:rPr lang="en-GB" sz="2000" dirty="0" smtClean="0">
                <a:solidFill>
                  <a:srgbClr val="008000"/>
                </a:solidFill>
              </a:rPr>
              <a:t>serious software errors</a:t>
            </a:r>
          </a:p>
          <a:p>
            <a:pPr lvl="1"/>
            <a:r>
              <a:rPr lang="en-GB" dirty="0">
                <a:solidFill>
                  <a:srgbClr val="008000"/>
                </a:solidFill>
              </a:rPr>
              <a:t>i</a:t>
            </a:r>
            <a:r>
              <a:rPr lang="en-GB" dirty="0" smtClean="0">
                <a:solidFill>
                  <a:srgbClr val="008000"/>
                </a:solidFill>
              </a:rPr>
              <a:t>e, a high protection against a </a:t>
            </a:r>
            <a:r>
              <a:rPr lang="en-GB" dirty="0">
                <a:solidFill>
                  <a:srgbClr val="008000"/>
                </a:solidFill>
              </a:rPr>
              <a:t>European repetition of the Baltic-Nordic spot chaos 5 August </a:t>
            </a:r>
            <a:r>
              <a:rPr lang="en-GB" dirty="0" smtClean="0">
                <a:solidFill>
                  <a:srgbClr val="008000"/>
                </a:solidFill>
              </a:rPr>
              <a:t>2013.</a:t>
            </a:r>
            <a:endParaRPr lang="en-GB" dirty="0">
              <a:solidFill>
                <a:srgbClr val="008000"/>
              </a:solidFill>
            </a:endParaRPr>
          </a:p>
        </p:txBody>
      </p:sp>
      <p:sp>
        <p:nvSpPr>
          <p:cNvPr id="5" name="Pladsholder til diasnummer 4"/>
          <p:cNvSpPr>
            <a:spLocks noGrp="1"/>
          </p:cNvSpPr>
          <p:nvPr>
            <p:ph type="sldNum" sz="quarter" idx="12"/>
          </p:nvPr>
        </p:nvSpPr>
        <p:spPr/>
        <p:txBody>
          <a:bodyPr/>
          <a:lstStyle/>
          <a:p>
            <a:pPr>
              <a:defRPr/>
            </a:pPr>
            <a:fld id="{80AACB3E-9516-4558-9B4B-9689E2C51AB3}" type="slidenum">
              <a:rPr lang="en-GB" smtClean="0"/>
              <a:pPr>
                <a:defRPr/>
              </a:pPr>
              <a:t>14</a:t>
            </a:fld>
            <a:endParaRPr lang="en-GB" dirty="0"/>
          </a:p>
        </p:txBody>
      </p:sp>
      <p:grpSp>
        <p:nvGrpSpPr>
          <p:cNvPr id="29" name="Gruppe 28"/>
          <p:cNvGrpSpPr/>
          <p:nvPr/>
        </p:nvGrpSpPr>
        <p:grpSpPr>
          <a:xfrm>
            <a:off x="7730870" y="1415857"/>
            <a:ext cx="1986442" cy="1552795"/>
            <a:chOff x="7913594" y="4159023"/>
            <a:chExt cx="1986442" cy="1552795"/>
          </a:xfrm>
        </p:grpSpPr>
        <p:sp>
          <p:nvSpPr>
            <p:cNvPr id="25" name="Tekstboks 24"/>
            <p:cNvSpPr txBox="1"/>
            <p:nvPr/>
          </p:nvSpPr>
          <p:spPr>
            <a:xfrm>
              <a:off x="7913594" y="5065487"/>
              <a:ext cx="1986442" cy="646331"/>
            </a:xfrm>
            <a:prstGeom prst="rect">
              <a:avLst/>
            </a:prstGeom>
            <a:noFill/>
          </p:spPr>
          <p:txBody>
            <a:bodyPr wrap="none" rtlCol="0">
              <a:spAutoFit/>
            </a:bodyPr>
            <a:lstStyle/>
            <a:p>
              <a:pPr algn="ctr"/>
              <a:r>
                <a:rPr lang="en-GB" sz="1800" dirty="0" smtClean="0">
                  <a:solidFill>
                    <a:srgbClr val="003399"/>
                  </a:solidFill>
                </a:rPr>
                <a:t>Where did my</a:t>
              </a:r>
            </a:p>
            <a:p>
              <a:pPr algn="ctr"/>
              <a:r>
                <a:rPr lang="en-GB" sz="1800" dirty="0" smtClean="0">
                  <a:solidFill>
                    <a:srgbClr val="003399"/>
                  </a:solidFill>
                </a:rPr>
                <a:t>money go?</a:t>
              </a:r>
              <a:endParaRPr lang="en-GB" sz="1800" dirty="0">
                <a:solidFill>
                  <a:srgbClr val="003399"/>
                </a:solidFill>
              </a:endParaRPr>
            </a:p>
          </p:txBody>
        </p:sp>
        <p:grpSp>
          <p:nvGrpSpPr>
            <p:cNvPr id="28" name="Gruppe 27"/>
            <p:cNvGrpSpPr/>
            <p:nvPr/>
          </p:nvGrpSpPr>
          <p:grpSpPr>
            <a:xfrm>
              <a:off x="8367065" y="4159023"/>
              <a:ext cx="1079500" cy="894954"/>
              <a:chOff x="8367065" y="4159023"/>
              <a:chExt cx="1079500" cy="894954"/>
            </a:xfrm>
          </p:grpSpPr>
          <p:sp>
            <p:nvSpPr>
              <p:cNvPr id="16" name="Oval 48"/>
              <p:cNvSpPr>
                <a:spLocks noChangeArrowheads="1"/>
              </p:cNvSpPr>
              <p:nvPr/>
            </p:nvSpPr>
            <p:spPr bwMode="auto">
              <a:xfrm>
                <a:off x="8376988" y="4793229"/>
                <a:ext cx="680640" cy="244079"/>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GB" dirty="0"/>
              </a:p>
            </p:txBody>
          </p:sp>
          <p:sp>
            <p:nvSpPr>
              <p:cNvPr id="17" name="Freeform 49"/>
              <p:cNvSpPr>
                <a:spLocks/>
              </p:cNvSpPr>
              <p:nvPr/>
            </p:nvSpPr>
            <p:spPr bwMode="auto">
              <a:xfrm>
                <a:off x="8390876" y="4784101"/>
                <a:ext cx="688830" cy="226219"/>
              </a:xfrm>
              <a:custGeom>
                <a:avLst/>
                <a:gdLst/>
                <a:ahLst/>
                <a:cxnLst>
                  <a:cxn ang="0">
                    <a:pos x="297" y="114"/>
                  </a:cxn>
                  <a:cxn ang="0">
                    <a:pos x="291" y="100"/>
                  </a:cxn>
                  <a:cxn ang="0">
                    <a:pos x="261" y="89"/>
                  </a:cxn>
                  <a:cxn ang="0">
                    <a:pos x="214" y="83"/>
                  </a:cxn>
                  <a:cxn ang="0">
                    <a:pos x="165" y="85"/>
                  </a:cxn>
                  <a:cxn ang="0">
                    <a:pos x="96" y="88"/>
                  </a:cxn>
                  <a:cxn ang="0">
                    <a:pos x="53" y="97"/>
                  </a:cxn>
                  <a:cxn ang="0">
                    <a:pos x="35" y="104"/>
                  </a:cxn>
                  <a:cxn ang="0">
                    <a:pos x="8" y="85"/>
                  </a:cxn>
                  <a:cxn ang="0">
                    <a:pos x="0" y="71"/>
                  </a:cxn>
                  <a:cxn ang="0">
                    <a:pos x="0" y="61"/>
                  </a:cxn>
                  <a:cxn ang="0">
                    <a:pos x="9" y="44"/>
                  </a:cxn>
                  <a:cxn ang="0">
                    <a:pos x="28" y="33"/>
                  </a:cxn>
                  <a:cxn ang="0">
                    <a:pos x="55" y="20"/>
                  </a:cxn>
                  <a:cxn ang="0">
                    <a:pos x="76" y="14"/>
                  </a:cxn>
                  <a:cxn ang="0">
                    <a:pos x="103" y="8"/>
                  </a:cxn>
                  <a:cxn ang="0">
                    <a:pos x="132" y="5"/>
                  </a:cxn>
                  <a:cxn ang="0">
                    <a:pos x="172" y="0"/>
                  </a:cxn>
                  <a:cxn ang="0">
                    <a:pos x="206" y="0"/>
                  </a:cxn>
                  <a:cxn ang="0">
                    <a:pos x="245" y="5"/>
                  </a:cxn>
                  <a:cxn ang="0">
                    <a:pos x="276" y="11"/>
                  </a:cxn>
                  <a:cxn ang="0">
                    <a:pos x="310" y="23"/>
                  </a:cxn>
                  <a:cxn ang="0">
                    <a:pos x="334" y="38"/>
                  </a:cxn>
                  <a:cxn ang="0">
                    <a:pos x="348" y="52"/>
                  </a:cxn>
                  <a:cxn ang="0">
                    <a:pos x="354" y="67"/>
                  </a:cxn>
                  <a:cxn ang="0">
                    <a:pos x="351" y="82"/>
                  </a:cxn>
                  <a:cxn ang="0">
                    <a:pos x="343" y="93"/>
                  </a:cxn>
                  <a:cxn ang="0">
                    <a:pos x="324" y="103"/>
                  </a:cxn>
                  <a:cxn ang="0">
                    <a:pos x="303" y="114"/>
                  </a:cxn>
                  <a:cxn ang="0">
                    <a:pos x="297" y="114"/>
                  </a:cxn>
                </a:cxnLst>
                <a:rect l="0" t="0" r="r" b="b"/>
                <a:pathLst>
                  <a:path w="354" h="114">
                    <a:moveTo>
                      <a:pt x="297" y="114"/>
                    </a:moveTo>
                    <a:lnTo>
                      <a:pt x="291" y="100"/>
                    </a:lnTo>
                    <a:lnTo>
                      <a:pt x="261" y="89"/>
                    </a:lnTo>
                    <a:lnTo>
                      <a:pt x="214" y="83"/>
                    </a:lnTo>
                    <a:lnTo>
                      <a:pt x="165" y="85"/>
                    </a:lnTo>
                    <a:lnTo>
                      <a:pt x="96" y="88"/>
                    </a:lnTo>
                    <a:lnTo>
                      <a:pt x="53" y="97"/>
                    </a:lnTo>
                    <a:lnTo>
                      <a:pt x="35" y="104"/>
                    </a:lnTo>
                    <a:lnTo>
                      <a:pt x="8" y="85"/>
                    </a:lnTo>
                    <a:lnTo>
                      <a:pt x="0" y="71"/>
                    </a:lnTo>
                    <a:lnTo>
                      <a:pt x="0" y="61"/>
                    </a:lnTo>
                    <a:lnTo>
                      <a:pt x="9" y="44"/>
                    </a:lnTo>
                    <a:lnTo>
                      <a:pt x="28" y="33"/>
                    </a:lnTo>
                    <a:lnTo>
                      <a:pt x="55" y="20"/>
                    </a:lnTo>
                    <a:lnTo>
                      <a:pt x="76" y="14"/>
                    </a:lnTo>
                    <a:lnTo>
                      <a:pt x="103" y="8"/>
                    </a:lnTo>
                    <a:lnTo>
                      <a:pt x="132" y="5"/>
                    </a:lnTo>
                    <a:lnTo>
                      <a:pt x="172" y="0"/>
                    </a:lnTo>
                    <a:lnTo>
                      <a:pt x="206" y="0"/>
                    </a:lnTo>
                    <a:lnTo>
                      <a:pt x="245" y="5"/>
                    </a:lnTo>
                    <a:lnTo>
                      <a:pt x="276" y="11"/>
                    </a:lnTo>
                    <a:lnTo>
                      <a:pt x="310" y="23"/>
                    </a:lnTo>
                    <a:lnTo>
                      <a:pt x="334" y="38"/>
                    </a:lnTo>
                    <a:lnTo>
                      <a:pt x="348" y="52"/>
                    </a:lnTo>
                    <a:lnTo>
                      <a:pt x="354" y="67"/>
                    </a:lnTo>
                    <a:lnTo>
                      <a:pt x="351" y="82"/>
                    </a:lnTo>
                    <a:lnTo>
                      <a:pt x="343" y="93"/>
                    </a:lnTo>
                    <a:lnTo>
                      <a:pt x="324" y="103"/>
                    </a:lnTo>
                    <a:lnTo>
                      <a:pt x="303" y="114"/>
                    </a:lnTo>
                    <a:lnTo>
                      <a:pt x="297" y="114"/>
                    </a:lnTo>
                    <a:close/>
                  </a:path>
                </a:pathLst>
              </a:custGeom>
              <a:solidFill>
                <a:srgbClr val="676767"/>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GB" dirty="0"/>
              </a:p>
            </p:txBody>
          </p:sp>
          <p:sp>
            <p:nvSpPr>
              <p:cNvPr id="19" name="Freeform 51"/>
              <p:cNvSpPr>
                <a:spLocks/>
              </p:cNvSpPr>
              <p:nvPr/>
            </p:nvSpPr>
            <p:spPr bwMode="auto">
              <a:xfrm>
                <a:off x="8603206" y="4159023"/>
                <a:ext cx="250031" cy="341313"/>
              </a:xfrm>
              <a:custGeom>
                <a:avLst/>
                <a:gdLst/>
                <a:ahLst/>
                <a:cxnLst>
                  <a:cxn ang="0">
                    <a:pos x="32" y="115"/>
                  </a:cxn>
                  <a:cxn ang="0">
                    <a:pos x="18" y="107"/>
                  </a:cxn>
                  <a:cxn ang="0">
                    <a:pos x="8" y="95"/>
                  </a:cxn>
                  <a:cxn ang="0">
                    <a:pos x="3" y="75"/>
                  </a:cxn>
                  <a:cxn ang="0">
                    <a:pos x="6" y="57"/>
                  </a:cxn>
                  <a:cxn ang="0">
                    <a:pos x="14" y="39"/>
                  </a:cxn>
                  <a:cxn ang="0">
                    <a:pos x="29" y="25"/>
                  </a:cxn>
                  <a:cxn ang="0">
                    <a:pos x="50" y="12"/>
                  </a:cxn>
                  <a:cxn ang="0">
                    <a:pos x="78" y="1"/>
                  </a:cxn>
                  <a:cxn ang="0">
                    <a:pos x="95" y="0"/>
                  </a:cxn>
                  <a:cxn ang="0">
                    <a:pos x="112" y="6"/>
                  </a:cxn>
                  <a:cxn ang="0">
                    <a:pos x="119" y="17"/>
                  </a:cxn>
                  <a:cxn ang="0">
                    <a:pos x="126" y="40"/>
                  </a:cxn>
                  <a:cxn ang="0">
                    <a:pos x="123" y="56"/>
                  </a:cxn>
                  <a:cxn ang="0">
                    <a:pos x="118" y="75"/>
                  </a:cxn>
                  <a:cxn ang="0">
                    <a:pos x="104" y="92"/>
                  </a:cxn>
                  <a:cxn ang="0">
                    <a:pos x="89" y="103"/>
                  </a:cxn>
                  <a:cxn ang="0">
                    <a:pos x="67" y="115"/>
                  </a:cxn>
                  <a:cxn ang="0">
                    <a:pos x="51" y="119"/>
                  </a:cxn>
                  <a:cxn ang="0">
                    <a:pos x="44" y="137"/>
                  </a:cxn>
                  <a:cxn ang="0">
                    <a:pos x="32" y="153"/>
                  </a:cxn>
                  <a:cxn ang="0">
                    <a:pos x="19" y="172"/>
                  </a:cxn>
                  <a:cxn ang="0">
                    <a:pos x="3" y="172"/>
                  </a:cxn>
                  <a:cxn ang="0">
                    <a:pos x="0" y="164"/>
                  </a:cxn>
                  <a:cxn ang="0">
                    <a:pos x="3" y="149"/>
                  </a:cxn>
                  <a:cxn ang="0">
                    <a:pos x="15" y="139"/>
                  </a:cxn>
                  <a:cxn ang="0">
                    <a:pos x="32" y="115"/>
                  </a:cxn>
                </a:cxnLst>
                <a:rect l="0" t="0" r="r" b="b"/>
                <a:pathLst>
                  <a:path w="126" h="172">
                    <a:moveTo>
                      <a:pt x="32" y="115"/>
                    </a:moveTo>
                    <a:lnTo>
                      <a:pt x="18" y="107"/>
                    </a:lnTo>
                    <a:lnTo>
                      <a:pt x="8" y="95"/>
                    </a:lnTo>
                    <a:lnTo>
                      <a:pt x="3" y="75"/>
                    </a:lnTo>
                    <a:lnTo>
                      <a:pt x="6" y="57"/>
                    </a:lnTo>
                    <a:lnTo>
                      <a:pt x="14" y="39"/>
                    </a:lnTo>
                    <a:lnTo>
                      <a:pt x="29" y="25"/>
                    </a:lnTo>
                    <a:lnTo>
                      <a:pt x="50" y="12"/>
                    </a:lnTo>
                    <a:lnTo>
                      <a:pt x="78" y="1"/>
                    </a:lnTo>
                    <a:lnTo>
                      <a:pt x="95" y="0"/>
                    </a:lnTo>
                    <a:lnTo>
                      <a:pt x="112" y="6"/>
                    </a:lnTo>
                    <a:lnTo>
                      <a:pt x="119" y="17"/>
                    </a:lnTo>
                    <a:lnTo>
                      <a:pt x="126" y="40"/>
                    </a:lnTo>
                    <a:lnTo>
                      <a:pt x="123" y="56"/>
                    </a:lnTo>
                    <a:lnTo>
                      <a:pt x="118" y="75"/>
                    </a:lnTo>
                    <a:lnTo>
                      <a:pt x="104" y="92"/>
                    </a:lnTo>
                    <a:lnTo>
                      <a:pt x="89" y="103"/>
                    </a:lnTo>
                    <a:lnTo>
                      <a:pt x="67" y="115"/>
                    </a:lnTo>
                    <a:lnTo>
                      <a:pt x="51" y="119"/>
                    </a:lnTo>
                    <a:lnTo>
                      <a:pt x="44" y="137"/>
                    </a:lnTo>
                    <a:lnTo>
                      <a:pt x="32" y="153"/>
                    </a:lnTo>
                    <a:lnTo>
                      <a:pt x="19" y="172"/>
                    </a:lnTo>
                    <a:lnTo>
                      <a:pt x="3" y="172"/>
                    </a:lnTo>
                    <a:lnTo>
                      <a:pt x="0" y="164"/>
                    </a:lnTo>
                    <a:lnTo>
                      <a:pt x="3" y="149"/>
                    </a:lnTo>
                    <a:lnTo>
                      <a:pt x="15" y="139"/>
                    </a:lnTo>
                    <a:lnTo>
                      <a:pt x="32" y="115"/>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GB" dirty="0"/>
              </a:p>
            </p:txBody>
          </p:sp>
          <p:sp>
            <p:nvSpPr>
              <p:cNvPr id="20" name="Freeform 52"/>
              <p:cNvSpPr>
                <a:spLocks/>
              </p:cNvSpPr>
              <p:nvPr/>
            </p:nvSpPr>
            <p:spPr bwMode="auto">
              <a:xfrm>
                <a:off x="8879034" y="4170929"/>
                <a:ext cx="367109" cy="367110"/>
              </a:xfrm>
              <a:custGeom>
                <a:avLst/>
                <a:gdLst/>
                <a:ahLst/>
                <a:cxnLst>
                  <a:cxn ang="0">
                    <a:pos x="17" y="8"/>
                  </a:cxn>
                  <a:cxn ang="0">
                    <a:pos x="42" y="0"/>
                  </a:cxn>
                  <a:cxn ang="0">
                    <a:pos x="69" y="0"/>
                  </a:cxn>
                  <a:cxn ang="0">
                    <a:pos x="105" y="8"/>
                  </a:cxn>
                  <a:cxn ang="0">
                    <a:pos x="128" y="21"/>
                  </a:cxn>
                  <a:cxn ang="0">
                    <a:pos x="146" y="39"/>
                  </a:cxn>
                  <a:cxn ang="0">
                    <a:pos x="160" y="59"/>
                  </a:cxn>
                  <a:cxn ang="0">
                    <a:pos x="170" y="86"/>
                  </a:cxn>
                  <a:cxn ang="0">
                    <a:pos x="182" y="121"/>
                  </a:cxn>
                  <a:cxn ang="0">
                    <a:pos x="185" y="143"/>
                  </a:cxn>
                  <a:cxn ang="0">
                    <a:pos x="182" y="165"/>
                  </a:cxn>
                  <a:cxn ang="0">
                    <a:pos x="170" y="177"/>
                  </a:cxn>
                  <a:cxn ang="0">
                    <a:pos x="146" y="184"/>
                  </a:cxn>
                  <a:cxn ang="0">
                    <a:pos x="116" y="185"/>
                  </a:cxn>
                  <a:cxn ang="0">
                    <a:pos x="89" y="180"/>
                  </a:cxn>
                  <a:cxn ang="0">
                    <a:pos x="75" y="169"/>
                  </a:cxn>
                  <a:cxn ang="0">
                    <a:pos x="72" y="149"/>
                  </a:cxn>
                  <a:cxn ang="0">
                    <a:pos x="72" y="127"/>
                  </a:cxn>
                  <a:cxn ang="0">
                    <a:pos x="77" y="112"/>
                  </a:cxn>
                  <a:cxn ang="0">
                    <a:pos x="75" y="96"/>
                  </a:cxn>
                  <a:cxn ang="0">
                    <a:pos x="67" y="86"/>
                  </a:cxn>
                  <a:cxn ang="0">
                    <a:pos x="53" y="80"/>
                  </a:cxn>
                  <a:cxn ang="0">
                    <a:pos x="31" y="80"/>
                  </a:cxn>
                  <a:cxn ang="0">
                    <a:pos x="13" y="75"/>
                  </a:cxn>
                  <a:cxn ang="0">
                    <a:pos x="3" y="63"/>
                  </a:cxn>
                  <a:cxn ang="0">
                    <a:pos x="0" y="44"/>
                  </a:cxn>
                  <a:cxn ang="0">
                    <a:pos x="5" y="23"/>
                  </a:cxn>
                  <a:cxn ang="0">
                    <a:pos x="17" y="8"/>
                  </a:cxn>
                </a:cxnLst>
                <a:rect l="0" t="0" r="r" b="b"/>
                <a:pathLst>
                  <a:path w="185" h="185">
                    <a:moveTo>
                      <a:pt x="17" y="8"/>
                    </a:moveTo>
                    <a:lnTo>
                      <a:pt x="42" y="0"/>
                    </a:lnTo>
                    <a:lnTo>
                      <a:pt x="69" y="0"/>
                    </a:lnTo>
                    <a:lnTo>
                      <a:pt x="105" y="8"/>
                    </a:lnTo>
                    <a:lnTo>
                      <a:pt x="128" y="21"/>
                    </a:lnTo>
                    <a:lnTo>
                      <a:pt x="146" y="39"/>
                    </a:lnTo>
                    <a:lnTo>
                      <a:pt x="160" y="59"/>
                    </a:lnTo>
                    <a:lnTo>
                      <a:pt x="170" y="86"/>
                    </a:lnTo>
                    <a:lnTo>
                      <a:pt x="182" y="121"/>
                    </a:lnTo>
                    <a:lnTo>
                      <a:pt x="185" y="143"/>
                    </a:lnTo>
                    <a:lnTo>
                      <a:pt x="182" y="165"/>
                    </a:lnTo>
                    <a:lnTo>
                      <a:pt x="170" y="177"/>
                    </a:lnTo>
                    <a:lnTo>
                      <a:pt x="146" y="184"/>
                    </a:lnTo>
                    <a:lnTo>
                      <a:pt x="116" y="185"/>
                    </a:lnTo>
                    <a:lnTo>
                      <a:pt x="89" y="180"/>
                    </a:lnTo>
                    <a:lnTo>
                      <a:pt x="75" y="169"/>
                    </a:lnTo>
                    <a:lnTo>
                      <a:pt x="72" y="149"/>
                    </a:lnTo>
                    <a:lnTo>
                      <a:pt x="72" y="127"/>
                    </a:lnTo>
                    <a:lnTo>
                      <a:pt x="77" y="112"/>
                    </a:lnTo>
                    <a:lnTo>
                      <a:pt x="75" y="96"/>
                    </a:lnTo>
                    <a:lnTo>
                      <a:pt x="67" y="86"/>
                    </a:lnTo>
                    <a:lnTo>
                      <a:pt x="53" y="80"/>
                    </a:lnTo>
                    <a:lnTo>
                      <a:pt x="31" y="80"/>
                    </a:lnTo>
                    <a:lnTo>
                      <a:pt x="13" y="75"/>
                    </a:lnTo>
                    <a:lnTo>
                      <a:pt x="3" y="63"/>
                    </a:lnTo>
                    <a:lnTo>
                      <a:pt x="0" y="44"/>
                    </a:lnTo>
                    <a:lnTo>
                      <a:pt x="5" y="23"/>
                    </a:lnTo>
                    <a:lnTo>
                      <a:pt x="17" y="8"/>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GB" dirty="0"/>
              </a:p>
            </p:txBody>
          </p:sp>
          <p:sp>
            <p:nvSpPr>
              <p:cNvPr id="21" name="Freeform 53"/>
              <p:cNvSpPr>
                <a:spLocks/>
              </p:cNvSpPr>
              <p:nvPr/>
            </p:nvSpPr>
            <p:spPr bwMode="auto">
              <a:xfrm>
                <a:off x="8777831" y="4260226"/>
                <a:ext cx="182563" cy="281781"/>
              </a:xfrm>
              <a:custGeom>
                <a:avLst/>
                <a:gdLst/>
                <a:ahLst/>
                <a:cxnLst>
                  <a:cxn ang="0">
                    <a:pos x="43" y="34"/>
                  </a:cxn>
                  <a:cxn ang="0">
                    <a:pos x="60" y="4"/>
                  </a:cxn>
                  <a:cxn ang="0">
                    <a:pos x="77" y="0"/>
                  </a:cxn>
                  <a:cxn ang="0">
                    <a:pos x="89" y="9"/>
                  </a:cxn>
                  <a:cxn ang="0">
                    <a:pos x="92" y="26"/>
                  </a:cxn>
                  <a:cxn ang="0">
                    <a:pos x="63" y="40"/>
                  </a:cxn>
                  <a:cxn ang="0">
                    <a:pos x="49" y="53"/>
                  </a:cxn>
                  <a:cxn ang="0">
                    <a:pos x="49" y="65"/>
                  </a:cxn>
                  <a:cxn ang="0">
                    <a:pos x="69" y="87"/>
                  </a:cxn>
                  <a:cxn ang="0">
                    <a:pos x="85" y="112"/>
                  </a:cxn>
                  <a:cxn ang="0">
                    <a:pos x="88" y="125"/>
                  </a:cxn>
                  <a:cxn ang="0">
                    <a:pos x="77" y="131"/>
                  </a:cxn>
                  <a:cxn ang="0">
                    <a:pos x="60" y="129"/>
                  </a:cxn>
                  <a:cxn ang="0">
                    <a:pos x="32" y="122"/>
                  </a:cxn>
                  <a:cxn ang="0">
                    <a:pos x="14" y="127"/>
                  </a:cxn>
                  <a:cxn ang="0">
                    <a:pos x="11" y="142"/>
                  </a:cxn>
                  <a:cxn ang="0">
                    <a:pos x="3" y="142"/>
                  </a:cxn>
                  <a:cxn ang="0">
                    <a:pos x="0" y="126"/>
                  </a:cxn>
                  <a:cxn ang="0">
                    <a:pos x="14" y="109"/>
                  </a:cxn>
                  <a:cxn ang="0">
                    <a:pos x="38" y="106"/>
                  </a:cxn>
                  <a:cxn ang="0">
                    <a:pos x="63" y="112"/>
                  </a:cxn>
                  <a:cxn ang="0">
                    <a:pos x="51" y="92"/>
                  </a:cxn>
                  <a:cxn ang="0">
                    <a:pos x="31" y="72"/>
                  </a:cxn>
                  <a:cxn ang="0">
                    <a:pos x="27" y="57"/>
                  </a:cxn>
                  <a:cxn ang="0">
                    <a:pos x="32" y="45"/>
                  </a:cxn>
                  <a:cxn ang="0">
                    <a:pos x="43" y="34"/>
                  </a:cxn>
                </a:cxnLst>
                <a:rect l="0" t="0" r="r" b="b"/>
                <a:pathLst>
                  <a:path w="92" h="142">
                    <a:moveTo>
                      <a:pt x="43" y="34"/>
                    </a:moveTo>
                    <a:lnTo>
                      <a:pt x="60" y="4"/>
                    </a:lnTo>
                    <a:lnTo>
                      <a:pt x="77" y="0"/>
                    </a:lnTo>
                    <a:lnTo>
                      <a:pt x="89" y="9"/>
                    </a:lnTo>
                    <a:lnTo>
                      <a:pt x="92" y="26"/>
                    </a:lnTo>
                    <a:lnTo>
                      <a:pt x="63" y="40"/>
                    </a:lnTo>
                    <a:lnTo>
                      <a:pt x="49" y="53"/>
                    </a:lnTo>
                    <a:lnTo>
                      <a:pt x="49" y="65"/>
                    </a:lnTo>
                    <a:lnTo>
                      <a:pt x="69" y="87"/>
                    </a:lnTo>
                    <a:lnTo>
                      <a:pt x="85" y="112"/>
                    </a:lnTo>
                    <a:lnTo>
                      <a:pt x="88" y="125"/>
                    </a:lnTo>
                    <a:lnTo>
                      <a:pt x="77" y="131"/>
                    </a:lnTo>
                    <a:lnTo>
                      <a:pt x="60" y="129"/>
                    </a:lnTo>
                    <a:lnTo>
                      <a:pt x="32" y="122"/>
                    </a:lnTo>
                    <a:lnTo>
                      <a:pt x="14" y="127"/>
                    </a:lnTo>
                    <a:lnTo>
                      <a:pt x="11" y="142"/>
                    </a:lnTo>
                    <a:lnTo>
                      <a:pt x="3" y="142"/>
                    </a:lnTo>
                    <a:lnTo>
                      <a:pt x="0" y="126"/>
                    </a:lnTo>
                    <a:lnTo>
                      <a:pt x="14" y="109"/>
                    </a:lnTo>
                    <a:lnTo>
                      <a:pt x="38" y="106"/>
                    </a:lnTo>
                    <a:lnTo>
                      <a:pt x="63" y="112"/>
                    </a:lnTo>
                    <a:lnTo>
                      <a:pt x="51" y="92"/>
                    </a:lnTo>
                    <a:lnTo>
                      <a:pt x="31" y="72"/>
                    </a:lnTo>
                    <a:lnTo>
                      <a:pt x="27" y="57"/>
                    </a:lnTo>
                    <a:lnTo>
                      <a:pt x="32" y="45"/>
                    </a:lnTo>
                    <a:lnTo>
                      <a:pt x="43" y="34"/>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GB" dirty="0"/>
              </a:p>
            </p:txBody>
          </p:sp>
          <p:sp>
            <p:nvSpPr>
              <p:cNvPr id="22" name="Freeform 54"/>
              <p:cNvSpPr>
                <a:spLocks/>
              </p:cNvSpPr>
              <p:nvPr/>
            </p:nvSpPr>
            <p:spPr bwMode="auto">
              <a:xfrm>
                <a:off x="8799659" y="4482476"/>
                <a:ext cx="323453" cy="236141"/>
              </a:xfrm>
              <a:custGeom>
                <a:avLst/>
                <a:gdLst/>
                <a:ahLst/>
                <a:cxnLst>
                  <a:cxn ang="0">
                    <a:pos x="77" y="3"/>
                  </a:cxn>
                  <a:cxn ang="0">
                    <a:pos x="127" y="0"/>
                  </a:cxn>
                  <a:cxn ang="0">
                    <a:pos x="152" y="3"/>
                  </a:cxn>
                  <a:cxn ang="0">
                    <a:pos x="163" y="9"/>
                  </a:cxn>
                  <a:cxn ang="0">
                    <a:pos x="162" y="25"/>
                  </a:cxn>
                  <a:cxn ang="0">
                    <a:pos x="147" y="33"/>
                  </a:cxn>
                  <a:cxn ang="0">
                    <a:pos x="106" y="35"/>
                  </a:cxn>
                  <a:cxn ang="0">
                    <a:pos x="61" y="32"/>
                  </a:cxn>
                  <a:cxn ang="0">
                    <a:pos x="41" y="29"/>
                  </a:cxn>
                  <a:cxn ang="0">
                    <a:pos x="44" y="40"/>
                  </a:cxn>
                  <a:cxn ang="0">
                    <a:pos x="78" y="71"/>
                  </a:cxn>
                  <a:cxn ang="0">
                    <a:pos x="94" y="104"/>
                  </a:cxn>
                  <a:cxn ang="0">
                    <a:pos x="94" y="110"/>
                  </a:cxn>
                  <a:cxn ang="0">
                    <a:pos x="88" y="119"/>
                  </a:cxn>
                  <a:cxn ang="0">
                    <a:pos x="66" y="119"/>
                  </a:cxn>
                  <a:cxn ang="0">
                    <a:pos x="39" y="110"/>
                  </a:cxn>
                  <a:cxn ang="0">
                    <a:pos x="14" y="110"/>
                  </a:cxn>
                  <a:cxn ang="0">
                    <a:pos x="2" y="107"/>
                  </a:cxn>
                  <a:cxn ang="0">
                    <a:pos x="0" y="97"/>
                  </a:cxn>
                  <a:cxn ang="0">
                    <a:pos x="28" y="86"/>
                  </a:cxn>
                  <a:cxn ang="0">
                    <a:pos x="50" y="91"/>
                  </a:cxn>
                  <a:cxn ang="0">
                    <a:pos x="70" y="96"/>
                  </a:cxn>
                  <a:cxn ang="0">
                    <a:pos x="55" y="77"/>
                  </a:cxn>
                  <a:cxn ang="0">
                    <a:pos x="31" y="54"/>
                  </a:cxn>
                  <a:cxn ang="0">
                    <a:pos x="14" y="36"/>
                  </a:cxn>
                  <a:cxn ang="0">
                    <a:pos x="16" y="18"/>
                  </a:cxn>
                  <a:cxn ang="0">
                    <a:pos x="23" y="11"/>
                  </a:cxn>
                  <a:cxn ang="0">
                    <a:pos x="44" y="6"/>
                  </a:cxn>
                  <a:cxn ang="0">
                    <a:pos x="77" y="3"/>
                  </a:cxn>
                </a:cxnLst>
                <a:rect l="0" t="0" r="r" b="b"/>
                <a:pathLst>
                  <a:path w="163" h="119">
                    <a:moveTo>
                      <a:pt x="77" y="3"/>
                    </a:moveTo>
                    <a:lnTo>
                      <a:pt x="127" y="0"/>
                    </a:lnTo>
                    <a:lnTo>
                      <a:pt x="152" y="3"/>
                    </a:lnTo>
                    <a:lnTo>
                      <a:pt x="163" y="9"/>
                    </a:lnTo>
                    <a:lnTo>
                      <a:pt x="162" y="25"/>
                    </a:lnTo>
                    <a:lnTo>
                      <a:pt x="147" y="33"/>
                    </a:lnTo>
                    <a:lnTo>
                      <a:pt x="106" y="35"/>
                    </a:lnTo>
                    <a:lnTo>
                      <a:pt x="61" y="32"/>
                    </a:lnTo>
                    <a:lnTo>
                      <a:pt x="41" y="29"/>
                    </a:lnTo>
                    <a:lnTo>
                      <a:pt x="44" y="40"/>
                    </a:lnTo>
                    <a:lnTo>
                      <a:pt x="78" y="71"/>
                    </a:lnTo>
                    <a:lnTo>
                      <a:pt x="94" y="104"/>
                    </a:lnTo>
                    <a:lnTo>
                      <a:pt x="94" y="110"/>
                    </a:lnTo>
                    <a:lnTo>
                      <a:pt x="88" y="119"/>
                    </a:lnTo>
                    <a:lnTo>
                      <a:pt x="66" y="119"/>
                    </a:lnTo>
                    <a:lnTo>
                      <a:pt x="39" y="110"/>
                    </a:lnTo>
                    <a:lnTo>
                      <a:pt x="14" y="110"/>
                    </a:lnTo>
                    <a:lnTo>
                      <a:pt x="2" y="107"/>
                    </a:lnTo>
                    <a:lnTo>
                      <a:pt x="0" y="97"/>
                    </a:lnTo>
                    <a:lnTo>
                      <a:pt x="28" y="86"/>
                    </a:lnTo>
                    <a:lnTo>
                      <a:pt x="50" y="91"/>
                    </a:lnTo>
                    <a:lnTo>
                      <a:pt x="70" y="96"/>
                    </a:lnTo>
                    <a:lnTo>
                      <a:pt x="55" y="77"/>
                    </a:lnTo>
                    <a:lnTo>
                      <a:pt x="31" y="54"/>
                    </a:lnTo>
                    <a:lnTo>
                      <a:pt x="14" y="36"/>
                    </a:lnTo>
                    <a:lnTo>
                      <a:pt x="16" y="18"/>
                    </a:lnTo>
                    <a:lnTo>
                      <a:pt x="23" y="11"/>
                    </a:lnTo>
                    <a:lnTo>
                      <a:pt x="44" y="6"/>
                    </a:lnTo>
                    <a:lnTo>
                      <a:pt x="77" y="3"/>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GB" dirty="0"/>
              </a:p>
            </p:txBody>
          </p:sp>
          <p:sp>
            <p:nvSpPr>
              <p:cNvPr id="23" name="Freeform 55"/>
              <p:cNvSpPr>
                <a:spLocks/>
              </p:cNvSpPr>
              <p:nvPr/>
            </p:nvSpPr>
            <p:spPr bwMode="auto">
              <a:xfrm>
                <a:off x="9119144" y="4488429"/>
                <a:ext cx="281781" cy="287735"/>
              </a:xfrm>
              <a:custGeom>
                <a:avLst/>
                <a:gdLst/>
                <a:ahLst/>
                <a:cxnLst>
                  <a:cxn ang="0">
                    <a:pos x="88" y="23"/>
                  </a:cxn>
                  <a:cxn ang="0">
                    <a:pos x="40" y="4"/>
                  </a:cxn>
                  <a:cxn ang="0">
                    <a:pos x="16" y="0"/>
                  </a:cxn>
                  <a:cxn ang="0">
                    <a:pos x="3" y="3"/>
                  </a:cxn>
                  <a:cxn ang="0">
                    <a:pos x="0" y="18"/>
                  </a:cxn>
                  <a:cxn ang="0">
                    <a:pos x="11" y="30"/>
                  </a:cxn>
                  <a:cxn ang="0">
                    <a:pos x="50" y="43"/>
                  </a:cxn>
                  <a:cxn ang="0">
                    <a:pos x="94" y="54"/>
                  </a:cxn>
                  <a:cxn ang="0">
                    <a:pos x="114" y="59"/>
                  </a:cxn>
                  <a:cxn ang="0">
                    <a:pos x="107" y="68"/>
                  </a:cxn>
                  <a:cxn ang="0">
                    <a:pos x="66" y="86"/>
                  </a:cxn>
                  <a:cxn ang="0">
                    <a:pos x="41" y="113"/>
                  </a:cxn>
                  <a:cxn ang="0">
                    <a:pos x="38" y="118"/>
                  </a:cxn>
                  <a:cxn ang="0">
                    <a:pos x="42" y="128"/>
                  </a:cxn>
                  <a:cxn ang="0">
                    <a:pos x="62" y="136"/>
                  </a:cxn>
                  <a:cxn ang="0">
                    <a:pos x="91" y="134"/>
                  </a:cxn>
                  <a:cxn ang="0">
                    <a:pos x="114" y="143"/>
                  </a:cxn>
                  <a:cxn ang="0">
                    <a:pos x="127" y="145"/>
                  </a:cxn>
                  <a:cxn ang="0">
                    <a:pos x="133" y="134"/>
                  </a:cxn>
                  <a:cxn ang="0">
                    <a:pos x="109" y="116"/>
                  </a:cxn>
                  <a:cxn ang="0">
                    <a:pos x="85" y="114"/>
                  </a:cxn>
                  <a:cxn ang="0">
                    <a:pos x="66" y="112"/>
                  </a:cxn>
                  <a:cxn ang="0">
                    <a:pos x="85" y="99"/>
                  </a:cxn>
                  <a:cxn ang="0">
                    <a:pos x="116" y="85"/>
                  </a:cxn>
                  <a:cxn ang="0">
                    <a:pos x="137" y="74"/>
                  </a:cxn>
                  <a:cxn ang="0">
                    <a:pos x="142" y="56"/>
                  </a:cxn>
                  <a:cxn ang="0">
                    <a:pos x="138" y="47"/>
                  </a:cxn>
                  <a:cxn ang="0">
                    <a:pos x="118" y="35"/>
                  </a:cxn>
                  <a:cxn ang="0">
                    <a:pos x="88" y="23"/>
                  </a:cxn>
                </a:cxnLst>
                <a:rect l="0" t="0" r="r" b="b"/>
                <a:pathLst>
                  <a:path w="142" h="145">
                    <a:moveTo>
                      <a:pt x="88" y="23"/>
                    </a:moveTo>
                    <a:lnTo>
                      <a:pt x="40" y="4"/>
                    </a:lnTo>
                    <a:lnTo>
                      <a:pt x="16" y="0"/>
                    </a:lnTo>
                    <a:lnTo>
                      <a:pt x="3" y="3"/>
                    </a:lnTo>
                    <a:lnTo>
                      <a:pt x="0" y="18"/>
                    </a:lnTo>
                    <a:lnTo>
                      <a:pt x="11" y="30"/>
                    </a:lnTo>
                    <a:lnTo>
                      <a:pt x="50" y="43"/>
                    </a:lnTo>
                    <a:lnTo>
                      <a:pt x="94" y="54"/>
                    </a:lnTo>
                    <a:lnTo>
                      <a:pt x="114" y="59"/>
                    </a:lnTo>
                    <a:lnTo>
                      <a:pt x="107" y="68"/>
                    </a:lnTo>
                    <a:lnTo>
                      <a:pt x="66" y="86"/>
                    </a:lnTo>
                    <a:lnTo>
                      <a:pt x="41" y="113"/>
                    </a:lnTo>
                    <a:lnTo>
                      <a:pt x="38" y="118"/>
                    </a:lnTo>
                    <a:lnTo>
                      <a:pt x="42" y="128"/>
                    </a:lnTo>
                    <a:lnTo>
                      <a:pt x="62" y="136"/>
                    </a:lnTo>
                    <a:lnTo>
                      <a:pt x="91" y="134"/>
                    </a:lnTo>
                    <a:lnTo>
                      <a:pt x="114" y="143"/>
                    </a:lnTo>
                    <a:lnTo>
                      <a:pt x="127" y="145"/>
                    </a:lnTo>
                    <a:lnTo>
                      <a:pt x="133" y="134"/>
                    </a:lnTo>
                    <a:lnTo>
                      <a:pt x="109" y="116"/>
                    </a:lnTo>
                    <a:lnTo>
                      <a:pt x="85" y="114"/>
                    </a:lnTo>
                    <a:lnTo>
                      <a:pt x="66" y="112"/>
                    </a:lnTo>
                    <a:lnTo>
                      <a:pt x="85" y="99"/>
                    </a:lnTo>
                    <a:lnTo>
                      <a:pt x="116" y="85"/>
                    </a:lnTo>
                    <a:lnTo>
                      <a:pt x="137" y="74"/>
                    </a:lnTo>
                    <a:lnTo>
                      <a:pt x="142" y="56"/>
                    </a:lnTo>
                    <a:lnTo>
                      <a:pt x="138" y="47"/>
                    </a:lnTo>
                    <a:lnTo>
                      <a:pt x="118" y="35"/>
                    </a:lnTo>
                    <a:lnTo>
                      <a:pt x="88" y="23"/>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GB" dirty="0"/>
              </a:p>
            </p:txBody>
          </p:sp>
          <p:sp>
            <p:nvSpPr>
              <p:cNvPr id="24" name="Freeform 56"/>
              <p:cNvSpPr>
                <a:spLocks/>
              </p:cNvSpPr>
              <p:nvPr/>
            </p:nvSpPr>
            <p:spPr bwMode="auto">
              <a:xfrm>
                <a:off x="9015956" y="4180851"/>
                <a:ext cx="430609" cy="460375"/>
              </a:xfrm>
              <a:custGeom>
                <a:avLst/>
                <a:gdLst/>
                <a:ahLst/>
                <a:cxnLst>
                  <a:cxn ang="0">
                    <a:pos x="0" y="0"/>
                  </a:cxn>
                  <a:cxn ang="0">
                    <a:pos x="34" y="1"/>
                  </a:cxn>
                  <a:cxn ang="0">
                    <a:pos x="73" y="7"/>
                  </a:cxn>
                  <a:cxn ang="0">
                    <a:pos x="113" y="25"/>
                  </a:cxn>
                  <a:cxn ang="0">
                    <a:pos x="155" y="53"/>
                  </a:cxn>
                  <a:cxn ang="0">
                    <a:pos x="190" y="89"/>
                  </a:cxn>
                  <a:cxn ang="0">
                    <a:pos x="190" y="102"/>
                  </a:cxn>
                  <a:cxn ang="0">
                    <a:pos x="172" y="136"/>
                  </a:cxn>
                  <a:cxn ang="0">
                    <a:pos x="165" y="164"/>
                  </a:cxn>
                  <a:cxn ang="0">
                    <a:pos x="169" y="172"/>
                  </a:cxn>
                  <a:cxn ang="0">
                    <a:pos x="191" y="183"/>
                  </a:cxn>
                  <a:cxn ang="0">
                    <a:pos x="212" y="197"/>
                  </a:cxn>
                  <a:cxn ang="0">
                    <a:pos x="217" y="217"/>
                  </a:cxn>
                  <a:cxn ang="0">
                    <a:pos x="214" y="229"/>
                  </a:cxn>
                  <a:cxn ang="0">
                    <a:pos x="202" y="232"/>
                  </a:cxn>
                  <a:cxn ang="0">
                    <a:pos x="196" y="224"/>
                  </a:cxn>
                  <a:cxn ang="0">
                    <a:pos x="190" y="211"/>
                  </a:cxn>
                  <a:cxn ang="0">
                    <a:pos x="191" y="200"/>
                  </a:cxn>
                  <a:cxn ang="0">
                    <a:pos x="180" y="194"/>
                  </a:cxn>
                  <a:cxn ang="0">
                    <a:pos x="169" y="191"/>
                  </a:cxn>
                  <a:cxn ang="0">
                    <a:pos x="157" y="191"/>
                  </a:cxn>
                  <a:cxn ang="0">
                    <a:pos x="149" y="186"/>
                  </a:cxn>
                  <a:cxn ang="0">
                    <a:pos x="146" y="167"/>
                  </a:cxn>
                  <a:cxn ang="0">
                    <a:pos x="149" y="148"/>
                  </a:cxn>
                  <a:cxn ang="0">
                    <a:pos x="158" y="123"/>
                  </a:cxn>
                  <a:cxn ang="0">
                    <a:pos x="173" y="96"/>
                  </a:cxn>
                  <a:cxn ang="0">
                    <a:pos x="165" y="89"/>
                  </a:cxn>
                  <a:cxn ang="0">
                    <a:pos x="141" y="69"/>
                  </a:cxn>
                  <a:cxn ang="0">
                    <a:pos x="116" y="53"/>
                  </a:cxn>
                  <a:cxn ang="0">
                    <a:pos x="86" y="44"/>
                  </a:cxn>
                  <a:cxn ang="0">
                    <a:pos x="50" y="31"/>
                  </a:cxn>
                  <a:cxn ang="0">
                    <a:pos x="22" y="28"/>
                  </a:cxn>
                  <a:cxn ang="0">
                    <a:pos x="0" y="20"/>
                  </a:cxn>
                  <a:cxn ang="0">
                    <a:pos x="0" y="0"/>
                  </a:cxn>
                </a:cxnLst>
                <a:rect l="0" t="0" r="r" b="b"/>
                <a:pathLst>
                  <a:path w="217" h="232">
                    <a:moveTo>
                      <a:pt x="0" y="0"/>
                    </a:moveTo>
                    <a:lnTo>
                      <a:pt x="34" y="1"/>
                    </a:lnTo>
                    <a:lnTo>
                      <a:pt x="73" y="7"/>
                    </a:lnTo>
                    <a:lnTo>
                      <a:pt x="113" y="25"/>
                    </a:lnTo>
                    <a:lnTo>
                      <a:pt x="155" y="53"/>
                    </a:lnTo>
                    <a:lnTo>
                      <a:pt x="190" y="89"/>
                    </a:lnTo>
                    <a:lnTo>
                      <a:pt x="190" y="102"/>
                    </a:lnTo>
                    <a:lnTo>
                      <a:pt x="172" y="136"/>
                    </a:lnTo>
                    <a:lnTo>
                      <a:pt x="165" y="164"/>
                    </a:lnTo>
                    <a:lnTo>
                      <a:pt x="169" y="172"/>
                    </a:lnTo>
                    <a:lnTo>
                      <a:pt x="191" y="183"/>
                    </a:lnTo>
                    <a:lnTo>
                      <a:pt x="212" y="197"/>
                    </a:lnTo>
                    <a:lnTo>
                      <a:pt x="217" y="217"/>
                    </a:lnTo>
                    <a:lnTo>
                      <a:pt x="214" y="229"/>
                    </a:lnTo>
                    <a:lnTo>
                      <a:pt x="202" y="232"/>
                    </a:lnTo>
                    <a:lnTo>
                      <a:pt x="196" y="224"/>
                    </a:lnTo>
                    <a:lnTo>
                      <a:pt x="190" y="211"/>
                    </a:lnTo>
                    <a:lnTo>
                      <a:pt x="191" y="200"/>
                    </a:lnTo>
                    <a:lnTo>
                      <a:pt x="180" y="194"/>
                    </a:lnTo>
                    <a:lnTo>
                      <a:pt x="169" y="191"/>
                    </a:lnTo>
                    <a:lnTo>
                      <a:pt x="157" y="191"/>
                    </a:lnTo>
                    <a:lnTo>
                      <a:pt x="149" y="186"/>
                    </a:lnTo>
                    <a:lnTo>
                      <a:pt x="146" y="167"/>
                    </a:lnTo>
                    <a:lnTo>
                      <a:pt x="149" y="148"/>
                    </a:lnTo>
                    <a:lnTo>
                      <a:pt x="158" y="123"/>
                    </a:lnTo>
                    <a:lnTo>
                      <a:pt x="173" y="96"/>
                    </a:lnTo>
                    <a:lnTo>
                      <a:pt x="165" y="89"/>
                    </a:lnTo>
                    <a:lnTo>
                      <a:pt x="141" y="69"/>
                    </a:lnTo>
                    <a:lnTo>
                      <a:pt x="116" y="53"/>
                    </a:lnTo>
                    <a:lnTo>
                      <a:pt x="86" y="44"/>
                    </a:lnTo>
                    <a:lnTo>
                      <a:pt x="50" y="31"/>
                    </a:lnTo>
                    <a:lnTo>
                      <a:pt x="22" y="28"/>
                    </a:lnTo>
                    <a:lnTo>
                      <a:pt x="0" y="20"/>
                    </a:lnTo>
                    <a:lnTo>
                      <a:pt x="0" y="0"/>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GB" dirty="0"/>
              </a:p>
            </p:txBody>
          </p:sp>
          <p:sp>
            <p:nvSpPr>
              <p:cNvPr id="18" name="Freeform 50"/>
              <p:cNvSpPr>
                <a:spLocks/>
              </p:cNvSpPr>
              <p:nvPr/>
            </p:nvSpPr>
            <p:spPr bwMode="auto">
              <a:xfrm>
                <a:off x="8367065" y="4774179"/>
                <a:ext cx="712390" cy="279798"/>
              </a:xfrm>
              <a:custGeom>
                <a:avLst/>
                <a:gdLst/>
                <a:ahLst/>
                <a:cxnLst>
                  <a:cxn ang="0">
                    <a:pos x="82" y="14"/>
                  </a:cxn>
                  <a:cxn ang="0">
                    <a:pos x="122" y="7"/>
                  </a:cxn>
                  <a:cxn ang="0">
                    <a:pos x="153" y="3"/>
                  </a:cxn>
                  <a:cxn ang="0">
                    <a:pos x="187" y="0"/>
                  </a:cxn>
                  <a:cxn ang="0">
                    <a:pos x="233" y="3"/>
                  </a:cxn>
                  <a:cxn ang="0">
                    <a:pos x="279" y="12"/>
                  </a:cxn>
                  <a:cxn ang="0">
                    <a:pos x="315" y="23"/>
                  </a:cxn>
                  <a:cxn ang="0">
                    <a:pos x="339" y="38"/>
                  </a:cxn>
                  <a:cxn ang="0">
                    <a:pos x="354" y="52"/>
                  </a:cxn>
                  <a:cxn ang="0">
                    <a:pos x="359" y="69"/>
                  </a:cxn>
                  <a:cxn ang="0">
                    <a:pos x="356" y="83"/>
                  </a:cxn>
                  <a:cxn ang="0">
                    <a:pos x="347" y="99"/>
                  </a:cxn>
                  <a:cxn ang="0">
                    <a:pos x="319" y="116"/>
                  </a:cxn>
                  <a:cxn ang="0">
                    <a:pos x="295" y="124"/>
                  </a:cxn>
                  <a:cxn ang="0">
                    <a:pos x="258" y="134"/>
                  </a:cxn>
                  <a:cxn ang="0">
                    <a:pos x="208" y="141"/>
                  </a:cxn>
                  <a:cxn ang="0">
                    <a:pos x="155" y="141"/>
                  </a:cxn>
                  <a:cxn ang="0">
                    <a:pos x="110" y="136"/>
                  </a:cxn>
                  <a:cxn ang="0">
                    <a:pos x="66" y="126"/>
                  </a:cxn>
                  <a:cxn ang="0">
                    <a:pos x="38" y="116"/>
                  </a:cxn>
                  <a:cxn ang="0">
                    <a:pos x="12" y="99"/>
                  </a:cxn>
                  <a:cxn ang="0">
                    <a:pos x="3" y="85"/>
                  </a:cxn>
                  <a:cxn ang="0">
                    <a:pos x="0" y="73"/>
                  </a:cxn>
                  <a:cxn ang="0">
                    <a:pos x="2" y="60"/>
                  </a:cxn>
                  <a:cxn ang="0">
                    <a:pos x="9" y="78"/>
                  </a:cxn>
                  <a:cxn ang="0">
                    <a:pos x="25" y="93"/>
                  </a:cxn>
                  <a:cxn ang="0">
                    <a:pos x="54" y="111"/>
                  </a:cxn>
                  <a:cxn ang="0">
                    <a:pos x="94" y="122"/>
                  </a:cxn>
                  <a:cxn ang="0">
                    <a:pos x="125" y="129"/>
                  </a:cxn>
                  <a:cxn ang="0">
                    <a:pos x="155" y="131"/>
                  </a:cxn>
                  <a:cxn ang="0">
                    <a:pos x="187" y="131"/>
                  </a:cxn>
                  <a:cxn ang="0">
                    <a:pos x="215" y="131"/>
                  </a:cxn>
                  <a:cxn ang="0">
                    <a:pos x="250" y="126"/>
                  </a:cxn>
                  <a:cxn ang="0">
                    <a:pos x="279" y="120"/>
                  </a:cxn>
                  <a:cxn ang="0">
                    <a:pos x="304" y="112"/>
                  </a:cxn>
                  <a:cxn ang="0">
                    <a:pos x="326" y="101"/>
                  </a:cxn>
                  <a:cxn ang="0">
                    <a:pos x="345" y="87"/>
                  </a:cxn>
                  <a:cxn ang="0">
                    <a:pos x="348" y="75"/>
                  </a:cxn>
                  <a:cxn ang="0">
                    <a:pos x="348" y="66"/>
                  </a:cxn>
                  <a:cxn ang="0">
                    <a:pos x="343" y="56"/>
                  </a:cxn>
                  <a:cxn ang="0">
                    <a:pos x="336" y="50"/>
                  </a:cxn>
                  <a:cxn ang="0">
                    <a:pos x="324" y="40"/>
                  </a:cxn>
                  <a:cxn ang="0">
                    <a:pos x="306" y="31"/>
                  </a:cxn>
                  <a:cxn ang="0">
                    <a:pos x="281" y="23"/>
                  </a:cxn>
                  <a:cxn ang="0">
                    <a:pos x="249" y="15"/>
                  </a:cxn>
                  <a:cxn ang="0">
                    <a:pos x="220" y="13"/>
                  </a:cxn>
                  <a:cxn ang="0">
                    <a:pos x="192" y="10"/>
                  </a:cxn>
                  <a:cxn ang="0">
                    <a:pos x="160" y="10"/>
                  </a:cxn>
                  <a:cxn ang="0">
                    <a:pos x="128" y="14"/>
                  </a:cxn>
                  <a:cxn ang="0">
                    <a:pos x="93" y="19"/>
                  </a:cxn>
                  <a:cxn ang="0">
                    <a:pos x="63" y="25"/>
                  </a:cxn>
                  <a:cxn ang="0">
                    <a:pos x="32" y="40"/>
                  </a:cxn>
                  <a:cxn ang="0">
                    <a:pos x="14" y="52"/>
                  </a:cxn>
                  <a:cxn ang="0">
                    <a:pos x="30" y="35"/>
                  </a:cxn>
                  <a:cxn ang="0">
                    <a:pos x="61" y="19"/>
                  </a:cxn>
                  <a:cxn ang="0">
                    <a:pos x="82" y="14"/>
                  </a:cxn>
                </a:cxnLst>
                <a:rect l="0" t="0" r="r" b="b"/>
                <a:pathLst>
                  <a:path w="359" h="141">
                    <a:moveTo>
                      <a:pt x="82" y="14"/>
                    </a:moveTo>
                    <a:lnTo>
                      <a:pt x="122" y="7"/>
                    </a:lnTo>
                    <a:lnTo>
                      <a:pt x="153" y="3"/>
                    </a:lnTo>
                    <a:lnTo>
                      <a:pt x="187" y="0"/>
                    </a:lnTo>
                    <a:lnTo>
                      <a:pt x="233" y="3"/>
                    </a:lnTo>
                    <a:lnTo>
                      <a:pt x="279" y="12"/>
                    </a:lnTo>
                    <a:lnTo>
                      <a:pt x="315" y="23"/>
                    </a:lnTo>
                    <a:lnTo>
                      <a:pt x="339" y="38"/>
                    </a:lnTo>
                    <a:lnTo>
                      <a:pt x="354" y="52"/>
                    </a:lnTo>
                    <a:lnTo>
                      <a:pt x="359" y="69"/>
                    </a:lnTo>
                    <a:lnTo>
                      <a:pt x="356" y="83"/>
                    </a:lnTo>
                    <a:lnTo>
                      <a:pt x="347" y="99"/>
                    </a:lnTo>
                    <a:lnTo>
                      <a:pt x="319" y="116"/>
                    </a:lnTo>
                    <a:lnTo>
                      <a:pt x="295" y="124"/>
                    </a:lnTo>
                    <a:lnTo>
                      <a:pt x="258" y="134"/>
                    </a:lnTo>
                    <a:lnTo>
                      <a:pt x="208" y="141"/>
                    </a:lnTo>
                    <a:lnTo>
                      <a:pt x="155" y="141"/>
                    </a:lnTo>
                    <a:lnTo>
                      <a:pt x="110" y="136"/>
                    </a:lnTo>
                    <a:lnTo>
                      <a:pt x="66" y="126"/>
                    </a:lnTo>
                    <a:lnTo>
                      <a:pt x="38" y="116"/>
                    </a:lnTo>
                    <a:lnTo>
                      <a:pt x="12" y="99"/>
                    </a:lnTo>
                    <a:lnTo>
                      <a:pt x="3" y="85"/>
                    </a:lnTo>
                    <a:lnTo>
                      <a:pt x="0" y="73"/>
                    </a:lnTo>
                    <a:lnTo>
                      <a:pt x="2" y="60"/>
                    </a:lnTo>
                    <a:lnTo>
                      <a:pt x="9" y="78"/>
                    </a:lnTo>
                    <a:lnTo>
                      <a:pt x="25" y="93"/>
                    </a:lnTo>
                    <a:lnTo>
                      <a:pt x="54" y="111"/>
                    </a:lnTo>
                    <a:lnTo>
                      <a:pt x="94" y="122"/>
                    </a:lnTo>
                    <a:lnTo>
                      <a:pt x="125" y="129"/>
                    </a:lnTo>
                    <a:lnTo>
                      <a:pt x="155" y="131"/>
                    </a:lnTo>
                    <a:lnTo>
                      <a:pt x="187" y="131"/>
                    </a:lnTo>
                    <a:lnTo>
                      <a:pt x="215" y="131"/>
                    </a:lnTo>
                    <a:lnTo>
                      <a:pt x="250" y="126"/>
                    </a:lnTo>
                    <a:lnTo>
                      <a:pt x="279" y="120"/>
                    </a:lnTo>
                    <a:lnTo>
                      <a:pt x="304" y="112"/>
                    </a:lnTo>
                    <a:lnTo>
                      <a:pt x="326" y="101"/>
                    </a:lnTo>
                    <a:lnTo>
                      <a:pt x="345" y="87"/>
                    </a:lnTo>
                    <a:lnTo>
                      <a:pt x="348" y="75"/>
                    </a:lnTo>
                    <a:lnTo>
                      <a:pt x="348" y="66"/>
                    </a:lnTo>
                    <a:lnTo>
                      <a:pt x="343" y="56"/>
                    </a:lnTo>
                    <a:lnTo>
                      <a:pt x="336" y="50"/>
                    </a:lnTo>
                    <a:lnTo>
                      <a:pt x="324" y="40"/>
                    </a:lnTo>
                    <a:lnTo>
                      <a:pt x="306" y="31"/>
                    </a:lnTo>
                    <a:lnTo>
                      <a:pt x="281" y="23"/>
                    </a:lnTo>
                    <a:lnTo>
                      <a:pt x="249" y="15"/>
                    </a:lnTo>
                    <a:lnTo>
                      <a:pt x="220" y="13"/>
                    </a:lnTo>
                    <a:lnTo>
                      <a:pt x="192" y="10"/>
                    </a:lnTo>
                    <a:lnTo>
                      <a:pt x="160" y="10"/>
                    </a:lnTo>
                    <a:lnTo>
                      <a:pt x="128" y="14"/>
                    </a:lnTo>
                    <a:lnTo>
                      <a:pt x="93" y="19"/>
                    </a:lnTo>
                    <a:lnTo>
                      <a:pt x="63" y="25"/>
                    </a:lnTo>
                    <a:lnTo>
                      <a:pt x="32" y="40"/>
                    </a:lnTo>
                    <a:lnTo>
                      <a:pt x="14" y="52"/>
                    </a:lnTo>
                    <a:lnTo>
                      <a:pt x="30" y="35"/>
                    </a:lnTo>
                    <a:lnTo>
                      <a:pt x="61" y="19"/>
                    </a:lnTo>
                    <a:lnTo>
                      <a:pt x="82"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GB" dirty="0"/>
              </a:p>
            </p:txBody>
          </p:sp>
        </p:grpSp>
      </p:grpSp>
      <p:sp>
        <p:nvSpPr>
          <p:cNvPr id="26" name="Pladsholder til dato 25"/>
          <p:cNvSpPr>
            <a:spLocks noGrp="1"/>
          </p:cNvSpPr>
          <p:nvPr>
            <p:ph type="dt" sz="half" idx="10"/>
          </p:nvPr>
        </p:nvSpPr>
        <p:spPr/>
        <p:txBody>
          <a:bodyPr/>
          <a:lstStyle/>
          <a:p>
            <a:pPr>
              <a:defRPr/>
            </a:pPr>
            <a:r>
              <a:rPr lang="en-US" dirty="0" smtClean="0"/>
              <a:t>3 June 2016</a:t>
            </a:r>
            <a:endParaRPr lang="en-GB" dirty="0"/>
          </a:p>
        </p:txBody>
      </p:sp>
    </p:spTree>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8629" y="14514"/>
            <a:ext cx="7228114" cy="1117600"/>
          </a:xfrm>
        </p:spPr>
        <p:txBody>
          <a:bodyPr/>
          <a:lstStyle/>
          <a:p>
            <a:r>
              <a:rPr lang="en-GB" dirty="0" smtClean="0"/>
              <a:t>Good governance</a:t>
            </a:r>
            <a:endParaRPr lang="en-GB" dirty="0"/>
          </a:p>
        </p:txBody>
      </p:sp>
      <p:sp>
        <p:nvSpPr>
          <p:cNvPr id="3" name="Pladsholder til indhold 2"/>
          <p:cNvSpPr>
            <a:spLocks noGrp="1"/>
          </p:cNvSpPr>
          <p:nvPr>
            <p:ph idx="1"/>
          </p:nvPr>
        </p:nvSpPr>
        <p:spPr>
          <a:xfrm>
            <a:off x="0" y="1001491"/>
            <a:ext cx="9904413" cy="5587991"/>
          </a:xfrm>
        </p:spPr>
        <p:txBody>
          <a:bodyPr/>
          <a:lstStyle/>
          <a:p>
            <a:r>
              <a:rPr lang="en-GB" sz="2200" dirty="0" smtClean="0"/>
              <a:t>The stakeholders cannot “vote with their feet”</a:t>
            </a:r>
          </a:p>
          <a:p>
            <a:pPr lvl="1"/>
            <a:r>
              <a:rPr lang="en-GB" sz="2200" dirty="0" smtClean="0"/>
              <a:t>ie, they cannot choose between competing spot prices and competing market coupling schemes.</a:t>
            </a:r>
          </a:p>
          <a:p>
            <a:r>
              <a:rPr lang="en-GB" sz="2200" dirty="0" smtClean="0"/>
              <a:t>Therefore, the stakeholders must have another type of vote.</a:t>
            </a:r>
          </a:p>
          <a:p>
            <a:r>
              <a:rPr lang="en-GB" sz="2200" dirty="0" smtClean="0"/>
              <a:t>This means we must ensure </a:t>
            </a:r>
            <a:r>
              <a:rPr lang="en-GB" sz="2200" u="sng" dirty="0" smtClean="0"/>
              <a:t>fair and real influence</a:t>
            </a:r>
            <a:r>
              <a:rPr lang="en-GB" sz="2200" dirty="0" smtClean="0"/>
              <a:t> for both nations and market players.</a:t>
            </a:r>
          </a:p>
          <a:p>
            <a:r>
              <a:rPr lang="en-GB" sz="2200" dirty="0" smtClean="0"/>
              <a:t>As the European spot calculation daily moves vast sums of money between nations and between market players.</a:t>
            </a:r>
          </a:p>
          <a:p>
            <a:r>
              <a:rPr lang="en-GB" sz="2000" dirty="0" smtClean="0"/>
              <a:t>Note: the Single Market reduces local exchange councils to dummy influence</a:t>
            </a:r>
          </a:p>
          <a:p>
            <a:pPr lvl="1"/>
            <a:r>
              <a:rPr lang="en-GB" dirty="0" smtClean="0"/>
              <a:t>The common spot market requires a common spot calculation with a common European algorithm</a:t>
            </a:r>
          </a:p>
          <a:p>
            <a:pPr lvl="2"/>
            <a:r>
              <a:rPr lang="en-GB" dirty="0" smtClean="0"/>
              <a:t>Therefore, the stakeholders can only wield meaningful influence at the European level. </a:t>
            </a:r>
            <a:endParaRPr lang="en-GB" dirty="0"/>
          </a:p>
        </p:txBody>
      </p:sp>
      <p:sp>
        <p:nvSpPr>
          <p:cNvPr id="4" name="Pladsholder til dato 3"/>
          <p:cNvSpPr>
            <a:spLocks noGrp="1"/>
          </p:cNvSpPr>
          <p:nvPr>
            <p:ph type="dt" sz="half" idx="10"/>
          </p:nvPr>
        </p:nvSpPr>
        <p:spPr/>
        <p:txBody>
          <a:bodyPr/>
          <a:lstStyle/>
          <a:p>
            <a:pPr>
              <a:defRPr/>
            </a:pPr>
            <a:r>
              <a:rPr lang="en-US" dirty="0" smtClean="0"/>
              <a:t>3 June 2016</a:t>
            </a:r>
            <a:endParaRPr lang="en-GB" dirty="0"/>
          </a:p>
        </p:txBody>
      </p:sp>
      <p:sp>
        <p:nvSpPr>
          <p:cNvPr id="5" name="Pladsholder til diasnummer 4"/>
          <p:cNvSpPr>
            <a:spLocks noGrp="1"/>
          </p:cNvSpPr>
          <p:nvPr>
            <p:ph type="sldNum" sz="quarter" idx="12"/>
          </p:nvPr>
        </p:nvSpPr>
        <p:spPr/>
        <p:txBody>
          <a:bodyPr/>
          <a:lstStyle/>
          <a:p>
            <a:pPr>
              <a:defRPr/>
            </a:pPr>
            <a:fld id="{80AACB3E-9516-4558-9B4B-9689E2C51AB3}" type="slidenum">
              <a:rPr lang="en-GB" smtClean="0"/>
              <a:pPr>
                <a:defRPr/>
              </a:pPr>
              <a:t>15</a:t>
            </a:fld>
            <a:endParaRPr lang="en-GB" dirty="0"/>
          </a:p>
        </p:txBody>
      </p:sp>
      <p:pic>
        <p:nvPicPr>
          <p:cNvPr id="6" name="Picture 6"/>
          <p:cNvPicPr>
            <a:picLocks noChangeAspect="1" noChangeArrowheads="1"/>
          </p:cNvPicPr>
          <p:nvPr/>
        </p:nvPicPr>
        <p:blipFill>
          <a:blip r:embed="rId2" cstate="print"/>
          <a:srcRect/>
          <a:stretch>
            <a:fillRect/>
          </a:stretch>
        </p:blipFill>
        <p:spPr bwMode="auto">
          <a:xfrm>
            <a:off x="6666961" y="246747"/>
            <a:ext cx="956520" cy="705023"/>
          </a:xfrm>
          <a:prstGeom prst="rect">
            <a:avLst/>
          </a:prstGeom>
          <a:noFill/>
          <a:ln w="9525">
            <a:noFill/>
            <a:miter lim="800000"/>
            <a:headEnd/>
            <a:tailEnd/>
          </a:ln>
          <a:effectLst/>
        </p:spPr>
      </p:pic>
    </p:spTree>
  </p:cSld>
  <p:clrMapOvr>
    <a:masterClrMapping/>
  </p:clrMapOvr>
  <p:transition spd="med">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uppe 23"/>
          <p:cNvGrpSpPr/>
          <p:nvPr/>
        </p:nvGrpSpPr>
        <p:grpSpPr>
          <a:xfrm>
            <a:off x="4082186" y="5195684"/>
            <a:ext cx="5333075" cy="1143863"/>
            <a:chOff x="4357952" y="4716722"/>
            <a:chExt cx="5333075" cy="1143863"/>
          </a:xfrm>
        </p:grpSpPr>
        <p:cxnSp>
          <p:nvCxnSpPr>
            <p:cNvPr id="13330" name="Lige forbindelse 19"/>
            <p:cNvCxnSpPr>
              <a:cxnSpLocks noChangeShapeType="1"/>
            </p:cNvCxnSpPr>
            <p:nvPr/>
          </p:nvCxnSpPr>
          <p:spPr bwMode="auto">
            <a:xfrm>
              <a:off x="4357952" y="5282729"/>
              <a:ext cx="1179279" cy="13"/>
            </a:xfrm>
            <a:prstGeom prst="line">
              <a:avLst/>
            </a:prstGeom>
            <a:noFill/>
            <a:ln w="28575" algn="ctr">
              <a:solidFill>
                <a:schemeClr val="tx1"/>
              </a:solidFill>
              <a:round/>
              <a:headEnd/>
              <a:tailEnd/>
            </a:ln>
          </p:spPr>
        </p:cxnSp>
        <p:grpSp>
          <p:nvGrpSpPr>
            <p:cNvPr id="22" name="Gruppe 21"/>
            <p:cNvGrpSpPr/>
            <p:nvPr/>
          </p:nvGrpSpPr>
          <p:grpSpPr>
            <a:xfrm>
              <a:off x="5551082" y="4716722"/>
              <a:ext cx="4139945" cy="1143863"/>
              <a:chOff x="5551082" y="4716722"/>
              <a:chExt cx="4139945" cy="1143863"/>
            </a:xfrm>
          </p:grpSpPr>
          <p:sp>
            <p:nvSpPr>
              <p:cNvPr id="13332" name="Afrundet rektangel 16"/>
              <p:cNvSpPr>
                <a:spLocks noChangeArrowheads="1"/>
              </p:cNvSpPr>
              <p:nvPr/>
            </p:nvSpPr>
            <p:spPr bwMode="auto">
              <a:xfrm>
                <a:off x="5551082" y="4716722"/>
                <a:ext cx="4139945" cy="1143863"/>
              </a:xfrm>
              <a:prstGeom prst="roundRect">
                <a:avLst>
                  <a:gd name="adj" fmla="val 16667"/>
                </a:avLst>
              </a:prstGeom>
              <a:solidFill>
                <a:srgbClr val="00FF00"/>
              </a:solidFill>
              <a:ln w="28575" algn="ctr">
                <a:solidFill>
                  <a:schemeClr val="tx1"/>
                </a:solidFill>
                <a:round/>
                <a:headEnd/>
                <a:tailEnd/>
              </a:ln>
            </p:spPr>
            <p:txBody>
              <a:bodyPr/>
              <a:lstStyle/>
              <a:p>
                <a:endParaRPr lang="en-GB" dirty="0"/>
              </a:p>
            </p:txBody>
          </p:sp>
          <p:sp>
            <p:nvSpPr>
              <p:cNvPr id="13333" name="Tekstboks 15"/>
              <p:cNvSpPr txBox="1">
                <a:spLocks noChangeArrowheads="1"/>
              </p:cNvSpPr>
              <p:nvPr/>
            </p:nvSpPr>
            <p:spPr bwMode="auto">
              <a:xfrm>
                <a:off x="5797482" y="4746660"/>
                <a:ext cx="3647152" cy="1077218"/>
              </a:xfrm>
              <a:prstGeom prst="rect">
                <a:avLst/>
              </a:prstGeom>
              <a:noFill/>
              <a:ln w="9525">
                <a:noFill/>
                <a:miter lim="800000"/>
                <a:headEnd/>
                <a:tailEnd/>
              </a:ln>
            </p:spPr>
            <p:txBody>
              <a:bodyPr wrap="none">
                <a:spAutoFit/>
              </a:bodyPr>
              <a:lstStyle/>
              <a:p>
                <a:pPr algn="ctr"/>
                <a:r>
                  <a:rPr lang="en-GB" sz="2400" dirty="0" smtClean="0"/>
                  <a:t>Spot Market Council</a:t>
                </a:r>
                <a:endParaRPr lang="en-GB" dirty="0"/>
              </a:p>
              <a:p>
                <a:pPr algn="ctr"/>
                <a:r>
                  <a:rPr lang="en-GB" dirty="0" smtClean="0"/>
                  <a:t>Consumers, producers,</a:t>
                </a:r>
              </a:p>
              <a:p>
                <a:pPr algn="ctr"/>
                <a:r>
                  <a:rPr lang="en-GB" dirty="0" smtClean="0"/>
                  <a:t>traders, TSOs</a:t>
                </a:r>
                <a:endParaRPr lang="en-GB" dirty="0"/>
              </a:p>
            </p:txBody>
          </p:sp>
        </p:grpSp>
      </p:grpSp>
      <p:grpSp>
        <p:nvGrpSpPr>
          <p:cNvPr id="37" name="Gruppe 36"/>
          <p:cNvGrpSpPr/>
          <p:nvPr/>
        </p:nvGrpSpPr>
        <p:grpSpPr>
          <a:xfrm>
            <a:off x="314123" y="2793901"/>
            <a:ext cx="4134379" cy="2270886"/>
            <a:chOff x="314123" y="2314939"/>
            <a:chExt cx="4134379" cy="2270886"/>
          </a:xfrm>
        </p:grpSpPr>
        <p:cxnSp>
          <p:nvCxnSpPr>
            <p:cNvPr id="13326" name="Lige forbindelse 21"/>
            <p:cNvCxnSpPr>
              <a:cxnSpLocks noChangeShapeType="1"/>
            </p:cNvCxnSpPr>
            <p:nvPr/>
          </p:nvCxnSpPr>
          <p:spPr bwMode="auto">
            <a:xfrm flipH="1">
              <a:off x="2381313" y="3367886"/>
              <a:ext cx="4700" cy="1217939"/>
            </a:xfrm>
            <a:prstGeom prst="line">
              <a:avLst/>
            </a:prstGeom>
            <a:noFill/>
            <a:ln w="28575" algn="ctr">
              <a:solidFill>
                <a:schemeClr val="tx1"/>
              </a:solidFill>
              <a:round/>
              <a:headEnd/>
              <a:tailEnd/>
            </a:ln>
          </p:spPr>
        </p:cxnSp>
        <p:grpSp>
          <p:nvGrpSpPr>
            <p:cNvPr id="35" name="Gruppe 34"/>
            <p:cNvGrpSpPr/>
            <p:nvPr/>
          </p:nvGrpSpPr>
          <p:grpSpPr>
            <a:xfrm>
              <a:off x="314123" y="2314939"/>
              <a:ext cx="4134379" cy="1146475"/>
              <a:chOff x="314123" y="2423429"/>
              <a:chExt cx="4134379" cy="1146475"/>
            </a:xfrm>
          </p:grpSpPr>
          <p:sp>
            <p:nvSpPr>
              <p:cNvPr id="13328" name="Rektangel 12"/>
              <p:cNvSpPr>
                <a:spLocks noChangeArrowheads="1"/>
              </p:cNvSpPr>
              <p:nvPr/>
            </p:nvSpPr>
            <p:spPr bwMode="auto">
              <a:xfrm>
                <a:off x="314123" y="2423429"/>
                <a:ext cx="4134379" cy="1146475"/>
              </a:xfrm>
              <a:prstGeom prst="rect">
                <a:avLst/>
              </a:prstGeom>
              <a:solidFill>
                <a:srgbClr val="3399FF"/>
              </a:solidFill>
              <a:ln w="28575" algn="ctr">
                <a:solidFill>
                  <a:schemeClr val="tx1"/>
                </a:solidFill>
                <a:round/>
                <a:headEnd/>
                <a:tailEnd/>
              </a:ln>
            </p:spPr>
            <p:txBody>
              <a:bodyPr/>
              <a:lstStyle/>
              <a:p>
                <a:endParaRPr lang="en-GB" dirty="0"/>
              </a:p>
            </p:txBody>
          </p:sp>
          <p:sp>
            <p:nvSpPr>
              <p:cNvPr id="13329" name="Tekstboks 11"/>
              <p:cNvSpPr txBox="1">
                <a:spLocks noChangeArrowheads="1"/>
              </p:cNvSpPr>
              <p:nvPr/>
            </p:nvSpPr>
            <p:spPr bwMode="auto">
              <a:xfrm>
                <a:off x="572163" y="2611946"/>
                <a:ext cx="3618298" cy="769441"/>
              </a:xfrm>
              <a:prstGeom prst="rect">
                <a:avLst/>
              </a:prstGeom>
              <a:noFill/>
              <a:ln w="9525">
                <a:noFill/>
                <a:miter lim="800000"/>
                <a:headEnd/>
                <a:tailEnd/>
              </a:ln>
            </p:spPr>
            <p:txBody>
              <a:bodyPr wrap="none">
                <a:spAutoFit/>
              </a:bodyPr>
              <a:lstStyle/>
              <a:p>
                <a:pPr algn="ctr"/>
                <a:r>
                  <a:rPr lang="en-GB" sz="2400" dirty="0" smtClean="0"/>
                  <a:t>Board</a:t>
                </a:r>
                <a:endParaRPr lang="en-GB" sz="2400" dirty="0"/>
              </a:p>
              <a:p>
                <a:pPr algn="ctr"/>
                <a:r>
                  <a:rPr lang="en-GB" dirty="0"/>
                  <a:t>National representation</a:t>
                </a:r>
              </a:p>
            </p:txBody>
          </p:sp>
        </p:grpSp>
      </p:grpSp>
      <p:sp>
        <p:nvSpPr>
          <p:cNvPr id="38" name="Titel 37"/>
          <p:cNvSpPr>
            <a:spLocks noGrp="1"/>
          </p:cNvSpPr>
          <p:nvPr>
            <p:ph type="title"/>
          </p:nvPr>
        </p:nvSpPr>
        <p:spPr>
          <a:xfrm>
            <a:off x="943409" y="290280"/>
            <a:ext cx="8839211" cy="1143000"/>
          </a:xfrm>
        </p:spPr>
        <p:txBody>
          <a:bodyPr/>
          <a:lstStyle/>
          <a:p>
            <a:r>
              <a:rPr lang="en-GB" sz="3200" dirty="0" smtClean="0"/>
              <a:t>Good governance and regulation</a:t>
            </a:r>
            <a:endParaRPr lang="en-GB" sz="3200" dirty="0"/>
          </a:p>
        </p:txBody>
      </p:sp>
      <p:sp>
        <p:nvSpPr>
          <p:cNvPr id="13319" name="Pladsholder til diasnummer 4"/>
          <p:cNvSpPr>
            <a:spLocks noGrp="1"/>
          </p:cNvSpPr>
          <p:nvPr>
            <p:ph type="sldNum" sz="quarter" idx="12"/>
          </p:nvPr>
        </p:nvSpPr>
        <p:spPr>
          <a:noFill/>
        </p:spPr>
        <p:txBody>
          <a:bodyPr/>
          <a:lstStyle/>
          <a:p>
            <a:fld id="{DC25FDFC-DDC8-4599-8569-66ACA97F135F}" type="slidenum">
              <a:rPr lang="en-GB" smtClean="0"/>
              <a:pPr/>
              <a:t>16</a:t>
            </a:fld>
            <a:endParaRPr lang="en-GB" dirty="0" smtClean="0"/>
          </a:p>
        </p:txBody>
      </p:sp>
      <p:grpSp>
        <p:nvGrpSpPr>
          <p:cNvPr id="27" name="Gruppe 26"/>
          <p:cNvGrpSpPr/>
          <p:nvPr/>
        </p:nvGrpSpPr>
        <p:grpSpPr>
          <a:xfrm>
            <a:off x="133545" y="4993347"/>
            <a:ext cx="4497256" cy="1538288"/>
            <a:chOff x="409311" y="4514385"/>
            <a:chExt cx="4497256" cy="1538288"/>
          </a:xfrm>
        </p:grpSpPr>
        <p:sp>
          <p:nvSpPr>
            <p:cNvPr id="13324" name="Oval 22"/>
            <p:cNvSpPr>
              <a:spLocks noChangeArrowheads="1"/>
            </p:cNvSpPr>
            <p:nvPr/>
          </p:nvSpPr>
          <p:spPr bwMode="auto">
            <a:xfrm>
              <a:off x="409311" y="4514385"/>
              <a:ext cx="4497256" cy="1538288"/>
            </a:xfrm>
            <a:prstGeom prst="ellipse">
              <a:avLst/>
            </a:prstGeom>
            <a:solidFill>
              <a:srgbClr val="99CCFF"/>
            </a:solidFill>
            <a:ln w="28575">
              <a:solidFill>
                <a:srgbClr val="000000"/>
              </a:solidFill>
              <a:round/>
              <a:headEnd/>
              <a:tailEnd/>
            </a:ln>
          </p:spPr>
          <p:txBody>
            <a:bodyPr anchor="ctr"/>
            <a:lstStyle/>
            <a:p>
              <a:endParaRPr lang="en-GB" dirty="0"/>
            </a:p>
          </p:txBody>
        </p:sp>
        <p:sp>
          <p:nvSpPr>
            <p:cNvPr id="13325" name="Tekstboks 8"/>
            <p:cNvSpPr txBox="1">
              <a:spLocks noChangeArrowheads="1"/>
            </p:cNvSpPr>
            <p:nvPr/>
          </p:nvSpPr>
          <p:spPr bwMode="auto">
            <a:xfrm>
              <a:off x="1310455" y="4714143"/>
              <a:ext cx="2694969" cy="1138773"/>
            </a:xfrm>
            <a:prstGeom prst="rect">
              <a:avLst/>
            </a:prstGeom>
            <a:noFill/>
            <a:ln w="9525">
              <a:noFill/>
              <a:miter lim="800000"/>
              <a:headEnd/>
              <a:tailEnd/>
            </a:ln>
          </p:spPr>
          <p:txBody>
            <a:bodyPr wrap="none">
              <a:spAutoFit/>
            </a:bodyPr>
            <a:lstStyle/>
            <a:p>
              <a:pPr algn="ctr"/>
              <a:r>
                <a:rPr lang="en-GB" sz="2400" dirty="0" smtClean="0"/>
                <a:t>Pan-European</a:t>
              </a:r>
            </a:p>
            <a:p>
              <a:pPr algn="ctr"/>
              <a:r>
                <a:rPr lang="en-GB" sz="2400" dirty="0" smtClean="0"/>
                <a:t>spot exchange</a:t>
              </a:r>
            </a:p>
            <a:p>
              <a:pPr algn="ctr"/>
              <a:r>
                <a:rPr lang="en-GB" dirty="0" smtClean="0"/>
                <a:t>Administration</a:t>
              </a:r>
              <a:endParaRPr lang="en-GB" dirty="0"/>
            </a:p>
          </p:txBody>
        </p:sp>
      </p:grpSp>
      <p:grpSp>
        <p:nvGrpSpPr>
          <p:cNvPr id="7" name="Gruppe 32"/>
          <p:cNvGrpSpPr>
            <a:grpSpLocks/>
          </p:cNvGrpSpPr>
          <p:nvPr/>
        </p:nvGrpSpPr>
        <p:grpSpPr bwMode="auto">
          <a:xfrm>
            <a:off x="141024" y="1436455"/>
            <a:ext cx="9654910" cy="654050"/>
            <a:chOff x="130626" y="1146631"/>
            <a:chExt cx="8911771" cy="653143"/>
          </a:xfrm>
        </p:grpSpPr>
        <p:sp>
          <p:nvSpPr>
            <p:cNvPr id="13322" name="Rektangel 22"/>
            <p:cNvSpPr>
              <a:spLocks noChangeArrowheads="1"/>
            </p:cNvSpPr>
            <p:nvPr/>
          </p:nvSpPr>
          <p:spPr bwMode="auto">
            <a:xfrm>
              <a:off x="130626" y="1146631"/>
              <a:ext cx="8911771" cy="653143"/>
            </a:xfrm>
            <a:prstGeom prst="rect">
              <a:avLst/>
            </a:prstGeom>
            <a:solidFill>
              <a:srgbClr val="FFFF00"/>
            </a:solidFill>
            <a:ln w="28575" algn="ctr">
              <a:solidFill>
                <a:schemeClr val="tx1"/>
              </a:solidFill>
              <a:round/>
              <a:headEnd/>
              <a:tailEnd/>
            </a:ln>
          </p:spPr>
          <p:txBody>
            <a:bodyPr/>
            <a:lstStyle/>
            <a:p>
              <a:endParaRPr lang="en-GB" dirty="0"/>
            </a:p>
          </p:txBody>
        </p:sp>
        <p:sp>
          <p:nvSpPr>
            <p:cNvPr id="13323" name="Tekstboks 23"/>
            <p:cNvSpPr txBox="1">
              <a:spLocks noChangeArrowheads="1"/>
            </p:cNvSpPr>
            <p:nvPr/>
          </p:nvSpPr>
          <p:spPr bwMode="auto">
            <a:xfrm>
              <a:off x="1959029" y="1242370"/>
              <a:ext cx="4850490" cy="461025"/>
            </a:xfrm>
            <a:prstGeom prst="rect">
              <a:avLst/>
            </a:prstGeom>
            <a:noFill/>
            <a:ln w="9525">
              <a:noFill/>
              <a:miter lim="800000"/>
              <a:headEnd/>
              <a:tailEnd/>
            </a:ln>
          </p:spPr>
          <p:txBody>
            <a:bodyPr wrap="none">
              <a:spAutoFit/>
            </a:bodyPr>
            <a:lstStyle/>
            <a:p>
              <a:r>
                <a:rPr lang="en-GB" sz="2400" dirty="0"/>
                <a:t>ACER and national regulators</a:t>
              </a:r>
            </a:p>
          </p:txBody>
        </p:sp>
      </p:grpSp>
      <p:sp>
        <p:nvSpPr>
          <p:cNvPr id="30" name="Tekstboks 29"/>
          <p:cNvSpPr txBox="1"/>
          <p:nvPr/>
        </p:nvSpPr>
        <p:spPr>
          <a:xfrm>
            <a:off x="4484919" y="2322278"/>
            <a:ext cx="5224507" cy="1323439"/>
          </a:xfrm>
          <a:prstGeom prst="rect">
            <a:avLst/>
          </a:prstGeom>
          <a:noFill/>
        </p:spPr>
        <p:txBody>
          <a:bodyPr wrap="none" rtlCol="0">
            <a:spAutoFit/>
          </a:bodyPr>
          <a:lstStyle/>
          <a:p>
            <a:r>
              <a:rPr lang="en-GB" dirty="0" smtClean="0">
                <a:solidFill>
                  <a:srgbClr val="000099"/>
                </a:solidFill>
              </a:rPr>
              <a:t>Democratic control: each country’s</a:t>
            </a:r>
          </a:p>
          <a:p>
            <a:r>
              <a:rPr lang="en-GB" dirty="0" smtClean="0">
                <a:solidFill>
                  <a:srgbClr val="000099"/>
                </a:solidFill>
              </a:rPr>
              <a:t>share can be determined by the</a:t>
            </a:r>
          </a:p>
          <a:p>
            <a:r>
              <a:rPr lang="en-GB" dirty="0" smtClean="0">
                <a:solidFill>
                  <a:srgbClr val="000099"/>
                </a:solidFill>
              </a:rPr>
              <a:t>Lisbon treaty’s voting weights,</a:t>
            </a:r>
          </a:p>
          <a:p>
            <a:r>
              <a:rPr lang="en-GB" dirty="0" smtClean="0">
                <a:solidFill>
                  <a:srgbClr val="000099"/>
                </a:solidFill>
              </a:rPr>
              <a:t>for example.</a:t>
            </a:r>
            <a:endParaRPr lang="en-GB" dirty="0">
              <a:solidFill>
                <a:srgbClr val="000099"/>
              </a:solidFill>
            </a:endParaRPr>
          </a:p>
        </p:txBody>
      </p:sp>
      <p:sp>
        <p:nvSpPr>
          <p:cNvPr id="33" name="Tekstboks 32"/>
          <p:cNvSpPr txBox="1"/>
          <p:nvPr/>
        </p:nvSpPr>
        <p:spPr>
          <a:xfrm>
            <a:off x="4484919" y="3745958"/>
            <a:ext cx="5392823" cy="1015663"/>
          </a:xfrm>
          <a:prstGeom prst="rect">
            <a:avLst/>
          </a:prstGeom>
          <a:noFill/>
        </p:spPr>
        <p:txBody>
          <a:bodyPr wrap="none" rtlCol="0">
            <a:spAutoFit/>
          </a:bodyPr>
          <a:lstStyle/>
          <a:p>
            <a:pPr marL="0" lvl="2"/>
            <a:r>
              <a:rPr lang="en-GB" dirty="0" smtClean="0">
                <a:solidFill>
                  <a:srgbClr val="000099"/>
                </a:solidFill>
              </a:rPr>
              <a:t>Each country’s government decides</a:t>
            </a:r>
          </a:p>
          <a:p>
            <a:pPr marL="0" lvl="2"/>
            <a:r>
              <a:rPr lang="en-GB" dirty="0" smtClean="0">
                <a:solidFill>
                  <a:srgbClr val="000099"/>
                </a:solidFill>
              </a:rPr>
              <a:t>who will represent the country in</a:t>
            </a:r>
          </a:p>
          <a:p>
            <a:pPr marL="0" lvl="2"/>
            <a:r>
              <a:rPr lang="en-GB" dirty="0" smtClean="0">
                <a:solidFill>
                  <a:srgbClr val="000099"/>
                </a:solidFill>
              </a:rPr>
              <a:t>the board (subsidiarity principle).</a:t>
            </a:r>
          </a:p>
        </p:txBody>
      </p:sp>
      <p:sp>
        <p:nvSpPr>
          <p:cNvPr id="23" name="Pladsholder til dato 22"/>
          <p:cNvSpPr>
            <a:spLocks noGrp="1"/>
          </p:cNvSpPr>
          <p:nvPr>
            <p:ph type="dt" sz="half" idx="10"/>
          </p:nvPr>
        </p:nvSpPr>
        <p:spPr/>
        <p:txBody>
          <a:bodyPr/>
          <a:lstStyle/>
          <a:p>
            <a:pPr>
              <a:defRPr/>
            </a:pPr>
            <a:r>
              <a:rPr lang="en-US" dirty="0" smtClean="0"/>
              <a:t>3 June 2016</a:t>
            </a:r>
            <a:endParaRPr lang="en-GB"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up)">
                                      <p:cBhvr>
                                        <p:cTn id="12" dur="10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1+#ppt_w/2"/>
                                          </p:val>
                                        </p:tav>
                                        <p:tav tm="100000">
                                          <p:val>
                                            <p:strVal val="#ppt_x"/>
                                          </p:val>
                                        </p:tav>
                                      </p:tavLst>
                                    </p:anim>
                                    <p:anim calcmode="lin" valueType="num">
                                      <p:cBhvr additive="base">
                                        <p:cTn id="18"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1+#ppt_w/2"/>
                                          </p:val>
                                        </p:tav>
                                        <p:tav tm="100000">
                                          <p:val>
                                            <p:strVal val="#ppt_x"/>
                                          </p:val>
                                        </p:tav>
                                      </p:tavLst>
                                    </p:anim>
                                    <p:anim calcmode="lin" valueType="num">
                                      <p:cBhvr additive="base">
                                        <p:cTn id="24"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right)">
                                      <p:cBhvr>
                                        <p:cTn id="29" dur="10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dissolv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754730" y="173713"/>
            <a:ext cx="8420100" cy="943882"/>
          </a:xfrm>
        </p:spPr>
        <p:txBody>
          <a:bodyPr/>
          <a:lstStyle/>
          <a:p>
            <a:r>
              <a:rPr lang="en-GB" sz="2600" dirty="0" smtClean="0"/>
              <a:t>Cost-efficient daily operation</a:t>
            </a:r>
            <a:br>
              <a:rPr lang="en-GB" sz="2600" dirty="0" smtClean="0"/>
            </a:br>
            <a:r>
              <a:rPr lang="en-GB" sz="2200" dirty="0" smtClean="0"/>
              <a:t>A single spot exchange for the Single Market</a:t>
            </a:r>
          </a:p>
        </p:txBody>
      </p:sp>
      <p:sp>
        <p:nvSpPr>
          <p:cNvPr id="8196" name="Pladsholder til diasnummer 4"/>
          <p:cNvSpPr>
            <a:spLocks noGrp="1"/>
          </p:cNvSpPr>
          <p:nvPr>
            <p:ph type="sldNum" sz="quarter" idx="12"/>
          </p:nvPr>
        </p:nvSpPr>
        <p:spPr>
          <a:noFill/>
        </p:spPr>
        <p:txBody>
          <a:bodyPr/>
          <a:lstStyle/>
          <a:p>
            <a:fld id="{6AD266C2-AAB8-4AA0-8293-92198C19BEAA}" type="slidenum">
              <a:rPr lang="en-GB" smtClean="0"/>
              <a:pPr/>
              <a:t>17</a:t>
            </a:fld>
            <a:endParaRPr lang="en-GB" dirty="0" smtClean="0"/>
          </a:p>
        </p:txBody>
      </p:sp>
      <p:grpSp>
        <p:nvGrpSpPr>
          <p:cNvPr id="2" name="Gruppe 36"/>
          <p:cNvGrpSpPr>
            <a:grpSpLocks/>
          </p:cNvGrpSpPr>
          <p:nvPr/>
        </p:nvGrpSpPr>
        <p:grpSpPr bwMode="auto">
          <a:xfrm>
            <a:off x="2727929" y="2750821"/>
            <a:ext cx="4399227" cy="2057735"/>
            <a:chOff x="-2512340" y="2006099"/>
            <a:chExt cx="4399208" cy="2057901"/>
          </a:xfrm>
        </p:grpSpPr>
        <p:sp>
          <p:nvSpPr>
            <p:cNvPr id="8201" name="Oval 22"/>
            <p:cNvSpPr>
              <a:spLocks noChangeArrowheads="1"/>
            </p:cNvSpPr>
            <p:nvPr/>
          </p:nvSpPr>
          <p:spPr bwMode="auto">
            <a:xfrm>
              <a:off x="-2512340" y="2006099"/>
              <a:ext cx="4399208" cy="2057901"/>
            </a:xfrm>
            <a:prstGeom prst="ellipse">
              <a:avLst/>
            </a:prstGeom>
            <a:solidFill>
              <a:srgbClr val="99CCFF"/>
            </a:solidFill>
            <a:ln w="28575">
              <a:solidFill>
                <a:srgbClr val="000000"/>
              </a:solidFill>
              <a:round/>
              <a:headEnd/>
              <a:tailEnd/>
            </a:ln>
          </p:spPr>
          <p:txBody>
            <a:bodyPr anchor="ctr"/>
            <a:lstStyle/>
            <a:p>
              <a:endParaRPr lang="en-GB" dirty="0"/>
            </a:p>
          </p:txBody>
        </p:sp>
        <p:sp>
          <p:nvSpPr>
            <p:cNvPr id="8202" name="Text Box 21"/>
            <p:cNvSpPr txBox="1">
              <a:spLocks noChangeArrowheads="1"/>
            </p:cNvSpPr>
            <p:nvPr/>
          </p:nvSpPr>
          <p:spPr bwMode="auto">
            <a:xfrm>
              <a:off x="-1984830" y="2213027"/>
              <a:ext cx="3344189" cy="1701482"/>
            </a:xfrm>
            <a:prstGeom prst="rect">
              <a:avLst/>
            </a:prstGeom>
            <a:noFill/>
            <a:ln w="9525">
              <a:noFill/>
              <a:miter lim="800000"/>
              <a:headEnd/>
              <a:tailEnd/>
            </a:ln>
          </p:spPr>
          <p:txBody>
            <a:bodyPr/>
            <a:lstStyle/>
            <a:p>
              <a:pPr algn="ctr" eaLnBrk="0" hangingPunct="0"/>
              <a:r>
                <a:rPr lang="en-GB" dirty="0" smtClean="0">
                  <a:solidFill>
                    <a:srgbClr val="000000"/>
                  </a:solidFill>
                  <a:ea typeface="Times New Roman" pitchFamily="18" charset="0"/>
                  <a:cs typeface="Verdana" pitchFamily="34" charset="0"/>
                </a:rPr>
                <a:t>Pan-European Spot exchange: calculation of spot prices, flows and each player’s spot trading</a:t>
              </a:r>
              <a:endParaRPr lang="en-GB" dirty="0">
                <a:ea typeface="Times New Roman" pitchFamily="18" charset="0"/>
                <a:cs typeface="Verdana" pitchFamily="34" charset="0"/>
              </a:endParaRPr>
            </a:p>
          </p:txBody>
        </p:sp>
      </p:grpSp>
      <p:grpSp>
        <p:nvGrpSpPr>
          <p:cNvPr id="3" name="Gruppe 34"/>
          <p:cNvGrpSpPr/>
          <p:nvPr/>
        </p:nvGrpSpPr>
        <p:grpSpPr>
          <a:xfrm>
            <a:off x="7626985" y="1262735"/>
            <a:ext cx="2235200" cy="1320800"/>
            <a:chOff x="7489371" y="885371"/>
            <a:chExt cx="2235200" cy="1320800"/>
          </a:xfrm>
        </p:grpSpPr>
        <p:sp>
          <p:nvSpPr>
            <p:cNvPr id="32" name="Ellipse 31"/>
            <p:cNvSpPr/>
            <p:nvPr/>
          </p:nvSpPr>
          <p:spPr bwMode="auto">
            <a:xfrm>
              <a:off x="7489371" y="885371"/>
              <a:ext cx="2235200" cy="1320800"/>
            </a:xfrm>
            <a:prstGeom prst="ellipse">
              <a:avLst/>
            </a:prstGeom>
            <a:solidFill>
              <a:srgbClr val="33CC3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33" name="Tekstboks 32"/>
            <p:cNvSpPr txBox="1"/>
            <p:nvPr/>
          </p:nvSpPr>
          <p:spPr>
            <a:xfrm>
              <a:off x="7830156" y="1099495"/>
              <a:ext cx="1553630" cy="892552"/>
            </a:xfrm>
            <a:prstGeom prst="rect">
              <a:avLst/>
            </a:prstGeom>
            <a:noFill/>
          </p:spPr>
          <p:txBody>
            <a:bodyPr wrap="none" rtlCol="0">
              <a:spAutoFit/>
            </a:bodyPr>
            <a:lstStyle/>
            <a:p>
              <a:pPr algn="ctr"/>
              <a:r>
                <a:rPr lang="en-GB" sz="2600" dirty="0" smtClean="0"/>
                <a:t>Market</a:t>
              </a:r>
            </a:p>
            <a:p>
              <a:pPr algn="ctr"/>
              <a:r>
                <a:rPr lang="en-GB" sz="2600" dirty="0" smtClean="0"/>
                <a:t>players</a:t>
              </a:r>
              <a:endParaRPr lang="en-GB" sz="2600" dirty="0"/>
            </a:p>
          </p:txBody>
        </p:sp>
      </p:grpSp>
      <p:grpSp>
        <p:nvGrpSpPr>
          <p:cNvPr id="4" name="Gruppe 76"/>
          <p:cNvGrpSpPr/>
          <p:nvPr/>
        </p:nvGrpSpPr>
        <p:grpSpPr>
          <a:xfrm>
            <a:off x="7539901" y="5036435"/>
            <a:ext cx="2235200" cy="1320800"/>
            <a:chOff x="7539901" y="4513931"/>
            <a:chExt cx="2235200" cy="1320800"/>
          </a:xfrm>
        </p:grpSpPr>
        <p:sp>
          <p:nvSpPr>
            <p:cNvPr id="37" name="Ellipse 36"/>
            <p:cNvSpPr/>
            <p:nvPr/>
          </p:nvSpPr>
          <p:spPr bwMode="auto">
            <a:xfrm>
              <a:off x="7539901" y="4513931"/>
              <a:ext cx="2235200" cy="1320800"/>
            </a:xfrm>
            <a:prstGeom prst="ellipse">
              <a:avLst/>
            </a:prstGeom>
            <a:solidFill>
              <a:srgbClr val="FF0066"/>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38" name="Tekstboks 37"/>
            <p:cNvSpPr txBox="1"/>
            <p:nvPr/>
          </p:nvSpPr>
          <p:spPr>
            <a:xfrm>
              <a:off x="8092282" y="4928110"/>
              <a:ext cx="1130438" cy="492443"/>
            </a:xfrm>
            <a:prstGeom prst="rect">
              <a:avLst/>
            </a:prstGeom>
            <a:noFill/>
          </p:spPr>
          <p:txBody>
            <a:bodyPr wrap="none" rtlCol="0">
              <a:spAutoFit/>
            </a:bodyPr>
            <a:lstStyle/>
            <a:p>
              <a:pPr algn="ctr"/>
              <a:r>
                <a:rPr lang="en-GB" sz="2600" dirty="0" smtClean="0"/>
                <a:t>TSOs</a:t>
              </a:r>
              <a:endParaRPr lang="en-GB" sz="2600" dirty="0"/>
            </a:p>
          </p:txBody>
        </p:sp>
      </p:grpSp>
      <p:grpSp>
        <p:nvGrpSpPr>
          <p:cNvPr id="5" name="Gruppe 73"/>
          <p:cNvGrpSpPr/>
          <p:nvPr/>
        </p:nvGrpSpPr>
        <p:grpSpPr>
          <a:xfrm>
            <a:off x="5978688" y="1828788"/>
            <a:ext cx="1670331" cy="1190168"/>
            <a:chOff x="5978688" y="1306284"/>
            <a:chExt cx="1670331" cy="1190168"/>
          </a:xfrm>
        </p:grpSpPr>
        <p:sp>
          <p:nvSpPr>
            <p:cNvPr id="42" name="Tekstboks 41"/>
            <p:cNvSpPr txBox="1"/>
            <p:nvPr/>
          </p:nvSpPr>
          <p:spPr>
            <a:xfrm>
              <a:off x="5978688" y="1306284"/>
              <a:ext cx="1612941" cy="707886"/>
            </a:xfrm>
            <a:prstGeom prst="rect">
              <a:avLst/>
            </a:prstGeom>
            <a:noFill/>
          </p:spPr>
          <p:txBody>
            <a:bodyPr wrap="none" rtlCol="0">
              <a:spAutoFit/>
            </a:bodyPr>
            <a:lstStyle/>
            <a:p>
              <a:pPr algn="ctr"/>
              <a:r>
                <a:rPr lang="en-GB" dirty="0" smtClean="0">
                  <a:solidFill>
                    <a:srgbClr val="008000"/>
                  </a:solidFill>
                </a:rPr>
                <a:t>Send spot</a:t>
              </a:r>
            </a:p>
            <a:p>
              <a:pPr algn="ctr"/>
              <a:r>
                <a:rPr lang="en-GB" dirty="0" smtClean="0">
                  <a:solidFill>
                    <a:srgbClr val="008000"/>
                  </a:solidFill>
                </a:rPr>
                <a:t>bids</a:t>
              </a:r>
              <a:endParaRPr lang="en-GB" dirty="0">
                <a:solidFill>
                  <a:srgbClr val="008000"/>
                </a:solidFill>
              </a:endParaRPr>
            </a:p>
          </p:txBody>
        </p:sp>
        <p:sp>
          <p:nvSpPr>
            <p:cNvPr id="69" name="Kombinationstegning 68"/>
            <p:cNvSpPr/>
            <p:nvPr/>
          </p:nvSpPr>
          <p:spPr bwMode="auto">
            <a:xfrm>
              <a:off x="6633019" y="1756224"/>
              <a:ext cx="1016000" cy="740228"/>
            </a:xfrm>
            <a:custGeom>
              <a:avLst/>
              <a:gdLst>
                <a:gd name="connsiteX0" fmla="*/ 1016000 w 1016000"/>
                <a:gd name="connsiteY0" fmla="*/ 0 h 740228"/>
                <a:gd name="connsiteX1" fmla="*/ 304800 w 1016000"/>
                <a:gd name="connsiteY1" fmla="*/ 304800 h 740228"/>
                <a:gd name="connsiteX2" fmla="*/ 0 w 1016000"/>
                <a:gd name="connsiteY2" fmla="*/ 740228 h 740228"/>
              </a:gdLst>
              <a:ahLst/>
              <a:cxnLst>
                <a:cxn ang="0">
                  <a:pos x="connsiteX0" y="connsiteY0"/>
                </a:cxn>
                <a:cxn ang="0">
                  <a:pos x="connsiteX1" y="connsiteY1"/>
                </a:cxn>
                <a:cxn ang="0">
                  <a:pos x="connsiteX2" y="connsiteY2"/>
                </a:cxn>
              </a:cxnLst>
              <a:rect l="l" t="t" r="r" b="b"/>
              <a:pathLst>
                <a:path w="1016000" h="740228">
                  <a:moveTo>
                    <a:pt x="1016000" y="0"/>
                  </a:moveTo>
                  <a:cubicBezTo>
                    <a:pt x="745066" y="90714"/>
                    <a:pt x="474133" y="181429"/>
                    <a:pt x="304800" y="304800"/>
                  </a:cubicBezTo>
                  <a:cubicBezTo>
                    <a:pt x="135467" y="428171"/>
                    <a:pt x="67733" y="584199"/>
                    <a:pt x="0" y="740228"/>
                  </a:cubicBezTo>
                </a:path>
              </a:pathLst>
            </a:custGeom>
            <a:noFill/>
            <a:ln w="38100" cap="flat" cmpd="sng" algn="ctr">
              <a:solidFill>
                <a:srgbClr val="008000"/>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grpSp>
      <p:grpSp>
        <p:nvGrpSpPr>
          <p:cNvPr id="6" name="Gruppe 74"/>
          <p:cNvGrpSpPr/>
          <p:nvPr/>
        </p:nvGrpSpPr>
        <p:grpSpPr>
          <a:xfrm>
            <a:off x="4357387" y="4557482"/>
            <a:ext cx="3277118" cy="1320480"/>
            <a:chOff x="4357387" y="4034978"/>
            <a:chExt cx="3277118" cy="1320480"/>
          </a:xfrm>
        </p:grpSpPr>
        <p:sp>
          <p:nvSpPr>
            <p:cNvPr id="44" name="Tekstboks 43"/>
            <p:cNvSpPr txBox="1"/>
            <p:nvPr/>
          </p:nvSpPr>
          <p:spPr>
            <a:xfrm>
              <a:off x="4357387" y="4339795"/>
              <a:ext cx="2504211" cy="1015663"/>
            </a:xfrm>
            <a:prstGeom prst="rect">
              <a:avLst/>
            </a:prstGeom>
            <a:noFill/>
          </p:spPr>
          <p:txBody>
            <a:bodyPr wrap="none" rtlCol="0">
              <a:spAutoFit/>
            </a:bodyPr>
            <a:lstStyle/>
            <a:p>
              <a:pPr algn="ctr"/>
              <a:r>
                <a:rPr lang="en-GB" dirty="0" smtClean="0">
                  <a:solidFill>
                    <a:srgbClr val="FF0066"/>
                  </a:solidFill>
                </a:rPr>
                <a:t>Send day-ahead</a:t>
              </a:r>
            </a:p>
            <a:p>
              <a:pPr algn="ctr"/>
              <a:r>
                <a:rPr lang="en-GB" dirty="0" smtClean="0">
                  <a:solidFill>
                    <a:srgbClr val="FF0066"/>
                  </a:solidFill>
                </a:rPr>
                <a:t>cross-border</a:t>
              </a:r>
            </a:p>
            <a:p>
              <a:pPr algn="ctr"/>
              <a:r>
                <a:rPr lang="en-GB" dirty="0" smtClean="0">
                  <a:solidFill>
                    <a:srgbClr val="FF0066"/>
                  </a:solidFill>
                </a:rPr>
                <a:t>capacity data</a:t>
              </a:r>
              <a:endParaRPr lang="en-GB" dirty="0">
                <a:solidFill>
                  <a:srgbClr val="FF0066"/>
                </a:solidFill>
              </a:endParaRPr>
            </a:p>
          </p:txBody>
        </p:sp>
        <p:sp>
          <p:nvSpPr>
            <p:cNvPr id="70" name="Kombinationstegning 69"/>
            <p:cNvSpPr/>
            <p:nvPr/>
          </p:nvSpPr>
          <p:spPr bwMode="auto">
            <a:xfrm flipV="1">
              <a:off x="6618505" y="4034978"/>
              <a:ext cx="1016000" cy="740228"/>
            </a:xfrm>
            <a:custGeom>
              <a:avLst/>
              <a:gdLst>
                <a:gd name="connsiteX0" fmla="*/ 1016000 w 1016000"/>
                <a:gd name="connsiteY0" fmla="*/ 0 h 740228"/>
                <a:gd name="connsiteX1" fmla="*/ 304800 w 1016000"/>
                <a:gd name="connsiteY1" fmla="*/ 304800 h 740228"/>
                <a:gd name="connsiteX2" fmla="*/ 0 w 1016000"/>
                <a:gd name="connsiteY2" fmla="*/ 740228 h 740228"/>
              </a:gdLst>
              <a:ahLst/>
              <a:cxnLst>
                <a:cxn ang="0">
                  <a:pos x="connsiteX0" y="connsiteY0"/>
                </a:cxn>
                <a:cxn ang="0">
                  <a:pos x="connsiteX1" y="connsiteY1"/>
                </a:cxn>
                <a:cxn ang="0">
                  <a:pos x="connsiteX2" y="connsiteY2"/>
                </a:cxn>
              </a:cxnLst>
              <a:rect l="l" t="t" r="r" b="b"/>
              <a:pathLst>
                <a:path w="1016000" h="740228">
                  <a:moveTo>
                    <a:pt x="1016000" y="0"/>
                  </a:moveTo>
                  <a:cubicBezTo>
                    <a:pt x="745066" y="90714"/>
                    <a:pt x="474133" y="181429"/>
                    <a:pt x="304800" y="304800"/>
                  </a:cubicBezTo>
                  <a:cubicBezTo>
                    <a:pt x="135467" y="428171"/>
                    <a:pt x="67733" y="584199"/>
                    <a:pt x="0" y="740228"/>
                  </a:cubicBezTo>
                </a:path>
              </a:pathLst>
            </a:custGeom>
            <a:noFill/>
            <a:ln w="38100" cap="flat" cmpd="sng" algn="ctr">
              <a:solidFill>
                <a:srgbClr val="FF0066"/>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grpSp>
      <p:grpSp>
        <p:nvGrpSpPr>
          <p:cNvPr id="7" name="Gruppe 75"/>
          <p:cNvGrpSpPr/>
          <p:nvPr/>
        </p:nvGrpSpPr>
        <p:grpSpPr>
          <a:xfrm>
            <a:off x="7075975" y="3944471"/>
            <a:ext cx="2860794" cy="1174758"/>
            <a:chOff x="7075975" y="3421967"/>
            <a:chExt cx="2860794" cy="1174758"/>
          </a:xfrm>
        </p:grpSpPr>
        <p:cxnSp>
          <p:nvCxnSpPr>
            <p:cNvPr id="71" name="Lige pilforbindelse 70"/>
            <p:cNvCxnSpPr>
              <a:cxnSpLocks noChangeAspect="1"/>
            </p:cNvCxnSpPr>
            <p:nvPr/>
          </p:nvCxnSpPr>
          <p:spPr bwMode="auto">
            <a:xfrm rot="5160000" flipV="1">
              <a:off x="7025175" y="3849240"/>
              <a:ext cx="798285" cy="696685"/>
            </a:xfrm>
            <a:prstGeom prst="straightConnector1">
              <a:avLst/>
            </a:prstGeom>
            <a:solidFill>
              <a:schemeClr val="accent1"/>
            </a:solidFill>
            <a:ln w="38100" cap="flat" cmpd="sng" algn="ctr">
              <a:solidFill>
                <a:srgbClr val="0000FF"/>
              </a:solidFill>
              <a:prstDash val="solid"/>
              <a:round/>
              <a:headEnd type="none" w="med" len="med"/>
              <a:tailEnd type="triangle" w="lg" len="lg"/>
            </a:ln>
            <a:effectLst/>
          </p:spPr>
        </p:cxnSp>
        <p:sp>
          <p:nvSpPr>
            <p:cNvPr id="73" name="Tekstboks 72"/>
            <p:cNvSpPr txBox="1"/>
            <p:nvPr/>
          </p:nvSpPr>
          <p:spPr>
            <a:xfrm>
              <a:off x="7192107" y="3421967"/>
              <a:ext cx="2744662" cy="707886"/>
            </a:xfrm>
            <a:prstGeom prst="rect">
              <a:avLst/>
            </a:prstGeom>
            <a:noFill/>
          </p:spPr>
          <p:txBody>
            <a:bodyPr wrap="none" rtlCol="0">
              <a:spAutoFit/>
            </a:bodyPr>
            <a:lstStyle/>
            <a:p>
              <a:pPr algn="ctr"/>
              <a:r>
                <a:rPr lang="en-GB" dirty="0" smtClean="0">
                  <a:solidFill>
                    <a:srgbClr val="0000FF"/>
                  </a:solidFill>
                </a:rPr>
                <a:t>Send trading and</a:t>
              </a:r>
            </a:p>
            <a:p>
              <a:pPr algn="ctr"/>
              <a:r>
                <a:rPr lang="en-GB" dirty="0" smtClean="0">
                  <a:solidFill>
                    <a:srgbClr val="0000FF"/>
                  </a:solidFill>
                </a:rPr>
                <a:t>flow information</a:t>
              </a:r>
              <a:endParaRPr lang="en-GB" dirty="0">
                <a:solidFill>
                  <a:srgbClr val="0000FF"/>
                </a:solidFill>
              </a:endParaRPr>
            </a:p>
          </p:txBody>
        </p:sp>
      </p:grpSp>
      <p:grpSp>
        <p:nvGrpSpPr>
          <p:cNvPr id="15" name="Gruppe 49"/>
          <p:cNvGrpSpPr/>
          <p:nvPr/>
        </p:nvGrpSpPr>
        <p:grpSpPr>
          <a:xfrm>
            <a:off x="2318134" y="2075529"/>
            <a:ext cx="5570638" cy="1225071"/>
            <a:chOff x="2318134" y="1553025"/>
            <a:chExt cx="5570638" cy="1225071"/>
          </a:xfrm>
        </p:grpSpPr>
        <p:sp>
          <p:nvSpPr>
            <p:cNvPr id="56" name="Tekstboks 55"/>
            <p:cNvSpPr txBox="1"/>
            <p:nvPr/>
          </p:nvSpPr>
          <p:spPr>
            <a:xfrm>
              <a:off x="3933118" y="1553025"/>
              <a:ext cx="2034531" cy="707886"/>
            </a:xfrm>
            <a:prstGeom prst="rect">
              <a:avLst/>
            </a:prstGeom>
            <a:noFill/>
          </p:spPr>
          <p:txBody>
            <a:bodyPr wrap="none" rtlCol="0">
              <a:spAutoFit/>
            </a:bodyPr>
            <a:lstStyle/>
            <a:p>
              <a:pPr algn="ctr"/>
              <a:r>
                <a:rPr lang="en-GB" dirty="0" smtClean="0">
                  <a:solidFill>
                    <a:srgbClr val="0033CC"/>
                  </a:solidFill>
                </a:rPr>
                <a:t>Send trading</a:t>
              </a:r>
            </a:p>
            <a:p>
              <a:pPr algn="ctr"/>
              <a:r>
                <a:rPr lang="en-GB" dirty="0" smtClean="0">
                  <a:solidFill>
                    <a:srgbClr val="0033CC"/>
                  </a:solidFill>
                </a:rPr>
                <a:t>information</a:t>
              </a:r>
              <a:endParaRPr lang="en-GB" dirty="0">
                <a:solidFill>
                  <a:srgbClr val="0033CC"/>
                </a:solidFill>
              </a:endParaRPr>
            </a:p>
          </p:txBody>
        </p:sp>
        <p:cxnSp>
          <p:nvCxnSpPr>
            <p:cNvPr id="57" name="Lige pilforbindelse 56"/>
            <p:cNvCxnSpPr>
              <a:cxnSpLocks noChangeAspect="1"/>
            </p:cNvCxnSpPr>
            <p:nvPr/>
          </p:nvCxnSpPr>
          <p:spPr bwMode="auto">
            <a:xfrm rot="16440000">
              <a:off x="7141287" y="2030611"/>
              <a:ext cx="798285" cy="696685"/>
            </a:xfrm>
            <a:prstGeom prst="straightConnector1">
              <a:avLst/>
            </a:prstGeom>
            <a:solidFill>
              <a:schemeClr val="accent1"/>
            </a:solidFill>
            <a:ln w="38100" cap="flat" cmpd="sng" algn="ctr">
              <a:solidFill>
                <a:srgbClr val="0033CC"/>
              </a:solidFill>
              <a:prstDash val="solid"/>
              <a:round/>
              <a:headEnd type="none" w="med" len="med"/>
              <a:tailEnd type="triangle" w="lg" len="lg"/>
            </a:ln>
            <a:effectLst/>
          </p:spPr>
        </p:cxnSp>
        <p:cxnSp>
          <p:nvCxnSpPr>
            <p:cNvPr id="51" name="Lige pilforbindelse 50"/>
            <p:cNvCxnSpPr>
              <a:cxnSpLocks noChangeAspect="1"/>
            </p:cNvCxnSpPr>
            <p:nvPr/>
          </p:nvCxnSpPr>
          <p:spPr bwMode="auto">
            <a:xfrm rot="20880000" flipH="1" flipV="1">
              <a:off x="2318134" y="2095500"/>
              <a:ext cx="604723" cy="602362"/>
            </a:xfrm>
            <a:prstGeom prst="straightConnector1">
              <a:avLst/>
            </a:prstGeom>
            <a:solidFill>
              <a:schemeClr val="accent1"/>
            </a:solidFill>
            <a:ln w="38100" cap="flat" cmpd="sng" algn="ctr">
              <a:solidFill>
                <a:srgbClr val="0033CC"/>
              </a:solidFill>
              <a:prstDash val="solid"/>
              <a:round/>
              <a:headEnd type="none" w="med" len="med"/>
              <a:tailEnd type="triangle" w="lg" len="lg"/>
            </a:ln>
            <a:effectLst/>
          </p:spPr>
        </p:cxnSp>
      </p:grpSp>
      <p:grpSp>
        <p:nvGrpSpPr>
          <p:cNvPr id="74" name="Gruppe 73"/>
          <p:cNvGrpSpPr/>
          <p:nvPr/>
        </p:nvGrpSpPr>
        <p:grpSpPr>
          <a:xfrm>
            <a:off x="2249711" y="1269992"/>
            <a:ext cx="5486400" cy="718457"/>
            <a:chOff x="2220683" y="1168394"/>
            <a:chExt cx="5486400" cy="718457"/>
          </a:xfrm>
        </p:grpSpPr>
        <p:sp>
          <p:nvSpPr>
            <p:cNvPr id="61" name="Kombinationstegning 60"/>
            <p:cNvSpPr/>
            <p:nvPr/>
          </p:nvSpPr>
          <p:spPr bwMode="auto">
            <a:xfrm>
              <a:off x="2220683" y="1168394"/>
              <a:ext cx="5486400" cy="718457"/>
            </a:xfrm>
            <a:custGeom>
              <a:avLst/>
              <a:gdLst>
                <a:gd name="connsiteX0" fmla="*/ 0 w 5486400"/>
                <a:gd name="connsiteY0" fmla="*/ 486228 h 486228"/>
                <a:gd name="connsiteX1" fmla="*/ 2380343 w 5486400"/>
                <a:gd name="connsiteY1" fmla="*/ 50800 h 486228"/>
                <a:gd name="connsiteX2" fmla="*/ 5486400 w 5486400"/>
                <a:gd name="connsiteY2" fmla="*/ 181428 h 486228"/>
              </a:gdLst>
              <a:ahLst/>
              <a:cxnLst>
                <a:cxn ang="0">
                  <a:pos x="connsiteX0" y="connsiteY0"/>
                </a:cxn>
                <a:cxn ang="0">
                  <a:pos x="connsiteX1" y="connsiteY1"/>
                </a:cxn>
                <a:cxn ang="0">
                  <a:pos x="connsiteX2" y="connsiteY2"/>
                </a:cxn>
              </a:cxnLst>
              <a:rect l="l" t="t" r="r" b="b"/>
              <a:pathLst>
                <a:path w="5486400" h="486228">
                  <a:moveTo>
                    <a:pt x="0" y="486228"/>
                  </a:moveTo>
                  <a:cubicBezTo>
                    <a:pt x="732971" y="293914"/>
                    <a:pt x="1465943" y="101600"/>
                    <a:pt x="2380343" y="50800"/>
                  </a:cubicBezTo>
                  <a:cubicBezTo>
                    <a:pt x="3294743" y="0"/>
                    <a:pt x="4390571" y="90714"/>
                    <a:pt x="5486400" y="181428"/>
                  </a:cubicBezTo>
                </a:path>
              </a:pathLst>
            </a:custGeom>
            <a:noFill/>
            <a:ln w="38100" cap="flat" cmpd="sng" algn="ctr">
              <a:solidFill>
                <a:srgbClr val="FF9900"/>
              </a:solidFill>
              <a:prstDash val="solid"/>
              <a:round/>
              <a:headEnd type="triangle" w="lg" len="lg"/>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62" name="Tekstboks 61"/>
            <p:cNvSpPr txBox="1"/>
            <p:nvPr/>
          </p:nvSpPr>
          <p:spPr>
            <a:xfrm>
              <a:off x="3991421" y="1291772"/>
              <a:ext cx="1770036" cy="400110"/>
            </a:xfrm>
            <a:prstGeom prst="rect">
              <a:avLst/>
            </a:prstGeom>
            <a:noFill/>
          </p:spPr>
          <p:txBody>
            <a:bodyPr wrap="none" rtlCol="0">
              <a:spAutoFit/>
            </a:bodyPr>
            <a:lstStyle/>
            <a:p>
              <a:r>
                <a:rPr lang="en-GB" dirty="0" smtClean="0">
                  <a:solidFill>
                    <a:srgbClr val="FF9900"/>
                  </a:solidFill>
                </a:rPr>
                <a:t>Settlement</a:t>
              </a:r>
              <a:endParaRPr lang="en-GB" dirty="0">
                <a:solidFill>
                  <a:srgbClr val="FF9900"/>
                </a:solidFill>
              </a:endParaRPr>
            </a:p>
          </p:txBody>
        </p:sp>
      </p:grpSp>
      <p:grpSp>
        <p:nvGrpSpPr>
          <p:cNvPr id="65" name="Gruppe 64"/>
          <p:cNvGrpSpPr/>
          <p:nvPr/>
        </p:nvGrpSpPr>
        <p:grpSpPr>
          <a:xfrm>
            <a:off x="14514" y="1665771"/>
            <a:ext cx="5471886" cy="4877087"/>
            <a:chOff x="14514" y="1564173"/>
            <a:chExt cx="5471886" cy="4877087"/>
          </a:xfrm>
        </p:grpSpPr>
        <p:grpSp>
          <p:nvGrpSpPr>
            <p:cNvPr id="66" name="Gruppe 3"/>
            <p:cNvGrpSpPr/>
            <p:nvPr/>
          </p:nvGrpSpPr>
          <p:grpSpPr>
            <a:xfrm>
              <a:off x="116112" y="1564173"/>
              <a:ext cx="2235200" cy="1320800"/>
              <a:chOff x="116112" y="1302921"/>
              <a:chExt cx="2235200" cy="1320800"/>
            </a:xfrm>
          </p:grpSpPr>
          <p:sp>
            <p:nvSpPr>
              <p:cNvPr id="68" name="Ellipse 67"/>
              <p:cNvSpPr/>
              <p:nvPr/>
            </p:nvSpPr>
            <p:spPr bwMode="auto">
              <a:xfrm>
                <a:off x="116112" y="1302921"/>
                <a:ext cx="2235200" cy="1320800"/>
              </a:xfrm>
              <a:prstGeom prst="ellipse">
                <a:avLst/>
              </a:prstGeom>
              <a:solidFill>
                <a:srgbClr val="FF9900"/>
              </a:solidFill>
              <a:ln w="9525">
                <a:solidFill>
                  <a:srgbClr val="000000"/>
                </a:solidFill>
                <a:round/>
                <a:headEnd/>
                <a:tailEnd/>
              </a:ln>
            </p:spPr>
            <p:txBody>
              <a:bodyPr anchor="ctr"/>
              <a:lstStyle/>
              <a:p>
                <a:pPr marL="0" marR="0" indent="0" defTabSz="914400" latinLnBrk="0">
                  <a:lnSpc>
                    <a:spcPct val="100000"/>
                  </a:lnSpc>
                  <a:buClrTx/>
                  <a:buSzTx/>
                  <a:buFontTx/>
                  <a:buNone/>
                  <a:tabLst/>
                </a:pPr>
                <a:endParaRPr lang="en-GB" dirty="0" smtClean="0"/>
              </a:p>
            </p:txBody>
          </p:sp>
          <p:sp>
            <p:nvSpPr>
              <p:cNvPr id="72" name="Tekstboks 45"/>
              <p:cNvSpPr txBox="1">
                <a:spLocks noChangeArrowheads="1"/>
              </p:cNvSpPr>
              <p:nvPr/>
            </p:nvSpPr>
            <p:spPr bwMode="auto">
              <a:xfrm>
                <a:off x="367129" y="1316990"/>
                <a:ext cx="1733167" cy="1292662"/>
              </a:xfrm>
              <a:prstGeom prst="rect">
                <a:avLst/>
              </a:prstGeom>
              <a:noFill/>
              <a:ln w="9525">
                <a:noFill/>
                <a:miter lim="800000"/>
                <a:headEnd/>
                <a:tailEnd/>
              </a:ln>
            </p:spPr>
            <p:txBody>
              <a:bodyPr wrap="none">
                <a:spAutoFit/>
              </a:bodyPr>
              <a:lstStyle/>
              <a:p>
                <a:pPr algn="ctr"/>
                <a:r>
                  <a:rPr lang="en-GB" sz="2600" dirty="0" smtClean="0"/>
                  <a:t>Spot</a:t>
                </a:r>
              </a:p>
              <a:p>
                <a:pPr algn="ctr"/>
                <a:r>
                  <a:rPr lang="en-GB" sz="2600" dirty="0" smtClean="0"/>
                  <a:t>Clearing</a:t>
                </a:r>
              </a:p>
              <a:p>
                <a:pPr algn="ctr"/>
                <a:r>
                  <a:rPr lang="en-GB" sz="2600" dirty="0" smtClean="0"/>
                  <a:t>House</a:t>
                </a:r>
                <a:endParaRPr lang="en-GB" sz="2600" dirty="0"/>
              </a:p>
            </p:txBody>
          </p:sp>
        </p:grpSp>
        <p:sp>
          <p:nvSpPr>
            <p:cNvPr id="67" name="Tekstboks 66"/>
            <p:cNvSpPr txBox="1">
              <a:spLocks noChangeArrowheads="1"/>
            </p:cNvSpPr>
            <p:nvPr/>
          </p:nvSpPr>
          <p:spPr bwMode="auto">
            <a:xfrm>
              <a:off x="14514" y="5733374"/>
              <a:ext cx="5471886" cy="707886"/>
            </a:xfrm>
            <a:prstGeom prst="rect">
              <a:avLst/>
            </a:prstGeom>
            <a:noFill/>
            <a:ln w="9525">
              <a:noFill/>
              <a:miter lim="800000"/>
              <a:headEnd/>
              <a:tailEnd/>
            </a:ln>
          </p:spPr>
          <p:txBody>
            <a:bodyPr wrap="square">
              <a:spAutoFit/>
            </a:bodyPr>
            <a:lstStyle/>
            <a:p>
              <a:pPr>
                <a:tabLst>
                  <a:tab pos="812800" algn="l"/>
                </a:tabLst>
              </a:pPr>
              <a:r>
                <a:rPr lang="en-GB" dirty="0" smtClean="0"/>
                <a:t>Pan-European Spot Clearing House.</a:t>
              </a:r>
            </a:p>
            <a:p>
              <a:pPr>
                <a:tabLst>
                  <a:tab pos="812800" algn="l"/>
                </a:tabLst>
              </a:pPr>
              <a:r>
                <a:rPr lang="en-GB" dirty="0" smtClean="0"/>
                <a:t>Settlement </a:t>
              </a:r>
              <a:r>
                <a:rPr lang="en-GB" dirty="0"/>
                <a:t>of </a:t>
              </a:r>
              <a:r>
                <a:rPr lang="en-GB" dirty="0" smtClean="0"/>
                <a:t>spot trading.</a:t>
              </a:r>
              <a:endParaRPr lang="en-GB" dirty="0"/>
            </a:p>
          </p:txBody>
        </p:sp>
      </p:grpSp>
      <p:sp>
        <p:nvSpPr>
          <p:cNvPr id="8" name="Pladsholder til dato 7"/>
          <p:cNvSpPr>
            <a:spLocks noGrp="1"/>
          </p:cNvSpPr>
          <p:nvPr>
            <p:ph type="dt" sz="half" idx="10"/>
          </p:nvPr>
        </p:nvSpPr>
        <p:spPr/>
        <p:txBody>
          <a:bodyPr/>
          <a:lstStyle/>
          <a:p>
            <a:pPr>
              <a:defRPr/>
            </a:pPr>
            <a:r>
              <a:rPr lang="en-US" dirty="0" smtClean="0"/>
              <a:t>3 June 2016</a:t>
            </a:r>
            <a:endParaRPr lang="en-GB" dirty="0"/>
          </a:p>
        </p:txBody>
      </p:sp>
      <p:grpSp>
        <p:nvGrpSpPr>
          <p:cNvPr id="35" name="Gruppe 34"/>
          <p:cNvGrpSpPr>
            <a:grpSpLocks noChangeAspect="1"/>
          </p:cNvGrpSpPr>
          <p:nvPr/>
        </p:nvGrpSpPr>
        <p:grpSpPr>
          <a:xfrm>
            <a:off x="148338" y="140409"/>
            <a:ext cx="1155907" cy="796814"/>
            <a:chOff x="5591175" y="909638"/>
            <a:chExt cx="2963863" cy="2043112"/>
          </a:xfrm>
        </p:grpSpPr>
        <p:sp>
          <p:nvSpPr>
            <p:cNvPr id="36" name="AutoShape 3"/>
            <p:cNvSpPr>
              <a:spLocks noChangeAspect="1" noChangeArrowheads="1" noTextEdit="1"/>
            </p:cNvSpPr>
            <p:nvPr/>
          </p:nvSpPr>
          <p:spPr bwMode="auto">
            <a:xfrm>
              <a:off x="5591175" y="909638"/>
              <a:ext cx="2963863" cy="2043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9" name="Freeform 5"/>
            <p:cNvSpPr>
              <a:spLocks/>
            </p:cNvSpPr>
            <p:nvPr/>
          </p:nvSpPr>
          <p:spPr bwMode="auto">
            <a:xfrm>
              <a:off x="5930900" y="1233488"/>
              <a:ext cx="1409700" cy="1449387"/>
            </a:xfrm>
            <a:custGeom>
              <a:avLst/>
              <a:gdLst/>
              <a:ahLst/>
              <a:cxnLst>
                <a:cxn ang="0">
                  <a:pos x="268" y="5"/>
                </a:cxn>
                <a:cxn ang="0">
                  <a:pos x="358" y="57"/>
                </a:cxn>
                <a:cxn ang="0">
                  <a:pos x="424" y="84"/>
                </a:cxn>
                <a:cxn ang="0">
                  <a:pos x="457" y="88"/>
                </a:cxn>
                <a:cxn ang="0">
                  <a:pos x="514" y="75"/>
                </a:cxn>
                <a:cxn ang="0">
                  <a:pos x="586" y="56"/>
                </a:cxn>
                <a:cxn ang="0">
                  <a:pos x="672" y="16"/>
                </a:cxn>
                <a:cxn ang="0">
                  <a:pos x="712" y="1"/>
                </a:cxn>
                <a:cxn ang="0">
                  <a:pos x="762" y="0"/>
                </a:cxn>
                <a:cxn ang="0">
                  <a:pos x="807" y="1"/>
                </a:cxn>
                <a:cxn ang="0">
                  <a:pos x="854" y="16"/>
                </a:cxn>
                <a:cxn ang="0">
                  <a:pos x="888" y="56"/>
                </a:cxn>
                <a:cxn ang="0">
                  <a:pos x="812" y="50"/>
                </a:cxn>
                <a:cxn ang="0">
                  <a:pos x="771" y="64"/>
                </a:cxn>
                <a:cxn ang="0">
                  <a:pos x="747" y="71"/>
                </a:cxn>
                <a:cxn ang="0">
                  <a:pos x="716" y="101"/>
                </a:cxn>
                <a:cxn ang="0">
                  <a:pos x="676" y="140"/>
                </a:cxn>
                <a:cxn ang="0">
                  <a:pos x="642" y="190"/>
                </a:cxn>
                <a:cxn ang="0">
                  <a:pos x="610" y="250"/>
                </a:cxn>
                <a:cxn ang="0">
                  <a:pos x="555" y="362"/>
                </a:cxn>
                <a:cxn ang="0">
                  <a:pos x="503" y="456"/>
                </a:cxn>
                <a:cxn ang="0">
                  <a:pos x="475" y="519"/>
                </a:cxn>
                <a:cxn ang="0">
                  <a:pos x="457" y="587"/>
                </a:cxn>
                <a:cxn ang="0">
                  <a:pos x="443" y="667"/>
                </a:cxn>
                <a:cxn ang="0">
                  <a:pos x="436" y="746"/>
                </a:cxn>
                <a:cxn ang="0">
                  <a:pos x="432" y="821"/>
                </a:cxn>
                <a:cxn ang="0">
                  <a:pos x="427" y="872"/>
                </a:cxn>
                <a:cxn ang="0">
                  <a:pos x="371" y="803"/>
                </a:cxn>
                <a:cxn ang="0">
                  <a:pos x="322" y="728"/>
                </a:cxn>
                <a:cxn ang="0">
                  <a:pos x="290" y="702"/>
                </a:cxn>
                <a:cxn ang="0">
                  <a:pos x="262" y="685"/>
                </a:cxn>
                <a:cxn ang="0">
                  <a:pos x="231" y="689"/>
                </a:cxn>
                <a:cxn ang="0">
                  <a:pos x="194" y="708"/>
                </a:cxn>
                <a:cxn ang="0">
                  <a:pos x="147" y="750"/>
                </a:cxn>
                <a:cxn ang="0">
                  <a:pos x="101" y="803"/>
                </a:cxn>
                <a:cxn ang="0">
                  <a:pos x="71" y="863"/>
                </a:cxn>
                <a:cxn ang="0">
                  <a:pos x="45" y="913"/>
                </a:cxn>
                <a:cxn ang="0">
                  <a:pos x="26" y="863"/>
                </a:cxn>
                <a:cxn ang="0">
                  <a:pos x="16" y="794"/>
                </a:cxn>
                <a:cxn ang="0">
                  <a:pos x="1" y="708"/>
                </a:cxn>
                <a:cxn ang="0">
                  <a:pos x="0" y="645"/>
                </a:cxn>
                <a:cxn ang="0">
                  <a:pos x="9" y="572"/>
                </a:cxn>
                <a:cxn ang="0">
                  <a:pos x="24" y="504"/>
                </a:cxn>
                <a:cxn ang="0">
                  <a:pos x="57" y="419"/>
                </a:cxn>
                <a:cxn ang="0">
                  <a:pos x="101" y="333"/>
                </a:cxn>
                <a:cxn ang="0">
                  <a:pos x="170" y="262"/>
                </a:cxn>
                <a:cxn ang="0">
                  <a:pos x="227" y="201"/>
                </a:cxn>
                <a:cxn ang="0">
                  <a:pos x="253" y="147"/>
                </a:cxn>
                <a:cxn ang="0">
                  <a:pos x="268" y="84"/>
                </a:cxn>
                <a:cxn ang="0">
                  <a:pos x="268" y="5"/>
                </a:cxn>
              </a:cxnLst>
              <a:rect l="0" t="0" r="r" b="b"/>
              <a:pathLst>
                <a:path w="888" h="913">
                  <a:moveTo>
                    <a:pt x="268" y="5"/>
                  </a:moveTo>
                  <a:lnTo>
                    <a:pt x="358" y="57"/>
                  </a:lnTo>
                  <a:lnTo>
                    <a:pt x="424" y="84"/>
                  </a:lnTo>
                  <a:lnTo>
                    <a:pt x="457" y="88"/>
                  </a:lnTo>
                  <a:lnTo>
                    <a:pt x="514" y="75"/>
                  </a:lnTo>
                  <a:lnTo>
                    <a:pt x="586" y="56"/>
                  </a:lnTo>
                  <a:lnTo>
                    <a:pt x="672" y="16"/>
                  </a:lnTo>
                  <a:lnTo>
                    <a:pt x="712" y="1"/>
                  </a:lnTo>
                  <a:lnTo>
                    <a:pt x="762" y="0"/>
                  </a:lnTo>
                  <a:lnTo>
                    <a:pt x="807" y="1"/>
                  </a:lnTo>
                  <a:lnTo>
                    <a:pt x="854" y="16"/>
                  </a:lnTo>
                  <a:lnTo>
                    <a:pt x="888" y="56"/>
                  </a:lnTo>
                  <a:lnTo>
                    <a:pt x="812" y="50"/>
                  </a:lnTo>
                  <a:lnTo>
                    <a:pt x="771" y="64"/>
                  </a:lnTo>
                  <a:lnTo>
                    <a:pt x="747" y="71"/>
                  </a:lnTo>
                  <a:lnTo>
                    <a:pt x="716" y="101"/>
                  </a:lnTo>
                  <a:lnTo>
                    <a:pt x="676" y="140"/>
                  </a:lnTo>
                  <a:lnTo>
                    <a:pt x="642" y="190"/>
                  </a:lnTo>
                  <a:lnTo>
                    <a:pt x="610" y="250"/>
                  </a:lnTo>
                  <a:lnTo>
                    <a:pt x="555" y="362"/>
                  </a:lnTo>
                  <a:lnTo>
                    <a:pt x="503" y="456"/>
                  </a:lnTo>
                  <a:lnTo>
                    <a:pt x="475" y="519"/>
                  </a:lnTo>
                  <a:lnTo>
                    <a:pt x="457" y="587"/>
                  </a:lnTo>
                  <a:lnTo>
                    <a:pt x="443" y="667"/>
                  </a:lnTo>
                  <a:lnTo>
                    <a:pt x="436" y="746"/>
                  </a:lnTo>
                  <a:lnTo>
                    <a:pt x="432" y="821"/>
                  </a:lnTo>
                  <a:lnTo>
                    <a:pt x="427" y="872"/>
                  </a:lnTo>
                  <a:lnTo>
                    <a:pt x="371" y="803"/>
                  </a:lnTo>
                  <a:lnTo>
                    <a:pt x="322" y="728"/>
                  </a:lnTo>
                  <a:lnTo>
                    <a:pt x="290" y="702"/>
                  </a:lnTo>
                  <a:lnTo>
                    <a:pt x="262" y="685"/>
                  </a:lnTo>
                  <a:lnTo>
                    <a:pt x="231" y="689"/>
                  </a:lnTo>
                  <a:lnTo>
                    <a:pt x="194" y="708"/>
                  </a:lnTo>
                  <a:lnTo>
                    <a:pt x="147" y="750"/>
                  </a:lnTo>
                  <a:lnTo>
                    <a:pt x="101" y="803"/>
                  </a:lnTo>
                  <a:lnTo>
                    <a:pt x="71" y="863"/>
                  </a:lnTo>
                  <a:lnTo>
                    <a:pt x="45" y="913"/>
                  </a:lnTo>
                  <a:lnTo>
                    <a:pt x="26" y="863"/>
                  </a:lnTo>
                  <a:lnTo>
                    <a:pt x="16" y="794"/>
                  </a:lnTo>
                  <a:lnTo>
                    <a:pt x="1" y="708"/>
                  </a:lnTo>
                  <a:lnTo>
                    <a:pt x="0" y="645"/>
                  </a:lnTo>
                  <a:lnTo>
                    <a:pt x="9" y="572"/>
                  </a:lnTo>
                  <a:lnTo>
                    <a:pt x="24" y="504"/>
                  </a:lnTo>
                  <a:lnTo>
                    <a:pt x="57" y="419"/>
                  </a:lnTo>
                  <a:lnTo>
                    <a:pt x="101" y="333"/>
                  </a:lnTo>
                  <a:lnTo>
                    <a:pt x="170" y="262"/>
                  </a:lnTo>
                  <a:lnTo>
                    <a:pt x="227" y="201"/>
                  </a:lnTo>
                  <a:lnTo>
                    <a:pt x="253" y="147"/>
                  </a:lnTo>
                  <a:lnTo>
                    <a:pt x="268" y="84"/>
                  </a:lnTo>
                  <a:lnTo>
                    <a:pt x="268" y="5"/>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0" name="Freeform 6"/>
            <p:cNvSpPr>
              <a:spLocks/>
            </p:cNvSpPr>
            <p:nvPr/>
          </p:nvSpPr>
          <p:spPr bwMode="auto">
            <a:xfrm>
              <a:off x="5935663" y="1214438"/>
              <a:ext cx="1438275" cy="990600"/>
            </a:xfrm>
            <a:custGeom>
              <a:avLst/>
              <a:gdLst/>
              <a:ahLst/>
              <a:cxnLst>
                <a:cxn ang="0">
                  <a:pos x="318" y="36"/>
                </a:cxn>
                <a:cxn ang="0">
                  <a:pos x="411" y="81"/>
                </a:cxn>
                <a:cxn ang="0">
                  <a:pos x="499" y="81"/>
                </a:cxn>
                <a:cxn ang="0">
                  <a:pos x="627" y="32"/>
                </a:cxn>
                <a:cxn ang="0">
                  <a:pos x="750" y="2"/>
                </a:cxn>
                <a:cxn ang="0">
                  <a:pos x="880" y="46"/>
                </a:cxn>
                <a:cxn ang="0">
                  <a:pos x="841" y="70"/>
                </a:cxn>
                <a:cxn ang="0">
                  <a:pos x="742" y="92"/>
                </a:cxn>
                <a:cxn ang="0">
                  <a:pos x="643" y="210"/>
                </a:cxn>
                <a:cxn ang="0">
                  <a:pos x="529" y="433"/>
                </a:cxn>
                <a:cxn ang="0">
                  <a:pos x="522" y="413"/>
                </a:cxn>
                <a:cxn ang="0">
                  <a:pos x="598" y="254"/>
                </a:cxn>
                <a:cxn ang="0">
                  <a:pos x="675" y="137"/>
                </a:cxn>
                <a:cxn ang="0">
                  <a:pos x="750" y="68"/>
                </a:cxn>
                <a:cxn ang="0">
                  <a:pos x="849" y="59"/>
                </a:cxn>
                <a:cxn ang="0">
                  <a:pos x="842" y="39"/>
                </a:cxn>
                <a:cxn ang="0">
                  <a:pos x="727" y="19"/>
                </a:cxn>
                <a:cxn ang="0">
                  <a:pos x="619" y="59"/>
                </a:cxn>
                <a:cxn ang="0">
                  <a:pos x="517" y="100"/>
                </a:cxn>
                <a:cxn ang="0">
                  <a:pos x="367" y="91"/>
                </a:cxn>
                <a:cxn ang="0">
                  <a:pos x="275" y="43"/>
                </a:cxn>
                <a:cxn ang="0">
                  <a:pos x="269" y="140"/>
                </a:cxn>
                <a:cxn ang="0">
                  <a:pos x="230" y="221"/>
                </a:cxn>
                <a:cxn ang="0">
                  <a:pos x="133" y="326"/>
                </a:cxn>
                <a:cxn ang="0">
                  <a:pos x="67" y="433"/>
                </a:cxn>
                <a:cxn ang="0">
                  <a:pos x="18" y="563"/>
                </a:cxn>
                <a:cxn ang="0">
                  <a:pos x="0" y="550"/>
                </a:cxn>
                <a:cxn ang="0">
                  <a:pos x="52" y="417"/>
                </a:cxn>
                <a:cxn ang="0">
                  <a:pos x="120" y="308"/>
                </a:cxn>
                <a:cxn ang="0">
                  <a:pos x="193" y="235"/>
                </a:cxn>
                <a:cxn ang="0">
                  <a:pos x="246" y="149"/>
                </a:cxn>
                <a:cxn ang="0">
                  <a:pos x="257" y="57"/>
                </a:cxn>
                <a:cxn ang="0">
                  <a:pos x="267" y="0"/>
                </a:cxn>
              </a:cxnLst>
              <a:rect l="0" t="0" r="r" b="b"/>
              <a:pathLst>
                <a:path w="906" h="624">
                  <a:moveTo>
                    <a:pt x="267" y="0"/>
                  </a:moveTo>
                  <a:lnTo>
                    <a:pt x="318" y="36"/>
                  </a:lnTo>
                  <a:lnTo>
                    <a:pt x="363" y="62"/>
                  </a:lnTo>
                  <a:lnTo>
                    <a:pt x="411" y="81"/>
                  </a:lnTo>
                  <a:lnTo>
                    <a:pt x="454" y="91"/>
                  </a:lnTo>
                  <a:lnTo>
                    <a:pt x="499" y="81"/>
                  </a:lnTo>
                  <a:lnTo>
                    <a:pt x="574" y="59"/>
                  </a:lnTo>
                  <a:lnTo>
                    <a:pt x="627" y="32"/>
                  </a:lnTo>
                  <a:lnTo>
                    <a:pt x="695" y="8"/>
                  </a:lnTo>
                  <a:lnTo>
                    <a:pt x="750" y="2"/>
                  </a:lnTo>
                  <a:lnTo>
                    <a:pt x="834" y="12"/>
                  </a:lnTo>
                  <a:lnTo>
                    <a:pt x="880" y="46"/>
                  </a:lnTo>
                  <a:lnTo>
                    <a:pt x="906" y="76"/>
                  </a:lnTo>
                  <a:lnTo>
                    <a:pt x="841" y="70"/>
                  </a:lnTo>
                  <a:lnTo>
                    <a:pt x="789" y="74"/>
                  </a:lnTo>
                  <a:lnTo>
                    <a:pt x="742" y="92"/>
                  </a:lnTo>
                  <a:lnTo>
                    <a:pt x="697" y="140"/>
                  </a:lnTo>
                  <a:lnTo>
                    <a:pt x="643" y="210"/>
                  </a:lnTo>
                  <a:lnTo>
                    <a:pt x="579" y="337"/>
                  </a:lnTo>
                  <a:lnTo>
                    <a:pt x="529" y="433"/>
                  </a:lnTo>
                  <a:lnTo>
                    <a:pt x="464" y="563"/>
                  </a:lnTo>
                  <a:lnTo>
                    <a:pt x="522" y="413"/>
                  </a:lnTo>
                  <a:lnTo>
                    <a:pt x="560" y="333"/>
                  </a:lnTo>
                  <a:lnTo>
                    <a:pt x="598" y="254"/>
                  </a:lnTo>
                  <a:lnTo>
                    <a:pt x="638" y="187"/>
                  </a:lnTo>
                  <a:lnTo>
                    <a:pt x="675" y="137"/>
                  </a:lnTo>
                  <a:lnTo>
                    <a:pt x="712" y="95"/>
                  </a:lnTo>
                  <a:lnTo>
                    <a:pt x="750" y="68"/>
                  </a:lnTo>
                  <a:lnTo>
                    <a:pt x="793" y="59"/>
                  </a:lnTo>
                  <a:lnTo>
                    <a:pt x="849" y="59"/>
                  </a:lnTo>
                  <a:lnTo>
                    <a:pt x="864" y="57"/>
                  </a:lnTo>
                  <a:lnTo>
                    <a:pt x="842" y="39"/>
                  </a:lnTo>
                  <a:lnTo>
                    <a:pt x="803" y="24"/>
                  </a:lnTo>
                  <a:lnTo>
                    <a:pt x="727" y="19"/>
                  </a:lnTo>
                  <a:lnTo>
                    <a:pt x="683" y="28"/>
                  </a:lnTo>
                  <a:lnTo>
                    <a:pt x="619" y="59"/>
                  </a:lnTo>
                  <a:lnTo>
                    <a:pt x="568" y="85"/>
                  </a:lnTo>
                  <a:lnTo>
                    <a:pt x="517" y="100"/>
                  </a:lnTo>
                  <a:lnTo>
                    <a:pt x="433" y="111"/>
                  </a:lnTo>
                  <a:lnTo>
                    <a:pt x="367" y="91"/>
                  </a:lnTo>
                  <a:lnTo>
                    <a:pt x="294" y="51"/>
                  </a:lnTo>
                  <a:lnTo>
                    <a:pt x="275" y="43"/>
                  </a:lnTo>
                  <a:lnTo>
                    <a:pt x="275" y="92"/>
                  </a:lnTo>
                  <a:lnTo>
                    <a:pt x="269" y="140"/>
                  </a:lnTo>
                  <a:lnTo>
                    <a:pt x="254" y="176"/>
                  </a:lnTo>
                  <a:lnTo>
                    <a:pt x="230" y="221"/>
                  </a:lnTo>
                  <a:lnTo>
                    <a:pt x="188" y="265"/>
                  </a:lnTo>
                  <a:lnTo>
                    <a:pt x="133" y="326"/>
                  </a:lnTo>
                  <a:lnTo>
                    <a:pt x="91" y="383"/>
                  </a:lnTo>
                  <a:lnTo>
                    <a:pt x="67" y="433"/>
                  </a:lnTo>
                  <a:lnTo>
                    <a:pt x="34" y="504"/>
                  </a:lnTo>
                  <a:lnTo>
                    <a:pt x="18" y="563"/>
                  </a:lnTo>
                  <a:lnTo>
                    <a:pt x="12" y="624"/>
                  </a:lnTo>
                  <a:lnTo>
                    <a:pt x="0" y="550"/>
                  </a:lnTo>
                  <a:lnTo>
                    <a:pt x="22" y="481"/>
                  </a:lnTo>
                  <a:lnTo>
                    <a:pt x="52" y="417"/>
                  </a:lnTo>
                  <a:lnTo>
                    <a:pt x="82" y="354"/>
                  </a:lnTo>
                  <a:lnTo>
                    <a:pt x="120" y="308"/>
                  </a:lnTo>
                  <a:lnTo>
                    <a:pt x="155" y="273"/>
                  </a:lnTo>
                  <a:lnTo>
                    <a:pt x="193" y="235"/>
                  </a:lnTo>
                  <a:lnTo>
                    <a:pt x="224" y="193"/>
                  </a:lnTo>
                  <a:lnTo>
                    <a:pt x="246" y="149"/>
                  </a:lnTo>
                  <a:lnTo>
                    <a:pt x="254" y="103"/>
                  </a:lnTo>
                  <a:lnTo>
                    <a:pt x="257" y="57"/>
                  </a:lnTo>
                  <a:lnTo>
                    <a:pt x="250" y="12"/>
                  </a:lnTo>
                  <a:lnTo>
                    <a:pt x="267" y="0"/>
                  </a:lnTo>
                  <a:close/>
                </a:path>
              </a:pathLst>
            </a:custGeom>
            <a:solidFill>
              <a:srgbClr val="000099"/>
            </a:solidFill>
            <a:ln w="9525">
              <a:solidFill>
                <a:srgbClr val="000099"/>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1" name="Freeform 7"/>
            <p:cNvSpPr>
              <a:spLocks/>
            </p:cNvSpPr>
            <p:nvPr/>
          </p:nvSpPr>
          <p:spPr bwMode="auto">
            <a:xfrm>
              <a:off x="6221413" y="1677988"/>
              <a:ext cx="457200" cy="349250"/>
            </a:xfrm>
            <a:custGeom>
              <a:avLst/>
              <a:gdLst/>
              <a:ahLst/>
              <a:cxnLst>
                <a:cxn ang="0">
                  <a:pos x="5" y="105"/>
                </a:cxn>
                <a:cxn ang="0">
                  <a:pos x="38" y="59"/>
                </a:cxn>
                <a:cxn ang="0">
                  <a:pos x="92" y="20"/>
                </a:cxn>
                <a:cxn ang="0">
                  <a:pos x="137" y="6"/>
                </a:cxn>
                <a:cxn ang="0">
                  <a:pos x="184" y="0"/>
                </a:cxn>
                <a:cxn ang="0">
                  <a:pos x="221" y="6"/>
                </a:cxn>
                <a:cxn ang="0">
                  <a:pos x="259" y="20"/>
                </a:cxn>
                <a:cxn ang="0">
                  <a:pos x="280" y="45"/>
                </a:cxn>
                <a:cxn ang="0">
                  <a:pos x="288" y="81"/>
                </a:cxn>
                <a:cxn ang="0">
                  <a:pos x="280" y="125"/>
                </a:cxn>
                <a:cxn ang="0">
                  <a:pos x="261" y="163"/>
                </a:cxn>
                <a:cxn ang="0">
                  <a:pos x="223" y="206"/>
                </a:cxn>
                <a:cxn ang="0">
                  <a:pos x="190" y="220"/>
                </a:cxn>
                <a:cxn ang="0">
                  <a:pos x="223" y="175"/>
                </a:cxn>
                <a:cxn ang="0">
                  <a:pos x="244" y="122"/>
                </a:cxn>
                <a:cxn ang="0">
                  <a:pos x="253" y="86"/>
                </a:cxn>
                <a:cxn ang="0">
                  <a:pos x="244" y="60"/>
                </a:cxn>
                <a:cxn ang="0">
                  <a:pos x="234" y="45"/>
                </a:cxn>
                <a:cxn ang="0">
                  <a:pos x="202" y="27"/>
                </a:cxn>
                <a:cxn ang="0">
                  <a:pos x="167" y="24"/>
                </a:cxn>
                <a:cxn ang="0">
                  <a:pos x="137" y="32"/>
                </a:cxn>
                <a:cxn ang="0">
                  <a:pos x="103" y="42"/>
                </a:cxn>
                <a:cxn ang="0">
                  <a:pos x="65" y="68"/>
                </a:cxn>
                <a:cxn ang="0">
                  <a:pos x="35" y="105"/>
                </a:cxn>
                <a:cxn ang="0">
                  <a:pos x="11" y="143"/>
                </a:cxn>
                <a:cxn ang="0">
                  <a:pos x="0" y="188"/>
                </a:cxn>
                <a:cxn ang="0">
                  <a:pos x="5" y="105"/>
                </a:cxn>
              </a:cxnLst>
              <a:rect l="0" t="0" r="r" b="b"/>
              <a:pathLst>
                <a:path w="288" h="220">
                  <a:moveTo>
                    <a:pt x="5" y="105"/>
                  </a:moveTo>
                  <a:lnTo>
                    <a:pt x="38" y="59"/>
                  </a:lnTo>
                  <a:lnTo>
                    <a:pt x="92" y="20"/>
                  </a:lnTo>
                  <a:lnTo>
                    <a:pt x="137" y="6"/>
                  </a:lnTo>
                  <a:lnTo>
                    <a:pt x="184" y="0"/>
                  </a:lnTo>
                  <a:lnTo>
                    <a:pt x="221" y="6"/>
                  </a:lnTo>
                  <a:lnTo>
                    <a:pt x="259" y="20"/>
                  </a:lnTo>
                  <a:lnTo>
                    <a:pt x="280" y="45"/>
                  </a:lnTo>
                  <a:lnTo>
                    <a:pt x="288" y="81"/>
                  </a:lnTo>
                  <a:lnTo>
                    <a:pt x="280" y="125"/>
                  </a:lnTo>
                  <a:lnTo>
                    <a:pt x="261" y="163"/>
                  </a:lnTo>
                  <a:lnTo>
                    <a:pt x="223" y="206"/>
                  </a:lnTo>
                  <a:lnTo>
                    <a:pt x="190" y="220"/>
                  </a:lnTo>
                  <a:lnTo>
                    <a:pt x="223" y="175"/>
                  </a:lnTo>
                  <a:lnTo>
                    <a:pt x="244" y="122"/>
                  </a:lnTo>
                  <a:lnTo>
                    <a:pt x="253" y="86"/>
                  </a:lnTo>
                  <a:lnTo>
                    <a:pt x="244" y="60"/>
                  </a:lnTo>
                  <a:lnTo>
                    <a:pt x="234" y="45"/>
                  </a:lnTo>
                  <a:lnTo>
                    <a:pt x="202" y="27"/>
                  </a:lnTo>
                  <a:lnTo>
                    <a:pt x="167" y="24"/>
                  </a:lnTo>
                  <a:lnTo>
                    <a:pt x="137" y="32"/>
                  </a:lnTo>
                  <a:lnTo>
                    <a:pt x="103" y="42"/>
                  </a:lnTo>
                  <a:lnTo>
                    <a:pt x="65" y="68"/>
                  </a:lnTo>
                  <a:lnTo>
                    <a:pt x="35" y="105"/>
                  </a:lnTo>
                  <a:lnTo>
                    <a:pt x="11" y="143"/>
                  </a:lnTo>
                  <a:lnTo>
                    <a:pt x="0" y="188"/>
                  </a:lnTo>
                  <a:lnTo>
                    <a:pt x="5" y="105"/>
                  </a:lnTo>
                  <a:close/>
                </a:path>
              </a:pathLst>
            </a:custGeom>
            <a:solidFill>
              <a:srgbClr val="0000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8"/>
            <p:cNvSpPr>
              <a:spLocks/>
            </p:cNvSpPr>
            <p:nvPr/>
          </p:nvSpPr>
          <p:spPr bwMode="auto">
            <a:xfrm>
              <a:off x="6178550" y="1827213"/>
              <a:ext cx="476250" cy="293687"/>
            </a:xfrm>
            <a:custGeom>
              <a:avLst/>
              <a:gdLst/>
              <a:ahLst/>
              <a:cxnLst>
                <a:cxn ang="0">
                  <a:pos x="44" y="0"/>
                </a:cxn>
                <a:cxn ang="0">
                  <a:pos x="17" y="39"/>
                </a:cxn>
                <a:cxn ang="0">
                  <a:pos x="2" y="88"/>
                </a:cxn>
                <a:cxn ang="0">
                  <a:pos x="0" y="127"/>
                </a:cxn>
                <a:cxn ang="0">
                  <a:pos x="17" y="150"/>
                </a:cxn>
                <a:cxn ang="0">
                  <a:pos x="38" y="167"/>
                </a:cxn>
                <a:cxn ang="0">
                  <a:pos x="71" y="181"/>
                </a:cxn>
                <a:cxn ang="0">
                  <a:pos x="110" y="185"/>
                </a:cxn>
                <a:cxn ang="0">
                  <a:pos x="152" y="178"/>
                </a:cxn>
                <a:cxn ang="0">
                  <a:pos x="191" y="164"/>
                </a:cxn>
                <a:cxn ang="0">
                  <a:pos x="224" y="141"/>
                </a:cxn>
                <a:cxn ang="0">
                  <a:pos x="251" y="115"/>
                </a:cxn>
                <a:cxn ang="0">
                  <a:pos x="300" y="30"/>
                </a:cxn>
                <a:cxn ang="0">
                  <a:pos x="250" y="85"/>
                </a:cxn>
                <a:cxn ang="0">
                  <a:pos x="202" y="121"/>
                </a:cxn>
                <a:cxn ang="0">
                  <a:pos x="164" y="147"/>
                </a:cxn>
                <a:cxn ang="0">
                  <a:pos x="132" y="155"/>
                </a:cxn>
                <a:cxn ang="0">
                  <a:pos x="103" y="158"/>
                </a:cxn>
                <a:cxn ang="0">
                  <a:pos x="76" y="150"/>
                </a:cxn>
                <a:cxn ang="0">
                  <a:pos x="50" y="138"/>
                </a:cxn>
                <a:cxn ang="0">
                  <a:pos x="35" y="124"/>
                </a:cxn>
                <a:cxn ang="0">
                  <a:pos x="27" y="94"/>
                </a:cxn>
                <a:cxn ang="0">
                  <a:pos x="35" y="52"/>
                </a:cxn>
                <a:cxn ang="0">
                  <a:pos x="44" y="0"/>
                </a:cxn>
              </a:cxnLst>
              <a:rect l="0" t="0" r="r" b="b"/>
              <a:pathLst>
                <a:path w="300" h="185">
                  <a:moveTo>
                    <a:pt x="44" y="0"/>
                  </a:moveTo>
                  <a:lnTo>
                    <a:pt x="17" y="39"/>
                  </a:lnTo>
                  <a:lnTo>
                    <a:pt x="2" y="88"/>
                  </a:lnTo>
                  <a:lnTo>
                    <a:pt x="0" y="127"/>
                  </a:lnTo>
                  <a:lnTo>
                    <a:pt x="17" y="150"/>
                  </a:lnTo>
                  <a:lnTo>
                    <a:pt x="38" y="167"/>
                  </a:lnTo>
                  <a:lnTo>
                    <a:pt x="71" y="181"/>
                  </a:lnTo>
                  <a:lnTo>
                    <a:pt x="110" y="185"/>
                  </a:lnTo>
                  <a:lnTo>
                    <a:pt x="152" y="178"/>
                  </a:lnTo>
                  <a:lnTo>
                    <a:pt x="191" y="164"/>
                  </a:lnTo>
                  <a:lnTo>
                    <a:pt x="224" y="141"/>
                  </a:lnTo>
                  <a:lnTo>
                    <a:pt x="251" y="115"/>
                  </a:lnTo>
                  <a:lnTo>
                    <a:pt x="300" y="30"/>
                  </a:lnTo>
                  <a:lnTo>
                    <a:pt x="250" y="85"/>
                  </a:lnTo>
                  <a:lnTo>
                    <a:pt x="202" y="121"/>
                  </a:lnTo>
                  <a:lnTo>
                    <a:pt x="164" y="147"/>
                  </a:lnTo>
                  <a:lnTo>
                    <a:pt x="132" y="155"/>
                  </a:lnTo>
                  <a:lnTo>
                    <a:pt x="103" y="158"/>
                  </a:lnTo>
                  <a:lnTo>
                    <a:pt x="76" y="150"/>
                  </a:lnTo>
                  <a:lnTo>
                    <a:pt x="50" y="138"/>
                  </a:lnTo>
                  <a:lnTo>
                    <a:pt x="35" y="124"/>
                  </a:lnTo>
                  <a:lnTo>
                    <a:pt x="27" y="94"/>
                  </a:lnTo>
                  <a:lnTo>
                    <a:pt x="35" y="52"/>
                  </a:lnTo>
                  <a:lnTo>
                    <a:pt x="44" y="0"/>
                  </a:lnTo>
                  <a:close/>
                </a:path>
              </a:pathLst>
            </a:custGeom>
            <a:solidFill>
              <a:srgbClr val="0000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9"/>
            <p:cNvSpPr>
              <a:spLocks/>
            </p:cNvSpPr>
            <p:nvPr/>
          </p:nvSpPr>
          <p:spPr bwMode="auto">
            <a:xfrm>
              <a:off x="6348413" y="1454150"/>
              <a:ext cx="179388" cy="223837"/>
            </a:xfrm>
            <a:custGeom>
              <a:avLst/>
              <a:gdLst/>
              <a:ahLst/>
              <a:cxnLst>
                <a:cxn ang="0">
                  <a:pos x="32" y="114"/>
                </a:cxn>
                <a:cxn ang="0">
                  <a:pos x="63" y="75"/>
                </a:cxn>
                <a:cxn ang="0">
                  <a:pos x="79" y="47"/>
                </a:cxn>
                <a:cxn ang="0">
                  <a:pos x="91" y="0"/>
                </a:cxn>
                <a:cxn ang="0">
                  <a:pos x="113" y="7"/>
                </a:cxn>
                <a:cxn ang="0">
                  <a:pos x="99" y="52"/>
                </a:cxn>
                <a:cxn ang="0">
                  <a:pos x="72" y="109"/>
                </a:cxn>
                <a:cxn ang="0">
                  <a:pos x="39" y="130"/>
                </a:cxn>
                <a:cxn ang="0">
                  <a:pos x="0" y="141"/>
                </a:cxn>
                <a:cxn ang="0">
                  <a:pos x="32" y="114"/>
                </a:cxn>
              </a:cxnLst>
              <a:rect l="0" t="0" r="r" b="b"/>
              <a:pathLst>
                <a:path w="113" h="141">
                  <a:moveTo>
                    <a:pt x="32" y="114"/>
                  </a:moveTo>
                  <a:lnTo>
                    <a:pt x="63" y="75"/>
                  </a:lnTo>
                  <a:lnTo>
                    <a:pt x="79" y="47"/>
                  </a:lnTo>
                  <a:lnTo>
                    <a:pt x="91" y="0"/>
                  </a:lnTo>
                  <a:lnTo>
                    <a:pt x="113" y="7"/>
                  </a:lnTo>
                  <a:lnTo>
                    <a:pt x="99" y="52"/>
                  </a:lnTo>
                  <a:lnTo>
                    <a:pt x="72" y="109"/>
                  </a:lnTo>
                  <a:lnTo>
                    <a:pt x="39" y="130"/>
                  </a:lnTo>
                  <a:lnTo>
                    <a:pt x="0" y="141"/>
                  </a:lnTo>
                  <a:lnTo>
                    <a:pt x="32" y="114"/>
                  </a:lnTo>
                  <a:close/>
                </a:path>
              </a:pathLst>
            </a:custGeom>
            <a:solidFill>
              <a:srgbClr val="0000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6" name="Freeform 10"/>
            <p:cNvSpPr>
              <a:spLocks/>
            </p:cNvSpPr>
            <p:nvPr/>
          </p:nvSpPr>
          <p:spPr bwMode="auto">
            <a:xfrm>
              <a:off x="6651625" y="1497013"/>
              <a:ext cx="160338" cy="206375"/>
            </a:xfrm>
            <a:custGeom>
              <a:avLst/>
              <a:gdLst/>
              <a:ahLst/>
              <a:cxnLst>
                <a:cxn ang="0">
                  <a:pos x="0" y="107"/>
                </a:cxn>
                <a:cxn ang="0">
                  <a:pos x="31" y="130"/>
                </a:cxn>
                <a:cxn ang="0">
                  <a:pos x="43" y="83"/>
                </a:cxn>
                <a:cxn ang="0">
                  <a:pos x="57" y="63"/>
                </a:cxn>
                <a:cxn ang="0">
                  <a:pos x="75" y="33"/>
                </a:cxn>
                <a:cxn ang="0">
                  <a:pos x="101" y="1"/>
                </a:cxn>
                <a:cxn ang="0">
                  <a:pos x="63" y="0"/>
                </a:cxn>
                <a:cxn ang="0">
                  <a:pos x="53" y="24"/>
                </a:cxn>
                <a:cxn ang="0">
                  <a:pos x="27" y="67"/>
                </a:cxn>
                <a:cxn ang="0">
                  <a:pos x="0" y="107"/>
                </a:cxn>
              </a:cxnLst>
              <a:rect l="0" t="0" r="r" b="b"/>
              <a:pathLst>
                <a:path w="101" h="130">
                  <a:moveTo>
                    <a:pt x="0" y="107"/>
                  </a:moveTo>
                  <a:lnTo>
                    <a:pt x="31" y="130"/>
                  </a:lnTo>
                  <a:lnTo>
                    <a:pt x="43" y="83"/>
                  </a:lnTo>
                  <a:lnTo>
                    <a:pt x="57" y="63"/>
                  </a:lnTo>
                  <a:lnTo>
                    <a:pt x="75" y="33"/>
                  </a:lnTo>
                  <a:lnTo>
                    <a:pt x="101" y="1"/>
                  </a:lnTo>
                  <a:lnTo>
                    <a:pt x="63" y="0"/>
                  </a:lnTo>
                  <a:lnTo>
                    <a:pt x="53" y="24"/>
                  </a:lnTo>
                  <a:lnTo>
                    <a:pt x="27" y="67"/>
                  </a:lnTo>
                  <a:lnTo>
                    <a:pt x="0" y="107"/>
                  </a:lnTo>
                  <a:close/>
                </a:path>
              </a:pathLst>
            </a:custGeom>
            <a:solidFill>
              <a:srgbClr val="0000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7" name="Freeform 11"/>
            <p:cNvSpPr>
              <a:spLocks/>
            </p:cNvSpPr>
            <p:nvPr/>
          </p:nvSpPr>
          <p:spPr bwMode="auto">
            <a:xfrm>
              <a:off x="6038850" y="2225675"/>
              <a:ext cx="531813" cy="258762"/>
            </a:xfrm>
            <a:custGeom>
              <a:avLst/>
              <a:gdLst/>
              <a:ahLst/>
              <a:cxnLst>
                <a:cxn ang="0">
                  <a:pos x="46" y="47"/>
                </a:cxn>
                <a:cxn ang="0">
                  <a:pos x="84" y="21"/>
                </a:cxn>
                <a:cxn ang="0">
                  <a:pos x="148" y="5"/>
                </a:cxn>
                <a:cxn ang="0">
                  <a:pos x="199" y="0"/>
                </a:cxn>
                <a:cxn ang="0">
                  <a:pos x="241" y="9"/>
                </a:cxn>
                <a:cxn ang="0">
                  <a:pos x="291" y="59"/>
                </a:cxn>
                <a:cxn ang="0">
                  <a:pos x="332" y="122"/>
                </a:cxn>
                <a:cxn ang="0">
                  <a:pos x="335" y="155"/>
                </a:cxn>
                <a:cxn ang="0">
                  <a:pos x="287" y="81"/>
                </a:cxn>
                <a:cxn ang="0">
                  <a:pos x="248" y="40"/>
                </a:cxn>
                <a:cxn ang="0">
                  <a:pos x="195" y="15"/>
                </a:cxn>
                <a:cxn ang="0">
                  <a:pos x="146" y="19"/>
                </a:cxn>
                <a:cxn ang="0">
                  <a:pos x="96" y="35"/>
                </a:cxn>
                <a:cxn ang="0">
                  <a:pos x="60" y="77"/>
                </a:cxn>
                <a:cxn ang="0">
                  <a:pos x="12" y="141"/>
                </a:cxn>
                <a:cxn ang="0">
                  <a:pos x="3" y="163"/>
                </a:cxn>
                <a:cxn ang="0">
                  <a:pos x="0" y="110"/>
                </a:cxn>
                <a:cxn ang="0">
                  <a:pos x="46" y="47"/>
                </a:cxn>
              </a:cxnLst>
              <a:rect l="0" t="0" r="r" b="b"/>
              <a:pathLst>
                <a:path w="335" h="163">
                  <a:moveTo>
                    <a:pt x="46" y="47"/>
                  </a:moveTo>
                  <a:lnTo>
                    <a:pt x="84" y="21"/>
                  </a:lnTo>
                  <a:lnTo>
                    <a:pt x="148" y="5"/>
                  </a:lnTo>
                  <a:lnTo>
                    <a:pt x="199" y="0"/>
                  </a:lnTo>
                  <a:lnTo>
                    <a:pt x="241" y="9"/>
                  </a:lnTo>
                  <a:lnTo>
                    <a:pt x="291" y="59"/>
                  </a:lnTo>
                  <a:lnTo>
                    <a:pt x="332" y="122"/>
                  </a:lnTo>
                  <a:lnTo>
                    <a:pt x="335" y="155"/>
                  </a:lnTo>
                  <a:lnTo>
                    <a:pt x="287" y="81"/>
                  </a:lnTo>
                  <a:lnTo>
                    <a:pt x="248" y="40"/>
                  </a:lnTo>
                  <a:lnTo>
                    <a:pt x="195" y="15"/>
                  </a:lnTo>
                  <a:lnTo>
                    <a:pt x="146" y="19"/>
                  </a:lnTo>
                  <a:lnTo>
                    <a:pt x="96" y="35"/>
                  </a:lnTo>
                  <a:lnTo>
                    <a:pt x="60" y="77"/>
                  </a:lnTo>
                  <a:lnTo>
                    <a:pt x="12" y="141"/>
                  </a:lnTo>
                  <a:lnTo>
                    <a:pt x="3" y="163"/>
                  </a:lnTo>
                  <a:lnTo>
                    <a:pt x="0" y="110"/>
                  </a:lnTo>
                  <a:lnTo>
                    <a:pt x="46" y="47"/>
                  </a:lnTo>
                  <a:close/>
                </a:path>
              </a:pathLst>
            </a:custGeom>
            <a:solidFill>
              <a:srgbClr val="0000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8" name="Freeform 12"/>
            <p:cNvSpPr>
              <a:spLocks/>
            </p:cNvSpPr>
            <p:nvPr/>
          </p:nvSpPr>
          <p:spPr bwMode="auto">
            <a:xfrm>
              <a:off x="6067425" y="1958975"/>
              <a:ext cx="82550" cy="336550"/>
            </a:xfrm>
            <a:custGeom>
              <a:avLst/>
              <a:gdLst/>
              <a:ahLst/>
              <a:cxnLst>
                <a:cxn ang="0">
                  <a:pos x="24" y="46"/>
                </a:cxn>
                <a:cxn ang="0">
                  <a:pos x="4" y="105"/>
                </a:cxn>
                <a:cxn ang="0">
                  <a:pos x="0" y="142"/>
                </a:cxn>
                <a:cxn ang="0">
                  <a:pos x="3" y="212"/>
                </a:cxn>
                <a:cxn ang="0">
                  <a:pos x="24" y="185"/>
                </a:cxn>
                <a:cxn ang="0">
                  <a:pos x="24" y="123"/>
                </a:cxn>
                <a:cxn ang="0">
                  <a:pos x="46" y="66"/>
                </a:cxn>
                <a:cxn ang="0">
                  <a:pos x="52" y="53"/>
                </a:cxn>
                <a:cxn ang="0">
                  <a:pos x="43" y="0"/>
                </a:cxn>
                <a:cxn ang="0">
                  <a:pos x="24" y="46"/>
                </a:cxn>
              </a:cxnLst>
              <a:rect l="0" t="0" r="r" b="b"/>
              <a:pathLst>
                <a:path w="52" h="212">
                  <a:moveTo>
                    <a:pt x="24" y="46"/>
                  </a:moveTo>
                  <a:lnTo>
                    <a:pt x="4" y="105"/>
                  </a:lnTo>
                  <a:lnTo>
                    <a:pt x="0" y="142"/>
                  </a:lnTo>
                  <a:lnTo>
                    <a:pt x="3" y="212"/>
                  </a:lnTo>
                  <a:lnTo>
                    <a:pt x="24" y="185"/>
                  </a:lnTo>
                  <a:lnTo>
                    <a:pt x="24" y="123"/>
                  </a:lnTo>
                  <a:lnTo>
                    <a:pt x="46" y="66"/>
                  </a:lnTo>
                  <a:lnTo>
                    <a:pt x="52" y="53"/>
                  </a:lnTo>
                  <a:lnTo>
                    <a:pt x="43" y="0"/>
                  </a:lnTo>
                  <a:lnTo>
                    <a:pt x="24" y="46"/>
                  </a:lnTo>
                  <a:close/>
                </a:path>
              </a:pathLst>
            </a:custGeom>
            <a:solidFill>
              <a:srgbClr val="0000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13"/>
            <p:cNvSpPr>
              <a:spLocks/>
            </p:cNvSpPr>
            <p:nvPr/>
          </p:nvSpPr>
          <p:spPr bwMode="auto">
            <a:xfrm>
              <a:off x="6489700" y="2051050"/>
              <a:ext cx="104775" cy="273050"/>
            </a:xfrm>
            <a:custGeom>
              <a:avLst/>
              <a:gdLst/>
              <a:ahLst/>
              <a:cxnLst>
                <a:cxn ang="0">
                  <a:pos x="5" y="132"/>
                </a:cxn>
                <a:cxn ang="0">
                  <a:pos x="0" y="89"/>
                </a:cxn>
                <a:cxn ang="0">
                  <a:pos x="13" y="41"/>
                </a:cxn>
                <a:cxn ang="0">
                  <a:pos x="20" y="23"/>
                </a:cxn>
                <a:cxn ang="0">
                  <a:pos x="66" y="0"/>
                </a:cxn>
                <a:cxn ang="0">
                  <a:pos x="39" y="56"/>
                </a:cxn>
                <a:cxn ang="0">
                  <a:pos x="28" y="87"/>
                </a:cxn>
                <a:cxn ang="0">
                  <a:pos x="26" y="110"/>
                </a:cxn>
                <a:cxn ang="0">
                  <a:pos x="28" y="145"/>
                </a:cxn>
                <a:cxn ang="0">
                  <a:pos x="34" y="172"/>
                </a:cxn>
                <a:cxn ang="0">
                  <a:pos x="5" y="132"/>
                </a:cxn>
              </a:cxnLst>
              <a:rect l="0" t="0" r="r" b="b"/>
              <a:pathLst>
                <a:path w="66" h="172">
                  <a:moveTo>
                    <a:pt x="5" y="132"/>
                  </a:moveTo>
                  <a:lnTo>
                    <a:pt x="0" y="89"/>
                  </a:lnTo>
                  <a:lnTo>
                    <a:pt x="13" y="41"/>
                  </a:lnTo>
                  <a:lnTo>
                    <a:pt x="20" y="23"/>
                  </a:lnTo>
                  <a:lnTo>
                    <a:pt x="66" y="0"/>
                  </a:lnTo>
                  <a:lnTo>
                    <a:pt x="39" y="56"/>
                  </a:lnTo>
                  <a:lnTo>
                    <a:pt x="28" y="87"/>
                  </a:lnTo>
                  <a:lnTo>
                    <a:pt x="26" y="110"/>
                  </a:lnTo>
                  <a:lnTo>
                    <a:pt x="28" y="145"/>
                  </a:lnTo>
                  <a:lnTo>
                    <a:pt x="34" y="172"/>
                  </a:lnTo>
                  <a:lnTo>
                    <a:pt x="5" y="132"/>
                  </a:lnTo>
                  <a:close/>
                </a:path>
              </a:pathLst>
            </a:custGeom>
            <a:solidFill>
              <a:srgbClr val="0000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0" name="Freeform 14"/>
            <p:cNvSpPr>
              <a:spLocks/>
            </p:cNvSpPr>
            <p:nvPr/>
          </p:nvSpPr>
          <p:spPr bwMode="auto">
            <a:xfrm>
              <a:off x="6432550" y="1333500"/>
              <a:ext cx="584200" cy="136525"/>
            </a:xfrm>
            <a:custGeom>
              <a:avLst/>
              <a:gdLst/>
              <a:ahLst/>
              <a:cxnLst>
                <a:cxn ang="0">
                  <a:pos x="11" y="32"/>
                </a:cxn>
                <a:cxn ang="0">
                  <a:pos x="67" y="54"/>
                </a:cxn>
                <a:cxn ang="0">
                  <a:pos x="129" y="62"/>
                </a:cxn>
                <a:cxn ang="0">
                  <a:pos x="198" y="65"/>
                </a:cxn>
                <a:cxn ang="0">
                  <a:pos x="270" y="53"/>
                </a:cxn>
                <a:cxn ang="0">
                  <a:pos x="368" y="0"/>
                </a:cxn>
                <a:cxn ang="0">
                  <a:pos x="339" y="34"/>
                </a:cxn>
                <a:cxn ang="0">
                  <a:pos x="309" y="62"/>
                </a:cxn>
                <a:cxn ang="0">
                  <a:pos x="277" y="69"/>
                </a:cxn>
                <a:cxn ang="0">
                  <a:pos x="216" y="82"/>
                </a:cxn>
                <a:cxn ang="0">
                  <a:pos x="168" y="86"/>
                </a:cxn>
                <a:cxn ang="0">
                  <a:pos x="102" y="77"/>
                </a:cxn>
                <a:cxn ang="0">
                  <a:pos x="60" y="65"/>
                </a:cxn>
                <a:cxn ang="0">
                  <a:pos x="0" y="53"/>
                </a:cxn>
                <a:cxn ang="0">
                  <a:pos x="0" y="30"/>
                </a:cxn>
                <a:cxn ang="0">
                  <a:pos x="11" y="32"/>
                </a:cxn>
              </a:cxnLst>
              <a:rect l="0" t="0" r="r" b="b"/>
              <a:pathLst>
                <a:path w="368" h="86">
                  <a:moveTo>
                    <a:pt x="11" y="32"/>
                  </a:moveTo>
                  <a:lnTo>
                    <a:pt x="67" y="54"/>
                  </a:lnTo>
                  <a:lnTo>
                    <a:pt x="129" y="62"/>
                  </a:lnTo>
                  <a:lnTo>
                    <a:pt x="198" y="65"/>
                  </a:lnTo>
                  <a:lnTo>
                    <a:pt x="270" y="53"/>
                  </a:lnTo>
                  <a:lnTo>
                    <a:pt x="368" y="0"/>
                  </a:lnTo>
                  <a:lnTo>
                    <a:pt x="339" y="34"/>
                  </a:lnTo>
                  <a:lnTo>
                    <a:pt x="309" y="62"/>
                  </a:lnTo>
                  <a:lnTo>
                    <a:pt x="277" y="69"/>
                  </a:lnTo>
                  <a:lnTo>
                    <a:pt x="216" y="82"/>
                  </a:lnTo>
                  <a:lnTo>
                    <a:pt x="168" y="86"/>
                  </a:lnTo>
                  <a:lnTo>
                    <a:pt x="102" y="77"/>
                  </a:lnTo>
                  <a:lnTo>
                    <a:pt x="60" y="65"/>
                  </a:lnTo>
                  <a:lnTo>
                    <a:pt x="0" y="53"/>
                  </a:lnTo>
                  <a:lnTo>
                    <a:pt x="0" y="30"/>
                  </a:lnTo>
                  <a:lnTo>
                    <a:pt x="11" y="32"/>
                  </a:lnTo>
                  <a:close/>
                </a:path>
              </a:pathLst>
            </a:custGeom>
            <a:solidFill>
              <a:srgbClr val="0000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2" name="Freeform 15"/>
            <p:cNvSpPr>
              <a:spLocks/>
            </p:cNvSpPr>
            <p:nvPr/>
          </p:nvSpPr>
          <p:spPr bwMode="auto">
            <a:xfrm>
              <a:off x="5916613" y="1749425"/>
              <a:ext cx="919163" cy="977900"/>
            </a:xfrm>
            <a:custGeom>
              <a:avLst/>
              <a:gdLst/>
              <a:ahLst/>
              <a:cxnLst>
                <a:cxn ang="0">
                  <a:pos x="31" y="178"/>
                </a:cxn>
                <a:cxn ang="0">
                  <a:pos x="9" y="222"/>
                </a:cxn>
                <a:cxn ang="0">
                  <a:pos x="0" y="292"/>
                </a:cxn>
                <a:cxn ang="0">
                  <a:pos x="0" y="385"/>
                </a:cxn>
                <a:cxn ang="0">
                  <a:pos x="15" y="469"/>
                </a:cxn>
                <a:cxn ang="0">
                  <a:pos x="35" y="563"/>
                </a:cxn>
                <a:cxn ang="0">
                  <a:pos x="65" y="616"/>
                </a:cxn>
                <a:cxn ang="0">
                  <a:pos x="92" y="538"/>
                </a:cxn>
                <a:cxn ang="0">
                  <a:pos x="125" y="473"/>
                </a:cxn>
                <a:cxn ang="0">
                  <a:pos x="164" y="432"/>
                </a:cxn>
                <a:cxn ang="0">
                  <a:pos x="199" y="397"/>
                </a:cxn>
                <a:cxn ang="0">
                  <a:pos x="232" y="377"/>
                </a:cxn>
                <a:cxn ang="0">
                  <a:pos x="260" y="375"/>
                </a:cxn>
                <a:cxn ang="0">
                  <a:pos x="290" y="377"/>
                </a:cxn>
                <a:cxn ang="0">
                  <a:pos x="320" y="404"/>
                </a:cxn>
                <a:cxn ang="0">
                  <a:pos x="344" y="434"/>
                </a:cxn>
                <a:cxn ang="0">
                  <a:pos x="380" y="487"/>
                </a:cxn>
                <a:cxn ang="0">
                  <a:pos x="434" y="564"/>
                </a:cxn>
                <a:cxn ang="0">
                  <a:pos x="446" y="564"/>
                </a:cxn>
                <a:cxn ang="0">
                  <a:pos x="450" y="466"/>
                </a:cxn>
                <a:cxn ang="0">
                  <a:pos x="457" y="390"/>
                </a:cxn>
                <a:cxn ang="0">
                  <a:pos x="467" y="321"/>
                </a:cxn>
                <a:cxn ang="0">
                  <a:pos x="479" y="256"/>
                </a:cxn>
                <a:cxn ang="0">
                  <a:pos x="494" y="192"/>
                </a:cxn>
                <a:cxn ang="0">
                  <a:pos x="518" y="134"/>
                </a:cxn>
                <a:cxn ang="0">
                  <a:pos x="551" y="68"/>
                </a:cxn>
                <a:cxn ang="0">
                  <a:pos x="579" y="0"/>
                </a:cxn>
                <a:cxn ang="0">
                  <a:pos x="528" y="81"/>
                </a:cxn>
                <a:cxn ang="0">
                  <a:pos x="494" y="144"/>
                </a:cxn>
                <a:cxn ang="0">
                  <a:pos x="469" y="204"/>
                </a:cxn>
                <a:cxn ang="0">
                  <a:pos x="452" y="276"/>
                </a:cxn>
                <a:cxn ang="0">
                  <a:pos x="446" y="340"/>
                </a:cxn>
                <a:cxn ang="0">
                  <a:pos x="437" y="412"/>
                </a:cxn>
                <a:cxn ang="0">
                  <a:pos x="434" y="469"/>
                </a:cxn>
                <a:cxn ang="0">
                  <a:pos x="430" y="523"/>
                </a:cxn>
                <a:cxn ang="0">
                  <a:pos x="399" y="477"/>
                </a:cxn>
                <a:cxn ang="0">
                  <a:pos x="361" y="421"/>
                </a:cxn>
                <a:cxn ang="0">
                  <a:pos x="327" y="379"/>
                </a:cxn>
                <a:cxn ang="0">
                  <a:pos x="298" y="359"/>
                </a:cxn>
                <a:cxn ang="0">
                  <a:pos x="272" y="347"/>
                </a:cxn>
                <a:cxn ang="0">
                  <a:pos x="243" y="351"/>
                </a:cxn>
                <a:cxn ang="0">
                  <a:pos x="209" y="362"/>
                </a:cxn>
                <a:cxn ang="0">
                  <a:pos x="179" y="392"/>
                </a:cxn>
                <a:cxn ang="0">
                  <a:pos x="142" y="428"/>
                </a:cxn>
                <a:cxn ang="0">
                  <a:pos x="108" y="462"/>
                </a:cxn>
                <a:cxn ang="0">
                  <a:pos x="89" y="500"/>
                </a:cxn>
                <a:cxn ang="0">
                  <a:pos x="70" y="541"/>
                </a:cxn>
                <a:cxn ang="0">
                  <a:pos x="61" y="568"/>
                </a:cxn>
                <a:cxn ang="0">
                  <a:pos x="43" y="526"/>
                </a:cxn>
                <a:cxn ang="0">
                  <a:pos x="35" y="461"/>
                </a:cxn>
                <a:cxn ang="0">
                  <a:pos x="23" y="394"/>
                </a:cxn>
                <a:cxn ang="0">
                  <a:pos x="15" y="333"/>
                </a:cxn>
                <a:cxn ang="0">
                  <a:pos x="19" y="279"/>
                </a:cxn>
                <a:cxn ang="0">
                  <a:pos x="28" y="224"/>
                </a:cxn>
                <a:cxn ang="0">
                  <a:pos x="31" y="178"/>
                </a:cxn>
              </a:cxnLst>
              <a:rect l="0" t="0" r="r" b="b"/>
              <a:pathLst>
                <a:path w="579" h="616">
                  <a:moveTo>
                    <a:pt x="31" y="178"/>
                  </a:moveTo>
                  <a:lnTo>
                    <a:pt x="9" y="222"/>
                  </a:lnTo>
                  <a:lnTo>
                    <a:pt x="0" y="292"/>
                  </a:lnTo>
                  <a:lnTo>
                    <a:pt x="0" y="385"/>
                  </a:lnTo>
                  <a:lnTo>
                    <a:pt x="15" y="469"/>
                  </a:lnTo>
                  <a:lnTo>
                    <a:pt x="35" y="563"/>
                  </a:lnTo>
                  <a:lnTo>
                    <a:pt x="65" y="616"/>
                  </a:lnTo>
                  <a:lnTo>
                    <a:pt x="92" y="538"/>
                  </a:lnTo>
                  <a:lnTo>
                    <a:pt x="125" y="473"/>
                  </a:lnTo>
                  <a:lnTo>
                    <a:pt x="164" y="432"/>
                  </a:lnTo>
                  <a:lnTo>
                    <a:pt x="199" y="397"/>
                  </a:lnTo>
                  <a:lnTo>
                    <a:pt x="232" y="377"/>
                  </a:lnTo>
                  <a:lnTo>
                    <a:pt x="260" y="375"/>
                  </a:lnTo>
                  <a:lnTo>
                    <a:pt x="290" y="377"/>
                  </a:lnTo>
                  <a:lnTo>
                    <a:pt x="320" y="404"/>
                  </a:lnTo>
                  <a:lnTo>
                    <a:pt x="344" y="434"/>
                  </a:lnTo>
                  <a:lnTo>
                    <a:pt x="380" y="487"/>
                  </a:lnTo>
                  <a:lnTo>
                    <a:pt x="434" y="564"/>
                  </a:lnTo>
                  <a:lnTo>
                    <a:pt x="446" y="564"/>
                  </a:lnTo>
                  <a:lnTo>
                    <a:pt x="450" y="466"/>
                  </a:lnTo>
                  <a:lnTo>
                    <a:pt x="457" y="390"/>
                  </a:lnTo>
                  <a:lnTo>
                    <a:pt x="467" y="321"/>
                  </a:lnTo>
                  <a:lnTo>
                    <a:pt x="479" y="256"/>
                  </a:lnTo>
                  <a:lnTo>
                    <a:pt x="494" y="192"/>
                  </a:lnTo>
                  <a:lnTo>
                    <a:pt x="518" y="134"/>
                  </a:lnTo>
                  <a:lnTo>
                    <a:pt x="551" y="68"/>
                  </a:lnTo>
                  <a:lnTo>
                    <a:pt x="579" y="0"/>
                  </a:lnTo>
                  <a:lnTo>
                    <a:pt x="528" y="81"/>
                  </a:lnTo>
                  <a:lnTo>
                    <a:pt x="494" y="144"/>
                  </a:lnTo>
                  <a:lnTo>
                    <a:pt x="469" y="204"/>
                  </a:lnTo>
                  <a:lnTo>
                    <a:pt x="452" y="276"/>
                  </a:lnTo>
                  <a:lnTo>
                    <a:pt x="446" y="340"/>
                  </a:lnTo>
                  <a:lnTo>
                    <a:pt x="437" y="412"/>
                  </a:lnTo>
                  <a:lnTo>
                    <a:pt x="434" y="469"/>
                  </a:lnTo>
                  <a:lnTo>
                    <a:pt x="430" y="523"/>
                  </a:lnTo>
                  <a:lnTo>
                    <a:pt x="399" y="477"/>
                  </a:lnTo>
                  <a:lnTo>
                    <a:pt x="361" y="421"/>
                  </a:lnTo>
                  <a:lnTo>
                    <a:pt x="327" y="379"/>
                  </a:lnTo>
                  <a:lnTo>
                    <a:pt x="298" y="359"/>
                  </a:lnTo>
                  <a:lnTo>
                    <a:pt x="272" y="347"/>
                  </a:lnTo>
                  <a:lnTo>
                    <a:pt x="243" y="351"/>
                  </a:lnTo>
                  <a:lnTo>
                    <a:pt x="209" y="362"/>
                  </a:lnTo>
                  <a:lnTo>
                    <a:pt x="179" y="392"/>
                  </a:lnTo>
                  <a:lnTo>
                    <a:pt x="142" y="428"/>
                  </a:lnTo>
                  <a:lnTo>
                    <a:pt x="108" y="462"/>
                  </a:lnTo>
                  <a:lnTo>
                    <a:pt x="89" y="500"/>
                  </a:lnTo>
                  <a:lnTo>
                    <a:pt x="70" y="541"/>
                  </a:lnTo>
                  <a:lnTo>
                    <a:pt x="61" y="568"/>
                  </a:lnTo>
                  <a:lnTo>
                    <a:pt x="43" y="526"/>
                  </a:lnTo>
                  <a:lnTo>
                    <a:pt x="35" y="461"/>
                  </a:lnTo>
                  <a:lnTo>
                    <a:pt x="23" y="394"/>
                  </a:lnTo>
                  <a:lnTo>
                    <a:pt x="15" y="333"/>
                  </a:lnTo>
                  <a:lnTo>
                    <a:pt x="19" y="279"/>
                  </a:lnTo>
                  <a:lnTo>
                    <a:pt x="28" y="224"/>
                  </a:lnTo>
                  <a:lnTo>
                    <a:pt x="31" y="178"/>
                  </a:lnTo>
                  <a:close/>
                </a:path>
              </a:pathLst>
            </a:custGeom>
            <a:solidFill>
              <a:srgbClr val="0000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3" name="Freeform 16"/>
            <p:cNvSpPr>
              <a:spLocks/>
            </p:cNvSpPr>
            <p:nvPr/>
          </p:nvSpPr>
          <p:spPr bwMode="auto">
            <a:xfrm>
              <a:off x="5641975" y="2655888"/>
              <a:ext cx="1830388" cy="190500"/>
            </a:xfrm>
            <a:custGeom>
              <a:avLst/>
              <a:gdLst/>
              <a:ahLst/>
              <a:cxnLst>
                <a:cxn ang="0">
                  <a:pos x="0" y="20"/>
                </a:cxn>
                <a:cxn ang="0">
                  <a:pos x="8" y="120"/>
                </a:cxn>
                <a:cxn ang="0">
                  <a:pos x="1153" y="89"/>
                </a:cxn>
                <a:cxn ang="0">
                  <a:pos x="1145" y="0"/>
                </a:cxn>
                <a:cxn ang="0">
                  <a:pos x="770" y="6"/>
                </a:cxn>
                <a:cxn ang="0">
                  <a:pos x="367" y="14"/>
                </a:cxn>
                <a:cxn ang="0">
                  <a:pos x="107" y="20"/>
                </a:cxn>
                <a:cxn ang="0">
                  <a:pos x="0" y="20"/>
                </a:cxn>
              </a:cxnLst>
              <a:rect l="0" t="0" r="r" b="b"/>
              <a:pathLst>
                <a:path w="1153" h="120">
                  <a:moveTo>
                    <a:pt x="0" y="20"/>
                  </a:moveTo>
                  <a:lnTo>
                    <a:pt x="8" y="120"/>
                  </a:lnTo>
                  <a:lnTo>
                    <a:pt x="1153" y="89"/>
                  </a:lnTo>
                  <a:lnTo>
                    <a:pt x="1145" y="0"/>
                  </a:lnTo>
                  <a:lnTo>
                    <a:pt x="770" y="6"/>
                  </a:lnTo>
                  <a:lnTo>
                    <a:pt x="367" y="14"/>
                  </a:lnTo>
                  <a:lnTo>
                    <a:pt x="107" y="20"/>
                  </a:lnTo>
                  <a:lnTo>
                    <a:pt x="0" y="20"/>
                  </a:lnTo>
                  <a:close/>
                </a:path>
              </a:pathLst>
            </a:custGeom>
            <a:solidFill>
              <a:srgbClr val="C9796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4" name="Freeform 17"/>
            <p:cNvSpPr>
              <a:spLocks/>
            </p:cNvSpPr>
            <p:nvPr/>
          </p:nvSpPr>
          <p:spPr bwMode="auto">
            <a:xfrm>
              <a:off x="5611813" y="923925"/>
              <a:ext cx="1831975" cy="188912"/>
            </a:xfrm>
            <a:custGeom>
              <a:avLst/>
              <a:gdLst/>
              <a:ahLst/>
              <a:cxnLst>
                <a:cxn ang="0">
                  <a:pos x="0" y="20"/>
                </a:cxn>
                <a:cxn ang="0">
                  <a:pos x="8" y="119"/>
                </a:cxn>
                <a:cxn ang="0">
                  <a:pos x="1154" y="88"/>
                </a:cxn>
                <a:cxn ang="0">
                  <a:pos x="1146" y="0"/>
                </a:cxn>
                <a:cxn ang="0">
                  <a:pos x="770" y="6"/>
                </a:cxn>
                <a:cxn ang="0">
                  <a:pos x="367" y="14"/>
                </a:cxn>
                <a:cxn ang="0">
                  <a:pos x="106" y="20"/>
                </a:cxn>
                <a:cxn ang="0">
                  <a:pos x="0" y="20"/>
                </a:cxn>
              </a:cxnLst>
              <a:rect l="0" t="0" r="r" b="b"/>
              <a:pathLst>
                <a:path w="1154" h="119">
                  <a:moveTo>
                    <a:pt x="0" y="20"/>
                  </a:moveTo>
                  <a:lnTo>
                    <a:pt x="8" y="119"/>
                  </a:lnTo>
                  <a:lnTo>
                    <a:pt x="1154" y="88"/>
                  </a:lnTo>
                  <a:lnTo>
                    <a:pt x="1146" y="0"/>
                  </a:lnTo>
                  <a:lnTo>
                    <a:pt x="770" y="6"/>
                  </a:lnTo>
                  <a:lnTo>
                    <a:pt x="367" y="14"/>
                  </a:lnTo>
                  <a:lnTo>
                    <a:pt x="106" y="20"/>
                  </a:lnTo>
                  <a:lnTo>
                    <a:pt x="0" y="20"/>
                  </a:lnTo>
                  <a:close/>
                </a:path>
              </a:pathLst>
            </a:custGeom>
            <a:solidFill>
              <a:srgbClr val="C9796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5" name="Freeform 18"/>
            <p:cNvSpPr>
              <a:spLocks/>
            </p:cNvSpPr>
            <p:nvPr/>
          </p:nvSpPr>
          <p:spPr bwMode="auto">
            <a:xfrm>
              <a:off x="5594350" y="911225"/>
              <a:ext cx="1854200" cy="171450"/>
            </a:xfrm>
            <a:custGeom>
              <a:avLst/>
              <a:gdLst/>
              <a:ahLst/>
              <a:cxnLst>
                <a:cxn ang="0">
                  <a:pos x="3" y="20"/>
                </a:cxn>
                <a:cxn ang="0">
                  <a:pos x="1165" y="0"/>
                </a:cxn>
                <a:cxn ang="0">
                  <a:pos x="1168" y="102"/>
                </a:cxn>
                <a:cxn ang="0">
                  <a:pos x="1141" y="108"/>
                </a:cxn>
                <a:cxn ang="0">
                  <a:pos x="1146" y="14"/>
                </a:cxn>
                <a:cxn ang="0">
                  <a:pos x="0" y="39"/>
                </a:cxn>
                <a:cxn ang="0">
                  <a:pos x="3" y="20"/>
                </a:cxn>
              </a:cxnLst>
              <a:rect l="0" t="0" r="r" b="b"/>
              <a:pathLst>
                <a:path w="1168" h="108">
                  <a:moveTo>
                    <a:pt x="3" y="20"/>
                  </a:moveTo>
                  <a:lnTo>
                    <a:pt x="1165" y="0"/>
                  </a:lnTo>
                  <a:lnTo>
                    <a:pt x="1168" y="102"/>
                  </a:lnTo>
                  <a:lnTo>
                    <a:pt x="1141" y="108"/>
                  </a:lnTo>
                  <a:lnTo>
                    <a:pt x="1146" y="14"/>
                  </a:lnTo>
                  <a:lnTo>
                    <a:pt x="0" y="39"/>
                  </a:lnTo>
                  <a:lnTo>
                    <a:pt x="3"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8" name="Freeform 19"/>
            <p:cNvSpPr>
              <a:spLocks/>
            </p:cNvSpPr>
            <p:nvPr/>
          </p:nvSpPr>
          <p:spPr bwMode="auto">
            <a:xfrm>
              <a:off x="5599113" y="954088"/>
              <a:ext cx="1839913" cy="168275"/>
            </a:xfrm>
            <a:custGeom>
              <a:avLst/>
              <a:gdLst/>
              <a:ahLst/>
              <a:cxnLst>
                <a:cxn ang="0">
                  <a:pos x="0" y="0"/>
                </a:cxn>
                <a:cxn ang="0">
                  <a:pos x="3" y="106"/>
                </a:cxn>
                <a:cxn ang="0">
                  <a:pos x="1159" y="78"/>
                </a:cxn>
                <a:cxn ang="0">
                  <a:pos x="1156" y="60"/>
                </a:cxn>
                <a:cxn ang="0">
                  <a:pos x="25" y="83"/>
                </a:cxn>
                <a:cxn ang="0">
                  <a:pos x="19" y="6"/>
                </a:cxn>
                <a:cxn ang="0">
                  <a:pos x="0" y="0"/>
                </a:cxn>
              </a:cxnLst>
              <a:rect l="0" t="0" r="r" b="b"/>
              <a:pathLst>
                <a:path w="1159" h="106">
                  <a:moveTo>
                    <a:pt x="0" y="0"/>
                  </a:moveTo>
                  <a:lnTo>
                    <a:pt x="3" y="106"/>
                  </a:lnTo>
                  <a:lnTo>
                    <a:pt x="1159" y="78"/>
                  </a:lnTo>
                  <a:lnTo>
                    <a:pt x="1156" y="60"/>
                  </a:lnTo>
                  <a:lnTo>
                    <a:pt x="25" y="83"/>
                  </a:lnTo>
                  <a:lnTo>
                    <a:pt x="19" y="6"/>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20"/>
            <p:cNvSpPr>
              <a:spLocks/>
            </p:cNvSpPr>
            <p:nvPr/>
          </p:nvSpPr>
          <p:spPr bwMode="auto">
            <a:xfrm>
              <a:off x="5637213" y="2643188"/>
              <a:ext cx="1854200" cy="173037"/>
            </a:xfrm>
            <a:custGeom>
              <a:avLst/>
              <a:gdLst/>
              <a:ahLst/>
              <a:cxnLst>
                <a:cxn ang="0">
                  <a:pos x="3" y="20"/>
                </a:cxn>
                <a:cxn ang="0">
                  <a:pos x="1165" y="0"/>
                </a:cxn>
                <a:cxn ang="0">
                  <a:pos x="1168" y="103"/>
                </a:cxn>
                <a:cxn ang="0">
                  <a:pos x="1141" y="109"/>
                </a:cxn>
                <a:cxn ang="0">
                  <a:pos x="1146" y="14"/>
                </a:cxn>
                <a:cxn ang="0">
                  <a:pos x="0" y="40"/>
                </a:cxn>
                <a:cxn ang="0">
                  <a:pos x="3" y="20"/>
                </a:cxn>
              </a:cxnLst>
              <a:rect l="0" t="0" r="r" b="b"/>
              <a:pathLst>
                <a:path w="1168" h="109">
                  <a:moveTo>
                    <a:pt x="3" y="20"/>
                  </a:moveTo>
                  <a:lnTo>
                    <a:pt x="1165" y="0"/>
                  </a:lnTo>
                  <a:lnTo>
                    <a:pt x="1168" y="103"/>
                  </a:lnTo>
                  <a:lnTo>
                    <a:pt x="1141" y="109"/>
                  </a:lnTo>
                  <a:lnTo>
                    <a:pt x="1146" y="14"/>
                  </a:lnTo>
                  <a:lnTo>
                    <a:pt x="0" y="40"/>
                  </a:lnTo>
                  <a:lnTo>
                    <a:pt x="3"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0" name="Freeform 21"/>
            <p:cNvSpPr>
              <a:spLocks/>
            </p:cNvSpPr>
            <p:nvPr/>
          </p:nvSpPr>
          <p:spPr bwMode="auto">
            <a:xfrm>
              <a:off x="5641975" y="2686050"/>
              <a:ext cx="1839913" cy="168275"/>
            </a:xfrm>
            <a:custGeom>
              <a:avLst/>
              <a:gdLst/>
              <a:ahLst/>
              <a:cxnLst>
                <a:cxn ang="0">
                  <a:pos x="0" y="0"/>
                </a:cxn>
                <a:cxn ang="0">
                  <a:pos x="3" y="106"/>
                </a:cxn>
                <a:cxn ang="0">
                  <a:pos x="1159" y="78"/>
                </a:cxn>
                <a:cxn ang="0">
                  <a:pos x="1156" y="61"/>
                </a:cxn>
                <a:cxn ang="0">
                  <a:pos x="25" y="83"/>
                </a:cxn>
                <a:cxn ang="0">
                  <a:pos x="19" y="6"/>
                </a:cxn>
                <a:cxn ang="0">
                  <a:pos x="0" y="0"/>
                </a:cxn>
              </a:cxnLst>
              <a:rect l="0" t="0" r="r" b="b"/>
              <a:pathLst>
                <a:path w="1159" h="106">
                  <a:moveTo>
                    <a:pt x="0" y="0"/>
                  </a:moveTo>
                  <a:lnTo>
                    <a:pt x="3" y="106"/>
                  </a:lnTo>
                  <a:lnTo>
                    <a:pt x="1159" y="78"/>
                  </a:lnTo>
                  <a:lnTo>
                    <a:pt x="1156" y="61"/>
                  </a:lnTo>
                  <a:lnTo>
                    <a:pt x="25" y="83"/>
                  </a:lnTo>
                  <a:lnTo>
                    <a:pt x="19" y="6"/>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3" name="Freeform 22"/>
            <p:cNvSpPr>
              <a:spLocks/>
            </p:cNvSpPr>
            <p:nvPr/>
          </p:nvSpPr>
          <p:spPr bwMode="auto">
            <a:xfrm>
              <a:off x="5688013" y="1100138"/>
              <a:ext cx="122238" cy="1595437"/>
            </a:xfrm>
            <a:custGeom>
              <a:avLst/>
              <a:gdLst/>
              <a:ahLst/>
              <a:cxnLst>
                <a:cxn ang="0">
                  <a:pos x="0" y="0"/>
                </a:cxn>
                <a:cxn ang="0">
                  <a:pos x="27" y="1005"/>
                </a:cxn>
                <a:cxn ang="0">
                  <a:pos x="77" y="1000"/>
                </a:cxn>
                <a:cxn ang="0">
                  <a:pos x="42" y="0"/>
                </a:cxn>
                <a:cxn ang="0">
                  <a:pos x="0" y="0"/>
                </a:cxn>
              </a:cxnLst>
              <a:rect l="0" t="0" r="r" b="b"/>
              <a:pathLst>
                <a:path w="77" h="1005">
                  <a:moveTo>
                    <a:pt x="0" y="0"/>
                  </a:moveTo>
                  <a:lnTo>
                    <a:pt x="27" y="1005"/>
                  </a:lnTo>
                  <a:lnTo>
                    <a:pt x="77" y="1000"/>
                  </a:lnTo>
                  <a:lnTo>
                    <a:pt x="42"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4" name="Freeform 23"/>
            <p:cNvSpPr>
              <a:spLocks/>
            </p:cNvSpPr>
            <p:nvPr/>
          </p:nvSpPr>
          <p:spPr bwMode="auto">
            <a:xfrm>
              <a:off x="6037263" y="1100138"/>
              <a:ext cx="120650" cy="1595437"/>
            </a:xfrm>
            <a:custGeom>
              <a:avLst/>
              <a:gdLst/>
              <a:ahLst/>
              <a:cxnLst>
                <a:cxn ang="0">
                  <a:pos x="0" y="0"/>
                </a:cxn>
                <a:cxn ang="0">
                  <a:pos x="26" y="1005"/>
                </a:cxn>
                <a:cxn ang="0">
                  <a:pos x="76" y="1000"/>
                </a:cxn>
                <a:cxn ang="0">
                  <a:pos x="41" y="0"/>
                </a:cxn>
                <a:cxn ang="0">
                  <a:pos x="0" y="0"/>
                </a:cxn>
              </a:cxnLst>
              <a:rect l="0" t="0" r="r" b="b"/>
              <a:pathLst>
                <a:path w="76" h="1005">
                  <a:moveTo>
                    <a:pt x="0" y="0"/>
                  </a:moveTo>
                  <a:lnTo>
                    <a:pt x="26" y="1005"/>
                  </a:lnTo>
                  <a:lnTo>
                    <a:pt x="76" y="1000"/>
                  </a:lnTo>
                  <a:lnTo>
                    <a:pt x="41"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5" name="Freeform 24"/>
            <p:cNvSpPr>
              <a:spLocks/>
            </p:cNvSpPr>
            <p:nvPr/>
          </p:nvSpPr>
          <p:spPr bwMode="auto">
            <a:xfrm>
              <a:off x="6354763" y="1082675"/>
              <a:ext cx="122238" cy="1595437"/>
            </a:xfrm>
            <a:custGeom>
              <a:avLst/>
              <a:gdLst/>
              <a:ahLst/>
              <a:cxnLst>
                <a:cxn ang="0">
                  <a:pos x="0" y="0"/>
                </a:cxn>
                <a:cxn ang="0">
                  <a:pos x="26" y="1005"/>
                </a:cxn>
                <a:cxn ang="0">
                  <a:pos x="77" y="1000"/>
                </a:cxn>
                <a:cxn ang="0">
                  <a:pos x="41" y="0"/>
                </a:cxn>
                <a:cxn ang="0">
                  <a:pos x="0" y="0"/>
                </a:cxn>
              </a:cxnLst>
              <a:rect l="0" t="0" r="r" b="b"/>
              <a:pathLst>
                <a:path w="77" h="1005">
                  <a:moveTo>
                    <a:pt x="0" y="0"/>
                  </a:moveTo>
                  <a:lnTo>
                    <a:pt x="26" y="1005"/>
                  </a:lnTo>
                  <a:lnTo>
                    <a:pt x="77" y="1000"/>
                  </a:lnTo>
                  <a:lnTo>
                    <a:pt x="41"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6" name="Freeform 25"/>
            <p:cNvSpPr>
              <a:spLocks/>
            </p:cNvSpPr>
            <p:nvPr/>
          </p:nvSpPr>
          <p:spPr bwMode="auto">
            <a:xfrm>
              <a:off x="6669088" y="1069975"/>
              <a:ext cx="120650" cy="1595437"/>
            </a:xfrm>
            <a:custGeom>
              <a:avLst/>
              <a:gdLst/>
              <a:ahLst/>
              <a:cxnLst>
                <a:cxn ang="0">
                  <a:pos x="0" y="0"/>
                </a:cxn>
                <a:cxn ang="0">
                  <a:pos x="26" y="1005"/>
                </a:cxn>
                <a:cxn ang="0">
                  <a:pos x="76" y="1000"/>
                </a:cxn>
                <a:cxn ang="0">
                  <a:pos x="41" y="0"/>
                </a:cxn>
                <a:cxn ang="0">
                  <a:pos x="0" y="0"/>
                </a:cxn>
              </a:cxnLst>
              <a:rect l="0" t="0" r="r" b="b"/>
              <a:pathLst>
                <a:path w="76" h="1005">
                  <a:moveTo>
                    <a:pt x="0" y="0"/>
                  </a:moveTo>
                  <a:lnTo>
                    <a:pt x="26" y="1005"/>
                  </a:lnTo>
                  <a:lnTo>
                    <a:pt x="76" y="1000"/>
                  </a:lnTo>
                  <a:lnTo>
                    <a:pt x="41"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7" name="Freeform 26"/>
            <p:cNvSpPr>
              <a:spLocks/>
            </p:cNvSpPr>
            <p:nvPr/>
          </p:nvSpPr>
          <p:spPr bwMode="auto">
            <a:xfrm>
              <a:off x="6961188" y="1069975"/>
              <a:ext cx="122238" cy="1595437"/>
            </a:xfrm>
            <a:custGeom>
              <a:avLst/>
              <a:gdLst/>
              <a:ahLst/>
              <a:cxnLst>
                <a:cxn ang="0">
                  <a:pos x="0" y="0"/>
                </a:cxn>
                <a:cxn ang="0">
                  <a:pos x="26" y="1005"/>
                </a:cxn>
                <a:cxn ang="0">
                  <a:pos x="77" y="1000"/>
                </a:cxn>
                <a:cxn ang="0">
                  <a:pos x="41" y="0"/>
                </a:cxn>
                <a:cxn ang="0">
                  <a:pos x="0" y="0"/>
                </a:cxn>
              </a:cxnLst>
              <a:rect l="0" t="0" r="r" b="b"/>
              <a:pathLst>
                <a:path w="77" h="1005">
                  <a:moveTo>
                    <a:pt x="0" y="0"/>
                  </a:moveTo>
                  <a:lnTo>
                    <a:pt x="26" y="1005"/>
                  </a:lnTo>
                  <a:lnTo>
                    <a:pt x="77" y="1000"/>
                  </a:lnTo>
                  <a:lnTo>
                    <a:pt x="41"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8" name="Freeform 27"/>
            <p:cNvSpPr>
              <a:spLocks/>
            </p:cNvSpPr>
            <p:nvPr/>
          </p:nvSpPr>
          <p:spPr bwMode="auto">
            <a:xfrm>
              <a:off x="7250113" y="1065213"/>
              <a:ext cx="120650" cy="1595437"/>
            </a:xfrm>
            <a:custGeom>
              <a:avLst/>
              <a:gdLst/>
              <a:ahLst/>
              <a:cxnLst>
                <a:cxn ang="0">
                  <a:pos x="0" y="0"/>
                </a:cxn>
                <a:cxn ang="0">
                  <a:pos x="26" y="1005"/>
                </a:cxn>
                <a:cxn ang="0">
                  <a:pos x="76" y="1000"/>
                </a:cxn>
                <a:cxn ang="0">
                  <a:pos x="41" y="0"/>
                </a:cxn>
                <a:cxn ang="0">
                  <a:pos x="0" y="0"/>
                </a:cxn>
              </a:cxnLst>
              <a:rect l="0" t="0" r="r" b="b"/>
              <a:pathLst>
                <a:path w="76" h="1005">
                  <a:moveTo>
                    <a:pt x="0" y="0"/>
                  </a:moveTo>
                  <a:lnTo>
                    <a:pt x="26" y="1005"/>
                  </a:lnTo>
                  <a:lnTo>
                    <a:pt x="76" y="1000"/>
                  </a:lnTo>
                  <a:lnTo>
                    <a:pt x="41"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9" name="Freeform 28"/>
            <p:cNvSpPr>
              <a:spLocks/>
            </p:cNvSpPr>
            <p:nvPr/>
          </p:nvSpPr>
          <p:spPr bwMode="auto">
            <a:xfrm>
              <a:off x="7923213" y="1322388"/>
              <a:ext cx="474663" cy="363537"/>
            </a:xfrm>
            <a:custGeom>
              <a:avLst/>
              <a:gdLst/>
              <a:ahLst/>
              <a:cxnLst>
                <a:cxn ang="0">
                  <a:pos x="102" y="111"/>
                </a:cxn>
                <a:cxn ang="0">
                  <a:pos x="108" y="78"/>
                </a:cxn>
                <a:cxn ang="0">
                  <a:pos x="122" y="45"/>
                </a:cxn>
                <a:cxn ang="0">
                  <a:pos x="145" y="21"/>
                </a:cxn>
                <a:cxn ang="0">
                  <a:pos x="174" y="8"/>
                </a:cxn>
                <a:cxn ang="0">
                  <a:pos x="207" y="0"/>
                </a:cxn>
                <a:cxn ang="0">
                  <a:pos x="238" y="6"/>
                </a:cxn>
                <a:cxn ang="0">
                  <a:pos x="266" y="21"/>
                </a:cxn>
                <a:cxn ang="0">
                  <a:pos x="282" y="40"/>
                </a:cxn>
                <a:cxn ang="0">
                  <a:pos x="296" y="71"/>
                </a:cxn>
                <a:cxn ang="0">
                  <a:pos x="299" y="107"/>
                </a:cxn>
                <a:cxn ang="0">
                  <a:pos x="291" y="144"/>
                </a:cxn>
                <a:cxn ang="0">
                  <a:pos x="271" y="175"/>
                </a:cxn>
                <a:cxn ang="0">
                  <a:pos x="249" y="200"/>
                </a:cxn>
                <a:cxn ang="0">
                  <a:pos x="222" y="219"/>
                </a:cxn>
                <a:cxn ang="0">
                  <a:pos x="197" y="229"/>
                </a:cxn>
                <a:cxn ang="0">
                  <a:pos x="168" y="229"/>
                </a:cxn>
                <a:cxn ang="0">
                  <a:pos x="137" y="219"/>
                </a:cxn>
                <a:cxn ang="0">
                  <a:pos x="117" y="194"/>
                </a:cxn>
                <a:cxn ang="0">
                  <a:pos x="105" y="169"/>
                </a:cxn>
                <a:cxn ang="0">
                  <a:pos x="102" y="141"/>
                </a:cxn>
                <a:cxn ang="0">
                  <a:pos x="71" y="165"/>
                </a:cxn>
                <a:cxn ang="0">
                  <a:pos x="43" y="186"/>
                </a:cxn>
                <a:cxn ang="0">
                  <a:pos x="27" y="203"/>
                </a:cxn>
                <a:cxn ang="0">
                  <a:pos x="14" y="203"/>
                </a:cxn>
                <a:cxn ang="0">
                  <a:pos x="0" y="191"/>
                </a:cxn>
                <a:cxn ang="0">
                  <a:pos x="0" y="173"/>
                </a:cxn>
                <a:cxn ang="0">
                  <a:pos x="6" y="158"/>
                </a:cxn>
                <a:cxn ang="0">
                  <a:pos x="30" y="146"/>
                </a:cxn>
                <a:cxn ang="0">
                  <a:pos x="60" y="136"/>
                </a:cxn>
                <a:cxn ang="0">
                  <a:pos x="87" y="120"/>
                </a:cxn>
                <a:cxn ang="0">
                  <a:pos x="102" y="111"/>
                </a:cxn>
              </a:cxnLst>
              <a:rect l="0" t="0" r="r" b="b"/>
              <a:pathLst>
                <a:path w="299" h="229">
                  <a:moveTo>
                    <a:pt x="102" y="111"/>
                  </a:moveTo>
                  <a:lnTo>
                    <a:pt x="108" y="78"/>
                  </a:lnTo>
                  <a:lnTo>
                    <a:pt x="122" y="45"/>
                  </a:lnTo>
                  <a:lnTo>
                    <a:pt x="145" y="21"/>
                  </a:lnTo>
                  <a:lnTo>
                    <a:pt x="174" y="8"/>
                  </a:lnTo>
                  <a:lnTo>
                    <a:pt x="207" y="0"/>
                  </a:lnTo>
                  <a:lnTo>
                    <a:pt x="238" y="6"/>
                  </a:lnTo>
                  <a:lnTo>
                    <a:pt x="266" y="21"/>
                  </a:lnTo>
                  <a:lnTo>
                    <a:pt x="282" y="40"/>
                  </a:lnTo>
                  <a:lnTo>
                    <a:pt x="296" y="71"/>
                  </a:lnTo>
                  <a:lnTo>
                    <a:pt x="299" y="107"/>
                  </a:lnTo>
                  <a:lnTo>
                    <a:pt x="291" y="144"/>
                  </a:lnTo>
                  <a:lnTo>
                    <a:pt x="271" y="175"/>
                  </a:lnTo>
                  <a:lnTo>
                    <a:pt x="249" y="200"/>
                  </a:lnTo>
                  <a:lnTo>
                    <a:pt x="222" y="219"/>
                  </a:lnTo>
                  <a:lnTo>
                    <a:pt x="197" y="229"/>
                  </a:lnTo>
                  <a:lnTo>
                    <a:pt x="168" y="229"/>
                  </a:lnTo>
                  <a:lnTo>
                    <a:pt x="137" y="219"/>
                  </a:lnTo>
                  <a:lnTo>
                    <a:pt x="117" y="194"/>
                  </a:lnTo>
                  <a:lnTo>
                    <a:pt x="105" y="169"/>
                  </a:lnTo>
                  <a:lnTo>
                    <a:pt x="102" y="141"/>
                  </a:lnTo>
                  <a:lnTo>
                    <a:pt x="71" y="165"/>
                  </a:lnTo>
                  <a:lnTo>
                    <a:pt x="43" y="186"/>
                  </a:lnTo>
                  <a:lnTo>
                    <a:pt x="27" y="203"/>
                  </a:lnTo>
                  <a:lnTo>
                    <a:pt x="14" y="203"/>
                  </a:lnTo>
                  <a:lnTo>
                    <a:pt x="0" y="191"/>
                  </a:lnTo>
                  <a:lnTo>
                    <a:pt x="0" y="173"/>
                  </a:lnTo>
                  <a:lnTo>
                    <a:pt x="6" y="158"/>
                  </a:lnTo>
                  <a:lnTo>
                    <a:pt x="30" y="146"/>
                  </a:lnTo>
                  <a:lnTo>
                    <a:pt x="60" y="136"/>
                  </a:lnTo>
                  <a:lnTo>
                    <a:pt x="87" y="120"/>
                  </a:lnTo>
                  <a:lnTo>
                    <a:pt x="102" y="1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0" name="Freeform 29"/>
            <p:cNvSpPr>
              <a:spLocks/>
            </p:cNvSpPr>
            <p:nvPr/>
          </p:nvSpPr>
          <p:spPr bwMode="auto">
            <a:xfrm>
              <a:off x="7970838" y="1720850"/>
              <a:ext cx="357188" cy="542925"/>
            </a:xfrm>
            <a:custGeom>
              <a:avLst/>
              <a:gdLst/>
              <a:ahLst/>
              <a:cxnLst>
                <a:cxn ang="0">
                  <a:pos x="46" y="69"/>
                </a:cxn>
                <a:cxn ang="0">
                  <a:pos x="70" y="38"/>
                </a:cxn>
                <a:cxn ang="0">
                  <a:pos x="100" y="15"/>
                </a:cxn>
                <a:cxn ang="0">
                  <a:pos x="120" y="5"/>
                </a:cxn>
                <a:cxn ang="0">
                  <a:pos x="145" y="0"/>
                </a:cxn>
                <a:cxn ang="0">
                  <a:pos x="174" y="5"/>
                </a:cxn>
                <a:cxn ang="0">
                  <a:pos x="199" y="15"/>
                </a:cxn>
                <a:cxn ang="0">
                  <a:pos x="217" y="29"/>
                </a:cxn>
                <a:cxn ang="0">
                  <a:pos x="225" y="48"/>
                </a:cxn>
                <a:cxn ang="0">
                  <a:pos x="225" y="77"/>
                </a:cxn>
                <a:cxn ang="0">
                  <a:pos x="216" y="94"/>
                </a:cxn>
                <a:cxn ang="0">
                  <a:pos x="192" y="123"/>
                </a:cxn>
                <a:cxn ang="0">
                  <a:pos x="170" y="150"/>
                </a:cxn>
                <a:cxn ang="0">
                  <a:pos x="163" y="166"/>
                </a:cxn>
                <a:cxn ang="0">
                  <a:pos x="163" y="189"/>
                </a:cxn>
                <a:cxn ang="0">
                  <a:pos x="180" y="225"/>
                </a:cxn>
                <a:cxn ang="0">
                  <a:pos x="183" y="255"/>
                </a:cxn>
                <a:cxn ang="0">
                  <a:pos x="183" y="294"/>
                </a:cxn>
                <a:cxn ang="0">
                  <a:pos x="167" y="317"/>
                </a:cxn>
                <a:cxn ang="0">
                  <a:pos x="150" y="333"/>
                </a:cxn>
                <a:cxn ang="0">
                  <a:pos x="126" y="342"/>
                </a:cxn>
                <a:cxn ang="0">
                  <a:pos x="100" y="342"/>
                </a:cxn>
                <a:cxn ang="0">
                  <a:pos x="67" y="336"/>
                </a:cxn>
                <a:cxn ang="0">
                  <a:pos x="45" y="321"/>
                </a:cxn>
                <a:cxn ang="0">
                  <a:pos x="21" y="296"/>
                </a:cxn>
                <a:cxn ang="0">
                  <a:pos x="9" y="263"/>
                </a:cxn>
                <a:cxn ang="0">
                  <a:pos x="3" y="228"/>
                </a:cxn>
                <a:cxn ang="0">
                  <a:pos x="0" y="187"/>
                </a:cxn>
                <a:cxn ang="0">
                  <a:pos x="9" y="154"/>
                </a:cxn>
                <a:cxn ang="0">
                  <a:pos x="21" y="115"/>
                </a:cxn>
                <a:cxn ang="0">
                  <a:pos x="36" y="87"/>
                </a:cxn>
                <a:cxn ang="0">
                  <a:pos x="46" y="69"/>
                </a:cxn>
              </a:cxnLst>
              <a:rect l="0" t="0" r="r" b="b"/>
              <a:pathLst>
                <a:path w="225" h="342">
                  <a:moveTo>
                    <a:pt x="46" y="69"/>
                  </a:moveTo>
                  <a:lnTo>
                    <a:pt x="70" y="38"/>
                  </a:lnTo>
                  <a:lnTo>
                    <a:pt x="100" y="15"/>
                  </a:lnTo>
                  <a:lnTo>
                    <a:pt x="120" y="5"/>
                  </a:lnTo>
                  <a:lnTo>
                    <a:pt x="145" y="0"/>
                  </a:lnTo>
                  <a:lnTo>
                    <a:pt x="174" y="5"/>
                  </a:lnTo>
                  <a:lnTo>
                    <a:pt x="199" y="15"/>
                  </a:lnTo>
                  <a:lnTo>
                    <a:pt x="217" y="29"/>
                  </a:lnTo>
                  <a:lnTo>
                    <a:pt x="225" y="48"/>
                  </a:lnTo>
                  <a:lnTo>
                    <a:pt x="225" y="77"/>
                  </a:lnTo>
                  <a:lnTo>
                    <a:pt x="216" y="94"/>
                  </a:lnTo>
                  <a:lnTo>
                    <a:pt x="192" y="123"/>
                  </a:lnTo>
                  <a:lnTo>
                    <a:pt x="170" y="150"/>
                  </a:lnTo>
                  <a:lnTo>
                    <a:pt x="163" y="166"/>
                  </a:lnTo>
                  <a:lnTo>
                    <a:pt x="163" y="189"/>
                  </a:lnTo>
                  <a:lnTo>
                    <a:pt x="180" y="225"/>
                  </a:lnTo>
                  <a:lnTo>
                    <a:pt x="183" y="255"/>
                  </a:lnTo>
                  <a:lnTo>
                    <a:pt x="183" y="294"/>
                  </a:lnTo>
                  <a:lnTo>
                    <a:pt x="167" y="317"/>
                  </a:lnTo>
                  <a:lnTo>
                    <a:pt x="150" y="333"/>
                  </a:lnTo>
                  <a:lnTo>
                    <a:pt x="126" y="342"/>
                  </a:lnTo>
                  <a:lnTo>
                    <a:pt x="100" y="342"/>
                  </a:lnTo>
                  <a:lnTo>
                    <a:pt x="67" y="336"/>
                  </a:lnTo>
                  <a:lnTo>
                    <a:pt x="45" y="321"/>
                  </a:lnTo>
                  <a:lnTo>
                    <a:pt x="21" y="296"/>
                  </a:lnTo>
                  <a:lnTo>
                    <a:pt x="9" y="263"/>
                  </a:lnTo>
                  <a:lnTo>
                    <a:pt x="3" y="228"/>
                  </a:lnTo>
                  <a:lnTo>
                    <a:pt x="0" y="187"/>
                  </a:lnTo>
                  <a:lnTo>
                    <a:pt x="9" y="154"/>
                  </a:lnTo>
                  <a:lnTo>
                    <a:pt x="21" y="115"/>
                  </a:lnTo>
                  <a:lnTo>
                    <a:pt x="36" y="87"/>
                  </a:lnTo>
                  <a:lnTo>
                    <a:pt x="46" y="6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1" name="Freeform 30"/>
            <p:cNvSpPr>
              <a:spLocks/>
            </p:cNvSpPr>
            <p:nvPr/>
          </p:nvSpPr>
          <p:spPr bwMode="auto">
            <a:xfrm>
              <a:off x="7423150" y="1585913"/>
              <a:ext cx="768350" cy="246062"/>
            </a:xfrm>
            <a:custGeom>
              <a:avLst/>
              <a:gdLst/>
              <a:ahLst/>
              <a:cxnLst>
                <a:cxn ang="0">
                  <a:pos x="428" y="87"/>
                </a:cxn>
                <a:cxn ang="0">
                  <a:pos x="477" y="97"/>
                </a:cxn>
                <a:cxn ang="0">
                  <a:pos x="484" y="105"/>
                </a:cxn>
                <a:cxn ang="0">
                  <a:pos x="473" y="135"/>
                </a:cxn>
                <a:cxn ang="0">
                  <a:pos x="432" y="155"/>
                </a:cxn>
                <a:cxn ang="0">
                  <a:pos x="390" y="131"/>
                </a:cxn>
                <a:cxn ang="0">
                  <a:pos x="344" y="114"/>
                </a:cxn>
                <a:cxn ang="0">
                  <a:pos x="283" y="96"/>
                </a:cxn>
                <a:cxn ang="0">
                  <a:pos x="221" y="80"/>
                </a:cxn>
                <a:cxn ang="0">
                  <a:pos x="202" y="83"/>
                </a:cxn>
                <a:cxn ang="0">
                  <a:pos x="190" y="105"/>
                </a:cxn>
                <a:cxn ang="0">
                  <a:pos x="167" y="117"/>
                </a:cxn>
                <a:cxn ang="0">
                  <a:pos x="140" y="117"/>
                </a:cxn>
                <a:cxn ang="0">
                  <a:pos x="114" y="105"/>
                </a:cxn>
                <a:cxn ang="0">
                  <a:pos x="99" y="78"/>
                </a:cxn>
                <a:cxn ang="0">
                  <a:pos x="106" y="55"/>
                </a:cxn>
                <a:cxn ang="0">
                  <a:pos x="66" y="46"/>
                </a:cxn>
                <a:cxn ang="0">
                  <a:pos x="12" y="42"/>
                </a:cxn>
                <a:cxn ang="0">
                  <a:pos x="0" y="28"/>
                </a:cxn>
                <a:cxn ang="0">
                  <a:pos x="4" y="8"/>
                </a:cxn>
                <a:cxn ang="0">
                  <a:pos x="25" y="0"/>
                </a:cxn>
                <a:cxn ang="0">
                  <a:pos x="58" y="13"/>
                </a:cxn>
                <a:cxn ang="0">
                  <a:pos x="109" y="32"/>
                </a:cxn>
                <a:cxn ang="0">
                  <a:pos x="132" y="25"/>
                </a:cxn>
                <a:cxn ang="0">
                  <a:pos x="177" y="34"/>
                </a:cxn>
                <a:cxn ang="0">
                  <a:pos x="210" y="42"/>
                </a:cxn>
                <a:cxn ang="0">
                  <a:pos x="233" y="58"/>
                </a:cxn>
                <a:cxn ang="0">
                  <a:pos x="311" y="70"/>
                </a:cxn>
                <a:cxn ang="0">
                  <a:pos x="378" y="84"/>
                </a:cxn>
                <a:cxn ang="0">
                  <a:pos x="428" y="87"/>
                </a:cxn>
              </a:cxnLst>
              <a:rect l="0" t="0" r="r" b="b"/>
              <a:pathLst>
                <a:path w="484" h="155">
                  <a:moveTo>
                    <a:pt x="428" y="87"/>
                  </a:moveTo>
                  <a:lnTo>
                    <a:pt x="477" y="97"/>
                  </a:lnTo>
                  <a:lnTo>
                    <a:pt x="484" y="105"/>
                  </a:lnTo>
                  <a:lnTo>
                    <a:pt x="473" y="135"/>
                  </a:lnTo>
                  <a:lnTo>
                    <a:pt x="432" y="155"/>
                  </a:lnTo>
                  <a:lnTo>
                    <a:pt x="390" y="131"/>
                  </a:lnTo>
                  <a:lnTo>
                    <a:pt x="344" y="114"/>
                  </a:lnTo>
                  <a:lnTo>
                    <a:pt x="283" y="96"/>
                  </a:lnTo>
                  <a:lnTo>
                    <a:pt x="221" y="80"/>
                  </a:lnTo>
                  <a:lnTo>
                    <a:pt x="202" y="83"/>
                  </a:lnTo>
                  <a:lnTo>
                    <a:pt x="190" y="105"/>
                  </a:lnTo>
                  <a:lnTo>
                    <a:pt x="167" y="117"/>
                  </a:lnTo>
                  <a:lnTo>
                    <a:pt x="140" y="117"/>
                  </a:lnTo>
                  <a:lnTo>
                    <a:pt x="114" y="105"/>
                  </a:lnTo>
                  <a:lnTo>
                    <a:pt x="99" y="78"/>
                  </a:lnTo>
                  <a:lnTo>
                    <a:pt x="106" y="55"/>
                  </a:lnTo>
                  <a:lnTo>
                    <a:pt x="66" y="46"/>
                  </a:lnTo>
                  <a:lnTo>
                    <a:pt x="12" y="42"/>
                  </a:lnTo>
                  <a:lnTo>
                    <a:pt x="0" y="28"/>
                  </a:lnTo>
                  <a:lnTo>
                    <a:pt x="4" y="8"/>
                  </a:lnTo>
                  <a:lnTo>
                    <a:pt x="25" y="0"/>
                  </a:lnTo>
                  <a:lnTo>
                    <a:pt x="58" y="13"/>
                  </a:lnTo>
                  <a:lnTo>
                    <a:pt x="109" y="32"/>
                  </a:lnTo>
                  <a:lnTo>
                    <a:pt x="132" y="25"/>
                  </a:lnTo>
                  <a:lnTo>
                    <a:pt x="177" y="34"/>
                  </a:lnTo>
                  <a:lnTo>
                    <a:pt x="210" y="42"/>
                  </a:lnTo>
                  <a:lnTo>
                    <a:pt x="233" y="58"/>
                  </a:lnTo>
                  <a:lnTo>
                    <a:pt x="311" y="70"/>
                  </a:lnTo>
                  <a:lnTo>
                    <a:pt x="378" y="84"/>
                  </a:lnTo>
                  <a:lnTo>
                    <a:pt x="428" y="8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2" name="Freeform 31"/>
            <p:cNvSpPr>
              <a:spLocks/>
            </p:cNvSpPr>
            <p:nvPr/>
          </p:nvSpPr>
          <p:spPr bwMode="auto">
            <a:xfrm>
              <a:off x="8228013" y="1763713"/>
              <a:ext cx="323850" cy="547687"/>
            </a:xfrm>
            <a:custGeom>
              <a:avLst/>
              <a:gdLst/>
              <a:ahLst/>
              <a:cxnLst>
                <a:cxn ang="0">
                  <a:pos x="26" y="0"/>
                </a:cxn>
                <a:cxn ang="0">
                  <a:pos x="46" y="0"/>
                </a:cxn>
                <a:cxn ang="0">
                  <a:pos x="80" y="22"/>
                </a:cxn>
                <a:cxn ang="0">
                  <a:pos x="133" y="66"/>
                </a:cxn>
                <a:cxn ang="0">
                  <a:pos x="188" y="124"/>
                </a:cxn>
                <a:cxn ang="0">
                  <a:pos x="204" y="153"/>
                </a:cxn>
                <a:cxn ang="0">
                  <a:pos x="201" y="172"/>
                </a:cxn>
                <a:cxn ang="0">
                  <a:pos x="188" y="181"/>
                </a:cxn>
                <a:cxn ang="0">
                  <a:pos x="122" y="202"/>
                </a:cxn>
                <a:cxn ang="0">
                  <a:pos x="67" y="225"/>
                </a:cxn>
                <a:cxn ang="0">
                  <a:pos x="51" y="238"/>
                </a:cxn>
                <a:cxn ang="0">
                  <a:pos x="46" y="250"/>
                </a:cxn>
                <a:cxn ang="0">
                  <a:pos x="78" y="268"/>
                </a:cxn>
                <a:cxn ang="0">
                  <a:pos x="128" y="296"/>
                </a:cxn>
                <a:cxn ang="0">
                  <a:pos x="149" y="320"/>
                </a:cxn>
                <a:cxn ang="0">
                  <a:pos x="154" y="334"/>
                </a:cxn>
                <a:cxn ang="0">
                  <a:pos x="134" y="345"/>
                </a:cxn>
                <a:cxn ang="0">
                  <a:pos x="107" y="341"/>
                </a:cxn>
                <a:cxn ang="0">
                  <a:pos x="101" y="322"/>
                </a:cxn>
                <a:cxn ang="0">
                  <a:pos x="83" y="297"/>
                </a:cxn>
                <a:cxn ang="0">
                  <a:pos x="42" y="275"/>
                </a:cxn>
                <a:cxn ang="0">
                  <a:pos x="5" y="263"/>
                </a:cxn>
                <a:cxn ang="0">
                  <a:pos x="0" y="230"/>
                </a:cxn>
                <a:cxn ang="0">
                  <a:pos x="42" y="213"/>
                </a:cxn>
                <a:cxn ang="0">
                  <a:pos x="93" y="193"/>
                </a:cxn>
                <a:cxn ang="0">
                  <a:pos x="141" y="172"/>
                </a:cxn>
                <a:cxn ang="0">
                  <a:pos x="162" y="160"/>
                </a:cxn>
                <a:cxn ang="0">
                  <a:pos x="164" y="151"/>
                </a:cxn>
                <a:cxn ang="0">
                  <a:pos x="151" y="130"/>
                </a:cxn>
                <a:cxn ang="0">
                  <a:pos x="112" y="100"/>
                </a:cxn>
                <a:cxn ang="0">
                  <a:pos x="72" y="76"/>
                </a:cxn>
                <a:cxn ang="0">
                  <a:pos x="42" y="55"/>
                </a:cxn>
                <a:cxn ang="0">
                  <a:pos x="21" y="29"/>
                </a:cxn>
                <a:cxn ang="0">
                  <a:pos x="26" y="0"/>
                </a:cxn>
              </a:cxnLst>
              <a:rect l="0" t="0" r="r" b="b"/>
              <a:pathLst>
                <a:path w="204" h="345">
                  <a:moveTo>
                    <a:pt x="26" y="0"/>
                  </a:moveTo>
                  <a:lnTo>
                    <a:pt x="46" y="0"/>
                  </a:lnTo>
                  <a:lnTo>
                    <a:pt x="80" y="22"/>
                  </a:lnTo>
                  <a:lnTo>
                    <a:pt x="133" y="66"/>
                  </a:lnTo>
                  <a:lnTo>
                    <a:pt x="188" y="124"/>
                  </a:lnTo>
                  <a:lnTo>
                    <a:pt x="204" y="153"/>
                  </a:lnTo>
                  <a:lnTo>
                    <a:pt x="201" y="172"/>
                  </a:lnTo>
                  <a:lnTo>
                    <a:pt x="188" y="181"/>
                  </a:lnTo>
                  <a:lnTo>
                    <a:pt x="122" y="202"/>
                  </a:lnTo>
                  <a:lnTo>
                    <a:pt x="67" y="225"/>
                  </a:lnTo>
                  <a:lnTo>
                    <a:pt x="51" y="238"/>
                  </a:lnTo>
                  <a:lnTo>
                    <a:pt x="46" y="250"/>
                  </a:lnTo>
                  <a:lnTo>
                    <a:pt x="78" y="268"/>
                  </a:lnTo>
                  <a:lnTo>
                    <a:pt x="128" y="296"/>
                  </a:lnTo>
                  <a:lnTo>
                    <a:pt x="149" y="320"/>
                  </a:lnTo>
                  <a:lnTo>
                    <a:pt x="154" y="334"/>
                  </a:lnTo>
                  <a:lnTo>
                    <a:pt x="134" y="345"/>
                  </a:lnTo>
                  <a:lnTo>
                    <a:pt x="107" y="341"/>
                  </a:lnTo>
                  <a:lnTo>
                    <a:pt x="101" y="322"/>
                  </a:lnTo>
                  <a:lnTo>
                    <a:pt x="83" y="297"/>
                  </a:lnTo>
                  <a:lnTo>
                    <a:pt x="42" y="275"/>
                  </a:lnTo>
                  <a:lnTo>
                    <a:pt x="5" y="263"/>
                  </a:lnTo>
                  <a:lnTo>
                    <a:pt x="0" y="230"/>
                  </a:lnTo>
                  <a:lnTo>
                    <a:pt x="42" y="213"/>
                  </a:lnTo>
                  <a:lnTo>
                    <a:pt x="93" y="193"/>
                  </a:lnTo>
                  <a:lnTo>
                    <a:pt x="141" y="172"/>
                  </a:lnTo>
                  <a:lnTo>
                    <a:pt x="162" y="160"/>
                  </a:lnTo>
                  <a:lnTo>
                    <a:pt x="164" y="151"/>
                  </a:lnTo>
                  <a:lnTo>
                    <a:pt x="151" y="130"/>
                  </a:lnTo>
                  <a:lnTo>
                    <a:pt x="112" y="100"/>
                  </a:lnTo>
                  <a:lnTo>
                    <a:pt x="72" y="76"/>
                  </a:lnTo>
                  <a:lnTo>
                    <a:pt x="42" y="55"/>
                  </a:lnTo>
                  <a:lnTo>
                    <a:pt x="21" y="29"/>
                  </a:lnTo>
                  <a:lnTo>
                    <a:pt x="2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3" name="Freeform 32"/>
            <p:cNvSpPr>
              <a:spLocks/>
            </p:cNvSpPr>
            <p:nvPr/>
          </p:nvSpPr>
          <p:spPr bwMode="auto">
            <a:xfrm>
              <a:off x="7815263" y="2141538"/>
              <a:ext cx="293688" cy="628650"/>
            </a:xfrm>
            <a:custGeom>
              <a:avLst/>
              <a:gdLst/>
              <a:ahLst/>
              <a:cxnLst>
                <a:cxn ang="0">
                  <a:pos x="117" y="119"/>
                </a:cxn>
                <a:cxn ang="0">
                  <a:pos x="129" y="55"/>
                </a:cxn>
                <a:cxn ang="0">
                  <a:pos x="146" y="8"/>
                </a:cxn>
                <a:cxn ang="0">
                  <a:pos x="171" y="0"/>
                </a:cxn>
                <a:cxn ang="0">
                  <a:pos x="185" y="26"/>
                </a:cxn>
                <a:cxn ang="0">
                  <a:pos x="185" y="58"/>
                </a:cxn>
                <a:cxn ang="0">
                  <a:pos x="164" y="100"/>
                </a:cxn>
                <a:cxn ang="0">
                  <a:pos x="150" y="166"/>
                </a:cxn>
                <a:cxn ang="0">
                  <a:pos x="142" y="215"/>
                </a:cxn>
                <a:cxn ang="0">
                  <a:pos x="139" y="264"/>
                </a:cxn>
                <a:cxn ang="0">
                  <a:pos x="148" y="306"/>
                </a:cxn>
                <a:cxn ang="0">
                  <a:pos x="156" y="345"/>
                </a:cxn>
                <a:cxn ang="0">
                  <a:pos x="156" y="362"/>
                </a:cxn>
                <a:cxn ang="0">
                  <a:pos x="146" y="378"/>
                </a:cxn>
                <a:cxn ang="0">
                  <a:pos x="129" y="378"/>
                </a:cxn>
                <a:cxn ang="0">
                  <a:pos x="93" y="376"/>
                </a:cxn>
                <a:cxn ang="0">
                  <a:pos x="67" y="378"/>
                </a:cxn>
                <a:cxn ang="0">
                  <a:pos x="33" y="392"/>
                </a:cxn>
                <a:cxn ang="0">
                  <a:pos x="14" y="396"/>
                </a:cxn>
                <a:cxn ang="0">
                  <a:pos x="0" y="384"/>
                </a:cxn>
                <a:cxn ang="0">
                  <a:pos x="12" y="345"/>
                </a:cxn>
                <a:cxn ang="0">
                  <a:pos x="37" y="335"/>
                </a:cxn>
                <a:cxn ang="0">
                  <a:pos x="87" y="337"/>
                </a:cxn>
                <a:cxn ang="0">
                  <a:pos x="114" y="330"/>
                </a:cxn>
                <a:cxn ang="0">
                  <a:pos x="121" y="312"/>
                </a:cxn>
                <a:cxn ang="0">
                  <a:pos x="114" y="271"/>
                </a:cxn>
                <a:cxn ang="0">
                  <a:pos x="106" y="231"/>
                </a:cxn>
                <a:cxn ang="0">
                  <a:pos x="106" y="195"/>
                </a:cxn>
                <a:cxn ang="0">
                  <a:pos x="110" y="145"/>
                </a:cxn>
                <a:cxn ang="0">
                  <a:pos x="117" y="119"/>
                </a:cxn>
              </a:cxnLst>
              <a:rect l="0" t="0" r="r" b="b"/>
              <a:pathLst>
                <a:path w="185" h="396">
                  <a:moveTo>
                    <a:pt x="117" y="119"/>
                  </a:moveTo>
                  <a:lnTo>
                    <a:pt x="129" y="55"/>
                  </a:lnTo>
                  <a:lnTo>
                    <a:pt x="146" y="8"/>
                  </a:lnTo>
                  <a:lnTo>
                    <a:pt x="171" y="0"/>
                  </a:lnTo>
                  <a:lnTo>
                    <a:pt x="185" y="26"/>
                  </a:lnTo>
                  <a:lnTo>
                    <a:pt x="185" y="58"/>
                  </a:lnTo>
                  <a:lnTo>
                    <a:pt x="164" y="100"/>
                  </a:lnTo>
                  <a:lnTo>
                    <a:pt x="150" y="166"/>
                  </a:lnTo>
                  <a:lnTo>
                    <a:pt x="142" y="215"/>
                  </a:lnTo>
                  <a:lnTo>
                    <a:pt x="139" y="264"/>
                  </a:lnTo>
                  <a:lnTo>
                    <a:pt x="148" y="306"/>
                  </a:lnTo>
                  <a:lnTo>
                    <a:pt x="156" y="345"/>
                  </a:lnTo>
                  <a:lnTo>
                    <a:pt x="156" y="362"/>
                  </a:lnTo>
                  <a:lnTo>
                    <a:pt x="146" y="378"/>
                  </a:lnTo>
                  <a:lnTo>
                    <a:pt x="129" y="378"/>
                  </a:lnTo>
                  <a:lnTo>
                    <a:pt x="93" y="376"/>
                  </a:lnTo>
                  <a:lnTo>
                    <a:pt x="67" y="378"/>
                  </a:lnTo>
                  <a:lnTo>
                    <a:pt x="33" y="392"/>
                  </a:lnTo>
                  <a:lnTo>
                    <a:pt x="14" y="396"/>
                  </a:lnTo>
                  <a:lnTo>
                    <a:pt x="0" y="384"/>
                  </a:lnTo>
                  <a:lnTo>
                    <a:pt x="12" y="345"/>
                  </a:lnTo>
                  <a:lnTo>
                    <a:pt x="37" y="335"/>
                  </a:lnTo>
                  <a:lnTo>
                    <a:pt x="87" y="337"/>
                  </a:lnTo>
                  <a:lnTo>
                    <a:pt x="114" y="330"/>
                  </a:lnTo>
                  <a:lnTo>
                    <a:pt x="121" y="312"/>
                  </a:lnTo>
                  <a:lnTo>
                    <a:pt x="114" y="271"/>
                  </a:lnTo>
                  <a:lnTo>
                    <a:pt x="106" y="231"/>
                  </a:lnTo>
                  <a:lnTo>
                    <a:pt x="106" y="195"/>
                  </a:lnTo>
                  <a:lnTo>
                    <a:pt x="110" y="145"/>
                  </a:lnTo>
                  <a:lnTo>
                    <a:pt x="117" y="1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4" name="Freeform 33"/>
            <p:cNvSpPr>
              <a:spLocks/>
            </p:cNvSpPr>
            <p:nvPr/>
          </p:nvSpPr>
          <p:spPr bwMode="auto">
            <a:xfrm>
              <a:off x="8039100" y="2144713"/>
              <a:ext cx="263525" cy="806450"/>
            </a:xfrm>
            <a:custGeom>
              <a:avLst/>
              <a:gdLst/>
              <a:ahLst/>
              <a:cxnLst>
                <a:cxn ang="0">
                  <a:pos x="56" y="147"/>
                </a:cxn>
                <a:cxn ang="0">
                  <a:pos x="56" y="74"/>
                </a:cxn>
                <a:cxn ang="0">
                  <a:pos x="59" y="27"/>
                </a:cxn>
                <a:cxn ang="0">
                  <a:pos x="73" y="3"/>
                </a:cxn>
                <a:cxn ang="0">
                  <a:pos x="93" y="0"/>
                </a:cxn>
                <a:cxn ang="0">
                  <a:pos x="124" y="6"/>
                </a:cxn>
                <a:cxn ang="0">
                  <a:pos x="128" y="28"/>
                </a:cxn>
                <a:cxn ang="0">
                  <a:pos x="124" y="69"/>
                </a:cxn>
                <a:cxn ang="0">
                  <a:pos x="110" y="135"/>
                </a:cxn>
                <a:cxn ang="0">
                  <a:pos x="105" y="187"/>
                </a:cxn>
                <a:cxn ang="0">
                  <a:pos x="105" y="229"/>
                </a:cxn>
                <a:cxn ang="0">
                  <a:pos x="118" y="258"/>
                </a:cxn>
                <a:cxn ang="0">
                  <a:pos x="140" y="303"/>
                </a:cxn>
                <a:cxn ang="0">
                  <a:pos x="149" y="351"/>
                </a:cxn>
                <a:cxn ang="0">
                  <a:pos x="149" y="392"/>
                </a:cxn>
                <a:cxn ang="0">
                  <a:pos x="161" y="408"/>
                </a:cxn>
                <a:cxn ang="0">
                  <a:pos x="166" y="430"/>
                </a:cxn>
                <a:cxn ang="0">
                  <a:pos x="152" y="450"/>
                </a:cxn>
                <a:cxn ang="0">
                  <a:pos x="127" y="457"/>
                </a:cxn>
                <a:cxn ang="0">
                  <a:pos x="86" y="475"/>
                </a:cxn>
                <a:cxn ang="0">
                  <a:pos x="56" y="504"/>
                </a:cxn>
                <a:cxn ang="0">
                  <a:pos x="44" y="508"/>
                </a:cxn>
                <a:cxn ang="0">
                  <a:pos x="0" y="496"/>
                </a:cxn>
                <a:cxn ang="0">
                  <a:pos x="2" y="482"/>
                </a:cxn>
                <a:cxn ang="0">
                  <a:pos x="13" y="461"/>
                </a:cxn>
                <a:cxn ang="0">
                  <a:pos x="44" y="446"/>
                </a:cxn>
                <a:cxn ang="0">
                  <a:pos x="97" y="425"/>
                </a:cxn>
                <a:cxn ang="0">
                  <a:pos x="116" y="402"/>
                </a:cxn>
                <a:cxn ang="0">
                  <a:pos x="122" y="379"/>
                </a:cxn>
                <a:cxn ang="0">
                  <a:pos x="111" y="347"/>
                </a:cxn>
                <a:cxn ang="0">
                  <a:pos x="82" y="293"/>
                </a:cxn>
                <a:cxn ang="0">
                  <a:pos x="68" y="253"/>
                </a:cxn>
                <a:cxn ang="0">
                  <a:pos x="63" y="221"/>
                </a:cxn>
                <a:cxn ang="0">
                  <a:pos x="59" y="176"/>
                </a:cxn>
                <a:cxn ang="0">
                  <a:pos x="56" y="147"/>
                </a:cxn>
              </a:cxnLst>
              <a:rect l="0" t="0" r="r" b="b"/>
              <a:pathLst>
                <a:path w="166" h="508">
                  <a:moveTo>
                    <a:pt x="56" y="147"/>
                  </a:moveTo>
                  <a:lnTo>
                    <a:pt x="56" y="74"/>
                  </a:lnTo>
                  <a:lnTo>
                    <a:pt x="59" y="27"/>
                  </a:lnTo>
                  <a:lnTo>
                    <a:pt x="73" y="3"/>
                  </a:lnTo>
                  <a:lnTo>
                    <a:pt x="93" y="0"/>
                  </a:lnTo>
                  <a:lnTo>
                    <a:pt x="124" y="6"/>
                  </a:lnTo>
                  <a:lnTo>
                    <a:pt x="128" y="28"/>
                  </a:lnTo>
                  <a:lnTo>
                    <a:pt x="124" y="69"/>
                  </a:lnTo>
                  <a:lnTo>
                    <a:pt x="110" y="135"/>
                  </a:lnTo>
                  <a:lnTo>
                    <a:pt x="105" y="187"/>
                  </a:lnTo>
                  <a:lnTo>
                    <a:pt x="105" y="229"/>
                  </a:lnTo>
                  <a:lnTo>
                    <a:pt x="118" y="258"/>
                  </a:lnTo>
                  <a:lnTo>
                    <a:pt x="140" y="303"/>
                  </a:lnTo>
                  <a:lnTo>
                    <a:pt x="149" y="351"/>
                  </a:lnTo>
                  <a:lnTo>
                    <a:pt x="149" y="392"/>
                  </a:lnTo>
                  <a:lnTo>
                    <a:pt x="161" y="408"/>
                  </a:lnTo>
                  <a:lnTo>
                    <a:pt x="166" y="430"/>
                  </a:lnTo>
                  <a:lnTo>
                    <a:pt x="152" y="450"/>
                  </a:lnTo>
                  <a:lnTo>
                    <a:pt x="127" y="457"/>
                  </a:lnTo>
                  <a:lnTo>
                    <a:pt x="86" y="475"/>
                  </a:lnTo>
                  <a:lnTo>
                    <a:pt x="56" y="504"/>
                  </a:lnTo>
                  <a:lnTo>
                    <a:pt x="44" y="508"/>
                  </a:lnTo>
                  <a:lnTo>
                    <a:pt x="0" y="496"/>
                  </a:lnTo>
                  <a:lnTo>
                    <a:pt x="2" y="482"/>
                  </a:lnTo>
                  <a:lnTo>
                    <a:pt x="13" y="461"/>
                  </a:lnTo>
                  <a:lnTo>
                    <a:pt x="44" y="446"/>
                  </a:lnTo>
                  <a:lnTo>
                    <a:pt x="97" y="425"/>
                  </a:lnTo>
                  <a:lnTo>
                    <a:pt x="116" y="402"/>
                  </a:lnTo>
                  <a:lnTo>
                    <a:pt x="122" y="379"/>
                  </a:lnTo>
                  <a:lnTo>
                    <a:pt x="111" y="347"/>
                  </a:lnTo>
                  <a:lnTo>
                    <a:pt x="82" y="293"/>
                  </a:lnTo>
                  <a:lnTo>
                    <a:pt x="68" y="253"/>
                  </a:lnTo>
                  <a:lnTo>
                    <a:pt x="63" y="221"/>
                  </a:lnTo>
                  <a:lnTo>
                    <a:pt x="59" y="176"/>
                  </a:lnTo>
                  <a:lnTo>
                    <a:pt x="56" y="14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dissolve">
                                      <p:cBhvr>
                                        <p:cTn id="22" dur="5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9"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trips(up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strips(down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8" presetClass="entr" presetSubtype="6"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strips(downRight)">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7" presetClass="entr" presetSubtype="10" fill="hold" nodeType="clickEffect">
                                  <p:stCondLst>
                                    <p:cond delay="0"/>
                                  </p:stCondLst>
                                  <p:childTnLst>
                                    <p:set>
                                      <p:cBhvr>
                                        <p:cTn id="47" dur="1" fill="hold">
                                          <p:stCondLst>
                                            <p:cond delay="0"/>
                                          </p:stCondLst>
                                        </p:cTn>
                                        <p:tgtEl>
                                          <p:spTgt spid="74"/>
                                        </p:tgtEl>
                                        <p:attrNameLst>
                                          <p:attrName>style.visibility</p:attrName>
                                        </p:attrNameLst>
                                      </p:cBhvr>
                                      <p:to>
                                        <p:strVal val="visible"/>
                                      </p:to>
                                    </p:set>
                                    <p:anim calcmode="lin" valueType="num">
                                      <p:cBhvr>
                                        <p:cTn id="48" dur="500" fill="hold"/>
                                        <p:tgtEl>
                                          <p:spTgt spid="74"/>
                                        </p:tgtEl>
                                        <p:attrNameLst>
                                          <p:attrName>ppt_w</p:attrName>
                                        </p:attrNameLst>
                                      </p:cBhvr>
                                      <p:tavLst>
                                        <p:tav tm="0">
                                          <p:val>
                                            <p:fltVal val="0"/>
                                          </p:val>
                                        </p:tav>
                                        <p:tav tm="100000">
                                          <p:val>
                                            <p:strVal val="#ppt_w"/>
                                          </p:val>
                                        </p:tav>
                                      </p:tavLst>
                                    </p:anim>
                                    <p:anim calcmode="lin" valueType="num">
                                      <p:cBhvr>
                                        <p:cTn id="49" dur="500" fill="hold"/>
                                        <p:tgtEl>
                                          <p:spTgt spid="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 y="14514"/>
            <a:ext cx="9906001" cy="1143000"/>
          </a:xfrm>
        </p:spPr>
        <p:txBody>
          <a:bodyPr/>
          <a:lstStyle/>
          <a:p>
            <a:r>
              <a:rPr lang="en-GB" sz="5000" dirty="0" smtClean="0"/>
              <a:t>The merits</a:t>
            </a:r>
            <a:endParaRPr lang="en-GB" sz="5000" dirty="0"/>
          </a:p>
        </p:txBody>
      </p:sp>
      <p:sp>
        <p:nvSpPr>
          <p:cNvPr id="3" name="Pladsholder til indhold 2"/>
          <p:cNvSpPr>
            <a:spLocks noGrp="1"/>
          </p:cNvSpPr>
          <p:nvPr>
            <p:ph idx="1"/>
          </p:nvPr>
        </p:nvSpPr>
        <p:spPr>
          <a:xfrm>
            <a:off x="103189" y="1306286"/>
            <a:ext cx="8286068" cy="5297714"/>
          </a:xfrm>
        </p:spPr>
        <p:txBody>
          <a:bodyPr/>
          <a:lstStyle/>
          <a:p>
            <a:r>
              <a:rPr lang="en-GB" dirty="0" smtClean="0"/>
              <a:t>Good governance and regulation will enable Europe to have a spot market with transparency, cost efficiency, accountability, market surveillance and a high reliability</a:t>
            </a:r>
          </a:p>
          <a:p>
            <a:pPr lvl="1"/>
            <a:r>
              <a:rPr lang="en-GB" sz="2200" dirty="0" smtClean="0"/>
              <a:t>The latter means a high security against a situation, where there’s no spot calculation for the following day</a:t>
            </a:r>
          </a:p>
          <a:p>
            <a:pPr lvl="2"/>
            <a:r>
              <a:rPr lang="en-GB" sz="2200" dirty="0" smtClean="0"/>
              <a:t>ie, a high degree of protection against a European repetition of the Baltic-Nordic spot chaos 5 August 2013</a:t>
            </a:r>
          </a:p>
          <a:p>
            <a:pPr lvl="3"/>
            <a:r>
              <a:rPr lang="en-GB" sz="2200" dirty="0" smtClean="0"/>
              <a:t>For more information, see the PowerPoint presentation </a:t>
            </a:r>
            <a:r>
              <a:rPr lang="en-GB" sz="2200" i="1" dirty="0" smtClean="0"/>
              <a:t>Single Spot </a:t>
            </a:r>
            <a:r>
              <a:rPr lang="en-GB" sz="2200" i="1" dirty="0"/>
              <a:t>E</a:t>
            </a:r>
            <a:r>
              <a:rPr lang="en-GB" sz="2200" i="1" dirty="0" smtClean="0"/>
              <a:t>xchange for the Single Electricity Market</a:t>
            </a:r>
            <a:r>
              <a:rPr lang="en-GB" sz="2200" dirty="0" smtClean="0"/>
              <a:t>.</a:t>
            </a:r>
          </a:p>
        </p:txBody>
      </p:sp>
      <p:sp>
        <p:nvSpPr>
          <p:cNvPr id="4" name="Pladsholder til dato 3"/>
          <p:cNvSpPr>
            <a:spLocks noGrp="1"/>
          </p:cNvSpPr>
          <p:nvPr>
            <p:ph type="dt" sz="half" idx="10"/>
          </p:nvPr>
        </p:nvSpPr>
        <p:spPr/>
        <p:txBody>
          <a:bodyPr/>
          <a:lstStyle/>
          <a:p>
            <a:pPr>
              <a:defRPr/>
            </a:pPr>
            <a:r>
              <a:rPr lang="en-US" dirty="0" smtClean="0"/>
              <a:t>3 June 2016</a:t>
            </a:r>
            <a:endParaRPr lang="en-GB" dirty="0"/>
          </a:p>
        </p:txBody>
      </p:sp>
      <p:sp>
        <p:nvSpPr>
          <p:cNvPr id="5" name="Pladsholder til diasnummer 4"/>
          <p:cNvSpPr>
            <a:spLocks noGrp="1"/>
          </p:cNvSpPr>
          <p:nvPr>
            <p:ph type="sldNum" sz="quarter" idx="12"/>
          </p:nvPr>
        </p:nvSpPr>
        <p:spPr/>
        <p:txBody>
          <a:bodyPr/>
          <a:lstStyle/>
          <a:p>
            <a:pPr>
              <a:defRPr/>
            </a:pPr>
            <a:fld id="{80AACB3E-9516-4558-9B4B-9689E2C51AB3}" type="slidenum">
              <a:rPr lang="en-GB" smtClean="0"/>
              <a:pPr>
                <a:defRPr/>
              </a:pPr>
              <a:t>18</a:t>
            </a:fld>
            <a:endParaRPr lang="en-GB" dirty="0"/>
          </a:p>
        </p:txBody>
      </p:sp>
      <p:grpSp>
        <p:nvGrpSpPr>
          <p:cNvPr id="72" name="Gruppe 71"/>
          <p:cNvGrpSpPr/>
          <p:nvPr/>
        </p:nvGrpSpPr>
        <p:grpSpPr>
          <a:xfrm>
            <a:off x="7873092" y="4047445"/>
            <a:ext cx="1884363" cy="1784350"/>
            <a:chOff x="7931150" y="1754188"/>
            <a:chExt cx="1884363" cy="1784350"/>
          </a:xfrm>
        </p:grpSpPr>
        <p:sp>
          <p:nvSpPr>
            <p:cNvPr id="1029" name="Freeform 5"/>
            <p:cNvSpPr>
              <a:spLocks/>
            </p:cNvSpPr>
            <p:nvPr/>
          </p:nvSpPr>
          <p:spPr bwMode="auto">
            <a:xfrm>
              <a:off x="9278938" y="2609850"/>
              <a:ext cx="252413" cy="503238"/>
            </a:xfrm>
            <a:custGeom>
              <a:avLst/>
              <a:gdLst/>
              <a:ahLst/>
              <a:cxnLst>
                <a:cxn ang="0">
                  <a:pos x="25" y="4"/>
                </a:cxn>
                <a:cxn ang="0">
                  <a:pos x="38" y="11"/>
                </a:cxn>
                <a:cxn ang="0">
                  <a:pos x="49" y="21"/>
                </a:cxn>
                <a:cxn ang="0">
                  <a:pos x="67" y="41"/>
                </a:cxn>
                <a:cxn ang="0">
                  <a:pos x="86" y="66"/>
                </a:cxn>
                <a:cxn ang="0">
                  <a:pos x="99" y="87"/>
                </a:cxn>
                <a:cxn ang="0">
                  <a:pos x="105" y="104"/>
                </a:cxn>
                <a:cxn ang="0">
                  <a:pos x="104" y="117"/>
                </a:cxn>
                <a:cxn ang="0">
                  <a:pos x="100" y="130"/>
                </a:cxn>
                <a:cxn ang="0">
                  <a:pos x="94" y="142"/>
                </a:cxn>
                <a:cxn ang="0">
                  <a:pos x="81" y="161"/>
                </a:cxn>
                <a:cxn ang="0">
                  <a:pos x="70" y="183"/>
                </a:cxn>
                <a:cxn ang="0">
                  <a:pos x="64" y="206"/>
                </a:cxn>
                <a:cxn ang="0">
                  <a:pos x="61" y="228"/>
                </a:cxn>
                <a:cxn ang="0">
                  <a:pos x="63" y="252"/>
                </a:cxn>
                <a:cxn ang="0">
                  <a:pos x="66" y="264"/>
                </a:cxn>
                <a:cxn ang="0">
                  <a:pos x="73" y="270"/>
                </a:cxn>
                <a:cxn ang="0">
                  <a:pos x="84" y="274"/>
                </a:cxn>
                <a:cxn ang="0">
                  <a:pos x="105" y="278"/>
                </a:cxn>
                <a:cxn ang="0">
                  <a:pos x="133" y="283"/>
                </a:cxn>
                <a:cxn ang="0">
                  <a:pos x="152" y="289"/>
                </a:cxn>
                <a:cxn ang="0">
                  <a:pos x="159" y="295"/>
                </a:cxn>
                <a:cxn ang="0">
                  <a:pos x="156" y="304"/>
                </a:cxn>
                <a:cxn ang="0">
                  <a:pos x="146" y="312"/>
                </a:cxn>
                <a:cxn ang="0">
                  <a:pos x="126" y="317"/>
                </a:cxn>
                <a:cxn ang="0">
                  <a:pos x="113" y="312"/>
                </a:cxn>
                <a:cxn ang="0">
                  <a:pos x="103" y="303"/>
                </a:cxn>
                <a:cxn ang="0">
                  <a:pos x="81" y="289"/>
                </a:cxn>
                <a:cxn ang="0">
                  <a:pos x="61" y="285"/>
                </a:cxn>
                <a:cxn ang="0">
                  <a:pos x="46" y="285"/>
                </a:cxn>
                <a:cxn ang="0">
                  <a:pos x="35" y="281"/>
                </a:cxn>
                <a:cxn ang="0">
                  <a:pos x="35" y="266"/>
                </a:cxn>
                <a:cxn ang="0">
                  <a:pos x="38" y="249"/>
                </a:cxn>
                <a:cxn ang="0">
                  <a:pos x="44" y="231"/>
                </a:cxn>
                <a:cxn ang="0">
                  <a:pos x="44" y="211"/>
                </a:cxn>
                <a:cxn ang="0">
                  <a:pos x="49" y="174"/>
                </a:cxn>
                <a:cxn ang="0">
                  <a:pos x="56" y="154"/>
                </a:cxn>
                <a:cxn ang="0">
                  <a:pos x="63" y="135"/>
                </a:cxn>
                <a:cxn ang="0">
                  <a:pos x="72" y="122"/>
                </a:cxn>
                <a:cxn ang="0">
                  <a:pos x="80" y="111"/>
                </a:cxn>
                <a:cxn ang="0">
                  <a:pos x="78" y="104"/>
                </a:cxn>
                <a:cxn ang="0">
                  <a:pos x="75" y="98"/>
                </a:cxn>
                <a:cxn ang="0">
                  <a:pos x="45" y="75"/>
                </a:cxn>
                <a:cxn ang="0">
                  <a:pos x="22" y="57"/>
                </a:cxn>
                <a:cxn ang="0">
                  <a:pos x="8" y="39"/>
                </a:cxn>
                <a:cxn ang="0">
                  <a:pos x="0" y="21"/>
                </a:cxn>
                <a:cxn ang="0">
                  <a:pos x="3" y="6"/>
                </a:cxn>
                <a:cxn ang="0">
                  <a:pos x="10" y="0"/>
                </a:cxn>
                <a:cxn ang="0">
                  <a:pos x="21" y="2"/>
                </a:cxn>
                <a:cxn ang="0">
                  <a:pos x="25" y="4"/>
                </a:cxn>
              </a:cxnLst>
              <a:rect l="0" t="0" r="r" b="b"/>
              <a:pathLst>
                <a:path w="159" h="317">
                  <a:moveTo>
                    <a:pt x="25" y="4"/>
                  </a:moveTo>
                  <a:lnTo>
                    <a:pt x="38" y="11"/>
                  </a:lnTo>
                  <a:lnTo>
                    <a:pt x="49" y="21"/>
                  </a:lnTo>
                  <a:lnTo>
                    <a:pt x="67" y="41"/>
                  </a:lnTo>
                  <a:lnTo>
                    <a:pt x="86" y="66"/>
                  </a:lnTo>
                  <a:lnTo>
                    <a:pt x="99" y="87"/>
                  </a:lnTo>
                  <a:lnTo>
                    <a:pt x="105" y="104"/>
                  </a:lnTo>
                  <a:lnTo>
                    <a:pt x="104" y="117"/>
                  </a:lnTo>
                  <a:lnTo>
                    <a:pt x="100" y="130"/>
                  </a:lnTo>
                  <a:lnTo>
                    <a:pt x="94" y="142"/>
                  </a:lnTo>
                  <a:lnTo>
                    <a:pt x="81" y="161"/>
                  </a:lnTo>
                  <a:lnTo>
                    <a:pt x="70" y="183"/>
                  </a:lnTo>
                  <a:lnTo>
                    <a:pt x="64" y="206"/>
                  </a:lnTo>
                  <a:lnTo>
                    <a:pt x="61" y="228"/>
                  </a:lnTo>
                  <a:lnTo>
                    <a:pt x="63" y="252"/>
                  </a:lnTo>
                  <a:lnTo>
                    <a:pt x="66" y="264"/>
                  </a:lnTo>
                  <a:lnTo>
                    <a:pt x="73" y="270"/>
                  </a:lnTo>
                  <a:lnTo>
                    <a:pt x="84" y="274"/>
                  </a:lnTo>
                  <a:lnTo>
                    <a:pt x="105" y="278"/>
                  </a:lnTo>
                  <a:lnTo>
                    <a:pt x="133" y="283"/>
                  </a:lnTo>
                  <a:lnTo>
                    <a:pt x="152" y="289"/>
                  </a:lnTo>
                  <a:lnTo>
                    <a:pt x="159" y="295"/>
                  </a:lnTo>
                  <a:lnTo>
                    <a:pt x="156" y="304"/>
                  </a:lnTo>
                  <a:lnTo>
                    <a:pt x="146" y="312"/>
                  </a:lnTo>
                  <a:lnTo>
                    <a:pt x="126" y="317"/>
                  </a:lnTo>
                  <a:lnTo>
                    <a:pt x="113" y="312"/>
                  </a:lnTo>
                  <a:lnTo>
                    <a:pt x="103" y="303"/>
                  </a:lnTo>
                  <a:lnTo>
                    <a:pt x="81" y="289"/>
                  </a:lnTo>
                  <a:lnTo>
                    <a:pt x="61" y="285"/>
                  </a:lnTo>
                  <a:lnTo>
                    <a:pt x="46" y="285"/>
                  </a:lnTo>
                  <a:lnTo>
                    <a:pt x="35" y="281"/>
                  </a:lnTo>
                  <a:lnTo>
                    <a:pt x="35" y="266"/>
                  </a:lnTo>
                  <a:lnTo>
                    <a:pt x="38" y="249"/>
                  </a:lnTo>
                  <a:lnTo>
                    <a:pt x="44" y="231"/>
                  </a:lnTo>
                  <a:lnTo>
                    <a:pt x="44" y="211"/>
                  </a:lnTo>
                  <a:lnTo>
                    <a:pt x="49" y="174"/>
                  </a:lnTo>
                  <a:lnTo>
                    <a:pt x="56" y="154"/>
                  </a:lnTo>
                  <a:lnTo>
                    <a:pt x="63" y="135"/>
                  </a:lnTo>
                  <a:lnTo>
                    <a:pt x="72" y="122"/>
                  </a:lnTo>
                  <a:lnTo>
                    <a:pt x="80" y="111"/>
                  </a:lnTo>
                  <a:lnTo>
                    <a:pt x="78" y="104"/>
                  </a:lnTo>
                  <a:lnTo>
                    <a:pt x="75" y="98"/>
                  </a:lnTo>
                  <a:lnTo>
                    <a:pt x="45" y="75"/>
                  </a:lnTo>
                  <a:lnTo>
                    <a:pt x="22" y="57"/>
                  </a:lnTo>
                  <a:lnTo>
                    <a:pt x="8" y="39"/>
                  </a:lnTo>
                  <a:lnTo>
                    <a:pt x="0" y="21"/>
                  </a:lnTo>
                  <a:lnTo>
                    <a:pt x="3" y="6"/>
                  </a:lnTo>
                  <a:lnTo>
                    <a:pt x="10" y="0"/>
                  </a:lnTo>
                  <a:lnTo>
                    <a:pt x="21" y="2"/>
                  </a:lnTo>
                  <a:lnTo>
                    <a:pt x="25" y="4"/>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0" name="Freeform 6"/>
            <p:cNvSpPr>
              <a:spLocks/>
            </p:cNvSpPr>
            <p:nvPr/>
          </p:nvSpPr>
          <p:spPr bwMode="auto">
            <a:xfrm>
              <a:off x="9075738" y="2600325"/>
              <a:ext cx="196850" cy="487363"/>
            </a:xfrm>
            <a:custGeom>
              <a:avLst/>
              <a:gdLst/>
              <a:ahLst/>
              <a:cxnLst>
                <a:cxn ang="0">
                  <a:pos x="97" y="5"/>
                </a:cxn>
                <a:cxn ang="0">
                  <a:pos x="84" y="12"/>
                </a:cxn>
                <a:cxn ang="0">
                  <a:pos x="75" y="23"/>
                </a:cxn>
                <a:cxn ang="0">
                  <a:pos x="60" y="44"/>
                </a:cxn>
                <a:cxn ang="0">
                  <a:pos x="44" y="70"/>
                </a:cxn>
                <a:cxn ang="0">
                  <a:pos x="33" y="91"/>
                </a:cxn>
                <a:cxn ang="0">
                  <a:pos x="30" y="108"/>
                </a:cxn>
                <a:cxn ang="0">
                  <a:pos x="32" y="119"/>
                </a:cxn>
                <a:cxn ang="0">
                  <a:pos x="38" y="131"/>
                </a:cxn>
                <a:cxn ang="0">
                  <a:pos x="46" y="141"/>
                </a:cxn>
                <a:cxn ang="0">
                  <a:pos x="60" y="158"/>
                </a:cxn>
                <a:cxn ang="0">
                  <a:pos x="74" y="177"/>
                </a:cxn>
                <a:cxn ang="0">
                  <a:pos x="82" y="197"/>
                </a:cxn>
                <a:cxn ang="0">
                  <a:pos x="88" y="218"/>
                </a:cxn>
                <a:cxn ang="0">
                  <a:pos x="89" y="240"/>
                </a:cxn>
                <a:cxn ang="0">
                  <a:pos x="88" y="251"/>
                </a:cxn>
                <a:cxn ang="0">
                  <a:pos x="81" y="258"/>
                </a:cxn>
                <a:cxn ang="0">
                  <a:pos x="71" y="263"/>
                </a:cxn>
                <a:cxn ang="0">
                  <a:pos x="51" y="270"/>
                </a:cxn>
                <a:cxn ang="0">
                  <a:pos x="24" y="277"/>
                </a:cxn>
                <a:cxn ang="0">
                  <a:pos x="5" y="284"/>
                </a:cxn>
                <a:cxn ang="0">
                  <a:pos x="0" y="290"/>
                </a:cxn>
                <a:cxn ang="0">
                  <a:pos x="3" y="299"/>
                </a:cxn>
                <a:cxn ang="0">
                  <a:pos x="14" y="305"/>
                </a:cxn>
                <a:cxn ang="0">
                  <a:pos x="35" y="307"/>
                </a:cxn>
                <a:cxn ang="0">
                  <a:pos x="47" y="301"/>
                </a:cxn>
                <a:cxn ang="0">
                  <a:pos x="56" y="292"/>
                </a:cxn>
                <a:cxn ang="0">
                  <a:pos x="76" y="276"/>
                </a:cxn>
                <a:cxn ang="0">
                  <a:pos x="96" y="270"/>
                </a:cxn>
                <a:cxn ang="0">
                  <a:pos x="110" y="269"/>
                </a:cxn>
                <a:cxn ang="0">
                  <a:pos x="120" y="263"/>
                </a:cxn>
                <a:cxn ang="0">
                  <a:pos x="119" y="250"/>
                </a:cxn>
                <a:cxn ang="0">
                  <a:pos x="114" y="234"/>
                </a:cxn>
                <a:cxn ang="0">
                  <a:pos x="105" y="218"/>
                </a:cxn>
                <a:cxn ang="0">
                  <a:pos x="103" y="200"/>
                </a:cxn>
                <a:cxn ang="0">
                  <a:pos x="94" y="166"/>
                </a:cxn>
                <a:cxn ang="0">
                  <a:pos x="85" y="148"/>
                </a:cxn>
                <a:cxn ang="0">
                  <a:pos x="75" y="131"/>
                </a:cxn>
                <a:cxn ang="0">
                  <a:pos x="65" y="120"/>
                </a:cxn>
                <a:cxn ang="0">
                  <a:pos x="56" y="110"/>
                </a:cxn>
                <a:cxn ang="0">
                  <a:pos x="56" y="105"/>
                </a:cxn>
                <a:cxn ang="0">
                  <a:pos x="59" y="98"/>
                </a:cxn>
                <a:cxn ang="0">
                  <a:pos x="85" y="74"/>
                </a:cxn>
                <a:cxn ang="0">
                  <a:pos x="106" y="54"/>
                </a:cxn>
                <a:cxn ang="0">
                  <a:pos x="117" y="36"/>
                </a:cxn>
                <a:cxn ang="0">
                  <a:pos x="124" y="18"/>
                </a:cxn>
                <a:cxn ang="0">
                  <a:pos x="119" y="4"/>
                </a:cxn>
                <a:cxn ang="0">
                  <a:pos x="111" y="0"/>
                </a:cxn>
                <a:cxn ang="0">
                  <a:pos x="101" y="3"/>
                </a:cxn>
                <a:cxn ang="0">
                  <a:pos x="97" y="5"/>
                </a:cxn>
              </a:cxnLst>
              <a:rect l="0" t="0" r="r" b="b"/>
              <a:pathLst>
                <a:path w="124" h="307">
                  <a:moveTo>
                    <a:pt x="97" y="5"/>
                  </a:moveTo>
                  <a:lnTo>
                    <a:pt x="84" y="12"/>
                  </a:lnTo>
                  <a:lnTo>
                    <a:pt x="75" y="23"/>
                  </a:lnTo>
                  <a:lnTo>
                    <a:pt x="60" y="44"/>
                  </a:lnTo>
                  <a:lnTo>
                    <a:pt x="44" y="70"/>
                  </a:lnTo>
                  <a:lnTo>
                    <a:pt x="33" y="91"/>
                  </a:lnTo>
                  <a:lnTo>
                    <a:pt x="30" y="108"/>
                  </a:lnTo>
                  <a:lnTo>
                    <a:pt x="32" y="119"/>
                  </a:lnTo>
                  <a:lnTo>
                    <a:pt x="38" y="131"/>
                  </a:lnTo>
                  <a:lnTo>
                    <a:pt x="46" y="141"/>
                  </a:lnTo>
                  <a:lnTo>
                    <a:pt x="60" y="158"/>
                  </a:lnTo>
                  <a:lnTo>
                    <a:pt x="74" y="177"/>
                  </a:lnTo>
                  <a:lnTo>
                    <a:pt x="82" y="197"/>
                  </a:lnTo>
                  <a:lnTo>
                    <a:pt x="88" y="218"/>
                  </a:lnTo>
                  <a:lnTo>
                    <a:pt x="89" y="240"/>
                  </a:lnTo>
                  <a:lnTo>
                    <a:pt x="88" y="251"/>
                  </a:lnTo>
                  <a:lnTo>
                    <a:pt x="81" y="258"/>
                  </a:lnTo>
                  <a:lnTo>
                    <a:pt x="71" y="263"/>
                  </a:lnTo>
                  <a:lnTo>
                    <a:pt x="51" y="270"/>
                  </a:lnTo>
                  <a:lnTo>
                    <a:pt x="24" y="277"/>
                  </a:lnTo>
                  <a:lnTo>
                    <a:pt x="5" y="284"/>
                  </a:lnTo>
                  <a:lnTo>
                    <a:pt x="0" y="290"/>
                  </a:lnTo>
                  <a:lnTo>
                    <a:pt x="3" y="299"/>
                  </a:lnTo>
                  <a:lnTo>
                    <a:pt x="14" y="305"/>
                  </a:lnTo>
                  <a:lnTo>
                    <a:pt x="35" y="307"/>
                  </a:lnTo>
                  <a:lnTo>
                    <a:pt x="47" y="301"/>
                  </a:lnTo>
                  <a:lnTo>
                    <a:pt x="56" y="292"/>
                  </a:lnTo>
                  <a:lnTo>
                    <a:pt x="76" y="276"/>
                  </a:lnTo>
                  <a:lnTo>
                    <a:pt x="96" y="270"/>
                  </a:lnTo>
                  <a:lnTo>
                    <a:pt x="110" y="269"/>
                  </a:lnTo>
                  <a:lnTo>
                    <a:pt x="120" y="263"/>
                  </a:lnTo>
                  <a:lnTo>
                    <a:pt x="119" y="250"/>
                  </a:lnTo>
                  <a:lnTo>
                    <a:pt x="114" y="234"/>
                  </a:lnTo>
                  <a:lnTo>
                    <a:pt x="105" y="218"/>
                  </a:lnTo>
                  <a:lnTo>
                    <a:pt x="103" y="200"/>
                  </a:lnTo>
                  <a:lnTo>
                    <a:pt x="94" y="166"/>
                  </a:lnTo>
                  <a:lnTo>
                    <a:pt x="85" y="148"/>
                  </a:lnTo>
                  <a:lnTo>
                    <a:pt x="75" y="131"/>
                  </a:lnTo>
                  <a:lnTo>
                    <a:pt x="65" y="120"/>
                  </a:lnTo>
                  <a:lnTo>
                    <a:pt x="56" y="110"/>
                  </a:lnTo>
                  <a:lnTo>
                    <a:pt x="56" y="105"/>
                  </a:lnTo>
                  <a:lnTo>
                    <a:pt x="59" y="98"/>
                  </a:lnTo>
                  <a:lnTo>
                    <a:pt x="85" y="74"/>
                  </a:lnTo>
                  <a:lnTo>
                    <a:pt x="106" y="54"/>
                  </a:lnTo>
                  <a:lnTo>
                    <a:pt x="117" y="36"/>
                  </a:lnTo>
                  <a:lnTo>
                    <a:pt x="124" y="18"/>
                  </a:lnTo>
                  <a:lnTo>
                    <a:pt x="119" y="4"/>
                  </a:lnTo>
                  <a:lnTo>
                    <a:pt x="111" y="0"/>
                  </a:lnTo>
                  <a:lnTo>
                    <a:pt x="101" y="3"/>
                  </a:lnTo>
                  <a:lnTo>
                    <a:pt x="97" y="5"/>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1" name="Freeform 7"/>
            <p:cNvSpPr>
              <a:spLocks/>
            </p:cNvSpPr>
            <p:nvPr/>
          </p:nvSpPr>
          <p:spPr bwMode="auto">
            <a:xfrm>
              <a:off x="9136063" y="2268538"/>
              <a:ext cx="233363" cy="401638"/>
            </a:xfrm>
            <a:custGeom>
              <a:avLst/>
              <a:gdLst/>
              <a:ahLst/>
              <a:cxnLst>
                <a:cxn ang="0">
                  <a:pos x="66" y="17"/>
                </a:cxn>
                <a:cxn ang="0">
                  <a:pos x="85" y="5"/>
                </a:cxn>
                <a:cxn ang="0">
                  <a:pos x="100" y="0"/>
                </a:cxn>
                <a:cxn ang="0">
                  <a:pos x="116" y="0"/>
                </a:cxn>
                <a:cxn ang="0">
                  <a:pos x="130" y="3"/>
                </a:cxn>
                <a:cxn ang="0">
                  <a:pos x="138" y="10"/>
                </a:cxn>
                <a:cxn ang="0">
                  <a:pos x="144" y="19"/>
                </a:cxn>
                <a:cxn ang="0">
                  <a:pos x="147" y="29"/>
                </a:cxn>
                <a:cxn ang="0">
                  <a:pos x="146" y="43"/>
                </a:cxn>
                <a:cxn ang="0">
                  <a:pos x="142" y="57"/>
                </a:cxn>
                <a:cxn ang="0">
                  <a:pos x="135" y="72"/>
                </a:cxn>
                <a:cxn ang="0">
                  <a:pos x="124" y="87"/>
                </a:cxn>
                <a:cxn ang="0">
                  <a:pos x="113" y="103"/>
                </a:cxn>
                <a:cxn ang="0">
                  <a:pos x="108" y="117"/>
                </a:cxn>
                <a:cxn ang="0">
                  <a:pos x="108" y="131"/>
                </a:cxn>
                <a:cxn ang="0">
                  <a:pos x="111" y="146"/>
                </a:cxn>
                <a:cxn ang="0">
                  <a:pos x="119" y="158"/>
                </a:cxn>
                <a:cxn ang="0">
                  <a:pos x="134" y="175"/>
                </a:cxn>
                <a:cxn ang="0">
                  <a:pos x="143" y="189"/>
                </a:cxn>
                <a:cxn ang="0">
                  <a:pos x="147" y="205"/>
                </a:cxn>
                <a:cxn ang="0">
                  <a:pos x="143" y="222"/>
                </a:cxn>
                <a:cxn ang="0">
                  <a:pos x="134" y="233"/>
                </a:cxn>
                <a:cxn ang="0">
                  <a:pos x="121" y="242"/>
                </a:cxn>
                <a:cxn ang="0">
                  <a:pos x="106" y="250"/>
                </a:cxn>
                <a:cxn ang="0">
                  <a:pos x="90" y="253"/>
                </a:cxn>
                <a:cxn ang="0">
                  <a:pos x="72" y="253"/>
                </a:cxn>
                <a:cxn ang="0">
                  <a:pos x="54" y="250"/>
                </a:cxn>
                <a:cxn ang="0">
                  <a:pos x="40" y="240"/>
                </a:cxn>
                <a:cxn ang="0">
                  <a:pos x="25" y="226"/>
                </a:cxn>
                <a:cxn ang="0">
                  <a:pos x="14" y="208"/>
                </a:cxn>
                <a:cxn ang="0">
                  <a:pos x="5" y="184"/>
                </a:cxn>
                <a:cxn ang="0">
                  <a:pos x="0" y="157"/>
                </a:cxn>
                <a:cxn ang="0">
                  <a:pos x="1" y="130"/>
                </a:cxn>
                <a:cxn ang="0">
                  <a:pos x="6" y="106"/>
                </a:cxn>
                <a:cxn ang="0">
                  <a:pos x="13" y="84"/>
                </a:cxn>
                <a:cxn ang="0">
                  <a:pos x="23" y="65"/>
                </a:cxn>
                <a:cxn ang="0">
                  <a:pos x="38" y="47"/>
                </a:cxn>
                <a:cxn ang="0">
                  <a:pos x="49" y="30"/>
                </a:cxn>
                <a:cxn ang="0">
                  <a:pos x="66" y="17"/>
                </a:cxn>
              </a:cxnLst>
              <a:rect l="0" t="0" r="r" b="b"/>
              <a:pathLst>
                <a:path w="147" h="253">
                  <a:moveTo>
                    <a:pt x="66" y="17"/>
                  </a:moveTo>
                  <a:lnTo>
                    <a:pt x="85" y="5"/>
                  </a:lnTo>
                  <a:lnTo>
                    <a:pt x="100" y="0"/>
                  </a:lnTo>
                  <a:lnTo>
                    <a:pt x="116" y="0"/>
                  </a:lnTo>
                  <a:lnTo>
                    <a:pt x="130" y="3"/>
                  </a:lnTo>
                  <a:lnTo>
                    <a:pt x="138" y="10"/>
                  </a:lnTo>
                  <a:lnTo>
                    <a:pt x="144" y="19"/>
                  </a:lnTo>
                  <a:lnTo>
                    <a:pt x="147" y="29"/>
                  </a:lnTo>
                  <a:lnTo>
                    <a:pt x="146" y="43"/>
                  </a:lnTo>
                  <a:lnTo>
                    <a:pt x="142" y="57"/>
                  </a:lnTo>
                  <a:lnTo>
                    <a:pt x="135" y="72"/>
                  </a:lnTo>
                  <a:lnTo>
                    <a:pt x="124" y="87"/>
                  </a:lnTo>
                  <a:lnTo>
                    <a:pt x="113" y="103"/>
                  </a:lnTo>
                  <a:lnTo>
                    <a:pt x="108" y="117"/>
                  </a:lnTo>
                  <a:lnTo>
                    <a:pt x="108" y="131"/>
                  </a:lnTo>
                  <a:lnTo>
                    <a:pt x="111" y="146"/>
                  </a:lnTo>
                  <a:lnTo>
                    <a:pt x="119" y="158"/>
                  </a:lnTo>
                  <a:lnTo>
                    <a:pt x="134" y="175"/>
                  </a:lnTo>
                  <a:lnTo>
                    <a:pt x="143" y="189"/>
                  </a:lnTo>
                  <a:lnTo>
                    <a:pt x="147" y="205"/>
                  </a:lnTo>
                  <a:lnTo>
                    <a:pt x="143" y="222"/>
                  </a:lnTo>
                  <a:lnTo>
                    <a:pt x="134" y="233"/>
                  </a:lnTo>
                  <a:lnTo>
                    <a:pt x="121" y="242"/>
                  </a:lnTo>
                  <a:lnTo>
                    <a:pt x="106" y="250"/>
                  </a:lnTo>
                  <a:lnTo>
                    <a:pt x="90" y="253"/>
                  </a:lnTo>
                  <a:lnTo>
                    <a:pt x="72" y="253"/>
                  </a:lnTo>
                  <a:lnTo>
                    <a:pt x="54" y="250"/>
                  </a:lnTo>
                  <a:lnTo>
                    <a:pt x="40" y="240"/>
                  </a:lnTo>
                  <a:lnTo>
                    <a:pt x="25" y="226"/>
                  </a:lnTo>
                  <a:lnTo>
                    <a:pt x="14" y="208"/>
                  </a:lnTo>
                  <a:lnTo>
                    <a:pt x="5" y="184"/>
                  </a:lnTo>
                  <a:lnTo>
                    <a:pt x="0" y="157"/>
                  </a:lnTo>
                  <a:lnTo>
                    <a:pt x="1" y="130"/>
                  </a:lnTo>
                  <a:lnTo>
                    <a:pt x="6" y="106"/>
                  </a:lnTo>
                  <a:lnTo>
                    <a:pt x="13" y="84"/>
                  </a:lnTo>
                  <a:lnTo>
                    <a:pt x="23" y="65"/>
                  </a:lnTo>
                  <a:lnTo>
                    <a:pt x="38" y="47"/>
                  </a:lnTo>
                  <a:lnTo>
                    <a:pt x="49" y="30"/>
                  </a:lnTo>
                  <a:lnTo>
                    <a:pt x="66" y="17"/>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2" name="Freeform 8"/>
            <p:cNvSpPr>
              <a:spLocks/>
            </p:cNvSpPr>
            <p:nvPr/>
          </p:nvSpPr>
          <p:spPr bwMode="auto">
            <a:xfrm>
              <a:off x="9296400" y="2184400"/>
              <a:ext cx="519113" cy="273050"/>
            </a:xfrm>
            <a:custGeom>
              <a:avLst/>
              <a:gdLst/>
              <a:ahLst/>
              <a:cxnLst>
                <a:cxn ang="0">
                  <a:pos x="53" y="67"/>
                </a:cxn>
                <a:cxn ang="0">
                  <a:pos x="118" y="115"/>
                </a:cxn>
                <a:cxn ang="0">
                  <a:pos x="148" y="139"/>
                </a:cxn>
                <a:cxn ang="0">
                  <a:pos x="191" y="99"/>
                </a:cxn>
                <a:cxn ang="0">
                  <a:pos x="242" y="61"/>
                </a:cxn>
                <a:cxn ang="0">
                  <a:pos x="245" y="53"/>
                </a:cxn>
                <a:cxn ang="0">
                  <a:pos x="245" y="45"/>
                </a:cxn>
                <a:cxn ang="0">
                  <a:pos x="242" y="36"/>
                </a:cxn>
                <a:cxn ang="0">
                  <a:pos x="242" y="28"/>
                </a:cxn>
                <a:cxn ang="0">
                  <a:pos x="242" y="17"/>
                </a:cxn>
                <a:cxn ang="0">
                  <a:pos x="245" y="7"/>
                </a:cxn>
                <a:cxn ang="0">
                  <a:pos x="253" y="2"/>
                </a:cxn>
                <a:cxn ang="0">
                  <a:pos x="262" y="0"/>
                </a:cxn>
                <a:cxn ang="0">
                  <a:pos x="267" y="7"/>
                </a:cxn>
                <a:cxn ang="0">
                  <a:pos x="263" y="15"/>
                </a:cxn>
                <a:cxn ang="0">
                  <a:pos x="256" y="24"/>
                </a:cxn>
                <a:cxn ang="0">
                  <a:pos x="257" y="33"/>
                </a:cxn>
                <a:cxn ang="0">
                  <a:pos x="261" y="39"/>
                </a:cxn>
                <a:cxn ang="0">
                  <a:pos x="268" y="36"/>
                </a:cxn>
                <a:cxn ang="0">
                  <a:pos x="277" y="29"/>
                </a:cxn>
                <a:cxn ang="0">
                  <a:pos x="286" y="21"/>
                </a:cxn>
                <a:cxn ang="0">
                  <a:pos x="295" y="18"/>
                </a:cxn>
                <a:cxn ang="0">
                  <a:pos x="303" y="19"/>
                </a:cxn>
                <a:cxn ang="0">
                  <a:pos x="308" y="26"/>
                </a:cxn>
                <a:cxn ang="0">
                  <a:pos x="306" y="34"/>
                </a:cxn>
                <a:cxn ang="0">
                  <a:pos x="296" y="41"/>
                </a:cxn>
                <a:cxn ang="0">
                  <a:pos x="286" y="44"/>
                </a:cxn>
                <a:cxn ang="0">
                  <a:pos x="278" y="46"/>
                </a:cxn>
                <a:cxn ang="0">
                  <a:pos x="270" y="50"/>
                </a:cxn>
                <a:cxn ang="0">
                  <a:pos x="272" y="58"/>
                </a:cxn>
                <a:cxn ang="0">
                  <a:pos x="279" y="63"/>
                </a:cxn>
                <a:cxn ang="0">
                  <a:pos x="289" y="66"/>
                </a:cxn>
                <a:cxn ang="0">
                  <a:pos x="299" y="67"/>
                </a:cxn>
                <a:cxn ang="0">
                  <a:pos x="310" y="66"/>
                </a:cxn>
                <a:cxn ang="0">
                  <a:pos x="321" y="67"/>
                </a:cxn>
                <a:cxn ang="0">
                  <a:pos x="327" y="75"/>
                </a:cxn>
                <a:cxn ang="0">
                  <a:pos x="324" y="83"/>
                </a:cxn>
                <a:cxn ang="0">
                  <a:pos x="315" y="88"/>
                </a:cxn>
                <a:cxn ang="0">
                  <a:pos x="303" y="91"/>
                </a:cxn>
                <a:cxn ang="0">
                  <a:pos x="295" y="88"/>
                </a:cxn>
                <a:cxn ang="0">
                  <a:pos x="286" y="85"/>
                </a:cxn>
                <a:cxn ang="0">
                  <a:pos x="275" y="81"/>
                </a:cxn>
                <a:cxn ang="0">
                  <a:pos x="265" y="74"/>
                </a:cxn>
                <a:cxn ang="0">
                  <a:pos x="257" y="70"/>
                </a:cxn>
                <a:cxn ang="0">
                  <a:pos x="194" y="122"/>
                </a:cxn>
                <a:cxn ang="0">
                  <a:pos x="151" y="172"/>
                </a:cxn>
                <a:cxn ang="0">
                  <a:pos x="118" y="153"/>
                </a:cxn>
                <a:cxn ang="0">
                  <a:pos x="61" y="112"/>
                </a:cxn>
                <a:cxn ang="0">
                  <a:pos x="2" y="82"/>
                </a:cxn>
                <a:cxn ang="0">
                  <a:pos x="16" y="59"/>
                </a:cxn>
              </a:cxnLst>
              <a:rect l="0" t="0" r="r" b="b"/>
              <a:pathLst>
                <a:path w="327" h="172">
                  <a:moveTo>
                    <a:pt x="16" y="59"/>
                  </a:moveTo>
                  <a:lnTo>
                    <a:pt x="42" y="63"/>
                  </a:lnTo>
                  <a:lnTo>
                    <a:pt x="53" y="67"/>
                  </a:lnTo>
                  <a:lnTo>
                    <a:pt x="72" y="77"/>
                  </a:lnTo>
                  <a:lnTo>
                    <a:pt x="96" y="91"/>
                  </a:lnTo>
                  <a:lnTo>
                    <a:pt x="118" y="115"/>
                  </a:lnTo>
                  <a:lnTo>
                    <a:pt x="134" y="134"/>
                  </a:lnTo>
                  <a:lnTo>
                    <a:pt x="140" y="139"/>
                  </a:lnTo>
                  <a:lnTo>
                    <a:pt x="148" y="139"/>
                  </a:lnTo>
                  <a:lnTo>
                    <a:pt x="154" y="135"/>
                  </a:lnTo>
                  <a:lnTo>
                    <a:pt x="170" y="118"/>
                  </a:lnTo>
                  <a:lnTo>
                    <a:pt x="191" y="99"/>
                  </a:lnTo>
                  <a:lnTo>
                    <a:pt x="210" y="84"/>
                  </a:lnTo>
                  <a:lnTo>
                    <a:pt x="233" y="67"/>
                  </a:lnTo>
                  <a:lnTo>
                    <a:pt x="242" y="61"/>
                  </a:lnTo>
                  <a:lnTo>
                    <a:pt x="245" y="59"/>
                  </a:lnTo>
                  <a:lnTo>
                    <a:pt x="245" y="56"/>
                  </a:lnTo>
                  <a:lnTo>
                    <a:pt x="245" y="53"/>
                  </a:lnTo>
                  <a:lnTo>
                    <a:pt x="245" y="50"/>
                  </a:lnTo>
                  <a:lnTo>
                    <a:pt x="245" y="48"/>
                  </a:lnTo>
                  <a:lnTo>
                    <a:pt x="245" y="45"/>
                  </a:lnTo>
                  <a:lnTo>
                    <a:pt x="244" y="42"/>
                  </a:lnTo>
                  <a:lnTo>
                    <a:pt x="243" y="39"/>
                  </a:lnTo>
                  <a:lnTo>
                    <a:pt x="242" y="36"/>
                  </a:lnTo>
                  <a:lnTo>
                    <a:pt x="242" y="33"/>
                  </a:lnTo>
                  <a:lnTo>
                    <a:pt x="242" y="31"/>
                  </a:lnTo>
                  <a:lnTo>
                    <a:pt x="242" y="28"/>
                  </a:lnTo>
                  <a:lnTo>
                    <a:pt x="242" y="24"/>
                  </a:lnTo>
                  <a:lnTo>
                    <a:pt x="242" y="21"/>
                  </a:lnTo>
                  <a:lnTo>
                    <a:pt x="242" y="17"/>
                  </a:lnTo>
                  <a:lnTo>
                    <a:pt x="243" y="14"/>
                  </a:lnTo>
                  <a:lnTo>
                    <a:pt x="244" y="12"/>
                  </a:lnTo>
                  <a:lnTo>
                    <a:pt x="245" y="7"/>
                  </a:lnTo>
                  <a:lnTo>
                    <a:pt x="248" y="5"/>
                  </a:lnTo>
                  <a:lnTo>
                    <a:pt x="251" y="3"/>
                  </a:lnTo>
                  <a:lnTo>
                    <a:pt x="253" y="2"/>
                  </a:lnTo>
                  <a:lnTo>
                    <a:pt x="256" y="1"/>
                  </a:lnTo>
                  <a:lnTo>
                    <a:pt x="259" y="0"/>
                  </a:lnTo>
                  <a:lnTo>
                    <a:pt x="262" y="0"/>
                  </a:lnTo>
                  <a:lnTo>
                    <a:pt x="265" y="1"/>
                  </a:lnTo>
                  <a:lnTo>
                    <a:pt x="267" y="4"/>
                  </a:lnTo>
                  <a:lnTo>
                    <a:pt x="267" y="7"/>
                  </a:lnTo>
                  <a:lnTo>
                    <a:pt x="267" y="10"/>
                  </a:lnTo>
                  <a:lnTo>
                    <a:pt x="265" y="12"/>
                  </a:lnTo>
                  <a:lnTo>
                    <a:pt x="263" y="15"/>
                  </a:lnTo>
                  <a:lnTo>
                    <a:pt x="260" y="18"/>
                  </a:lnTo>
                  <a:lnTo>
                    <a:pt x="258" y="21"/>
                  </a:lnTo>
                  <a:lnTo>
                    <a:pt x="256" y="24"/>
                  </a:lnTo>
                  <a:lnTo>
                    <a:pt x="256" y="27"/>
                  </a:lnTo>
                  <a:lnTo>
                    <a:pt x="256" y="29"/>
                  </a:lnTo>
                  <a:lnTo>
                    <a:pt x="257" y="33"/>
                  </a:lnTo>
                  <a:lnTo>
                    <a:pt x="257" y="36"/>
                  </a:lnTo>
                  <a:lnTo>
                    <a:pt x="258" y="38"/>
                  </a:lnTo>
                  <a:lnTo>
                    <a:pt x="261" y="39"/>
                  </a:lnTo>
                  <a:lnTo>
                    <a:pt x="264" y="40"/>
                  </a:lnTo>
                  <a:lnTo>
                    <a:pt x="267" y="39"/>
                  </a:lnTo>
                  <a:lnTo>
                    <a:pt x="268" y="36"/>
                  </a:lnTo>
                  <a:lnTo>
                    <a:pt x="272" y="34"/>
                  </a:lnTo>
                  <a:lnTo>
                    <a:pt x="273" y="31"/>
                  </a:lnTo>
                  <a:lnTo>
                    <a:pt x="277" y="29"/>
                  </a:lnTo>
                  <a:lnTo>
                    <a:pt x="279" y="26"/>
                  </a:lnTo>
                  <a:lnTo>
                    <a:pt x="283" y="23"/>
                  </a:lnTo>
                  <a:lnTo>
                    <a:pt x="286" y="21"/>
                  </a:lnTo>
                  <a:lnTo>
                    <a:pt x="289" y="20"/>
                  </a:lnTo>
                  <a:lnTo>
                    <a:pt x="292" y="19"/>
                  </a:lnTo>
                  <a:lnTo>
                    <a:pt x="295" y="18"/>
                  </a:lnTo>
                  <a:lnTo>
                    <a:pt x="298" y="18"/>
                  </a:lnTo>
                  <a:lnTo>
                    <a:pt x="301" y="18"/>
                  </a:lnTo>
                  <a:lnTo>
                    <a:pt x="303" y="19"/>
                  </a:lnTo>
                  <a:lnTo>
                    <a:pt x="306" y="19"/>
                  </a:lnTo>
                  <a:lnTo>
                    <a:pt x="308" y="22"/>
                  </a:lnTo>
                  <a:lnTo>
                    <a:pt x="308" y="26"/>
                  </a:lnTo>
                  <a:lnTo>
                    <a:pt x="310" y="29"/>
                  </a:lnTo>
                  <a:lnTo>
                    <a:pt x="308" y="31"/>
                  </a:lnTo>
                  <a:lnTo>
                    <a:pt x="306" y="34"/>
                  </a:lnTo>
                  <a:lnTo>
                    <a:pt x="303" y="37"/>
                  </a:lnTo>
                  <a:lnTo>
                    <a:pt x="300" y="39"/>
                  </a:lnTo>
                  <a:lnTo>
                    <a:pt x="296" y="41"/>
                  </a:lnTo>
                  <a:lnTo>
                    <a:pt x="293" y="41"/>
                  </a:lnTo>
                  <a:lnTo>
                    <a:pt x="291" y="42"/>
                  </a:lnTo>
                  <a:lnTo>
                    <a:pt x="286" y="44"/>
                  </a:lnTo>
                  <a:lnTo>
                    <a:pt x="284" y="44"/>
                  </a:lnTo>
                  <a:lnTo>
                    <a:pt x="281" y="45"/>
                  </a:lnTo>
                  <a:lnTo>
                    <a:pt x="278" y="46"/>
                  </a:lnTo>
                  <a:lnTo>
                    <a:pt x="275" y="48"/>
                  </a:lnTo>
                  <a:lnTo>
                    <a:pt x="272" y="48"/>
                  </a:lnTo>
                  <a:lnTo>
                    <a:pt x="270" y="50"/>
                  </a:lnTo>
                  <a:lnTo>
                    <a:pt x="270" y="53"/>
                  </a:lnTo>
                  <a:lnTo>
                    <a:pt x="268" y="55"/>
                  </a:lnTo>
                  <a:lnTo>
                    <a:pt x="272" y="58"/>
                  </a:lnTo>
                  <a:lnTo>
                    <a:pt x="273" y="61"/>
                  </a:lnTo>
                  <a:lnTo>
                    <a:pt x="276" y="61"/>
                  </a:lnTo>
                  <a:lnTo>
                    <a:pt x="279" y="63"/>
                  </a:lnTo>
                  <a:lnTo>
                    <a:pt x="282" y="64"/>
                  </a:lnTo>
                  <a:lnTo>
                    <a:pt x="284" y="65"/>
                  </a:lnTo>
                  <a:lnTo>
                    <a:pt x="289" y="66"/>
                  </a:lnTo>
                  <a:lnTo>
                    <a:pt x="292" y="67"/>
                  </a:lnTo>
                  <a:lnTo>
                    <a:pt x="295" y="67"/>
                  </a:lnTo>
                  <a:lnTo>
                    <a:pt x="299" y="67"/>
                  </a:lnTo>
                  <a:lnTo>
                    <a:pt x="302" y="67"/>
                  </a:lnTo>
                  <a:lnTo>
                    <a:pt x="306" y="66"/>
                  </a:lnTo>
                  <a:lnTo>
                    <a:pt x="310" y="66"/>
                  </a:lnTo>
                  <a:lnTo>
                    <a:pt x="313" y="66"/>
                  </a:lnTo>
                  <a:lnTo>
                    <a:pt x="316" y="66"/>
                  </a:lnTo>
                  <a:lnTo>
                    <a:pt x="321" y="67"/>
                  </a:lnTo>
                  <a:lnTo>
                    <a:pt x="324" y="69"/>
                  </a:lnTo>
                  <a:lnTo>
                    <a:pt x="327" y="72"/>
                  </a:lnTo>
                  <a:lnTo>
                    <a:pt x="327" y="75"/>
                  </a:lnTo>
                  <a:lnTo>
                    <a:pt x="327" y="78"/>
                  </a:lnTo>
                  <a:lnTo>
                    <a:pt x="327" y="81"/>
                  </a:lnTo>
                  <a:lnTo>
                    <a:pt x="324" y="83"/>
                  </a:lnTo>
                  <a:lnTo>
                    <a:pt x="321" y="86"/>
                  </a:lnTo>
                  <a:lnTo>
                    <a:pt x="318" y="87"/>
                  </a:lnTo>
                  <a:lnTo>
                    <a:pt x="315" y="88"/>
                  </a:lnTo>
                  <a:lnTo>
                    <a:pt x="311" y="89"/>
                  </a:lnTo>
                  <a:lnTo>
                    <a:pt x="308" y="91"/>
                  </a:lnTo>
                  <a:lnTo>
                    <a:pt x="303" y="91"/>
                  </a:lnTo>
                  <a:lnTo>
                    <a:pt x="301" y="89"/>
                  </a:lnTo>
                  <a:lnTo>
                    <a:pt x="298" y="89"/>
                  </a:lnTo>
                  <a:lnTo>
                    <a:pt x="295" y="88"/>
                  </a:lnTo>
                  <a:lnTo>
                    <a:pt x="292" y="87"/>
                  </a:lnTo>
                  <a:lnTo>
                    <a:pt x="289" y="86"/>
                  </a:lnTo>
                  <a:lnTo>
                    <a:pt x="286" y="85"/>
                  </a:lnTo>
                  <a:lnTo>
                    <a:pt x="283" y="83"/>
                  </a:lnTo>
                  <a:lnTo>
                    <a:pt x="279" y="82"/>
                  </a:lnTo>
                  <a:lnTo>
                    <a:pt x="275" y="81"/>
                  </a:lnTo>
                  <a:lnTo>
                    <a:pt x="272" y="79"/>
                  </a:lnTo>
                  <a:lnTo>
                    <a:pt x="268" y="77"/>
                  </a:lnTo>
                  <a:lnTo>
                    <a:pt x="265" y="74"/>
                  </a:lnTo>
                  <a:lnTo>
                    <a:pt x="263" y="74"/>
                  </a:lnTo>
                  <a:lnTo>
                    <a:pt x="260" y="72"/>
                  </a:lnTo>
                  <a:lnTo>
                    <a:pt x="257" y="70"/>
                  </a:lnTo>
                  <a:lnTo>
                    <a:pt x="237" y="81"/>
                  </a:lnTo>
                  <a:lnTo>
                    <a:pt x="213" y="99"/>
                  </a:lnTo>
                  <a:lnTo>
                    <a:pt x="194" y="122"/>
                  </a:lnTo>
                  <a:lnTo>
                    <a:pt x="177" y="145"/>
                  </a:lnTo>
                  <a:lnTo>
                    <a:pt x="162" y="165"/>
                  </a:lnTo>
                  <a:lnTo>
                    <a:pt x="151" y="172"/>
                  </a:lnTo>
                  <a:lnTo>
                    <a:pt x="140" y="172"/>
                  </a:lnTo>
                  <a:lnTo>
                    <a:pt x="130" y="167"/>
                  </a:lnTo>
                  <a:lnTo>
                    <a:pt x="118" y="153"/>
                  </a:lnTo>
                  <a:lnTo>
                    <a:pt x="105" y="137"/>
                  </a:lnTo>
                  <a:lnTo>
                    <a:pt x="86" y="124"/>
                  </a:lnTo>
                  <a:lnTo>
                    <a:pt x="61" y="112"/>
                  </a:lnTo>
                  <a:lnTo>
                    <a:pt x="40" y="104"/>
                  </a:lnTo>
                  <a:lnTo>
                    <a:pt x="12" y="96"/>
                  </a:lnTo>
                  <a:lnTo>
                    <a:pt x="2" y="82"/>
                  </a:lnTo>
                  <a:lnTo>
                    <a:pt x="0" y="70"/>
                  </a:lnTo>
                  <a:lnTo>
                    <a:pt x="6" y="63"/>
                  </a:lnTo>
                  <a:lnTo>
                    <a:pt x="16" y="59"/>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3" name="Freeform 9"/>
            <p:cNvSpPr>
              <a:spLocks/>
            </p:cNvSpPr>
            <p:nvPr/>
          </p:nvSpPr>
          <p:spPr bwMode="auto">
            <a:xfrm>
              <a:off x="8840788" y="1962150"/>
              <a:ext cx="466725" cy="361950"/>
            </a:xfrm>
            <a:custGeom>
              <a:avLst/>
              <a:gdLst/>
              <a:ahLst/>
              <a:cxnLst>
                <a:cxn ang="0">
                  <a:pos x="275" y="190"/>
                </a:cxn>
                <a:cxn ang="0">
                  <a:pos x="285" y="220"/>
                </a:cxn>
                <a:cxn ang="0">
                  <a:pos x="240" y="215"/>
                </a:cxn>
                <a:cxn ang="0">
                  <a:pos x="173" y="207"/>
                </a:cxn>
                <a:cxn ang="0">
                  <a:pos x="113" y="218"/>
                </a:cxn>
                <a:cxn ang="0">
                  <a:pos x="108" y="179"/>
                </a:cxn>
                <a:cxn ang="0">
                  <a:pos x="100" y="107"/>
                </a:cxn>
                <a:cxn ang="0">
                  <a:pos x="73" y="58"/>
                </a:cxn>
                <a:cxn ang="0">
                  <a:pos x="57" y="39"/>
                </a:cxn>
                <a:cxn ang="0">
                  <a:pos x="49" y="34"/>
                </a:cxn>
                <a:cxn ang="0">
                  <a:pos x="40" y="32"/>
                </a:cxn>
                <a:cxn ang="0">
                  <a:pos x="30" y="32"/>
                </a:cxn>
                <a:cxn ang="0">
                  <a:pos x="20" y="31"/>
                </a:cxn>
                <a:cxn ang="0">
                  <a:pos x="9" y="29"/>
                </a:cxn>
                <a:cxn ang="0">
                  <a:pos x="2" y="22"/>
                </a:cxn>
                <a:cxn ang="0">
                  <a:pos x="4" y="14"/>
                </a:cxn>
                <a:cxn ang="0">
                  <a:pos x="12" y="12"/>
                </a:cxn>
                <a:cxn ang="0">
                  <a:pos x="21" y="12"/>
                </a:cxn>
                <a:cxn ang="0">
                  <a:pos x="31" y="13"/>
                </a:cxn>
                <a:cxn ang="0">
                  <a:pos x="40" y="17"/>
                </a:cxn>
                <a:cxn ang="0">
                  <a:pos x="49" y="20"/>
                </a:cxn>
                <a:cxn ang="0">
                  <a:pos x="54" y="18"/>
                </a:cxn>
                <a:cxn ang="0">
                  <a:pos x="54" y="11"/>
                </a:cxn>
                <a:cxn ang="0">
                  <a:pos x="63" y="10"/>
                </a:cxn>
                <a:cxn ang="0">
                  <a:pos x="73" y="12"/>
                </a:cxn>
                <a:cxn ang="0">
                  <a:pos x="77" y="21"/>
                </a:cxn>
                <a:cxn ang="0">
                  <a:pos x="86" y="26"/>
                </a:cxn>
                <a:cxn ang="0">
                  <a:pos x="92" y="22"/>
                </a:cxn>
                <a:cxn ang="0">
                  <a:pos x="97" y="12"/>
                </a:cxn>
                <a:cxn ang="0">
                  <a:pos x="104" y="5"/>
                </a:cxn>
                <a:cxn ang="0">
                  <a:pos x="113" y="0"/>
                </a:cxn>
                <a:cxn ang="0">
                  <a:pos x="124" y="3"/>
                </a:cxn>
                <a:cxn ang="0">
                  <a:pos x="129" y="12"/>
                </a:cxn>
                <a:cxn ang="0">
                  <a:pos x="123" y="21"/>
                </a:cxn>
                <a:cxn ang="0">
                  <a:pos x="113" y="26"/>
                </a:cxn>
                <a:cxn ang="0">
                  <a:pos x="104" y="31"/>
                </a:cxn>
                <a:cxn ang="0">
                  <a:pos x="100" y="40"/>
                </a:cxn>
                <a:cxn ang="0">
                  <a:pos x="100" y="48"/>
                </a:cxn>
                <a:cxn ang="0">
                  <a:pos x="100" y="57"/>
                </a:cxn>
                <a:cxn ang="0">
                  <a:pos x="115" y="101"/>
                </a:cxn>
                <a:cxn ang="0">
                  <a:pos x="130" y="172"/>
                </a:cxn>
                <a:cxn ang="0">
                  <a:pos x="173" y="184"/>
                </a:cxn>
                <a:cxn ang="0">
                  <a:pos x="233" y="182"/>
                </a:cxn>
              </a:cxnLst>
              <a:rect l="0" t="0" r="r" b="b"/>
              <a:pathLst>
                <a:path w="294" h="228">
                  <a:moveTo>
                    <a:pt x="233" y="182"/>
                  </a:moveTo>
                  <a:lnTo>
                    <a:pt x="256" y="186"/>
                  </a:lnTo>
                  <a:lnTo>
                    <a:pt x="275" y="190"/>
                  </a:lnTo>
                  <a:lnTo>
                    <a:pt x="287" y="196"/>
                  </a:lnTo>
                  <a:lnTo>
                    <a:pt x="294" y="207"/>
                  </a:lnTo>
                  <a:lnTo>
                    <a:pt x="285" y="220"/>
                  </a:lnTo>
                  <a:lnTo>
                    <a:pt x="268" y="228"/>
                  </a:lnTo>
                  <a:lnTo>
                    <a:pt x="252" y="225"/>
                  </a:lnTo>
                  <a:lnTo>
                    <a:pt x="240" y="215"/>
                  </a:lnTo>
                  <a:lnTo>
                    <a:pt x="221" y="208"/>
                  </a:lnTo>
                  <a:lnTo>
                    <a:pt x="197" y="205"/>
                  </a:lnTo>
                  <a:lnTo>
                    <a:pt x="173" y="207"/>
                  </a:lnTo>
                  <a:lnTo>
                    <a:pt x="140" y="217"/>
                  </a:lnTo>
                  <a:lnTo>
                    <a:pt x="121" y="222"/>
                  </a:lnTo>
                  <a:lnTo>
                    <a:pt x="113" y="218"/>
                  </a:lnTo>
                  <a:lnTo>
                    <a:pt x="108" y="212"/>
                  </a:lnTo>
                  <a:lnTo>
                    <a:pt x="106" y="200"/>
                  </a:lnTo>
                  <a:lnTo>
                    <a:pt x="108" y="179"/>
                  </a:lnTo>
                  <a:lnTo>
                    <a:pt x="110" y="151"/>
                  </a:lnTo>
                  <a:lnTo>
                    <a:pt x="106" y="129"/>
                  </a:lnTo>
                  <a:lnTo>
                    <a:pt x="100" y="107"/>
                  </a:lnTo>
                  <a:lnTo>
                    <a:pt x="92" y="87"/>
                  </a:lnTo>
                  <a:lnTo>
                    <a:pt x="81" y="71"/>
                  </a:lnTo>
                  <a:lnTo>
                    <a:pt x="73" y="58"/>
                  </a:lnTo>
                  <a:lnTo>
                    <a:pt x="64" y="43"/>
                  </a:lnTo>
                  <a:lnTo>
                    <a:pt x="60" y="41"/>
                  </a:lnTo>
                  <a:lnTo>
                    <a:pt x="57" y="39"/>
                  </a:lnTo>
                  <a:lnTo>
                    <a:pt x="54" y="37"/>
                  </a:lnTo>
                  <a:lnTo>
                    <a:pt x="52" y="35"/>
                  </a:lnTo>
                  <a:lnTo>
                    <a:pt x="49" y="34"/>
                  </a:lnTo>
                  <a:lnTo>
                    <a:pt x="46" y="33"/>
                  </a:lnTo>
                  <a:lnTo>
                    <a:pt x="43" y="32"/>
                  </a:lnTo>
                  <a:lnTo>
                    <a:pt x="40" y="32"/>
                  </a:lnTo>
                  <a:lnTo>
                    <a:pt x="37" y="32"/>
                  </a:lnTo>
                  <a:lnTo>
                    <a:pt x="34" y="32"/>
                  </a:lnTo>
                  <a:lnTo>
                    <a:pt x="30" y="32"/>
                  </a:lnTo>
                  <a:lnTo>
                    <a:pt x="27" y="32"/>
                  </a:lnTo>
                  <a:lnTo>
                    <a:pt x="23" y="32"/>
                  </a:lnTo>
                  <a:lnTo>
                    <a:pt x="20" y="31"/>
                  </a:lnTo>
                  <a:lnTo>
                    <a:pt x="16" y="31"/>
                  </a:lnTo>
                  <a:lnTo>
                    <a:pt x="12" y="30"/>
                  </a:lnTo>
                  <a:lnTo>
                    <a:pt x="9" y="29"/>
                  </a:lnTo>
                  <a:lnTo>
                    <a:pt x="5" y="26"/>
                  </a:lnTo>
                  <a:lnTo>
                    <a:pt x="2" y="24"/>
                  </a:lnTo>
                  <a:lnTo>
                    <a:pt x="2" y="22"/>
                  </a:lnTo>
                  <a:lnTo>
                    <a:pt x="0" y="19"/>
                  </a:lnTo>
                  <a:lnTo>
                    <a:pt x="0" y="16"/>
                  </a:lnTo>
                  <a:lnTo>
                    <a:pt x="4" y="14"/>
                  </a:lnTo>
                  <a:lnTo>
                    <a:pt x="6" y="13"/>
                  </a:lnTo>
                  <a:lnTo>
                    <a:pt x="9" y="12"/>
                  </a:lnTo>
                  <a:lnTo>
                    <a:pt x="12" y="12"/>
                  </a:lnTo>
                  <a:lnTo>
                    <a:pt x="15" y="12"/>
                  </a:lnTo>
                  <a:lnTo>
                    <a:pt x="18" y="12"/>
                  </a:lnTo>
                  <a:lnTo>
                    <a:pt x="21" y="12"/>
                  </a:lnTo>
                  <a:lnTo>
                    <a:pt x="24" y="12"/>
                  </a:lnTo>
                  <a:lnTo>
                    <a:pt x="28" y="12"/>
                  </a:lnTo>
                  <a:lnTo>
                    <a:pt x="31" y="13"/>
                  </a:lnTo>
                  <a:lnTo>
                    <a:pt x="35" y="14"/>
                  </a:lnTo>
                  <a:lnTo>
                    <a:pt x="37" y="15"/>
                  </a:lnTo>
                  <a:lnTo>
                    <a:pt x="40" y="17"/>
                  </a:lnTo>
                  <a:lnTo>
                    <a:pt x="43" y="17"/>
                  </a:lnTo>
                  <a:lnTo>
                    <a:pt x="47" y="20"/>
                  </a:lnTo>
                  <a:lnTo>
                    <a:pt x="49" y="20"/>
                  </a:lnTo>
                  <a:lnTo>
                    <a:pt x="53" y="21"/>
                  </a:lnTo>
                  <a:lnTo>
                    <a:pt x="56" y="21"/>
                  </a:lnTo>
                  <a:lnTo>
                    <a:pt x="54" y="18"/>
                  </a:lnTo>
                  <a:lnTo>
                    <a:pt x="51" y="16"/>
                  </a:lnTo>
                  <a:lnTo>
                    <a:pt x="51" y="13"/>
                  </a:lnTo>
                  <a:lnTo>
                    <a:pt x="54" y="11"/>
                  </a:lnTo>
                  <a:lnTo>
                    <a:pt x="56" y="11"/>
                  </a:lnTo>
                  <a:lnTo>
                    <a:pt x="60" y="10"/>
                  </a:lnTo>
                  <a:lnTo>
                    <a:pt x="63" y="10"/>
                  </a:lnTo>
                  <a:lnTo>
                    <a:pt x="67" y="10"/>
                  </a:lnTo>
                  <a:lnTo>
                    <a:pt x="70" y="10"/>
                  </a:lnTo>
                  <a:lnTo>
                    <a:pt x="73" y="12"/>
                  </a:lnTo>
                  <a:lnTo>
                    <a:pt x="75" y="15"/>
                  </a:lnTo>
                  <a:lnTo>
                    <a:pt x="76" y="18"/>
                  </a:lnTo>
                  <a:lnTo>
                    <a:pt x="77" y="21"/>
                  </a:lnTo>
                  <a:lnTo>
                    <a:pt x="80" y="24"/>
                  </a:lnTo>
                  <a:lnTo>
                    <a:pt x="83" y="26"/>
                  </a:lnTo>
                  <a:lnTo>
                    <a:pt x="86" y="26"/>
                  </a:lnTo>
                  <a:lnTo>
                    <a:pt x="89" y="24"/>
                  </a:lnTo>
                  <a:lnTo>
                    <a:pt x="92" y="24"/>
                  </a:lnTo>
                  <a:lnTo>
                    <a:pt x="92" y="22"/>
                  </a:lnTo>
                  <a:lnTo>
                    <a:pt x="94" y="19"/>
                  </a:lnTo>
                  <a:lnTo>
                    <a:pt x="95" y="15"/>
                  </a:lnTo>
                  <a:lnTo>
                    <a:pt x="97" y="12"/>
                  </a:lnTo>
                  <a:lnTo>
                    <a:pt x="98" y="9"/>
                  </a:lnTo>
                  <a:lnTo>
                    <a:pt x="101" y="7"/>
                  </a:lnTo>
                  <a:lnTo>
                    <a:pt x="104" y="5"/>
                  </a:lnTo>
                  <a:lnTo>
                    <a:pt x="107" y="3"/>
                  </a:lnTo>
                  <a:lnTo>
                    <a:pt x="110" y="0"/>
                  </a:lnTo>
                  <a:lnTo>
                    <a:pt x="113" y="0"/>
                  </a:lnTo>
                  <a:lnTo>
                    <a:pt x="118" y="0"/>
                  </a:lnTo>
                  <a:lnTo>
                    <a:pt x="121" y="2"/>
                  </a:lnTo>
                  <a:lnTo>
                    <a:pt x="124" y="3"/>
                  </a:lnTo>
                  <a:lnTo>
                    <a:pt x="127" y="5"/>
                  </a:lnTo>
                  <a:lnTo>
                    <a:pt x="129" y="9"/>
                  </a:lnTo>
                  <a:lnTo>
                    <a:pt x="129" y="12"/>
                  </a:lnTo>
                  <a:lnTo>
                    <a:pt x="129" y="15"/>
                  </a:lnTo>
                  <a:lnTo>
                    <a:pt x="127" y="18"/>
                  </a:lnTo>
                  <a:lnTo>
                    <a:pt x="123" y="21"/>
                  </a:lnTo>
                  <a:lnTo>
                    <a:pt x="120" y="22"/>
                  </a:lnTo>
                  <a:lnTo>
                    <a:pt x="117" y="24"/>
                  </a:lnTo>
                  <a:lnTo>
                    <a:pt x="113" y="26"/>
                  </a:lnTo>
                  <a:lnTo>
                    <a:pt x="110" y="29"/>
                  </a:lnTo>
                  <a:lnTo>
                    <a:pt x="108" y="30"/>
                  </a:lnTo>
                  <a:lnTo>
                    <a:pt x="104" y="31"/>
                  </a:lnTo>
                  <a:lnTo>
                    <a:pt x="102" y="34"/>
                  </a:lnTo>
                  <a:lnTo>
                    <a:pt x="100" y="37"/>
                  </a:lnTo>
                  <a:lnTo>
                    <a:pt x="100" y="40"/>
                  </a:lnTo>
                  <a:lnTo>
                    <a:pt x="100" y="43"/>
                  </a:lnTo>
                  <a:lnTo>
                    <a:pt x="100" y="45"/>
                  </a:lnTo>
                  <a:lnTo>
                    <a:pt x="100" y="48"/>
                  </a:lnTo>
                  <a:lnTo>
                    <a:pt x="100" y="51"/>
                  </a:lnTo>
                  <a:lnTo>
                    <a:pt x="100" y="54"/>
                  </a:lnTo>
                  <a:lnTo>
                    <a:pt x="100" y="57"/>
                  </a:lnTo>
                  <a:lnTo>
                    <a:pt x="100" y="60"/>
                  </a:lnTo>
                  <a:lnTo>
                    <a:pt x="108" y="82"/>
                  </a:lnTo>
                  <a:lnTo>
                    <a:pt x="115" y="101"/>
                  </a:lnTo>
                  <a:lnTo>
                    <a:pt x="121" y="120"/>
                  </a:lnTo>
                  <a:lnTo>
                    <a:pt x="127" y="144"/>
                  </a:lnTo>
                  <a:lnTo>
                    <a:pt x="130" y="172"/>
                  </a:lnTo>
                  <a:lnTo>
                    <a:pt x="132" y="196"/>
                  </a:lnTo>
                  <a:lnTo>
                    <a:pt x="151" y="190"/>
                  </a:lnTo>
                  <a:lnTo>
                    <a:pt x="173" y="184"/>
                  </a:lnTo>
                  <a:lnTo>
                    <a:pt x="197" y="181"/>
                  </a:lnTo>
                  <a:lnTo>
                    <a:pt x="216" y="181"/>
                  </a:lnTo>
                  <a:lnTo>
                    <a:pt x="233" y="182"/>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4" name="Freeform 10"/>
            <p:cNvSpPr>
              <a:spLocks/>
            </p:cNvSpPr>
            <p:nvPr/>
          </p:nvSpPr>
          <p:spPr bwMode="auto">
            <a:xfrm>
              <a:off x="9236075" y="2030413"/>
              <a:ext cx="306388" cy="220663"/>
            </a:xfrm>
            <a:custGeom>
              <a:avLst/>
              <a:gdLst/>
              <a:ahLst/>
              <a:cxnLst>
                <a:cxn ang="0">
                  <a:pos x="59" y="77"/>
                </a:cxn>
                <a:cxn ang="0">
                  <a:pos x="66" y="59"/>
                </a:cxn>
                <a:cxn ang="0">
                  <a:pos x="77" y="42"/>
                </a:cxn>
                <a:cxn ang="0">
                  <a:pos x="91" y="28"/>
                </a:cxn>
                <a:cxn ang="0">
                  <a:pos x="110" y="14"/>
                </a:cxn>
                <a:cxn ang="0">
                  <a:pos x="129" y="5"/>
                </a:cxn>
                <a:cxn ang="0">
                  <a:pos x="150" y="0"/>
                </a:cxn>
                <a:cxn ang="0">
                  <a:pos x="170" y="2"/>
                </a:cxn>
                <a:cxn ang="0">
                  <a:pos x="179" y="7"/>
                </a:cxn>
                <a:cxn ang="0">
                  <a:pos x="186" y="14"/>
                </a:cxn>
                <a:cxn ang="0">
                  <a:pos x="189" y="24"/>
                </a:cxn>
                <a:cxn ang="0">
                  <a:pos x="193" y="39"/>
                </a:cxn>
                <a:cxn ang="0">
                  <a:pos x="191" y="58"/>
                </a:cxn>
                <a:cxn ang="0">
                  <a:pos x="186" y="77"/>
                </a:cxn>
                <a:cxn ang="0">
                  <a:pos x="178" y="94"/>
                </a:cxn>
                <a:cxn ang="0">
                  <a:pos x="167" y="106"/>
                </a:cxn>
                <a:cxn ang="0">
                  <a:pos x="154" y="120"/>
                </a:cxn>
                <a:cxn ang="0">
                  <a:pos x="140" y="130"/>
                </a:cxn>
                <a:cxn ang="0">
                  <a:pos x="124" y="133"/>
                </a:cxn>
                <a:cxn ang="0">
                  <a:pos x="105" y="137"/>
                </a:cxn>
                <a:cxn ang="0">
                  <a:pos x="86" y="139"/>
                </a:cxn>
                <a:cxn ang="0">
                  <a:pos x="72" y="134"/>
                </a:cxn>
                <a:cxn ang="0">
                  <a:pos x="64" y="126"/>
                </a:cxn>
                <a:cxn ang="0">
                  <a:pos x="58" y="115"/>
                </a:cxn>
                <a:cxn ang="0">
                  <a:pos x="54" y="104"/>
                </a:cxn>
                <a:cxn ang="0">
                  <a:pos x="54" y="95"/>
                </a:cxn>
                <a:cxn ang="0">
                  <a:pos x="23" y="102"/>
                </a:cxn>
                <a:cxn ang="0">
                  <a:pos x="7" y="104"/>
                </a:cxn>
                <a:cxn ang="0">
                  <a:pos x="2" y="98"/>
                </a:cxn>
                <a:cxn ang="0">
                  <a:pos x="0" y="87"/>
                </a:cxn>
                <a:cxn ang="0">
                  <a:pos x="5" y="81"/>
                </a:cxn>
                <a:cxn ang="0">
                  <a:pos x="16" y="79"/>
                </a:cxn>
                <a:cxn ang="0">
                  <a:pos x="37" y="79"/>
                </a:cxn>
                <a:cxn ang="0">
                  <a:pos x="59" y="77"/>
                </a:cxn>
              </a:cxnLst>
              <a:rect l="0" t="0" r="r" b="b"/>
              <a:pathLst>
                <a:path w="193" h="139">
                  <a:moveTo>
                    <a:pt x="59" y="77"/>
                  </a:moveTo>
                  <a:lnTo>
                    <a:pt x="66" y="59"/>
                  </a:lnTo>
                  <a:lnTo>
                    <a:pt x="77" y="42"/>
                  </a:lnTo>
                  <a:lnTo>
                    <a:pt x="91" y="28"/>
                  </a:lnTo>
                  <a:lnTo>
                    <a:pt x="110" y="14"/>
                  </a:lnTo>
                  <a:lnTo>
                    <a:pt x="129" y="5"/>
                  </a:lnTo>
                  <a:lnTo>
                    <a:pt x="150" y="0"/>
                  </a:lnTo>
                  <a:lnTo>
                    <a:pt x="170" y="2"/>
                  </a:lnTo>
                  <a:lnTo>
                    <a:pt x="179" y="7"/>
                  </a:lnTo>
                  <a:lnTo>
                    <a:pt x="186" y="14"/>
                  </a:lnTo>
                  <a:lnTo>
                    <a:pt x="189" y="24"/>
                  </a:lnTo>
                  <a:lnTo>
                    <a:pt x="193" y="39"/>
                  </a:lnTo>
                  <a:lnTo>
                    <a:pt x="191" y="58"/>
                  </a:lnTo>
                  <a:lnTo>
                    <a:pt x="186" y="77"/>
                  </a:lnTo>
                  <a:lnTo>
                    <a:pt x="178" y="94"/>
                  </a:lnTo>
                  <a:lnTo>
                    <a:pt x="167" y="106"/>
                  </a:lnTo>
                  <a:lnTo>
                    <a:pt x="154" y="120"/>
                  </a:lnTo>
                  <a:lnTo>
                    <a:pt x="140" y="130"/>
                  </a:lnTo>
                  <a:lnTo>
                    <a:pt x="124" y="133"/>
                  </a:lnTo>
                  <a:lnTo>
                    <a:pt x="105" y="137"/>
                  </a:lnTo>
                  <a:lnTo>
                    <a:pt x="86" y="139"/>
                  </a:lnTo>
                  <a:lnTo>
                    <a:pt x="72" y="134"/>
                  </a:lnTo>
                  <a:lnTo>
                    <a:pt x="64" y="126"/>
                  </a:lnTo>
                  <a:lnTo>
                    <a:pt x="58" y="115"/>
                  </a:lnTo>
                  <a:lnTo>
                    <a:pt x="54" y="104"/>
                  </a:lnTo>
                  <a:lnTo>
                    <a:pt x="54" y="95"/>
                  </a:lnTo>
                  <a:lnTo>
                    <a:pt x="23" y="102"/>
                  </a:lnTo>
                  <a:lnTo>
                    <a:pt x="7" y="104"/>
                  </a:lnTo>
                  <a:lnTo>
                    <a:pt x="2" y="98"/>
                  </a:lnTo>
                  <a:lnTo>
                    <a:pt x="0" y="87"/>
                  </a:lnTo>
                  <a:lnTo>
                    <a:pt x="5" y="81"/>
                  </a:lnTo>
                  <a:lnTo>
                    <a:pt x="16" y="79"/>
                  </a:lnTo>
                  <a:lnTo>
                    <a:pt x="37" y="79"/>
                  </a:lnTo>
                  <a:lnTo>
                    <a:pt x="59" y="77"/>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5" name="Freeform 11"/>
            <p:cNvSpPr>
              <a:spLocks/>
            </p:cNvSpPr>
            <p:nvPr/>
          </p:nvSpPr>
          <p:spPr bwMode="auto">
            <a:xfrm>
              <a:off x="7939088" y="1766888"/>
              <a:ext cx="868363" cy="1474788"/>
            </a:xfrm>
            <a:custGeom>
              <a:avLst/>
              <a:gdLst/>
              <a:ahLst/>
              <a:cxnLst>
                <a:cxn ang="0">
                  <a:pos x="329" y="918"/>
                </a:cxn>
                <a:cxn ang="0">
                  <a:pos x="253" y="864"/>
                </a:cxn>
                <a:cxn ang="0">
                  <a:pos x="210" y="812"/>
                </a:cxn>
                <a:cxn ang="0">
                  <a:pos x="196" y="764"/>
                </a:cxn>
                <a:cxn ang="0">
                  <a:pos x="163" y="741"/>
                </a:cxn>
                <a:cxn ang="0">
                  <a:pos x="146" y="681"/>
                </a:cxn>
                <a:cxn ang="0">
                  <a:pos x="117" y="661"/>
                </a:cxn>
                <a:cxn ang="0">
                  <a:pos x="104" y="618"/>
                </a:cxn>
                <a:cxn ang="0">
                  <a:pos x="87" y="574"/>
                </a:cxn>
                <a:cxn ang="0">
                  <a:pos x="66" y="518"/>
                </a:cxn>
                <a:cxn ang="0">
                  <a:pos x="76" y="459"/>
                </a:cxn>
                <a:cxn ang="0">
                  <a:pos x="60" y="416"/>
                </a:cxn>
                <a:cxn ang="0">
                  <a:pos x="74" y="362"/>
                </a:cxn>
                <a:cxn ang="0">
                  <a:pos x="60" y="313"/>
                </a:cxn>
                <a:cxn ang="0">
                  <a:pos x="80" y="266"/>
                </a:cxn>
                <a:cxn ang="0">
                  <a:pos x="80" y="212"/>
                </a:cxn>
                <a:cxn ang="0">
                  <a:pos x="93" y="157"/>
                </a:cxn>
                <a:cxn ang="0">
                  <a:pos x="100" y="96"/>
                </a:cxn>
                <a:cxn ang="0">
                  <a:pos x="99" y="55"/>
                </a:cxn>
                <a:cxn ang="0">
                  <a:pos x="51" y="49"/>
                </a:cxn>
                <a:cxn ang="0">
                  <a:pos x="40" y="74"/>
                </a:cxn>
                <a:cxn ang="0">
                  <a:pos x="51" y="98"/>
                </a:cxn>
                <a:cxn ang="0">
                  <a:pos x="82" y="100"/>
                </a:cxn>
                <a:cxn ang="0">
                  <a:pos x="97" y="105"/>
                </a:cxn>
                <a:cxn ang="0">
                  <a:pos x="70" y="122"/>
                </a:cxn>
                <a:cxn ang="0">
                  <a:pos x="30" y="122"/>
                </a:cxn>
                <a:cxn ang="0">
                  <a:pos x="0" y="68"/>
                </a:cxn>
                <a:cxn ang="0">
                  <a:pos x="28" y="16"/>
                </a:cxn>
                <a:cxn ang="0">
                  <a:pos x="108" y="0"/>
                </a:cxn>
                <a:cxn ang="0">
                  <a:pos x="169" y="30"/>
                </a:cxn>
                <a:cxn ang="0">
                  <a:pos x="177" y="73"/>
                </a:cxn>
                <a:cxn ang="0">
                  <a:pos x="203" y="96"/>
                </a:cxn>
                <a:cxn ang="0">
                  <a:pos x="199" y="133"/>
                </a:cxn>
                <a:cxn ang="0">
                  <a:pos x="221" y="161"/>
                </a:cxn>
                <a:cxn ang="0">
                  <a:pos x="217" y="196"/>
                </a:cxn>
                <a:cxn ang="0">
                  <a:pos x="210" y="208"/>
                </a:cxn>
                <a:cxn ang="0">
                  <a:pos x="224" y="235"/>
                </a:cxn>
                <a:cxn ang="0">
                  <a:pos x="237" y="272"/>
                </a:cxn>
                <a:cxn ang="0">
                  <a:pos x="242" y="286"/>
                </a:cxn>
                <a:cxn ang="0">
                  <a:pos x="262" y="311"/>
                </a:cxn>
                <a:cxn ang="0">
                  <a:pos x="290" y="348"/>
                </a:cxn>
                <a:cxn ang="0">
                  <a:pos x="308" y="387"/>
                </a:cxn>
                <a:cxn ang="0">
                  <a:pos x="327" y="426"/>
                </a:cxn>
                <a:cxn ang="0">
                  <a:pos x="349" y="450"/>
                </a:cxn>
                <a:cxn ang="0">
                  <a:pos x="375" y="469"/>
                </a:cxn>
                <a:cxn ang="0">
                  <a:pos x="376" y="502"/>
                </a:cxn>
                <a:cxn ang="0">
                  <a:pos x="430" y="495"/>
                </a:cxn>
                <a:cxn ang="0">
                  <a:pos x="459" y="544"/>
                </a:cxn>
                <a:cxn ang="0">
                  <a:pos x="511" y="537"/>
                </a:cxn>
                <a:cxn ang="0">
                  <a:pos x="547" y="570"/>
                </a:cxn>
                <a:cxn ang="0">
                  <a:pos x="457" y="604"/>
                </a:cxn>
                <a:cxn ang="0">
                  <a:pos x="396" y="653"/>
                </a:cxn>
                <a:cxn ang="0">
                  <a:pos x="350" y="737"/>
                </a:cxn>
                <a:cxn ang="0">
                  <a:pos x="340" y="809"/>
                </a:cxn>
                <a:cxn ang="0">
                  <a:pos x="354" y="868"/>
                </a:cxn>
                <a:cxn ang="0">
                  <a:pos x="370" y="908"/>
                </a:cxn>
                <a:cxn ang="0">
                  <a:pos x="370" y="929"/>
                </a:cxn>
              </a:cxnLst>
              <a:rect l="0" t="0" r="r" b="b"/>
              <a:pathLst>
                <a:path w="547" h="929">
                  <a:moveTo>
                    <a:pt x="370" y="929"/>
                  </a:moveTo>
                  <a:lnTo>
                    <a:pt x="329" y="918"/>
                  </a:lnTo>
                  <a:lnTo>
                    <a:pt x="294" y="885"/>
                  </a:lnTo>
                  <a:lnTo>
                    <a:pt x="253" y="864"/>
                  </a:lnTo>
                  <a:lnTo>
                    <a:pt x="230" y="848"/>
                  </a:lnTo>
                  <a:lnTo>
                    <a:pt x="210" y="812"/>
                  </a:lnTo>
                  <a:lnTo>
                    <a:pt x="197" y="781"/>
                  </a:lnTo>
                  <a:lnTo>
                    <a:pt x="196" y="764"/>
                  </a:lnTo>
                  <a:lnTo>
                    <a:pt x="185" y="761"/>
                  </a:lnTo>
                  <a:lnTo>
                    <a:pt x="163" y="741"/>
                  </a:lnTo>
                  <a:lnTo>
                    <a:pt x="146" y="707"/>
                  </a:lnTo>
                  <a:lnTo>
                    <a:pt x="146" y="681"/>
                  </a:lnTo>
                  <a:lnTo>
                    <a:pt x="133" y="676"/>
                  </a:lnTo>
                  <a:lnTo>
                    <a:pt x="117" y="661"/>
                  </a:lnTo>
                  <a:lnTo>
                    <a:pt x="106" y="638"/>
                  </a:lnTo>
                  <a:lnTo>
                    <a:pt x="104" y="618"/>
                  </a:lnTo>
                  <a:lnTo>
                    <a:pt x="106" y="585"/>
                  </a:lnTo>
                  <a:lnTo>
                    <a:pt x="87" y="574"/>
                  </a:lnTo>
                  <a:lnTo>
                    <a:pt x="74" y="548"/>
                  </a:lnTo>
                  <a:lnTo>
                    <a:pt x="66" y="518"/>
                  </a:lnTo>
                  <a:lnTo>
                    <a:pt x="69" y="482"/>
                  </a:lnTo>
                  <a:lnTo>
                    <a:pt x="76" y="459"/>
                  </a:lnTo>
                  <a:lnTo>
                    <a:pt x="67" y="439"/>
                  </a:lnTo>
                  <a:lnTo>
                    <a:pt x="60" y="416"/>
                  </a:lnTo>
                  <a:lnTo>
                    <a:pt x="63" y="392"/>
                  </a:lnTo>
                  <a:lnTo>
                    <a:pt x="74" y="362"/>
                  </a:lnTo>
                  <a:lnTo>
                    <a:pt x="64" y="343"/>
                  </a:lnTo>
                  <a:lnTo>
                    <a:pt x="60" y="313"/>
                  </a:lnTo>
                  <a:lnTo>
                    <a:pt x="67" y="285"/>
                  </a:lnTo>
                  <a:lnTo>
                    <a:pt x="80" y="266"/>
                  </a:lnTo>
                  <a:lnTo>
                    <a:pt x="74" y="239"/>
                  </a:lnTo>
                  <a:lnTo>
                    <a:pt x="80" y="212"/>
                  </a:lnTo>
                  <a:lnTo>
                    <a:pt x="97" y="179"/>
                  </a:lnTo>
                  <a:lnTo>
                    <a:pt x="93" y="157"/>
                  </a:lnTo>
                  <a:lnTo>
                    <a:pt x="103" y="120"/>
                  </a:lnTo>
                  <a:lnTo>
                    <a:pt x="100" y="96"/>
                  </a:lnTo>
                  <a:lnTo>
                    <a:pt x="93" y="71"/>
                  </a:lnTo>
                  <a:lnTo>
                    <a:pt x="99" y="55"/>
                  </a:lnTo>
                  <a:lnTo>
                    <a:pt x="73" y="44"/>
                  </a:lnTo>
                  <a:lnTo>
                    <a:pt x="51" y="49"/>
                  </a:lnTo>
                  <a:lnTo>
                    <a:pt x="45" y="61"/>
                  </a:lnTo>
                  <a:lnTo>
                    <a:pt x="40" y="74"/>
                  </a:lnTo>
                  <a:lnTo>
                    <a:pt x="46" y="88"/>
                  </a:lnTo>
                  <a:lnTo>
                    <a:pt x="51" y="98"/>
                  </a:lnTo>
                  <a:lnTo>
                    <a:pt x="60" y="101"/>
                  </a:lnTo>
                  <a:lnTo>
                    <a:pt x="82" y="100"/>
                  </a:lnTo>
                  <a:lnTo>
                    <a:pt x="93" y="95"/>
                  </a:lnTo>
                  <a:lnTo>
                    <a:pt x="97" y="105"/>
                  </a:lnTo>
                  <a:lnTo>
                    <a:pt x="74" y="120"/>
                  </a:lnTo>
                  <a:lnTo>
                    <a:pt x="70" y="122"/>
                  </a:lnTo>
                  <a:lnTo>
                    <a:pt x="49" y="127"/>
                  </a:lnTo>
                  <a:lnTo>
                    <a:pt x="30" y="122"/>
                  </a:lnTo>
                  <a:lnTo>
                    <a:pt x="7" y="95"/>
                  </a:lnTo>
                  <a:lnTo>
                    <a:pt x="0" y="68"/>
                  </a:lnTo>
                  <a:lnTo>
                    <a:pt x="9" y="43"/>
                  </a:lnTo>
                  <a:lnTo>
                    <a:pt x="28" y="16"/>
                  </a:lnTo>
                  <a:lnTo>
                    <a:pt x="58" y="4"/>
                  </a:lnTo>
                  <a:lnTo>
                    <a:pt x="108" y="0"/>
                  </a:lnTo>
                  <a:lnTo>
                    <a:pt x="143" y="27"/>
                  </a:lnTo>
                  <a:lnTo>
                    <a:pt x="169" y="30"/>
                  </a:lnTo>
                  <a:lnTo>
                    <a:pt x="177" y="48"/>
                  </a:lnTo>
                  <a:lnTo>
                    <a:pt x="177" y="73"/>
                  </a:lnTo>
                  <a:lnTo>
                    <a:pt x="196" y="84"/>
                  </a:lnTo>
                  <a:lnTo>
                    <a:pt x="203" y="96"/>
                  </a:lnTo>
                  <a:lnTo>
                    <a:pt x="203" y="114"/>
                  </a:lnTo>
                  <a:lnTo>
                    <a:pt x="199" y="133"/>
                  </a:lnTo>
                  <a:lnTo>
                    <a:pt x="213" y="145"/>
                  </a:lnTo>
                  <a:lnTo>
                    <a:pt x="221" y="161"/>
                  </a:lnTo>
                  <a:lnTo>
                    <a:pt x="224" y="178"/>
                  </a:lnTo>
                  <a:lnTo>
                    <a:pt x="217" y="196"/>
                  </a:lnTo>
                  <a:lnTo>
                    <a:pt x="213" y="196"/>
                  </a:lnTo>
                  <a:lnTo>
                    <a:pt x="210" y="208"/>
                  </a:lnTo>
                  <a:lnTo>
                    <a:pt x="221" y="218"/>
                  </a:lnTo>
                  <a:lnTo>
                    <a:pt x="224" y="235"/>
                  </a:lnTo>
                  <a:lnTo>
                    <a:pt x="219" y="261"/>
                  </a:lnTo>
                  <a:lnTo>
                    <a:pt x="237" y="272"/>
                  </a:lnTo>
                  <a:lnTo>
                    <a:pt x="233" y="273"/>
                  </a:lnTo>
                  <a:lnTo>
                    <a:pt x="242" y="286"/>
                  </a:lnTo>
                  <a:lnTo>
                    <a:pt x="243" y="305"/>
                  </a:lnTo>
                  <a:lnTo>
                    <a:pt x="262" y="311"/>
                  </a:lnTo>
                  <a:lnTo>
                    <a:pt x="280" y="327"/>
                  </a:lnTo>
                  <a:lnTo>
                    <a:pt x="290" y="348"/>
                  </a:lnTo>
                  <a:lnTo>
                    <a:pt x="288" y="378"/>
                  </a:lnTo>
                  <a:lnTo>
                    <a:pt x="308" y="387"/>
                  </a:lnTo>
                  <a:lnTo>
                    <a:pt x="323" y="408"/>
                  </a:lnTo>
                  <a:lnTo>
                    <a:pt x="327" y="426"/>
                  </a:lnTo>
                  <a:lnTo>
                    <a:pt x="327" y="449"/>
                  </a:lnTo>
                  <a:lnTo>
                    <a:pt x="349" y="450"/>
                  </a:lnTo>
                  <a:lnTo>
                    <a:pt x="366" y="459"/>
                  </a:lnTo>
                  <a:lnTo>
                    <a:pt x="375" y="469"/>
                  </a:lnTo>
                  <a:lnTo>
                    <a:pt x="377" y="480"/>
                  </a:lnTo>
                  <a:lnTo>
                    <a:pt x="376" y="502"/>
                  </a:lnTo>
                  <a:lnTo>
                    <a:pt x="406" y="491"/>
                  </a:lnTo>
                  <a:lnTo>
                    <a:pt x="430" y="495"/>
                  </a:lnTo>
                  <a:lnTo>
                    <a:pt x="446" y="506"/>
                  </a:lnTo>
                  <a:lnTo>
                    <a:pt x="459" y="544"/>
                  </a:lnTo>
                  <a:lnTo>
                    <a:pt x="484" y="536"/>
                  </a:lnTo>
                  <a:lnTo>
                    <a:pt x="511" y="537"/>
                  </a:lnTo>
                  <a:lnTo>
                    <a:pt x="534" y="548"/>
                  </a:lnTo>
                  <a:lnTo>
                    <a:pt x="547" y="570"/>
                  </a:lnTo>
                  <a:lnTo>
                    <a:pt x="499" y="583"/>
                  </a:lnTo>
                  <a:lnTo>
                    <a:pt x="457" y="604"/>
                  </a:lnTo>
                  <a:lnTo>
                    <a:pt x="424" y="629"/>
                  </a:lnTo>
                  <a:lnTo>
                    <a:pt x="396" y="653"/>
                  </a:lnTo>
                  <a:lnTo>
                    <a:pt x="369" y="697"/>
                  </a:lnTo>
                  <a:lnTo>
                    <a:pt x="350" y="737"/>
                  </a:lnTo>
                  <a:lnTo>
                    <a:pt x="340" y="764"/>
                  </a:lnTo>
                  <a:lnTo>
                    <a:pt x="340" y="809"/>
                  </a:lnTo>
                  <a:lnTo>
                    <a:pt x="343" y="841"/>
                  </a:lnTo>
                  <a:lnTo>
                    <a:pt x="354" y="868"/>
                  </a:lnTo>
                  <a:lnTo>
                    <a:pt x="366" y="882"/>
                  </a:lnTo>
                  <a:lnTo>
                    <a:pt x="370" y="908"/>
                  </a:lnTo>
                  <a:lnTo>
                    <a:pt x="377" y="925"/>
                  </a:lnTo>
                  <a:lnTo>
                    <a:pt x="370" y="929"/>
                  </a:lnTo>
                  <a:close/>
                </a:path>
              </a:pathLst>
            </a:custGeom>
            <a:solidFill>
              <a:srgbClr val="CC99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6" name="Freeform 12"/>
            <p:cNvSpPr>
              <a:spLocks/>
            </p:cNvSpPr>
            <p:nvPr/>
          </p:nvSpPr>
          <p:spPr bwMode="auto">
            <a:xfrm>
              <a:off x="8475663" y="2671763"/>
              <a:ext cx="665163" cy="603250"/>
            </a:xfrm>
            <a:custGeom>
              <a:avLst/>
              <a:gdLst/>
              <a:ahLst/>
              <a:cxnLst>
                <a:cxn ang="0">
                  <a:pos x="26" y="311"/>
                </a:cxn>
                <a:cxn ang="0">
                  <a:pos x="11" y="288"/>
                </a:cxn>
                <a:cxn ang="0">
                  <a:pos x="2" y="254"/>
                </a:cxn>
                <a:cxn ang="0">
                  <a:pos x="0" y="214"/>
                </a:cxn>
                <a:cxn ang="0">
                  <a:pos x="8" y="176"/>
                </a:cxn>
                <a:cxn ang="0">
                  <a:pos x="21" y="136"/>
                </a:cxn>
                <a:cxn ang="0">
                  <a:pos x="48" y="103"/>
                </a:cxn>
                <a:cxn ang="0">
                  <a:pos x="70" y="72"/>
                </a:cxn>
                <a:cxn ang="0">
                  <a:pos x="99" y="46"/>
                </a:cxn>
                <a:cxn ang="0">
                  <a:pos x="130" y="27"/>
                </a:cxn>
                <a:cxn ang="0">
                  <a:pos x="176" y="7"/>
                </a:cxn>
                <a:cxn ang="0">
                  <a:pos x="212" y="0"/>
                </a:cxn>
                <a:cxn ang="0">
                  <a:pos x="259" y="10"/>
                </a:cxn>
                <a:cxn ang="0">
                  <a:pos x="296" y="26"/>
                </a:cxn>
                <a:cxn ang="0">
                  <a:pos x="336" y="50"/>
                </a:cxn>
                <a:cxn ang="0">
                  <a:pos x="370" y="84"/>
                </a:cxn>
                <a:cxn ang="0">
                  <a:pos x="393" y="111"/>
                </a:cxn>
                <a:cxn ang="0">
                  <a:pos x="408" y="138"/>
                </a:cxn>
                <a:cxn ang="0">
                  <a:pos x="413" y="173"/>
                </a:cxn>
                <a:cxn ang="0">
                  <a:pos x="413" y="208"/>
                </a:cxn>
                <a:cxn ang="0">
                  <a:pos x="419" y="237"/>
                </a:cxn>
                <a:cxn ang="0">
                  <a:pos x="413" y="267"/>
                </a:cxn>
                <a:cxn ang="0">
                  <a:pos x="391" y="305"/>
                </a:cxn>
                <a:cxn ang="0">
                  <a:pos x="330" y="342"/>
                </a:cxn>
                <a:cxn ang="0">
                  <a:pos x="268" y="369"/>
                </a:cxn>
                <a:cxn ang="0">
                  <a:pos x="192" y="380"/>
                </a:cxn>
                <a:cxn ang="0">
                  <a:pos x="108" y="368"/>
                </a:cxn>
                <a:cxn ang="0">
                  <a:pos x="46" y="343"/>
                </a:cxn>
                <a:cxn ang="0">
                  <a:pos x="42" y="343"/>
                </a:cxn>
                <a:cxn ang="0">
                  <a:pos x="26" y="311"/>
                </a:cxn>
              </a:cxnLst>
              <a:rect l="0" t="0" r="r" b="b"/>
              <a:pathLst>
                <a:path w="419" h="380">
                  <a:moveTo>
                    <a:pt x="26" y="311"/>
                  </a:moveTo>
                  <a:lnTo>
                    <a:pt x="11" y="288"/>
                  </a:lnTo>
                  <a:lnTo>
                    <a:pt x="2" y="254"/>
                  </a:lnTo>
                  <a:lnTo>
                    <a:pt x="0" y="214"/>
                  </a:lnTo>
                  <a:lnTo>
                    <a:pt x="8" y="176"/>
                  </a:lnTo>
                  <a:lnTo>
                    <a:pt x="21" y="136"/>
                  </a:lnTo>
                  <a:lnTo>
                    <a:pt x="48" y="103"/>
                  </a:lnTo>
                  <a:lnTo>
                    <a:pt x="70" y="72"/>
                  </a:lnTo>
                  <a:lnTo>
                    <a:pt x="99" y="46"/>
                  </a:lnTo>
                  <a:lnTo>
                    <a:pt x="130" y="27"/>
                  </a:lnTo>
                  <a:lnTo>
                    <a:pt x="176" y="7"/>
                  </a:lnTo>
                  <a:lnTo>
                    <a:pt x="212" y="0"/>
                  </a:lnTo>
                  <a:lnTo>
                    <a:pt x="259" y="10"/>
                  </a:lnTo>
                  <a:lnTo>
                    <a:pt x="296" y="26"/>
                  </a:lnTo>
                  <a:lnTo>
                    <a:pt x="336" y="50"/>
                  </a:lnTo>
                  <a:lnTo>
                    <a:pt x="370" y="84"/>
                  </a:lnTo>
                  <a:lnTo>
                    <a:pt x="393" y="111"/>
                  </a:lnTo>
                  <a:lnTo>
                    <a:pt x="408" y="138"/>
                  </a:lnTo>
                  <a:lnTo>
                    <a:pt x="413" y="173"/>
                  </a:lnTo>
                  <a:lnTo>
                    <a:pt x="413" y="208"/>
                  </a:lnTo>
                  <a:lnTo>
                    <a:pt x="419" y="237"/>
                  </a:lnTo>
                  <a:lnTo>
                    <a:pt x="413" y="267"/>
                  </a:lnTo>
                  <a:lnTo>
                    <a:pt x="391" y="305"/>
                  </a:lnTo>
                  <a:lnTo>
                    <a:pt x="330" y="342"/>
                  </a:lnTo>
                  <a:lnTo>
                    <a:pt x="268" y="369"/>
                  </a:lnTo>
                  <a:lnTo>
                    <a:pt x="192" y="380"/>
                  </a:lnTo>
                  <a:lnTo>
                    <a:pt x="108" y="368"/>
                  </a:lnTo>
                  <a:lnTo>
                    <a:pt x="46" y="343"/>
                  </a:lnTo>
                  <a:lnTo>
                    <a:pt x="42" y="343"/>
                  </a:lnTo>
                  <a:lnTo>
                    <a:pt x="26" y="311"/>
                  </a:lnTo>
                  <a:close/>
                </a:path>
              </a:pathLst>
            </a:custGeom>
            <a:solidFill>
              <a:srgbClr val="9966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7" name="Freeform 13"/>
            <p:cNvSpPr>
              <a:spLocks/>
            </p:cNvSpPr>
            <p:nvPr/>
          </p:nvSpPr>
          <p:spPr bwMode="auto">
            <a:xfrm>
              <a:off x="7931150" y="1754188"/>
              <a:ext cx="246063" cy="220663"/>
            </a:xfrm>
            <a:custGeom>
              <a:avLst/>
              <a:gdLst/>
              <a:ahLst/>
              <a:cxnLst>
                <a:cxn ang="0">
                  <a:pos x="106" y="3"/>
                </a:cxn>
                <a:cxn ang="0">
                  <a:pos x="128" y="7"/>
                </a:cxn>
                <a:cxn ang="0">
                  <a:pos x="137" y="12"/>
                </a:cxn>
                <a:cxn ang="0">
                  <a:pos x="146" y="22"/>
                </a:cxn>
                <a:cxn ang="0">
                  <a:pos x="155" y="34"/>
                </a:cxn>
                <a:cxn ang="0">
                  <a:pos x="142" y="43"/>
                </a:cxn>
                <a:cxn ang="0">
                  <a:pos x="126" y="46"/>
                </a:cxn>
                <a:cxn ang="0">
                  <a:pos x="120" y="32"/>
                </a:cxn>
                <a:cxn ang="0">
                  <a:pos x="115" y="24"/>
                </a:cxn>
                <a:cxn ang="0">
                  <a:pos x="102" y="20"/>
                </a:cxn>
                <a:cxn ang="0">
                  <a:pos x="80" y="19"/>
                </a:cxn>
                <a:cxn ang="0">
                  <a:pos x="72" y="27"/>
                </a:cxn>
                <a:cxn ang="0">
                  <a:pos x="70" y="39"/>
                </a:cxn>
                <a:cxn ang="0">
                  <a:pos x="60" y="29"/>
                </a:cxn>
                <a:cxn ang="0">
                  <a:pos x="61" y="19"/>
                </a:cxn>
                <a:cxn ang="0">
                  <a:pos x="43" y="29"/>
                </a:cxn>
                <a:cxn ang="0">
                  <a:pos x="40" y="31"/>
                </a:cxn>
                <a:cxn ang="0">
                  <a:pos x="33" y="41"/>
                </a:cxn>
                <a:cxn ang="0">
                  <a:pos x="28" y="49"/>
                </a:cxn>
                <a:cxn ang="0">
                  <a:pos x="33" y="58"/>
                </a:cxn>
                <a:cxn ang="0">
                  <a:pos x="42" y="63"/>
                </a:cxn>
                <a:cxn ang="0">
                  <a:pos x="26" y="65"/>
                </a:cxn>
                <a:cxn ang="0">
                  <a:pos x="18" y="60"/>
                </a:cxn>
                <a:cxn ang="0">
                  <a:pos x="15" y="74"/>
                </a:cxn>
                <a:cxn ang="0">
                  <a:pos x="18" y="90"/>
                </a:cxn>
                <a:cxn ang="0">
                  <a:pos x="26" y="101"/>
                </a:cxn>
                <a:cxn ang="0">
                  <a:pos x="40" y="99"/>
                </a:cxn>
                <a:cxn ang="0">
                  <a:pos x="44" y="96"/>
                </a:cxn>
                <a:cxn ang="0">
                  <a:pos x="38" y="109"/>
                </a:cxn>
                <a:cxn ang="0">
                  <a:pos x="35" y="110"/>
                </a:cxn>
                <a:cxn ang="0">
                  <a:pos x="34" y="113"/>
                </a:cxn>
                <a:cxn ang="0">
                  <a:pos x="42" y="127"/>
                </a:cxn>
                <a:cxn ang="0">
                  <a:pos x="57" y="129"/>
                </a:cxn>
                <a:cxn ang="0">
                  <a:pos x="71" y="127"/>
                </a:cxn>
                <a:cxn ang="0">
                  <a:pos x="68" y="127"/>
                </a:cxn>
                <a:cxn ang="0">
                  <a:pos x="85" y="120"/>
                </a:cxn>
                <a:cxn ang="0">
                  <a:pos x="95" y="112"/>
                </a:cxn>
                <a:cxn ang="0">
                  <a:pos x="99" y="103"/>
                </a:cxn>
                <a:cxn ang="0">
                  <a:pos x="101" y="120"/>
                </a:cxn>
                <a:cxn ang="0">
                  <a:pos x="83" y="134"/>
                </a:cxn>
                <a:cxn ang="0">
                  <a:pos x="66" y="139"/>
                </a:cxn>
                <a:cxn ang="0">
                  <a:pos x="43" y="139"/>
                </a:cxn>
                <a:cxn ang="0">
                  <a:pos x="40" y="138"/>
                </a:cxn>
                <a:cxn ang="0">
                  <a:pos x="26" y="130"/>
                </a:cxn>
                <a:cxn ang="0">
                  <a:pos x="10" y="114"/>
                </a:cxn>
                <a:cxn ang="0">
                  <a:pos x="3" y="93"/>
                </a:cxn>
                <a:cxn ang="0">
                  <a:pos x="0" y="71"/>
                </a:cxn>
                <a:cxn ang="0">
                  <a:pos x="6" y="50"/>
                </a:cxn>
                <a:cxn ang="0">
                  <a:pos x="15" y="40"/>
                </a:cxn>
                <a:cxn ang="0">
                  <a:pos x="15" y="30"/>
                </a:cxn>
                <a:cxn ang="0">
                  <a:pos x="28" y="17"/>
                </a:cxn>
                <a:cxn ang="0">
                  <a:pos x="42" y="9"/>
                </a:cxn>
                <a:cxn ang="0">
                  <a:pos x="64" y="7"/>
                </a:cxn>
                <a:cxn ang="0">
                  <a:pos x="73" y="2"/>
                </a:cxn>
                <a:cxn ang="0">
                  <a:pos x="93" y="0"/>
                </a:cxn>
                <a:cxn ang="0">
                  <a:pos x="106" y="3"/>
                </a:cxn>
              </a:cxnLst>
              <a:rect l="0" t="0" r="r" b="b"/>
              <a:pathLst>
                <a:path w="155" h="139">
                  <a:moveTo>
                    <a:pt x="106" y="3"/>
                  </a:moveTo>
                  <a:lnTo>
                    <a:pt x="128" y="7"/>
                  </a:lnTo>
                  <a:lnTo>
                    <a:pt x="137" y="12"/>
                  </a:lnTo>
                  <a:lnTo>
                    <a:pt x="146" y="22"/>
                  </a:lnTo>
                  <a:lnTo>
                    <a:pt x="155" y="34"/>
                  </a:lnTo>
                  <a:lnTo>
                    <a:pt x="142" y="43"/>
                  </a:lnTo>
                  <a:lnTo>
                    <a:pt x="126" y="46"/>
                  </a:lnTo>
                  <a:lnTo>
                    <a:pt x="120" y="32"/>
                  </a:lnTo>
                  <a:lnTo>
                    <a:pt x="115" y="24"/>
                  </a:lnTo>
                  <a:lnTo>
                    <a:pt x="102" y="20"/>
                  </a:lnTo>
                  <a:lnTo>
                    <a:pt x="80" y="19"/>
                  </a:lnTo>
                  <a:lnTo>
                    <a:pt x="72" y="27"/>
                  </a:lnTo>
                  <a:lnTo>
                    <a:pt x="70" y="39"/>
                  </a:lnTo>
                  <a:lnTo>
                    <a:pt x="60" y="29"/>
                  </a:lnTo>
                  <a:lnTo>
                    <a:pt x="61" y="19"/>
                  </a:lnTo>
                  <a:lnTo>
                    <a:pt x="43" y="29"/>
                  </a:lnTo>
                  <a:lnTo>
                    <a:pt x="40" y="31"/>
                  </a:lnTo>
                  <a:lnTo>
                    <a:pt x="33" y="41"/>
                  </a:lnTo>
                  <a:lnTo>
                    <a:pt x="28" y="49"/>
                  </a:lnTo>
                  <a:lnTo>
                    <a:pt x="33" y="58"/>
                  </a:lnTo>
                  <a:lnTo>
                    <a:pt x="42" y="63"/>
                  </a:lnTo>
                  <a:lnTo>
                    <a:pt x="26" y="65"/>
                  </a:lnTo>
                  <a:lnTo>
                    <a:pt x="18" y="60"/>
                  </a:lnTo>
                  <a:lnTo>
                    <a:pt x="15" y="74"/>
                  </a:lnTo>
                  <a:lnTo>
                    <a:pt x="18" y="90"/>
                  </a:lnTo>
                  <a:lnTo>
                    <a:pt x="26" y="101"/>
                  </a:lnTo>
                  <a:lnTo>
                    <a:pt x="40" y="99"/>
                  </a:lnTo>
                  <a:lnTo>
                    <a:pt x="44" y="96"/>
                  </a:lnTo>
                  <a:lnTo>
                    <a:pt x="38" y="109"/>
                  </a:lnTo>
                  <a:lnTo>
                    <a:pt x="35" y="110"/>
                  </a:lnTo>
                  <a:lnTo>
                    <a:pt x="34" y="113"/>
                  </a:lnTo>
                  <a:lnTo>
                    <a:pt x="42" y="127"/>
                  </a:lnTo>
                  <a:lnTo>
                    <a:pt x="57" y="129"/>
                  </a:lnTo>
                  <a:lnTo>
                    <a:pt x="71" y="127"/>
                  </a:lnTo>
                  <a:lnTo>
                    <a:pt x="68" y="127"/>
                  </a:lnTo>
                  <a:lnTo>
                    <a:pt x="85" y="120"/>
                  </a:lnTo>
                  <a:lnTo>
                    <a:pt x="95" y="112"/>
                  </a:lnTo>
                  <a:lnTo>
                    <a:pt x="99" y="103"/>
                  </a:lnTo>
                  <a:lnTo>
                    <a:pt x="101" y="120"/>
                  </a:lnTo>
                  <a:lnTo>
                    <a:pt x="83" y="134"/>
                  </a:lnTo>
                  <a:lnTo>
                    <a:pt x="66" y="139"/>
                  </a:lnTo>
                  <a:lnTo>
                    <a:pt x="43" y="139"/>
                  </a:lnTo>
                  <a:lnTo>
                    <a:pt x="40" y="138"/>
                  </a:lnTo>
                  <a:lnTo>
                    <a:pt x="26" y="130"/>
                  </a:lnTo>
                  <a:lnTo>
                    <a:pt x="10" y="114"/>
                  </a:lnTo>
                  <a:lnTo>
                    <a:pt x="3" y="93"/>
                  </a:lnTo>
                  <a:lnTo>
                    <a:pt x="0" y="71"/>
                  </a:lnTo>
                  <a:lnTo>
                    <a:pt x="6" y="50"/>
                  </a:lnTo>
                  <a:lnTo>
                    <a:pt x="15" y="40"/>
                  </a:lnTo>
                  <a:lnTo>
                    <a:pt x="15" y="30"/>
                  </a:lnTo>
                  <a:lnTo>
                    <a:pt x="28" y="17"/>
                  </a:lnTo>
                  <a:lnTo>
                    <a:pt x="42" y="9"/>
                  </a:lnTo>
                  <a:lnTo>
                    <a:pt x="64" y="7"/>
                  </a:lnTo>
                  <a:lnTo>
                    <a:pt x="73" y="2"/>
                  </a:lnTo>
                  <a:lnTo>
                    <a:pt x="93" y="0"/>
                  </a:lnTo>
                  <a:lnTo>
                    <a:pt x="106"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8" name="Freeform 14"/>
            <p:cNvSpPr>
              <a:spLocks/>
            </p:cNvSpPr>
            <p:nvPr/>
          </p:nvSpPr>
          <p:spPr bwMode="auto">
            <a:xfrm>
              <a:off x="7996238" y="1827213"/>
              <a:ext cx="106363" cy="106363"/>
            </a:xfrm>
            <a:custGeom>
              <a:avLst/>
              <a:gdLst/>
              <a:ahLst/>
              <a:cxnLst>
                <a:cxn ang="0">
                  <a:pos x="65" y="9"/>
                </a:cxn>
                <a:cxn ang="0">
                  <a:pos x="52" y="5"/>
                </a:cxn>
                <a:cxn ang="0">
                  <a:pos x="34" y="0"/>
                </a:cxn>
                <a:cxn ang="0">
                  <a:pos x="20" y="5"/>
                </a:cxn>
                <a:cxn ang="0">
                  <a:pos x="8" y="13"/>
                </a:cxn>
                <a:cxn ang="0">
                  <a:pos x="3" y="24"/>
                </a:cxn>
                <a:cxn ang="0">
                  <a:pos x="0" y="40"/>
                </a:cxn>
                <a:cxn ang="0">
                  <a:pos x="3" y="51"/>
                </a:cxn>
                <a:cxn ang="0">
                  <a:pos x="8" y="57"/>
                </a:cxn>
                <a:cxn ang="0">
                  <a:pos x="17" y="63"/>
                </a:cxn>
                <a:cxn ang="0">
                  <a:pos x="30" y="67"/>
                </a:cxn>
                <a:cxn ang="0">
                  <a:pos x="42" y="67"/>
                </a:cxn>
                <a:cxn ang="0">
                  <a:pos x="39" y="67"/>
                </a:cxn>
                <a:cxn ang="0">
                  <a:pos x="58" y="63"/>
                </a:cxn>
                <a:cxn ang="0">
                  <a:pos x="57" y="51"/>
                </a:cxn>
                <a:cxn ang="0">
                  <a:pos x="42" y="59"/>
                </a:cxn>
                <a:cxn ang="0">
                  <a:pos x="25" y="59"/>
                </a:cxn>
                <a:cxn ang="0">
                  <a:pos x="15" y="54"/>
                </a:cxn>
                <a:cxn ang="0">
                  <a:pos x="9" y="43"/>
                </a:cxn>
                <a:cxn ang="0">
                  <a:pos x="8" y="31"/>
                </a:cxn>
                <a:cxn ang="0">
                  <a:pos x="12" y="21"/>
                </a:cxn>
                <a:cxn ang="0">
                  <a:pos x="22" y="15"/>
                </a:cxn>
                <a:cxn ang="0">
                  <a:pos x="41" y="13"/>
                </a:cxn>
                <a:cxn ang="0">
                  <a:pos x="54" y="17"/>
                </a:cxn>
                <a:cxn ang="0">
                  <a:pos x="63" y="26"/>
                </a:cxn>
                <a:cxn ang="0">
                  <a:pos x="61" y="29"/>
                </a:cxn>
                <a:cxn ang="0">
                  <a:pos x="61" y="32"/>
                </a:cxn>
                <a:cxn ang="0">
                  <a:pos x="61" y="35"/>
                </a:cxn>
                <a:cxn ang="0">
                  <a:pos x="61" y="38"/>
                </a:cxn>
                <a:cxn ang="0">
                  <a:pos x="63" y="38"/>
                </a:cxn>
                <a:cxn ang="0">
                  <a:pos x="67" y="17"/>
                </a:cxn>
                <a:cxn ang="0">
                  <a:pos x="65" y="9"/>
                </a:cxn>
              </a:cxnLst>
              <a:rect l="0" t="0" r="r" b="b"/>
              <a:pathLst>
                <a:path w="67" h="67">
                  <a:moveTo>
                    <a:pt x="65" y="9"/>
                  </a:moveTo>
                  <a:lnTo>
                    <a:pt x="52" y="5"/>
                  </a:lnTo>
                  <a:lnTo>
                    <a:pt x="34" y="0"/>
                  </a:lnTo>
                  <a:lnTo>
                    <a:pt x="20" y="5"/>
                  </a:lnTo>
                  <a:lnTo>
                    <a:pt x="8" y="13"/>
                  </a:lnTo>
                  <a:lnTo>
                    <a:pt x="3" y="24"/>
                  </a:lnTo>
                  <a:lnTo>
                    <a:pt x="0" y="40"/>
                  </a:lnTo>
                  <a:lnTo>
                    <a:pt x="3" y="51"/>
                  </a:lnTo>
                  <a:lnTo>
                    <a:pt x="8" y="57"/>
                  </a:lnTo>
                  <a:lnTo>
                    <a:pt x="17" y="63"/>
                  </a:lnTo>
                  <a:lnTo>
                    <a:pt x="30" y="67"/>
                  </a:lnTo>
                  <a:lnTo>
                    <a:pt x="42" y="67"/>
                  </a:lnTo>
                  <a:lnTo>
                    <a:pt x="39" y="67"/>
                  </a:lnTo>
                  <a:lnTo>
                    <a:pt x="58" y="63"/>
                  </a:lnTo>
                  <a:lnTo>
                    <a:pt x="57" y="51"/>
                  </a:lnTo>
                  <a:lnTo>
                    <a:pt x="42" y="59"/>
                  </a:lnTo>
                  <a:lnTo>
                    <a:pt x="25" y="59"/>
                  </a:lnTo>
                  <a:lnTo>
                    <a:pt x="15" y="54"/>
                  </a:lnTo>
                  <a:lnTo>
                    <a:pt x="9" y="43"/>
                  </a:lnTo>
                  <a:lnTo>
                    <a:pt x="8" y="31"/>
                  </a:lnTo>
                  <a:lnTo>
                    <a:pt x="12" y="21"/>
                  </a:lnTo>
                  <a:lnTo>
                    <a:pt x="22" y="15"/>
                  </a:lnTo>
                  <a:lnTo>
                    <a:pt x="41" y="13"/>
                  </a:lnTo>
                  <a:lnTo>
                    <a:pt x="54" y="17"/>
                  </a:lnTo>
                  <a:lnTo>
                    <a:pt x="63" y="26"/>
                  </a:lnTo>
                  <a:lnTo>
                    <a:pt x="61" y="29"/>
                  </a:lnTo>
                  <a:lnTo>
                    <a:pt x="61" y="32"/>
                  </a:lnTo>
                  <a:lnTo>
                    <a:pt x="61" y="35"/>
                  </a:lnTo>
                  <a:lnTo>
                    <a:pt x="61" y="38"/>
                  </a:lnTo>
                  <a:lnTo>
                    <a:pt x="63" y="38"/>
                  </a:lnTo>
                  <a:lnTo>
                    <a:pt x="67" y="17"/>
                  </a:lnTo>
                  <a:lnTo>
                    <a:pt x="65"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9" name="Freeform 15"/>
            <p:cNvSpPr>
              <a:spLocks/>
            </p:cNvSpPr>
            <p:nvPr/>
          </p:nvSpPr>
          <p:spPr bwMode="auto">
            <a:xfrm>
              <a:off x="8080375" y="1800225"/>
              <a:ext cx="152400" cy="155575"/>
            </a:xfrm>
            <a:custGeom>
              <a:avLst/>
              <a:gdLst/>
              <a:ahLst/>
              <a:cxnLst>
                <a:cxn ang="0">
                  <a:pos x="94" y="50"/>
                </a:cxn>
                <a:cxn ang="0">
                  <a:pos x="96" y="38"/>
                </a:cxn>
                <a:cxn ang="0">
                  <a:pos x="95" y="26"/>
                </a:cxn>
                <a:cxn ang="0">
                  <a:pos x="91" y="17"/>
                </a:cxn>
                <a:cxn ang="0">
                  <a:pos x="84" y="8"/>
                </a:cxn>
                <a:cxn ang="0">
                  <a:pos x="73" y="3"/>
                </a:cxn>
                <a:cxn ang="0">
                  <a:pos x="61" y="0"/>
                </a:cxn>
                <a:cxn ang="0">
                  <a:pos x="48" y="1"/>
                </a:cxn>
                <a:cxn ang="0">
                  <a:pos x="34" y="6"/>
                </a:cxn>
                <a:cxn ang="0">
                  <a:pos x="23" y="14"/>
                </a:cxn>
                <a:cxn ang="0">
                  <a:pos x="11" y="29"/>
                </a:cxn>
                <a:cxn ang="0">
                  <a:pos x="4" y="42"/>
                </a:cxn>
                <a:cxn ang="0">
                  <a:pos x="2" y="58"/>
                </a:cxn>
                <a:cxn ang="0">
                  <a:pos x="0" y="71"/>
                </a:cxn>
                <a:cxn ang="0">
                  <a:pos x="2" y="83"/>
                </a:cxn>
                <a:cxn ang="0">
                  <a:pos x="7" y="93"/>
                </a:cxn>
                <a:cxn ang="0">
                  <a:pos x="12" y="98"/>
                </a:cxn>
                <a:cxn ang="0">
                  <a:pos x="18" y="87"/>
                </a:cxn>
                <a:cxn ang="0">
                  <a:pos x="13" y="74"/>
                </a:cxn>
                <a:cxn ang="0">
                  <a:pos x="11" y="61"/>
                </a:cxn>
                <a:cxn ang="0">
                  <a:pos x="13" y="48"/>
                </a:cxn>
                <a:cxn ang="0">
                  <a:pos x="19" y="34"/>
                </a:cxn>
                <a:cxn ang="0">
                  <a:pos x="26" y="23"/>
                </a:cxn>
                <a:cxn ang="0">
                  <a:pos x="37" y="17"/>
                </a:cxn>
                <a:cxn ang="0">
                  <a:pos x="51" y="12"/>
                </a:cxn>
                <a:cxn ang="0">
                  <a:pos x="64" y="12"/>
                </a:cxn>
                <a:cxn ang="0">
                  <a:pos x="74" y="16"/>
                </a:cxn>
                <a:cxn ang="0">
                  <a:pos x="78" y="22"/>
                </a:cxn>
                <a:cxn ang="0">
                  <a:pos x="82" y="29"/>
                </a:cxn>
                <a:cxn ang="0">
                  <a:pos x="83" y="38"/>
                </a:cxn>
                <a:cxn ang="0">
                  <a:pos x="81" y="48"/>
                </a:cxn>
                <a:cxn ang="0">
                  <a:pos x="94" y="50"/>
                </a:cxn>
              </a:cxnLst>
              <a:rect l="0" t="0" r="r" b="b"/>
              <a:pathLst>
                <a:path w="96" h="98">
                  <a:moveTo>
                    <a:pt x="94" y="50"/>
                  </a:moveTo>
                  <a:lnTo>
                    <a:pt x="96" y="38"/>
                  </a:lnTo>
                  <a:lnTo>
                    <a:pt x="95" y="26"/>
                  </a:lnTo>
                  <a:lnTo>
                    <a:pt x="91" y="17"/>
                  </a:lnTo>
                  <a:lnTo>
                    <a:pt x="84" y="8"/>
                  </a:lnTo>
                  <a:lnTo>
                    <a:pt x="73" y="3"/>
                  </a:lnTo>
                  <a:lnTo>
                    <a:pt x="61" y="0"/>
                  </a:lnTo>
                  <a:lnTo>
                    <a:pt x="48" y="1"/>
                  </a:lnTo>
                  <a:lnTo>
                    <a:pt x="34" y="6"/>
                  </a:lnTo>
                  <a:lnTo>
                    <a:pt x="23" y="14"/>
                  </a:lnTo>
                  <a:lnTo>
                    <a:pt x="11" y="29"/>
                  </a:lnTo>
                  <a:lnTo>
                    <a:pt x="4" y="42"/>
                  </a:lnTo>
                  <a:lnTo>
                    <a:pt x="2" y="58"/>
                  </a:lnTo>
                  <a:lnTo>
                    <a:pt x="0" y="71"/>
                  </a:lnTo>
                  <a:lnTo>
                    <a:pt x="2" y="83"/>
                  </a:lnTo>
                  <a:lnTo>
                    <a:pt x="7" y="93"/>
                  </a:lnTo>
                  <a:lnTo>
                    <a:pt x="12" y="98"/>
                  </a:lnTo>
                  <a:lnTo>
                    <a:pt x="18" y="87"/>
                  </a:lnTo>
                  <a:lnTo>
                    <a:pt x="13" y="74"/>
                  </a:lnTo>
                  <a:lnTo>
                    <a:pt x="11" y="61"/>
                  </a:lnTo>
                  <a:lnTo>
                    <a:pt x="13" y="48"/>
                  </a:lnTo>
                  <a:lnTo>
                    <a:pt x="19" y="34"/>
                  </a:lnTo>
                  <a:lnTo>
                    <a:pt x="26" y="23"/>
                  </a:lnTo>
                  <a:lnTo>
                    <a:pt x="37" y="17"/>
                  </a:lnTo>
                  <a:lnTo>
                    <a:pt x="51" y="12"/>
                  </a:lnTo>
                  <a:lnTo>
                    <a:pt x="64" y="12"/>
                  </a:lnTo>
                  <a:lnTo>
                    <a:pt x="74" y="16"/>
                  </a:lnTo>
                  <a:lnTo>
                    <a:pt x="78" y="22"/>
                  </a:lnTo>
                  <a:lnTo>
                    <a:pt x="82" y="29"/>
                  </a:lnTo>
                  <a:lnTo>
                    <a:pt x="83" y="38"/>
                  </a:lnTo>
                  <a:lnTo>
                    <a:pt x="81" y="48"/>
                  </a:lnTo>
                  <a:lnTo>
                    <a:pt x="94" y="5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0" name="Freeform 16"/>
            <p:cNvSpPr>
              <a:spLocks/>
            </p:cNvSpPr>
            <p:nvPr/>
          </p:nvSpPr>
          <p:spPr bwMode="auto">
            <a:xfrm>
              <a:off x="8080375" y="1876425"/>
              <a:ext cx="192088" cy="184150"/>
            </a:xfrm>
            <a:custGeom>
              <a:avLst/>
              <a:gdLst/>
              <a:ahLst/>
              <a:cxnLst>
                <a:cxn ang="0">
                  <a:pos x="118" y="59"/>
                </a:cxn>
                <a:cxn ang="0">
                  <a:pos x="121" y="42"/>
                </a:cxn>
                <a:cxn ang="0">
                  <a:pos x="119" y="29"/>
                </a:cxn>
                <a:cxn ang="0">
                  <a:pos x="116" y="16"/>
                </a:cxn>
                <a:cxn ang="0">
                  <a:pos x="107" y="7"/>
                </a:cxn>
                <a:cxn ang="0">
                  <a:pos x="94" y="3"/>
                </a:cxn>
                <a:cxn ang="0">
                  <a:pos x="84" y="0"/>
                </a:cxn>
                <a:cxn ang="0">
                  <a:pos x="73" y="1"/>
                </a:cxn>
                <a:cxn ang="0">
                  <a:pos x="62" y="5"/>
                </a:cxn>
                <a:cxn ang="0">
                  <a:pos x="47" y="13"/>
                </a:cxn>
                <a:cxn ang="0">
                  <a:pos x="30" y="24"/>
                </a:cxn>
                <a:cxn ang="0">
                  <a:pos x="19" y="35"/>
                </a:cxn>
                <a:cxn ang="0">
                  <a:pos x="12" y="46"/>
                </a:cxn>
                <a:cxn ang="0">
                  <a:pos x="5" y="62"/>
                </a:cxn>
                <a:cxn ang="0">
                  <a:pos x="1" y="76"/>
                </a:cxn>
                <a:cxn ang="0">
                  <a:pos x="0" y="88"/>
                </a:cxn>
                <a:cxn ang="0">
                  <a:pos x="2" y="105"/>
                </a:cxn>
                <a:cxn ang="0">
                  <a:pos x="5" y="116"/>
                </a:cxn>
                <a:cxn ang="0">
                  <a:pos x="13" y="105"/>
                </a:cxn>
                <a:cxn ang="0">
                  <a:pos x="9" y="88"/>
                </a:cxn>
                <a:cxn ang="0">
                  <a:pos x="12" y="69"/>
                </a:cxn>
                <a:cxn ang="0">
                  <a:pos x="18" y="54"/>
                </a:cxn>
                <a:cxn ang="0">
                  <a:pos x="30" y="41"/>
                </a:cxn>
                <a:cxn ang="0">
                  <a:pos x="43" y="29"/>
                </a:cxn>
                <a:cxn ang="0">
                  <a:pos x="59" y="19"/>
                </a:cxn>
                <a:cxn ang="0">
                  <a:pos x="72" y="16"/>
                </a:cxn>
                <a:cxn ang="0">
                  <a:pos x="83" y="15"/>
                </a:cxn>
                <a:cxn ang="0">
                  <a:pos x="95" y="17"/>
                </a:cxn>
                <a:cxn ang="0">
                  <a:pos x="104" y="23"/>
                </a:cxn>
                <a:cxn ang="0">
                  <a:pos x="109" y="31"/>
                </a:cxn>
                <a:cxn ang="0">
                  <a:pos x="110" y="41"/>
                </a:cxn>
                <a:cxn ang="0">
                  <a:pos x="106" y="53"/>
                </a:cxn>
                <a:cxn ang="0">
                  <a:pos x="104" y="60"/>
                </a:cxn>
                <a:cxn ang="0">
                  <a:pos x="116" y="64"/>
                </a:cxn>
                <a:cxn ang="0">
                  <a:pos x="118" y="59"/>
                </a:cxn>
              </a:cxnLst>
              <a:rect l="0" t="0" r="r" b="b"/>
              <a:pathLst>
                <a:path w="121" h="116">
                  <a:moveTo>
                    <a:pt x="118" y="59"/>
                  </a:moveTo>
                  <a:lnTo>
                    <a:pt x="121" y="42"/>
                  </a:lnTo>
                  <a:lnTo>
                    <a:pt x="119" y="29"/>
                  </a:lnTo>
                  <a:lnTo>
                    <a:pt x="116" y="16"/>
                  </a:lnTo>
                  <a:lnTo>
                    <a:pt x="107" y="7"/>
                  </a:lnTo>
                  <a:lnTo>
                    <a:pt x="94" y="3"/>
                  </a:lnTo>
                  <a:lnTo>
                    <a:pt x="84" y="0"/>
                  </a:lnTo>
                  <a:lnTo>
                    <a:pt x="73" y="1"/>
                  </a:lnTo>
                  <a:lnTo>
                    <a:pt x="62" y="5"/>
                  </a:lnTo>
                  <a:lnTo>
                    <a:pt x="47" y="13"/>
                  </a:lnTo>
                  <a:lnTo>
                    <a:pt x="30" y="24"/>
                  </a:lnTo>
                  <a:lnTo>
                    <a:pt x="19" y="35"/>
                  </a:lnTo>
                  <a:lnTo>
                    <a:pt x="12" y="46"/>
                  </a:lnTo>
                  <a:lnTo>
                    <a:pt x="5" y="62"/>
                  </a:lnTo>
                  <a:lnTo>
                    <a:pt x="1" y="76"/>
                  </a:lnTo>
                  <a:lnTo>
                    <a:pt x="0" y="88"/>
                  </a:lnTo>
                  <a:lnTo>
                    <a:pt x="2" y="105"/>
                  </a:lnTo>
                  <a:lnTo>
                    <a:pt x="5" y="116"/>
                  </a:lnTo>
                  <a:lnTo>
                    <a:pt x="13" y="105"/>
                  </a:lnTo>
                  <a:lnTo>
                    <a:pt x="9" y="88"/>
                  </a:lnTo>
                  <a:lnTo>
                    <a:pt x="12" y="69"/>
                  </a:lnTo>
                  <a:lnTo>
                    <a:pt x="18" y="54"/>
                  </a:lnTo>
                  <a:lnTo>
                    <a:pt x="30" y="41"/>
                  </a:lnTo>
                  <a:lnTo>
                    <a:pt x="43" y="29"/>
                  </a:lnTo>
                  <a:lnTo>
                    <a:pt x="59" y="19"/>
                  </a:lnTo>
                  <a:lnTo>
                    <a:pt x="72" y="16"/>
                  </a:lnTo>
                  <a:lnTo>
                    <a:pt x="83" y="15"/>
                  </a:lnTo>
                  <a:lnTo>
                    <a:pt x="95" y="17"/>
                  </a:lnTo>
                  <a:lnTo>
                    <a:pt x="104" y="23"/>
                  </a:lnTo>
                  <a:lnTo>
                    <a:pt x="109" y="31"/>
                  </a:lnTo>
                  <a:lnTo>
                    <a:pt x="110" y="41"/>
                  </a:lnTo>
                  <a:lnTo>
                    <a:pt x="106" y="53"/>
                  </a:lnTo>
                  <a:lnTo>
                    <a:pt x="104" y="60"/>
                  </a:lnTo>
                  <a:lnTo>
                    <a:pt x="116" y="64"/>
                  </a:lnTo>
                  <a:lnTo>
                    <a:pt x="118" y="5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1" name="Freeform 17"/>
            <p:cNvSpPr>
              <a:spLocks/>
            </p:cNvSpPr>
            <p:nvPr/>
          </p:nvSpPr>
          <p:spPr bwMode="auto">
            <a:xfrm>
              <a:off x="8051800" y="1968500"/>
              <a:ext cx="249238" cy="230188"/>
            </a:xfrm>
            <a:custGeom>
              <a:avLst/>
              <a:gdLst/>
              <a:ahLst/>
              <a:cxnLst>
                <a:cxn ang="0">
                  <a:pos x="147" y="80"/>
                </a:cxn>
                <a:cxn ang="0">
                  <a:pos x="153" y="66"/>
                </a:cxn>
                <a:cxn ang="0">
                  <a:pos x="157" y="52"/>
                </a:cxn>
                <a:cxn ang="0">
                  <a:pos x="157" y="36"/>
                </a:cxn>
                <a:cxn ang="0">
                  <a:pos x="153" y="24"/>
                </a:cxn>
                <a:cxn ang="0">
                  <a:pos x="147" y="14"/>
                </a:cxn>
                <a:cxn ang="0">
                  <a:pos x="139" y="8"/>
                </a:cxn>
                <a:cxn ang="0">
                  <a:pos x="128" y="3"/>
                </a:cxn>
                <a:cxn ang="0">
                  <a:pos x="116" y="0"/>
                </a:cxn>
                <a:cxn ang="0">
                  <a:pos x="102" y="0"/>
                </a:cxn>
                <a:cxn ang="0">
                  <a:pos x="88" y="3"/>
                </a:cxn>
                <a:cxn ang="0">
                  <a:pos x="72" y="10"/>
                </a:cxn>
                <a:cxn ang="0">
                  <a:pos x="57" y="18"/>
                </a:cxn>
                <a:cxn ang="0">
                  <a:pos x="39" y="33"/>
                </a:cxn>
                <a:cxn ang="0">
                  <a:pos x="26" y="48"/>
                </a:cxn>
                <a:cxn ang="0">
                  <a:pos x="16" y="63"/>
                </a:cxn>
                <a:cxn ang="0">
                  <a:pos x="7" y="77"/>
                </a:cxn>
                <a:cxn ang="0">
                  <a:pos x="2" y="91"/>
                </a:cxn>
                <a:cxn ang="0">
                  <a:pos x="0" y="107"/>
                </a:cxn>
                <a:cxn ang="0">
                  <a:pos x="2" y="121"/>
                </a:cxn>
                <a:cxn ang="0">
                  <a:pos x="2" y="136"/>
                </a:cxn>
                <a:cxn ang="0">
                  <a:pos x="6" y="145"/>
                </a:cxn>
                <a:cxn ang="0">
                  <a:pos x="14" y="131"/>
                </a:cxn>
                <a:cxn ang="0">
                  <a:pos x="12" y="110"/>
                </a:cxn>
                <a:cxn ang="0">
                  <a:pos x="12" y="96"/>
                </a:cxn>
                <a:cxn ang="0">
                  <a:pos x="19" y="80"/>
                </a:cxn>
                <a:cxn ang="0">
                  <a:pos x="31" y="60"/>
                </a:cxn>
                <a:cxn ang="0">
                  <a:pos x="43" y="45"/>
                </a:cxn>
                <a:cxn ang="0">
                  <a:pos x="56" y="32"/>
                </a:cxn>
                <a:cxn ang="0">
                  <a:pos x="76" y="20"/>
                </a:cxn>
                <a:cxn ang="0">
                  <a:pos x="97" y="13"/>
                </a:cxn>
                <a:cxn ang="0">
                  <a:pos x="109" y="12"/>
                </a:cxn>
                <a:cxn ang="0">
                  <a:pos x="122" y="11"/>
                </a:cxn>
                <a:cxn ang="0">
                  <a:pos x="131" y="14"/>
                </a:cxn>
                <a:cxn ang="0">
                  <a:pos x="141" y="22"/>
                </a:cxn>
                <a:cxn ang="0">
                  <a:pos x="145" y="34"/>
                </a:cxn>
                <a:cxn ang="0">
                  <a:pos x="145" y="45"/>
                </a:cxn>
                <a:cxn ang="0">
                  <a:pos x="145" y="57"/>
                </a:cxn>
                <a:cxn ang="0">
                  <a:pos x="139" y="69"/>
                </a:cxn>
                <a:cxn ang="0">
                  <a:pos x="131" y="77"/>
                </a:cxn>
                <a:cxn ang="0">
                  <a:pos x="142" y="86"/>
                </a:cxn>
                <a:cxn ang="0">
                  <a:pos x="147" y="80"/>
                </a:cxn>
              </a:cxnLst>
              <a:rect l="0" t="0" r="r" b="b"/>
              <a:pathLst>
                <a:path w="157" h="145">
                  <a:moveTo>
                    <a:pt x="147" y="80"/>
                  </a:moveTo>
                  <a:lnTo>
                    <a:pt x="153" y="66"/>
                  </a:lnTo>
                  <a:lnTo>
                    <a:pt x="157" y="52"/>
                  </a:lnTo>
                  <a:lnTo>
                    <a:pt x="157" y="36"/>
                  </a:lnTo>
                  <a:lnTo>
                    <a:pt x="153" y="24"/>
                  </a:lnTo>
                  <a:lnTo>
                    <a:pt x="147" y="14"/>
                  </a:lnTo>
                  <a:lnTo>
                    <a:pt x="139" y="8"/>
                  </a:lnTo>
                  <a:lnTo>
                    <a:pt x="128" y="3"/>
                  </a:lnTo>
                  <a:lnTo>
                    <a:pt x="116" y="0"/>
                  </a:lnTo>
                  <a:lnTo>
                    <a:pt x="102" y="0"/>
                  </a:lnTo>
                  <a:lnTo>
                    <a:pt x="88" y="3"/>
                  </a:lnTo>
                  <a:lnTo>
                    <a:pt x="72" y="10"/>
                  </a:lnTo>
                  <a:lnTo>
                    <a:pt x="57" y="18"/>
                  </a:lnTo>
                  <a:lnTo>
                    <a:pt x="39" y="33"/>
                  </a:lnTo>
                  <a:lnTo>
                    <a:pt x="26" y="48"/>
                  </a:lnTo>
                  <a:lnTo>
                    <a:pt x="16" y="63"/>
                  </a:lnTo>
                  <a:lnTo>
                    <a:pt x="7" y="77"/>
                  </a:lnTo>
                  <a:lnTo>
                    <a:pt x="2" y="91"/>
                  </a:lnTo>
                  <a:lnTo>
                    <a:pt x="0" y="107"/>
                  </a:lnTo>
                  <a:lnTo>
                    <a:pt x="2" y="121"/>
                  </a:lnTo>
                  <a:lnTo>
                    <a:pt x="2" y="136"/>
                  </a:lnTo>
                  <a:lnTo>
                    <a:pt x="6" y="145"/>
                  </a:lnTo>
                  <a:lnTo>
                    <a:pt x="14" y="131"/>
                  </a:lnTo>
                  <a:lnTo>
                    <a:pt x="12" y="110"/>
                  </a:lnTo>
                  <a:lnTo>
                    <a:pt x="12" y="96"/>
                  </a:lnTo>
                  <a:lnTo>
                    <a:pt x="19" y="80"/>
                  </a:lnTo>
                  <a:lnTo>
                    <a:pt x="31" y="60"/>
                  </a:lnTo>
                  <a:lnTo>
                    <a:pt x="43" y="45"/>
                  </a:lnTo>
                  <a:lnTo>
                    <a:pt x="56" y="32"/>
                  </a:lnTo>
                  <a:lnTo>
                    <a:pt x="76" y="20"/>
                  </a:lnTo>
                  <a:lnTo>
                    <a:pt x="97" y="13"/>
                  </a:lnTo>
                  <a:lnTo>
                    <a:pt x="109" y="12"/>
                  </a:lnTo>
                  <a:lnTo>
                    <a:pt x="122" y="11"/>
                  </a:lnTo>
                  <a:lnTo>
                    <a:pt x="131" y="14"/>
                  </a:lnTo>
                  <a:lnTo>
                    <a:pt x="141" y="22"/>
                  </a:lnTo>
                  <a:lnTo>
                    <a:pt x="145" y="34"/>
                  </a:lnTo>
                  <a:lnTo>
                    <a:pt x="145" y="45"/>
                  </a:lnTo>
                  <a:lnTo>
                    <a:pt x="145" y="57"/>
                  </a:lnTo>
                  <a:lnTo>
                    <a:pt x="139" y="69"/>
                  </a:lnTo>
                  <a:lnTo>
                    <a:pt x="131" y="77"/>
                  </a:lnTo>
                  <a:lnTo>
                    <a:pt x="142" y="86"/>
                  </a:lnTo>
                  <a:lnTo>
                    <a:pt x="147" y="8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2" name="Freeform 18"/>
            <p:cNvSpPr>
              <a:spLocks/>
            </p:cNvSpPr>
            <p:nvPr/>
          </p:nvSpPr>
          <p:spPr bwMode="auto">
            <a:xfrm>
              <a:off x="8023225" y="2073275"/>
              <a:ext cx="279400" cy="279400"/>
            </a:xfrm>
            <a:custGeom>
              <a:avLst/>
              <a:gdLst/>
              <a:ahLst/>
              <a:cxnLst>
                <a:cxn ang="0">
                  <a:pos x="173" y="67"/>
                </a:cxn>
                <a:cxn ang="0">
                  <a:pos x="176" y="48"/>
                </a:cxn>
                <a:cxn ang="0">
                  <a:pos x="176" y="33"/>
                </a:cxn>
                <a:cxn ang="0">
                  <a:pos x="173" y="19"/>
                </a:cxn>
                <a:cxn ang="0">
                  <a:pos x="166" y="12"/>
                </a:cxn>
                <a:cxn ang="0">
                  <a:pos x="153" y="5"/>
                </a:cxn>
                <a:cxn ang="0">
                  <a:pos x="136" y="0"/>
                </a:cxn>
                <a:cxn ang="0">
                  <a:pos x="120" y="0"/>
                </a:cxn>
                <a:cxn ang="0">
                  <a:pos x="102" y="6"/>
                </a:cxn>
                <a:cxn ang="0">
                  <a:pos x="81" y="17"/>
                </a:cxn>
                <a:cxn ang="0">
                  <a:pos x="67" y="27"/>
                </a:cxn>
                <a:cxn ang="0">
                  <a:pos x="52" y="39"/>
                </a:cxn>
                <a:cxn ang="0">
                  <a:pos x="39" y="54"/>
                </a:cxn>
                <a:cxn ang="0">
                  <a:pos x="25" y="68"/>
                </a:cxn>
                <a:cxn ang="0">
                  <a:pos x="13" y="85"/>
                </a:cxn>
                <a:cxn ang="0">
                  <a:pos x="5" y="102"/>
                </a:cxn>
                <a:cxn ang="0">
                  <a:pos x="5" y="104"/>
                </a:cxn>
                <a:cxn ang="0">
                  <a:pos x="0" y="128"/>
                </a:cxn>
                <a:cxn ang="0">
                  <a:pos x="3" y="152"/>
                </a:cxn>
                <a:cxn ang="0">
                  <a:pos x="8" y="168"/>
                </a:cxn>
                <a:cxn ang="0">
                  <a:pos x="20" y="176"/>
                </a:cxn>
                <a:cxn ang="0">
                  <a:pos x="24" y="164"/>
                </a:cxn>
                <a:cxn ang="0">
                  <a:pos x="16" y="150"/>
                </a:cxn>
                <a:cxn ang="0">
                  <a:pos x="14" y="130"/>
                </a:cxn>
                <a:cxn ang="0">
                  <a:pos x="17" y="110"/>
                </a:cxn>
                <a:cxn ang="0">
                  <a:pos x="26" y="90"/>
                </a:cxn>
                <a:cxn ang="0">
                  <a:pos x="41" y="69"/>
                </a:cxn>
                <a:cxn ang="0">
                  <a:pos x="60" y="50"/>
                </a:cxn>
                <a:cxn ang="0">
                  <a:pos x="81" y="33"/>
                </a:cxn>
                <a:cxn ang="0">
                  <a:pos x="105" y="19"/>
                </a:cxn>
                <a:cxn ang="0">
                  <a:pos x="125" y="13"/>
                </a:cxn>
                <a:cxn ang="0">
                  <a:pos x="144" y="14"/>
                </a:cxn>
                <a:cxn ang="0">
                  <a:pos x="157" y="19"/>
                </a:cxn>
                <a:cxn ang="0">
                  <a:pos x="164" y="29"/>
                </a:cxn>
                <a:cxn ang="0">
                  <a:pos x="164" y="43"/>
                </a:cxn>
                <a:cxn ang="0">
                  <a:pos x="162" y="57"/>
                </a:cxn>
                <a:cxn ang="0">
                  <a:pos x="159" y="66"/>
                </a:cxn>
                <a:cxn ang="0">
                  <a:pos x="162" y="66"/>
                </a:cxn>
                <a:cxn ang="0">
                  <a:pos x="173" y="67"/>
                </a:cxn>
              </a:cxnLst>
              <a:rect l="0" t="0" r="r" b="b"/>
              <a:pathLst>
                <a:path w="176" h="176">
                  <a:moveTo>
                    <a:pt x="173" y="67"/>
                  </a:moveTo>
                  <a:lnTo>
                    <a:pt x="176" y="48"/>
                  </a:lnTo>
                  <a:lnTo>
                    <a:pt x="176" y="33"/>
                  </a:lnTo>
                  <a:lnTo>
                    <a:pt x="173" y="19"/>
                  </a:lnTo>
                  <a:lnTo>
                    <a:pt x="166" y="12"/>
                  </a:lnTo>
                  <a:lnTo>
                    <a:pt x="153" y="5"/>
                  </a:lnTo>
                  <a:lnTo>
                    <a:pt x="136" y="0"/>
                  </a:lnTo>
                  <a:lnTo>
                    <a:pt x="120" y="0"/>
                  </a:lnTo>
                  <a:lnTo>
                    <a:pt x="102" y="6"/>
                  </a:lnTo>
                  <a:lnTo>
                    <a:pt x="81" y="17"/>
                  </a:lnTo>
                  <a:lnTo>
                    <a:pt x="67" y="27"/>
                  </a:lnTo>
                  <a:lnTo>
                    <a:pt x="52" y="39"/>
                  </a:lnTo>
                  <a:lnTo>
                    <a:pt x="39" y="54"/>
                  </a:lnTo>
                  <a:lnTo>
                    <a:pt x="25" y="68"/>
                  </a:lnTo>
                  <a:lnTo>
                    <a:pt x="13" y="85"/>
                  </a:lnTo>
                  <a:lnTo>
                    <a:pt x="5" y="102"/>
                  </a:lnTo>
                  <a:lnTo>
                    <a:pt x="5" y="104"/>
                  </a:lnTo>
                  <a:lnTo>
                    <a:pt x="0" y="128"/>
                  </a:lnTo>
                  <a:lnTo>
                    <a:pt x="3" y="152"/>
                  </a:lnTo>
                  <a:lnTo>
                    <a:pt x="8" y="168"/>
                  </a:lnTo>
                  <a:lnTo>
                    <a:pt x="20" y="176"/>
                  </a:lnTo>
                  <a:lnTo>
                    <a:pt x="24" y="164"/>
                  </a:lnTo>
                  <a:lnTo>
                    <a:pt x="16" y="150"/>
                  </a:lnTo>
                  <a:lnTo>
                    <a:pt x="14" y="130"/>
                  </a:lnTo>
                  <a:lnTo>
                    <a:pt x="17" y="110"/>
                  </a:lnTo>
                  <a:lnTo>
                    <a:pt x="26" y="90"/>
                  </a:lnTo>
                  <a:lnTo>
                    <a:pt x="41" y="69"/>
                  </a:lnTo>
                  <a:lnTo>
                    <a:pt x="60" y="50"/>
                  </a:lnTo>
                  <a:lnTo>
                    <a:pt x="81" y="33"/>
                  </a:lnTo>
                  <a:lnTo>
                    <a:pt x="105" y="19"/>
                  </a:lnTo>
                  <a:lnTo>
                    <a:pt x="125" y="13"/>
                  </a:lnTo>
                  <a:lnTo>
                    <a:pt x="144" y="14"/>
                  </a:lnTo>
                  <a:lnTo>
                    <a:pt x="157" y="19"/>
                  </a:lnTo>
                  <a:lnTo>
                    <a:pt x="164" y="29"/>
                  </a:lnTo>
                  <a:lnTo>
                    <a:pt x="164" y="43"/>
                  </a:lnTo>
                  <a:lnTo>
                    <a:pt x="162" y="57"/>
                  </a:lnTo>
                  <a:lnTo>
                    <a:pt x="159" y="66"/>
                  </a:lnTo>
                  <a:lnTo>
                    <a:pt x="162" y="66"/>
                  </a:lnTo>
                  <a:lnTo>
                    <a:pt x="173" y="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3" name="Freeform 19"/>
            <p:cNvSpPr>
              <a:spLocks/>
            </p:cNvSpPr>
            <p:nvPr/>
          </p:nvSpPr>
          <p:spPr bwMode="auto">
            <a:xfrm>
              <a:off x="8027988" y="2168525"/>
              <a:ext cx="303213" cy="336550"/>
            </a:xfrm>
            <a:custGeom>
              <a:avLst/>
              <a:gdLst/>
              <a:ahLst/>
              <a:cxnLst>
                <a:cxn ang="0">
                  <a:pos x="190" y="52"/>
                </a:cxn>
                <a:cxn ang="0">
                  <a:pos x="191" y="42"/>
                </a:cxn>
                <a:cxn ang="0">
                  <a:pos x="189" y="27"/>
                </a:cxn>
                <a:cxn ang="0">
                  <a:pos x="184" y="14"/>
                </a:cxn>
                <a:cxn ang="0">
                  <a:pos x="171" y="3"/>
                </a:cxn>
                <a:cxn ang="0">
                  <a:pos x="160" y="0"/>
                </a:cxn>
                <a:cxn ang="0">
                  <a:pos x="144" y="2"/>
                </a:cxn>
                <a:cxn ang="0">
                  <a:pos x="125" y="8"/>
                </a:cxn>
                <a:cxn ang="0">
                  <a:pos x="105" y="16"/>
                </a:cxn>
                <a:cxn ang="0">
                  <a:pos x="81" y="28"/>
                </a:cxn>
                <a:cxn ang="0">
                  <a:pos x="62" y="41"/>
                </a:cxn>
                <a:cxn ang="0">
                  <a:pos x="48" y="57"/>
                </a:cxn>
                <a:cxn ang="0">
                  <a:pos x="33" y="76"/>
                </a:cxn>
                <a:cxn ang="0">
                  <a:pos x="21" y="95"/>
                </a:cxn>
                <a:cxn ang="0">
                  <a:pos x="13" y="112"/>
                </a:cxn>
                <a:cxn ang="0">
                  <a:pos x="5" y="133"/>
                </a:cxn>
                <a:cxn ang="0">
                  <a:pos x="0" y="150"/>
                </a:cxn>
                <a:cxn ang="0">
                  <a:pos x="0" y="167"/>
                </a:cxn>
                <a:cxn ang="0">
                  <a:pos x="5" y="185"/>
                </a:cxn>
                <a:cxn ang="0">
                  <a:pos x="11" y="205"/>
                </a:cxn>
                <a:cxn ang="0">
                  <a:pos x="18" y="212"/>
                </a:cxn>
                <a:cxn ang="0">
                  <a:pos x="22" y="200"/>
                </a:cxn>
                <a:cxn ang="0">
                  <a:pos x="17" y="182"/>
                </a:cxn>
                <a:cxn ang="0">
                  <a:pos x="12" y="164"/>
                </a:cxn>
                <a:cxn ang="0">
                  <a:pos x="13" y="152"/>
                </a:cxn>
                <a:cxn ang="0">
                  <a:pos x="17" y="131"/>
                </a:cxn>
                <a:cxn ang="0">
                  <a:pos x="26" y="112"/>
                </a:cxn>
                <a:cxn ang="0">
                  <a:pos x="39" y="90"/>
                </a:cxn>
                <a:cxn ang="0">
                  <a:pos x="53" y="71"/>
                </a:cxn>
                <a:cxn ang="0">
                  <a:pos x="70" y="52"/>
                </a:cxn>
                <a:cxn ang="0">
                  <a:pos x="88" y="40"/>
                </a:cxn>
                <a:cxn ang="0">
                  <a:pos x="105" y="29"/>
                </a:cxn>
                <a:cxn ang="0">
                  <a:pos x="132" y="18"/>
                </a:cxn>
                <a:cxn ang="0">
                  <a:pos x="151" y="14"/>
                </a:cxn>
                <a:cxn ang="0">
                  <a:pos x="165" y="16"/>
                </a:cxn>
                <a:cxn ang="0">
                  <a:pos x="175" y="24"/>
                </a:cxn>
                <a:cxn ang="0">
                  <a:pos x="179" y="36"/>
                </a:cxn>
                <a:cxn ang="0">
                  <a:pos x="179" y="50"/>
                </a:cxn>
                <a:cxn ang="0">
                  <a:pos x="178" y="54"/>
                </a:cxn>
                <a:cxn ang="0">
                  <a:pos x="189" y="55"/>
                </a:cxn>
                <a:cxn ang="0">
                  <a:pos x="190" y="52"/>
                </a:cxn>
              </a:cxnLst>
              <a:rect l="0" t="0" r="r" b="b"/>
              <a:pathLst>
                <a:path w="191" h="212">
                  <a:moveTo>
                    <a:pt x="190" y="52"/>
                  </a:moveTo>
                  <a:lnTo>
                    <a:pt x="191" y="42"/>
                  </a:lnTo>
                  <a:lnTo>
                    <a:pt x="189" y="27"/>
                  </a:lnTo>
                  <a:lnTo>
                    <a:pt x="184" y="14"/>
                  </a:lnTo>
                  <a:lnTo>
                    <a:pt x="171" y="3"/>
                  </a:lnTo>
                  <a:lnTo>
                    <a:pt x="160" y="0"/>
                  </a:lnTo>
                  <a:lnTo>
                    <a:pt x="144" y="2"/>
                  </a:lnTo>
                  <a:lnTo>
                    <a:pt x="125" y="8"/>
                  </a:lnTo>
                  <a:lnTo>
                    <a:pt x="105" y="16"/>
                  </a:lnTo>
                  <a:lnTo>
                    <a:pt x="81" y="28"/>
                  </a:lnTo>
                  <a:lnTo>
                    <a:pt x="62" y="41"/>
                  </a:lnTo>
                  <a:lnTo>
                    <a:pt x="48" y="57"/>
                  </a:lnTo>
                  <a:lnTo>
                    <a:pt x="33" y="76"/>
                  </a:lnTo>
                  <a:lnTo>
                    <a:pt x="21" y="95"/>
                  </a:lnTo>
                  <a:lnTo>
                    <a:pt x="13" y="112"/>
                  </a:lnTo>
                  <a:lnTo>
                    <a:pt x="5" y="133"/>
                  </a:lnTo>
                  <a:lnTo>
                    <a:pt x="0" y="150"/>
                  </a:lnTo>
                  <a:lnTo>
                    <a:pt x="0" y="167"/>
                  </a:lnTo>
                  <a:lnTo>
                    <a:pt x="5" y="185"/>
                  </a:lnTo>
                  <a:lnTo>
                    <a:pt x="11" y="205"/>
                  </a:lnTo>
                  <a:lnTo>
                    <a:pt x="18" y="212"/>
                  </a:lnTo>
                  <a:lnTo>
                    <a:pt x="22" y="200"/>
                  </a:lnTo>
                  <a:lnTo>
                    <a:pt x="17" y="182"/>
                  </a:lnTo>
                  <a:lnTo>
                    <a:pt x="12" y="164"/>
                  </a:lnTo>
                  <a:lnTo>
                    <a:pt x="13" y="152"/>
                  </a:lnTo>
                  <a:lnTo>
                    <a:pt x="17" y="131"/>
                  </a:lnTo>
                  <a:lnTo>
                    <a:pt x="26" y="112"/>
                  </a:lnTo>
                  <a:lnTo>
                    <a:pt x="39" y="90"/>
                  </a:lnTo>
                  <a:lnTo>
                    <a:pt x="53" y="71"/>
                  </a:lnTo>
                  <a:lnTo>
                    <a:pt x="70" y="52"/>
                  </a:lnTo>
                  <a:lnTo>
                    <a:pt x="88" y="40"/>
                  </a:lnTo>
                  <a:lnTo>
                    <a:pt x="105" y="29"/>
                  </a:lnTo>
                  <a:lnTo>
                    <a:pt x="132" y="18"/>
                  </a:lnTo>
                  <a:lnTo>
                    <a:pt x="151" y="14"/>
                  </a:lnTo>
                  <a:lnTo>
                    <a:pt x="165" y="16"/>
                  </a:lnTo>
                  <a:lnTo>
                    <a:pt x="175" y="24"/>
                  </a:lnTo>
                  <a:lnTo>
                    <a:pt x="179" y="36"/>
                  </a:lnTo>
                  <a:lnTo>
                    <a:pt x="179" y="50"/>
                  </a:lnTo>
                  <a:lnTo>
                    <a:pt x="178" y="54"/>
                  </a:lnTo>
                  <a:lnTo>
                    <a:pt x="189" y="55"/>
                  </a:lnTo>
                  <a:lnTo>
                    <a:pt x="190" y="5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4" name="Freeform 20"/>
            <p:cNvSpPr>
              <a:spLocks/>
            </p:cNvSpPr>
            <p:nvPr/>
          </p:nvSpPr>
          <p:spPr bwMode="auto">
            <a:xfrm>
              <a:off x="8037513" y="2246313"/>
              <a:ext cx="369888" cy="460375"/>
            </a:xfrm>
            <a:custGeom>
              <a:avLst/>
              <a:gdLst/>
              <a:ahLst/>
              <a:cxnLst>
                <a:cxn ang="0">
                  <a:pos x="219" y="68"/>
                </a:cxn>
                <a:cxn ang="0">
                  <a:pos x="222" y="51"/>
                </a:cxn>
                <a:cxn ang="0">
                  <a:pos x="219" y="35"/>
                </a:cxn>
                <a:cxn ang="0">
                  <a:pos x="209" y="22"/>
                </a:cxn>
                <a:cxn ang="0">
                  <a:pos x="195" y="13"/>
                </a:cxn>
                <a:cxn ang="0">
                  <a:pos x="181" y="8"/>
                </a:cxn>
                <a:cxn ang="0">
                  <a:pos x="161" y="12"/>
                </a:cxn>
                <a:cxn ang="0">
                  <a:pos x="135" y="27"/>
                </a:cxn>
                <a:cxn ang="0">
                  <a:pos x="108" y="46"/>
                </a:cxn>
                <a:cxn ang="0">
                  <a:pos x="88" y="69"/>
                </a:cxn>
                <a:cxn ang="0">
                  <a:pos x="60" y="103"/>
                </a:cxn>
                <a:cxn ang="0">
                  <a:pos x="39" y="133"/>
                </a:cxn>
                <a:cxn ang="0">
                  <a:pos x="24" y="156"/>
                </a:cxn>
                <a:cxn ang="0">
                  <a:pos x="17" y="177"/>
                </a:cxn>
                <a:cxn ang="0">
                  <a:pos x="12" y="199"/>
                </a:cxn>
                <a:cxn ang="0">
                  <a:pos x="10" y="224"/>
                </a:cxn>
                <a:cxn ang="0">
                  <a:pos x="16" y="247"/>
                </a:cxn>
                <a:cxn ang="0">
                  <a:pos x="24" y="259"/>
                </a:cxn>
                <a:cxn ang="0">
                  <a:pos x="33" y="272"/>
                </a:cxn>
                <a:cxn ang="0">
                  <a:pos x="46" y="278"/>
                </a:cxn>
                <a:cxn ang="0">
                  <a:pos x="46" y="290"/>
                </a:cxn>
                <a:cxn ang="0">
                  <a:pos x="26" y="276"/>
                </a:cxn>
                <a:cxn ang="0">
                  <a:pos x="14" y="261"/>
                </a:cxn>
                <a:cxn ang="0">
                  <a:pos x="5" y="242"/>
                </a:cxn>
                <a:cxn ang="0">
                  <a:pos x="0" y="221"/>
                </a:cxn>
                <a:cxn ang="0">
                  <a:pos x="0" y="202"/>
                </a:cxn>
                <a:cxn ang="0">
                  <a:pos x="3" y="178"/>
                </a:cxn>
                <a:cxn ang="0">
                  <a:pos x="8" y="161"/>
                </a:cxn>
                <a:cxn ang="0">
                  <a:pos x="23" y="133"/>
                </a:cxn>
                <a:cxn ang="0">
                  <a:pos x="41" y="109"/>
                </a:cxn>
                <a:cxn ang="0">
                  <a:pos x="55" y="87"/>
                </a:cxn>
                <a:cxn ang="0">
                  <a:pos x="75" y="65"/>
                </a:cxn>
                <a:cxn ang="0">
                  <a:pos x="96" y="44"/>
                </a:cxn>
                <a:cxn ang="0">
                  <a:pos x="114" y="28"/>
                </a:cxn>
                <a:cxn ang="0">
                  <a:pos x="131" y="16"/>
                </a:cxn>
                <a:cxn ang="0">
                  <a:pos x="150" y="5"/>
                </a:cxn>
                <a:cxn ang="0">
                  <a:pos x="174" y="0"/>
                </a:cxn>
                <a:cxn ang="0">
                  <a:pos x="194" y="1"/>
                </a:cxn>
                <a:cxn ang="0">
                  <a:pos x="207" y="7"/>
                </a:cxn>
                <a:cxn ang="0">
                  <a:pos x="222" y="19"/>
                </a:cxn>
                <a:cxn ang="0">
                  <a:pos x="228" y="31"/>
                </a:cxn>
                <a:cxn ang="0">
                  <a:pos x="233" y="46"/>
                </a:cxn>
                <a:cxn ang="0">
                  <a:pos x="232" y="61"/>
                </a:cxn>
                <a:cxn ang="0">
                  <a:pos x="229" y="73"/>
                </a:cxn>
                <a:cxn ang="0">
                  <a:pos x="217" y="73"/>
                </a:cxn>
                <a:cxn ang="0">
                  <a:pos x="219" y="68"/>
                </a:cxn>
              </a:cxnLst>
              <a:rect l="0" t="0" r="r" b="b"/>
              <a:pathLst>
                <a:path w="233" h="290">
                  <a:moveTo>
                    <a:pt x="219" y="68"/>
                  </a:moveTo>
                  <a:lnTo>
                    <a:pt x="222" y="51"/>
                  </a:lnTo>
                  <a:lnTo>
                    <a:pt x="219" y="35"/>
                  </a:lnTo>
                  <a:lnTo>
                    <a:pt x="209" y="22"/>
                  </a:lnTo>
                  <a:lnTo>
                    <a:pt x="195" y="13"/>
                  </a:lnTo>
                  <a:lnTo>
                    <a:pt x="181" y="8"/>
                  </a:lnTo>
                  <a:lnTo>
                    <a:pt x="161" y="12"/>
                  </a:lnTo>
                  <a:lnTo>
                    <a:pt x="135" y="27"/>
                  </a:lnTo>
                  <a:lnTo>
                    <a:pt x="108" y="46"/>
                  </a:lnTo>
                  <a:lnTo>
                    <a:pt x="88" y="69"/>
                  </a:lnTo>
                  <a:lnTo>
                    <a:pt x="60" y="103"/>
                  </a:lnTo>
                  <a:lnTo>
                    <a:pt x="39" y="133"/>
                  </a:lnTo>
                  <a:lnTo>
                    <a:pt x="24" y="156"/>
                  </a:lnTo>
                  <a:lnTo>
                    <a:pt x="17" y="177"/>
                  </a:lnTo>
                  <a:lnTo>
                    <a:pt x="12" y="199"/>
                  </a:lnTo>
                  <a:lnTo>
                    <a:pt x="10" y="224"/>
                  </a:lnTo>
                  <a:lnTo>
                    <a:pt x="16" y="247"/>
                  </a:lnTo>
                  <a:lnTo>
                    <a:pt x="24" y="259"/>
                  </a:lnTo>
                  <a:lnTo>
                    <a:pt x="33" y="272"/>
                  </a:lnTo>
                  <a:lnTo>
                    <a:pt x="46" y="278"/>
                  </a:lnTo>
                  <a:lnTo>
                    <a:pt x="46" y="290"/>
                  </a:lnTo>
                  <a:lnTo>
                    <a:pt x="26" y="276"/>
                  </a:lnTo>
                  <a:lnTo>
                    <a:pt x="14" y="261"/>
                  </a:lnTo>
                  <a:lnTo>
                    <a:pt x="5" y="242"/>
                  </a:lnTo>
                  <a:lnTo>
                    <a:pt x="0" y="221"/>
                  </a:lnTo>
                  <a:lnTo>
                    <a:pt x="0" y="202"/>
                  </a:lnTo>
                  <a:lnTo>
                    <a:pt x="3" y="178"/>
                  </a:lnTo>
                  <a:lnTo>
                    <a:pt x="8" y="161"/>
                  </a:lnTo>
                  <a:lnTo>
                    <a:pt x="23" y="133"/>
                  </a:lnTo>
                  <a:lnTo>
                    <a:pt x="41" y="109"/>
                  </a:lnTo>
                  <a:lnTo>
                    <a:pt x="55" y="87"/>
                  </a:lnTo>
                  <a:lnTo>
                    <a:pt x="75" y="65"/>
                  </a:lnTo>
                  <a:lnTo>
                    <a:pt x="96" y="44"/>
                  </a:lnTo>
                  <a:lnTo>
                    <a:pt x="114" y="28"/>
                  </a:lnTo>
                  <a:lnTo>
                    <a:pt x="131" y="16"/>
                  </a:lnTo>
                  <a:lnTo>
                    <a:pt x="150" y="5"/>
                  </a:lnTo>
                  <a:lnTo>
                    <a:pt x="174" y="0"/>
                  </a:lnTo>
                  <a:lnTo>
                    <a:pt x="194" y="1"/>
                  </a:lnTo>
                  <a:lnTo>
                    <a:pt x="207" y="7"/>
                  </a:lnTo>
                  <a:lnTo>
                    <a:pt x="222" y="19"/>
                  </a:lnTo>
                  <a:lnTo>
                    <a:pt x="228" y="31"/>
                  </a:lnTo>
                  <a:lnTo>
                    <a:pt x="233" y="46"/>
                  </a:lnTo>
                  <a:lnTo>
                    <a:pt x="232" y="61"/>
                  </a:lnTo>
                  <a:lnTo>
                    <a:pt x="229" y="73"/>
                  </a:lnTo>
                  <a:lnTo>
                    <a:pt x="217" y="73"/>
                  </a:lnTo>
                  <a:lnTo>
                    <a:pt x="219" y="6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5" name="Freeform 21"/>
            <p:cNvSpPr>
              <a:spLocks/>
            </p:cNvSpPr>
            <p:nvPr/>
          </p:nvSpPr>
          <p:spPr bwMode="auto">
            <a:xfrm>
              <a:off x="8096250" y="2357438"/>
              <a:ext cx="374650" cy="506413"/>
            </a:xfrm>
            <a:custGeom>
              <a:avLst/>
              <a:gdLst/>
              <a:ahLst/>
              <a:cxnLst>
                <a:cxn ang="0">
                  <a:pos x="235" y="72"/>
                </a:cxn>
                <a:cxn ang="0">
                  <a:pos x="236" y="53"/>
                </a:cxn>
                <a:cxn ang="0">
                  <a:pos x="232" y="36"/>
                </a:cxn>
                <a:cxn ang="0">
                  <a:pos x="224" y="22"/>
                </a:cxn>
                <a:cxn ang="0">
                  <a:pos x="214" y="11"/>
                </a:cxn>
                <a:cxn ang="0">
                  <a:pos x="198" y="3"/>
                </a:cxn>
                <a:cxn ang="0">
                  <a:pos x="187" y="0"/>
                </a:cxn>
                <a:cxn ang="0">
                  <a:pos x="175" y="1"/>
                </a:cxn>
                <a:cxn ang="0">
                  <a:pos x="163" y="5"/>
                </a:cxn>
                <a:cxn ang="0">
                  <a:pos x="147" y="15"/>
                </a:cxn>
                <a:cxn ang="0">
                  <a:pos x="131" y="28"/>
                </a:cxn>
                <a:cxn ang="0">
                  <a:pos x="110" y="48"/>
                </a:cxn>
                <a:cxn ang="0">
                  <a:pos x="90" y="70"/>
                </a:cxn>
                <a:cxn ang="0">
                  <a:pos x="73" y="91"/>
                </a:cxn>
                <a:cxn ang="0">
                  <a:pos x="57" y="114"/>
                </a:cxn>
                <a:cxn ang="0">
                  <a:pos x="44" y="135"/>
                </a:cxn>
                <a:cxn ang="0">
                  <a:pos x="28" y="162"/>
                </a:cxn>
                <a:cxn ang="0">
                  <a:pos x="16" y="187"/>
                </a:cxn>
                <a:cxn ang="0">
                  <a:pos x="8" y="202"/>
                </a:cxn>
                <a:cxn ang="0">
                  <a:pos x="4" y="213"/>
                </a:cxn>
                <a:cxn ang="0">
                  <a:pos x="0" y="238"/>
                </a:cxn>
                <a:cxn ang="0">
                  <a:pos x="2" y="259"/>
                </a:cxn>
                <a:cxn ang="0">
                  <a:pos x="6" y="279"/>
                </a:cxn>
                <a:cxn ang="0">
                  <a:pos x="14" y="295"/>
                </a:cxn>
                <a:cxn ang="0">
                  <a:pos x="26" y="307"/>
                </a:cxn>
                <a:cxn ang="0">
                  <a:pos x="46" y="319"/>
                </a:cxn>
                <a:cxn ang="0">
                  <a:pos x="45" y="304"/>
                </a:cxn>
                <a:cxn ang="0">
                  <a:pos x="33" y="295"/>
                </a:cxn>
                <a:cxn ang="0">
                  <a:pos x="21" y="281"/>
                </a:cxn>
                <a:cxn ang="0">
                  <a:pos x="14" y="264"/>
                </a:cxn>
                <a:cxn ang="0">
                  <a:pos x="13" y="240"/>
                </a:cxn>
                <a:cxn ang="0">
                  <a:pos x="14" y="221"/>
                </a:cxn>
                <a:cxn ang="0">
                  <a:pos x="21" y="200"/>
                </a:cxn>
                <a:cxn ang="0">
                  <a:pos x="36" y="171"/>
                </a:cxn>
                <a:cxn ang="0">
                  <a:pos x="55" y="138"/>
                </a:cxn>
                <a:cxn ang="0">
                  <a:pos x="82" y="98"/>
                </a:cxn>
                <a:cxn ang="0">
                  <a:pos x="106" y="72"/>
                </a:cxn>
                <a:cxn ang="0">
                  <a:pos x="132" y="45"/>
                </a:cxn>
                <a:cxn ang="0">
                  <a:pos x="151" y="27"/>
                </a:cxn>
                <a:cxn ang="0">
                  <a:pos x="168" y="17"/>
                </a:cxn>
                <a:cxn ang="0">
                  <a:pos x="181" y="17"/>
                </a:cxn>
                <a:cxn ang="0">
                  <a:pos x="196" y="17"/>
                </a:cxn>
                <a:cxn ang="0">
                  <a:pos x="208" y="22"/>
                </a:cxn>
                <a:cxn ang="0">
                  <a:pos x="216" y="34"/>
                </a:cxn>
                <a:cxn ang="0">
                  <a:pos x="222" y="46"/>
                </a:cxn>
                <a:cxn ang="0">
                  <a:pos x="224" y="58"/>
                </a:cxn>
                <a:cxn ang="0">
                  <a:pos x="224" y="76"/>
                </a:cxn>
                <a:cxn ang="0">
                  <a:pos x="235" y="76"/>
                </a:cxn>
                <a:cxn ang="0">
                  <a:pos x="235" y="72"/>
                </a:cxn>
              </a:cxnLst>
              <a:rect l="0" t="0" r="r" b="b"/>
              <a:pathLst>
                <a:path w="236" h="319">
                  <a:moveTo>
                    <a:pt x="235" y="72"/>
                  </a:moveTo>
                  <a:lnTo>
                    <a:pt x="236" y="53"/>
                  </a:lnTo>
                  <a:lnTo>
                    <a:pt x="232" y="36"/>
                  </a:lnTo>
                  <a:lnTo>
                    <a:pt x="224" y="22"/>
                  </a:lnTo>
                  <a:lnTo>
                    <a:pt x="214" y="11"/>
                  </a:lnTo>
                  <a:lnTo>
                    <a:pt x="198" y="3"/>
                  </a:lnTo>
                  <a:lnTo>
                    <a:pt x="187" y="0"/>
                  </a:lnTo>
                  <a:lnTo>
                    <a:pt x="175" y="1"/>
                  </a:lnTo>
                  <a:lnTo>
                    <a:pt x="163" y="5"/>
                  </a:lnTo>
                  <a:lnTo>
                    <a:pt x="147" y="15"/>
                  </a:lnTo>
                  <a:lnTo>
                    <a:pt x="131" y="28"/>
                  </a:lnTo>
                  <a:lnTo>
                    <a:pt x="110" y="48"/>
                  </a:lnTo>
                  <a:lnTo>
                    <a:pt x="90" y="70"/>
                  </a:lnTo>
                  <a:lnTo>
                    <a:pt x="73" y="91"/>
                  </a:lnTo>
                  <a:lnTo>
                    <a:pt x="57" y="114"/>
                  </a:lnTo>
                  <a:lnTo>
                    <a:pt x="44" y="135"/>
                  </a:lnTo>
                  <a:lnTo>
                    <a:pt x="28" y="162"/>
                  </a:lnTo>
                  <a:lnTo>
                    <a:pt x="16" y="187"/>
                  </a:lnTo>
                  <a:lnTo>
                    <a:pt x="8" y="202"/>
                  </a:lnTo>
                  <a:lnTo>
                    <a:pt x="4" y="213"/>
                  </a:lnTo>
                  <a:lnTo>
                    <a:pt x="0" y="238"/>
                  </a:lnTo>
                  <a:lnTo>
                    <a:pt x="2" y="259"/>
                  </a:lnTo>
                  <a:lnTo>
                    <a:pt x="6" y="279"/>
                  </a:lnTo>
                  <a:lnTo>
                    <a:pt x="14" y="295"/>
                  </a:lnTo>
                  <a:lnTo>
                    <a:pt x="26" y="307"/>
                  </a:lnTo>
                  <a:lnTo>
                    <a:pt x="46" y="319"/>
                  </a:lnTo>
                  <a:lnTo>
                    <a:pt x="45" y="304"/>
                  </a:lnTo>
                  <a:lnTo>
                    <a:pt x="33" y="295"/>
                  </a:lnTo>
                  <a:lnTo>
                    <a:pt x="21" y="281"/>
                  </a:lnTo>
                  <a:lnTo>
                    <a:pt x="14" y="264"/>
                  </a:lnTo>
                  <a:lnTo>
                    <a:pt x="13" y="240"/>
                  </a:lnTo>
                  <a:lnTo>
                    <a:pt x="14" y="221"/>
                  </a:lnTo>
                  <a:lnTo>
                    <a:pt x="21" y="200"/>
                  </a:lnTo>
                  <a:lnTo>
                    <a:pt x="36" y="171"/>
                  </a:lnTo>
                  <a:lnTo>
                    <a:pt x="55" y="138"/>
                  </a:lnTo>
                  <a:lnTo>
                    <a:pt x="82" y="98"/>
                  </a:lnTo>
                  <a:lnTo>
                    <a:pt x="106" y="72"/>
                  </a:lnTo>
                  <a:lnTo>
                    <a:pt x="132" y="45"/>
                  </a:lnTo>
                  <a:lnTo>
                    <a:pt x="151" y="27"/>
                  </a:lnTo>
                  <a:lnTo>
                    <a:pt x="168" y="17"/>
                  </a:lnTo>
                  <a:lnTo>
                    <a:pt x="181" y="17"/>
                  </a:lnTo>
                  <a:lnTo>
                    <a:pt x="196" y="17"/>
                  </a:lnTo>
                  <a:lnTo>
                    <a:pt x="208" y="22"/>
                  </a:lnTo>
                  <a:lnTo>
                    <a:pt x="216" y="34"/>
                  </a:lnTo>
                  <a:lnTo>
                    <a:pt x="222" y="46"/>
                  </a:lnTo>
                  <a:lnTo>
                    <a:pt x="224" y="58"/>
                  </a:lnTo>
                  <a:lnTo>
                    <a:pt x="224" y="76"/>
                  </a:lnTo>
                  <a:lnTo>
                    <a:pt x="235" y="76"/>
                  </a:lnTo>
                  <a:lnTo>
                    <a:pt x="235" y="7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6" name="Freeform 22"/>
            <p:cNvSpPr>
              <a:spLocks/>
            </p:cNvSpPr>
            <p:nvPr/>
          </p:nvSpPr>
          <p:spPr bwMode="auto">
            <a:xfrm>
              <a:off x="8164513" y="2471738"/>
              <a:ext cx="654050" cy="519113"/>
            </a:xfrm>
            <a:custGeom>
              <a:avLst/>
              <a:gdLst/>
              <a:ahLst/>
              <a:cxnLst>
                <a:cxn ang="0">
                  <a:pos x="241" y="35"/>
                </a:cxn>
                <a:cxn ang="0">
                  <a:pos x="230" y="11"/>
                </a:cxn>
                <a:cxn ang="0">
                  <a:pos x="204" y="1"/>
                </a:cxn>
                <a:cxn ang="0">
                  <a:pos x="174" y="4"/>
                </a:cxn>
                <a:cxn ang="0">
                  <a:pos x="131" y="25"/>
                </a:cxn>
                <a:cxn ang="0">
                  <a:pos x="87" y="65"/>
                </a:cxn>
                <a:cxn ang="0">
                  <a:pos x="49" y="118"/>
                </a:cxn>
                <a:cxn ang="0">
                  <a:pos x="22" y="167"/>
                </a:cxn>
                <a:cxn ang="0">
                  <a:pos x="5" y="221"/>
                </a:cxn>
                <a:cxn ang="0">
                  <a:pos x="0" y="261"/>
                </a:cxn>
                <a:cxn ang="0">
                  <a:pos x="19" y="303"/>
                </a:cxn>
                <a:cxn ang="0">
                  <a:pos x="44" y="324"/>
                </a:cxn>
                <a:cxn ang="0">
                  <a:pos x="55" y="315"/>
                </a:cxn>
                <a:cxn ang="0">
                  <a:pos x="26" y="294"/>
                </a:cxn>
                <a:cxn ang="0">
                  <a:pos x="12" y="256"/>
                </a:cxn>
                <a:cxn ang="0">
                  <a:pos x="20" y="204"/>
                </a:cxn>
                <a:cxn ang="0">
                  <a:pos x="45" y="144"/>
                </a:cxn>
                <a:cxn ang="0">
                  <a:pos x="98" y="71"/>
                </a:cxn>
                <a:cxn ang="0">
                  <a:pos x="150" y="27"/>
                </a:cxn>
                <a:cxn ang="0">
                  <a:pos x="194" y="13"/>
                </a:cxn>
                <a:cxn ang="0">
                  <a:pos x="226" y="25"/>
                </a:cxn>
                <a:cxn ang="0">
                  <a:pos x="226" y="51"/>
                </a:cxn>
                <a:cxn ang="0">
                  <a:pos x="227" y="63"/>
                </a:cxn>
                <a:cxn ang="0">
                  <a:pos x="248" y="60"/>
                </a:cxn>
                <a:cxn ang="0">
                  <a:pos x="283" y="57"/>
                </a:cxn>
                <a:cxn ang="0">
                  <a:pos x="303" y="80"/>
                </a:cxn>
                <a:cxn ang="0">
                  <a:pos x="306" y="103"/>
                </a:cxn>
                <a:cxn ang="0">
                  <a:pos x="326" y="104"/>
                </a:cxn>
                <a:cxn ang="0">
                  <a:pos x="369" y="101"/>
                </a:cxn>
                <a:cxn ang="0">
                  <a:pos x="391" y="123"/>
                </a:cxn>
                <a:cxn ang="0">
                  <a:pos x="398" y="128"/>
                </a:cxn>
                <a:cxn ang="0">
                  <a:pos x="398" y="104"/>
                </a:cxn>
                <a:cxn ang="0">
                  <a:pos x="364" y="85"/>
                </a:cxn>
                <a:cxn ang="0">
                  <a:pos x="330" y="87"/>
                </a:cxn>
                <a:cxn ang="0">
                  <a:pos x="315" y="76"/>
                </a:cxn>
                <a:cxn ang="0">
                  <a:pos x="298" y="49"/>
                </a:cxn>
                <a:cxn ang="0">
                  <a:pos x="262" y="44"/>
                </a:cxn>
              </a:cxnLst>
              <a:rect l="0" t="0" r="r" b="b"/>
              <a:pathLst>
                <a:path w="412" h="327">
                  <a:moveTo>
                    <a:pt x="239" y="51"/>
                  </a:moveTo>
                  <a:lnTo>
                    <a:pt x="241" y="35"/>
                  </a:lnTo>
                  <a:lnTo>
                    <a:pt x="238" y="21"/>
                  </a:lnTo>
                  <a:lnTo>
                    <a:pt x="230" y="11"/>
                  </a:lnTo>
                  <a:lnTo>
                    <a:pt x="217" y="4"/>
                  </a:lnTo>
                  <a:lnTo>
                    <a:pt x="204" y="1"/>
                  </a:lnTo>
                  <a:lnTo>
                    <a:pt x="190" y="0"/>
                  </a:lnTo>
                  <a:lnTo>
                    <a:pt x="174" y="4"/>
                  </a:lnTo>
                  <a:lnTo>
                    <a:pt x="153" y="13"/>
                  </a:lnTo>
                  <a:lnTo>
                    <a:pt x="131" y="25"/>
                  </a:lnTo>
                  <a:lnTo>
                    <a:pt x="110" y="44"/>
                  </a:lnTo>
                  <a:lnTo>
                    <a:pt x="87" y="65"/>
                  </a:lnTo>
                  <a:lnTo>
                    <a:pt x="68" y="89"/>
                  </a:lnTo>
                  <a:lnTo>
                    <a:pt x="49" y="118"/>
                  </a:lnTo>
                  <a:lnTo>
                    <a:pt x="34" y="141"/>
                  </a:lnTo>
                  <a:lnTo>
                    <a:pt x="22" y="167"/>
                  </a:lnTo>
                  <a:lnTo>
                    <a:pt x="9" y="196"/>
                  </a:lnTo>
                  <a:lnTo>
                    <a:pt x="5" y="221"/>
                  </a:lnTo>
                  <a:lnTo>
                    <a:pt x="0" y="239"/>
                  </a:lnTo>
                  <a:lnTo>
                    <a:pt x="0" y="261"/>
                  </a:lnTo>
                  <a:lnTo>
                    <a:pt x="6" y="281"/>
                  </a:lnTo>
                  <a:lnTo>
                    <a:pt x="19" y="303"/>
                  </a:lnTo>
                  <a:lnTo>
                    <a:pt x="32" y="317"/>
                  </a:lnTo>
                  <a:lnTo>
                    <a:pt x="44" y="324"/>
                  </a:lnTo>
                  <a:lnTo>
                    <a:pt x="55" y="327"/>
                  </a:lnTo>
                  <a:lnTo>
                    <a:pt x="55" y="315"/>
                  </a:lnTo>
                  <a:lnTo>
                    <a:pt x="39" y="308"/>
                  </a:lnTo>
                  <a:lnTo>
                    <a:pt x="26" y="294"/>
                  </a:lnTo>
                  <a:lnTo>
                    <a:pt x="17" y="273"/>
                  </a:lnTo>
                  <a:lnTo>
                    <a:pt x="12" y="256"/>
                  </a:lnTo>
                  <a:lnTo>
                    <a:pt x="14" y="234"/>
                  </a:lnTo>
                  <a:lnTo>
                    <a:pt x="20" y="204"/>
                  </a:lnTo>
                  <a:lnTo>
                    <a:pt x="30" y="175"/>
                  </a:lnTo>
                  <a:lnTo>
                    <a:pt x="45" y="144"/>
                  </a:lnTo>
                  <a:lnTo>
                    <a:pt x="74" y="101"/>
                  </a:lnTo>
                  <a:lnTo>
                    <a:pt x="98" y="71"/>
                  </a:lnTo>
                  <a:lnTo>
                    <a:pt x="125" y="44"/>
                  </a:lnTo>
                  <a:lnTo>
                    <a:pt x="150" y="27"/>
                  </a:lnTo>
                  <a:lnTo>
                    <a:pt x="173" y="17"/>
                  </a:lnTo>
                  <a:lnTo>
                    <a:pt x="194" y="13"/>
                  </a:lnTo>
                  <a:lnTo>
                    <a:pt x="215" y="17"/>
                  </a:lnTo>
                  <a:lnTo>
                    <a:pt x="226" y="25"/>
                  </a:lnTo>
                  <a:lnTo>
                    <a:pt x="229" y="36"/>
                  </a:lnTo>
                  <a:lnTo>
                    <a:pt x="226" y="51"/>
                  </a:lnTo>
                  <a:lnTo>
                    <a:pt x="223" y="58"/>
                  </a:lnTo>
                  <a:lnTo>
                    <a:pt x="227" y="63"/>
                  </a:lnTo>
                  <a:lnTo>
                    <a:pt x="234" y="66"/>
                  </a:lnTo>
                  <a:lnTo>
                    <a:pt x="248" y="60"/>
                  </a:lnTo>
                  <a:lnTo>
                    <a:pt x="265" y="54"/>
                  </a:lnTo>
                  <a:lnTo>
                    <a:pt x="283" y="57"/>
                  </a:lnTo>
                  <a:lnTo>
                    <a:pt x="296" y="65"/>
                  </a:lnTo>
                  <a:lnTo>
                    <a:pt x="303" y="80"/>
                  </a:lnTo>
                  <a:lnTo>
                    <a:pt x="306" y="92"/>
                  </a:lnTo>
                  <a:lnTo>
                    <a:pt x="306" y="103"/>
                  </a:lnTo>
                  <a:lnTo>
                    <a:pt x="308" y="111"/>
                  </a:lnTo>
                  <a:lnTo>
                    <a:pt x="326" y="104"/>
                  </a:lnTo>
                  <a:lnTo>
                    <a:pt x="350" y="99"/>
                  </a:lnTo>
                  <a:lnTo>
                    <a:pt x="369" y="101"/>
                  </a:lnTo>
                  <a:lnTo>
                    <a:pt x="384" y="109"/>
                  </a:lnTo>
                  <a:lnTo>
                    <a:pt x="391" y="123"/>
                  </a:lnTo>
                  <a:lnTo>
                    <a:pt x="396" y="128"/>
                  </a:lnTo>
                  <a:lnTo>
                    <a:pt x="398" y="128"/>
                  </a:lnTo>
                  <a:lnTo>
                    <a:pt x="412" y="125"/>
                  </a:lnTo>
                  <a:lnTo>
                    <a:pt x="398" y="104"/>
                  </a:lnTo>
                  <a:lnTo>
                    <a:pt x="384" y="93"/>
                  </a:lnTo>
                  <a:lnTo>
                    <a:pt x="364" y="85"/>
                  </a:lnTo>
                  <a:lnTo>
                    <a:pt x="350" y="85"/>
                  </a:lnTo>
                  <a:lnTo>
                    <a:pt x="330" y="87"/>
                  </a:lnTo>
                  <a:lnTo>
                    <a:pt x="320" y="90"/>
                  </a:lnTo>
                  <a:lnTo>
                    <a:pt x="315" y="76"/>
                  </a:lnTo>
                  <a:lnTo>
                    <a:pt x="309" y="60"/>
                  </a:lnTo>
                  <a:lnTo>
                    <a:pt x="298" y="49"/>
                  </a:lnTo>
                  <a:lnTo>
                    <a:pt x="282" y="44"/>
                  </a:lnTo>
                  <a:lnTo>
                    <a:pt x="262" y="44"/>
                  </a:lnTo>
                  <a:lnTo>
                    <a:pt x="239"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7" name="Freeform 23"/>
            <p:cNvSpPr>
              <a:spLocks/>
            </p:cNvSpPr>
            <p:nvPr/>
          </p:nvSpPr>
          <p:spPr bwMode="auto">
            <a:xfrm>
              <a:off x="8239125" y="2587625"/>
              <a:ext cx="465138" cy="666750"/>
            </a:xfrm>
            <a:custGeom>
              <a:avLst/>
              <a:gdLst/>
              <a:ahLst/>
              <a:cxnLst>
                <a:cxn ang="0">
                  <a:pos x="0" y="211"/>
                </a:cxn>
                <a:cxn ang="0">
                  <a:pos x="24" y="137"/>
                </a:cxn>
                <a:cxn ang="0">
                  <a:pos x="59" y="80"/>
                </a:cxn>
                <a:cxn ang="0">
                  <a:pos x="117" y="21"/>
                </a:cxn>
                <a:cxn ang="0">
                  <a:pos x="159" y="0"/>
                </a:cxn>
                <a:cxn ang="0">
                  <a:pos x="154" y="8"/>
                </a:cxn>
                <a:cxn ang="0">
                  <a:pos x="102" y="51"/>
                </a:cxn>
                <a:cxn ang="0">
                  <a:pos x="53" y="113"/>
                </a:cxn>
                <a:cxn ang="0">
                  <a:pos x="26" y="177"/>
                </a:cxn>
                <a:cxn ang="0">
                  <a:pos x="15" y="234"/>
                </a:cxn>
                <a:cxn ang="0">
                  <a:pos x="22" y="279"/>
                </a:cxn>
                <a:cxn ang="0">
                  <a:pos x="35" y="306"/>
                </a:cxn>
                <a:cxn ang="0">
                  <a:pos x="64" y="337"/>
                </a:cxn>
                <a:cxn ang="0">
                  <a:pos x="95" y="356"/>
                </a:cxn>
                <a:cxn ang="0">
                  <a:pos x="65" y="305"/>
                </a:cxn>
                <a:cxn ang="0">
                  <a:pos x="64" y="237"/>
                </a:cxn>
                <a:cxn ang="0">
                  <a:pos x="81" y="184"/>
                </a:cxn>
                <a:cxn ang="0">
                  <a:pos x="114" y="139"/>
                </a:cxn>
                <a:cxn ang="0">
                  <a:pos x="162" y="95"/>
                </a:cxn>
                <a:cxn ang="0">
                  <a:pos x="222" y="47"/>
                </a:cxn>
                <a:cxn ang="0">
                  <a:pos x="269" y="23"/>
                </a:cxn>
                <a:cxn ang="0">
                  <a:pos x="257" y="41"/>
                </a:cxn>
                <a:cxn ang="0">
                  <a:pos x="196" y="80"/>
                </a:cxn>
                <a:cxn ang="0">
                  <a:pos x="143" y="126"/>
                </a:cxn>
                <a:cxn ang="0">
                  <a:pos x="103" y="172"/>
                </a:cxn>
                <a:cxn ang="0">
                  <a:pos x="83" y="217"/>
                </a:cxn>
                <a:cxn ang="0">
                  <a:pos x="76" y="268"/>
                </a:cxn>
                <a:cxn ang="0">
                  <a:pos x="88" y="317"/>
                </a:cxn>
                <a:cxn ang="0">
                  <a:pos x="116" y="365"/>
                </a:cxn>
                <a:cxn ang="0">
                  <a:pos x="141" y="394"/>
                </a:cxn>
                <a:cxn ang="0">
                  <a:pos x="190" y="410"/>
                </a:cxn>
                <a:cxn ang="0">
                  <a:pos x="173" y="415"/>
                </a:cxn>
                <a:cxn ang="0">
                  <a:pos x="131" y="398"/>
                </a:cxn>
                <a:cxn ang="0">
                  <a:pos x="97" y="367"/>
                </a:cxn>
                <a:cxn ang="0">
                  <a:pos x="48" y="339"/>
                </a:cxn>
                <a:cxn ang="0">
                  <a:pos x="21" y="308"/>
                </a:cxn>
                <a:cxn ang="0">
                  <a:pos x="3" y="260"/>
                </a:cxn>
              </a:cxnLst>
              <a:rect l="0" t="0" r="r" b="b"/>
              <a:pathLst>
                <a:path w="293" h="420">
                  <a:moveTo>
                    <a:pt x="2" y="246"/>
                  </a:moveTo>
                  <a:lnTo>
                    <a:pt x="0" y="211"/>
                  </a:lnTo>
                  <a:lnTo>
                    <a:pt x="8" y="175"/>
                  </a:lnTo>
                  <a:lnTo>
                    <a:pt x="24" y="137"/>
                  </a:lnTo>
                  <a:lnTo>
                    <a:pt x="40" y="107"/>
                  </a:lnTo>
                  <a:lnTo>
                    <a:pt x="59" y="80"/>
                  </a:lnTo>
                  <a:lnTo>
                    <a:pt x="89" y="46"/>
                  </a:lnTo>
                  <a:lnTo>
                    <a:pt x="117" y="21"/>
                  </a:lnTo>
                  <a:lnTo>
                    <a:pt x="143" y="6"/>
                  </a:lnTo>
                  <a:lnTo>
                    <a:pt x="159" y="0"/>
                  </a:lnTo>
                  <a:lnTo>
                    <a:pt x="165" y="2"/>
                  </a:lnTo>
                  <a:lnTo>
                    <a:pt x="154" y="8"/>
                  </a:lnTo>
                  <a:lnTo>
                    <a:pt x="124" y="28"/>
                  </a:lnTo>
                  <a:lnTo>
                    <a:pt x="102" y="51"/>
                  </a:lnTo>
                  <a:lnTo>
                    <a:pt x="76" y="80"/>
                  </a:lnTo>
                  <a:lnTo>
                    <a:pt x="53" y="113"/>
                  </a:lnTo>
                  <a:lnTo>
                    <a:pt x="38" y="145"/>
                  </a:lnTo>
                  <a:lnTo>
                    <a:pt x="26" y="177"/>
                  </a:lnTo>
                  <a:lnTo>
                    <a:pt x="17" y="207"/>
                  </a:lnTo>
                  <a:lnTo>
                    <a:pt x="15" y="234"/>
                  </a:lnTo>
                  <a:lnTo>
                    <a:pt x="17" y="258"/>
                  </a:lnTo>
                  <a:lnTo>
                    <a:pt x="22" y="279"/>
                  </a:lnTo>
                  <a:lnTo>
                    <a:pt x="22" y="282"/>
                  </a:lnTo>
                  <a:lnTo>
                    <a:pt x="35" y="306"/>
                  </a:lnTo>
                  <a:lnTo>
                    <a:pt x="48" y="325"/>
                  </a:lnTo>
                  <a:lnTo>
                    <a:pt x="64" y="337"/>
                  </a:lnTo>
                  <a:lnTo>
                    <a:pt x="81" y="348"/>
                  </a:lnTo>
                  <a:lnTo>
                    <a:pt x="95" y="356"/>
                  </a:lnTo>
                  <a:lnTo>
                    <a:pt x="77" y="330"/>
                  </a:lnTo>
                  <a:lnTo>
                    <a:pt x="65" y="305"/>
                  </a:lnTo>
                  <a:lnTo>
                    <a:pt x="61" y="274"/>
                  </a:lnTo>
                  <a:lnTo>
                    <a:pt x="64" y="237"/>
                  </a:lnTo>
                  <a:lnTo>
                    <a:pt x="71" y="206"/>
                  </a:lnTo>
                  <a:lnTo>
                    <a:pt x="81" y="184"/>
                  </a:lnTo>
                  <a:lnTo>
                    <a:pt x="93" y="165"/>
                  </a:lnTo>
                  <a:lnTo>
                    <a:pt x="114" y="139"/>
                  </a:lnTo>
                  <a:lnTo>
                    <a:pt x="137" y="113"/>
                  </a:lnTo>
                  <a:lnTo>
                    <a:pt x="162" y="95"/>
                  </a:lnTo>
                  <a:lnTo>
                    <a:pt x="188" y="72"/>
                  </a:lnTo>
                  <a:lnTo>
                    <a:pt x="222" y="47"/>
                  </a:lnTo>
                  <a:lnTo>
                    <a:pt x="245" y="34"/>
                  </a:lnTo>
                  <a:lnTo>
                    <a:pt x="269" y="23"/>
                  </a:lnTo>
                  <a:lnTo>
                    <a:pt x="293" y="21"/>
                  </a:lnTo>
                  <a:lnTo>
                    <a:pt x="257" y="41"/>
                  </a:lnTo>
                  <a:lnTo>
                    <a:pt x="226" y="59"/>
                  </a:lnTo>
                  <a:lnTo>
                    <a:pt x="196" y="80"/>
                  </a:lnTo>
                  <a:lnTo>
                    <a:pt x="167" y="104"/>
                  </a:lnTo>
                  <a:lnTo>
                    <a:pt x="143" y="126"/>
                  </a:lnTo>
                  <a:lnTo>
                    <a:pt x="121" y="149"/>
                  </a:lnTo>
                  <a:lnTo>
                    <a:pt x="103" y="172"/>
                  </a:lnTo>
                  <a:lnTo>
                    <a:pt x="92" y="192"/>
                  </a:lnTo>
                  <a:lnTo>
                    <a:pt x="83" y="217"/>
                  </a:lnTo>
                  <a:lnTo>
                    <a:pt x="77" y="239"/>
                  </a:lnTo>
                  <a:lnTo>
                    <a:pt x="76" y="268"/>
                  </a:lnTo>
                  <a:lnTo>
                    <a:pt x="77" y="293"/>
                  </a:lnTo>
                  <a:lnTo>
                    <a:pt x="88" y="317"/>
                  </a:lnTo>
                  <a:lnTo>
                    <a:pt x="102" y="341"/>
                  </a:lnTo>
                  <a:lnTo>
                    <a:pt x="116" y="365"/>
                  </a:lnTo>
                  <a:lnTo>
                    <a:pt x="132" y="382"/>
                  </a:lnTo>
                  <a:lnTo>
                    <a:pt x="141" y="394"/>
                  </a:lnTo>
                  <a:lnTo>
                    <a:pt x="161" y="401"/>
                  </a:lnTo>
                  <a:lnTo>
                    <a:pt x="190" y="410"/>
                  </a:lnTo>
                  <a:lnTo>
                    <a:pt x="184" y="420"/>
                  </a:lnTo>
                  <a:lnTo>
                    <a:pt x="173" y="415"/>
                  </a:lnTo>
                  <a:lnTo>
                    <a:pt x="151" y="407"/>
                  </a:lnTo>
                  <a:lnTo>
                    <a:pt x="131" y="398"/>
                  </a:lnTo>
                  <a:lnTo>
                    <a:pt x="112" y="382"/>
                  </a:lnTo>
                  <a:lnTo>
                    <a:pt x="97" y="367"/>
                  </a:lnTo>
                  <a:lnTo>
                    <a:pt x="72" y="353"/>
                  </a:lnTo>
                  <a:lnTo>
                    <a:pt x="48" y="339"/>
                  </a:lnTo>
                  <a:lnTo>
                    <a:pt x="35" y="328"/>
                  </a:lnTo>
                  <a:lnTo>
                    <a:pt x="21" y="308"/>
                  </a:lnTo>
                  <a:lnTo>
                    <a:pt x="10" y="283"/>
                  </a:lnTo>
                  <a:lnTo>
                    <a:pt x="3" y="260"/>
                  </a:lnTo>
                  <a:lnTo>
                    <a:pt x="2" y="24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8" name="Freeform 24"/>
            <p:cNvSpPr>
              <a:spLocks/>
            </p:cNvSpPr>
            <p:nvPr/>
          </p:nvSpPr>
          <p:spPr bwMode="auto">
            <a:xfrm>
              <a:off x="8470900" y="2665413"/>
              <a:ext cx="603250" cy="506413"/>
            </a:xfrm>
            <a:custGeom>
              <a:avLst/>
              <a:gdLst/>
              <a:ahLst/>
              <a:cxnLst>
                <a:cxn ang="0">
                  <a:pos x="360" y="65"/>
                </a:cxn>
                <a:cxn ang="0">
                  <a:pos x="371" y="78"/>
                </a:cxn>
                <a:cxn ang="0">
                  <a:pos x="378" y="88"/>
                </a:cxn>
                <a:cxn ang="0">
                  <a:pos x="380" y="95"/>
                </a:cxn>
                <a:cxn ang="0">
                  <a:pos x="376" y="99"/>
                </a:cxn>
                <a:cxn ang="0">
                  <a:pos x="374" y="99"/>
                </a:cxn>
                <a:cxn ang="0">
                  <a:pos x="364" y="96"/>
                </a:cxn>
                <a:cxn ang="0">
                  <a:pos x="353" y="87"/>
                </a:cxn>
                <a:cxn ang="0">
                  <a:pos x="335" y="61"/>
                </a:cxn>
                <a:cxn ang="0">
                  <a:pos x="309" y="44"/>
                </a:cxn>
                <a:cxn ang="0">
                  <a:pos x="289" y="33"/>
                </a:cxn>
                <a:cxn ang="0">
                  <a:pos x="266" y="22"/>
                </a:cxn>
                <a:cxn ang="0">
                  <a:pos x="241" y="16"/>
                </a:cxn>
                <a:cxn ang="0">
                  <a:pos x="217" y="12"/>
                </a:cxn>
                <a:cxn ang="0">
                  <a:pos x="191" y="14"/>
                </a:cxn>
                <a:cxn ang="0">
                  <a:pos x="166" y="22"/>
                </a:cxn>
                <a:cxn ang="0">
                  <a:pos x="140" y="33"/>
                </a:cxn>
                <a:cxn ang="0">
                  <a:pos x="111" y="50"/>
                </a:cxn>
                <a:cxn ang="0">
                  <a:pos x="86" y="72"/>
                </a:cxn>
                <a:cxn ang="0">
                  <a:pos x="62" y="102"/>
                </a:cxn>
                <a:cxn ang="0">
                  <a:pos x="44" y="126"/>
                </a:cxn>
                <a:cxn ang="0">
                  <a:pos x="30" y="150"/>
                </a:cxn>
                <a:cxn ang="0">
                  <a:pos x="18" y="179"/>
                </a:cxn>
                <a:cxn ang="0">
                  <a:pos x="13" y="208"/>
                </a:cxn>
                <a:cxn ang="0">
                  <a:pos x="12" y="240"/>
                </a:cxn>
                <a:cxn ang="0">
                  <a:pos x="13" y="255"/>
                </a:cxn>
                <a:cxn ang="0">
                  <a:pos x="13" y="278"/>
                </a:cxn>
                <a:cxn ang="0">
                  <a:pos x="21" y="293"/>
                </a:cxn>
                <a:cxn ang="0">
                  <a:pos x="35" y="308"/>
                </a:cxn>
                <a:cxn ang="0">
                  <a:pos x="28" y="319"/>
                </a:cxn>
                <a:cxn ang="0">
                  <a:pos x="26" y="319"/>
                </a:cxn>
                <a:cxn ang="0">
                  <a:pos x="26" y="317"/>
                </a:cxn>
                <a:cxn ang="0">
                  <a:pos x="11" y="297"/>
                </a:cxn>
                <a:cxn ang="0">
                  <a:pos x="3" y="278"/>
                </a:cxn>
                <a:cxn ang="0">
                  <a:pos x="0" y="254"/>
                </a:cxn>
                <a:cxn ang="0">
                  <a:pos x="0" y="222"/>
                </a:cxn>
                <a:cxn ang="0">
                  <a:pos x="3" y="194"/>
                </a:cxn>
                <a:cxn ang="0">
                  <a:pos x="10" y="165"/>
                </a:cxn>
                <a:cxn ang="0">
                  <a:pos x="24" y="135"/>
                </a:cxn>
                <a:cxn ang="0">
                  <a:pos x="43" y="107"/>
                </a:cxn>
                <a:cxn ang="0">
                  <a:pos x="65" y="77"/>
                </a:cxn>
                <a:cxn ang="0">
                  <a:pos x="87" y="54"/>
                </a:cxn>
                <a:cxn ang="0">
                  <a:pos x="111" y="34"/>
                </a:cxn>
                <a:cxn ang="0">
                  <a:pos x="140" y="20"/>
                </a:cxn>
                <a:cxn ang="0">
                  <a:pos x="170" y="8"/>
                </a:cxn>
                <a:cxn ang="0">
                  <a:pos x="202" y="1"/>
                </a:cxn>
                <a:cxn ang="0">
                  <a:pos x="226" y="0"/>
                </a:cxn>
                <a:cxn ang="0">
                  <a:pos x="257" y="5"/>
                </a:cxn>
                <a:cxn ang="0">
                  <a:pos x="286" y="16"/>
                </a:cxn>
                <a:cxn ang="0">
                  <a:pos x="317" y="31"/>
                </a:cxn>
                <a:cxn ang="0">
                  <a:pos x="343" y="49"/>
                </a:cxn>
                <a:cxn ang="0">
                  <a:pos x="360" y="65"/>
                </a:cxn>
              </a:cxnLst>
              <a:rect l="0" t="0" r="r" b="b"/>
              <a:pathLst>
                <a:path w="380" h="319">
                  <a:moveTo>
                    <a:pt x="360" y="65"/>
                  </a:moveTo>
                  <a:lnTo>
                    <a:pt x="371" y="78"/>
                  </a:lnTo>
                  <a:lnTo>
                    <a:pt x="378" y="88"/>
                  </a:lnTo>
                  <a:lnTo>
                    <a:pt x="380" y="95"/>
                  </a:lnTo>
                  <a:lnTo>
                    <a:pt x="376" y="99"/>
                  </a:lnTo>
                  <a:lnTo>
                    <a:pt x="374" y="99"/>
                  </a:lnTo>
                  <a:lnTo>
                    <a:pt x="364" y="96"/>
                  </a:lnTo>
                  <a:lnTo>
                    <a:pt x="353" y="87"/>
                  </a:lnTo>
                  <a:lnTo>
                    <a:pt x="335" y="61"/>
                  </a:lnTo>
                  <a:lnTo>
                    <a:pt x="309" y="44"/>
                  </a:lnTo>
                  <a:lnTo>
                    <a:pt x="289" y="33"/>
                  </a:lnTo>
                  <a:lnTo>
                    <a:pt x="266" y="22"/>
                  </a:lnTo>
                  <a:lnTo>
                    <a:pt x="241" y="16"/>
                  </a:lnTo>
                  <a:lnTo>
                    <a:pt x="217" y="12"/>
                  </a:lnTo>
                  <a:lnTo>
                    <a:pt x="191" y="14"/>
                  </a:lnTo>
                  <a:lnTo>
                    <a:pt x="166" y="22"/>
                  </a:lnTo>
                  <a:lnTo>
                    <a:pt x="140" y="33"/>
                  </a:lnTo>
                  <a:lnTo>
                    <a:pt x="111" y="50"/>
                  </a:lnTo>
                  <a:lnTo>
                    <a:pt x="86" y="72"/>
                  </a:lnTo>
                  <a:lnTo>
                    <a:pt x="62" y="102"/>
                  </a:lnTo>
                  <a:lnTo>
                    <a:pt x="44" y="126"/>
                  </a:lnTo>
                  <a:lnTo>
                    <a:pt x="30" y="150"/>
                  </a:lnTo>
                  <a:lnTo>
                    <a:pt x="18" y="179"/>
                  </a:lnTo>
                  <a:lnTo>
                    <a:pt x="13" y="208"/>
                  </a:lnTo>
                  <a:lnTo>
                    <a:pt x="12" y="240"/>
                  </a:lnTo>
                  <a:lnTo>
                    <a:pt x="13" y="255"/>
                  </a:lnTo>
                  <a:lnTo>
                    <a:pt x="13" y="278"/>
                  </a:lnTo>
                  <a:lnTo>
                    <a:pt x="21" y="293"/>
                  </a:lnTo>
                  <a:lnTo>
                    <a:pt x="35" y="308"/>
                  </a:lnTo>
                  <a:lnTo>
                    <a:pt x="28" y="319"/>
                  </a:lnTo>
                  <a:lnTo>
                    <a:pt x="26" y="319"/>
                  </a:lnTo>
                  <a:lnTo>
                    <a:pt x="26" y="317"/>
                  </a:lnTo>
                  <a:lnTo>
                    <a:pt x="11" y="297"/>
                  </a:lnTo>
                  <a:lnTo>
                    <a:pt x="3" y="278"/>
                  </a:lnTo>
                  <a:lnTo>
                    <a:pt x="0" y="254"/>
                  </a:lnTo>
                  <a:lnTo>
                    <a:pt x="0" y="222"/>
                  </a:lnTo>
                  <a:lnTo>
                    <a:pt x="3" y="194"/>
                  </a:lnTo>
                  <a:lnTo>
                    <a:pt x="10" y="165"/>
                  </a:lnTo>
                  <a:lnTo>
                    <a:pt x="24" y="135"/>
                  </a:lnTo>
                  <a:lnTo>
                    <a:pt x="43" y="107"/>
                  </a:lnTo>
                  <a:lnTo>
                    <a:pt x="65" y="77"/>
                  </a:lnTo>
                  <a:lnTo>
                    <a:pt x="87" y="54"/>
                  </a:lnTo>
                  <a:lnTo>
                    <a:pt x="111" y="34"/>
                  </a:lnTo>
                  <a:lnTo>
                    <a:pt x="140" y="20"/>
                  </a:lnTo>
                  <a:lnTo>
                    <a:pt x="170" y="8"/>
                  </a:lnTo>
                  <a:lnTo>
                    <a:pt x="202" y="1"/>
                  </a:lnTo>
                  <a:lnTo>
                    <a:pt x="226" y="0"/>
                  </a:lnTo>
                  <a:lnTo>
                    <a:pt x="257" y="5"/>
                  </a:lnTo>
                  <a:lnTo>
                    <a:pt x="286" y="16"/>
                  </a:lnTo>
                  <a:lnTo>
                    <a:pt x="317" y="31"/>
                  </a:lnTo>
                  <a:lnTo>
                    <a:pt x="343" y="49"/>
                  </a:lnTo>
                  <a:lnTo>
                    <a:pt x="360" y="6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9" name="Freeform 25"/>
            <p:cNvSpPr>
              <a:spLocks/>
            </p:cNvSpPr>
            <p:nvPr/>
          </p:nvSpPr>
          <p:spPr bwMode="auto">
            <a:xfrm>
              <a:off x="8529638" y="2743200"/>
              <a:ext cx="414338" cy="376238"/>
            </a:xfrm>
            <a:custGeom>
              <a:avLst/>
              <a:gdLst/>
              <a:ahLst/>
              <a:cxnLst>
                <a:cxn ang="0">
                  <a:pos x="83" y="1"/>
                </a:cxn>
                <a:cxn ang="0">
                  <a:pos x="102" y="3"/>
                </a:cxn>
                <a:cxn ang="0">
                  <a:pos x="120" y="7"/>
                </a:cxn>
                <a:cxn ang="0">
                  <a:pos x="139" y="17"/>
                </a:cxn>
                <a:cxn ang="0">
                  <a:pos x="166" y="24"/>
                </a:cxn>
                <a:cxn ang="0">
                  <a:pos x="173" y="39"/>
                </a:cxn>
                <a:cxn ang="0">
                  <a:pos x="192" y="44"/>
                </a:cxn>
                <a:cxn ang="0">
                  <a:pos x="205" y="30"/>
                </a:cxn>
                <a:cxn ang="0">
                  <a:pos x="229" y="28"/>
                </a:cxn>
                <a:cxn ang="0">
                  <a:pos x="252" y="42"/>
                </a:cxn>
                <a:cxn ang="0">
                  <a:pos x="261" y="63"/>
                </a:cxn>
                <a:cxn ang="0">
                  <a:pos x="249" y="83"/>
                </a:cxn>
                <a:cxn ang="0">
                  <a:pos x="226" y="90"/>
                </a:cxn>
                <a:cxn ang="0">
                  <a:pos x="200" y="81"/>
                </a:cxn>
                <a:cxn ang="0">
                  <a:pos x="190" y="85"/>
                </a:cxn>
                <a:cxn ang="0">
                  <a:pos x="207" y="120"/>
                </a:cxn>
                <a:cxn ang="0">
                  <a:pos x="202" y="148"/>
                </a:cxn>
                <a:cxn ang="0">
                  <a:pos x="179" y="174"/>
                </a:cxn>
                <a:cxn ang="0">
                  <a:pos x="147" y="186"/>
                </a:cxn>
                <a:cxn ang="0">
                  <a:pos x="118" y="181"/>
                </a:cxn>
                <a:cxn ang="0">
                  <a:pos x="100" y="166"/>
                </a:cxn>
                <a:cxn ang="0">
                  <a:pos x="100" y="212"/>
                </a:cxn>
                <a:cxn ang="0">
                  <a:pos x="77" y="235"/>
                </a:cxn>
                <a:cxn ang="0">
                  <a:pos x="45" y="236"/>
                </a:cxn>
                <a:cxn ang="0">
                  <a:pos x="20" y="224"/>
                </a:cxn>
                <a:cxn ang="0">
                  <a:pos x="4" y="200"/>
                </a:cxn>
                <a:cxn ang="0">
                  <a:pos x="2" y="167"/>
                </a:cxn>
                <a:cxn ang="0">
                  <a:pos x="25" y="145"/>
                </a:cxn>
                <a:cxn ang="0">
                  <a:pos x="55" y="129"/>
                </a:cxn>
                <a:cxn ang="0">
                  <a:pos x="74" y="126"/>
                </a:cxn>
                <a:cxn ang="0">
                  <a:pos x="52" y="116"/>
                </a:cxn>
                <a:cxn ang="0">
                  <a:pos x="44" y="107"/>
                </a:cxn>
                <a:cxn ang="0">
                  <a:pos x="25" y="92"/>
                </a:cxn>
                <a:cxn ang="0">
                  <a:pos x="21" y="65"/>
                </a:cxn>
                <a:cxn ang="0">
                  <a:pos x="30" y="35"/>
                </a:cxn>
                <a:cxn ang="0">
                  <a:pos x="69" y="3"/>
                </a:cxn>
              </a:cxnLst>
              <a:rect l="0" t="0" r="r" b="b"/>
              <a:pathLst>
                <a:path w="261" h="237">
                  <a:moveTo>
                    <a:pt x="69" y="3"/>
                  </a:moveTo>
                  <a:lnTo>
                    <a:pt x="83" y="1"/>
                  </a:lnTo>
                  <a:lnTo>
                    <a:pt x="96" y="0"/>
                  </a:lnTo>
                  <a:lnTo>
                    <a:pt x="102" y="3"/>
                  </a:lnTo>
                  <a:lnTo>
                    <a:pt x="111" y="3"/>
                  </a:lnTo>
                  <a:lnTo>
                    <a:pt x="120" y="7"/>
                  </a:lnTo>
                  <a:lnTo>
                    <a:pt x="128" y="20"/>
                  </a:lnTo>
                  <a:lnTo>
                    <a:pt x="139" y="17"/>
                  </a:lnTo>
                  <a:lnTo>
                    <a:pt x="152" y="19"/>
                  </a:lnTo>
                  <a:lnTo>
                    <a:pt x="166" y="24"/>
                  </a:lnTo>
                  <a:lnTo>
                    <a:pt x="170" y="33"/>
                  </a:lnTo>
                  <a:lnTo>
                    <a:pt x="173" y="39"/>
                  </a:lnTo>
                  <a:lnTo>
                    <a:pt x="187" y="42"/>
                  </a:lnTo>
                  <a:lnTo>
                    <a:pt x="192" y="44"/>
                  </a:lnTo>
                  <a:lnTo>
                    <a:pt x="195" y="35"/>
                  </a:lnTo>
                  <a:lnTo>
                    <a:pt x="205" y="30"/>
                  </a:lnTo>
                  <a:lnTo>
                    <a:pt x="215" y="27"/>
                  </a:lnTo>
                  <a:lnTo>
                    <a:pt x="229" y="28"/>
                  </a:lnTo>
                  <a:lnTo>
                    <a:pt x="240" y="35"/>
                  </a:lnTo>
                  <a:lnTo>
                    <a:pt x="252" y="42"/>
                  </a:lnTo>
                  <a:lnTo>
                    <a:pt x="260" y="53"/>
                  </a:lnTo>
                  <a:lnTo>
                    <a:pt x="261" y="63"/>
                  </a:lnTo>
                  <a:lnTo>
                    <a:pt x="258" y="76"/>
                  </a:lnTo>
                  <a:lnTo>
                    <a:pt x="249" y="83"/>
                  </a:lnTo>
                  <a:lnTo>
                    <a:pt x="240" y="88"/>
                  </a:lnTo>
                  <a:lnTo>
                    <a:pt x="226" y="90"/>
                  </a:lnTo>
                  <a:lnTo>
                    <a:pt x="213" y="89"/>
                  </a:lnTo>
                  <a:lnTo>
                    <a:pt x="200" y="81"/>
                  </a:lnTo>
                  <a:lnTo>
                    <a:pt x="196" y="76"/>
                  </a:lnTo>
                  <a:lnTo>
                    <a:pt x="190" y="85"/>
                  </a:lnTo>
                  <a:lnTo>
                    <a:pt x="203" y="104"/>
                  </a:lnTo>
                  <a:lnTo>
                    <a:pt x="207" y="120"/>
                  </a:lnTo>
                  <a:lnTo>
                    <a:pt x="206" y="133"/>
                  </a:lnTo>
                  <a:lnTo>
                    <a:pt x="202" y="148"/>
                  </a:lnTo>
                  <a:lnTo>
                    <a:pt x="192" y="161"/>
                  </a:lnTo>
                  <a:lnTo>
                    <a:pt x="179" y="174"/>
                  </a:lnTo>
                  <a:lnTo>
                    <a:pt x="163" y="182"/>
                  </a:lnTo>
                  <a:lnTo>
                    <a:pt x="147" y="186"/>
                  </a:lnTo>
                  <a:lnTo>
                    <a:pt x="130" y="186"/>
                  </a:lnTo>
                  <a:lnTo>
                    <a:pt x="118" y="181"/>
                  </a:lnTo>
                  <a:lnTo>
                    <a:pt x="109" y="176"/>
                  </a:lnTo>
                  <a:lnTo>
                    <a:pt x="100" y="166"/>
                  </a:lnTo>
                  <a:lnTo>
                    <a:pt x="103" y="192"/>
                  </a:lnTo>
                  <a:lnTo>
                    <a:pt x="100" y="212"/>
                  </a:lnTo>
                  <a:lnTo>
                    <a:pt x="90" y="226"/>
                  </a:lnTo>
                  <a:lnTo>
                    <a:pt x="77" y="235"/>
                  </a:lnTo>
                  <a:lnTo>
                    <a:pt x="58" y="237"/>
                  </a:lnTo>
                  <a:lnTo>
                    <a:pt x="45" y="236"/>
                  </a:lnTo>
                  <a:lnTo>
                    <a:pt x="32" y="230"/>
                  </a:lnTo>
                  <a:lnTo>
                    <a:pt x="20" y="224"/>
                  </a:lnTo>
                  <a:lnTo>
                    <a:pt x="12" y="210"/>
                  </a:lnTo>
                  <a:lnTo>
                    <a:pt x="4" y="200"/>
                  </a:lnTo>
                  <a:lnTo>
                    <a:pt x="0" y="185"/>
                  </a:lnTo>
                  <a:lnTo>
                    <a:pt x="2" y="167"/>
                  </a:lnTo>
                  <a:lnTo>
                    <a:pt x="11" y="156"/>
                  </a:lnTo>
                  <a:lnTo>
                    <a:pt x="25" y="145"/>
                  </a:lnTo>
                  <a:lnTo>
                    <a:pt x="39" y="134"/>
                  </a:lnTo>
                  <a:lnTo>
                    <a:pt x="55" y="129"/>
                  </a:lnTo>
                  <a:lnTo>
                    <a:pt x="77" y="133"/>
                  </a:lnTo>
                  <a:lnTo>
                    <a:pt x="74" y="126"/>
                  </a:lnTo>
                  <a:lnTo>
                    <a:pt x="61" y="122"/>
                  </a:lnTo>
                  <a:lnTo>
                    <a:pt x="52" y="116"/>
                  </a:lnTo>
                  <a:lnTo>
                    <a:pt x="46" y="107"/>
                  </a:lnTo>
                  <a:lnTo>
                    <a:pt x="44" y="107"/>
                  </a:lnTo>
                  <a:lnTo>
                    <a:pt x="32" y="101"/>
                  </a:lnTo>
                  <a:lnTo>
                    <a:pt x="25" y="92"/>
                  </a:lnTo>
                  <a:lnTo>
                    <a:pt x="21" y="77"/>
                  </a:lnTo>
                  <a:lnTo>
                    <a:pt x="21" y="65"/>
                  </a:lnTo>
                  <a:lnTo>
                    <a:pt x="17" y="54"/>
                  </a:lnTo>
                  <a:lnTo>
                    <a:pt x="30" y="35"/>
                  </a:lnTo>
                  <a:lnTo>
                    <a:pt x="50" y="12"/>
                  </a:lnTo>
                  <a:lnTo>
                    <a:pt x="69"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0" name="Freeform 26"/>
            <p:cNvSpPr>
              <a:spLocks/>
            </p:cNvSpPr>
            <p:nvPr/>
          </p:nvSpPr>
          <p:spPr bwMode="auto">
            <a:xfrm>
              <a:off x="8672513" y="2857500"/>
              <a:ext cx="171450" cy="163513"/>
            </a:xfrm>
            <a:custGeom>
              <a:avLst/>
              <a:gdLst/>
              <a:ahLst/>
              <a:cxnLst>
                <a:cxn ang="0">
                  <a:pos x="28" y="5"/>
                </a:cxn>
                <a:cxn ang="0">
                  <a:pos x="37" y="2"/>
                </a:cxn>
                <a:cxn ang="0">
                  <a:pos x="52" y="0"/>
                </a:cxn>
                <a:cxn ang="0">
                  <a:pos x="70" y="4"/>
                </a:cxn>
                <a:cxn ang="0">
                  <a:pos x="86" y="10"/>
                </a:cxn>
                <a:cxn ang="0">
                  <a:pos x="97" y="20"/>
                </a:cxn>
                <a:cxn ang="0">
                  <a:pos x="104" y="34"/>
                </a:cxn>
                <a:cxn ang="0">
                  <a:pos x="108" y="51"/>
                </a:cxn>
                <a:cxn ang="0">
                  <a:pos x="104" y="67"/>
                </a:cxn>
                <a:cxn ang="0">
                  <a:pos x="95" y="81"/>
                </a:cxn>
                <a:cxn ang="0">
                  <a:pos x="85" y="95"/>
                </a:cxn>
                <a:cxn ang="0">
                  <a:pos x="68" y="100"/>
                </a:cxn>
                <a:cxn ang="0">
                  <a:pos x="46" y="103"/>
                </a:cxn>
                <a:cxn ang="0">
                  <a:pos x="32" y="100"/>
                </a:cxn>
                <a:cxn ang="0">
                  <a:pos x="19" y="90"/>
                </a:cxn>
                <a:cxn ang="0">
                  <a:pos x="8" y="74"/>
                </a:cxn>
                <a:cxn ang="0">
                  <a:pos x="2" y="59"/>
                </a:cxn>
                <a:cxn ang="0">
                  <a:pos x="0" y="44"/>
                </a:cxn>
                <a:cxn ang="0">
                  <a:pos x="4" y="27"/>
                </a:cxn>
                <a:cxn ang="0">
                  <a:pos x="17" y="15"/>
                </a:cxn>
                <a:cxn ang="0">
                  <a:pos x="28" y="5"/>
                </a:cxn>
              </a:cxnLst>
              <a:rect l="0" t="0" r="r" b="b"/>
              <a:pathLst>
                <a:path w="108" h="103">
                  <a:moveTo>
                    <a:pt x="28" y="5"/>
                  </a:moveTo>
                  <a:lnTo>
                    <a:pt x="37" y="2"/>
                  </a:lnTo>
                  <a:lnTo>
                    <a:pt x="52" y="0"/>
                  </a:lnTo>
                  <a:lnTo>
                    <a:pt x="70" y="4"/>
                  </a:lnTo>
                  <a:lnTo>
                    <a:pt x="86" y="10"/>
                  </a:lnTo>
                  <a:lnTo>
                    <a:pt x="97" y="20"/>
                  </a:lnTo>
                  <a:lnTo>
                    <a:pt x="104" y="34"/>
                  </a:lnTo>
                  <a:lnTo>
                    <a:pt x="108" y="51"/>
                  </a:lnTo>
                  <a:lnTo>
                    <a:pt x="104" y="67"/>
                  </a:lnTo>
                  <a:lnTo>
                    <a:pt x="95" y="81"/>
                  </a:lnTo>
                  <a:lnTo>
                    <a:pt x="85" y="95"/>
                  </a:lnTo>
                  <a:lnTo>
                    <a:pt x="68" y="100"/>
                  </a:lnTo>
                  <a:lnTo>
                    <a:pt x="46" y="103"/>
                  </a:lnTo>
                  <a:lnTo>
                    <a:pt x="32" y="100"/>
                  </a:lnTo>
                  <a:lnTo>
                    <a:pt x="19" y="90"/>
                  </a:lnTo>
                  <a:lnTo>
                    <a:pt x="8" y="74"/>
                  </a:lnTo>
                  <a:lnTo>
                    <a:pt x="2" y="59"/>
                  </a:lnTo>
                  <a:lnTo>
                    <a:pt x="0" y="44"/>
                  </a:lnTo>
                  <a:lnTo>
                    <a:pt x="4" y="27"/>
                  </a:lnTo>
                  <a:lnTo>
                    <a:pt x="17" y="15"/>
                  </a:lnTo>
                  <a:lnTo>
                    <a:pt x="28" y="5"/>
                  </a:lnTo>
                  <a:close/>
                </a:path>
              </a:pathLst>
            </a:custGeom>
            <a:solidFill>
              <a:srgbClr val="FF99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1" name="Freeform 27"/>
            <p:cNvSpPr>
              <a:spLocks/>
            </p:cNvSpPr>
            <p:nvPr/>
          </p:nvSpPr>
          <p:spPr bwMode="auto">
            <a:xfrm>
              <a:off x="8843963" y="2797175"/>
              <a:ext cx="87313" cy="76200"/>
            </a:xfrm>
            <a:custGeom>
              <a:avLst/>
              <a:gdLst/>
              <a:ahLst/>
              <a:cxnLst>
                <a:cxn ang="0">
                  <a:pos x="8" y="35"/>
                </a:cxn>
                <a:cxn ang="0">
                  <a:pos x="2" y="25"/>
                </a:cxn>
                <a:cxn ang="0">
                  <a:pos x="0" y="11"/>
                </a:cxn>
                <a:cxn ang="0">
                  <a:pos x="7" y="2"/>
                </a:cxn>
                <a:cxn ang="0">
                  <a:pos x="16" y="0"/>
                </a:cxn>
                <a:cxn ang="0">
                  <a:pos x="28" y="1"/>
                </a:cxn>
                <a:cxn ang="0">
                  <a:pos x="40" y="9"/>
                </a:cxn>
                <a:cxn ang="0">
                  <a:pos x="51" y="21"/>
                </a:cxn>
                <a:cxn ang="0">
                  <a:pos x="55" y="34"/>
                </a:cxn>
                <a:cxn ang="0">
                  <a:pos x="49" y="42"/>
                </a:cxn>
                <a:cxn ang="0">
                  <a:pos x="38" y="48"/>
                </a:cxn>
                <a:cxn ang="0">
                  <a:pos x="36" y="48"/>
                </a:cxn>
                <a:cxn ang="0">
                  <a:pos x="22" y="45"/>
                </a:cxn>
                <a:cxn ang="0">
                  <a:pos x="11" y="41"/>
                </a:cxn>
                <a:cxn ang="0">
                  <a:pos x="8" y="35"/>
                </a:cxn>
              </a:cxnLst>
              <a:rect l="0" t="0" r="r" b="b"/>
              <a:pathLst>
                <a:path w="55" h="48">
                  <a:moveTo>
                    <a:pt x="8" y="35"/>
                  </a:moveTo>
                  <a:lnTo>
                    <a:pt x="2" y="25"/>
                  </a:lnTo>
                  <a:lnTo>
                    <a:pt x="0" y="11"/>
                  </a:lnTo>
                  <a:lnTo>
                    <a:pt x="7" y="2"/>
                  </a:lnTo>
                  <a:lnTo>
                    <a:pt x="16" y="0"/>
                  </a:lnTo>
                  <a:lnTo>
                    <a:pt x="28" y="1"/>
                  </a:lnTo>
                  <a:lnTo>
                    <a:pt x="40" y="9"/>
                  </a:lnTo>
                  <a:lnTo>
                    <a:pt x="51" y="21"/>
                  </a:lnTo>
                  <a:lnTo>
                    <a:pt x="55" y="34"/>
                  </a:lnTo>
                  <a:lnTo>
                    <a:pt x="49" y="42"/>
                  </a:lnTo>
                  <a:lnTo>
                    <a:pt x="38" y="48"/>
                  </a:lnTo>
                  <a:lnTo>
                    <a:pt x="36" y="48"/>
                  </a:lnTo>
                  <a:lnTo>
                    <a:pt x="22" y="45"/>
                  </a:lnTo>
                  <a:lnTo>
                    <a:pt x="11" y="41"/>
                  </a:lnTo>
                  <a:lnTo>
                    <a:pt x="8" y="35"/>
                  </a:lnTo>
                  <a:close/>
                </a:path>
              </a:pathLst>
            </a:cu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2" name="Freeform 28"/>
            <p:cNvSpPr>
              <a:spLocks/>
            </p:cNvSpPr>
            <p:nvPr/>
          </p:nvSpPr>
          <p:spPr bwMode="auto">
            <a:xfrm>
              <a:off x="8547100" y="2963863"/>
              <a:ext cx="130175" cy="138113"/>
            </a:xfrm>
            <a:custGeom>
              <a:avLst/>
              <a:gdLst/>
              <a:ahLst/>
              <a:cxnLst>
                <a:cxn ang="0">
                  <a:pos x="16" y="17"/>
                </a:cxn>
                <a:cxn ang="0">
                  <a:pos x="28" y="6"/>
                </a:cxn>
                <a:cxn ang="0">
                  <a:pos x="25" y="6"/>
                </a:cxn>
                <a:cxn ang="0">
                  <a:pos x="43" y="0"/>
                </a:cxn>
                <a:cxn ang="0">
                  <a:pos x="60" y="3"/>
                </a:cxn>
                <a:cxn ang="0">
                  <a:pos x="73" y="12"/>
                </a:cxn>
                <a:cxn ang="0">
                  <a:pos x="80" y="25"/>
                </a:cxn>
                <a:cxn ang="0">
                  <a:pos x="82" y="44"/>
                </a:cxn>
                <a:cxn ang="0">
                  <a:pos x="79" y="65"/>
                </a:cxn>
                <a:cxn ang="0">
                  <a:pos x="72" y="80"/>
                </a:cxn>
                <a:cxn ang="0">
                  <a:pos x="60" y="85"/>
                </a:cxn>
                <a:cxn ang="0">
                  <a:pos x="47" y="87"/>
                </a:cxn>
                <a:cxn ang="0">
                  <a:pos x="44" y="87"/>
                </a:cxn>
                <a:cxn ang="0">
                  <a:pos x="34" y="85"/>
                </a:cxn>
                <a:cxn ang="0">
                  <a:pos x="19" y="78"/>
                </a:cxn>
                <a:cxn ang="0">
                  <a:pos x="9" y="65"/>
                </a:cxn>
                <a:cxn ang="0">
                  <a:pos x="0" y="48"/>
                </a:cxn>
                <a:cxn ang="0">
                  <a:pos x="1" y="30"/>
                </a:cxn>
                <a:cxn ang="0">
                  <a:pos x="9" y="21"/>
                </a:cxn>
                <a:cxn ang="0">
                  <a:pos x="16" y="17"/>
                </a:cxn>
              </a:cxnLst>
              <a:rect l="0" t="0" r="r" b="b"/>
              <a:pathLst>
                <a:path w="82" h="87">
                  <a:moveTo>
                    <a:pt x="16" y="17"/>
                  </a:moveTo>
                  <a:lnTo>
                    <a:pt x="28" y="6"/>
                  </a:lnTo>
                  <a:lnTo>
                    <a:pt x="25" y="6"/>
                  </a:lnTo>
                  <a:lnTo>
                    <a:pt x="43" y="0"/>
                  </a:lnTo>
                  <a:lnTo>
                    <a:pt x="60" y="3"/>
                  </a:lnTo>
                  <a:lnTo>
                    <a:pt x="73" y="12"/>
                  </a:lnTo>
                  <a:lnTo>
                    <a:pt x="80" y="25"/>
                  </a:lnTo>
                  <a:lnTo>
                    <a:pt x="82" y="44"/>
                  </a:lnTo>
                  <a:lnTo>
                    <a:pt x="79" y="65"/>
                  </a:lnTo>
                  <a:lnTo>
                    <a:pt x="72" y="80"/>
                  </a:lnTo>
                  <a:lnTo>
                    <a:pt x="60" y="85"/>
                  </a:lnTo>
                  <a:lnTo>
                    <a:pt x="47" y="87"/>
                  </a:lnTo>
                  <a:lnTo>
                    <a:pt x="44" y="87"/>
                  </a:lnTo>
                  <a:lnTo>
                    <a:pt x="34" y="85"/>
                  </a:lnTo>
                  <a:lnTo>
                    <a:pt x="19" y="78"/>
                  </a:lnTo>
                  <a:lnTo>
                    <a:pt x="9" y="65"/>
                  </a:lnTo>
                  <a:lnTo>
                    <a:pt x="0" y="48"/>
                  </a:lnTo>
                  <a:lnTo>
                    <a:pt x="1" y="30"/>
                  </a:lnTo>
                  <a:lnTo>
                    <a:pt x="9" y="21"/>
                  </a:lnTo>
                  <a:lnTo>
                    <a:pt x="16" y="17"/>
                  </a:lnTo>
                  <a:close/>
                </a:path>
              </a:pathLst>
            </a:custGeom>
            <a:solidFill>
              <a:srgbClr val="FF99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3" name="Freeform 29"/>
            <p:cNvSpPr>
              <a:spLocks/>
            </p:cNvSpPr>
            <p:nvPr/>
          </p:nvSpPr>
          <p:spPr bwMode="auto">
            <a:xfrm>
              <a:off x="8632825" y="2747963"/>
              <a:ext cx="52388" cy="39688"/>
            </a:xfrm>
            <a:custGeom>
              <a:avLst/>
              <a:gdLst/>
              <a:ahLst/>
              <a:cxnLst>
                <a:cxn ang="0">
                  <a:pos x="9" y="7"/>
                </a:cxn>
                <a:cxn ang="0">
                  <a:pos x="17" y="3"/>
                </a:cxn>
                <a:cxn ang="0">
                  <a:pos x="27" y="0"/>
                </a:cxn>
                <a:cxn ang="0">
                  <a:pos x="31" y="6"/>
                </a:cxn>
                <a:cxn ang="0">
                  <a:pos x="33" y="15"/>
                </a:cxn>
                <a:cxn ang="0">
                  <a:pos x="23" y="24"/>
                </a:cxn>
                <a:cxn ang="0">
                  <a:pos x="20" y="25"/>
                </a:cxn>
                <a:cxn ang="0">
                  <a:pos x="7" y="24"/>
                </a:cxn>
                <a:cxn ang="0">
                  <a:pos x="0" y="18"/>
                </a:cxn>
                <a:cxn ang="0">
                  <a:pos x="6" y="10"/>
                </a:cxn>
                <a:cxn ang="0">
                  <a:pos x="9" y="7"/>
                </a:cxn>
              </a:cxnLst>
              <a:rect l="0" t="0" r="r" b="b"/>
              <a:pathLst>
                <a:path w="33" h="25">
                  <a:moveTo>
                    <a:pt x="9" y="7"/>
                  </a:moveTo>
                  <a:lnTo>
                    <a:pt x="17" y="3"/>
                  </a:lnTo>
                  <a:lnTo>
                    <a:pt x="27" y="0"/>
                  </a:lnTo>
                  <a:lnTo>
                    <a:pt x="31" y="6"/>
                  </a:lnTo>
                  <a:lnTo>
                    <a:pt x="33" y="15"/>
                  </a:lnTo>
                  <a:lnTo>
                    <a:pt x="23" y="24"/>
                  </a:lnTo>
                  <a:lnTo>
                    <a:pt x="20" y="25"/>
                  </a:lnTo>
                  <a:lnTo>
                    <a:pt x="7" y="24"/>
                  </a:lnTo>
                  <a:lnTo>
                    <a:pt x="0" y="18"/>
                  </a:lnTo>
                  <a:lnTo>
                    <a:pt x="6" y="10"/>
                  </a:lnTo>
                  <a:lnTo>
                    <a:pt x="9" y="7"/>
                  </a:lnTo>
                  <a:close/>
                </a:path>
              </a:pathLst>
            </a:custGeom>
            <a:solidFill>
              <a:srgbClr val="99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4" name="Freeform 30"/>
            <p:cNvSpPr>
              <a:spLocks/>
            </p:cNvSpPr>
            <p:nvPr/>
          </p:nvSpPr>
          <p:spPr bwMode="auto">
            <a:xfrm>
              <a:off x="8626475" y="2800350"/>
              <a:ext cx="60325" cy="53975"/>
            </a:xfrm>
            <a:custGeom>
              <a:avLst/>
              <a:gdLst/>
              <a:ahLst/>
              <a:cxnLst>
                <a:cxn ang="0">
                  <a:pos x="12" y="0"/>
                </a:cxn>
                <a:cxn ang="0">
                  <a:pos x="27" y="0"/>
                </a:cxn>
                <a:cxn ang="0">
                  <a:pos x="36" y="8"/>
                </a:cxn>
                <a:cxn ang="0">
                  <a:pos x="38" y="21"/>
                </a:cxn>
                <a:cxn ang="0">
                  <a:pos x="31" y="32"/>
                </a:cxn>
                <a:cxn ang="0">
                  <a:pos x="15" y="33"/>
                </a:cxn>
                <a:cxn ang="0">
                  <a:pos x="13" y="34"/>
                </a:cxn>
                <a:cxn ang="0">
                  <a:pos x="2" y="25"/>
                </a:cxn>
                <a:cxn ang="0">
                  <a:pos x="0" y="11"/>
                </a:cxn>
                <a:cxn ang="0">
                  <a:pos x="5" y="3"/>
                </a:cxn>
                <a:cxn ang="0">
                  <a:pos x="12" y="0"/>
                </a:cxn>
              </a:cxnLst>
              <a:rect l="0" t="0" r="r" b="b"/>
              <a:pathLst>
                <a:path w="38" h="34">
                  <a:moveTo>
                    <a:pt x="12" y="0"/>
                  </a:moveTo>
                  <a:lnTo>
                    <a:pt x="27" y="0"/>
                  </a:lnTo>
                  <a:lnTo>
                    <a:pt x="36" y="8"/>
                  </a:lnTo>
                  <a:lnTo>
                    <a:pt x="38" y="21"/>
                  </a:lnTo>
                  <a:lnTo>
                    <a:pt x="31" y="32"/>
                  </a:lnTo>
                  <a:lnTo>
                    <a:pt x="15" y="33"/>
                  </a:lnTo>
                  <a:lnTo>
                    <a:pt x="13" y="34"/>
                  </a:lnTo>
                  <a:lnTo>
                    <a:pt x="2" y="25"/>
                  </a:lnTo>
                  <a:lnTo>
                    <a:pt x="0" y="11"/>
                  </a:lnTo>
                  <a:lnTo>
                    <a:pt x="5" y="3"/>
                  </a:lnTo>
                  <a:lnTo>
                    <a:pt x="12" y="0"/>
                  </a:lnTo>
                  <a:close/>
                </a:path>
              </a:pathLst>
            </a:custGeom>
            <a:solidFill>
              <a:srgbClr val="99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5" name="Freeform 31"/>
            <p:cNvSpPr>
              <a:spLocks/>
            </p:cNvSpPr>
            <p:nvPr/>
          </p:nvSpPr>
          <p:spPr bwMode="auto">
            <a:xfrm>
              <a:off x="8570913" y="2792413"/>
              <a:ext cx="52388" cy="39688"/>
            </a:xfrm>
            <a:custGeom>
              <a:avLst/>
              <a:gdLst/>
              <a:ahLst/>
              <a:cxnLst>
                <a:cxn ang="0">
                  <a:pos x="16" y="0"/>
                </a:cxn>
                <a:cxn ang="0">
                  <a:pos x="30" y="0"/>
                </a:cxn>
                <a:cxn ang="0">
                  <a:pos x="33" y="8"/>
                </a:cxn>
                <a:cxn ang="0">
                  <a:pos x="30" y="18"/>
                </a:cxn>
                <a:cxn ang="0">
                  <a:pos x="17" y="24"/>
                </a:cxn>
                <a:cxn ang="0">
                  <a:pos x="15" y="25"/>
                </a:cxn>
                <a:cxn ang="0">
                  <a:pos x="4" y="22"/>
                </a:cxn>
                <a:cxn ang="0">
                  <a:pos x="2" y="22"/>
                </a:cxn>
                <a:cxn ang="0">
                  <a:pos x="0" y="13"/>
                </a:cxn>
                <a:cxn ang="0">
                  <a:pos x="7" y="3"/>
                </a:cxn>
                <a:cxn ang="0">
                  <a:pos x="16" y="0"/>
                </a:cxn>
              </a:cxnLst>
              <a:rect l="0" t="0" r="r" b="b"/>
              <a:pathLst>
                <a:path w="33" h="25">
                  <a:moveTo>
                    <a:pt x="16" y="0"/>
                  </a:moveTo>
                  <a:lnTo>
                    <a:pt x="30" y="0"/>
                  </a:lnTo>
                  <a:lnTo>
                    <a:pt x="33" y="8"/>
                  </a:lnTo>
                  <a:lnTo>
                    <a:pt x="30" y="18"/>
                  </a:lnTo>
                  <a:lnTo>
                    <a:pt x="17" y="24"/>
                  </a:lnTo>
                  <a:lnTo>
                    <a:pt x="15" y="25"/>
                  </a:lnTo>
                  <a:lnTo>
                    <a:pt x="4" y="22"/>
                  </a:lnTo>
                  <a:lnTo>
                    <a:pt x="2" y="22"/>
                  </a:lnTo>
                  <a:lnTo>
                    <a:pt x="0" y="13"/>
                  </a:lnTo>
                  <a:lnTo>
                    <a:pt x="7" y="3"/>
                  </a:lnTo>
                  <a:lnTo>
                    <a:pt x="16" y="0"/>
                  </a:lnTo>
                  <a:close/>
                </a:path>
              </a:pathLst>
            </a:custGeom>
            <a:solidFill>
              <a:srgbClr val="99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6" name="Freeform 32"/>
            <p:cNvSpPr>
              <a:spLocks/>
            </p:cNvSpPr>
            <p:nvPr/>
          </p:nvSpPr>
          <p:spPr bwMode="auto">
            <a:xfrm>
              <a:off x="8572500" y="2835275"/>
              <a:ext cx="60325" cy="65088"/>
            </a:xfrm>
            <a:custGeom>
              <a:avLst/>
              <a:gdLst/>
              <a:ahLst/>
              <a:cxnLst>
                <a:cxn ang="0">
                  <a:pos x="9" y="6"/>
                </a:cxn>
                <a:cxn ang="0">
                  <a:pos x="24" y="0"/>
                </a:cxn>
                <a:cxn ang="0">
                  <a:pos x="33" y="8"/>
                </a:cxn>
                <a:cxn ang="0">
                  <a:pos x="38" y="21"/>
                </a:cxn>
                <a:cxn ang="0">
                  <a:pos x="33" y="34"/>
                </a:cxn>
                <a:cxn ang="0">
                  <a:pos x="31" y="36"/>
                </a:cxn>
                <a:cxn ang="0">
                  <a:pos x="24" y="40"/>
                </a:cxn>
                <a:cxn ang="0">
                  <a:pos x="22" y="41"/>
                </a:cxn>
                <a:cxn ang="0">
                  <a:pos x="9" y="37"/>
                </a:cxn>
                <a:cxn ang="0">
                  <a:pos x="3" y="29"/>
                </a:cxn>
                <a:cxn ang="0">
                  <a:pos x="0" y="16"/>
                </a:cxn>
                <a:cxn ang="0">
                  <a:pos x="9" y="6"/>
                </a:cxn>
              </a:cxnLst>
              <a:rect l="0" t="0" r="r" b="b"/>
              <a:pathLst>
                <a:path w="38" h="41">
                  <a:moveTo>
                    <a:pt x="9" y="6"/>
                  </a:moveTo>
                  <a:lnTo>
                    <a:pt x="24" y="0"/>
                  </a:lnTo>
                  <a:lnTo>
                    <a:pt x="33" y="8"/>
                  </a:lnTo>
                  <a:lnTo>
                    <a:pt x="38" y="21"/>
                  </a:lnTo>
                  <a:lnTo>
                    <a:pt x="33" y="34"/>
                  </a:lnTo>
                  <a:lnTo>
                    <a:pt x="31" y="36"/>
                  </a:lnTo>
                  <a:lnTo>
                    <a:pt x="24" y="40"/>
                  </a:lnTo>
                  <a:lnTo>
                    <a:pt x="22" y="41"/>
                  </a:lnTo>
                  <a:lnTo>
                    <a:pt x="9" y="37"/>
                  </a:lnTo>
                  <a:lnTo>
                    <a:pt x="3" y="29"/>
                  </a:lnTo>
                  <a:lnTo>
                    <a:pt x="0" y="16"/>
                  </a:lnTo>
                  <a:lnTo>
                    <a:pt x="9" y="6"/>
                  </a:lnTo>
                  <a:close/>
                </a:path>
              </a:pathLst>
            </a:custGeom>
            <a:solidFill>
              <a:srgbClr val="99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7" name="Freeform 33"/>
            <p:cNvSpPr>
              <a:spLocks/>
            </p:cNvSpPr>
            <p:nvPr/>
          </p:nvSpPr>
          <p:spPr bwMode="auto">
            <a:xfrm>
              <a:off x="8616950" y="2863850"/>
              <a:ext cx="65088" cy="68263"/>
            </a:xfrm>
            <a:custGeom>
              <a:avLst/>
              <a:gdLst/>
              <a:ahLst/>
              <a:cxnLst>
                <a:cxn ang="0">
                  <a:pos x="18" y="0"/>
                </a:cxn>
                <a:cxn ang="0">
                  <a:pos x="30" y="0"/>
                </a:cxn>
                <a:cxn ang="0">
                  <a:pos x="38" y="4"/>
                </a:cxn>
                <a:cxn ang="0">
                  <a:pos x="41" y="12"/>
                </a:cxn>
                <a:cxn ang="0">
                  <a:pos x="31" y="22"/>
                </a:cxn>
                <a:cxn ang="0">
                  <a:pos x="27" y="33"/>
                </a:cxn>
                <a:cxn ang="0">
                  <a:pos x="27" y="43"/>
                </a:cxn>
                <a:cxn ang="0">
                  <a:pos x="17" y="42"/>
                </a:cxn>
                <a:cxn ang="0">
                  <a:pos x="6" y="34"/>
                </a:cxn>
                <a:cxn ang="0">
                  <a:pos x="0" y="27"/>
                </a:cxn>
                <a:cxn ang="0">
                  <a:pos x="10" y="22"/>
                </a:cxn>
                <a:cxn ang="0">
                  <a:pos x="16" y="9"/>
                </a:cxn>
                <a:cxn ang="0">
                  <a:pos x="18" y="0"/>
                </a:cxn>
              </a:cxnLst>
              <a:rect l="0" t="0" r="r" b="b"/>
              <a:pathLst>
                <a:path w="41" h="43">
                  <a:moveTo>
                    <a:pt x="18" y="0"/>
                  </a:moveTo>
                  <a:lnTo>
                    <a:pt x="30" y="0"/>
                  </a:lnTo>
                  <a:lnTo>
                    <a:pt x="38" y="4"/>
                  </a:lnTo>
                  <a:lnTo>
                    <a:pt x="41" y="12"/>
                  </a:lnTo>
                  <a:lnTo>
                    <a:pt x="31" y="22"/>
                  </a:lnTo>
                  <a:lnTo>
                    <a:pt x="27" y="33"/>
                  </a:lnTo>
                  <a:lnTo>
                    <a:pt x="27" y="43"/>
                  </a:lnTo>
                  <a:lnTo>
                    <a:pt x="17" y="42"/>
                  </a:lnTo>
                  <a:lnTo>
                    <a:pt x="6" y="34"/>
                  </a:lnTo>
                  <a:lnTo>
                    <a:pt x="0" y="27"/>
                  </a:lnTo>
                  <a:lnTo>
                    <a:pt x="10" y="22"/>
                  </a:lnTo>
                  <a:lnTo>
                    <a:pt x="16" y="9"/>
                  </a:lnTo>
                  <a:lnTo>
                    <a:pt x="18" y="0"/>
                  </a:lnTo>
                  <a:close/>
                </a:path>
              </a:pathLst>
            </a:custGeom>
            <a:solidFill>
              <a:srgbClr val="99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8" name="Freeform 34"/>
            <p:cNvSpPr>
              <a:spLocks/>
            </p:cNvSpPr>
            <p:nvPr/>
          </p:nvSpPr>
          <p:spPr bwMode="auto">
            <a:xfrm>
              <a:off x="8685213" y="2808288"/>
              <a:ext cx="57150" cy="60325"/>
            </a:xfrm>
            <a:custGeom>
              <a:avLst/>
              <a:gdLst/>
              <a:ahLst/>
              <a:cxnLst>
                <a:cxn ang="0">
                  <a:pos x="7" y="0"/>
                </a:cxn>
                <a:cxn ang="0">
                  <a:pos x="10" y="12"/>
                </a:cxn>
                <a:cxn ang="0">
                  <a:pos x="7" y="22"/>
                </a:cxn>
                <a:cxn ang="0">
                  <a:pos x="5" y="24"/>
                </a:cxn>
                <a:cxn ang="0">
                  <a:pos x="0" y="29"/>
                </a:cxn>
                <a:cxn ang="0">
                  <a:pos x="7" y="38"/>
                </a:cxn>
                <a:cxn ang="0">
                  <a:pos x="14" y="30"/>
                </a:cxn>
                <a:cxn ang="0">
                  <a:pos x="24" y="26"/>
                </a:cxn>
                <a:cxn ang="0">
                  <a:pos x="36" y="25"/>
                </a:cxn>
                <a:cxn ang="0">
                  <a:pos x="33" y="17"/>
                </a:cxn>
                <a:cxn ang="0">
                  <a:pos x="23" y="4"/>
                </a:cxn>
                <a:cxn ang="0">
                  <a:pos x="7" y="0"/>
                </a:cxn>
              </a:cxnLst>
              <a:rect l="0" t="0" r="r" b="b"/>
              <a:pathLst>
                <a:path w="36" h="38">
                  <a:moveTo>
                    <a:pt x="7" y="0"/>
                  </a:moveTo>
                  <a:lnTo>
                    <a:pt x="10" y="12"/>
                  </a:lnTo>
                  <a:lnTo>
                    <a:pt x="7" y="22"/>
                  </a:lnTo>
                  <a:lnTo>
                    <a:pt x="5" y="24"/>
                  </a:lnTo>
                  <a:lnTo>
                    <a:pt x="0" y="29"/>
                  </a:lnTo>
                  <a:lnTo>
                    <a:pt x="7" y="38"/>
                  </a:lnTo>
                  <a:lnTo>
                    <a:pt x="14" y="30"/>
                  </a:lnTo>
                  <a:lnTo>
                    <a:pt x="24" y="26"/>
                  </a:lnTo>
                  <a:lnTo>
                    <a:pt x="36" y="25"/>
                  </a:lnTo>
                  <a:lnTo>
                    <a:pt x="33" y="17"/>
                  </a:lnTo>
                  <a:lnTo>
                    <a:pt x="23" y="4"/>
                  </a:lnTo>
                  <a:lnTo>
                    <a:pt x="7" y="0"/>
                  </a:lnTo>
                  <a:close/>
                </a:path>
              </a:pathLst>
            </a:custGeom>
            <a:solidFill>
              <a:srgbClr val="99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9" name="Freeform 35"/>
            <p:cNvSpPr>
              <a:spLocks/>
            </p:cNvSpPr>
            <p:nvPr/>
          </p:nvSpPr>
          <p:spPr bwMode="auto">
            <a:xfrm>
              <a:off x="8677275" y="2752725"/>
              <a:ext cx="47625" cy="55563"/>
            </a:xfrm>
            <a:custGeom>
              <a:avLst/>
              <a:gdLst/>
              <a:ahLst/>
              <a:cxnLst>
                <a:cxn ang="0">
                  <a:pos x="3" y="21"/>
                </a:cxn>
                <a:cxn ang="0">
                  <a:pos x="10" y="10"/>
                </a:cxn>
                <a:cxn ang="0">
                  <a:pos x="9" y="0"/>
                </a:cxn>
                <a:cxn ang="0">
                  <a:pos x="21" y="3"/>
                </a:cxn>
                <a:cxn ang="0">
                  <a:pos x="29" y="12"/>
                </a:cxn>
                <a:cxn ang="0">
                  <a:pos x="30" y="25"/>
                </a:cxn>
                <a:cxn ang="0">
                  <a:pos x="28" y="35"/>
                </a:cxn>
                <a:cxn ang="0">
                  <a:pos x="10" y="32"/>
                </a:cxn>
                <a:cxn ang="0">
                  <a:pos x="5" y="28"/>
                </a:cxn>
                <a:cxn ang="0">
                  <a:pos x="0" y="23"/>
                </a:cxn>
                <a:cxn ang="0">
                  <a:pos x="3" y="21"/>
                </a:cxn>
              </a:cxnLst>
              <a:rect l="0" t="0" r="r" b="b"/>
              <a:pathLst>
                <a:path w="30" h="35">
                  <a:moveTo>
                    <a:pt x="3" y="21"/>
                  </a:moveTo>
                  <a:lnTo>
                    <a:pt x="10" y="10"/>
                  </a:lnTo>
                  <a:lnTo>
                    <a:pt x="9" y="0"/>
                  </a:lnTo>
                  <a:lnTo>
                    <a:pt x="21" y="3"/>
                  </a:lnTo>
                  <a:lnTo>
                    <a:pt x="29" y="12"/>
                  </a:lnTo>
                  <a:lnTo>
                    <a:pt x="30" y="25"/>
                  </a:lnTo>
                  <a:lnTo>
                    <a:pt x="28" y="35"/>
                  </a:lnTo>
                  <a:lnTo>
                    <a:pt x="10" y="32"/>
                  </a:lnTo>
                  <a:lnTo>
                    <a:pt x="5" y="28"/>
                  </a:lnTo>
                  <a:lnTo>
                    <a:pt x="0" y="23"/>
                  </a:lnTo>
                  <a:lnTo>
                    <a:pt x="3" y="21"/>
                  </a:lnTo>
                  <a:close/>
                </a:path>
              </a:pathLst>
            </a:custGeom>
            <a:solidFill>
              <a:srgbClr val="99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0" name="Freeform 36"/>
            <p:cNvSpPr>
              <a:spLocks/>
            </p:cNvSpPr>
            <p:nvPr/>
          </p:nvSpPr>
          <p:spPr bwMode="auto">
            <a:xfrm>
              <a:off x="8728075" y="2774950"/>
              <a:ext cx="61913" cy="58738"/>
            </a:xfrm>
            <a:custGeom>
              <a:avLst/>
              <a:gdLst/>
              <a:ahLst/>
              <a:cxnLst>
                <a:cxn ang="0">
                  <a:pos x="0" y="21"/>
                </a:cxn>
                <a:cxn ang="0">
                  <a:pos x="2" y="14"/>
                </a:cxn>
                <a:cxn ang="0">
                  <a:pos x="1" y="5"/>
                </a:cxn>
                <a:cxn ang="0">
                  <a:pos x="13" y="0"/>
                </a:cxn>
                <a:cxn ang="0">
                  <a:pos x="27" y="3"/>
                </a:cxn>
                <a:cxn ang="0">
                  <a:pos x="36" y="9"/>
                </a:cxn>
                <a:cxn ang="0">
                  <a:pos x="39" y="21"/>
                </a:cxn>
                <a:cxn ang="0">
                  <a:pos x="35" y="32"/>
                </a:cxn>
                <a:cxn ang="0">
                  <a:pos x="22" y="37"/>
                </a:cxn>
                <a:cxn ang="0">
                  <a:pos x="13" y="36"/>
                </a:cxn>
                <a:cxn ang="0">
                  <a:pos x="8" y="32"/>
                </a:cxn>
                <a:cxn ang="0">
                  <a:pos x="0" y="21"/>
                </a:cxn>
              </a:cxnLst>
              <a:rect l="0" t="0" r="r" b="b"/>
              <a:pathLst>
                <a:path w="39" h="37">
                  <a:moveTo>
                    <a:pt x="0" y="21"/>
                  </a:moveTo>
                  <a:lnTo>
                    <a:pt x="2" y="14"/>
                  </a:lnTo>
                  <a:lnTo>
                    <a:pt x="1" y="5"/>
                  </a:lnTo>
                  <a:lnTo>
                    <a:pt x="13" y="0"/>
                  </a:lnTo>
                  <a:lnTo>
                    <a:pt x="27" y="3"/>
                  </a:lnTo>
                  <a:lnTo>
                    <a:pt x="36" y="9"/>
                  </a:lnTo>
                  <a:lnTo>
                    <a:pt x="39" y="21"/>
                  </a:lnTo>
                  <a:lnTo>
                    <a:pt x="35" y="32"/>
                  </a:lnTo>
                  <a:lnTo>
                    <a:pt x="22" y="37"/>
                  </a:lnTo>
                  <a:lnTo>
                    <a:pt x="13" y="36"/>
                  </a:lnTo>
                  <a:lnTo>
                    <a:pt x="8" y="32"/>
                  </a:lnTo>
                  <a:lnTo>
                    <a:pt x="0" y="21"/>
                  </a:lnTo>
                  <a:close/>
                </a:path>
              </a:pathLst>
            </a:custGeom>
            <a:solidFill>
              <a:srgbClr val="99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1" name="Freeform 37"/>
            <p:cNvSpPr>
              <a:spLocks/>
            </p:cNvSpPr>
            <p:nvPr/>
          </p:nvSpPr>
          <p:spPr bwMode="auto">
            <a:xfrm>
              <a:off x="8770938" y="2814638"/>
              <a:ext cx="65088" cy="46038"/>
            </a:xfrm>
            <a:custGeom>
              <a:avLst/>
              <a:gdLst/>
              <a:ahLst/>
              <a:cxnLst>
                <a:cxn ang="0">
                  <a:pos x="1" y="18"/>
                </a:cxn>
                <a:cxn ang="0">
                  <a:pos x="13" y="12"/>
                </a:cxn>
                <a:cxn ang="0">
                  <a:pos x="19" y="0"/>
                </a:cxn>
                <a:cxn ang="0">
                  <a:pos x="30" y="2"/>
                </a:cxn>
                <a:cxn ang="0">
                  <a:pos x="38" y="6"/>
                </a:cxn>
                <a:cxn ang="0">
                  <a:pos x="41" y="18"/>
                </a:cxn>
                <a:cxn ang="0">
                  <a:pos x="36" y="27"/>
                </a:cxn>
                <a:cxn ang="0">
                  <a:pos x="25" y="29"/>
                </a:cxn>
                <a:cxn ang="0">
                  <a:pos x="9" y="25"/>
                </a:cxn>
                <a:cxn ang="0">
                  <a:pos x="0" y="21"/>
                </a:cxn>
                <a:cxn ang="0">
                  <a:pos x="1" y="18"/>
                </a:cxn>
              </a:cxnLst>
              <a:rect l="0" t="0" r="r" b="b"/>
              <a:pathLst>
                <a:path w="41" h="29">
                  <a:moveTo>
                    <a:pt x="1" y="18"/>
                  </a:moveTo>
                  <a:lnTo>
                    <a:pt x="13" y="12"/>
                  </a:lnTo>
                  <a:lnTo>
                    <a:pt x="19" y="0"/>
                  </a:lnTo>
                  <a:lnTo>
                    <a:pt x="30" y="2"/>
                  </a:lnTo>
                  <a:lnTo>
                    <a:pt x="38" y="6"/>
                  </a:lnTo>
                  <a:lnTo>
                    <a:pt x="41" y="18"/>
                  </a:lnTo>
                  <a:lnTo>
                    <a:pt x="36" y="27"/>
                  </a:lnTo>
                  <a:lnTo>
                    <a:pt x="25" y="29"/>
                  </a:lnTo>
                  <a:lnTo>
                    <a:pt x="9" y="25"/>
                  </a:lnTo>
                  <a:lnTo>
                    <a:pt x="0" y="21"/>
                  </a:lnTo>
                  <a:lnTo>
                    <a:pt x="1" y="18"/>
                  </a:lnTo>
                  <a:close/>
                </a:path>
              </a:pathLst>
            </a:custGeom>
            <a:solidFill>
              <a:srgbClr val="99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2" name="Freeform 38"/>
            <p:cNvSpPr>
              <a:spLocks/>
            </p:cNvSpPr>
            <p:nvPr/>
          </p:nvSpPr>
          <p:spPr bwMode="auto">
            <a:xfrm>
              <a:off x="8840788" y="2794000"/>
              <a:ext cx="338138" cy="301625"/>
            </a:xfrm>
            <a:custGeom>
              <a:avLst/>
              <a:gdLst/>
              <a:ahLst/>
              <a:cxnLst>
                <a:cxn ang="0">
                  <a:pos x="62" y="34"/>
                </a:cxn>
                <a:cxn ang="0">
                  <a:pos x="71" y="25"/>
                </a:cxn>
                <a:cxn ang="0">
                  <a:pos x="80" y="7"/>
                </a:cxn>
                <a:cxn ang="0">
                  <a:pos x="83" y="1"/>
                </a:cxn>
                <a:cxn ang="0">
                  <a:pos x="91" y="0"/>
                </a:cxn>
                <a:cxn ang="0">
                  <a:pos x="97" y="13"/>
                </a:cxn>
                <a:cxn ang="0">
                  <a:pos x="99" y="29"/>
                </a:cxn>
                <a:cxn ang="0">
                  <a:pos x="107" y="39"/>
                </a:cxn>
                <a:cxn ang="0">
                  <a:pos x="118" y="40"/>
                </a:cxn>
                <a:cxn ang="0">
                  <a:pos x="137" y="39"/>
                </a:cxn>
                <a:cxn ang="0">
                  <a:pos x="159" y="34"/>
                </a:cxn>
                <a:cxn ang="0">
                  <a:pos x="172" y="32"/>
                </a:cxn>
                <a:cxn ang="0">
                  <a:pos x="174" y="39"/>
                </a:cxn>
                <a:cxn ang="0">
                  <a:pos x="170" y="49"/>
                </a:cxn>
                <a:cxn ang="0">
                  <a:pos x="157" y="56"/>
                </a:cxn>
                <a:cxn ang="0">
                  <a:pos x="146" y="67"/>
                </a:cxn>
                <a:cxn ang="0">
                  <a:pos x="140" y="77"/>
                </a:cxn>
                <a:cxn ang="0">
                  <a:pos x="138" y="84"/>
                </a:cxn>
                <a:cxn ang="0">
                  <a:pos x="147" y="87"/>
                </a:cxn>
                <a:cxn ang="0">
                  <a:pos x="180" y="90"/>
                </a:cxn>
                <a:cxn ang="0">
                  <a:pos x="203" y="94"/>
                </a:cxn>
                <a:cxn ang="0">
                  <a:pos x="206" y="101"/>
                </a:cxn>
                <a:cxn ang="0">
                  <a:pos x="202" y="106"/>
                </a:cxn>
                <a:cxn ang="0">
                  <a:pos x="185" y="113"/>
                </a:cxn>
                <a:cxn ang="0">
                  <a:pos x="177" y="118"/>
                </a:cxn>
                <a:cxn ang="0">
                  <a:pos x="175" y="124"/>
                </a:cxn>
                <a:cxn ang="0">
                  <a:pos x="183" y="134"/>
                </a:cxn>
                <a:cxn ang="0">
                  <a:pos x="199" y="149"/>
                </a:cxn>
                <a:cxn ang="0">
                  <a:pos x="213" y="158"/>
                </a:cxn>
                <a:cxn ang="0">
                  <a:pos x="210" y="161"/>
                </a:cxn>
                <a:cxn ang="0">
                  <a:pos x="197" y="162"/>
                </a:cxn>
                <a:cxn ang="0">
                  <a:pos x="177" y="154"/>
                </a:cxn>
                <a:cxn ang="0">
                  <a:pos x="157" y="156"/>
                </a:cxn>
                <a:cxn ang="0">
                  <a:pos x="157" y="164"/>
                </a:cxn>
                <a:cxn ang="0">
                  <a:pos x="168" y="186"/>
                </a:cxn>
                <a:cxn ang="0">
                  <a:pos x="160" y="189"/>
                </a:cxn>
                <a:cxn ang="0">
                  <a:pos x="158" y="190"/>
                </a:cxn>
                <a:cxn ang="0">
                  <a:pos x="148" y="183"/>
                </a:cxn>
                <a:cxn ang="0">
                  <a:pos x="132" y="167"/>
                </a:cxn>
                <a:cxn ang="0">
                  <a:pos x="116" y="159"/>
                </a:cxn>
                <a:cxn ang="0">
                  <a:pos x="97" y="153"/>
                </a:cxn>
                <a:cxn ang="0">
                  <a:pos x="82" y="151"/>
                </a:cxn>
                <a:cxn ang="0">
                  <a:pos x="73" y="156"/>
                </a:cxn>
                <a:cxn ang="0">
                  <a:pos x="71" y="167"/>
                </a:cxn>
                <a:cxn ang="0">
                  <a:pos x="61" y="167"/>
                </a:cxn>
                <a:cxn ang="0">
                  <a:pos x="56" y="160"/>
                </a:cxn>
                <a:cxn ang="0">
                  <a:pos x="48" y="151"/>
                </a:cxn>
                <a:cxn ang="0">
                  <a:pos x="37" y="150"/>
                </a:cxn>
                <a:cxn ang="0">
                  <a:pos x="28" y="151"/>
                </a:cxn>
                <a:cxn ang="0">
                  <a:pos x="17" y="144"/>
                </a:cxn>
                <a:cxn ang="0">
                  <a:pos x="7" y="133"/>
                </a:cxn>
                <a:cxn ang="0">
                  <a:pos x="0" y="122"/>
                </a:cxn>
                <a:cxn ang="0">
                  <a:pos x="2" y="105"/>
                </a:cxn>
                <a:cxn ang="0">
                  <a:pos x="4" y="83"/>
                </a:cxn>
                <a:cxn ang="0">
                  <a:pos x="7" y="67"/>
                </a:cxn>
                <a:cxn ang="0">
                  <a:pos x="18" y="61"/>
                </a:cxn>
                <a:cxn ang="0">
                  <a:pos x="27" y="54"/>
                </a:cxn>
                <a:cxn ang="0">
                  <a:pos x="49" y="48"/>
                </a:cxn>
                <a:cxn ang="0">
                  <a:pos x="58" y="41"/>
                </a:cxn>
                <a:cxn ang="0">
                  <a:pos x="62" y="34"/>
                </a:cxn>
              </a:cxnLst>
              <a:rect l="0" t="0" r="r" b="b"/>
              <a:pathLst>
                <a:path w="213" h="190">
                  <a:moveTo>
                    <a:pt x="62" y="34"/>
                  </a:moveTo>
                  <a:lnTo>
                    <a:pt x="71" y="25"/>
                  </a:lnTo>
                  <a:lnTo>
                    <a:pt x="80" y="7"/>
                  </a:lnTo>
                  <a:lnTo>
                    <a:pt x="83" y="1"/>
                  </a:lnTo>
                  <a:lnTo>
                    <a:pt x="91" y="0"/>
                  </a:lnTo>
                  <a:lnTo>
                    <a:pt x="97" y="13"/>
                  </a:lnTo>
                  <a:lnTo>
                    <a:pt x="99" y="29"/>
                  </a:lnTo>
                  <a:lnTo>
                    <a:pt x="107" y="39"/>
                  </a:lnTo>
                  <a:lnTo>
                    <a:pt x="118" y="40"/>
                  </a:lnTo>
                  <a:lnTo>
                    <a:pt x="137" y="39"/>
                  </a:lnTo>
                  <a:lnTo>
                    <a:pt x="159" y="34"/>
                  </a:lnTo>
                  <a:lnTo>
                    <a:pt x="172" y="32"/>
                  </a:lnTo>
                  <a:lnTo>
                    <a:pt x="174" y="39"/>
                  </a:lnTo>
                  <a:lnTo>
                    <a:pt x="170" y="49"/>
                  </a:lnTo>
                  <a:lnTo>
                    <a:pt x="157" y="56"/>
                  </a:lnTo>
                  <a:lnTo>
                    <a:pt x="146" y="67"/>
                  </a:lnTo>
                  <a:lnTo>
                    <a:pt x="140" y="77"/>
                  </a:lnTo>
                  <a:lnTo>
                    <a:pt x="138" y="84"/>
                  </a:lnTo>
                  <a:lnTo>
                    <a:pt x="147" y="87"/>
                  </a:lnTo>
                  <a:lnTo>
                    <a:pt x="180" y="90"/>
                  </a:lnTo>
                  <a:lnTo>
                    <a:pt x="203" y="94"/>
                  </a:lnTo>
                  <a:lnTo>
                    <a:pt x="206" y="101"/>
                  </a:lnTo>
                  <a:lnTo>
                    <a:pt x="202" y="106"/>
                  </a:lnTo>
                  <a:lnTo>
                    <a:pt x="185" y="113"/>
                  </a:lnTo>
                  <a:lnTo>
                    <a:pt x="177" y="118"/>
                  </a:lnTo>
                  <a:lnTo>
                    <a:pt x="175" y="124"/>
                  </a:lnTo>
                  <a:lnTo>
                    <a:pt x="183" y="134"/>
                  </a:lnTo>
                  <a:lnTo>
                    <a:pt x="199" y="149"/>
                  </a:lnTo>
                  <a:lnTo>
                    <a:pt x="213" y="158"/>
                  </a:lnTo>
                  <a:lnTo>
                    <a:pt x="210" y="161"/>
                  </a:lnTo>
                  <a:lnTo>
                    <a:pt x="197" y="162"/>
                  </a:lnTo>
                  <a:lnTo>
                    <a:pt x="177" y="154"/>
                  </a:lnTo>
                  <a:lnTo>
                    <a:pt x="157" y="156"/>
                  </a:lnTo>
                  <a:lnTo>
                    <a:pt x="157" y="164"/>
                  </a:lnTo>
                  <a:lnTo>
                    <a:pt x="168" y="186"/>
                  </a:lnTo>
                  <a:lnTo>
                    <a:pt x="160" y="189"/>
                  </a:lnTo>
                  <a:lnTo>
                    <a:pt x="158" y="190"/>
                  </a:lnTo>
                  <a:lnTo>
                    <a:pt x="148" y="183"/>
                  </a:lnTo>
                  <a:lnTo>
                    <a:pt x="132" y="167"/>
                  </a:lnTo>
                  <a:lnTo>
                    <a:pt x="116" y="159"/>
                  </a:lnTo>
                  <a:lnTo>
                    <a:pt x="97" y="153"/>
                  </a:lnTo>
                  <a:lnTo>
                    <a:pt x="82" y="151"/>
                  </a:lnTo>
                  <a:lnTo>
                    <a:pt x="73" y="156"/>
                  </a:lnTo>
                  <a:lnTo>
                    <a:pt x="71" y="167"/>
                  </a:lnTo>
                  <a:lnTo>
                    <a:pt x="61" y="167"/>
                  </a:lnTo>
                  <a:lnTo>
                    <a:pt x="56" y="160"/>
                  </a:lnTo>
                  <a:lnTo>
                    <a:pt x="48" y="151"/>
                  </a:lnTo>
                  <a:lnTo>
                    <a:pt x="37" y="150"/>
                  </a:lnTo>
                  <a:lnTo>
                    <a:pt x="28" y="151"/>
                  </a:lnTo>
                  <a:lnTo>
                    <a:pt x="17" y="144"/>
                  </a:lnTo>
                  <a:lnTo>
                    <a:pt x="7" y="133"/>
                  </a:lnTo>
                  <a:lnTo>
                    <a:pt x="0" y="122"/>
                  </a:lnTo>
                  <a:lnTo>
                    <a:pt x="2" y="105"/>
                  </a:lnTo>
                  <a:lnTo>
                    <a:pt x="4" y="83"/>
                  </a:lnTo>
                  <a:lnTo>
                    <a:pt x="7" y="67"/>
                  </a:lnTo>
                  <a:lnTo>
                    <a:pt x="18" y="61"/>
                  </a:lnTo>
                  <a:lnTo>
                    <a:pt x="27" y="54"/>
                  </a:lnTo>
                  <a:lnTo>
                    <a:pt x="49" y="48"/>
                  </a:lnTo>
                  <a:lnTo>
                    <a:pt x="58" y="41"/>
                  </a:lnTo>
                  <a:lnTo>
                    <a:pt x="62" y="3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3" name="Freeform 39"/>
            <p:cNvSpPr>
              <a:spLocks/>
            </p:cNvSpPr>
            <p:nvPr/>
          </p:nvSpPr>
          <p:spPr bwMode="auto">
            <a:xfrm>
              <a:off x="8851900" y="2814638"/>
              <a:ext cx="288925" cy="238125"/>
            </a:xfrm>
            <a:custGeom>
              <a:avLst/>
              <a:gdLst/>
              <a:ahLst/>
              <a:cxnLst>
                <a:cxn ang="0">
                  <a:pos x="46" y="36"/>
                </a:cxn>
                <a:cxn ang="0">
                  <a:pos x="56" y="34"/>
                </a:cxn>
                <a:cxn ang="0">
                  <a:pos x="63" y="26"/>
                </a:cxn>
                <a:cxn ang="0">
                  <a:pos x="77" y="0"/>
                </a:cxn>
                <a:cxn ang="0">
                  <a:pos x="80" y="18"/>
                </a:cxn>
                <a:cxn ang="0">
                  <a:pos x="84" y="27"/>
                </a:cxn>
                <a:cxn ang="0">
                  <a:pos x="94" y="34"/>
                </a:cxn>
                <a:cxn ang="0">
                  <a:pos x="106" y="35"/>
                </a:cxn>
                <a:cxn ang="0">
                  <a:pos x="126" y="35"/>
                </a:cxn>
                <a:cxn ang="0">
                  <a:pos x="149" y="30"/>
                </a:cxn>
                <a:cxn ang="0">
                  <a:pos x="136" y="42"/>
                </a:cxn>
                <a:cxn ang="0">
                  <a:pos x="127" y="55"/>
                </a:cxn>
                <a:cxn ang="0">
                  <a:pos x="123" y="65"/>
                </a:cxn>
                <a:cxn ang="0">
                  <a:pos x="122" y="72"/>
                </a:cxn>
                <a:cxn ang="0">
                  <a:pos x="127" y="79"/>
                </a:cxn>
                <a:cxn ang="0">
                  <a:pos x="128" y="79"/>
                </a:cxn>
                <a:cxn ang="0">
                  <a:pos x="182" y="86"/>
                </a:cxn>
                <a:cxn ang="0">
                  <a:pos x="167" y="94"/>
                </a:cxn>
                <a:cxn ang="0">
                  <a:pos x="158" y="105"/>
                </a:cxn>
                <a:cxn ang="0">
                  <a:pos x="160" y="114"/>
                </a:cxn>
                <a:cxn ang="0">
                  <a:pos x="173" y="133"/>
                </a:cxn>
                <a:cxn ang="0">
                  <a:pos x="149" y="129"/>
                </a:cxn>
                <a:cxn ang="0">
                  <a:pos x="137" y="134"/>
                </a:cxn>
                <a:cxn ang="0">
                  <a:pos x="136" y="150"/>
                </a:cxn>
                <a:cxn ang="0">
                  <a:pos x="117" y="136"/>
                </a:cxn>
                <a:cxn ang="0">
                  <a:pos x="92" y="125"/>
                </a:cxn>
                <a:cxn ang="0">
                  <a:pos x="69" y="124"/>
                </a:cxn>
                <a:cxn ang="0">
                  <a:pos x="56" y="139"/>
                </a:cxn>
                <a:cxn ang="0">
                  <a:pos x="41" y="125"/>
                </a:cxn>
                <a:cxn ang="0">
                  <a:pos x="23" y="127"/>
                </a:cxn>
                <a:cxn ang="0">
                  <a:pos x="26" y="106"/>
                </a:cxn>
                <a:cxn ang="0">
                  <a:pos x="39" y="85"/>
                </a:cxn>
                <a:cxn ang="0">
                  <a:pos x="47" y="73"/>
                </a:cxn>
                <a:cxn ang="0">
                  <a:pos x="35" y="73"/>
                </a:cxn>
                <a:cxn ang="0">
                  <a:pos x="20" y="84"/>
                </a:cxn>
                <a:cxn ang="0">
                  <a:pos x="16" y="106"/>
                </a:cxn>
                <a:cxn ang="0">
                  <a:pos x="16" y="123"/>
                </a:cxn>
                <a:cxn ang="0">
                  <a:pos x="3" y="111"/>
                </a:cxn>
                <a:cxn ang="0">
                  <a:pos x="0" y="92"/>
                </a:cxn>
                <a:cxn ang="0">
                  <a:pos x="3" y="75"/>
                </a:cxn>
                <a:cxn ang="0">
                  <a:pos x="10" y="56"/>
                </a:cxn>
                <a:cxn ang="0">
                  <a:pos x="22" y="51"/>
                </a:cxn>
                <a:cxn ang="0">
                  <a:pos x="31" y="40"/>
                </a:cxn>
                <a:cxn ang="0">
                  <a:pos x="46" y="36"/>
                </a:cxn>
              </a:cxnLst>
              <a:rect l="0" t="0" r="r" b="b"/>
              <a:pathLst>
                <a:path w="182" h="150">
                  <a:moveTo>
                    <a:pt x="46" y="36"/>
                  </a:moveTo>
                  <a:lnTo>
                    <a:pt x="56" y="34"/>
                  </a:lnTo>
                  <a:lnTo>
                    <a:pt x="63" y="26"/>
                  </a:lnTo>
                  <a:lnTo>
                    <a:pt x="77" y="0"/>
                  </a:lnTo>
                  <a:lnTo>
                    <a:pt x="80" y="18"/>
                  </a:lnTo>
                  <a:lnTo>
                    <a:pt x="84" y="27"/>
                  </a:lnTo>
                  <a:lnTo>
                    <a:pt x="94" y="34"/>
                  </a:lnTo>
                  <a:lnTo>
                    <a:pt x="106" y="35"/>
                  </a:lnTo>
                  <a:lnTo>
                    <a:pt x="126" y="35"/>
                  </a:lnTo>
                  <a:lnTo>
                    <a:pt x="149" y="30"/>
                  </a:lnTo>
                  <a:lnTo>
                    <a:pt x="136" y="42"/>
                  </a:lnTo>
                  <a:lnTo>
                    <a:pt x="127" y="55"/>
                  </a:lnTo>
                  <a:lnTo>
                    <a:pt x="123" y="65"/>
                  </a:lnTo>
                  <a:lnTo>
                    <a:pt x="122" y="72"/>
                  </a:lnTo>
                  <a:lnTo>
                    <a:pt x="127" y="79"/>
                  </a:lnTo>
                  <a:lnTo>
                    <a:pt x="128" y="79"/>
                  </a:lnTo>
                  <a:lnTo>
                    <a:pt x="182" y="86"/>
                  </a:lnTo>
                  <a:lnTo>
                    <a:pt x="167" y="94"/>
                  </a:lnTo>
                  <a:lnTo>
                    <a:pt x="158" y="105"/>
                  </a:lnTo>
                  <a:lnTo>
                    <a:pt x="160" y="114"/>
                  </a:lnTo>
                  <a:lnTo>
                    <a:pt x="173" y="133"/>
                  </a:lnTo>
                  <a:lnTo>
                    <a:pt x="149" y="129"/>
                  </a:lnTo>
                  <a:lnTo>
                    <a:pt x="137" y="134"/>
                  </a:lnTo>
                  <a:lnTo>
                    <a:pt x="136" y="150"/>
                  </a:lnTo>
                  <a:lnTo>
                    <a:pt x="117" y="136"/>
                  </a:lnTo>
                  <a:lnTo>
                    <a:pt x="92" y="125"/>
                  </a:lnTo>
                  <a:lnTo>
                    <a:pt x="69" y="124"/>
                  </a:lnTo>
                  <a:lnTo>
                    <a:pt x="56" y="139"/>
                  </a:lnTo>
                  <a:lnTo>
                    <a:pt x="41" y="125"/>
                  </a:lnTo>
                  <a:lnTo>
                    <a:pt x="23" y="127"/>
                  </a:lnTo>
                  <a:lnTo>
                    <a:pt x="26" y="106"/>
                  </a:lnTo>
                  <a:lnTo>
                    <a:pt x="39" y="85"/>
                  </a:lnTo>
                  <a:lnTo>
                    <a:pt x="47" y="73"/>
                  </a:lnTo>
                  <a:lnTo>
                    <a:pt x="35" y="73"/>
                  </a:lnTo>
                  <a:lnTo>
                    <a:pt x="20" y="84"/>
                  </a:lnTo>
                  <a:lnTo>
                    <a:pt x="16" y="106"/>
                  </a:lnTo>
                  <a:lnTo>
                    <a:pt x="16" y="123"/>
                  </a:lnTo>
                  <a:lnTo>
                    <a:pt x="3" y="111"/>
                  </a:lnTo>
                  <a:lnTo>
                    <a:pt x="0" y="92"/>
                  </a:lnTo>
                  <a:lnTo>
                    <a:pt x="3" y="75"/>
                  </a:lnTo>
                  <a:lnTo>
                    <a:pt x="10" y="56"/>
                  </a:lnTo>
                  <a:lnTo>
                    <a:pt x="22" y="51"/>
                  </a:lnTo>
                  <a:lnTo>
                    <a:pt x="31" y="40"/>
                  </a:lnTo>
                  <a:lnTo>
                    <a:pt x="46" y="36"/>
                  </a:lnTo>
                  <a:close/>
                </a:path>
              </a:pathLst>
            </a:custGeom>
            <a:solidFill>
              <a:srgbClr val="0099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4" name="Freeform 40"/>
            <p:cNvSpPr>
              <a:spLocks/>
            </p:cNvSpPr>
            <p:nvPr/>
          </p:nvSpPr>
          <p:spPr bwMode="auto">
            <a:xfrm>
              <a:off x="9017000" y="3146425"/>
              <a:ext cx="325438" cy="392113"/>
            </a:xfrm>
            <a:custGeom>
              <a:avLst/>
              <a:gdLst/>
              <a:ahLst/>
              <a:cxnLst>
                <a:cxn ang="0">
                  <a:pos x="33" y="0"/>
                </a:cxn>
                <a:cxn ang="0">
                  <a:pos x="59" y="19"/>
                </a:cxn>
                <a:cxn ang="0">
                  <a:pos x="89" y="47"/>
                </a:cxn>
                <a:cxn ang="0">
                  <a:pos x="120" y="79"/>
                </a:cxn>
                <a:cxn ang="0">
                  <a:pos x="148" y="116"/>
                </a:cxn>
                <a:cxn ang="0">
                  <a:pos x="172" y="147"/>
                </a:cxn>
                <a:cxn ang="0">
                  <a:pos x="191" y="180"/>
                </a:cxn>
                <a:cxn ang="0">
                  <a:pos x="201" y="204"/>
                </a:cxn>
                <a:cxn ang="0">
                  <a:pos x="205" y="223"/>
                </a:cxn>
                <a:cxn ang="0">
                  <a:pos x="201" y="230"/>
                </a:cxn>
                <a:cxn ang="0">
                  <a:pos x="193" y="236"/>
                </a:cxn>
                <a:cxn ang="0">
                  <a:pos x="178" y="247"/>
                </a:cxn>
                <a:cxn ang="0">
                  <a:pos x="168" y="244"/>
                </a:cxn>
                <a:cxn ang="0">
                  <a:pos x="141" y="226"/>
                </a:cxn>
                <a:cxn ang="0">
                  <a:pos x="110" y="204"/>
                </a:cxn>
                <a:cxn ang="0">
                  <a:pos x="73" y="172"/>
                </a:cxn>
                <a:cxn ang="0">
                  <a:pos x="42" y="142"/>
                </a:cxn>
                <a:cxn ang="0">
                  <a:pos x="14" y="114"/>
                </a:cxn>
                <a:cxn ang="0">
                  <a:pos x="0" y="95"/>
                </a:cxn>
                <a:cxn ang="0">
                  <a:pos x="5" y="84"/>
                </a:cxn>
                <a:cxn ang="0">
                  <a:pos x="20" y="104"/>
                </a:cxn>
                <a:cxn ang="0">
                  <a:pos x="38" y="126"/>
                </a:cxn>
                <a:cxn ang="0">
                  <a:pos x="64" y="150"/>
                </a:cxn>
                <a:cxn ang="0">
                  <a:pos x="90" y="174"/>
                </a:cxn>
                <a:cxn ang="0">
                  <a:pos x="116" y="196"/>
                </a:cxn>
                <a:cxn ang="0">
                  <a:pos x="143" y="216"/>
                </a:cxn>
                <a:cxn ang="0">
                  <a:pos x="172" y="234"/>
                </a:cxn>
                <a:cxn ang="0">
                  <a:pos x="176" y="234"/>
                </a:cxn>
                <a:cxn ang="0">
                  <a:pos x="184" y="228"/>
                </a:cxn>
                <a:cxn ang="0">
                  <a:pos x="191" y="221"/>
                </a:cxn>
                <a:cxn ang="0">
                  <a:pos x="191" y="209"/>
                </a:cxn>
                <a:cxn ang="0">
                  <a:pos x="182" y="186"/>
                </a:cxn>
                <a:cxn ang="0">
                  <a:pos x="165" y="161"/>
                </a:cxn>
                <a:cxn ang="0">
                  <a:pos x="148" y="135"/>
                </a:cxn>
                <a:cxn ang="0">
                  <a:pos x="127" y="107"/>
                </a:cxn>
                <a:cxn ang="0">
                  <a:pos x="103" y="82"/>
                </a:cxn>
                <a:cxn ang="0">
                  <a:pos x="82" y="57"/>
                </a:cxn>
                <a:cxn ang="0">
                  <a:pos x="62" y="40"/>
                </a:cxn>
                <a:cxn ang="0">
                  <a:pos x="42" y="21"/>
                </a:cxn>
                <a:cxn ang="0">
                  <a:pos x="30" y="15"/>
                </a:cxn>
                <a:cxn ang="0">
                  <a:pos x="33" y="0"/>
                </a:cxn>
              </a:cxnLst>
              <a:rect l="0" t="0" r="r" b="b"/>
              <a:pathLst>
                <a:path w="205" h="247">
                  <a:moveTo>
                    <a:pt x="33" y="0"/>
                  </a:moveTo>
                  <a:lnTo>
                    <a:pt x="59" y="19"/>
                  </a:lnTo>
                  <a:lnTo>
                    <a:pt x="89" y="47"/>
                  </a:lnTo>
                  <a:lnTo>
                    <a:pt x="120" y="79"/>
                  </a:lnTo>
                  <a:lnTo>
                    <a:pt x="148" y="116"/>
                  </a:lnTo>
                  <a:lnTo>
                    <a:pt x="172" y="147"/>
                  </a:lnTo>
                  <a:lnTo>
                    <a:pt x="191" y="180"/>
                  </a:lnTo>
                  <a:lnTo>
                    <a:pt x="201" y="204"/>
                  </a:lnTo>
                  <a:lnTo>
                    <a:pt x="205" y="223"/>
                  </a:lnTo>
                  <a:lnTo>
                    <a:pt x="201" y="230"/>
                  </a:lnTo>
                  <a:lnTo>
                    <a:pt x="193" y="236"/>
                  </a:lnTo>
                  <a:lnTo>
                    <a:pt x="178" y="247"/>
                  </a:lnTo>
                  <a:lnTo>
                    <a:pt x="168" y="244"/>
                  </a:lnTo>
                  <a:lnTo>
                    <a:pt x="141" y="226"/>
                  </a:lnTo>
                  <a:lnTo>
                    <a:pt x="110" y="204"/>
                  </a:lnTo>
                  <a:lnTo>
                    <a:pt x="73" y="172"/>
                  </a:lnTo>
                  <a:lnTo>
                    <a:pt x="42" y="142"/>
                  </a:lnTo>
                  <a:lnTo>
                    <a:pt x="14" y="114"/>
                  </a:lnTo>
                  <a:lnTo>
                    <a:pt x="0" y="95"/>
                  </a:lnTo>
                  <a:lnTo>
                    <a:pt x="5" y="84"/>
                  </a:lnTo>
                  <a:lnTo>
                    <a:pt x="20" y="104"/>
                  </a:lnTo>
                  <a:lnTo>
                    <a:pt x="38" y="126"/>
                  </a:lnTo>
                  <a:lnTo>
                    <a:pt x="64" y="150"/>
                  </a:lnTo>
                  <a:lnTo>
                    <a:pt x="90" y="174"/>
                  </a:lnTo>
                  <a:lnTo>
                    <a:pt x="116" y="196"/>
                  </a:lnTo>
                  <a:lnTo>
                    <a:pt x="143" y="216"/>
                  </a:lnTo>
                  <a:lnTo>
                    <a:pt x="172" y="234"/>
                  </a:lnTo>
                  <a:lnTo>
                    <a:pt x="176" y="234"/>
                  </a:lnTo>
                  <a:lnTo>
                    <a:pt x="184" y="228"/>
                  </a:lnTo>
                  <a:lnTo>
                    <a:pt x="191" y="221"/>
                  </a:lnTo>
                  <a:lnTo>
                    <a:pt x="191" y="209"/>
                  </a:lnTo>
                  <a:lnTo>
                    <a:pt x="182" y="186"/>
                  </a:lnTo>
                  <a:lnTo>
                    <a:pt x="165" y="161"/>
                  </a:lnTo>
                  <a:lnTo>
                    <a:pt x="148" y="135"/>
                  </a:lnTo>
                  <a:lnTo>
                    <a:pt x="127" y="107"/>
                  </a:lnTo>
                  <a:lnTo>
                    <a:pt x="103" y="82"/>
                  </a:lnTo>
                  <a:lnTo>
                    <a:pt x="82" y="57"/>
                  </a:lnTo>
                  <a:lnTo>
                    <a:pt x="62" y="40"/>
                  </a:lnTo>
                  <a:lnTo>
                    <a:pt x="42" y="21"/>
                  </a:lnTo>
                  <a:lnTo>
                    <a:pt x="30" y="15"/>
                  </a:lnTo>
                  <a:lnTo>
                    <a:pt x="3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5" name="Freeform 41"/>
            <p:cNvSpPr>
              <a:spLocks/>
            </p:cNvSpPr>
            <p:nvPr/>
          </p:nvSpPr>
          <p:spPr bwMode="auto">
            <a:xfrm>
              <a:off x="9017000" y="3159125"/>
              <a:ext cx="311150" cy="369888"/>
            </a:xfrm>
            <a:custGeom>
              <a:avLst/>
              <a:gdLst/>
              <a:ahLst/>
              <a:cxnLst>
                <a:cxn ang="0">
                  <a:pos x="33" y="0"/>
                </a:cxn>
                <a:cxn ang="0">
                  <a:pos x="61" y="19"/>
                </a:cxn>
                <a:cxn ang="0">
                  <a:pos x="97" y="58"/>
                </a:cxn>
                <a:cxn ang="0">
                  <a:pos x="134" y="99"/>
                </a:cxn>
                <a:cxn ang="0">
                  <a:pos x="166" y="141"/>
                </a:cxn>
                <a:cxn ang="0">
                  <a:pos x="184" y="174"/>
                </a:cxn>
                <a:cxn ang="0">
                  <a:pos x="196" y="203"/>
                </a:cxn>
                <a:cxn ang="0">
                  <a:pos x="192" y="216"/>
                </a:cxn>
                <a:cxn ang="0">
                  <a:pos x="176" y="232"/>
                </a:cxn>
                <a:cxn ang="0">
                  <a:pos x="174" y="233"/>
                </a:cxn>
                <a:cxn ang="0">
                  <a:pos x="154" y="223"/>
                </a:cxn>
                <a:cxn ang="0">
                  <a:pos x="113" y="191"/>
                </a:cxn>
                <a:cxn ang="0">
                  <a:pos x="73" y="157"/>
                </a:cxn>
                <a:cxn ang="0">
                  <a:pos x="47" y="132"/>
                </a:cxn>
                <a:cxn ang="0">
                  <a:pos x="25" y="111"/>
                </a:cxn>
                <a:cxn ang="0">
                  <a:pos x="0" y="81"/>
                </a:cxn>
                <a:cxn ang="0">
                  <a:pos x="8" y="60"/>
                </a:cxn>
                <a:cxn ang="0">
                  <a:pos x="21" y="32"/>
                </a:cxn>
                <a:cxn ang="0">
                  <a:pos x="27" y="5"/>
                </a:cxn>
                <a:cxn ang="0">
                  <a:pos x="33" y="0"/>
                </a:cxn>
              </a:cxnLst>
              <a:rect l="0" t="0" r="r" b="b"/>
              <a:pathLst>
                <a:path w="196" h="233">
                  <a:moveTo>
                    <a:pt x="33" y="0"/>
                  </a:moveTo>
                  <a:lnTo>
                    <a:pt x="61" y="19"/>
                  </a:lnTo>
                  <a:lnTo>
                    <a:pt x="97" y="58"/>
                  </a:lnTo>
                  <a:lnTo>
                    <a:pt x="134" y="99"/>
                  </a:lnTo>
                  <a:lnTo>
                    <a:pt x="166" y="141"/>
                  </a:lnTo>
                  <a:lnTo>
                    <a:pt x="184" y="174"/>
                  </a:lnTo>
                  <a:lnTo>
                    <a:pt x="196" y="203"/>
                  </a:lnTo>
                  <a:lnTo>
                    <a:pt x="192" y="216"/>
                  </a:lnTo>
                  <a:lnTo>
                    <a:pt x="176" y="232"/>
                  </a:lnTo>
                  <a:lnTo>
                    <a:pt x="174" y="233"/>
                  </a:lnTo>
                  <a:lnTo>
                    <a:pt x="154" y="223"/>
                  </a:lnTo>
                  <a:lnTo>
                    <a:pt x="113" y="191"/>
                  </a:lnTo>
                  <a:lnTo>
                    <a:pt x="73" y="157"/>
                  </a:lnTo>
                  <a:lnTo>
                    <a:pt x="47" y="132"/>
                  </a:lnTo>
                  <a:lnTo>
                    <a:pt x="25" y="111"/>
                  </a:lnTo>
                  <a:lnTo>
                    <a:pt x="0" y="81"/>
                  </a:lnTo>
                  <a:lnTo>
                    <a:pt x="8" y="60"/>
                  </a:lnTo>
                  <a:lnTo>
                    <a:pt x="21" y="32"/>
                  </a:lnTo>
                  <a:lnTo>
                    <a:pt x="27" y="5"/>
                  </a:lnTo>
                  <a:lnTo>
                    <a:pt x="33" y="0"/>
                  </a:lnTo>
                  <a:close/>
                </a:path>
              </a:pathLst>
            </a:cu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6" name="Freeform 42"/>
            <p:cNvSpPr>
              <a:spLocks/>
            </p:cNvSpPr>
            <p:nvPr/>
          </p:nvSpPr>
          <p:spPr bwMode="auto">
            <a:xfrm>
              <a:off x="9069388" y="3186113"/>
              <a:ext cx="241300" cy="298450"/>
            </a:xfrm>
            <a:custGeom>
              <a:avLst/>
              <a:gdLst/>
              <a:ahLst/>
              <a:cxnLst>
                <a:cxn ang="0">
                  <a:pos x="2" y="0"/>
                </a:cxn>
                <a:cxn ang="0">
                  <a:pos x="10" y="8"/>
                </a:cxn>
                <a:cxn ang="0">
                  <a:pos x="19" y="2"/>
                </a:cxn>
                <a:cxn ang="0">
                  <a:pos x="14" y="12"/>
                </a:cxn>
                <a:cxn ang="0">
                  <a:pos x="23" y="22"/>
                </a:cxn>
                <a:cxn ang="0">
                  <a:pos x="32" y="15"/>
                </a:cxn>
                <a:cxn ang="0">
                  <a:pos x="28" y="25"/>
                </a:cxn>
                <a:cxn ang="0">
                  <a:pos x="36" y="36"/>
                </a:cxn>
                <a:cxn ang="0">
                  <a:pos x="45" y="29"/>
                </a:cxn>
                <a:cxn ang="0">
                  <a:pos x="41" y="38"/>
                </a:cxn>
                <a:cxn ang="0">
                  <a:pos x="48" y="48"/>
                </a:cxn>
                <a:cxn ang="0">
                  <a:pos x="56" y="40"/>
                </a:cxn>
                <a:cxn ang="0">
                  <a:pos x="51" y="49"/>
                </a:cxn>
                <a:cxn ang="0">
                  <a:pos x="63" y="62"/>
                </a:cxn>
                <a:cxn ang="0">
                  <a:pos x="67" y="54"/>
                </a:cxn>
                <a:cxn ang="0">
                  <a:pos x="66" y="64"/>
                </a:cxn>
                <a:cxn ang="0">
                  <a:pos x="75" y="76"/>
                </a:cxn>
                <a:cxn ang="0">
                  <a:pos x="80" y="68"/>
                </a:cxn>
                <a:cxn ang="0">
                  <a:pos x="78" y="80"/>
                </a:cxn>
                <a:cxn ang="0">
                  <a:pos x="88" y="91"/>
                </a:cxn>
                <a:cxn ang="0">
                  <a:pos x="94" y="84"/>
                </a:cxn>
                <a:cxn ang="0">
                  <a:pos x="92" y="95"/>
                </a:cxn>
                <a:cxn ang="0">
                  <a:pos x="101" y="108"/>
                </a:cxn>
                <a:cxn ang="0">
                  <a:pos x="107" y="100"/>
                </a:cxn>
                <a:cxn ang="0">
                  <a:pos x="105" y="112"/>
                </a:cxn>
                <a:cxn ang="0">
                  <a:pos x="113" y="123"/>
                </a:cxn>
                <a:cxn ang="0">
                  <a:pos x="121" y="119"/>
                </a:cxn>
                <a:cxn ang="0">
                  <a:pos x="118" y="127"/>
                </a:cxn>
                <a:cxn ang="0">
                  <a:pos x="126" y="138"/>
                </a:cxn>
                <a:cxn ang="0">
                  <a:pos x="132" y="135"/>
                </a:cxn>
                <a:cxn ang="0">
                  <a:pos x="129" y="144"/>
                </a:cxn>
                <a:cxn ang="0">
                  <a:pos x="136" y="155"/>
                </a:cxn>
                <a:cxn ang="0">
                  <a:pos x="144" y="150"/>
                </a:cxn>
                <a:cxn ang="0">
                  <a:pos x="140" y="160"/>
                </a:cxn>
                <a:cxn ang="0">
                  <a:pos x="144" y="170"/>
                </a:cxn>
                <a:cxn ang="0">
                  <a:pos x="151" y="169"/>
                </a:cxn>
                <a:cxn ang="0">
                  <a:pos x="147" y="174"/>
                </a:cxn>
                <a:cxn ang="0">
                  <a:pos x="152" y="188"/>
                </a:cxn>
                <a:cxn ang="0">
                  <a:pos x="141" y="171"/>
                </a:cxn>
                <a:cxn ang="0">
                  <a:pos x="123" y="146"/>
                </a:cxn>
                <a:cxn ang="0">
                  <a:pos x="110" y="127"/>
                </a:cxn>
                <a:cxn ang="0">
                  <a:pos x="97" y="110"/>
                </a:cxn>
                <a:cxn ang="0">
                  <a:pos x="78" y="89"/>
                </a:cxn>
                <a:cxn ang="0">
                  <a:pos x="62" y="70"/>
                </a:cxn>
                <a:cxn ang="0">
                  <a:pos x="47" y="52"/>
                </a:cxn>
                <a:cxn ang="0">
                  <a:pos x="29" y="35"/>
                </a:cxn>
                <a:cxn ang="0">
                  <a:pos x="14" y="21"/>
                </a:cxn>
                <a:cxn ang="0">
                  <a:pos x="0" y="6"/>
                </a:cxn>
                <a:cxn ang="0">
                  <a:pos x="2" y="0"/>
                </a:cxn>
              </a:cxnLst>
              <a:rect l="0" t="0" r="r" b="b"/>
              <a:pathLst>
                <a:path w="152" h="188">
                  <a:moveTo>
                    <a:pt x="2" y="0"/>
                  </a:moveTo>
                  <a:lnTo>
                    <a:pt x="10" y="8"/>
                  </a:lnTo>
                  <a:lnTo>
                    <a:pt x="19" y="2"/>
                  </a:lnTo>
                  <a:lnTo>
                    <a:pt x="14" y="12"/>
                  </a:lnTo>
                  <a:lnTo>
                    <a:pt x="23" y="22"/>
                  </a:lnTo>
                  <a:lnTo>
                    <a:pt x="32" y="15"/>
                  </a:lnTo>
                  <a:lnTo>
                    <a:pt x="28" y="25"/>
                  </a:lnTo>
                  <a:lnTo>
                    <a:pt x="36" y="36"/>
                  </a:lnTo>
                  <a:lnTo>
                    <a:pt x="45" y="29"/>
                  </a:lnTo>
                  <a:lnTo>
                    <a:pt x="41" y="38"/>
                  </a:lnTo>
                  <a:lnTo>
                    <a:pt x="48" y="48"/>
                  </a:lnTo>
                  <a:lnTo>
                    <a:pt x="56" y="40"/>
                  </a:lnTo>
                  <a:lnTo>
                    <a:pt x="51" y="49"/>
                  </a:lnTo>
                  <a:lnTo>
                    <a:pt x="63" y="62"/>
                  </a:lnTo>
                  <a:lnTo>
                    <a:pt x="67" y="54"/>
                  </a:lnTo>
                  <a:lnTo>
                    <a:pt x="66" y="64"/>
                  </a:lnTo>
                  <a:lnTo>
                    <a:pt x="75" y="76"/>
                  </a:lnTo>
                  <a:lnTo>
                    <a:pt x="80" y="68"/>
                  </a:lnTo>
                  <a:lnTo>
                    <a:pt x="78" y="80"/>
                  </a:lnTo>
                  <a:lnTo>
                    <a:pt x="88" y="91"/>
                  </a:lnTo>
                  <a:lnTo>
                    <a:pt x="94" y="84"/>
                  </a:lnTo>
                  <a:lnTo>
                    <a:pt x="92" y="95"/>
                  </a:lnTo>
                  <a:lnTo>
                    <a:pt x="101" y="108"/>
                  </a:lnTo>
                  <a:lnTo>
                    <a:pt x="107" y="100"/>
                  </a:lnTo>
                  <a:lnTo>
                    <a:pt x="105" y="112"/>
                  </a:lnTo>
                  <a:lnTo>
                    <a:pt x="113" y="123"/>
                  </a:lnTo>
                  <a:lnTo>
                    <a:pt x="121" y="119"/>
                  </a:lnTo>
                  <a:lnTo>
                    <a:pt x="118" y="127"/>
                  </a:lnTo>
                  <a:lnTo>
                    <a:pt x="126" y="138"/>
                  </a:lnTo>
                  <a:lnTo>
                    <a:pt x="132" y="135"/>
                  </a:lnTo>
                  <a:lnTo>
                    <a:pt x="129" y="144"/>
                  </a:lnTo>
                  <a:lnTo>
                    <a:pt x="136" y="155"/>
                  </a:lnTo>
                  <a:lnTo>
                    <a:pt x="144" y="150"/>
                  </a:lnTo>
                  <a:lnTo>
                    <a:pt x="140" y="160"/>
                  </a:lnTo>
                  <a:lnTo>
                    <a:pt x="144" y="170"/>
                  </a:lnTo>
                  <a:lnTo>
                    <a:pt x="151" y="169"/>
                  </a:lnTo>
                  <a:lnTo>
                    <a:pt x="147" y="174"/>
                  </a:lnTo>
                  <a:lnTo>
                    <a:pt x="152" y="188"/>
                  </a:lnTo>
                  <a:lnTo>
                    <a:pt x="141" y="171"/>
                  </a:lnTo>
                  <a:lnTo>
                    <a:pt x="123" y="146"/>
                  </a:lnTo>
                  <a:lnTo>
                    <a:pt x="110" y="127"/>
                  </a:lnTo>
                  <a:lnTo>
                    <a:pt x="97" y="110"/>
                  </a:lnTo>
                  <a:lnTo>
                    <a:pt x="78" y="89"/>
                  </a:lnTo>
                  <a:lnTo>
                    <a:pt x="62" y="70"/>
                  </a:lnTo>
                  <a:lnTo>
                    <a:pt x="47" y="52"/>
                  </a:lnTo>
                  <a:lnTo>
                    <a:pt x="29" y="35"/>
                  </a:lnTo>
                  <a:lnTo>
                    <a:pt x="14" y="21"/>
                  </a:lnTo>
                  <a:lnTo>
                    <a:pt x="0" y="6"/>
                  </a:lnTo>
                  <a:lnTo>
                    <a:pt x="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7" name="Freeform 43"/>
            <p:cNvSpPr>
              <a:spLocks/>
            </p:cNvSpPr>
            <p:nvPr/>
          </p:nvSpPr>
          <p:spPr bwMode="auto">
            <a:xfrm>
              <a:off x="9034463" y="3246438"/>
              <a:ext cx="273050" cy="271463"/>
            </a:xfrm>
            <a:custGeom>
              <a:avLst/>
              <a:gdLst/>
              <a:ahLst/>
              <a:cxnLst>
                <a:cxn ang="0">
                  <a:pos x="0" y="3"/>
                </a:cxn>
                <a:cxn ang="0">
                  <a:pos x="6" y="11"/>
                </a:cxn>
                <a:cxn ang="0">
                  <a:pos x="0" y="19"/>
                </a:cxn>
                <a:cxn ang="0">
                  <a:pos x="10" y="16"/>
                </a:cxn>
                <a:cxn ang="0">
                  <a:pos x="19" y="26"/>
                </a:cxn>
                <a:cxn ang="0">
                  <a:pos x="10" y="33"/>
                </a:cxn>
                <a:cxn ang="0">
                  <a:pos x="22" y="30"/>
                </a:cxn>
                <a:cxn ang="0">
                  <a:pos x="31" y="40"/>
                </a:cxn>
                <a:cxn ang="0">
                  <a:pos x="24" y="48"/>
                </a:cxn>
                <a:cxn ang="0">
                  <a:pos x="33" y="44"/>
                </a:cxn>
                <a:cxn ang="0">
                  <a:pos x="42" y="53"/>
                </a:cxn>
                <a:cxn ang="0">
                  <a:pos x="33" y="60"/>
                </a:cxn>
                <a:cxn ang="0">
                  <a:pos x="43" y="57"/>
                </a:cxn>
                <a:cxn ang="0">
                  <a:pos x="54" y="70"/>
                </a:cxn>
                <a:cxn ang="0">
                  <a:pos x="47" y="73"/>
                </a:cxn>
                <a:cxn ang="0">
                  <a:pos x="57" y="72"/>
                </a:cxn>
                <a:cxn ang="0">
                  <a:pos x="67" y="82"/>
                </a:cxn>
                <a:cxn ang="0">
                  <a:pos x="59" y="87"/>
                </a:cxn>
                <a:cxn ang="0">
                  <a:pos x="72" y="87"/>
                </a:cxn>
                <a:cxn ang="0">
                  <a:pos x="81" y="97"/>
                </a:cxn>
                <a:cxn ang="0">
                  <a:pos x="73" y="103"/>
                </a:cxn>
                <a:cxn ang="0">
                  <a:pos x="85" y="101"/>
                </a:cxn>
                <a:cxn ang="0">
                  <a:pos x="96" y="112"/>
                </a:cxn>
                <a:cxn ang="0">
                  <a:pos x="89" y="117"/>
                </a:cxn>
                <a:cxn ang="0">
                  <a:pos x="101" y="116"/>
                </a:cxn>
                <a:cxn ang="0">
                  <a:pos x="110" y="125"/>
                </a:cxn>
                <a:cxn ang="0">
                  <a:pos x="105" y="133"/>
                </a:cxn>
                <a:cxn ang="0">
                  <a:pos x="114" y="131"/>
                </a:cxn>
                <a:cxn ang="0">
                  <a:pos x="125" y="139"/>
                </a:cxn>
                <a:cxn ang="0">
                  <a:pos x="119" y="146"/>
                </a:cxn>
                <a:cxn ang="0">
                  <a:pos x="130" y="143"/>
                </a:cxn>
                <a:cxn ang="0">
                  <a:pos x="140" y="151"/>
                </a:cxn>
                <a:cxn ang="0">
                  <a:pos x="135" y="158"/>
                </a:cxn>
                <a:cxn ang="0">
                  <a:pos x="145" y="155"/>
                </a:cxn>
                <a:cxn ang="0">
                  <a:pos x="154" y="160"/>
                </a:cxn>
                <a:cxn ang="0">
                  <a:pos x="153" y="168"/>
                </a:cxn>
                <a:cxn ang="0">
                  <a:pos x="159" y="164"/>
                </a:cxn>
                <a:cxn ang="0">
                  <a:pos x="172" y="171"/>
                </a:cxn>
                <a:cxn ang="0">
                  <a:pos x="156" y="158"/>
                </a:cxn>
                <a:cxn ang="0">
                  <a:pos x="132" y="137"/>
                </a:cxn>
                <a:cxn ang="0">
                  <a:pos x="115" y="122"/>
                </a:cxn>
                <a:cxn ang="0">
                  <a:pos x="99" y="108"/>
                </a:cxn>
                <a:cxn ang="0">
                  <a:pos x="80" y="87"/>
                </a:cxn>
                <a:cxn ang="0">
                  <a:pos x="63" y="70"/>
                </a:cxn>
                <a:cxn ang="0">
                  <a:pos x="48" y="52"/>
                </a:cxn>
                <a:cxn ang="0">
                  <a:pos x="31" y="32"/>
                </a:cxn>
                <a:cxn ang="0">
                  <a:pos x="18" y="16"/>
                </a:cxn>
                <a:cxn ang="0">
                  <a:pos x="5" y="0"/>
                </a:cxn>
                <a:cxn ang="0">
                  <a:pos x="0" y="3"/>
                </a:cxn>
              </a:cxnLst>
              <a:rect l="0" t="0" r="r" b="b"/>
              <a:pathLst>
                <a:path w="172" h="171">
                  <a:moveTo>
                    <a:pt x="0" y="3"/>
                  </a:moveTo>
                  <a:lnTo>
                    <a:pt x="6" y="11"/>
                  </a:lnTo>
                  <a:lnTo>
                    <a:pt x="0" y="19"/>
                  </a:lnTo>
                  <a:lnTo>
                    <a:pt x="10" y="16"/>
                  </a:lnTo>
                  <a:lnTo>
                    <a:pt x="19" y="26"/>
                  </a:lnTo>
                  <a:lnTo>
                    <a:pt x="10" y="33"/>
                  </a:lnTo>
                  <a:lnTo>
                    <a:pt x="22" y="30"/>
                  </a:lnTo>
                  <a:lnTo>
                    <a:pt x="31" y="40"/>
                  </a:lnTo>
                  <a:lnTo>
                    <a:pt x="24" y="48"/>
                  </a:lnTo>
                  <a:lnTo>
                    <a:pt x="33" y="44"/>
                  </a:lnTo>
                  <a:lnTo>
                    <a:pt x="42" y="53"/>
                  </a:lnTo>
                  <a:lnTo>
                    <a:pt x="33" y="60"/>
                  </a:lnTo>
                  <a:lnTo>
                    <a:pt x="43" y="57"/>
                  </a:lnTo>
                  <a:lnTo>
                    <a:pt x="54" y="70"/>
                  </a:lnTo>
                  <a:lnTo>
                    <a:pt x="47" y="73"/>
                  </a:lnTo>
                  <a:lnTo>
                    <a:pt x="57" y="72"/>
                  </a:lnTo>
                  <a:lnTo>
                    <a:pt x="67" y="82"/>
                  </a:lnTo>
                  <a:lnTo>
                    <a:pt x="59" y="87"/>
                  </a:lnTo>
                  <a:lnTo>
                    <a:pt x="72" y="87"/>
                  </a:lnTo>
                  <a:lnTo>
                    <a:pt x="81" y="97"/>
                  </a:lnTo>
                  <a:lnTo>
                    <a:pt x="73" y="103"/>
                  </a:lnTo>
                  <a:lnTo>
                    <a:pt x="85" y="101"/>
                  </a:lnTo>
                  <a:lnTo>
                    <a:pt x="96" y="112"/>
                  </a:lnTo>
                  <a:lnTo>
                    <a:pt x="89" y="117"/>
                  </a:lnTo>
                  <a:lnTo>
                    <a:pt x="101" y="116"/>
                  </a:lnTo>
                  <a:lnTo>
                    <a:pt x="110" y="125"/>
                  </a:lnTo>
                  <a:lnTo>
                    <a:pt x="105" y="133"/>
                  </a:lnTo>
                  <a:lnTo>
                    <a:pt x="114" y="131"/>
                  </a:lnTo>
                  <a:lnTo>
                    <a:pt x="125" y="139"/>
                  </a:lnTo>
                  <a:lnTo>
                    <a:pt x="119" y="146"/>
                  </a:lnTo>
                  <a:lnTo>
                    <a:pt x="130" y="143"/>
                  </a:lnTo>
                  <a:lnTo>
                    <a:pt x="140" y="151"/>
                  </a:lnTo>
                  <a:lnTo>
                    <a:pt x="135" y="158"/>
                  </a:lnTo>
                  <a:lnTo>
                    <a:pt x="145" y="155"/>
                  </a:lnTo>
                  <a:lnTo>
                    <a:pt x="154" y="160"/>
                  </a:lnTo>
                  <a:lnTo>
                    <a:pt x="153" y="168"/>
                  </a:lnTo>
                  <a:lnTo>
                    <a:pt x="159" y="164"/>
                  </a:lnTo>
                  <a:lnTo>
                    <a:pt x="172" y="171"/>
                  </a:lnTo>
                  <a:lnTo>
                    <a:pt x="156" y="158"/>
                  </a:lnTo>
                  <a:lnTo>
                    <a:pt x="132" y="137"/>
                  </a:lnTo>
                  <a:lnTo>
                    <a:pt x="115" y="122"/>
                  </a:lnTo>
                  <a:lnTo>
                    <a:pt x="99" y="108"/>
                  </a:lnTo>
                  <a:lnTo>
                    <a:pt x="80" y="87"/>
                  </a:lnTo>
                  <a:lnTo>
                    <a:pt x="63" y="70"/>
                  </a:lnTo>
                  <a:lnTo>
                    <a:pt x="48" y="52"/>
                  </a:lnTo>
                  <a:lnTo>
                    <a:pt x="31" y="32"/>
                  </a:lnTo>
                  <a:lnTo>
                    <a:pt x="18" y="16"/>
                  </a:lnTo>
                  <a:lnTo>
                    <a:pt x="5" y="0"/>
                  </a:lnTo>
                  <a:lnTo>
                    <a:pt x="0"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8" name="Freeform 44"/>
            <p:cNvSpPr>
              <a:spLocks/>
            </p:cNvSpPr>
            <p:nvPr/>
          </p:nvSpPr>
          <p:spPr bwMode="auto">
            <a:xfrm>
              <a:off x="9055100" y="3216275"/>
              <a:ext cx="252413" cy="282575"/>
            </a:xfrm>
            <a:custGeom>
              <a:avLst/>
              <a:gdLst/>
              <a:ahLst/>
              <a:cxnLst>
                <a:cxn ang="0">
                  <a:pos x="11" y="9"/>
                </a:cxn>
                <a:cxn ang="0">
                  <a:pos x="16" y="13"/>
                </a:cxn>
                <a:cxn ang="0">
                  <a:pos x="33" y="18"/>
                </a:cxn>
                <a:cxn ang="0">
                  <a:pos x="40" y="38"/>
                </a:cxn>
                <a:cxn ang="0">
                  <a:pos x="44" y="42"/>
                </a:cxn>
                <a:cxn ang="0">
                  <a:pos x="61" y="45"/>
                </a:cxn>
                <a:cxn ang="0">
                  <a:pos x="65" y="67"/>
                </a:cxn>
                <a:cxn ang="0">
                  <a:pos x="69" y="68"/>
                </a:cxn>
                <a:cxn ang="0">
                  <a:pos x="86" y="73"/>
                </a:cxn>
                <a:cxn ang="0">
                  <a:pos x="92" y="95"/>
                </a:cxn>
                <a:cxn ang="0">
                  <a:pos x="95" y="97"/>
                </a:cxn>
                <a:cxn ang="0">
                  <a:pos x="112" y="104"/>
                </a:cxn>
                <a:cxn ang="0">
                  <a:pos x="117" y="124"/>
                </a:cxn>
                <a:cxn ang="0">
                  <a:pos x="121" y="128"/>
                </a:cxn>
                <a:cxn ang="0">
                  <a:pos x="134" y="135"/>
                </a:cxn>
                <a:cxn ang="0">
                  <a:pos x="140" y="153"/>
                </a:cxn>
                <a:cxn ang="0">
                  <a:pos x="143" y="156"/>
                </a:cxn>
                <a:cxn ang="0">
                  <a:pos x="144" y="166"/>
                </a:cxn>
                <a:cxn ang="0">
                  <a:pos x="141" y="163"/>
                </a:cxn>
                <a:cxn ang="0">
                  <a:pos x="125" y="161"/>
                </a:cxn>
                <a:cxn ang="0">
                  <a:pos x="121" y="141"/>
                </a:cxn>
                <a:cxn ang="0">
                  <a:pos x="118" y="138"/>
                </a:cxn>
                <a:cxn ang="0">
                  <a:pos x="98" y="134"/>
                </a:cxn>
                <a:cxn ang="0">
                  <a:pos x="97" y="114"/>
                </a:cxn>
                <a:cxn ang="0">
                  <a:pos x="93" y="110"/>
                </a:cxn>
                <a:cxn ang="0">
                  <a:pos x="72" y="102"/>
                </a:cxn>
                <a:cxn ang="0">
                  <a:pos x="72" y="82"/>
                </a:cxn>
                <a:cxn ang="0">
                  <a:pos x="68" y="78"/>
                </a:cxn>
                <a:cxn ang="0">
                  <a:pos x="49" y="73"/>
                </a:cxn>
                <a:cxn ang="0">
                  <a:pos x="45" y="52"/>
                </a:cxn>
                <a:cxn ang="0">
                  <a:pos x="41" y="49"/>
                </a:cxn>
                <a:cxn ang="0">
                  <a:pos x="22" y="46"/>
                </a:cxn>
                <a:cxn ang="0">
                  <a:pos x="19" y="22"/>
                </a:cxn>
                <a:cxn ang="0">
                  <a:pos x="15" y="21"/>
                </a:cxn>
                <a:cxn ang="0">
                  <a:pos x="3" y="0"/>
                </a:cxn>
              </a:cxnLst>
              <a:rect l="0" t="0" r="r" b="b"/>
              <a:pathLst>
                <a:path w="159" h="178">
                  <a:moveTo>
                    <a:pt x="3" y="0"/>
                  </a:moveTo>
                  <a:lnTo>
                    <a:pt x="11" y="9"/>
                  </a:lnTo>
                  <a:lnTo>
                    <a:pt x="19" y="3"/>
                  </a:lnTo>
                  <a:lnTo>
                    <a:pt x="16" y="13"/>
                  </a:lnTo>
                  <a:lnTo>
                    <a:pt x="27" y="24"/>
                  </a:lnTo>
                  <a:lnTo>
                    <a:pt x="33" y="18"/>
                  </a:lnTo>
                  <a:lnTo>
                    <a:pt x="30" y="27"/>
                  </a:lnTo>
                  <a:lnTo>
                    <a:pt x="40" y="38"/>
                  </a:lnTo>
                  <a:lnTo>
                    <a:pt x="48" y="33"/>
                  </a:lnTo>
                  <a:lnTo>
                    <a:pt x="44" y="42"/>
                  </a:lnTo>
                  <a:lnTo>
                    <a:pt x="53" y="52"/>
                  </a:lnTo>
                  <a:lnTo>
                    <a:pt x="61" y="45"/>
                  </a:lnTo>
                  <a:lnTo>
                    <a:pt x="55" y="55"/>
                  </a:lnTo>
                  <a:lnTo>
                    <a:pt x="65" y="67"/>
                  </a:lnTo>
                  <a:lnTo>
                    <a:pt x="74" y="57"/>
                  </a:lnTo>
                  <a:lnTo>
                    <a:pt x="69" y="68"/>
                  </a:lnTo>
                  <a:lnTo>
                    <a:pt x="78" y="81"/>
                  </a:lnTo>
                  <a:lnTo>
                    <a:pt x="86" y="73"/>
                  </a:lnTo>
                  <a:lnTo>
                    <a:pt x="83" y="84"/>
                  </a:lnTo>
                  <a:lnTo>
                    <a:pt x="92" y="95"/>
                  </a:lnTo>
                  <a:lnTo>
                    <a:pt x="98" y="87"/>
                  </a:lnTo>
                  <a:lnTo>
                    <a:pt x="95" y="97"/>
                  </a:lnTo>
                  <a:lnTo>
                    <a:pt x="104" y="109"/>
                  </a:lnTo>
                  <a:lnTo>
                    <a:pt x="112" y="104"/>
                  </a:lnTo>
                  <a:lnTo>
                    <a:pt x="108" y="112"/>
                  </a:lnTo>
                  <a:lnTo>
                    <a:pt x="117" y="124"/>
                  </a:lnTo>
                  <a:lnTo>
                    <a:pt x="124" y="120"/>
                  </a:lnTo>
                  <a:lnTo>
                    <a:pt x="121" y="128"/>
                  </a:lnTo>
                  <a:lnTo>
                    <a:pt x="129" y="140"/>
                  </a:lnTo>
                  <a:lnTo>
                    <a:pt x="134" y="135"/>
                  </a:lnTo>
                  <a:lnTo>
                    <a:pt x="131" y="142"/>
                  </a:lnTo>
                  <a:lnTo>
                    <a:pt x="140" y="153"/>
                  </a:lnTo>
                  <a:lnTo>
                    <a:pt x="145" y="150"/>
                  </a:lnTo>
                  <a:lnTo>
                    <a:pt x="143" y="156"/>
                  </a:lnTo>
                  <a:lnTo>
                    <a:pt x="159" y="178"/>
                  </a:lnTo>
                  <a:lnTo>
                    <a:pt x="144" y="166"/>
                  </a:lnTo>
                  <a:lnTo>
                    <a:pt x="138" y="169"/>
                  </a:lnTo>
                  <a:lnTo>
                    <a:pt x="141" y="163"/>
                  </a:lnTo>
                  <a:lnTo>
                    <a:pt x="132" y="155"/>
                  </a:lnTo>
                  <a:lnTo>
                    <a:pt x="125" y="161"/>
                  </a:lnTo>
                  <a:lnTo>
                    <a:pt x="130" y="152"/>
                  </a:lnTo>
                  <a:lnTo>
                    <a:pt x="121" y="141"/>
                  </a:lnTo>
                  <a:lnTo>
                    <a:pt x="113" y="146"/>
                  </a:lnTo>
                  <a:lnTo>
                    <a:pt x="118" y="138"/>
                  </a:lnTo>
                  <a:lnTo>
                    <a:pt x="109" y="128"/>
                  </a:lnTo>
                  <a:lnTo>
                    <a:pt x="98" y="134"/>
                  </a:lnTo>
                  <a:lnTo>
                    <a:pt x="106" y="123"/>
                  </a:lnTo>
                  <a:lnTo>
                    <a:pt x="97" y="114"/>
                  </a:lnTo>
                  <a:lnTo>
                    <a:pt x="85" y="121"/>
                  </a:lnTo>
                  <a:lnTo>
                    <a:pt x="93" y="110"/>
                  </a:lnTo>
                  <a:lnTo>
                    <a:pt x="83" y="98"/>
                  </a:lnTo>
                  <a:lnTo>
                    <a:pt x="72" y="102"/>
                  </a:lnTo>
                  <a:lnTo>
                    <a:pt x="81" y="94"/>
                  </a:lnTo>
                  <a:lnTo>
                    <a:pt x="72" y="82"/>
                  </a:lnTo>
                  <a:lnTo>
                    <a:pt x="58" y="87"/>
                  </a:lnTo>
                  <a:lnTo>
                    <a:pt x="68" y="78"/>
                  </a:lnTo>
                  <a:lnTo>
                    <a:pt x="57" y="67"/>
                  </a:lnTo>
                  <a:lnTo>
                    <a:pt x="49" y="73"/>
                  </a:lnTo>
                  <a:lnTo>
                    <a:pt x="56" y="65"/>
                  </a:lnTo>
                  <a:lnTo>
                    <a:pt x="45" y="52"/>
                  </a:lnTo>
                  <a:lnTo>
                    <a:pt x="33" y="57"/>
                  </a:lnTo>
                  <a:lnTo>
                    <a:pt x="41" y="49"/>
                  </a:lnTo>
                  <a:lnTo>
                    <a:pt x="32" y="37"/>
                  </a:lnTo>
                  <a:lnTo>
                    <a:pt x="22" y="46"/>
                  </a:lnTo>
                  <a:lnTo>
                    <a:pt x="29" y="37"/>
                  </a:lnTo>
                  <a:lnTo>
                    <a:pt x="19" y="22"/>
                  </a:lnTo>
                  <a:lnTo>
                    <a:pt x="10" y="30"/>
                  </a:lnTo>
                  <a:lnTo>
                    <a:pt x="15" y="21"/>
                  </a:lnTo>
                  <a:lnTo>
                    <a:pt x="0" y="6"/>
                  </a:lnTo>
                  <a:lnTo>
                    <a:pt x="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9" name="Freeform 45"/>
            <p:cNvSpPr>
              <a:spLocks/>
            </p:cNvSpPr>
            <p:nvPr/>
          </p:nvSpPr>
          <p:spPr bwMode="auto">
            <a:xfrm>
              <a:off x="9118600" y="2976563"/>
              <a:ext cx="317500" cy="182563"/>
            </a:xfrm>
            <a:custGeom>
              <a:avLst/>
              <a:gdLst/>
              <a:ahLst/>
              <a:cxnLst>
                <a:cxn ang="0">
                  <a:pos x="0" y="79"/>
                </a:cxn>
                <a:cxn ang="0">
                  <a:pos x="23" y="70"/>
                </a:cxn>
                <a:cxn ang="0">
                  <a:pos x="39" y="63"/>
                </a:cxn>
                <a:cxn ang="0">
                  <a:pos x="51" y="54"/>
                </a:cxn>
                <a:cxn ang="0">
                  <a:pos x="39" y="41"/>
                </a:cxn>
                <a:cxn ang="0">
                  <a:pos x="39" y="20"/>
                </a:cxn>
                <a:cxn ang="0">
                  <a:pos x="46" y="9"/>
                </a:cxn>
                <a:cxn ang="0">
                  <a:pos x="58" y="1"/>
                </a:cxn>
                <a:cxn ang="0">
                  <a:pos x="73" y="0"/>
                </a:cxn>
                <a:cxn ang="0">
                  <a:pos x="87" y="8"/>
                </a:cxn>
                <a:cxn ang="0">
                  <a:pos x="95" y="18"/>
                </a:cxn>
                <a:cxn ang="0">
                  <a:pos x="97" y="36"/>
                </a:cxn>
                <a:cxn ang="0">
                  <a:pos x="90" y="52"/>
                </a:cxn>
                <a:cxn ang="0">
                  <a:pos x="80" y="56"/>
                </a:cxn>
                <a:cxn ang="0">
                  <a:pos x="94" y="71"/>
                </a:cxn>
                <a:cxn ang="0">
                  <a:pos x="103" y="75"/>
                </a:cxn>
                <a:cxn ang="0">
                  <a:pos x="122" y="74"/>
                </a:cxn>
                <a:cxn ang="0">
                  <a:pos x="142" y="85"/>
                </a:cxn>
                <a:cxn ang="0">
                  <a:pos x="150" y="97"/>
                </a:cxn>
                <a:cxn ang="0">
                  <a:pos x="162" y="99"/>
                </a:cxn>
                <a:cxn ang="0">
                  <a:pos x="181" y="98"/>
                </a:cxn>
                <a:cxn ang="0">
                  <a:pos x="200" y="90"/>
                </a:cxn>
                <a:cxn ang="0">
                  <a:pos x="188" y="102"/>
                </a:cxn>
                <a:cxn ang="0">
                  <a:pos x="168" y="109"/>
                </a:cxn>
                <a:cxn ang="0">
                  <a:pos x="150" y="109"/>
                </a:cxn>
                <a:cxn ang="0">
                  <a:pos x="144" y="106"/>
                </a:cxn>
                <a:cxn ang="0">
                  <a:pos x="130" y="99"/>
                </a:cxn>
                <a:cxn ang="0">
                  <a:pos x="130" y="89"/>
                </a:cxn>
                <a:cxn ang="0">
                  <a:pos x="120" y="83"/>
                </a:cxn>
                <a:cxn ang="0">
                  <a:pos x="108" y="83"/>
                </a:cxn>
                <a:cxn ang="0">
                  <a:pos x="101" y="88"/>
                </a:cxn>
                <a:cxn ang="0">
                  <a:pos x="98" y="101"/>
                </a:cxn>
                <a:cxn ang="0">
                  <a:pos x="107" y="109"/>
                </a:cxn>
                <a:cxn ang="0">
                  <a:pos x="119" y="109"/>
                </a:cxn>
                <a:cxn ang="0">
                  <a:pos x="112" y="115"/>
                </a:cxn>
                <a:cxn ang="0">
                  <a:pos x="98" y="115"/>
                </a:cxn>
                <a:cxn ang="0">
                  <a:pos x="87" y="105"/>
                </a:cxn>
                <a:cxn ang="0">
                  <a:pos x="84" y="93"/>
                </a:cxn>
                <a:cxn ang="0">
                  <a:pos x="88" y="80"/>
                </a:cxn>
                <a:cxn ang="0">
                  <a:pos x="88" y="77"/>
                </a:cxn>
                <a:cxn ang="0">
                  <a:pos x="71" y="59"/>
                </a:cxn>
                <a:cxn ang="0">
                  <a:pos x="68" y="52"/>
                </a:cxn>
                <a:cxn ang="0">
                  <a:pos x="80" y="45"/>
                </a:cxn>
                <a:cxn ang="0">
                  <a:pos x="86" y="37"/>
                </a:cxn>
                <a:cxn ang="0">
                  <a:pos x="87" y="27"/>
                </a:cxn>
                <a:cxn ang="0">
                  <a:pos x="81" y="19"/>
                </a:cxn>
                <a:cxn ang="0">
                  <a:pos x="74" y="12"/>
                </a:cxn>
                <a:cxn ang="0">
                  <a:pos x="64" y="9"/>
                </a:cxn>
                <a:cxn ang="0">
                  <a:pos x="54" y="15"/>
                </a:cxn>
                <a:cxn ang="0">
                  <a:pos x="49" y="24"/>
                </a:cxn>
                <a:cxn ang="0">
                  <a:pos x="51" y="37"/>
                </a:cxn>
                <a:cxn ang="0">
                  <a:pos x="57" y="45"/>
                </a:cxn>
                <a:cxn ang="0">
                  <a:pos x="65" y="50"/>
                </a:cxn>
                <a:cxn ang="0">
                  <a:pos x="68" y="59"/>
                </a:cxn>
                <a:cxn ang="0">
                  <a:pos x="52" y="69"/>
                </a:cxn>
                <a:cxn ang="0">
                  <a:pos x="35" y="77"/>
                </a:cxn>
                <a:cxn ang="0">
                  <a:pos x="33" y="77"/>
                </a:cxn>
                <a:cxn ang="0">
                  <a:pos x="16" y="86"/>
                </a:cxn>
                <a:cxn ang="0">
                  <a:pos x="0" y="79"/>
                </a:cxn>
              </a:cxnLst>
              <a:rect l="0" t="0" r="r" b="b"/>
              <a:pathLst>
                <a:path w="200" h="115">
                  <a:moveTo>
                    <a:pt x="0" y="79"/>
                  </a:moveTo>
                  <a:lnTo>
                    <a:pt x="23" y="70"/>
                  </a:lnTo>
                  <a:lnTo>
                    <a:pt x="39" y="63"/>
                  </a:lnTo>
                  <a:lnTo>
                    <a:pt x="51" y="54"/>
                  </a:lnTo>
                  <a:lnTo>
                    <a:pt x="39" y="41"/>
                  </a:lnTo>
                  <a:lnTo>
                    <a:pt x="39" y="20"/>
                  </a:lnTo>
                  <a:lnTo>
                    <a:pt x="46" y="9"/>
                  </a:lnTo>
                  <a:lnTo>
                    <a:pt x="58" y="1"/>
                  </a:lnTo>
                  <a:lnTo>
                    <a:pt x="73" y="0"/>
                  </a:lnTo>
                  <a:lnTo>
                    <a:pt x="87" y="8"/>
                  </a:lnTo>
                  <a:lnTo>
                    <a:pt x="95" y="18"/>
                  </a:lnTo>
                  <a:lnTo>
                    <a:pt x="97" y="36"/>
                  </a:lnTo>
                  <a:lnTo>
                    <a:pt x="90" y="52"/>
                  </a:lnTo>
                  <a:lnTo>
                    <a:pt x="80" y="56"/>
                  </a:lnTo>
                  <a:lnTo>
                    <a:pt x="94" y="71"/>
                  </a:lnTo>
                  <a:lnTo>
                    <a:pt x="103" y="75"/>
                  </a:lnTo>
                  <a:lnTo>
                    <a:pt x="122" y="74"/>
                  </a:lnTo>
                  <a:lnTo>
                    <a:pt x="142" y="85"/>
                  </a:lnTo>
                  <a:lnTo>
                    <a:pt x="150" y="97"/>
                  </a:lnTo>
                  <a:lnTo>
                    <a:pt x="162" y="99"/>
                  </a:lnTo>
                  <a:lnTo>
                    <a:pt x="181" y="98"/>
                  </a:lnTo>
                  <a:lnTo>
                    <a:pt x="200" y="90"/>
                  </a:lnTo>
                  <a:lnTo>
                    <a:pt x="188" y="102"/>
                  </a:lnTo>
                  <a:lnTo>
                    <a:pt x="168" y="109"/>
                  </a:lnTo>
                  <a:lnTo>
                    <a:pt x="150" y="109"/>
                  </a:lnTo>
                  <a:lnTo>
                    <a:pt x="144" y="106"/>
                  </a:lnTo>
                  <a:lnTo>
                    <a:pt x="130" y="99"/>
                  </a:lnTo>
                  <a:lnTo>
                    <a:pt x="130" y="89"/>
                  </a:lnTo>
                  <a:lnTo>
                    <a:pt x="120" y="83"/>
                  </a:lnTo>
                  <a:lnTo>
                    <a:pt x="108" y="83"/>
                  </a:lnTo>
                  <a:lnTo>
                    <a:pt x="101" y="88"/>
                  </a:lnTo>
                  <a:lnTo>
                    <a:pt x="98" y="101"/>
                  </a:lnTo>
                  <a:lnTo>
                    <a:pt x="107" y="109"/>
                  </a:lnTo>
                  <a:lnTo>
                    <a:pt x="119" y="109"/>
                  </a:lnTo>
                  <a:lnTo>
                    <a:pt x="112" y="115"/>
                  </a:lnTo>
                  <a:lnTo>
                    <a:pt x="98" y="115"/>
                  </a:lnTo>
                  <a:lnTo>
                    <a:pt x="87" y="105"/>
                  </a:lnTo>
                  <a:lnTo>
                    <a:pt x="84" y="93"/>
                  </a:lnTo>
                  <a:lnTo>
                    <a:pt x="88" y="80"/>
                  </a:lnTo>
                  <a:lnTo>
                    <a:pt x="88" y="77"/>
                  </a:lnTo>
                  <a:lnTo>
                    <a:pt x="71" y="59"/>
                  </a:lnTo>
                  <a:lnTo>
                    <a:pt x="68" y="52"/>
                  </a:lnTo>
                  <a:lnTo>
                    <a:pt x="80" y="45"/>
                  </a:lnTo>
                  <a:lnTo>
                    <a:pt x="86" y="37"/>
                  </a:lnTo>
                  <a:lnTo>
                    <a:pt x="87" y="27"/>
                  </a:lnTo>
                  <a:lnTo>
                    <a:pt x="81" y="19"/>
                  </a:lnTo>
                  <a:lnTo>
                    <a:pt x="74" y="12"/>
                  </a:lnTo>
                  <a:lnTo>
                    <a:pt x="64" y="9"/>
                  </a:lnTo>
                  <a:lnTo>
                    <a:pt x="54" y="15"/>
                  </a:lnTo>
                  <a:lnTo>
                    <a:pt x="49" y="24"/>
                  </a:lnTo>
                  <a:lnTo>
                    <a:pt x="51" y="37"/>
                  </a:lnTo>
                  <a:lnTo>
                    <a:pt x="57" y="45"/>
                  </a:lnTo>
                  <a:lnTo>
                    <a:pt x="65" y="50"/>
                  </a:lnTo>
                  <a:lnTo>
                    <a:pt x="68" y="59"/>
                  </a:lnTo>
                  <a:lnTo>
                    <a:pt x="52" y="69"/>
                  </a:lnTo>
                  <a:lnTo>
                    <a:pt x="35" y="77"/>
                  </a:lnTo>
                  <a:lnTo>
                    <a:pt x="33" y="77"/>
                  </a:lnTo>
                  <a:lnTo>
                    <a:pt x="16" y="86"/>
                  </a:lnTo>
                  <a:lnTo>
                    <a:pt x="0" y="79"/>
                  </a:lnTo>
                  <a:close/>
                </a:path>
              </a:pathLst>
            </a:custGeom>
            <a:solidFill>
              <a:srgbClr val="0099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70" name="Freeform 46"/>
            <p:cNvSpPr>
              <a:spLocks/>
            </p:cNvSpPr>
            <p:nvPr/>
          </p:nvSpPr>
          <p:spPr bwMode="auto">
            <a:xfrm>
              <a:off x="9217025" y="3054350"/>
              <a:ext cx="30163" cy="25400"/>
            </a:xfrm>
            <a:custGeom>
              <a:avLst/>
              <a:gdLst/>
              <a:ahLst/>
              <a:cxnLst>
                <a:cxn ang="0">
                  <a:pos x="0" y="0"/>
                </a:cxn>
                <a:cxn ang="0">
                  <a:pos x="12" y="4"/>
                </a:cxn>
                <a:cxn ang="0">
                  <a:pos x="19" y="16"/>
                </a:cxn>
                <a:cxn ang="0">
                  <a:pos x="0" y="11"/>
                </a:cxn>
                <a:cxn ang="0">
                  <a:pos x="0" y="0"/>
                </a:cxn>
              </a:cxnLst>
              <a:rect l="0" t="0" r="r" b="b"/>
              <a:pathLst>
                <a:path w="19" h="16">
                  <a:moveTo>
                    <a:pt x="0" y="0"/>
                  </a:moveTo>
                  <a:lnTo>
                    <a:pt x="12" y="4"/>
                  </a:lnTo>
                  <a:lnTo>
                    <a:pt x="19" y="16"/>
                  </a:lnTo>
                  <a:lnTo>
                    <a:pt x="0" y="11"/>
                  </a:lnTo>
                  <a:lnTo>
                    <a:pt x="0" y="0"/>
                  </a:lnTo>
                  <a:close/>
                </a:path>
              </a:pathLst>
            </a:custGeom>
            <a:solidFill>
              <a:srgbClr val="0099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71" name="Freeform 47"/>
            <p:cNvSpPr>
              <a:spLocks/>
            </p:cNvSpPr>
            <p:nvPr/>
          </p:nvSpPr>
          <p:spPr bwMode="auto">
            <a:xfrm>
              <a:off x="9269413" y="3132138"/>
              <a:ext cx="93663" cy="36513"/>
            </a:xfrm>
            <a:custGeom>
              <a:avLst/>
              <a:gdLst/>
              <a:ahLst/>
              <a:cxnLst>
                <a:cxn ang="0">
                  <a:pos x="12" y="12"/>
                </a:cxn>
                <a:cxn ang="0">
                  <a:pos x="30" y="9"/>
                </a:cxn>
                <a:cxn ang="0">
                  <a:pos x="39" y="0"/>
                </a:cxn>
                <a:cxn ang="0">
                  <a:pos x="59" y="9"/>
                </a:cxn>
                <a:cxn ang="0">
                  <a:pos x="42" y="15"/>
                </a:cxn>
                <a:cxn ang="0">
                  <a:pos x="26" y="23"/>
                </a:cxn>
                <a:cxn ang="0">
                  <a:pos x="9" y="22"/>
                </a:cxn>
                <a:cxn ang="0">
                  <a:pos x="0" y="14"/>
                </a:cxn>
                <a:cxn ang="0">
                  <a:pos x="12" y="12"/>
                </a:cxn>
              </a:cxnLst>
              <a:rect l="0" t="0" r="r" b="b"/>
              <a:pathLst>
                <a:path w="59" h="23">
                  <a:moveTo>
                    <a:pt x="12" y="12"/>
                  </a:moveTo>
                  <a:lnTo>
                    <a:pt x="30" y="9"/>
                  </a:lnTo>
                  <a:lnTo>
                    <a:pt x="39" y="0"/>
                  </a:lnTo>
                  <a:lnTo>
                    <a:pt x="59" y="9"/>
                  </a:lnTo>
                  <a:lnTo>
                    <a:pt x="42" y="15"/>
                  </a:lnTo>
                  <a:lnTo>
                    <a:pt x="26" y="23"/>
                  </a:lnTo>
                  <a:lnTo>
                    <a:pt x="9" y="22"/>
                  </a:lnTo>
                  <a:lnTo>
                    <a:pt x="0" y="14"/>
                  </a:lnTo>
                  <a:lnTo>
                    <a:pt x="12" y="12"/>
                  </a:lnTo>
                  <a:close/>
                </a:path>
              </a:pathLst>
            </a:custGeom>
            <a:solidFill>
              <a:srgbClr val="0099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72" name="Freeform 48"/>
            <p:cNvSpPr>
              <a:spLocks/>
            </p:cNvSpPr>
            <p:nvPr/>
          </p:nvSpPr>
          <p:spPr bwMode="auto">
            <a:xfrm>
              <a:off x="8704263" y="3024188"/>
              <a:ext cx="390525" cy="331788"/>
            </a:xfrm>
            <a:custGeom>
              <a:avLst/>
              <a:gdLst/>
              <a:ahLst/>
              <a:cxnLst>
                <a:cxn ang="0">
                  <a:pos x="29" y="7"/>
                </a:cxn>
                <a:cxn ang="0">
                  <a:pos x="46" y="1"/>
                </a:cxn>
                <a:cxn ang="0">
                  <a:pos x="76" y="0"/>
                </a:cxn>
                <a:cxn ang="0">
                  <a:pos x="74" y="1"/>
                </a:cxn>
                <a:cxn ang="0">
                  <a:pos x="91" y="6"/>
                </a:cxn>
                <a:cxn ang="0">
                  <a:pos x="89" y="6"/>
                </a:cxn>
                <a:cxn ang="0">
                  <a:pos x="120" y="1"/>
                </a:cxn>
                <a:cxn ang="0">
                  <a:pos x="151" y="15"/>
                </a:cxn>
                <a:cxn ang="0">
                  <a:pos x="163" y="2"/>
                </a:cxn>
                <a:cxn ang="0">
                  <a:pos x="188" y="3"/>
                </a:cxn>
                <a:cxn ang="0">
                  <a:pos x="213" y="14"/>
                </a:cxn>
                <a:cxn ang="0">
                  <a:pos x="230" y="33"/>
                </a:cxn>
                <a:cxn ang="0">
                  <a:pos x="240" y="58"/>
                </a:cxn>
                <a:cxn ang="0">
                  <a:pos x="246" y="91"/>
                </a:cxn>
                <a:cxn ang="0">
                  <a:pos x="246" y="93"/>
                </a:cxn>
                <a:cxn ang="0">
                  <a:pos x="245" y="116"/>
                </a:cxn>
                <a:cxn ang="0">
                  <a:pos x="243" y="149"/>
                </a:cxn>
                <a:cxn ang="0">
                  <a:pos x="232" y="173"/>
                </a:cxn>
                <a:cxn ang="0">
                  <a:pos x="214" y="189"/>
                </a:cxn>
                <a:cxn ang="0">
                  <a:pos x="193" y="200"/>
                </a:cxn>
                <a:cxn ang="0">
                  <a:pos x="159" y="207"/>
                </a:cxn>
                <a:cxn ang="0">
                  <a:pos x="132" y="209"/>
                </a:cxn>
                <a:cxn ang="0">
                  <a:pos x="111" y="207"/>
                </a:cxn>
                <a:cxn ang="0">
                  <a:pos x="78" y="199"/>
                </a:cxn>
                <a:cxn ang="0">
                  <a:pos x="76" y="199"/>
                </a:cxn>
                <a:cxn ang="0">
                  <a:pos x="42" y="184"/>
                </a:cxn>
                <a:cxn ang="0">
                  <a:pos x="19" y="161"/>
                </a:cxn>
                <a:cxn ang="0">
                  <a:pos x="7" y="142"/>
                </a:cxn>
                <a:cxn ang="0">
                  <a:pos x="0" y="115"/>
                </a:cxn>
                <a:cxn ang="0">
                  <a:pos x="0" y="87"/>
                </a:cxn>
                <a:cxn ang="0">
                  <a:pos x="3" y="55"/>
                </a:cxn>
                <a:cxn ang="0">
                  <a:pos x="16" y="25"/>
                </a:cxn>
                <a:cxn ang="0">
                  <a:pos x="29" y="7"/>
                </a:cxn>
              </a:cxnLst>
              <a:rect l="0" t="0" r="r" b="b"/>
              <a:pathLst>
                <a:path w="246" h="209">
                  <a:moveTo>
                    <a:pt x="29" y="7"/>
                  </a:moveTo>
                  <a:lnTo>
                    <a:pt x="46" y="1"/>
                  </a:lnTo>
                  <a:lnTo>
                    <a:pt x="76" y="0"/>
                  </a:lnTo>
                  <a:lnTo>
                    <a:pt x="74" y="1"/>
                  </a:lnTo>
                  <a:lnTo>
                    <a:pt x="91" y="6"/>
                  </a:lnTo>
                  <a:lnTo>
                    <a:pt x="89" y="6"/>
                  </a:lnTo>
                  <a:lnTo>
                    <a:pt x="120" y="1"/>
                  </a:lnTo>
                  <a:lnTo>
                    <a:pt x="151" y="15"/>
                  </a:lnTo>
                  <a:lnTo>
                    <a:pt x="163" y="2"/>
                  </a:lnTo>
                  <a:lnTo>
                    <a:pt x="188" y="3"/>
                  </a:lnTo>
                  <a:lnTo>
                    <a:pt x="213" y="14"/>
                  </a:lnTo>
                  <a:lnTo>
                    <a:pt x="230" y="33"/>
                  </a:lnTo>
                  <a:lnTo>
                    <a:pt x="240" y="58"/>
                  </a:lnTo>
                  <a:lnTo>
                    <a:pt x="246" y="91"/>
                  </a:lnTo>
                  <a:lnTo>
                    <a:pt x="246" y="93"/>
                  </a:lnTo>
                  <a:lnTo>
                    <a:pt x="245" y="116"/>
                  </a:lnTo>
                  <a:lnTo>
                    <a:pt x="243" y="149"/>
                  </a:lnTo>
                  <a:lnTo>
                    <a:pt x="232" y="173"/>
                  </a:lnTo>
                  <a:lnTo>
                    <a:pt x="214" y="189"/>
                  </a:lnTo>
                  <a:lnTo>
                    <a:pt x="193" y="200"/>
                  </a:lnTo>
                  <a:lnTo>
                    <a:pt x="159" y="207"/>
                  </a:lnTo>
                  <a:lnTo>
                    <a:pt x="132" y="209"/>
                  </a:lnTo>
                  <a:lnTo>
                    <a:pt x="111" y="207"/>
                  </a:lnTo>
                  <a:lnTo>
                    <a:pt x="78" y="199"/>
                  </a:lnTo>
                  <a:lnTo>
                    <a:pt x="76" y="199"/>
                  </a:lnTo>
                  <a:lnTo>
                    <a:pt x="42" y="184"/>
                  </a:lnTo>
                  <a:lnTo>
                    <a:pt x="19" y="161"/>
                  </a:lnTo>
                  <a:lnTo>
                    <a:pt x="7" y="142"/>
                  </a:lnTo>
                  <a:lnTo>
                    <a:pt x="0" y="115"/>
                  </a:lnTo>
                  <a:lnTo>
                    <a:pt x="0" y="87"/>
                  </a:lnTo>
                  <a:lnTo>
                    <a:pt x="3" y="55"/>
                  </a:lnTo>
                  <a:lnTo>
                    <a:pt x="16" y="25"/>
                  </a:lnTo>
                  <a:lnTo>
                    <a:pt x="29" y="7"/>
                  </a:lnTo>
                  <a:close/>
                </a:path>
              </a:pathLst>
            </a:custGeom>
            <a:solidFill>
              <a:srgbClr val="FF66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73" name="Freeform 49"/>
            <p:cNvSpPr>
              <a:spLocks/>
            </p:cNvSpPr>
            <p:nvPr/>
          </p:nvSpPr>
          <p:spPr bwMode="auto">
            <a:xfrm>
              <a:off x="9083675" y="3090863"/>
              <a:ext cx="387350" cy="273050"/>
            </a:xfrm>
            <a:custGeom>
              <a:avLst/>
              <a:gdLst/>
              <a:ahLst/>
              <a:cxnLst>
                <a:cxn ang="0">
                  <a:pos x="0" y="0"/>
                </a:cxn>
                <a:cxn ang="0">
                  <a:pos x="31" y="8"/>
                </a:cxn>
                <a:cxn ang="0">
                  <a:pos x="69" y="22"/>
                </a:cxn>
                <a:cxn ang="0">
                  <a:pos x="111" y="40"/>
                </a:cxn>
                <a:cxn ang="0">
                  <a:pos x="151" y="62"/>
                </a:cxn>
                <a:cxn ang="0">
                  <a:pos x="185" y="81"/>
                </a:cxn>
                <a:cxn ang="0">
                  <a:pos x="215" y="104"/>
                </a:cxn>
                <a:cxn ang="0">
                  <a:pos x="234" y="122"/>
                </a:cxn>
                <a:cxn ang="0">
                  <a:pos x="244" y="138"/>
                </a:cxn>
                <a:cxn ang="0">
                  <a:pos x="244" y="146"/>
                </a:cxn>
                <a:cxn ang="0">
                  <a:pos x="239" y="155"/>
                </a:cxn>
                <a:cxn ang="0">
                  <a:pos x="230" y="171"/>
                </a:cxn>
                <a:cxn ang="0">
                  <a:pos x="219" y="172"/>
                </a:cxn>
                <a:cxn ang="0">
                  <a:pos x="188" y="166"/>
                </a:cxn>
                <a:cxn ang="0">
                  <a:pos x="150" y="158"/>
                </a:cxn>
                <a:cxn ang="0">
                  <a:pos x="104" y="142"/>
                </a:cxn>
                <a:cxn ang="0">
                  <a:pos x="63" y="128"/>
                </a:cxn>
                <a:cxn ang="0">
                  <a:pos x="27" y="112"/>
                </a:cxn>
                <a:cxn ang="0">
                  <a:pos x="6" y="100"/>
                </a:cxn>
                <a:cxn ang="0">
                  <a:pos x="6" y="88"/>
                </a:cxn>
                <a:cxn ang="0">
                  <a:pos x="28" y="100"/>
                </a:cxn>
                <a:cxn ang="0">
                  <a:pos x="53" y="114"/>
                </a:cxn>
                <a:cxn ang="0">
                  <a:pos x="87" y="126"/>
                </a:cxn>
                <a:cxn ang="0">
                  <a:pos x="120" y="138"/>
                </a:cxn>
                <a:cxn ang="0">
                  <a:pos x="152" y="148"/>
                </a:cxn>
                <a:cxn ang="0">
                  <a:pos x="185" y="156"/>
                </a:cxn>
                <a:cxn ang="0">
                  <a:pos x="218" y="161"/>
                </a:cxn>
                <a:cxn ang="0">
                  <a:pos x="222" y="160"/>
                </a:cxn>
                <a:cxn ang="0">
                  <a:pos x="228" y="151"/>
                </a:cxn>
                <a:cxn ang="0">
                  <a:pos x="231" y="142"/>
                </a:cxn>
                <a:cxn ang="0">
                  <a:pos x="226" y="131"/>
                </a:cxn>
                <a:cxn ang="0">
                  <a:pos x="210" y="114"/>
                </a:cxn>
                <a:cxn ang="0">
                  <a:pos x="184" y="96"/>
                </a:cxn>
                <a:cxn ang="0">
                  <a:pos x="158" y="79"/>
                </a:cxn>
                <a:cxn ang="0">
                  <a:pos x="128" y="62"/>
                </a:cxn>
                <a:cxn ang="0">
                  <a:pos x="95" y="48"/>
                </a:cxn>
                <a:cxn ang="0">
                  <a:pos x="66" y="33"/>
                </a:cxn>
                <a:cxn ang="0">
                  <a:pos x="42" y="25"/>
                </a:cxn>
                <a:cxn ang="0">
                  <a:pos x="15" y="16"/>
                </a:cxn>
                <a:cxn ang="0">
                  <a:pos x="3" y="15"/>
                </a:cxn>
                <a:cxn ang="0">
                  <a:pos x="0" y="0"/>
                </a:cxn>
              </a:cxnLst>
              <a:rect l="0" t="0" r="r" b="b"/>
              <a:pathLst>
                <a:path w="244" h="172">
                  <a:moveTo>
                    <a:pt x="0" y="0"/>
                  </a:moveTo>
                  <a:lnTo>
                    <a:pt x="31" y="8"/>
                  </a:lnTo>
                  <a:lnTo>
                    <a:pt x="69" y="22"/>
                  </a:lnTo>
                  <a:lnTo>
                    <a:pt x="111" y="40"/>
                  </a:lnTo>
                  <a:lnTo>
                    <a:pt x="151" y="62"/>
                  </a:lnTo>
                  <a:lnTo>
                    <a:pt x="185" y="81"/>
                  </a:lnTo>
                  <a:lnTo>
                    <a:pt x="215" y="104"/>
                  </a:lnTo>
                  <a:lnTo>
                    <a:pt x="234" y="122"/>
                  </a:lnTo>
                  <a:lnTo>
                    <a:pt x="244" y="138"/>
                  </a:lnTo>
                  <a:lnTo>
                    <a:pt x="244" y="146"/>
                  </a:lnTo>
                  <a:lnTo>
                    <a:pt x="239" y="155"/>
                  </a:lnTo>
                  <a:lnTo>
                    <a:pt x="230" y="171"/>
                  </a:lnTo>
                  <a:lnTo>
                    <a:pt x="219" y="172"/>
                  </a:lnTo>
                  <a:lnTo>
                    <a:pt x="188" y="166"/>
                  </a:lnTo>
                  <a:lnTo>
                    <a:pt x="150" y="158"/>
                  </a:lnTo>
                  <a:lnTo>
                    <a:pt x="104" y="142"/>
                  </a:lnTo>
                  <a:lnTo>
                    <a:pt x="63" y="128"/>
                  </a:lnTo>
                  <a:lnTo>
                    <a:pt x="27" y="112"/>
                  </a:lnTo>
                  <a:lnTo>
                    <a:pt x="6" y="100"/>
                  </a:lnTo>
                  <a:lnTo>
                    <a:pt x="6" y="88"/>
                  </a:lnTo>
                  <a:lnTo>
                    <a:pt x="28" y="100"/>
                  </a:lnTo>
                  <a:lnTo>
                    <a:pt x="53" y="114"/>
                  </a:lnTo>
                  <a:lnTo>
                    <a:pt x="87" y="126"/>
                  </a:lnTo>
                  <a:lnTo>
                    <a:pt x="120" y="138"/>
                  </a:lnTo>
                  <a:lnTo>
                    <a:pt x="152" y="148"/>
                  </a:lnTo>
                  <a:lnTo>
                    <a:pt x="185" y="156"/>
                  </a:lnTo>
                  <a:lnTo>
                    <a:pt x="218" y="161"/>
                  </a:lnTo>
                  <a:lnTo>
                    <a:pt x="222" y="160"/>
                  </a:lnTo>
                  <a:lnTo>
                    <a:pt x="228" y="151"/>
                  </a:lnTo>
                  <a:lnTo>
                    <a:pt x="231" y="142"/>
                  </a:lnTo>
                  <a:lnTo>
                    <a:pt x="226" y="131"/>
                  </a:lnTo>
                  <a:lnTo>
                    <a:pt x="210" y="114"/>
                  </a:lnTo>
                  <a:lnTo>
                    <a:pt x="184" y="96"/>
                  </a:lnTo>
                  <a:lnTo>
                    <a:pt x="158" y="79"/>
                  </a:lnTo>
                  <a:lnTo>
                    <a:pt x="128" y="62"/>
                  </a:lnTo>
                  <a:lnTo>
                    <a:pt x="95" y="48"/>
                  </a:lnTo>
                  <a:lnTo>
                    <a:pt x="66" y="33"/>
                  </a:lnTo>
                  <a:lnTo>
                    <a:pt x="42" y="25"/>
                  </a:lnTo>
                  <a:lnTo>
                    <a:pt x="15" y="16"/>
                  </a:lnTo>
                  <a:lnTo>
                    <a:pt x="3" y="15"/>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74" name="Freeform 50"/>
            <p:cNvSpPr>
              <a:spLocks/>
            </p:cNvSpPr>
            <p:nvPr/>
          </p:nvSpPr>
          <p:spPr bwMode="auto">
            <a:xfrm>
              <a:off x="9080500" y="3103563"/>
              <a:ext cx="373063" cy="250825"/>
            </a:xfrm>
            <a:custGeom>
              <a:avLst/>
              <a:gdLst/>
              <a:ahLst/>
              <a:cxnLst>
                <a:cxn ang="0">
                  <a:pos x="4" y="0"/>
                </a:cxn>
                <a:cxn ang="0">
                  <a:pos x="37" y="7"/>
                </a:cxn>
                <a:cxn ang="0">
                  <a:pos x="85" y="28"/>
                </a:cxn>
                <a:cxn ang="0">
                  <a:pos x="135" y="52"/>
                </a:cxn>
                <a:cxn ang="0">
                  <a:pos x="182" y="78"/>
                </a:cxn>
                <a:cxn ang="0">
                  <a:pos x="212" y="100"/>
                </a:cxn>
                <a:cxn ang="0">
                  <a:pos x="233" y="123"/>
                </a:cxn>
                <a:cxn ang="0">
                  <a:pos x="235" y="136"/>
                </a:cxn>
                <a:cxn ang="0">
                  <a:pos x="227" y="157"/>
                </a:cxn>
                <a:cxn ang="0">
                  <a:pos x="225" y="158"/>
                </a:cxn>
                <a:cxn ang="0">
                  <a:pos x="203" y="157"/>
                </a:cxn>
                <a:cxn ang="0">
                  <a:pos x="152" y="144"/>
                </a:cxn>
                <a:cxn ang="0">
                  <a:pos x="103" y="128"/>
                </a:cxn>
                <a:cxn ang="0">
                  <a:pos x="68" y="116"/>
                </a:cxn>
                <a:cxn ang="0">
                  <a:pos x="40" y="104"/>
                </a:cxn>
                <a:cxn ang="0">
                  <a:pos x="6" y="87"/>
                </a:cxn>
                <a:cxn ang="0">
                  <a:pos x="4" y="64"/>
                </a:cxn>
                <a:cxn ang="0">
                  <a:pos x="5" y="34"/>
                </a:cxn>
                <a:cxn ang="0">
                  <a:pos x="0" y="7"/>
                </a:cxn>
                <a:cxn ang="0">
                  <a:pos x="4" y="0"/>
                </a:cxn>
              </a:cxnLst>
              <a:rect l="0" t="0" r="r" b="b"/>
              <a:pathLst>
                <a:path w="235" h="158">
                  <a:moveTo>
                    <a:pt x="4" y="0"/>
                  </a:moveTo>
                  <a:lnTo>
                    <a:pt x="37" y="7"/>
                  </a:lnTo>
                  <a:lnTo>
                    <a:pt x="85" y="28"/>
                  </a:lnTo>
                  <a:lnTo>
                    <a:pt x="135" y="52"/>
                  </a:lnTo>
                  <a:lnTo>
                    <a:pt x="182" y="78"/>
                  </a:lnTo>
                  <a:lnTo>
                    <a:pt x="212" y="100"/>
                  </a:lnTo>
                  <a:lnTo>
                    <a:pt x="233" y="123"/>
                  </a:lnTo>
                  <a:lnTo>
                    <a:pt x="235" y="136"/>
                  </a:lnTo>
                  <a:lnTo>
                    <a:pt x="227" y="157"/>
                  </a:lnTo>
                  <a:lnTo>
                    <a:pt x="225" y="158"/>
                  </a:lnTo>
                  <a:lnTo>
                    <a:pt x="203" y="157"/>
                  </a:lnTo>
                  <a:lnTo>
                    <a:pt x="152" y="144"/>
                  </a:lnTo>
                  <a:lnTo>
                    <a:pt x="103" y="128"/>
                  </a:lnTo>
                  <a:lnTo>
                    <a:pt x="68" y="116"/>
                  </a:lnTo>
                  <a:lnTo>
                    <a:pt x="40" y="104"/>
                  </a:lnTo>
                  <a:lnTo>
                    <a:pt x="6" y="87"/>
                  </a:lnTo>
                  <a:lnTo>
                    <a:pt x="4" y="64"/>
                  </a:lnTo>
                  <a:lnTo>
                    <a:pt x="5" y="34"/>
                  </a:lnTo>
                  <a:lnTo>
                    <a:pt x="0" y="7"/>
                  </a:lnTo>
                  <a:lnTo>
                    <a:pt x="4" y="0"/>
                  </a:lnTo>
                  <a:close/>
                </a:path>
              </a:pathLst>
            </a:cu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75" name="Freeform 51"/>
            <p:cNvSpPr>
              <a:spLocks/>
            </p:cNvSpPr>
            <p:nvPr/>
          </p:nvSpPr>
          <p:spPr bwMode="auto">
            <a:xfrm>
              <a:off x="9102725" y="3119438"/>
              <a:ext cx="334963" cy="187325"/>
            </a:xfrm>
            <a:custGeom>
              <a:avLst/>
              <a:gdLst/>
              <a:ahLst/>
              <a:cxnLst>
                <a:cxn ang="0">
                  <a:pos x="0" y="4"/>
                </a:cxn>
                <a:cxn ang="0">
                  <a:pos x="10" y="8"/>
                </a:cxn>
                <a:cxn ang="0">
                  <a:pos x="16" y="0"/>
                </a:cxn>
                <a:cxn ang="0">
                  <a:pos x="16" y="11"/>
                </a:cxn>
                <a:cxn ang="0">
                  <a:pos x="27" y="16"/>
                </a:cxn>
                <a:cxn ang="0">
                  <a:pos x="33" y="6"/>
                </a:cxn>
                <a:cxn ang="0">
                  <a:pos x="33" y="17"/>
                </a:cxn>
                <a:cxn ang="0">
                  <a:pos x="46" y="24"/>
                </a:cxn>
                <a:cxn ang="0">
                  <a:pos x="50" y="14"/>
                </a:cxn>
                <a:cxn ang="0">
                  <a:pos x="50" y="25"/>
                </a:cxn>
                <a:cxn ang="0">
                  <a:pos x="61" y="30"/>
                </a:cxn>
                <a:cxn ang="0">
                  <a:pos x="65" y="20"/>
                </a:cxn>
                <a:cxn ang="0">
                  <a:pos x="65" y="30"/>
                </a:cxn>
                <a:cxn ang="0">
                  <a:pos x="80" y="37"/>
                </a:cxn>
                <a:cxn ang="0">
                  <a:pos x="81" y="29"/>
                </a:cxn>
                <a:cxn ang="0">
                  <a:pos x="83" y="39"/>
                </a:cxn>
                <a:cxn ang="0">
                  <a:pos x="96" y="45"/>
                </a:cxn>
                <a:cxn ang="0">
                  <a:pos x="99" y="37"/>
                </a:cxn>
                <a:cxn ang="0">
                  <a:pos x="101" y="48"/>
                </a:cxn>
                <a:cxn ang="0">
                  <a:pos x="114" y="54"/>
                </a:cxn>
                <a:cxn ang="0">
                  <a:pos x="118" y="45"/>
                </a:cxn>
                <a:cxn ang="0">
                  <a:pos x="119" y="57"/>
                </a:cxn>
                <a:cxn ang="0">
                  <a:pos x="133" y="64"/>
                </a:cxn>
                <a:cxn ang="0">
                  <a:pos x="136" y="55"/>
                </a:cxn>
                <a:cxn ang="0">
                  <a:pos x="138" y="67"/>
                </a:cxn>
                <a:cxn ang="0">
                  <a:pos x="149" y="74"/>
                </a:cxn>
                <a:cxn ang="0">
                  <a:pos x="156" y="66"/>
                </a:cxn>
                <a:cxn ang="0">
                  <a:pos x="156" y="75"/>
                </a:cxn>
                <a:cxn ang="0">
                  <a:pos x="167" y="83"/>
                </a:cxn>
                <a:cxn ang="0">
                  <a:pos x="172" y="77"/>
                </a:cxn>
                <a:cxn ang="0">
                  <a:pos x="172" y="87"/>
                </a:cxn>
                <a:cxn ang="0">
                  <a:pos x="183" y="94"/>
                </a:cxn>
                <a:cxn ang="0">
                  <a:pos x="189" y="87"/>
                </a:cxn>
                <a:cxn ang="0">
                  <a:pos x="189" y="97"/>
                </a:cxn>
                <a:cxn ang="0">
                  <a:pos x="197" y="105"/>
                </a:cxn>
                <a:cxn ang="0">
                  <a:pos x="203" y="101"/>
                </a:cxn>
                <a:cxn ang="0">
                  <a:pos x="201" y="108"/>
                </a:cxn>
                <a:cxn ang="0">
                  <a:pos x="211" y="118"/>
                </a:cxn>
                <a:cxn ang="0">
                  <a:pos x="194" y="107"/>
                </a:cxn>
                <a:cxn ang="0">
                  <a:pos x="168" y="91"/>
                </a:cxn>
                <a:cxn ang="0">
                  <a:pos x="148" y="78"/>
                </a:cxn>
                <a:cxn ang="0">
                  <a:pos x="130" y="68"/>
                </a:cxn>
                <a:cxn ang="0">
                  <a:pos x="104" y="56"/>
                </a:cxn>
                <a:cxn ang="0">
                  <a:pos x="83" y="45"/>
                </a:cxn>
                <a:cxn ang="0">
                  <a:pos x="61" y="35"/>
                </a:cxn>
                <a:cxn ang="0">
                  <a:pos x="37" y="26"/>
                </a:cxn>
                <a:cxn ang="0">
                  <a:pos x="18" y="19"/>
                </a:cxn>
                <a:cxn ang="0">
                  <a:pos x="0" y="10"/>
                </a:cxn>
                <a:cxn ang="0">
                  <a:pos x="0" y="4"/>
                </a:cxn>
              </a:cxnLst>
              <a:rect l="0" t="0" r="r" b="b"/>
              <a:pathLst>
                <a:path w="211" h="118">
                  <a:moveTo>
                    <a:pt x="0" y="4"/>
                  </a:moveTo>
                  <a:lnTo>
                    <a:pt x="10" y="8"/>
                  </a:lnTo>
                  <a:lnTo>
                    <a:pt x="16" y="0"/>
                  </a:lnTo>
                  <a:lnTo>
                    <a:pt x="16" y="11"/>
                  </a:lnTo>
                  <a:lnTo>
                    <a:pt x="27" y="16"/>
                  </a:lnTo>
                  <a:lnTo>
                    <a:pt x="33" y="6"/>
                  </a:lnTo>
                  <a:lnTo>
                    <a:pt x="33" y="17"/>
                  </a:lnTo>
                  <a:lnTo>
                    <a:pt x="46" y="24"/>
                  </a:lnTo>
                  <a:lnTo>
                    <a:pt x="50" y="14"/>
                  </a:lnTo>
                  <a:lnTo>
                    <a:pt x="50" y="25"/>
                  </a:lnTo>
                  <a:lnTo>
                    <a:pt x="61" y="30"/>
                  </a:lnTo>
                  <a:lnTo>
                    <a:pt x="65" y="20"/>
                  </a:lnTo>
                  <a:lnTo>
                    <a:pt x="65" y="30"/>
                  </a:lnTo>
                  <a:lnTo>
                    <a:pt x="80" y="37"/>
                  </a:lnTo>
                  <a:lnTo>
                    <a:pt x="81" y="29"/>
                  </a:lnTo>
                  <a:lnTo>
                    <a:pt x="83" y="39"/>
                  </a:lnTo>
                  <a:lnTo>
                    <a:pt x="96" y="45"/>
                  </a:lnTo>
                  <a:lnTo>
                    <a:pt x="99" y="37"/>
                  </a:lnTo>
                  <a:lnTo>
                    <a:pt x="101" y="48"/>
                  </a:lnTo>
                  <a:lnTo>
                    <a:pt x="114" y="54"/>
                  </a:lnTo>
                  <a:lnTo>
                    <a:pt x="118" y="45"/>
                  </a:lnTo>
                  <a:lnTo>
                    <a:pt x="119" y="57"/>
                  </a:lnTo>
                  <a:lnTo>
                    <a:pt x="133" y="64"/>
                  </a:lnTo>
                  <a:lnTo>
                    <a:pt x="136" y="55"/>
                  </a:lnTo>
                  <a:lnTo>
                    <a:pt x="138" y="67"/>
                  </a:lnTo>
                  <a:lnTo>
                    <a:pt x="149" y="74"/>
                  </a:lnTo>
                  <a:lnTo>
                    <a:pt x="156" y="66"/>
                  </a:lnTo>
                  <a:lnTo>
                    <a:pt x="156" y="75"/>
                  </a:lnTo>
                  <a:lnTo>
                    <a:pt x="167" y="83"/>
                  </a:lnTo>
                  <a:lnTo>
                    <a:pt x="172" y="77"/>
                  </a:lnTo>
                  <a:lnTo>
                    <a:pt x="172" y="87"/>
                  </a:lnTo>
                  <a:lnTo>
                    <a:pt x="183" y="94"/>
                  </a:lnTo>
                  <a:lnTo>
                    <a:pt x="189" y="87"/>
                  </a:lnTo>
                  <a:lnTo>
                    <a:pt x="189" y="97"/>
                  </a:lnTo>
                  <a:lnTo>
                    <a:pt x="197" y="105"/>
                  </a:lnTo>
                  <a:lnTo>
                    <a:pt x="203" y="101"/>
                  </a:lnTo>
                  <a:lnTo>
                    <a:pt x="201" y="108"/>
                  </a:lnTo>
                  <a:lnTo>
                    <a:pt x="211" y="118"/>
                  </a:lnTo>
                  <a:lnTo>
                    <a:pt x="194" y="107"/>
                  </a:lnTo>
                  <a:lnTo>
                    <a:pt x="168" y="91"/>
                  </a:lnTo>
                  <a:lnTo>
                    <a:pt x="148" y="78"/>
                  </a:lnTo>
                  <a:lnTo>
                    <a:pt x="130" y="68"/>
                  </a:lnTo>
                  <a:lnTo>
                    <a:pt x="104" y="56"/>
                  </a:lnTo>
                  <a:lnTo>
                    <a:pt x="83" y="45"/>
                  </a:lnTo>
                  <a:lnTo>
                    <a:pt x="61" y="35"/>
                  </a:lnTo>
                  <a:lnTo>
                    <a:pt x="37" y="26"/>
                  </a:lnTo>
                  <a:lnTo>
                    <a:pt x="18" y="19"/>
                  </a:lnTo>
                  <a:lnTo>
                    <a:pt x="0" y="10"/>
                  </a:lnTo>
                  <a:lnTo>
                    <a:pt x="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76" name="Freeform 52"/>
            <p:cNvSpPr>
              <a:spLocks/>
            </p:cNvSpPr>
            <p:nvPr/>
          </p:nvSpPr>
          <p:spPr bwMode="auto">
            <a:xfrm>
              <a:off x="9091613" y="3194050"/>
              <a:ext cx="354013" cy="152400"/>
            </a:xfrm>
            <a:custGeom>
              <a:avLst/>
              <a:gdLst/>
              <a:ahLst/>
              <a:cxnLst>
                <a:cxn ang="0">
                  <a:pos x="0" y="4"/>
                </a:cxn>
                <a:cxn ang="0">
                  <a:pos x="9" y="9"/>
                </a:cxn>
                <a:cxn ang="0">
                  <a:pos x="6" y="19"/>
                </a:cxn>
                <a:cxn ang="0">
                  <a:pos x="15" y="11"/>
                </a:cxn>
                <a:cxn ang="0">
                  <a:pos x="26" y="17"/>
                </a:cxn>
                <a:cxn ang="0">
                  <a:pos x="22" y="28"/>
                </a:cxn>
                <a:cxn ang="0">
                  <a:pos x="31" y="21"/>
                </a:cxn>
                <a:cxn ang="0">
                  <a:pos x="44" y="26"/>
                </a:cxn>
                <a:cxn ang="0">
                  <a:pos x="39" y="36"/>
                </a:cxn>
                <a:cxn ang="0">
                  <a:pos x="47" y="30"/>
                </a:cxn>
                <a:cxn ang="0">
                  <a:pos x="59" y="34"/>
                </a:cxn>
                <a:cxn ang="0">
                  <a:pos x="53" y="43"/>
                </a:cxn>
                <a:cxn ang="0">
                  <a:pos x="61" y="36"/>
                </a:cxn>
                <a:cxn ang="0">
                  <a:pos x="76" y="44"/>
                </a:cxn>
                <a:cxn ang="0">
                  <a:pos x="71" y="51"/>
                </a:cxn>
                <a:cxn ang="0">
                  <a:pos x="79" y="45"/>
                </a:cxn>
                <a:cxn ang="0">
                  <a:pos x="93" y="51"/>
                </a:cxn>
                <a:cxn ang="0">
                  <a:pos x="87" y="59"/>
                </a:cxn>
                <a:cxn ang="0">
                  <a:pos x="98" y="53"/>
                </a:cxn>
                <a:cxn ang="0">
                  <a:pos x="111" y="59"/>
                </a:cxn>
                <a:cxn ang="0">
                  <a:pos x="106" y="68"/>
                </a:cxn>
                <a:cxn ang="0">
                  <a:pos x="117" y="62"/>
                </a:cxn>
                <a:cxn ang="0">
                  <a:pos x="131" y="67"/>
                </a:cxn>
                <a:cxn ang="0">
                  <a:pos x="126" y="75"/>
                </a:cxn>
                <a:cxn ang="0">
                  <a:pos x="137" y="70"/>
                </a:cxn>
                <a:cxn ang="0">
                  <a:pos x="149" y="74"/>
                </a:cxn>
                <a:cxn ang="0">
                  <a:pos x="148" y="83"/>
                </a:cxn>
                <a:cxn ang="0">
                  <a:pos x="154" y="77"/>
                </a:cxn>
                <a:cxn ang="0">
                  <a:pos x="167" y="81"/>
                </a:cxn>
                <a:cxn ang="0">
                  <a:pos x="165" y="89"/>
                </a:cxn>
                <a:cxn ang="0">
                  <a:pos x="174" y="83"/>
                </a:cxn>
                <a:cxn ang="0">
                  <a:pos x="186" y="86"/>
                </a:cxn>
                <a:cxn ang="0">
                  <a:pos x="184" y="95"/>
                </a:cxn>
                <a:cxn ang="0">
                  <a:pos x="192" y="89"/>
                </a:cxn>
                <a:cxn ang="0">
                  <a:pos x="202" y="90"/>
                </a:cxn>
                <a:cxn ang="0">
                  <a:pos x="204" y="96"/>
                </a:cxn>
                <a:cxn ang="0">
                  <a:pos x="209" y="91"/>
                </a:cxn>
                <a:cxn ang="0">
                  <a:pos x="223" y="92"/>
                </a:cxn>
                <a:cxn ang="0">
                  <a:pos x="203" y="87"/>
                </a:cxn>
                <a:cxn ang="0">
                  <a:pos x="174" y="77"/>
                </a:cxn>
                <a:cxn ang="0">
                  <a:pos x="152" y="70"/>
                </a:cxn>
                <a:cxn ang="0">
                  <a:pos x="132" y="62"/>
                </a:cxn>
                <a:cxn ang="0">
                  <a:pos x="106" y="51"/>
                </a:cxn>
                <a:cxn ang="0">
                  <a:pos x="84" y="41"/>
                </a:cxn>
                <a:cxn ang="0">
                  <a:pos x="63" y="30"/>
                </a:cxn>
                <a:cxn ang="0">
                  <a:pos x="40" y="19"/>
                </a:cxn>
                <a:cxn ang="0">
                  <a:pos x="22" y="8"/>
                </a:cxn>
                <a:cxn ang="0">
                  <a:pos x="4" y="0"/>
                </a:cxn>
                <a:cxn ang="0">
                  <a:pos x="0" y="4"/>
                </a:cxn>
              </a:cxnLst>
              <a:rect l="0" t="0" r="r" b="b"/>
              <a:pathLst>
                <a:path w="223" h="96">
                  <a:moveTo>
                    <a:pt x="0" y="4"/>
                  </a:moveTo>
                  <a:lnTo>
                    <a:pt x="9" y="9"/>
                  </a:lnTo>
                  <a:lnTo>
                    <a:pt x="6" y="19"/>
                  </a:lnTo>
                  <a:lnTo>
                    <a:pt x="15" y="11"/>
                  </a:lnTo>
                  <a:lnTo>
                    <a:pt x="26" y="17"/>
                  </a:lnTo>
                  <a:lnTo>
                    <a:pt x="22" y="28"/>
                  </a:lnTo>
                  <a:lnTo>
                    <a:pt x="31" y="21"/>
                  </a:lnTo>
                  <a:lnTo>
                    <a:pt x="44" y="26"/>
                  </a:lnTo>
                  <a:lnTo>
                    <a:pt x="39" y="36"/>
                  </a:lnTo>
                  <a:lnTo>
                    <a:pt x="47" y="30"/>
                  </a:lnTo>
                  <a:lnTo>
                    <a:pt x="59" y="34"/>
                  </a:lnTo>
                  <a:lnTo>
                    <a:pt x="53" y="43"/>
                  </a:lnTo>
                  <a:lnTo>
                    <a:pt x="61" y="36"/>
                  </a:lnTo>
                  <a:lnTo>
                    <a:pt x="76" y="44"/>
                  </a:lnTo>
                  <a:lnTo>
                    <a:pt x="71" y="51"/>
                  </a:lnTo>
                  <a:lnTo>
                    <a:pt x="79" y="45"/>
                  </a:lnTo>
                  <a:lnTo>
                    <a:pt x="93" y="51"/>
                  </a:lnTo>
                  <a:lnTo>
                    <a:pt x="87" y="59"/>
                  </a:lnTo>
                  <a:lnTo>
                    <a:pt x="98" y="53"/>
                  </a:lnTo>
                  <a:lnTo>
                    <a:pt x="111" y="59"/>
                  </a:lnTo>
                  <a:lnTo>
                    <a:pt x="106" y="68"/>
                  </a:lnTo>
                  <a:lnTo>
                    <a:pt x="117" y="62"/>
                  </a:lnTo>
                  <a:lnTo>
                    <a:pt x="131" y="67"/>
                  </a:lnTo>
                  <a:lnTo>
                    <a:pt x="126" y="75"/>
                  </a:lnTo>
                  <a:lnTo>
                    <a:pt x="137" y="70"/>
                  </a:lnTo>
                  <a:lnTo>
                    <a:pt x="149" y="74"/>
                  </a:lnTo>
                  <a:lnTo>
                    <a:pt x="148" y="83"/>
                  </a:lnTo>
                  <a:lnTo>
                    <a:pt x="154" y="77"/>
                  </a:lnTo>
                  <a:lnTo>
                    <a:pt x="167" y="81"/>
                  </a:lnTo>
                  <a:lnTo>
                    <a:pt x="165" y="89"/>
                  </a:lnTo>
                  <a:lnTo>
                    <a:pt x="174" y="83"/>
                  </a:lnTo>
                  <a:lnTo>
                    <a:pt x="186" y="86"/>
                  </a:lnTo>
                  <a:lnTo>
                    <a:pt x="184" y="95"/>
                  </a:lnTo>
                  <a:lnTo>
                    <a:pt x="192" y="89"/>
                  </a:lnTo>
                  <a:lnTo>
                    <a:pt x="202" y="90"/>
                  </a:lnTo>
                  <a:lnTo>
                    <a:pt x="204" y="96"/>
                  </a:lnTo>
                  <a:lnTo>
                    <a:pt x="209" y="91"/>
                  </a:lnTo>
                  <a:lnTo>
                    <a:pt x="223" y="92"/>
                  </a:lnTo>
                  <a:lnTo>
                    <a:pt x="203" y="87"/>
                  </a:lnTo>
                  <a:lnTo>
                    <a:pt x="174" y="77"/>
                  </a:lnTo>
                  <a:lnTo>
                    <a:pt x="152" y="70"/>
                  </a:lnTo>
                  <a:lnTo>
                    <a:pt x="132" y="62"/>
                  </a:lnTo>
                  <a:lnTo>
                    <a:pt x="106" y="51"/>
                  </a:lnTo>
                  <a:lnTo>
                    <a:pt x="84" y="41"/>
                  </a:lnTo>
                  <a:lnTo>
                    <a:pt x="63" y="30"/>
                  </a:lnTo>
                  <a:lnTo>
                    <a:pt x="40" y="19"/>
                  </a:lnTo>
                  <a:lnTo>
                    <a:pt x="22" y="8"/>
                  </a:lnTo>
                  <a:lnTo>
                    <a:pt x="4" y="0"/>
                  </a:lnTo>
                  <a:lnTo>
                    <a:pt x="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77" name="Freeform 53"/>
            <p:cNvSpPr>
              <a:spLocks/>
            </p:cNvSpPr>
            <p:nvPr/>
          </p:nvSpPr>
          <p:spPr bwMode="auto">
            <a:xfrm>
              <a:off x="9101138" y="3154363"/>
              <a:ext cx="338138" cy="169863"/>
            </a:xfrm>
            <a:custGeom>
              <a:avLst/>
              <a:gdLst/>
              <a:ahLst/>
              <a:cxnLst>
                <a:cxn ang="0">
                  <a:pos x="11" y="8"/>
                </a:cxn>
                <a:cxn ang="0">
                  <a:pos x="17" y="9"/>
                </a:cxn>
                <a:cxn ang="0">
                  <a:pos x="36" y="8"/>
                </a:cxn>
                <a:cxn ang="0">
                  <a:pos x="50" y="24"/>
                </a:cxn>
                <a:cxn ang="0">
                  <a:pos x="54" y="26"/>
                </a:cxn>
                <a:cxn ang="0">
                  <a:pos x="71" y="21"/>
                </a:cxn>
                <a:cxn ang="0">
                  <a:pos x="84" y="39"/>
                </a:cxn>
                <a:cxn ang="0">
                  <a:pos x="88" y="41"/>
                </a:cxn>
                <a:cxn ang="0">
                  <a:pos x="105" y="38"/>
                </a:cxn>
                <a:cxn ang="0">
                  <a:pos x="120" y="56"/>
                </a:cxn>
                <a:cxn ang="0">
                  <a:pos x="124" y="57"/>
                </a:cxn>
                <a:cxn ang="0">
                  <a:pos x="141" y="56"/>
                </a:cxn>
                <a:cxn ang="0">
                  <a:pos x="154" y="73"/>
                </a:cxn>
                <a:cxn ang="0">
                  <a:pos x="158" y="76"/>
                </a:cxn>
                <a:cxn ang="0">
                  <a:pos x="174" y="77"/>
                </a:cxn>
                <a:cxn ang="0">
                  <a:pos x="185" y="91"/>
                </a:cxn>
                <a:cxn ang="0">
                  <a:pos x="190" y="93"/>
                </a:cxn>
                <a:cxn ang="0">
                  <a:pos x="195" y="101"/>
                </a:cxn>
                <a:cxn ang="0">
                  <a:pos x="191" y="99"/>
                </a:cxn>
                <a:cxn ang="0">
                  <a:pos x="176" y="104"/>
                </a:cxn>
                <a:cxn ang="0">
                  <a:pos x="164" y="87"/>
                </a:cxn>
                <a:cxn ang="0">
                  <a:pos x="160" y="85"/>
                </a:cxn>
                <a:cxn ang="0">
                  <a:pos x="141" y="90"/>
                </a:cxn>
                <a:cxn ang="0">
                  <a:pos x="131" y="72"/>
                </a:cxn>
                <a:cxn ang="0">
                  <a:pos x="126" y="69"/>
                </a:cxn>
                <a:cxn ang="0">
                  <a:pos x="104" y="71"/>
                </a:cxn>
                <a:cxn ang="0">
                  <a:pos x="96" y="52"/>
                </a:cxn>
                <a:cxn ang="0">
                  <a:pos x="91" y="50"/>
                </a:cxn>
                <a:cxn ang="0">
                  <a:pos x="71" y="52"/>
                </a:cxn>
                <a:cxn ang="0">
                  <a:pos x="58" y="35"/>
                </a:cxn>
                <a:cxn ang="0">
                  <a:pos x="54" y="33"/>
                </a:cxn>
                <a:cxn ang="0">
                  <a:pos x="36" y="38"/>
                </a:cxn>
                <a:cxn ang="0">
                  <a:pos x="24" y="17"/>
                </a:cxn>
                <a:cxn ang="0">
                  <a:pos x="20" y="17"/>
                </a:cxn>
                <a:cxn ang="0">
                  <a:pos x="0" y="3"/>
                </a:cxn>
              </a:cxnLst>
              <a:rect l="0" t="0" r="r" b="b"/>
              <a:pathLst>
                <a:path w="213" h="107">
                  <a:moveTo>
                    <a:pt x="0" y="3"/>
                  </a:moveTo>
                  <a:lnTo>
                    <a:pt x="11" y="8"/>
                  </a:lnTo>
                  <a:lnTo>
                    <a:pt x="17" y="0"/>
                  </a:lnTo>
                  <a:lnTo>
                    <a:pt x="17" y="9"/>
                  </a:lnTo>
                  <a:lnTo>
                    <a:pt x="31" y="16"/>
                  </a:lnTo>
                  <a:lnTo>
                    <a:pt x="36" y="8"/>
                  </a:lnTo>
                  <a:lnTo>
                    <a:pt x="36" y="17"/>
                  </a:lnTo>
                  <a:lnTo>
                    <a:pt x="50" y="24"/>
                  </a:lnTo>
                  <a:lnTo>
                    <a:pt x="54" y="16"/>
                  </a:lnTo>
                  <a:lnTo>
                    <a:pt x="54" y="26"/>
                  </a:lnTo>
                  <a:lnTo>
                    <a:pt x="67" y="32"/>
                  </a:lnTo>
                  <a:lnTo>
                    <a:pt x="71" y="21"/>
                  </a:lnTo>
                  <a:lnTo>
                    <a:pt x="70" y="33"/>
                  </a:lnTo>
                  <a:lnTo>
                    <a:pt x="84" y="39"/>
                  </a:lnTo>
                  <a:lnTo>
                    <a:pt x="88" y="28"/>
                  </a:lnTo>
                  <a:lnTo>
                    <a:pt x="88" y="41"/>
                  </a:lnTo>
                  <a:lnTo>
                    <a:pt x="101" y="47"/>
                  </a:lnTo>
                  <a:lnTo>
                    <a:pt x="105" y="38"/>
                  </a:lnTo>
                  <a:lnTo>
                    <a:pt x="107" y="49"/>
                  </a:lnTo>
                  <a:lnTo>
                    <a:pt x="120" y="56"/>
                  </a:lnTo>
                  <a:lnTo>
                    <a:pt x="122" y="46"/>
                  </a:lnTo>
                  <a:lnTo>
                    <a:pt x="124" y="57"/>
                  </a:lnTo>
                  <a:lnTo>
                    <a:pt x="136" y="64"/>
                  </a:lnTo>
                  <a:lnTo>
                    <a:pt x="141" y="56"/>
                  </a:lnTo>
                  <a:lnTo>
                    <a:pt x="141" y="65"/>
                  </a:lnTo>
                  <a:lnTo>
                    <a:pt x="154" y="73"/>
                  </a:lnTo>
                  <a:lnTo>
                    <a:pt x="158" y="67"/>
                  </a:lnTo>
                  <a:lnTo>
                    <a:pt x="158" y="76"/>
                  </a:lnTo>
                  <a:lnTo>
                    <a:pt x="171" y="84"/>
                  </a:lnTo>
                  <a:lnTo>
                    <a:pt x="174" y="77"/>
                  </a:lnTo>
                  <a:lnTo>
                    <a:pt x="174" y="85"/>
                  </a:lnTo>
                  <a:lnTo>
                    <a:pt x="185" y="91"/>
                  </a:lnTo>
                  <a:lnTo>
                    <a:pt x="190" y="87"/>
                  </a:lnTo>
                  <a:lnTo>
                    <a:pt x="190" y="93"/>
                  </a:lnTo>
                  <a:lnTo>
                    <a:pt x="213" y="107"/>
                  </a:lnTo>
                  <a:lnTo>
                    <a:pt x="195" y="101"/>
                  </a:lnTo>
                  <a:lnTo>
                    <a:pt x="191" y="107"/>
                  </a:lnTo>
                  <a:lnTo>
                    <a:pt x="191" y="99"/>
                  </a:lnTo>
                  <a:lnTo>
                    <a:pt x="180" y="95"/>
                  </a:lnTo>
                  <a:lnTo>
                    <a:pt x="176" y="104"/>
                  </a:lnTo>
                  <a:lnTo>
                    <a:pt x="177" y="93"/>
                  </a:lnTo>
                  <a:lnTo>
                    <a:pt x="164" y="87"/>
                  </a:lnTo>
                  <a:lnTo>
                    <a:pt x="158" y="95"/>
                  </a:lnTo>
                  <a:lnTo>
                    <a:pt x="160" y="85"/>
                  </a:lnTo>
                  <a:lnTo>
                    <a:pt x="148" y="80"/>
                  </a:lnTo>
                  <a:lnTo>
                    <a:pt x="141" y="90"/>
                  </a:lnTo>
                  <a:lnTo>
                    <a:pt x="143" y="77"/>
                  </a:lnTo>
                  <a:lnTo>
                    <a:pt x="131" y="72"/>
                  </a:lnTo>
                  <a:lnTo>
                    <a:pt x="123" y="82"/>
                  </a:lnTo>
                  <a:lnTo>
                    <a:pt x="126" y="69"/>
                  </a:lnTo>
                  <a:lnTo>
                    <a:pt x="112" y="63"/>
                  </a:lnTo>
                  <a:lnTo>
                    <a:pt x="104" y="71"/>
                  </a:lnTo>
                  <a:lnTo>
                    <a:pt x="108" y="60"/>
                  </a:lnTo>
                  <a:lnTo>
                    <a:pt x="96" y="52"/>
                  </a:lnTo>
                  <a:lnTo>
                    <a:pt x="85" y="63"/>
                  </a:lnTo>
                  <a:lnTo>
                    <a:pt x="91" y="50"/>
                  </a:lnTo>
                  <a:lnTo>
                    <a:pt x="77" y="43"/>
                  </a:lnTo>
                  <a:lnTo>
                    <a:pt x="71" y="52"/>
                  </a:lnTo>
                  <a:lnTo>
                    <a:pt x="74" y="42"/>
                  </a:lnTo>
                  <a:lnTo>
                    <a:pt x="58" y="35"/>
                  </a:lnTo>
                  <a:lnTo>
                    <a:pt x="51" y="44"/>
                  </a:lnTo>
                  <a:lnTo>
                    <a:pt x="54" y="33"/>
                  </a:lnTo>
                  <a:lnTo>
                    <a:pt x="41" y="27"/>
                  </a:lnTo>
                  <a:lnTo>
                    <a:pt x="36" y="38"/>
                  </a:lnTo>
                  <a:lnTo>
                    <a:pt x="38" y="26"/>
                  </a:lnTo>
                  <a:lnTo>
                    <a:pt x="24" y="17"/>
                  </a:lnTo>
                  <a:lnTo>
                    <a:pt x="18" y="28"/>
                  </a:lnTo>
                  <a:lnTo>
                    <a:pt x="20" y="17"/>
                  </a:lnTo>
                  <a:lnTo>
                    <a:pt x="0" y="9"/>
                  </a:lnTo>
                  <a:lnTo>
                    <a:pt x="0"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78" name="Freeform 54"/>
            <p:cNvSpPr>
              <a:spLocks/>
            </p:cNvSpPr>
            <p:nvPr/>
          </p:nvSpPr>
          <p:spPr bwMode="auto">
            <a:xfrm>
              <a:off x="8775700" y="3338513"/>
              <a:ext cx="265113" cy="182563"/>
            </a:xfrm>
            <a:custGeom>
              <a:avLst/>
              <a:gdLst/>
              <a:ahLst/>
              <a:cxnLst>
                <a:cxn ang="0">
                  <a:pos x="30" y="0"/>
                </a:cxn>
                <a:cxn ang="0">
                  <a:pos x="11" y="15"/>
                </a:cxn>
                <a:cxn ang="0">
                  <a:pos x="19" y="24"/>
                </a:cxn>
                <a:cxn ang="0">
                  <a:pos x="0" y="35"/>
                </a:cxn>
                <a:cxn ang="0">
                  <a:pos x="14" y="44"/>
                </a:cxn>
                <a:cxn ang="0">
                  <a:pos x="10" y="64"/>
                </a:cxn>
                <a:cxn ang="0">
                  <a:pos x="41" y="54"/>
                </a:cxn>
                <a:cxn ang="0">
                  <a:pos x="49" y="64"/>
                </a:cxn>
                <a:cxn ang="0">
                  <a:pos x="57" y="51"/>
                </a:cxn>
                <a:cxn ang="0">
                  <a:pos x="65" y="64"/>
                </a:cxn>
                <a:cxn ang="0">
                  <a:pos x="64" y="67"/>
                </a:cxn>
                <a:cxn ang="0">
                  <a:pos x="70" y="84"/>
                </a:cxn>
                <a:cxn ang="0">
                  <a:pos x="79" y="81"/>
                </a:cxn>
                <a:cxn ang="0">
                  <a:pos x="78" y="84"/>
                </a:cxn>
                <a:cxn ang="0">
                  <a:pos x="89" y="107"/>
                </a:cxn>
                <a:cxn ang="0">
                  <a:pos x="97" y="99"/>
                </a:cxn>
                <a:cxn ang="0">
                  <a:pos x="114" y="115"/>
                </a:cxn>
                <a:cxn ang="0">
                  <a:pos x="116" y="95"/>
                </a:cxn>
                <a:cxn ang="0">
                  <a:pos x="126" y="94"/>
                </a:cxn>
                <a:cxn ang="0">
                  <a:pos x="116" y="72"/>
                </a:cxn>
                <a:cxn ang="0">
                  <a:pos x="122" y="65"/>
                </a:cxn>
                <a:cxn ang="0">
                  <a:pos x="113" y="51"/>
                </a:cxn>
                <a:cxn ang="0">
                  <a:pos x="113" y="47"/>
                </a:cxn>
                <a:cxn ang="0">
                  <a:pos x="121" y="51"/>
                </a:cxn>
                <a:cxn ang="0">
                  <a:pos x="138" y="65"/>
                </a:cxn>
                <a:cxn ang="0">
                  <a:pos x="140" y="48"/>
                </a:cxn>
                <a:cxn ang="0">
                  <a:pos x="167" y="57"/>
                </a:cxn>
                <a:cxn ang="0">
                  <a:pos x="158" y="27"/>
                </a:cxn>
                <a:cxn ang="0">
                  <a:pos x="149" y="18"/>
                </a:cxn>
                <a:cxn ang="0">
                  <a:pos x="154" y="12"/>
                </a:cxn>
                <a:cxn ang="0">
                  <a:pos x="140" y="3"/>
                </a:cxn>
                <a:cxn ang="0">
                  <a:pos x="112" y="5"/>
                </a:cxn>
                <a:cxn ang="0">
                  <a:pos x="84" y="7"/>
                </a:cxn>
                <a:cxn ang="0">
                  <a:pos x="63" y="7"/>
                </a:cxn>
                <a:cxn ang="0">
                  <a:pos x="39" y="4"/>
                </a:cxn>
                <a:cxn ang="0">
                  <a:pos x="30" y="0"/>
                </a:cxn>
              </a:cxnLst>
              <a:rect l="0" t="0" r="r" b="b"/>
              <a:pathLst>
                <a:path w="167" h="115">
                  <a:moveTo>
                    <a:pt x="30" y="0"/>
                  </a:moveTo>
                  <a:lnTo>
                    <a:pt x="11" y="15"/>
                  </a:lnTo>
                  <a:lnTo>
                    <a:pt x="19" y="24"/>
                  </a:lnTo>
                  <a:lnTo>
                    <a:pt x="0" y="35"/>
                  </a:lnTo>
                  <a:lnTo>
                    <a:pt x="14" y="44"/>
                  </a:lnTo>
                  <a:lnTo>
                    <a:pt x="10" y="64"/>
                  </a:lnTo>
                  <a:lnTo>
                    <a:pt x="41" y="54"/>
                  </a:lnTo>
                  <a:lnTo>
                    <a:pt x="49" y="64"/>
                  </a:lnTo>
                  <a:lnTo>
                    <a:pt x="57" y="51"/>
                  </a:lnTo>
                  <a:lnTo>
                    <a:pt x="65" y="64"/>
                  </a:lnTo>
                  <a:lnTo>
                    <a:pt x="64" y="67"/>
                  </a:lnTo>
                  <a:lnTo>
                    <a:pt x="70" y="84"/>
                  </a:lnTo>
                  <a:lnTo>
                    <a:pt x="79" y="81"/>
                  </a:lnTo>
                  <a:lnTo>
                    <a:pt x="78" y="84"/>
                  </a:lnTo>
                  <a:lnTo>
                    <a:pt x="89" y="107"/>
                  </a:lnTo>
                  <a:lnTo>
                    <a:pt x="97" y="99"/>
                  </a:lnTo>
                  <a:lnTo>
                    <a:pt x="114" y="115"/>
                  </a:lnTo>
                  <a:lnTo>
                    <a:pt x="116" y="95"/>
                  </a:lnTo>
                  <a:lnTo>
                    <a:pt x="126" y="94"/>
                  </a:lnTo>
                  <a:lnTo>
                    <a:pt x="116" y="72"/>
                  </a:lnTo>
                  <a:lnTo>
                    <a:pt x="122" y="65"/>
                  </a:lnTo>
                  <a:lnTo>
                    <a:pt x="113" y="51"/>
                  </a:lnTo>
                  <a:lnTo>
                    <a:pt x="113" y="47"/>
                  </a:lnTo>
                  <a:lnTo>
                    <a:pt x="121" y="51"/>
                  </a:lnTo>
                  <a:lnTo>
                    <a:pt x="138" y="65"/>
                  </a:lnTo>
                  <a:lnTo>
                    <a:pt x="140" y="48"/>
                  </a:lnTo>
                  <a:lnTo>
                    <a:pt x="167" y="57"/>
                  </a:lnTo>
                  <a:lnTo>
                    <a:pt x="158" y="27"/>
                  </a:lnTo>
                  <a:lnTo>
                    <a:pt x="149" y="18"/>
                  </a:lnTo>
                  <a:lnTo>
                    <a:pt x="154" y="12"/>
                  </a:lnTo>
                  <a:lnTo>
                    <a:pt x="140" y="3"/>
                  </a:lnTo>
                  <a:lnTo>
                    <a:pt x="112" y="5"/>
                  </a:lnTo>
                  <a:lnTo>
                    <a:pt x="84" y="7"/>
                  </a:lnTo>
                  <a:lnTo>
                    <a:pt x="63" y="7"/>
                  </a:lnTo>
                  <a:lnTo>
                    <a:pt x="39" y="4"/>
                  </a:lnTo>
                  <a:lnTo>
                    <a:pt x="3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79" name="Freeform 55"/>
            <p:cNvSpPr>
              <a:spLocks/>
            </p:cNvSpPr>
            <p:nvPr/>
          </p:nvSpPr>
          <p:spPr bwMode="auto">
            <a:xfrm>
              <a:off x="8794750" y="3346450"/>
              <a:ext cx="233363" cy="157163"/>
            </a:xfrm>
            <a:custGeom>
              <a:avLst/>
              <a:gdLst/>
              <a:ahLst/>
              <a:cxnLst>
                <a:cxn ang="0">
                  <a:pos x="118" y="3"/>
                </a:cxn>
                <a:cxn ang="0">
                  <a:pos x="131" y="10"/>
                </a:cxn>
                <a:cxn ang="0">
                  <a:pos x="126" y="14"/>
                </a:cxn>
                <a:cxn ang="0">
                  <a:pos x="133" y="24"/>
                </a:cxn>
                <a:cxn ang="0">
                  <a:pos x="147" y="42"/>
                </a:cxn>
                <a:cxn ang="0">
                  <a:pos x="134" y="38"/>
                </a:cxn>
                <a:cxn ang="0">
                  <a:pos x="122" y="38"/>
                </a:cxn>
                <a:cxn ang="0">
                  <a:pos x="123" y="49"/>
                </a:cxn>
                <a:cxn ang="0">
                  <a:pos x="108" y="38"/>
                </a:cxn>
                <a:cxn ang="0">
                  <a:pos x="95" y="37"/>
                </a:cxn>
                <a:cxn ang="0">
                  <a:pos x="95" y="49"/>
                </a:cxn>
                <a:cxn ang="0">
                  <a:pos x="102" y="59"/>
                </a:cxn>
                <a:cxn ang="0">
                  <a:pos x="96" y="62"/>
                </a:cxn>
                <a:cxn ang="0">
                  <a:pos x="105" y="81"/>
                </a:cxn>
                <a:cxn ang="0">
                  <a:pos x="98" y="82"/>
                </a:cxn>
                <a:cxn ang="0">
                  <a:pos x="98" y="99"/>
                </a:cxn>
                <a:cxn ang="0">
                  <a:pos x="86" y="85"/>
                </a:cxn>
                <a:cxn ang="0">
                  <a:pos x="79" y="89"/>
                </a:cxn>
                <a:cxn ang="0">
                  <a:pos x="77" y="90"/>
                </a:cxn>
                <a:cxn ang="0">
                  <a:pos x="69" y="68"/>
                </a:cxn>
                <a:cxn ang="0">
                  <a:pos x="63" y="72"/>
                </a:cxn>
                <a:cxn ang="0">
                  <a:pos x="58" y="53"/>
                </a:cxn>
                <a:cxn ang="0">
                  <a:pos x="47" y="38"/>
                </a:cxn>
                <a:cxn ang="0">
                  <a:pos x="39" y="43"/>
                </a:cxn>
                <a:cxn ang="0">
                  <a:pos x="36" y="52"/>
                </a:cxn>
                <a:cxn ang="0">
                  <a:pos x="34" y="40"/>
                </a:cxn>
                <a:cxn ang="0">
                  <a:pos x="18" y="45"/>
                </a:cxn>
                <a:cxn ang="0">
                  <a:pos x="4" y="51"/>
                </a:cxn>
                <a:cxn ang="0">
                  <a:pos x="13" y="38"/>
                </a:cxn>
                <a:cxn ang="0">
                  <a:pos x="10" y="38"/>
                </a:cxn>
                <a:cxn ang="0">
                  <a:pos x="0" y="30"/>
                </a:cxn>
                <a:cxn ang="0">
                  <a:pos x="20" y="20"/>
                </a:cxn>
                <a:cxn ang="0">
                  <a:pos x="10" y="11"/>
                </a:cxn>
                <a:cxn ang="0">
                  <a:pos x="29" y="0"/>
                </a:cxn>
                <a:cxn ang="0">
                  <a:pos x="56" y="3"/>
                </a:cxn>
                <a:cxn ang="0">
                  <a:pos x="89" y="4"/>
                </a:cxn>
                <a:cxn ang="0">
                  <a:pos x="109" y="1"/>
                </a:cxn>
                <a:cxn ang="0">
                  <a:pos x="118" y="3"/>
                </a:cxn>
              </a:cxnLst>
              <a:rect l="0" t="0" r="r" b="b"/>
              <a:pathLst>
                <a:path w="147" h="99">
                  <a:moveTo>
                    <a:pt x="118" y="3"/>
                  </a:moveTo>
                  <a:lnTo>
                    <a:pt x="131" y="10"/>
                  </a:lnTo>
                  <a:lnTo>
                    <a:pt x="126" y="14"/>
                  </a:lnTo>
                  <a:lnTo>
                    <a:pt x="133" y="24"/>
                  </a:lnTo>
                  <a:lnTo>
                    <a:pt x="147" y="42"/>
                  </a:lnTo>
                  <a:lnTo>
                    <a:pt x="134" y="38"/>
                  </a:lnTo>
                  <a:lnTo>
                    <a:pt x="122" y="38"/>
                  </a:lnTo>
                  <a:lnTo>
                    <a:pt x="123" y="49"/>
                  </a:lnTo>
                  <a:lnTo>
                    <a:pt x="108" y="38"/>
                  </a:lnTo>
                  <a:lnTo>
                    <a:pt x="95" y="37"/>
                  </a:lnTo>
                  <a:lnTo>
                    <a:pt x="95" y="49"/>
                  </a:lnTo>
                  <a:lnTo>
                    <a:pt x="102" y="59"/>
                  </a:lnTo>
                  <a:lnTo>
                    <a:pt x="96" y="62"/>
                  </a:lnTo>
                  <a:lnTo>
                    <a:pt x="105" y="81"/>
                  </a:lnTo>
                  <a:lnTo>
                    <a:pt x="98" y="82"/>
                  </a:lnTo>
                  <a:lnTo>
                    <a:pt x="98" y="99"/>
                  </a:lnTo>
                  <a:lnTo>
                    <a:pt x="86" y="85"/>
                  </a:lnTo>
                  <a:lnTo>
                    <a:pt x="79" y="89"/>
                  </a:lnTo>
                  <a:lnTo>
                    <a:pt x="77" y="90"/>
                  </a:lnTo>
                  <a:lnTo>
                    <a:pt x="69" y="68"/>
                  </a:lnTo>
                  <a:lnTo>
                    <a:pt x="63" y="72"/>
                  </a:lnTo>
                  <a:lnTo>
                    <a:pt x="58" y="53"/>
                  </a:lnTo>
                  <a:lnTo>
                    <a:pt x="47" y="38"/>
                  </a:lnTo>
                  <a:lnTo>
                    <a:pt x="39" y="43"/>
                  </a:lnTo>
                  <a:lnTo>
                    <a:pt x="36" y="52"/>
                  </a:lnTo>
                  <a:lnTo>
                    <a:pt x="34" y="40"/>
                  </a:lnTo>
                  <a:lnTo>
                    <a:pt x="18" y="45"/>
                  </a:lnTo>
                  <a:lnTo>
                    <a:pt x="4" y="51"/>
                  </a:lnTo>
                  <a:lnTo>
                    <a:pt x="13" y="38"/>
                  </a:lnTo>
                  <a:lnTo>
                    <a:pt x="10" y="38"/>
                  </a:lnTo>
                  <a:lnTo>
                    <a:pt x="0" y="30"/>
                  </a:lnTo>
                  <a:lnTo>
                    <a:pt x="20" y="20"/>
                  </a:lnTo>
                  <a:lnTo>
                    <a:pt x="10" y="11"/>
                  </a:lnTo>
                  <a:lnTo>
                    <a:pt x="29" y="0"/>
                  </a:lnTo>
                  <a:lnTo>
                    <a:pt x="56" y="3"/>
                  </a:lnTo>
                  <a:lnTo>
                    <a:pt x="89" y="4"/>
                  </a:lnTo>
                  <a:lnTo>
                    <a:pt x="109" y="1"/>
                  </a:lnTo>
                  <a:lnTo>
                    <a:pt x="118" y="3"/>
                  </a:lnTo>
                  <a:close/>
                </a:path>
              </a:pathLst>
            </a:custGeom>
            <a:solidFill>
              <a:srgbClr val="0099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80" name="Freeform 56"/>
            <p:cNvSpPr>
              <a:spLocks/>
            </p:cNvSpPr>
            <p:nvPr/>
          </p:nvSpPr>
          <p:spPr bwMode="auto">
            <a:xfrm>
              <a:off x="8701088" y="2974975"/>
              <a:ext cx="401638" cy="384175"/>
            </a:xfrm>
            <a:custGeom>
              <a:avLst/>
              <a:gdLst/>
              <a:ahLst/>
              <a:cxnLst>
                <a:cxn ang="0">
                  <a:pos x="3" y="75"/>
                </a:cxn>
                <a:cxn ang="0">
                  <a:pos x="1" y="153"/>
                </a:cxn>
                <a:cxn ang="0">
                  <a:pos x="30" y="206"/>
                </a:cxn>
                <a:cxn ang="0">
                  <a:pos x="94" y="239"/>
                </a:cxn>
                <a:cxn ang="0">
                  <a:pos x="176" y="239"/>
                </a:cxn>
                <a:cxn ang="0">
                  <a:pos x="232" y="214"/>
                </a:cxn>
                <a:cxn ang="0">
                  <a:pos x="251" y="166"/>
                </a:cxn>
                <a:cxn ang="0">
                  <a:pos x="253" y="122"/>
                </a:cxn>
                <a:cxn ang="0">
                  <a:pos x="241" y="64"/>
                </a:cxn>
                <a:cxn ang="0">
                  <a:pos x="183" y="35"/>
                </a:cxn>
                <a:cxn ang="0">
                  <a:pos x="236" y="83"/>
                </a:cxn>
                <a:cxn ang="0">
                  <a:pos x="241" y="149"/>
                </a:cxn>
                <a:cxn ang="0">
                  <a:pos x="223" y="205"/>
                </a:cxn>
                <a:cxn ang="0">
                  <a:pos x="198" y="210"/>
                </a:cxn>
                <a:cxn ang="0">
                  <a:pos x="215" y="138"/>
                </a:cxn>
                <a:cxn ang="0">
                  <a:pos x="198" y="78"/>
                </a:cxn>
                <a:cxn ang="0">
                  <a:pos x="208" y="168"/>
                </a:cxn>
                <a:cxn ang="0">
                  <a:pos x="169" y="229"/>
                </a:cxn>
                <a:cxn ang="0">
                  <a:pos x="164" y="187"/>
                </a:cxn>
                <a:cxn ang="0">
                  <a:pos x="167" y="99"/>
                </a:cxn>
                <a:cxn ang="0">
                  <a:pos x="160" y="98"/>
                </a:cxn>
                <a:cxn ang="0">
                  <a:pos x="159" y="185"/>
                </a:cxn>
                <a:cxn ang="0">
                  <a:pos x="138" y="232"/>
                </a:cxn>
                <a:cxn ang="0">
                  <a:pos x="108" y="189"/>
                </a:cxn>
                <a:cxn ang="0">
                  <a:pos x="106" y="113"/>
                </a:cxn>
                <a:cxn ang="0">
                  <a:pos x="127" y="57"/>
                </a:cxn>
                <a:cxn ang="0">
                  <a:pos x="99" y="92"/>
                </a:cxn>
                <a:cxn ang="0">
                  <a:pos x="97" y="166"/>
                </a:cxn>
                <a:cxn ang="0">
                  <a:pos x="120" y="234"/>
                </a:cxn>
                <a:cxn ang="0">
                  <a:pos x="80" y="222"/>
                </a:cxn>
                <a:cxn ang="0">
                  <a:pos x="46" y="149"/>
                </a:cxn>
                <a:cxn ang="0">
                  <a:pos x="55" y="89"/>
                </a:cxn>
                <a:cxn ang="0">
                  <a:pos x="93" y="44"/>
                </a:cxn>
                <a:cxn ang="0">
                  <a:pos x="121" y="39"/>
                </a:cxn>
                <a:cxn ang="0">
                  <a:pos x="151" y="48"/>
                </a:cxn>
                <a:cxn ang="0">
                  <a:pos x="120" y="31"/>
                </a:cxn>
                <a:cxn ang="0">
                  <a:pos x="88" y="0"/>
                </a:cxn>
                <a:cxn ang="0">
                  <a:pos x="68" y="40"/>
                </a:cxn>
                <a:cxn ang="0">
                  <a:pos x="46" y="90"/>
                </a:cxn>
                <a:cxn ang="0">
                  <a:pos x="38" y="144"/>
                </a:cxn>
                <a:cxn ang="0">
                  <a:pos x="50" y="201"/>
                </a:cxn>
                <a:cxn ang="0">
                  <a:pos x="34" y="197"/>
                </a:cxn>
                <a:cxn ang="0">
                  <a:pos x="8" y="136"/>
                </a:cxn>
                <a:cxn ang="0">
                  <a:pos x="19" y="68"/>
                </a:cxn>
                <a:cxn ang="0">
                  <a:pos x="30" y="35"/>
                </a:cxn>
              </a:cxnLst>
              <a:rect l="0" t="0" r="r" b="b"/>
              <a:pathLst>
                <a:path w="253" h="242">
                  <a:moveTo>
                    <a:pt x="30" y="35"/>
                  </a:moveTo>
                  <a:lnTo>
                    <a:pt x="13" y="51"/>
                  </a:lnTo>
                  <a:lnTo>
                    <a:pt x="3" y="75"/>
                  </a:lnTo>
                  <a:lnTo>
                    <a:pt x="0" y="99"/>
                  </a:lnTo>
                  <a:lnTo>
                    <a:pt x="0" y="128"/>
                  </a:lnTo>
                  <a:lnTo>
                    <a:pt x="1" y="153"/>
                  </a:lnTo>
                  <a:lnTo>
                    <a:pt x="6" y="173"/>
                  </a:lnTo>
                  <a:lnTo>
                    <a:pt x="15" y="190"/>
                  </a:lnTo>
                  <a:lnTo>
                    <a:pt x="30" y="206"/>
                  </a:lnTo>
                  <a:lnTo>
                    <a:pt x="46" y="219"/>
                  </a:lnTo>
                  <a:lnTo>
                    <a:pt x="65" y="230"/>
                  </a:lnTo>
                  <a:lnTo>
                    <a:pt x="94" y="239"/>
                  </a:lnTo>
                  <a:lnTo>
                    <a:pt x="121" y="242"/>
                  </a:lnTo>
                  <a:lnTo>
                    <a:pt x="144" y="242"/>
                  </a:lnTo>
                  <a:lnTo>
                    <a:pt x="176" y="239"/>
                  </a:lnTo>
                  <a:lnTo>
                    <a:pt x="198" y="236"/>
                  </a:lnTo>
                  <a:lnTo>
                    <a:pt x="218" y="227"/>
                  </a:lnTo>
                  <a:lnTo>
                    <a:pt x="232" y="214"/>
                  </a:lnTo>
                  <a:lnTo>
                    <a:pt x="242" y="196"/>
                  </a:lnTo>
                  <a:lnTo>
                    <a:pt x="249" y="182"/>
                  </a:lnTo>
                  <a:lnTo>
                    <a:pt x="251" y="166"/>
                  </a:lnTo>
                  <a:lnTo>
                    <a:pt x="250" y="152"/>
                  </a:lnTo>
                  <a:lnTo>
                    <a:pt x="252" y="136"/>
                  </a:lnTo>
                  <a:lnTo>
                    <a:pt x="253" y="122"/>
                  </a:lnTo>
                  <a:lnTo>
                    <a:pt x="251" y="104"/>
                  </a:lnTo>
                  <a:lnTo>
                    <a:pt x="247" y="83"/>
                  </a:lnTo>
                  <a:lnTo>
                    <a:pt x="241" y="64"/>
                  </a:lnTo>
                  <a:lnTo>
                    <a:pt x="223" y="50"/>
                  </a:lnTo>
                  <a:lnTo>
                    <a:pt x="198" y="39"/>
                  </a:lnTo>
                  <a:lnTo>
                    <a:pt x="183" y="35"/>
                  </a:lnTo>
                  <a:lnTo>
                    <a:pt x="215" y="54"/>
                  </a:lnTo>
                  <a:lnTo>
                    <a:pt x="228" y="68"/>
                  </a:lnTo>
                  <a:lnTo>
                    <a:pt x="236" y="83"/>
                  </a:lnTo>
                  <a:lnTo>
                    <a:pt x="241" y="108"/>
                  </a:lnTo>
                  <a:lnTo>
                    <a:pt x="243" y="129"/>
                  </a:lnTo>
                  <a:lnTo>
                    <a:pt x="241" y="149"/>
                  </a:lnTo>
                  <a:lnTo>
                    <a:pt x="242" y="166"/>
                  </a:lnTo>
                  <a:lnTo>
                    <a:pt x="236" y="189"/>
                  </a:lnTo>
                  <a:lnTo>
                    <a:pt x="223" y="205"/>
                  </a:lnTo>
                  <a:lnTo>
                    <a:pt x="206" y="220"/>
                  </a:lnTo>
                  <a:lnTo>
                    <a:pt x="180" y="227"/>
                  </a:lnTo>
                  <a:lnTo>
                    <a:pt x="198" y="210"/>
                  </a:lnTo>
                  <a:lnTo>
                    <a:pt x="209" y="188"/>
                  </a:lnTo>
                  <a:lnTo>
                    <a:pt x="214" y="162"/>
                  </a:lnTo>
                  <a:lnTo>
                    <a:pt x="215" y="138"/>
                  </a:lnTo>
                  <a:lnTo>
                    <a:pt x="214" y="115"/>
                  </a:lnTo>
                  <a:lnTo>
                    <a:pt x="207" y="92"/>
                  </a:lnTo>
                  <a:lnTo>
                    <a:pt x="198" y="78"/>
                  </a:lnTo>
                  <a:lnTo>
                    <a:pt x="209" y="105"/>
                  </a:lnTo>
                  <a:lnTo>
                    <a:pt x="211" y="136"/>
                  </a:lnTo>
                  <a:lnTo>
                    <a:pt x="208" y="168"/>
                  </a:lnTo>
                  <a:lnTo>
                    <a:pt x="195" y="197"/>
                  </a:lnTo>
                  <a:lnTo>
                    <a:pt x="181" y="219"/>
                  </a:lnTo>
                  <a:lnTo>
                    <a:pt x="169" y="229"/>
                  </a:lnTo>
                  <a:lnTo>
                    <a:pt x="149" y="233"/>
                  </a:lnTo>
                  <a:lnTo>
                    <a:pt x="159" y="213"/>
                  </a:lnTo>
                  <a:lnTo>
                    <a:pt x="164" y="187"/>
                  </a:lnTo>
                  <a:lnTo>
                    <a:pt x="169" y="155"/>
                  </a:lnTo>
                  <a:lnTo>
                    <a:pt x="168" y="130"/>
                  </a:lnTo>
                  <a:lnTo>
                    <a:pt x="167" y="99"/>
                  </a:lnTo>
                  <a:lnTo>
                    <a:pt x="159" y="71"/>
                  </a:lnTo>
                  <a:lnTo>
                    <a:pt x="160" y="95"/>
                  </a:lnTo>
                  <a:lnTo>
                    <a:pt x="160" y="98"/>
                  </a:lnTo>
                  <a:lnTo>
                    <a:pt x="161" y="128"/>
                  </a:lnTo>
                  <a:lnTo>
                    <a:pt x="161" y="158"/>
                  </a:lnTo>
                  <a:lnTo>
                    <a:pt x="159" y="185"/>
                  </a:lnTo>
                  <a:lnTo>
                    <a:pt x="153" y="208"/>
                  </a:lnTo>
                  <a:lnTo>
                    <a:pt x="145" y="220"/>
                  </a:lnTo>
                  <a:lnTo>
                    <a:pt x="138" y="232"/>
                  </a:lnTo>
                  <a:lnTo>
                    <a:pt x="126" y="233"/>
                  </a:lnTo>
                  <a:lnTo>
                    <a:pt x="115" y="212"/>
                  </a:lnTo>
                  <a:lnTo>
                    <a:pt x="108" y="189"/>
                  </a:lnTo>
                  <a:lnTo>
                    <a:pt x="103" y="160"/>
                  </a:lnTo>
                  <a:lnTo>
                    <a:pt x="103" y="133"/>
                  </a:lnTo>
                  <a:lnTo>
                    <a:pt x="106" y="113"/>
                  </a:lnTo>
                  <a:lnTo>
                    <a:pt x="112" y="90"/>
                  </a:lnTo>
                  <a:lnTo>
                    <a:pt x="119" y="69"/>
                  </a:lnTo>
                  <a:lnTo>
                    <a:pt x="127" y="57"/>
                  </a:lnTo>
                  <a:lnTo>
                    <a:pt x="125" y="54"/>
                  </a:lnTo>
                  <a:lnTo>
                    <a:pt x="113" y="67"/>
                  </a:lnTo>
                  <a:lnTo>
                    <a:pt x="99" y="92"/>
                  </a:lnTo>
                  <a:lnTo>
                    <a:pt x="94" y="116"/>
                  </a:lnTo>
                  <a:lnTo>
                    <a:pt x="93" y="139"/>
                  </a:lnTo>
                  <a:lnTo>
                    <a:pt x="97" y="166"/>
                  </a:lnTo>
                  <a:lnTo>
                    <a:pt x="102" y="192"/>
                  </a:lnTo>
                  <a:lnTo>
                    <a:pt x="111" y="217"/>
                  </a:lnTo>
                  <a:lnTo>
                    <a:pt x="120" y="234"/>
                  </a:lnTo>
                  <a:lnTo>
                    <a:pt x="118" y="233"/>
                  </a:lnTo>
                  <a:lnTo>
                    <a:pt x="98" y="229"/>
                  </a:lnTo>
                  <a:lnTo>
                    <a:pt x="80" y="222"/>
                  </a:lnTo>
                  <a:lnTo>
                    <a:pt x="60" y="201"/>
                  </a:lnTo>
                  <a:lnTo>
                    <a:pt x="50" y="172"/>
                  </a:lnTo>
                  <a:lnTo>
                    <a:pt x="46" y="149"/>
                  </a:lnTo>
                  <a:lnTo>
                    <a:pt x="47" y="128"/>
                  </a:lnTo>
                  <a:lnTo>
                    <a:pt x="50" y="107"/>
                  </a:lnTo>
                  <a:lnTo>
                    <a:pt x="55" y="89"/>
                  </a:lnTo>
                  <a:lnTo>
                    <a:pt x="66" y="70"/>
                  </a:lnTo>
                  <a:lnTo>
                    <a:pt x="79" y="55"/>
                  </a:lnTo>
                  <a:lnTo>
                    <a:pt x="93" y="44"/>
                  </a:lnTo>
                  <a:lnTo>
                    <a:pt x="102" y="40"/>
                  </a:lnTo>
                  <a:lnTo>
                    <a:pt x="111" y="41"/>
                  </a:lnTo>
                  <a:lnTo>
                    <a:pt x="121" y="39"/>
                  </a:lnTo>
                  <a:lnTo>
                    <a:pt x="132" y="44"/>
                  </a:lnTo>
                  <a:lnTo>
                    <a:pt x="140" y="50"/>
                  </a:lnTo>
                  <a:lnTo>
                    <a:pt x="151" y="48"/>
                  </a:lnTo>
                  <a:lnTo>
                    <a:pt x="136" y="32"/>
                  </a:lnTo>
                  <a:lnTo>
                    <a:pt x="123" y="30"/>
                  </a:lnTo>
                  <a:lnTo>
                    <a:pt x="120" y="31"/>
                  </a:lnTo>
                  <a:lnTo>
                    <a:pt x="112" y="29"/>
                  </a:lnTo>
                  <a:lnTo>
                    <a:pt x="98" y="12"/>
                  </a:lnTo>
                  <a:lnTo>
                    <a:pt x="88" y="0"/>
                  </a:lnTo>
                  <a:lnTo>
                    <a:pt x="67" y="27"/>
                  </a:lnTo>
                  <a:lnTo>
                    <a:pt x="47" y="37"/>
                  </a:lnTo>
                  <a:lnTo>
                    <a:pt x="68" y="40"/>
                  </a:lnTo>
                  <a:lnTo>
                    <a:pt x="77" y="44"/>
                  </a:lnTo>
                  <a:lnTo>
                    <a:pt x="57" y="65"/>
                  </a:lnTo>
                  <a:lnTo>
                    <a:pt x="46" y="90"/>
                  </a:lnTo>
                  <a:lnTo>
                    <a:pt x="44" y="92"/>
                  </a:lnTo>
                  <a:lnTo>
                    <a:pt x="38" y="118"/>
                  </a:lnTo>
                  <a:lnTo>
                    <a:pt x="38" y="144"/>
                  </a:lnTo>
                  <a:lnTo>
                    <a:pt x="40" y="170"/>
                  </a:lnTo>
                  <a:lnTo>
                    <a:pt x="44" y="190"/>
                  </a:lnTo>
                  <a:lnTo>
                    <a:pt x="50" y="201"/>
                  </a:lnTo>
                  <a:lnTo>
                    <a:pt x="46" y="203"/>
                  </a:lnTo>
                  <a:lnTo>
                    <a:pt x="36" y="197"/>
                  </a:lnTo>
                  <a:lnTo>
                    <a:pt x="34" y="197"/>
                  </a:lnTo>
                  <a:lnTo>
                    <a:pt x="22" y="181"/>
                  </a:lnTo>
                  <a:lnTo>
                    <a:pt x="12" y="161"/>
                  </a:lnTo>
                  <a:lnTo>
                    <a:pt x="8" y="136"/>
                  </a:lnTo>
                  <a:lnTo>
                    <a:pt x="8" y="113"/>
                  </a:lnTo>
                  <a:lnTo>
                    <a:pt x="12" y="86"/>
                  </a:lnTo>
                  <a:lnTo>
                    <a:pt x="19" y="68"/>
                  </a:lnTo>
                  <a:lnTo>
                    <a:pt x="31" y="46"/>
                  </a:lnTo>
                  <a:lnTo>
                    <a:pt x="40" y="37"/>
                  </a:lnTo>
                  <a:lnTo>
                    <a:pt x="30" y="3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81" name="Freeform 57"/>
            <p:cNvSpPr>
              <a:spLocks/>
            </p:cNvSpPr>
            <p:nvPr/>
          </p:nvSpPr>
          <p:spPr bwMode="auto">
            <a:xfrm>
              <a:off x="8458200" y="2997200"/>
              <a:ext cx="292100" cy="466725"/>
            </a:xfrm>
            <a:custGeom>
              <a:avLst/>
              <a:gdLst/>
              <a:ahLst/>
              <a:cxnLst>
                <a:cxn ang="0">
                  <a:pos x="41" y="157"/>
                </a:cxn>
                <a:cxn ang="0">
                  <a:pos x="30" y="171"/>
                </a:cxn>
                <a:cxn ang="0">
                  <a:pos x="27" y="183"/>
                </a:cxn>
                <a:cxn ang="0">
                  <a:pos x="27" y="190"/>
                </a:cxn>
                <a:cxn ang="0">
                  <a:pos x="16" y="197"/>
                </a:cxn>
                <a:cxn ang="0">
                  <a:pos x="5" y="207"/>
                </a:cxn>
                <a:cxn ang="0">
                  <a:pos x="0" y="219"/>
                </a:cxn>
                <a:cxn ang="0">
                  <a:pos x="0" y="231"/>
                </a:cxn>
                <a:cxn ang="0">
                  <a:pos x="5" y="241"/>
                </a:cxn>
                <a:cxn ang="0">
                  <a:pos x="16" y="249"/>
                </a:cxn>
                <a:cxn ang="0">
                  <a:pos x="26" y="251"/>
                </a:cxn>
                <a:cxn ang="0">
                  <a:pos x="19" y="265"/>
                </a:cxn>
                <a:cxn ang="0">
                  <a:pos x="20" y="277"/>
                </a:cxn>
                <a:cxn ang="0">
                  <a:pos x="26" y="288"/>
                </a:cxn>
                <a:cxn ang="0">
                  <a:pos x="34" y="294"/>
                </a:cxn>
                <a:cxn ang="0">
                  <a:pos x="51" y="293"/>
                </a:cxn>
                <a:cxn ang="0">
                  <a:pos x="62" y="291"/>
                </a:cxn>
                <a:cxn ang="0">
                  <a:pos x="75" y="284"/>
                </a:cxn>
                <a:cxn ang="0">
                  <a:pos x="80" y="271"/>
                </a:cxn>
                <a:cxn ang="0">
                  <a:pos x="84" y="260"/>
                </a:cxn>
                <a:cxn ang="0">
                  <a:pos x="99" y="258"/>
                </a:cxn>
                <a:cxn ang="0">
                  <a:pos x="110" y="252"/>
                </a:cxn>
                <a:cxn ang="0">
                  <a:pos x="120" y="244"/>
                </a:cxn>
                <a:cxn ang="0">
                  <a:pos x="126" y="237"/>
                </a:cxn>
                <a:cxn ang="0">
                  <a:pos x="139" y="235"/>
                </a:cxn>
                <a:cxn ang="0">
                  <a:pos x="154" y="231"/>
                </a:cxn>
                <a:cxn ang="0">
                  <a:pos x="165" y="220"/>
                </a:cxn>
                <a:cxn ang="0">
                  <a:pos x="169" y="207"/>
                </a:cxn>
                <a:cxn ang="0">
                  <a:pos x="173" y="195"/>
                </a:cxn>
                <a:cxn ang="0">
                  <a:pos x="184" y="188"/>
                </a:cxn>
                <a:cxn ang="0">
                  <a:pos x="166" y="167"/>
                </a:cxn>
                <a:cxn ang="0">
                  <a:pos x="159" y="140"/>
                </a:cxn>
                <a:cxn ang="0">
                  <a:pos x="157" y="114"/>
                </a:cxn>
                <a:cxn ang="0">
                  <a:pos x="157" y="91"/>
                </a:cxn>
                <a:cxn ang="0">
                  <a:pos x="160" y="69"/>
                </a:cxn>
                <a:cxn ang="0">
                  <a:pos x="168" y="45"/>
                </a:cxn>
                <a:cxn ang="0">
                  <a:pos x="183" y="23"/>
                </a:cxn>
                <a:cxn ang="0">
                  <a:pos x="162" y="18"/>
                </a:cxn>
                <a:cxn ang="0">
                  <a:pos x="138" y="0"/>
                </a:cxn>
                <a:cxn ang="0">
                  <a:pos x="143" y="23"/>
                </a:cxn>
                <a:cxn ang="0">
                  <a:pos x="139" y="45"/>
                </a:cxn>
                <a:cxn ang="0">
                  <a:pos x="139" y="47"/>
                </a:cxn>
                <a:cxn ang="0">
                  <a:pos x="126" y="66"/>
                </a:cxn>
                <a:cxn ang="0">
                  <a:pos x="113" y="72"/>
                </a:cxn>
                <a:cxn ang="0">
                  <a:pos x="111" y="73"/>
                </a:cxn>
                <a:cxn ang="0">
                  <a:pos x="91" y="70"/>
                </a:cxn>
                <a:cxn ang="0">
                  <a:pos x="88" y="70"/>
                </a:cxn>
                <a:cxn ang="0">
                  <a:pos x="75" y="68"/>
                </a:cxn>
                <a:cxn ang="0">
                  <a:pos x="74" y="74"/>
                </a:cxn>
                <a:cxn ang="0">
                  <a:pos x="61" y="78"/>
                </a:cxn>
                <a:cxn ang="0">
                  <a:pos x="49" y="85"/>
                </a:cxn>
                <a:cxn ang="0">
                  <a:pos x="40" y="96"/>
                </a:cxn>
                <a:cxn ang="0">
                  <a:pos x="34" y="110"/>
                </a:cxn>
                <a:cxn ang="0">
                  <a:pos x="33" y="121"/>
                </a:cxn>
                <a:cxn ang="0">
                  <a:pos x="37" y="137"/>
                </a:cxn>
                <a:cxn ang="0">
                  <a:pos x="45" y="154"/>
                </a:cxn>
                <a:cxn ang="0">
                  <a:pos x="41" y="157"/>
                </a:cxn>
              </a:cxnLst>
              <a:rect l="0" t="0" r="r" b="b"/>
              <a:pathLst>
                <a:path w="184" h="294">
                  <a:moveTo>
                    <a:pt x="41" y="157"/>
                  </a:moveTo>
                  <a:lnTo>
                    <a:pt x="30" y="171"/>
                  </a:lnTo>
                  <a:lnTo>
                    <a:pt x="27" y="183"/>
                  </a:lnTo>
                  <a:lnTo>
                    <a:pt x="27" y="190"/>
                  </a:lnTo>
                  <a:lnTo>
                    <a:pt x="16" y="197"/>
                  </a:lnTo>
                  <a:lnTo>
                    <a:pt x="5" y="207"/>
                  </a:lnTo>
                  <a:lnTo>
                    <a:pt x="0" y="219"/>
                  </a:lnTo>
                  <a:lnTo>
                    <a:pt x="0" y="231"/>
                  </a:lnTo>
                  <a:lnTo>
                    <a:pt x="5" y="241"/>
                  </a:lnTo>
                  <a:lnTo>
                    <a:pt x="16" y="249"/>
                  </a:lnTo>
                  <a:lnTo>
                    <a:pt x="26" y="251"/>
                  </a:lnTo>
                  <a:lnTo>
                    <a:pt x="19" y="265"/>
                  </a:lnTo>
                  <a:lnTo>
                    <a:pt x="20" y="277"/>
                  </a:lnTo>
                  <a:lnTo>
                    <a:pt x="26" y="288"/>
                  </a:lnTo>
                  <a:lnTo>
                    <a:pt x="34" y="294"/>
                  </a:lnTo>
                  <a:lnTo>
                    <a:pt x="51" y="293"/>
                  </a:lnTo>
                  <a:lnTo>
                    <a:pt x="62" y="291"/>
                  </a:lnTo>
                  <a:lnTo>
                    <a:pt x="75" y="284"/>
                  </a:lnTo>
                  <a:lnTo>
                    <a:pt x="80" y="271"/>
                  </a:lnTo>
                  <a:lnTo>
                    <a:pt x="84" y="260"/>
                  </a:lnTo>
                  <a:lnTo>
                    <a:pt x="99" y="258"/>
                  </a:lnTo>
                  <a:lnTo>
                    <a:pt x="110" y="252"/>
                  </a:lnTo>
                  <a:lnTo>
                    <a:pt x="120" y="244"/>
                  </a:lnTo>
                  <a:lnTo>
                    <a:pt x="126" y="237"/>
                  </a:lnTo>
                  <a:lnTo>
                    <a:pt x="139" y="235"/>
                  </a:lnTo>
                  <a:lnTo>
                    <a:pt x="154" y="231"/>
                  </a:lnTo>
                  <a:lnTo>
                    <a:pt x="165" y="220"/>
                  </a:lnTo>
                  <a:lnTo>
                    <a:pt x="169" y="207"/>
                  </a:lnTo>
                  <a:lnTo>
                    <a:pt x="173" y="195"/>
                  </a:lnTo>
                  <a:lnTo>
                    <a:pt x="184" y="188"/>
                  </a:lnTo>
                  <a:lnTo>
                    <a:pt x="166" y="167"/>
                  </a:lnTo>
                  <a:lnTo>
                    <a:pt x="159" y="140"/>
                  </a:lnTo>
                  <a:lnTo>
                    <a:pt x="157" y="114"/>
                  </a:lnTo>
                  <a:lnTo>
                    <a:pt x="157" y="91"/>
                  </a:lnTo>
                  <a:lnTo>
                    <a:pt x="160" y="69"/>
                  </a:lnTo>
                  <a:lnTo>
                    <a:pt x="168" y="45"/>
                  </a:lnTo>
                  <a:lnTo>
                    <a:pt x="183" y="23"/>
                  </a:lnTo>
                  <a:lnTo>
                    <a:pt x="162" y="18"/>
                  </a:lnTo>
                  <a:lnTo>
                    <a:pt x="138" y="0"/>
                  </a:lnTo>
                  <a:lnTo>
                    <a:pt x="143" y="23"/>
                  </a:lnTo>
                  <a:lnTo>
                    <a:pt x="139" y="45"/>
                  </a:lnTo>
                  <a:lnTo>
                    <a:pt x="139" y="47"/>
                  </a:lnTo>
                  <a:lnTo>
                    <a:pt x="126" y="66"/>
                  </a:lnTo>
                  <a:lnTo>
                    <a:pt x="113" y="72"/>
                  </a:lnTo>
                  <a:lnTo>
                    <a:pt x="111" y="73"/>
                  </a:lnTo>
                  <a:lnTo>
                    <a:pt x="91" y="70"/>
                  </a:lnTo>
                  <a:lnTo>
                    <a:pt x="88" y="70"/>
                  </a:lnTo>
                  <a:lnTo>
                    <a:pt x="75" y="68"/>
                  </a:lnTo>
                  <a:lnTo>
                    <a:pt x="74" y="74"/>
                  </a:lnTo>
                  <a:lnTo>
                    <a:pt x="61" y="78"/>
                  </a:lnTo>
                  <a:lnTo>
                    <a:pt x="49" y="85"/>
                  </a:lnTo>
                  <a:lnTo>
                    <a:pt x="40" y="96"/>
                  </a:lnTo>
                  <a:lnTo>
                    <a:pt x="34" y="110"/>
                  </a:lnTo>
                  <a:lnTo>
                    <a:pt x="33" y="121"/>
                  </a:lnTo>
                  <a:lnTo>
                    <a:pt x="37" y="137"/>
                  </a:lnTo>
                  <a:lnTo>
                    <a:pt x="45" y="154"/>
                  </a:lnTo>
                  <a:lnTo>
                    <a:pt x="41" y="1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82" name="Freeform 58"/>
            <p:cNvSpPr>
              <a:spLocks/>
            </p:cNvSpPr>
            <p:nvPr/>
          </p:nvSpPr>
          <p:spPr bwMode="auto">
            <a:xfrm>
              <a:off x="8662988" y="3043238"/>
              <a:ext cx="61913" cy="85725"/>
            </a:xfrm>
            <a:custGeom>
              <a:avLst/>
              <a:gdLst/>
              <a:ahLst/>
              <a:cxnLst>
                <a:cxn ang="0">
                  <a:pos x="39" y="7"/>
                </a:cxn>
                <a:cxn ang="0">
                  <a:pos x="28" y="0"/>
                </a:cxn>
                <a:cxn ang="0">
                  <a:pos x="15" y="0"/>
                </a:cxn>
                <a:cxn ang="0">
                  <a:pos x="10" y="23"/>
                </a:cxn>
                <a:cxn ang="0">
                  <a:pos x="0" y="37"/>
                </a:cxn>
                <a:cxn ang="0">
                  <a:pos x="9" y="48"/>
                </a:cxn>
                <a:cxn ang="0">
                  <a:pos x="26" y="54"/>
                </a:cxn>
                <a:cxn ang="0">
                  <a:pos x="31" y="26"/>
                </a:cxn>
                <a:cxn ang="0">
                  <a:pos x="39" y="7"/>
                </a:cxn>
              </a:cxnLst>
              <a:rect l="0" t="0" r="r" b="b"/>
              <a:pathLst>
                <a:path w="39" h="54">
                  <a:moveTo>
                    <a:pt x="39" y="7"/>
                  </a:moveTo>
                  <a:lnTo>
                    <a:pt x="28" y="0"/>
                  </a:lnTo>
                  <a:lnTo>
                    <a:pt x="15" y="0"/>
                  </a:lnTo>
                  <a:lnTo>
                    <a:pt x="10" y="23"/>
                  </a:lnTo>
                  <a:lnTo>
                    <a:pt x="0" y="37"/>
                  </a:lnTo>
                  <a:lnTo>
                    <a:pt x="9" y="48"/>
                  </a:lnTo>
                  <a:lnTo>
                    <a:pt x="26" y="54"/>
                  </a:lnTo>
                  <a:lnTo>
                    <a:pt x="31" y="26"/>
                  </a:lnTo>
                  <a:lnTo>
                    <a:pt x="39" y="7"/>
                  </a:lnTo>
                  <a:close/>
                </a:path>
              </a:pathLst>
            </a:custGeom>
            <a:solidFill>
              <a:srgbClr val="99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83" name="Freeform 59"/>
            <p:cNvSpPr>
              <a:spLocks/>
            </p:cNvSpPr>
            <p:nvPr/>
          </p:nvSpPr>
          <p:spPr bwMode="auto">
            <a:xfrm>
              <a:off x="8609013" y="3117850"/>
              <a:ext cx="80963" cy="77788"/>
            </a:xfrm>
            <a:custGeom>
              <a:avLst/>
              <a:gdLst/>
              <a:ahLst/>
              <a:cxnLst>
                <a:cxn ang="0">
                  <a:pos x="11" y="5"/>
                </a:cxn>
                <a:cxn ang="0">
                  <a:pos x="28" y="4"/>
                </a:cxn>
                <a:cxn ang="0">
                  <a:pos x="34" y="0"/>
                </a:cxn>
                <a:cxn ang="0">
                  <a:pos x="45" y="9"/>
                </a:cxn>
                <a:cxn ang="0">
                  <a:pos x="51" y="14"/>
                </a:cxn>
                <a:cxn ang="0">
                  <a:pos x="47" y="35"/>
                </a:cxn>
                <a:cxn ang="0">
                  <a:pos x="34" y="41"/>
                </a:cxn>
                <a:cxn ang="0">
                  <a:pos x="17" y="49"/>
                </a:cxn>
                <a:cxn ang="0">
                  <a:pos x="4" y="36"/>
                </a:cxn>
                <a:cxn ang="0">
                  <a:pos x="0" y="21"/>
                </a:cxn>
                <a:cxn ang="0">
                  <a:pos x="1" y="10"/>
                </a:cxn>
                <a:cxn ang="0">
                  <a:pos x="8" y="7"/>
                </a:cxn>
                <a:cxn ang="0">
                  <a:pos x="11" y="5"/>
                </a:cxn>
              </a:cxnLst>
              <a:rect l="0" t="0" r="r" b="b"/>
              <a:pathLst>
                <a:path w="51" h="49">
                  <a:moveTo>
                    <a:pt x="11" y="5"/>
                  </a:moveTo>
                  <a:lnTo>
                    <a:pt x="28" y="4"/>
                  </a:lnTo>
                  <a:lnTo>
                    <a:pt x="34" y="0"/>
                  </a:lnTo>
                  <a:lnTo>
                    <a:pt x="45" y="9"/>
                  </a:lnTo>
                  <a:lnTo>
                    <a:pt x="51" y="14"/>
                  </a:lnTo>
                  <a:lnTo>
                    <a:pt x="47" y="35"/>
                  </a:lnTo>
                  <a:lnTo>
                    <a:pt x="34" y="41"/>
                  </a:lnTo>
                  <a:lnTo>
                    <a:pt x="17" y="49"/>
                  </a:lnTo>
                  <a:lnTo>
                    <a:pt x="4" y="36"/>
                  </a:lnTo>
                  <a:lnTo>
                    <a:pt x="0" y="21"/>
                  </a:lnTo>
                  <a:lnTo>
                    <a:pt x="1" y="10"/>
                  </a:lnTo>
                  <a:lnTo>
                    <a:pt x="8" y="7"/>
                  </a:lnTo>
                  <a:lnTo>
                    <a:pt x="11" y="5"/>
                  </a:lnTo>
                  <a:close/>
                </a:path>
              </a:pathLst>
            </a:custGeom>
            <a:solidFill>
              <a:srgbClr val="99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84" name="Freeform 60"/>
            <p:cNvSpPr>
              <a:spLocks/>
            </p:cNvSpPr>
            <p:nvPr/>
          </p:nvSpPr>
          <p:spPr bwMode="auto">
            <a:xfrm>
              <a:off x="8532813" y="3130550"/>
              <a:ext cx="85725" cy="103188"/>
            </a:xfrm>
            <a:custGeom>
              <a:avLst/>
              <a:gdLst/>
              <a:ahLst/>
              <a:cxnLst>
                <a:cxn ang="0">
                  <a:pos x="36" y="3"/>
                </a:cxn>
                <a:cxn ang="0">
                  <a:pos x="26" y="0"/>
                </a:cxn>
                <a:cxn ang="0">
                  <a:pos x="13" y="4"/>
                </a:cxn>
                <a:cxn ang="0">
                  <a:pos x="3" y="16"/>
                </a:cxn>
                <a:cxn ang="0">
                  <a:pos x="0" y="29"/>
                </a:cxn>
                <a:cxn ang="0">
                  <a:pos x="2" y="44"/>
                </a:cxn>
                <a:cxn ang="0">
                  <a:pos x="10" y="53"/>
                </a:cxn>
                <a:cxn ang="0">
                  <a:pos x="23" y="61"/>
                </a:cxn>
                <a:cxn ang="0">
                  <a:pos x="39" y="64"/>
                </a:cxn>
                <a:cxn ang="0">
                  <a:pos x="47" y="65"/>
                </a:cxn>
                <a:cxn ang="0">
                  <a:pos x="54" y="50"/>
                </a:cxn>
                <a:cxn ang="0">
                  <a:pos x="45" y="38"/>
                </a:cxn>
                <a:cxn ang="0">
                  <a:pos x="41" y="23"/>
                </a:cxn>
                <a:cxn ang="0">
                  <a:pos x="39" y="10"/>
                </a:cxn>
                <a:cxn ang="0">
                  <a:pos x="36" y="3"/>
                </a:cxn>
              </a:cxnLst>
              <a:rect l="0" t="0" r="r" b="b"/>
              <a:pathLst>
                <a:path w="54" h="65">
                  <a:moveTo>
                    <a:pt x="36" y="3"/>
                  </a:moveTo>
                  <a:lnTo>
                    <a:pt x="26" y="0"/>
                  </a:lnTo>
                  <a:lnTo>
                    <a:pt x="13" y="4"/>
                  </a:lnTo>
                  <a:lnTo>
                    <a:pt x="3" y="16"/>
                  </a:lnTo>
                  <a:lnTo>
                    <a:pt x="0" y="29"/>
                  </a:lnTo>
                  <a:lnTo>
                    <a:pt x="2" y="44"/>
                  </a:lnTo>
                  <a:lnTo>
                    <a:pt x="10" y="53"/>
                  </a:lnTo>
                  <a:lnTo>
                    <a:pt x="23" y="61"/>
                  </a:lnTo>
                  <a:lnTo>
                    <a:pt x="39" y="64"/>
                  </a:lnTo>
                  <a:lnTo>
                    <a:pt x="47" y="65"/>
                  </a:lnTo>
                  <a:lnTo>
                    <a:pt x="54" y="50"/>
                  </a:lnTo>
                  <a:lnTo>
                    <a:pt x="45" y="38"/>
                  </a:lnTo>
                  <a:lnTo>
                    <a:pt x="41" y="23"/>
                  </a:lnTo>
                  <a:lnTo>
                    <a:pt x="39" y="10"/>
                  </a:lnTo>
                  <a:lnTo>
                    <a:pt x="36" y="3"/>
                  </a:lnTo>
                  <a:close/>
                </a:path>
              </a:pathLst>
            </a:custGeom>
            <a:solidFill>
              <a:srgbClr val="99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85" name="Freeform 61"/>
            <p:cNvSpPr>
              <a:spLocks/>
            </p:cNvSpPr>
            <p:nvPr/>
          </p:nvSpPr>
          <p:spPr bwMode="auto">
            <a:xfrm>
              <a:off x="8621713" y="3190875"/>
              <a:ext cx="76200" cy="76200"/>
            </a:xfrm>
            <a:custGeom>
              <a:avLst/>
              <a:gdLst/>
              <a:ahLst/>
              <a:cxnLst>
                <a:cxn ang="0">
                  <a:pos x="11" y="13"/>
                </a:cxn>
                <a:cxn ang="0">
                  <a:pos x="28" y="5"/>
                </a:cxn>
                <a:cxn ang="0">
                  <a:pos x="42" y="0"/>
                </a:cxn>
                <a:cxn ang="0">
                  <a:pos x="44" y="16"/>
                </a:cxn>
                <a:cxn ang="0">
                  <a:pos x="47" y="35"/>
                </a:cxn>
                <a:cxn ang="0">
                  <a:pos x="48" y="42"/>
                </a:cxn>
                <a:cxn ang="0">
                  <a:pos x="38" y="46"/>
                </a:cxn>
                <a:cxn ang="0">
                  <a:pos x="26" y="47"/>
                </a:cxn>
                <a:cxn ang="0">
                  <a:pos x="24" y="48"/>
                </a:cxn>
                <a:cxn ang="0">
                  <a:pos x="14" y="45"/>
                </a:cxn>
                <a:cxn ang="0">
                  <a:pos x="11" y="45"/>
                </a:cxn>
                <a:cxn ang="0">
                  <a:pos x="2" y="37"/>
                </a:cxn>
                <a:cxn ang="0">
                  <a:pos x="0" y="30"/>
                </a:cxn>
                <a:cxn ang="0">
                  <a:pos x="7" y="15"/>
                </a:cxn>
                <a:cxn ang="0">
                  <a:pos x="11" y="13"/>
                </a:cxn>
              </a:cxnLst>
              <a:rect l="0" t="0" r="r" b="b"/>
              <a:pathLst>
                <a:path w="48" h="48">
                  <a:moveTo>
                    <a:pt x="11" y="13"/>
                  </a:moveTo>
                  <a:lnTo>
                    <a:pt x="28" y="5"/>
                  </a:lnTo>
                  <a:lnTo>
                    <a:pt x="42" y="0"/>
                  </a:lnTo>
                  <a:lnTo>
                    <a:pt x="44" y="16"/>
                  </a:lnTo>
                  <a:lnTo>
                    <a:pt x="47" y="35"/>
                  </a:lnTo>
                  <a:lnTo>
                    <a:pt x="48" y="42"/>
                  </a:lnTo>
                  <a:lnTo>
                    <a:pt x="38" y="46"/>
                  </a:lnTo>
                  <a:lnTo>
                    <a:pt x="26" y="47"/>
                  </a:lnTo>
                  <a:lnTo>
                    <a:pt x="24" y="48"/>
                  </a:lnTo>
                  <a:lnTo>
                    <a:pt x="14" y="45"/>
                  </a:lnTo>
                  <a:lnTo>
                    <a:pt x="11" y="45"/>
                  </a:lnTo>
                  <a:lnTo>
                    <a:pt x="2" y="37"/>
                  </a:lnTo>
                  <a:lnTo>
                    <a:pt x="0" y="30"/>
                  </a:lnTo>
                  <a:lnTo>
                    <a:pt x="7" y="15"/>
                  </a:lnTo>
                  <a:lnTo>
                    <a:pt x="11" y="13"/>
                  </a:lnTo>
                  <a:close/>
                </a:path>
              </a:pathLst>
            </a:custGeom>
            <a:solidFill>
              <a:srgbClr val="99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86" name="Freeform 62"/>
            <p:cNvSpPr>
              <a:spLocks/>
            </p:cNvSpPr>
            <p:nvPr/>
          </p:nvSpPr>
          <p:spPr bwMode="auto">
            <a:xfrm>
              <a:off x="8582025" y="3265488"/>
              <a:ext cx="68263" cy="66675"/>
            </a:xfrm>
            <a:custGeom>
              <a:avLst/>
              <a:gdLst/>
              <a:ahLst/>
              <a:cxnLst>
                <a:cxn ang="0">
                  <a:pos x="22" y="0"/>
                </a:cxn>
                <a:cxn ang="0">
                  <a:pos x="33" y="9"/>
                </a:cxn>
                <a:cxn ang="0">
                  <a:pos x="43" y="13"/>
                </a:cxn>
                <a:cxn ang="0">
                  <a:pos x="32" y="21"/>
                </a:cxn>
                <a:cxn ang="0">
                  <a:pos x="25" y="39"/>
                </a:cxn>
                <a:cxn ang="0">
                  <a:pos x="9" y="42"/>
                </a:cxn>
                <a:cxn ang="0">
                  <a:pos x="0" y="42"/>
                </a:cxn>
                <a:cxn ang="0">
                  <a:pos x="5" y="33"/>
                </a:cxn>
                <a:cxn ang="0">
                  <a:pos x="17" y="21"/>
                </a:cxn>
                <a:cxn ang="0">
                  <a:pos x="19" y="7"/>
                </a:cxn>
                <a:cxn ang="0">
                  <a:pos x="22" y="0"/>
                </a:cxn>
              </a:cxnLst>
              <a:rect l="0" t="0" r="r" b="b"/>
              <a:pathLst>
                <a:path w="43" h="42">
                  <a:moveTo>
                    <a:pt x="22" y="0"/>
                  </a:moveTo>
                  <a:lnTo>
                    <a:pt x="33" y="9"/>
                  </a:lnTo>
                  <a:lnTo>
                    <a:pt x="43" y="13"/>
                  </a:lnTo>
                  <a:lnTo>
                    <a:pt x="32" y="21"/>
                  </a:lnTo>
                  <a:lnTo>
                    <a:pt x="25" y="39"/>
                  </a:lnTo>
                  <a:lnTo>
                    <a:pt x="9" y="42"/>
                  </a:lnTo>
                  <a:lnTo>
                    <a:pt x="0" y="42"/>
                  </a:lnTo>
                  <a:lnTo>
                    <a:pt x="5" y="33"/>
                  </a:lnTo>
                  <a:lnTo>
                    <a:pt x="17" y="21"/>
                  </a:lnTo>
                  <a:lnTo>
                    <a:pt x="19" y="7"/>
                  </a:lnTo>
                  <a:lnTo>
                    <a:pt x="22" y="0"/>
                  </a:lnTo>
                  <a:close/>
                </a:path>
              </a:pathLst>
            </a:custGeom>
            <a:solidFill>
              <a:srgbClr val="99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87" name="Freeform 63"/>
            <p:cNvSpPr>
              <a:spLocks/>
            </p:cNvSpPr>
            <p:nvPr/>
          </p:nvSpPr>
          <p:spPr bwMode="auto">
            <a:xfrm>
              <a:off x="8513763" y="3238500"/>
              <a:ext cx="92075" cy="85725"/>
            </a:xfrm>
            <a:custGeom>
              <a:avLst/>
              <a:gdLst/>
              <a:ahLst/>
              <a:cxnLst>
                <a:cxn ang="0">
                  <a:pos x="32" y="4"/>
                </a:cxn>
                <a:cxn ang="0">
                  <a:pos x="47" y="7"/>
                </a:cxn>
                <a:cxn ang="0">
                  <a:pos x="58" y="10"/>
                </a:cxn>
                <a:cxn ang="0">
                  <a:pos x="53" y="31"/>
                </a:cxn>
                <a:cxn ang="0">
                  <a:pos x="49" y="37"/>
                </a:cxn>
                <a:cxn ang="0">
                  <a:pos x="35" y="51"/>
                </a:cxn>
                <a:cxn ang="0">
                  <a:pos x="24" y="54"/>
                </a:cxn>
                <a:cxn ang="0">
                  <a:pos x="13" y="54"/>
                </a:cxn>
                <a:cxn ang="0">
                  <a:pos x="7" y="50"/>
                </a:cxn>
                <a:cxn ang="0">
                  <a:pos x="2" y="43"/>
                </a:cxn>
                <a:cxn ang="0">
                  <a:pos x="0" y="31"/>
                </a:cxn>
                <a:cxn ang="0">
                  <a:pos x="6" y="21"/>
                </a:cxn>
                <a:cxn ang="0">
                  <a:pos x="14" y="13"/>
                </a:cxn>
                <a:cxn ang="0">
                  <a:pos x="24" y="5"/>
                </a:cxn>
                <a:cxn ang="0">
                  <a:pos x="27" y="0"/>
                </a:cxn>
                <a:cxn ang="0">
                  <a:pos x="32" y="4"/>
                </a:cxn>
              </a:cxnLst>
              <a:rect l="0" t="0" r="r" b="b"/>
              <a:pathLst>
                <a:path w="58" h="54">
                  <a:moveTo>
                    <a:pt x="32" y="4"/>
                  </a:moveTo>
                  <a:lnTo>
                    <a:pt x="47" y="7"/>
                  </a:lnTo>
                  <a:lnTo>
                    <a:pt x="58" y="10"/>
                  </a:lnTo>
                  <a:lnTo>
                    <a:pt x="53" y="31"/>
                  </a:lnTo>
                  <a:lnTo>
                    <a:pt x="49" y="37"/>
                  </a:lnTo>
                  <a:lnTo>
                    <a:pt x="35" y="51"/>
                  </a:lnTo>
                  <a:lnTo>
                    <a:pt x="24" y="54"/>
                  </a:lnTo>
                  <a:lnTo>
                    <a:pt x="13" y="54"/>
                  </a:lnTo>
                  <a:lnTo>
                    <a:pt x="7" y="50"/>
                  </a:lnTo>
                  <a:lnTo>
                    <a:pt x="2" y="43"/>
                  </a:lnTo>
                  <a:lnTo>
                    <a:pt x="0" y="31"/>
                  </a:lnTo>
                  <a:lnTo>
                    <a:pt x="6" y="21"/>
                  </a:lnTo>
                  <a:lnTo>
                    <a:pt x="14" y="13"/>
                  </a:lnTo>
                  <a:lnTo>
                    <a:pt x="24" y="5"/>
                  </a:lnTo>
                  <a:lnTo>
                    <a:pt x="27" y="0"/>
                  </a:lnTo>
                  <a:lnTo>
                    <a:pt x="32" y="4"/>
                  </a:lnTo>
                  <a:close/>
                </a:path>
              </a:pathLst>
            </a:custGeom>
            <a:solidFill>
              <a:srgbClr val="99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88" name="Freeform 64"/>
            <p:cNvSpPr>
              <a:spLocks/>
            </p:cNvSpPr>
            <p:nvPr/>
          </p:nvSpPr>
          <p:spPr bwMode="auto">
            <a:xfrm>
              <a:off x="8466138" y="3306763"/>
              <a:ext cx="88900" cy="80963"/>
            </a:xfrm>
            <a:custGeom>
              <a:avLst/>
              <a:gdLst/>
              <a:ahLst/>
              <a:cxnLst>
                <a:cxn ang="0">
                  <a:pos x="25" y="0"/>
                </a:cxn>
                <a:cxn ang="0">
                  <a:pos x="31" y="14"/>
                </a:cxn>
                <a:cxn ang="0">
                  <a:pos x="37" y="20"/>
                </a:cxn>
                <a:cxn ang="0">
                  <a:pos x="47" y="23"/>
                </a:cxn>
                <a:cxn ang="0">
                  <a:pos x="56" y="22"/>
                </a:cxn>
                <a:cxn ang="0">
                  <a:pos x="51" y="35"/>
                </a:cxn>
                <a:cxn ang="0">
                  <a:pos x="51" y="40"/>
                </a:cxn>
                <a:cxn ang="0">
                  <a:pos x="38" y="44"/>
                </a:cxn>
                <a:cxn ang="0">
                  <a:pos x="29" y="51"/>
                </a:cxn>
                <a:cxn ang="0">
                  <a:pos x="19" y="48"/>
                </a:cxn>
                <a:cxn ang="0">
                  <a:pos x="8" y="46"/>
                </a:cxn>
                <a:cxn ang="0">
                  <a:pos x="2" y="38"/>
                </a:cxn>
                <a:cxn ang="0">
                  <a:pos x="0" y="27"/>
                </a:cxn>
                <a:cxn ang="0">
                  <a:pos x="6" y="14"/>
                </a:cxn>
                <a:cxn ang="0">
                  <a:pos x="14" y="6"/>
                </a:cxn>
                <a:cxn ang="0">
                  <a:pos x="25" y="0"/>
                </a:cxn>
              </a:cxnLst>
              <a:rect l="0" t="0" r="r" b="b"/>
              <a:pathLst>
                <a:path w="56" h="51">
                  <a:moveTo>
                    <a:pt x="25" y="0"/>
                  </a:moveTo>
                  <a:lnTo>
                    <a:pt x="31" y="14"/>
                  </a:lnTo>
                  <a:lnTo>
                    <a:pt x="37" y="20"/>
                  </a:lnTo>
                  <a:lnTo>
                    <a:pt x="47" y="23"/>
                  </a:lnTo>
                  <a:lnTo>
                    <a:pt x="56" y="22"/>
                  </a:lnTo>
                  <a:lnTo>
                    <a:pt x="51" y="35"/>
                  </a:lnTo>
                  <a:lnTo>
                    <a:pt x="51" y="40"/>
                  </a:lnTo>
                  <a:lnTo>
                    <a:pt x="38" y="44"/>
                  </a:lnTo>
                  <a:lnTo>
                    <a:pt x="29" y="51"/>
                  </a:lnTo>
                  <a:lnTo>
                    <a:pt x="19" y="48"/>
                  </a:lnTo>
                  <a:lnTo>
                    <a:pt x="8" y="46"/>
                  </a:lnTo>
                  <a:lnTo>
                    <a:pt x="2" y="38"/>
                  </a:lnTo>
                  <a:lnTo>
                    <a:pt x="0" y="27"/>
                  </a:lnTo>
                  <a:lnTo>
                    <a:pt x="6" y="14"/>
                  </a:lnTo>
                  <a:lnTo>
                    <a:pt x="14" y="6"/>
                  </a:lnTo>
                  <a:lnTo>
                    <a:pt x="25" y="0"/>
                  </a:lnTo>
                  <a:close/>
                </a:path>
              </a:pathLst>
            </a:custGeom>
            <a:solidFill>
              <a:srgbClr val="99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89" name="Freeform 65"/>
            <p:cNvSpPr>
              <a:spLocks/>
            </p:cNvSpPr>
            <p:nvPr/>
          </p:nvSpPr>
          <p:spPr bwMode="auto">
            <a:xfrm>
              <a:off x="8559800" y="3338513"/>
              <a:ext cx="79375" cy="61913"/>
            </a:xfrm>
            <a:custGeom>
              <a:avLst/>
              <a:gdLst/>
              <a:ahLst/>
              <a:cxnLst>
                <a:cxn ang="0">
                  <a:pos x="8" y="3"/>
                </a:cxn>
                <a:cxn ang="0">
                  <a:pos x="26" y="3"/>
                </a:cxn>
                <a:cxn ang="0">
                  <a:pos x="41" y="0"/>
                </a:cxn>
                <a:cxn ang="0">
                  <a:pos x="47" y="15"/>
                </a:cxn>
                <a:cxn ang="0">
                  <a:pos x="50" y="21"/>
                </a:cxn>
                <a:cxn ang="0">
                  <a:pos x="43" y="32"/>
                </a:cxn>
                <a:cxn ang="0">
                  <a:pos x="32" y="37"/>
                </a:cxn>
                <a:cxn ang="0">
                  <a:pos x="19" y="37"/>
                </a:cxn>
                <a:cxn ang="0">
                  <a:pos x="17" y="39"/>
                </a:cxn>
                <a:cxn ang="0">
                  <a:pos x="6" y="31"/>
                </a:cxn>
                <a:cxn ang="0">
                  <a:pos x="0" y="22"/>
                </a:cxn>
                <a:cxn ang="0">
                  <a:pos x="3" y="10"/>
                </a:cxn>
                <a:cxn ang="0">
                  <a:pos x="8" y="3"/>
                </a:cxn>
              </a:cxnLst>
              <a:rect l="0" t="0" r="r" b="b"/>
              <a:pathLst>
                <a:path w="50" h="39">
                  <a:moveTo>
                    <a:pt x="8" y="3"/>
                  </a:moveTo>
                  <a:lnTo>
                    <a:pt x="26" y="3"/>
                  </a:lnTo>
                  <a:lnTo>
                    <a:pt x="41" y="0"/>
                  </a:lnTo>
                  <a:lnTo>
                    <a:pt x="47" y="15"/>
                  </a:lnTo>
                  <a:lnTo>
                    <a:pt x="50" y="21"/>
                  </a:lnTo>
                  <a:lnTo>
                    <a:pt x="43" y="32"/>
                  </a:lnTo>
                  <a:lnTo>
                    <a:pt x="32" y="37"/>
                  </a:lnTo>
                  <a:lnTo>
                    <a:pt x="19" y="37"/>
                  </a:lnTo>
                  <a:lnTo>
                    <a:pt x="17" y="39"/>
                  </a:lnTo>
                  <a:lnTo>
                    <a:pt x="6" y="31"/>
                  </a:lnTo>
                  <a:lnTo>
                    <a:pt x="0" y="22"/>
                  </a:lnTo>
                  <a:lnTo>
                    <a:pt x="3" y="10"/>
                  </a:lnTo>
                  <a:lnTo>
                    <a:pt x="8" y="3"/>
                  </a:lnTo>
                  <a:close/>
                </a:path>
              </a:pathLst>
            </a:custGeom>
            <a:solidFill>
              <a:srgbClr val="99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90" name="Freeform 66"/>
            <p:cNvSpPr>
              <a:spLocks/>
            </p:cNvSpPr>
            <p:nvPr/>
          </p:nvSpPr>
          <p:spPr bwMode="auto">
            <a:xfrm>
              <a:off x="8502650" y="3378200"/>
              <a:ext cx="74613" cy="74613"/>
            </a:xfrm>
            <a:custGeom>
              <a:avLst/>
              <a:gdLst/>
              <a:ahLst/>
              <a:cxnLst>
                <a:cxn ang="0">
                  <a:pos x="11" y="9"/>
                </a:cxn>
                <a:cxn ang="0">
                  <a:pos x="26" y="3"/>
                </a:cxn>
                <a:cxn ang="0">
                  <a:pos x="31" y="0"/>
                </a:cxn>
                <a:cxn ang="0">
                  <a:pos x="37" y="9"/>
                </a:cxn>
                <a:cxn ang="0">
                  <a:pos x="47" y="18"/>
                </a:cxn>
                <a:cxn ang="0">
                  <a:pos x="45" y="29"/>
                </a:cxn>
                <a:cxn ang="0">
                  <a:pos x="38" y="42"/>
                </a:cxn>
                <a:cxn ang="0">
                  <a:pos x="26" y="47"/>
                </a:cxn>
                <a:cxn ang="0">
                  <a:pos x="12" y="47"/>
                </a:cxn>
                <a:cxn ang="0">
                  <a:pos x="4" y="41"/>
                </a:cxn>
                <a:cxn ang="0">
                  <a:pos x="0" y="28"/>
                </a:cxn>
                <a:cxn ang="0">
                  <a:pos x="2" y="17"/>
                </a:cxn>
                <a:cxn ang="0">
                  <a:pos x="6" y="10"/>
                </a:cxn>
                <a:cxn ang="0">
                  <a:pos x="11" y="9"/>
                </a:cxn>
              </a:cxnLst>
              <a:rect l="0" t="0" r="r" b="b"/>
              <a:pathLst>
                <a:path w="47" h="47">
                  <a:moveTo>
                    <a:pt x="11" y="9"/>
                  </a:moveTo>
                  <a:lnTo>
                    <a:pt x="26" y="3"/>
                  </a:lnTo>
                  <a:lnTo>
                    <a:pt x="31" y="0"/>
                  </a:lnTo>
                  <a:lnTo>
                    <a:pt x="37" y="9"/>
                  </a:lnTo>
                  <a:lnTo>
                    <a:pt x="47" y="18"/>
                  </a:lnTo>
                  <a:lnTo>
                    <a:pt x="45" y="29"/>
                  </a:lnTo>
                  <a:lnTo>
                    <a:pt x="38" y="42"/>
                  </a:lnTo>
                  <a:lnTo>
                    <a:pt x="26" y="47"/>
                  </a:lnTo>
                  <a:lnTo>
                    <a:pt x="12" y="47"/>
                  </a:lnTo>
                  <a:lnTo>
                    <a:pt x="4" y="41"/>
                  </a:lnTo>
                  <a:lnTo>
                    <a:pt x="0" y="28"/>
                  </a:lnTo>
                  <a:lnTo>
                    <a:pt x="2" y="17"/>
                  </a:lnTo>
                  <a:lnTo>
                    <a:pt x="6" y="10"/>
                  </a:lnTo>
                  <a:lnTo>
                    <a:pt x="11" y="9"/>
                  </a:lnTo>
                  <a:close/>
                </a:path>
              </a:pathLst>
            </a:custGeom>
            <a:solidFill>
              <a:srgbClr val="99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91" name="Freeform 67"/>
            <p:cNvSpPr>
              <a:spLocks/>
            </p:cNvSpPr>
            <p:nvPr/>
          </p:nvSpPr>
          <p:spPr bwMode="auto">
            <a:xfrm>
              <a:off x="8637588" y="3275013"/>
              <a:ext cx="87313" cy="84138"/>
            </a:xfrm>
            <a:custGeom>
              <a:avLst/>
              <a:gdLst/>
              <a:ahLst/>
              <a:cxnLst>
                <a:cxn ang="0">
                  <a:pos x="0" y="33"/>
                </a:cxn>
                <a:cxn ang="0">
                  <a:pos x="1" y="20"/>
                </a:cxn>
                <a:cxn ang="0">
                  <a:pos x="8" y="15"/>
                </a:cxn>
                <a:cxn ang="0">
                  <a:pos x="16" y="8"/>
                </a:cxn>
                <a:cxn ang="0">
                  <a:pos x="21" y="4"/>
                </a:cxn>
                <a:cxn ang="0">
                  <a:pos x="36" y="1"/>
                </a:cxn>
                <a:cxn ang="0">
                  <a:pos x="41" y="0"/>
                </a:cxn>
                <a:cxn ang="0">
                  <a:pos x="49" y="6"/>
                </a:cxn>
                <a:cxn ang="0">
                  <a:pos x="55" y="17"/>
                </a:cxn>
                <a:cxn ang="0">
                  <a:pos x="53" y="32"/>
                </a:cxn>
                <a:cxn ang="0">
                  <a:pos x="44" y="45"/>
                </a:cxn>
                <a:cxn ang="0">
                  <a:pos x="33" y="52"/>
                </a:cxn>
                <a:cxn ang="0">
                  <a:pos x="22" y="53"/>
                </a:cxn>
                <a:cxn ang="0">
                  <a:pos x="9" y="53"/>
                </a:cxn>
                <a:cxn ang="0">
                  <a:pos x="3" y="49"/>
                </a:cxn>
                <a:cxn ang="0">
                  <a:pos x="0" y="33"/>
                </a:cxn>
              </a:cxnLst>
              <a:rect l="0" t="0" r="r" b="b"/>
              <a:pathLst>
                <a:path w="55" h="53">
                  <a:moveTo>
                    <a:pt x="0" y="33"/>
                  </a:moveTo>
                  <a:lnTo>
                    <a:pt x="1" y="20"/>
                  </a:lnTo>
                  <a:lnTo>
                    <a:pt x="8" y="15"/>
                  </a:lnTo>
                  <a:lnTo>
                    <a:pt x="16" y="8"/>
                  </a:lnTo>
                  <a:lnTo>
                    <a:pt x="21" y="4"/>
                  </a:lnTo>
                  <a:lnTo>
                    <a:pt x="36" y="1"/>
                  </a:lnTo>
                  <a:lnTo>
                    <a:pt x="41" y="0"/>
                  </a:lnTo>
                  <a:lnTo>
                    <a:pt x="49" y="6"/>
                  </a:lnTo>
                  <a:lnTo>
                    <a:pt x="55" y="17"/>
                  </a:lnTo>
                  <a:lnTo>
                    <a:pt x="53" y="32"/>
                  </a:lnTo>
                  <a:lnTo>
                    <a:pt x="44" y="45"/>
                  </a:lnTo>
                  <a:lnTo>
                    <a:pt x="33" y="52"/>
                  </a:lnTo>
                  <a:lnTo>
                    <a:pt x="22" y="53"/>
                  </a:lnTo>
                  <a:lnTo>
                    <a:pt x="9" y="53"/>
                  </a:lnTo>
                  <a:lnTo>
                    <a:pt x="3" y="49"/>
                  </a:lnTo>
                  <a:lnTo>
                    <a:pt x="0" y="33"/>
                  </a:lnTo>
                  <a:close/>
                </a:path>
              </a:pathLst>
            </a:custGeom>
            <a:solidFill>
              <a:srgbClr val="99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cSld>
  <p:clrMapOvr>
    <a:masterClrMapping/>
  </p:clrMapOvr>
  <p:transition spd="med">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546" y="14516"/>
            <a:ext cx="7750644" cy="1045027"/>
          </a:xfrm>
        </p:spPr>
        <p:txBody>
          <a:bodyPr/>
          <a:lstStyle/>
          <a:p>
            <a:r>
              <a:rPr lang="en-GB" sz="3200" dirty="0" smtClean="0"/>
              <a:t>Installing market surveillance</a:t>
            </a:r>
            <a:endParaRPr lang="en-GB" sz="3200" dirty="0"/>
          </a:p>
        </p:txBody>
      </p:sp>
      <p:sp>
        <p:nvSpPr>
          <p:cNvPr id="3" name="Pladsholder til indhold 2"/>
          <p:cNvSpPr>
            <a:spLocks noGrp="1"/>
          </p:cNvSpPr>
          <p:nvPr>
            <p:ph idx="1"/>
          </p:nvPr>
        </p:nvSpPr>
        <p:spPr>
          <a:xfrm>
            <a:off x="1" y="1161144"/>
            <a:ext cx="9889898" cy="5580743"/>
          </a:xfrm>
        </p:spPr>
        <p:txBody>
          <a:bodyPr/>
          <a:lstStyle/>
          <a:p>
            <a:r>
              <a:rPr lang="en-GB" sz="2100" dirty="0" smtClean="0"/>
              <a:t>Due to the block bids, carrying out market surveillance at the spot market is a very challenging task</a:t>
            </a:r>
          </a:p>
          <a:p>
            <a:pPr lvl="1"/>
            <a:r>
              <a:rPr lang="en-GB" sz="2100" dirty="0" smtClean="0"/>
              <a:t>Requiring highly skilled staff and advanced software tools.</a:t>
            </a:r>
          </a:p>
          <a:p>
            <a:r>
              <a:rPr lang="en-GB" sz="2100" dirty="0" smtClean="0"/>
              <a:t>Each of the many current European spot exchanges cannot (and should not) afford such staff and tools</a:t>
            </a:r>
          </a:p>
          <a:p>
            <a:pPr lvl="1"/>
            <a:r>
              <a:rPr lang="en-GB" sz="2100" dirty="0" smtClean="0"/>
              <a:t>As is also evident: when the spot market have been manipulated, the exchanges’ so-called “market surveillance departments” have detected nothing.</a:t>
            </a:r>
          </a:p>
          <a:p>
            <a:r>
              <a:rPr lang="en-GB" sz="2100" dirty="0" smtClean="0"/>
              <a:t>Some of the spot exchanges have openly admitted, their “market surveillance departments” actually do not surveille the market.</a:t>
            </a:r>
          </a:p>
          <a:p>
            <a:r>
              <a:rPr lang="en-GB" sz="2100" dirty="0" smtClean="0"/>
              <a:t>Naturally, its unsustainable to have exchanges without market surveillance.</a:t>
            </a:r>
          </a:p>
          <a:p>
            <a:r>
              <a:rPr lang="en-GB" sz="2100" i="1" dirty="0" smtClean="0"/>
              <a:t>A single European spot exchange can (and should) afford this staff and these tools</a:t>
            </a:r>
            <a:r>
              <a:rPr lang="en-GB" sz="2100" dirty="0" smtClean="0"/>
              <a:t>.</a:t>
            </a:r>
            <a:endParaRPr lang="en-GB" sz="2100" dirty="0"/>
          </a:p>
        </p:txBody>
      </p:sp>
      <p:sp>
        <p:nvSpPr>
          <p:cNvPr id="5" name="Pladsholder til diasnummer 4"/>
          <p:cNvSpPr>
            <a:spLocks noGrp="1"/>
          </p:cNvSpPr>
          <p:nvPr>
            <p:ph type="sldNum" sz="quarter" idx="12"/>
          </p:nvPr>
        </p:nvSpPr>
        <p:spPr/>
        <p:txBody>
          <a:bodyPr/>
          <a:lstStyle/>
          <a:p>
            <a:pPr>
              <a:defRPr/>
            </a:pPr>
            <a:fld id="{80AACB3E-9516-4558-9B4B-9689E2C51AB3}" type="slidenum">
              <a:rPr lang="en-GB" smtClean="0"/>
              <a:pPr>
                <a:defRPr/>
              </a:pPr>
              <a:t>19</a:t>
            </a:fld>
            <a:endParaRPr lang="en-GB" dirty="0"/>
          </a:p>
        </p:txBody>
      </p:sp>
      <p:grpSp>
        <p:nvGrpSpPr>
          <p:cNvPr id="6" name="Gruppe 5"/>
          <p:cNvGrpSpPr>
            <a:grpSpLocks noChangeAspect="1"/>
          </p:cNvGrpSpPr>
          <p:nvPr/>
        </p:nvGrpSpPr>
        <p:grpSpPr>
          <a:xfrm>
            <a:off x="7574334" y="264213"/>
            <a:ext cx="1587627" cy="962406"/>
            <a:chOff x="1765300" y="1643063"/>
            <a:chExt cx="2205038" cy="1336675"/>
          </a:xfrm>
        </p:grpSpPr>
        <p:sp>
          <p:nvSpPr>
            <p:cNvPr id="7" name="Freeform 5"/>
            <p:cNvSpPr>
              <a:spLocks/>
            </p:cNvSpPr>
            <p:nvPr/>
          </p:nvSpPr>
          <p:spPr bwMode="auto">
            <a:xfrm>
              <a:off x="2151063" y="1643063"/>
              <a:ext cx="1819275" cy="1336675"/>
            </a:xfrm>
            <a:custGeom>
              <a:avLst/>
              <a:gdLst/>
              <a:ahLst/>
              <a:cxnLst>
                <a:cxn ang="0">
                  <a:pos x="56" y="290"/>
                </a:cxn>
                <a:cxn ang="0">
                  <a:pos x="117" y="213"/>
                </a:cxn>
                <a:cxn ang="0">
                  <a:pos x="182" y="127"/>
                </a:cxn>
                <a:cxn ang="0">
                  <a:pos x="275" y="45"/>
                </a:cxn>
                <a:cxn ang="0">
                  <a:pos x="366" y="2"/>
                </a:cxn>
                <a:cxn ang="0">
                  <a:pos x="460" y="25"/>
                </a:cxn>
                <a:cxn ang="0">
                  <a:pos x="595" y="97"/>
                </a:cxn>
                <a:cxn ang="0">
                  <a:pos x="704" y="186"/>
                </a:cxn>
                <a:cxn ang="0">
                  <a:pos x="839" y="168"/>
                </a:cxn>
                <a:cxn ang="0">
                  <a:pos x="973" y="200"/>
                </a:cxn>
                <a:cxn ang="0">
                  <a:pos x="1110" y="270"/>
                </a:cxn>
                <a:cxn ang="0">
                  <a:pos x="1113" y="308"/>
                </a:cxn>
                <a:cxn ang="0">
                  <a:pos x="1119" y="354"/>
                </a:cxn>
                <a:cxn ang="0">
                  <a:pos x="1104" y="393"/>
                </a:cxn>
                <a:cxn ang="0">
                  <a:pos x="1092" y="447"/>
                </a:cxn>
                <a:cxn ang="0">
                  <a:pos x="1029" y="511"/>
                </a:cxn>
                <a:cxn ang="0">
                  <a:pos x="957" y="599"/>
                </a:cxn>
                <a:cxn ang="0">
                  <a:pos x="848" y="701"/>
                </a:cxn>
                <a:cxn ang="0">
                  <a:pos x="778" y="778"/>
                </a:cxn>
                <a:cxn ang="0">
                  <a:pos x="704" y="833"/>
                </a:cxn>
                <a:cxn ang="0">
                  <a:pos x="631" y="767"/>
                </a:cxn>
                <a:cxn ang="0">
                  <a:pos x="544" y="706"/>
                </a:cxn>
                <a:cxn ang="0">
                  <a:pos x="446" y="653"/>
                </a:cxn>
                <a:cxn ang="0">
                  <a:pos x="397" y="610"/>
                </a:cxn>
                <a:cxn ang="0">
                  <a:pos x="351" y="574"/>
                </a:cxn>
                <a:cxn ang="0">
                  <a:pos x="293" y="583"/>
                </a:cxn>
                <a:cxn ang="0">
                  <a:pos x="239" y="567"/>
                </a:cxn>
                <a:cxn ang="0">
                  <a:pos x="160" y="517"/>
                </a:cxn>
                <a:cxn ang="0">
                  <a:pos x="62" y="486"/>
                </a:cxn>
                <a:cxn ang="0">
                  <a:pos x="2" y="483"/>
                </a:cxn>
                <a:cxn ang="0">
                  <a:pos x="24" y="440"/>
                </a:cxn>
                <a:cxn ang="0">
                  <a:pos x="31" y="399"/>
                </a:cxn>
                <a:cxn ang="0">
                  <a:pos x="0" y="351"/>
                </a:cxn>
              </a:cxnLst>
              <a:rect l="0" t="0" r="r" b="b"/>
              <a:pathLst>
                <a:path w="1146" h="842">
                  <a:moveTo>
                    <a:pt x="0" y="351"/>
                  </a:moveTo>
                  <a:lnTo>
                    <a:pt x="56" y="290"/>
                  </a:lnTo>
                  <a:lnTo>
                    <a:pt x="97" y="245"/>
                  </a:lnTo>
                  <a:lnTo>
                    <a:pt x="117" y="213"/>
                  </a:lnTo>
                  <a:lnTo>
                    <a:pt x="149" y="179"/>
                  </a:lnTo>
                  <a:lnTo>
                    <a:pt x="182" y="127"/>
                  </a:lnTo>
                  <a:lnTo>
                    <a:pt x="223" y="84"/>
                  </a:lnTo>
                  <a:lnTo>
                    <a:pt x="275" y="45"/>
                  </a:lnTo>
                  <a:lnTo>
                    <a:pt x="313" y="0"/>
                  </a:lnTo>
                  <a:lnTo>
                    <a:pt x="366" y="2"/>
                  </a:lnTo>
                  <a:lnTo>
                    <a:pt x="406" y="11"/>
                  </a:lnTo>
                  <a:lnTo>
                    <a:pt x="460" y="25"/>
                  </a:lnTo>
                  <a:lnTo>
                    <a:pt x="539" y="68"/>
                  </a:lnTo>
                  <a:lnTo>
                    <a:pt x="595" y="97"/>
                  </a:lnTo>
                  <a:lnTo>
                    <a:pt x="681" y="175"/>
                  </a:lnTo>
                  <a:lnTo>
                    <a:pt x="704" y="186"/>
                  </a:lnTo>
                  <a:lnTo>
                    <a:pt x="760" y="173"/>
                  </a:lnTo>
                  <a:lnTo>
                    <a:pt x="839" y="168"/>
                  </a:lnTo>
                  <a:lnTo>
                    <a:pt x="891" y="177"/>
                  </a:lnTo>
                  <a:lnTo>
                    <a:pt x="973" y="200"/>
                  </a:lnTo>
                  <a:lnTo>
                    <a:pt x="1033" y="227"/>
                  </a:lnTo>
                  <a:lnTo>
                    <a:pt x="1110" y="270"/>
                  </a:lnTo>
                  <a:lnTo>
                    <a:pt x="1146" y="299"/>
                  </a:lnTo>
                  <a:lnTo>
                    <a:pt x="1113" y="308"/>
                  </a:lnTo>
                  <a:lnTo>
                    <a:pt x="1110" y="320"/>
                  </a:lnTo>
                  <a:lnTo>
                    <a:pt x="1119" y="354"/>
                  </a:lnTo>
                  <a:lnTo>
                    <a:pt x="1104" y="381"/>
                  </a:lnTo>
                  <a:lnTo>
                    <a:pt x="1104" y="393"/>
                  </a:lnTo>
                  <a:lnTo>
                    <a:pt x="1124" y="424"/>
                  </a:lnTo>
                  <a:lnTo>
                    <a:pt x="1092" y="447"/>
                  </a:lnTo>
                  <a:lnTo>
                    <a:pt x="1062" y="467"/>
                  </a:lnTo>
                  <a:lnTo>
                    <a:pt x="1029" y="511"/>
                  </a:lnTo>
                  <a:lnTo>
                    <a:pt x="1009" y="542"/>
                  </a:lnTo>
                  <a:lnTo>
                    <a:pt x="957" y="599"/>
                  </a:lnTo>
                  <a:lnTo>
                    <a:pt x="896" y="656"/>
                  </a:lnTo>
                  <a:lnTo>
                    <a:pt x="848" y="701"/>
                  </a:lnTo>
                  <a:lnTo>
                    <a:pt x="817" y="740"/>
                  </a:lnTo>
                  <a:lnTo>
                    <a:pt x="778" y="778"/>
                  </a:lnTo>
                  <a:lnTo>
                    <a:pt x="722" y="842"/>
                  </a:lnTo>
                  <a:lnTo>
                    <a:pt x="704" y="833"/>
                  </a:lnTo>
                  <a:lnTo>
                    <a:pt x="661" y="790"/>
                  </a:lnTo>
                  <a:lnTo>
                    <a:pt x="631" y="767"/>
                  </a:lnTo>
                  <a:lnTo>
                    <a:pt x="609" y="762"/>
                  </a:lnTo>
                  <a:lnTo>
                    <a:pt x="544" y="706"/>
                  </a:lnTo>
                  <a:lnTo>
                    <a:pt x="498" y="676"/>
                  </a:lnTo>
                  <a:lnTo>
                    <a:pt x="446" y="653"/>
                  </a:lnTo>
                  <a:lnTo>
                    <a:pt x="406" y="640"/>
                  </a:lnTo>
                  <a:lnTo>
                    <a:pt x="397" y="610"/>
                  </a:lnTo>
                  <a:lnTo>
                    <a:pt x="377" y="583"/>
                  </a:lnTo>
                  <a:lnTo>
                    <a:pt x="351" y="574"/>
                  </a:lnTo>
                  <a:lnTo>
                    <a:pt x="333" y="571"/>
                  </a:lnTo>
                  <a:lnTo>
                    <a:pt x="293" y="583"/>
                  </a:lnTo>
                  <a:lnTo>
                    <a:pt x="268" y="595"/>
                  </a:lnTo>
                  <a:lnTo>
                    <a:pt x="239" y="567"/>
                  </a:lnTo>
                  <a:lnTo>
                    <a:pt x="198" y="538"/>
                  </a:lnTo>
                  <a:lnTo>
                    <a:pt x="160" y="517"/>
                  </a:lnTo>
                  <a:lnTo>
                    <a:pt x="106" y="499"/>
                  </a:lnTo>
                  <a:lnTo>
                    <a:pt x="62" y="486"/>
                  </a:lnTo>
                  <a:lnTo>
                    <a:pt x="20" y="483"/>
                  </a:lnTo>
                  <a:lnTo>
                    <a:pt x="2" y="483"/>
                  </a:lnTo>
                  <a:lnTo>
                    <a:pt x="9" y="469"/>
                  </a:lnTo>
                  <a:lnTo>
                    <a:pt x="24" y="440"/>
                  </a:lnTo>
                  <a:lnTo>
                    <a:pt x="13" y="413"/>
                  </a:lnTo>
                  <a:lnTo>
                    <a:pt x="31" y="399"/>
                  </a:lnTo>
                  <a:lnTo>
                    <a:pt x="29" y="384"/>
                  </a:lnTo>
                  <a:lnTo>
                    <a:pt x="0" y="351"/>
                  </a:lnTo>
                  <a:close/>
                </a:path>
              </a:pathLst>
            </a:custGeom>
            <a:solidFill>
              <a:srgbClr val="FFFDEA"/>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8" name="Gruppe 67"/>
            <p:cNvGrpSpPr/>
            <p:nvPr/>
          </p:nvGrpSpPr>
          <p:grpSpPr>
            <a:xfrm>
              <a:off x="1765300" y="1754188"/>
              <a:ext cx="898526" cy="1069975"/>
              <a:chOff x="1765300" y="1754188"/>
              <a:chExt cx="898526" cy="1069975"/>
            </a:xfrm>
          </p:grpSpPr>
          <p:sp>
            <p:nvSpPr>
              <p:cNvPr id="21" name="Freeform 47"/>
              <p:cNvSpPr>
                <a:spLocks/>
              </p:cNvSpPr>
              <p:nvPr/>
            </p:nvSpPr>
            <p:spPr bwMode="auto">
              <a:xfrm>
                <a:off x="2259013" y="1885950"/>
                <a:ext cx="401638" cy="442913"/>
              </a:xfrm>
              <a:custGeom>
                <a:avLst/>
                <a:gdLst/>
                <a:ahLst/>
                <a:cxnLst>
                  <a:cxn ang="0">
                    <a:pos x="0" y="254"/>
                  </a:cxn>
                  <a:cxn ang="0">
                    <a:pos x="36" y="256"/>
                  </a:cxn>
                  <a:cxn ang="0">
                    <a:pos x="105" y="227"/>
                  </a:cxn>
                  <a:cxn ang="0">
                    <a:pos x="146" y="187"/>
                  </a:cxn>
                  <a:cxn ang="0">
                    <a:pos x="177" y="145"/>
                  </a:cxn>
                  <a:cxn ang="0">
                    <a:pos x="204" y="86"/>
                  </a:cxn>
                  <a:cxn ang="0">
                    <a:pos x="216" y="44"/>
                  </a:cxn>
                  <a:cxn ang="0">
                    <a:pos x="223" y="0"/>
                  </a:cxn>
                  <a:cxn ang="0">
                    <a:pos x="253" y="26"/>
                  </a:cxn>
                  <a:cxn ang="0">
                    <a:pos x="247" y="79"/>
                  </a:cxn>
                  <a:cxn ang="0">
                    <a:pos x="238" y="120"/>
                  </a:cxn>
                  <a:cxn ang="0">
                    <a:pos x="218" y="168"/>
                  </a:cxn>
                  <a:cxn ang="0">
                    <a:pos x="206" y="187"/>
                  </a:cxn>
                  <a:cxn ang="0">
                    <a:pos x="182" y="212"/>
                  </a:cxn>
                  <a:cxn ang="0">
                    <a:pos x="149" y="238"/>
                  </a:cxn>
                  <a:cxn ang="0">
                    <a:pos x="113" y="258"/>
                  </a:cxn>
                  <a:cxn ang="0">
                    <a:pos x="72" y="275"/>
                  </a:cxn>
                  <a:cxn ang="0">
                    <a:pos x="41" y="279"/>
                  </a:cxn>
                  <a:cxn ang="0">
                    <a:pos x="4" y="275"/>
                  </a:cxn>
                  <a:cxn ang="0">
                    <a:pos x="0" y="254"/>
                  </a:cxn>
                </a:cxnLst>
                <a:rect l="0" t="0" r="r" b="b"/>
                <a:pathLst>
                  <a:path w="253" h="279">
                    <a:moveTo>
                      <a:pt x="0" y="254"/>
                    </a:moveTo>
                    <a:lnTo>
                      <a:pt x="36" y="256"/>
                    </a:lnTo>
                    <a:lnTo>
                      <a:pt x="105" y="227"/>
                    </a:lnTo>
                    <a:lnTo>
                      <a:pt x="146" y="187"/>
                    </a:lnTo>
                    <a:lnTo>
                      <a:pt x="177" y="145"/>
                    </a:lnTo>
                    <a:lnTo>
                      <a:pt x="204" y="86"/>
                    </a:lnTo>
                    <a:lnTo>
                      <a:pt x="216" y="44"/>
                    </a:lnTo>
                    <a:lnTo>
                      <a:pt x="223" y="0"/>
                    </a:lnTo>
                    <a:lnTo>
                      <a:pt x="253" y="26"/>
                    </a:lnTo>
                    <a:lnTo>
                      <a:pt x="247" y="79"/>
                    </a:lnTo>
                    <a:lnTo>
                      <a:pt x="238" y="120"/>
                    </a:lnTo>
                    <a:lnTo>
                      <a:pt x="218" y="168"/>
                    </a:lnTo>
                    <a:lnTo>
                      <a:pt x="206" y="187"/>
                    </a:lnTo>
                    <a:lnTo>
                      <a:pt x="182" y="212"/>
                    </a:lnTo>
                    <a:lnTo>
                      <a:pt x="149" y="238"/>
                    </a:lnTo>
                    <a:lnTo>
                      <a:pt x="113" y="258"/>
                    </a:lnTo>
                    <a:lnTo>
                      <a:pt x="72" y="275"/>
                    </a:lnTo>
                    <a:lnTo>
                      <a:pt x="41" y="279"/>
                    </a:lnTo>
                    <a:lnTo>
                      <a:pt x="4" y="275"/>
                    </a:lnTo>
                    <a:lnTo>
                      <a:pt x="0" y="254"/>
                    </a:lnTo>
                    <a:close/>
                  </a:path>
                </a:pathLst>
              </a:custGeom>
              <a:solidFill>
                <a:srgbClr val="CECECE"/>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48"/>
              <p:cNvSpPr>
                <a:spLocks/>
              </p:cNvSpPr>
              <p:nvPr/>
            </p:nvSpPr>
            <p:spPr bwMode="auto">
              <a:xfrm>
                <a:off x="1901825" y="2371725"/>
                <a:ext cx="319088" cy="311150"/>
              </a:xfrm>
              <a:custGeom>
                <a:avLst/>
                <a:gdLst/>
                <a:ahLst/>
                <a:cxnLst>
                  <a:cxn ang="0">
                    <a:pos x="165" y="0"/>
                  </a:cxn>
                  <a:cxn ang="0">
                    <a:pos x="187" y="3"/>
                  </a:cxn>
                  <a:cxn ang="0">
                    <a:pos x="197" y="19"/>
                  </a:cxn>
                  <a:cxn ang="0">
                    <a:pos x="201" y="33"/>
                  </a:cxn>
                  <a:cxn ang="0">
                    <a:pos x="178" y="70"/>
                  </a:cxn>
                  <a:cxn ang="0">
                    <a:pos x="146" y="109"/>
                  </a:cxn>
                  <a:cxn ang="0">
                    <a:pos x="101" y="157"/>
                  </a:cxn>
                  <a:cxn ang="0">
                    <a:pos x="49" y="196"/>
                  </a:cxn>
                  <a:cxn ang="0">
                    <a:pos x="27" y="196"/>
                  </a:cxn>
                  <a:cxn ang="0">
                    <a:pos x="9" y="183"/>
                  </a:cxn>
                  <a:cxn ang="0">
                    <a:pos x="0" y="167"/>
                  </a:cxn>
                  <a:cxn ang="0">
                    <a:pos x="7" y="148"/>
                  </a:cxn>
                  <a:cxn ang="0">
                    <a:pos x="25" y="121"/>
                  </a:cxn>
                  <a:cxn ang="0">
                    <a:pos x="78" y="70"/>
                  </a:cxn>
                  <a:cxn ang="0">
                    <a:pos x="125" y="24"/>
                  </a:cxn>
                  <a:cxn ang="0">
                    <a:pos x="154" y="0"/>
                  </a:cxn>
                  <a:cxn ang="0">
                    <a:pos x="165" y="0"/>
                  </a:cxn>
                </a:cxnLst>
                <a:rect l="0" t="0" r="r" b="b"/>
                <a:pathLst>
                  <a:path w="201" h="196">
                    <a:moveTo>
                      <a:pt x="165" y="0"/>
                    </a:moveTo>
                    <a:lnTo>
                      <a:pt x="187" y="3"/>
                    </a:lnTo>
                    <a:lnTo>
                      <a:pt x="197" y="19"/>
                    </a:lnTo>
                    <a:lnTo>
                      <a:pt x="201" y="33"/>
                    </a:lnTo>
                    <a:lnTo>
                      <a:pt x="178" y="70"/>
                    </a:lnTo>
                    <a:lnTo>
                      <a:pt x="146" y="109"/>
                    </a:lnTo>
                    <a:lnTo>
                      <a:pt x="101" y="157"/>
                    </a:lnTo>
                    <a:lnTo>
                      <a:pt x="49" y="196"/>
                    </a:lnTo>
                    <a:lnTo>
                      <a:pt x="27" y="196"/>
                    </a:lnTo>
                    <a:lnTo>
                      <a:pt x="9" y="183"/>
                    </a:lnTo>
                    <a:lnTo>
                      <a:pt x="0" y="167"/>
                    </a:lnTo>
                    <a:lnTo>
                      <a:pt x="7" y="148"/>
                    </a:lnTo>
                    <a:lnTo>
                      <a:pt x="25" y="121"/>
                    </a:lnTo>
                    <a:lnTo>
                      <a:pt x="78" y="70"/>
                    </a:lnTo>
                    <a:lnTo>
                      <a:pt x="125" y="24"/>
                    </a:lnTo>
                    <a:lnTo>
                      <a:pt x="154" y="0"/>
                    </a:lnTo>
                    <a:lnTo>
                      <a:pt x="165" y="0"/>
                    </a:lnTo>
                    <a:close/>
                  </a:path>
                </a:pathLst>
              </a:custGeom>
              <a:solidFill>
                <a:srgbClr val="AD69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49"/>
              <p:cNvSpPr>
                <a:spLocks/>
              </p:cNvSpPr>
              <p:nvPr/>
            </p:nvSpPr>
            <p:spPr bwMode="auto">
              <a:xfrm>
                <a:off x="1898650" y="2293938"/>
                <a:ext cx="388938" cy="398463"/>
              </a:xfrm>
              <a:custGeom>
                <a:avLst/>
                <a:gdLst/>
                <a:ahLst/>
                <a:cxnLst>
                  <a:cxn ang="0">
                    <a:pos x="223" y="0"/>
                  </a:cxn>
                  <a:cxn ang="0">
                    <a:pos x="181" y="44"/>
                  </a:cxn>
                  <a:cxn ang="0">
                    <a:pos x="160" y="42"/>
                  </a:cxn>
                  <a:cxn ang="0">
                    <a:pos x="147" y="51"/>
                  </a:cxn>
                  <a:cxn ang="0">
                    <a:pos x="96" y="95"/>
                  </a:cxn>
                  <a:cxn ang="0">
                    <a:pos x="50" y="140"/>
                  </a:cxn>
                  <a:cxn ang="0">
                    <a:pos x="13" y="180"/>
                  </a:cxn>
                  <a:cxn ang="0">
                    <a:pos x="0" y="209"/>
                  </a:cxn>
                  <a:cxn ang="0">
                    <a:pos x="1" y="226"/>
                  </a:cxn>
                  <a:cxn ang="0">
                    <a:pos x="10" y="238"/>
                  </a:cxn>
                  <a:cxn ang="0">
                    <a:pos x="34" y="251"/>
                  </a:cxn>
                  <a:cxn ang="0">
                    <a:pos x="50" y="251"/>
                  </a:cxn>
                  <a:cxn ang="0">
                    <a:pos x="64" y="244"/>
                  </a:cxn>
                  <a:cxn ang="0">
                    <a:pos x="114" y="200"/>
                  </a:cxn>
                  <a:cxn ang="0">
                    <a:pos x="150" y="163"/>
                  </a:cxn>
                  <a:cxn ang="0">
                    <a:pos x="183" y="119"/>
                  </a:cxn>
                  <a:cxn ang="0">
                    <a:pos x="205" y="86"/>
                  </a:cxn>
                  <a:cxn ang="0">
                    <a:pos x="205" y="71"/>
                  </a:cxn>
                  <a:cxn ang="0">
                    <a:pos x="200" y="58"/>
                  </a:cxn>
                  <a:cxn ang="0">
                    <a:pos x="245" y="16"/>
                  </a:cxn>
                  <a:cxn ang="0">
                    <a:pos x="239" y="4"/>
                  </a:cxn>
                  <a:cxn ang="0">
                    <a:pos x="188" y="63"/>
                  </a:cxn>
                  <a:cxn ang="0">
                    <a:pos x="193" y="74"/>
                  </a:cxn>
                  <a:cxn ang="0">
                    <a:pos x="194" y="86"/>
                  </a:cxn>
                  <a:cxn ang="0">
                    <a:pos x="177" y="108"/>
                  </a:cxn>
                  <a:cxn ang="0">
                    <a:pos x="156" y="136"/>
                  </a:cxn>
                  <a:cxn ang="0">
                    <a:pos x="135" y="164"/>
                  </a:cxn>
                  <a:cxn ang="0">
                    <a:pos x="103" y="195"/>
                  </a:cxn>
                  <a:cxn ang="0">
                    <a:pos x="73" y="221"/>
                  </a:cxn>
                  <a:cxn ang="0">
                    <a:pos x="51" y="238"/>
                  </a:cxn>
                  <a:cxn ang="0">
                    <a:pos x="34" y="239"/>
                  </a:cxn>
                  <a:cxn ang="0">
                    <a:pos x="23" y="232"/>
                  </a:cxn>
                  <a:cxn ang="0">
                    <a:pos x="13" y="223"/>
                  </a:cxn>
                  <a:cxn ang="0">
                    <a:pos x="10" y="215"/>
                  </a:cxn>
                  <a:cxn ang="0">
                    <a:pos x="13" y="200"/>
                  </a:cxn>
                  <a:cxn ang="0">
                    <a:pos x="22" y="186"/>
                  </a:cxn>
                  <a:cxn ang="0">
                    <a:pos x="45" y="163"/>
                  </a:cxn>
                  <a:cxn ang="0">
                    <a:pos x="87" y="122"/>
                  </a:cxn>
                  <a:cxn ang="0">
                    <a:pos x="122" y="86"/>
                  </a:cxn>
                  <a:cxn ang="0">
                    <a:pos x="151" y="58"/>
                  </a:cxn>
                  <a:cxn ang="0">
                    <a:pos x="163" y="53"/>
                  </a:cxn>
                  <a:cxn ang="0">
                    <a:pos x="173" y="58"/>
                  </a:cxn>
                  <a:cxn ang="0">
                    <a:pos x="182" y="58"/>
                  </a:cxn>
                  <a:cxn ang="0">
                    <a:pos x="235" y="3"/>
                  </a:cxn>
                  <a:cxn ang="0">
                    <a:pos x="223" y="0"/>
                  </a:cxn>
                </a:cxnLst>
                <a:rect l="0" t="0" r="r" b="b"/>
                <a:pathLst>
                  <a:path w="245" h="251">
                    <a:moveTo>
                      <a:pt x="223" y="0"/>
                    </a:moveTo>
                    <a:lnTo>
                      <a:pt x="181" y="44"/>
                    </a:lnTo>
                    <a:lnTo>
                      <a:pt x="160" y="42"/>
                    </a:lnTo>
                    <a:lnTo>
                      <a:pt x="147" y="51"/>
                    </a:lnTo>
                    <a:lnTo>
                      <a:pt x="96" y="95"/>
                    </a:lnTo>
                    <a:lnTo>
                      <a:pt x="50" y="140"/>
                    </a:lnTo>
                    <a:lnTo>
                      <a:pt x="13" y="180"/>
                    </a:lnTo>
                    <a:lnTo>
                      <a:pt x="0" y="209"/>
                    </a:lnTo>
                    <a:lnTo>
                      <a:pt x="1" y="226"/>
                    </a:lnTo>
                    <a:lnTo>
                      <a:pt x="10" y="238"/>
                    </a:lnTo>
                    <a:lnTo>
                      <a:pt x="34" y="251"/>
                    </a:lnTo>
                    <a:lnTo>
                      <a:pt x="50" y="251"/>
                    </a:lnTo>
                    <a:lnTo>
                      <a:pt x="64" y="244"/>
                    </a:lnTo>
                    <a:lnTo>
                      <a:pt x="114" y="200"/>
                    </a:lnTo>
                    <a:lnTo>
                      <a:pt x="150" y="163"/>
                    </a:lnTo>
                    <a:lnTo>
                      <a:pt x="183" y="119"/>
                    </a:lnTo>
                    <a:lnTo>
                      <a:pt x="205" y="86"/>
                    </a:lnTo>
                    <a:lnTo>
                      <a:pt x="205" y="71"/>
                    </a:lnTo>
                    <a:lnTo>
                      <a:pt x="200" y="58"/>
                    </a:lnTo>
                    <a:lnTo>
                      <a:pt x="245" y="16"/>
                    </a:lnTo>
                    <a:lnTo>
                      <a:pt x="239" y="4"/>
                    </a:lnTo>
                    <a:lnTo>
                      <a:pt x="188" y="63"/>
                    </a:lnTo>
                    <a:lnTo>
                      <a:pt x="193" y="74"/>
                    </a:lnTo>
                    <a:lnTo>
                      <a:pt x="194" y="86"/>
                    </a:lnTo>
                    <a:lnTo>
                      <a:pt x="177" y="108"/>
                    </a:lnTo>
                    <a:lnTo>
                      <a:pt x="156" y="136"/>
                    </a:lnTo>
                    <a:lnTo>
                      <a:pt x="135" y="164"/>
                    </a:lnTo>
                    <a:lnTo>
                      <a:pt x="103" y="195"/>
                    </a:lnTo>
                    <a:lnTo>
                      <a:pt x="73" y="221"/>
                    </a:lnTo>
                    <a:lnTo>
                      <a:pt x="51" y="238"/>
                    </a:lnTo>
                    <a:lnTo>
                      <a:pt x="34" y="239"/>
                    </a:lnTo>
                    <a:lnTo>
                      <a:pt x="23" y="232"/>
                    </a:lnTo>
                    <a:lnTo>
                      <a:pt x="13" y="223"/>
                    </a:lnTo>
                    <a:lnTo>
                      <a:pt x="10" y="215"/>
                    </a:lnTo>
                    <a:lnTo>
                      <a:pt x="13" y="200"/>
                    </a:lnTo>
                    <a:lnTo>
                      <a:pt x="22" y="186"/>
                    </a:lnTo>
                    <a:lnTo>
                      <a:pt x="45" y="163"/>
                    </a:lnTo>
                    <a:lnTo>
                      <a:pt x="87" y="122"/>
                    </a:lnTo>
                    <a:lnTo>
                      <a:pt x="122" y="86"/>
                    </a:lnTo>
                    <a:lnTo>
                      <a:pt x="151" y="58"/>
                    </a:lnTo>
                    <a:lnTo>
                      <a:pt x="163" y="53"/>
                    </a:lnTo>
                    <a:lnTo>
                      <a:pt x="173" y="58"/>
                    </a:lnTo>
                    <a:lnTo>
                      <a:pt x="182" y="58"/>
                    </a:lnTo>
                    <a:lnTo>
                      <a:pt x="235" y="3"/>
                    </a:lnTo>
                    <a:lnTo>
                      <a:pt x="22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50"/>
              <p:cNvSpPr>
                <a:spLocks/>
              </p:cNvSpPr>
              <p:nvPr/>
            </p:nvSpPr>
            <p:spPr bwMode="auto">
              <a:xfrm>
                <a:off x="2173288" y="1863725"/>
                <a:ext cx="490538" cy="539750"/>
              </a:xfrm>
              <a:custGeom>
                <a:avLst/>
                <a:gdLst/>
                <a:ahLst/>
                <a:cxnLst>
                  <a:cxn ang="0">
                    <a:pos x="15" y="340"/>
                  </a:cxn>
                  <a:cxn ang="0">
                    <a:pos x="93" y="295"/>
                  </a:cxn>
                  <a:cxn ang="0">
                    <a:pos x="146" y="287"/>
                  </a:cxn>
                  <a:cxn ang="0">
                    <a:pos x="207" y="254"/>
                  </a:cxn>
                  <a:cxn ang="0">
                    <a:pos x="267" y="200"/>
                  </a:cxn>
                  <a:cxn ang="0">
                    <a:pos x="292" y="142"/>
                  </a:cxn>
                  <a:cxn ang="0">
                    <a:pos x="307" y="77"/>
                  </a:cxn>
                  <a:cxn ang="0">
                    <a:pos x="308" y="34"/>
                  </a:cxn>
                  <a:cxn ang="0">
                    <a:pos x="265" y="5"/>
                  </a:cxn>
                  <a:cxn ang="0">
                    <a:pos x="283" y="27"/>
                  </a:cxn>
                  <a:cxn ang="0">
                    <a:pos x="299" y="61"/>
                  </a:cxn>
                  <a:cxn ang="0">
                    <a:pos x="287" y="124"/>
                  </a:cxn>
                  <a:cxn ang="0">
                    <a:pos x="261" y="188"/>
                  </a:cxn>
                  <a:cxn ang="0">
                    <a:pos x="215" y="236"/>
                  </a:cxn>
                  <a:cxn ang="0">
                    <a:pos x="160" y="269"/>
                  </a:cxn>
                  <a:cxn ang="0">
                    <a:pos x="95" y="285"/>
                  </a:cxn>
                  <a:cxn ang="0">
                    <a:pos x="68" y="273"/>
                  </a:cxn>
                  <a:cxn ang="0">
                    <a:pos x="128" y="258"/>
                  </a:cxn>
                  <a:cxn ang="0">
                    <a:pos x="194" y="214"/>
                  </a:cxn>
                  <a:cxn ang="0">
                    <a:pos x="237" y="159"/>
                  </a:cxn>
                  <a:cxn ang="0">
                    <a:pos x="266" y="93"/>
                  </a:cxn>
                  <a:cxn ang="0">
                    <a:pos x="277" y="46"/>
                  </a:cxn>
                  <a:cxn ang="0">
                    <a:pos x="268" y="24"/>
                  </a:cxn>
                  <a:cxn ang="0">
                    <a:pos x="260" y="82"/>
                  </a:cxn>
                  <a:cxn ang="0">
                    <a:pos x="229" y="152"/>
                  </a:cxn>
                  <a:cxn ang="0">
                    <a:pos x="188" y="203"/>
                  </a:cxn>
                  <a:cxn ang="0">
                    <a:pos x="143" y="242"/>
                  </a:cxn>
                  <a:cxn ang="0">
                    <a:pos x="96" y="262"/>
                  </a:cxn>
                  <a:cxn ang="0">
                    <a:pos x="56" y="262"/>
                  </a:cxn>
                  <a:cxn ang="0">
                    <a:pos x="33" y="236"/>
                  </a:cxn>
                  <a:cxn ang="0">
                    <a:pos x="29" y="182"/>
                  </a:cxn>
                  <a:cxn ang="0">
                    <a:pos x="57" y="120"/>
                  </a:cxn>
                  <a:cxn ang="0">
                    <a:pos x="107" y="70"/>
                  </a:cxn>
                  <a:cxn ang="0">
                    <a:pos x="171" y="28"/>
                  </a:cxn>
                  <a:cxn ang="0">
                    <a:pos x="222" y="10"/>
                  </a:cxn>
                  <a:cxn ang="0">
                    <a:pos x="260" y="14"/>
                  </a:cxn>
                  <a:cxn ang="0">
                    <a:pos x="236" y="0"/>
                  </a:cxn>
                  <a:cxn ang="0">
                    <a:pos x="161" y="19"/>
                  </a:cxn>
                  <a:cxn ang="0">
                    <a:pos x="90" y="70"/>
                  </a:cxn>
                  <a:cxn ang="0">
                    <a:pos x="45" y="120"/>
                  </a:cxn>
                  <a:cxn ang="0">
                    <a:pos x="23" y="169"/>
                  </a:cxn>
                  <a:cxn ang="0">
                    <a:pos x="15" y="219"/>
                  </a:cxn>
                  <a:cxn ang="0">
                    <a:pos x="36" y="265"/>
                  </a:cxn>
                  <a:cxn ang="0">
                    <a:pos x="0" y="329"/>
                  </a:cxn>
                </a:cxnLst>
                <a:rect l="0" t="0" r="r" b="b"/>
                <a:pathLst>
                  <a:path w="309" h="340">
                    <a:moveTo>
                      <a:pt x="0" y="329"/>
                    </a:moveTo>
                    <a:lnTo>
                      <a:pt x="15" y="340"/>
                    </a:lnTo>
                    <a:lnTo>
                      <a:pt x="66" y="292"/>
                    </a:lnTo>
                    <a:lnTo>
                      <a:pt x="93" y="295"/>
                    </a:lnTo>
                    <a:lnTo>
                      <a:pt x="120" y="294"/>
                    </a:lnTo>
                    <a:lnTo>
                      <a:pt x="146" y="287"/>
                    </a:lnTo>
                    <a:lnTo>
                      <a:pt x="180" y="272"/>
                    </a:lnTo>
                    <a:lnTo>
                      <a:pt x="207" y="254"/>
                    </a:lnTo>
                    <a:lnTo>
                      <a:pt x="240" y="226"/>
                    </a:lnTo>
                    <a:lnTo>
                      <a:pt x="267" y="200"/>
                    </a:lnTo>
                    <a:lnTo>
                      <a:pt x="280" y="173"/>
                    </a:lnTo>
                    <a:lnTo>
                      <a:pt x="292" y="142"/>
                    </a:lnTo>
                    <a:lnTo>
                      <a:pt x="302" y="113"/>
                    </a:lnTo>
                    <a:lnTo>
                      <a:pt x="307" y="77"/>
                    </a:lnTo>
                    <a:lnTo>
                      <a:pt x="309" y="51"/>
                    </a:lnTo>
                    <a:lnTo>
                      <a:pt x="308" y="34"/>
                    </a:lnTo>
                    <a:lnTo>
                      <a:pt x="274" y="5"/>
                    </a:lnTo>
                    <a:lnTo>
                      <a:pt x="265" y="5"/>
                    </a:lnTo>
                    <a:lnTo>
                      <a:pt x="268" y="15"/>
                    </a:lnTo>
                    <a:lnTo>
                      <a:pt x="283" y="27"/>
                    </a:lnTo>
                    <a:lnTo>
                      <a:pt x="300" y="40"/>
                    </a:lnTo>
                    <a:lnTo>
                      <a:pt x="299" y="61"/>
                    </a:lnTo>
                    <a:lnTo>
                      <a:pt x="295" y="92"/>
                    </a:lnTo>
                    <a:lnTo>
                      <a:pt x="287" y="124"/>
                    </a:lnTo>
                    <a:lnTo>
                      <a:pt x="276" y="160"/>
                    </a:lnTo>
                    <a:lnTo>
                      <a:pt x="261" y="188"/>
                    </a:lnTo>
                    <a:lnTo>
                      <a:pt x="242" y="210"/>
                    </a:lnTo>
                    <a:lnTo>
                      <a:pt x="215" y="236"/>
                    </a:lnTo>
                    <a:lnTo>
                      <a:pt x="190" y="255"/>
                    </a:lnTo>
                    <a:lnTo>
                      <a:pt x="160" y="269"/>
                    </a:lnTo>
                    <a:lnTo>
                      <a:pt x="127" y="281"/>
                    </a:lnTo>
                    <a:lnTo>
                      <a:pt x="95" y="285"/>
                    </a:lnTo>
                    <a:lnTo>
                      <a:pt x="72" y="284"/>
                    </a:lnTo>
                    <a:lnTo>
                      <a:pt x="68" y="273"/>
                    </a:lnTo>
                    <a:lnTo>
                      <a:pt x="96" y="271"/>
                    </a:lnTo>
                    <a:lnTo>
                      <a:pt x="128" y="258"/>
                    </a:lnTo>
                    <a:lnTo>
                      <a:pt x="162" y="242"/>
                    </a:lnTo>
                    <a:lnTo>
                      <a:pt x="194" y="214"/>
                    </a:lnTo>
                    <a:lnTo>
                      <a:pt x="215" y="187"/>
                    </a:lnTo>
                    <a:lnTo>
                      <a:pt x="237" y="159"/>
                    </a:lnTo>
                    <a:lnTo>
                      <a:pt x="254" y="125"/>
                    </a:lnTo>
                    <a:lnTo>
                      <a:pt x="266" y="93"/>
                    </a:lnTo>
                    <a:lnTo>
                      <a:pt x="272" y="66"/>
                    </a:lnTo>
                    <a:lnTo>
                      <a:pt x="277" y="46"/>
                    </a:lnTo>
                    <a:lnTo>
                      <a:pt x="278" y="31"/>
                    </a:lnTo>
                    <a:lnTo>
                      <a:pt x="268" y="24"/>
                    </a:lnTo>
                    <a:lnTo>
                      <a:pt x="266" y="56"/>
                    </a:lnTo>
                    <a:lnTo>
                      <a:pt x="260" y="82"/>
                    </a:lnTo>
                    <a:lnTo>
                      <a:pt x="246" y="115"/>
                    </a:lnTo>
                    <a:lnTo>
                      <a:pt x="229" y="152"/>
                    </a:lnTo>
                    <a:lnTo>
                      <a:pt x="213" y="177"/>
                    </a:lnTo>
                    <a:lnTo>
                      <a:pt x="188" y="203"/>
                    </a:lnTo>
                    <a:lnTo>
                      <a:pt x="164" y="225"/>
                    </a:lnTo>
                    <a:lnTo>
                      <a:pt x="143" y="242"/>
                    </a:lnTo>
                    <a:lnTo>
                      <a:pt x="119" y="253"/>
                    </a:lnTo>
                    <a:lnTo>
                      <a:pt x="96" y="262"/>
                    </a:lnTo>
                    <a:lnTo>
                      <a:pt x="78" y="265"/>
                    </a:lnTo>
                    <a:lnTo>
                      <a:pt x="56" y="262"/>
                    </a:lnTo>
                    <a:lnTo>
                      <a:pt x="42" y="254"/>
                    </a:lnTo>
                    <a:lnTo>
                      <a:pt x="33" y="236"/>
                    </a:lnTo>
                    <a:lnTo>
                      <a:pt x="27" y="210"/>
                    </a:lnTo>
                    <a:lnTo>
                      <a:pt x="29" y="182"/>
                    </a:lnTo>
                    <a:lnTo>
                      <a:pt x="40" y="148"/>
                    </a:lnTo>
                    <a:lnTo>
                      <a:pt x="57" y="120"/>
                    </a:lnTo>
                    <a:lnTo>
                      <a:pt x="81" y="90"/>
                    </a:lnTo>
                    <a:lnTo>
                      <a:pt x="107" y="70"/>
                    </a:lnTo>
                    <a:lnTo>
                      <a:pt x="146" y="44"/>
                    </a:lnTo>
                    <a:lnTo>
                      <a:pt x="171" y="28"/>
                    </a:lnTo>
                    <a:lnTo>
                      <a:pt x="200" y="16"/>
                    </a:lnTo>
                    <a:lnTo>
                      <a:pt x="222" y="10"/>
                    </a:lnTo>
                    <a:lnTo>
                      <a:pt x="239" y="10"/>
                    </a:lnTo>
                    <a:lnTo>
                      <a:pt x="260" y="14"/>
                    </a:lnTo>
                    <a:lnTo>
                      <a:pt x="258" y="5"/>
                    </a:lnTo>
                    <a:lnTo>
                      <a:pt x="236" y="0"/>
                    </a:lnTo>
                    <a:lnTo>
                      <a:pt x="197" y="3"/>
                    </a:lnTo>
                    <a:lnTo>
                      <a:pt x="161" y="19"/>
                    </a:lnTo>
                    <a:lnTo>
                      <a:pt x="123" y="45"/>
                    </a:lnTo>
                    <a:lnTo>
                      <a:pt x="90" y="70"/>
                    </a:lnTo>
                    <a:lnTo>
                      <a:pt x="68" y="93"/>
                    </a:lnTo>
                    <a:lnTo>
                      <a:pt x="45" y="120"/>
                    </a:lnTo>
                    <a:lnTo>
                      <a:pt x="31" y="145"/>
                    </a:lnTo>
                    <a:lnTo>
                      <a:pt x="23" y="169"/>
                    </a:lnTo>
                    <a:lnTo>
                      <a:pt x="15" y="196"/>
                    </a:lnTo>
                    <a:lnTo>
                      <a:pt x="15" y="219"/>
                    </a:lnTo>
                    <a:lnTo>
                      <a:pt x="23" y="247"/>
                    </a:lnTo>
                    <a:lnTo>
                      <a:pt x="36" y="265"/>
                    </a:lnTo>
                    <a:lnTo>
                      <a:pt x="49" y="281"/>
                    </a:lnTo>
                    <a:lnTo>
                      <a:pt x="0" y="3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Freeform 51"/>
              <p:cNvSpPr>
                <a:spLocks/>
              </p:cNvSpPr>
              <p:nvPr/>
            </p:nvSpPr>
            <p:spPr bwMode="auto">
              <a:xfrm>
                <a:off x="2335213" y="1960563"/>
                <a:ext cx="160338" cy="128588"/>
              </a:xfrm>
              <a:custGeom>
                <a:avLst/>
                <a:gdLst/>
                <a:ahLst/>
                <a:cxnLst>
                  <a:cxn ang="0">
                    <a:pos x="0" y="73"/>
                  </a:cxn>
                  <a:cxn ang="0">
                    <a:pos x="17" y="45"/>
                  </a:cxn>
                  <a:cxn ang="0">
                    <a:pos x="43" y="24"/>
                  </a:cxn>
                  <a:cxn ang="0">
                    <a:pos x="67" y="9"/>
                  </a:cxn>
                  <a:cxn ang="0">
                    <a:pos x="91" y="0"/>
                  </a:cxn>
                  <a:cxn ang="0">
                    <a:pos x="101" y="9"/>
                  </a:cxn>
                  <a:cxn ang="0">
                    <a:pos x="75" y="18"/>
                  </a:cxn>
                  <a:cxn ang="0">
                    <a:pos x="46" y="35"/>
                  </a:cxn>
                  <a:cxn ang="0">
                    <a:pos x="21" y="52"/>
                  </a:cxn>
                  <a:cxn ang="0">
                    <a:pos x="5" y="81"/>
                  </a:cxn>
                  <a:cxn ang="0">
                    <a:pos x="0" y="73"/>
                  </a:cxn>
                </a:cxnLst>
                <a:rect l="0" t="0" r="r" b="b"/>
                <a:pathLst>
                  <a:path w="101" h="81">
                    <a:moveTo>
                      <a:pt x="0" y="73"/>
                    </a:moveTo>
                    <a:lnTo>
                      <a:pt x="17" y="45"/>
                    </a:lnTo>
                    <a:lnTo>
                      <a:pt x="43" y="24"/>
                    </a:lnTo>
                    <a:lnTo>
                      <a:pt x="67" y="9"/>
                    </a:lnTo>
                    <a:lnTo>
                      <a:pt x="91" y="0"/>
                    </a:lnTo>
                    <a:lnTo>
                      <a:pt x="101" y="9"/>
                    </a:lnTo>
                    <a:lnTo>
                      <a:pt x="75" y="18"/>
                    </a:lnTo>
                    <a:lnTo>
                      <a:pt x="46" y="35"/>
                    </a:lnTo>
                    <a:lnTo>
                      <a:pt x="21" y="52"/>
                    </a:lnTo>
                    <a:lnTo>
                      <a:pt x="5" y="81"/>
                    </a:lnTo>
                    <a:lnTo>
                      <a:pt x="0" y="7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Freeform 53"/>
              <p:cNvSpPr>
                <a:spLocks/>
              </p:cNvSpPr>
              <p:nvPr/>
            </p:nvSpPr>
            <p:spPr bwMode="auto">
              <a:xfrm>
                <a:off x="2017713" y="1754188"/>
                <a:ext cx="252413" cy="230188"/>
              </a:xfrm>
              <a:custGeom>
                <a:avLst/>
                <a:gdLst/>
                <a:ahLst/>
                <a:cxnLst>
                  <a:cxn ang="0">
                    <a:pos x="118" y="93"/>
                  </a:cxn>
                  <a:cxn ang="0">
                    <a:pos x="122" y="78"/>
                  </a:cxn>
                  <a:cxn ang="0">
                    <a:pos x="130" y="60"/>
                  </a:cxn>
                  <a:cxn ang="0">
                    <a:pos x="134" y="40"/>
                  </a:cxn>
                  <a:cxn ang="0">
                    <a:pos x="132" y="25"/>
                  </a:cxn>
                  <a:cxn ang="0">
                    <a:pos x="125" y="14"/>
                  </a:cxn>
                  <a:cxn ang="0">
                    <a:pos x="115" y="4"/>
                  </a:cxn>
                  <a:cxn ang="0">
                    <a:pos x="99" y="0"/>
                  </a:cxn>
                  <a:cxn ang="0">
                    <a:pos x="73" y="4"/>
                  </a:cxn>
                  <a:cxn ang="0">
                    <a:pos x="47" y="14"/>
                  </a:cxn>
                  <a:cxn ang="0">
                    <a:pos x="28" y="28"/>
                  </a:cxn>
                  <a:cxn ang="0">
                    <a:pos x="15" y="44"/>
                  </a:cxn>
                  <a:cxn ang="0">
                    <a:pos x="3" y="66"/>
                  </a:cxn>
                  <a:cxn ang="0">
                    <a:pos x="0" y="82"/>
                  </a:cxn>
                  <a:cxn ang="0">
                    <a:pos x="0" y="104"/>
                  </a:cxn>
                  <a:cxn ang="0">
                    <a:pos x="6" y="118"/>
                  </a:cxn>
                  <a:cxn ang="0">
                    <a:pos x="19" y="131"/>
                  </a:cxn>
                  <a:cxn ang="0">
                    <a:pos x="34" y="136"/>
                  </a:cxn>
                  <a:cxn ang="0">
                    <a:pos x="54" y="132"/>
                  </a:cxn>
                  <a:cxn ang="0">
                    <a:pos x="69" y="131"/>
                  </a:cxn>
                  <a:cxn ang="0">
                    <a:pos x="87" y="123"/>
                  </a:cxn>
                  <a:cxn ang="0">
                    <a:pos x="102" y="113"/>
                  </a:cxn>
                  <a:cxn ang="0">
                    <a:pos x="111" y="110"/>
                  </a:cxn>
                  <a:cxn ang="0">
                    <a:pos x="122" y="121"/>
                  </a:cxn>
                  <a:cxn ang="0">
                    <a:pos x="139" y="139"/>
                  </a:cxn>
                  <a:cxn ang="0">
                    <a:pos x="151" y="145"/>
                  </a:cxn>
                  <a:cxn ang="0">
                    <a:pos x="159" y="139"/>
                  </a:cxn>
                  <a:cxn ang="0">
                    <a:pos x="159" y="131"/>
                  </a:cxn>
                  <a:cxn ang="0">
                    <a:pos x="147" y="115"/>
                  </a:cxn>
                  <a:cxn ang="0">
                    <a:pos x="127" y="103"/>
                  </a:cxn>
                  <a:cxn ang="0">
                    <a:pos x="118" y="93"/>
                  </a:cxn>
                </a:cxnLst>
                <a:rect l="0" t="0" r="r" b="b"/>
                <a:pathLst>
                  <a:path w="159" h="145">
                    <a:moveTo>
                      <a:pt x="118" y="93"/>
                    </a:moveTo>
                    <a:lnTo>
                      <a:pt x="122" y="78"/>
                    </a:lnTo>
                    <a:lnTo>
                      <a:pt x="130" y="60"/>
                    </a:lnTo>
                    <a:lnTo>
                      <a:pt x="134" y="40"/>
                    </a:lnTo>
                    <a:lnTo>
                      <a:pt x="132" y="25"/>
                    </a:lnTo>
                    <a:lnTo>
                      <a:pt x="125" y="14"/>
                    </a:lnTo>
                    <a:lnTo>
                      <a:pt x="115" y="4"/>
                    </a:lnTo>
                    <a:lnTo>
                      <a:pt x="99" y="0"/>
                    </a:lnTo>
                    <a:lnTo>
                      <a:pt x="73" y="4"/>
                    </a:lnTo>
                    <a:lnTo>
                      <a:pt x="47" y="14"/>
                    </a:lnTo>
                    <a:lnTo>
                      <a:pt x="28" y="28"/>
                    </a:lnTo>
                    <a:lnTo>
                      <a:pt x="15" y="44"/>
                    </a:lnTo>
                    <a:lnTo>
                      <a:pt x="3" y="66"/>
                    </a:lnTo>
                    <a:lnTo>
                      <a:pt x="0" y="82"/>
                    </a:lnTo>
                    <a:lnTo>
                      <a:pt x="0" y="104"/>
                    </a:lnTo>
                    <a:lnTo>
                      <a:pt x="6" y="118"/>
                    </a:lnTo>
                    <a:lnTo>
                      <a:pt x="19" y="131"/>
                    </a:lnTo>
                    <a:lnTo>
                      <a:pt x="34" y="136"/>
                    </a:lnTo>
                    <a:lnTo>
                      <a:pt x="54" y="132"/>
                    </a:lnTo>
                    <a:lnTo>
                      <a:pt x="69" y="131"/>
                    </a:lnTo>
                    <a:lnTo>
                      <a:pt x="87" y="123"/>
                    </a:lnTo>
                    <a:lnTo>
                      <a:pt x="102" y="113"/>
                    </a:lnTo>
                    <a:lnTo>
                      <a:pt x="111" y="110"/>
                    </a:lnTo>
                    <a:lnTo>
                      <a:pt x="122" y="121"/>
                    </a:lnTo>
                    <a:lnTo>
                      <a:pt x="139" y="139"/>
                    </a:lnTo>
                    <a:lnTo>
                      <a:pt x="151" y="145"/>
                    </a:lnTo>
                    <a:lnTo>
                      <a:pt x="159" y="139"/>
                    </a:lnTo>
                    <a:lnTo>
                      <a:pt x="159" y="131"/>
                    </a:lnTo>
                    <a:lnTo>
                      <a:pt x="147" y="115"/>
                    </a:lnTo>
                    <a:lnTo>
                      <a:pt x="127" y="103"/>
                    </a:lnTo>
                    <a:lnTo>
                      <a:pt x="118" y="9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54"/>
              <p:cNvSpPr>
                <a:spLocks/>
              </p:cNvSpPr>
              <p:nvPr/>
            </p:nvSpPr>
            <p:spPr bwMode="auto">
              <a:xfrm>
                <a:off x="1765300" y="1958975"/>
                <a:ext cx="287338" cy="369888"/>
              </a:xfrm>
              <a:custGeom>
                <a:avLst/>
                <a:gdLst/>
                <a:ahLst/>
                <a:cxnLst>
                  <a:cxn ang="0">
                    <a:pos x="74" y="19"/>
                  </a:cxn>
                  <a:cxn ang="0">
                    <a:pos x="97" y="9"/>
                  </a:cxn>
                  <a:cxn ang="0">
                    <a:pos x="119" y="1"/>
                  </a:cxn>
                  <a:cxn ang="0">
                    <a:pos x="140" y="0"/>
                  </a:cxn>
                  <a:cxn ang="0">
                    <a:pos x="156" y="4"/>
                  </a:cxn>
                  <a:cxn ang="0">
                    <a:pos x="167" y="9"/>
                  </a:cxn>
                  <a:cxn ang="0">
                    <a:pos x="177" y="20"/>
                  </a:cxn>
                  <a:cxn ang="0">
                    <a:pos x="181" y="37"/>
                  </a:cxn>
                  <a:cxn ang="0">
                    <a:pos x="180" y="52"/>
                  </a:cxn>
                  <a:cxn ang="0">
                    <a:pos x="172" y="68"/>
                  </a:cxn>
                  <a:cxn ang="0">
                    <a:pos x="159" y="87"/>
                  </a:cxn>
                  <a:cxn ang="0">
                    <a:pos x="141" y="94"/>
                  </a:cxn>
                  <a:cxn ang="0">
                    <a:pos x="128" y="103"/>
                  </a:cxn>
                  <a:cxn ang="0">
                    <a:pos x="110" y="110"/>
                  </a:cxn>
                  <a:cxn ang="0">
                    <a:pos x="98" y="121"/>
                  </a:cxn>
                  <a:cxn ang="0">
                    <a:pos x="93" y="145"/>
                  </a:cxn>
                  <a:cxn ang="0">
                    <a:pos x="96" y="167"/>
                  </a:cxn>
                  <a:cxn ang="0">
                    <a:pos x="100" y="185"/>
                  </a:cxn>
                  <a:cxn ang="0">
                    <a:pos x="100" y="203"/>
                  </a:cxn>
                  <a:cxn ang="0">
                    <a:pos x="96" y="216"/>
                  </a:cxn>
                  <a:cxn ang="0">
                    <a:pos x="89" y="227"/>
                  </a:cxn>
                  <a:cxn ang="0">
                    <a:pos x="75" y="233"/>
                  </a:cxn>
                  <a:cxn ang="0">
                    <a:pos x="55" y="233"/>
                  </a:cxn>
                  <a:cxn ang="0">
                    <a:pos x="38" y="228"/>
                  </a:cxn>
                  <a:cxn ang="0">
                    <a:pos x="22" y="216"/>
                  </a:cxn>
                  <a:cxn ang="0">
                    <a:pos x="12" y="203"/>
                  </a:cxn>
                  <a:cxn ang="0">
                    <a:pos x="3" y="182"/>
                  </a:cxn>
                  <a:cxn ang="0">
                    <a:pos x="0" y="156"/>
                  </a:cxn>
                  <a:cxn ang="0">
                    <a:pos x="0" y="129"/>
                  </a:cxn>
                  <a:cxn ang="0">
                    <a:pos x="5" y="101"/>
                  </a:cxn>
                  <a:cxn ang="0">
                    <a:pos x="15" y="78"/>
                  </a:cxn>
                  <a:cxn ang="0">
                    <a:pos x="28" y="52"/>
                  </a:cxn>
                  <a:cxn ang="0">
                    <a:pos x="43" y="38"/>
                  </a:cxn>
                  <a:cxn ang="0">
                    <a:pos x="61" y="28"/>
                  </a:cxn>
                  <a:cxn ang="0">
                    <a:pos x="74" y="19"/>
                  </a:cxn>
                </a:cxnLst>
                <a:rect l="0" t="0" r="r" b="b"/>
                <a:pathLst>
                  <a:path w="181" h="233">
                    <a:moveTo>
                      <a:pt x="74" y="19"/>
                    </a:moveTo>
                    <a:lnTo>
                      <a:pt x="97" y="9"/>
                    </a:lnTo>
                    <a:lnTo>
                      <a:pt x="119" y="1"/>
                    </a:lnTo>
                    <a:lnTo>
                      <a:pt x="140" y="0"/>
                    </a:lnTo>
                    <a:lnTo>
                      <a:pt x="156" y="4"/>
                    </a:lnTo>
                    <a:lnTo>
                      <a:pt x="167" y="9"/>
                    </a:lnTo>
                    <a:lnTo>
                      <a:pt x="177" y="20"/>
                    </a:lnTo>
                    <a:lnTo>
                      <a:pt x="181" y="37"/>
                    </a:lnTo>
                    <a:lnTo>
                      <a:pt x="180" y="52"/>
                    </a:lnTo>
                    <a:lnTo>
                      <a:pt x="172" y="68"/>
                    </a:lnTo>
                    <a:lnTo>
                      <a:pt x="159" y="87"/>
                    </a:lnTo>
                    <a:lnTo>
                      <a:pt x="141" y="94"/>
                    </a:lnTo>
                    <a:lnTo>
                      <a:pt x="128" y="103"/>
                    </a:lnTo>
                    <a:lnTo>
                      <a:pt x="110" y="110"/>
                    </a:lnTo>
                    <a:lnTo>
                      <a:pt x="98" y="121"/>
                    </a:lnTo>
                    <a:lnTo>
                      <a:pt x="93" y="145"/>
                    </a:lnTo>
                    <a:lnTo>
                      <a:pt x="96" y="167"/>
                    </a:lnTo>
                    <a:lnTo>
                      <a:pt x="100" y="185"/>
                    </a:lnTo>
                    <a:lnTo>
                      <a:pt x="100" y="203"/>
                    </a:lnTo>
                    <a:lnTo>
                      <a:pt x="96" y="216"/>
                    </a:lnTo>
                    <a:lnTo>
                      <a:pt x="89" y="227"/>
                    </a:lnTo>
                    <a:lnTo>
                      <a:pt x="75" y="233"/>
                    </a:lnTo>
                    <a:lnTo>
                      <a:pt x="55" y="233"/>
                    </a:lnTo>
                    <a:lnTo>
                      <a:pt x="38" y="228"/>
                    </a:lnTo>
                    <a:lnTo>
                      <a:pt x="22" y="216"/>
                    </a:lnTo>
                    <a:lnTo>
                      <a:pt x="12" y="203"/>
                    </a:lnTo>
                    <a:lnTo>
                      <a:pt x="3" y="182"/>
                    </a:lnTo>
                    <a:lnTo>
                      <a:pt x="0" y="156"/>
                    </a:lnTo>
                    <a:lnTo>
                      <a:pt x="0" y="129"/>
                    </a:lnTo>
                    <a:lnTo>
                      <a:pt x="5" y="101"/>
                    </a:lnTo>
                    <a:lnTo>
                      <a:pt x="15" y="78"/>
                    </a:lnTo>
                    <a:lnTo>
                      <a:pt x="28" y="52"/>
                    </a:lnTo>
                    <a:lnTo>
                      <a:pt x="43" y="38"/>
                    </a:lnTo>
                    <a:lnTo>
                      <a:pt x="61" y="28"/>
                    </a:lnTo>
                    <a:lnTo>
                      <a:pt x="74" y="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55"/>
              <p:cNvSpPr>
                <a:spLocks/>
              </p:cNvSpPr>
              <p:nvPr/>
            </p:nvSpPr>
            <p:spPr bwMode="auto">
              <a:xfrm>
                <a:off x="1987550" y="1982788"/>
                <a:ext cx="285750" cy="428625"/>
              </a:xfrm>
              <a:custGeom>
                <a:avLst/>
                <a:gdLst/>
                <a:ahLst/>
                <a:cxnLst>
                  <a:cxn ang="0">
                    <a:pos x="12" y="7"/>
                  </a:cxn>
                  <a:cxn ang="0">
                    <a:pos x="19" y="0"/>
                  </a:cxn>
                  <a:cxn ang="0">
                    <a:pos x="31" y="9"/>
                  </a:cxn>
                  <a:cxn ang="0">
                    <a:pos x="43" y="28"/>
                  </a:cxn>
                  <a:cxn ang="0">
                    <a:pos x="74" y="54"/>
                  </a:cxn>
                  <a:cxn ang="0">
                    <a:pos x="101" y="67"/>
                  </a:cxn>
                  <a:cxn ang="0">
                    <a:pos x="107" y="82"/>
                  </a:cxn>
                  <a:cxn ang="0">
                    <a:pos x="107" y="113"/>
                  </a:cxn>
                  <a:cxn ang="0">
                    <a:pos x="118" y="166"/>
                  </a:cxn>
                  <a:cxn ang="0">
                    <a:pos x="132" y="196"/>
                  </a:cxn>
                  <a:cxn ang="0">
                    <a:pos x="144" y="207"/>
                  </a:cxn>
                  <a:cxn ang="0">
                    <a:pos x="153" y="206"/>
                  </a:cxn>
                  <a:cxn ang="0">
                    <a:pos x="166" y="212"/>
                  </a:cxn>
                  <a:cxn ang="0">
                    <a:pos x="179" y="227"/>
                  </a:cxn>
                  <a:cxn ang="0">
                    <a:pos x="180" y="246"/>
                  </a:cxn>
                  <a:cxn ang="0">
                    <a:pos x="172" y="260"/>
                  </a:cxn>
                  <a:cxn ang="0">
                    <a:pos x="158" y="270"/>
                  </a:cxn>
                  <a:cxn ang="0">
                    <a:pos x="141" y="267"/>
                  </a:cxn>
                  <a:cxn ang="0">
                    <a:pos x="125" y="249"/>
                  </a:cxn>
                  <a:cxn ang="0">
                    <a:pos x="123" y="217"/>
                  </a:cxn>
                  <a:cxn ang="0">
                    <a:pos x="107" y="188"/>
                  </a:cxn>
                  <a:cxn ang="0">
                    <a:pos x="97" y="155"/>
                  </a:cxn>
                  <a:cxn ang="0">
                    <a:pos x="90" y="113"/>
                  </a:cxn>
                  <a:cxn ang="0">
                    <a:pos x="85" y="95"/>
                  </a:cxn>
                  <a:cxn ang="0">
                    <a:pos x="70" y="76"/>
                  </a:cxn>
                  <a:cxn ang="0">
                    <a:pos x="40" y="67"/>
                  </a:cxn>
                  <a:cxn ang="0">
                    <a:pos x="9" y="48"/>
                  </a:cxn>
                  <a:cxn ang="0">
                    <a:pos x="0" y="35"/>
                  </a:cxn>
                  <a:cxn ang="0">
                    <a:pos x="2" y="13"/>
                  </a:cxn>
                  <a:cxn ang="0">
                    <a:pos x="12" y="7"/>
                  </a:cxn>
                </a:cxnLst>
                <a:rect l="0" t="0" r="r" b="b"/>
                <a:pathLst>
                  <a:path w="180" h="270">
                    <a:moveTo>
                      <a:pt x="12" y="7"/>
                    </a:moveTo>
                    <a:lnTo>
                      <a:pt x="19" y="0"/>
                    </a:lnTo>
                    <a:lnTo>
                      <a:pt x="31" y="9"/>
                    </a:lnTo>
                    <a:lnTo>
                      <a:pt x="43" y="28"/>
                    </a:lnTo>
                    <a:lnTo>
                      <a:pt x="74" y="54"/>
                    </a:lnTo>
                    <a:lnTo>
                      <a:pt x="101" y="67"/>
                    </a:lnTo>
                    <a:lnTo>
                      <a:pt x="107" y="82"/>
                    </a:lnTo>
                    <a:lnTo>
                      <a:pt x="107" y="113"/>
                    </a:lnTo>
                    <a:lnTo>
                      <a:pt x="118" y="166"/>
                    </a:lnTo>
                    <a:lnTo>
                      <a:pt x="132" y="196"/>
                    </a:lnTo>
                    <a:lnTo>
                      <a:pt x="144" y="207"/>
                    </a:lnTo>
                    <a:lnTo>
                      <a:pt x="153" y="206"/>
                    </a:lnTo>
                    <a:lnTo>
                      <a:pt x="166" y="212"/>
                    </a:lnTo>
                    <a:lnTo>
                      <a:pt x="179" y="227"/>
                    </a:lnTo>
                    <a:lnTo>
                      <a:pt x="180" y="246"/>
                    </a:lnTo>
                    <a:lnTo>
                      <a:pt x="172" y="260"/>
                    </a:lnTo>
                    <a:lnTo>
                      <a:pt x="158" y="270"/>
                    </a:lnTo>
                    <a:lnTo>
                      <a:pt x="141" y="267"/>
                    </a:lnTo>
                    <a:lnTo>
                      <a:pt x="125" y="249"/>
                    </a:lnTo>
                    <a:lnTo>
                      <a:pt x="123" y="217"/>
                    </a:lnTo>
                    <a:lnTo>
                      <a:pt x="107" y="188"/>
                    </a:lnTo>
                    <a:lnTo>
                      <a:pt x="97" y="155"/>
                    </a:lnTo>
                    <a:lnTo>
                      <a:pt x="90" y="113"/>
                    </a:lnTo>
                    <a:lnTo>
                      <a:pt x="85" y="95"/>
                    </a:lnTo>
                    <a:lnTo>
                      <a:pt x="70" y="76"/>
                    </a:lnTo>
                    <a:lnTo>
                      <a:pt x="40" y="67"/>
                    </a:lnTo>
                    <a:lnTo>
                      <a:pt x="9" y="48"/>
                    </a:lnTo>
                    <a:lnTo>
                      <a:pt x="0" y="35"/>
                    </a:lnTo>
                    <a:lnTo>
                      <a:pt x="2" y="13"/>
                    </a:lnTo>
                    <a:lnTo>
                      <a:pt x="12"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Freeform 56"/>
              <p:cNvSpPr>
                <a:spLocks/>
              </p:cNvSpPr>
              <p:nvPr/>
            </p:nvSpPr>
            <p:spPr bwMode="auto">
              <a:xfrm>
                <a:off x="1922463" y="2003425"/>
                <a:ext cx="258763" cy="427038"/>
              </a:xfrm>
              <a:custGeom>
                <a:avLst/>
                <a:gdLst/>
                <a:ahLst/>
                <a:cxnLst>
                  <a:cxn ang="0">
                    <a:pos x="9" y="9"/>
                  </a:cxn>
                  <a:cxn ang="0">
                    <a:pos x="24" y="0"/>
                  </a:cxn>
                  <a:cxn ang="0">
                    <a:pos x="35" y="5"/>
                  </a:cxn>
                  <a:cxn ang="0">
                    <a:pos x="39" y="29"/>
                  </a:cxn>
                  <a:cxn ang="0">
                    <a:pos x="36" y="54"/>
                  </a:cxn>
                  <a:cxn ang="0">
                    <a:pos x="35" y="90"/>
                  </a:cxn>
                  <a:cxn ang="0">
                    <a:pos x="31" y="127"/>
                  </a:cxn>
                  <a:cxn ang="0">
                    <a:pos x="33" y="146"/>
                  </a:cxn>
                  <a:cxn ang="0">
                    <a:pos x="35" y="165"/>
                  </a:cxn>
                  <a:cxn ang="0">
                    <a:pos x="47" y="183"/>
                  </a:cxn>
                  <a:cxn ang="0">
                    <a:pos x="75" y="202"/>
                  </a:cxn>
                  <a:cxn ang="0">
                    <a:pos x="101" y="217"/>
                  </a:cxn>
                  <a:cxn ang="0">
                    <a:pos x="122" y="233"/>
                  </a:cxn>
                  <a:cxn ang="0">
                    <a:pos x="142" y="233"/>
                  </a:cxn>
                  <a:cxn ang="0">
                    <a:pos x="156" y="241"/>
                  </a:cxn>
                  <a:cxn ang="0">
                    <a:pos x="163" y="250"/>
                  </a:cxn>
                  <a:cxn ang="0">
                    <a:pos x="163" y="259"/>
                  </a:cxn>
                  <a:cxn ang="0">
                    <a:pos x="157" y="269"/>
                  </a:cxn>
                  <a:cxn ang="0">
                    <a:pos x="144" y="262"/>
                  </a:cxn>
                  <a:cxn ang="0">
                    <a:pos x="142" y="251"/>
                  </a:cxn>
                  <a:cxn ang="0">
                    <a:pos x="138" y="247"/>
                  </a:cxn>
                  <a:cxn ang="0">
                    <a:pos x="129" y="247"/>
                  </a:cxn>
                  <a:cxn ang="0">
                    <a:pos x="113" y="257"/>
                  </a:cxn>
                  <a:cxn ang="0">
                    <a:pos x="105" y="247"/>
                  </a:cxn>
                  <a:cxn ang="0">
                    <a:pos x="96" y="234"/>
                  </a:cxn>
                  <a:cxn ang="0">
                    <a:pos x="66" y="220"/>
                  </a:cxn>
                  <a:cxn ang="0">
                    <a:pos x="42" y="199"/>
                  </a:cxn>
                  <a:cxn ang="0">
                    <a:pos x="22" y="186"/>
                  </a:cxn>
                  <a:cxn ang="0">
                    <a:pos x="14" y="172"/>
                  </a:cxn>
                  <a:cxn ang="0">
                    <a:pos x="10" y="158"/>
                  </a:cxn>
                  <a:cxn ang="0">
                    <a:pos x="10" y="135"/>
                  </a:cxn>
                  <a:cxn ang="0">
                    <a:pos x="9" y="103"/>
                  </a:cxn>
                  <a:cxn ang="0">
                    <a:pos x="7" y="67"/>
                  </a:cxn>
                  <a:cxn ang="0">
                    <a:pos x="0" y="33"/>
                  </a:cxn>
                  <a:cxn ang="0">
                    <a:pos x="3" y="18"/>
                  </a:cxn>
                  <a:cxn ang="0">
                    <a:pos x="9" y="9"/>
                  </a:cxn>
                </a:cxnLst>
                <a:rect l="0" t="0" r="r" b="b"/>
                <a:pathLst>
                  <a:path w="163" h="269">
                    <a:moveTo>
                      <a:pt x="9" y="9"/>
                    </a:moveTo>
                    <a:lnTo>
                      <a:pt x="24" y="0"/>
                    </a:lnTo>
                    <a:lnTo>
                      <a:pt x="35" y="5"/>
                    </a:lnTo>
                    <a:lnTo>
                      <a:pt x="39" y="29"/>
                    </a:lnTo>
                    <a:lnTo>
                      <a:pt x="36" y="54"/>
                    </a:lnTo>
                    <a:lnTo>
                      <a:pt x="35" y="90"/>
                    </a:lnTo>
                    <a:lnTo>
                      <a:pt x="31" y="127"/>
                    </a:lnTo>
                    <a:lnTo>
                      <a:pt x="33" y="146"/>
                    </a:lnTo>
                    <a:lnTo>
                      <a:pt x="35" y="165"/>
                    </a:lnTo>
                    <a:lnTo>
                      <a:pt x="47" y="183"/>
                    </a:lnTo>
                    <a:lnTo>
                      <a:pt x="75" y="202"/>
                    </a:lnTo>
                    <a:lnTo>
                      <a:pt x="101" y="217"/>
                    </a:lnTo>
                    <a:lnTo>
                      <a:pt x="122" y="233"/>
                    </a:lnTo>
                    <a:lnTo>
                      <a:pt x="142" y="233"/>
                    </a:lnTo>
                    <a:lnTo>
                      <a:pt x="156" y="241"/>
                    </a:lnTo>
                    <a:lnTo>
                      <a:pt x="163" y="250"/>
                    </a:lnTo>
                    <a:lnTo>
                      <a:pt x="163" y="259"/>
                    </a:lnTo>
                    <a:lnTo>
                      <a:pt x="157" y="269"/>
                    </a:lnTo>
                    <a:lnTo>
                      <a:pt x="144" y="262"/>
                    </a:lnTo>
                    <a:lnTo>
                      <a:pt x="142" y="251"/>
                    </a:lnTo>
                    <a:lnTo>
                      <a:pt x="138" y="247"/>
                    </a:lnTo>
                    <a:lnTo>
                      <a:pt x="129" y="247"/>
                    </a:lnTo>
                    <a:lnTo>
                      <a:pt x="113" y="257"/>
                    </a:lnTo>
                    <a:lnTo>
                      <a:pt x="105" y="247"/>
                    </a:lnTo>
                    <a:lnTo>
                      <a:pt x="96" y="234"/>
                    </a:lnTo>
                    <a:lnTo>
                      <a:pt x="66" y="220"/>
                    </a:lnTo>
                    <a:lnTo>
                      <a:pt x="42" y="199"/>
                    </a:lnTo>
                    <a:lnTo>
                      <a:pt x="22" y="186"/>
                    </a:lnTo>
                    <a:lnTo>
                      <a:pt x="14" y="172"/>
                    </a:lnTo>
                    <a:lnTo>
                      <a:pt x="10" y="158"/>
                    </a:lnTo>
                    <a:lnTo>
                      <a:pt x="10" y="135"/>
                    </a:lnTo>
                    <a:lnTo>
                      <a:pt x="9" y="103"/>
                    </a:lnTo>
                    <a:lnTo>
                      <a:pt x="7" y="67"/>
                    </a:lnTo>
                    <a:lnTo>
                      <a:pt x="0" y="33"/>
                    </a:lnTo>
                    <a:lnTo>
                      <a:pt x="3" y="18"/>
                    </a:lnTo>
                    <a:lnTo>
                      <a:pt x="9"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57"/>
              <p:cNvSpPr>
                <a:spLocks/>
              </p:cNvSpPr>
              <p:nvPr/>
            </p:nvSpPr>
            <p:spPr bwMode="auto">
              <a:xfrm>
                <a:off x="1844675" y="2233613"/>
                <a:ext cx="309563" cy="590550"/>
              </a:xfrm>
              <a:custGeom>
                <a:avLst/>
                <a:gdLst/>
                <a:ahLst/>
                <a:cxnLst>
                  <a:cxn ang="0">
                    <a:pos x="8" y="39"/>
                  </a:cxn>
                  <a:cxn ang="0">
                    <a:pos x="0" y="16"/>
                  </a:cxn>
                  <a:cxn ang="0">
                    <a:pos x="14" y="2"/>
                  </a:cxn>
                  <a:cxn ang="0">
                    <a:pos x="30" y="0"/>
                  </a:cxn>
                  <a:cxn ang="0">
                    <a:pos x="41" y="13"/>
                  </a:cxn>
                  <a:cxn ang="0">
                    <a:pos x="49" y="35"/>
                  </a:cxn>
                  <a:cxn ang="0">
                    <a:pos x="63" y="75"/>
                  </a:cxn>
                  <a:cxn ang="0">
                    <a:pos x="76" y="119"/>
                  </a:cxn>
                  <a:cxn ang="0">
                    <a:pos x="83" y="166"/>
                  </a:cxn>
                  <a:cxn ang="0">
                    <a:pos x="85" y="212"/>
                  </a:cxn>
                  <a:cxn ang="0">
                    <a:pos x="88" y="265"/>
                  </a:cxn>
                  <a:cxn ang="0">
                    <a:pos x="85" y="311"/>
                  </a:cxn>
                  <a:cxn ang="0">
                    <a:pos x="86" y="329"/>
                  </a:cxn>
                  <a:cxn ang="0">
                    <a:pos x="92" y="343"/>
                  </a:cxn>
                  <a:cxn ang="0">
                    <a:pos x="101" y="347"/>
                  </a:cxn>
                  <a:cxn ang="0">
                    <a:pos x="118" y="344"/>
                  </a:cxn>
                  <a:cxn ang="0">
                    <a:pos x="144" y="340"/>
                  </a:cxn>
                  <a:cxn ang="0">
                    <a:pos x="164" y="340"/>
                  </a:cxn>
                  <a:cxn ang="0">
                    <a:pos x="180" y="344"/>
                  </a:cxn>
                  <a:cxn ang="0">
                    <a:pos x="188" y="355"/>
                  </a:cxn>
                  <a:cxn ang="0">
                    <a:pos x="195" y="364"/>
                  </a:cxn>
                  <a:cxn ang="0">
                    <a:pos x="187" y="371"/>
                  </a:cxn>
                  <a:cxn ang="0">
                    <a:pos x="173" y="372"/>
                  </a:cxn>
                  <a:cxn ang="0">
                    <a:pos x="143" y="368"/>
                  </a:cxn>
                  <a:cxn ang="0">
                    <a:pos x="113" y="366"/>
                  </a:cxn>
                  <a:cxn ang="0">
                    <a:pos x="88" y="371"/>
                  </a:cxn>
                  <a:cxn ang="0">
                    <a:pos x="78" y="372"/>
                  </a:cxn>
                  <a:cxn ang="0">
                    <a:pos x="69" y="368"/>
                  </a:cxn>
                  <a:cxn ang="0">
                    <a:pos x="60" y="361"/>
                  </a:cxn>
                  <a:cxn ang="0">
                    <a:pos x="59" y="350"/>
                  </a:cxn>
                  <a:cxn ang="0">
                    <a:pos x="58" y="334"/>
                  </a:cxn>
                  <a:cxn ang="0">
                    <a:pos x="62" y="317"/>
                  </a:cxn>
                  <a:cxn ang="0">
                    <a:pos x="65" y="299"/>
                  </a:cxn>
                  <a:cxn ang="0">
                    <a:pos x="63" y="267"/>
                  </a:cxn>
                  <a:cxn ang="0">
                    <a:pos x="56" y="231"/>
                  </a:cxn>
                  <a:cxn ang="0">
                    <a:pos x="51" y="196"/>
                  </a:cxn>
                  <a:cxn ang="0">
                    <a:pos x="47" y="169"/>
                  </a:cxn>
                  <a:cxn ang="0">
                    <a:pos x="41" y="142"/>
                  </a:cxn>
                  <a:cxn ang="0">
                    <a:pos x="28" y="114"/>
                  </a:cxn>
                  <a:cxn ang="0">
                    <a:pos x="20" y="83"/>
                  </a:cxn>
                  <a:cxn ang="0">
                    <a:pos x="14" y="61"/>
                  </a:cxn>
                  <a:cxn ang="0">
                    <a:pos x="8" y="39"/>
                  </a:cxn>
                </a:cxnLst>
                <a:rect l="0" t="0" r="r" b="b"/>
                <a:pathLst>
                  <a:path w="195" h="372">
                    <a:moveTo>
                      <a:pt x="8" y="39"/>
                    </a:moveTo>
                    <a:lnTo>
                      <a:pt x="0" y="16"/>
                    </a:lnTo>
                    <a:lnTo>
                      <a:pt x="14" y="2"/>
                    </a:lnTo>
                    <a:lnTo>
                      <a:pt x="30" y="0"/>
                    </a:lnTo>
                    <a:lnTo>
                      <a:pt x="41" y="13"/>
                    </a:lnTo>
                    <a:lnTo>
                      <a:pt x="49" y="35"/>
                    </a:lnTo>
                    <a:lnTo>
                      <a:pt x="63" y="75"/>
                    </a:lnTo>
                    <a:lnTo>
                      <a:pt x="76" y="119"/>
                    </a:lnTo>
                    <a:lnTo>
                      <a:pt x="83" y="166"/>
                    </a:lnTo>
                    <a:lnTo>
                      <a:pt x="85" y="212"/>
                    </a:lnTo>
                    <a:lnTo>
                      <a:pt x="88" y="265"/>
                    </a:lnTo>
                    <a:lnTo>
                      <a:pt x="85" y="311"/>
                    </a:lnTo>
                    <a:lnTo>
                      <a:pt x="86" y="329"/>
                    </a:lnTo>
                    <a:lnTo>
                      <a:pt x="92" y="343"/>
                    </a:lnTo>
                    <a:lnTo>
                      <a:pt x="101" y="347"/>
                    </a:lnTo>
                    <a:lnTo>
                      <a:pt x="118" y="344"/>
                    </a:lnTo>
                    <a:lnTo>
                      <a:pt x="144" y="340"/>
                    </a:lnTo>
                    <a:lnTo>
                      <a:pt x="164" y="340"/>
                    </a:lnTo>
                    <a:lnTo>
                      <a:pt x="180" y="344"/>
                    </a:lnTo>
                    <a:lnTo>
                      <a:pt x="188" y="355"/>
                    </a:lnTo>
                    <a:lnTo>
                      <a:pt x="195" y="364"/>
                    </a:lnTo>
                    <a:lnTo>
                      <a:pt x="187" y="371"/>
                    </a:lnTo>
                    <a:lnTo>
                      <a:pt x="173" y="372"/>
                    </a:lnTo>
                    <a:lnTo>
                      <a:pt x="143" y="368"/>
                    </a:lnTo>
                    <a:lnTo>
                      <a:pt x="113" y="366"/>
                    </a:lnTo>
                    <a:lnTo>
                      <a:pt x="88" y="371"/>
                    </a:lnTo>
                    <a:lnTo>
                      <a:pt x="78" y="372"/>
                    </a:lnTo>
                    <a:lnTo>
                      <a:pt x="69" y="368"/>
                    </a:lnTo>
                    <a:lnTo>
                      <a:pt x="60" y="361"/>
                    </a:lnTo>
                    <a:lnTo>
                      <a:pt x="59" y="350"/>
                    </a:lnTo>
                    <a:lnTo>
                      <a:pt x="58" y="334"/>
                    </a:lnTo>
                    <a:lnTo>
                      <a:pt x="62" y="317"/>
                    </a:lnTo>
                    <a:lnTo>
                      <a:pt x="65" y="299"/>
                    </a:lnTo>
                    <a:lnTo>
                      <a:pt x="63" y="267"/>
                    </a:lnTo>
                    <a:lnTo>
                      <a:pt x="56" y="231"/>
                    </a:lnTo>
                    <a:lnTo>
                      <a:pt x="51" y="196"/>
                    </a:lnTo>
                    <a:lnTo>
                      <a:pt x="47" y="169"/>
                    </a:lnTo>
                    <a:lnTo>
                      <a:pt x="41" y="142"/>
                    </a:lnTo>
                    <a:lnTo>
                      <a:pt x="28" y="114"/>
                    </a:lnTo>
                    <a:lnTo>
                      <a:pt x="20" y="83"/>
                    </a:lnTo>
                    <a:lnTo>
                      <a:pt x="14" y="61"/>
                    </a:lnTo>
                    <a:lnTo>
                      <a:pt x="8" y="3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58"/>
              <p:cNvSpPr>
                <a:spLocks/>
              </p:cNvSpPr>
              <p:nvPr/>
            </p:nvSpPr>
            <p:spPr bwMode="auto">
              <a:xfrm>
                <a:off x="1785938" y="2203450"/>
                <a:ext cx="227013" cy="582613"/>
              </a:xfrm>
              <a:custGeom>
                <a:avLst/>
                <a:gdLst/>
                <a:ahLst/>
                <a:cxnLst>
                  <a:cxn ang="0">
                    <a:pos x="3" y="57"/>
                  </a:cxn>
                  <a:cxn ang="0">
                    <a:pos x="0" y="15"/>
                  </a:cxn>
                  <a:cxn ang="0">
                    <a:pos x="15" y="1"/>
                  </a:cxn>
                  <a:cxn ang="0">
                    <a:pos x="43" y="0"/>
                  </a:cxn>
                  <a:cxn ang="0">
                    <a:pos x="51" y="32"/>
                  </a:cxn>
                  <a:cxn ang="0">
                    <a:pos x="54" y="82"/>
                  </a:cxn>
                  <a:cxn ang="0">
                    <a:pos x="49" y="130"/>
                  </a:cxn>
                  <a:cxn ang="0">
                    <a:pos x="46" y="171"/>
                  </a:cxn>
                  <a:cxn ang="0">
                    <a:pos x="39" y="221"/>
                  </a:cxn>
                  <a:cxn ang="0">
                    <a:pos x="32" y="276"/>
                  </a:cxn>
                  <a:cxn ang="0">
                    <a:pos x="36" y="315"/>
                  </a:cxn>
                  <a:cxn ang="0">
                    <a:pos x="43" y="339"/>
                  </a:cxn>
                  <a:cxn ang="0">
                    <a:pos x="54" y="342"/>
                  </a:cxn>
                  <a:cxn ang="0">
                    <a:pos x="69" y="330"/>
                  </a:cxn>
                  <a:cxn ang="0">
                    <a:pos x="87" y="320"/>
                  </a:cxn>
                  <a:cxn ang="0">
                    <a:pos x="107" y="306"/>
                  </a:cxn>
                  <a:cxn ang="0">
                    <a:pos x="128" y="304"/>
                  </a:cxn>
                  <a:cxn ang="0">
                    <a:pos x="140" y="315"/>
                  </a:cxn>
                  <a:cxn ang="0">
                    <a:pos x="143" y="322"/>
                  </a:cxn>
                  <a:cxn ang="0">
                    <a:pos x="125" y="330"/>
                  </a:cxn>
                  <a:cxn ang="0">
                    <a:pos x="93" y="337"/>
                  </a:cxn>
                  <a:cxn ang="0">
                    <a:pos x="67" y="352"/>
                  </a:cxn>
                  <a:cxn ang="0">
                    <a:pos x="41" y="365"/>
                  </a:cxn>
                  <a:cxn ang="0">
                    <a:pos x="18" y="367"/>
                  </a:cxn>
                  <a:cxn ang="0">
                    <a:pos x="6" y="365"/>
                  </a:cxn>
                  <a:cxn ang="0">
                    <a:pos x="4" y="360"/>
                  </a:cxn>
                  <a:cxn ang="0">
                    <a:pos x="3" y="348"/>
                  </a:cxn>
                  <a:cxn ang="0">
                    <a:pos x="9" y="333"/>
                  </a:cxn>
                  <a:cxn ang="0">
                    <a:pos x="12" y="311"/>
                  </a:cxn>
                  <a:cxn ang="0">
                    <a:pos x="13" y="281"/>
                  </a:cxn>
                  <a:cxn ang="0">
                    <a:pos x="13" y="241"/>
                  </a:cxn>
                  <a:cxn ang="0">
                    <a:pos x="11" y="202"/>
                  </a:cxn>
                  <a:cxn ang="0">
                    <a:pos x="9" y="163"/>
                  </a:cxn>
                  <a:cxn ang="0">
                    <a:pos x="8" y="137"/>
                  </a:cxn>
                  <a:cxn ang="0">
                    <a:pos x="6" y="94"/>
                  </a:cxn>
                  <a:cxn ang="0">
                    <a:pos x="3" y="57"/>
                  </a:cxn>
                </a:cxnLst>
                <a:rect l="0" t="0" r="r" b="b"/>
                <a:pathLst>
                  <a:path w="143" h="367">
                    <a:moveTo>
                      <a:pt x="3" y="57"/>
                    </a:moveTo>
                    <a:lnTo>
                      <a:pt x="0" y="15"/>
                    </a:lnTo>
                    <a:lnTo>
                      <a:pt x="15" y="1"/>
                    </a:lnTo>
                    <a:lnTo>
                      <a:pt x="43" y="0"/>
                    </a:lnTo>
                    <a:lnTo>
                      <a:pt x="51" y="32"/>
                    </a:lnTo>
                    <a:lnTo>
                      <a:pt x="54" y="82"/>
                    </a:lnTo>
                    <a:lnTo>
                      <a:pt x="49" y="130"/>
                    </a:lnTo>
                    <a:lnTo>
                      <a:pt x="46" y="171"/>
                    </a:lnTo>
                    <a:lnTo>
                      <a:pt x="39" y="221"/>
                    </a:lnTo>
                    <a:lnTo>
                      <a:pt x="32" y="276"/>
                    </a:lnTo>
                    <a:lnTo>
                      <a:pt x="36" y="315"/>
                    </a:lnTo>
                    <a:lnTo>
                      <a:pt x="43" y="339"/>
                    </a:lnTo>
                    <a:lnTo>
                      <a:pt x="54" y="342"/>
                    </a:lnTo>
                    <a:lnTo>
                      <a:pt x="69" y="330"/>
                    </a:lnTo>
                    <a:lnTo>
                      <a:pt x="87" y="320"/>
                    </a:lnTo>
                    <a:lnTo>
                      <a:pt x="107" y="306"/>
                    </a:lnTo>
                    <a:lnTo>
                      <a:pt x="128" y="304"/>
                    </a:lnTo>
                    <a:lnTo>
                      <a:pt x="140" y="315"/>
                    </a:lnTo>
                    <a:lnTo>
                      <a:pt x="143" y="322"/>
                    </a:lnTo>
                    <a:lnTo>
                      <a:pt x="125" y="330"/>
                    </a:lnTo>
                    <a:lnTo>
                      <a:pt x="93" y="337"/>
                    </a:lnTo>
                    <a:lnTo>
                      <a:pt x="67" y="352"/>
                    </a:lnTo>
                    <a:lnTo>
                      <a:pt x="41" y="365"/>
                    </a:lnTo>
                    <a:lnTo>
                      <a:pt x="18" y="367"/>
                    </a:lnTo>
                    <a:lnTo>
                      <a:pt x="6" y="365"/>
                    </a:lnTo>
                    <a:lnTo>
                      <a:pt x="4" y="360"/>
                    </a:lnTo>
                    <a:lnTo>
                      <a:pt x="3" y="348"/>
                    </a:lnTo>
                    <a:lnTo>
                      <a:pt x="9" y="333"/>
                    </a:lnTo>
                    <a:lnTo>
                      <a:pt x="12" y="311"/>
                    </a:lnTo>
                    <a:lnTo>
                      <a:pt x="13" y="281"/>
                    </a:lnTo>
                    <a:lnTo>
                      <a:pt x="13" y="241"/>
                    </a:lnTo>
                    <a:lnTo>
                      <a:pt x="11" y="202"/>
                    </a:lnTo>
                    <a:lnTo>
                      <a:pt x="9" y="163"/>
                    </a:lnTo>
                    <a:lnTo>
                      <a:pt x="8" y="137"/>
                    </a:lnTo>
                    <a:lnTo>
                      <a:pt x="6" y="94"/>
                    </a:lnTo>
                    <a:lnTo>
                      <a:pt x="3" y="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9" name="Gruppe 68"/>
            <p:cNvGrpSpPr/>
            <p:nvPr/>
          </p:nvGrpSpPr>
          <p:grpSpPr>
            <a:xfrm>
              <a:off x="2624137" y="1782082"/>
              <a:ext cx="1096962" cy="1171576"/>
              <a:chOff x="5265738" y="504825"/>
              <a:chExt cx="1096962" cy="1171576"/>
            </a:xfrm>
          </p:grpSpPr>
          <p:sp>
            <p:nvSpPr>
              <p:cNvPr id="10" name="Freeform 29"/>
              <p:cNvSpPr>
                <a:spLocks/>
              </p:cNvSpPr>
              <p:nvPr/>
            </p:nvSpPr>
            <p:spPr bwMode="auto">
              <a:xfrm>
                <a:off x="5284788" y="514350"/>
                <a:ext cx="1071562" cy="1149350"/>
              </a:xfrm>
              <a:custGeom>
                <a:avLst/>
                <a:gdLst/>
                <a:ahLst/>
                <a:cxnLst>
                  <a:cxn ang="0">
                    <a:pos x="139" y="439"/>
                  </a:cxn>
                  <a:cxn ang="0">
                    <a:pos x="82" y="476"/>
                  </a:cxn>
                  <a:cxn ang="0">
                    <a:pos x="11" y="522"/>
                  </a:cxn>
                  <a:cxn ang="0">
                    <a:pos x="3" y="569"/>
                  </a:cxn>
                  <a:cxn ang="0">
                    <a:pos x="0" y="657"/>
                  </a:cxn>
                  <a:cxn ang="0">
                    <a:pos x="106" y="669"/>
                  </a:cxn>
                  <a:cxn ang="0">
                    <a:pos x="226" y="675"/>
                  </a:cxn>
                  <a:cxn ang="0">
                    <a:pos x="404" y="700"/>
                  </a:cxn>
                  <a:cxn ang="0">
                    <a:pos x="535" y="724"/>
                  </a:cxn>
                  <a:cxn ang="0">
                    <a:pos x="595" y="647"/>
                  </a:cxn>
                  <a:cxn ang="0">
                    <a:pos x="675" y="489"/>
                  </a:cxn>
                  <a:cxn ang="0">
                    <a:pos x="673" y="438"/>
                  </a:cxn>
                  <a:cxn ang="0">
                    <a:pos x="655" y="415"/>
                  </a:cxn>
                  <a:cxn ang="0">
                    <a:pos x="595" y="409"/>
                  </a:cxn>
                  <a:cxn ang="0">
                    <a:pos x="644" y="287"/>
                  </a:cxn>
                  <a:cxn ang="0">
                    <a:pos x="654" y="249"/>
                  </a:cxn>
                  <a:cxn ang="0">
                    <a:pos x="655" y="149"/>
                  </a:cxn>
                  <a:cxn ang="0">
                    <a:pos x="652" y="75"/>
                  </a:cxn>
                  <a:cxn ang="0">
                    <a:pos x="634" y="38"/>
                  </a:cxn>
                  <a:cxn ang="0">
                    <a:pos x="614" y="36"/>
                  </a:cxn>
                  <a:cxn ang="0">
                    <a:pos x="566" y="36"/>
                  </a:cxn>
                  <a:cxn ang="0">
                    <a:pos x="488" y="27"/>
                  </a:cxn>
                  <a:cxn ang="0">
                    <a:pos x="438" y="12"/>
                  </a:cxn>
                  <a:cxn ang="0">
                    <a:pos x="384" y="0"/>
                  </a:cxn>
                  <a:cxn ang="0">
                    <a:pos x="363" y="2"/>
                  </a:cxn>
                  <a:cxn ang="0">
                    <a:pos x="312" y="16"/>
                  </a:cxn>
                  <a:cxn ang="0">
                    <a:pos x="241" y="24"/>
                  </a:cxn>
                  <a:cxn ang="0">
                    <a:pos x="148" y="40"/>
                  </a:cxn>
                  <a:cxn ang="0">
                    <a:pos x="112" y="55"/>
                  </a:cxn>
                  <a:cxn ang="0">
                    <a:pos x="77" y="83"/>
                  </a:cxn>
                  <a:cxn ang="0">
                    <a:pos x="63" y="130"/>
                  </a:cxn>
                  <a:cxn ang="0">
                    <a:pos x="51" y="210"/>
                  </a:cxn>
                  <a:cxn ang="0">
                    <a:pos x="39" y="305"/>
                  </a:cxn>
                  <a:cxn ang="0">
                    <a:pos x="37" y="362"/>
                  </a:cxn>
                  <a:cxn ang="0">
                    <a:pos x="45" y="396"/>
                  </a:cxn>
                  <a:cxn ang="0">
                    <a:pos x="62" y="417"/>
                  </a:cxn>
                  <a:cxn ang="0">
                    <a:pos x="85" y="427"/>
                  </a:cxn>
                  <a:cxn ang="0">
                    <a:pos x="139" y="439"/>
                  </a:cxn>
                </a:cxnLst>
                <a:rect l="0" t="0" r="r" b="b"/>
                <a:pathLst>
                  <a:path w="675" h="724">
                    <a:moveTo>
                      <a:pt x="139" y="439"/>
                    </a:moveTo>
                    <a:lnTo>
                      <a:pt x="82" y="476"/>
                    </a:lnTo>
                    <a:lnTo>
                      <a:pt x="11" y="522"/>
                    </a:lnTo>
                    <a:lnTo>
                      <a:pt x="3" y="569"/>
                    </a:lnTo>
                    <a:lnTo>
                      <a:pt x="0" y="657"/>
                    </a:lnTo>
                    <a:lnTo>
                      <a:pt x="106" y="669"/>
                    </a:lnTo>
                    <a:lnTo>
                      <a:pt x="226" y="675"/>
                    </a:lnTo>
                    <a:lnTo>
                      <a:pt x="404" y="700"/>
                    </a:lnTo>
                    <a:lnTo>
                      <a:pt x="535" y="724"/>
                    </a:lnTo>
                    <a:lnTo>
                      <a:pt x="595" y="647"/>
                    </a:lnTo>
                    <a:lnTo>
                      <a:pt x="675" y="489"/>
                    </a:lnTo>
                    <a:lnTo>
                      <a:pt x="673" y="438"/>
                    </a:lnTo>
                    <a:lnTo>
                      <a:pt x="655" y="415"/>
                    </a:lnTo>
                    <a:lnTo>
                      <a:pt x="595" y="409"/>
                    </a:lnTo>
                    <a:lnTo>
                      <a:pt x="644" y="287"/>
                    </a:lnTo>
                    <a:lnTo>
                      <a:pt x="654" y="249"/>
                    </a:lnTo>
                    <a:lnTo>
                      <a:pt x="655" y="149"/>
                    </a:lnTo>
                    <a:lnTo>
                      <a:pt x="652" y="75"/>
                    </a:lnTo>
                    <a:lnTo>
                      <a:pt x="634" y="38"/>
                    </a:lnTo>
                    <a:lnTo>
                      <a:pt x="614" y="36"/>
                    </a:lnTo>
                    <a:lnTo>
                      <a:pt x="566" y="36"/>
                    </a:lnTo>
                    <a:lnTo>
                      <a:pt x="488" y="27"/>
                    </a:lnTo>
                    <a:lnTo>
                      <a:pt x="438" y="12"/>
                    </a:lnTo>
                    <a:lnTo>
                      <a:pt x="384" y="0"/>
                    </a:lnTo>
                    <a:lnTo>
                      <a:pt x="363" y="2"/>
                    </a:lnTo>
                    <a:lnTo>
                      <a:pt x="312" y="16"/>
                    </a:lnTo>
                    <a:lnTo>
                      <a:pt x="241" y="24"/>
                    </a:lnTo>
                    <a:lnTo>
                      <a:pt x="148" y="40"/>
                    </a:lnTo>
                    <a:lnTo>
                      <a:pt x="112" y="55"/>
                    </a:lnTo>
                    <a:lnTo>
                      <a:pt x="77" y="83"/>
                    </a:lnTo>
                    <a:lnTo>
                      <a:pt x="63" y="130"/>
                    </a:lnTo>
                    <a:lnTo>
                      <a:pt x="51" y="210"/>
                    </a:lnTo>
                    <a:lnTo>
                      <a:pt x="39" y="305"/>
                    </a:lnTo>
                    <a:lnTo>
                      <a:pt x="37" y="362"/>
                    </a:lnTo>
                    <a:lnTo>
                      <a:pt x="45" y="396"/>
                    </a:lnTo>
                    <a:lnTo>
                      <a:pt x="62" y="417"/>
                    </a:lnTo>
                    <a:lnTo>
                      <a:pt x="85" y="427"/>
                    </a:lnTo>
                    <a:lnTo>
                      <a:pt x="139" y="439"/>
                    </a:lnTo>
                    <a:close/>
                  </a:path>
                </a:pathLst>
              </a:custGeom>
              <a:solidFill>
                <a:srgbClr val="DADADA"/>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Freeform 30"/>
              <p:cNvSpPr>
                <a:spLocks/>
              </p:cNvSpPr>
              <p:nvPr/>
            </p:nvSpPr>
            <p:spPr bwMode="auto">
              <a:xfrm>
                <a:off x="5449888" y="673100"/>
                <a:ext cx="595312" cy="533400"/>
              </a:xfrm>
              <a:custGeom>
                <a:avLst/>
                <a:gdLst/>
                <a:ahLst/>
                <a:cxnLst>
                  <a:cxn ang="0">
                    <a:pos x="18" y="69"/>
                  </a:cxn>
                  <a:cxn ang="0">
                    <a:pos x="31" y="16"/>
                  </a:cxn>
                  <a:cxn ang="0">
                    <a:pos x="42" y="2"/>
                  </a:cxn>
                  <a:cxn ang="0">
                    <a:pos x="65" y="0"/>
                  </a:cxn>
                  <a:cxn ang="0">
                    <a:pos x="161" y="12"/>
                  </a:cxn>
                  <a:cxn ang="0">
                    <a:pos x="278" y="29"/>
                  </a:cxn>
                  <a:cxn ang="0">
                    <a:pos x="346" y="41"/>
                  </a:cxn>
                  <a:cxn ang="0">
                    <a:pos x="361" y="54"/>
                  </a:cxn>
                  <a:cxn ang="0">
                    <a:pos x="369" y="77"/>
                  </a:cxn>
                  <a:cxn ang="0">
                    <a:pos x="373" y="164"/>
                  </a:cxn>
                  <a:cxn ang="0">
                    <a:pos x="375" y="261"/>
                  </a:cxn>
                  <a:cxn ang="0">
                    <a:pos x="369" y="323"/>
                  </a:cxn>
                  <a:cxn ang="0">
                    <a:pos x="361" y="333"/>
                  </a:cxn>
                  <a:cxn ang="0">
                    <a:pos x="339" y="336"/>
                  </a:cxn>
                  <a:cxn ang="0">
                    <a:pos x="239" y="318"/>
                  </a:cxn>
                  <a:cxn ang="0">
                    <a:pos x="88" y="287"/>
                  </a:cxn>
                  <a:cxn ang="0">
                    <a:pos x="12" y="266"/>
                  </a:cxn>
                  <a:cxn ang="0">
                    <a:pos x="2" y="250"/>
                  </a:cxn>
                  <a:cxn ang="0">
                    <a:pos x="0" y="217"/>
                  </a:cxn>
                  <a:cxn ang="0">
                    <a:pos x="5" y="142"/>
                  </a:cxn>
                  <a:cxn ang="0">
                    <a:pos x="18" y="69"/>
                  </a:cxn>
                </a:cxnLst>
                <a:rect l="0" t="0" r="r" b="b"/>
                <a:pathLst>
                  <a:path w="375" h="336">
                    <a:moveTo>
                      <a:pt x="18" y="69"/>
                    </a:moveTo>
                    <a:lnTo>
                      <a:pt x="31" y="16"/>
                    </a:lnTo>
                    <a:lnTo>
                      <a:pt x="42" y="2"/>
                    </a:lnTo>
                    <a:lnTo>
                      <a:pt x="65" y="0"/>
                    </a:lnTo>
                    <a:lnTo>
                      <a:pt x="161" y="12"/>
                    </a:lnTo>
                    <a:lnTo>
                      <a:pt x="278" y="29"/>
                    </a:lnTo>
                    <a:lnTo>
                      <a:pt x="346" y="41"/>
                    </a:lnTo>
                    <a:lnTo>
                      <a:pt x="361" y="54"/>
                    </a:lnTo>
                    <a:lnTo>
                      <a:pt x="369" y="77"/>
                    </a:lnTo>
                    <a:lnTo>
                      <a:pt x="373" y="164"/>
                    </a:lnTo>
                    <a:lnTo>
                      <a:pt x="375" y="261"/>
                    </a:lnTo>
                    <a:lnTo>
                      <a:pt x="369" y="323"/>
                    </a:lnTo>
                    <a:lnTo>
                      <a:pt x="361" y="333"/>
                    </a:lnTo>
                    <a:lnTo>
                      <a:pt x="339" y="336"/>
                    </a:lnTo>
                    <a:lnTo>
                      <a:pt x="239" y="318"/>
                    </a:lnTo>
                    <a:lnTo>
                      <a:pt x="88" y="287"/>
                    </a:lnTo>
                    <a:lnTo>
                      <a:pt x="12" y="266"/>
                    </a:lnTo>
                    <a:lnTo>
                      <a:pt x="2" y="250"/>
                    </a:lnTo>
                    <a:lnTo>
                      <a:pt x="0" y="217"/>
                    </a:lnTo>
                    <a:lnTo>
                      <a:pt x="5" y="142"/>
                    </a:lnTo>
                    <a:lnTo>
                      <a:pt x="18" y="69"/>
                    </a:lnTo>
                    <a:close/>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 name="Freeform 31"/>
              <p:cNvSpPr>
                <a:spLocks/>
              </p:cNvSpPr>
              <p:nvPr/>
            </p:nvSpPr>
            <p:spPr bwMode="auto">
              <a:xfrm>
                <a:off x="5265738" y="1157288"/>
                <a:ext cx="1096962" cy="519113"/>
              </a:xfrm>
              <a:custGeom>
                <a:avLst/>
                <a:gdLst/>
                <a:ahLst/>
                <a:cxnLst>
                  <a:cxn ang="0">
                    <a:pos x="11" y="114"/>
                  </a:cxn>
                  <a:cxn ang="0">
                    <a:pos x="104" y="57"/>
                  </a:cxn>
                  <a:cxn ang="0">
                    <a:pos x="104" y="73"/>
                  </a:cxn>
                  <a:cxn ang="0">
                    <a:pos x="41" y="115"/>
                  </a:cxn>
                  <a:cxn ang="0">
                    <a:pos x="139" y="126"/>
                  </a:cxn>
                  <a:cxn ang="0">
                    <a:pos x="345" y="161"/>
                  </a:cxn>
                  <a:cxn ang="0">
                    <a:pos x="455" y="170"/>
                  </a:cxn>
                  <a:cxn ang="0">
                    <a:pos x="525" y="168"/>
                  </a:cxn>
                  <a:cxn ang="0">
                    <a:pos x="545" y="165"/>
                  </a:cxn>
                  <a:cxn ang="0">
                    <a:pos x="651" y="16"/>
                  </a:cxn>
                  <a:cxn ang="0">
                    <a:pos x="615" y="0"/>
                  </a:cxn>
                  <a:cxn ang="0">
                    <a:pos x="671" y="0"/>
                  </a:cxn>
                  <a:cxn ang="0">
                    <a:pos x="691" y="21"/>
                  </a:cxn>
                  <a:cxn ang="0">
                    <a:pos x="690" y="82"/>
                  </a:cxn>
                  <a:cxn ang="0">
                    <a:pos x="666" y="129"/>
                  </a:cxn>
                  <a:cxn ang="0">
                    <a:pos x="589" y="279"/>
                  </a:cxn>
                  <a:cxn ang="0">
                    <a:pos x="556" y="324"/>
                  </a:cxn>
                  <a:cxn ang="0">
                    <a:pos x="533" y="327"/>
                  </a:cxn>
                  <a:cxn ang="0">
                    <a:pos x="367" y="297"/>
                  </a:cxn>
                  <a:cxn ang="0">
                    <a:pos x="192" y="273"/>
                  </a:cxn>
                  <a:cxn ang="0">
                    <a:pos x="26" y="259"/>
                  </a:cxn>
                  <a:cxn ang="0">
                    <a:pos x="0" y="257"/>
                  </a:cxn>
                  <a:cxn ang="0">
                    <a:pos x="5" y="210"/>
                  </a:cxn>
                  <a:cxn ang="0">
                    <a:pos x="9" y="163"/>
                  </a:cxn>
                  <a:cxn ang="0">
                    <a:pos x="12" y="138"/>
                  </a:cxn>
                  <a:cxn ang="0">
                    <a:pos x="23" y="156"/>
                  </a:cxn>
                  <a:cxn ang="0">
                    <a:pos x="20" y="195"/>
                  </a:cxn>
                  <a:cxn ang="0">
                    <a:pos x="20" y="234"/>
                  </a:cxn>
                  <a:cxn ang="0">
                    <a:pos x="65" y="249"/>
                  </a:cxn>
                  <a:cxn ang="0">
                    <a:pos x="175" y="256"/>
                  </a:cxn>
                  <a:cxn ang="0">
                    <a:pos x="269" y="263"/>
                  </a:cxn>
                  <a:cxn ang="0">
                    <a:pos x="346" y="276"/>
                  </a:cxn>
                  <a:cxn ang="0">
                    <a:pos x="461" y="294"/>
                  </a:cxn>
                  <a:cxn ang="0">
                    <a:pos x="534" y="305"/>
                  </a:cxn>
                  <a:cxn ang="0">
                    <a:pos x="540" y="285"/>
                  </a:cxn>
                  <a:cxn ang="0">
                    <a:pos x="540" y="238"/>
                  </a:cxn>
                  <a:cxn ang="0">
                    <a:pos x="542" y="187"/>
                  </a:cxn>
                  <a:cxn ang="0">
                    <a:pos x="550" y="201"/>
                  </a:cxn>
                  <a:cxn ang="0">
                    <a:pos x="551" y="258"/>
                  </a:cxn>
                  <a:cxn ang="0">
                    <a:pos x="557" y="288"/>
                  </a:cxn>
                  <a:cxn ang="0">
                    <a:pos x="572" y="275"/>
                  </a:cxn>
                  <a:cxn ang="0">
                    <a:pos x="600" y="223"/>
                  </a:cxn>
                  <a:cxn ang="0">
                    <a:pos x="641" y="150"/>
                  </a:cxn>
                  <a:cxn ang="0">
                    <a:pos x="672" y="90"/>
                  </a:cxn>
                  <a:cxn ang="0">
                    <a:pos x="679" y="72"/>
                  </a:cxn>
                  <a:cxn ang="0">
                    <a:pos x="675" y="27"/>
                  </a:cxn>
                  <a:cxn ang="0">
                    <a:pos x="665" y="21"/>
                  </a:cxn>
                  <a:cxn ang="0">
                    <a:pos x="635" y="70"/>
                  </a:cxn>
                  <a:cxn ang="0">
                    <a:pos x="586" y="132"/>
                  </a:cxn>
                  <a:cxn ang="0">
                    <a:pos x="548" y="181"/>
                  </a:cxn>
                  <a:cxn ang="0">
                    <a:pos x="519" y="185"/>
                  </a:cxn>
                  <a:cxn ang="0">
                    <a:pos x="419" y="182"/>
                  </a:cxn>
                  <a:cxn ang="0">
                    <a:pos x="297" y="170"/>
                  </a:cxn>
                  <a:cxn ang="0">
                    <a:pos x="182" y="152"/>
                  </a:cxn>
                  <a:cxn ang="0">
                    <a:pos x="50" y="131"/>
                  </a:cxn>
                  <a:cxn ang="0">
                    <a:pos x="11" y="114"/>
                  </a:cxn>
                </a:cxnLst>
                <a:rect l="0" t="0" r="r" b="b"/>
                <a:pathLst>
                  <a:path w="691" h="327">
                    <a:moveTo>
                      <a:pt x="11" y="114"/>
                    </a:moveTo>
                    <a:lnTo>
                      <a:pt x="104" y="57"/>
                    </a:lnTo>
                    <a:lnTo>
                      <a:pt x="104" y="73"/>
                    </a:lnTo>
                    <a:lnTo>
                      <a:pt x="41" y="115"/>
                    </a:lnTo>
                    <a:lnTo>
                      <a:pt x="139" y="126"/>
                    </a:lnTo>
                    <a:lnTo>
                      <a:pt x="345" y="161"/>
                    </a:lnTo>
                    <a:lnTo>
                      <a:pt x="455" y="170"/>
                    </a:lnTo>
                    <a:lnTo>
                      <a:pt x="525" y="168"/>
                    </a:lnTo>
                    <a:lnTo>
                      <a:pt x="545" y="165"/>
                    </a:lnTo>
                    <a:lnTo>
                      <a:pt x="651" y="16"/>
                    </a:lnTo>
                    <a:lnTo>
                      <a:pt x="615" y="0"/>
                    </a:lnTo>
                    <a:lnTo>
                      <a:pt x="671" y="0"/>
                    </a:lnTo>
                    <a:lnTo>
                      <a:pt x="691" y="21"/>
                    </a:lnTo>
                    <a:lnTo>
                      <a:pt x="690" y="82"/>
                    </a:lnTo>
                    <a:lnTo>
                      <a:pt x="666" y="129"/>
                    </a:lnTo>
                    <a:lnTo>
                      <a:pt x="589" y="279"/>
                    </a:lnTo>
                    <a:lnTo>
                      <a:pt x="556" y="324"/>
                    </a:lnTo>
                    <a:lnTo>
                      <a:pt x="533" y="327"/>
                    </a:lnTo>
                    <a:lnTo>
                      <a:pt x="367" y="297"/>
                    </a:lnTo>
                    <a:lnTo>
                      <a:pt x="192" y="273"/>
                    </a:lnTo>
                    <a:lnTo>
                      <a:pt x="26" y="259"/>
                    </a:lnTo>
                    <a:lnTo>
                      <a:pt x="0" y="257"/>
                    </a:lnTo>
                    <a:lnTo>
                      <a:pt x="5" y="210"/>
                    </a:lnTo>
                    <a:lnTo>
                      <a:pt x="9" y="163"/>
                    </a:lnTo>
                    <a:lnTo>
                      <a:pt x="12" y="138"/>
                    </a:lnTo>
                    <a:lnTo>
                      <a:pt x="23" y="156"/>
                    </a:lnTo>
                    <a:lnTo>
                      <a:pt x="20" y="195"/>
                    </a:lnTo>
                    <a:lnTo>
                      <a:pt x="20" y="234"/>
                    </a:lnTo>
                    <a:lnTo>
                      <a:pt x="65" y="249"/>
                    </a:lnTo>
                    <a:lnTo>
                      <a:pt x="175" y="256"/>
                    </a:lnTo>
                    <a:lnTo>
                      <a:pt x="269" y="263"/>
                    </a:lnTo>
                    <a:lnTo>
                      <a:pt x="346" y="276"/>
                    </a:lnTo>
                    <a:lnTo>
                      <a:pt x="461" y="294"/>
                    </a:lnTo>
                    <a:lnTo>
                      <a:pt x="534" y="305"/>
                    </a:lnTo>
                    <a:lnTo>
                      <a:pt x="540" y="285"/>
                    </a:lnTo>
                    <a:lnTo>
                      <a:pt x="540" y="238"/>
                    </a:lnTo>
                    <a:lnTo>
                      <a:pt x="542" y="187"/>
                    </a:lnTo>
                    <a:lnTo>
                      <a:pt x="550" y="201"/>
                    </a:lnTo>
                    <a:lnTo>
                      <a:pt x="551" y="258"/>
                    </a:lnTo>
                    <a:lnTo>
                      <a:pt x="557" y="288"/>
                    </a:lnTo>
                    <a:lnTo>
                      <a:pt x="572" y="275"/>
                    </a:lnTo>
                    <a:lnTo>
                      <a:pt x="600" y="223"/>
                    </a:lnTo>
                    <a:lnTo>
                      <a:pt x="641" y="150"/>
                    </a:lnTo>
                    <a:lnTo>
                      <a:pt x="672" y="90"/>
                    </a:lnTo>
                    <a:lnTo>
                      <a:pt x="679" y="72"/>
                    </a:lnTo>
                    <a:lnTo>
                      <a:pt x="675" y="27"/>
                    </a:lnTo>
                    <a:lnTo>
                      <a:pt x="665" y="21"/>
                    </a:lnTo>
                    <a:lnTo>
                      <a:pt x="635" y="70"/>
                    </a:lnTo>
                    <a:lnTo>
                      <a:pt x="586" y="132"/>
                    </a:lnTo>
                    <a:lnTo>
                      <a:pt x="548" y="181"/>
                    </a:lnTo>
                    <a:lnTo>
                      <a:pt x="519" y="185"/>
                    </a:lnTo>
                    <a:lnTo>
                      <a:pt x="419" y="182"/>
                    </a:lnTo>
                    <a:lnTo>
                      <a:pt x="297" y="170"/>
                    </a:lnTo>
                    <a:lnTo>
                      <a:pt x="182" y="152"/>
                    </a:lnTo>
                    <a:lnTo>
                      <a:pt x="50" y="131"/>
                    </a:lnTo>
                    <a:lnTo>
                      <a:pt x="11" y="1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 name="Freeform 32"/>
              <p:cNvSpPr>
                <a:spLocks/>
              </p:cNvSpPr>
              <p:nvPr/>
            </p:nvSpPr>
            <p:spPr bwMode="auto">
              <a:xfrm>
                <a:off x="5491163" y="1230313"/>
                <a:ext cx="547687" cy="161925"/>
              </a:xfrm>
              <a:custGeom>
                <a:avLst/>
                <a:gdLst/>
                <a:ahLst/>
                <a:cxnLst>
                  <a:cxn ang="0">
                    <a:pos x="12" y="10"/>
                  </a:cxn>
                  <a:cxn ang="0">
                    <a:pos x="38" y="0"/>
                  </a:cxn>
                  <a:cxn ang="0">
                    <a:pos x="49" y="5"/>
                  </a:cxn>
                  <a:cxn ang="0">
                    <a:pos x="39" y="22"/>
                  </a:cxn>
                  <a:cxn ang="0">
                    <a:pos x="19" y="29"/>
                  </a:cxn>
                  <a:cxn ang="0">
                    <a:pos x="51" y="51"/>
                  </a:cxn>
                  <a:cxn ang="0">
                    <a:pos x="101" y="62"/>
                  </a:cxn>
                  <a:cxn ang="0">
                    <a:pos x="146" y="65"/>
                  </a:cxn>
                  <a:cxn ang="0">
                    <a:pos x="179" y="68"/>
                  </a:cxn>
                  <a:cxn ang="0">
                    <a:pos x="240" y="71"/>
                  </a:cxn>
                  <a:cxn ang="0">
                    <a:pos x="279" y="74"/>
                  </a:cxn>
                  <a:cxn ang="0">
                    <a:pos x="306" y="71"/>
                  </a:cxn>
                  <a:cxn ang="0">
                    <a:pos x="331" y="60"/>
                  </a:cxn>
                  <a:cxn ang="0">
                    <a:pos x="331" y="49"/>
                  </a:cxn>
                  <a:cxn ang="0">
                    <a:pos x="345" y="55"/>
                  </a:cxn>
                  <a:cxn ang="0">
                    <a:pos x="335" y="91"/>
                  </a:cxn>
                  <a:cxn ang="0">
                    <a:pos x="297" y="102"/>
                  </a:cxn>
                  <a:cxn ang="0">
                    <a:pos x="215" y="93"/>
                  </a:cxn>
                  <a:cxn ang="0">
                    <a:pos x="133" y="88"/>
                  </a:cxn>
                  <a:cxn ang="0">
                    <a:pos x="86" y="86"/>
                  </a:cxn>
                  <a:cxn ang="0">
                    <a:pos x="32" y="63"/>
                  </a:cxn>
                  <a:cxn ang="0">
                    <a:pos x="6" y="50"/>
                  </a:cxn>
                  <a:cxn ang="0">
                    <a:pos x="0" y="27"/>
                  </a:cxn>
                  <a:cxn ang="0">
                    <a:pos x="12" y="10"/>
                  </a:cxn>
                </a:cxnLst>
                <a:rect l="0" t="0" r="r" b="b"/>
                <a:pathLst>
                  <a:path w="345" h="102">
                    <a:moveTo>
                      <a:pt x="12" y="10"/>
                    </a:moveTo>
                    <a:lnTo>
                      <a:pt x="38" y="0"/>
                    </a:lnTo>
                    <a:lnTo>
                      <a:pt x="49" y="5"/>
                    </a:lnTo>
                    <a:lnTo>
                      <a:pt x="39" y="22"/>
                    </a:lnTo>
                    <a:lnTo>
                      <a:pt x="19" y="29"/>
                    </a:lnTo>
                    <a:lnTo>
                      <a:pt x="51" y="51"/>
                    </a:lnTo>
                    <a:lnTo>
                      <a:pt x="101" y="62"/>
                    </a:lnTo>
                    <a:lnTo>
                      <a:pt x="146" y="65"/>
                    </a:lnTo>
                    <a:lnTo>
                      <a:pt x="179" y="68"/>
                    </a:lnTo>
                    <a:lnTo>
                      <a:pt x="240" y="71"/>
                    </a:lnTo>
                    <a:lnTo>
                      <a:pt x="279" y="74"/>
                    </a:lnTo>
                    <a:lnTo>
                      <a:pt x="306" y="71"/>
                    </a:lnTo>
                    <a:lnTo>
                      <a:pt x="331" y="60"/>
                    </a:lnTo>
                    <a:lnTo>
                      <a:pt x="331" y="49"/>
                    </a:lnTo>
                    <a:lnTo>
                      <a:pt x="345" y="55"/>
                    </a:lnTo>
                    <a:lnTo>
                      <a:pt x="335" y="91"/>
                    </a:lnTo>
                    <a:lnTo>
                      <a:pt x="297" y="102"/>
                    </a:lnTo>
                    <a:lnTo>
                      <a:pt x="215" y="93"/>
                    </a:lnTo>
                    <a:lnTo>
                      <a:pt x="133" y="88"/>
                    </a:lnTo>
                    <a:lnTo>
                      <a:pt x="86" y="86"/>
                    </a:lnTo>
                    <a:lnTo>
                      <a:pt x="32" y="63"/>
                    </a:lnTo>
                    <a:lnTo>
                      <a:pt x="6" y="50"/>
                    </a:lnTo>
                    <a:lnTo>
                      <a:pt x="0" y="27"/>
                    </a:lnTo>
                    <a:lnTo>
                      <a:pt x="12"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33"/>
              <p:cNvSpPr>
                <a:spLocks/>
              </p:cNvSpPr>
              <p:nvPr/>
            </p:nvSpPr>
            <p:spPr bwMode="auto">
              <a:xfrm>
                <a:off x="5376863" y="1419225"/>
                <a:ext cx="61912" cy="55563"/>
              </a:xfrm>
              <a:custGeom>
                <a:avLst/>
                <a:gdLst/>
                <a:ahLst/>
                <a:cxnLst>
                  <a:cxn ang="0">
                    <a:pos x="7" y="0"/>
                  </a:cxn>
                  <a:cxn ang="0">
                    <a:pos x="39" y="4"/>
                  </a:cxn>
                  <a:cxn ang="0">
                    <a:pos x="35" y="35"/>
                  </a:cxn>
                  <a:cxn ang="0">
                    <a:pos x="0" y="30"/>
                  </a:cxn>
                  <a:cxn ang="0">
                    <a:pos x="7" y="0"/>
                  </a:cxn>
                </a:cxnLst>
                <a:rect l="0" t="0" r="r" b="b"/>
                <a:pathLst>
                  <a:path w="39" h="35">
                    <a:moveTo>
                      <a:pt x="7" y="0"/>
                    </a:moveTo>
                    <a:lnTo>
                      <a:pt x="39" y="4"/>
                    </a:lnTo>
                    <a:lnTo>
                      <a:pt x="35" y="35"/>
                    </a:lnTo>
                    <a:lnTo>
                      <a:pt x="0" y="30"/>
                    </a:lnTo>
                    <a:lnTo>
                      <a:pt x="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34"/>
              <p:cNvSpPr>
                <a:spLocks/>
              </p:cNvSpPr>
              <p:nvPr/>
            </p:nvSpPr>
            <p:spPr bwMode="auto">
              <a:xfrm>
                <a:off x="5483225" y="1430338"/>
                <a:ext cx="60325" cy="55563"/>
              </a:xfrm>
              <a:custGeom>
                <a:avLst/>
                <a:gdLst/>
                <a:ahLst/>
                <a:cxnLst>
                  <a:cxn ang="0">
                    <a:pos x="6" y="0"/>
                  </a:cxn>
                  <a:cxn ang="0">
                    <a:pos x="38" y="4"/>
                  </a:cxn>
                  <a:cxn ang="0">
                    <a:pos x="35" y="35"/>
                  </a:cxn>
                  <a:cxn ang="0">
                    <a:pos x="0" y="29"/>
                  </a:cxn>
                  <a:cxn ang="0">
                    <a:pos x="6" y="0"/>
                  </a:cxn>
                </a:cxnLst>
                <a:rect l="0" t="0" r="r" b="b"/>
                <a:pathLst>
                  <a:path w="38" h="35">
                    <a:moveTo>
                      <a:pt x="6" y="0"/>
                    </a:moveTo>
                    <a:lnTo>
                      <a:pt x="38" y="4"/>
                    </a:lnTo>
                    <a:lnTo>
                      <a:pt x="35" y="35"/>
                    </a:lnTo>
                    <a:lnTo>
                      <a:pt x="0" y="29"/>
                    </a:lnTo>
                    <a:lnTo>
                      <a:pt x="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35"/>
              <p:cNvSpPr>
                <a:spLocks/>
              </p:cNvSpPr>
              <p:nvPr/>
            </p:nvSpPr>
            <p:spPr bwMode="auto">
              <a:xfrm>
                <a:off x="5826125" y="1482725"/>
                <a:ext cx="230187" cy="60325"/>
              </a:xfrm>
              <a:custGeom>
                <a:avLst/>
                <a:gdLst/>
                <a:ahLst/>
                <a:cxnLst>
                  <a:cxn ang="0">
                    <a:pos x="3" y="0"/>
                  </a:cxn>
                  <a:cxn ang="0">
                    <a:pos x="144" y="14"/>
                  </a:cxn>
                  <a:cxn ang="0">
                    <a:pos x="145" y="38"/>
                  </a:cxn>
                  <a:cxn ang="0">
                    <a:pos x="0" y="25"/>
                  </a:cxn>
                  <a:cxn ang="0">
                    <a:pos x="3" y="0"/>
                  </a:cxn>
                </a:cxnLst>
                <a:rect l="0" t="0" r="r" b="b"/>
                <a:pathLst>
                  <a:path w="145" h="38">
                    <a:moveTo>
                      <a:pt x="3" y="0"/>
                    </a:moveTo>
                    <a:lnTo>
                      <a:pt x="144" y="14"/>
                    </a:lnTo>
                    <a:lnTo>
                      <a:pt x="145" y="38"/>
                    </a:lnTo>
                    <a:lnTo>
                      <a:pt x="0" y="25"/>
                    </a:lnTo>
                    <a:lnTo>
                      <a:pt x="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36"/>
              <p:cNvSpPr>
                <a:spLocks/>
              </p:cNvSpPr>
              <p:nvPr/>
            </p:nvSpPr>
            <p:spPr bwMode="auto">
              <a:xfrm>
                <a:off x="5330825" y="504825"/>
                <a:ext cx="1008062" cy="784225"/>
              </a:xfrm>
              <a:custGeom>
                <a:avLst/>
                <a:gdLst/>
                <a:ahLst/>
                <a:cxnLst>
                  <a:cxn ang="0">
                    <a:pos x="35" y="414"/>
                  </a:cxn>
                  <a:cxn ang="0">
                    <a:pos x="21" y="393"/>
                  </a:cxn>
                  <a:cxn ang="0">
                    <a:pos x="15" y="361"/>
                  </a:cxn>
                  <a:cxn ang="0">
                    <a:pos x="23" y="292"/>
                  </a:cxn>
                  <a:cxn ang="0">
                    <a:pos x="40" y="180"/>
                  </a:cxn>
                  <a:cxn ang="0">
                    <a:pos x="56" y="97"/>
                  </a:cxn>
                  <a:cxn ang="0">
                    <a:pos x="70" y="78"/>
                  </a:cxn>
                  <a:cxn ang="0">
                    <a:pos x="92" y="57"/>
                  </a:cxn>
                  <a:cxn ang="0">
                    <a:pos x="141" y="46"/>
                  </a:cxn>
                  <a:cxn ang="0">
                    <a:pos x="224" y="36"/>
                  </a:cxn>
                  <a:cxn ang="0">
                    <a:pos x="293" y="29"/>
                  </a:cxn>
                  <a:cxn ang="0">
                    <a:pos x="325" y="16"/>
                  </a:cxn>
                  <a:cxn ang="0">
                    <a:pos x="378" y="19"/>
                  </a:cxn>
                  <a:cxn ang="0">
                    <a:pos x="470" y="43"/>
                  </a:cxn>
                  <a:cxn ang="0">
                    <a:pos x="547" y="51"/>
                  </a:cxn>
                  <a:cxn ang="0">
                    <a:pos x="581" y="49"/>
                  </a:cxn>
                  <a:cxn ang="0">
                    <a:pos x="607" y="60"/>
                  </a:cxn>
                  <a:cxn ang="0">
                    <a:pos x="617" y="108"/>
                  </a:cxn>
                  <a:cxn ang="0">
                    <a:pos x="616" y="197"/>
                  </a:cxn>
                  <a:cxn ang="0">
                    <a:pos x="616" y="266"/>
                  </a:cxn>
                  <a:cxn ang="0">
                    <a:pos x="606" y="296"/>
                  </a:cxn>
                  <a:cxn ang="0">
                    <a:pos x="573" y="369"/>
                  </a:cxn>
                  <a:cxn ang="0">
                    <a:pos x="534" y="442"/>
                  </a:cxn>
                  <a:cxn ang="0">
                    <a:pos x="511" y="469"/>
                  </a:cxn>
                  <a:cxn ang="0">
                    <a:pos x="498" y="480"/>
                  </a:cxn>
                  <a:cxn ang="0">
                    <a:pos x="513" y="494"/>
                  </a:cxn>
                  <a:cxn ang="0">
                    <a:pos x="538" y="465"/>
                  </a:cxn>
                  <a:cxn ang="0">
                    <a:pos x="575" y="399"/>
                  </a:cxn>
                  <a:cxn ang="0">
                    <a:pos x="610" y="329"/>
                  </a:cxn>
                  <a:cxn ang="0">
                    <a:pos x="622" y="294"/>
                  </a:cxn>
                  <a:cxn ang="0">
                    <a:pos x="629" y="261"/>
                  </a:cxn>
                  <a:cxn ang="0">
                    <a:pos x="632" y="203"/>
                  </a:cxn>
                  <a:cxn ang="0">
                    <a:pos x="635" y="115"/>
                  </a:cxn>
                  <a:cxn ang="0">
                    <a:pos x="626" y="67"/>
                  </a:cxn>
                  <a:cxn ang="0">
                    <a:pos x="613" y="43"/>
                  </a:cxn>
                  <a:cxn ang="0">
                    <a:pos x="589" y="33"/>
                  </a:cxn>
                  <a:cxn ang="0">
                    <a:pos x="557" y="38"/>
                  </a:cxn>
                  <a:cxn ang="0">
                    <a:pos x="508" y="34"/>
                  </a:cxn>
                  <a:cxn ang="0">
                    <a:pos x="448" y="24"/>
                  </a:cxn>
                  <a:cxn ang="0">
                    <a:pos x="386" y="5"/>
                  </a:cxn>
                  <a:cxn ang="0">
                    <a:pos x="344" y="0"/>
                  </a:cxn>
                  <a:cxn ang="0">
                    <a:pos x="322" y="5"/>
                  </a:cxn>
                  <a:cxn ang="0">
                    <a:pos x="269" y="21"/>
                  </a:cxn>
                  <a:cxn ang="0">
                    <a:pos x="176" y="30"/>
                  </a:cxn>
                  <a:cxn ang="0">
                    <a:pos x="83" y="45"/>
                  </a:cxn>
                  <a:cxn ang="0">
                    <a:pos x="54" y="72"/>
                  </a:cxn>
                  <a:cxn ang="0">
                    <a:pos x="33" y="111"/>
                  </a:cxn>
                  <a:cxn ang="0">
                    <a:pos x="18" y="192"/>
                  </a:cxn>
                  <a:cxn ang="0">
                    <a:pos x="9" y="269"/>
                  </a:cxn>
                  <a:cxn ang="0">
                    <a:pos x="0" y="351"/>
                  </a:cxn>
                  <a:cxn ang="0">
                    <a:pos x="7" y="397"/>
                  </a:cxn>
                  <a:cxn ang="0">
                    <a:pos x="18" y="425"/>
                  </a:cxn>
                  <a:cxn ang="0">
                    <a:pos x="41" y="437"/>
                  </a:cxn>
                  <a:cxn ang="0">
                    <a:pos x="54" y="435"/>
                  </a:cxn>
                  <a:cxn ang="0">
                    <a:pos x="35" y="414"/>
                  </a:cxn>
                </a:cxnLst>
                <a:rect l="0" t="0" r="r" b="b"/>
                <a:pathLst>
                  <a:path w="635" h="494">
                    <a:moveTo>
                      <a:pt x="35" y="414"/>
                    </a:moveTo>
                    <a:lnTo>
                      <a:pt x="21" y="393"/>
                    </a:lnTo>
                    <a:lnTo>
                      <a:pt x="15" y="361"/>
                    </a:lnTo>
                    <a:lnTo>
                      <a:pt x="23" y="292"/>
                    </a:lnTo>
                    <a:lnTo>
                      <a:pt x="40" y="180"/>
                    </a:lnTo>
                    <a:lnTo>
                      <a:pt x="56" y="97"/>
                    </a:lnTo>
                    <a:lnTo>
                      <a:pt x="70" y="78"/>
                    </a:lnTo>
                    <a:lnTo>
                      <a:pt x="92" y="57"/>
                    </a:lnTo>
                    <a:lnTo>
                      <a:pt x="141" y="46"/>
                    </a:lnTo>
                    <a:lnTo>
                      <a:pt x="224" y="36"/>
                    </a:lnTo>
                    <a:lnTo>
                      <a:pt x="293" y="29"/>
                    </a:lnTo>
                    <a:lnTo>
                      <a:pt x="325" y="16"/>
                    </a:lnTo>
                    <a:lnTo>
                      <a:pt x="378" y="19"/>
                    </a:lnTo>
                    <a:lnTo>
                      <a:pt x="470" y="43"/>
                    </a:lnTo>
                    <a:lnTo>
                      <a:pt x="547" y="51"/>
                    </a:lnTo>
                    <a:lnTo>
                      <a:pt x="581" y="49"/>
                    </a:lnTo>
                    <a:lnTo>
                      <a:pt x="607" y="60"/>
                    </a:lnTo>
                    <a:lnTo>
                      <a:pt x="617" y="108"/>
                    </a:lnTo>
                    <a:lnTo>
                      <a:pt x="616" y="197"/>
                    </a:lnTo>
                    <a:lnTo>
                      <a:pt x="616" y="266"/>
                    </a:lnTo>
                    <a:lnTo>
                      <a:pt x="606" y="296"/>
                    </a:lnTo>
                    <a:lnTo>
                      <a:pt x="573" y="369"/>
                    </a:lnTo>
                    <a:lnTo>
                      <a:pt x="534" y="442"/>
                    </a:lnTo>
                    <a:lnTo>
                      <a:pt x="511" y="469"/>
                    </a:lnTo>
                    <a:lnTo>
                      <a:pt x="498" y="480"/>
                    </a:lnTo>
                    <a:lnTo>
                      <a:pt x="513" y="494"/>
                    </a:lnTo>
                    <a:lnTo>
                      <a:pt x="538" y="465"/>
                    </a:lnTo>
                    <a:lnTo>
                      <a:pt x="575" y="399"/>
                    </a:lnTo>
                    <a:lnTo>
                      <a:pt x="610" y="329"/>
                    </a:lnTo>
                    <a:lnTo>
                      <a:pt x="622" y="294"/>
                    </a:lnTo>
                    <a:lnTo>
                      <a:pt x="629" y="261"/>
                    </a:lnTo>
                    <a:lnTo>
                      <a:pt x="632" y="203"/>
                    </a:lnTo>
                    <a:lnTo>
                      <a:pt x="635" y="115"/>
                    </a:lnTo>
                    <a:lnTo>
                      <a:pt x="626" y="67"/>
                    </a:lnTo>
                    <a:lnTo>
                      <a:pt x="613" y="43"/>
                    </a:lnTo>
                    <a:lnTo>
                      <a:pt x="589" y="33"/>
                    </a:lnTo>
                    <a:lnTo>
                      <a:pt x="557" y="38"/>
                    </a:lnTo>
                    <a:lnTo>
                      <a:pt x="508" y="34"/>
                    </a:lnTo>
                    <a:lnTo>
                      <a:pt x="448" y="24"/>
                    </a:lnTo>
                    <a:lnTo>
                      <a:pt x="386" y="5"/>
                    </a:lnTo>
                    <a:lnTo>
                      <a:pt x="344" y="0"/>
                    </a:lnTo>
                    <a:lnTo>
                      <a:pt x="322" y="5"/>
                    </a:lnTo>
                    <a:lnTo>
                      <a:pt x="269" y="21"/>
                    </a:lnTo>
                    <a:lnTo>
                      <a:pt x="176" y="30"/>
                    </a:lnTo>
                    <a:lnTo>
                      <a:pt x="83" y="45"/>
                    </a:lnTo>
                    <a:lnTo>
                      <a:pt x="54" y="72"/>
                    </a:lnTo>
                    <a:lnTo>
                      <a:pt x="33" y="111"/>
                    </a:lnTo>
                    <a:lnTo>
                      <a:pt x="18" y="192"/>
                    </a:lnTo>
                    <a:lnTo>
                      <a:pt x="9" y="269"/>
                    </a:lnTo>
                    <a:lnTo>
                      <a:pt x="0" y="351"/>
                    </a:lnTo>
                    <a:lnTo>
                      <a:pt x="7" y="397"/>
                    </a:lnTo>
                    <a:lnTo>
                      <a:pt x="18" y="425"/>
                    </a:lnTo>
                    <a:lnTo>
                      <a:pt x="41" y="437"/>
                    </a:lnTo>
                    <a:lnTo>
                      <a:pt x="54" y="435"/>
                    </a:lnTo>
                    <a:lnTo>
                      <a:pt x="35" y="4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37"/>
              <p:cNvSpPr>
                <a:spLocks/>
              </p:cNvSpPr>
              <p:nvPr/>
            </p:nvSpPr>
            <p:spPr bwMode="auto">
              <a:xfrm>
                <a:off x="5383213" y="574675"/>
                <a:ext cx="923925" cy="722313"/>
              </a:xfrm>
              <a:custGeom>
                <a:avLst/>
                <a:gdLst/>
                <a:ahLst/>
                <a:cxnLst>
                  <a:cxn ang="0">
                    <a:pos x="0" y="374"/>
                  </a:cxn>
                  <a:cxn ang="0">
                    <a:pos x="86" y="394"/>
                  </a:cxn>
                  <a:cxn ang="0">
                    <a:pos x="206" y="415"/>
                  </a:cxn>
                  <a:cxn ang="0">
                    <a:pos x="304" y="432"/>
                  </a:cxn>
                  <a:cxn ang="0">
                    <a:pos x="393" y="435"/>
                  </a:cxn>
                  <a:cxn ang="0">
                    <a:pos x="452" y="435"/>
                  </a:cxn>
                  <a:cxn ang="0">
                    <a:pos x="469" y="430"/>
                  </a:cxn>
                  <a:cxn ang="0">
                    <a:pos x="477" y="387"/>
                  </a:cxn>
                  <a:cxn ang="0">
                    <a:pos x="474" y="271"/>
                  </a:cxn>
                  <a:cxn ang="0">
                    <a:pos x="470" y="130"/>
                  </a:cxn>
                  <a:cxn ang="0">
                    <a:pos x="465" y="79"/>
                  </a:cxn>
                  <a:cxn ang="0">
                    <a:pos x="456" y="59"/>
                  </a:cxn>
                  <a:cxn ang="0">
                    <a:pos x="303" y="52"/>
                  </a:cxn>
                  <a:cxn ang="0">
                    <a:pos x="156" y="31"/>
                  </a:cxn>
                  <a:cxn ang="0">
                    <a:pos x="75" y="19"/>
                  </a:cxn>
                  <a:cxn ang="0">
                    <a:pos x="47" y="19"/>
                  </a:cxn>
                  <a:cxn ang="0">
                    <a:pos x="65" y="2"/>
                  </a:cxn>
                  <a:cxn ang="0">
                    <a:pos x="99" y="11"/>
                  </a:cxn>
                  <a:cxn ang="0">
                    <a:pos x="200" y="24"/>
                  </a:cxn>
                  <a:cxn ang="0">
                    <a:pos x="296" y="34"/>
                  </a:cxn>
                  <a:cxn ang="0">
                    <a:pos x="382" y="40"/>
                  </a:cxn>
                  <a:cxn ang="0">
                    <a:pos x="463" y="45"/>
                  </a:cxn>
                  <a:cxn ang="0">
                    <a:pos x="530" y="26"/>
                  </a:cxn>
                  <a:cxn ang="0">
                    <a:pos x="571" y="0"/>
                  </a:cxn>
                  <a:cxn ang="0">
                    <a:pos x="582" y="18"/>
                  </a:cxn>
                  <a:cxn ang="0">
                    <a:pos x="546" y="34"/>
                  </a:cxn>
                  <a:cxn ang="0">
                    <a:pos x="494" y="56"/>
                  </a:cxn>
                  <a:cxn ang="0">
                    <a:pos x="477" y="64"/>
                  </a:cxn>
                  <a:cxn ang="0">
                    <a:pos x="483" y="139"/>
                  </a:cxn>
                  <a:cxn ang="0">
                    <a:pos x="486" y="212"/>
                  </a:cxn>
                  <a:cxn ang="0">
                    <a:pos x="487" y="278"/>
                  </a:cxn>
                  <a:cxn ang="0">
                    <a:pos x="488" y="342"/>
                  </a:cxn>
                  <a:cxn ang="0">
                    <a:pos x="490" y="390"/>
                  </a:cxn>
                  <a:cxn ang="0">
                    <a:pos x="489" y="430"/>
                  </a:cxn>
                  <a:cxn ang="0">
                    <a:pos x="479" y="449"/>
                  </a:cxn>
                  <a:cxn ang="0">
                    <a:pos x="409" y="455"/>
                  </a:cxn>
                  <a:cxn ang="0">
                    <a:pos x="291" y="445"/>
                  </a:cxn>
                  <a:cxn ang="0">
                    <a:pos x="170" y="421"/>
                  </a:cxn>
                  <a:cxn ang="0">
                    <a:pos x="80" y="406"/>
                  </a:cxn>
                  <a:cxn ang="0">
                    <a:pos x="6" y="393"/>
                  </a:cxn>
                  <a:cxn ang="0">
                    <a:pos x="0" y="374"/>
                  </a:cxn>
                </a:cxnLst>
                <a:rect l="0" t="0" r="r" b="b"/>
                <a:pathLst>
                  <a:path w="582" h="455">
                    <a:moveTo>
                      <a:pt x="0" y="374"/>
                    </a:moveTo>
                    <a:lnTo>
                      <a:pt x="86" y="394"/>
                    </a:lnTo>
                    <a:lnTo>
                      <a:pt x="206" y="415"/>
                    </a:lnTo>
                    <a:lnTo>
                      <a:pt x="304" y="432"/>
                    </a:lnTo>
                    <a:lnTo>
                      <a:pt x="393" y="435"/>
                    </a:lnTo>
                    <a:lnTo>
                      <a:pt x="452" y="435"/>
                    </a:lnTo>
                    <a:lnTo>
                      <a:pt x="469" y="430"/>
                    </a:lnTo>
                    <a:lnTo>
                      <a:pt x="477" y="387"/>
                    </a:lnTo>
                    <a:lnTo>
                      <a:pt x="474" y="271"/>
                    </a:lnTo>
                    <a:lnTo>
                      <a:pt x="470" y="130"/>
                    </a:lnTo>
                    <a:lnTo>
                      <a:pt x="465" y="79"/>
                    </a:lnTo>
                    <a:lnTo>
                      <a:pt x="456" y="59"/>
                    </a:lnTo>
                    <a:lnTo>
                      <a:pt x="303" y="52"/>
                    </a:lnTo>
                    <a:lnTo>
                      <a:pt x="156" y="31"/>
                    </a:lnTo>
                    <a:lnTo>
                      <a:pt x="75" y="19"/>
                    </a:lnTo>
                    <a:lnTo>
                      <a:pt x="47" y="19"/>
                    </a:lnTo>
                    <a:lnTo>
                      <a:pt x="65" y="2"/>
                    </a:lnTo>
                    <a:lnTo>
                      <a:pt x="99" y="11"/>
                    </a:lnTo>
                    <a:lnTo>
                      <a:pt x="200" y="24"/>
                    </a:lnTo>
                    <a:lnTo>
                      <a:pt x="296" y="34"/>
                    </a:lnTo>
                    <a:lnTo>
                      <a:pt x="382" y="40"/>
                    </a:lnTo>
                    <a:lnTo>
                      <a:pt x="463" y="45"/>
                    </a:lnTo>
                    <a:lnTo>
                      <a:pt x="530" y="26"/>
                    </a:lnTo>
                    <a:lnTo>
                      <a:pt x="571" y="0"/>
                    </a:lnTo>
                    <a:lnTo>
                      <a:pt x="582" y="18"/>
                    </a:lnTo>
                    <a:lnTo>
                      <a:pt x="546" y="34"/>
                    </a:lnTo>
                    <a:lnTo>
                      <a:pt x="494" y="56"/>
                    </a:lnTo>
                    <a:lnTo>
                      <a:pt x="477" y="64"/>
                    </a:lnTo>
                    <a:lnTo>
                      <a:pt x="483" y="139"/>
                    </a:lnTo>
                    <a:lnTo>
                      <a:pt x="486" y="212"/>
                    </a:lnTo>
                    <a:lnTo>
                      <a:pt x="487" y="278"/>
                    </a:lnTo>
                    <a:lnTo>
                      <a:pt x="488" y="342"/>
                    </a:lnTo>
                    <a:lnTo>
                      <a:pt x="490" y="390"/>
                    </a:lnTo>
                    <a:lnTo>
                      <a:pt x="489" y="430"/>
                    </a:lnTo>
                    <a:lnTo>
                      <a:pt x="479" y="449"/>
                    </a:lnTo>
                    <a:lnTo>
                      <a:pt x="409" y="455"/>
                    </a:lnTo>
                    <a:lnTo>
                      <a:pt x="291" y="445"/>
                    </a:lnTo>
                    <a:lnTo>
                      <a:pt x="170" y="421"/>
                    </a:lnTo>
                    <a:lnTo>
                      <a:pt x="80" y="406"/>
                    </a:lnTo>
                    <a:lnTo>
                      <a:pt x="6" y="393"/>
                    </a:lnTo>
                    <a:lnTo>
                      <a:pt x="0" y="3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38"/>
              <p:cNvSpPr>
                <a:spLocks/>
              </p:cNvSpPr>
              <p:nvPr/>
            </p:nvSpPr>
            <p:spPr bwMode="auto">
              <a:xfrm>
                <a:off x="5543550" y="666750"/>
                <a:ext cx="511175" cy="554038"/>
              </a:xfrm>
              <a:custGeom>
                <a:avLst/>
                <a:gdLst/>
                <a:ahLst/>
                <a:cxnLst>
                  <a:cxn ang="0">
                    <a:pos x="0" y="0"/>
                  </a:cxn>
                  <a:cxn ang="0">
                    <a:pos x="119" y="14"/>
                  </a:cxn>
                  <a:cxn ang="0">
                    <a:pos x="203" y="24"/>
                  </a:cxn>
                  <a:cxn ang="0">
                    <a:pos x="295" y="40"/>
                  </a:cxn>
                  <a:cxn ang="0">
                    <a:pos x="308" y="52"/>
                  </a:cxn>
                  <a:cxn ang="0">
                    <a:pos x="316" y="71"/>
                  </a:cxn>
                  <a:cxn ang="0">
                    <a:pos x="322" y="159"/>
                  </a:cxn>
                  <a:cxn ang="0">
                    <a:pos x="322" y="259"/>
                  </a:cxn>
                  <a:cxn ang="0">
                    <a:pos x="319" y="328"/>
                  </a:cxn>
                  <a:cxn ang="0">
                    <a:pos x="308" y="348"/>
                  </a:cxn>
                  <a:cxn ang="0">
                    <a:pos x="288" y="349"/>
                  </a:cxn>
                  <a:cxn ang="0">
                    <a:pos x="184" y="321"/>
                  </a:cxn>
                  <a:cxn ang="0">
                    <a:pos x="295" y="330"/>
                  </a:cxn>
                  <a:cxn ang="0">
                    <a:pos x="303" y="326"/>
                  </a:cxn>
                  <a:cxn ang="0">
                    <a:pos x="308" y="279"/>
                  </a:cxn>
                  <a:cxn ang="0">
                    <a:pos x="310" y="213"/>
                  </a:cxn>
                  <a:cxn ang="0">
                    <a:pos x="306" y="123"/>
                  </a:cxn>
                  <a:cxn ang="0">
                    <a:pos x="300" y="66"/>
                  </a:cxn>
                  <a:cxn ang="0">
                    <a:pos x="288" y="54"/>
                  </a:cxn>
                  <a:cxn ang="0">
                    <a:pos x="222" y="42"/>
                  </a:cxn>
                  <a:cxn ang="0">
                    <a:pos x="131" y="30"/>
                  </a:cxn>
                  <a:cxn ang="0">
                    <a:pos x="58" y="16"/>
                  </a:cxn>
                  <a:cxn ang="0">
                    <a:pos x="0" y="0"/>
                  </a:cxn>
                </a:cxnLst>
                <a:rect l="0" t="0" r="r" b="b"/>
                <a:pathLst>
                  <a:path w="322" h="349">
                    <a:moveTo>
                      <a:pt x="0" y="0"/>
                    </a:moveTo>
                    <a:lnTo>
                      <a:pt x="119" y="14"/>
                    </a:lnTo>
                    <a:lnTo>
                      <a:pt x="203" y="24"/>
                    </a:lnTo>
                    <a:lnTo>
                      <a:pt x="295" y="40"/>
                    </a:lnTo>
                    <a:lnTo>
                      <a:pt x="308" y="52"/>
                    </a:lnTo>
                    <a:lnTo>
                      <a:pt x="316" y="71"/>
                    </a:lnTo>
                    <a:lnTo>
                      <a:pt x="322" y="159"/>
                    </a:lnTo>
                    <a:lnTo>
                      <a:pt x="322" y="259"/>
                    </a:lnTo>
                    <a:lnTo>
                      <a:pt x="319" y="328"/>
                    </a:lnTo>
                    <a:lnTo>
                      <a:pt x="308" y="348"/>
                    </a:lnTo>
                    <a:lnTo>
                      <a:pt x="288" y="349"/>
                    </a:lnTo>
                    <a:lnTo>
                      <a:pt x="184" y="321"/>
                    </a:lnTo>
                    <a:lnTo>
                      <a:pt x="295" y="330"/>
                    </a:lnTo>
                    <a:lnTo>
                      <a:pt x="303" y="326"/>
                    </a:lnTo>
                    <a:lnTo>
                      <a:pt x="308" y="279"/>
                    </a:lnTo>
                    <a:lnTo>
                      <a:pt x="310" y="213"/>
                    </a:lnTo>
                    <a:lnTo>
                      <a:pt x="306" y="123"/>
                    </a:lnTo>
                    <a:lnTo>
                      <a:pt x="300" y="66"/>
                    </a:lnTo>
                    <a:lnTo>
                      <a:pt x="288" y="54"/>
                    </a:lnTo>
                    <a:lnTo>
                      <a:pt x="222" y="42"/>
                    </a:lnTo>
                    <a:lnTo>
                      <a:pt x="131" y="30"/>
                    </a:lnTo>
                    <a:lnTo>
                      <a:pt x="58" y="16"/>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39"/>
              <p:cNvSpPr>
                <a:spLocks/>
              </p:cNvSpPr>
              <p:nvPr/>
            </p:nvSpPr>
            <p:spPr bwMode="auto">
              <a:xfrm>
                <a:off x="5443538" y="660400"/>
                <a:ext cx="538162" cy="552450"/>
              </a:xfrm>
              <a:custGeom>
                <a:avLst/>
                <a:gdLst/>
                <a:ahLst/>
                <a:cxnLst>
                  <a:cxn ang="0">
                    <a:pos x="192" y="20"/>
                  </a:cxn>
                  <a:cxn ang="0">
                    <a:pos x="76" y="1"/>
                  </a:cxn>
                  <a:cxn ang="0">
                    <a:pos x="42" y="0"/>
                  </a:cxn>
                  <a:cxn ang="0">
                    <a:pos x="33" y="13"/>
                  </a:cxn>
                  <a:cxn ang="0">
                    <a:pos x="24" y="37"/>
                  </a:cxn>
                  <a:cxn ang="0">
                    <a:pos x="9" y="106"/>
                  </a:cxn>
                  <a:cxn ang="0">
                    <a:pos x="1" y="174"/>
                  </a:cxn>
                  <a:cxn ang="0">
                    <a:pos x="0" y="244"/>
                  </a:cxn>
                  <a:cxn ang="0">
                    <a:pos x="10" y="271"/>
                  </a:cxn>
                  <a:cxn ang="0">
                    <a:pos x="15" y="280"/>
                  </a:cxn>
                  <a:cxn ang="0">
                    <a:pos x="89" y="300"/>
                  </a:cxn>
                  <a:cxn ang="0">
                    <a:pos x="183" y="319"/>
                  </a:cxn>
                  <a:cxn ang="0">
                    <a:pos x="254" y="331"/>
                  </a:cxn>
                  <a:cxn ang="0">
                    <a:pos x="339" y="348"/>
                  </a:cxn>
                  <a:cxn ang="0">
                    <a:pos x="337" y="337"/>
                  </a:cxn>
                  <a:cxn ang="0">
                    <a:pos x="272" y="322"/>
                  </a:cxn>
                  <a:cxn ang="0">
                    <a:pos x="185" y="302"/>
                  </a:cxn>
                  <a:cxn ang="0">
                    <a:pos x="69" y="281"/>
                  </a:cxn>
                  <a:cxn ang="0">
                    <a:pos x="27" y="262"/>
                  </a:cxn>
                  <a:cxn ang="0">
                    <a:pos x="15" y="250"/>
                  </a:cxn>
                  <a:cxn ang="0">
                    <a:pos x="13" y="229"/>
                  </a:cxn>
                  <a:cxn ang="0">
                    <a:pos x="15" y="171"/>
                  </a:cxn>
                  <a:cxn ang="0">
                    <a:pos x="26" y="101"/>
                  </a:cxn>
                  <a:cxn ang="0">
                    <a:pos x="42" y="32"/>
                  </a:cxn>
                  <a:cxn ang="0">
                    <a:pos x="51" y="16"/>
                  </a:cxn>
                  <a:cxn ang="0">
                    <a:pos x="132" y="18"/>
                  </a:cxn>
                  <a:cxn ang="0">
                    <a:pos x="192" y="20"/>
                  </a:cxn>
                </a:cxnLst>
                <a:rect l="0" t="0" r="r" b="b"/>
                <a:pathLst>
                  <a:path w="339" h="348">
                    <a:moveTo>
                      <a:pt x="192" y="20"/>
                    </a:moveTo>
                    <a:lnTo>
                      <a:pt x="76" y="1"/>
                    </a:lnTo>
                    <a:lnTo>
                      <a:pt x="42" y="0"/>
                    </a:lnTo>
                    <a:lnTo>
                      <a:pt x="33" y="13"/>
                    </a:lnTo>
                    <a:lnTo>
                      <a:pt x="24" y="37"/>
                    </a:lnTo>
                    <a:lnTo>
                      <a:pt x="9" y="106"/>
                    </a:lnTo>
                    <a:lnTo>
                      <a:pt x="1" y="174"/>
                    </a:lnTo>
                    <a:lnTo>
                      <a:pt x="0" y="244"/>
                    </a:lnTo>
                    <a:lnTo>
                      <a:pt x="10" y="271"/>
                    </a:lnTo>
                    <a:lnTo>
                      <a:pt x="15" y="280"/>
                    </a:lnTo>
                    <a:lnTo>
                      <a:pt x="89" y="300"/>
                    </a:lnTo>
                    <a:lnTo>
                      <a:pt x="183" y="319"/>
                    </a:lnTo>
                    <a:lnTo>
                      <a:pt x="254" y="331"/>
                    </a:lnTo>
                    <a:lnTo>
                      <a:pt x="339" y="348"/>
                    </a:lnTo>
                    <a:lnTo>
                      <a:pt x="337" y="337"/>
                    </a:lnTo>
                    <a:lnTo>
                      <a:pt x="272" y="322"/>
                    </a:lnTo>
                    <a:lnTo>
                      <a:pt x="185" y="302"/>
                    </a:lnTo>
                    <a:lnTo>
                      <a:pt x="69" y="281"/>
                    </a:lnTo>
                    <a:lnTo>
                      <a:pt x="27" y="262"/>
                    </a:lnTo>
                    <a:lnTo>
                      <a:pt x="15" y="250"/>
                    </a:lnTo>
                    <a:lnTo>
                      <a:pt x="13" y="229"/>
                    </a:lnTo>
                    <a:lnTo>
                      <a:pt x="15" y="171"/>
                    </a:lnTo>
                    <a:lnTo>
                      <a:pt x="26" y="101"/>
                    </a:lnTo>
                    <a:lnTo>
                      <a:pt x="42" y="32"/>
                    </a:lnTo>
                    <a:lnTo>
                      <a:pt x="51" y="16"/>
                    </a:lnTo>
                    <a:lnTo>
                      <a:pt x="132" y="18"/>
                    </a:lnTo>
                    <a:lnTo>
                      <a:pt x="192"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4" name="Pladsholder til dato 3"/>
          <p:cNvSpPr>
            <a:spLocks noGrp="1"/>
          </p:cNvSpPr>
          <p:nvPr>
            <p:ph type="dt" sz="half" idx="10"/>
          </p:nvPr>
        </p:nvSpPr>
        <p:spPr/>
        <p:txBody>
          <a:bodyPr/>
          <a:lstStyle/>
          <a:p>
            <a:pPr>
              <a:defRPr/>
            </a:pPr>
            <a:r>
              <a:rPr lang="en-US" dirty="0" smtClean="0"/>
              <a:t>3 June 2016</a:t>
            </a:r>
            <a:endParaRPr lang="en-GB" dirty="0"/>
          </a:p>
        </p:txBody>
      </p:sp>
    </p:spTree>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056" y="130627"/>
            <a:ext cx="5863771" cy="682174"/>
          </a:xfrm>
        </p:spPr>
        <p:txBody>
          <a:bodyPr/>
          <a:lstStyle/>
          <a:p>
            <a:r>
              <a:rPr lang="en-GB" sz="3000" dirty="0" smtClean="0"/>
              <a:t>Handling Europe’s crises</a:t>
            </a:r>
            <a:endParaRPr lang="en-GB" sz="3000" dirty="0"/>
          </a:p>
        </p:txBody>
      </p:sp>
      <p:sp>
        <p:nvSpPr>
          <p:cNvPr id="3" name="Pladsholder til indhold 2"/>
          <p:cNvSpPr>
            <a:spLocks noGrp="1"/>
          </p:cNvSpPr>
          <p:nvPr>
            <p:ph idx="1"/>
          </p:nvPr>
        </p:nvSpPr>
        <p:spPr>
          <a:xfrm>
            <a:off x="0" y="740231"/>
            <a:ext cx="9905999" cy="6117769"/>
          </a:xfrm>
        </p:spPr>
        <p:txBody>
          <a:bodyPr/>
          <a:lstStyle/>
          <a:p>
            <a:r>
              <a:rPr lang="en-GB" sz="1990" dirty="0" smtClean="0"/>
              <a:t>Commenting on Europe’s crises, the newspaper The Economist wrote:</a:t>
            </a:r>
          </a:p>
          <a:p>
            <a:pPr lvl="1"/>
            <a:r>
              <a:rPr lang="en-GB" sz="1990" i="1" dirty="0" smtClean="0"/>
              <a:t>The chances are that Europe will (…) continue rather faster down the path of genteel decline</a:t>
            </a:r>
            <a:r>
              <a:rPr lang="en-GB" sz="1990" dirty="0" smtClean="0"/>
              <a:t>.</a:t>
            </a:r>
          </a:p>
          <a:p>
            <a:r>
              <a:rPr lang="en-GB" sz="1990" dirty="0" smtClean="0"/>
              <a:t>We better prove this wrong! We need a strong and prosperous Europe in order to tackle the challenges</a:t>
            </a:r>
          </a:p>
          <a:p>
            <a:pPr lvl="1"/>
            <a:r>
              <a:rPr lang="en-GB" sz="1990" dirty="0" smtClean="0"/>
              <a:t>And in order for Europe to </a:t>
            </a:r>
            <a:r>
              <a:rPr lang="en-GB" sz="1990" dirty="0"/>
              <a:t>be a guiding star </a:t>
            </a:r>
            <a:r>
              <a:rPr lang="en-GB" sz="1990" dirty="0" smtClean="0"/>
              <a:t>for our neighbours of democracy, market economy and the rule of law.</a:t>
            </a:r>
          </a:p>
          <a:p>
            <a:r>
              <a:rPr lang="en-GB" sz="1990" dirty="0" smtClean="0"/>
              <a:t>Naturally, the electricity supply industry is just a small corner of Europe’s economy</a:t>
            </a:r>
          </a:p>
          <a:p>
            <a:pPr lvl="1"/>
            <a:r>
              <a:rPr lang="en-GB" sz="1990" dirty="0" smtClean="0"/>
              <a:t>But it’s our corner, so it’s the corner we must fight.</a:t>
            </a:r>
          </a:p>
          <a:p>
            <a:r>
              <a:rPr lang="en-GB" sz="1990" dirty="0"/>
              <a:t>W</a:t>
            </a:r>
            <a:r>
              <a:rPr lang="en-GB" sz="1990" dirty="0" smtClean="0"/>
              <a:t>e need a well functioning Single European Electricity Market</a:t>
            </a:r>
          </a:p>
          <a:p>
            <a:pPr lvl="1"/>
            <a:r>
              <a:rPr lang="en-GB" sz="1990" dirty="0" smtClean="0"/>
              <a:t>With efficient competition where it’s possible to have competition.</a:t>
            </a:r>
          </a:p>
          <a:p>
            <a:pPr lvl="1"/>
            <a:r>
              <a:rPr lang="en-GB" sz="1990" dirty="0" smtClean="0"/>
              <a:t>And efficient regulation where competition is not possible.</a:t>
            </a:r>
          </a:p>
          <a:p>
            <a:r>
              <a:rPr lang="en-GB" sz="1990" dirty="0"/>
              <a:t>W</a:t>
            </a:r>
            <a:r>
              <a:rPr lang="en-GB" sz="1990" dirty="0" smtClean="0"/>
              <a:t>e cannot achieve this without taking on vested interests</a:t>
            </a:r>
            <a:r>
              <a:rPr lang="en-GB" sz="1990" dirty="0"/>
              <a:t> </a:t>
            </a:r>
            <a:r>
              <a:rPr lang="en-GB" sz="1990" dirty="0" smtClean="0"/>
              <a:t>and stop </a:t>
            </a:r>
            <a:r>
              <a:rPr lang="en-GB" sz="1990" dirty="0" smtClean="0"/>
              <a:t>rent seeking.</a:t>
            </a:r>
            <a:endParaRPr lang="en-GB" sz="1990" dirty="0"/>
          </a:p>
        </p:txBody>
      </p:sp>
      <p:sp>
        <p:nvSpPr>
          <p:cNvPr id="6" name="Pladsholder til diasnummer 5"/>
          <p:cNvSpPr>
            <a:spLocks noGrp="1"/>
          </p:cNvSpPr>
          <p:nvPr>
            <p:ph type="sldNum" sz="quarter" idx="12"/>
          </p:nvPr>
        </p:nvSpPr>
        <p:spPr/>
        <p:txBody>
          <a:bodyPr/>
          <a:lstStyle/>
          <a:p>
            <a:pPr>
              <a:defRPr/>
            </a:pPr>
            <a:fld id="{80AACB3E-9516-4558-9B4B-9689E2C51AB3}" type="slidenum">
              <a:rPr lang="en-GB" smtClean="0"/>
              <a:pPr>
                <a:defRPr/>
              </a:pPr>
              <a:t>2</a:t>
            </a:fld>
            <a:endParaRPr lang="en-GB" dirty="0"/>
          </a:p>
        </p:txBody>
      </p:sp>
      <p:pic>
        <p:nvPicPr>
          <p:cNvPr id="8" name="Picture 7"/>
          <p:cNvPicPr>
            <a:picLocks noChangeAspect="1" noChangeArrowheads="1"/>
          </p:cNvPicPr>
          <p:nvPr/>
        </p:nvPicPr>
        <p:blipFill>
          <a:blip r:embed="rId3" cstate="print"/>
          <a:srcRect/>
          <a:stretch>
            <a:fillRect/>
          </a:stretch>
        </p:blipFill>
        <p:spPr bwMode="auto">
          <a:xfrm>
            <a:off x="5735530" y="29029"/>
            <a:ext cx="1421441" cy="792675"/>
          </a:xfrm>
          <a:prstGeom prst="rect">
            <a:avLst/>
          </a:prstGeom>
          <a:noFill/>
          <a:ln w="9525">
            <a:noFill/>
            <a:miter lim="800000"/>
            <a:headEnd/>
            <a:tailEnd/>
          </a:ln>
          <a:effectLst/>
        </p:spPr>
      </p:pic>
    </p:spTree>
    <p:extLst>
      <p:ext uri="{BB962C8B-B14F-4D97-AF65-F5344CB8AC3E}">
        <p14:creationId xmlns:p14="http://schemas.microsoft.com/office/powerpoint/2010/main" val="3347201932"/>
      </p:ext>
    </p:extLst>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420100" cy="860612"/>
          </a:xfrm>
        </p:spPr>
        <p:txBody>
          <a:bodyPr/>
          <a:lstStyle/>
          <a:p>
            <a:r>
              <a:rPr lang="en-GB" dirty="0" smtClean="0"/>
              <a:t>Unbundling</a:t>
            </a:r>
            <a:endParaRPr lang="en-GB" dirty="0"/>
          </a:p>
        </p:txBody>
      </p:sp>
      <p:sp>
        <p:nvSpPr>
          <p:cNvPr id="3" name="Pladsholder til indhold 2"/>
          <p:cNvSpPr>
            <a:spLocks noGrp="1"/>
          </p:cNvSpPr>
          <p:nvPr>
            <p:ph idx="1"/>
          </p:nvPr>
        </p:nvSpPr>
        <p:spPr>
          <a:xfrm>
            <a:off x="246745" y="2429007"/>
            <a:ext cx="9485085" cy="4092817"/>
          </a:xfrm>
        </p:spPr>
        <p:txBody>
          <a:bodyPr/>
          <a:lstStyle/>
          <a:p>
            <a:r>
              <a:rPr lang="en-GB" dirty="0" smtClean="0"/>
              <a:t>The operation of spot markets and intra-day markets must be separated.</a:t>
            </a:r>
          </a:p>
          <a:p>
            <a:r>
              <a:rPr lang="en-GB" dirty="0" smtClean="0"/>
              <a:t>With the current state of affairs, the many players at the spot markets are cross-subsidizing the (much smaller number of) players at the intra-day markets</a:t>
            </a:r>
          </a:p>
          <a:p>
            <a:pPr lvl="1"/>
            <a:r>
              <a:rPr lang="en-GB" dirty="0" smtClean="0"/>
              <a:t>For more information, see the PowerPoint presentation </a:t>
            </a:r>
            <a:r>
              <a:rPr lang="en-GB" i="1" dirty="0" smtClean="0"/>
              <a:t>Intra-day trading for The Single Electricity Market</a:t>
            </a:r>
            <a:r>
              <a:rPr lang="en-GB" dirty="0" smtClean="0"/>
              <a:t>.</a:t>
            </a:r>
          </a:p>
          <a:p>
            <a:r>
              <a:rPr lang="en-GB" dirty="0" smtClean="0"/>
              <a:t>Efficient pan-European regulation can provide Europe with fair trading systems.</a:t>
            </a:r>
            <a:endParaRPr lang="en-GB" dirty="0"/>
          </a:p>
        </p:txBody>
      </p:sp>
      <p:sp>
        <p:nvSpPr>
          <p:cNvPr id="4" name="Pladsholder til dato 3"/>
          <p:cNvSpPr>
            <a:spLocks noGrp="1"/>
          </p:cNvSpPr>
          <p:nvPr>
            <p:ph type="dt" sz="half" idx="10"/>
          </p:nvPr>
        </p:nvSpPr>
        <p:spPr/>
        <p:txBody>
          <a:bodyPr/>
          <a:lstStyle/>
          <a:p>
            <a:pPr>
              <a:defRPr/>
            </a:pPr>
            <a:r>
              <a:rPr lang="en-US" dirty="0" smtClean="0"/>
              <a:t>3 June 2016</a:t>
            </a:r>
            <a:endParaRPr lang="en-GB" dirty="0"/>
          </a:p>
        </p:txBody>
      </p:sp>
      <p:sp>
        <p:nvSpPr>
          <p:cNvPr id="5" name="Pladsholder til slidenummer 4"/>
          <p:cNvSpPr>
            <a:spLocks noGrp="1"/>
          </p:cNvSpPr>
          <p:nvPr>
            <p:ph type="sldNum" sz="quarter" idx="12"/>
          </p:nvPr>
        </p:nvSpPr>
        <p:spPr/>
        <p:txBody>
          <a:bodyPr/>
          <a:lstStyle/>
          <a:p>
            <a:pPr>
              <a:defRPr/>
            </a:pPr>
            <a:fld id="{80AACB3E-9516-4558-9B4B-9689E2C51AB3}" type="slidenum">
              <a:rPr lang="en-GB" smtClean="0"/>
              <a:pPr>
                <a:defRPr/>
              </a:pPr>
              <a:t>20</a:t>
            </a:fld>
            <a:endParaRPr lang="en-GB" dirty="0"/>
          </a:p>
        </p:txBody>
      </p:sp>
      <p:grpSp>
        <p:nvGrpSpPr>
          <p:cNvPr id="6" name="Gruppe 5"/>
          <p:cNvGrpSpPr/>
          <p:nvPr/>
        </p:nvGrpSpPr>
        <p:grpSpPr>
          <a:xfrm>
            <a:off x="3330579" y="935558"/>
            <a:ext cx="1996283" cy="1343026"/>
            <a:chOff x="4016376" y="1571625"/>
            <a:chExt cx="1996283" cy="1343026"/>
          </a:xfrm>
        </p:grpSpPr>
        <p:sp>
          <p:nvSpPr>
            <p:cNvPr id="7" name="Freeform 10"/>
            <p:cNvSpPr>
              <a:spLocks/>
            </p:cNvSpPr>
            <p:nvPr/>
          </p:nvSpPr>
          <p:spPr bwMode="auto">
            <a:xfrm>
              <a:off x="4302126" y="1606550"/>
              <a:ext cx="331788" cy="546100"/>
            </a:xfrm>
            <a:custGeom>
              <a:avLst/>
              <a:gdLst/>
              <a:ahLst/>
              <a:cxnLst>
                <a:cxn ang="0">
                  <a:pos x="209" y="328"/>
                </a:cxn>
                <a:cxn ang="0">
                  <a:pos x="132" y="218"/>
                </a:cxn>
                <a:cxn ang="0">
                  <a:pos x="40" y="50"/>
                </a:cxn>
                <a:cxn ang="0">
                  <a:pos x="12" y="0"/>
                </a:cxn>
                <a:cxn ang="0">
                  <a:pos x="0" y="59"/>
                </a:cxn>
                <a:cxn ang="0">
                  <a:pos x="5" y="107"/>
                </a:cxn>
                <a:cxn ang="0">
                  <a:pos x="18" y="165"/>
                </a:cxn>
                <a:cxn ang="0">
                  <a:pos x="52" y="229"/>
                </a:cxn>
                <a:cxn ang="0">
                  <a:pos x="73" y="267"/>
                </a:cxn>
                <a:cxn ang="0">
                  <a:pos x="124" y="312"/>
                </a:cxn>
                <a:cxn ang="0">
                  <a:pos x="157" y="327"/>
                </a:cxn>
                <a:cxn ang="0">
                  <a:pos x="192" y="336"/>
                </a:cxn>
                <a:cxn ang="0">
                  <a:pos x="202" y="344"/>
                </a:cxn>
                <a:cxn ang="0">
                  <a:pos x="209" y="328"/>
                </a:cxn>
              </a:cxnLst>
              <a:rect l="0" t="0" r="r" b="b"/>
              <a:pathLst>
                <a:path w="209" h="344">
                  <a:moveTo>
                    <a:pt x="209" y="328"/>
                  </a:moveTo>
                  <a:lnTo>
                    <a:pt x="132" y="218"/>
                  </a:lnTo>
                  <a:lnTo>
                    <a:pt x="40" y="50"/>
                  </a:lnTo>
                  <a:lnTo>
                    <a:pt x="12" y="0"/>
                  </a:lnTo>
                  <a:lnTo>
                    <a:pt x="0" y="59"/>
                  </a:lnTo>
                  <a:lnTo>
                    <a:pt x="5" y="107"/>
                  </a:lnTo>
                  <a:lnTo>
                    <a:pt x="18" y="165"/>
                  </a:lnTo>
                  <a:lnTo>
                    <a:pt x="52" y="229"/>
                  </a:lnTo>
                  <a:lnTo>
                    <a:pt x="73" y="267"/>
                  </a:lnTo>
                  <a:lnTo>
                    <a:pt x="124" y="312"/>
                  </a:lnTo>
                  <a:lnTo>
                    <a:pt x="157" y="327"/>
                  </a:lnTo>
                  <a:lnTo>
                    <a:pt x="192" y="336"/>
                  </a:lnTo>
                  <a:lnTo>
                    <a:pt x="202" y="344"/>
                  </a:lnTo>
                  <a:lnTo>
                    <a:pt x="209" y="328"/>
                  </a:lnTo>
                  <a:close/>
                </a:path>
              </a:pathLst>
            </a:custGeom>
            <a:solidFill>
              <a:srgbClr val="DADADA"/>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 name="Freeform 12"/>
            <p:cNvSpPr>
              <a:spLocks/>
            </p:cNvSpPr>
            <p:nvPr/>
          </p:nvSpPr>
          <p:spPr bwMode="auto">
            <a:xfrm>
              <a:off x="4295776" y="1576388"/>
              <a:ext cx="354013" cy="573088"/>
            </a:xfrm>
            <a:custGeom>
              <a:avLst/>
              <a:gdLst/>
              <a:ahLst/>
              <a:cxnLst>
                <a:cxn ang="0">
                  <a:pos x="217" y="337"/>
                </a:cxn>
                <a:cxn ang="0">
                  <a:pos x="143" y="231"/>
                </a:cxn>
                <a:cxn ang="0">
                  <a:pos x="13" y="0"/>
                </a:cxn>
                <a:cxn ang="0">
                  <a:pos x="3" y="59"/>
                </a:cxn>
                <a:cxn ang="0">
                  <a:pos x="0" y="99"/>
                </a:cxn>
                <a:cxn ang="0">
                  <a:pos x="4" y="136"/>
                </a:cxn>
                <a:cxn ang="0">
                  <a:pos x="19" y="188"/>
                </a:cxn>
                <a:cxn ang="0">
                  <a:pos x="46" y="241"/>
                </a:cxn>
                <a:cxn ang="0">
                  <a:pos x="74" y="289"/>
                </a:cxn>
                <a:cxn ang="0">
                  <a:pos x="108" y="321"/>
                </a:cxn>
                <a:cxn ang="0">
                  <a:pos x="133" y="342"/>
                </a:cxn>
                <a:cxn ang="0">
                  <a:pos x="161" y="351"/>
                </a:cxn>
                <a:cxn ang="0">
                  <a:pos x="190" y="356"/>
                </a:cxn>
                <a:cxn ang="0">
                  <a:pos x="209" y="356"/>
                </a:cxn>
                <a:cxn ang="0">
                  <a:pos x="200" y="345"/>
                </a:cxn>
                <a:cxn ang="0">
                  <a:pos x="176" y="343"/>
                </a:cxn>
                <a:cxn ang="0">
                  <a:pos x="146" y="333"/>
                </a:cxn>
                <a:cxn ang="0">
                  <a:pos x="124" y="318"/>
                </a:cxn>
                <a:cxn ang="0">
                  <a:pos x="101" y="292"/>
                </a:cxn>
                <a:cxn ang="0">
                  <a:pos x="76" y="270"/>
                </a:cxn>
                <a:cxn ang="0">
                  <a:pos x="58" y="238"/>
                </a:cxn>
                <a:cxn ang="0">
                  <a:pos x="44" y="205"/>
                </a:cxn>
                <a:cxn ang="0">
                  <a:pos x="25" y="165"/>
                </a:cxn>
                <a:cxn ang="0">
                  <a:pos x="19" y="128"/>
                </a:cxn>
                <a:cxn ang="0">
                  <a:pos x="13" y="97"/>
                </a:cxn>
                <a:cxn ang="0">
                  <a:pos x="13" y="68"/>
                </a:cxn>
                <a:cxn ang="0">
                  <a:pos x="22" y="36"/>
                </a:cxn>
                <a:cxn ang="0">
                  <a:pos x="67" y="119"/>
                </a:cxn>
                <a:cxn ang="0">
                  <a:pos x="112" y="204"/>
                </a:cxn>
                <a:cxn ang="0">
                  <a:pos x="147" y="265"/>
                </a:cxn>
                <a:cxn ang="0">
                  <a:pos x="182" y="314"/>
                </a:cxn>
                <a:cxn ang="0">
                  <a:pos x="213" y="361"/>
                </a:cxn>
                <a:cxn ang="0">
                  <a:pos x="223" y="353"/>
                </a:cxn>
                <a:cxn ang="0">
                  <a:pos x="217" y="337"/>
                </a:cxn>
              </a:cxnLst>
              <a:rect l="0" t="0" r="r" b="b"/>
              <a:pathLst>
                <a:path w="223" h="361">
                  <a:moveTo>
                    <a:pt x="217" y="337"/>
                  </a:moveTo>
                  <a:lnTo>
                    <a:pt x="143" y="231"/>
                  </a:lnTo>
                  <a:lnTo>
                    <a:pt x="13" y="0"/>
                  </a:lnTo>
                  <a:lnTo>
                    <a:pt x="3" y="59"/>
                  </a:lnTo>
                  <a:lnTo>
                    <a:pt x="0" y="99"/>
                  </a:lnTo>
                  <a:lnTo>
                    <a:pt x="4" y="136"/>
                  </a:lnTo>
                  <a:lnTo>
                    <a:pt x="19" y="188"/>
                  </a:lnTo>
                  <a:lnTo>
                    <a:pt x="46" y="241"/>
                  </a:lnTo>
                  <a:lnTo>
                    <a:pt x="74" y="289"/>
                  </a:lnTo>
                  <a:lnTo>
                    <a:pt x="108" y="321"/>
                  </a:lnTo>
                  <a:lnTo>
                    <a:pt x="133" y="342"/>
                  </a:lnTo>
                  <a:lnTo>
                    <a:pt x="161" y="351"/>
                  </a:lnTo>
                  <a:lnTo>
                    <a:pt x="190" y="356"/>
                  </a:lnTo>
                  <a:lnTo>
                    <a:pt x="209" y="356"/>
                  </a:lnTo>
                  <a:lnTo>
                    <a:pt x="200" y="345"/>
                  </a:lnTo>
                  <a:lnTo>
                    <a:pt x="176" y="343"/>
                  </a:lnTo>
                  <a:lnTo>
                    <a:pt x="146" y="333"/>
                  </a:lnTo>
                  <a:lnTo>
                    <a:pt x="124" y="318"/>
                  </a:lnTo>
                  <a:lnTo>
                    <a:pt x="101" y="292"/>
                  </a:lnTo>
                  <a:lnTo>
                    <a:pt x="76" y="270"/>
                  </a:lnTo>
                  <a:lnTo>
                    <a:pt x="58" y="238"/>
                  </a:lnTo>
                  <a:lnTo>
                    <a:pt x="44" y="205"/>
                  </a:lnTo>
                  <a:lnTo>
                    <a:pt x="25" y="165"/>
                  </a:lnTo>
                  <a:lnTo>
                    <a:pt x="19" y="128"/>
                  </a:lnTo>
                  <a:lnTo>
                    <a:pt x="13" y="97"/>
                  </a:lnTo>
                  <a:lnTo>
                    <a:pt x="13" y="68"/>
                  </a:lnTo>
                  <a:lnTo>
                    <a:pt x="22" y="36"/>
                  </a:lnTo>
                  <a:lnTo>
                    <a:pt x="67" y="119"/>
                  </a:lnTo>
                  <a:lnTo>
                    <a:pt x="112" y="204"/>
                  </a:lnTo>
                  <a:lnTo>
                    <a:pt x="147" y="265"/>
                  </a:lnTo>
                  <a:lnTo>
                    <a:pt x="182" y="314"/>
                  </a:lnTo>
                  <a:lnTo>
                    <a:pt x="213" y="361"/>
                  </a:lnTo>
                  <a:lnTo>
                    <a:pt x="223" y="353"/>
                  </a:lnTo>
                  <a:lnTo>
                    <a:pt x="217" y="3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9" name="Gruppe 8"/>
            <p:cNvGrpSpPr/>
            <p:nvPr/>
          </p:nvGrpSpPr>
          <p:grpSpPr>
            <a:xfrm>
              <a:off x="4666459" y="1604970"/>
              <a:ext cx="1346200" cy="269875"/>
              <a:chOff x="4683126" y="1604970"/>
              <a:chExt cx="1346200" cy="269875"/>
            </a:xfrm>
          </p:grpSpPr>
          <p:sp>
            <p:nvSpPr>
              <p:cNvPr id="27" name="Freeform 5"/>
              <p:cNvSpPr>
                <a:spLocks/>
              </p:cNvSpPr>
              <p:nvPr/>
            </p:nvSpPr>
            <p:spPr bwMode="auto">
              <a:xfrm>
                <a:off x="4694238" y="1617670"/>
                <a:ext cx="1320800" cy="252413"/>
              </a:xfrm>
              <a:custGeom>
                <a:avLst/>
                <a:gdLst/>
                <a:ahLst/>
                <a:cxnLst>
                  <a:cxn ang="0">
                    <a:pos x="0" y="25"/>
                  </a:cxn>
                  <a:cxn ang="0">
                    <a:pos x="90" y="21"/>
                  </a:cxn>
                  <a:cxn ang="0">
                    <a:pos x="198" y="16"/>
                  </a:cxn>
                  <a:cxn ang="0">
                    <a:pos x="375" y="12"/>
                  </a:cxn>
                  <a:cxn ang="0">
                    <a:pos x="533" y="7"/>
                  </a:cxn>
                  <a:cxn ang="0">
                    <a:pos x="663" y="7"/>
                  </a:cxn>
                  <a:cxn ang="0">
                    <a:pos x="823" y="0"/>
                  </a:cxn>
                  <a:cxn ang="0">
                    <a:pos x="832" y="90"/>
                  </a:cxn>
                  <a:cxn ang="0">
                    <a:pos x="828" y="152"/>
                  </a:cxn>
                  <a:cxn ang="0">
                    <a:pos x="760" y="156"/>
                  </a:cxn>
                  <a:cxn ang="0">
                    <a:pos x="661" y="159"/>
                  </a:cxn>
                  <a:cxn ang="0">
                    <a:pos x="549" y="159"/>
                  </a:cxn>
                  <a:cxn ang="0">
                    <a:pos x="427" y="154"/>
                  </a:cxn>
                  <a:cxn ang="0">
                    <a:pos x="343" y="151"/>
                  </a:cxn>
                  <a:cxn ang="0">
                    <a:pos x="244" y="138"/>
                  </a:cxn>
                  <a:cxn ang="0">
                    <a:pos x="185" y="141"/>
                  </a:cxn>
                  <a:cxn ang="0">
                    <a:pos x="81" y="149"/>
                  </a:cxn>
                  <a:cxn ang="0">
                    <a:pos x="17" y="156"/>
                  </a:cxn>
                  <a:cxn ang="0">
                    <a:pos x="17" y="121"/>
                  </a:cxn>
                  <a:cxn ang="0">
                    <a:pos x="14" y="83"/>
                  </a:cxn>
                  <a:cxn ang="0">
                    <a:pos x="9" y="48"/>
                  </a:cxn>
                  <a:cxn ang="0">
                    <a:pos x="0" y="25"/>
                  </a:cxn>
                </a:cxnLst>
                <a:rect l="0" t="0" r="r" b="b"/>
                <a:pathLst>
                  <a:path w="832" h="159">
                    <a:moveTo>
                      <a:pt x="0" y="25"/>
                    </a:moveTo>
                    <a:lnTo>
                      <a:pt x="90" y="21"/>
                    </a:lnTo>
                    <a:lnTo>
                      <a:pt x="198" y="16"/>
                    </a:lnTo>
                    <a:lnTo>
                      <a:pt x="375" y="12"/>
                    </a:lnTo>
                    <a:lnTo>
                      <a:pt x="533" y="7"/>
                    </a:lnTo>
                    <a:lnTo>
                      <a:pt x="663" y="7"/>
                    </a:lnTo>
                    <a:lnTo>
                      <a:pt x="823" y="0"/>
                    </a:lnTo>
                    <a:lnTo>
                      <a:pt x="832" y="90"/>
                    </a:lnTo>
                    <a:lnTo>
                      <a:pt x="828" y="152"/>
                    </a:lnTo>
                    <a:lnTo>
                      <a:pt x="760" y="156"/>
                    </a:lnTo>
                    <a:lnTo>
                      <a:pt x="661" y="159"/>
                    </a:lnTo>
                    <a:lnTo>
                      <a:pt x="549" y="159"/>
                    </a:lnTo>
                    <a:lnTo>
                      <a:pt x="427" y="154"/>
                    </a:lnTo>
                    <a:lnTo>
                      <a:pt x="343" y="151"/>
                    </a:lnTo>
                    <a:lnTo>
                      <a:pt x="244" y="138"/>
                    </a:lnTo>
                    <a:lnTo>
                      <a:pt x="185" y="141"/>
                    </a:lnTo>
                    <a:lnTo>
                      <a:pt x="81" y="149"/>
                    </a:lnTo>
                    <a:lnTo>
                      <a:pt x="17" y="156"/>
                    </a:lnTo>
                    <a:lnTo>
                      <a:pt x="17" y="121"/>
                    </a:lnTo>
                    <a:lnTo>
                      <a:pt x="14" y="83"/>
                    </a:lnTo>
                    <a:lnTo>
                      <a:pt x="9" y="48"/>
                    </a:lnTo>
                    <a:lnTo>
                      <a:pt x="0" y="25"/>
                    </a:lnTo>
                    <a:close/>
                  </a:path>
                </a:pathLst>
              </a:custGeom>
              <a:solidFill>
                <a:srgbClr val="F2E19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6"/>
              <p:cNvSpPr>
                <a:spLocks/>
              </p:cNvSpPr>
              <p:nvPr/>
            </p:nvSpPr>
            <p:spPr bwMode="auto">
              <a:xfrm>
                <a:off x="4683126" y="1604970"/>
                <a:ext cx="1346200" cy="269875"/>
              </a:xfrm>
              <a:custGeom>
                <a:avLst/>
                <a:gdLst/>
                <a:ahLst/>
                <a:cxnLst>
                  <a:cxn ang="0">
                    <a:pos x="0" y="29"/>
                  </a:cxn>
                  <a:cxn ang="0">
                    <a:pos x="188" y="18"/>
                  </a:cxn>
                  <a:cxn ang="0">
                    <a:pos x="338" y="14"/>
                  </a:cxn>
                  <a:cxn ang="0">
                    <a:pos x="556" y="8"/>
                  </a:cxn>
                  <a:cxn ang="0">
                    <a:pos x="713" y="3"/>
                  </a:cxn>
                  <a:cxn ang="0">
                    <a:pos x="830" y="0"/>
                  </a:cxn>
                  <a:cxn ang="0">
                    <a:pos x="842" y="7"/>
                  </a:cxn>
                  <a:cxn ang="0">
                    <a:pos x="844" y="71"/>
                  </a:cxn>
                  <a:cxn ang="0">
                    <a:pos x="848" y="139"/>
                  </a:cxn>
                  <a:cxn ang="0">
                    <a:pos x="844" y="163"/>
                  </a:cxn>
                  <a:cxn ang="0">
                    <a:pos x="836" y="167"/>
                  </a:cxn>
                  <a:cxn ang="0">
                    <a:pos x="777" y="168"/>
                  </a:cxn>
                  <a:cxn ang="0">
                    <a:pos x="685" y="170"/>
                  </a:cxn>
                  <a:cxn ang="0">
                    <a:pos x="503" y="170"/>
                  </a:cxn>
                  <a:cxn ang="0">
                    <a:pos x="356" y="163"/>
                  </a:cxn>
                  <a:cxn ang="0">
                    <a:pos x="214" y="150"/>
                  </a:cxn>
                  <a:cxn ang="0">
                    <a:pos x="80" y="162"/>
                  </a:cxn>
                  <a:cxn ang="0">
                    <a:pos x="19" y="170"/>
                  </a:cxn>
                  <a:cxn ang="0">
                    <a:pos x="19" y="155"/>
                  </a:cxn>
                  <a:cxn ang="0">
                    <a:pos x="81" y="149"/>
                  </a:cxn>
                  <a:cxn ang="0">
                    <a:pos x="155" y="142"/>
                  </a:cxn>
                  <a:cxn ang="0">
                    <a:pos x="257" y="139"/>
                  </a:cxn>
                  <a:cxn ang="0">
                    <a:pos x="356" y="149"/>
                  </a:cxn>
                  <a:cxn ang="0">
                    <a:pos x="446" y="154"/>
                  </a:cxn>
                  <a:cxn ang="0">
                    <a:pos x="568" y="155"/>
                  </a:cxn>
                  <a:cxn ang="0">
                    <a:pos x="674" y="157"/>
                  </a:cxn>
                  <a:cxn ang="0">
                    <a:pos x="774" y="154"/>
                  </a:cxn>
                  <a:cxn ang="0">
                    <a:pos x="827" y="147"/>
                  </a:cxn>
                  <a:cxn ang="0">
                    <a:pos x="832" y="129"/>
                  </a:cxn>
                  <a:cxn ang="0">
                    <a:pos x="832" y="88"/>
                  </a:cxn>
                  <a:cxn ang="0">
                    <a:pos x="827" y="46"/>
                  </a:cxn>
                  <a:cxn ang="0">
                    <a:pos x="816" y="20"/>
                  </a:cxn>
                  <a:cxn ang="0">
                    <a:pos x="802" y="16"/>
                  </a:cxn>
                  <a:cxn ang="0">
                    <a:pos x="718" y="18"/>
                  </a:cxn>
                  <a:cxn ang="0">
                    <a:pos x="639" y="23"/>
                  </a:cxn>
                  <a:cxn ang="0">
                    <a:pos x="539" y="26"/>
                  </a:cxn>
                  <a:cxn ang="0">
                    <a:pos x="429" y="26"/>
                  </a:cxn>
                  <a:cxn ang="0">
                    <a:pos x="331" y="29"/>
                  </a:cxn>
                  <a:cxn ang="0">
                    <a:pos x="223" y="29"/>
                  </a:cxn>
                  <a:cxn ang="0">
                    <a:pos x="146" y="36"/>
                  </a:cxn>
                  <a:cxn ang="0">
                    <a:pos x="68" y="39"/>
                  </a:cxn>
                  <a:cxn ang="0">
                    <a:pos x="6" y="45"/>
                  </a:cxn>
                  <a:cxn ang="0">
                    <a:pos x="0" y="29"/>
                  </a:cxn>
                </a:cxnLst>
                <a:rect l="0" t="0" r="r" b="b"/>
                <a:pathLst>
                  <a:path w="848" h="170">
                    <a:moveTo>
                      <a:pt x="0" y="29"/>
                    </a:moveTo>
                    <a:lnTo>
                      <a:pt x="188" y="18"/>
                    </a:lnTo>
                    <a:lnTo>
                      <a:pt x="338" y="14"/>
                    </a:lnTo>
                    <a:lnTo>
                      <a:pt x="556" y="8"/>
                    </a:lnTo>
                    <a:lnTo>
                      <a:pt x="713" y="3"/>
                    </a:lnTo>
                    <a:lnTo>
                      <a:pt x="830" y="0"/>
                    </a:lnTo>
                    <a:lnTo>
                      <a:pt x="842" y="7"/>
                    </a:lnTo>
                    <a:lnTo>
                      <a:pt x="844" y="71"/>
                    </a:lnTo>
                    <a:lnTo>
                      <a:pt x="848" y="139"/>
                    </a:lnTo>
                    <a:lnTo>
                      <a:pt x="844" y="163"/>
                    </a:lnTo>
                    <a:lnTo>
                      <a:pt x="836" y="167"/>
                    </a:lnTo>
                    <a:lnTo>
                      <a:pt x="777" y="168"/>
                    </a:lnTo>
                    <a:lnTo>
                      <a:pt x="685" y="170"/>
                    </a:lnTo>
                    <a:lnTo>
                      <a:pt x="503" y="170"/>
                    </a:lnTo>
                    <a:lnTo>
                      <a:pt x="356" y="163"/>
                    </a:lnTo>
                    <a:lnTo>
                      <a:pt x="214" y="150"/>
                    </a:lnTo>
                    <a:lnTo>
                      <a:pt x="80" y="162"/>
                    </a:lnTo>
                    <a:lnTo>
                      <a:pt x="19" y="170"/>
                    </a:lnTo>
                    <a:lnTo>
                      <a:pt x="19" y="155"/>
                    </a:lnTo>
                    <a:lnTo>
                      <a:pt x="81" y="149"/>
                    </a:lnTo>
                    <a:lnTo>
                      <a:pt x="155" y="142"/>
                    </a:lnTo>
                    <a:lnTo>
                      <a:pt x="257" y="139"/>
                    </a:lnTo>
                    <a:lnTo>
                      <a:pt x="356" y="149"/>
                    </a:lnTo>
                    <a:lnTo>
                      <a:pt x="446" y="154"/>
                    </a:lnTo>
                    <a:lnTo>
                      <a:pt x="568" y="155"/>
                    </a:lnTo>
                    <a:lnTo>
                      <a:pt x="674" y="157"/>
                    </a:lnTo>
                    <a:lnTo>
                      <a:pt x="774" y="154"/>
                    </a:lnTo>
                    <a:lnTo>
                      <a:pt x="827" y="147"/>
                    </a:lnTo>
                    <a:lnTo>
                      <a:pt x="832" y="129"/>
                    </a:lnTo>
                    <a:lnTo>
                      <a:pt x="832" y="88"/>
                    </a:lnTo>
                    <a:lnTo>
                      <a:pt x="827" y="46"/>
                    </a:lnTo>
                    <a:lnTo>
                      <a:pt x="816" y="20"/>
                    </a:lnTo>
                    <a:lnTo>
                      <a:pt x="802" y="16"/>
                    </a:lnTo>
                    <a:lnTo>
                      <a:pt x="718" y="18"/>
                    </a:lnTo>
                    <a:lnTo>
                      <a:pt x="639" y="23"/>
                    </a:lnTo>
                    <a:lnTo>
                      <a:pt x="539" y="26"/>
                    </a:lnTo>
                    <a:lnTo>
                      <a:pt x="429" y="26"/>
                    </a:lnTo>
                    <a:lnTo>
                      <a:pt x="331" y="29"/>
                    </a:lnTo>
                    <a:lnTo>
                      <a:pt x="223" y="29"/>
                    </a:lnTo>
                    <a:lnTo>
                      <a:pt x="146" y="36"/>
                    </a:lnTo>
                    <a:lnTo>
                      <a:pt x="68" y="39"/>
                    </a:lnTo>
                    <a:lnTo>
                      <a:pt x="6" y="45"/>
                    </a:lnTo>
                    <a:lnTo>
                      <a:pt x="0" y="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0" name="Freeform 24"/>
            <p:cNvSpPr>
              <a:spLocks/>
            </p:cNvSpPr>
            <p:nvPr/>
          </p:nvSpPr>
          <p:spPr bwMode="auto">
            <a:xfrm>
              <a:off x="4025901" y="1676408"/>
              <a:ext cx="601663" cy="255588"/>
            </a:xfrm>
            <a:custGeom>
              <a:avLst/>
              <a:gdLst/>
              <a:ahLst/>
              <a:cxnLst>
                <a:cxn ang="0">
                  <a:pos x="373" y="0"/>
                </a:cxn>
                <a:cxn ang="0">
                  <a:pos x="191" y="9"/>
                </a:cxn>
                <a:cxn ang="0">
                  <a:pos x="63" y="15"/>
                </a:cxn>
                <a:cxn ang="0">
                  <a:pos x="0" y="32"/>
                </a:cxn>
                <a:cxn ang="0">
                  <a:pos x="21" y="105"/>
                </a:cxn>
                <a:cxn ang="0">
                  <a:pos x="34" y="161"/>
                </a:cxn>
                <a:cxn ang="0">
                  <a:pos x="160" y="143"/>
                </a:cxn>
                <a:cxn ang="0">
                  <a:pos x="273" y="134"/>
                </a:cxn>
                <a:cxn ang="0">
                  <a:pos x="379" y="125"/>
                </a:cxn>
                <a:cxn ang="0">
                  <a:pos x="373" y="0"/>
                </a:cxn>
              </a:cxnLst>
              <a:rect l="0" t="0" r="r" b="b"/>
              <a:pathLst>
                <a:path w="379" h="161">
                  <a:moveTo>
                    <a:pt x="373" y="0"/>
                  </a:moveTo>
                  <a:lnTo>
                    <a:pt x="191" y="9"/>
                  </a:lnTo>
                  <a:lnTo>
                    <a:pt x="63" y="15"/>
                  </a:lnTo>
                  <a:lnTo>
                    <a:pt x="0" y="32"/>
                  </a:lnTo>
                  <a:lnTo>
                    <a:pt x="21" y="105"/>
                  </a:lnTo>
                  <a:lnTo>
                    <a:pt x="34" y="161"/>
                  </a:lnTo>
                  <a:lnTo>
                    <a:pt x="160" y="143"/>
                  </a:lnTo>
                  <a:lnTo>
                    <a:pt x="273" y="134"/>
                  </a:lnTo>
                  <a:lnTo>
                    <a:pt x="379" y="125"/>
                  </a:lnTo>
                  <a:lnTo>
                    <a:pt x="373" y="0"/>
                  </a:lnTo>
                  <a:close/>
                </a:path>
              </a:pathLst>
            </a:custGeom>
            <a:solidFill>
              <a:srgbClr val="F2E19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Freeform 25"/>
            <p:cNvSpPr>
              <a:spLocks/>
            </p:cNvSpPr>
            <p:nvPr/>
          </p:nvSpPr>
          <p:spPr bwMode="auto">
            <a:xfrm>
              <a:off x="4016376" y="1658945"/>
              <a:ext cx="622300" cy="288925"/>
            </a:xfrm>
            <a:custGeom>
              <a:avLst/>
              <a:gdLst/>
              <a:ahLst/>
              <a:cxnLst>
                <a:cxn ang="0">
                  <a:pos x="382" y="0"/>
                </a:cxn>
                <a:cxn ang="0">
                  <a:pos x="235" y="10"/>
                </a:cxn>
                <a:cxn ang="0">
                  <a:pos x="79" y="16"/>
                </a:cxn>
                <a:cxn ang="0">
                  <a:pos x="3" y="30"/>
                </a:cxn>
                <a:cxn ang="0">
                  <a:pos x="0" y="41"/>
                </a:cxn>
                <a:cxn ang="0">
                  <a:pos x="18" y="104"/>
                </a:cxn>
                <a:cxn ang="0">
                  <a:pos x="35" y="178"/>
                </a:cxn>
                <a:cxn ang="0">
                  <a:pos x="43" y="182"/>
                </a:cxn>
                <a:cxn ang="0">
                  <a:pos x="82" y="173"/>
                </a:cxn>
                <a:cxn ang="0">
                  <a:pos x="167" y="158"/>
                </a:cxn>
                <a:cxn ang="0">
                  <a:pos x="232" y="155"/>
                </a:cxn>
                <a:cxn ang="0">
                  <a:pos x="391" y="144"/>
                </a:cxn>
                <a:cxn ang="0">
                  <a:pos x="392" y="126"/>
                </a:cxn>
                <a:cxn ang="0">
                  <a:pos x="232" y="137"/>
                </a:cxn>
                <a:cxn ang="0">
                  <a:pos x="138" y="149"/>
                </a:cxn>
                <a:cxn ang="0">
                  <a:pos x="76" y="158"/>
                </a:cxn>
                <a:cxn ang="0">
                  <a:pos x="51" y="161"/>
                </a:cxn>
                <a:cxn ang="0">
                  <a:pos x="47" y="154"/>
                </a:cxn>
                <a:cxn ang="0">
                  <a:pos x="34" y="99"/>
                </a:cxn>
                <a:cxn ang="0">
                  <a:pos x="16" y="49"/>
                </a:cxn>
                <a:cxn ang="0">
                  <a:pos x="24" y="41"/>
                </a:cxn>
                <a:cxn ang="0">
                  <a:pos x="66" y="32"/>
                </a:cxn>
                <a:cxn ang="0">
                  <a:pos x="125" y="29"/>
                </a:cxn>
                <a:cxn ang="0">
                  <a:pos x="229" y="23"/>
                </a:cxn>
                <a:cxn ang="0">
                  <a:pos x="382" y="17"/>
                </a:cxn>
                <a:cxn ang="0">
                  <a:pos x="382" y="0"/>
                </a:cxn>
              </a:cxnLst>
              <a:rect l="0" t="0" r="r" b="b"/>
              <a:pathLst>
                <a:path w="392" h="182">
                  <a:moveTo>
                    <a:pt x="382" y="0"/>
                  </a:moveTo>
                  <a:lnTo>
                    <a:pt x="235" y="10"/>
                  </a:lnTo>
                  <a:lnTo>
                    <a:pt x="79" y="16"/>
                  </a:lnTo>
                  <a:lnTo>
                    <a:pt x="3" y="30"/>
                  </a:lnTo>
                  <a:lnTo>
                    <a:pt x="0" y="41"/>
                  </a:lnTo>
                  <a:lnTo>
                    <a:pt x="18" y="104"/>
                  </a:lnTo>
                  <a:lnTo>
                    <a:pt x="35" y="178"/>
                  </a:lnTo>
                  <a:lnTo>
                    <a:pt x="43" y="182"/>
                  </a:lnTo>
                  <a:lnTo>
                    <a:pt x="82" y="173"/>
                  </a:lnTo>
                  <a:lnTo>
                    <a:pt x="167" y="158"/>
                  </a:lnTo>
                  <a:lnTo>
                    <a:pt x="232" y="155"/>
                  </a:lnTo>
                  <a:lnTo>
                    <a:pt x="391" y="144"/>
                  </a:lnTo>
                  <a:lnTo>
                    <a:pt x="392" y="126"/>
                  </a:lnTo>
                  <a:lnTo>
                    <a:pt x="232" y="137"/>
                  </a:lnTo>
                  <a:lnTo>
                    <a:pt x="138" y="149"/>
                  </a:lnTo>
                  <a:lnTo>
                    <a:pt x="76" y="158"/>
                  </a:lnTo>
                  <a:lnTo>
                    <a:pt x="51" y="161"/>
                  </a:lnTo>
                  <a:lnTo>
                    <a:pt x="47" y="154"/>
                  </a:lnTo>
                  <a:lnTo>
                    <a:pt x="34" y="99"/>
                  </a:lnTo>
                  <a:lnTo>
                    <a:pt x="16" y="49"/>
                  </a:lnTo>
                  <a:lnTo>
                    <a:pt x="24" y="41"/>
                  </a:lnTo>
                  <a:lnTo>
                    <a:pt x="66" y="32"/>
                  </a:lnTo>
                  <a:lnTo>
                    <a:pt x="125" y="29"/>
                  </a:lnTo>
                  <a:lnTo>
                    <a:pt x="229" y="23"/>
                  </a:lnTo>
                  <a:lnTo>
                    <a:pt x="382" y="17"/>
                  </a:lnTo>
                  <a:lnTo>
                    <a:pt x="38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 name="Freeform 7"/>
            <p:cNvSpPr>
              <a:spLocks/>
            </p:cNvSpPr>
            <p:nvPr/>
          </p:nvSpPr>
          <p:spPr bwMode="auto">
            <a:xfrm>
              <a:off x="4605338" y="2092325"/>
              <a:ext cx="230188" cy="225425"/>
            </a:xfrm>
            <a:custGeom>
              <a:avLst/>
              <a:gdLst/>
              <a:ahLst/>
              <a:cxnLst>
                <a:cxn ang="0">
                  <a:pos x="0" y="39"/>
                </a:cxn>
                <a:cxn ang="0">
                  <a:pos x="26" y="68"/>
                </a:cxn>
                <a:cxn ang="0">
                  <a:pos x="60" y="67"/>
                </a:cxn>
                <a:cxn ang="0">
                  <a:pos x="42" y="29"/>
                </a:cxn>
                <a:cxn ang="0">
                  <a:pos x="89" y="42"/>
                </a:cxn>
                <a:cxn ang="0">
                  <a:pos x="110" y="60"/>
                </a:cxn>
                <a:cxn ang="0">
                  <a:pos x="118" y="77"/>
                </a:cxn>
                <a:cxn ang="0">
                  <a:pos x="123" y="105"/>
                </a:cxn>
                <a:cxn ang="0">
                  <a:pos x="103" y="116"/>
                </a:cxn>
                <a:cxn ang="0">
                  <a:pos x="70" y="113"/>
                </a:cxn>
                <a:cxn ang="0">
                  <a:pos x="67" y="135"/>
                </a:cxn>
                <a:cxn ang="0">
                  <a:pos x="89" y="142"/>
                </a:cxn>
                <a:cxn ang="0">
                  <a:pos x="125" y="135"/>
                </a:cxn>
                <a:cxn ang="0">
                  <a:pos x="142" y="116"/>
                </a:cxn>
                <a:cxn ang="0">
                  <a:pos x="145" y="90"/>
                </a:cxn>
                <a:cxn ang="0">
                  <a:pos x="138" y="57"/>
                </a:cxn>
                <a:cxn ang="0">
                  <a:pos x="122" y="35"/>
                </a:cxn>
                <a:cxn ang="0">
                  <a:pos x="89" y="10"/>
                </a:cxn>
                <a:cxn ang="0">
                  <a:pos x="55" y="0"/>
                </a:cxn>
                <a:cxn ang="0">
                  <a:pos x="38" y="3"/>
                </a:cxn>
                <a:cxn ang="0">
                  <a:pos x="32" y="20"/>
                </a:cxn>
                <a:cxn ang="0">
                  <a:pos x="18" y="16"/>
                </a:cxn>
                <a:cxn ang="0">
                  <a:pos x="7" y="25"/>
                </a:cxn>
                <a:cxn ang="0">
                  <a:pos x="0" y="39"/>
                </a:cxn>
              </a:cxnLst>
              <a:rect l="0" t="0" r="r" b="b"/>
              <a:pathLst>
                <a:path w="145" h="142">
                  <a:moveTo>
                    <a:pt x="0" y="39"/>
                  </a:moveTo>
                  <a:lnTo>
                    <a:pt x="26" y="68"/>
                  </a:lnTo>
                  <a:lnTo>
                    <a:pt x="60" y="67"/>
                  </a:lnTo>
                  <a:lnTo>
                    <a:pt x="42" y="29"/>
                  </a:lnTo>
                  <a:lnTo>
                    <a:pt x="89" y="42"/>
                  </a:lnTo>
                  <a:lnTo>
                    <a:pt x="110" y="60"/>
                  </a:lnTo>
                  <a:lnTo>
                    <a:pt x="118" y="77"/>
                  </a:lnTo>
                  <a:lnTo>
                    <a:pt x="123" y="105"/>
                  </a:lnTo>
                  <a:lnTo>
                    <a:pt x="103" y="116"/>
                  </a:lnTo>
                  <a:lnTo>
                    <a:pt x="70" y="113"/>
                  </a:lnTo>
                  <a:lnTo>
                    <a:pt x="67" y="135"/>
                  </a:lnTo>
                  <a:lnTo>
                    <a:pt x="89" y="142"/>
                  </a:lnTo>
                  <a:lnTo>
                    <a:pt x="125" y="135"/>
                  </a:lnTo>
                  <a:lnTo>
                    <a:pt x="142" y="116"/>
                  </a:lnTo>
                  <a:lnTo>
                    <a:pt x="145" y="90"/>
                  </a:lnTo>
                  <a:lnTo>
                    <a:pt x="138" y="57"/>
                  </a:lnTo>
                  <a:lnTo>
                    <a:pt x="122" y="35"/>
                  </a:lnTo>
                  <a:lnTo>
                    <a:pt x="89" y="10"/>
                  </a:lnTo>
                  <a:lnTo>
                    <a:pt x="55" y="0"/>
                  </a:lnTo>
                  <a:lnTo>
                    <a:pt x="38" y="3"/>
                  </a:lnTo>
                  <a:lnTo>
                    <a:pt x="32" y="20"/>
                  </a:lnTo>
                  <a:lnTo>
                    <a:pt x="18" y="16"/>
                  </a:lnTo>
                  <a:lnTo>
                    <a:pt x="7" y="25"/>
                  </a:lnTo>
                  <a:lnTo>
                    <a:pt x="0" y="39"/>
                  </a:lnTo>
                  <a:close/>
                </a:path>
              </a:pathLst>
            </a:custGeom>
            <a:solidFill>
              <a:srgbClr val="676767"/>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 name="Freeform 8"/>
            <p:cNvSpPr>
              <a:spLocks/>
            </p:cNvSpPr>
            <p:nvPr/>
          </p:nvSpPr>
          <p:spPr bwMode="auto">
            <a:xfrm>
              <a:off x="4546601" y="2139950"/>
              <a:ext cx="188913" cy="247650"/>
            </a:xfrm>
            <a:custGeom>
              <a:avLst/>
              <a:gdLst/>
              <a:ahLst/>
              <a:cxnLst>
                <a:cxn ang="0">
                  <a:pos x="42" y="0"/>
                </a:cxn>
                <a:cxn ang="0">
                  <a:pos x="16" y="20"/>
                </a:cxn>
                <a:cxn ang="0">
                  <a:pos x="3" y="46"/>
                </a:cxn>
                <a:cxn ang="0">
                  <a:pos x="0" y="75"/>
                </a:cxn>
                <a:cxn ang="0">
                  <a:pos x="9" y="110"/>
                </a:cxn>
                <a:cxn ang="0">
                  <a:pos x="28" y="136"/>
                </a:cxn>
                <a:cxn ang="0">
                  <a:pos x="44" y="153"/>
                </a:cxn>
                <a:cxn ang="0">
                  <a:pos x="70" y="156"/>
                </a:cxn>
                <a:cxn ang="0">
                  <a:pos x="90" y="145"/>
                </a:cxn>
                <a:cxn ang="0">
                  <a:pos x="104" y="130"/>
                </a:cxn>
                <a:cxn ang="0">
                  <a:pos x="114" y="106"/>
                </a:cxn>
                <a:cxn ang="0">
                  <a:pos x="119" y="87"/>
                </a:cxn>
                <a:cxn ang="0">
                  <a:pos x="112" y="72"/>
                </a:cxn>
                <a:cxn ang="0">
                  <a:pos x="96" y="30"/>
                </a:cxn>
                <a:cxn ang="0">
                  <a:pos x="58" y="30"/>
                </a:cxn>
                <a:cxn ang="0">
                  <a:pos x="90" y="83"/>
                </a:cxn>
                <a:cxn ang="0">
                  <a:pos x="80" y="106"/>
                </a:cxn>
                <a:cxn ang="0">
                  <a:pos x="63" y="113"/>
                </a:cxn>
                <a:cxn ang="0">
                  <a:pos x="48" y="106"/>
                </a:cxn>
                <a:cxn ang="0">
                  <a:pos x="39" y="90"/>
                </a:cxn>
                <a:cxn ang="0">
                  <a:pos x="36" y="65"/>
                </a:cxn>
                <a:cxn ang="0">
                  <a:pos x="42" y="48"/>
                </a:cxn>
                <a:cxn ang="0">
                  <a:pos x="58" y="26"/>
                </a:cxn>
                <a:cxn ang="0">
                  <a:pos x="58" y="13"/>
                </a:cxn>
                <a:cxn ang="0">
                  <a:pos x="42" y="0"/>
                </a:cxn>
              </a:cxnLst>
              <a:rect l="0" t="0" r="r" b="b"/>
              <a:pathLst>
                <a:path w="119" h="156">
                  <a:moveTo>
                    <a:pt x="42" y="0"/>
                  </a:moveTo>
                  <a:lnTo>
                    <a:pt x="16" y="20"/>
                  </a:lnTo>
                  <a:lnTo>
                    <a:pt x="3" y="46"/>
                  </a:lnTo>
                  <a:lnTo>
                    <a:pt x="0" y="75"/>
                  </a:lnTo>
                  <a:lnTo>
                    <a:pt x="9" y="110"/>
                  </a:lnTo>
                  <a:lnTo>
                    <a:pt x="28" y="136"/>
                  </a:lnTo>
                  <a:lnTo>
                    <a:pt x="44" y="153"/>
                  </a:lnTo>
                  <a:lnTo>
                    <a:pt x="70" y="156"/>
                  </a:lnTo>
                  <a:lnTo>
                    <a:pt x="90" y="145"/>
                  </a:lnTo>
                  <a:lnTo>
                    <a:pt x="104" y="130"/>
                  </a:lnTo>
                  <a:lnTo>
                    <a:pt x="114" y="106"/>
                  </a:lnTo>
                  <a:lnTo>
                    <a:pt x="119" y="87"/>
                  </a:lnTo>
                  <a:lnTo>
                    <a:pt x="112" y="72"/>
                  </a:lnTo>
                  <a:lnTo>
                    <a:pt x="96" y="30"/>
                  </a:lnTo>
                  <a:lnTo>
                    <a:pt x="58" y="30"/>
                  </a:lnTo>
                  <a:lnTo>
                    <a:pt x="90" y="83"/>
                  </a:lnTo>
                  <a:lnTo>
                    <a:pt x="80" y="106"/>
                  </a:lnTo>
                  <a:lnTo>
                    <a:pt x="63" y="113"/>
                  </a:lnTo>
                  <a:lnTo>
                    <a:pt x="48" y="106"/>
                  </a:lnTo>
                  <a:lnTo>
                    <a:pt x="39" y="90"/>
                  </a:lnTo>
                  <a:lnTo>
                    <a:pt x="36" y="65"/>
                  </a:lnTo>
                  <a:lnTo>
                    <a:pt x="42" y="48"/>
                  </a:lnTo>
                  <a:lnTo>
                    <a:pt x="58" y="26"/>
                  </a:lnTo>
                  <a:lnTo>
                    <a:pt x="58" y="13"/>
                  </a:lnTo>
                  <a:lnTo>
                    <a:pt x="42" y="0"/>
                  </a:lnTo>
                  <a:close/>
                </a:path>
              </a:pathLst>
            </a:custGeom>
            <a:solidFill>
              <a:srgbClr val="676767"/>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13"/>
            <p:cNvSpPr>
              <a:spLocks/>
            </p:cNvSpPr>
            <p:nvPr/>
          </p:nvSpPr>
          <p:spPr bwMode="auto">
            <a:xfrm>
              <a:off x="4540251" y="2127250"/>
              <a:ext cx="187325" cy="261938"/>
            </a:xfrm>
            <a:custGeom>
              <a:avLst/>
              <a:gdLst/>
              <a:ahLst/>
              <a:cxnLst>
                <a:cxn ang="0">
                  <a:pos x="42" y="0"/>
                </a:cxn>
                <a:cxn ang="0">
                  <a:pos x="17" y="21"/>
                </a:cxn>
                <a:cxn ang="0">
                  <a:pos x="7" y="48"/>
                </a:cxn>
                <a:cxn ang="0">
                  <a:pos x="0" y="70"/>
                </a:cxn>
                <a:cxn ang="0">
                  <a:pos x="4" y="99"/>
                </a:cxn>
                <a:cxn ang="0">
                  <a:pos x="14" y="124"/>
                </a:cxn>
                <a:cxn ang="0">
                  <a:pos x="30" y="147"/>
                </a:cxn>
                <a:cxn ang="0">
                  <a:pos x="46" y="158"/>
                </a:cxn>
                <a:cxn ang="0">
                  <a:pos x="68" y="165"/>
                </a:cxn>
                <a:cxn ang="0">
                  <a:pos x="88" y="162"/>
                </a:cxn>
                <a:cxn ang="0">
                  <a:pos x="110" y="153"/>
                </a:cxn>
                <a:cxn ang="0">
                  <a:pos x="118" y="128"/>
                </a:cxn>
                <a:cxn ang="0">
                  <a:pos x="117" y="107"/>
                </a:cxn>
                <a:cxn ang="0">
                  <a:pos x="107" y="96"/>
                </a:cxn>
                <a:cxn ang="0">
                  <a:pos x="105" y="112"/>
                </a:cxn>
                <a:cxn ang="0">
                  <a:pos x="101" y="134"/>
                </a:cxn>
                <a:cxn ang="0">
                  <a:pos x="88" y="150"/>
                </a:cxn>
                <a:cxn ang="0">
                  <a:pos x="68" y="157"/>
                </a:cxn>
                <a:cxn ang="0">
                  <a:pos x="49" y="150"/>
                </a:cxn>
                <a:cxn ang="0">
                  <a:pos x="32" y="131"/>
                </a:cxn>
                <a:cxn ang="0">
                  <a:pos x="17" y="111"/>
                </a:cxn>
                <a:cxn ang="0">
                  <a:pos x="14" y="83"/>
                </a:cxn>
                <a:cxn ang="0">
                  <a:pos x="14" y="59"/>
                </a:cxn>
                <a:cxn ang="0">
                  <a:pos x="22" y="37"/>
                </a:cxn>
                <a:cxn ang="0">
                  <a:pos x="32" y="25"/>
                </a:cxn>
                <a:cxn ang="0">
                  <a:pos x="49" y="18"/>
                </a:cxn>
                <a:cxn ang="0">
                  <a:pos x="58" y="28"/>
                </a:cxn>
                <a:cxn ang="0">
                  <a:pos x="49" y="45"/>
                </a:cxn>
                <a:cxn ang="0">
                  <a:pos x="36" y="61"/>
                </a:cxn>
                <a:cxn ang="0">
                  <a:pos x="37" y="79"/>
                </a:cxn>
                <a:cxn ang="0">
                  <a:pos x="40" y="96"/>
                </a:cxn>
                <a:cxn ang="0">
                  <a:pos x="46" y="111"/>
                </a:cxn>
                <a:cxn ang="0">
                  <a:pos x="56" y="128"/>
                </a:cxn>
                <a:cxn ang="0">
                  <a:pos x="64" y="130"/>
                </a:cxn>
                <a:cxn ang="0">
                  <a:pos x="79" y="127"/>
                </a:cxn>
                <a:cxn ang="0">
                  <a:pos x="91" y="115"/>
                </a:cxn>
                <a:cxn ang="0">
                  <a:pos x="97" y="104"/>
                </a:cxn>
                <a:cxn ang="0">
                  <a:pos x="100" y="86"/>
                </a:cxn>
                <a:cxn ang="0">
                  <a:pos x="94" y="85"/>
                </a:cxn>
                <a:cxn ang="0">
                  <a:pos x="88" y="94"/>
                </a:cxn>
                <a:cxn ang="0">
                  <a:pos x="74" y="109"/>
                </a:cxn>
                <a:cxn ang="0">
                  <a:pos x="66" y="111"/>
                </a:cxn>
                <a:cxn ang="0">
                  <a:pos x="53" y="101"/>
                </a:cxn>
                <a:cxn ang="0">
                  <a:pos x="45" y="83"/>
                </a:cxn>
                <a:cxn ang="0">
                  <a:pos x="45" y="67"/>
                </a:cxn>
                <a:cxn ang="0">
                  <a:pos x="53" y="46"/>
                </a:cxn>
                <a:cxn ang="0">
                  <a:pos x="64" y="31"/>
                </a:cxn>
                <a:cxn ang="0">
                  <a:pos x="66" y="19"/>
                </a:cxn>
                <a:cxn ang="0">
                  <a:pos x="55" y="8"/>
                </a:cxn>
                <a:cxn ang="0">
                  <a:pos x="42" y="0"/>
                </a:cxn>
              </a:cxnLst>
              <a:rect l="0" t="0" r="r" b="b"/>
              <a:pathLst>
                <a:path w="118" h="165">
                  <a:moveTo>
                    <a:pt x="42" y="0"/>
                  </a:moveTo>
                  <a:lnTo>
                    <a:pt x="17" y="21"/>
                  </a:lnTo>
                  <a:lnTo>
                    <a:pt x="7" y="48"/>
                  </a:lnTo>
                  <a:lnTo>
                    <a:pt x="0" y="70"/>
                  </a:lnTo>
                  <a:lnTo>
                    <a:pt x="4" y="99"/>
                  </a:lnTo>
                  <a:lnTo>
                    <a:pt x="14" y="124"/>
                  </a:lnTo>
                  <a:lnTo>
                    <a:pt x="30" y="147"/>
                  </a:lnTo>
                  <a:lnTo>
                    <a:pt x="46" y="158"/>
                  </a:lnTo>
                  <a:lnTo>
                    <a:pt x="68" y="165"/>
                  </a:lnTo>
                  <a:lnTo>
                    <a:pt x="88" y="162"/>
                  </a:lnTo>
                  <a:lnTo>
                    <a:pt x="110" y="153"/>
                  </a:lnTo>
                  <a:lnTo>
                    <a:pt x="118" y="128"/>
                  </a:lnTo>
                  <a:lnTo>
                    <a:pt x="117" y="107"/>
                  </a:lnTo>
                  <a:lnTo>
                    <a:pt x="107" y="96"/>
                  </a:lnTo>
                  <a:lnTo>
                    <a:pt x="105" y="112"/>
                  </a:lnTo>
                  <a:lnTo>
                    <a:pt x="101" y="134"/>
                  </a:lnTo>
                  <a:lnTo>
                    <a:pt x="88" y="150"/>
                  </a:lnTo>
                  <a:lnTo>
                    <a:pt x="68" y="157"/>
                  </a:lnTo>
                  <a:lnTo>
                    <a:pt x="49" y="150"/>
                  </a:lnTo>
                  <a:lnTo>
                    <a:pt x="32" y="131"/>
                  </a:lnTo>
                  <a:lnTo>
                    <a:pt x="17" y="111"/>
                  </a:lnTo>
                  <a:lnTo>
                    <a:pt x="14" y="83"/>
                  </a:lnTo>
                  <a:lnTo>
                    <a:pt x="14" y="59"/>
                  </a:lnTo>
                  <a:lnTo>
                    <a:pt x="22" y="37"/>
                  </a:lnTo>
                  <a:lnTo>
                    <a:pt x="32" y="25"/>
                  </a:lnTo>
                  <a:lnTo>
                    <a:pt x="49" y="18"/>
                  </a:lnTo>
                  <a:lnTo>
                    <a:pt x="58" y="28"/>
                  </a:lnTo>
                  <a:lnTo>
                    <a:pt x="49" y="45"/>
                  </a:lnTo>
                  <a:lnTo>
                    <a:pt x="36" y="61"/>
                  </a:lnTo>
                  <a:lnTo>
                    <a:pt x="37" y="79"/>
                  </a:lnTo>
                  <a:lnTo>
                    <a:pt x="40" y="96"/>
                  </a:lnTo>
                  <a:lnTo>
                    <a:pt x="46" y="111"/>
                  </a:lnTo>
                  <a:lnTo>
                    <a:pt x="56" y="128"/>
                  </a:lnTo>
                  <a:lnTo>
                    <a:pt x="64" y="130"/>
                  </a:lnTo>
                  <a:lnTo>
                    <a:pt x="79" y="127"/>
                  </a:lnTo>
                  <a:lnTo>
                    <a:pt x="91" y="115"/>
                  </a:lnTo>
                  <a:lnTo>
                    <a:pt x="97" y="104"/>
                  </a:lnTo>
                  <a:lnTo>
                    <a:pt x="100" y="86"/>
                  </a:lnTo>
                  <a:lnTo>
                    <a:pt x="94" y="85"/>
                  </a:lnTo>
                  <a:lnTo>
                    <a:pt x="88" y="94"/>
                  </a:lnTo>
                  <a:lnTo>
                    <a:pt x="74" y="109"/>
                  </a:lnTo>
                  <a:lnTo>
                    <a:pt x="66" y="111"/>
                  </a:lnTo>
                  <a:lnTo>
                    <a:pt x="53" y="101"/>
                  </a:lnTo>
                  <a:lnTo>
                    <a:pt x="45" y="83"/>
                  </a:lnTo>
                  <a:lnTo>
                    <a:pt x="45" y="67"/>
                  </a:lnTo>
                  <a:lnTo>
                    <a:pt x="53" y="46"/>
                  </a:lnTo>
                  <a:lnTo>
                    <a:pt x="64" y="31"/>
                  </a:lnTo>
                  <a:lnTo>
                    <a:pt x="66" y="19"/>
                  </a:lnTo>
                  <a:lnTo>
                    <a:pt x="55" y="8"/>
                  </a:lnTo>
                  <a:lnTo>
                    <a:pt x="4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14"/>
            <p:cNvSpPr>
              <a:spLocks/>
            </p:cNvSpPr>
            <p:nvPr/>
          </p:nvSpPr>
          <p:spPr bwMode="auto">
            <a:xfrm>
              <a:off x="4624388" y="2168525"/>
              <a:ext cx="79375" cy="112713"/>
            </a:xfrm>
            <a:custGeom>
              <a:avLst/>
              <a:gdLst/>
              <a:ahLst/>
              <a:cxnLst>
                <a:cxn ang="0">
                  <a:pos x="39" y="71"/>
                </a:cxn>
                <a:cxn ang="0">
                  <a:pos x="0" y="8"/>
                </a:cxn>
                <a:cxn ang="0">
                  <a:pos x="10" y="0"/>
                </a:cxn>
                <a:cxn ang="0">
                  <a:pos x="50" y="68"/>
                </a:cxn>
                <a:cxn ang="0">
                  <a:pos x="39" y="71"/>
                </a:cxn>
              </a:cxnLst>
              <a:rect l="0" t="0" r="r" b="b"/>
              <a:pathLst>
                <a:path w="50" h="71">
                  <a:moveTo>
                    <a:pt x="39" y="71"/>
                  </a:moveTo>
                  <a:lnTo>
                    <a:pt x="0" y="8"/>
                  </a:lnTo>
                  <a:lnTo>
                    <a:pt x="10" y="0"/>
                  </a:lnTo>
                  <a:lnTo>
                    <a:pt x="50" y="68"/>
                  </a:lnTo>
                  <a:lnTo>
                    <a:pt x="39" y="7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15"/>
            <p:cNvSpPr>
              <a:spLocks/>
            </p:cNvSpPr>
            <p:nvPr/>
          </p:nvSpPr>
          <p:spPr bwMode="auto">
            <a:xfrm>
              <a:off x="4646613" y="2130425"/>
              <a:ext cx="158750" cy="157163"/>
            </a:xfrm>
            <a:custGeom>
              <a:avLst/>
              <a:gdLst/>
              <a:ahLst/>
              <a:cxnLst>
                <a:cxn ang="0">
                  <a:pos x="14" y="23"/>
                </a:cxn>
                <a:cxn ang="0">
                  <a:pos x="38" y="72"/>
                </a:cxn>
                <a:cxn ang="0">
                  <a:pos x="57" y="85"/>
                </a:cxn>
                <a:cxn ang="0">
                  <a:pos x="81" y="86"/>
                </a:cxn>
                <a:cxn ang="0">
                  <a:pos x="93" y="80"/>
                </a:cxn>
                <a:cxn ang="0">
                  <a:pos x="91" y="62"/>
                </a:cxn>
                <a:cxn ang="0">
                  <a:pos x="76" y="36"/>
                </a:cxn>
                <a:cxn ang="0">
                  <a:pos x="57" y="20"/>
                </a:cxn>
                <a:cxn ang="0">
                  <a:pos x="33" y="13"/>
                </a:cxn>
                <a:cxn ang="0">
                  <a:pos x="24" y="10"/>
                </a:cxn>
                <a:cxn ang="0">
                  <a:pos x="28" y="1"/>
                </a:cxn>
                <a:cxn ang="0">
                  <a:pos x="63" y="10"/>
                </a:cxn>
                <a:cxn ang="0">
                  <a:pos x="80" y="26"/>
                </a:cxn>
                <a:cxn ang="0">
                  <a:pos x="93" y="43"/>
                </a:cxn>
                <a:cxn ang="0">
                  <a:pos x="94" y="62"/>
                </a:cxn>
                <a:cxn ang="0">
                  <a:pos x="100" y="80"/>
                </a:cxn>
                <a:cxn ang="0">
                  <a:pos x="91" y="92"/>
                </a:cxn>
                <a:cxn ang="0">
                  <a:pos x="74" y="99"/>
                </a:cxn>
                <a:cxn ang="0">
                  <a:pos x="45" y="95"/>
                </a:cxn>
                <a:cxn ang="0">
                  <a:pos x="28" y="75"/>
                </a:cxn>
                <a:cxn ang="0">
                  <a:pos x="17" y="47"/>
                </a:cxn>
                <a:cxn ang="0">
                  <a:pos x="1" y="14"/>
                </a:cxn>
                <a:cxn ang="0">
                  <a:pos x="0" y="0"/>
                </a:cxn>
                <a:cxn ang="0">
                  <a:pos x="10" y="3"/>
                </a:cxn>
                <a:cxn ang="0">
                  <a:pos x="14" y="23"/>
                </a:cxn>
              </a:cxnLst>
              <a:rect l="0" t="0" r="r" b="b"/>
              <a:pathLst>
                <a:path w="100" h="99">
                  <a:moveTo>
                    <a:pt x="14" y="23"/>
                  </a:moveTo>
                  <a:lnTo>
                    <a:pt x="38" y="72"/>
                  </a:lnTo>
                  <a:lnTo>
                    <a:pt x="57" y="85"/>
                  </a:lnTo>
                  <a:lnTo>
                    <a:pt x="81" y="86"/>
                  </a:lnTo>
                  <a:lnTo>
                    <a:pt x="93" y="80"/>
                  </a:lnTo>
                  <a:lnTo>
                    <a:pt x="91" y="62"/>
                  </a:lnTo>
                  <a:lnTo>
                    <a:pt x="76" y="36"/>
                  </a:lnTo>
                  <a:lnTo>
                    <a:pt x="57" y="20"/>
                  </a:lnTo>
                  <a:lnTo>
                    <a:pt x="33" y="13"/>
                  </a:lnTo>
                  <a:lnTo>
                    <a:pt x="24" y="10"/>
                  </a:lnTo>
                  <a:lnTo>
                    <a:pt x="28" y="1"/>
                  </a:lnTo>
                  <a:lnTo>
                    <a:pt x="63" y="10"/>
                  </a:lnTo>
                  <a:lnTo>
                    <a:pt x="80" y="26"/>
                  </a:lnTo>
                  <a:lnTo>
                    <a:pt x="93" y="43"/>
                  </a:lnTo>
                  <a:lnTo>
                    <a:pt x="94" y="62"/>
                  </a:lnTo>
                  <a:lnTo>
                    <a:pt x="100" y="80"/>
                  </a:lnTo>
                  <a:lnTo>
                    <a:pt x="91" y="92"/>
                  </a:lnTo>
                  <a:lnTo>
                    <a:pt x="74" y="99"/>
                  </a:lnTo>
                  <a:lnTo>
                    <a:pt x="45" y="95"/>
                  </a:lnTo>
                  <a:lnTo>
                    <a:pt x="28" y="75"/>
                  </a:lnTo>
                  <a:lnTo>
                    <a:pt x="17" y="47"/>
                  </a:lnTo>
                  <a:lnTo>
                    <a:pt x="1" y="14"/>
                  </a:lnTo>
                  <a:lnTo>
                    <a:pt x="0" y="0"/>
                  </a:lnTo>
                  <a:lnTo>
                    <a:pt x="10" y="3"/>
                  </a:lnTo>
                  <a:lnTo>
                    <a:pt x="14" y="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6"/>
            <p:cNvSpPr>
              <a:spLocks/>
            </p:cNvSpPr>
            <p:nvPr/>
          </p:nvSpPr>
          <p:spPr bwMode="auto">
            <a:xfrm>
              <a:off x="4632326" y="2084388"/>
              <a:ext cx="207963" cy="238125"/>
            </a:xfrm>
            <a:custGeom>
              <a:avLst/>
              <a:gdLst/>
              <a:ahLst/>
              <a:cxnLst>
                <a:cxn ang="0">
                  <a:pos x="7" y="18"/>
                </a:cxn>
                <a:cxn ang="0">
                  <a:pos x="0" y="2"/>
                </a:cxn>
                <a:cxn ang="0">
                  <a:pos x="39" y="0"/>
                </a:cxn>
                <a:cxn ang="0">
                  <a:pos x="69" y="10"/>
                </a:cxn>
                <a:cxn ang="0">
                  <a:pos x="88" y="21"/>
                </a:cxn>
                <a:cxn ang="0">
                  <a:pos x="112" y="41"/>
                </a:cxn>
                <a:cxn ang="0">
                  <a:pos x="127" y="73"/>
                </a:cxn>
                <a:cxn ang="0">
                  <a:pos x="131" y="94"/>
                </a:cxn>
                <a:cxn ang="0">
                  <a:pos x="128" y="124"/>
                </a:cxn>
                <a:cxn ang="0">
                  <a:pos x="112" y="143"/>
                </a:cxn>
                <a:cxn ang="0">
                  <a:pos x="82" y="150"/>
                </a:cxn>
                <a:cxn ang="0">
                  <a:pos x="49" y="149"/>
                </a:cxn>
                <a:cxn ang="0">
                  <a:pos x="45" y="140"/>
                </a:cxn>
                <a:cxn ang="0">
                  <a:pos x="76" y="143"/>
                </a:cxn>
                <a:cxn ang="0">
                  <a:pos x="104" y="133"/>
                </a:cxn>
                <a:cxn ang="0">
                  <a:pos x="117" y="121"/>
                </a:cxn>
                <a:cxn ang="0">
                  <a:pos x="118" y="102"/>
                </a:cxn>
                <a:cxn ang="0">
                  <a:pos x="117" y="79"/>
                </a:cxn>
                <a:cxn ang="0">
                  <a:pos x="111" y="59"/>
                </a:cxn>
                <a:cxn ang="0">
                  <a:pos x="92" y="38"/>
                </a:cxn>
                <a:cxn ang="0">
                  <a:pos x="72" y="22"/>
                </a:cxn>
                <a:cxn ang="0">
                  <a:pos x="52" y="15"/>
                </a:cxn>
                <a:cxn ang="0">
                  <a:pos x="24" y="13"/>
                </a:cxn>
                <a:cxn ang="0">
                  <a:pos x="7" y="18"/>
                </a:cxn>
              </a:cxnLst>
              <a:rect l="0" t="0" r="r" b="b"/>
              <a:pathLst>
                <a:path w="131" h="150">
                  <a:moveTo>
                    <a:pt x="7" y="18"/>
                  </a:moveTo>
                  <a:lnTo>
                    <a:pt x="0" y="2"/>
                  </a:lnTo>
                  <a:lnTo>
                    <a:pt x="39" y="0"/>
                  </a:lnTo>
                  <a:lnTo>
                    <a:pt x="69" y="10"/>
                  </a:lnTo>
                  <a:lnTo>
                    <a:pt x="88" y="21"/>
                  </a:lnTo>
                  <a:lnTo>
                    <a:pt x="112" y="41"/>
                  </a:lnTo>
                  <a:lnTo>
                    <a:pt x="127" y="73"/>
                  </a:lnTo>
                  <a:lnTo>
                    <a:pt x="131" y="94"/>
                  </a:lnTo>
                  <a:lnTo>
                    <a:pt x="128" y="124"/>
                  </a:lnTo>
                  <a:lnTo>
                    <a:pt x="112" y="143"/>
                  </a:lnTo>
                  <a:lnTo>
                    <a:pt x="82" y="150"/>
                  </a:lnTo>
                  <a:lnTo>
                    <a:pt x="49" y="149"/>
                  </a:lnTo>
                  <a:lnTo>
                    <a:pt x="45" y="140"/>
                  </a:lnTo>
                  <a:lnTo>
                    <a:pt x="76" y="143"/>
                  </a:lnTo>
                  <a:lnTo>
                    <a:pt x="104" y="133"/>
                  </a:lnTo>
                  <a:lnTo>
                    <a:pt x="117" y="121"/>
                  </a:lnTo>
                  <a:lnTo>
                    <a:pt x="118" y="102"/>
                  </a:lnTo>
                  <a:lnTo>
                    <a:pt x="117" y="79"/>
                  </a:lnTo>
                  <a:lnTo>
                    <a:pt x="111" y="59"/>
                  </a:lnTo>
                  <a:lnTo>
                    <a:pt x="92" y="38"/>
                  </a:lnTo>
                  <a:lnTo>
                    <a:pt x="72" y="22"/>
                  </a:lnTo>
                  <a:lnTo>
                    <a:pt x="52" y="15"/>
                  </a:lnTo>
                  <a:lnTo>
                    <a:pt x="24" y="13"/>
                  </a:lnTo>
                  <a:lnTo>
                    <a:pt x="7" y="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17"/>
            <p:cNvSpPr>
              <a:spLocks/>
            </p:cNvSpPr>
            <p:nvPr/>
          </p:nvSpPr>
          <p:spPr bwMode="auto">
            <a:xfrm>
              <a:off x="4629151" y="2100263"/>
              <a:ext cx="112713" cy="168275"/>
            </a:xfrm>
            <a:custGeom>
              <a:avLst/>
              <a:gdLst/>
              <a:ahLst/>
              <a:cxnLst>
                <a:cxn ang="0">
                  <a:pos x="41" y="1"/>
                </a:cxn>
                <a:cxn ang="0">
                  <a:pos x="26" y="15"/>
                </a:cxn>
                <a:cxn ang="0">
                  <a:pos x="44" y="24"/>
                </a:cxn>
                <a:cxn ang="0">
                  <a:pos x="36" y="34"/>
                </a:cxn>
                <a:cxn ang="0">
                  <a:pos x="71" y="105"/>
                </a:cxn>
                <a:cxn ang="0">
                  <a:pos x="61" y="106"/>
                </a:cxn>
                <a:cxn ang="0">
                  <a:pos x="23" y="30"/>
                </a:cxn>
                <a:cxn ang="0">
                  <a:pos x="11" y="20"/>
                </a:cxn>
                <a:cxn ang="0">
                  <a:pos x="0" y="0"/>
                </a:cxn>
                <a:cxn ang="0">
                  <a:pos x="41" y="1"/>
                </a:cxn>
              </a:cxnLst>
              <a:rect l="0" t="0" r="r" b="b"/>
              <a:pathLst>
                <a:path w="71" h="106">
                  <a:moveTo>
                    <a:pt x="41" y="1"/>
                  </a:moveTo>
                  <a:lnTo>
                    <a:pt x="26" y="15"/>
                  </a:lnTo>
                  <a:lnTo>
                    <a:pt x="44" y="24"/>
                  </a:lnTo>
                  <a:lnTo>
                    <a:pt x="36" y="34"/>
                  </a:lnTo>
                  <a:lnTo>
                    <a:pt x="71" y="105"/>
                  </a:lnTo>
                  <a:lnTo>
                    <a:pt x="61" y="106"/>
                  </a:lnTo>
                  <a:lnTo>
                    <a:pt x="23" y="30"/>
                  </a:lnTo>
                  <a:lnTo>
                    <a:pt x="11" y="20"/>
                  </a:lnTo>
                  <a:lnTo>
                    <a:pt x="0" y="0"/>
                  </a:lnTo>
                  <a:lnTo>
                    <a:pt x="41"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8"/>
            <p:cNvSpPr>
              <a:spLocks/>
            </p:cNvSpPr>
            <p:nvPr/>
          </p:nvSpPr>
          <p:spPr bwMode="auto">
            <a:xfrm>
              <a:off x="4900613" y="1576388"/>
              <a:ext cx="317500" cy="306388"/>
            </a:xfrm>
            <a:custGeom>
              <a:avLst/>
              <a:gdLst/>
              <a:ahLst/>
              <a:cxnLst>
                <a:cxn ang="0">
                  <a:pos x="62" y="86"/>
                </a:cxn>
                <a:cxn ang="0">
                  <a:pos x="66" y="57"/>
                </a:cxn>
                <a:cxn ang="0">
                  <a:pos x="72" y="33"/>
                </a:cxn>
                <a:cxn ang="0">
                  <a:pos x="87" y="15"/>
                </a:cxn>
                <a:cxn ang="0">
                  <a:pos x="102" y="5"/>
                </a:cxn>
                <a:cxn ang="0">
                  <a:pos x="117" y="2"/>
                </a:cxn>
                <a:cxn ang="0">
                  <a:pos x="138" y="0"/>
                </a:cxn>
                <a:cxn ang="0">
                  <a:pos x="157" y="5"/>
                </a:cxn>
                <a:cxn ang="0">
                  <a:pos x="175" y="15"/>
                </a:cxn>
                <a:cxn ang="0">
                  <a:pos x="187" y="28"/>
                </a:cxn>
                <a:cxn ang="0">
                  <a:pos x="196" y="48"/>
                </a:cxn>
                <a:cxn ang="0">
                  <a:pos x="200" y="72"/>
                </a:cxn>
                <a:cxn ang="0">
                  <a:pos x="200" y="97"/>
                </a:cxn>
                <a:cxn ang="0">
                  <a:pos x="196" y="129"/>
                </a:cxn>
                <a:cxn ang="0">
                  <a:pos x="184" y="150"/>
                </a:cxn>
                <a:cxn ang="0">
                  <a:pos x="177" y="168"/>
                </a:cxn>
                <a:cxn ang="0">
                  <a:pos x="159" y="181"/>
                </a:cxn>
                <a:cxn ang="0">
                  <a:pos x="141" y="190"/>
                </a:cxn>
                <a:cxn ang="0">
                  <a:pos x="116" y="193"/>
                </a:cxn>
                <a:cxn ang="0">
                  <a:pos x="94" y="191"/>
                </a:cxn>
                <a:cxn ang="0">
                  <a:pos x="76" y="178"/>
                </a:cxn>
                <a:cxn ang="0">
                  <a:pos x="69" y="155"/>
                </a:cxn>
                <a:cxn ang="0">
                  <a:pos x="66" y="132"/>
                </a:cxn>
                <a:cxn ang="0">
                  <a:pos x="60" y="117"/>
                </a:cxn>
                <a:cxn ang="0">
                  <a:pos x="46" y="117"/>
                </a:cxn>
                <a:cxn ang="0">
                  <a:pos x="18" y="140"/>
                </a:cxn>
                <a:cxn ang="0">
                  <a:pos x="3" y="142"/>
                </a:cxn>
                <a:cxn ang="0">
                  <a:pos x="0" y="126"/>
                </a:cxn>
                <a:cxn ang="0">
                  <a:pos x="9" y="114"/>
                </a:cxn>
                <a:cxn ang="0">
                  <a:pos x="33" y="102"/>
                </a:cxn>
                <a:cxn ang="0">
                  <a:pos x="62" y="86"/>
                </a:cxn>
              </a:cxnLst>
              <a:rect l="0" t="0" r="r" b="b"/>
              <a:pathLst>
                <a:path w="200" h="193">
                  <a:moveTo>
                    <a:pt x="62" y="86"/>
                  </a:moveTo>
                  <a:lnTo>
                    <a:pt x="66" y="57"/>
                  </a:lnTo>
                  <a:lnTo>
                    <a:pt x="72" y="33"/>
                  </a:lnTo>
                  <a:lnTo>
                    <a:pt x="87" y="15"/>
                  </a:lnTo>
                  <a:lnTo>
                    <a:pt x="102" y="5"/>
                  </a:lnTo>
                  <a:lnTo>
                    <a:pt x="117" y="2"/>
                  </a:lnTo>
                  <a:lnTo>
                    <a:pt x="138" y="0"/>
                  </a:lnTo>
                  <a:lnTo>
                    <a:pt x="157" y="5"/>
                  </a:lnTo>
                  <a:lnTo>
                    <a:pt x="175" y="15"/>
                  </a:lnTo>
                  <a:lnTo>
                    <a:pt x="187" y="28"/>
                  </a:lnTo>
                  <a:lnTo>
                    <a:pt x="196" y="48"/>
                  </a:lnTo>
                  <a:lnTo>
                    <a:pt x="200" y="72"/>
                  </a:lnTo>
                  <a:lnTo>
                    <a:pt x="200" y="97"/>
                  </a:lnTo>
                  <a:lnTo>
                    <a:pt x="196" y="129"/>
                  </a:lnTo>
                  <a:lnTo>
                    <a:pt x="184" y="150"/>
                  </a:lnTo>
                  <a:lnTo>
                    <a:pt x="177" y="168"/>
                  </a:lnTo>
                  <a:lnTo>
                    <a:pt x="159" y="181"/>
                  </a:lnTo>
                  <a:lnTo>
                    <a:pt x="141" y="190"/>
                  </a:lnTo>
                  <a:lnTo>
                    <a:pt x="116" y="193"/>
                  </a:lnTo>
                  <a:lnTo>
                    <a:pt x="94" y="191"/>
                  </a:lnTo>
                  <a:lnTo>
                    <a:pt x="76" y="178"/>
                  </a:lnTo>
                  <a:lnTo>
                    <a:pt x="69" y="155"/>
                  </a:lnTo>
                  <a:lnTo>
                    <a:pt x="66" y="132"/>
                  </a:lnTo>
                  <a:lnTo>
                    <a:pt x="60" y="117"/>
                  </a:lnTo>
                  <a:lnTo>
                    <a:pt x="46" y="117"/>
                  </a:lnTo>
                  <a:lnTo>
                    <a:pt x="18" y="140"/>
                  </a:lnTo>
                  <a:lnTo>
                    <a:pt x="3" y="142"/>
                  </a:lnTo>
                  <a:lnTo>
                    <a:pt x="0" y="126"/>
                  </a:lnTo>
                  <a:lnTo>
                    <a:pt x="9" y="114"/>
                  </a:lnTo>
                  <a:lnTo>
                    <a:pt x="33" y="102"/>
                  </a:lnTo>
                  <a:lnTo>
                    <a:pt x="62" y="8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9"/>
            <p:cNvSpPr>
              <a:spLocks/>
            </p:cNvSpPr>
            <p:nvPr/>
          </p:nvSpPr>
          <p:spPr bwMode="auto">
            <a:xfrm>
              <a:off x="4902201" y="1908175"/>
              <a:ext cx="268288" cy="498475"/>
            </a:xfrm>
            <a:custGeom>
              <a:avLst/>
              <a:gdLst/>
              <a:ahLst/>
              <a:cxnLst>
                <a:cxn ang="0">
                  <a:pos x="21" y="59"/>
                </a:cxn>
                <a:cxn ang="0">
                  <a:pos x="35" y="29"/>
                </a:cxn>
                <a:cxn ang="0">
                  <a:pos x="56" y="13"/>
                </a:cxn>
                <a:cxn ang="0">
                  <a:pos x="77" y="4"/>
                </a:cxn>
                <a:cxn ang="0">
                  <a:pos x="96" y="0"/>
                </a:cxn>
                <a:cxn ang="0">
                  <a:pos x="114" y="3"/>
                </a:cxn>
                <a:cxn ang="0">
                  <a:pos x="128" y="10"/>
                </a:cxn>
                <a:cxn ang="0">
                  <a:pos x="140" y="19"/>
                </a:cxn>
                <a:cxn ang="0">
                  <a:pos x="150" y="35"/>
                </a:cxn>
                <a:cxn ang="0">
                  <a:pos x="153" y="55"/>
                </a:cxn>
                <a:cxn ang="0">
                  <a:pos x="151" y="74"/>
                </a:cxn>
                <a:cxn ang="0">
                  <a:pos x="144" y="91"/>
                </a:cxn>
                <a:cxn ang="0">
                  <a:pos x="134" y="106"/>
                </a:cxn>
                <a:cxn ang="0">
                  <a:pos x="124" y="124"/>
                </a:cxn>
                <a:cxn ang="0">
                  <a:pos x="118" y="141"/>
                </a:cxn>
                <a:cxn ang="0">
                  <a:pos x="118" y="166"/>
                </a:cxn>
                <a:cxn ang="0">
                  <a:pos x="124" y="181"/>
                </a:cxn>
                <a:cxn ang="0">
                  <a:pos x="140" y="199"/>
                </a:cxn>
                <a:cxn ang="0">
                  <a:pos x="151" y="215"/>
                </a:cxn>
                <a:cxn ang="0">
                  <a:pos x="162" y="228"/>
                </a:cxn>
                <a:cxn ang="0">
                  <a:pos x="169" y="250"/>
                </a:cxn>
                <a:cxn ang="0">
                  <a:pos x="167" y="273"/>
                </a:cxn>
                <a:cxn ang="0">
                  <a:pos x="161" y="290"/>
                </a:cxn>
                <a:cxn ang="0">
                  <a:pos x="150" y="304"/>
                </a:cxn>
                <a:cxn ang="0">
                  <a:pos x="125" y="314"/>
                </a:cxn>
                <a:cxn ang="0">
                  <a:pos x="101" y="314"/>
                </a:cxn>
                <a:cxn ang="0">
                  <a:pos x="79" y="311"/>
                </a:cxn>
                <a:cxn ang="0">
                  <a:pos x="47" y="297"/>
                </a:cxn>
                <a:cxn ang="0">
                  <a:pos x="26" y="272"/>
                </a:cxn>
                <a:cxn ang="0">
                  <a:pos x="8" y="237"/>
                </a:cxn>
                <a:cxn ang="0">
                  <a:pos x="0" y="196"/>
                </a:cxn>
                <a:cxn ang="0">
                  <a:pos x="0" y="159"/>
                </a:cxn>
                <a:cxn ang="0">
                  <a:pos x="3" y="127"/>
                </a:cxn>
                <a:cxn ang="0">
                  <a:pos x="8" y="91"/>
                </a:cxn>
                <a:cxn ang="0">
                  <a:pos x="21" y="59"/>
                </a:cxn>
              </a:cxnLst>
              <a:rect l="0" t="0" r="r" b="b"/>
              <a:pathLst>
                <a:path w="169" h="314">
                  <a:moveTo>
                    <a:pt x="21" y="59"/>
                  </a:moveTo>
                  <a:lnTo>
                    <a:pt x="35" y="29"/>
                  </a:lnTo>
                  <a:lnTo>
                    <a:pt x="56" y="13"/>
                  </a:lnTo>
                  <a:lnTo>
                    <a:pt x="77" y="4"/>
                  </a:lnTo>
                  <a:lnTo>
                    <a:pt x="96" y="0"/>
                  </a:lnTo>
                  <a:lnTo>
                    <a:pt x="114" y="3"/>
                  </a:lnTo>
                  <a:lnTo>
                    <a:pt x="128" y="10"/>
                  </a:lnTo>
                  <a:lnTo>
                    <a:pt x="140" y="19"/>
                  </a:lnTo>
                  <a:lnTo>
                    <a:pt x="150" y="35"/>
                  </a:lnTo>
                  <a:lnTo>
                    <a:pt x="153" y="55"/>
                  </a:lnTo>
                  <a:lnTo>
                    <a:pt x="151" y="74"/>
                  </a:lnTo>
                  <a:lnTo>
                    <a:pt x="144" y="91"/>
                  </a:lnTo>
                  <a:lnTo>
                    <a:pt x="134" y="106"/>
                  </a:lnTo>
                  <a:lnTo>
                    <a:pt x="124" y="124"/>
                  </a:lnTo>
                  <a:lnTo>
                    <a:pt x="118" y="141"/>
                  </a:lnTo>
                  <a:lnTo>
                    <a:pt x="118" y="166"/>
                  </a:lnTo>
                  <a:lnTo>
                    <a:pt x="124" y="181"/>
                  </a:lnTo>
                  <a:lnTo>
                    <a:pt x="140" y="199"/>
                  </a:lnTo>
                  <a:lnTo>
                    <a:pt x="151" y="215"/>
                  </a:lnTo>
                  <a:lnTo>
                    <a:pt x="162" y="228"/>
                  </a:lnTo>
                  <a:lnTo>
                    <a:pt x="169" y="250"/>
                  </a:lnTo>
                  <a:lnTo>
                    <a:pt x="167" y="273"/>
                  </a:lnTo>
                  <a:lnTo>
                    <a:pt x="161" y="290"/>
                  </a:lnTo>
                  <a:lnTo>
                    <a:pt x="150" y="304"/>
                  </a:lnTo>
                  <a:lnTo>
                    <a:pt x="125" y="314"/>
                  </a:lnTo>
                  <a:lnTo>
                    <a:pt x="101" y="314"/>
                  </a:lnTo>
                  <a:lnTo>
                    <a:pt x="79" y="311"/>
                  </a:lnTo>
                  <a:lnTo>
                    <a:pt x="47" y="297"/>
                  </a:lnTo>
                  <a:lnTo>
                    <a:pt x="26" y="272"/>
                  </a:lnTo>
                  <a:lnTo>
                    <a:pt x="8" y="237"/>
                  </a:lnTo>
                  <a:lnTo>
                    <a:pt x="0" y="196"/>
                  </a:lnTo>
                  <a:lnTo>
                    <a:pt x="0" y="159"/>
                  </a:lnTo>
                  <a:lnTo>
                    <a:pt x="3" y="127"/>
                  </a:lnTo>
                  <a:lnTo>
                    <a:pt x="8" y="91"/>
                  </a:lnTo>
                  <a:lnTo>
                    <a:pt x="21" y="5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 name="Freeform 20"/>
            <p:cNvSpPr>
              <a:spLocks/>
            </p:cNvSpPr>
            <p:nvPr/>
          </p:nvSpPr>
          <p:spPr bwMode="auto">
            <a:xfrm>
              <a:off x="4672013" y="1922463"/>
              <a:ext cx="382588" cy="258763"/>
            </a:xfrm>
            <a:custGeom>
              <a:avLst/>
              <a:gdLst/>
              <a:ahLst/>
              <a:cxnLst>
                <a:cxn ang="0">
                  <a:pos x="156" y="13"/>
                </a:cxn>
                <a:cxn ang="0">
                  <a:pos x="197" y="0"/>
                </a:cxn>
                <a:cxn ang="0">
                  <a:pos x="231" y="0"/>
                </a:cxn>
                <a:cxn ang="0">
                  <a:pos x="241" y="10"/>
                </a:cxn>
                <a:cxn ang="0">
                  <a:pos x="237" y="25"/>
                </a:cxn>
                <a:cxn ang="0">
                  <a:pos x="207" y="35"/>
                </a:cxn>
                <a:cxn ang="0">
                  <a:pos x="184" y="56"/>
                </a:cxn>
                <a:cxn ang="0">
                  <a:pos x="162" y="51"/>
                </a:cxn>
                <a:cxn ang="0">
                  <a:pos x="130" y="58"/>
                </a:cxn>
                <a:cxn ang="0">
                  <a:pos x="96" y="79"/>
                </a:cxn>
                <a:cxn ang="0">
                  <a:pos x="76" y="97"/>
                </a:cxn>
                <a:cxn ang="0">
                  <a:pos x="62" y="117"/>
                </a:cxn>
                <a:cxn ang="0">
                  <a:pos x="52" y="137"/>
                </a:cxn>
                <a:cxn ang="0">
                  <a:pos x="47" y="158"/>
                </a:cxn>
                <a:cxn ang="0">
                  <a:pos x="33" y="163"/>
                </a:cxn>
                <a:cxn ang="0">
                  <a:pos x="19" y="155"/>
                </a:cxn>
                <a:cxn ang="0">
                  <a:pos x="23" y="137"/>
                </a:cxn>
                <a:cxn ang="0">
                  <a:pos x="38" y="124"/>
                </a:cxn>
                <a:cxn ang="0">
                  <a:pos x="29" y="112"/>
                </a:cxn>
                <a:cxn ang="0">
                  <a:pos x="0" y="105"/>
                </a:cxn>
                <a:cxn ang="0">
                  <a:pos x="49" y="96"/>
                </a:cxn>
                <a:cxn ang="0">
                  <a:pos x="76" y="70"/>
                </a:cxn>
                <a:cxn ang="0">
                  <a:pos x="102" y="48"/>
                </a:cxn>
                <a:cxn ang="0">
                  <a:pos x="128" y="28"/>
                </a:cxn>
                <a:cxn ang="0">
                  <a:pos x="156" y="13"/>
                </a:cxn>
              </a:cxnLst>
              <a:rect l="0" t="0" r="r" b="b"/>
              <a:pathLst>
                <a:path w="241" h="163">
                  <a:moveTo>
                    <a:pt x="156" y="13"/>
                  </a:moveTo>
                  <a:lnTo>
                    <a:pt x="197" y="0"/>
                  </a:lnTo>
                  <a:lnTo>
                    <a:pt x="231" y="0"/>
                  </a:lnTo>
                  <a:lnTo>
                    <a:pt x="241" y="10"/>
                  </a:lnTo>
                  <a:lnTo>
                    <a:pt x="237" y="25"/>
                  </a:lnTo>
                  <a:lnTo>
                    <a:pt x="207" y="35"/>
                  </a:lnTo>
                  <a:lnTo>
                    <a:pt x="184" y="56"/>
                  </a:lnTo>
                  <a:lnTo>
                    <a:pt x="162" y="51"/>
                  </a:lnTo>
                  <a:lnTo>
                    <a:pt x="130" y="58"/>
                  </a:lnTo>
                  <a:lnTo>
                    <a:pt x="96" y="79"/>
                  </a:lnTo>
                  <a:lnTo>
                    <a:pt x="76" y="97"/>
                  </a:lnTo>
                  <a:lnTo>
                    <a:pt x="62" y="117"/>
                  </a:lnTo>
                  <a:lnTo>
                    <a:pt x="52" y="137"/>
                  </a:lnTo>
                  <a:lnTo>
                    <a:pt x="47" y="158"/>
                  </a:lnTo>
                  <a:lnTo>
                    <a:pt x="33" y="163"/>
                  </a:lnTo>
                  <a:lnTo>
                    <a:pt x="19" y="155"/>
                  </a:lnTo>
                  <a:lnTo>
                    <a:pt x="23" y="137"/>
                  </a:lnTo>
                  <a:lnTo>
                    <a:pt x="38" y="124"/>
                  </a:lnTo>
                  <a:lnTo>
                    <a:pt x="29" y="112"/>
                  </a:lnTo>
                  <a:lnTo>
                    <a:pt x="0" y="105"/>
                  </a:lnTo>
                  <a:lnTo>
                    <a:pt x="49" y="96"/>
                  </a:lnTo>
                  <a:lnTo>
                    <a:pt x="76" y="70"/>
                  </a:lnTo>
                  <a:lnTo>
                    <a:pt x="102" y="48"/>
                  </a:lnTo>
                  <a:lnTo>
                    <a:pt x="128" y="28"/>
                  </a:lnTo>
                  <a:lnTo>
                    <a:pt x="156"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21"/>
            <p:cNvSpPr>
              <a:spLocks/>
            </p:cNvSpPr>
            <p:nvPr/>
          </p:nvSpPr>
          <p:spPr bwMode="auto">
            <a:xfrm>
              <a:off x="4575176" y="1952625"/>
              <a:ext cx="552450" cy="471488"/>
            </a:xfrm>
            <a:custGeom>
              <a:avLst/>
              <a:gdLst/>
              <a:ahLst/>
              <a:cxnLst>
                <a:cxn ang="0">
                  <a:pos x="292" y="61"/>
                </a:cxn>
                <a:cxn ang="0">
                  <a:pos x="303" y="30"/>
                </a:cxn>
                <a:cxn ang="0">
                  <a:pos x="306" y="10"/>
                </a:cxn>
                <a:cxn ang="0">
                  <a:pos x="313" y="0"/>
                </a:cxn>
                <a:cxn ang="0">
                  <a:pos x="325" y="0"/>
                </a:cxn>
                <a:cxn ang="0">
                  <a:pos x="337" y="3"/>
                </a:cxn>
                <a:cxn ang="0">
                  <a:pos x="347" y="15"/>
                </a:cxn>
                <a:cxn ang="0">
                  <a:pos x="348" y="34"/>
                </a:cxn>
                <a:cxn ang="0">
                  <a:pos x="342" y="66"/>
                </a:cxn>
                <a:cxn ang="0">
                  <a:pos x="326" y="97"/>
                </a:cxn>
                <a:cxn ang="0">
                  <a:pos x="282" y="149"/>
                </a:cxn>
                <a:cxn ang="0">
                  <a:pos x="244" y="194"/>
                </a:cxn>
                <a:cxn ang="0">
                  <a:pos x="217" y="210"/>
                </a:cxn>
                <a:cxn ang="0">
                  <a:pos x="169" y="231"/>
                </a:cxn>
                <a:cxn ang="0">
                  <a:pos x="120" y="251"/>
                </a:cxn>
                <a:cxn ang="0">
                  <a:pos x="91" y="273"/>
                </a:cxn>
                <a:cxn ang="0">
                  <a:pos x="78" y="294"/>
                </a:cxn>
                <a:cxn ang="0">
                  <a:pos x="57" y="297"/>
                </a:cxn>
                <a:cxn ang="0">
                  <a:pos x="27" y="289"/>
                </a:cxn>
                <a:cxn ang="0">
                  <a:pos x="3" y="273"/>
                </a:cxn>
                <a:cxn ang="0">
                  <a:pos x="0" y="254"/>
                </a:cxn>
                <a:cxn ang="0">
                  <a:pos x="15" y="254"/>
                </a:cxn>
                <a:cxn ang="0">
                  <a:pos x="32" y="260"/>
                </a:cxn>
                <a:cxn ang="0">
                  <a:pos x="57" y="270"/>
                </a:cxn>
                <a:cxn ang="0">
                  <a:pos x="75" y="263"/>
                </a:cxn>
                <a:cxn ang="0">
                  <a:pos x="79" y="247"/>
                </a:cxn>
                <a:cxn ang="0">
                  <a:pos x="60" y="241"/>
                </a:cxn>
                <a:cxn ang="0">
                  <a:pos x="37" y="229"/>
                </a:cxn>
                <a:cxn ang="0">
                  <a:pos x="37" y="220"/>
                </a:cxn>
                <a:cxn ang="0">
                  <a:pos x="57" y="215"/>
                </a:cxn>
                <a:cxn ang="0">
                  <a:pos x="78" y="222"/>
                </a:cxn>
                <a:cxn ang="0">
                  <a:pos x="98" y="232"/>
                </a:cxn>
                <a:cxn ang="0">
                  <a:pos x="126" y="223"/>
                </a:cxn>
                <a:cxn ang="0">
                  <a:pos x="167" y="201"/>
                </a:cxn>
                <a:cxn ang="0">
                  <a:pos x="199" y="183"/>
                </a:cxn>
                <a:cxn ang="0">
                  <a:pos x="229" y="169"/>
                </a:cxn>
                <a:cxn ang="0">
                  <a:pos x="247" y="141"/>
                </a:cxn>
                <a:cxn ang="0">
                  <a:pos x="265" y="111"/>
                </a:cxn>
                <a:cxn ang="0">
                  <a:pos x="285" y="80"/>
                </a:cxn>
                <a:cxn ang="0">
                  <a:pos x="292" y="61"/>
                </a:cxn>
              </a:cxnLst>
              <a:rect l="0" t="0" r="r" b="b"/>
              <a:pathLst>
                <a:path w="348" h="297">
                  <a:moveTo>
                    <a:pt x="292" y="61"/>
                  </a:moveTo>
                  <a:lnTo>
                    <a:pt x="303" y="30"/>
                  </a:lnTo>
                  <a:lnTo>
                    <a:pt x="306" y="10"/>
                  </a:lnTo>
                  <a:lnTo>
                    <a:pt x="313" y="0"/>
                  </a:lnTo>
                  <a:lnTo>
                    <a:pt x="325" y="0"/>
                  </a:lnTo>
                  <a:lnTo>
                    <a:pt x="337" y="3"/>
                  </a:lnTo>
                  <a:lnTo>
                    <a:pt x="347" y="15"/>
                  </a:lnTo>
                  <a:lnTo>
                    <a:pt x="348" y="34"/>
                  </a:lnTo>
                  <a:lnTo>
                    <a:pt x="342" y="66"/>
                  </a:lnTo>
                  <a:lnTo>
                    <a:pt x="326" y="97"/>
                  </a:lnTo>
                  <a:lnTo>
                    <a:pt x="282" y="149"/>
                  </a:lnTo>
                  <a:lnTo>
                    <a:pt x="244" y="194"/>
                  </a:lnTo>
                  <a:lnTo>
                    <a:pt x="217" y="210"/>
                  </a:lnTo>
                  <a:lnTo>
                    <a:pt x="169" y="231"/>
                  </a:lnTo>
                  <a:lnTo>
                    <a:pt x="120" y="251"/>
                  </a:lnTo>
                  <a:lnTo>
                    <a:pt x="91" y="273"/>
                  </a:lnTo>
                  <a:lnTo>
                    <a:pt x="78" y="294"/>
                  </a:lnTo>
                  <a:lnTo>
                    <a:pt x="57" y="297"/>
                  </a:lnTo>
                  <a:lnTo>
                    <a:pt x="27" y="289"/>
                  </a:lnTo>
                  <a:lnTo>
                    <a:pt x="3" y="273"/>
                  </a:lnTo>
                  <a:lnTo>
                    <a:pt x="0" y="254"/>
                  </a:lnTo>
                  <a:lnTo>
                    <a:pt x="15" y="254"/>
                  </a:lnTo>
                  <a:lnTo>
                    <a:pt x="32" y="260"/>
                  </a:lnTo>
                  <a:lnTo>
                    <a:pt x="57" y="270"/>
                  </a:lnTo>
                  <a:lnTo>
                    <a:pt x="75" y="263"/>
                  </a:lnTo>
                  <a:lnTo>
                    <a:pt x="79" y="247"/>
                  </a:lnTo>
                  <a:lnTo>
                    <a:pt x="60" y="241"/>
                  </a:lnTo>
                  <a:lnTo>
                    <a:pt x="37" y="229"/>
                  </a:lnTo>
                  <a:lnTo>
                    <a:pt x="37" y="220"/>
                  </a:lnTo>
                  <a:lnTo>
                    <a:pt x="57" y="215"/>
                  </a:lnTo>
                  <a:lnTo>
                    <a:pt x="78" y="222"/>
                  </a:lnTo>
                  <a:lnTo>
                    <a:pt x="98" y="232"/>
                  </a:lnTo>
                  <a:lnTo>
                    <a:pt x="126" y="223"/>
                  </a:lnTo>
                  <a:lnTo>
                    <a:pt x="167" y="201"/>
                  </a:lnTo>
                  <a:lnTo>
                    <a:pt x="199" y="183"/>
                  </a:lnTo>
                  <a:lnTo>
                    <a:pt x="229" y="169"/>
                  </a:lnTo>
                  <a:lnTo>
                    <a:pt x="247" y="141"/>
                  </a:lnTo>
                  <a:lnTo>
                    <a:pt x="265" y="111"/>
                  </a:lnTo>
                  <a:lnTo>
                    <a:pt x="285" y="80"/>
                  </a:lnTo>
                  <a:lnTo>
                    <a:pt x="292" y="6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22"/>
            <p:cNvSpPr>
              <a:spLocks/>
            </p:cNvSpPr>
            <p:nvPr/>
          </p:nvSpPr>
          <p:spPr bwMode="auto">
            <a:xfrm>
              <a:off x="4945063" y="2297113"/>
              <a:ext cx="225425" cy="585788"/>
            </a:xfrm>
            <a:custGeom>
              <a:avLst/>
              <a:gdLst/>
              <a:ahLst/>
              <a:cxnLst>
                <a:cxn ang="0">
                  <a:pos x="85" y="19"/>
                </a:cxn>
                <a:cxn ang="0">
                  <a:pos x="92" y="1"/>
                </a:cxn>
                <a:cxn ang="0">
                  <a:pos x="104" y="0"/>
                </a:cxn>
                <a:cxn ang="0">
                  <a:pos x="120" y="1"/>
                </a:cxn>
                <a:cxn ang="0">
                  <a:pos x="142" y="13"/>
                </a:cxn>
                <a:cxn ang="0">
                  <a:pos x="137" y="48"/>
                </a:cxn>
                <a:cxn ang="0">
                  <a:pos x="129" y="108"/>
                </a:cxn>
                <a:cxn ang="0">
                  <a:pos x="119" y="153"/>
                </a:cxn>
                <a:cxn ang="0">
                  <a:pos x="116" y="186"/>
                </a:cxn>
                <a:cxn ang="0">
                  <a:pos x="124" y="227"/>
                </a:cxn>
                <a:cxn ang="0">
                  <a:pos x="124" y="273"/>
                </a:cxn>
                <a:cxn ang="0">
                  <a:pos x="124" y="308"/>
                </a:cxn>
                <a:cxn ang="0">
                  <a:pos x="130" y="332"/>
                </a:cxn>
                <a:cxn ang="0">
                  <a:pos x="134" y="348"/>
                </a:cxn>
                <a:cxn ang="0">
                  <a:pos x="129" y="360"/>
                </a:cxn>
                <a:cxn ang="0">
                  <a:pos x="119" y="369"/>
                </a:cxn>
                <a:cxn ang="0">
                  <a:pos x="97" y="366"/>
                </a:cxn>
                <a:cxn ang="0">
                  <a:pos x="80" y="357"/>
                </a:cxn>
                <a:cxn ang="0">
                  <a:pos x="55" y="348"/>
                </a:cxn>
                <a:cxn ang="0">
                  <a:pos x="10" y="342"/>
                </a:cxn>
                <a:cxn ang="0">
                  <a:pos x="0" y="335"/>
                </a:cxn>
                <a:cxn ang="0">
                  <a:pos x="10" y="322"/>
                </a:cxn>
                <a:cxn ang="0">
                  <a:pos x="45" y="318"/>
                </a:cxn>
                <a:cxn ang="0">
                  <a:pos x="71" y="321"/>
                </a:cxn>
                <a:cxn ang="0">
                  <a:pos x="80" y="329"/>
                </a:cxn>
                <a:cxn ang="0">
                  <a:pos x="97" y="335"/>
                </a:cxn>
                <a:cxn ang="0">
                  <a:pos x="107" y="330"/>
                </a:cxn>
                <a:cxn ang="0">
                  <a:pos x="107" y="316"/>
                </a:cxn>
                <a:cxn ang="0">
                  <a:pos x="101" y="289"/>
                </a:cxn>
                <a:cxn ang="0">
                  <a:pos x="94" y="258"/>
                </a:cxn>
                <a:cxn ang="0">
                  <a:pos x="85" y="201"/>
                </a:cxn>
                <a:cxn ang="0">
                  <a:pos x="85" y="172"/>
                </a:cxn>
                <a:cxn ang="0">
                  <a:pos x="77" y="117"/>
                </a:cxn>
                <a:cxn ang="0">
                  <a:pos x="77" y="69"/>
                </a:cxn>
                <a:cxn ang="0">
                  <a:pos x="79" y="44"/>
                </a:cxn>
                <a:cxn ang="0">
                  <a:pos x="85" y="19"/>
                </a:cxn>
              </a:cxnLst>
              <a:rect l="0" t="0" r="r" b="b"/>
              <a:pathLst>
                <a:path w="142" h="369">
                  <a:moveTo>
                    <a:pt x="85" y="19"/>
                  </a:moveTo>
                  <a:lnTo>
                    <a:pt x="92" y="1"/>
                  </a:lnTo>
                  <a:lnTo>
                    <a:pt x="104" y="0"/>
                  </a:lnTo>
                  <a:lnTo>
                    <a:pt x="120" y="1"/>
                  </a:lnTo>
                  <a:lnTo>
                    <a:pt x="142" y="13"/>
                  </a:lnTo>
                  <a:lnTo>
                    <a:pt x="137" y="48"/>
                  </a:lnTo>
                  <a:lnTo>
                    <a:pt x="129" y="108"/>
                  </a:lnTo>
                  <a:lnTo>
                    <a:pt x="119" y="153"/>
                  </a:lnTo>
                  <a:lnTo>
                    <a:pt x="116" y="186"/>
                  </a:lnTo>
                  <a:lnTo>
                    <a:pt x="124" y="227"/>
                  </a:lnTo>
                  <a:lnTo>
                    <a:pt x="124" y="273"/>
                  </a:lnTo>
                  <a:lnTo>
                    <a:pt x="124" y="308"/>
                  </a:lnTo>
                  <a:lnTo>
                    <a:pt x="130" y="332"/>
                  </a:lnTo>
                  <a:lnTo>
                    <a:pt x="134" y="348"/>
                  </a:lnTo>
                  <a:lnTo>
                    <a:pt x="129" y="360"/>
                  </a:lnTo>
                  <a:lnTo>
                    <a:pt x="119" y="369"/>
                  </a:lnTo>
                  <a:lnTo>
                    <a:pt x="97" y="366"/>
                  </a:lnTo>
                  <a:lnTo>
                    <a:pt x="80" y="357"/>
                  </a:lnTo>
                  <a:lnTo>
                    <a:pt x="55" y="348"/>
                  </a:lnTo>
                  <a:lnTo>
                    <a:pt x="10" y="342"/>
                  </a:lnTo>
                  <a:lnTo>
                    <a:pt x="0" y="335"/>
                  </a:lnTo>
                  <a:lnTo>
                    <a:pt x="10" y="322"/>
                  </a:lnTo>
                  <a:lnTo>
                    <a:pt x="45" y="318"/>
                  </a:lnTo>
                  <a:lnTo>
                    <a:pt x="71" y="321"/>
                  </a:lnTo>
                  <a:lnTo>
                    <a:pt x="80" y="329"/>
                  </a:lnTo>
                  <a:lnTo>
                    <a:pt x="97" y="335"/>
                  </a:lnTo>
                  <a:lnTo>
                    <a:pt x="107" y="330"/>
                  </a:lnTo>
                  <a:lnTo>
                    <a:pt x="107" y="316"/>
                  </a:lnTo>
                  <a:lnTo>
                    <a:pt x="101" y="289"/>
                  </a:lnTo>
                  <a:lnTo>
                    <a:pt x="94" y="258"/>
                  </a:lnTo>
                  <a:lnTo>
                    <a:pt x="85" y="201"/>
                  </a:lnTo>
                  <a:lnTo>
                    <a:pt x="85" y="172"/>
                  </a:lnTo>
                  <a:lnTo>
                    <a:pt x="77" y="117"/>
                  </a:lnTo>
                  <a:lnTo>
                    <a:pt x="77" y="69"/>
                  </a:lnTo>
                  <a:lnTo>
                    <a:pt x="79" y="44"/>
                  </a:lnTo>
                  <a:lnTo>
                    <a:pt x="85" y="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23"/>
            <p:cNvSpPr>
              <a:spLocks/>
            </p:cNvSpPr>
            <p:nvPr/>
          </p:nvSpPr>
          <p:spPr bwMode="auto">
            <a:xfrm>
              <a:off x="4840288" y="2271713"/>
              <a:ext cx="233363" cy="642938"/>
            </a:xfrm>
            <a:custGeom>
              <a:avLst/>
              <a:gdLst/>
              <a:ahLst/>
              <a:cxnLst>
                <a:cxn ang="0">
                  <a:pos x="78" y="61"/>
                </a:cxn>
                <a:cxn ang="0">
                  <a:pos x="92" y="22"/>
                </a:cxn>
                <a:cxn ang="0">
                  <a:pos x="118" y="0"/>
                </a:cxn>
                <a:cxn ang="0">
                  <a:pos x="140" y="3"/>
                </a:cxn>
                <a:cxn ang="0">
                  <a:pos x="147" y="22"/>
                </a:cxn>
                <a:cxn ang="0">
                  <a:pos x="144" y="49"/>
                </a:cxn>
                <a:cxn ang="0">
                  <a:pos x="133" y="73"/>
                </a:cxn>
                <a:cxn ang="0">
                  <a:pos x="110" y="118"/>
                </a:cxn>
                <a:cxn ang="0">
                  <a:pos x="92" y="163"/>
                </a:cxn>
                <a:cxn ang="0">
                  <a:pos x="89" y="205"/>
                </a:cxn>
                <a:cxn ang="0">
                  <a:pos x="95" y="242"/>
                </a:cxn>
                <a:cxn ang="0">
                  <a:pos x="112" y="298"/>
                </a:cxn>
                <a:cxn ang="0">
                  <a:pos x="117" y="338"/>
                </a:cxn>
                <a:cxn ang="0">
                  <a:pos x="117" y="367"/>
                </a:cxn>
                <a:cxn ang="0">
                  <a:pos x="124" y="386"/>
                </a:cxn>
                <a:cxn ang="0">
                  <a:pos x="124" y="402"/>
                </a:cxn>
                <a:cxn ang="0">
                  <a:pos x="108" y="405"/>
                </a:cxn>
                <a:cxn ang="0">
                  <a:pos x="95" y="404"/>
                </a:cxn>
                <a:cxn ang="0">
                  <a:pos x="63" y="397"/>
                </a:cxn>
                <a:cxn ang="0">
                  <a:pos x="12" y="388"/>
                </a:cxn>
                <a:cxn ang="0">
                  <a:pos x="0" y="376"/>
                </a:cxn>
                <a:cxn ang="0">
                  <a:pos x="7" y="364"/>
                </a:cxn>
                <a:cxn ang="0">
                  <a:pos x="31" y="355"/>
                </a:cxn>
                <a:cxn ang="0">
                  <a:pos x="45" y="360"/>
                </a:cxn>
                <a:cxn ang="0">
                  <a:pos x="63" y="373"/>
                </a:cxn>
                <a:cxn ang="0">
                  <a:pos x="92" y="379"/>
                </a:cxn>
                <a:cxn ang="0">
                  <a:pos x="95" y="367"/>
                </a:cxn>
                <a:cxn ang="0">
                  <a:pos x="98" y="343"/>
                </a:cxn>
                <a:cxn ang="0">
                  <a:pos x="88" y="313"/>
                </a:cxn>
                <a:cxn ang="0">
                  <a:pos x="73" y="273"/>
                </a:cxn>
                <a:cxn ang="0">
                  <a:pos x="62" y="238"/>
                </a:cxn>
                <a:cxn ang="0">
                  <a:pos x="60" y="211"/>
                </a:cxn>
                <a:cxn ang="0">
                  <a:pos x="57" y="175"/>
                </a:cxn>
                <a:cxn ang="0">
                  <a:pos x="58" y="142"/>
                </a:cxn>
                <a:cxn ang="0">
                  <a:pos x="63" y="108"/>
                </a:cxn>
                <a:cxn ang="0">
                  <a:pos x="70" y="83"/>
                </a:cxn>
                <a:cxn ang="0">
                  <a:pos x="78" y="61"/>
                </a:cxn>
              </a:cxnLst>
              <a:rect l="0" t="0" r="r" b="b"/>
              <a:pathLst>
                <a:path w="147" h="405">
                  <a:moveTo>
                    <a:pt x="78" y="61"/>
                  </a:moveTo>
                  <a:lnTo>
                    <a:pt x="92" y="22"/>
                  </a:lnTo>
                  <a:lnTo>
                    <a:pt x="118" y="0"/>
                  </a:lnTo>
                  <a:lnTo>
                    <a:pt x="140" y="3"/>
                  </a:lnTo>
                  <a:lnTo>
                    <a:pt x="147" y="22"/>
                  </a:lnTo>
                  <a:lnTo>
                    <a:pt x="144" y="49"/>
                  </a:lnTo>
                  <a:lnTo>
                    <a:pt x="133" y="73"/>
                  </a:lnTo>
                  <a:lnTo>
                    <a:pt x="110" y="118"/>
                  </a:lnTo>
                  <a:lnTo>
                    <a:pt x="92" y="163"/>
                  </a:lnTo>
                  <a:lnTo>
                    <a:pt x="89" y="205"/>
                  </a:lnTo>
                  <a:lnTo>
                    <a:pt x="95" y="242"/>
                  </a:lnTo>
                  <a:lnTo>
                    <a:pt x="112" y="298"/>
                  </a:lnTo>
                  <a:lnTo>
                    <a:pt x="117" y="338"/>
                  </a:lnTo>
                  <a:lnTo>
                    <a:pt x="117" y="367"/>
                  </a:lnTo>
                  <a:lnTo>
                    <a:pt x="124" y="386"/>
                  </a:lnTo>
                  <a:lnTo>
                    <a:pt x="124" y="402"/>
                  </a:lnTo>
                  <a:lnTo>
                    <a:pt x="108" y="405"/>
                  </a:lnTo>
                  <a:lnTo>
                    <a:pt x="95" y="404"/>
                  </a:lnTo>
                  <a:lnTo>
                    <a:pt x="63" y="397"/>
                  </a:lnTo>
                  <a:lnTo>
                    <a:pt x="12" y="388"/>
                  </a:lnTo>
                  <a:lnTo>
                    <a:pt x="0" y="376"/>
                  </a:lnTo>
                  <a:lnTo>
                    <a:pt x="7" y="364"/>
                  </a:lnTo>
                  <a:lnTo>
                    <a:pt x="31" y="355"/>
                  </a:lnTo>
                  <a:lnTo>
                    <a:pt x="45" y="360"/>
                  </a:lnTo>
                  <a:lnTo>
                    <a:pt x="63" y="373"/>
                  </a:lnTo>
                  <a:lnTo>
                    <a:pt x="92" y="379"/>
                  </a:lnTo>
                  <a:lnTo>
                    <a:pt x="95" y="367"/>
                  </a:lnTo>
                  <a:lnTo>
                    <a:pt x="98" y="343"/>
                  </a:lnTo>
                  <a:lnTo>
                    <a:pt x="88" y="313"/>
                  </a:lnTo>
                  <a:lnTo>
                    <a:pt x="73" y="273"/>
                  </a:lnTo>
                  <a:lnTo>
                    <a:pt x="62" y="238"/>
                  </a:lnTo>
                  <a:lnTo>
                    <a:pt x="60" y="211"/>
                  </a:lnTo>
                  <a:lnTo>
                    <a:pt x="57" y="175"/>
                  </a:lnTo>
                  <a:lnTo>
                    <a:pt x="58" y="142"/>
                  </a:lnTo>
                  <a:lnTo>
                    <a:pt x="63" y="108"/>
                  </a:lnTo>
                  <a:lnTo>
                    <a:pt x="70" y="83"/>
                  </a:lnTo>
                  <a:lnTo>
                    <a:pt x="78" y="6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Freeform 9"/>
            <p:cNvSpPr>
              <a:spLocks/>
            </p:cNvSpPr>
            <p:nvPr/>
          </p:nvSpPr>
          <p:spPr bwMode="auto">
            <a:xfrm>
              <a:off x="4608513" y="1595438"/>
              <a:ext cx="119063" cy="525463"/>
            </a:xfrm>
            <a:custGeom>
              <a:avLst/>
              <a:gdLst/>
              <a:ahLst/>
              <a:cxnLst>
                <a:cxn ang="0">
                  <a:pos x="18" y="325"/>
                </a:cxn>
                <a:cxn ang="0">
                  <a:pos x="12" y="262"/>
                </a:cxn>
                <a:cxn ang="0">
                  <a:pos x="5" y="113"/>
                </a:cxn>
                <a:cxn ang="0">
                  <a:pos x="0" y="0"/>
                </a:cxn>
                <a:cxn ang="0">
                  <a:pos x="31" y="28"/>
                </a:cxn>
                <a:cxn ang="0">
                  <a:pos x="57" y="76"/>
                </a:cxn>
                <a:cxn ang="0">
                  <a:pos x="72" y="148"/>
                </a:cxn>
                <a:cxn ang="0">
                  <a:pos x="75" y="211"/>
                </a:cxn>
                <a:cxn ang="0">
                  <a:pos x="68" y="263"/>
                </a:cxn>
                <a:cxn ang="0">
                  <a:pos x="47" y="300"/>
                </a:cxn>
                <a:cxn ang="0">
                  <a:pos x="28" y="331"/>
                </a:cxn>
                <a:cxn ang="0">
                  <a:pos x="18" y="325"/>
                </a:cxn>
              </a:cxnLst>
              <a:rect l="0" t="0" r="r" b="b"/>
              <a:pathLst>
                <a:path w="75" h="331">
                  <a:moveTo>
                    <a:pt x="18" y="325"/>
                  </a:moveTo>
                  <a:lnTo>
                    <a:pt x="12" y="262"/>
                  </a:lnTo>
                  <a:lnTo>
                    <a:pt x="5" y="113"/>
                  </a:lnTo>
                  <a:lnTo>
                    <a:pt x="0" y="0"/>
                  </a:lnTo>
                  <a:lnTo>
                    <a:pt x="31" y="28"/>
                  </a:lnTo>
                  <a:lnTo>
                    <a:pt x="57" y="76"/>
                  </a:lnTo>
                  <a:lnTo>
                    <a:pt x="72" y="148"/>
                  </a:lnTo>
                  <a:lnTo>
                    <a:pt x="75" y="211"/>
                  </a:lnTo>
                  <a:lnTo>
                    <a:pt x="68" y="263"/>
                  </a:lnTo>
                  <a:lnTo>
                    <a:pt x="47" y="300"/>
                  </a:lnTo>
                  <a:lnTo>
                    <a:pt x="28" y="331"/>
                  </a:lnTo>
                  <a:lnTo>
                    <a:pt x="18" y="325"/>
                  </a:lnTo>
                  <a:close/>
                </a:path>
              </a:pathLst>
            </a:custGeom>
            <a:solidFill>
              <a:srgbClr val="DADADA"/>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Freeform 11"/>
            <p:cNvSpPr>
              <a:spLocks/>
            </p:cNvSpPr>
            <p:nvPr/>
          </p:nvSpPr>
          <p:spPr bwMode="auto">
            <a:xfrm>
              <a:off x="4600576" y="1571625"/>
              <a:ext cx="134938" cy="560388"/>
            </a:xfrm>
            <a:custGeom>
              <a:avLst/>
              <a:gdLst/>
              <a:ahLst/>
              <a:cxnLst>
                <a:cxn ang="0">
                  <a:pos x="16" y="333"/>
                </a:cxn>
                <a:cxn ang="0">
                  <a:pos x="0" y="0"/>
                </a:cxn>
                <a:cxn ang="0">
                  <a:pos x="19" y="12"/>
                </a:cxn>
                <a:cxn ang="0">
                  <a:pos x="36" y="35"/>
                </a:cxn>
                <a:cxn ang="0">
                  <a:pos x="55" y="66"/>
                </a:cxn>
                <a:cxn ang="0">
                  <a:pos x="68" y="105"/>
                </a:cxn>
                <a:cxn ang="0">
                  <a:pos x="80" y="144"/>
                </a:cxn>
                <a:cxn ang="0">
                  <a:pos x="83" y="185"/>
                </a:cxn>
                <a:cxn ang="0">
                  <a:pos x="85" y="225"/>
                </a:cxn>
                <a:cxn ang="0">
                  <a:pos x="83" y="263"/>
                </a:cxn>
                <a:cxn ang="0">
                  <a:pos x="73" y="294"/>
                </a:cxn>
                <a:cxn ang="0">
                  <a:pos x="55" y="321"/>
                </a:cxn>
                <a:cxn ang="0">
                  <a:pos x="35" y="334"/>
                </a:cxn>
                <a:cxn ang="0">
                  <a:pos x="33" y="324"/>
                </a:cxn>
                <a:cxn ang="0">
                  <a:pos x="42" y="311"/>
                </a:cxn>
                <a:cxn ang="0">
                  <a:pos x="56" y="294"/>
                </a:cxn>
                <a:cxn ang="0">
                  <a:pos x="68" y="268"/>
                </a:cxn>
                <a:cxn ang="0">
                  <a:pos x="71" y="240"/>
                </a:cxn>
                <a:cxn ang="0">
                  <a:pos x="69" y="206"/>
                </a:cxn>
                <a:cxn ang="0">
                  <a:pos x="68" y="165"/>
                </a:cxn>
                <a:cxn ang="0">
                  <a:pos x="62" y="128"/>
                </a:cxn>
                <a:cxn ang="0">
                  <a:pos x="52" y="91"/>
                </a:cxn>
                <a:cxn ang="0">
                  <a:pos x="35" y="60"/>
                </a:cxn>
                <a:cxn ang="0">
                  <a:pos x="12" y="25"/>
                </a:cxn>
                <a:cxn ang="0">
                  <a:pos x="29" y="353"/>
                </a:cxn>
                <a:cxn ang="0">
                  <a:pos x="16" y="333"/>
                </a:cxn>
              </a:cxnLst>
              <a:rect l="0" t="0" r="r" b="b"/>
              <a:pathLst>
                <a:path w="85" h="353">
                  <a:moveTo>
                    <a:pt x="16" y="333"/>
                  </a:moveTo>
                  <a:lnTo>
                    <a:pt x="0" y="0"/>
                  </a:lnTo>
                  <a:lnTo>
                    <a:pt x="19" y="12"/>
                  </a:lnTo>
                  <a:lnTo>
                    <a:pt x="36" y="35"/>
                  </a:lnTo>
                  <a:lnTo>
                    <a:pt x="55" y="66"/>
                  </a:lnTo>
                  <a:lnTo>
                    <a:pt x="68" y="105"/>
                  </a:lnTo>
                  <a:lnTo>
                    <a:pt x="80" y="144"/>
                  </a:lnTo>
                  <a:lnTo>
                    <a:pt x="83" y="185"/>
                  </a:lnTo>
                  <a:lnTo>
                    <a:pt x="85" y="225"/>
                  </a:lnTo>
                  <a:lnTo>
                    <a:pt x="83" y="263"/>
                  </a:lnTo>
                  <a:lnTo>
                    <a:pt x="73" y="294"/>
                  </a:lnTo>
                  <a:lnTo>
                    <a:pt x="55" y="321"/>
                  </a:lnTo>
                  <a:lnTo>
                    <a:pt x="35" y="334"/>
                  </a:lnTo>
                  <a:lnTo>
                    <a:pt x="33" y="324"/>
                  </a:lnTo>
                  <a:lnTo>
                    <a:pt x="42" y="311"/>
                  </a:lnTo>
                  <a:lnTo>
                    <a:pt x="56" y="294"/>
                  </a:lnTo>
                  <a:lnTo>
                    <a:pt x="68" y="268"/>
                  </a:lnTo>
                  <a:lnTo>
                    <a:pt x="71" y="240"/>
                  </a:lnTo>
                  <a:lnTo>
                    <a:pt x="69" y="206"/>
                  </a:lnTo>
                  <a:lnTo>
                    <a:pt x="68" y="165"/>
                  </a:lnTo>
                  <a:lnTo>
                    <a:pt x="62" y="128"/>
                  </a:lnTo>
                  <a:lnTo>
                    <a:pt x="52" y="91"/>
                  </a:lnTo>
                  <a:lnTo>
                    <a:pt x="35" y="60"/>
                  </a:lnTo>
                  <a:lnTo>
                    <a:pt x="12" y="25"/>
                  </a:lnTo>
                  <a:lnTo>
                    <a:pt x="29" y="353"/>
                  </a:lnTo>
                  <a:lnTo>
                    <a:pt x="16" y="3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1755365504"/>
      </p:ext>
    </p:extLst>
  </p:cSld>
  <p:clrMapOvr>
    <a:masterClrMapping/>
  </p:clrMapOvr>
  <p:transition spd="med">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Tekstboks 4"/>
          <p:cNvSpPr txBox="1">
            <a:spLocks noChangeArrowheads="1"/>
          </p:cNvSpPr>
          <p:nvPr/>
        </p:nvSpPr>
        <p:spPr bwMode="auto">
          <a:xfrm>
            <a:off x="-69315" y="1654414"/>
            <a:ext cx="9943748" cy="1338828"/>
          </a:xfrm>
          <a:prstGeom prst="rect">
            <a:avLst/>
          </a:prstGeom>
          <a:noFill/>
          <a:ln w="9525">
            <a:noFill/>
            <a:miter lim="800000"/>
            <a:headEnd/>
            <a:tailEnd/>
          </a:ln>
        </p:spPr>
        <p:txBody>
          <a:bodyPr wrap="none">
            <a:spAutoFit/>
          </a:bodyPr>
          <a:lstStyle/>
          <a:p>
            <a:pPr algn="ctr"/>
            <a:r>
              <a:rPr lang="en-GB" sz="6000" dirty="0" smtClean="0"/>
              <a:t>Appendix 1</a:t>
            </a:r>
            <a:endParaRPr lang="en-GB" sz="6000" dirty="0"/>
          </a:p>
          <a:p>
            <a:pPr algn="ctr"/>
            <a:r>
              <a:rPr lang="en-GB" sz="2100" dirty="0" smtClean="0"/>
              <a:t>The current calculation of spot prices in Western-Central Europe</a:t>
            </a:r>
            <a:endParaRPr lang="en-GB" sz="2100" dirty="0"/>
          </a:p>
        </p:txBody>
      </p:sp>
      <p:sp>
        <p:nvSpPr>
          <p:cNvPr id="3" name="Pladsholder til dato 2"/>
          <p:cNvSpPr>
            <a:spLocks noGrp="1"/>
          </p:cNvSpPr>
          <p:nvPr>
            <p:ph type="dt" sz="half" idx="10"/>
          </p:nvPr>
        </p:nvSpPr>
        <p:spPr/>
        <p:txBody>
          <a:bodyPr/>
          <a:lstStyle/>
          <a:p>
            <a:pPr>
              <a:defRPr/>
            </a:pPr>
            <a:r>
              <a:rPr lang="en-US" dirty="0" smtClean="0"/>
              <a:t>3 June 2016</a:t>
            </a:r>
            <a:endParaRPr lang="en-GB" dirty="0"/>
          </a:p>
        </p:txBody>
      </p:sp>
      <p:sp>
        <p:nvSpPr>
          <p:cNvPr id="4" name="Pladsholder til diasnummer 3"/>
          <p:cNvSpPr>
            <a:spLocks noGrp="1"/>
          </p:cNvSpPr>
          <p:nvPr>
            <p:ph type="sldNum" sz="quarter" idx="12"/>
          </p:nvPr>
        </p:nvSpPr>
        <p:spPr/>
        <p:txBody>
          <a:bodyPr/>
          <a:lstStyle/>
          <a:p>
            <a:pPr>
              <a:defRPr/>
            </a:pPr>
            <a:fld id="{C7398079-F33D-41F5-9C34-6A64457217A3}" type="slidenum">
              <a:rPr lang="en-GB" smtClean="0"/>
              <a:pPr>
                <a:defRPr/>
              </a:pPr>
              <a:t>21</a:t>
            </a:fld>
            <a:endParaRPr lang="en-GB" dirty="0"/>
          </a:p>
        </p:txBody>
      </p:sp>
      <p:grpSp>
        <p:nvGrpSpPr>
          <p:cNvPr id="5" name="Gruppe 4"/>
          <p:cNvGrpSpPr/>
          <p:nvPr/>
        </p:nvGrpSpPr>
        <p:grpSpPr>
          <a:xfrm>
            <a:off x="3275028" y="3795259"/>
            <a:ext cx="3297899" cy="2611882"/>
            <a:chOff x="4029756" y="3795259"/>
            <a:chExt cx="3297899" cy="2611882"/>
          </a:xfrm>
        </p:grpSpPr>
        <p:grpSp>
          <p:nvGrpSpPr>
            <p:cNvPr id="6" name="Gruppe 83"/>
            <p:cNvGrpSpPr/>
            <p:nvPr/>
          </p:nvGrpSpPr>
          <p:grpSpPr>
            <a:xfrm>
              <a:off x="6421192" y="4214804"/>
              <a:ext cx="906463" cy="2192337"/>
              <a:chOff x="1050925" y="2284413"/>
              <a:chExt cx="906463" cy="2192337"/>
            </a:xfrm>
          </p:grpSpPr>
          <p:sp>
            <p:nvSpPr>
              <p:cNvPr id="22" name="AutoShape 69"/>
              <p:cNvSpPr>
                <a:spLocks noChangeAspect="1" noChangeArrowheads="1" noTextEdit="1"/>
              </p:cNvSpPr>
              <p:nvPr/>
            </p:nvSpPr>
            <p:spPr bwMode="auto">
              <a:xfrm>
                <a:off x="1050925" y="2284413"/>
                <a:ext cx="906463" cy="21923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71"/>
              <p:cNvSpPr>
                <a:spLocks/>
              </p:cNvSpPr>
              <p:nvPr/>
            </p:nvSpPr>
            <p:spPr bwMode="auto">
              <a:xfrm>
                <a:off x="1255713" y="2524125"/>
                <a:ext cx="479425" cy="473075"/>
              </a:xfrm>
              <a:custGeom>
                <a:avLst/>
                <a:gdLst/>
                <a:ahLst/>
                <a:cxnLst>
                  <a:cxn ang="0">
                    <a:pos x="92" y="126"/>
                  </a:cxn>
                  <a:cxn ang="0">
                    <a:pos x="118" y="86"/>
                  </a:cxn>
                  <a:cxn ang="0">
                    <a:pos x="148" y="57"/>
                  </a:cxn>
                  <a:cxn ang="0">
                    <a:pos x="178" y="20"/>
                  </a:cxn>
                  <a:cxn ang="0">
                    <a:pos x="213" y="3"/>
                  </a:cxn>
                  <a:cxn ang="0">
                    <a:pos x="243" y="0"/>
                  </a:cxn>
                  <a:cxn ang="0">
                    <a:pos x="272" y="10"/>
                  </a:cxn>
                  <a:cxn ang="0">
                    <a:pos x="289" y="33"/>
                  </a:cxn>
                  <a:cxn ang="0">
                    <a:pos x="302" y="76"/>
                  </a:cxn>
                  <a:cxn ang="0">
                    <a:pos x="299" y="122"/>
                  </a:cxn>
                  <a:cxn ang="0">
                    <a:pos x="286" y="162"/>
                  </a:cxn>
                  <a:cxn ang="0">
                    <a:pos x="253" y="209"/>
                  </a:cxn>
                  <a:cxn ang="0">
                    <a:pos x="217" y="242"/>
                  </a:cxn>
                  <a:cxn ang="0">
                    <a:pos x="178" y="272"/>
                  </a:cxn>
                  <a:cxn ang="0">
                    <a:pos x="135" y="291"/>
                  </a:cxn>
                  <a:cxn ang="0">
                    <a:pos x="99" y="298"/>
                  </a:cxn>
                  <a:cxn ang="0">
                    <a:pos x="83" y="288"/>
                  </a:cxn>
                  <a:cxn ang="0">
                    <a:pos x="69" y="248"/>
                  </a:cxn>
                  <a:cxn ang="0">
                    <a:pos x="73" y="195"/>
                  </a:cxn>
                  <a:cxn ang="0">
                    <a:pos x="10" y="199"/>
                  </a:cxn>
                  <a:cxn ang="0">
                    <a:pos x="0" y="188"/>
                  </a:cxn>
                  <a:cxn ang="0">
                    <a:pos x="10" y="169"/>
                  </a:cxn>
                  <a:cxn ang="0">
                    <a:pos x="76" y="166"/>
                  </a:cxn>
                  <a:cxn ang="0">
                    <a:pos x="92" y="126"/>
                  </a:cxn>
                </a:cxnLst>
                <a:rect l="0" t="0" r="r" b="b"/>
                <a:pathLst>
                  <a:path w="302" h="298">
                    <a:moveTo>
                      <a:pt x="92" y="126"/>
                    </a:moveTo>
                    <a:lnTo>
                      <a:pt x="118" y="86"/>
                    </a:lnTo>
                    <a:lnTo>
                      <a:pt x="148" y="57"/>
                    </a:lnTo>
                    <a:lnTo>
                      <a:pt x="178" y="20"/>
                    </a:lnTo>
                    <a:lnTo>
                      <a:pt x="213" y="3"/>
                    </a:lnTo>
                    <a:lnTo>
                      <a:pt x="243" y="0"/>
                    </a:lnTo>
                    <a:lnTo>
                      <a:pt x="272" y="10"/>
                    </a:lnTo>
                    <a:lnTo>
                      <a:pt x="289" y="33"/>
                    </a:lnTo>
                    <a:lnTo>
                      <a:pt x="302" y="76"/>
                    </a:lnTo>
                    <a:lnTo>
                      <a:pt x="299" y="122"/>
                    </a:lnTo>
                    <a:lnTo>
                      <a:pt x="286" y="162"/>
                    </a:lnTo>
                    <a:lnTo>
                      <a:pt x="253" y="209"/>
                    </a:lnTo>
                    <a:lnTo>
                      <a:pt x="217" y="242"/>
                    </a:lnTo>
                    <a:lnTo>
                      <a:pt x="178" y="272"/>
                    </a:lnTo>
                    <a:lnTo>
                      <a:pt x="135" y="291"/>
                    </a:lnTo>
                    <a:lnTo>
                      <a:pt x="99" y="298"/>
                    </a:lnTo>
                    <a:lnTo>
                      <a:pt x="83" y="288"/>
                    </a:lnTo>
                    <a:lnTo>
                      <a:pt x="69" y="248"/>
                    </a:lnTo>
                    <a:lnTo>
                      <a:pt x="73" y="195"/>
                    </a:lnTo>
                    <a:lnTo>
                      <a:pt x="10" y="199"/>
                    </a:lnTo>
                    <a:lnTo>
                      <a:pt x="0" y="188"/>
                    </a:lnTo>
                    <a:lnTo>
                      <a:pt x="10" y="169"/>
                    </a:lnTo>
                    <a:lnTo>
                      <a:pt x="76" y="166"/>
                    </a:lnTo>
                    <a:lnTo>
                      <a:pt x="92" y="12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72"/>
              <p:cNvSpPr>
                <a:spLocks/>
              </p:cNvSpPr>
              <p:nvPr/>
            </p:nvSpPr>
            <p:spPr bwMode="auto">
              <a:xfrm>
                <a:off x="1231900" y="3013075"/>
                <a:ext cx="334963" cy="688975"/>
              </a:xfrm>
              <a:custGeom>
                <a:avLst/>
                <a:gdLst/>
                <a:ahLst/>
                <a:cxnLst>
                  <a:cxn ang="0">
                    <a:pos x="59" y="36"/>
                  </a:cxn>
                  <a:cxn ang="0">
                    <a:pos x="89" y="10"/>
                  </a:cxn>
                  <a:cxn ang="0">
                    <a:pos x="135" y="0"/>
                  </a:cxn>
                  <a:cxn ang="0">
                    <a:pos x="175" y="7"/>
                  </a:cxn>
                  <a:cxn ang="0">
                    <a:pos x="204" y="33"/>
                  </a:cxn>
                  <a:cxn ang="0">
                    <a:pos x="211" y="53"/>
                  </a:cxn>
                  <a:cxn ang="0">
                    <a:pos x="211" y="79"/>
                  </a:cxn>
                  <a:cxn ang="0">
                    <a:pos x="198" y="102"/>
                  </a:cxn>
                  <a:cxn ang="0">
                    <a:pos x="175" y="142"/>
                  </a:cxn>
                  <a:cxn ang="0">
                    <a:pos x="165" y="188"/>
                  </a:cxn>
                  <a:cxn ang="0">
                    <a:pos x="162" y="227"/>
                  </a:cxn>
                  <a:cxn ang="0">
                    <a:pos x="172" y="270"/>
                  </a:cxn>
                  <a:cxn ang="0">
                    <a:pos x="198" y="309"/>
                  </a:cxn>
                  <a:cxn ang="0">
                    <a:pos x="208" y="349"/>
                  </a:cxn>
                  <a:cxn ang="0">
                    <a:pos x="204" y="385"/>
                  </a:cxn>
                  <a:cxn ang="0">
                    <a:pos x="185" y="415"/>
                  </a:cxn>
                  <a:cxn ang="0">
                    <a:pos x="158" y="431"/>
                  </a:cxn>
                  <a:cxn ang="0">
                    <a:pos x="125" y="434"/>
                  </a:cxn>
                  <a:cxn ang="0">
                    <a:pos x="86" y="434"/>
                  </a:cxn>
                  <a:cxn ang="0">
                    <a:pos x="56" y="418"/>
                  </a:cxn>
                  <a:cxn ang="0">
                    <a:pos x="26" y="368"/>
                  </a:cxn>
                  <a:cxn ang="0">
                    <a:pos x="6" y="325"/>
                  </a:cxn>
                  <a:cxn ang="0">
                    <a:pos x="0" y="260"/>
                  </a:cxn>
                  <a:cxn ang="0">
                    <a:pos x="6" y="201"/>
                  </a:cxn>
                  <a:cxn ang="0">
                    <a:pos x="20" y="138"/>
                  </a:cxn>
                  <a:cxn ang="0">
                    <a:pos x="39" y="76"/>
                  </a:cxn>
                  <a:cxn ang="0">
                    <a:pos x="59" y="36"/>
                  </a:cxn>
                </a:cxnLst>
                <a:rect l="0" t="0" r="r" b="b"/>
                <a:pathLst>
                  <a:path w="211" h="434">
                    <a:moveTo>
                      <a:pt x="59" y="36"/>
                    </a:moveTo>
                    <a:lnTo>
                      <a:pt x="89" y="10"/>
                    </a:lnTo>
                    <a:lnTo>
                      <a:pt x="135" y="0"/>
                    </a:lnTo>
                    <a:lnTo>
                      <a:pt x="175" y="7"/>
                    </a:lnTo>
                    <a:lnTo>
                      <a:pt x="204" y="33"/>
                    </a:lnTo>
                    <a:lnTo>
                      <a:pt x="211" y="53"/>
                    </a:lnTo>
                    <a:lnTo>
                      <a:pt x="211" y="79"/>
                    </a:lnTo>
                    <a:lnTo>
                      <a:pt x="198" y="102"/>
                    </a:lnTo>
                    <a:lnTo>
                      <a:pt x="175" y="142"/>
                    </a:lnTo>
                    <a:lnTo>
                      <a:pt x="165" y="188"/>
                    </a:lnTo>
                    <a:lnTo>
                      <a:pt x="162" y="227"/>
                    </a:lnTo>
                    <a:lnTo>
                      <a:pt x="172" y="270"/>
                    </a:lnTo>
                    <a:lnTo>
                      <a:pt x="198" y="309"/>
                    </a:lnTo>
                    <a:lnTo>
                      <a:pt x="208" y="349"/>
                    </a:lnTo>
                    <a:lnTo>
                      <a:pt x="204" y="385"/>
                    </a:lnTo>
                    <a:lnTo>
                      <a:pt x="185" y="415"/>
                    </a:lnTo>
                    <a:lnTo>
                      <a:pt x="158" y="431"/>
                    </a:lnTo>
                    <a:lnTo>
                      <a:pt x="125" y="434"/>
                    </a:lnTo>
                    <a:lnTo>
                      <a:pt x="86" y="434"/>
                    </a:lnTo>
                    <a:lnTo>
                      <a:pt x="56" y="418"/>
                    </a:lnTo>
                    <a:lnTo>
                      <a:pt x="26" y="368"/>
                    </a:lnTo>
                    <a:lnTo>
                      <a:pt x="6" y="325"/>
                    </a:lnTo>
                    <a:lnTo>
                      <a:pt x="0" y="260"/>
                    </a:lnTo>
                    <a:lnTo>
                      <a:pt x="6" y="201"/>
                    </a:lnTo>
                    <a:lnTo>
                      <a:pt x="20" y="138"/>
                    </a:lnTo>
                    <a:lnTo>
                      <a:pt x="39" y="76"/>
                    </a:lnTo>
                    <a:lnTo>
                      <a:pt x="59"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Freeform 73"/>
              <p:cNvSpPr>
                <a:spLocks/>
              </p:cNvSpPr>
              <p:nvPr/>
            </p:nvSpPr>
            <p:spPr bwMode="auto">
              <a:xfrm>
                <a:off x="1490663" y="3033713"/>
                <a:ext cx="376238" cy="620712"/>
              </a:xfrm>
              <a:custGeom>
                <a:avLst/>
                <a:gdLst/>
                <a:ahLst/>
                <a:cxnLst>
                  <a:cxn ang="0">
                    <a:pos x="0" y="19"/>
                  </a:cxn>
                  <a:cxn ang="0">
                    <a:pos x="3" y="3"/>
                  </a:cxn>
                  <a:cxn ang="0">
                    <a:pos x="40" y="0"/>
                  </a:cxn>
                  <a:cxn ang="0">
                    <a:pos x="60" y="16"/>
                  </a:cxn>
                  <a:cxn ang="0">
                    <a:pos x="90" y="59"/>
                  </a:cxn>
                  <a:cxn ang="0">
                    <a:pos x="130" y="115"/>
                  </a:cxn>
                  <a:cxn ang="0">
                    <a:pos x="167" y="154"/>
                  </a:cxn>
                  <a:cxn ang="0">
                    <a:pos x="234" y="227"/>
                  </a:cxn>
                  <a:cxn ang="0">
                    <a:pos x="237" y="243"/>
                  </a:cxn>
                  <a:cxn ang="0">
                    <a:pos x="223" y="253"/>
                  </a:cxn>
                  <a:cxn ang="0">
                    <a:pos x="190" y="266"/>
                  </a:cxn>
                  <a:cxn ang="0">
                    <a:pos x="143" y="276"/>
                  </a:cxn>
                  <a:cxn ang="0">
                    <a:pos x="87" y="279"/>
                  </a:cxn>
                  <a:cxn ang="0">
                    <a:pos x="67" y="282"/>
                  </a:cxn>
                  <a:cxn ang="0">
                    <a:pos x="60" y="296"/>
                  </a:cxn>
                  <a:cxn ang="0">
                    <a:pos x="74" y="318"/>
                  </a:cxn>
                  <a:cxn ang="0">
                    <a:pos x="120" y="358"/>
                  </a:cxn>
                  <a:cxn ang="0">
                    <a:pos x="154" y="368"/>
                  </a:cxn>
                  <a:cxn ang="0">
                    <a:pos x="160" y="381"/>
                  </a:cxn>
                  <a:cxn ang="0">
                    <a:pos x="147" y="391"/>
                  </a:cxn>
                  <a:cxn ang="0">
                    <a:pos x="117" y="391"/>
                  </a:cxn>
                  <a:cxn ang="0">
                    <a:pos x="77" y="368"/>
                  </a:cxn>
                  <a:cxn ang="0">
                    <a:pos x="44" y="335"/>
                  </a:cxn>
                  <a:cxn ang="0">
                    <a:pos x="24" y="306"/>
                  </a:cxn>
                  <a:cxn ang="0">
                    <a:pos x="24" y="282"/>
                  </a:cxn>
                  <a:cxn ang="0">
                    <a:pos x="37" y="266"/>
                  </a:cxn>
                  <a:cxn ang="0">
                    <a:pos x="57" y="260"/>
                  </a:cxn>
                  <a:cxn ang="0">
                    <a:pos x="87" y="256"/>
                  </a:cxn>
                  <a:cxn ang="0">
                    <a:pos x="120" y="256"/>
                  </a:cxn>
                  <a:cxn ang="0">
                    <a:pos x="160" y="249"/>
                  </a:cxn>
                  <a:cxn ang="0">
                    <a:pos x="180" y="243"/>
                  </a:cxn>
                  <a:cxn ang="0">
                    <a:pos x="190" y="233"/>
                  </a:cxn>
                  <a:cxn ang="0">
                    <a:pos x="187" y="223"/>
                  </a:cxn>
                  <a:cxn ang="0">
                    <a:pos x="157" y="197"/>
                  </a:cxn>
                  <a:cxn ang="0">
                    <a:pos x="110" y="151"/>
                  </a:cxn>
                  <a:cxn ang="0">
                    <a:pos x="67" y="112"/>
                  </a:cxn>
                  <a:cxn ang="0">
                    <a:pos x="21" y="69"/>
                  </a:cxn>
                  <a:cxn ang="0">
                    <a:pos x="3" y="40"/>
                  </a:cxn>
                  <a:cxn ang="0">
                    <a:pos x="0" y="19"/>
                  </a:cxn>
                </a:cxnLst>
                <a:rect l="0" t="0" r="r" b="b"/>
                <a:pathLst>
                  <a:path w="237" h="391">
                    <a:moveTo>
                      <a:pt x="0" y="19"/>
                    </a:moveTo>
                    <a:lnTo>
                      <a:pt x="3" y="3"/>
                    </a:lnTo>
                    <a:lnTo>
                      <a:pt x="40" y="0"/>
                    </a:lnTo>
                    <a:lnTo>
                      <a:pt x="60" y="16"/>
                    </a:lnTo>
                    <a:lnTo>
                      <a:pt x="90" y="59"/>
                    </a:lnTo>
                    <a:lnTo>
                      <a:pt x="130" y="115"/>
                    </a:lnTo>
                    <a:lnTo>
                      <a:pt x="167" y="154"/>
                    </a:lnTo>
                    <a:lnTo>
                      <a:pt x="234" y="227"/>
                    </a:lnTo>
                    <a:lnTo>
                      <a:pt x="237" y="243"/>
                    </a:lnTo>
                    <a:lnTo>
                      <a:pt x="223" y="253"/>
                    </a:lnTo>
                    <a:lnTo>
                      <a:pt x="190" y="266"/>
                    </a:lnTo>
                    <a:lnTo>
                      <a:pt x="143" y="276"/>
                    </a:lnTo>
                    <a:lnTo>
                      <a:pt x="87" y="279"/>
                    </a:lnTo>
                    <a:lnTo>
                      <a:pt x="67" y="282"/>
                    </a:lnTo>
                    <a:lnTo>
                      <a:pt x="60" y="296"/>
                    </a:lnTo>
                    <a:lnTo>
                      <a:pt x="74" y="318"/>
                    </a:lnTo>
                    <a:lnTo>
                      <a:pt x="120" y="358"/>
                    </a:lnTo>
                    <a:lnTo>
                      <a:pt x="154" y="368"/>
                    </a:lnTo>
                    <a:lnTo>
                      <a:pt x="160" y="381"/>
                    </a:lnTo>
                    <a:lnTo>
                      <a:pt x="147" y="391"/>
                    </a:lnTo>
                    <a:lnTo>
                      <a:pt x="117" y="391"/>
                    </a:lnTo>
                    <a:lnTo>
                      <a:pt x="77" y="368"/>
                    </a:lnTo>
                    <a:lnTo>
                      <a:pt x="44" y="335"/>
                    </a:lnTo>
                    <a:lnTo>
                      <a:pt x="24" y="306"/>
                    </a:lnTo>
                    <a:lnTo>
                      <a:pt x="24" y="282"/>
                    </a:lnTo>
                    <a:lnTo>
                      <a:pt x="37" y="266"/>
                    </a:lnTo>
                    <a:lnTo>
                      <a:pt x="57" y="260"/>
                    </a:lnTo>
                    <a:lnTo>
                      <a:pt x="87" y="256"/>
                    </a:lnTo>
                    <a:lnTo>
                      <a:pt x="120" y="256"/>
                    </a:lnTo>
                    <a:lnTo>
                      <a:pt x="160" y="249"/>
                    </a:lnTo>
                    <a:lnTo>
                      <a:pt x="180" y="243"/>
                    </a:lnTo>
                    <a:lnTo>
                      <a:pt x="190" y="233"/>
                    </a:lnTo>
                    <a:lnTo>
                      <a:pt x="187" y="223"/>
                    </a:lnTo>
                    <a:lnTo>
                      <a:pt x="157" y="197"/>
                    </a:lnTo>
                    <a:lnTo>
                      <a:pt x="110" y="151"/>
                    </a:lnTo>
                    <a:lnTo>
                      <a:pt x="67" y="112"/>
                    </a:lnTo>
                    <a:lnTo>
                      <a:pt x="21" y="69"/>
                    </a:lnTo>
                    <a:lnTo>
                      <a:pt x="3" y="40"/>
                    </a:lnTo>
                    <a:lnTo>
                      <a:pt x="0" y="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Freeform 74"/>
              <p:cNvSpPr>
                <a:spLocks/>
              </p:cNvSpPr>
              <p:nvPr/>
            </p:nvSpPr>
            <p:spPr bwMode="auto">
              <a:xfrm>
                <a:off x="1255713" y="3548063"/>
                <a:ext cx="404813" cy="928687"/>
              </a:xfrm>
              <a:custGeom>
                <a:avLst/>
                <a:gdLst/>
                <a:ahLst/>
                <a:cxnLst>
                  <a:cxn ang="0">
                    <a:pos x="126" y="0"/>
                  </a:cxn>
                  <a:cxn ang="0">
                    <a:pos x="163" y="6"/>
                  </a:cxn>
                  <a:cxn ang="0">
                    <a:pos x="179" y="33"/>
                  </a:cxn>
                  <a:cxn ang="0">
                    <a:pos x="176" y="95"/>
                  </a:cxn>
                  <a:cxn ang="0">
                    <a:pos x="169" y="160"/>
                  </a:cxn>
                  <a:cxn ang="0">
                    <a:pos x="169" y="229"/>
                  </a:cxn>
                  <a:cxn ang="0">
                    <a:pos x="202" y="311"/>
                  </a:cxn>
                  <a:cxn ang="0">
                    <a:pos x="229" y="370"/>
                  </a:cxn>
                  <a:cxn ang="0">
                    <a:pos x="242" y="428"/>
                  </a:cxn>
                  <a:cxn ang="0">
                    <a:pos x="239" y="481"/>
                  </a:cxn>
                  <a:cxn ang="0">
                    <a:pos x="239" y="500"/>
                  </a:cxn>
                  <a:cxn ang="0">
                    <a:pos x="252" y="520"/>
                  </a:cxn>
                  <a:cxn ang="0">
                    <a:pos x="255" y="540"/>
                  </a:cxn>
                  <a:cxn ang="0">
                    <a:pos x="246" y="550"/>
                  </a:cxn>
                  <a:cxn ang="0">
                    <a:pos x="219" y="543"/>
                  </a:cxn>
                  <a:cxn ang="0">
                    <a:pos x="169" y="536"/>
                  </a:cxn>
                  <a:cxn ang="0">
                    <a:pos x="109" y="550"/>
                  </a:cxn>
                  <a:cxn ang="0">
                    <a:pos x="70" y="573"/>
                  </a:cxn>
                  <a:cxn ang="0">
                    <a:pos x="50" y="585"/>
                  </a:cxn>
                  <a:cxn ang="0">
                    <a:pos x="30" y="585"/>
                  </a:cxn>
                  <a:cxn ang="0">
                    <a:pos x="0" y="543"/>
                  </a:cxn>
                  <a:cxn ang="0">
                    <a:pos x="3" y="536"/>
                  </a:cxn>
                  <a:cxn ang="0">
                    <a:pos x="63" y="517"/>
                  </a:cxn>
                  <a:cxn ang="0">
                    <a:pos x="133" y="507"/>
                  </a:cxn>
                  <a:cxn ang="0">
                    <a:pos x="183" y="504"/>
                  </a:cxn>
                  <a:cxn ang="0">
                    <a:pos x="212" y="504"/>
                  </a:cxn>
                  <a:cxn ang="0">
                    <a:pos x="219" y="484"/>
                  </a:cxn>
                  <a:cxn ang="0">
                    <a:pos x="209" y="428"/>
                  </a:cxn>
                  <a:cxn ang="0">
                    <a:pos x="186" y="370"/>
                  </a:cxn>
                  <a:cxn ang="0">
                    <a:pos x="149" y="294"/>
                  </a:cxn>
                  <a:cxn ang="0">
                    <a:pos x="119" y="229"/>
                  </a:cxn>
                  <a:cxn ang="0">
                    <a:pos x="106" y="170"/>
                  </a:cxn>
                  <a:cxn ang="0">
                    <a:pos x="103" y="105"/>
                  </a:cxn>
                  <a:cxn ang="0">
                    <a:pos x="103" y="42"/>
                  </a:cxn>
                  <a:cxn ang="0">
                    <a:pos x="116" y="16"/>
                  </a:cxn>
                  <a:cxn ang="0">
                    <a:pos x="126" y="0"/>
                  </a:cxn>
                </a:cxnLst>
                <a:rect l="0" t="0" r="r" b="b"/>
                <a:pathLst>
                  <a:path w="255" h="585">
                    <a:moveTo>
                      <a:pt x="126" y="0"/>
                    </a:moveTo>
                    <a:lnTo>
                      <a:pt x="163" y="6"/>
                    </a:lnTo>
                    <a:lnTo>
                      <a:pt x="179" y="33"/>
                    </a:lnTo>
                    <a:lnTo>
                      <a:pt x="176" y="95"/>
                    </a:lnTo>
                    <a:lnTo>
                      <a:pt x="169" y="160"/>
                    </a:lnTo>
                    <a:lnTo>
                      <a:pt x="169" y="229"/>
                    </a:lnTo>
                    <a:lnTo>
                      <a:pt x="202" y="311"/>
                    </a:lnTo>
                    <a:lnTo>
                      <a:pt x="229" y="370"/>
                    </a:lnTo>
                    <a:lnTo>
                      <a:pt x="242" y="428"/>
                    </a:lnTo>
                    <a:lnTo>
                      <a:pt x="239" y="481"/>
                    </a:lnTo>
                    <a:lnTo>
                      <a:pt x="239" y="500"/>
                    </a:lnTo>
                    <a:lnTo>
                      <a:pt x="252" y="520"/>
                    </a:lnTo>
                    <a:lnTo>
                      <a:pt x="255" y="540"/>
                    </a:lnTo>
                    <a:lnTo>
                      <a:pt x="246" y="550"/>
                    </a:lnTo>
                    <a:lnTo>
                      <a:pt x="219" y="543"/>
                    </a:lnTo>
                    <a:lnTo>
                      <a:pt x="169" y="536"/>
                    </a:lnTo>
                    <a:lnTo>
                      <a:pt x="109" y="550"/>
                    </a:lnTo>
                    <a:lnTo>
                      <a:pt x="70" y="573"/>
                    </a:lnTo>
                    <a:lnTo>
                      <a:pt x="50" y="585"/>
                    </a:lnTo>
                    <a:lnTo>
                      <a:pt x="30" y="585"/>
                    </a:lnTo>
                    <a:lnTo>
                      <a:pt x="0" y="543"/>
                    </a:lnTo>
                    <a:lnTo>
                      <a:pt x="3" y="536"/>
                    </a:lnTo>
                    <a:lnTo>
                      <a:pt x="63" y="517"/>
                    </a:lnTo>
                    <a:lnTo>
                      <a:pt x="133" y="507"/>
                    </a:lnTo>
                    <a:lnTo>
                      <a:pt x="183" y="504"/>
                    </a:lnTo>
                    <a:lnTo>
                      <a:pt x="212" y="504"/>
                    </a:lnTo>
                    <a:lnTo>
                      <a:pt x="219" y="484"/>
                    </a:lnTo>
                    <a:lnTo>
                      <a:pt x="209" y="428"/>
                    </a:lnTo>
                    <a:lnTo>
                      <a:pt x="186" y="370"/>
                    </a:lnTo>
                    <a:lnTo>
                      <a:pt x="149" y="294"/>
                    </a:lnTo>
                    <a:lnTo>
                      <a:pt x="119" y="229"/>
                    </a:lnTo>
                    <a:lnTo>
                      <a:pt x="106" y="170"/>
                    </a:lnTo>
                    <a:lnTo>
                      <a:pt x="103" y="105"/>
                    </a:lnTo>
                    <a:lnTo>
                      <a:pt x="103" y="42"/>
                    </a:lnTo>
                    <a:lnTo>
                      <a:pt x="116" y="16"/>
                    </a:lnTo>
                    <a:lnTo>
                      <a:pt x="12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75"/>
              <p:cNvSpPr>
                <a:spLocks/>
              </p:cNvSpPr>
              <p:nvPr/>
            </p:nvSpPr>
            <p:spPr bwMode="auto">
              <a:xfrm>
                <a:off x="1062038" y="3573463"/>
                <a:ext cx="336550" cy="776287"/>
              </a:xfrm>
              <a:custGeom>
                <a:avLst/>
                <a:gdLst/>
                <a:ahLst/>
                <a:cxnLst>
                  <a:cxn ang="0">
                    <a:pos x="159" y="0"/>
                  </a:cxn>
                  <a:cxn ang="0">
                    <a:pos x="189" y="0"/>
                  </a:cxn>
                  <a:cxn ang="0">
                    <a:pos x="199" y="20"/>
                  </a:cxn>
                  <a:cxn ang="0">
                    <a:pos x="205" y="62"/>
                  </a:cxn>
                  <a:cxn ang="0">
                    <a:pos x="199" y="108"/>
                  </a:cxn>
                  <a:cxn ang="0">
                    <a:pos x="182" y="200"/>
                  </a:cxn>
                  <a:cxn ang="0">
                    <a:pos x="186" y="239"/>
                  </a:cxn>
                  <a:cxn ang="0">
                    <a:pos x="205" y="318"/>
                  </a:cxn>
                  <a:cxn ang="0">
                    <a:pos x="212" y="374"/>
                  </a:cxn>
                  <a:cxn ang="0">
                    <a:pos x="212" y="417"/>
                  </a:cxn>
                  <a:cxn ang="0">
                    <a:pos x="202" y="426"/>
                  </a:cxn>
                  <a:cxn ang="0">
                    <a:pos x="172" y="433"/>
                  </a:cxn>
                  <a:cxn ang="0">
                    <a:pos x="133" y="443"/>
                  </a:cxn>
                  <a:cxn ang="0">
                    <a:pos x="92" y="462"/>
                  </a:cxn>
                  <a:cxn ang="0">
                    <a:pos x="53" y="489"/>
                  </a:cxn>
                  <a:cxn ang="0">
                    <a:pos x="36" y="489"/>
                  </a:cxn>
                  <a:cxn ang="0">
                    <a:pos x="0" y="459"/>
                  </a:cxn>
                  <a:cxn ang="0">
                    <a:pos x="3" y="446"/>
                  </a:cxn>
                  <a:cxn ang="0">
                    <a:pos x="50" y="426"/>
                  </a:cxn>
                  <a:cxn ang="0">
                    <a:pos x="129" y="407"/>
                  </a:cxn>
                  <a:cxn ang="0">
                    <a:pos x="166" y="393"/>
                  </a:cxn>
                  <a:cxn ang="0">
                    <a:pos x="172" y="381"/>
                  </a:cxn>
                  <a:cxn ang="0">
                    <a:pos x="172" y="324"/>
                  </a:cxn>
                  <a:cxn ang="0">
                    <a:pos x="159" y="253"/>
                  </a:cxn>
                  <a:cxn ang="0">
                    <a:pos x="152" y="207"/>
                  </a:cxn>
                  <a:cxn ang="0">
                    <a:pos x="146" y="134"/>
                  </a:cxn>
                  <a:cxn ang="0">
                    <a:pos x="143" y="56"/>
                  </a:cxn>
                  <a:cxn ang="0">
                    <a:pos x="146" y="20"/>
                  </a:cxn>
                  <a:cxn ang="0">
                    <a:pos x="159" y="0"/>
                  </a:cxn>
                </a:cxnLst>
                <a:rect l="0" t="0" r="r" b="b"/>
                <a:pathLst>
                  <a:path w="212" h="489">
                    <a:moveTo>
                      <a:pt x="159" y="0"/>
                    </a:moveTo>
                    <a:lnTo>
                      <a:pt x="189" y="0"/>
                    </a:lnTo>
                    <a:lnTo>
                      <a:pt x="199" y="20"/>
                    </a:lnTo>
                    <a:lnTo>
                      <a:pt x="205" y="62"/>
                    </a:lnTo>
                    <a:lnTo>
                      <a:pt x="199" y="108"/>
                    </a:lnTo>
                    <a:lnTo>
                      <a:pt x="182" y="200"/>
                    </a:lnTo>
                    <a:lnTo>
                      <a:pt x="186" y="239"/>
                    </a:lnTo>
                    <a:lnTo>
                      <a:pt x="205" y="318"/>
                    </a:lnTo>
                    <a:lnTo>
                      <a:pt x="212" y="374"/>
                    </a:lnTo>
                    <a:lnTo>
                      <a:pt x="212" y="417"/>
                    </a:lnTo>
                    <a:lnTo>
                      <a:pt x="202" y="426"/>
                    </a:lnTo>
                    <a:lnTo>
                      <a:pt x="172" y="433"/>
                    </a:lnTo>
                    <a:lnTo>
                      <a:pt x="133" y="443"/>
                    </a:lnTo>
                    <a:lnTo>
                      <a:pt x="92" y="462"/>
                    </a:lnTo>
                    <a:lnTo>
                      <a:pt x="53" y="489"/>
                    </a:lnTo>
                    <a:lnTo>
                      <a:pt x="36" y="489"/>
                    </a:lnTo>
                    <a:lnTo>
                      <a:pt x="0" y="459"/>
                    </a:lnTo>
                    <a:lnTo>
                      <a:pt x="3" y="446"/>
                    </a:lnTo>
                    <a:lnTo>
                      <a:pt x="50" y="426"/>
                    </a:lnTo>
                    <a:lnTo>
                      <a:pt x="129" y="407"/>
                    </a:lnTo>
                    <a:lnTo>
                      <a:pt x="166" y="393"/>
                    </a:lnTo>
                    <a:lnTo>
                      <a:pt x="172" y="381"/>
                    </a:lnTo>
                    <a:lnTo>
                      <a:pt x="172" y="324"/>
                    </a:lnTo>
                    <a:lnTo>
                      <a:pt x="159" y="253"/>
                    </a:lnTo>
                    <a:lnTo>
                      <a:pt x="152" y="207"/>
                    </a:lnTo>
                    <a:lnTo>
                      <a:pt x="146" y="134"/>
                    </a:lnTo>
                    <a:lnTo>
                      <a:pt x="143" y="56"/>
                    </a:lnTo>
                    <a:lnTo>
                      <a:pt x="146" y="20"/>
                    </a:lnTo>
                    <a:lnTo>
                      <a:pt x="15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6"/>
              <p:cNvSpPr>
                <a:spLocks/>
              </p:cNvSpPr>
              <p:nvPr/>
            </p:nvSpPr>
            <p:spPr bwMode="auto">
              <a:xfrm>
                <a:off x="1050925" y="2444750"/>
                <a:ext cx="547688" cy="693737"/>
              </a:xfrm>
              <a:custGeom>
                <a:avLst/>
                <a:gdLst/>
                <a:ahLst/>
                <a:cxnLst>
                  <a:cxn ang="0">
                    <a:pos x="184" y="437"/>
                  </a:cxn>
                  <a:cxn ang="0">
                    <a:pos x="200" y="417"/>
                  </a:cxn>
                  <a:cxn ang="0">
                    <a:pos x="194" y="387"/>
                  </a:cxn>
                  <a:cxn ang="0">
                    <a:pos x="181" y="349"/>
                  </a:cxn>
                  <a:cxn ang="0">
                    <a:pos x="132" y="302"/>
                  </a:cxn>
                  <a:cxn ang="0">
                    <a:pos x="82" y="259"/>
                  </a:cxn>
                  <a:cxn ang="0">
                    <a:pos x="59" y="214"/>
                  </a:cxn>
                  <a:cxn ang="0">
                    <a:pos x="49" y="141"/>
                  </a:cxn>
                  <a:cxn ang="0">
                    <a:pos x="105" y="122"/>
                  </a:cxn>
                  <a:cxn ang="0">
                    <a:pos x="194" y="112"/>
                  </a:cxn>
                  <a:cxn ang="0">
                    <a:pos x="230" y="115"/>
                  </a:cxn>
                  <a:cxn ang="0">
                    <a:pos x="240" y="125"/>
                  </a:cxn>
                  <a:cxn ang="0">
                    <a:pos x="256" y="109"/>
                  </a:cxn>
                  <a:cxn ang="0">
                    <a:pos x="250" y="92"/>
                  </a:cxn>
                  <a:cxn ang="0">
                    <a:pos x="260" y="62"/>
                  </a:cxn>
                  <a:cxn ang="0">
                    <a:pos x="286" y="36"/>
                  </a:cxn>
                  <a:cxn ang="0">
                    <a:pos x="306" y="29"/>
                  </a:cxn>
                  <a:cxn ang="0">
                    <a:pos x="332" y="46"/>
                  </a:cxn>
                  <a:cxn ang="0">
                    <a:pos x="345" y="29"/>
                  </a:cxn>
                  <a:cxn ang="0">
                    <a:pos x="322" y="0"/>
                  </a:cxn>
                  <a:cxn ang="0">
                    <a:pos x="293" y="0"/>
                  </a:cxn>
                  <a:cxn ang="0">
                    <a:pos x="256" y="17"/>
                  </a:cxn>
                  <a:cxn ang="0">
                    <a:pos x="233" y="59"/>
                  </a:cxn>
                  <a:cxn ang="0">
                    <a:pos x="204" y="79"/>
                  </a:cxn>
                  <a:cxn ang="0">
                    <a:pos x="158" y="86"/>
                  </a:cxn>
                  <a:cxn ang="0">
                    <a:pos x="76" y="95"/>
                  </a:cxn>
                  <a:cxn ang="0">
                    <a:pos x="10" y="115"/>
                  </a:cxn>
                  <a:cxn ang="0">
                    <a:pos x="0" y="131"/>
                  </a:cxn>
                  <a:cxn ang="0">
                    <a:pos x="7" y="184"/>
                  </a:cxn>
                  <a:cxn ang="0">
                    <a:pos x="30" y="256"/>
                  </a:cxn>
                  <a:cxn ang="0">
                    <a:pos x="63" y="316"/>
                  </a:cxn>
                  <a:cxn ang="0">
                    <a:pos x="96" y="368"/>
                  </a:cxn>
                  <a:cxn ang="0">
                    <a:pos x="125" y="404"/>
                  </a:cxn>
                  <a:cxn ang="0">
                    <a:pos x="155" y="430"/>
                  </a:cxn>
                  <a:cxn ang="0">
                    <a:pos x="184" y="437"/>
                  </a:cxn>
                </a:cxnLst>
                <a:rect l="0" t="0" r="r" b="b"/>
                <a:pathLst>
                  <a:path w="345" h="437">
                    <a:moveTo>
                      <a:pt x="184" y="437"/>
                    </a:moveTo>
                    <a:lnTo>
                      <a:pt x="200" y="417"/>
                    </a:lnTo>
                    <a:lnTo>
                      <a:pt x="194" y="387"/>
                    </a:lnTo>
                    <a:lnTo>
                      <a:pt x="181" y="349"/>
                    </a:lnTo>
                    <a:lnTo>
                      <a:pt x="132" y="302"/>
                    </a:lnTo>
                    <a:lnTo>
                      <a:pt x="82" y="259"/>
                    </a:lnTo>
                    <a:lnTo>
                      <a:pt x="59" y="214"/>
                    </a:lnTo>
                    <a:lnTo>
                      <a:pt x="49" y="141"/>
                    </a:lnTo>
                    <a:lnTo>
                      <a:pt x="105" y="122"/>
                    </a:lnTo>
                    <a:lnTo>
                      <a:pt x="194" y="112"/>
                    </a:lnTo>
                    <a:lnTo>
                      <a:pt x="230" y="115"/>
                    </a:lnTo>
                    <a:lnTo>
                      <a:pt x="240" y="125"/>
                    </a:lnTo>
                    <a:lnTo>
                      <a:pt x="256" y="109"/>
                    </a:lnTo>
                    <a:lnTo>
                      <a:pt x="250" y="92"/>
                    </a:lnTo>
                    <a:lnTo>
                      <a:pt x="260" y="62"/>
                    </a:lnTo>
                    <a:lnTo>
                      <a:pt x="286" y="36"/>
                    </a:lnTo>
                    <a:lnTo>
                      <a:pt x="306" y="29"/>
                    </a:lnTo>
                    <a:lnTo>
                      <a:pt x="332" y="46"/>
                    </a:lnTo>
                    <a:lnTo>
                      <a:pt x="345" y="29"/>
                    </a:lnTo>
                    <a:lnTo>
                      <a:pt x="322" y="0"/>
                    </a:lnTo>
                    <a:lnTo>
                      <a:pt x="293" y="0"/>
                    </a:lnTo>
                    <a:lnTo>
                      <a:pt x="256" y="17"/>
                    </a:lnTo>
                    <a:lnTo>
                      <a:pt x="233" y="59"/>
                    </a:lnTo>
                    <a:lnTo>
                      <a:pt x="204" y="79"/>
                    </a:lnTo>
                    <a:lnTo>
                      <a:pt x="158" y="86"/>
                    </a:lnTo>
                    <a:lnTo>
                      <a:pt x="76" y="95"/>
                    </a:lnTo>
                    <a:lnTo>
                      <a:pt x="10" y="115"/>
                    </a:lnTo>
                    <a:lnTo>
                      <a:pt x="0" y="131"/>
                    </a:lnTo>
                    <a:lnTo>
                      <a:pt x="7" y="184"/>
                    </a:lnTo>
                    <a:lnTo>
                      <a:pt x="30" y="256"/>
                    </a:lnTo>
                    <a:lnTo>
                      <a:pt x="63" y="316"/>
                    </a:lnTo>
                    <a:lnTo>
                      <a:pt x="96" y="368"/>
                    </a:lnTo>
                    <a:lnTo>
                      <a:pt x="125" y="404"/>
                    </a:lnTo>
                    <a:lnTo>
                      <a:pt x="155" y="430"/>
                    </a:lnTo>
                    <a:lnTo>
                      <a:pt x="184" y="4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7" name="Gruppe 31"/>
            <p:cNvGrpSpPr/>
            <p:nvPr/>
          </p:nvGrpSpPr>
          <p:grpSpPr>
            <a:xfrm>
              <a:off x="4029756" y="3795259"/>
              <a:ext cx="1976437" cy="2574925"/>
              <a:chOff x="3884613" y="471488"/>
              <a:chExt cx="1976437" cy="2574925"/>
            </a:xfrm>
          </p:grpSpPr>
          <p:sp>
            <p:nvSpPr>
              <p:cNvPr id="8" name="Freeform 21"/>
              <p:cNvSpPr>
                <a:spLocks/>
              </p:cNvSpPr>
              <p:nvPr/>
            </p:nvSpPr>
            <p:spPr bwMode="auto">
              <a:xfrm>
                <a:off x="3884613" y="471488"/>
                <a:ext cx="1976437" cy="1962150"/>
              </a:xfrm>
              <a:custGeom>
                <a:avLst/>
                <a:gdLst/>
                <a:ahLst/>
                <a:cxnLst>
                  <a:cxn ang="0">
                    <a:pos x="383" y="1171"/>
                  </a:cxn>
                  <a:cxn ang="0">
                    <a:pos x="148" y="1154"/>
                  </a:cxn>
                  <a:cxn ang="0">
                    <a:pos x="148" y="909"/>
                  </a:cxn>
                  <a:cxn ang="0">
                    <a:pos x="82" y="527"/>
                  </a:cxn>
                  <a:cxn ang="0">
                    <a:pos x="22" y="296"/>
                  </a:cxn>
                  <a:cxn ang="0">
                    <a:pos x="13" y="139"/>
                  </a:cxn>
                  <a:cxn ang="0">
                    <a:pos x="9" y="43"/>
                  </a:cxn>
                  <a:cxn ang="0">
                    <a:pos x="139" y="4"/>
                  </a:cxn>
                  <a:cxn ang="0">
                    <a:pos x="413" y="0"/>
                  </a:cxn>
                  <a:cxn ang="0">
                    <a:pos x="770" y="17"/>
                  </a:cxn>
                  <a:cxn ang="0">
                    <a:pos x="1041" y="26"/>
                  </a:cxn>
                  <a:cxn ang="0">
                    <a:pos x="1140" y="43"/>
                  </a:cxn>
                  <a:cxn ang="0">
                    <a:pos x="1149" y="213"/>
                  </a:cxn>
                  <a:cxn ang="0">
                    <a:pos x="1145" y="392"/>
                  </a:cxn>
                  <a:cxn ang="0">
                    <a:pos x="1180" y="666"/>
                  </a:cxn>
                  <a:cxn ang="0">
                    <a:pos x="1232" y="993"/>
                  </a:cxn>
                  <a:cxn ang="0">
                    <a:pos x="1236" y="1184"/>
                  </a:cxn>
                  <a:cxn ang="0">
                    <a:pos x="1180" y="1227"/>
                  </a:cxn>
                  <a:cxn ang="0">
                    <a:pos x="984" y="1202"/>
                  </a:cxn>
                  <a:cxn ang="0">
                    <a:pos x="1023" y="1176"/>
                  </a:cxn>
                  <a:cxn ang="0">
                    <a:pos x="1193" y="1202"/>
                  </a:cxn>
                  <a:cxn ang="0">
                    <a:pos x="1219" y="1136"/>
                  </a:cxn>
                  <a:cxn ang="0">
                    <a:pos x="1202" y="962"/>
                  </a:cxn>
                  <a:cxn ang="0">
                    <a:pos x="1176" y="770"/>
                  </a:cxn>
                  <a:cxn ang="0">
                    <a:pos x="1140" y="587"/>
                  </a:cxn>
                  <a:cxn ang="0">
                    <a:pos x="1123" y="392"/>
                  </a:cxn>
                  <a:cxn ang="0">
                    <a:pos x="1123" y="187"/>
                  </a:cxn>
                  <a:cxn ang="0">
                    <a:pos x="1092" y="65"/>
                  </a:cxn>
                  <a:cxn ang="0">
                    <a:pos x="953" y="48"/>
                  </a:cxn>
                  <a:cxn ang="0">
                    <a:pos x="675" y="30"/>
                  </a:cxn>
                  <a:cxn ang="0">
                    <a:pos x="440" y="21"/>
                  </a:cxn>
                  <a:cxn ang="0">
                    <a:pos x="192" y="26"/>
                  </a:cxn>
                  <a:cxn ang="0">
                    <a:pos x="52" y="52"/>
                  </a:cxn>
                  <a:cxn ang="0">
                    <a:pos x="31" y="91"/>
                  </a:cxn>
                  <a:cxn ang="0">
                    <a:pos x="48" y="204"/>
                  </a:cxn>
                  <a:cxn ang="0">
                    <a:pos x="52" y="361"/>
                  </a:cxn>
                  <a:cxn ang="0">
                    <a:pos x="113" y="557"/>
                  </a:cxn>
                  <a:cxn ang="0">
                    <a:pos x="161" y="779"/>
                  </a:cxn>
                  <a:cxn ang="0">
                    <a:pos x="183" y="1019"/>
                  </a:cxn>
                  <a:cxn ang="0">
                    <a:pos x="187" y="1149"/>
                  </a:cxn>
                  <a:cxn ang="0">
                    <a:pos x="374" y="1145"/>
                  </a:cxn>
                </a:cxnLst>
                <a:rect l="0" t="0" r="r" b="b"/>
                <a:pathLst>
                  <a:path w="1245" h="1236">
                    <a:moveTo>
                      <a:pt x="374" y="1145"/>
                    </a:moveTo>
                    <a:lnTo>
                      <a:pt x="383" y="1171"/>
                    </a:lnTo>
                    <a:lnTo>
                      <a:pt x="165" y="1171"/>
                    </a:lnTo>
                    <a:lnTo>
                      <a:pt x="148" y="1154"/>
                    </a:lnTo>
                    <a:lnTo>
                      <a:pt x="153" y="1041"/>
                    </a:lnTo>
                    <a:lnTo>
                      <a:pt x="148" y="909"/>
                    </a:lnTo>
                    <a:lnTo>
                      <a:pt x="130" y="766"/>
                    </a:lnTo>
                    <a:lnTo>
                      <a:pt x="82" y="527"/>
                    </a:lnTo>
                    <a:lnTo>
                      <a:pt x="26" y="339"/>
                    </a:lnTo>
                    <a:lnTo>
                      <a:pt x="22" y="296"/>
                    </a:lnTo>
                    <a:lnTo>
                      <a:pt x="22" y="217"/>
                    </a:lnTo>
                    <a:lnTo>
                      <a:pt x="13" y="139"/>
                    </a:lnTo>
                    <a:lnTo>
                      <a:pt x="0" y="69"/>
                    </a:lnTo>
                    <a:lnTo>
                      <a:pt x="9" y="43"/>
                    </a:lnTo>
                    <a:lnTo>
                      <a:pt x="61" y="21"/>
                    </a:lnTo>
                    <a:lnTo>
                      <a:pt x="139" y="4"/>
                    </a:lnTo>
                    <a:lnTo>
                      <a:pt x="248" y="0"/>
                    </a:lnTo>
                    <a:lnTo>
                      <a:pt x="413" y="0"/>
                    </a:lnTo>
                    <a:lnTo>
                      <a:pt x="583" y="0"/>
                    </a:lnTo>
                    <a:lnTo>
                      <a:pt x="770" y="17"/>
                    </a:lnTo>
                    <a:lnTo>
                      <a:pt x="923" y="26"/>
                    </a:lnTo>
                    <a:lnTo>
                      <a:pt x="1041" y="26"/>
                    </a:lnTo>
                    <a:lnTo>
                      <a:pt x="1128" y="26"/>
                    </a:lnTo>
                    <a:lnTo>
                      <a:pt x="1140" y="43"/>
                    </a:lnTo>
                    <a:lnTo>
                      <a:pt x="1145" y="91"/>
                    </a:lnTo>
                    <a:lnTo>
                      <a:pt x="1149" y="213"/>
                    </a:lnTo>
                    <a:lnTo>
                      <a:pt x="1149" y="353"/>
                    </a:lnTo>
                    <a:lnTo>
                      <a:pt x="1145" y="392"/>
                    </a:lnTo>
                    <a:lnTo>
                      <a:pt x="1163" y="514"/>
                    </a:lnTo>
                    <a:lnTo>
                      <a:pt x="1180" y="666"/>
                    </a:lnTo>
                    <a:lnTo>
                      <a:pt x="1210" y="866"/>
                    </a:lnTo>
                    <a:lnTo>
                      <a:pt x="1232" y="993"/>
                    </a:lnTo>
                    <a:lnTo>
                      <a:pt x="1245" y="1066"/>
                    </a:lnTo>
                    <a:lnTo>
                      <a:pt x="1236" y="1184"/>
                    </a:lnTo>
                    <a:lnTo>
                      <a:pt x="1215" y="1236"/>
                    </a:lnTo>
                    <a:lnTo>
                      <a:pt x="1180" y="1227"/>
                    </a:lnTo>
                    <a:lnTo>
                      <a:pt x="1092" y="1202"/>
                    </a:lnTo>
                    <a:lnTo>
                      <a:pt x="984" y="1202"/>
                    </a:lnTo>
                    <a:lnTo>
                      <a:pt x="984" y="1176"/>
                    </a:lnTo>
                    <a:lnTo>
                      <a:pt x="1023" y="1176"/>
                    </a:lnTo>
                    <a:lnTo>
                      <a:pt x="1110" y="1184"/>
                    </a:lnTo>
                    <a:lnTo>
                      <a:pt x="1193" y="1202"/>
                    </a:lnTo>
                    <a:lnTo>
                      <a:pt x="1215" y="1193"/>
                    </a:lnTo>
                    <a:lnTo>
                      <a:pt x="1219" y="1136"/>
                    </a:lnTo>
                    <a:lnTo>
                      <a:pt x="1219" y="1053"/>
                    </a:lnTo>
                    <a:lnTo>
                      <a:pt x="1202" y="962"/>
                    </a:lnTo>
                    <a:lnTo>
                      <a:pt x="1188" y="866"/>
                    </a:lnTo>
                    <a:lnTo>
                      <a:pt x="1176" y="770"/>
                    </a:lnTo>
                    <a:lnTo>
                      <a:pt x="1158" y="666"/>
                    </a:lnTo>
                    <a:lnTo>
                      <a:pt x="1140" y="587"/>
                    </a:lnTo>
                    <a:lnTo>
                      <a:pt x="1137" y="466"/>
                    </a:lnTo>
                    <a:lnTo>
                      <a:pt x="1123" y="392"/>
                    </a:lnTo>
                    <a:lnTo>
                      <a:pt x="1123" y="283"/>
                    </a:lnTo>
                    <a:lnTo>
                      <a:pt x="1123" y="187"/>
                    </a:lnTo>
                    <a:lnTo>
                      <a:pt x="1115" y="113"/>
                    </a:lnTo>
                    <a:lnTo>
                      <a:pt x="1092" y="65"/>
                    </a:lnTo>
                    <a:lnTo>
                      <a:pt x="1071" y="52"/>
                    </a:lnTo>
                    <a:lnTo>
                      <a:pt x="953" y="48"/>
                    </a:lnTo>
                    <a:lnTo>
                      <a:pt x="818" y="48"/>
                    </a:lnTo>
                    <a:lnTo>
                      <a:pt x="675" y="30"/>
                    </a:lnTo>
                    <a:lnTo>
                      <a:pt x="579" y="26"/>
                    </a:lnTo>
                    <a:lnTo>
                      <a:pt x="440" y="21"/>
                    </a:lnTo>
                    <a:lnTo>
                      <a:pt x="314" y="21"/>
                    </a:lnTo>
                    <a:lnTo>
                      <a:pt x="192" y="26"/>
                    </a:lnTo>
                    <a:lnTo>
                      <a:pt x="96" y="39"/>
                    </a:lnTo>
                    <a:lnTo>
                      <a:pt x="52" y="52"/>
                    </a:lnTo>
                    <a:lnTo>
                      <a:pt x="31" y="69"/>
                    </a:lnTo>
                    <a:lnTo>
                      <a:pt x="31" y="91"/>
                    </a:lnTo>
                    <a:lnTo>
                      <a:pt x="48" y="148"/>
                    </a:lnTo>
                    <a:lnTo>
                      <a:pt x="48" y="204"/>
                    </a:lnTo>
                    <a:lnTo>
                      <a:pt x="39" y="279"/>
                    </a:lnTo>
                    <a:lnTo>
                      <a:pt x="52" y="361"/>
                    </a:lnTo>
                    <a:lnTo>
                      <a:pt x="82" y="448"/>
                    </a:lnTo>
                    <a:lnTo>
                      <a:pt x="113" y="557"/>
                    </a:lnTo>
                    <a:lnTo>
                      <a:pt x="135" y="661"/>
                    </a:lnTo>
                    <a:lnTo>
                      <a:pt x="161" y="779"/>
                    </a:lnTo>
                    <a:lnTo>
                      <a:pt x="170" y="897"/>
                    </a:lnTo>
                    <a:lnTo>
                      <a:pt x="183" y="1019"/>
                    </a:lnTo>
                    <a:lnTo>
                      <a:pt x="183" y="1114"/>
                    </a:lnTo>
                    <a:lnTo>
                      <a:pt x="187" y="1149"/>
                    </a:lnTo>
                    <a:lnTo>
                      <a:pt x="317" y="1149"/>
                    </a:lnTo>
                    <a:lnTo>
                      <a:pt x="374" y="114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Freeform 22"/>
              <p:cNvSpPr>
                <a:spLocks/>
              </p:cNvSpPr>
              <p:nvPr/>
            </p:nvSpPr>
            <p:spPr bwMode="auto">
              <a:xfrm>
                <a:off x="4208463" y="2308225"/>
                <a:ext cx="255587" cy="414338"/>
              </a:xfrm>
              <a:custGeom>
                <a:avLst/>
                <a:gdLst/>
                <a:ahLst/>
                <a:cxnLst>
                  <a:cxn ang="0">
                    <a:pos x="90" y="4"/>
                  </a:cxn>
                  <a:cxn ang="0">
                    <a:pos x="18" y="128"/>
                  </a:cxn>
                  <a:cxn ang="0">
                    <a:pos x="0" y="159"/>
                  </a:cxn>
                  <a:cxn ang="0">
                    <a:pos x="0" y="190"/>
                  </a:cxn>
                  <a:cxn ang="0">
                    <a:pos x="58" y="261"/>
                  </a:cxn>
                  <a:cxn ang="0">
                    <a:pos x="72" y="234"/>
                  </a:cxn>
                  <a:cxn ang="0">
                    <a:pos x="121" y="93"/>
                  </a:cxn>
                  <a:cxn ang="0">
                    <a:pos x="161" y="0"/>
                  </a:cxn>
                  <a:cxn ang="0">
                    <a:pos x="139" y="0"/>
                  </a:cxn>
                  <a:cxn ang="0">
                    <a:pos x="116" y="53"/>
                  </a:cxn>
                  <a:cxn ang="0">
                    <a:pos x="94" y="114"/>
                  </a:cxn>
                  <a:cxn ang="0">
                    <a:pos x="54" y="212"/>
                  </a:cxn>
                  <a:cxn ang="0">
                    <a:pos x="18" y="181"/>
                  </a:cxn>
                  <a:cxn ang="0">
                    <a:pos x="27" y="150"/>
                  </a:cxn>
                  <a:cxn ang="0">
                    <a:pos x="67" y="79"/>
                  </a:cxn>
                  <a:cxn ang="0">
                    <a:pos x="90" y="4"/>
                  </a:cxn>
                </a:cxnLst>
                <a:rect l="0" t="0" r="r" b="b"/>
                <a:pathLst>
                  <a:path w="161" h="261">
                    <a:moveTo>
                      <a:pt x="90" y="4"/>
                    </a:moveTo>
                    <a:lnTo>
                      <a:pt x="18" y="128"/>
                    </a:lnTo>
                    <a:lnTo>
                      <a:pt x="0" y="159"/>
                    </a:lnTo>
                    <a:lnTo>
                      <a:pt x="0" y="190"/>
                    </a:lnTo>
                    <a:lnTo>
                      <a:pt x="58" y="261"/>
                    </a:lnTo>
                    <a:lnTo>
                      <a:pt x="72" y="234"/>
                    </a:lnTo>
                    <a:lnTo>
                      <a:pt x="121" y="93"/>
                    </a:lnTo>
                    <a:lnTo>
                      <a:pt x="161" y="0"/>
                    </a:lnTo>
                    <a:lnTo>
                      <a:pt x="139" y="0"/>
                    </a:lnTo>
                    <a:lnTo>
                      <a:pt x="116" y="53"/>
                    </a:lnTo>
                    <a:lnTo>
                      <a:pt x="94" y="114"/>
                    </a:lnTo>
                    <a:lnTo>
                      <a:pt x="54" y="212"/>
                    </a:lnTo>
                    <a:lnTo>
                      <a:pt x="18" y="181"/>
                    </a:lnTo>
                    <a:lnTo>
                      <a:pt x="27" y="150"/>
                    </a:lnTo>
                    <a:lnTo>
                      <a:pt x="67" y="79"/>
                    </a:lnTo>
                    <a:lnTo>
                      <a:pt x="9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 name="Freeform 23"/>
              <p:cNvSpPr>
                <a:spLocks/>
              </p:cNvSpPr>
              <p:nvPr/>
            </p:nvSpPr>
            <p:spPr bwMode="auto">
              <a:xfrm>
                <a:off x="4346575" y="2368550"/>
                <a:ext cx="269875" cy="608013"/>
              </a:xfrm>
              <a:custGeom>
                <a:avLst/>
                <a:gdLst/>
                <a:ahLst/>
                <a:cxnLst>
                  <a:cxn ang="0">
                    <a:pos x="112" y="0"/>
                  </a:cxn>
                  <a:cxn ang="0">
                    <a:pos x="67" y="106"/>
                  </a:cxn>
                  <a:cxn ang="0">
                    <a:pos x="26" y="229"/>
                  </a:cxn>
                  <a:cxn ang="0">
                    <a:pos x="4" y="312"/>
                  </a:cxn>
                  <a:cxn ang="0">
                    <a:pos x="0" y="369"/>
                  </a:cxn>
                  <a:cxn ang="0">
                    <a:pos x="17" y="383"/>
                  </a:cxn>
                  <a:cxn ang="0">
                    <a:pos x="71" y="366"/>
                  </a:cxn>
                  <a:cxn ang="0">
                    <a:pos x="80" y="277"/>
                  </a:cxn>
                  <a:cxn ang="0">
                    <a:pos x="139" y="88"/>
                  </a:cxn>
                  <a:cxn ang="0">
                    <a:pos x="170" y="0"/>
                  </a:cxn>
                  <a:cxn ang="0">
                    <a:pos x="148" y="0"/>
                  </a:cxn>
                  <a:cxn ang="0">
                    <a:pos x="125" y="75"/>
                  </a:cxn>
                  <a:cxn ang="0">
                    <a:pos x="94" y="154"/>
                  </a:cxn>
                  <a:cxn ang="0">
                    <a:pos x="62" y="282"/>
                  </a:cxn>
                  <a:cxn ang="0">
                    <a:pos x="53" y="348"/>
                  </a:cxn>
                  <a:cxn ang="0">
                    <a:pos x="22" y="357"/>
                  </a:cxn>
                  <a:cxn ang="0">
                    <a:pos x="17" y="334"/>
                  </a:cxn>
                  <a:cxn ang="0">
                    <a:pos x="40" y="233"/>
                  </a:cxn>
                  <a:cxn ang="0">
                    <a:pos x="85" y="123"/>
                  </a:cxn>
                  <a:cxn ang="0">
                    <a:pos x="125" y="13"/>
                  </a:cxn>
                  <a:cxn ang="0">
                    <a:pos x="112" y="0"/>
                  </a:cxn>
                </a:cxnLst>
                <a:rect l="0" t="0" r="r" b="b"/>
                <a:pathLst>
                  <a:path w="170" h="383">
                    <a:moveTo>
                      <a:pt x="112" y="0"/>
                    </a:moveTo>
                    <a:lnTo>
                      <a:pt x="67" y="106"/>
                    </a:lnTo>
                    <a:lnTo>
                      <a:pt x="26" y="229"/>
                    </a:lnTo>
                    <a:lnTo>
                      <a:pt x="4" y="312"/>
                    </a:lnTo>
                    <a:lnTo>
                      <a:pt x="0" y="369"/>
                    </a:lnTo>
                    <a:lnTo>
                      <a:pt x="17" y="383"/>
                    </a:lnTo>
                    <a:lnTo>
                      <a:pt x="71" y="366"/>
                    </a:lnTo>
                    <a:lnTo>
                      <a:pt x="80" y="277"/>
                    </a:lnTo>
                    <a:lnTo>
                      <a:pt x="139" y="88"/>
                    </a:lnTo>
                    <a:lnTo>
                      <a:pt x="170" y="0"/>
                    </a:lnTo>
                    <a:lnTo>
                      <a:pt x="148" y="0"/>
                    </a:lnTo>
                    <a:lnTo>
                      <a:pt x="125" y="75"/>
                    </a:lnTo>
                    <a:lnTo>
                      <a:pt x="94" y="154"/>
                    </a:lnTo>
                    <a:lnTo>
                      <a:pt x="62" y="282"/>
                    </a:lnTo>
                    <a:lnTo>
                      <a:pt x="53" y="348"/>
                    </a:lnTo>
                    <a:lnTo>
                      <a:pt x="22" y="357"/>
                    </a:lnTo>
                    <a:lnTo>
                      <a:pt x="17" y="334"/>
                    </a:lnTo>
                    <a:lnTo>
                      <a:pt x="40" y="233"/>
                    </a:lnTo>
                    <a:lnTo>
                      <a:pt x="85" y="123"/>
                    </a:lnTo>
                    <a:lnTo>
                      <a:pt x="125" y="13"/>
                    </a:lnTo>
                    <a:lnTo>
                      <a:pt x="11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Freeform 24"/>
              <p:cNvSpPr>
                <a:spLocks/>
              </p:cNvSpPr>
              <p:nvPr/>
            </p:nvSpPr>
            <p:spPr bwMode="auto">
              <a:xfrm>
                <a:off x="4454525" y="2197100"/>
                <a:ext cx="1000125" cy="201613"/>
              </a:xfrm>
              <a:custGeom>
                <a:avLst/>
                <a:gdLst/>
                <a:ahLst/>
                <a:cxnLst>
                  <a:cxn ang="0">
                    <a:pos x="18" y="109"/>
                  </a:cxn>
                  <a:cxn ang="0">
                    <a:pos x="0" y="27"/>
                  </a:cxn>
                  <a:cxn ang="0">
                    <a:pos x="36" y="32"/>
                  </a:cxn>
                  <a:cxn ang="0">
                    <a:pos x="48" y="91"/>
                  </a:cxn>
                  <a:cxn ang="0">
                    <a:pos x="153" y="100"/>
                  </a:cxn>
                  <a:cxn ang="0">
                    <a:pos x="355" y="91"/>
                  </a:cxn>
                  <a:cxn ang="0">
                    <a:pos x="516" y="100"/>
                  </a:cxn>
                  <a:cxn ang="0">
                    <a:pos x="613" y="100"/>
                  </a:cxn>
                  <a:cxn ang="0">
                    <a:pos x="595" y="37"/>
                  </a:cxn>
                  <a:cxn ang="0">
                    <a:pos x="547" y="37"/>
                  </a:cxn>
                  <a:cxn ang="0">
                    <a:pos x="355" y="37"/>
                  </a:cxn>
                  <a:cxn ang="0">
                    <a:pos x="184" y="32"/>
                  </a:cxn>
                  <a:cxn ang="0">
                    <a:pos x="40" y="27"/>
                  </a:cxn>
                  <a:cxn ang="0">
                    <a:pos x="0" y="14"/>
                  </a:cxn>
                  <a:cxn ang="0">
                    <a:pos x="18" y="0"/>
                  </a:cxn>
                  <a:cxn ang="0">
                    <a:pos x="245" y="9"/>
                  </a:cxn>
                  <a:cxn ang="0">
                    <a:pos x="394" y="18"/>
                  </a:cxn>
                  <a:cxn ang="0">
                    <a:pos x="552" y="14"/>
                  </a:cxn>
                  <a:cxn ang="0">
                    <a:pos x="617" y="5"/>
                  </a:cxn>
                  <a:cxn ang="0">
                    <a:pos x="630" y="50"/>
                  </a:cxn>
                  <a:cxn ang="0">
                    <a:pos x="626" y="118"/>
                  </a:cxn>
                  <a:cxn ang="0">
                    <a:pos x="604" y="127"/>
                  </a:cxn>
                  <a:cxn ang="0">
                    <a:pos x="473" y="127"/>
                  </a:cxn>
                  <a:cxn ang="0">
                    <a:pos x="359" y="114"/>
                  </a:cxn>
                  <a:cxn ang="0">
                    <a:pos x="236" y="123"/>
                  </a:cxn>
                  <a:cxn ang="0">
                    <a:pos x="93" y="123"/>
                  </a:cxn>
                  <a:cxn ang="0">
                    <a:pos x="18" y="109"/>
                  </a:cxn>
                </a:cxnLst>
                <a:rect l="0" t="0" r="r" b="b"/>
                <a:pathLst>
                  <a:path w="630" h="127">
                    <a:moveTo>
                      <a:pt x="18" y="109"/>
                    </a:moveTo>
                    <a:lnTo>
                      <a:pt x="0" y="27"/>
                    </a:lnTo>
                    <a:lnTo>
                      <a:pt x="36" y="32"/>
                    </a:lnTo>
                    <a:lnTo>
                      <a:pt x="48" y="91"/>
                    </a:lnTo>
                    <a:lnTo>
                      <a:pt x="153" y="100"/>
                    </a:lnTo>
                    <a:lnTo>
                      <a:pt x="355" y="91"/>
                    </a:lnTo>
                    <a:lnTo>
                      <a:pt x="516" y="100"/>
                    </a:lnTo>
                    <a:lnTo>
                      <a:pt x="613" y="100"/>
                    </a:lnTo>
                    <a:lnTo>
                      <a:pt x="595" y="37"/>
                    </a:lnTo>
                    <a:lnTo>
                      <a:pt x="547" y="37"/>
                    </a:lnTo>
                    <a:lnTo>
                      <a:pt x="355" y="37"/>
                    </a:lnTo>
                    <a:lnTo>
                      <a:pt x="184" y="32"/>
                    </a:lnTo>
                    <a:lnTo>
                      <a:pt x="40" y="27"/>
                    </a:lnTo>
                    <a:lnTo>
                      <a:pt x="0" y="14"/>
                    </a:lnTo>
                    <a:lnTo>
                      <a:pt x="18" y="0"/>
                    </a:lnTo>
                    <a:lnTo>
                      <a:pt x="245" y="9"/>
                    </a:lnTo>
                    <a:lnTo>
                      <a:pt x="394" y="18"/>
                    </a:lnTo>
                    <a:lnTo>
                      <a:pt x="552" y="14"/>
                    </a:lnTo>
                    <a:lnTo>
                      <a:pt x="617" y="5"/>
                    </a:lnTo>
                    <a:lnTo>
                      <a:pt x="630" y="50"/>
                    </a:lnTo>
                    <a:lnTo>
                      <a:pt x="626" y="118"/>
                    </a:lnTo>
                    <a:lnTo>
                      <a:pt x="604" y="127"/>
                    </a:lnTo>
                    <a:lnTo>
                      <a:pt x="473" y="127"/>
                    </a:lnTo>
                    <a:lnTo>
                      <a:pt x="359" y="114"/>
                    </a:lnTo>
                    <a:lnTo>
                      <a:pt x="236" y="123"/>
                    </a:lnTo>
                    <a:lnTo>
                      <a:pt x="93" y="123"/>
                    </a:lnTo>
                    <a:lnTo>
                      <a:pt x="18" y="10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 name="Freeform 25"/>
              <p:cNvSpPr>
                <a:spLocks/>
              </p:cNvSpPr>
              <p:nvPr/>
            </p:nvSpPr>
            <p:spPr bwMode="auto">
              <a:xfrm>
                <a:off x="5218113" y="2368550"/>
                <a:ext cx="285750" cy="677863"/>
              </a:xfrm>
              <a:custGeom>
                <a:avLst/>
                <a:gdLst/>
                <a:ahLst/>
                <a:cxnLst>
                  <a:cxn ang="0">
                    <a:pos x="72" y="13"/>
                  </a:cxn>
                  <a:cxn ang="0">
                    <a:pos x="112" y="92"/>
                  </a:cxn>
                  <a:cxn ang="0">
                    <a:pos x="139" y="225"/>
                  </a:cxn>
                  <a:cxn ang="0">
                    <a:pos x="171" y="343"/>
                  </a:cxn>
                  <a:cxn ang="0">
                    <a:pos x="180" y="409"/>
                  </a:cxn>
                  <a:cxn ang="0">
                    <a:pos x="171" y="427"/>
                  </a:cxn>
                  <a:cxn ang="0">
                    <a:pos x="126" y="423"/>
                  </a:cxn>
                  <a:cxn ang="0">
                    <a:pos x="103" y="405"/>
                  </a:cxn>
                  <a:cxn ang="0">
                    <a:pos x="90" y="335"/>
                  </a:cxn>
                  <a:cxn ang="0">
                    <a:pos x="68" y="220"/>
                  </a:cxn>
                  <a:cxn ang="0">
                    <a:pos x="45" y="106"/>
                  </a:cxn>
                  <a:cxn ang="0">
                    <a:pos x="0" y="0"/>
                  </a:cxn>
                  <a:cxn ang="0">
                    <a:pos x="36" y="4"/>
                  </a:cxn>
                  <a:cxn ang="0">
                    <a:pos x="63" y="101"/>
                  </a:cxn>
                  <a:cxn ang="0">
                    <a:pos x="85" y="198"/>
                  </a:cxn>
                  <a:cxn ang="0">
                    <a:pos x="103" y="295"/>
                  </a:cxn>
                  <a:cxn ang="0">
                    <a:pos x="121" y="370"/>
                  </a:cxn>
                  <a:cxn ang="0">
                    <a:pos x="126" y="387"/>
                  </a:cxn>
                  <a:cxn ang="0">
                    <a:pos x="153" y="401"/>
                  </a:cxn>
                  <a:cxn ang="0">
                    <a:pos x="153" y="366"/>
                  </a:cxn>
                  <a:cxn ang="0">
                    <a:pos x="130" y="251"/>
                  </a:cxn>
                  <a:cxn ang="0">
                    <a:pos x="103" y="163"/>
                  </a:cxn>
                  <a:cxn ang="0">
                    <a:pos x="94" y="101"/>
                  </a:cxn>
                  <a:cxn ang="0">
                    <a:pos x="50" y="9"/>
                  </a:cxn>
                  <a:cxn ang="0">
                    <a:pos x="72" y="13"/>
                  </a:cxn>
                </a:cxnLst>
                <a:rect l="0" t="0" r="r" b="b"/>
                <a:pathLst>
                  <a:path w="180" h="427">
                    <a:moveTo>
                      <a:pt x="72" y="13"/>
                    </a:moveTo>
                    <a:lnTo>
                      <a:pt x="112" y="92"/>
                    </a:lnTo>
                    <a:lnTo>
                      <a:pt x="139" y="225"/>
                    </a:lnTo>
                    <a:lnTo>
                      <a:pt x="171" y="343"/>
                    </a:lnTo>
                    <a:lnTo>
                      <a:pt x="180" y="409"/>
                    </a:lnTo>
                    <a:lnTo>
                      <a:pt x="171" y="427"/>
                    </a:lnTo>
                    <a:lnTo>
                      <a:pt x="126" y="423"/>
                    </a:lnTo>
                    <a:lnTo>
                      <a:pt x="103" y="405"/>
                    </a:lnTo>
                    <a:lnTo>
                      <a:pt x="90" y="335"/>
                    </a:lnTo>
                    <a:lnTo>
                      <a:pt x="68" y="220"/>
                    </a:lnTo>
                    <a:lnTo>
                      <a:pt x="45" y="106"/>
                    </a:lnTo>
                    <a:lnTo>
                      <a:pt x="0" y="0"/>
                    </a:lnTo>
                    <a:lnTo>
                      <a:pt x="36" y="4"/>
                    </a:lnTo>
                    <a:lnTo>
                      <a:pt x="63" y="101"/>
                    </a:lnTo>
                    <a:lnTo>
                      <a:pt x="85" y="198"/>
                    </a:lnTo>
                    <a:lnTo>
                      <a:pt x="103" y="295"/>
                    </a:lnTo>
                    <a:lnTo>
                      <a:pt x="121" y="370"/>
                    </a:lnTo>
                    <a:lnTo>
                      <a:pt x="126" y="387"/>
                    </a:lnTo>
                    <a:lnTo>
                      <a:pt x="153" y="401"/>
                    </a:lnTo>
                    <a:lnTo>
                      <a:pt x="153" y="366"/>
                    </a:lnTo>
                    <a:lnTo>
                      <a:pt x="130" y="251"/>
                    </a:lnTo>
                    <a:lnTo>
                      <a:pt x="103" y="163"/>
                    </a:lnTo>
                    <a:lnTo>
                      <a:pt x="94" y="101"/>
                    </a:lnTo>
                    <a:lnTo>
                      <a:pt x="50" y="9"/>
                    </a:lnTo>
                    <a:lnTo>
                      <a:pt x="72"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 name="Freeform 26"/>
              <p:cNvSpPr>
                <a:spLocks/>
              </p:cNvSpPr>
              <p:nvPr/>
            </p:nvSpPr>
            <p:spPr bwMode="auto">
              <a:xfrm>
                <a:off x="4221163" y="836613"/>
                <a:ext cx="85725" cy="185738"/>
              </a:xfrm>
              <a:custGeom>
                <a:avLst/>
                <a:gdLst/>
                <a:ahLst/>
                <a:cxnLst>
                  <a:cxn ang="0">
                    <a:pos x="15" y="113"/>
                  </a:cxn>
                  <a:cxn ang="0">
                    <a:pos x="0" y="9"/>
                  </a:cxn>
                  <a:cxn ang="0">
                    <a:pos x="19" y="0"/>
                  </a:cxn>
                  <a:cxn ang="0">
                    <a:pos x="34" y="9"/>
                  </a:cxn>
                  <a:cxn ang="0">
                    <a:pos x="54" y="117"/>
                  </a:cxn>
                  <a:cxn ang="0">
                    <a:pos x="15" y="113"/>
                  </a:cxn>
                </a:cxnLst>
                <a:rect l="0" t="0" r="r" b="b"/>
                <a:pathLst>
                  <a:path w="54" h="117">
                    <a:moveTo>
                      <a:pt x="15" y="113"/>
                    </a:moveTo>
                    <a:lnTo>
                      <a:pt x="0" y="9"/>
                    </a:lnTo>
                    <a:lnTo>
                      <a:pt x="19" y="0"/>
                    </a:lnTo>
                    <a:lnTo>
                      <a:pt x="34" y="9"/>
                    </a:lnTo>
                    <a:lnTo>
                      <a:pt x="54" y="117"/>
                    </a:lnTo>
                    <a:lnTo>
                      <a:pt x="15" y="1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27"/>
              <p:cNvSpPr>
                <a:spLocks/>
              </p:cNvSpPr>
              <p:nvPr/>
            </p:nvSpPr>
            <p:spPr bwMode="auto">
              <a:xfrm>
                <a:off x="4394200" y="946150"/>
                <a:ext cx="63500" cy="90488"/>
              </a:xfrm>
              <a:custGeom>
                <a:avLst/>
                <a:gdLst/>
                <a:ahLst/>
                <a:cxnLst>
                  <a:cxn ang="0">
                    <a:pos x="25" y="0"/>
                  </a:cxn>
                  <a:cxn ang="0">
                    <a:pos x="10" y="9"/>
                  </a:cxn>
                  <a:cxn ang="0">
                    <a:pos x="5" y="24"/>
                  </a:cxn>
                  <a:cxn ang="0">
                    <a:pos x="0" y="38"/>
                  </a:cxn>
                  <a:cxn ang="0">
                    <a:pos x="0" y="53"/>
                  </a:cxn>
                  <a:cxn ang="0">
                    <a:pos x="15" y="57"/>
                  </a:cxn>
                  <a:cxn ang="0">
                    <a:pos x="30" y="57"/>
                  </a:cxn>
                  <a:cxn ang="0">
                    <a:pos x="40" y="43"/>
                  </a:cxn>
                  <a:cxn ang="0">
                    <a:pos x="40" y="29"/>
                  </a:cxn>
                  <a:cxn ang="0">
                    <a:pos x="35" y="14"/>
                  </a:cxn>
                  <a:cxn ang="0">
                    <a:pos x="20" y="4"/>
                  </a:cxn>
                  <a:cxn ang="0">
                    <a:pos x="25" y="0"/>
                  </a:cxn>
                </a:cxnLst>
                <a:rect l="0" t="0" r="r" b="b"/>
                <a:pathLst>
                  <a:path w="40" h="57">
                    <a:moveTo>
                      <a:pt x="25" y="0"/>
                    </a:moveTo>
                    <a:lnTo>
                      <a:pt x="10" y="9"/>
                    </a:lnTo>
                    <a:lnTo>
                      <a:pt x="5" y="24"/>
                    </a:lnTo>
                    <a:lnTo>
                      <a:pt x="0" y="38"/>
                    </a:lnTo>
                    <a:lnTo>
                      <a:pt x="0" y="53"/>
                    </a:lnTo>
                    <a:lnTo>
                      <a:pt x="15" y="57"/>
                    </a:lnTo>
                    <a:lnTo>
                      <a:pt x="30" y="57"/>
                    </a:lnTo>
                    <a:lnTo>
                      <a:pt x="40" y="43"/>
                    </a:lnTo>
                    <a:lnTo>
                      <a:pt x="40" y="29"/>
                    </a:lnTo>
                    <a:lnTo>
                      <a:pt x="35" y="14"/>
                    </a:lnTo>
                    <a:lnTo>
                      <a:pt x="20" y="4"/>
                    </a:lnTo>
                    <a:lnTo>
                      <a:pt x="2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28"/>
              <p:cNvSpPr>
                <a:spLocks/>
              </p:cNvSpPr>
              <p:nvPr/>
            </p:nvSpPr>
            <p:spPr bwMode="auto">
              <a:xfrm>
                <a:off x="4276725" y="1336675"/>
                <a:ext cx="201612" cy="203200"/>
              </a:xfrm>
              <a:custGeom>
                <a:avLst/>
                <a:gdLst/>
                <a:ahLst/>
                <a:cxnLst>
                  <a:cxn ang="0">
                    <a:pos x="0" y="37"/>
                  </a:cxn>
                  <a:cxn ang="0">
                    <a:pos x="18" y="9"/>
                  </a:cxn>
                  <a:cxn ang="0">
                    <a:pos x="46" y="0"/>
                  </a:cxn>
                  <a:cxn ang="0">
                    <a:pos x="77" y="5"/>
                  </a:cxn>
                  <a:cxn ang="0">
                    <a:pos x="96" y="28"/>
                  </a:cxn>
                  <a:cxn ang="0">
                    <a:pos x="96" y="55"/>
                  </a:cxn>
                  <a:cxn ang="0">
                    <a:pos x="77" y="83"/>
                  </a:cxn>
                  <a:cxn ang="0">
                    <a:pos x="59" y="101"/>
                  </a:cxn>
                  <a:cxn ang="0">
                    <a:pos x="86" y="101"/>
                  </a:cxn>
                  <a:cxn ang="0">
                    <a:pos x="123" y="92"/>
                  </a:cxn>
                  <a:cxn ang="0">
                    <a:pos x="127" y="124"/>
                  </a:cxn>
                  <a:cxn ang="0">
                    <a:pos x="73" y="128"/>
                  </a:cxn>
                  <a:cxn ang="0">
                    <a:pos x="23" y="128"/>
                  </a:cxn>
                  <a:cxn ang="0">
                    <a:pos x="23" y="101"/>
                  </a:cxn>
                  <a:cxn ang="0">
                    <a:pos x="46" y="83"/>
                  </a:cxn>
                  <a:cxn ang="0">
                    <a:pos x="64" y="59"/>
                  </a:cxn>
                  <a:cxn ang="0">
                    <a:pos x="73" y="37"/>
                  </a:cxn>
                  <a:cxn ang="0">
                    <a:pos x="68" y="28"/>
                  </a:cxn>
                  <a:cxn ang="0">
                    <a:pos x="55" y="24"/>
                  </a:cxn>
                  <a:cxn ang="0">
                    <a:pos x="32" y="42"/>
                  </a:cxn>
                  <a:cxn ang="0">
                    <a:pos x="23" y="65"/>
                  </a:cxn>
                  <a:cxn ang="0">
                    <a:pos x="0" y="37"/>
                  </a:cxn>
                </a:cxnLst>
                <a:rect l="0" t="0" r="r" b="b"/>
                <a:pathLst>
                  <a:path w="127" h="128">
                    <a:moveTo>
                      <a:pt x="0" y="37"/>
                    </a:moveTo>
                    <a:lnTo>
                      <a:pt x="18" y="9"/>
                    </a:lnTo>
                    <a:lnTo>
                      <a:pt x="46" y="0"/>
                    </a:lnTo>
                    <a:lnTo>
                      <a:pt x="77" y="5"/>
                    </a:lnTo>
                    <a:lnTo>
                      <a:pt x="96" y="28"/>
                    </a:lnTo>
                    <a:lnTo>
                      <a:pt x="96" y="55"/>
                    </a:lnTo>
                    <a:lnTo>
                      <a:pt x="77" y="83"/>
                    </a:lnTo>
                    <a:lnTo>
                      <a:pt x="59" y="101"/>
                    </a:lnTo>
                    <a:lnTo>
                      <a:pt x="86" y="101"/>
                    </a:lnTo>
                    <a:lnTo>
                      <a:pt x="123" y="92"/>
                    </a:lnTo>
                    <a:lnTo>
                      <a:pt x="127" y="124"/>
                    </a:lnTo>
                    <a:lnTo>
                      <a:pt x="73" y="128"/>
                    </a:lnTo>
                    <a:lnTo>
                      <a:pt x="23" y="128"/>
                    </a:lnTo>
                    <a:lnTo>
                      <a:pt x="23" y="101"/>
                    </a:lnTo>
                    <a:lnTo>
                      <a:pt x="46" y="83"/>
                    </a:lnTo>
                    <a:lnTo>
                      <a:pt x="64" y="59"/>
                    </a:lnTo>
                    <a:lnTo>
                      <a:pt x="73" y="37"/>
                    </a:lnTo>
                    <a:lnTo>
                      <a:pt x="68" y="28"/>
                    </a:lnTo>
                    <a:lnTo>
                      <a:pt x="55" y="24"/>
                    </a:lnTo>
                    <a:lnTo>
                      <a:pt x="32" y="42"/>
                    </a:lnTo>
                    <a:lnTo>
                      <a:pt x="23" y="65"/>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29"/>
              <p:cNvSpPr>
                <a:spLocks/>
              </p:cNvSpPr>
              <p:nvPr/>
            </p:nvSpPr>
            <p:spPr bwMode="auto">
              <a:xfrm>
                <a:off x="4332288" y="1757363"/>
                <a:ext cx="180975" cy="214313"/>
              </a:xfrm>
              <a:custGeom>
                <a:avLst/>
                <a:gdLst/>
                <a:ahLst/>
                <a:cxnLst>
                  <a:cxn ang="0">
                    <a:pos x="18" y="49"/>
                  </a:cxn>
                  <a:cxn ang="0">
                    <a:pos x="0" y="27"/>
                  </a:cxn>
                  <a:cxn ang="0">
                    <a:pos x="32" y="4"/>
                  </a:cxn>
                  <a:cxn ang="0">
                    <a:pos x="59" y="0"/>
                  </a:cxn>
                  <a:cxn ang="0">
                    <a:pos x="91" y="4"/>
                  </a:cxn>
                  <a:cxn ang="0">
                    <a:pos x="101" y="18"/>
                  </a:cxn>
                  <a:cxn ang="0">
                    <a:pos x="101" y="31"/>
                  </a:cxn>
                  <a:cxn ang="0">
                    <a:pos x="86" y="58"/>
                  </a:cxn>
                  <a:cxn ang="0">
                    <a:pos x="105" y="68"/>
                  </a:cxn>
                  <a:cxn ang="0">
                    <a:pos x="114" y="81"/>
                  </a:cxn>
                  <a:cxn ang="0">
                    <a:pos x="114" y="95"/>
                  </a:cxn>
                  <a:cxn ang="0">
                    <a:pos x="105" y="122"/>
                  </a:cxn>
                  <a:cxn ang="0">
                    <a:pos x="77" y="131"/>
                  </a:cxn>
                  <a:cxn ang="0">
                    <a:pos x="54" y="135"/>
                  </a:cxn>
                  <a:cxn ang="0">
                    <a:pos x="27" y="135"/>
                  </a:cxn>
                  <a:cxn ang="0">
                    <a:pos x="27" y="113"/>
                  </a:cxn>
                  <a:cxn ang="0">
                    <a:pos x="54" y="113"/>
                  </a:cxn>
                  <a:cxn ang="0">
                    <a:pos x="77" y="108"/>
                  </a:cxn>
                  <a:cxn ang="0">
                    <a:pos x="86" y="90"/>
                  </a:cxn>
                  <a:cxn ang="0">
                    <a:pos x="77" y="77"/>
                  </a:cxn>
                  <a:cxn ang="0">
                    <a:pos x="59" y="81"/>
                  </a:cxn>
                  <a:cxn ang="0">
                    <a:pos x="36" y="90"/>
                  </a:cxn>
                  <a:cxn ang="0">
                    <a:pos x="29" y="75"/>
                  </a:cxn>
                  <a:cxn ang="0">
                    <a:pos x="45" y="66"/>
                  </a:cxn>
                  <a:cxn ang="0">
                    <a:pos x="64" y="63"/>
                  </a:cxn>
                  <a:cxn ang="0">
                    <a:pos x="77" y="49"/>
                  </a:cxn>
                  <a:cxn ang="0">
                    <a:pos x="77" y="31"/>
                  </a:cxn>
                  <a:cxn ang="0">
                    <a:pos x="56" y="25"/>
                  </a:cxn>
                  <a:cxn ang="0">
                    <a:pos x="36" y="34"/>
                  </a:cxn>
                  <a:cxn ang="0">
                    <a:pos x="18" y="49"/>
                  </a:cxn>
                </a:cxnLst>
                <a:rect l="0" t="0" r="r" b="b"/>
                <a:pathLst>
                  <a:path w="114" h="135">
                    <a:moveTo>
                      <a:pt x="18" y="49"/>
                    </a:moveTo>
                    <a:lnTo>
                      <a:pt x="0" y="27"/>
                    </a:lnTo>
                    <a:lnTo>
                      <a:pt x="32" y="4"/>
                    </a:lnTo>
                    <a:lnTo>
                      <a:pt x="59" y="0"/>
                    </a:lnTo>
                    <a:lnTo>
                      <a:pt x="91" y="4"/>
                    </a:lnTo>
                    <a:lnTo>
                      <a:pt x="101" y="18"/>
                    </a:lnTo>
                    <a:lnTo>
                      <a:pt x="101" y="31"/>
                    </a:lnTo>
                    <a:lnTo>
                      <a:pt x="86" y="58"/>
                    </a:lnTo>
                    <a:lnTo>
                      <a:pt x="105" y="68"/>
                    </a:lnTo>
                    <a:lnTo>
                      <a:pt x="114" y="81"/>
                    </a:lnTo>
                    <a:lnTo>
                      <a:pt x="114" y="95"/>
                    </a:lnTo>
                    <a:lnTo>
                      <a:pt x="105" y="122"/>
                    </a:lnTo>
                    <a:lnTo>
                      <a:pt x="77" y="131"/>
                    </a:lnTo>
                    <a:lnTo>
                      <a:pt x="54" y="135"/>
                    </a:lnTo>
                    <a:lnTo>
                      <a:pt x="27" y="135"/>
                    </a:lnTo>
                    <a:lnTo>
                      <a:pt x="27" y="113"/>
                    </a:lnTo>
                    <a:lnTo>
                      <a:pt x="54" y="113"/>
                    </a:lnTo>
                    <a:lnTo>
                      <a:pt x="77" y="108"/>
                    </a:lnTo>
                    <a:lnTo>
                      <a:pt x="86" y="90"/>
                    </a:lnTo>
                    <a:lnTo>
                      <a:pt x="77" y="77"/>
                    </a:lnTo>
                    <a:lnTo>
                      <a:pt x="59" y="81"/>
                    </a:lnTo>
                    <a:lnTo>
                      <a:pt x="36" y="90"/>
                    </a:lnTo>
                    <a:lnTo>
                      <a:pt x="29" y="75"/>
                    </a:lnTo>
                    <a:lnTo>
                      <a:pt x="45" y="66"/>
                    </a:lnTo>
                    <a:lnTo>
                      <a:pt x="64" y="63"/>
                    </a:lnTo>
                    <a:lnTo>
                      <a:pt x="77" y="49"/>
                    </a:lnTo>
                    <a:lnTo>
                      <a:pt x="77" y="31"/>
                    </a:lnTo>
                    <a:lnTo>
                      <a:pt x="56" y="25"/>
                    </a:lnTo>
                    <a:lnTo>
                      <a:pt x="36" y="34"/>
                    </a:lnTo>
                    <a:lnTo>
                      <a:pt x="18"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30"/>
              <p:cNvSpPr>
                <a:spLocks/>
              </p:cNvSpPr>
              <p:nvPr/>
            </p:nvSpPr>
            <p:spPr bwMode="auto">
              <a:xfrm>
                <a:off x="4530725" y="1470025"/>
                <a:ext cx="47625" cy="66675"/>
              </a:xfrm>
              <a:custGeom>
                <a:avLst/>
                <a:gdLst/>
                <a:ahLst/>
                <a:cxnLst>
                  <a:cxn ang="0">
                    <a:pos x="0" y="0"/>
                  </a:cxn>
                  <a:cxn ang="0">
                    <a:pos x="0" y="8"/>
                  </a:cxn>
                  <a:cxn ang="0">
                    <a:pos x="0" y="19"/>
                  </a:cxn>
                  <a:cxn ang="0">
                    <a:pos x="0" y="29"/>
                  </a:cxn>
                  <a:cxn ang="0">
                    <a:pos x="0" y="37"/>
                  </a:cxn>
                  <a:cxn ang="0">
                    <a:pos x="11" y="42"/>
                  </a:cxn>
                  <a:cxn ang="0">
                    <a:pos x="22" y="42"/>
                  </a:cxn>
                  <a:cxn ang="0">
                    <a:pos x="30" y="34"/>
                  </a:cxn>
                  <a:cxn ang="0">
                    <a:pos x="30" y="26"/>
                  </a:cxn>
                  <a:cxn ang="0">
                    <a:pos x="30" y="15"/>
                  </a:cxn>
                  <a:cxn ang="0">
                    <a:pos x="28" y="5"/>
                  </a:cxn>
                  <a:cxn ang="0">
                    <a:pos x="18" y="0"/>
                  </a:cxn>
                  <a:cxn ang="0">
                    <a:pos x="7" y="0"/>
                  </a:cxn>
                  <a:cxn ang="0">
                    <a:pos x="0" y="0"/>
                  </a:cxn>
                </a:cxnLst>
                <a:rect l="0" t="0" r="r" b="b"/>
                <a:pathLst>
                  <a:path w="30" h="42">
                    <a:moveTo>
                      <a:pt x="0" y="0"/>
                    </a:moveTo>
                    <a:lnTo>
                      <a:pt x="0" y="8"/>
                    </a:lnTo>
                    <a:lnTo>
                      <a:pt x="0" y="19"/>
                    </a:lnTo>
                    <a:lnTo>
                      <a:pt x="0" y="29"/>
                    </a:lnTo>
                    <a:lnTo>
                      <a:pt x="0" y="37"/>
                    </a:lnTo>
                    <a:lnTo>
                      <a:pt x="11" y="42"/>
                    </a:lnTo>
                    <a:lnTo>
                      <a:pt x="22" y="42"/>
                    </a:lnTo>
                    <a:lnTo>
                      <a:pt x="30" y="34"/>
                    </a:lnTo>
                    <a:lnTo>
                      <a:pt x="30" y="26"/>
                    </a:lnTo>
                    <a:lnTo>
                      <a:pt x="30" y="15"/>
                    </a:lnTo>
                    <a:lnTo>
                      <a:pt x="28" y="5"/>
                    </a:lnTo>
                    <a:lnTo>
                      <a:pt x="18" y="0"/>
                    </a:lnTo>
                    <a:lnTo>
                      <a:pt x="7"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31"/>
              <p:cNvSpPr>
                <a:spLocks/>
              </p:cNvSpPr>
              <p:nvPr/>
            </p:nvSpPr>
            <p:spPr bwMode="auto">
              <a:xfrm>
                <a:off x="4560888" y="1874838"/>
                <a:ext cx="55562" cy="55563"/>
              </a:xfrm>
              <a:custGeom>
                <a:avLst/>
                <a:gdLst/>
                <a:ahLst/>
                <a:cxnLst>
                  <a:cxn ang="0">
                    <a:pos x="11" y="0"/>
                  </a:cxn>
                  <a:cxn ang="0">
                    <a:pos x="4" y="8"/>
                  </a:cxn>
                  <a:cxn ang="0">
                    <a:pos x="0" y="19"/>
                  </a:cxn>
                  <a:cxn ang="0">
                    <a:pos x="0" y="28"/>
                  </a:cxn>
                  <a:cxn ang="0">
                    <a:pos x="9" y="34"/>
                  </a:cxn>
                  <a:cxn ang="0">
                    <a:pos x="20" y="35"/>
                  </a:cxn>
                  <a:cxn ang="0">
                    <a:pos x="30" y="35"/>
                  </a:cxn>
                  <a:cxn ang="0">
                    <a:pos x="35" y="25"/>
                  </a:cxn>
                  <a:cxn ang="0">
                    <a:pos x="32" y="15"/>
                  </a:cxn>
                  <a:cxn ang="0">
                    <a:pos x="26" y="5"/>
                  </a:cxn>
                  <a:cxn ang="0">
                    <a:pos x="16" y="3"/>
                  </a:cxn>
                  <a:cxn ang="0">
                    <a:pos x="11" y="0"/>
                  </a:cxn>
                </a:cxnLst>
                <a:rect l="0" t="0" r="r" b="b"/>
                <a:pathLst>
                  <a:path w="35" h="35">
                    <a:moveTo>
                      <a:pt x="11" y="0"/>
                    </a:moveTo>
                    <a:lnTo>
                      <a:pt x="4" y="8"/>
                    </a:lnTo>
                    <a:lnTo>
                      <a:pt x="0" y="19"/>
                    </a:lnTo>
                    <a:lnTo>
                      <a:pt x="0" y="28"/>
                    </a:lnTo>
                    <a:lnTo>
                      <a:pt x="9" y="34"/>
                    </a:lnTo>
                    <a:lnTo>
                      <a:pt x="20" y="35"/>
                    </a:lnTo>
                    <a:lnTo>
                      <a:pt x="30" y="35"/>
                    </a:lnTo>
                    <a:lnTo>
                      <a:pt x="35" y="25"/>
                    </a:lnTo>
                    <a:lnTo>
                      <a:pt x="32" y="15"/>
                    </a:lnTo>
                    <a:lnTo>
                      <a:pt x="26" y="5"/>
                    </a:lnTo>
                    <a:lnTo>
                      <a:pt x="16" y="3"/>
                    </a:lnTo>
                    <a:lnTo>
                      <a:pt x="1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32"/>
              <p:cNvSpPr>
                <a:spLocks/>
              </p:cNvSpPr>
              <p:nvPr/>
            </p:nvSpPr>
            <p:spPr bwMode="auto">
              <a:xfrm>
                <a:off x="4543425" y="890588"/>
                <a:ext cx="654050" cy="131763"/>
              </a:xfrm>
              <a:custGeom>
                <a:avLst/>
                <a:gdLst/>
                <a:ahLst/>
                <a:cxnLst>
                  <a:cxn ang="0">
                    <a:pos x="0" y="3"/>
                  </a:cxn>
                  <a:cxn ang="0">
                    <a:pos x="4" y="28"/>
                  </a:cxn>
                  <a:cxn ang="0">
                    <a:pos x="15" y="56"/>
                  </a:cxn>
                  <a:cxn ang="0">
                    <a:pos x="28" y="70"/>
                  </a:cxn>
                  <a:cxn ang="0">
                    <a:pos x="44" y="78"/>
                  </a:cxn>
                  <a:cxn ang="0">
                    <a:pos x="52" y="73"/>
                  </a:cxn>
                  <a:cxn ang="0">
                    <a:pos x="63" y="56"/>
                  </a:cxn>
                  <a:cxn ang="0">
                    <a:pos x="72" y="47"/>
                  </a:cxn>
                  <a:cxn ang="0">
                    <a:pos x="76" y="61"/>
                  </a:cxn>
                  <a:cxn ang="0">
                    <a:pos x="87" y="75"/>
                  </a:cxn>
                  <a:cxn ang="0">
                    <a:pos x="105" y="83"/>
                  </a:cxn>
                  <a:cxn ang="0">
                    <a:pos x="129" y="83"/>
                  </a:cxn>
                  <a:cxn ang="0">
                    <a:pos x="158" y="70"/>
                  </a:cxn>
                  <a:cxn ang="0">
                    <a:pos x="171" y="61"/>
                  </a:cxn>
                  <a:cxn ang="0">
                    <a:pos x="181" y="61"/>
                  </a:cxn>
                  <a:cxn ang="0">
                    <a:pos x="193" y="70"/>
                  </a:cxn>
                  <a:cxn ang="0">
                    <a:pos x="206" y="78"/>
                  </a:cxn>
                  <a:cxn ang="0">
                    <a:pos x="224" y="78"/>
                  </a:cxn>
                  <a:cxn ang="0">
                    <a:pos x="247" y="64"/>
                  </a:cxn>
                  <a:cxn ang="0">
                    <a:pos x="260" y="50"/>
                  </a:cxn>
                  <a:cxn ang="0">
                    <a:pos x="273" y="47"/>
                  </a:cxn>
                  <a:cxn ang="0">
                    <a:pos x="281" y="56"/>
                  </a:cxn>
                  <a:cxn ang="0">
                    <a:pos x="287" y="75"/>
                  </a:cxn>
                  <a:cxn ang="0">
                    <a:pos x="311" y="80"/>
                  </a:cxn>
                  <a:cxn ang="0">
                    <a:pos x="325" y="65"/>
                  </a:cxn>
                  <a:cxn ang="0">
                    <a:pos x="338" y="54"/>
                  </a:cxn>
                  <a:cxn ang="0">
                    <a:pos x="351" y="50"/>
                  </a:cxn>
                  <a:cxn ang="0">
                    <a:pos x="361" y="65"/>
                  </a:cxn>
                  <a:cxn ang="0">
                    <a:pos x="382" y="78"/>
                  </a:cxn>
                  <a:cxn ang="0">
                    <a:pos x="409" y="75"/>
                  </a:cxn>
                  <a:cxn ang="0">
                    <a:pos x="412" y="51"/>
                  </a:cxn>
                  <a:cxn ang="0">
                    <a:pos x="392" y="54"/>
                  </a:cxn>
                  <a:cxn ang="0">
                    <a:pos x="379" y="47"/>
                  </a:cxn>
                  <a:cxn ang="0">
                    <a:pos x="368" y="31"/>
                  </a:cxn>
                  <a:cxn ang="0">
                    <a:pos x="355" y="12"/>
                  </a:cxn>
                  <a:cxn ang="0">
                    <a:pos x="339" y="12"/>
                  </a:cxn>
                  <a:cxn ang="0">
                    <a:pos x="326" y="31"/>
                  </a:cxn>
                  <a:cxn ang="0">
                    <a:pos x="311" y="45"/>
                  </a:cxn>
                  <a:cxn ang="0">
                    <a:pos x="304" y="50"/>
                  </a:cxn>
                  <a:cxn ang="0">
                    <a:pos x="294" y="40"/>
                  </a:cxn>
                  <a:cxn ang="0">
                    <a:pos x="285" y="21"/>
                  </a:cxn>
                  <a:cxn ang="0">
                    <a:pos x="268" y="18"/>
                  </a:cxn>
                  <a:cxn ang="0">
                    <a:pos x="250" y="27"/>
                  </a:cxn>
                  <a:cxn ang="0">
                    <a:pos x="237" y="40"/>
                  </a:cxn>
                  <a:cxn ang="0">
                    <a:pos x="225" y="50"/>
                  </a:cxn>
                  <a:cxn ang="0">
                    <a:pos x="210" y="51"/>
                  </a:cxn>
                  <a:cxn ang="0">
                    <a:pos x="202" y="42"/>
                  </a:cxn>
                  <a:cxn ang="0">
                    <a:pos x="189" y="27"/>
                  </a:cxn>
                  <a:cxn ang="0">
                    <a:pos x="177" y="28"/>
                  </a:cxn>
                  <a:cxn ang="0">
                    <a:pos x="159" y="42"/>
                  </a:cxn>
                  <a:cxn ang="0">
                    <a:pos x="141" y="56"/>
                  </a:cxn>
                  <a:cxn ang="0">
                    <a:pos x="123" y="61"/>
                  </a:cxn>
                  <a:cxn ang="0">
                    <a:pos x="110" y="61"/>
                  </a:cxn>
                  <a:cxn ang="0">
                    <a:pos x="102" y="59"/>
                  </a:cxn>
                  <a:cxn ang="0">
                    <a:pos x="89" y="45"/>
                  </a:cxn>
                  <a:cxn ang="0">
                    <a:pos x="75" y="27"/>
                  </a:cxn>
                  <a:cxn ang="0">
                    <a:pos x="58" y="21"/>
                  </a:cxn>
                  <a:cxn ang="0">
                    <a:pos x="54" y="35"/>
                  </a:cxn>
                  <a:cxn ang="0">
                    <a:pos x="44" y="47"/>
                  </a:cxn>
                  <a:cxn ang="0">
                    <a:pos x="28" y="37"/>
                  </a:cxn>
                  <a:cxn ang="0">
                    <a:pos x="23" y="17"/>
                  </a:cxn>
                  <a:cxn ang="0">
                    <a:pos x="22" y="0"/>
                  </a:cxn>
                  <a:cxn ang="0">
                    <a:pos x="0" y="3"/>
                  </a:cxn>
                </a:cxnLst>
                <a:rect l="0" t="0" r="r" b="b"/>
                <a:pathLst>
                  <a:path w="412" h="83">
                    <a:moveTo>
                      <a:pt x="0" y="3"/>
                    </a:moveTo>
                    <a:lnTo>
                      <a:pt x="4" y="28"/>
                    </a:lnTo>
                    <a:lnTo>
                      <a:pt x="15" y="56"/>
                    </a:lnTo>
                    <a:lnTo>
                      <a:pt x="28" y="70"/>
                    </a:lnTo>
                    <a:lnTo>
                      <a:pt x="44" y="78"/>
                    </a:lnTo>
                    <a:lnTo>
                      <a:pt x="52" y="73"/>
                    </a:lnTo>
                    <a:lnTo>
                      <a:pt x="63" y="56"/>
                    </a:lnTo>
                    <a:lnTo>
                      <a:pt x="72" y="47"/>
                    </a:lnTo>
                    <a:lnTo>
                      <a:pt x="76" y="61"/>
                    </a:lnTo>
                    <a:lnTo>
                      <a:pt x="87" y="75"/>
                    </a:lnTo>
                    <a:lnTo>
                      <a:pt x="105" y="83"/>
                    </a:lnTo>
                    <a:lnTo>
                      <a:pt x="129" y="83"/>
                    </a:lnTo>
                    <a:lnTo>
                      <a:pt x="158" y="70"/>
                    </a:lnTo>
                    <a:lnTo>
                      <a:pt x="171" y="61"/>
                    </a:lnTo>
                    <a:lnTo>
                      <a:pt x="181" y="61"/>
                    </a:lnTo>
                    <a:lnTo>
                      <a:pt x="193" y="70"/>
                    </a:lnTo>
                    <a:lnTo>
                      <a:pt x="206" y="78"/>
                    </a:lnTo>
                    <a:lnTo>
                      <a:pt x="224" y="78"/>
                    </a:lnTo>
                    <a:lnTo>
                      <a:pt x="247" y="64"/>
                    </a:lnTo>
                    <a:lnTo>
                      <a:pt x="260" y="50"/>
                    </a:lnTo>
                    <a:lnTo>
                      <a:pt x="273" y="47"/>
                    </a:lnTo>
                    <a:lnTo>
                      <a:pt x="281" y="56"/>
                    </a:lnTo>
                    <a:lnTo>
                      <a:pt x="287" y="75"/>
                    </a:lnTo>
                    <a:lnTo>
                      <a:pt x="311" y="80"/>
                    </a:lnTo>
                    <a:lnTo>
                      <a:pt x="325" y="65"/>
                    </a:lnTo>
                    <a:lnTo>
                      <a:pt x="338" y="54"/>
                    </a:lnTo>
                    <a:lnTo>
                      <a:pt x="351" y="50"/>
                    </a:lnTo>
                    <a:lnTo>
                      <a:pt x="361" y="65"/>
                    </a:lnTo>
                    <a:lnTo>
                      <a:pt x="382" y="78"/>
                    </a:lnTo>
                    <a:lnTo>
                      <a:pt x="409" y="75"/>
                    </a:lnTo>
                    <a:lnTo>
                      <a:pt x="412" y="51"/>
                    </a:lnTo>
                    <a:lnTo>
                      <a:pt x="392" y="54"/>
                    </a:lnTo>
                    <a:lnTo>
                      <a:pt x="379" y="47"/>
                    </a:lnTo>
                    <a:lnTo>
                      <a:pt x="368" y="31"/>
                    </a:lnTo>
                    <a:lnTo>
                      <a:pt x="355" y="12"/>
                    </a:lnTo>
                    <a:lnTo>
                      <a:pt x="339" y="12"/>
                    </a:lnTo>
                    <a:lnTo>
                      <a:pt x="326" y="31"/>
                    </a:lnTo>
                    <a:lnTo>
                      <a:pt x="311" y="45"/>
                    </a:lnTo>
                    <a:lnTo>
                      <a:pt x="304" y="50"/>
                    </a:lnTo>
                    <a:lnTo>
                      <a:pt x="294" y="40"/>
                    </a:lnTo>
                    <a:lnTo>
                      <a:pt x="285" y="21"/>
                    </a:lnTo>
                    <a:lnTo>
                      <a:pt x="268" y="18"/>
                    </a:lnTo>
                    <a:lnTo>
                      <a:pt x="250" y="27"/>
                    </a:lnTo>
                    <a:lnTo>
                      <a:pt x="237" y="40"/>
                    </a:lnTo>
                    <a:lnTo>
                      <a:pt x="225" y="50"/>
                    </a:lnTo>
                    <a:lnTo>
                      <a:pt x="210" y="51"/>
                    </a:lnTo>
                    <a:lnTo>
                      <a:pt x="202" y="42"/>
                    </a:lnTo>
                    <a:lnTo>
                      <a:pt x="189" y="27"/>
                    </a:lnTo>
                    <a:lnTo>
                      <a:pt x="177" y="28"/>
                    </a:lnTo>
                    <a:lnTo>
                      <a:pt x="159" y="42"/>
                    </a:lnTo>
                    <a:lnTo>
                      <a:pt x="141" y="56"/>
                    </a:lnTo>
                    <a:lnTo>
                      <a:pt x="123" y="61"/>
                    </a:lnTo>
                    <a:lnTo>
                      <a:pt x="110" y="61"/>
                    </a:lnTo>
                    <a:lnTo>
                      <a:pt x="102" y="59"/>
                    </a:lnTo>
                    <a:lnTo>
                      <a:pt x="89" y="45"/>
                    </a:lnTo>
                    <a:lnTo>
                      <a:pt x="75" y="27"/>
                    </a:lnTo>
                    <a:lnTo>
                      <a:pt x="58" y="21"/>
                    </a:lnTo>
                    <a:lnTo>
                      <a:pt x="54" y="35"/>
                    </a:lnTo>
                    <a:lnTo>
                      <a:pt x="44" y="47"/>
                    </a:lnTo>
                    <a:lnTo>
                      <a:pt x="28" y="37"/>
                    </a:lnTo>
                    <a:lnTo>
                      <a:pt x="23" y="17"/>
                    </a:lnTo>
                    <a:lnTo>
                      <a:pt x="22" y="0"/>
                    </a:lnTo>
                    <a:lnTo>
                      <a:pt x="0"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33"/>
              <p:cNvSpPr>
                <a:spLocks/>
              </p:cNvSpPr>
              <p:nvPr/>
            </p:nvSpPr>
            <p:spPr bwMode="auto">
              <a:xfrm>
                <a:off x="4665663" y="1376363"/>
                <a:ext cx="579437" cy="149225"/>
              </a:xfrm>
              <a:custGeom>
                <a:avLst/>
                <a:gdLst/>
                <a:ahLst/>
                <a:cxnLst>
                  <a:cxn ang="0">
                    <a:pos x="0" y="74"/>
                  </a:cxn>
                  <a:cxn ang="0">
                    <a:pos x="6" y="49"/>
                  </a:cxn>
                  <a:cxn ang="0">
                    <a:pos x="18" y="20"/>
                  </a:cxn>
                  <a:cxn ang="0">
                    <a:pos x="31" y="6"/>
                  </a:cxn>
                  <a:cxn ang="0">
                    <a:pos x="44" y="0"/>
                  </a:cxn>
                  <a:cxn ang="0">
                    <a:pos x="52" y="5"/>
                  </a:cxn>
                  <a:cxn ang="0">
                    <a:pos x="60" y="25"/>
                  </a:cxn>
                  <a:cxn ang="0">
                    <a:pos x="66" y="34"/>
                  </a:cxn>
                  <a:cxn ang="0">
                    <a:pos x="70" y="20"/>
                  </a:cxn>
                  <a:cxn ang="0">
                    <a:pos x="82" y="6"/>
                  </a:cxn>
                  <a:cxn ang="0">
                    <a:pos x="98" y="0"/>
                  </a:cxn>
                  <a:cxn ang="0">
                    <a:pos x="119" y="2"/>
                  </a:cxn>
                  <a:cxn ang="0">
                    <a:pos x="144" y="16"/>
                  </a:cxn>
                  <a:cxn ang="0">
                    <a:pos x="154" y="28"/>
                  </a:cxn>
                  <a:cxn ang="0">
                    <a:pos x="163" y="29"/>
                  </a:cxn>
                  <a:cxn ang="0">
                    <a:pos x="174" y="19"/>
                  </a:cxn>
                  <a:cxn ang="0">
                    <a:pos x="186" y="13"/>
                  </a:cxn>
                  <a:cxn ang="0">
                    <a:pos x="201" y="14"/>
                  </a:cxn>
                  <a:cxn ang="0">
                    <a:pos x="220" y="31"/>
                  </a:cxn>
                  <a:cxn ang="0">
                    <a:pos x="232" y="46"/>
                  </a:cxn>
                  <a:cxn ang="0">
                    <a:pos x="242" y="49"/>
                  </a:cxn>
                  <a:cxn ang="0">
                    <a:pos x="249" y="42"/>
                  </a:cxn>
                  <a:cxn ang="0">
                    <a:pos x="257" y="22"/>
                  </a:cxn>
                  <a:cxn ang="0">
                    <a:pos x="278" y="19"/>
                  </a:cxn>
                  <a:cxn ang="0">
                    <a:pos x="289" y="36"/>
                  </a:cxn>
                  <a:cxn ang="0">
                    <a:pos x="301" y="48"/>
                  </a:cxn>
                  <a:cxn ang="0">
                    <a:pos x="311" y="52"/>
                  </a:cxn>
                  <a:cxn ang="0">
                    <a:pos x="320" y="39"/>
                  </a:cxn>
                  <a:cxn ang="0">
                    <a:pos x="341" y="26"/>
                  </a:cxn>
                  <a:cxn ang="0">
                    <a:pos x="364" y="32"/>
                  </a:cxn>
                  <a:cxn ang="0">
                    <a:pos x="365" y="57"/>
                  </a:cxn>
                  <a:cxn ang="0">
                    <a:pos x="347" y="52"/>
                  </a:cxn>
                  <a:cxn ang="0">
                    <a:pos x="335" y="58"/>
                  </a:cxn>
                  <a:cxn ang="0">
                    <a:pos x="324" y="74"/>
                  </a:cxn>
                  <a:cxn ang="0">
                    <a:pos x="311" y="94"/>
                  </a:cxn>
                  <a:cxn ang="0">
                    <a:pos x="296" y="93"/>
                  </a:cxn>
                  <a:cxn ang="0">
                    <a:pos x="287" y="71"/>
                  </a:cxn>
                  <a:cxn ang="0">
                    <a:pos x="275" y="54"/>
                  </a:cxn>
                  <a:cxn ang="0">
                    <a:pos x="270" y="49"/>
                  </a:cxn>
                  <a:cxn ang="0">
                    <a:pos x="260" y="61"/>
                  </a:cxn>
                  <a:cxn ang="0">
                    <a:pos x="251" y="77"/>
                  </a:cxn>
                  <a:cxn ang="0">
                    <a:pos x="237" y="79"/>
                  </a:cxn>
                  <a:cxn ang="0">
                    <a:pos x="220" y="70"/>
                  </a:cxn>
                  <a:cxn ang="0">
                    <a:pos x="210" y="55"/>
                  </a:cxn>
                  <a:cxn ang="0">
                    <a:pos x="201" y="43"/>
                  </a:cxn>
                  <a:cxn ang="0">
                    <a:pos x="189" y="40"/>
                  </a:cxn>
                  <a:cxn ang="0">
                    <a:pos x="179" y="49"/>
                  </a:cxn>
                  <a:cxn ang="0">
                    <a:pos x="167" y="65"/>
                  </a:cxn>
                  <a:cxn ang="0">
                    <a:pos x="157" y="64"/>
                  </a:cxn>
                  <a:cxn ang="0">
                    <a:pos x="142" y="46"/>
                  </a:cxn>
                  <a:cxn ang="0">
                    <a:pos x="128" y="31"/>
                  </a:cxn>
                  <a:cxn ang="0">
                    <a:pos x="112" y="25"/>
                  </a:cxn>
                  <a:cxn ang="0">
                    <a:pos x="100" y="23"/>
                  </a:cxn>
                  <a:cxn ang="0">
                    <a:pos x="94" y="25"/>
                  </a:cxn>
                  <a:cxn ang="0">
                    <a:pos x="81" y="37"/>
                  </a:cxn>
                  <a:cxn ang="0">
                    <a:pos x="66" y="55"/>
                  </a:cxn>
                  <a:cxn ang="0">
                    <a:pos x="53" y="58"/>
                  </a:cxn>
                  <a:cxn ang="0">
                    <a:pos x="50" y="45"/>
                  </a:cxn>
                  <a:cxn ang="0">
                    <a:pos x="41" y="32"/>
                  </a:cxn>
                  <a:cxn ang="0">
                    <a:pos x="28" y="42"/>
                  </a:cxn>
                  <a:cxn ang="0">
                    <a:pos x="22" y="62"/>
                  </a:cxn>
                  <a:cxn ang="0">
                    <a:pos x="19" y="79"/>
                  </a:cxn>
                  <a:cxn ang="0">
                    <a:pos x="0" y="74"/>
                  </a:cxn>
                </a:cxnLst>
                <a:rect l="0" t="0" r="r" b="b"/>
                <a:pathLst>
                  <a:path w="365" h="94">
                    <a:moveTo>
                      <a:pt x="0" y="74"/>
                    </a:moveTo>
                    <a:lnTo>
                      <a:pt x="6" y="49"/>
                    </a:lnTo>
                    <a:lnTo>
                      <a:pt x="18" y="20"/>
                    </a:lnTo>
                    <a:lnTo>
                      <a:pt x="31" y="6"/>
                    </a:lnTo>
                    <a:lnTo>
                      <a:pt x="44" y="0"/>
                    </a:lnTo>
                    <a:lnTo>
                      <a:pt x="52" y="5"/>
                    </a:lnTo>
                    <a:lnTo>
                      <a:pt x="60" y="25"/>
                    </a:lnTo>
                    <a:lnTo>
                      <a:pt x="66" y="34"/>
                    </a:lnTo>
                    <a:lnTo>
                      <a:pt x="70" y="20"/>
                    </a:lnTo>
                    <a:lnTo>
                      <a:pt x="82" y="6"/>
                    </a:lnTo>
                    <a:lnTo>
                      <a:pt x="98" y="0"/>
                    </a:lnTo>
                    <a:lnTo>
                      <a:pt x="119" y="2"/>
                    </a:lnTo>
                    <a:lnTo>
                      <a:pt x="144" y="16"/>
                    </a:lnTo>
                    <a:lnTo>
                      <a:pt x="154" y="28"/>
                    </a:lnTo>
                    <a:lnTo>
                      <a:pt x="163" y="29"/>
                    </a:lnTo>
                    <a:lnTo>
                      <a:pt x="174" y="19"/>
                    </a:lnTo>
                    <a:lnTo>
                      <a:pt x="186" y="13"/>
                    </a:lnTo>
                    <a:lnTo>
                      <a:pt x="201" y="14"/>
                    </a:lnTo>
                    <a:lnTo>
                      <a:pt x="220" y="31"/>
                    </a:lnTo>
                    <a:lnTo>
                      <a:pt x="232" y="46"/>
                    </a:lnTo>
                    <a:lnTo>
                      <a:pt x="242" y="49"/>
                    </a:lnTo>
                    <a:lnTo>
                      <a:pt x="249" y="42"/>
                    </a:lnTo>
                    <a:lnTo>
                      <a:pt x="257" y="22"/>
                    </a:lnTo>
                    <a:lnTo>
                      <a:pt x="278" y="19"/>
                    </a:lnTo>
                    <a:lnTo>
                      <a:pt x="289" y="36"/>
                    </a:lnTo>
                    <a:lnTo>
                      <a:pt x="301" y="48"/>
                    </a:lnTo>
                    <a:lnTo>
                      <a:pt x="311" y="52"/>
                    </a:lnTo>
                    <a:lnTo>
                      <a:pt x="320" y="39"/>
                    </a:lnTo>
                    <a:lnTo>
                      <a:pt x="341" y="26"/>
                    </a:lnTo>
                    <a:lnTo>
                      <a:pt x="364" y="32"/>
                    </a:lnTo>
                    <a:lnTo>
                      <a:pt x="365" y="57"/>
                    </a:lnTo>
                    <a:lnTo>
                      <a:pt x="347" y="52"/>
                    </a:lnTo>
                    <a:lnTo>
                      <a:pt x="335" y="58"/>
                    </a:lnTo>
                    <a:lnTo>
                      <a:pt x="324" y="74"/>
                    </a:lnTo>
                    <a:lnTo>
                      <a:pt x="311" y="94"/>
                    </a:lnTo>
                    <a:lnTo>
                      <a:pt x="296" y="93"/>
                    </a:lnTo>
                    <a:lnTo>
                      <a:pt x="287" y="71"/>
                    </a:lnTo>
                    <a:lnTo>
                      <a:pt x="275" y="54"/>
                    </a:lnTo>
                    <a:lnTo>
                      <a:pt x="270" y="49"/>
                    </a:lnTo>
                    <a:lnTo>
                      <a:pt x="260" y="61"/>
                    </a:lnTo>
                    <a:lnTo>
                      <a:pt x="251" y="77"/>
                    </a:lnTo>
                    <a:lnTo>
                      <a:pt x="237" y="79"/>
                    </a:lnTo>
                    <a:lnTo>
                      <a:pt x="220" y="70"/>
                    </a:lnTo>
                    <a:lnTo>
                      <a:pt x="210" y="55"/>
                    </a:lnTo>
                    <a:lnTo>
                      <a:pt x="201" y="43"/>
                    </a:lnTo>
                    <a:lnTo>
                      <a:pt x="189" y="40"/>
                    </a:lnTo>
                    <a:lnTo>
                      <a:pt x="179" y="49"/>
                    </a:lnTo>
                    <a:lnTo>
                      <a:pt x="167" y="65"/>
                    </a:lnTo>
                    <a:lnTo>
                      <a:pt x="157" y="64"/>
                    </a:lnTo>
                    <a:lnTo>
                      <a:pt x="142" y="46"/>
                    </a:lnTo>
                    <a:lnTo>
                      <a:pt x="128" y="31"/>
                    </a:lnTo>
                    <a:lnTo>
                      <a:pt x="112" y="25"/>
                    </a:lnTo>
                    <a:lnTo>
                      <a:pt x="100" y="23"/>
                    </a:lnTo>
                    <a:lnTo>
                      <a:pt x="94" y="25"/>
                    </a:lnTo>
                    <a:lnTo>
                      <a:pt x="81" y="37"/>
                    </a:lnTo>
                    <a:lnTo>
                      <a:pt x="66" y="55"/>
                    </a:lnTo>
                    <a:lnTo>
                      <a:pt x="53" y="58"/>
                    </a:lnTo>
                    <a:lnTo>
                      <a:pt x="50" y="45"/>
                    </a:lnTo>
                    <a:lnTo>
                      <a:pt x="41" y="32"/>
                    </a:lnTo>
                    <a:lnTo>
                      <a:pt x="28" y="42"/>
                    </a:lnTo>
                    <a:lnTo>
                      <a:pt x="22" y="62"/>
                    </a:lnTo>
                    <a:lnTo>
                      <a:pt x="19" y="79"/>
                    </a:lnTo>
                    <a:lnTo>
                      <a:pt x="0" y="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 name="Freeform 34"/>
              <p:cNvSpPr>
                <a:spLocks/>
              </p:cNvSpPr>
              <p:nvPr/>
            </p:nvSpPr>
            <p:spPr bwMode="auto">
              <a:xfrm>
                <a:off x="4705350" y="1817688"/>
                <a:ext cx="798512" cy="130175"/>
              </a:xfrm>
              <a:custGeom>
                <a:avLst/>
                <a:gdLst/>
                <a:ahLst/>
                <a:cxnLst>
                  <a:cxn ang="0">
                    <a:pos x="0" y="3"/>
                  </a:cxn>
                  <a:cxn ang="0">
                    <a:pos x="5" y="28"/>
                  </a:cxn>
                  <a:cxn ang="0">
                    <a:pos x="18" y="55"/>
                  </a:cxn>
                  <a:cxn ang="0">
                    <a:pos x="33" y="70"/>
                  </a:cxn>
                  <a:cxn ang="0">
                    <a:pos x="53" y="77"/>
                  </a:cxn>
                  <a:cxn ang="0">
                    <a:pos x="64" y="73"/>
                  </a:cxn>
                  <a:cxn ang="0">
                    <a:pos x="76" y="55"/>
                  </a:cxn>
                  <a:cxn ang="0">
                    <a:pos x="87" y="46"/>
                  </a:cxn>
                  <a:cxn ang="0">
                    <a:pos x="93" y="60"/>
                  </a:cxn>
                  <a:cxn ang="0">
                    <a:pos x="107" y="74"/>
                  </a:cxn>
                  <a:cxn ang="0">
                    <a:pos x="128" y="82"/>
                  </a:cxn>
                  <a:cxn ang="0">
                    <a:pos x="157" y="82"/>
                  </a:cxn>
                  <a:cxn ang="0">
                    <a:pos x="192" y="70"/>
                  </a:cxn>
                  <a:cxn ang="0">
                    <a:pos x="209" y="60"/>
                  </a:cxn>
                  <a:cxn ang="0">
                    <a:pos x="221" y="60"/>
                  </a:cxn>
                  <a:cxn ang="0">
                    <a:pos x="236" y="70"/>
                  </a:cxn>
                  <a:cxn ang="0">
                    <a:pos x="251" y="77"/>
                  </a:cxn>
                  <a:cxn ang="0">
                    <a:pos x="273" y="77"/>
                  </a:cxn>
                  <a:cxn ang="0">
                    <a:pos x="301" y="63"/>
                  </a:cxn>
                  <a:cxn ang="0">
                    <a:pos x="317" y="49"/>
                  </a:cxn>
                  <a:cxn ang="0">
                    <a:pos x="334" y="46"/>
                  </a:cxn>
                  <a:cxn ang="0">
                    <a:pos x="343" y="55"/>
                  </a:cxn>
                  <a:cxn ang="0">
                    <a:pos x="349" y="74"/>
                  </a:cxn>
                  <a:cxn ang="0">
                    <a:pos x="380" y="79"/>
                  </a:cxn>
                  <a:cxn ang="0">
                    <a:pos x="396" y="64"/>
                  </a:cxn>
                  <a:cxn ang="0">
                    <a:pos x="411" y="54"/>
                  </a:cxn>
                  <a:cxn ang="0">
                    <a:pos x="428" y="49"/>
                  </a:cxn>
                  <a:cxn ang="0">
                    <a:pos x="441" y="64"/>
                  </a:cxn>
                  <a:cxn ang="0">
                    <a:pos x="465" y="77"/>
                  </a:cxn>
                  <a:cxn ang="0">
                    <a:pos x="499" y="74"/>
                  </a:cxn>
                  <a:cxn ang="0">
                    <a:pos x="503" y="51"/>
                  </a:cxn>
                  <a:cxn ang="0">
                    <a:pos x="478" y="54"/>
                  </a:cxn>
                  <a:cxn ang="0">
                    <a:pos x="462" y="46"/>
                  </a:cxn>
                  <a:cxn ang="0">
                    <a:pos x="450" y="31"/>
                  </a:cxn>
                  <a:cxn ang="0">
                    <a:pos x="433" y="12"/>
                  </a:cxn>
                  <a:cxn ang="0">
                    <a:pos x="414" y="12"/>
                  </a:cxn>
                  <a:cxn ang="0">
                    <a:pos x="397" y="31"/>
                  </a:cxn>
                  <a:cxn ang="0">
                    <a:pos x="380" y="45"/>
                  </a:cxn>
                  <a:cxn ang="0">
                    <a:pos x="371" y="49"/>
                  </a:cxn>
                  <a:cxn ang="0">
                    <a:pos x="358" y="40"/>
                  </a:cxn>
                  <a:cxn ang="0">
                    <a:pos x="348" y="22"/>
                  </a:cxn>
                  <a:cxn ang="0">
                    <a:pos x="326" y="19"/>
                  </a:cxn>
                  <a:cxn ang="0">
                    <a:pos x="304" y="26"/>
                  </a:cxn>
                  <a:cxn ang="0">
                    <a:pos x="289" y="40"/>
                  </a:cxn>
                  <a:cxn ang="0">
                    <a:pos x="274" y="49"/>
                  </a:cxn>
                  <a:cxn ang="0">
                    <a:pos x="256" y="51"/>
                  </a:cxn>
                  <a:cxn ang="0">
                    <a:pos x="246" y="42"/>
                  </a:cxn>
                  <a:cxn ang="0">
                    <a:pos x="230" y="26"/>
                  </a:cxn>
                  <a:cxn ang="0">
                    <a:pos x="215" y="28"/>
                  </a:cxn>
                  <a:cxn ang="0">
                    <a:pos x="194" y="42"/>
                  </a:cxn>
                  <a:cxn ang="0">
                    <a:pos x="171" y="55"/>
                  </a:cxn>
                  <a:cxn ang="0">
                    <a:pos x="149" y="60"/>
                  </a:cxn>
                  <a:cxn ang="0">
                    <a:pos x="134" y="60"/>
                  </a:cxn>
                  <a:cxn ang="0">
                    <a:pos x="125" y="58"/>
                  </a:cxn>
                  <a:cxn ang="0">
                    <a:pos x="108" y="45"/>
                  </a:cxn>
                  <a:cxn ang="0">
                    <a:pos x="91" y="26"/>
                  </a:cxn>
                  <a:cxn ang="0">
                    <a:pos x="71" y="22"/>
                  </a:cxn>
                  <a:cxn ang="0">
                    <a:pos x="66" y="35"/>
                  </a:cxn>
                  <a:cxn ang="0">
                    <a:pos x="53" y="46"/>
                  </a:cxn>
                  <a:cxn ang="0">
                    <a:pos x="33" y="37"/>
                  </a:cxn>
                  <a:cxn ang="0">
                    <a:pos x="28" y="17"/>
                  </a:cxn>
                  <a:cxn ang="0">
                    <a:pos x="27" y="0"/>
                  </a:cxn>
                  <a:cxn ang="0">
                    <a:pos x="0" y="3"/>
                  </a:cxn>
                </a:cxnLst>
                <a:rect l="0" t="0" r="r" b="b"/>
                <a:pathLst>
                  <a:path w="503" h="82">
                    <a:moveTo>
                      <a:pt x="0" y="3"/>
                    </a:moveTo>
                    <a:lnTo>
                      <a:pt x="5" y="28"/>
                    </a:lnTo>
                    <a:lnTo>
                      <a:pt x="18" y="55"/>
                    </a:lnTo>
                    <a:lnTo>
                      <a:pt x="33" y="70"/>
                    </a:lnTo>
                    <a:lnTo>
                      <a:pt x="53" y="77"/>
                    </a:lnTo>
                    <a:lnTo>
                      <a:pt x="64" y="73"/>
                    </a:lnTo>
                    <a:lnTo>
                      <a:pt x="76" y="55"/>
                    </a:lnTo>
                    <a:lnTo>
                      <a:pt x="87" y="46"/>
                    </a:lnTo>
                    <a:lnTo>
                      <a:pt x="93" y="60"/>
                    </a:lnTo>
                    <a:lnTo>
                      <a:pt x="107" y="74"/>
                    </a:lnTo>
                    <a:lnTo>
                      <a:pt x="128" y="82"/>
                    </a:lnTo>
                    <a:lnTo>
                      <a:pt x="157" y="82"/>
                    </a:lnTo>
                    <a:lnTo>
                      <a:pt x="192" y="70"/>
                    </a:lnTo>
                    <a:lnTo>
                      <a:pt x="209" y="60"/>
                    </a:lnTo>
                    <a:lnTo>
                      <a:pt x="221" y="60"/>
                    </a:lnTo>
                    <a:lnTo>
                      <a:pt x="236" y="70"/>
                    </a:lnTo>
                    <a:lnTo>
                      <a:pt x="251" y="77"/>
                    </a:lnTo>
                    <a:lnTo>
                      <a:pt x="273" y="77"/>
                    </a:lnTo>
                    <a:lnTo>
                      <a:pt x="301" y="63"/>
                    </a:lnTo>
                    <a:lnTo>
                      <a:pt x="317" y="49"/>
                    </a:lnTo>
                    <a:lnTo>
                      <a:pt x="334" y="46"/>
                    </a:lnTo>
                    <a:lnTo>
                      <a:pt x="343" y="55"/>
                    </a:lnTo>
                    <a:lnTo>
                      <a:pt x="349" y="74"/>
                    </a:lnTo>
                    <a:lnTo>
                      <a:pt x="380" y="79"/>
                    </a:lnTo>
                    <a:lnTo>
                      <a:pt x="396" y="64"/>
                    </a:lnTo>
                    <a:lnTo>
                      <a:pt x="411" y="54"/>
                    </a:lnTo>
                    <a:lnTo>
                      <a:pt x="428" y="49"/>
                    </a:lnTo>
                    <a:lnTo>
                      <a:pt x="441" y="64"/>
                    </a:lnTo>
                    <a:lnTo>
                      <a:pt x="465" y="77"/>
                    </a:lnTo>
                    <a:lnTo>
                      <a:pt x="499" y="74"/>
                    </a:lnTo>
                    <a:lnTo>
                      <a:pt x="503" y="51"/>
                    </a:lnTo>
                    <a:lnTo>
                      <a:pt x="478" y="54"/>
                    </a:lnTo>
                    <a:lnTo>
                      <a:pt x="462" y="46"/>
                    </a:lnTo>
                    <a:lnTo>
                      <a:pt x="450" y="31"/>
                    </a:lnTo>
                    <a:lnTo>
                      <a:pt x="433" y="12"/>
                    </a:lnTo>
                    <a:lnTo>
                      <a:pt x="414" y="12"/>
                    </a:lnTo>
                    <a:lnTo>
                      <a:pt x="397" y="31"/>
                    </a:lnTo>
                    <a:lnTo>
                      <a:pt x="380" y="45"/>
                    </a:lnTo>
                    <a:lnTo>
                      <a:pt x="371" y="49"/>
                    </a:lnTo>
                    <a:lnTo>
                      <a:pt x="358" y="40"/>
                    </a:lnTo>
                    <a:lnTo>
                      <a:pt x="348" y="22"/>
                    </a:lnTo>
                    <a:lnTo>
                      <a:pt x="326" y="19"/>
                    </a:lnTo>
                    <a:lnTo>
                      <a:pt x="304" y="26"/>
                    </a:lnTo>
                    <a:lnTo>
                      <a:pt x="289" y="40"/>
                    </a:lnTo>
                    <a:lnTo>
                      <a:pt x="274" y="49"/>
                    </a:lnTo>
                    <a:lnTo>
                      <a:pt x="256" y="51"/>
                    </a:lnTo>
                    <a:lnTo>
                      <a:pt x="246" y="42"/>
                    </a:lnTo>
                    <a:lnTo>
                      <a:pt x="230" y="26"/>
                    </a:lnTo>
                    <a:lnTo>
                      <a:pt x="215" y="28"/>
                    </a:lnTo>
                    <a:lnTo>
                      <a:pt x="194" y="42"/>
                    </a:lnTo>
                    <a:lnTo>
                      <a:pt x="171" y="55"/>
                    </a:lnTo>
                    <a:lnTo>
                      <a:pt x="149" y="60"/>
                    </a:lnTo>
                    <a:lnTo>
                      <a:pt x="134" y="60"/>
                    </a:lnTo>
                    <a:lnTo>
                      <a:pt x="125" y="58"/>
                    </a:lnTo>
                    <a:lnTo>
                      <a:pt x="108" y="45"/>
                    </a:lnTo>
                    <a:lnTo>
                      <a:pt x="91" y="26"/>
                    </a:lnTo>
                    <a:lnTo>
                      <a:pt x="71" y="22"/>
                    </a:lnTo>
                    <a:lnTo>
                      <a:pt x="66" y="35"/>
                    </a:lnTo>
                    <a:lnTo>
                      <a:pt x="53" y="46"/>
                    </a:lnTo>
                    <a:lnTo>
                      <a:pt x="33" y="37"/>
                    </a:lnTo>
                    <a:lnTo>
                      <a:pt x="28" y="17"/>
                    </a:lnTo>
                    <a:lnTo>
                      <a:pt x="27" y="0"/>
                    </a:lnTo>
                    <a:lnTo>
                      <a:pt x="0"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Tree>
  </p:cSld>
  <p:clrMapOvr>
    <a:masterClrMapping/>
  </p:clrMapOvr>
  <p:transition spd="med">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906000" cy="1045029"/>
          </a:xfrm>
          <a:solidFill>
            <a:srgbClr val="FFFFFF"/>
          </a:solidFill>
        </p:spPr>
        <p:txBody>
          <a:bodyPr/>
          <a:lstStyle/>
          <a:p>
            <a:r>
              <a:rPr lang="en-GB" sz="2200" dirty="0" smtClean="0"/>
              <a:t>Calculation of the spot prices in Western-Central Europe – 1</a:t>
            </a:r>
            <a:br>
              <a:rPr lang="en-GB" sz="2200" dirty="0" smtClean="0"/>
            </a:br>
            <a:r>
              <a:rPr lang="en-GB" sz="2200" dirty="0" smtClean="0"/>
              <a:t>The current daily operation: the entangling</a:t>
            </a:r>
            <a:endParaRPr lang="en-GB" sz="2200" dirty="0"/>
          </a:p>
        </p:txBody>
      </p:sp>
      <p:sp>
        <p:nvSpPr>
          <p:cNvPr id="3" name="Pladsholder til indhold 2"/>
          <p:cNvSpPr>
            <a:spLocks noGrp="1"/>
          </p:cNvSpPr>
          <p:nvPr>
            <p:ph idx="1"/>
          </p:nvPr>
        </p:nvSpPr>
        <p:spPr>
          <a:xfrm>
            <a:off x="1" y="885370"/>
            <a:ext cx="8839199" cy="5972629"/>
          </a:xfrm>
        </p:spPr>
        <p:txBody>
          <a:bodyPr/>
          <a:lstStyle/>
          <a:p>
            <a:r>
              <a:rPr lang="en-GB" sz="2000" dirty="0" smtClean="0"/>
              <a:t>As part of the daily operation, the spot exchanges send information on the spot bids to their common calculation algorithm Euphemia.</a:t>
            </a:r>
          </a:p>
          <a:p>
            <a:r>
              <a:rPr lang="en-GB" sz="2000" dirty="0" smtClean="0"/>
              <a:t>However, before the spot exchanges send their bids to Euphemia, the spot exchanges have insisted on aggregating and making the bids anonymous:</a:t>
            </a:r>
          </a:p>
          <a:p>
            <a:pPr lvl="1"/>
            <a:r>
              <a:rPr lang="en-GB" dirty="0" smtClean="0"/>
              <a:t>The block bids and other types of complex bids are made anonymous, so Euphemia cannot see from which player a given bid originate.</a:t>
            </a:r>
          </a:p>
          <a:p>
            <a:pPr lvl="1"/>
            <a:r>
              <a:rPr lang="en-GB" dirty="0" smtClean="0"/>
              <a:t>As for the single-hour purchase bids: for each hour and for each price zone, the purchase bids are aggregated to a demand curve.</a:t>
            </a:r>
          </a:p>
          <a:p>
            <a:pPr lvl="1"/>
            <a:r>
              <a:rPr lang="en-GB" dirty="0" smtClean="0"/>
              <a:t>As for the single-hour sales offers: for each hour and for each price zone, the sale offers are aggregated to a supply curve.</a:t>
            </a:r>
          </a:p>
          <a:p>
            <a:r>
              <a:rPr lang="en-GB" sz="2000" dirty="0" smtClean="0"/>
              <a:t>Euphemia is then sent this entangled (anonymized &amp; aggregated) information.</a:t>
            </a:r>
          </a:p>
        </p:txBody>
      </p:sp>
      <p:sp>
        <p:nvSpPr>
          <p:cNvPr id="5" name="Pladsholder til diasnummer 4"/>
          <p:cNvSpPr>
            <a:spLocks noGrp="1"/>
          </p:cNvSpPr>
          <p:nvPr>
            <p:ph type="sldNum" sz="quarter" idx="12"/>
          </p:nvPr>
        </p:nvSpPr>
        <p:spPr/>
        <p:txBody>
          <a:bodyPr/>
          <a:lstStyle/>
          <a:p>
            <a:pPr>
              <a:defRPr/>
            </a:pPr>
            <a:fld id="{80AACB3E-9516-4558-9B4B-9689E2C51AB3}" type="slidenum">
              <a:rPr lang="en-GB" smtClean="0"/>
              <a:pPr>
                <a:defRPr/>
              </a:pPr>
              <a:t>22</a:t>
            </a:fld>
            <a:endParaRPr lang="en-GB" dirty="0"/>
          </a:p>
        </p:txBody>
      </p:sp>
      <p:pic>
        <p:nvPicPr>
          <p:cNvPr id="4098" name="Picture 2" descr="C:\Dokumenter\Billeder\Billeder diverse\gordian_knot.jpg"/>
          <p:cNvPicPr>
            <a:picLocks noChangeAspect="1" noChangeArrowheads="1"/>
          </p:cNvPicPr>
          <p:nvPr/>
        </p:nvPicPr>
        <p:blipFill>
          <a:blip r:embed="rId2" cstate="print"/>
          <a:srcRect/>
          <a:stretch>
            <a:fillRect/>
          </a:stretch>
        </p:blipFill>
        <p:spPr bwMode="auto">
          <a:xfrm>
            <a:off x="8748745" y="624847"/>
            <a:ext cx="1068584" cy="978982"/>
          </a:xfrm>
          <a:prstGeom prst="rect">
            <a:avLst/>
          </a:prstGeom>
          <a:noFill/>
        </p:spPr>
      </p:pic>
      <p:sp>
        <p:nvSpPr>
          <p:cNvPr id="4" name="Pladsholder til dato 3"/>
          <p:cNvSpPr>
            <a:spLocks noGrp="1"/>
          </p:cNvSpPr>
          <p:nvPr>
            <p:ph type="dt" sz="half" idx="10"/>
          </p:nvPr>
        </p:nvSpPr>
        <p:spPr/>
        <p:txBody>
          <a:bodyPr/>
          <a:lstStyle/>
          <a:p>
            <a:pPr>
              <a:defRPr/>
            </a:pPr>
            <a:r>
              <a:rPr lang="en-US" dirty="0" smtClean="0"/>
              <a:t>3 June 2016</a:t>
            </a:r>
            <a:endParaRPr lang="en-GB" dirty="0"/>
          </a:p>
        </p:txBody>
      </p:sp>
    </p:spTree>
  </p:cSld>
  <p:clrMapOvr>
    <a:masterClrMapping/>
  </p:clrMapOvr>
  <p:transition spd="med">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906000" cy="1001486"/>
          </a:xfrm>
          <a:solidFill>
            <a:srgbClr val="FFFFFF"/>
          </a:solidFill>
        </p:spPr>
        <p:txBody>
          <a:bodyPr/>
          <a:lstStyle/>
          <a:p>
            <a:r>
              <a:rPr lang="en-GB" sz="2200" dirty="0" smtClean="0"/>
              <a:t>Calculation of the spot prices in Western-Central Europe – 2</a:t>
            </a:r>
            <a:br>
              <a:rPr lang="en-GB" sz="2200" dirty="0" smtClean="0"/>
            </a:br>
            <a:r>
              <a:rPr lang="en-GB" sz="2200" dirty="0" smtClean="0"/>
              <a:t>The current daily operation: the untangling</a:t>
            </a:r>
            <a:endParaRPr lang="en-GB" sz="2200" dirty="0"/>
          </a:p>
        </p:txBody>
      </p:sp>
      <p:sp>
        <p:nvSpPr>
          <p:cNvPr id="3" name="Pladsholder til indhold 2"/>
          <p:cNvSpPr>
            <a:spLocks noGrp="1"/>
          </p:cNvSpPr>
          <p:nvPr>
            <p:ph idx="1"/>
          </p:nvPr>
        </p:nvSpPr>
        <p:spPr>
          <a:xfrm>
            <a:off x="0" y="789109"/>
            <a:ext cx="7906871" cy="5929085"/>
          </a:xfrm>
        </p:spPr>
        <p:txBody>
          <a:bodyPr/>
          <a:lstStyle/>
          <a:p>
            <a:r>
              <a:rPr lang="en-GB" sz="2000" dirty="0" smtClean="0"/>
              <a:t>After the completion of Euphemia’s calculation, there’s the post-processing</a:t>
            </a:r>
          </a:p>
          <a:p>
            <a:pPr lvl="1"/>
            <a:r>
              <a:rPr lang="en-GB" dirty="0" smtClean="0"/>
              <a:t>Based on Euphemia’s spot prices, accepted block bids and other types of accepted complex bids:</a:t>
            </a:r>
          </a:p>
          <a:p>
            <a:pPr lvl="2"/>
            <a:r>
              <a:rPr lang="en-GB" dirty="0" smtClean="0"/>
              <a:t>Each exchange works out what this means for each of its customers’ spot trading.</a:t>
            </a:r>
          </a:p>
          <a:p>
            <a:r>
              <a:rPr lang="en-GB" sz="2000" dirty="0" smtClean="0"/>
              <a:t>Via their spot trading fees, the market players pay for the extra pre-processing and post-processing.</a:t>
            </a:r>
          </a:p>
          <a:p>
            <a:r>
              <a:rPr lang="en-GB" sz="2000" dirty="0" smtClean="0"/>
              <a:t>If the pre- or post-processing software of a given spot exchange crashes, the exchange’s customers will be in trouble</a:t>
            </a:r>
          </a:p>
          <a:p>
            <a:pPr lvl="1"/>
            <a:r>
              <a:rPr lang="en-GB" dirty="0" smtClean="0"/>
              <a:t>As the other spot exchanges cannot entangle (or untangle) the local information on behalf of the affected exchange.</a:t>
            </a:r>
          </a:p>
          <a:p>
            <a:r>
              <a:rPr lang="en-GB" sz="2000" dirty="0" smtClean="0"/>
              <a:t>So much for the “hot backup” peddled by the spot exchanges.</a:t>
            </a:r>
          </a:p>
        </p:txBody>
      </p:sp>
      <p:sp>
        <p:nvSpPr>
          <p:cNvPr id="5" name="Pladsholder til diasnummer 4"/>
          <p:cNvSpPr>
            <a:spLocks noGrp="1"/>
          </p:cNvSpPr>
          <p:nvPr>
            <p:ph type="sldNum" sz="quarter" idx="12"/>
          </p:nvPr>
        </p:nvSpPr>
        <p:spPr/>
        <p:txBody>
          <a:bodyPr/>
          <a:lstStyle/>
          <a:p>
            <a:pPr>
              <a:defRPr/>
            </a:pPr>
            <a:fld id="{80AACB3E-9516-4558-9B4B-9689E2C51AB3}" type="slidenum">
              <a:rPr lang="en-GB" smtClean="0"/>
              <a:pPr>
                <a:defRPr/>
              </a:pPr>
              <a:t>23</a:t>
            </a:fld>
            <a:endParaRPr lang="en-GB" dirty="0"/>
          </a:p>
        </p:txBody>
      </p:sp>
      <p:grpSp>
        <p:nvGrpSpPr>
          <p:cNvPr id="10" name="Gruppe 9"/>
          <p:cNvGrpSpPr/>
          <p:nvPr/>
        </p:nvGrpSpPr>
        <p:grpSpPr>
          <a:xfrm>
            <a:off x="7724164" y="3035427"/>
            <a:ext cx="2123780" cy="3391071"/>
            <a:chOff x="7753192" y="3093483"/>
            <a:chExt cx="2123780" cy="3391071"/>
          </a:xfrm>
        </p:grpSpPr>
        <p:pic>
          <p:nvPicPr>
            <p:cNvPr id="6" name="Picture 4"/>
            <p:cNvPicPr>
              <a:picLocks noChangeAspect="1" noChangeArrowheads="1"/>
            </p:cNvPicPr>
            <p:nvPr/>
          </p:nvPicPr>
          <p:blipFill>
            <a:blip r:embed="rId3" cstate="print"/>
            <a:srcRect/>
            <a:stretch>
              <a:fillRect/>
            </a:stretch>
          </p:blipFill>
          <p:spPr bwMode="auto">
            <a:xfrm>
              <a:off x="7753192" y="3093483"/>
              <a:ext cx="2123780" cy="2584756"/>
            </a:xfrm>
            <a:prstGeom prst="rect">
              <a:avLst/>
            </a:prstGeom>
            <a:noFill/>
            <a:ln w="9525">
              <a:noFill/>
              <a:miter lim="800000"/>
              <a:headEnd/>
              <a:tailEnd/>
            </a:ln>
            <a:effectLst/>
          </p:spPr>
        </p:pic>
        <p:sp>
          <p:nvSpPr>
            <p:cNvPr id="7" name="Tekstboks 6"/>
            <p:cNvSpPr txBox="1"/>
            <p:nvPr/>
          </p:nvSpPr>
          <p:spPr>
            <a:xfrm>
              <a:off x="7827472" y="5776668"/>
              <a:ext cx="1975221" cy="707886"/>
            </a:xfrm>
            <a:prstGeom prst="rect">
              <a:avLst/>
            </a:prstGeom>
            <a:noFill/>
          </p:spPr>
          <p:txBody>
            <a:bodyPr wrap="none" rtlCol="0">
              <a:spAutoFit/>
            </a:bodyPr>
            <a:lstStyle/>
            <a:p>
              <a:pPr algn="ctr"/>
              <a:r>
                <a:rPr lang="en-GB" i="1" dirty="0" smtClean="0">
                  <a:solidFill>
                    <a:srgbClr val="FF0000"/>
                  </a:solidFill>
                </a:rPr>
                <a:t>The system</a:t>
              </a:r>
            </a:p>
            <a:p>
              <a:pPr algn="ctr"/>
              <a:r>
                <a:rPr lang="en-GB" i="1" dirty="0" smtClean="0">
                  <a:solidFill>
                    <a:srgbClr val="FF0000"/>
                  </a:solidFill>
                </a:rPr>
                <a:t>is flawless...</a:t>
              </a:r>
              <a:endParaRPr lang="en-GB" i="1" dirty="0">
                <a:solidFill>
                  <a:srgbClr val="FF0000"/>
                </a:solidFill>
              </a:endParaRPr>
            </a:p>
          </p:txBody>
        </p:sp>
      </p:grpSp>
      <p:sp>
        <p:nvSpPr>
          <p:cNvPr id="8" name="Pladsholder til dato 7"/>
          <p:cNvSpPr>
            <a:spLocks noGrp="1"/>
          </p:cNvSpPr>
          <p:nvPr>
            <p:ph type="dt" sz="half" idx="10"/>
          </p:nvPr>
        </p:nvSpPr>
        <p:spPr/>
        <p:txBody>
          <a:bodyPr/>
          <a:lstStyle/>
          <a:p>
            <a:pPr>
              <a:defRPr/>
            </a:pPr>
            <a:r>
              <a:rPr lang="en-US" noProof="0" dirty="0" smtClean="0"/>
              <a:t>3 June 2016</a:t>
            </a:r>
            <a:endParaRPr lang="en-GB" noProof="0"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6738" y="72565"/>
            <a:ext cx="9042405" cy="1045034"/>
          </a:xfrm>
        </p:spPr>
        <p:txBody>
          <a:bodyPr/>
          <a:lstStyle/>
          <a:p>
            <a:r>
              <a:rPr lang="en-GB" sz="3200" dirty="0" smtClean="0"/>
              <a:t>A clear legal framework required</a:t>
            </a:r>
            <a:endParaRPr lang="en-GB" sz="3200" dirty="0"/>
          </a:p>
        </p:txBody>
      </p:sp>
      <p:sp>
        <p:nvSpPr>
          <p:cNvPr id="3" name="Pladsholder til indhold 2"/>
          <p:cNvSpPr>
            <a:spLocks noGrp="1"/>
          </p:cNvSpPr>
          <p:nvPr>
            <p:ph idx="1"/>
          </p:nvPr>
        </p:nvSpPr>
        <p:spPr>
          <a:xfrm>
            <a:off x="29033" y="885366"/>
            <a:ext cx="9817324" cy="5834747"/>
          </a:xfrm>
        </p:spPr>
        <p:txBody>
          <a:bodyPr/>
          <a:lstStyle/>
          <a:p>
            <a:r>
              <a:rPr lang="en-GB" sz="2000" dirty="0" smtClean="0"/>
              <a:t>PCR (Price Coupling Regions) is the spot exchanges’ name for the system presented on the previous two slides.</a:t>
            </a:r>
          </a:p>
          <a:p>
            <a:r>
              <a:rPr lang="en-GB" sz="2000" dirty="0" smtClean="0"/>
              <a:t>Naturally, the redundant processing cannot disguise this:</a:t>
            </a:r>
          </a:p>
          <a:p>
            <a:pPr lvl="1"/>
            <a:r>
              <a:rPr lang="en-GB" dirty="0" smtClean="0"/>
              <a:t>With PCR the spot exchanges have a common spot calculation.</a:t>
            </a:r>
          </a:p>
          <a:p>
            <a:r>
              <a:rPr lang="en-GB" sz="2000" dirty="0" smtClean="0"/>
              <a:t>The European Commission fined EPEX Spot and Nord Pool Spot € 5.98 million for cartel behaviour</a:t>
            </a:r>
          </a:p>
          <a:p>
            <a:pPr lvl="1"/>
            <a:r>
              <a:rPr lang="en-GB" dirty="0" smtClean="0"/>
              <a:t>As the two exchanges planned to create a common spot calculation and allocate European territories between them.</a:t>
            </a:r>
          </a:p>
          <a:p>
            <a:r>
              <a:rPr lang="en-GB" sz="2000" dirty="0" smtClean="0"/>
              <a:t>However, market coupling renders competition between spot exchanges meaningless.</a:t>
            </a:r>
          </a:p>
          <a:p>
            <a:r>
              <a:rPr lang="en-GB" sz="2000" dirty="0" smtClean="0"/>
              <a:t>And no legal action has been brought against PCR.</a:t>
            </a:r>
          </a:p>
          <a:p>
            <a:r>
              <a:rPr lang="en-GB" sz="2000" dirty="0" smtClean="0"/>
              <a:t>Again, these inconsistencies illustrate </a:t>
            </a:r>
            <a:r>
              <a:rPr lang="en-GB" sz="2000" i="1" dirty="0" smtClean="0"/>
              <a:t>we need a clear legal framework for the regulation of Europe’s spot market</a:t>
            </a:r>
            <a:endParaRPr lang="en-GB" sz="2000" dirty="0"/>
          </a:p>
          <a:p>
            <a:pPr lvl="1"/>
            <a:r>
              <a:rPr lang="en-GB" dirty="0" smtClean="0"/>
              <a:t>The current CACM rules will not do, as our current state of affairs illustrates.</a:t>
            </a:r>
            <a:endParaRPr lang="en-GB" dirty="0"/>
          </a:p>
        </p:txBody>
      </p:sp>
      <p:sp>
        <p:nvSpPr>
          <p:cNvPr id="4" name="Pladsholder til dato 3"/>
          <p:cNvSpPr>
            <a:spLocks noGrp="1"/>
          </p:cNvSpPr>
          <p:nvPr>
            <p:ph type="dt" sz="half" idx="10"/>
          </p:nvPr>
        </p:nvSpPr>
        <p:spPr/>
        <p:txBody>
          <a:bodyPr/>
          <a:lstStyle/>
          <a:p>
            <a:pPr>
              <a:defRPr/>
            </a:pPr>
            <a:r>
              <a:rPr lang="en-US" dirty="0" smtClean="0"/>
              <a:t>3 June 2016</a:t>
            </a:r>
            <a:endParaRPr lang="en-GB" dirty="0"/>
          </a:p>
        </p:txBody>
      </p:sp>
      <p:sp>
        <p:nvSpPr>
          <p:cNvPr id="5" name="Pladsholder til diasnummer 4"/>
          <p:cNvSpPr>
            <a:spLocks noGrp="1"/>
          </p:cNvSpPr>
          <p:nvPr>
            <p:ph type="sldNum" sz="quarter" idx="12"/>
          </p:nvPr>
        </p:nvSpPr>
        <p:spPr/>
        <p:txBody>
          <a:bodyPr/>
          <a:lstStyle/>
          <a:p>
            <a:pPr>
              <a:defRPr/>
            </a:pPr>
            <a:fld id="{80AACB3E-9516-4558-9B4B-9689E2C51AB3}" type="slidenum">
              <a:rPr lang="en-GB" smtClean="0"/>
              <a:pPr>
                <a:defRPr/>
              </a:pPr>
              <a:t>24</a:t>
            </a:fld>
            <a:endParaRPr lang="en-GB" dirty="0"/>
          </a:p>
        </p:txBody>
      </p:sp>
      <p:pic>
        <p:nvPicPr>
          <p:cNvPr id="7" name="Picture 2" descr="C:\Dokumenter\Billeder\Billeder diverse\Jura.jpg"/>
          <p:cNvPicPr>
            <a:picLocks noChangeAspect="1" noChangeArrowheads="1"/>
          </p:cNvPicPr>
          <p:nvPr/>
        </p:nvPicPr>
        <p:blipFill>
          <a:blip r:embed="rId2" cstate="print"/>
          <a:srcRect/>
          <a:stretch>
            <a:fillRect/>
          </a:stretch>
        </p:blipFill>
        <p:spPr bwMode="auto">
          <a:xfrm>
            <a:off x="9013106" y="1436916"/>
            <a:ext cx="711518" cy="782955"/>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507990"/>
            <a:ext cx="8420100" cy="1143000"/>
          </a:xfrm>
        </p:spPr>
        <p:txBody>
          <a:bodyPr/>
          <a:lstStyle/>
          <a:p>
            <a:r>
              <a:rPr lang="en-GB" sz="3400" dirty="0" smtClean="0"/>
              <a:t>Re-inventing the wheel</a:t>
            </a:r>
            <a:br>
              <a:rPr lang="en-GB" sz="3400" dirty="0" smtClean="0"/>
            </a:br>
            <a:r>
              <a:rPr lang="en-GB" sz="2400" dirty="0" smtClean="0"/>
              <a:t>With captive customers’ money</a:t>
            </a:r>
            <a:endParaRPr lang="en-GB" sz="2400" dirty="0"/>
          </a:p>
        </p:txBody>
      </p:sp>
      <p:grpSp>
        <p:nvGrpSpPr>
          <p:cNvPr id="6" name="Gruppe 95"/>
          <p:cNvGrpSpPr/>
          <p:nvPr/>
        </p:nvGrpSpPr>
        <p:grpSpPr>
          <a:xfrm>
            <a:off x="7536309" y="394382"/>
            <a:ext cx="2072718" cy="1416849"/>
            <a:chOff x="1527394" y="2629580"/>
            <a:chExt cx="2072718" cy="1416849"/>
          </a:xfrm>
        </p:grpSpPr>
        <p:grpSp>
          <p:nvGrpSpPr>
            <p:cNvPr id="7" name="Gruppe 179"/>
            <p:cNvGrpSpPr/>
            <p:nvPr/>
          </p:nvGrpSpPr>
          <p:grpSpPr>
            <a:xfrm>
              <a:off x="1527394" y="3260616"/>
              <a:ext cx="524669" cy="785813"/>
              <a:chOff x="3951288" y="3695700"/>
              <a:chExt cx="1049338" cy="1571625"/>
            </a:xfrm>
            <a:solidFill>
              <a:srgbClr val="003399"/>
            </a:solidFill>
          </p:grpSpPr>
          <p:sp>
            <p:nvSpPr>
              <p:cNvPr id="147" name="Freeform 73"/>
              <p:cNvSpPr>
                <a:spLocks/>
              </p:cNvSpPr>
              <p:nvPr/>
            </p:nvSpPr>
            <p:spPr bwMode="auto">
              <a:xfrm>
                <a:off x="4344988" y="4022725"/>
                <a:ext cx="404813" cy="347663"/>
              </a:xfrm>
              <a:custGeom>
                <a:avLst/>
                <a:gdLst/>
                <a:ahLst/>
                <a:cxnLst>
                  <a:cxn ang="0">
                    <a:pos x="161" y="63"/>
                  </a:cxn>
                  <a:cxn ang="0">
                    <a:pos x="135" y="33"/>
                  </a:cxn>
                  <a:cxn ang="0">
                    <a:pos x="106" y="15"/>
                  </a:cxn>
                  <a:cxn ang="0">
                    <a:pos x="78" y="5"/>
                  </a:cxn>
                  <a:cxn ang="0">
                    <a:pos x="49" y="0"/>
                  </a:cxn>
                  <a:cxn ang="0">
                    <a:pos x="24" y="9"/>
                  </a:cxn>
                  <a:cxn ang="0">
                    <a:pos x="6" y="30"/>
                  </a:cxn>
                  <a:cxn ang="0">
                    <a:pos x="3" y="54"/>
                  </a:cxn>
                  <a:cxn ang="0">
                    <a:pos x="0" y="81"/>
                  </a:cxn>
                  <a:cxn ang="0">
                    <a:pos x="3" y="110"/>
                  </a:cxn>
                  <a:cxn ang="0">
                    <a:pos x="15" y="144"/>
                  </a:cxn>
                  <a:cxn ang="0">
                    <a:pos x="37" y="176"/>
                  </a:cxn>
                  <a:cxn ang="0">
                    <a:pos x="62" y="198"/>
                  </a:cxn>
                  <a:cxn ang="0">
                    <a:pos x="93" y="214"/>
                  </a:cxn>
                  <a:cxn ang="0">
                    <a:pos x="119" y="219"/>
                  </a:cxn>
                  <a:cxn ang="0">
                    <a:pos x="149" y="217"/>
                  </a:cxn>
                  <a:cxn ang="0">
                    <a:pos x="172" y="201"/>
                  </a:cxn>
                  <a:cxn ang="0">
                    <a:pos x="181" y="180"/>
                  </a:cxn>
                  <a:cxn ang="0">
                    <a:pos x="190" y="152"/>
                  </a:cxn>
                  <a:cxn ang="0">
                    <a:pos x="184" y="119"/>
                  </a:cxn>
                  <a:cxn ang="0">
                    <a:pos x="172" y="88"/>
                  </a:cxn>
                  <a:cxn ang="0">
                    <a:pos x="206" y="60"/>
                  </a:cxn>
                  <a:cxn ang="0">
                    <a:pos x="255" y="48"/>
                  </a:cxn>
                  <a:cxn ang="0">
                    <a:pos x="255" y="25"/>
                  </a:cxn>
                  <a:cxn ang="0">
                    <a:pos x="242" y="17"/>
                  </a:cxn>
                  <a:cxn ang="0">
                    <a:pos x="217" y="17"/>
                  </a:cxn>
                  <a:cxn ang="0">
                    <a:pos x="193" y="38"/>
                  </a:cxn>
                  <a:cxn ang="0">
                    <a:pos x="161" y="63"/>
                  </a:cxn>
                </a:cxnLst>
                <a:rect l="0" t="0" r="r" b="b"/>
                <a:pathLst>
                  <a:path w="255" h="219">
                    <a:moveTo>
                      <a:pt x="161" y="63"/>
                    </a:moveTo>
                    <a:lnTo>
                      <a:pt x="135" y="33"/>
                    </a:lnTo>
                    <a:lnTo>
                      <a:pt x="106" y="15"/>
                    </a:lnTo>
                    <a:lnTo>
                      <a:pt x="78" y="5"/>
                    </a:lnTo>
                    <a:lnTo>
                      <a:pt x="49" y="0"/>
                    </a:lnTo>
                    <a:lnTo>
                      <a:pt x="24" y="9"/>
                    </a:lnTo>
                    <a:lnTo>
                      <a:pt x="6" y="30"/>
                    </a:lnTo>
                    <a:lnTo>
                      <a:pt x="3" y="54"/>
                    </a:lnTo>
                    <a:lnTo>
                      <a:pt x="0" y="81"/>
                    </a:lnTo>
                    <a:lnTo>
                      <a:pt x="3" y="110"/>
                    </a:lnTo>
                    <a:lnTo>
                      <a:pt x="15" y="144"/>
                    </a:lnTo>
                    <a:lnTo>
                      <a:pt x="37" y="176"/>
                    </a:lnTo>
                    <a:lnTo>
                      <a:pt x="62" y="198"/>
                    </a:lnTo>
                    <a:lnTo>
                      <a:pt x="93" y="214"/>
                    </a:lnTo>
                    <a:lnTo>
                      <a:pt x="119" y="219"/>
                    </a:lnTo>
                    <a:lnTo>
                      <a:pt x="149" y="217"/>
                    </a:lnTo>
                    <a:lnTo>
                      <a:pt x="172" y="201"/>
                    </a:lnTo>
                    <a:lnTo>
                      <a:pt x="181" y="180"/>
                    </a:lnTo>
                    <a:lnTo>
                      <a:pt x="190" y="152"/>
                    </a:lnTo>
                    <a:lnTo>
                      <a:pt x="184" y="119"/>
                    </a:lnTo>
                    <a:lnTo>
                      <a:pt x="172" y="88"/>
                    </a:lnTo>
                    <a:lnTo>
                      <a:pt x="206" y="60"/>
                    </a:lnTo>
                    <a:lnTo>
                      <a:pt x="255" y="48"/>
                    </a:lnTo>
                    <a:lnTo>
                      <a:pt x="255" y="25"/>
                    </a:lnTo>
                    <a:lnTo>
                      <a:pt x="242" y="17"/>
                    </a:lnTo>
                    <a:lnTo>
                      <a:pt x="217" y="17"/>
                    </a:lnTo>
                    <a:lnTo>
                      <a:pt x="193" y="38"/>
                    </a:lnTo>
                    <a:lnTo>
                      <a:pt x="161"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8" name="Freeform 74"/>
              <p:cNvSpPr>
                <a:spLocks/>
              </p:cNvSpPr>
              <p:nvPr/>
            </p:nvSpPr>
            <p:spPr bwMode="auto">
              <a:xfrm>
                <a:off x="4521200" y="4397375"/>
                <a:ext cx="319088" cy="493713"/>
              </a:xfrm>
              <a:custGeom>
                <a:avLst/>
                <a:gdLst/>
                <a:ahLst/>
                <a:cxnLst>
                  <a:cxn ang="0">
                    <a:pos x="29" y="11"/>
                  </a:cxn>
                  <a:cxn ang="0">
                    <a:pos x="60" y="0"/>
                  </a:cxn>
                  <a:cxn ang="0">
                    <a:pos x="94" y="0"/>
                  </a:cxn>
                  <a:cxn ang="0">
                    <a:pos x="130" y="13"/>
                  </a:cxn>
                  <a:cxn ang="0">
                    <a:pos x="155" y="38"/>
                  </a:cxn>
                  <a:cxn ang="0">
                    <a:pos x="172" y="63"/>
                  </a:cxn>
                  <a:cxn ang="0">
                    <a:pos x="190" y="100"/>
                  </a:cxn>
                  <a:cxn ang="0">
                    <a:pos x="201" y="139"/>
                  </a:cxn>
                  <a:cxn ang="0">
                    <a:pos x="201" y="164"/>
                  </a:cxn>
                  <a:cxn ang="0">
                    <a:pos x="198" y="199"/>
                  </a:cxn>
                  <a:cxn ang="0">
                    <a:pos x="193" y="241"/>
                  </a:cxn>
                  <a:cxn ang="0">
                    <a:pos x="172" y="272"/>
                  </a:cxn>
                  <a:cxn ang="0">
                    <a:pos x="148" y="292"/>
                  </a:cxn>
                  <a:cxn ang="0">
                    <a:pos x="127" y="305"/>
                  </a:cxn>
                  <a:cxn ang="0">
                    <a:pos x="96" y="311"/>
                  </a:cxn>
                  <a:cxn ang="0">
                    <a:pos x="71" y="308"/>
                  </a:cxn>
                  <a:cxn ang="0">
                    <a:pos x="46" y="303"/>
                  </a:cxn>
                  <a:cxn ang="0">
                    <a:pos x="34" y="288"/>
                  </a:cxn>
                  <a:cxn ang="0">
                    <a:pos x="21" y="270"/>
                  </a:cxn>
                  <a:cxn ang="0">
                    <a:pos x="21" y="247"/>
                  </a:cxn>
                  <a:cxn ang="0">
                    <a:pos x="17" y="218"/>
                  </a:cxn>
                  <a:cxn ang="0">
                    <a:pos x="26" y="191"/>
                  </a:cxn>
                  <a:cxn ang="0">
                    <a:pos x="42" y="168"/>
                  </a:cxn>
                  <a:cxn ang="0">
                    <a:pos x="52" y="146"/>
                  </a:cxn>
                  <a:cxn ang="0">
                    <a:pos x="47" y="130"/>
                  </a:cxn>
                  <a:cxn ang="0">
                    <a:pos x="42" y="117"/>
                  </a:cxn>
                  <a:cxn ang="0">
                    <a:pos x="26" y="102"/>
                  </a:cxn>
                  <a:cxn ang="0">
                    <a:pos x="5" y="84"/>
                  </a:cxn>
                  <a:cxn ang="0">
                    <a:pos x="0" y="63"/>
                  </a:cxn>
                  <a:cxn ang="0">
                    <a:pos x="2" y="36"/>
                  </a:cxn>
                  <a:cxn ang="0">
                    <a:pos x="13" y="19"/>
                  </a:cxn>
                  <a:cxn ang="0">
                    <a:pos x="29" y="11"/>
                  </a:cxn>
                </a:cxnLst>
                <a:rect l="0" t="0" r="r" b="b"/>
                <a:pathLst>
                  <a:path w="201" h="311">
                    <a:moveTo>
                      <a:pt x="29" y="11"/>
                    </a:moveTo>
                    <a:lnTo>
                      <a:pt x="60" y="0"/>
                    </a:lnTo>
                    <a:lnTo>
                      <a:pt x="94" y="0"/>
                    </a:lnTo>
                    <a:lnTo>
                      <a:pt x="130" y="13"/>
                    </a:lnTo>
                    <a:lnTo>
                      <a:pt x="155" y="38"/>
                    </a:lnTo>
                    <a:lnTo>
                      <a:pt x="172" y="63"/>
                    </a:lnTo>
                    <a:lnTo>
                      <a:pt x="190" y="100"/>
                    </a:lnTo>
                    <a:lnTo>
                      <a:pt x="201" y="139"/>
                    </a:lnTo>
                    <a:lnTo>
                      <a:pt x="201" y="164"/>
                    </a:lnTo>
                    <a:lnTo>
                      <a:pt x="198" y="199"/>
                    </a:lnTo>
                    <a:lnTo>
                      <a:pt x="193" y="241"/>
                    </a:lnTo>
                    <a:lnTo>
                      <a:pt x="172" y="272"/>
                    </a:lnTo>
                    <a:lnTo>
                      <a:pt x="148" y="292"/>
                    </a:lnTo>
                    <a:lnTo>
                      <a:pt x="127" y="305"/>
                    </a:lnTo>
                    <a:lnTo>
                      <a:pt x="96" y="311"/>
                    </a:lnTo>
                    <a:lnTo>
                      <a:pt x="71" y="308"/>
                    </a:lnTo>
                    <a:lnTo>
                      <a:pt x="46" y="303"/>
                    </a:lnTo>
                    <a:lnTo>
                      <a:pt x="34" y="288"/>
                    </a:lnTo>
                    <a:lnTo>
                      <a:pt x="21" y="270"/>
                    </a:lnTo>
                    <a:lnTo>
                      <a:pt x="21" y="247"/>
                    </a:lnTo>
                    <a:lnTo>
                      <a:pt x="17" y="218"/>
                    </a:lnTo>
                    <a:lnTo>
                      <a:pt x="26" y="191"/>
                    </a:lnTo>
                    <a:lnTo>
                      <a:pt x="42" y="168"/>
                    </a:lnTo>
                    <a:lnTo>
                      <a:pt x="52" y="146"/>
                    </a:lnTo>
                    <a:lnTo>
                      <a:pt x="47" y="130"/>
                    </a:lnTo>
                    <a:lnTo>
                      <a:pt x="42" y="117"/>
                    </a:lnTo>
                    <a:lnTo>
                      <a:pt x="26" y="102"/>
                    </a:lnTo>
                    <a:lnTo>
                      <a:pt x="5" y="84"/>
                    </a:lnTo>
                    <a:lnTo>
                      <a:pt x="0" y="63"/>
                    </a:lnTo>
                    <a:lnTo>
                      <a:pt x="2" y="36"/>
                    </a:lnTo>
                    <a:lnTo>
                      <a:pt x="13" y="19"/>
                    </a:lnTo>
                    <a:lnTo>
                      <a:pt x="29"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9" name="Freeform 75"/>
              <p:cNvSpPr>
                <a:spLocks/>
              </p:cNvSpPr>
              <p:nvPr/>
            </p:nvSpPr>
            <p:spPr bwMode="auto">
              <a:xfrm>
                <a:off x="3951288" y="4014788"/>
                <a:ext cx="644525" cy="523875"/>
              </a:xfrm>
              <a:custGeom>
                <a:avLst/>
                <a:gdLst/>
                <a:ahLst/>
                <a:cxnLst>
                  <a:cxn ang="0">
                    <a:pos x="325" y="275"/>
                  </a:cxn>
                  <a:cxn ang="0">
                    <a:pos x="378" y="266"/>
                  </a:cxn>
                  <a:cxn ang="0">
                    <a:pos x="406" y="266"/>
                  </a:cxn>
                  <a:cxn ang="0">
                    <a:pos x="403" y="285"/>
                  </a:cxn>
                  <a:cxn ang="0">
                    <a:pos x="397" y="310"/>
                  </a:cxn>
                  <a:cxn ang="0">
                    <a:pos x="377" y="330"/>
                  </a:cxn>
                  <a:cxn ang="0">
                    <a:pos x="328" y="326"/>
                  </a:cxn>
                  <a:cxn ang="0">
                    <a:pos x="270" y="317"/>
                  </a:cxn>
                  <a:cxn ang="0">
                    <a:pos x="200" y="279"/>
                  </a:cxn>
                  <a:cxn ang="0">
                    <a:pos x="179" y="245"/>
                  </a:cxn>
                  <a:cxn ang="0">
                    <a:pos x="164" y="211"/>
                  </a:cxn>
                  <a:cxn ang="0">
                    <a:pos x="143" y="153"/>
                  </a:cxn>
                  <a:cxn ang="0">
                    <a:pos x="116" y="104"/>
                  </a:cxn>
                  <a:cxn ang="0">
                    <a:pos x="95" y="83"/>
                  </a:cxn>
                  <a:cxn ang="0">
                    <a:pos x="69" y="74"/>
                  </a:cxn>
                  <a:cxn ang="0">
                    <a:pos x="36" y="92"/>
                  </a:cxn>
                  <a:cxn ang="0">
                    <a:pos x="15" y="95"/>
                  </a:cxn>
                  <a:cxn ang="0">
                    <a:pos x="9" y="83"/>
                  </a:cxn>
                  <a:cxn ang="0">
                    <a:pos x="9" y="71"/>
                  </a:cxn>
                  <a:cxn ang="0">
                    <a:pos x="25" y="68"/>
                  </a:cxn>
                  <a:cxn ang="0">
                    <a:pos x="57" y="58"/>
                  </a:cxn>
                  <a:cxn ang="0">
                    <a:pos x="54" y="51"/>
                  </a:cxn>
                  <a:cxn ang="0">
                    <a:pos x="21" y="43"/>
                  </a:cxn>
                  <a:cxn ang="0">
                    <a:pos x="3" y="38"/>
                  </a:cxn>
                  <a:cxn ang="0">
                    <a:pos x="0" y="30"/>
                  </a:cxn>
                  <a:cxn ang="0">
                    <a:pos x="4" y="13"/>
                  </a:cxn>
                  <a:cxn ang="0">
                    <a:pos x="17" y="10"/>
                  </a:cxn>
                  <a:cxn ang="0">
                    <a:pos x="33" y="18"/>
                  </a:cxn>
                  <a:cxn ang="0">
                    <a:pos x="70" y="41"/>
                  </a:cxn>
                  <a:cxn ang="0">
                    <a:pos x="87" y="43"/>
                  </a:cxn>
                  <a:cxn ang="0">
                    <a:pos x="99" y="30"/>
                  </a:cxn>
                  <a:cxn ang="0">
                    <a:pos x="111" y="2"/>
                  </a:cxn>
                  <a:cxn ang="0">
                    <a:pos x="123" y="0"/>
                  </a:cxn>
                  <a:cxn ang="0">
                    <a:pos x="135" y="18"/>
                  </a:cxn>
                  <a:cxn ang="0">
                    <a:pos x="120" y="38"/>
                  </a:cxn>
                  <a:cxn ang="0">
                    <a:pos x="108" y="59"/>
                  </a:cxn>
                  <a:cxn ang="0">
                    <a:pos x="116" y="71"/>
                  </a:cxn>
                  <a:cxn ang="0">
                    <a:pos x="136" y="91"/>
                  </a:cxn>
                  <a:cxn ang="0">
                    <a:pos x="156" y="120"/>
                  </a:cxn>
                  <a:cxn ang="0">
                    <a:pos x="181" y="165"/>
                  </a:cxn>
                  <a:cxn ang="0">
                    <a:pos x="197" y="206"/>
                  </a:cxn>
                  <a:cxn ang="0">
                    <a:pos x="221" y="236"/>
                  </a:cxn>
                  <a:cxn ang="0">
                    <a:pos x="235" y="260"/>
                  </a:cxn>
                  <a:cxn ang="0">
                    <a:pos x="267" y="271"/>
                  </a:cxn>
                  <a:cxn ang="0">
                    <a:pos x="303" y="272"/>
                  </a:cxn>
                  <a:cxn ang="0">
                    <a:pos x="325" y="275"/>
                  </a:cxn>
                </a:cxnLst>
                <a:rect l="0" t="0" r="r" b="b"/>
                <a:pathLst>
                  <a:path w="406" h="330">
                    <a:moveTo>
                      <a:pt x="325" y="275"/>
                    </a:moveTo>
                    <a:lnTo>
                      <a:pt x="378" y="266"/>
                    </a:lnTo>
                    <a:lnTo>
                      <a:pt x="406" y="266"/>
                    </a:lnTo>
                    <a:lnTo>
                      <a:pt x="403" y="285"/>
                    </a:lnTo>
                    <a:lnTo>
                      <a:pt x="397" y="310"/>
                    </a:lnTo>
                    <a:lnTo>
                      <a:pt x="377" y="330"/>
                    </a:lnTo>
                    <a:lnTo>
                      <a:pt x="328" y="326"/>
                    </a:lnTo>
                    <a:lnTo>
                      <a:pt x="270" y="317"/>
                    </a:lnTo>
                    <a:lnTo>
                      <a:pt x="200" y="279"/>
                    </a:lnTo>
                    <a:lnTo>
                      <a:pt x="179" y="245"/>
                    </a:lnTo>
                    <a:lnTo>
                      <a:pt x="164" y="211"/>
                    </a:lnTo>
                    <a:lnTo>
                      <a:pt x="143" y="153"/>
                    </a:lnTo>
                    <a:lnTo>
                      <a:pt x="116" y="104"/>
                    </a:lnTo>
                    <a:lnTo>
                      <a:pt x="95" y="83"/>
                    </a:lnTo>
                    <a:lnTo>
                      <a:pt x="69" y="74"/>
                    </a:lnTo>
                    <a:lnTo>
                      <a:pt x="36" y="92"/>
                    </a:lnTo>
                    <a:lnTo>
                      <a:pt x="15" y="95"/>
                    </a:lnTo>
                    <a:lnTo>
                      <a:pt x="9" y="83"/>
                    </a:lnTo>
                    <a:lnTo>
                      <a:pt x="9" y="71"/>
                    </a:lnTo>
                    <a:lnTo>
                      <a:pt x="25" y="68"/>
                    </a:lnTo>
                    <a:lnTo>
                      <a:pt x="57" y="58"/>
                    </a:lnTo>
                    <a:lnTo>
                      <a:pt x="54" y="51"/>
                    </a:lnTo>
                    <a:lnTo>
                      <a:pt x="21" y="43"/>
                    </a:lnTo>
                    <a:lnTo>
                      <a:pt x="3" y="38"/>
                    </a:lnTo>
                    <a:lnTo>
                      <a:pt x="0" y="30"/>
                    </a:lnTo>
                    <a:lnTo>
                      <a:pt x="4" y="13"/>
                    </a:lnTo>
                    <a:lnTo>
                      <a:pt x="17" y="10"/>
                    </a:lnTo>
                    <a:lnTo>
                      <a:pt x="33" y="18"/>
                    </a:lnTo>
                    <a:lnTo>
                      <a:pt x="70" y="41"/>
                    </a:lnTo>
                    <a:lnTo>
                      <a:pt x="87" y="43"/>
                    </a:lnTo>
                    <a:lnTo>
                      <a:pt x="99" y="30"/>
                    </a:lnTo>
                    <a:lnTo>
                      <a:pt x="111" y="2"/>
                    </a:lnTo>
                    <a:lnTo>
                      <a:pt x="123" y="0"/>
                    </a:lnTo>
                    <a:lnTo>
                      <a:pt x="135" y="18"/>
                    </a:lnTo>
                    <a:lnTo>
                      <a:pt x="120" y="38"/>
                    </a:lnTo>
                    <a:lnTo>
                      <a:pt x="108" y="59"/>
                    </a:lnTo>
                    <a:lnTo>
                      <a:pt x="116" y="71"/>
                    </a:lnTo>
                    <a:lnTo>
                      <a:pt x="136" y="91"/>
                    </a:lnTo>
                    <a:lnTo>
                      <a:pt x="156" y="120"/>
                    </a:lnTo>
                    <a:lnTo>
                      <a:pt x="181" y="165"/>
                    </a:lnTo>
                    <a:lnTo>
                      <a:pt x="197" y="206"/>
                    </a:lnTo>
                    <a:lnTo>
                      <a:pt x="221" y="236"/>
                    </a:lnTo>
                    <a:lnTo>
                      <a:pt x="235" y="260"/>
                    </a:lnTo>
                    <a:lnTo>
                      <a:pt x="267" y="271"/>
                    </a:lnTo>
                    <a:lnTo>
                      <a:pt x="303" y="272"/>
                    </a:lnTo>
                    <a:lnTo>
                      <a:pt x="325" y="27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6"/>
              <p:cNvSpPr>
                <a:spLocks/>
              </p:cNvSpPr>
              <p:nvPr/>
            </p:nvSpPr>
            <p:spPr bwMode="auto">
              <a:xfrm>
                <a:off x="4106863" y="4818063"/>
                <a:ext cx="587375" cy="430213"/>
              </a:xfrm>
              <a:custGeom>
                <a:avLst/>
                <a:gdLst/>
                <a:ahLst/>
                <a:cxnLst>
                  <a:cxn ang="0">
                    <a:pos x="292" y="62"/>
                  </a:cxn>
                  <a:cxn ang="0">
                    <a:pos x="311" y="5"/>
                  </a:cxn>
                  <a:cxn ang="0">
                    <a:pos x="335" y="0"/>
                  </a:cxn>
                  <a:cxn ang="0">
                    <a:pos x="361" y="13"/>
                  </a:cxn>
                  <a:cxn ang="0">
                    <a:pos x="370" y="31"/>
                  </a:cxn>
                  <a:cxn ang="0">
                    <a:pos x="348" y="80"/>
                  </a:cxn>
                  <a:cxn ang="0">
                    <a:pos x="304" y="175"/>
                  </a:cxn>
                  <a:cxn ang="0">
                    <a:pos x="274" y="238"/>
                  </a:cxn>
                  <a:cxn ang="0">
                    <a:pos x="251" y="262"/>
                  </a:cxn>
                  <a:cxn ang="0">
                    <a:pos x="233" y="271"/>
                  </a:cxn>
                  <a:cxn ang="0">
                    <a:pos x="208" y="266"/>
                  </a:cxn>
                  <a:cxn ang="0">
                    <a:pos x="188" y="250"/>
                  </a:cxn>
                  <a:cxn ang="0">
                    <a:pos x="155" y="208"/>
                  </a:cxn>
                  <a:cxn ang="0">
                    <a:pos x="122" y="157"/>
                  </a:cxn>
                  <a:cxn ang="0">
                    <a:pos x="93" y="108"/>
                  </a:cxn>
                  <a:cxn ang="0">
                    <a:pos x="82" y="84"/>
                  </a:cxn>
                  <a:cxn ang="0">
                    <a:pos x="66" y="100"/>
                  </a:cxn>
                  <a:cxn ang="0">
                    <a:pos x="49" y="130"/>
                  </a:cxn>
                  <a:cxn ang="0">
                    <a:pos x="41" y="146"/>
                  </a:cxn>
                  <a:cxn ang="0">
                    <a:pos x="25" y="161"/>
                  </a:cxn>
                  <a:cxn ang="0">
                    <a:pos x="3" y="142"/>
                  </a:cxn>
                  <a:cxn ang="0">
                    <a:pos x="0" y="113"/>
                  </a:cxn>
                  <a:cxn ang="0">
                    <a:pos x="19" y="92"/>
                  </a:cxn>
                  <a:cxn ang="0">
                    <a:pos x="49" y="70"/>
                  </a:cxn>
                  <a:cxn ang="0">
                    <a:pos x="69" y="49"/>
                  </a:cxn>
                  <a:cxn ang="0">
                    <a:pos x="81" y="31"/>
                  </a:cxn>
                  <a:cxn ang="0">
                    <a:pos x="101" y="26"/>
                  </a:cxn>
                  <a:cxn ang="0">
                    <a:pos x="111" y="33"/>
                  </a:cxn>
                  <a:cxn ang="0">
                    <a:pos x="109" y="55"/>
                  </a:cxn>
                  <a:cxn ang="0">
                    <a:pos x="109" y="83"/>
                  </a:cxn>
                  <a:cxn ang="0">
                    <a:pos x="130" y="109"/>
                  </a:cxn>
                  <a:cxn ang="0">
                    <a:pos x="165" y="142"/>
                  </a:cxn>
                  <a:cxn ang="0">
                    <a:pos x="196" y="179"/>
                  </a:cxn>
                  <a:cxn ang="0">
                    <a:pos x="218" y="221"/>
                  </a:cxn>
                  <a:cxn ang="0">
                    <a:pos x="230" y="215"/>
                  </a:cxn>
                  <a:cxn ang="0">
                    <a:pos x="251" y="167"/>
                  </a:cxn>
                  <a:cxn ang="0">
                    <a:pos x="271" y="108"/>
                  </a:cxn>
                  <a:cxn ang="0">
                    <a:pos x="292" y="62"/>
                  </a:cxn>
                </a:cxnLst>
                <a:rect l="0" t="0" r="r" b="b"/>
                <a:pathLst>
                  <a:path w="370" h="271">
                    <a:moveTo>
                      <a:pt x="292" y="62"/>
                    </a:moveTo>
                    <a:lnTo>
                      <a:pt x="311" y="5"/>
                    </a:lnTo>
                    <a:lnTo>
                      <a:pt x="335" y="0"/>
                    </a:lnTo>
                    <a:lnTo>
                      <a:pt x="361" y="13"/>
                    </a:lnTo>
                    <a:lnTo>
                      <a:pt x="370" y="31"/>
                    </a:lnTo>
                    <a:lnTo>
                      <a:pt x="348" y="80"/>
                    </a:lnTo>
                    <a:lnTo>
                      <a:pt x="304" y="175"/>
                    </a:lnTo>
                    <a:lnTo>
                      <a:pt x="274" y="238"/>
                    </a:lnTo>
                    <a:lnTo>
                      <a:pt x="251" y="262"/>
                    </a:lnTo>
                    <a:lnTo>
                      <a:pt x="233" y="271"/>
                    </a:lnTo>
                    <a:lnTo>
                      <a:pt x="208" y="266"/>
                    </a:lnTo>
                    <a:lnTo>
                      <a:pt x="188" y="250"/>
                    </a:lnTo>
                    <a:lnTo>
                      <a:pt x="155" y="208"/>
                    </a:lnTo>
                    <a:lnTo>
                      <a:pt x="122" y="157"/>
                    </a:lnTo>
                    <a:lnTo>
                      <a:pt x="93" y="108"/>
                    </a:lnTo>
                    <a:lnTo>
                      <a:pt x="82" y="84"/>
                    </a:lnTo>
                    <a:lnTo>
                      <a:pt x="66" y="100"/>
                    </a:lnTo>
                    <a:lnTo>
                      <a:pt x="49" y="130"/>
                    </a:lnTo>
                    <a:lnTo>
                      <a:pt x="41" y="146"/>
                    </a:lnTo>
                    <a:lnTo>
                      <a:pt x="25" y="161"/>
                    </a:lnTo>
                    <a:lnTo>
                      <a:pt x="3" y="142"/>
                    </a:lnTo>
                    <a:lnTo>
                      <a:pt x="0" y="113"/>
                    </a:lnTo>
                    <a:lnTo>
                      <a:pt x="19" y="92"/>
                    </a:lnTo>
                    <a:lnTo>
                      <a:pt x="49" y="70"/>
                    </a:lnTo>
                    <a:lnTo>
                      <a:pt x="69" y="49"/>
                    </a:lnTo>
                    <a:lnTo>
                      <a:pt x="81" y="31"/>
                    </a:lnTo>
                    <a:lnTo>
                      <a:pt x="101" y="26"/>
                    </a:lnTo>
                    <a:lnTo>
                      <a:pt x="111" y="33"/>
                    </a:lnTo>
                    <a:lnTo>
                      <a:pt x="109" y="55"/>
                    </a:lnTo>
                    <a:lnTo>
                      <a:pt x="109" y="83"/>
                    </a:lnTo>
                    <a:lnTo>
                      <a:pt x="130" y="109"/>
                    </a:lnTo>
                    <a:lnTo>
                      <a:pt x="165" y="142"/>
                    </a:lnTo>
                    <a:lnTo>
                      <a:pt x="196" y="179"/>
                    </a:lnTo>
                    <a:lnTo>
                      <a:pt x="218" y="221"/>
                    </a:lnTo>
                    <a:lnTo>
                      <a:pt x="230" y="215"/>
                    </a:lnTo>
                    <a:lnTo>
                      <a:pt x="251" y="167"/>
                    </a:lnTo>
                    <a:lnTo>
                      <a:pt x="271" y="108"/>
                    </a:lnTo>
                    <a:lnTo>
                      <a:pt x="292" y="6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1" name="Freeform 77"/>
              <p:cNvSpPr>
                <a:spLocks/>
              </p:cNvSpPr>
              <p:nvPr/>
            </p:nvSpPr>
            <p:spPr bwMode="auto">
              <a:xfrm>
                <a:off x="4618038" y="4800600"/>
                <a:ext cx="382588" cy="466725"/>
              </a:xfrm>
              <a:custGeom>
                <a:avLst/>
                <a:gdLst/>
                <a:ahLst/>
                <a:cxnLst>
                  <a:cxn ang="0">
                    <a:pos x="50" y="0"/>
                  </a:cxn>
                  <a:cxn ang="0">
                    <a:pos x="108" y="6"/>
                  </a:cxn>
                  <a:cxn ang="0">
                    <a:pos x="179" y="12"/>
                  </a:cxn>
                  <a:cxn ang="0">
                    <a:pos x="228" y="24"/>
                  </a:cxn>
                  <a:cxn ang="0">
                    <a:pos x="238" y="37"/>
                  </a:cxn>
                  <a:cxn ang="0">
                    <a:pos x="241" y="54"/>
                  </a:cxn>
                  <a:cxn ang="0">
                    <a:pos x="236" y="74"/>
                  </a:cxn>
                  <a:cxn ang="0">
                    <a:pos x="212" y="110"/>
                  </a:cxn>
                  <a:cxn ang="0">
                    <a:pos x="167" y="168"/>
                  </a:cxn>
                  <a:cxn ang="0">
                    <a:pos x="141" y="197"/>
                  </a:cxn>
                  <a:cxn ang="0">
                    <a:pos x="137" y="219"/>
                  </a:cxn>
                  <a:cxn ang="0">
                    <a:pos x="145" y="234"/>
                  </a:cxn>
                  <a:cxn ang="0">
                    <a:pos x="170" y="248"/>
                  </a:cxn>
                  <a:cxn ang="0">
                    <a:pos x="213" y="261"/>
                  </a:cxn>
                  <a:cxn ang="0">
                    <a:pos x="230" y="267"/>
                  </a:cxn>
                  <a:cxn ang="0">
                    <a:pos x="230" y="288"/>
                  </a:cxn>
                  <a:cxn ang="0">
                    <a:pos x="203" y="294"/>
                  </a:cxn>
                  <a:cxn ang="0">
                    <a:pos x="151" y="276"/>
                  </a:cxn>
                  <a:cxn ang="0">
                    <a:pos x="104" y="252"/>
                  </a:cxn>
                  <a:cxn ang="0">
                    <a:pos x="76" y="248"/>
                  </a:cxn>
                  <a:cxn ang="0">
                    <a:pos x="60" y="236"/>
                  </a:cxn>
                  <a:cxn ang="0">
                    <a:pos x="66" y="211"/>
                  </a:cxn>
                  <a:cxn ang="0">
                    <a:pos x="96" y="193"/>
                  </a:cxn>
                  <a:cxn ang="0">
                    <a:pos x="116" y="182"/>
                  </a:cxn>
                  <a:cxn ang="0">
                    <a:pos x="135" y="157"/>
                  </a:cxn>
                  <a:cxn ang="0">
                    <a:pos x="145" y="128"/>
                  </a:cxn>
                  <a:cxn ang="0">
                    <a:pos x="159" y="99"/>
                  </a:cxn>
                  <a:cxn ang="0">
                    <a:pos x="179" y="77"/>
                  </a:cxn>
                  <a:cxn ang="0">
                    <a:pos x="192" y="64"/>
                  </a:cxn>
                  <a:cxn ang="0">
                    <a:pos x="182" y="64"/>
                  </a:cxn>
                  <a:cxn ang="0">
                    <a:pos x="149" y="69"/>
                  </a:cxn>
                  <a:cxn ang="0">
                    <a:pos x="87" y="62"/>
                  </a:cxn>
                  <a:cxn ang="0">
                    <a:pos x="47" y="54"/>
                  </a:cxn>
                  <a:cxn ang="0">
                    <a:pos x="4" y="44"/>
                  </a:cxn>
                  <a:cxn ang="0">
                    <a:pos x="0" y="15"/>
                  </a:cxn>
                  <a:cxn ang="0">
                    <a:pos x="21" y="3"/>
                  </a:cxn>
                  <a:cxn ang="0">
                    <a:pos x="50" y="0"/>
                  </a:cxn>
                </a:cxnLst>
                <a:rect l="0" t="0" r="r" b="b"/>
                <a:pathLst>
                  <a:path w="241" h="294">
                    <a:moveTo>
                      <a:pt x="50" y="0"/>
                    </a:moveTo>
                    <a:lnTo>
                      <a:pt x="108" y="6"/>
                    </a:lnTo>
                    <a:lnTo>
                      <a:pt x="179" y="12"/>
                    </a:lnTo>
                    <a:lnTo>
                      <a:pt x="228" y="24"/>
                    </a:lnTo>
                    <a:lnTo>
                      <a:pt x="238" y="37"/>
                    </a:lnTo>
                    <a:lnTo>
                      <a:pt x="241" y="54"/>
                    </a:lnTo>
                    <a:lnTo>
                      <a:pt x="236" y="74"/>
                    </a:lnTo>
                    <a:lnTo>
                      <a:pt x="212" y="110"/>
                    </a:lnTo>
                    <a:lnTo>
                      <a:pt x="167" y="168"/>
                    </a:lnTo>
                    <a:lnTo>
                      <a:pt x="141" y="197"/>
                    </a:lnTo>
                    <a:lnTo>
                      <a:pt x="137" y="219"/>
                    </a:lnTo>
                    <a:lnTo>
                      <a:pt x="145" y="234"/>
                    </a:lnTo>
                    <a:lnTo>
                      <a:pt x="170" y="248"/>
                    </a:lnTo>
                    <a:lnTo>
                      <a:pt x="213" y="261"/>
                    </a:lnTo>
                    <a:lnTo>
                      <a:pt x="230" y="267"/>
                    </a:lnTo>
                    <a:lnTo>
                      <a:pt x="230" y="288"/>
                    </a:lnTo>
                    <a:lnTo>
                      <a:pt x="203" y="294"/>
                    </a:lnTo>
                    <a:lnTo>
                      <a:pt x="151" y="276"/>
                    </a:lnTo>
                    <a:lnTo>
                      <a:pt x="104" y="252"/>
                    </a:lnTo>
                    <a:lnTo>
                      <a:pt x="76" y="248"/>
                    </a:lnTo>
                    <a:lnTo>
                      <a:pt x="60" y="236"/>
                    </a:lnTo>
                    <a:lnTo>
                      <a:pt x="66" y="211"/>
                    </a:lnTo>
                    <a:lnTo>
                      <a:pt x="96" y="193"/>
                    </a:lnTo>
                    <a:lnTo>
                      <a:pt x="116" y="182"/>
                    </a:lnTo>
                    <a:lnTo>
                      <a:pt x="135" y="157"/>
                    </a:lnTo>
                    <a:lnTo>
                      <a:pt x="145" y="128"/>
                    </a:lnTo>
                    <a:lnTo>
                      <a:pt x="159" y="99"/>
                    </a:lnTo>
                    <a:lnTo>
                      <a:pt x="179" y="77"/>
                    </a:lnTo>
                    <a:lnTo>
                      <a:pt x="192" y="64"/>
                    </a:lnTo>
                    <a:lnTo>
                      <a:pt x="182" y="64"/>
                    </a:lnTo>
                    <a:lnTo>
                      <a:pt x="149" y="69"/>
                    </a:lnTo>
                    <a:lnTo>
                      <a:pt x="87" y="62"/>
                    </a:lnTo>
                    <a:lnTo>
                      <a:pt x="47" y="54"/>
                    </a:lnTo>
                    <a:lnTo>
                      <a:pt x="4" y="44"/>
                    </a:lnTo>
                    <a:lnTo>
                      <a:pt x="0" y="15"/>
                    </a:lnTo>
                    <a:lnTo>
                      <a:pt x="21" y="3"/>
                    </a:lnTo>
                    <a:lnTo>
                      <a:pt x="5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2" name="Freeform 78"/>
              <p:cNvSpPr>
                <a:spLocks/>
              </p:cNvSpPr>
              <p:nvPr/>
            </p:nvSpPr>
            <p:spPr bwMode="auto">
              <a:xfrm>
                <a:off x="4638675" y="3695700"/>
                <a:ext cx="306388" cy="765175"/>
              </a:xfrm>
              <a:custGeom>
                <a:avLst/>
                <a:gdLst/>
                <a:ahLst/>
                <a:cxnLst>
                  <a:cxn ang="0">
                    <a:pos x="68" y="405"/>
                  </a:cxn>
                  <a:cxn ang="0">
                    <a:pos x="21" y="432"/>
                  </a:cxn>
                  <a:cxn ang="0">
                    <a:pos x="0" y="450"/>
                  </a:cxn>
                  <a:cxn ang="0">
                    <a:pos x="14" y="464"/>
                  </a:cxn>
                  <a:cxn ang="0">
                    <a:pos x="34" y="478"/>
                  </a:cxn>
                  <a:cxn ang="0">
                    <a:pos x="65" y="482"/>
                  </a:cxn>
                  <a:cxn ang="0">
                    <a:pos x="99" y="446"/>
                  </a:cxn>
                  <a:cxn ang="0">
                    <a:pos x="138" y="401"/>
                  </a:cxn>
                  <a:cxn ang="0">
                    <a:pos x="169" y="330"/>
                  </a:cxn>
                  <a:cxn ang="0">
                    <a:pos x="162" y="289"/>
                  </a:cxn>
                  <a:cxn ang="0">
                    <a:pos x="151" y="253"/>
                  </a:cxn>
                  <a:cxn ang="0">
                    <a:pos x="131" y="196"/>
                  </a:cxn>
                  <a:cxn ang="0">
                    <a:pos x="120" y="141"/>
                  </a:cxn>
                  <a:cxn ang="0">
                    <a:pos x="123" y="111"/>
                  </a:cxn>
                  <a:cxn ang="0">
                    <a:pos x="138" y="88"/>
                  </a:cxn>
                  <a:cxn ang="0">
                    <a:pos x="175" y="81"/>
                  </a:cxn>
                  <a:cxn ang="0">
                    <a:pos x="193" y="70"/>
                  </a:cxn>
                  <a:cxn ang="0">
                    <a:pos x="190" y="56"/>
                  </a:cxn>
                  <a:cxn ang="0">
                    <a:pos x="183" y="48"/>
                  </a:cxn>
                  <a:cxn ang="0">
                    <a:pos x="167" y="55"/>
                  </a:cxn>
                  <a:cxn ang="0">
                    <a:pos x="137" y="67"/>
                  </a:cxn>
                  <a:cxn ang="0">
                    <a:pos x="134" y="60"/>
                  </a:cxn>
                  <a:cxn ang="0">
                    <a:pos x="155" y="35"/>
                  </a:cxn>
                  <a:cxn ang="0">
                    <a:pos x="166" y="20"/>
                  </a:cxn>
                  <a:cxn ang="0">
                    <a:pos x="162" y="11"/>
                  </a:cxn>
                  <a:cxn ang="0">
                    <a:pos x="148" y="0"/>
                  </a:cxn>
                  <a:cxn ang="0">
                    <a:pos x="136" y="5"/>
                  </a:cxn>
                  <a:cxn ang="0">
                    <a:pos x="128" y="22"/>
                  </a:cxn>
                  <a:cxn ang="0">
                    <a:pos x="115" y="65"/>
                  </a:cxn>
                  <a:cxn ang="0">
                    <a:pos x="104" y="75"/>
                  </a:cxn>
                  <a:cxn ang="0">
                    <a:pos x="86" y="74"/>
                  </a:cxn>
                  <a:cxn ang="0">
                    <a:pos x="57" y="60"/>
                  </a:cxn>
                  <a:cxn ang="0">
                    <a:pos x="46" y="67"/>
                  </a:cxn>
                  <a:cxn ang="0">
                    <a:pos x="49" y="88"/>
                  </a:cxn>
                  <a:cxn ang="0">
                    <a:pos x="76" y="95"/>
                  </a:cxn>
                  <a:cxn ang="0">
                    <a:pos x="99" y="101"/>
                  </a:cxn>
                  <a:cxn ang="0">
                    <a:pos x="99" y="116"/>
                  </a:cxn>
                  <a:cxn ang="0">
                    <a:pos x="97" y="145"/>
                  </a:cxn>
                  <a:cxn ang="0">
                    <a:pos x="99" y="179"/>
                  </a:cxn>
                  <a:cxn ang="0">
                    <a:pos x="109" y="230"/>
                  </a:cxn>
                  <a:cxn ang="0">
                    <a:pos x="123" y="271"/>
                  </a:cxn>
                  <a:cxn ang="0">
                    <a:pos x="125" y="309"/>
                  </a:cxn>
                  <a:cxn ang="0">
                    <a:pos x="128" y="337"/>
                  </a:cxn>
                  <a:cxn ang="0">
                    <a:pos x="110" y="365"/>
                  </a:cxn>
                  <a:cxn ang="0">
                    <a:pos x="84" y="390"/>
                  </a:cxn>
                  <a:cxn ang="0">
                    <a:pos x="68" y="405"/>
                  </a:cxn>
                </a:cxnLst>
                <a:rect l="0" t="0" r="r" b="b"/>
                <a:pathLst>
                  <a:path w="193" h="482">
                    <a:moveTo>
                      <a:pt x="68" y="405"/>
                    </a:moveTo>
                    <a:lnTo>
                      <a:pt x="21" y="432"/>
                    </a:lnTo>
                    <a:lnTo>
                      <a:pt x="0" y="450"/>
                    </a:lnTo>
                    <a:lnTo>
                      <a:pt x="14" y="464"/>
                    </a:lnTo>
                    <a:lnTo>
                      <a:pt x="34" y="478"/>
                    </a:lnTo>
                    <a:lnTo>
                      <a:pt x="65" y="482"/>
                    </a:lnTo>
                    <a:lnTo>
                      <a:pt x="99" y="446"/>
                    </a:lnTo>
                    <a:lnTo>
                      <a:pt x="138" y="401"/>
                    </a:lnTo>
                    <a:lnTo>
                      <a:pt x="169" y="330"/>
                    </a:lnTo>
                    <a:lnTo>
                      <a:pt x="162" y="289"/>
                    </a:lnTo>
                    <a:lnTo>
                      <a:pt x="151" y="253"/>
                    </a:lnTo>
                    <a:lnTo>
                      <a:pt x="131" y="196"/>
                    </a:lnTo>
                    <a:lnTo>
                      <a:pt x="120" y="141"/>
                    </a:lnTo>
                    <a:lnTo>
                      <a:pt x="123" y="111"/>
                    </a:lnTo>
                    <a:lnTo>
                      <a:pt x="138" y="88"/>
                    </a:lnTo>
                    <a:lnTo>
                      <a:pt x="175" y="81"/>
                    </a:lnTo>
                    <a:lnTo>
                      <a:pt x="193" y="70"/>
                    </a:lnTo>
                    <a:lnTo>
                      <a:pt x="190" y="56"/>
                    </a:lnTo>
                    <a:lnTo>
                      <a:pt x="183" y="48"/>
                    </a:lnTo>
                    <a:lnTo>
                      <a:pt x="167" y="55"/>
                    </a:lnTo>
                    <a:lnTo>
                      <a:pt x="137" y="67"/>
                    </a:lnTo>
                    <a:lnTo>
                      <a:pt x="134" y="60"/>
                    </a:lnTo>
                    <a:lnTo>
                      <a:pt x="155" y="35"/>
                    </a:lnTo>
                    <a:lnTo>
                      <a:pt x="166" y="20"/>
                    </a:lnTo>
                    <a:lnTo>
                      <a:pt x="162" y="11"/>
                    </a:lnTo>
                    <a:lnTo>
                      <a:pt x="148" y="0"/>
                    </a:lnTo>
                    <a:lnTo>
                      <a:pt x="136" y="5"/>
                    </a:lnTo>
                    <a:lnTo>
                      <a:pt x="128" y="22"/>
                    </a:lnTo>
                    <a:lnTo>
                      <a:pt x="115" y="65"/>
                    </a:lnTo>
                    <a:lnTo>
                      <a:pt x="104" y="75"/>
                    </a:lnTo>
                    <a:lnTo>
                      <a:pt x="86" y="74"/>
                    </a:lnTo>
                    <a:lnTo>
                      <a:pt x="57" y="60"/>
                    </a:lnTo>
                    <a:lnTo>
                      <a:pt x="46" y="67"/>
                    </a:lnTo>
                    <a:lnTo>
                      <a:pt x="49" y="88"/>
                    </a:lnTo>
                    <a:lnTo>
                      <a:pt x="76" y="95"/>
                    </a:lnTo>
                    <a:lnTo>
                      <a:pt x="99" y="101"/>
                    </a:lnTo>
                    <a:lnTo>
                      <a:pt x="99" y="116"/>
                    </a:lnTo>
                    <a:lnTo>
                      <a:pt x="97" y="145"/>
                    </a:lnTo>
                    <a:lnTo>
                      <a:pt x="99" y="179"/>
                    </a:lnTo>
                    <a:lnTo>
                      <a:pt x="109" y="230"/>
                    </a:lnTo>
                    <a:lnTo>
                      <a:pt x="123" y="271"/>
                    </a:lnTo>
                    <a:lnTo>
                      <a:pt x="125" y="309"/>
                    </a:lnTo>
                    <a:lnTo>
                      <a:pt x="128" y="337"/>
                    </a:lnTo>
                    <a:lnTo>
                      <a:pt x="110" y="365"/>
                    </a:lnTo>
                    <a:lnTo>
                      <a:pt x="84" y="390"/>
                    </a:lnTo>
                    <a:lnTo>
                      <a:pt x="68" y="40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8" name="Gruppe 288"/>
            <p:cNvGrpSpPr/>
            <p:nvPr/>
          </p:nvGrpSpPr>
          <p:grpSpPr>
            <a:xfrm>
              <a:off x="2045604" y="2629580"/>
              <a:ext cx="1554508" cy="828166"/>
              <a:chOff x="2045604" y="2629580"/>
              <a:chExt cx="1554508" cy="828166"/>
            </a:xfrm>
          </p:grpSpPr>
          <p:grpSp>
            <p:nvGrpSpPr>
              <p:cNvPr id="9" name="Gruppe 251"/>
              <p:cNvGrpSpPr/>
              <p:nvPr/>
            </p:nvGrpSpPr>
            <p:grpSpPr>
              <a:xfrm>
                <a:off x="2045604" y="3079524"/>
                <a:ext cx="364332" cy="378222"/>
                <a:chOff x="2074632" y="3050496"/>
                <a:chExt cx="364332" cy="378222"/>
              </a:xfrm>
            </p:grpSpPr>
            <p:sp>
              <p:nvSpPr>
                <p:cNvPr id="136" name="Freeform 5"/>
                <p:cNvSpPr>
                  <a:spLocks/>
                </p:cNvSpPr>
                <p:nvPr/>
              </p:nvSpPr>
              <p:spPr bwMode="auto">
                <a:xfrm>
                  <a:off x="2078204" y="3055259"/>
                  <a:ext cx="352426" cy="362347"/>
                </a:xfrm>
                <a:custGeom>
                  <a:avLst/>
                  <a:gdLst/>
                  <a:ahLst/>
                  <a:cxnLst>
                    <a:cxn ang="0">
                      <a:pos x="268" y="5"/>
                    </a:cxn>
                    <a:cxn ang="0">
                      <a:pos x="358" y="57"/>
                    </a:cxn>
                    <a:cxn ang="0">
                      <a:pos x="424" y="84"/>
                    </a:cxn>
                    <a:cxn ang="0">
                      <a:pos x="457" y="88"/>
                    </a:cxn>
                    <a:cxn ang="0">
                      <a:pos x="514" y="75"/>
                    </a:cxn>
                    <a:cxn ang="0">
                      <a:pos x="586" y="56"/>
                    </a:cxn>
                    <a:cxn ang="0">
                      <a:pos x="672" y="16"/>
                    </a:cxn>
                    <a:cxn ang="0">
                      <a:pos x="712" y="1"/>
                    </a:cxn>
                    <a:cxn ang="0">
                      <a:pos x="762" y="0"/>
                    </a:cxn>
                    <a:cxn ang="0">
                      <a:pos x="807" y="1"/>
                    </a:cxn>
                    <a:cxn ang="0">
                      <a:pos x="854" y="16"/>
                    </a:cxn>
                    <a:cxn ang="0">
                      <a:pos x="888" y="56"/>
                    </a:cxn>
                    <a:cxn ang="0">
                      <a:pos x="812" y="50"/>
                    </a:cxn>
                    <a:cxn ang="0">
                      <a:pos x="771" y="64"/>
                    </a:cxn>
                    <a:cxn ang="0">
                      <a:pos x="747" y="71"/>
                    </a:cxn>
                    <a:cxn ang="0">
                      <a:pos x="716" y="101"/>
                    </a:cxn>
                    <a:cxn ang="0">
                      <a:pos x="676" y="140"/>
                    </a:cxn>
                    <a:cxn ang="0">
                      <a:pos x="642" y="190"/>
                    </a:cxn>
                    <a:cxn ang="0">
                      <a:pos x="610" y="250"/>
                    </a:cxn>
                    <a:cxn ang="0">
                      <a:pos x="555" y="362"/>
                    </a:cxn>
                    <a:cxn ang="0">
                      <a:pos x="503" y="456"/>
                    </a:cxn>
                    <a:cxn ang="0">
                      <a:pos x="475" y="519"/>
                    </a:cxn>
                    <a:cxn ang="0">
                      <a:pos x="457" y="587"/>
                    </a:cxn>
                    <a:cxn ang="0">
                      <a:pos x="443" y="667"/>
                    </a:cxn>
                    <a:cxn ang="0">
                      <a:pos x="436" y="746"/>
                    </a:cxn>
                    <a:cxn ang="0">
                      <a:pos x="432" y="821"/>
                    </a:cxn>
                    <a:cxn ang="0">
                      <a:pos x="427" y="872"/>
                    </a:cxn>
                    <a:cxn ang="0">
                      <a:pos x="371" y="803"/>
                    </a:cxn>
                    <a:cxn ang="0">
                      <a:pos x="322" y="728"/>
                    </a:cxn>
                    <a:cxn ang="0">
                      <a:pos x="290" y="702"/>
                    </a:cxn>
                    <a:cxn ang="0">
                      <a:pos x="262" y="685"/>
                    </a:cxn>
                    <a:cxn ang="0">
                      <a:pos x="231" y="689"/>
                    </a:cxn>
                    <a:cxn ang="0">
                      <a:pos x="194" y="708"/>
                    </a:cxn>
                    <a:cxn ang="0">
                      <a:pos x="147" y="750"/>
                    </a:cxn>
                    <a:cxn ang="0">
                      <a:pos x="101" y="803"/>
                    </a:cxn>
                    <a:cxn ang="0">
                      <a:pos x="71" y="863"/>
                    </a:cxn>
                    <a:cxn ang="0">
                      <a:pos x="45" y="913"/>
                    </a:cxn>
                    <a:cxn ang="0">
                      <a:pos x="26" y="863"/>
                    </a:cxn>
                    <a:cxn ang="0">
                      <a:pos x="16" y="794"/>
                    </a:cxn>
                    <a:cxn ang="0">
                      <a:pos x="1" y="708"/>
                    </a:cxn>
                    <a:cxn ang="0">
                      <a:pos x="0" y="645"/>
                    </a:cxn>
                    <a:cxn ang="0">
                      <a:pos x="9" y="572"/>
                    </a:cxn>
                    <a:cxn ang="0">
                      <a:pos x="24" y="504"/>
                    </a:cxn>
                    <a:cxn ang="0">
                      <a:pos x="57" y="419"/>
                    </a:cxn>
                    <a:cxn ang="0">
                      <a:pos x="101" y="333"/>
                    </a:cxn>
                    <a:cxn ang="0">
                      <a:pos x="170" y="262"/>
                    </a:cxn>
                    <a:cxn ang="0">
                      <a:pos x="227" y="201"/>
                    </a:cxn>
                    <a:cxn ang="0">
                      <a:pos x="253" y="147"/>
                    </a:cxn>
                    <a:cxn ang="0">
                      <a:pos x="268" y="84"/>
                    </a:cxn>
                    <a:cxn ang="0">
                      <a:pos x="268" y="5"/>
                    </a:cxn>
                  </a:cxnLst>
                  <a:rect l="0" t="0" r="r" b="b"/>
                  <a:pathLst>
                    <a:path w="888" h="913">
                      <a:moveTo>
                        <a:pt x="268" y="5"/>
                      </a:moveTo>
                      <a:lnTo>
                        <a:pt x="358" y="57"/>
                      </a:lnTo>
                      <a:lnTo>
                        <a:pt x="424" y="84"/>
                      </a:lnTo>
                      <a:lnTo>
                        <a:pt x="457" y="88"/>
                      </a:lnTo>
                      <a:lnTo>
                        <a:pt x="514" y="75"/>
                      </a:lnTo>
                      <a:lnTo>
                        <a:pt x="586" y="56"/>
                      </a:lnTo>
                      <a:lnTo>
                        <a:pt x="672" y="16"/>
                      </a:lnTo>
                      <a:lnTo>
                        <a:pt x="712" y="1"/>
                      </a:lnTo>
                      <a:lnTo>
                        <a:pt x="762" y="0"/>
                      </a:lnTo>
                      <a:lnTo>
                        <a:pt x="807" y="1"/>
                      </a:lnTo>
                      <a:lnTo>
                        <a:pt x="854" y="16"/>
                      </a:lnTo>
                      <a:lnTo>
                        <a:pt x="888" y="56"/>
                      </a:lnTo>
                      <a:lnTo>
                        <a:pt x="812" y="50"/>
                      </a:lnTo>
                      <a:lnTo>
                        <a:pt x="771" y="64"/>
                      </a:lnTo>
                      <a:lnTo>
                        <a:pt x="747" y="71"/>
                      </a:lnTo>
                      <a:lnTo>
                        <a:pt x="716" y="101"/>
                      </a:lnTo>
                      <a:lnTo>
                        <a:pt x="676" y="140"/>
                      </a:lnTo>
                      <a:lnTo>
                        <a:pt x="642" y="190"/>
                      </a:lnTo>
                      <a:lnTo>
                        <a:pt x="610" y="250"/>
                      </a:lnTo>
                      <a:lnTo>
                        <a:pt x="555" y="362"/>
                      </a:lnTo>
                      <a:lnTo>
                        <a:pt x="503" y="456"/>
                      </a:lnTo>
                      <a:lnTo>
                        <a:pt x="475" y="519"/>
                      </a:lnTo>
                      <a:lnTo>
                        <a:pt x="457" y="587"/>
                      </a:lnTo>
                      <a:lnTo>
                        <a:pt x="443" y="667"/>
                      </a:lnTo>
                      <a:lnTo>
                        <a:pt x="436" y="746"/>
                      </a:lnTo>
                      <a:lnTo>
                        <a:pt x="432" y="821"/>
                      </a:lnTo>
                      <a:lnTo>
                        <a:pt x="427" y="872"/>
                      </a:lnTo>
                      <a:lnTo>
                        <a:pt x="371" y="803"/>
                      </a:lnTo>
                      <a:lnTo>
                        <a:pt x="322" y="728"/>
                      </a:lnTo>
                      <a:lnTo>
                        <a:pt x="290" y="702"/>
                      </a:lnTo>
                      <a:lnTo>
                        <a:pt x="262" y="685"/>
                      </a:lnTo>
                      <a:lnTo>
                        <a:pt x="231" y="689"/>
                      </a:lnTo>
                      <a:lnTo>
                        <a:pt x="194" y="708"/>
                      </a:lnTo>
                      <a:lnTo>
                        <a:pt x="147" y="750"/>
                      </a:lnTo>
                      <a:lnTo>
                        <a:pt x="101" y="803"/>
                      </a:lnTo>
                      <a:lnTo>
                        <a:pt x="71" y="863"/>
                      </a:lnTo>
                      <a:lnTo>
                        <a:pt x="45" y="913"/>
                      </a:lnTo>
                      <a:lnTo>
                        <a:pt x="26" y="863"/>
                      </a:lnTo>
                      <a:lnTo>
                        <a:pt x="16" y="794"/>
                      </a:lnTo>
                      <a:lnTo>
                        <a:pt x="1" y="708"/>
                      </a:lnTo>
                      <a:lnTo>
                        <a:pt x="0" y="645"/>
                      </a:lnTo>
                      <a:lnTo>
                        <a:pt x="9" y="572"/>
                      </a:lnTo>
                      <a:lnTo>
                        <a:pt x="24" y="504"/>
                      </a:lnTo>
                      <a:lnTo>
                        <a:pt x="57" y="419"/>
                      </a:lnTo>
                      <a:lnTo>
                        <a:pt x="101" y="333"/>
                      </a:lnTo>
                      <a:lnTo>
                        <a:pt x="170" y="262"/>
                      </a:lnTo>
                      <a:lnTo>
                        <a:pt x="227" y="201"/>
                      </a:lnTo>
                      <a:lnTo>
                        <a:pt x="253" y="147"/>
                      </a:lnTo>
                      <a:lnTo>
                        <a:pt x="268" y="84"/>
                      </a:lnTo>
                      <a:lnTo>
                        <a:pt x="268" y="5"/>
                      </a:lnTo>
                      <a:close/>
                    </a:path>
                  </a:pathLst>
                </a:custGeom>
                <a:solidFill>
                  <a:srgbClr val="6699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7" name="Freeform 6"/>
                <p:cNvSpPr>
                  <a:spLocks/>
                </p:cNvSpPr>
                <p:nvPr/>
              </p:nvSpPr>
              <p:spPr bwMode="auto">
                <a:xfrm>
                  <a:off x="2079395" y="3050496"/>
                  <a:ext cx="359569" cy="247650"/>
                </a:xfrm>
                <a:custGeom>
                  <a:avLst/>
                  <a:gdLst/>
                  <a:ahLst/>
                  <a:cxnLst>
                    <a:cxn ang="0">
                      <a:pos x="318" y="36"/>
                    </a:cxn>
                    <a:cxn ang="0">
                      <a:pos x="411" y="81"/>
                    </a:cxn>
                    <a:cxn ang="0">
                      <a:pos x="499" y="81"/>
                    </a:cxn>
                    <a:cxn ang="0">
                      <a:pos x="627" y="32"/>
                    </a:cxn>
                    <a:cxn ang="0">
                      <a:pos x="750" y="2"/>
                    </a:cxn>
                    <a:cxn ang="0">
                      <a:pos x="880" y="46"/>
                    </a:cxn>
                    <a:cxn ang="0">
                      <a:pos x="841" y="70"/>
                    </a:cxn>
                    <a:cxn ang="0">
                      <a:pos x="742" y="92"/>
                    </a:cxn>
                    <a:cxn ang="0">
                      <a:pos x="643" y="210"/>
                    </a:cxn>
                    <a:cxn ang="0">
                      <a:pos x="529" y="433"/>
                    </a:cxn>
                    <a:cxn ang="0">
                      <a:pos x="522" y="413"/>
                    </a:cxn>
                    <a:cxn ang="0">
                      <a:pos x="598" y="254"/>
                    </a:cxn>
                    <a:cxn ang="0">
                      <a:pos x="675" y="137"/>
                    </a:cxn>
                    <a:cxn ang="0">
                      <a:pos x="750" y="68"/>
                    </a:cxn>
                    <a:cxn ang="0">
                      <a:pos x="849" y="59"/>
                    </a:cxn>
                    <a:cxn ang="0">
                      <a:pos x="842" y="39"/>
                    </a:cxn>
                    <a:cxn ang="0">
                      <a:pos x="727" y="19"/>
                    </a:cxn>
                    <a:cxn ang="0">
                      <a:pos x="619" y="59"/>
                    </a:cxn>
                    <a:cxn ang="0">
                      <a:pos x="517" y="100"/>
                    </a:cxn>
                    <a:cxn ang="0">
                      <a:pos x="367" y="91"/>
                    </a:cxn>
                    <a:cxn ang="0">
                      <a:pos x="275" y="43"/>
                    </a:cxn>
                    <a:cxn ang="0">
                      <a:pos x="269" y="140"/>
                    </a:cxn>
                    <a:cxn ang="0">
                      <a:pos x="230" y="221"/>
                    </a:cxn>
                    <a:cxn ang="0">
                      <a:pos x="133" y="326"/>
                    </a:cxn>
                    <a:cxn ang="0">
                      <a:pos x="67" y="433"/>
                    </a:cxn>
                    <a:cxn ang="0">
                      <a:pos x="18" y="563"/>
                    </a:cxn>
                    <a:cxn ang="0">
                      <a:pos x="0" y="550"/>
                    </a:cxn>
                    <a:cxn ang="0">
                      <a:pos x="52" y="417"/>
                    </a:cxn>
                    <a:cxn ang="0">
                      <a:pos x="120" y="308"/>
                    </a:cxn>
                    <a:cxn ang="0">
                      <a:pos x="193" y="235"/>
                    </a:cxn>
                    <a:cxn ang="0">
                      <a:pos x="246" y="149"/>
                    </a:cxn>
                    <a:cxn ang="0">
                      <a:pos x="257" y="57"/>
                    </a:cxn>
                    <a:cxn ang="0">
                      <a:pos x="267" y="0"/>
                    </a:cxn>
                  </a:cxnLst>
                  <a:rect l="0" t="0" r="r" b="b"/>
                  <a:pathLst>
                    <a:path w="906" h="624">
                      <a:moveTo>
                        <a:pt x="267" y="0"/>
                      </a:moveTo>
                      <a:lnTo>
                        <a:pt x="318" y="36"/>
                      </a:lnTo>
                      <a:lnTo>
                        <a:pt x="363" y="62"/>
                      </a:lnTo>
                      <a:lnTo>
                        <a:pt x="411" y="81"/>
                      </a:lnTo>
                      <a:lnTo>
                        <a:pt x="454" y="91"/>
                      </a:lnTo>
                      <a:lnTo>
                        <a:pt x="499" y="81"/>
                      </a:lnTo>
                      <a:lnTo>
                        <a:pt x="574" y="59"/>
                      </a:lnTo>
                      <a:lnTo>
                        <a:pt x="627" y="32"/>
                      </a:lnTo>
                      <a:lnTo>
                        <a:pt x="695" y="8"/>
                      </a:lnTo>
                      <a:lnTo>
                        <a:pt x="750" y="2"/>
                      </a:lnTo>
                      <a:lnTo>
                        <a:pt x="834" y="12"/>
                      </a:lnTo>
                      <a:lnTo>
                        <a:pt x="880" y="46"/>
                      </a:lnTo>
                      <a:lnTo>
                        <a:pt x="906" y="76"/>
                      </a:lnTo>
                      <a:lnTo>
                        <a:pt x="841" y="70"/>
                      </a:lnTo>
                      <a:lnTo>
                        <a:pt x="789" y="74"/>
                      </a:lnTo>
                      <a:lnTo>
                        <a:pt x="742" y="92"/>
                      </a:lnTo>
                      <a:lnTo>
                        <a:pt x="697" y="140"/>
                      </a:lnTo>
                      <a:lnTo>
                        <a:pt x="643" y="210"/>
                      </a:lnTo>
                      <a:lnTo>
                        <a:pt x="579" y="337"/>
                      </a:lnTo>
                      <a:lnTo>
                        <a:pt x="529" y="433"/>
                      </a:lnTo>
                      <a:lnTo>
                        <a:pt x="464" y="563"/>
                      </a:lnTo>
                      <a:lnTo>
                        <a:pt x="522" y="413"/>
                      </a:lnTo>
                      <a:lnTo>
                        <a:pt x="560" y="333"/>
                      </a:lnTo>
                      <a:lnTo>
                        <a:pt x="598" y="254"/>
                      </a:lnTo>
                      <a:lnTo>
                        <a:pt x="638" y="187"/>
                      </a:lnTo>
                      <a:lnTo>
                        <a:pt x="675" y="137"/>
                      </a:lnTo>
                      <a:lnTo>
                        <a:pt x="712" y="95"/>
                      </a:lnTo>
                      <a:lnTo>
                        <a:pt x="750" y="68"/>
                      </a:lnTo>
                      <a:lnTo>
                        <a:pt x="793" y="59"/>
                      </a:lnTo>
                      <a:lnTo>
                        <a:pt x="849" y="59"/>
                      </a:lnTo>
                      <a:lnTo>
                        <a:pt x="864" y="57"/>
                      </a:lnTo>
                      <a:lnTo>
                        <a:pt x="842" y="39"/>
                      </a:lnTo>
                      <a:lnTo>
                        <a:pt x="803" y="24"/>
                      </a:lnTo>
                      <a:lnTo>
                        <a:pt x="727" y="19"/>
                      </a:lnTo>
                      <a:lnTo>
                        <a:pt x="683" y="28"/>
                      </a:lnTo>
                      <a:lnTo>
                        <a:pt x="619" y="59"/>
                      </a:lnTo>
                      <a:lnTo>
                        <a:pt x="568" y="85"/>
                      </a:lnTo>
                      <a:lnTo>
                        <a:pt x="517" y="100"/>
                      </a:lnTo>
                      <a:lnTo>
                        <a:pt x="433" y="111"/>
                      </a:lnTo>
                      <a:lnTo>
                        <a:pt x="367" y="91"/>
                      </a:lnTo>
                      <a:lnTo>
                        <a:pt x="294" y="51"/>
                      </a:lnTo>
                      <a:lnTo>
                        <a:pt x="275" y="43"/>
                      </a:lnTo>
                      <a:lnTo>
                        <a:pt x="275" y="92"/>
                      </a:lnTo>
                      <a:lnTo>
                        <a:pt x="269" y="140"/>
                      </a:lnTo>
                      <a:lnTo>
                        <a:pt x="254" y="176"/>
                      </a:lnTo>
                      <a:lnTo>
                        <a:pt x="230" y="221"/>
                      </a:lnTo>
                      <a:lnTo>
                        <a:pt x="188" y="265"/>
                      </a:lnTo>
                      <a:lnTo>
                        <a:pt x="133" y="326"/>
                      </a:lnTo>
                      <a:lnTo>
                        <a:pt x="91" y="383"/>
                      </a:lnTo>
                      <a:lnTo>
                        <a:pt x="67" y="433"/>
                      </a:lnTo>
                      <a:lnTo>
                        <a:pt x="34" y="504"/>
                      </a:lnTo>
                      <a:lnTo>
                        <a:pt x="18" y="563"/>
                      </a:lnTo>
                      <a:lnTo>
                        <a:pt x="12" y="624"/>
                      </a:lnTo>
                      <a:lnTo>
                        <a:pt x="0" y="550"/>
                      </a:lnTo>
                      <a:lnTo>
                        <a:pt x="22" y="481"/>
                      </a:lnTo>
                      <a:lnTo>
                        <a:pt x="52" y="417"/>
                      </a:lnTo>
                      <a:lnTo>
                        <a:pt x="82" y="354"/>
                      </a:lnTo>
                      <a:lnTo>
                        <a:pt x="120" y="308"/>
                      </a:lnTo>
                      <a:lnTo>
                        <a:pt x="155" y="273"/>
                      </a:lnTo>
                      <a:lnTo>
                        <a:pt x="193" y="235"/>
                      </a:lnTo>
                      <a:lnTo>
                        <a:pt x="224" y="193"/>
                      </a:lnTo>
                      <a:lnTo>
                        <a:pt x="246" y="149"/>
                      </a:lnTo>
                      <a:lnTo>
                        <a:pt x="254" y="103"/>
                      </a:lnTo>
                      <a:lnTo>
                        <a:pt x="257" y="57"/>
                      </a:lnTo>
                      <a:lnTo>
                        <a:pt x="250" y="12"/>
                      </a:lnTo>
                      <a:lnTo>
                        <a:pt x="267" y="0"/>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8" name="Freeform 7"/>
                <p:cNvSpPr>
                  <a:spLocks/>
                </p:cNvSpPr>
                <p:nvPr/>
              </p:nvSpPr>
              <p:spPr bwMode="auto">
                <a:xfrm>
                  <a:off x="2150832" y="3166384"/>
                  <a:ext cx="114300" cy="87313"/>
                </a:xfrm>
                <a:custGeom>
                  <a:avLst/>
                  <a:gdLst/>
                  <a:ahLst/>
                  <a:cxnLst>
                    <a:cxn ang="0">
                      <a:pos x="5" y="105"/>
                    </a:cxn>
                    <a:cxn ang="0">
                      <a:pos x="38" y="59"/>
                    </a:cxn>
                    <a:cxn ang="0">
                      <a:pos x="92" y="20"/>
                    </a:cxn>
                    <a:cxn ang="0">
                      <a:pos x="137" y="6"/>
                    </a:cxn>
                    <a:cxn ang="0">
                      <a:pos x="184" y="0"/>
                    </a:cxn>
                    <a:cxn ang="0">
                      <a:pos x="221" y="6"/>
                    </a:cxn>
                    <a:cxn ang="0">
                      <a:pos x="259" y="20"/>
                    </a:cxn>
                    <a:cxn ang="0">
                      <a:pos x="280" y="45"/>
                    </a:cxn>
                    <a:cxn ang="0">
                      <a:pos x="288" y="81"/>
                    </a:cxn>
                    <a:cxn ang="0">
                      <a:pos x="280" y="125"/>
                    </a:cxn>
                    <a:cxn ang="0">
                      <a:pos x="261" y="163"/>
                    </a:cxn>
                    <a:cxn ang="0">
                      <a:pos x="223" y="206"/>
                    </a:cxn>
                    <a:cxn ang="0">
                      <a:pos x="190" y="220"/>
                    </a:cxn>
                    <a:cxn ang="0">
                      <a:pos x="223" y="175"/>
                    </a:cxn>
                    <a:cxn ang="0">
                      <a:pos x="244" y="122"/>
                    </a:cxn>
                    <a:cxn ang="0">
                      <a:pos x="253" y="86"/>
                    </a:cxn>
                    <a:cxn ang="0">
                      <a:pos x="244" y="60"/>
                    </a:cxn>
                    <a:cxn ang="0">
                      <a:pos x="234" y="45"/>
                    </a:cxn>
                    <a:cxn ang="0">
                      <a:pos x="202" y="27"/>
                    </a:cxn>
                    <a:cxn ang="0">
                      <a:pos x="167" y="24"/>
                    </a:cxn>
                    <a:cxn ang="0">
                      <a:pos x="137" y="32"/>
                    </a:cxn>
                    <a:cxn ang="0">
                      <a:pos x="103" y="42"/>
                    </a:cxn>
                    <a:cxn ang="0">
                      <a:pos x="65" y="68"/>
                    </a:cxn>
                    <a:cxn ang="0">
                      <a:pos x="35" y="105"/>
                    </a:cxn>
                    <a:cxn ang="0">
                      <a:pos x="11" y="143"/>
                    </a:cxn>
                    <a:cxn ang="0">
                      <a:pos x="0" y="188"/>
                    </a:cxn>
                    <a:cxn ang="0">
                      <a:pos x="5" y="105"/>
                    </a:cxn>
                  </a:cxnLst>
                  <a:rect l="0" t="0" r="r" b="b"/>
                  <a:pathLst>
                    <a:path w="288" h="220">
                      <a:moveTo>
                        <a:pt x="5" y="105"/>
                      </a:moveTo>
                      <a:lnTo>
                        <a:pt x="38" y="59"/>
                      </a:lnTo>
                      <a:lnTo>
                        <a:pt x="92" y="20"/>
                      </a:lnTo>
                      <a:lnTo>
                        <a:pt x="137" y="6"/>
                      </a:lnTo>
                      <a:lnTo>
                        <a:pt x="184" y="0"/>
                      </a:lnTo>
                      <a:lnTo>
                        <a:pt x="221" y="6"/>
                      </a:lnTo>
                      <a:lnTo>
                        <a:pt x="259" y="20"/>
                      </a:lnTo>
                      <a:lnTo>
                        <a:pt x="280" y="45"/>
                      </a:lnTo>
                      <a:lnTo>
                        <a:pt x="288" y="81"/>
                      </a:lnTo>
                      <a:lnTo>
                        <a:pt x="280" y="125"/>
                      </a:lnTo>
                      <a:lnTo>
                        <a:pt x="261" y="163"/>
                      </a:lnTo>
                      <a:lnTo>
                        <a:pt x="223" y="206"/>
                      </a:lnTo>
                      <a:lnTo>
                        <a:pt x="190" y="220"/>
                      </a:lnTo>
                      <a:lnTo>
                        <a:pt x="223" y="175"/>
                      </a:lnTo>
                      <a:lnTo>
                        <a:pt x="244" y="122"/>
                      </a:lnTo>
                      <a:lnTo>
                        <a:pt x="253" y="86"/>
                      </a:lnTo>
                      <a:lnTo>
                        <a:pt x="244" y="60"/>
                      </a:lnTo>
                      <a:lnTo>
                        <a:pt x="234" y="45"/>
                      </a:lnTo>
                      <a:lnTo>
                        <a:pt x="202" y="27"/>
                      </a:lnTo>
                      <a:lnTo>
                        <a:pt x="167" y="24"/>
                      </a:lnTo>
                      <a:lnTo>
                        <a:pt x="137" y="32"/>
                      </a:lnTo>
                      <a:lnTo>
                        <a:pt x="103" y="42"/>
                      </a:lnTo>
                      <a:lnTo>
                        <a:pt x="65" y="68"/>
                      </a:lnTo>
                      <a:lnTo>
                        <a:pt x="35" y="105"/>
                      </a:lnTo>
                      <a:lnTo>
                        <a:pt x="11" y="143"/>
                      </a:lnTo>
                      <a:lnTo>
                        <a:pt x="0" y="188"/>
                      </a:lnTo>
                      <a:lnTo>
                        <a:pt x="5" y="105"/>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9" name="Freeform 8"/>
                <p:cNvSpPr>
                  <a:spLocks/>
                </p:cNvSpPr>
                <p:nvPr/>
              </p:nvSpPr>
              <p:spPr bwMode="auto">
                <a:xfrm>
                  <a:off x="2140116" y="3203690"/>
                  <a:ext cx="119063" cy="73422"/>
                </a:xfrm>
                <a:custGeom>
                  <a:avLst/>
                  <a:gdLst/>
                  <a:ahLst/>
                  <a:cxnLst>
                    <a:cxn ang="0">
                      <a:pos x="44" y="0"/>
                    </a:cxn>
                    <a:cxn ang="0">
                      <a:pos x="17" y="39"/>
                    </a:cxn>
                    <a:cxn ang="0">
                      <a:pos x="2" y="88"/>
                    </a:cxn>
                    <a:cxn ang="0">
                      <a:pos x="0" y="127"/>
                    </a:cxn>
                    <a:cxn ang="0">
                      <a:pos x="17" y="150"/>
                    </a:cxn>
                    <a:cxn ang="0">
                      <a:pos x="38" y="167"/>
                    </a:cxn>
                    <a:cxn ang="0">
                      <a:pos x="71" y="181"/>
                    </a:cxn>
                    <a:cxn ang="0">
                      <a:pos x="110" y="185"/>
                    </a:cxn>
                    <a:cxn ang="0">
                      <a:pos x="152" y="178"/>
                    </a:cxn>
                    <a:cxn ang="0">
                      <a:pos x="191" y="164"/>
                    </a:cxn>
                    <a:cxn ang="0">
                      <a:pos x="224" y="141"/>
                    </a:cxn>
                    <a:cxn ang="0">
                      <a:pos x="251" y="115"/>
                    </a:cxn>
                    <a:cxn ang="0">
                      <a:pos x="300" y="30"/>
                    </a:cxn>
                    <a:cxn ang="0">
                      <a:pos x="250" y="85"/>
                    </a:cxn>
                    <a:cxn ang="0">
                      <a:pos x="202" y="121"/>
                    </a:cxn>
                    <a:cxn ang="0">
                      <a:pos x="164" y="147"/>
                    </a:cxn>
                    <a:cxn ang="0">
                      <a:pos x="132" y="155"/>
                    </a:cxn>
                    <a:cxn ang="0">
                      <a:pos x="103" y="158"/>
                    </a:cxn>
                    <a:cxn ang="0">
                      <a:pos x="76" y="150"/>
                    </a:cxn>
                    <a:cxn ang="0">
                      <a:pos x="50" y="138"/>
                    </a:cxn>
                    <a:cxn ang="0">
                      <a:pos x="35" y="124"/>
                    </a:cxn>
                    <a:cxn ang="0">
                      <a:pos x="27" y="94"/>
                    </a:cxn>
                    <a:cxn ang="0">
                      <a:pos x="35" y="52"/>
                    </a:cxn>
                    <a:cxn ang="0">
                      <a:pos x="44" y="0"/>
                    </a:cxn>
                  </a:cxnLst>
                  <a:rect l="0" t="0" r="r" b="b"/>
                  <a:pathLst>
                    <a:path w="300" h="185">
                      <a:moveTo>
                        <a:pt x="44" y="0"/>
                      </a:moveTo>
                      <a:lnTo>
                        <a:pt x="17" y="39"/>
                      </a:lnTo>
                      <a:lnTo>
                        <a:pt x="2" y="88"/>
                      </a:lnTo>
                      <a:lnTo>
                        <a:pt x="0" y="127"/>
                      </a:lnTo>
                      <a:lnTo>
                        <a:pt x="17" y="150"/>
                      </a:lnTo>
                      <a:lnTo>
                        <a:pt x="38" y="167"/>
                      </a:lnTo>
                      <a:lnTo>
                        <a:pt x="71" y="181"/>
                      </a:lnTo>
                      <a:lnTo>
                        <a:pt x="110" y="185"/>
                      </a:lnTo>
                      <a:lnTo>
                        <a:pt x="152" y="178"/>
                      </a:lnTo>
                      <a:lnTo>
                        <a:pt x="191" y="164"/>
                      </a:lnTo>
                      <a:lnTo>
                        <a:pt x="224" y="141"/>
                      </a:lnTo>
                      <a:lnTo>
                        <a:pt x="251" y="115"/>
                      </a:lnTo>
                      <a:lnTo>
                        <a:pt x="300" y="30"/>
                      </a:lnTo>
                      <a:lnTo>
                        <a:pt x="250" y="85"/>
                      </a:lnTo>
                      <a:lnTo>
                        <a:pt x="202" y="121"/>
                      </a:lnTo>
                      <a:lnTo>
                        <a:pt x="164" y="147"/>
                      </a:lnTo>
                      <a:lnTo>
                        <a:pt x="132" y="155"/>
                      </a:lnTo>
                      <a:lnTo>
                        <a:pt x="103" y="158"/>
                      </a:lnTo>
                      <a:lnTo>
                        <a:pt x="76" y="150"/>
                      </a:lnTo>
                      <a:lnTo>
                        <a:pt x="50" y="138"/>
                      </a:lnTo>
                      <a:lnTo>
                        <a:pt x="35" y="124"/>
                      </a:lnTo>
                      <a:lnTo>
                        <a:pt x="27" y="94"/>
                      </a:lnTo>
                      <a:lnTo>
                        <a:pt x="35" y="52"/>
                      </a:lnTo>
                      <a:lnTo>
                        <a:pt x="44" y="0"/>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0" name="Freeform 9"/>
                <p:cNvSpPr>
                  <a:spLocks/>
                </p:cNvSpPr>
                <p:nvPr/>
              </p:nvSpPr>
              <p:spPr bwMode="auto">
                <a:xfrm>
                  <a:off x="2182582" y="3110424"/>
                  <a:ext cx="44847" cy="55959"/>
                </a:xfrm>
                <a:custGeom>
                  <a:avLst/>
                  <a:gdLst/>
                  <a:ahLst/>
                  <a:cxnLst>
                    <a:cxn ang="0">
                      <a:pos x="32" y="114"/>
                    </a:cxn>
                    <a:cxn ang="0">
                      <a:pos x="63" y="75"/>
                    </a:cxn>
                    <a:cxn ang="0">
                      <a:pos x="79" y="47"/>
                    </a:cxn>
                    <a:cxn ang="0">
                      <a:pos x="91" y="0"/>
                    </a:cxn>
                    <a:cxn ang="0">
                      <a:pos x="113" y="7"/>
                    </a:cxn>
                    <a:cxn ang="0">
                      <a:pos x="99" y="52"/>
                    </a:cxn>
                    <a:cxn ang="0">
                      <a:pos x="72" y="109"/>
                    </a:cxn>
                    <a:cxn ang="0">
                      <a:pos x="39" y="130"/>
                    </a:cxn>
                    <a:cxn ang="0">
                      <a:pos x="0" y="141"/>
                    </a:cxn>
                    <a:cxn ang="0">
                      <a:pos x="32" y="114"/>
                    </a:cxn>
                  </a:cxnLst>
                  <a:rect l="0" t="0" r="r" b="b"/>
                  <a:pathLst>
                    <a:path w="113" h="141">
                      <a:moveTo>
                        <a:pt x="32" y="114"/>
                      </a:moveTo>
                      <a:lnTo>
                        <a:pt x="63" y="75"/>
                      </a:lnTo>
                      <a:lnTo>
                        <a:pt x="79" y="47"/>
                      </a:lnTo>
                      <a:lnTo>
                        <a:pt x="91" y="0"/>
                      </a:lnTo>
                      <a:lnTo>
                        <a:pt x="113" y="7"/>
                      </a:lnTo>
                      <a:lnTo>
                        <a:pt x="99" y="52"/>
                      </a:lnTo>
                      <a:lnTo>
                        <a:pt x="72" y="109"/>
                      </a:lnTo>
                      <a:lnTo>
                        <a:pt x="39" y="130"/>
                      </a:lnTo>
                      <a:lnTo>
                        <a:pt x="0" y="141"/>
                      </a:lnTo>
                      <a:lnTo>
                        <a:pt x="32" y="114"/>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1" name="Freeform 10"/>
                <p:cNvSpPr>
                  <a:spLocks/>
                </p:cNvSpPr>
                <p:nvPr/>
              </p:nvSpPr>
              <p:spPr bwMode="auto">
                <a:xfrm>
                  <a:off x="2258385" y="3121140"/>
                  <a:ext cx="40085" cy="51594"/>
                </a:xfrm>
                <a:custGeom>
                  <a:avLst/>
                  <a:gdLst/>
                  <a:ahLst/>
                  <a:cxnLst>
                    <a:cxn ang="0">
                      <a:pos x="0" y="107"/>
                    </a:cxn>
                    <a:cxn ang="0">
                      <a:pos x="31" y="130"/>
                    </a:cxn>
                    <a:cxn ang="0">
                      <a:pos x="43" y="83"/>
                    </a:cxn>
                    <a:cxn ang="0">
                      <a:pos x="57" y="63"/>
                    </a:cxn>
                    <a:cxn ang="0">
                      <a:pos x="75" y="33"/>
                    </a:cxn>
                    <a:cxn ang="0">
                      <a:pos x="101" y="1"/>
                    </a:cxn>
                    <a:cxn ang="0">
                      <a:pos x="63" y="0"/>
                    </a:cxn>
                    <a:cxn ang="0">
                      <a:pos x="53" y="24"/>
                    </a:cxn>
                    <a:cxn ang="0">
                      <a:pos x="27" y="67"/>
                    </a:cxn>
                    <a:cxn ang="0">
                      <a:pos x="0" y="107"/>
                    </a:cxn>
                  </a:cxnLst>
                  <a:rect l="0" t="0" r="r" b="b"/>
                  <a:pathLst>
                    <a:path w="101" h="130">
                      <a:moveTo>
                        <a:pt x="0" y="107"/>
                      </a:moveTo>
                      <a:lnTo>
                        <a:pt x="31" y="130"/>
                      </a:lnTo>
                      <a:lnTo>
                        <a:pt x="43" y="83"/>
                      </a:lnTo>
                      <a:lnTo>
                        <a:pt x="57" y="63"/>
                      </a:lnTo>
                      <a:lnTo>
                        <a:pt x="75" y="33"/>
                      </a:lnTo>
                      <a:lnTo>
                        <a:pt x="101" y="1"/>
                      </a:lnTo>
                      <a:lnTo>
                        <a:pt x="63" y="0"/>
                      </a:lnTo>
                      <a:lnTo>
                        <a:pt x="53" y="24"/>
                      </a:lnTo>
                      <a:lnTo>
                        <a:pt x="27" y="67"/>
                      </a:lnTo>
                      <a:lnTo>
                        <a:pt x="0" y="107"/>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2" name="Freeform 11"/>
                <p:cNvSpPr>
                  <a:spLocks/>
                </p:cNvSpPr>
                <p:nvPr/>
              </p:nvSpPr>
              <p:spPr bwMode="auto">
                <a:xfrm>
                  <a:off x="2105191" y="3303305"/>
                  <a:ext cx="132954" cy="64691"/>
                </a:xfrm>
                <a:custGeom>
                  <a:avLst/>
                  <a:gdLst/>
                  <a:ahLst/>
                  <a:cxnLst>
                    <a:cxn ang="0">
                      <a:pos x="46" y="47"/>
                    </a:cxn>
                    <a:cxn ang="0">
                      <a:pos x="84" y="21"/>
                    </a:cxn>
                    <a:cxn ang="0">
                      <a:pos x="148" y="5"/>
                    </a:cxn>
                    <a:cxn ang="0">
                      <a:pos x="199" y="0"/>
                    </a:cxn>
                    <a:cxn ang="0">
                      <a:pos x="241" y="9"/>
                    </a:cxn>
                    <a:cxn ang="0">
                      <a:pos x="291" y="59"/>
                    </a:cxn>
                    <a:cxn ang="0">
                      <a:pos x="332" y="122"/>
                    </a:cxn>
                    <a:cxn ang="0">
                      <a:pos x="335" y="155"/>
                    </a:cxn>
                    <a:cxn ang="0">
                      <a:pos x="287" y="81"/>
                    </a:cxn>
                    <a:cxn ang="0">
                      <a:pos x="248" y="40"/>
                    </a:cxn>
                    <a:cxn ang="0">
                      <a:pos x="195" y="15"/>
                    </a:cxn>
                    <a:cxn ang="0">
                      <a:pos x="146" y="19"/>
                    </a:cxn>
                    <a:cxn ang="0">
                      <a:pos x="96" y="35"/>
                    </a:cxn>
                    <a:cxn ang="0">
                      <a:pos x="60" y="77"/>
                    </a:cxn>
                    <a:cxn ang="0">
                      <a:pos x="12" y="141"/>
                    </a:cxn>
                    <a:cxn ang="0">
                      <a:pos x="3" y="163"/>
                    </a:cxn>
                    <a:cxn ang="0">
                      <a:pos x="0" y="110"/>
                    </a:cxn>
                    <a:cxn ang="0">
                      <a:pos x="46" y="47"/>
                    </a:cxn>
                  </a:cxnLst>
                  <a:rect l="0" t="0" r="r" b="b"/>
                  <a:pathLst>
                    <a:path w="335" h="163">
                      <a:moveTo>
                        <a:pt x="46" y="47"/>
                      </a:moveTo>
                      <a:lnTo>
                        <a:pt x="84" y="21"/>
                      </a:lnTo>
                      <a:lnTo>
                        <a:pt x="148" y="5"/>
                      </a:lnTo>
                      <a:lnTo>
                        <a:pt x="199" y="0"/>
                      </a:lnTo>
                      <a:lnTo>
                        <a:pt x="241" y="9"/>
                      </a:lnTo>
                      <a:lnTo>
                        <a:pt x="291" y="59"/>
                      </a:lnTo>
                      <a:lnTo>
                        <a:pt x="332" y="122"/>
                      </a:lnTo>
                      <a:lnTo>
                        <a:pt x="335" y="155"/>
                      </a:lnTo>
                      <a:lnTo>
                        <a:pt x="287" y="81"/>
                      </a:lnTo>
                      <a:lnTo>
                        <a:pt x="248" y="40"/>
                      </a:lnTo>
                      <a:lnTo>
                        <a:pt x="195" y="15"/>
                      </a:lnTo>
                      <a:lnTo>
                        <a:pt x="146" y="19"/>
                      </a:lnTo>
                      <a:lnTo>
                        <a:pt x="96" y="35"/>
                      </a:lnTo>
                      <a:lnTo>
                        <a:pt x="60" y="77"/>
                      </a:lnTo>
                      <a:lnTo>
                        <a:pt x="12" y="141"/>
                      </a:lnTo>
                      <a:lnTo>
                        <a:pt x="3" y="163"/>
                      </a:lnTo>
                      <a:lnTo>
                        <a:pt x="0" y="110"/>
                      </a:lnTo>
                      <a:lnTo>
                        <a:pt x="46" y="47"/>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3" name="Freeform 12"/>
                <p:cNvSpPr>
                  <a:spLocks/>
                </p:cNvSpPr>
                <p:nvPr/>
              </p:nvSpPr>
              <p:spPr bwMode="auto">
                <a:xfrm>
                  <a:off x="2112335" y="3236630"/>
                  <a:ext cx="20638" cy="84138"/>
                </a:xfrm>
                <a:custGeom>
                  <a:avLst/>
                  <a:gdLst/>
                  <a:ahLst/>
                  <a:cxnLst>
                    <a:cxn ang="0">
                      <a:pos x="24" y="46"/>
                    </a:cxn>
                    <a:cxn ang="0">
                      <a:pos x="4" y="105"/>
                    </a:cxn>
                    <a:cxn ang="0">
                      <a:pos x="0" y="142"/>
                    </a:cxn>
                    <a:cxn ang="0">
                      <a:pos x="3" y="212"/>
                    </a:cxn>
                    <a:cxn ang="0">
                      <a:pos x="24" y="185"/>
                    </a:cxn>
                    <a:cxn ang="0">
                      <a:pos x="24" y="123"/>
                    </a:cxn>
                    <a:cxn ang="0">
                      <a:pos x="46" y="66"/>
                    </a:cxn>
                    <a:cxn ang="0">
                      <a:pos x="52" y="53"/>
                    </a:cxn>
                    <a:cxn ang="0">
                      <a:pos x="43" y="0"/>
                    </a:cxn>
                    <a:cxn ang="0">
                      <a:pos x="24" y="46"/>
                    </a:cxn>
                  </a:cxnLst>
                  <a:rect l="0" t="0" r="r" b="b"/>
                  <a:pathLst>
                    <a:path w="52" h="212">
                      <a:moveTo>
                        <a:pt x="24" y="46"/>
                      </a:moveTo>
                      <a:lnTo>
                        <a:pt x="4" y="105"/>
                      </a:lnTo>
                      <a:lnTo>
                        <a:pt x="0" y="142"/>
                      </a:lnTo>
                      <a:lnTo>
                        <a:pt x="3" y="212"/>
                      </a:lnTo>
                      <a:lnTo>
                        <a:pt x="24" y="185"/>
                      </a:lnTo>
                      <a:lnTo>
                        <a:pt x="24" y="123"/>
                      </a:lnTo>
                      <a:lnTo>
                        <a:pt x="46" y="66"/>
                      </a:lnTo>
                      <a:lnTo>
                        <a:pt x="52" y="53"/>
                      </a:lnTo>
                      <a:lnTo>
                        <a:pt x="43" y="0"/>
                      </a:lnTo>
                      <a:lnTo>
                        <a:pt x="24" y="46"/>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4" name="Freeform 13"/>
                <p:cNvSpPr>
                  <a:spLocks/>
                </p:cNvSpPr>
                <p:nvPr/>
              </p:nvSpPr>
              <p:spPr bwMode="auto">
                <a:xfrm>
                  <a:off x="2217904" y="3259649"/>
                  <a:ext cx="26194" cy="68263"/>
                </a:xfrm>
                <a:custGeom>
                  <a:avLst/>
                  <a:gdLst/>
                  <a:ahLst/>
                  <a:cxnLst>
                    <a:cxn ang="0">
                      <a:pos x="5" y="132"/>
                    </a:cxn>
                    <a:cxn ang="0">
                      <a:pos x="0" y="89"/>
                    </a:cxn>
                    <a:cxn ang="0">
                      <a:pos x="13" y="41"/>
                    </a:cxn>
                    <a:cxn ang="0">
                      <a:pos x="20" y="23"/>
                    </a:cxn>
                    <a:cxn ang="0">
                      <a:pos x="66" y="0"/>
                    </a:cxn>
                    <a:cxn ang="0">
                      <a:pos x="39" y="56"/>
                    </a:cxn>
                    <a:cxn ang="0">
                      <a:pos x="28" y="87"/>
                    </a:cxn>
                    <a:cxn ang="0">
                      <a:pos x="26" y="110"/>
                    </a:cxn>
                    <a:cxn ang="0">
                      <a:pos x="28" y="145"/>
                    </a:cxn>
                    <a:cxn ang="0">
                      <a:pos x="34" y="172"/>
                    </a:cxn>
                    <a:cxn ang="0">
                      <a:pos x="5" y="132"/>
                    </a:cxn>
                  </a:cxnLst>
                  <a:rect l="0" t="0" r="r" b="b"/>
                  <a:pathLst>
                    <a:path w="66" h="172">
                      <a:moveTo>
                        <a:pt x="5" y="132"/>
                      </a:moveTo>
                      <a:lnTo>
                        <a:pt x="0" y="89"/>
                      </a:lnTo>
                      <a:lnTo>
                        <a:pt x="13" y="41"/>
                      </a:lnTo>
                      <a:lnTo>
                        <a:pt x="20" y="23"/>
                      </a:lnTo>
                      <a:lnTo>
                        <a:pt x="66" y="0"/>
                      </a:lnTo>
                      <a:lnTo>
                        <a:pt x="39" y="56"/>
                      </a:lnTo>
                      <a:lnTo>
                        <a:pt x="28" y="87"/>
                      </a:lnTo>
                      <a:lnTo>
                        <a:pt x="26" y="110"/>
                      </a:lnTo>
                      <a:lnTo>
                        <a:pt x="28" y="145"/>
                      </a:lnTo>
                      <a:lnTo>
                        <a:pt x="34" y="172"/>
                      </a:lnTo>
                      <a:lnTo>
                        <a:pt x="5" y="132"/>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5" name="Freeform 14"/>
                <p:cNvSpPr>
                  <a:spLocks/>
                </p:cNvSpPr>
                <p:nvPr/>
              </p:nvSpPr>
              <p:spPr bwMode="auto">
                <a:xfrm>
                  <a:off x="2203617" y="3080262"/>
                  <a:ext cx="146050" cy="34131"/>
                </a:xfrm>
                <a:custGeom>
                  <a:avLst/>
                  <a:gdLst/>
                  <a:ahLst/>
                  <a:cxnLst>
                    <a:cxn ang="0">
                      <a:pos x="11" y="32"/>
                    </a:cxn>
                    <a:cxn ang="0">
                      <a:pos x="67" y="54"/>
                    </a:cxn>
                    <a:cxn ang="0">
                      <a:pos x="129" y="62"/>
                    </a:cxn>
                    <a:cxn ang="0">
                      <a:pos x="198" y="65"/>
                    </a:cxn>
                    <a:cxn ang="0">
                      <a:pos x="270" y="53"/>
                    </a:cxn>
                    <a:cxn ang="0">
                      <a:pos x="368" y="0"/>
                    </a:cxn>
                    <a:cxn ang="0">
                      <a:pos x="339" y="34"/>
                    </a:cxn>
                    <a:cxn ang="0">
                      <a:pos x="309" y="62"/>
                    </a:cxn>
                    <a:cxn ang="0">
                      <a:pos x="277" y="69"/>
                    </a:cxn>
                    <a:cxn ang="0">
                      <a:pos x="216" y="82"/>
                    </a:cxn>
                    <a:cxn ang="0">
                      <a:pos x="168" y="86"/>
                    </a:cxn>
                    <a:cxn ang="0">
                      <a:pos x="102" y="77"/>
                    </a:cxn>
                    <a:cxn ang="0">
                      <a:pos x="60" y="65"/>
                    </a:cxn>
                    <a:cxn ang="0">
                      <a:pos x="0" y="53"/>
                    </a:cxn>
                    <a:cxn ang="0">
                      <a:pos x="0" y="30"/>
                    </a:cxn>
                    <a:cxn ang="0">
                      <a:pos x="11" y="32"/>
                    </a:cxn>
                  </a:cxnLst>
                  <a:rect l="0" t="0" r="r" b="b"/>
                  <a:pathLst>
                    <a:path w="368" h="86">
                      <a:moveTo>
                        <a:pt x="11" y="32"/>
                      </a:moveTo>
                      <a:lnTo>
                        <a:pt x="67" y="54"/>
                      </a:lnTo>
                      <a:lnTo>
                        <a:pt x="129" y="62"/>
                      </a:lnTo>
                      <a:lnTo>
                        <a:pt x="198" y="65"/>
                      </a:lnTo>
                      <a:lnTo>
                        <a:pt x="270" y="53"/>
                      </a:lnTo>
                      <a:lnTo>
                        <a:pt x="368" y="0"/>
                      </a:lnTo>
                      <a:lnTo>
                        <a:pt x="339" y="34"/>
                      </a:lnTo>
                      <a:lnTo>
                        <a:pt x="309" y="62"/>
                      </a:lnTo>
                      <a:lnTo>
                        <a:pt x="277" y="69"/>
                      </a:lnTo>
                      <a:lnTo>
                        <a:pt x="216" y="82"/>
                      </a:lnTo>
                      <a:lnTo>
                        <a:pt x="168" y="86"/>
                      </a:lnTo>
                      <a:lnTo>
                        <a:pt x="102" y="77"/>
                      </a:lnTo>
                      <a:lnTo>
                        <a:pt x="60" y="65"/>
                      </a:lnTo>
                      <a:lnTo>
                        <a:pt x="0" y="53"/>
                      </a:lnTo>
                      <a:lnTo>
                        <a:pt x="0" y="30"/>
                      </a:lnTo>
                      <a:lnTo>
                        <a:pt x="11" y="32"/>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6" name="Freeform 15"/>
                <p:cNvSpPr>
                  <a:spLocks/>
                </p:cNvSpPr>
                <p:nvPr/>
              </p:nvSpPr>
              <p:spPr bwMode="auto">
                <a:xfrm>
                  <a:off x="2074632" y="3184243"/>
                  <a:ext cx="229791" cy="244475"/>
                </a:xfrm>
                <a:custGeom>
                  <a:avLst/>
                  <a:gdLst/>
                  <a:ahLst/>
                  <a:cxnLst>
                    <a:cxn ang="0">
                      <a:pos x="31" y="178"/>
                    </a:cxn>
                    <a:cxn ang="0">
                      <a:pos x="9" y="222"/>
                    </a:cxn>
                    <a:cxn ang="0">
                      <a:pos x="0" y="292"/>
                    </a:cxn>
                    <a:cxn ang="0">
                      <a:pos x="0" y="385"/>
                    </a:cxn>
                    <a:cxn ang="0">
                      <a:pos x="15" y="469"/>
                    </a:cxn>
                    <a:cxn ang="0">
                      <a:pos x="35" y="563"/>
                    </a:cxn>
                    <a:cxn ang="0">
                      <a:pos x="65" y="616"/>
                    </a:cxn>
                    <a:cxn ang="0">
                      <a:pos x="92" y="538"/>
                    </a:cxn>
                    <a:cxn ang="0">
                      <a:pos x="125" y="473"/>
                    </a:cxn>
                    <a:cxn ang="0">
                      <a:pos x="164" y="432"/>
                    </a:cxn>
                    <a:cxn ang="0">
                      <a:pos x="199" y="397"/>
                    </a:cxn>
                    <a:cxn ang="0">
                      <a:pos x="232" y="377"/>
                    </a:cxn>
                    <a:cxn ang="0">
                      <a:pos x="260" y="375"/>
                    </a:cxn>
                    <a:cxn ang="0">
                      <a:pos x="290" y="377"/>
                    </a:cxn>
                    <a:cxn ang="0">
                      <a:pos x="320" y="404"/>
                    </a:cxn>
                    <a:cxn ang="0">
                      <a:pos x="344" y="434"/>
                    </a:cxn>
                    <a:cxn ang="0">
                      <a:pos x="380" y="487"/>
                    </a:cxn>
                    <a:cxn ang="0">
                      <a:pos x="434" y="564"/>
                    </a:cxn>
                    <a:cxn ang="0">
                      <a:pos x="446" y="564"/>
                    </a:cxn>
                    <a:cxn ang="0">
                      <a:pos x="450" y="466"/>
                    </a:cxn>
                    <a:cxn ang="0">
                      <a:pos x="457" y="390"/>
                    </a:cxn>
                    <a:cxn ang="0">
                      <a:pos x="467" y="321"/>
                    </a:cxn>
                    <a:cxn ang="0">
                      <a:pos x="479" y="256"/>
                    </a:cxn>
                    <a:cxn ang="0">
                      <a:pos x="494" y="192"/>
                    </a:cxn>
                    <a:cxn ang="0">
                      <a:pos x="518" y="134"/>
                    </a:cxn>
                    <a:cxn ang="0">
                      <a:pos x="551" y="68"/>
                    </a:cxn>
                    <a:cxn ang="0">
                      <a:pos x="579" y="0"/>
                    </a:cxn>
                    <a:cxn ang="0">
                      <a:pos x="528" y="81"/>
                    </a:cxn>
                    <a:cxn ang="0">
                      <a:pos x="494" y="144"/>
                    </a:cxn>
                    <a:cxn ang="0">
                      <a:pos x="469" y="204"/>
                    </a:cxn>
                    <a:cxn ang="0">
                      <a:pos x="452" y="276"/>
                    </a:cxn>
                    <a:cxn ang="0">
                      <a:pos x="446" y="340"/>
                    </a:cxn>
                    <a:cxn ang="0">
                      <a:pos x="437" y="412"/>
                    </a:cxn>
                    <a:cxn ang="0">
                      <a:pos x="434" y="469"/>
                    </a:cxn>
                    <a:cxn ang="0">
                      <a:pos x="430" y="523"/>
                    </a:cxn>
                    <a:cxn ang="0">
                      <a:pos x="399" y="477"/>
                    </a:cxn>
                    <a:cxn ang="0">
                      <a:pos x="361" y="421"/>
                    </a:cxn>
                    <a:cxn ang="0">
                      <a:pos x="327" y="379"/>
                    </a:cxn>
                    <a:cxn ang="0">
                      <a:pos x="298" y="359"/>
                    </a:cxn>
                    <a:cxn ang="0">
                      <a:pos x="272" y="347"/>
                    </a:cxn>
                    <a:cxn ang="0">
                      <a:pos x="243" y="351"/>
                    </a:cxn>
                    <a:cxn ang="0">
                      <a:pos x="209" y="362"/>
                    </a:cxn>
                    <a:cxn ang="0">
                      <a:pos x="179" y="392"/>
                    </a:cxn>
                    <a:cxn ang="0">
                      <a:pos x="142" y="428"/>
                    </a:cxn>
                    <a:cxn ang="0">
                      <a:pos x="108" y="462"/>
                    </a:cxn>
                    <a:cxn ang="0">
                      <a:pos x="89" y="500"/>
                    </a:cxn>
                    <a:cxn ang="0">
                      <a:pos x="70" y="541"/>
                    </a:cxn>
                    <a:cxn ang="0">
                      <a:pos x="61" y="568"/>
                    </a:cxn>
                    <a:cxn ang="0">
                      <a:pos x="43" y="526"/>
                    </a:cxn>
                    <a:cxn ang="0">
                      <a:pos x="35" y="461"/>
                    </a:cxn>
                    <a:cxn ang="0">
                      <a:pos x="23" y="394"/>
                    </a:cxn>
                    <a:cxn ang="0">
                      <a:pos x="15" y="333"/>
                    </a:cxn>
                    <a:cxn ang="0">
                      <a:pos x="19" y="279"/>
                    </a:cxn>
                    <a:cxn ang="0">
                      <a:pos x="28" y="224"/>
                    </a:cxn>
                    <a:cxn ang="0">
                      <a:pos x="31" y="178"/>
                    </a:cxn>
                  </a:cxnLst>
                  <a:rect l="0" t="0" r="r" b="b"/>
                  <a:pathLst>
                    <a:path w="579" h="616">
                      <a:moveTo>
                        <a:pt x="31" y="178"/>
                      </a:moveTo>
                      <a:lnTo>
                        <a:pt x="9" y="222"/>
                      </a:lnTo>
                      <a:lnTo>
                        <a:pt x="0" y="292"/>
                      </a:lnTo>
                      <a:lnTo>
                        <a:pt x="0" y="385"/>
                      </a:lnTo>
                      <a:lnTo>
                        <a:pt x="15" y="469"/>
                      </a:lnTo>
                      <a:lnTo>
                        <a:pt x="35" y="563"/>
                      </a:lnTo>
                      <a:lnTo>
                        <a:pt x="65" y="616"/>
                      </a:lnTo>
                      <a:lnTo>
                        <a:pt x="92" y="538"/>
                      </a:lnTo>
                      <a:lnTo>
                        <a:pt x="125" y="473"/>
                      </a:lnTo>
                      <a:lnTo>
                        <a:pt x="164" y="432"/>
                      </a:lnTo>
                      <a:lnTo>
                        <a:pt x="199" y="397"/>
                      </a:lnTo>
                      <a:lnTo>
                        <a:pt x="232" y="377"/>
                      </a:lnTo>
                      <a:lnTo>
                        <a:pt x="260" y="375"/>
                      </a:lnTo>
                      <a:lnTo>
                        <a:pt x="290" y="377"/>
                      </a:lnTo>
                      <a:lnTo>
                        <a:pt x="320" y="404"/>
                      </a:lnTo>
                      <a:lnTo>
                        <a:pt x="344" y="434"/>
                      </a:lnTo>
                      <a:lnTo>
                        <a:pt x="380" y="487"/>
                      </a:lnTo>
                      <a:lnTo>
                        <a:pt x="434" y="564"/>
                      </a:lnTo>
                      <a:lnTo>
                        <a:pt x="446" y="564"/>
                      </a:lnTo>
                      <a:lnTo>
                        <a:pt x="450" y="466"/>
                      </a:lnTo>
                      <a:lnTo>
                        <a:pt x="457" y="390"/>
                      </a:lnTo>
                      <a:lnTo>
                        <a:pt x="467" y="321"/>
                      </a:lnTo>
                      <a:lnTo>
                        <a:pt x="479" y="256"/>
                      </a:lnTo>
                      <a:lnTo>
                        <a:pt x="494" y="192"/>
                      </a:lnTo>
                      <a:lnTo>
                        <a:pt x="518" y="134"/>
                      </a:lnTo>
                      <a:lnTo>
                        <a:pt x="551" y="68"/>
                      </a:lnTo>
                      <a:lnTo>
                        <a:pt x="579" y="0"/>
                      </a:lnTo>
                      <a:lnTo>
                        <a:pt x="528" y="81"/>
                      </a:lnTo>
                      <a:lnTo>
                        <a:pt x="494" y="144"/>
                      </a:lnTo>
                      <a:lnTo>
                        <a:pt x="469" y="204"/>
                      </a:lnTo>
                      <a:lnTo>
                        <a:pt x="452" y="276"/>
                      </a:lnTo>
                      <a:lnTo>
                        <a:pt x="446" y="340"/>
                      </a:lnTo>
                      <a:lnTo>
                        <a:pt x="437" y="412"/>
                      </a:lnTo>
                      <a:lnTo>
                        <a:pt x="434" y="469"/>
                      </a:lnTo>
                      <a:lnTo>
                        <a:pt x="430" y="523"/>
                      </a:lnTo>
                      <a:lnTo>
                        <a:pt x="399" y="477"/>
                      </a:lnTo>
                      <a:lnTo>
                        <a:pt x="361" y="421"/>
                      </a:lnTo>
                      <a:lnTo>
                        <a:pt x="327" y="379"/>
                      </a:lnTo>
                      <a:lnTo>
                        <a:pt x="298" y="359"/>
                      </a:lnTo>
                      <a:lnTo>
                        <a:pt x="272" y="347"/>
                      </a:lnTo>
                      <a:lnTo>
                        <a:pt x="243" y="351"/>
                      </a:lnTo>
                      <a:lnTo>
                        <a:pt x="209" y="362"/>
                      </a:lnTo>
                      <a:lnTo>
                        <a:pt x="179" y="392"/>
                      </a:lnTo>
                      <a:lnTo>
                        <a:pt x="142" y="428"/>
                      </a:lnTo>
                      <a:lnTo>
                        <a:pt x="108" y="462"/>
                      </a:lnTo>
                      <a:lnTo>
                        <a:pt x="89" y="500"/>
                      </a:lnTo>
                      <a:lnTo>
                        <a:pt x="70" y="541"/>
                      </a:lnTo>
                      <a:lnTo>
                        <a:pt x="61" y="568"/>
                      </a:lnTo>
                      <a:lnTo>
                        <a:pt x="43" y="526"/>
                      </a:lnTo>
                      <a:lnTo>
                        <a:pt x="35" y="461"/>
                      </a:lnTo>
                      <a:lnTo>
                        <a:pt x="23" y="394"/>
                      </a:lnTo>
                      <a:lnTo>
                        <a:pt x="15" y="333"/>
                      </a:lnTo>
                      <a:lnTo>
                        <a:pt x="19" y="279"/>
                      </a:lnTo>
                      <a:lnTo>
                        <a:pt x="28" y="224"/>
                      </a:lnTo>
                      <a:lnTo>
                        <a:pt x="31" y="178"/>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0" name="Gruppe 252"/>
              <p:cNvGrpSpPr/>
              <p:nvPr/>
            </p:nvGrpSpPr>
            <p:grpSpPr>
              <a:xfrm>
                <a:off x="2442329" y="2929542"/>
                <a:ext cx="364332" cy="378222"/>
                <a:chOff x="2074632" y="3050496"/>
                <a:chExt cx="364332" cy="378222"/>
              </a:xfrm>
            </p:grpSpPr>
            <p:sp>
              <p:nvSpPr>
                <p:cNvPr id="125" name="Freeform 5"/>
                <p:cNvSpPr>
                  <a:spLocks/>
                </p:cNvSpPr>
                <p:nvPr/>
              </p:nvSpPr>
              <p:spPr bwMode="auto">
                <a:xfrm>
                  <a:off x="2078204" y="3055259"/>
                  <a:ext cx="352426" cy="362347"/>
                </a:xfrm>
                <a:custGeom>
                  <a:avLst/>
                  <a:gdLst/>
                  <a:ahLst/>
                  <a:cxnLst>
                    <a:cxn ang="0">
                      <a:pos x="268" y="5"/>
                    </a:cxn>
                    <a:cxn ang="0">
                      <a:pos x="358" y="57"/>
                    </a:cxn>
                    <a:cxn ang="0">
                      <a:pos x="424" y="84"/>
                    </a:cxn>
                    <a:cxn ang="0">
                      <a:pos x="457" y="88"/>
                    </a:cxn>
                    <a:cxn ang="0">
                      <a:pos x="514" y="75"/>
                    </a:cxn>
                    <a:cxn ang="0">
                      <a:pos x="586" y="56"/>
                    </a:cxn>
                    <a:cxn ang="0">
                      <a:pos x="672" y="16"/>
                    </a:cxn>
                    <a:cxn ang="0">
                      <a:pos x="712" y="1"/>
                    </a:cxn>
                    <a:cxn ang="0">
                      <a:pos x="762" y="0"/>
                    </a:cxn>
                    <a:cxn ang="0">
                      <a:pos x="807" y="1"/>
                    </a:cxn>
                    <a:cxn ang="0">
                      <a:pos x="854" y="16"/>
                    </a:cxn>
                    <a:cxn ang="0">
                      <a:pos x="888" y="56"/>
                    </a:cxn>
                    <a:cxn ang="0">
                      <a:pos x="812" y="50"/>
                    </a:cxn>
                    <a:cxn ang="0">
                      <a:pos x="771" y="64"/>
                    </a:cxn>
                    <a:cxn ang="0">
                      <a:pos x="747" y="71"/>
                    </a:cxn>
                    <a:cxn ang="0">
                      <a:pos x="716" y="101"/>
                    </a:cxn>
                    <a:cxn ang="0">
                      <a:pos x="676" y="140"/>
                    </a:cxn>
                    <a:cxn ang="0">
                      <a:pos x="642" y="190"/>
                    </a:cxn>
                    <a:cxn ang="0">
                      <a:pos x="610" y="250"/>
                    </a:cxn>
                    <a:cxn ang="0">
                      <a:pos x="555" y="362"/>
                    </a:cxn>
                    <a:cxn ang="0">
                      <a:pos x="503" y="456"/>
                    </a:cxn>
                    <a:cxn ang="0">
                      <a:pos x="475" y="519"/>
                    </a:cxn>
                    <a:cxn ang="0">
                      <a:pos x="457" y="587"/>
                    </a:cxn>
                    <a:cxn ang="0">
                      <a:pos x="443" y="667"/>
                    </a:cxn>
                    <a:cxn ang="0">
                      <a:pos x="436" y="746"/>
                    </a:cxn>
                    <a:cxn ang="0">
                      <a:pos x="432" y="821"/>
                    </a:cxn>
                    <a:cxn ang="0">
                      <a:pos x="427" y="872"/>
                    </a:cxn>
                    <a:cxn ang="0">
                      <a:pos x="371" y="803"/>
                    </a:cxn>
                    <a:cxn ang="0">
                      <a:pos x="322" y="728"/>
                    </a:cxn>
                    <a:cxn ang="0">
                      <a:pos x="290" y="702"/>
                    </a:cxn>
                    <a:cxn ang="0">
                      <a:pos x="262" y="685"/>
                    </a:cxn>
                    <a:cxn ang="0">
                      <a:pos x="231" y="689"/>
                    </a:cxn>
                    <a:cxn ang="0">
                      <a:pos x="194" y="708"/>
                    </a:cxn>
                    <a:cxn ang="0">
                      <a:pos x="147" y="750"/>
                    </a:cxn>
                    <a:cxn ang="0">
                      <a:pos x="101" y="803"/>
                    </a:cxn>
                    <a:cxn ang="0">
                      <a:pos x="71" y="863"/>
                    </a:cxn>
                    <a:cxn ang="0">
                      <a:pos x="45" y="913"/>
                    </a:cxn>
                    <a:cxn ang="0">
                      <a:pos x="26" y="863"/>
                    </a:cxn>
                    <a:cxn ang="0">
                      <a:pos x="16" y="794"/>
                    </a:cxn>
                    <a:cxn ang="0">
                      <a:pos x="1" y="708"/>
                    </a:cxn>
                    <a:cxn ang="0">
                      <a:pos x="0" y="645"/>
                    </a:cxn>
                    <a:cxn ang="0">
                      <a:pos x="9" y="572"/>
                    </a:cxn>
                    <a:cxn ang="0">
                      <a:pos x="24" y="504"/>
                    </a:cxn>
                    <a:cxn ang="0">
                      <a:pos x="57" y="419"/>
                    </a:cxn>
                    <a:cxn ang="0">
                      <a:pos x="101" y="333"/>
                    </a:cxn>
                    <a:cxn ang="0">
                      <a:pos x="170" y="262"/>
                    </a:cxn>
                    <a:cxn ang="0">
                      <a:pos x="227" y="201"/>
                    </a:cxn>
                    <a:cxn ang="0">
                      <a:pos x="253" y="147"/>
                    </a:cxn>
                    <a:cxn ang="0">
                      <a:pos x="268" y="84"/>
                    </a:cxn>
                    <a:cxn ang="0">
                      <a:pos x="268" y="5"/>
                    </a:cxn>
                  </a:cxnLst>
                  <a:rect l="0" t="0" r="r" b="b"/>
                  <a:pathLst>
                    <a:path w="888" h="913">
                      <a:moveTo>
                        <a:pt x="268" y="5"/>
                      </a:moveTo>
                      <a:lnTo>
                        <a:pt x="358" y="57"/>
                      </a:lnTo>
                      <a:lnTo>
                        <a:pt x="424" y="84"/>
                      </a:lnTo>
                      <a:lnTo>
                        <a:pt x="457" y="88"/>
                      </a:lnTo>
                      <a:lnTo>
                        <a:pt x="514" y="75"/>
                      </a:lnTo>
                      <a:lnTo>
                        <a:pt x="586" y="56"/>
                      </a:lnTo>
                      <a:lnTo>
                        <a:pt x="672" y="16"/>
                      </a:lnTo>
                      <a:lnTo>
                        <a:pt x="712" y="1"/>
                      </a:lnTo>
                      <a:lnTo>
                        <a:pt x="762" y="0"/>
                      </a:lnTo>
                      <a:lnTo>
                        <a:pt x="807" y="1"/>
                      </a:lnTo>
                      <a:lnTo>
                        <a:pt x="854" y="16"/>
                      </a:lnTo>
                      <a:lnTo>
                        <a:pt x="888" y="56"/>
                      </a:lnTo>
                      <a:lnTo>
                        <a:pt x="812" y="50"/>
                      </a:lnTo>
                      <a:lnTo>
                        <a:pt x="771" y="64"/>
                      </a:lnTo>
                      <a:lnTo>
                        <a:pt x="747" y="71"/>
                      </a:lnTo>
                      <a:lnTo>
                        <a:pt x="716" y="101"/>
                      </a:lnTo>
                      <a:lnTo>
                        <a:pt x="676" y="140"/>
                      </a:lnTo>
                      <a:lnTo>
                        <a:pt x="642" y="190"/>
                      </a:lnTo>
                      <a:lnTo>
                        <a:pt x="610" y="250"/>
                      </a:lnTo>
                      <a:lnTo>
                        <a:pt x="555" y="362"/>
                      </a:lnTo>
                      <a:lnTo>
                        <a:pt x="503" y="456"/>
                      </a:lnTo>
                      <a:lnTo>
                        <a:pt x="475" y="519"/>
                      </a:lnTo>
                      <a:lnTo>
                        <a:pt x="457" y="587"/>
                      </a:lnTo>
                      <a:lnTo>
                        <a:pt x="443" y="667"/>
                      </a:lnTo>
                      <a:lnTo>
                        <a:pt x="436" y="746"/>
                      </a:lnTo>
                      <a:lnTo>
                        <a:pt x="432" y="821"/>
                      </a:lnTo>
                      <a:lnTo>
                        <a:pt x="427" y="872"/>
                      </a:lnTo>
                      <a:lnTo>
                        <a:pt x="371" y="803"/>
                      </a:lnTo>
                      <a:lnTo>
                        <a:pt x="322" y="728"/>
                      </a:lnTo>
                      <a:lnTo>
                        <a:pt x="290" y="702"/>
                      </a:lnTo>
                      <a:lnTo>
                        <a:pt x="262" y="685"/>
                      </a:lnTo>
                      <a:lnTo>
                        <a:pt x="231" y="689"/>
                      </a:lnTo>
                      <a:lnTo>
                        <a:pt x="194" y="708"/>
                      </a:lnTo>
                      <a:lnTo>
                        <a:pt x="147" y="750"/>
                      </a:lnTo>
                      <a:lnTo>
                        <a:pt x="101" y="803"/>
                      </a:lnTo>
                      <a:lnTo>
                        <a:pt x="71" y="863"/>
                      </a:lnTo>
                      <a:lnTo>
                        <a:pt x="45" y="913"/>
                      </a:lnTo>
                      <a:lnTo>
                        <a:pt x="26" y="863"/>
                      </a:lnTo>
                      <a:lnTo>
                        <a:pt x="16" y="794"/>
                      </a:lnTo>
                      <a:lnTo>
                        <a:pt x="1" y="708"/>
                      </a:lnTo>
                      <a:lnTo>
                        <a:pt x="0" y="645"/>
                      </a:lnTo>
                      <a:lnTo>
                        <a:pt x="9" y="572"/>
                      </a:lnTo>
                      <a:lnTo>
                        <a:pt x="24" y="504"/>
                      </a:lnTo>
                      <a:lnTo>
                        <a:pt x="57" y="419"/>
                      </a:lnTo>
                      <a:lnTo>
                        <a:pt x="101" y="333"/>
                      </a:lnTo>
                      <a:lnTo>
                        <a:pt x="170" y="262"/>
                      </a:lnTo>
                      <a:lnTo>
                        <a:pt x="227" y="201"/>
                      </a:lnTo>
                      <a:lnTo>
                        <a:pt x="253" y="147"/>
                      </a:lnTo>
                      <a:lnTo>
                        <a:pt x="268" y="84"/>
                      </a:lnTo>
                      <a:lnTo>
                        <a:pt x="268" y="5"/>
                      </a:lnTo>
                      <a:close/>
                    </a:path>
                  </a:pathLst>
                </a:custGeom>
                <a:solidFill>
                  <a:srgbClr val="6699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6" name="Freeform 6"/>
                <p:cNvSpPr>
                  <a:spLocks/>
                </p:cNvSpPr>
                <p:nvPr/>
              </p:nvSpPr>
              <p:spPr bwMode="auto">
                <a:xfrm>
                  <a:off x="2079395" y="3050496"/>
                  <a:ext cx="359569" cy="247650"/>
                </a:xfrm>
                <a:custGeom>
                  <a:avLst/>
                  <a:gdLst/>
                  <a:ahLst/>
                  <a:cxnLst>
                    <a:cxn ang="0">
                      <a:pos x="318" y="36"/>
                    </a:cxn>
                    <a:cxn ang="0">
                      <a:pos x="411" y="81"/>
                    </a:cxn>
                    <a:cxn ang="0">
                      <a:pos x="499" y="81"/>
                    </a:cxn>
                    <a:cxn ang="0">
                      <a:pos x="627" y="32"/>
                    </a:cxn>
                    <a:cxn ang="0">
                      <a:pos x="750" y="2"/>
                    </a:cxn>
                    <a:cxn ang="0">
                      <a:pos x="880" y="46"/>
                    </a:cxn>
                    <a:cxn ang="0">
                      <a:pos x="841" y="70"/>
                    </a:cxn>
                    <a:cxn ang="0">
                      <a:pos x="742" y="92"/>
                    </a:cxn>
                    <a:cxn ang="0">
                      <a:pos x="643" y="210"/>
                    </a:cxn>
                    <a:cxn ang="0">
                      <a:pos x="529" y="433"/>
                    </a:cxn>
                    <a:cxn ang="0">
                      <a:pos x="522" y="413"/>
                    </a:cxn>
                    <a:cxn ang="0">
                      <a:pos x="598" y="254"/>
                    </a:cxn>
                    <a:cxn ang="0">
                      <a:pos x="675" y="137"/>
                    </a:cxn>
                    <a:cxn ang="0">
                      <a:pos x="750" y="68"/>
                    </a:cxn>
                    <a:cxn ang="0">
                      <a:pos x="849" y="59"/>
                    </a:cxn>
                    <a:cxn ang="0">
                      <a:pos x="842" y="39"/>
                    </a:cxn>
                    <a:cxn ang="0">
                      <a:pos x="727" y="19"/>
                    </a:cxn>
                    <a:cxn ang="0">
                      <a:pos x="619" y="59"/>
                    </a:cxn>
                    <a:cxn ang="0">
                      <a:pos x="517" y="100"/>
                    </a:cxn>
                    <a:cxn ang="0">
                      <a:pos x="367" y="91"/>
                    </a:cxn>
                    <a:cxn ang="0">
                      <a:pos x="275" y="43"/>
                    </a:cxn>
                    <a:cxn ang="0">
                      <a:pos x="269" y="140"/>
                    </a:cxn>
                    <a:cxn ang="0">
                      <a:pos x="230" y="221"/>
                    </a:cxn>
                    <a:cxn ang="0">
                      <a:pos x="133" y="326"/>
                    </a:cxn>
                    <a:cxn ang="0">
                      <a:pos x="67" y="433"/>
                    </a:cxn>
                    <a:cxn ang="0">
                      <a:pos x="18" y="563"/>
                    </a:cxn>
                    <a:cxn ang="0">
                      <a:pos x="0" y="550"/>
                    </a:cxn>
                    <a:cxn ang="0">
                      <a:pos x="52" y="417"/>
                    </a:cxn>
                    <a:cxn ang="0">
                      <a:pos x="120" y="308"/>
                    </a:cxn>
                    <a:cxn ang="0">
                      <a:pos x="193" y="235"/>
                    </a:cxn>
                    <a:cxn ang="0">
                      <a:pos x="246" y="149"/>
                    </a:cxn>
                    <a:cxn ang="0">
                      <a:pos x="257" y="57"/>
                    </a:cxn>
                    <a:cxn ang="0">
                      <a:pos x="267" y="0"/>
                    </a:cxn>
                  </a:cxnLst>
                  <a:rect l="0" t="0" r="r" b="b"/>
                  <a:pathLst>
                    <a:path w="906" h="624">
                      <a:moveTo>
                        <a:pt x="267" y="0"/>
                      </a:moveTo>
                      <a:lnTo>
                        <a:pt x="318" y="36"/>
                      </a:lnTo>
                      <a:lnTo>
                        <a:pt x="363" y="62"/>
                      </a:lnTo>
                      <a:lnTo>
                        <a:pt x="411" y="81"/>
                      </a:lnTo>
                      <a:lnTo>
                        <a:pt x="454" y="91"/>
                      </a:lnTo>
                      <a:lnTo>
                        <a:pt x="499" y="81"/>
                      </a:lnTo>
                      <a:lnTo>
                        <a:pt x="574" y="59"/>
                      </a:lnTo>
                      <a:lnTo>
                        <a:pt x="627" y="32"/>
                      </a:lnTo>
                      <a:lnTo>
                        <a:pt x="695" y="8"/>
                      </a:lnTo>
                      <a:lnTo>
                        <a:pt x="750" y="2"/>
                      </a:lnTo>
                      <a:lnTo>
                        <a:pt x="834" y="12"/>
                      </a:lnTo>
                      <a:lnTo>
                        <a:pt x="880" y="46"/>
                      </a:lnTo>
                      <a:lnTo>
                        <a:pt x="906" y="76"/>
                      </a:lnTo>
                      <a:lnTo>
                        <a:pt x="841" y="70"/>
                      </a:lnTo>
                      <a:lnTo>
                        <a:pt x="789" y="74"/>
                      </a:lnTo>
                      <a:lnTo>
                        <a:pt x="742" y="92"/>
                      </a:lnTo>
                      <a:lnTo>
                        <a:pt x="697" y="140"/>
                      </a:lnTo>
                      <a:lnTo>
                        <a:pt x="643" y="210"/>
                      </a:lnTo>
                      <a:lnTo>
                        <a:pt x="579" y="337"/>
                      </a:lnTo>
                      <a:lnTo>
                        <a:pt x="529" y="433"/>
                      </a:lnTo>
                      <a:lnTo>
                        <a:pt x="464" y="563"/>
                      </a:lnTo>
                      <a:lnTo>
                        <a:pt x="522" y="413"/>
                      </a:lnTo>
                      <a:lnTo>
                        <a:pt x="560" y="333"/>
                      </a:lnTo>
                      <a:lnTo>
                        <a:pt x="598" y="254"/>
                      </a:lnTo>
                      <a:lnTo>
                        <a:pt x="638" y="187"/>
                      </a:lnTo>
                      <a:lnTo>
                        <a:pt x="675" y="137"/>
                      </a:lnTo>
                      <a:lnTo>
                        <a:pt x="712" y="95"/>
                      </a:lnTo>
                      <a:lnTo>
                        <a:pt x="750" y="68"/>
                      </a:lnTo>
                      <a:lnTo>
                        <a:pt x="793" y="59"/>
                      </a:lnTo>
                      <a:lnTo>
                        <a:pt x="849" y="59"/>
                      </a:lnTo>
                      <a:lnTo>
                        <a:pt x="864" y="57"/>
                      </a:lnTo>
                      <a:lnTo>
                        <a:pt x="842" y="39"/>
                      </a:lnTo>
                      <a:lnTo>
                        <a:pt x="803" y="24"/>
                      </a:lnTo>
                      <a:lnTo>
                        <a:pt x="727" y="19"/>
                      </a:lnTo>
                      <a:lnTo>
                        <a:pt x="683" y="28"/>
                      </a:lnTo>
                      <a:lnTo>
                        <a:pt x="619" y="59"/>
                      </a:lnTo>
                      <a:lnTo>
                        <a:pt x="568" y="85"/>
                      </a:lnTo>
                      <a:lnTo>
                        <a:pt x="517" y="100"/>
                      </a:lnTo>
                      <a:lnTo>
                        <a:pt x="433" y="111"/>
                      </a:lnTo>
                      <a:lnTo>
                        <a:pt x="367" y="91"/>
                      </a:lnTo>
                      <a:lnTo>
                        <a:pt x="294" y="51"/>
                      </a:lnTo>
                      <a:lnTo>
                        <a:pt x="275" y="43"/>
                      </a:lnTo>
                      <a:lnTo>
                        <a:pt x="275" y="92"/>
                      </a:lnTo>
                      <a:lnTo>
                        <a:pt x="269" y="140"/>
                      </a:lnTo>
                      <a:lnTo>
                        <a:pt x="254" y="176"/>
                      </a:lnTo>
                      <a:lnTo>
                        <a:pt x="230" y="221"/>
                      </a:lnTo>
                      <a:lnTo>
                        <a:pt x="188" y="265"/>
                      </a:lnTo>
                      <a:lnTo>
                        <a:pt x="133" y="326"/>
                      </a:lnTo>
                      <a:lnTo>
                        <a:pt x="91" y="383"/>
                      </a:lnTo>
                      <a:lnTo>
                        <a:pt x="67" y="433"/>
                      </a:lnTo>
                      <a:lnTo>
                        <a:pt x="34" y="504"/>
                      </a:lnTo>
                      <a:lnTo>
                        <a:pt x="18" y="563"/>
                      </a:lnTo>
                      <a:lnTo>
                        <a:pt x="12" y="624"/>
                      </a:lnTo>
                      <a:lnTo>
                        <a:pt x="0" y="550"/>
                      </a:lnTo>
                      <a:lnTo>
                        <a:pt x="22" y="481"/>
                      </a:lnTo>
                      <a:lnTo>
                        <a:pt x="52" y="417"/>
                      </a:lnTo>
                      <a:lnTo>
                        <a:pt x="82" y="354"/>
                      </a:lnTo>
                      <a:lnTo>
                        <a:pt x="120" y="308"/>
                      </a:lnTo>
                      <a:lnTo>
                        <a:pt x="155" y="273"/>
                      </a:lnTo>
                      <a:lnTo>
                        <a:pt x="193" y="235"/>
                      </a:lnTo>
                      <a:lnTo>
                        <a:pt x="224" y="193"/>
                      </a:lnTo>
                      <a:lnTo>
                        <a:pt x="246" y="149"/>
                      </a:lnTo>
                      <a:lnTo>
                        <a:pt x="254" y="103"/>
                      </a:lnTo>
                      <a:lnTo>
                        <a:pt x="257" y="57"/>
                      </a:lnTo>
                      <a:lnTo>
                        <a:pt x="250" y="12"/>
                      </a:lnTo>
                      <a:lnTo>
                        <a:pt x="267" y="0"/>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7" name="Freeform 7"/>
                <p:cNvSpPr>
                  <a:spLocks/>
                </p:cNvSpPr>
                <p:nvPr/>
              </p:nvSpPr>
              <p:spPr bwMode="auto">
                <a:xfrm>
                  <a:off x="2150832" y="3166384"/>
                  <a:ext cx="114300" cy="87313"/>
                </a:xfrm>
                <a:custGeom>
                  <a:avLst/>
                  <a:gdLst/>
                  <a:ahLst/>
                  <a:cxnLst>
                    <a:cxn ang="0">
                      <a:pos x="5" y="105"/>
                    </a:cxn>
                    <a:cxn ang="0">
                      <a:pos x="38" y="59"/>
                    </a:cxn>
                    <a:cxn ang="0">
                      <a:pos x="92" y="20"/>
                    </a:cxn>
                    <a:cxn ang="0">
                      <a:pos x="137" y="6"/>
                    </a:cxn>
                    <a:cxn ang="0">
                      <a:pos x="184" y="0"/>
                    </a:cxn>
                    <a:cxn ang="0">
                      <a:pos x="221" y="6"/>
                    </a:cxn>
                    <a:cxn ang="0">
                      <a:pos x="259" y="20"/>
                    </a:cxn>
                    <a:cxn ang="0">
                      <a:pos x="280" y="45"/>
                    </a:cxn>
                    <a:cxn ang="0">
                      <a:pos x="288" y="81"/>
                    </a:cxn>
                    <a:cxn ang="0">
                      <a:pos x="280" y="125"/>
                    </a:cxn>
                    <a:cxn ang="0">
                      <a:pos x="261" y="163"/>
                    </a:cxn>
                    <a:cxn ang="0">
                      <a:pos x="223" y="206"/>
                    </a:cxn>
                    <a:cxn ang="0">
                      <a:pos x="190" y="220"/>
                    </a:cxn>
                    <a:cxn ang="0">
                      <a:pos x="223" y="175"/>
                    </a:cxn>
                    <a:cxn ang="0">
                      <a:pos x="244" y="122"/>
                    </a:cxn>
                    <a:cxn ang="0">
                      <a:pos x="253" y="86"/>
                    </a:cxn>
                    <a:cxn ang="0">
                      <a:pos x="244" y="60"/>
                    </a:cxn>
                    <a:cxn ang="0">
                      <a:pos x="234" y="45"/>
                    </a:cxn>
                    <a:cxn ang="0">
                      <a:pos x="202" y="27"/>
                    </a:cxn>
                    <a:cxn ang="0">
                      <a:pos x="167" y="24"/>
                    </a:cxn>
                    <a:cxn ang="0">
                      <a:pos x="137" y="32"/>
                    </a:cxn>
                    <a:cxn ang="0">
                      <a:pos x="103" y="42"/>
                    </a:cxn>
                    <a:cxn ang="0">
                      <a:pos x="65" y="68"/>
                    </a:cxn>
                    <a:cxn ang="0">
                      <a:pos x="35" y="105"/>
                    </a:cxn>
                    <a:cxn ang="0">
                      <a:pos x="11" y="143"/>
                    </a:cxn>
                    <a:cxn ang="0">
                      <a:pos x="0" y="188"/>
                    </a:cxn>
                    <a:cxn ang="0">
                      <a:pos x="5" y="105"/>
                    </a:cxn>
                  </a:cxnLst>
                  <a:rect l="0" t="0" r="r" b="b"/>
                  <a:pathLst>
                    <a:path w="288" h="220">
                      <a:moveTo>
                        <a:pt x="5" y="105"/>
                      </a:moveTo>
                      <a:lnTo>
                        <a:pt x="38" y="59"/>
                      </a:lnTo>
                      <a:lnTo>
                        <a:pt x="92" y="20"/>
                      </a:lnTo>
                      <a:lnTo>
                        <a:pt x="137" y="6"/>
                      </a:lnTo>
                      <a:lnTo>
                        <a:pt x="184" y="0"/>
                      </a:lnTo>
                      <a:lnTo>
                        <a:pt x="221" y="6"/>
                      </a:lnTo>
                      <a:lnTo>
                        <a:pt x="259" y="20"/>
                      </a:lnTo>
                      <a:lnTo>
                        <a:pt x="280" y="45"/>
                      </a:lnTo>
                      <a:lnTo>
                        <a:pt x="288" y="81"/>
                      </a:lnTo>
                      <a:lnTo>
                        <a:pt x="280" y="125"/>
                      </a:lnTo>
                      <a:lnTo>
                        <a:pt x="261" y="163"/>
                      </a:lnTo>
                      <a:lnTo>
                        <a:pt x="223" y="206"/>
                      </a:lnTo>
                      <a:lnTo>
                        <a:pt x="190" y="220"/>
                      </a:lnTo>
                      <a:lnTo>
                        <a:pt x="223" y="175"/>
                      </a:lnTo>
                      <a:lnTo>
                        <a:pt x="244" y="122"/>
                      </a:lnTo>
                      <a:lnTo>
                        <a:pt x="253" y="86"/>
                      </a:lnTo>
                      <a:lnTo>
                        <a:pt x="244" y="60"/>
                      </a:lnTo>
                      <a:lnTo>
                        <a:pt x="234" y="45"/>
                      </a:lnTo>
                      <a:lnTo>
                        <a:pt x="202" y="27"/>
                      </a:lnTo>
                      <a:lnTo>
                        <a:pt x="167" y="24"/>
                      </a:lnTo>
                      <a:lnTo>
                        <a:pt x="137" y="32"/>
                      </a:lnTo>
                      <a:lnTo>
                        <a:pt x="103" y="42"/>
                      </a:lnTo>
                      <a:lnTo>
                        <a:pt x="65" y="68"/>
                      </a:lnTo>
                      <a:lnTo>
                        <a:pt x="35" y="105"/>
                      </a:lnTo>
                      <a:lnTo>
                        <a:pt x="11" y="143"/>
                      </a:lnTo>
                      <a:lnTo>
                        <a:pt x="0" y="188"/>
                      </a:lnTo>
                      <a:lnTo>
                        <a:pt x="5" y="105"/>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8" name="Freeform 8"/>
                <p:cNvSpPr>
                  <a:spLocks/>
                </p:cNvSpPr>
                <p:nvPr/>
              </p:nvSpPr>
              <p:spPr bwMode="auto">
                <a:xfrm>
                  <a:off x="2140116" y="3203690"/>
                  <a:ext cx="119063" cy="73422"/>
                </a:xfrm>
                <a:custGeom>
                  <a:avLst/>
                  <a:gdLst/>
                  <a:ahLst/>
                  <a:cxnLst>
                    <a:cxn ang="0">
                      <a:pos x="44" y="0"/>
                    </a:cxn>
                    <a:cxn ang="0">
                      <a:pos x="17" y="39"/>
                    </a:cxn>
                    <a:cxn ang="0">
                      <a:pos x="2" y="88"/>
                    </a:cxn>
                    <a:cxn ang="0">
                      <a:pos x="0" y="127"/>
                    </a:cxn>
                    <a:cxn ang="0">
                      <a:pos x="17" y="150"/>
                    </a:cxn>
                    <a:cxn ang="0">
                      <a:pos x="38" y="167"/>
                    </a:cxn>
                    <a:cxn ang="0">
                      <a:pos x="71" y="181"/>
                    </a:cxn>
                    <a:cxn ang="0">
                      <a:pos x="110" y="185"/>
                    </a:cxn>
                    <a:cxn ang="0">
                      <a:pos x="152" y="178"/>
                    </a:cxn>
                    <a:cxn ang="0">
                      <a:pos x="191" y="164"/>
                    </a:cxn>
                    <a:cxn ang="0">
                      <a:pos x="224" y="141"/>
                    </a:cxn>
                    <a:cxn ang="0">
                      <a:pos x="251" y="115"/>
                    </a:cxn>
                    <a:cxn ang="0">
                      <a:pos x="300" y="30"/>
                    </a:cxn>
                    <a:cxn ang="0">
                      <a:pos x="250" y="85"/>
                    </a:cxn>
                    <a:cxn ang="0">
                      <a:pos x="202" y="121"/>
                    </a:cxn>
                    <a:cxn ang="0">
                      <a:pos x="164" y="147"/>
                    </a:cxn>
                    <a:cxn ang="0">
                      <a:pos x="132" y="155"/>
                    </a:cxn>
                    <a:cxn ang="0">
                      <a:pos x="103" y="158"/>
                    </a:cxn>
                    <a:cxn ang="0">
                      <a:pos x="76" y="150"/>
                    </a:cxn>
                    <a:cxn ang="0">
                      <a:pos x="50" y="138"/>
                    </a:cxn>
                    <a:cxn ang="0">
                      <a:pos x="35" y="124"/>
                    </a:cxn>
                    <a:cxn ang="0">
                      <a:pos x="27" y="94"/>
                    </a:cxn>
                    <a:cxn ang="0">
                      <a:pos x="35" y="52"/>
                    </a:cxn>
                    <a:cxn ang="0">
                      <a:pos x="44" y="0"/>
                    </a:cxn>
                  </a:cxnLst>
                  <a:rect l="0" t="0" r="r" b="b"/>
                  <a:pathLst>
                    <a:path w="300" h="185">
                      <a:moveTo>
                        <a:pt x="44" y="0"/>
                      </a:moveTo>
                      <a:lnTo>
                        <a:pt x="17" y="39"/>
                      </a:lnTo>
                      <a:lnTo>
                        <a:pt x="2" y="88"/>
                      </a:lnTo>
                      <a:lnTo>
                        <a:pt x="0" y="127"/>
                      </a:lnTo>
                      <a:lnTo>
                        <a:pt x="17" y="150"/>
                      </a:lnTo>
                      <a:lnTo>
                        <a:pt x="38" y="167"/>
                      </a:lnTo>
                      <a:lnTo>
                        <a:pt x="71" y="181"/>
                      </a:lnTo>
                      <a:lnTo>
                        <a:pt x="110" y="185"/>
                      </a:lnTo>
                      <a:lnTo>
                        <a:pt x="152" y="178"/>
                      </a:lnTo>
                      <a:lnTo>
                        <a:pt x="191" y="164"/>
                      </a:lnTo>
                      <a:lnTo>
                        <a:pt x="224" y="141"/>
                      </a:lnTo>
                      <a:lnTo>
                        <a:pt x="251" y="115"/>
                      </a:lnTo>
                      <a:lnTo>
                        <a:pt x="300" y="30"/>
                      </a:lnTo>
                      <a:lnTo>
                        <a:pt x="250" y="85"/>
                      </a:lnTo>
                      <a:lnTo>
                        <a:pt x="202" y="121"/>
                      </a:lnTo>
                      <a:lnTo>
                        <a:pt x="164" y="147"/>
                      </a:lnTo>
                      <a:lnTo>
                        <a:pt x="132" y="155"/>
                      </a:lnTo>
                      <a:lnTo>
                        <a:pt x="103" y="158"/>
                      </a:lnTo>
                      <a:lnTo>
                        <a:pt x="76" y="150"/>
                      </a:lnTo>
                      <a:lnTo>
                        <a:pt x="50" y="138"/>
                      </a:lnTo>
                      <a:lnTo>
                        <a:pt x="35" y="124"/>
                      </a:lnTo>
                      <a:lnTo>
                        <a:pt x="27" y="94"/>
                      </a:lnTo>
                      <a:lnTo>
                        <a:pt x="35" y="52"/>
                      </a:lnTo>
                      <a:lnTo>
                        <a:pt x="44" y="0"/>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9" name="Freeform 9"/>
                <p:cNvSpPr>
                  <a:spLocks/>
                </p:cNvSpPr>
                <p:nvPr/>
              </p:nvSpPr>
              <p:spPr bwMode="auto">
                <a:xfrm>
                  <a:off x="2182582" y="3110424"/>
                  <a:ext cx="44847" cy="55959"/>
                </a:xfrm>
                <a:custGeom>
                  <a:avLst/>
                  <a:gdLst/>
                  <a:ahLst/>
                  <a:cxnLst>
                    <a:cxn ang="0">
                      <a:pos x="32" y="114"/>
                    </a:cxn>
                    <a:cxn ang="0">
                      <a:pos x="63" y="75"/>
                    </a:cxn>
                    <a:cxn ang="0">
                      <a:pos x="79" y="47"/>
                    </a:cxn>
                    <a:cxn ang="0">
                      <a:pos x="91" y="0"/>
                    </a:cxn>
                    <a:cxn ang="0">
                      <a:pos x="113" y="7"/>
                    </a:cxn>
                    <a:cxn ang="0">
                      <a:pos x="99" y="52"/>
                    </a:cxn>
                    <a:cxn ang="0">
                      <a:pos x="72" y="109"/>
                    </a:cxn>
                    <a:cxn ang="0">
                      <a:pos x="39" y="130"/>
                    </a:cxn>
                    <a:cxn ang="0">
                      <a:pos x="0" y="141"/>
                    </a:cxn>
                    <a:cxn ang="0">
                      <a:pos x="32" y="114"/>
                    </a:cxn>
                  </a:cxnLst>
                  <a:rect l="0" t="0" r="r" b="b"/>
                  <a:pathLst>
                    <a:path w="113" h="141">
                      <a:moveTo>
                        <a:pt x="32" y="114"/>
                      </a:moveTo>
                      <a:lnTo>
                        <a:pt x="63" y="75"/>
                      </a:lnTo>
                      <a:lnTo>
                        <a:pt x="79" y="47"/>
                      </a:lnTo>
                      <a:lnTo>
                        <a:pt x="91" y="0"/>
                      </a:lnTo>
                      <a:lnTo>
                        <a:pt x="113" y="7"/>
                      </a:lnTo>
                      <a:lnTo>
                        <a:pt x="99" y="52"/>
                      </a:lnTo>
                      <a:lnTo>
                        <a:pt x="72" y="109"/>
                      </a:lnTo>
                      <a:lnTo>
                        <a:pt x="39" y="130"/>
                      </a:lnTo>
                      <a:lnTo>
                        <a:pt x="0" y="141"/>
                      </a:lnTo>
                      <a:lnTo>
                        <a:pt x="32" y="114"/>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0" name="Freeform 10"/>
                <p:cNvSpPr>
                  <a:spLocks/>
                </p:cNvSpPr>
                <p:nvPr/>
              </p:nvSpPr>
              <p:spPr bwMode="auto">
                <a:xfrm>
                  <a:off x="2258385" y="3121140"/>
                  <a:ext cx="40085" cy="51594"/>
                </a:xfrm>
                <a:custGeom>
                  <a:avLst/>
                  <a:gdLst/>
                  <a:ahLst/>
                  <a:cxnLst>
                    <a:cxn ang="0">
                      <a:pos x="0" y="107"/>
                    </a:cxn>
                    <a:cxn ang="0">
                      <a:pos x="31" y="130"/>
                    </a:cxn>
                    <a:cxn ang="0">
                      <a:pos x="43" y="83"/>
                    </a:cxn>
                    <a:cxn ang="0">
                      <a:pos x="57" y="63"/>
                    </a:cxn>
                    <a:cxn ang="0">
                      <a:pos x="75" y="33"/>
                    </a:cxn>
                    <a:cxn ang="0">
                      <a:pos x="101" y="1"/>
                    </a:cxn>
                    <a:cxn ang="0">
                      <a:pos x="63" y="0"/>
                    </a:cxn>
                    <a:cxn ang="0">
                      <a:pos x="53" y="24"/>
                    </a:cxn>
                    <a:cxn ang="0">
                      <a:pos x="27" y="67"/>
                    </a:cxn>
                    <a:cxn ang="0">
                      <a:pos x="0" y="107"/>
                    </a:cxn>
                  </a:cxnLst>
                  <a:rect l="0" t="0" r="r" b="b"/>
                  <a:pathLst>
                    <a:path w="101" h="130">
                      <a:moveTo>
                        <a:pt x="0" y="107"/>
                      </a:moveTo>
                      <a:lnTo>
                        <a:pt x="31" y="130"/>
                      </a:lnTo>
                      <a:lnTo>
                        <a:pt x="43" y="83"/>
                      </a:lnTo>
                      <a:lnTo>
                        <a:pt x="57" y="63"/>
                      </a:lnTo>
                      <a:lnTo>
                        <a:pt x="75" y="33"/>
                      </a:lnTo>
                      <a:lnTo>
                        <a:pt x="101" y="1"/>
                      </a:lnTo>
                      <a:lnTo>
                        <a:pt x="63" y="0"/>
                      </a:lnTo>
                      <a:lnTo>
                        <a:pt x="53" y="24"/>
                      </a:lnTo>
                      <a:lnTo>
                        <a:pt x="27" y="67"/>
                      </a:lnTo>
                      <a:lnTo>
                        <a:pt x="0" y="107"/>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1" name="Freeform 11"/>
                <p:cNvSpPr>
                  <a:spLocks/>
                </p:cNvSpPr>
                <p:nvPr/>
              </p:nvSpPr>
              <p:spPr bwMode="auto">
                <a:xfrm>
                  <a:off x="2105191" y="3303305"/>
                  <a:ext cx="132954" cy="64691"/>
                </a:xfrm>
                <a:custGeom>
                  <a:avLst/>
                  <a:gdLst/>
                  <a:ahLst/>
                  <a:cxnLst>
                    <a:cxn ang="0">
                      <a:pos x="46" y="47"/>
                    </a:cxn>
                    <a:cxn ang="0">
                      <a:pos x="84" y="21"/>
                    </a:cxn>
                    <a:cxn ang="0">
                      <a:pos x="148" y="5"/>
                    </a:cxn>
                    <a:cxn ang="0">
                      <a:pos x="199" y="0"/>
                    </a:cxn>
                    <a:cxn ang="0">
                      <a:pos x="241" y="9"/>
                    </a:cxn>
                    <a:cxn ang="0">
                      <a:pos x="291" y="59"/>
                    </a:cxn>
                    <a:cxn ang="0">
                      <a:pos x="332" y="122"/>
                    </a:cxn>
                    <a:cxn ang="0">
                      <a:pos x="335" y="155"/>
                    </a:cxn>
                    <a:cxn ang="0">
                      <a:pos x="287" y="81"/>
                    </a:cxn>
                    <a:cxn ang="0">
                      <a:pos x="248" y="40"/>
                    </a:cxn>
                    <a:cxn ang="0">
                      <a:pos x="195" y="15"/>
                    </a:cxn>
                    <a:cxn ang="0">
                      <a:pos x="146" y="19"/>
                    </a:cxn>
                    <a:cxn ang="0">
                      <a:pos x="96" y="35"/>
                    </a:cxn>
                    <a:cxn ang="0">
                      <a:pos x="60" y="77"/>
                    </a:cxn>
                    <a:cxn ang="0">
                      <a:pos x="12" y="141"/>
                    </a:cxn>
                    <a:cxn ang="0">
                      <a:pos x="3" y="163"/>
                    </a:cxn>
                    <a:cxn ang="0">
                      <a:pos x="0" y="110"/>
                    </a:cxn>
                    <a:cxn ang="0">
                      <a:pos x="46" y="47"/>
                    </a:cxn>
                  </a:cxnLst>
                  <a:rect l="0" t="0" r="r" b="b"/>
                  <a:pathLst>
                    <a:path w="335" h="163">
                      <a:moveTo>
                        <a:pt x="46" y="47"/>
                      </a:moveTo>
                      <a:lnTo>
                        <a:pt x="84" y="21"/>
                      </a:lnTo>
                      <a:lnTo>
                        <a:pt x="148" y="5"/>
                      </a:lnTo>
                      <a:lnTo>
                        <a:pt x="199" y="0"/>
                      </a:lnTo>
                      <a:lnTo>
                        <a:pt x="241" y="9"/>
                      </a:lnTo>
                      <a:lnTo>
                        <a:pt x="291" y="59"/>
                      </a:lnTo>
                      <a:lnTo>
                        <a:pt x="332" y="122"/>
                      </a:lnTo>
                      <a:lnTo>
                        <a:pt x="335" y="155"/>
                      </a:lnTo>
                      <a:lnTo>
                        <a:pt x="287" y="81"/>
                      </a:lnTo>
                      <a:lnTo>
                        <a:pt x="248" y="40"/>
                      </a:lnTo>
                      <a:lnTo>
                        <a:pt x="195" y="15"/>
                      </a:lnTo>
                      <a:lnTo>
                        <a:pt x="146" y="19"/>
                      </a:lnTo>
                      <a:lnTo>
                        <a:pt x="96" y="35"/>
                      </a:lnTo>
                      <a:lnTo>
                        <a:pt x="60" y="77"/>
                      </a:lnTo>
                      <a:lnTo>
                        <a:pt x="12" y="141"/>
                      </a:lnTo>
                      <a:lnTo>
                        <a:pt x="3" y="163"/>
                      </a:lnTo>
                      <a:lnTo>
                        <a:pt x="0" y="110"/>
                      </a:lnTo>
                      <a:lnTo>
                        <a:pt x="46" y="47"/>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2" name="Freeform 12"/>
                <p:cNvSpPr>
                  <a:spLocks/>
                </p:cNvSpPr>
                <p:nvPr/>
              </p:nvSpPr>
              <p:spPr bwMode="auto">
                <a:xfrm>
                  <a:off x="2112335" y="3236630"/>
                  <a:ext cx="20638" cy="84138"/>
                </a:xfrm>
                <a:custGeom>
                  <a:avLst/>
                  <a:gdLst/>
                  <a:ahLst/>
                  <a:cxnLst>
                    <a:cxn ang="0">
                      <a:pos x="24" y="46"/>
                    </a:cxn>
                    <a:cxn ang="0">
                      <a:pos x="4" y="105"/>
                    </a:cxn>
                    <a:cxn ang="0">
                      <a:pos x="0" y="142"/>
                    </a:cxn>
                    <a:cxn ang="0">
                      <a:pos x="3" y="212"/>
                    </a:cxn>
                    <a:cxn ang="0">
                      <a:pos x="24" y="185"/>
                    </a:cxn>
                    <a:cxn ang="0">
                      <a:pos x="24" y="123"/>
                    </a:cxn>
                    <a:cxn ang="0">
                      <a:pos x="46" y="66"/>
                    </a:cxn>
                    <a:cxn ang="0">
                      <a:pos x="52" y="53"/>
                    </a:cxn>
                    <a:cxn ang="0">
                      <a:pos x="43" y="0"/>
                    </a:cxn>
                    <a:cxn ang="0">
                      <a:pos x="24" y="46"/>
                    </a:cxn>
                  </a:cxnLst>
                  <a:rect l="0" t="0" r="r" b="b"/>
                  <a:pathLst>
                    <a:path w="52" h="212">
                      <a:moveTo>
                        <a:pt x="24" y="46"/>
                      </a:moveTo>
                      <a:lnTo>
                        <a:pt x="4" y="105"/>
                      </a:lnTo>
                      <a:lnTo>
                        <a:pt x="0" y="142"/>
                      </a:lnTo>
                      <a:lnTo>
                        <a:pt x="3" y="212"/>
                      </a:lnTo>
                      <a:lnTo>
                        <a:pt x="24" y="185"/>
                      </a:lnTo>
                      <a:lnTo>
                        <a:pt x="24" y="123"/>
                      </a:lnTo>
                      <a:lnTo>
                        <a:pt x="46" y="66"/>
                      </a:lnTo>
                      <a:lnTo>
                        <a:pt x="52" y="53"/>
                      </a:lnTo>
                      <a:lnTo>
                        <a:pt x="43" y="0"/>
                      </a:lnTo>
                      <a:lnTo>
                        <a:pt x="24" y="46"/>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3" name="Freeform 13"/>
                <p:cNvSpPr>
                  <a:spLocks/>
                </p:cNvSpPr>
                <p:nvPr/>
              </p:nvSpPr>
              <p:spPr bwMode="auto">
                <a:xfrm>
                  <a:off x="2217904" y="3259649"/>
                  <a:ext cx="26194" cy="68263"/>
                </a:xfrm>
                <a:custGeom>
                  <a:avLst/>
                  <a:gdLst/>
                  <a:ahLst/>
                  <a:cxnLst>
                    <a:cxn ang="0">
                      <a:pos x="5" y="132"/>
                    </a:cxn>
                    <a:cxn ang="0">
                      <a:pos x="0" y="89"/>
                    </a:cxn>
                    <a:cxn ang="0">
                      <a:pos x="13" y="41"/>
                    </a:cxn>
                    <a:cxn ang="0">
                      <a:pos x="20" y="23"/>
                    </a:cxn>
                    <a:cxn ang="0">
                      <a:pos x="66" y="0"/>
                    </a:cxn>
                    <a:cxn ang="0">
                      <a:pos x="39" y="56"/>
                    </a:cxn>
                    <a:cxn ang="0">
                      <a:pos x="28" y="87"/>
                    </a:cxn>
                    <a:cxn ang="0">
                      <a:pos x="26" y="110"/>
                    </a:cxn>
                    <a:cxn ang="0">
                      <a:pos x="28" y="145"/>
                    </a:cxn>
                    <a:cxn ang="0">
                      <a:pos x="34" y="172"/>
                    </a:cxn>
                    <a:cxn ang="0">
                      <a:pos x="5" y="132"/>
                    </a:cxn>
                  </a:cxnLst>
                  <a:rect l="0" t="0" r="r" b="b"/>
                  <a:pathLst>
                    <a:path w="66" h="172">
                      <a:moveTo>
                        <a:pt x="5" y="132"/>
                      </a:moveTo>
                      <a:lnTo>
                        <a:pt x="0" y="89"/>
                      </a:lnTo>
                      <a:lnTo>
                        <a:pt x="13" y="41"/>
                      </a:lnTo>
                      <a:lnTo>
                        <a:pt x="20" y="23"/>
                      </a:lnTo>
                      <a:lnTo>
                        <a:pt x="66" y="0"/>
                      </a:lnTo>
                      <a:lnTo>
                        <a:pt x="39" y="56"/>
                      </a:lnTo>
                      <a:lnTo>
                        <a:pt x="28" y="87"/>
                      </a:lnTo>
                      <a:lnTo>
                        <a:pt x="26" y="110"/>
                      </a:lnTo>
                      <a:lnTo>
                        <a:pt x="28" y="145"/>
                      </a:lnTo>
                      <a:lnTo>
                        <a:pt x="34" y="172"/>
                      </a:lnTo>
                      <a:lnTo>
                        <a:pt x="5" y="132"/>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4" name="Freeform 14"/>
                <p:cNvSpPr>
                  <a:spLocks/>
                </p:cNvSpPr>
                <p:nvPr/>
              </p:nvSpPr>
              <p:spPr bwMode="auto">
                <a:xfrm>
                  <a:off x="2203617" y="3080262"/>
                  <a:ext cx="146050" cy="34131"/>
                </a:xfrm>
                <a:custGeom>
                  <a:avLst/>
                  <a:gdLst/>
                  <a:ahLst/>
                  <a:cxnLst>
                    <a:cxn ang="0">
                      <a:pos x="11" y="32"/>
                    </a:cxn>
                    <a:cxn ang="0">
                      <a:pos x="67" y="54"/>
                    </a:cxn>
                    <a:cxn ang="0">
                      <a:pos x="129" y="62"/>
                    </a:cxn>
                    <a:cxn ang="0">
                      <a:pos x="198" y="65"/>
                    </a:cxn>
                    <a:cxn ang="0">
                      <a:pos x="270" y="53"/>
                    </a:cxn>
                    <a:cxn ang="0">
                      <a:pos x="368" y="0"/>
                    </a:cxn>
                    <a:cxn ang="0">
                      <a:pos x="339" y="34"/>
                    </a:cxn>
                    <a:cxn ang="0">
                      <a:pos x="309" y="62"/>
                    </a:cxn>
                    <a:cxn ang="0">
                      <a:pos x="277" y="69"/>
                    </a:cxn>
                    <a:cxn ang="0">
                      <a:pos x="216" y="82"/>
                    </a:cxn>
                    <a:cxn ang="0">
                      <a:pos x="168" y="86"/>
                    </a:cxn>
                    <a:cxn ang="0">
                      <a:pos x="102" y="77"/>
                    </a:cxn>
                    <a:cxn ang="0">
                      <a:pos x="60" y="65"/>
                    </a:cxn>
                    <a:cxn ang="0">
                      <a:pos x="0" y="53"/>
                    </a:cxn>
                    <a:cxn ang="0">
                      <a:pos x="0" y="30"/>
                    </a:cxn>
                    <a:cxn ang="0">
                      <a:pos x="11" y="32"/>
                    </a:cxn>
                  </a:cxnLst>
                  <a:rect l="0" t="0" r="r" b="b"/>
                  <a:pathLst>
                    <a:path w="368" h="86">
                      <a:moveTo>
                        <a:pt x="11" y="32"/>
                      </a:moveTo>
                      <a:lnTo>
                        <a:pt x="67" y="54"/>
                      </a:lnTo>
                      <a:lnTo>
                        <a:pt x="129" y="62"/>
                      </a:lnTo>
                      <a:lnTo>
                        <a:pt x="198" y="65"/>
                      </a:lnTo>
                      <a:lnTo>
                        <a:pt x="270" y="53"/>
                      </a:lnTo>
                      <a:lnTo>
                        <a:pt x="368" y="0"/>
                      </a:lnTo>
                      <a:lnTo>
                        <a:pt x="339" y="34"/>
                      </a:lnTo>
                      <a:lnTo>
                        <a:pt x="309" y="62"/>
                      </a:lnTo>
                      <a:lnTo>
                        <a:pt x="277" y="69"/>
                      </a:lnTo>
                      <a:lnTo>
                        <a:pt x="216" y="82"/>
                      </a:lnTo>
                      <a:lnTo>
                        <a:pt x="168" y="86"/>
                      </a:lnTo>
                      <a:lnTo>
                        <a:pt x="102" y="77"/>
                      </a:lnTo>
                      <a:lnTo>
                        <a:pt x="60" y="65"/>
                      </a:lnTo>
                      <a:lnTo>
                        <a:pt x="0" y="53"/>
                      </a:lnTo>
                      <a:lnTo>
                        <a:pt x="0" y="30"/>
                      </a:lnTo>
                      <a:lnTo>
                        <a:pt x="11" y="32"/>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5" name="Freeform 15"/>
                <p:cNvSpPr>
                  <a:spLocks/>
                </p:cNvSpPr>
                <p:nvPr/>
              </p:nvSpPr>
              <p:spPr bwMode="auto">
                <a:xfrm>
                  <a:off x="2074632" y="3184243"/>
                  <a:ext cx="229791" cy="244475"/>
                </a:xfrm>
                <a:custGeom>
                  <a:avLst/>
                  <a:gdLst/>
                  <a:ahLst/>
                  <a:cxnLst>
                    <a:cxn ang="0">
                      <a:pos x="31" y="178"/>
                    </a:cxn>
                    <a:cxn ang="0">
                      <a:pos x="9" y="222"/>
                    </a:cxn>
                    <a:cxn ang="0">
                      <a:pos x="0" y="292"/>
                    </a:cxn>
                    <a:cxn ang="0">
                      <a:pos x="0" y="385"/>
                    </a:cxn>
                    <a:cxn ang="0">
                      <a:pos x="15" y="469"/>
                    </a:cxn>
                    <a:cxn ang="0">
                      <a:pos x="35" y="563"/>
                    </a:cxn>
                    <a:cxn ang="0">
                      <a:pos x="65" y="616"/>
                    </a:cxn>
                    <a:cxn ang="0">
                      <a:pos x="92" y="538"/>
                    </a:cxn>
                    <a:cxn ang="0">
                      <a:pos x="125" y="473"/>
                    </a:cxn>
                    <a:cxn ang="0">
                      <a:pos x="164" y="432"/>
                    </a:cxn>
                    <a:cxn ang="0">
                      <a:pos x="199" y="397"/>
                    </a:cxn>
                    <a:cxn ang="0">
                      <a:pos x="232" y="377"/>
                    </a:cxn>
                    <a:cxn ang="0">
                      <a:pos x="260" y="375"/>
                    </a:cxn>
                    <a:cxn ang="0">
                      <a:pos x="290" y="377"/>
                    </a:cxn>
                    <a:cxn ang="0">
                      <a:pos x="320" y="404"/>
                    </a:cxn>
                    <a:cxn ang="0">
                      <a:pos x="344" y="434"/>
                    </a:cxn>
                    <a:cxn ang="0">
                      <a:pos x="380" y="487"/>
                    </a:cxn>
                    <a:cxn ang="0">
                      <a:pos x="434" y="564"/>
                    </a:cxn>
                    <a:cxn ang="0">
                      <a:pos x="446" y="564"/>
                    </a:cxn>
                    <a:cxn ang="0">
                      <a:pos x="450" y="466"/>
                    </a:cxn>
                    <a:cxn ang="0">
                      <a:pos x="457" y="390"/>
                    </a:cxn>
                    <a:cxn ang="0">
                      <a:pos x="467" y="321"/>
                    </a:cxn>
                    <a:cxn ang="0">
                      <a:pos x="479" y="256"/>
                    </a:cxn>
                    <a:cxn ang="0">
                      <a:pos x="494" y="192"/>
                    </a:cxn>
                    <a:cxn ang="0">
                      <a:pos x="518" y="134"/>
                    </a:cxn>
                    <a:cxn ang="0">
                      <a:pos x="551" y="68"/>
                    </a:cxn>
                    <a:cxn ang="0">
                      <a:pos x="579" y="0"/>
                    </a:cxn>
                    <a:cxn ang="0">
                      <a:pos x="528" y="81"/>
                    </a:cxn>
                    <a:cxn ang="0">
                      <a:pos x="494" y="144"/>
                    </a:cxn>
                    <a:cxn ang="0">
                      <a:pos x="469" y="204"/>
                    </a:cxn>
                    <a:cxn ang="0">
                      <a:pos x="452" y="276"/>
                    </a:cxn>
                    <a:cxn ang="0">
                      <a:pos x="446" y="340"/>
                    </a:cxn>
                    <a:cxn ang="0">
                      <a:pos x="437" y="412"/>
                    </a:cxn>
                    <a:cxn ang="0">
                      <a:pos x="434" y="469"/>
                    </a:cxn>
                    <a:cxn ang="0">
                      <a:pos x="430" y="523"/>
                    </a:cxn>
                    <a:cxn ang="0">
                      <a:pos x="399" y="477"/>
                    </a:cxn>
                    <a:cxn ang="0">
                      <a:pos x="361" y="421"/>
                    </a:cxn>
                    <a:cxn ang="0">
                      <a:pos x="327" y="379"/>
                    </a:cxn>
                    <a:cxn ang="0">
                      <a:pos x="298" y="359"/>
                    </a:cxn>
                    <a:cxn ang="0">
                      <a:pos x="272" y="347"/>
                    </a:cxn>
                    <a:cxn ang="0">
                      <a:pos x="243" y="351"/>
                    </a:cxn>
                    <a:cxn ang="0">
                      <a:pos x="209" y="362"/>
                    </a:cxn>
                    <a:cxn ang="0">
                      <a:pos x="179" y="392"/>
                    </a:cxn>
                    <a:cxn ang="0">
                      <a:pos x="142" y="428"/>
                    </a:cxn>
                    <a:cxn ang="0">
                      <a:pos x="108" y="462"/>
                    </a:cxn>
                    <a:cxn ang="0">
                      <a:pos x="89" y="500"/>
                    </a:cxn>
                    <a:cxn ang="0">
                      <a:pos x="70" y="541"/>
                    </a:cxn>
                    <a:cxn ang="0">
                      <a:pos x="61" y="568"/>
                    </a:cxn>
                    <a:cxn ang="0">
                      <a:pos x="43" y="526"/>
                    </a:cxn>
                    <a:cxn ang="0">
                      <a:pos x="35" y="461"/>
                    </a:cxn>
                    <a:cxn ang="0">
                      <a:pos x="23" y="394"/>
                    </a:cxn>
                    <a:cxn ang="0">
                      <a:pos x="15" y="333"/>
                    </a:cxn>
                    <a:cxn ang="0">
                      <a:pos x="19" y="279"/>
                    </a:cxn>
                    <a:cxn ang="0">
                      <a:pos x="28" y="224"/>
                    </a:cxn>
                    <a:cxn ang="0">
                      <a:pos x="31" y="178"/>
                    </a:cxn>
                  </a:cxnLst>
                  <a:rect l="0" t="0" r="r" b="b"/>
                  <a:pathLst>
                    <a:path w="579" h="616">
                      <a:moveTo>
                        <a:pt x="31" y="178"/>
                      </a:moveTo>
                      <a:lnTo>
                        <a:pt x="9" y="222"/>
                      </a:lnTo>
                      <a:lnTo>
                        <a:pt x="0" y="292"/>
                      </a:lnTo>
                      <a:lnTo>
                        <a:pt x="0" y="385"/>
                      </a:lnTo>
                      <a:lnTo>
                        <a:pt x="15" y="469"/>
                      </a:lnTo>
                      <a:lnTo>
                        <a:pt x="35" y="563"/>
                      </a:lnTo>
                      <a:lnTo>
                        <a:pt x="65" y="616"/>
                      </a:lnTo>
                      <a:lnTo>
                        <a:pt x="92" y="538"/>
                      </a:lnTo>
                      <a:lnTo>
                        <a:pt x="125" y="473"/>
                      </a:lnTo>
                      <a:lnTo>
                        <a:pt x="164" y="432"/>
                      </a:lnTo>
                      <a:lnTo>
                        <a:pt x="199" y="397"/>
                      </a:lnTo>
                      <a:lnTo>
                        <a:pt x="232" y="377"/>
                      </a:lnTo>
                      <a:lnTo>
                        <a:pt x="260" y="375"/>
                      </a:lnTo>
                      <a:lnTo>
                        <a:pt x="290" y="377"/>
                      </a:lnTo>
                      <a:lnTo>
                        <a:pt x="320" y="404"/>
                      </a:lnTo>
                      <a:lnTo>
                        <a:pt x="344" y="434"/>
                      </a:lnTo>
                      <a:lnTo>
                        <a:pt x="380" y="487"/>
                      </a:lnTo>
                      <a:lnTo>
                        <a:pt x="434" y="564"/>
                      </a:lnTo>
                      <a:lnTo>
                        <a:pt x="446" y="564"/>
                      </a:lnTo>
                      <a:lnTo>
                        <a:pt x="450" y="466"/>
                      </a:lnTo>
                      <a:lnTo>
                        <a:pt x="457" y="390"/>
                      </a:lnTo>
                      <a:lnTo>
                        <a:pt x="467" y="321"/>
                      </a:lnTo>
                      <a:lnTo>
                        <a:pt x="479" y="256"/>
                      </a:lnTo>
                      <a:lnTo>
                        <a:pt x="494" y="192"/>
                      </a:lnTo>
                      <a:lnTo>
                        <a:pt x="518" y="134"/>
                      </a:lnTo>
                      <a:lnTo>
                        <a:pt x="551" y="68"/>
                      </a:lnTo>
                      <a:lnTo>
                        <a:pt x="579" y="0"/>
                      </a:lnTo>
                      <a:lnTo>
                        <a:pt x="528" y="81"/>
                      </a:lnTo>
                      <a:lnTo>
                        <a:pt x="494" y="144"/>
                      </a:lnTo>
                      <a:lnTo>
                        <a:pt x="469" y="204"/>
                      </a:lnTo>
                      <a:lnTo>
                        <a:pt x="452" y="276"/>
                      </a:lnTo>
                      <a:lnTo>
                        <a:pt x="446" y="340"/>
                      </a:lnTo>
                      <a:lnTo>
                        <a:pt x="437" y="412"/>
                      </a:lnTo>
                      <a:lnTo>
                        <a:pt x="434" y="469"/>
                      </a:lnTo>
                      <a:lnTo>
                        <a:pt x="430" y="523"/>
                      </a:lnTo>
                      <a:lnTo>
                        <a:pt x="399" y="477"/>
                      </a:lnTo>
                      <a:lnTo>
                        <a:pt x="361" y="421"/>
                      </a:lnTo>
                      <a:lnTo>
                        <a:pt x="327" y="379"/>
                      </a:lnTo>
                      <a:lnTo>
                        <a:pt x="298" y="359"/>
                      </a:lnTo>
                      <a:lnTo>
                        <a:pt x="272" y="347"/>
                      </a:lnTo>
                      <a:lnTo>
                        <a:pt x="243" y="351"/>
                      </a:lnTo>
                      <a:lnTo>
                        <a:pt x="209" y="362"/>
                      </a:lnTo>
                      <a:lnTo>
                        <a:pt x="179" y="392"/>
                      </a:lnTo>
                      <a:lnTo>
                        <a:pt x="142" y="428"/>
                      </a:lnTo>
                      <a:lnTo>
                        <a:pt x="108" y="462"/>
                      </a:lnTo>
                      <a:lnTo>
                        <a:pt x="89" y="500"/>
                      </a:lnTo>
                      <a:lnTo>
                        <a:pt x="70" y="541"/>
                      </a:lnTo>
                      <a:lnTo>
                        <a:pt x="61" y="568"/>
                      </a:lnTo>
                      <a:lnTo>
                        <a:pt x="43" y="526"/>
                      </a:lnTo>
                      <a:lnTo>
                        <a:pt x="35" y="461"/>
                      </a:lnTo>
                      <a:lnTo>
                        <a:pt x="23" y="394"/>
                      </a:lnTo>
                      <a:lnTo>
                        <a:pt x="15" y="333"/>
                      </a:lnTo>
                      <a:lnTo>
                        <a:pt x="19" y="279"/>
                      </a:lnTo>
                      <a:lnTo>
                        <a:pt x="28" y="224"/>
                      </a:lnTo>
                      <a:lnTo>
                        <a:pt x="31" y="178"/>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1" name="Gruppe 264"/>
              <p:cNvGrpSpPr/>
              <p:nvPr/>
            </p:nvGrpSpPr>
            <p:grpSpPr>
              <a:xfrm>
                <a:off x="2839054" y="2779561"/>
                <a:ext cx="364332" cy="378222"/>
                <a:chOff x="2074632" y="3050496"/>
                <a:chExt cx="364332" cy="378222"/>
              </a:xfrm>
            </p:grpSpPr>
            <p:sp>
              <p:nvSpPr>
                <p:cNvPr id="114" name="Freeform 5"/>
                <p:cNvSpPr>
                  <a:spLocks/>
                </p:cNvSpPr>
                <p:nvPr/>
              </p:nvSpPr>
              <p:spPr bwMode="auto">
                <a:xfrm>
                  <a:off x="2078204" y="3055259"/>
                  <a:ext cx="352426" cy="362347"/>
                </a:xfrm>
                <a:custGeom>
                  <a:avLst/>
                  <a:gdLst/>
                  <a:ahLst/>
                  <a:cxnLst>
                    <a:cxn ang="0">
                      <a:pos x="268" y="5"/>
                    </a:cxn>
                    <a:cxn ang="0">
                      <a:pos x="358" y="57"/>
                    </a:cxn>
                    <a:cxn ang="0">
                      <a:pos x="424" y="84"/>
                    </a:cxn>
                    <a:cxn ang="0">
                      <a:pos x="457" y="88"/>
                    </a:cxn>
                    <a:cxn ang="0">
                      <a:pos x="514" y="75"/>
                    </a:cxn>
                    <a:cxn ang="0">
                      <a:pos x="586" y="56"/>
                    </a:cxn>
                    <a:cxn ang="0">
                      <a:pos x="672" y="16"/>
                    </a:cxn>
                    <a:cxn ang="0">
                      <a:pos x="712" y="1"/>
                    </a:cxn>
                    <a:cxn ang="0">
                      <a:pos x="762" y="0"/>
                    </a:cxn>
                    <a:cxn ang="0">
                      <a:pos x="807" y="1"/>
                    </a:cxn>
                    <a:cxn ang="0">
                      <a:pos x="854" y="16"/>
                    </a:cxn>
                    <a:cxn ang="0">
                      <a:pos x="888" y="56"/>
                    </a:cxn>
                    <a:cxn ang="0">
                      <a:pos x="812" y="50"/>
                    </a:cxn>
                    <a:cxn ang="0">
                      <a:pos x="771" y="64"/>
                    </a:cxn>
                    <a:cxn ang="0">
                      <a:pos x="747" y="71"/>
                    </a:cxn>
                    <a:cxn ang="0">
                      <a:pos x="716" y="101"/>
                    </a:cxn>
                    <a:cxn ang="0">
                      <a:pos x="676" y="140"/>
                    </a:cxn>
                    <a:cxn ang="0">
                      <a:pos x="642" y="190"/>
                    </a:cxn>
                    <a:cxn ang="0">
                      <a:pos x="610" y="250"/>
                    </a:cxn>
                    <a:cxn ang="0">
                      <a:pos x="555" y="362"/>
                    </a:cxn>
                    <a:cxn ang="0">
                      <a:pos x="503" y="456"/>
                    </a:cxn>
                    <a:cxn ang="0">
                      <a:pos x="475" y="519"/>
                    </a:cxn>
                    <a:cxn ang="0">
                      <a:pos x="457" y="587"/>
                    </a:cxn>
                    <a:cxn ang="0">
                      <a:pos x="443" y="667"/>
                    </a:cxn>
                    <a:cxn ang="0">
                      <a:pos x="436" y="746"/>
                    </a:cxn>
                    <a:cxn ang="0">
                      <a:pos x="432" y="821"/>
                    </a:cxn>
                    <a:cxn ang="0">
                      <a:pos x="427" y="872"/>
                    </a:cxn>
                    <a:cxn ang="0">
                      <a:pos x="371" y="803"/>
                    </a:cxn>
                    <a:cxn ang="0">
                      <a:pos x="322" y="728"/>
                    </a:cxn>
                    <a:cxn ang="0">
                      <a:pos x="290" y="702"/>
                    </a:cxn>
                    <a:cxn ang="0">
                      <a:pos x="262" y="685"/>
                    </a:cxn>
                    <a:cxn ang="0">
                      <a:pos x="231" y="689"/>
                    </a:cxn>
                    <a:cxn ang="0">
                      <a:pos x="194" y="708"/>
                    </a:cxn>
                    <a:cxn ang="0">
                      <a:pos x="147" y="750"/>
                    </a:cxn>
                    <a:cxn ang="0">
                      <a:pos x="101" y="803"/>
                    </a:cxn>
                    <a:cxn ang="0">
                      <a:pos x="71" y="863"/>
                    </a:cxn>
                    <a:cxn ang="0">
                      <a:pos x="45" y="913"/>
                    </a:cxn>
                    <a:cxn ang="0">
                      <a:pos x="26" y="863"/>
                    </a:cxn>
                    <a:cxn ang="0">
                      <a:pos x="16" y="794"/>
                    </a:cxn>
                    <a:cxn ang="0">
                      <a:pos x="1" y="708"/>
                    </a:cxn>
                    <a:cxn ang="0">
                      <a:pos x="0" y="645"/>
                    </a:cxn>
                    <a:cxn ang="0">
                      <a:pos x="9" y="572"/>
                    </a:cxn>
                    <a:cxn ang="0">
                      <a:pos x="24" y="504"/>
                    </a:cxn>
                    <a:cxn ang="0">
                      <a:pos x="57" y="419"/>
                    </a:cxn>
                    <a:cxn ang="0">
                      <a:pos x="101" y="333"/>
                    </a:cxn>
                    <a:cxn ang="0">
                      <a:pos x="170" y="262"/>
                    </a:cxn>
                    <a:cxn ang="0">
                      <a:pos x="227" y="201"/>
                    </a:cxn>
                    <a:cxn ang="0">
                      <a:pos x="253" y="147"/>
                    </a:cxn>
                    <a:cxn ang="0">
                      <a:pos x="268" y="84"/>
                    </a:cxn>
                    <a:cxn ang="0">
                      <a:pos x="268" y="5"/>
                    </a:cxn>
                  </a:cxnLst>
                  <a:rect l="0" t="0" r="r" b="b"/>
                  <a:pathLst>
                    <a:path w="888" h="913">
                      <a:moveTo>
                        <a:pt x="268" y="5"/>
                      </a:moveTo>
                      <a:lnTo>
                        <a:pt x="358" y="57"/>
                      </a:lnTo>
                      <a:lnTo>
                        <a:pt x="424" y="84"/>
                      </a:lnTo>
                      <a:lnTo>
                        <a:pt x="457" y="88"/>
                      </a:lnTo>
                      <a:lnTo>
                        <a:pt x="514" y="75"/>
                      </a:lnTo>
                      <a:lnTo>
                        <a:pt x="586" y="56"/>
                      </a:lnTo>
                      <a:lnTo>
                        <a:pt x="672" y="16"/>
                      </a:lnTo>
                      <a:lnTo>
                        <a:pt x="712" y="1"/>
                      </a:lnTo>
                      <a:lnTo>
                        <a:pt x="762" y="0"/>
                      </a:lnTo>
                      <a:lnTo>
                        <a:pt x="807" y="1"/>
                      </a:lnTo>
                      <a:lnTo>
                        <a:pt x="854" y="16"/>
                      </a:lnTo>
                      <a:lnTo>
                        <a:pt x="888" y="56"/>
                      </a:lnTo>
                      <a:lnTo>
                        <a:pt x="812" y="50"/>
                      </a:lnTo>
                      <a:lnTo>
                        <a:pt x="771" y="64"/>
                      </a:lnTo>
                      <a:lnTo>
                        <a:pt x="747" y="71"/>
                      </a:lnTo>
                      <a:lnTo>
                        <a:pt x="716" y="101"/>
                      </a:lnTo>
                      <a:lnTo>
                        <a:pt x="676" y="140"/>
                      </a:lnTo>
                      <a:lnTo>
                        <a:pt x="642" y="190"/>
                      </a:lnTo>
                      <a:lnTo>
                        <a:pt x="610" y="250"/>
                      </a:lnTo>
                      <a:lnTo>
                        <a:pt x="555" y="362"/>
                      </a:lnTo>
                      <a:lnTo>
                        <a:pt x="503" y="456"/>
                      </a:lnTo>
                      <a:lnTo>
                        <a:pt x="475" y="519"/>
                      </a:lnTo>
                      <a:lnTo>
                        <a:pt x="457" y="587"/>
                      </a:lnTo>
                      <a:lnTo>
                        <a:pt x="443" y="667"/>
                      </a:lnTo>
                      <a:lnTo>
                        <a:pt x="436" y="746"/>
                      </a:lnTo>
                      <a:lnTo>
                        <a:pt x="432" y="821"/>
                      </a:lnTo>
                      <a:lnTo>
                        <a:pt x="427" y="872"/>
                      </a:lnTo>
                      <a:lnTo>
                        <a:pt x="371" y="803"/>
                      </a:lnTo>
                      <a:lnTo>
                        <a:pt x="322" y="728"/>
                      </a:lnTo>
                      <a:lnTo>
                        <a:pt x="290" y="702"/>
                      </a:lnTo>
                      <a:lnTo>
                        <a:pt x="262" y="685"/>
                      </a:lnTo>
                      <a:lnTo>
                        <a:pt x="231" y="689"/>
                      </a:lnTo>
                      <a:lnTo>
                        <a:pt x="194" y="708"/>
                      </a:lnTo>
                      <a:lnTo>
                        <a:pt x="147" y="750"/>
                      </a:lnTo>
                      <a:lnTo>
                        <a:pt x="101" y="803"/>
                      </a:lnTo>
                      <a:lnTo>
                        <a:pt x="71" y="863"/>
                      </a:lnTo>
                      <a:lnTo>
                        <a:pt x="45" y="913"/>
                      </a:lnTo>
                      <a:lnTo>
                        <a:pt x="26" y="863"/>
                      </a:lnTo>
                      <a:lnTo>
                        <a:pt x="16" y="794"/>
                      </a:lnTo>
                      <a:lnTo>
                        <a:pt x="1" y="708"/>
                      </a:lnTo>
                      <a:lnTo>
                        <a:pt x="0" y="645"/>
                      </a:lnTo>
                      <a:lnTo>
                        <a:pt x="9" y="572"/>
                      </a:lnTo>
                      <a:lnTo>
                        <a:pt x="24" y="504"/>
                      </a:lnTo>
                      <a:lnTo>
                        <a:pt x="57" y="419"/>
                      </a:lnTo>
                      <a:lnTo>
                        <a:pt x="101" y="333"/>
                      </a:lnTo>
                      <a:lnTo>
                        <a:pt x="170" y="262"/>
                      </a:lnTo>
                      <a:lnTo>
                        <a:pt x="227" y="201"/>
                      </a:lnTo>
                      <a:lnTo>
                        <a:pt x="253" y="147"/>
                      </a:lnTo>
                      <a:lnTo>
                        <a:pt x="268" y="84"/>
                      </a:lnTo>
                      <a:lnTo>
                        <a:pt x="268" y="5"/>
                      </a:lnTo>
                      <a:close/>
                    </a:path>
                  </a:pathLst>
                </a:custGeom>
                <a:solidFill>
                  <a:srgbClr val="6699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5" name="Freeform 6"/>
                <p:cNvSpPr>
                  <a:spLocks/>
                </p:cNvSpPr>
                <p:nvPr/>
              </p:nvSpPr>
              <p:spPr bwMode="auto">
                <a:xfrm>
                  <a:off x="2079395" y="3050496"/>
                  <a:ext cx="359569" cy="247650"/>
                </a:xfrm>
                <a:custGeom>
                  <a:avLst/>
                  <a:gdLst/>
                  <a:ahLst/>
                  <a:cxnLst>
                    <a:cxn ang="0">
                      <a:pos x="318" y="36"/>
                    </a:cxn>
                    <a:cxn ang="0">
                      <a:pos x="411" y="81"/>
                    </a:cxn>
                    <a:cxn ang="0">
                      <a:pos x="499" y="81"/>
                    </a:cxn>
                    <a:cxn ang="0">
                      <a:pos x="627" y="32"/>
                    </a:cxn>
                    <a:cxn ang="0">
                      <a:pos x="750" y="2"/>
                    </a:cxn>
                    <a:cxn ang="0">
                      <a:pos x="880" y="46"/>
                    </a:cxn>
                    <a:cxn ang="0">
                      <a:pos x="841" y="70"/>
                    </a:cxn>
                    <a:cxn ang="0">
                      <a:pos x="742" y="92"/>
                    </a:cxn>
                    <a:cxn ang="0">
                      <a:pos x="643" y="210"/>
                    </a:cxn>
                    <a:cxn ang="0">
                      <a:pos x="529" y="433"/>
                    </a:cxn>
                    <a:cxn ang="0">
                      <a:pos x="522" y="413"/>
                    </a:cxn>
                    <a:cxn ang="0">
                      <a:pos x="598" y="254"/>
                    </a:cxn>
                    <a:cxn ang="0">
                      <a:pos x="675" y="137"/>
                    </a:cxn>
                    <a:cxn ang="0">
                      <a:pos x="750" y="68"/>
                    </a:cxn>
                    <a:cxn ang="0">
                      <a:pos x="849" y="59"/>
                    </a:cxn>
                    <a:cxn ang="0">
                      <a:pos x="842" y="39"/>
                    </a:cxn>
                    <a:cxn ang="0">
                      <a:pos x="727" y="19"/>
                    </a:cxn>
                    <a:cxn ang="0">
                      <a:pos x="619" y="59"/>
                    </a:cxn>
                    <a:cxn ang="0">
                      <a:pos x="517" y="100"/>
                    </a:cxn>
                    <a:cxn ang="0">
                      <a:pos x="367" y="91"/>
                    </a:cxn>
                    <a:cxn ang="0">
                      <a:pos x="275" y="43"/>
                    </a:cxn>
                    <a:cxn ang="0">
                      <a:pos x="269" y="140"/>
                    </a:cxn>
                    <a:cxn ang="0">
                      <a:pos x="230" y="221"/>
                    </a:cxn>
                    <a:cxn ang="0">
                      <a:pos x="133" y="326"/>
                    </a:cxn>
                    <a:cxn ang="0">
                      <a:pos x="67" y="433"/>
                    </a:cxn>
                    <a:cxn ang="0">
                      <a:pos x="18" y="563"/>
                    </a:cxn>
                    <a:cxn ang="0">
                      <a:pos x="0" y="550"/>
                    </a:cxn>
                    <a:cxn ang="0">
                      <a:pos x="52" y="417"/>
                    </a:cxn>
                    <a:cxn ang="0">
                      <a:pos x="120" y="308"/>
                    </a:cxn>
                    <a:cxn ang="0">
                      <a:pos x="193" y="235"/>
                    </a:cxn>
                    <a:cxn ang="0">
                      <a:pos x="246" y="149"/>
                    </a:cxn>
                    <a:cxn ang="0">
                      <a:pos x="257" y="57"/>
                    </a:cxn>
                    <a:cxn ang="0">
                      <a:pos x="267" y="0"/>
                    </a:cxn>
                  </a:cxnLst>
                  <a:rect l="0" t="0" r="r" b="b"/>
                  <a:pathLst>
                    <a:path w="906" h="624">
                      <a:moveTo>
                        <a:pt x="267" y="0"/>
                      </a:moveTo>
                      <a:lnTo>
                        <a:pt x="318" y="36"/>
                      </a:lnTo>
                      <a:lnTo>
                        <a:pt x="363" y="62"/>
                      </a:lnTo>
                      <a:lnTo>
                        <a:pt x="411" y="81"/>
                      </a:lnTo>
                      <a:lnTo>
                        <a:pt x="454" y="91"/>
                      </a:lnTo>
                      <a:lnTo>
                        <a:pt x="499" y="81"/>
                      </a:lnTo>
                      <a:lnTo>
                        <a:pt x="574" y="59"/>
                      </a:lnTo>
                      <a:lnTo>
                        <a:pt x="627" y="32"/>
                      </a:lnTo>
                      <a:lnTo>
                        <a:pt x="695" y="8"/>
                      </a:lnTo>
                      <a:lnTo>
                        <a:pt x="750" y="2"/>
                      </a:lnTo>
                      <a:lnTo>
                        <a:pt x="834" y="12"/>
                      </a:lnTo>
                      <a:lnTo>
                        <a:pt x="880" y="46"/>
                      </a:lnTo>
                      <a:lnTo>
                        <a:pt x="906" y="76"/>
                      </a:lnTo>
                      <a:lnTo>
                        <a:pt x="841" y="70"/>
                      </a:lnTo>
                      <a:lnTo>
                        <a:pt x="789" y="74"/>
                      </a:lnTo>
                      <a:lnTo>
                        <a:pt x="742" y="92"/>
                      </a:lnTo>
                      <a:lnTo>
                        <a:pt x="697" y="140"/>
                      </a:lnTo>
                      <a:lnTo>
                        <a:pt x="643" y="210"/>
                      </a:lnTo>
                      <a:lnTo>
                        <a:pt x="579" y="337"/>
                      </a:lnTo>
                      <a:lnTo>
                        <a:pt x="529" y="433"/>
                      </a:lnTo>
                      <a:lnTo>
                        <a:pt x="464" y="563"/>
                      </a:lnTo>
                      <a:lnTo>
                        <a:pt x="522" y="413"/>
                      </a:lnTo>
                      <a:lnTo>
                        <a:pt x="560" y="333"/>
                      </a:lnTo>
                      <a:lnTo>
                        <a:pt x="598" y="254"/>
                      </a:lnTo>
                      <a:lnTo>
                        <a:pt x="638" y="187"/>
                      </a:lnTo>
                      <a:lnTo>
                        <a:pt x="675" y="137"/>
                      </a:lnTo>
                      <a:lnTo>
                        <a:pt x="712" y="95"/>
                      </a:lnTo>
                      <a:lnTo>
                        <a:pt x="750" y="68"/>
                      </a:lnTo>
                      <a:lnTo>
                        <a:pt x="793" y="59"/>
                      </a:lnTo>
                      <a:lnTo>
                        <a:pt x="849" y="59"/>
                      </a:lnTo>
                      <a:lnTo>
                        <a:pt x="864" y="57"/>
                      </a:lnTo>
                      <a:lnTo>
                        <a:pt x="842" y="39"/>
                      </a:lnTo>
                      <a:lnTo>
                        <a:pt x="803" y="24"/>
                      </a:lnTo>
                      <a:lnTo>
                        <a:pt x="727" y="19"/>
                      </a:lnTo>
                      <a:lnTo>
                        <a:pt x="683" y="28"/>
                      </a:lnTo>
                      <a:lnTo>
                        <a:pt x="619" y="59"/>
                      </a:lnTo>
                      <a:lnTo>
                        <a:pt x="568" y="85"/>
                      </a:lnTo>
                      <a:lnTo>
                        <a:pt x="517" y="100"/>
                      </a:lnTo>
                      <a:lnTo>
                        <a:pt x="433" y="111"/>
                      </a:lnTo>
                      <a:lnTo>
                        <a:pt x="367" y="91"/>
                      </a:lnTo>
                      <a:lnTo>
                        <a:pt x="294" y="51"/>
                      </a:lnTo>
                      <a:lnTo>
                        <a:pt x="275" y="43"/>
                      </a:lnTo>
                      <a:lnTo>
                        <a:pt x="275" y="92"/>
                      </a:lnTo>
                      <a:lnTo>
                        <a:pt x="269" y="140"/>
                      </a:lnTo>
                      <a:lnTo>
                        <a:pt x="254" y="176"/>
                      </a:lnTo>
                      <a:lnTo>
                        <a:pt x="230" y="221"/>
                      </a:lnTo>
                      <a:lnTo>
                        <a:pt x="188" y="265"/>
                      </a:lnTo>
                      <a:lnTo>
                        <a:pt x="133" y="326"/>
                      </a:lnTo>
                      <a:lnTo>
                        <a:pt x="91" y="383"/>
                      </a:lnTo>
                      <a:lnTo>
                        <a:pt x="67" y="433"/>
                      </a:lnTo>
                      <a:lnTo>
                        <a:pt x="34" y="504"/>
                      </a:lnTo>
                      <a:lnTo>
                        <a:pt x="18" y="563"/>
                      </a:lnTo>
                      <a:lnTo>
                        <a:pt x="12" y="624"/>
                      </a:lnTo>
                      <a:lnTo>
                        <a:pt x="0" y="550"/>
                      </a:lnTo>
                      <a:lnTo>
                        <a:pt x="22" y="481"/>
                      </a:lnTo>
                      <a:lnTo>
                        <a:pt x="52" y="417"/>
                      </a:lnTo>
                      <a:lnTo>
                        <a:pt x="82" y="354"/>
                      </a:lnTo>
                      <a:lnTo>
                        <a:pt x="120" y="308"/>
                      </a:lnTo>
                      <a:lnTo>
                        <a:pt x="155" y="273"/>
                      </a:lnTo>
                      <a:lnTo>
                        <a:pt x="193" y="235"/>
                      </a:lnTo>
                      <a:lnTo>
                        <a:pt x="224" y="193"/>
                      </a:lnTo>
                      <a:lnTo>
                        <a:pt x="246" y="149"/>
                      </a:lnTo>
                      <a:lnTo>
                        <a:pt x="254" y="103"/>
                      </a:lnTo>
                      <a:lnTo>
                        <a:pt x="257" y="57"/>
                      </a:lnTo>
                      <a:lnTo>
                        <a:pt x="250" y="12"/>
                      </a:lnTo>
                      <a:lnTo>
                        <a:pt x="267" y="0"/>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6" name="Freeform 7"/>
                <p:cNvSpPr>
                  <a:spLocks/>
                </p:cNvSpPr>
                <p:nvPr/>
              </p:nvSpPr>
              <p:spPr bwMode="auto">
                <a:xfrm>
                  <a:off x="2150832" y="3166384"/>
                  <a:ext cx="114300" cy="87313"/>
                </a:xfrm>
                <a:custGeom>
                  <a:avLst/>
                  <a:gdLst/>
                  <a:ahLst/>
                  <a:cxnLst>
                    <a:cxn ang="0">
                      <a:pos x="5" y="105"/>
                    </a:cxn>
                    <a:cxn ang="0">
                      <a:pos x="38" y="59"/>
                    </a:cxn>
                    <a:cxn ang="0">
                      <a:pos x="92" y="20"/>
                    </a:cxn>
                    <a:cxn ang="0">
                      <a:pos x="137" y="6"/>
                    </a:cxn>
                    <a:cxn ang="0">
                      <a:pos x="184" y="0"/>
                    </a:cxn>
                    <a:cxn ang="0">
                      <a:pos x="221" y="6"/>
                    </a:cxn>
                    <a:cxn ang="0">
                      <a:pos x="259" y="20"/>
                    </a:cxn>
                    <a:cxn ang="0">
                      <a:pos x="280" y="45"/>
                    </a:cxn>
                    <a:cxn ang="0">
                      <a:pos x="288" y="81"/>
                    </a:cxn>
                    <a:cxn ang="0">
                      <a:pos x="280" y="125"/>
                    </a:cxn>
                    <a:cxn ang="0">
                      <a:pos x="261" y="163"/>
                    </a:cxn>
                    <a:cxn ang="0">
                      <a:pos x="223" y="206"/>
                    </a:cxn>
                    <a:cxn ang="0">
                      <a:pos x="190" y="220"/>
                    </a:cxn>
                    <a:cxn ang="0">
                      <a:pos x="223" y="175"/>
                    </a:cxn>
                    <a:cxn ang="0">
                      <a:pos x="244" y="122"/>
                    </a:cxn>
                    <a:cxn ang="0">
                      <a:pos x="253" y="86"/>
                    </a:cxn>
                    <a:cxn ang="0">
                      <a:pos x="244" y="60"/>
                    </a:cxn>
                    <a:cxn ang="0">
                      <a:pos x="234" y="45"/>
                    </a:cxn>
                    <a:cxn ang="0">
                      <a:pos x="202" y="27"/>
                    </a:cxn>
                    <a:cxn ang="0">
                      <a:pos x="167" y="24"/>
                    </a:cxn>
                    <a:cxn ang="0">
                      <a:pos x="137" y="32"/>
                    </a:cxn>
                    <a:cxn ang="0">
                      <a:pos x="103" y="42"/>
                    </a:cxn>
                    <a:cxn ang="0">
                      <a:pos x="65" y="68"/>
                    </a:cxn>
                    <a:cxn ang="0">
                      <a:pos x="35" y="105"/>
                    </a:cxn>
                    <a:cxn ang="0">
                      <a:pos x="11" y="143"/>
                    </a:cxn>
                    <a:cxn ang="0">
                      <a:pos x="0" y="188"/>
                    </a:cxn>
                    <a:cxn ang="0">
                      <a:pos x="5" y="105"/>
                    </a:cxn>
                  </a:cxnLst>
                  <a:rect l="0" t="0" r="r" b="b"/>
                  <a:pathLst>
                    <a:path w="288" h="220">
                      <a:moveTo>
                        <a:pt x="5" y="105"/>
                      </a:moveTo>
                      <a:lnTo>
                        <a:pt x="38" y="59"/>
                      </a:lnTo>
                      <a:lnTo>
                        <a:pt x="92" y="20"/>
                      </a:lnTo>
                      <a:lnTo>
                        <a:pt x="137" y="6"/>
                      </a:lnTo>
                      <a:lnTo>
                        <a:pt x="184" y="0"/>
                      </a:lnTo>
                      <a:lnTo>
                        <a:pt x="221" y="6"/>
                      </a:lnTo>
                      <a:lnTo>
                        <a:pt x="259" y="20"/>
                      </a:lnTo>
                      <a:lnTo>
                        <a:pt x="280" y="45"/>
                      </a:lnTo>
                      <a:lnTo>
                        <a:pt x="288" y="81"/>
                      </a:lnTo>
                      <a:lnTo>
                        <a:pt x="280" y="125"/>
                      </a:lnTo>
                      <a:lnTo>
                        <a:pt x="261" y="163"/>
                      </a:lnTo>
                      <a:lnTo>
                        <a:pt x="223" y="206"/>
                      </a:lnTo>
                      <a:lnTo>
                        <a:pt x="190" y="220"/>
                      </a:lnTo>
                      <a:lnTo>
                        <a:pt x="223" y="175"/>
                      </a:lnTo>
                      <a:lnTo>
                        <a:pt x="244" y="122"/>
                      </a:lnTo>
                      <a:lnTo>
                        <a:pt x="253" y="86"/>
                      </a:lnTo>
                      <a:lnTo>
                        <a:pt x="244" y="60"/>
                      </a:lnTo>
                      <a:lnTo>
                        <a:pt x="234" y="45"/>
                      </a:lnTo>
                      <a:lnTo>
                        <a:pt x="202" y="27"/>
                      </a:lnTo>
                      <a:lnTo>
                        <a:pt x="167" y="24"/>
                      </a:lnTo>
                      <a:lnTo>
                        <a:pt x="137" y="32"/>
                      </a:lnTo>
                      <a:lnTo>
                        <a:pt x="103" y="42"/>
                      </a:lnTo>
                      <a:lnTo>
                        <a:pt x="65" y="68"/>
                      </a:lnTo>
                      <a:lnTo>
                        <a:pt x="35" y="105"/>
                      </a:lnTo>
                      <a:lnTo>
                        <a:pt x="11" y="143"/>
                      </a:lnTo>
                      <a:lnTo>
                        <a:pt x="0" y="188"/>
                      </a:lnTo>
                      <a:lnTo>
                        <a:pt x="5" y="105"/>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7" name="Freeform 8"/>
                <p:cNvSpPr>
                  <a:spLocks/>
                </p:cNvSpPr>
                <p:nvPr/>
              </p:nvSpPr>
              <p:spPr bwMode="auto">
                <a:xfrm>
                  <a:off x="2140116" y="3203690"/>
                  <a:ext cx="119063" cy="73422"/>
                </a:xfrm>
                <a:custGeom>
                  <a:avLst/>
                  <a:gdLst/>
                  <a:ahLst/>
                  <a:cxnLst>
                    <a:cxn ang="0">
                      <a:pos x="44" y="0"/>
                    </a:cxn>
                    <a:cxn ang="0">
                      <a:pos x="17" y="39"/>
                    </a:cxn>
                    <a:cxn ang="0">
                      <a:pos x="2" y="88"/>
                    </a:cxn>
                    <a:cxn ang="0">
                      <a:pos x="0" y="127"/>
                    </a:cxn>
                    <a:cxn ang="0">
                      <a:pos x="17" y="150"/>
                    </a:cxn>
                    <a:cxn ang="0">
                      <a:pos x="38" y="167"/>
                    </a:cxn>
                    <a:cxn ang="0">
                      <a:pos x="71" y="181"/>
                    </a:cxn>
                    <a:cxn ang="0">
                      <a:pos x="110" y="185"/>
                    </a:cxn>
                    <a:cxn ang="0">
                      <a:pos x="152" y="178"/>
                    </a:cxn>
                    <a:cxn ang="0">
                      <a:pos x="191" y="164"/>
                    </a:cxn>
                    <a:cxn ang="0">
                      <a:pos x="224" y="141"/>
                    </a:cxn>
                    <a:cxn ang="0">
                      <a:pos x="251" y="115"/>
                    </a:cxn>
                    <a:cxn ang="0">
                      <a:pos x="300" y="30"/>
                    </a:cxn>
                    <a:cxn ang="0">
                      <a:pos x="250" y="85"/>
                    </a:cxn>
                    <a:cxn ang="0">
                      <a:pos x="202" y="121"/>
                    </a:cxn>
                    <a:cxn ang="0">
                      <a:pos x="164" y="147"/>
                    </a:cxn>
                    <a:cxn ang="0">
                      <a:pos x="132" y="155"/>
                    </a:cxn>
                    <a:cxn ang="0">
                      <a:pos x="103" y="158"/>
                    </a:cxn>
                    <a:cxn ang="0">
                      <a:pos x="76" y="150"/>
                    </a:cxn>
                    <a:cxn ang="0">
                      <a:pos x="50" y="138"/>
                    </a:cxn>
                    <a:cxn ang="0">
                      <a:pos x="35" y="124"/>
                    </a:cxn>
                    <a:cxn ang="0">
                      <a:pos x="27" y="94"/>
                    </a:cxn>
                    <a:cxn ang="0">
                      <a:pos x="35" y="52"/>
                    </a:cxn>
                    <a:cxn ang="0">
                      <a:pos x="44" y="0"/>
                    </a:cxn>
                  </a:cxnLst>
                  <a:rect l="0" t="0" r="r" b="b"/>
                  <a:pathLst>
                    <a:path w="300" h="185">
                      <a:moveTo>
                        <a:pt x="44" y="0"/>
                      </a:moveTo>
                      <a:lnTo>
                        <a:pt x="17" y="39"/>
                      </a:lnTo>
                      <a:lnTo>
                        <a:pt x="2" y="88"/>
                      </a:lnTo>
                      <a:lnTo>
                        <a:pt x="0" y="127"/>
                      </a:lnTo>
                      <a:lnTo>
                        <a:pt x="17" y="150"/>
                      </a:lnTo>
                      <a:lnTo>
                        <a:pt x="38" y="167"/>
                      </a:lnTo>
                      <a:lnTo>
                        <a:pt x="71" y="181"/>
                      </a:lnTo>
                      <a:lnTo>
                        <a:pt x="110" y="185"/>
                      </a:lnTo>
                      <a:lnTo>
                        <a:pt x="152" y="178"/>
                      </a:lnTo>
                      <a:lnTo>
                        <a:pt x="191" y="164"/>
                      </a:lnTo>
                      <a:lnTo>
                        <a:pt x="224" y="141"/>
                      </a:lnTo>
                      <a:lnTo>
                        <a:pt x="251" y="115"/>
                      </a:lnTo>
                      <a:lnTo>
                        <a:pt x="300" y="30"/>
                      </a:lnTo>
                      <a:lnTo>
                        <a:pt x="250" y="85"/>
                      </a:lnTo>
                      <a:lnTo>
                        <a:pt x="202" y="121"/>
                      </a:lnTo>
                      <a:lnTo>
                        <a:pt x="164" y="147"/>
                      </a:lnTo>
                      <a:lnTo>
                        <a:pt x="132" y="155"/>
                      </a:lnTo>
                      <a:lnTo>
                        <a:pt x="103" y="158"/>
                      </a:lnTo>
                      <a:lnTo>
                        <a:pt x="76" y="150"/>
                      </a:lnTo>
                      <a:lnTo>
                        <a:pt x="50" y="138"/>
                      </a:lnTo>
                      <a:lnTo>
                        <a:pt x="35" y="124"/>
                      </a:lnTo>
                      <a:lnTo>
                        <a:pt x="27" y="94"/>
                      </a:lnTo>
                      <a:lnTo>
                        <a:pt x="35" y="52"/>
                      </a:lnTo>
                      <a:lnTo>
                        <a:pt x="44" y="0"/>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8" name="Freeform 9"/>
                <p:cNvSpPr>
                  <a:spLocks/>
                </p:cNvSpPr>
                <p:nvPr/>
              </p:nvSpPr>
              <p:spPr bwMode="auto">
                <a:xfrm>
                  <a:off x="2182582" y="3110424"/>
                  <a:ext cx="44847" cy="55959"/>
                </a:xfrm>
                <a:custGeom>
                  <a:avLst/>
                  <a:gdLst/>
                  <a:ahLst/>
                  <a:cxnLst>
                    <a:cxn ang="0">
                      <a:pos x="32" y="114"/>
                    </a:cxn>
                    <a:cxn ang="0">
                      <a:pos x="63" y="75"/>
                    </a:cxn>
                    <a:cxn ang="0">
                      <a:pos x="79" y="47"/>
                    </a:cxn>
                    <a:cxn ang="0">
                      <a:pos x="91" y="0"/>
                    </a:cxn>
                    <a:cxn ang="0">
                      <a:pos x="113" y="7"/>
                    </a:cxn>
                    <a:cxn ang="0">
                      <a:pos x="99" y="52"/>
                    </a:cxn>
                    <a:cxn ang="0">
                      <a:pos x="72" y="109"/>
                    </a:cxn>
                    <a:cxn ang="0">
                      <a:pos x="39" y="130"/>
                    </a:cxn>
                    <a:cxn ang="0">
                      <a:pos x="0" y="141"/>
                    </a:cxn>
                    <a:cxn ang="0">
                      <a:pos x="32" y="114"/>
                    </a:cxn>
                  </a:cxnLst>
                  <a:rect l="0" t="0" r="r" b="b"/>
                  <a:pathLst>
                    <a:path w="113" h="141">
                      <a:moveTo>
                        <a:pt x="32" y="114"/>
                      </a:moveTo>
                      <a:lnTo>
                        <a:pt x="63" y="75"/>
                      </a:lnTo>
                      <a:lnTo>
                        <a:pt x="79" y="47"/>
                      </a:lnTo>
                      <a:lnTo>
                        <a:pt x="91" y="0"/>
                      </a:lnTo>
                      <a:lnTo>
                        <a:pt x="113" y="7"/>
                      </a:lnTo>
                      <a:lnTo>
                        <a:pt x="99" y="52"/>
                      </a:lnTo>
                      <a:lnTo>
                        <a:pt x="72" y="109"/>
                      </a:lnTo>
                      <a:lnTo>
                        <a:pt x="39" y="130"/>
                      </a:lnTo>
                      <a:lnTo>
                        <a:pt x="0" y="141"/>
                      </a:lnTo>
                      <a:lnTo>
                        <a:pt x="32" y="114"/>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9" name="Freeform 10"/>
                <p:cNvSpPr>
                  <a:spLocks/>
                </p:cNvSpPr>
                <p:nvPr/>
              </p:nvSpPr>
              <p:spPr bwMode="auto">
                <a:xfrm>
                  <a:off x="2258385" y="3121140"/>
                  <a:ext cx="40085" cy="51594"/>
                </a:xfrm>
                <a:custGeom>
                  <a:avLst/>
                  <a:gdLst/>
                  <a:ahLst/>
                  <a:cxnLst>
                    <a:cxn ang="0">
                      <a:pos x="0" y="107"/>
                    </a:cxn>
                    <a:cxn ang="0">
                      <a:pos x="31" y="130"/>
                    </a:cxn>
                    <a:cxn ang="0">
                      <a:pos x="43" y="83"/>
                    </a:cxn>
                    <a:cxn ang="0">
                      <a:pos x="57" y="63"/>
                    </a:cxn>
                    <a:cxn ang="0">
                      <a:pos x="75" y="33"/>
                    </a:cxn>
                    <a:cxn ang="0">
                      <a:pos x="101" y="1"/>
                    </a:cxn>
                    <a:cxn ang="0">
                      <a:pos x="63" y="0"/>
                    </a:cxn>
                    <a:cxn ang="0">
                      <a:pos x="53" y="24"/>
                    </a:cxn>
                    <a:cxn ang="0">
                      <a:pos x="27" y="67"/>
                    </a:cxn>
                    <a:cxn ang="0">
                      <a:pos x="0" y="107"/>
                    </a:cxn>
                  </a:cxnLst>
                  <a:rect l="0" t="0" r="r" b="b"/>
                  <a:pathLst>
                    <a:path w="101" h="130">
                      <a:moveTo>
                        <a:pt x="0" y="107"/>
                      </a:moveTo>
                      <a:lnTo>
                        <a:pt x="31" y="130"/>
                      </a:lnTo>
                      <a:lnTo>
                        <a:pt x="43" y="83"/>
                      </a:lnTo>
                      <a:lnTo>
                        <a:pt x="57" y="63"/>
                      </a:lnTo>
                      <a:lnTo>
                        <a:pt x="75" y="33"/>
                      </a:lnTo>
                      <a:lnTo>
                        <a:pt x="101" y="1"/>
                      </a:lnTo>
                      <a:lnTo>
                        <a:pt x="63" y="0"/>
                      </a:lnTo>
                      <a:lnTo>
                        <a:pt x="53" y="24"/>
                      </a:lnTo>
                      <a:lnTo>
                        <a:pt x="27" y="67"/>
                      </a:lnTo>
                      <a:lnTo>
                        <a:pt x="0" y="107"/>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0" name="Freeform 11"/>
                <p:cNvSpPr>
                  <a:spLocks/>
                </p:cNvSpPr>
                <p:nvPr/>
              </p:nvSpPr>
              <p:spPr bwMode="auto">
                <a:xfrm>
                  <a:off x="2105191" y="3303305"/>
                  <a:ext cx="132954" cy="64691"/>
                </a:xfrm>
                <a:custGeom>
                  <a:avLst/>
                  <a:gdLst/>
                  <a:ahLst/>
                  <a:cxnLst>
                    <a:cxn ang="0">
                      <a:pos x="46" y="47"/>
                    </a:cxn>
                    <a:cxn ang="0">
                      <a:pos x="84" y="21"/>
                    </a:cxn>
                    <a:cxn ang="0">
                      <a:pos x="148" y="5"/>
                    </a:cxn>
                    <a:cxn ang="0">
                      <a:pos x="199" y="0"/>
                    </a:cxn>
                    <a:cxn ang="0">
                      <a:pos x="241" y="9"/>
                    </a:cxn>
                    <a:cxn ang="0">
                      <a:pos x="291" y="59"/>
                    </a:cxn>
                    <a:cxn ang="0">
                      <a:pos x="332" y="122"/>
                    </a:cxn>
                    <a:cxn ang="0">
                      <a:pos x="335" y="155"/>
                    </a:cxn>
                    <a:cxn ang="0">
                      <a:pos x="287" y="81"/>
                    </a:cxn>
                    <a:cxn ang="0">
                      <a:pos x="248" y="40"/>
                    </a:cxn>
                    <a:cxn ang="0">
                      <a:pos x="195" y="15"/>
                    </a:cxn>
                    <a:cxn ang="0">
                      <a:pos x="146" y="19"/>
                    </a:cxn>
                    <a:cxn ang="0">
                      <a:pos x="96" y="35"/>
                    </a:cxn>
                    <a:cxn ang="0">
                      <a:pos x="60" y="77"/>
                    </a:cxn>
                    <a:cxn ang="0">
                      <a:pos x="12" y="141"/>
                    </a:cxn>
                    <a:cxn ang="0">
                      <a:pos x="3" y="163"/>
                    </a:cxn>
                    <a:cxn ang="0">
                      <a:pos x="0" y="110"/>
                    </a:cxn>
                    <a:cxn ang="0">
                      <a:pos x="46" y="47"/>
                    </a:cxn>
                  </a:cxnLst>
                  <a:rect l="0" t="0" r="r" b="b"/>
                  <a:pathLst>
                    <a:path w="335" h="163">
                      <a:moveTo>
                        <a:pt x="46" y="47"/>
                      </a:moveTo>
                      <a:lnTo>
                        <a:pt x="84" y="21"/>
                      </a:lnTo>
                      <a:lnTo>
                        <a:pt x="148" y="5"/>
                      </a:lnTo>
                      <a:lnTo>
                        <a:pt x="199" y="0"/>
                      </a:lnTo>
                      <a:lnTo>
                        <a:pt x="241" y="9"/>
                      </a:lnTo>
                      <a:lnTo>
                        <a:pt x="291" y="59"/>
                      </a:lnTo>
                      <a:lnTo>
                        <a:pt x="332" y="122"/>
                      </a:lnTo>
                      <a:lnTo>
                        <a:pt x="335" y="155"/>
                      </a:lnTo>
                      <a:lnTo>
                        <a:pt x="287" y="81"/>
                      </a:lnTo>
                      <a:lnTo>
                        <a:pt x="248" y="40"/>
                      </a:lnTo>
                      <a:lnTo>
                        <a:pt x="195" y="15"/>
                      </a:lnTo>
                      <a:lnTo>
                        <a:pt x="146" y="19"/>
                      </a:lnTo>
                      <a:lnTo>
                        <a:pt x="96" y="35"/>
                      </a:lnTo>
                      <a:lnTo>
                        <a:pt x="60" y="77"/>
                      </a:lnTo>
                      <a:lnTo>
                        <a:pt x="12" y="141"/>
                      </a:lnTo>
                      <a:lnTo>
                        <a:pt x="3" y="163"/>
                      </a:lnTo>
                      <a:lnTo>
                        <a:pt x="0" y="110"/>
                      </a:lnTo>
                      <a:lnTo>
                        <a:pt x="46" y="47"/>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1" name="Freeform 12"/>
                <p:cNvSpPr>
                  <a:spLocks/>
                </p:cNvSpPr>
                <p:nvPr/>
              </p:nvSpPr>
              <p:spPr bwMode="auto">
                <a:xfrm>
                  <a:off x="2112335" y="3236630"/>
                  <a:ext cx="20638" cy="84138"/>
                </a:xfrm>
                <a:custGeom>
                  <a:avLst/>
                  <a:gdLst/>
                  <a:ahLst/>
                  <a:cxnLst>
                    <a:cxn ang="0">
                      <a:pos x="24" y="46"/>
                    </a:cxn>
                    <a:cxn ang="0">
                      <a:pos x="4" y="105"/>
                    </a:cxn>
                    <a:cxn ang="0">
                      <a:pos x="0" y="142"/>
                    </a:cxn>
                    <a:cxn ang="0">
                      <a:pos x="3" y="212"/>
                    </a:cxn>
                    <a:cxn ang="0">
                      <a:pos x="24" y="185"/>
                    </a:cxn>
                    <a:cxn ang="0">
                      <a:pos x="24" y="123"/>
                    </a:cxn>
                    <a:cxn ang="0">
                      <a:pos x="46" y="66"/>
                    </a:cxn>
                    <a:cxn ang="0">
                      <a:pos x="52" y="53"/>
                    </a:cxn>
                    <a:cxn ang="0">
                      <a:pos x="43" y="0"/>
                    </a:cxn>
                    <a:cxn ang="0">
                      <a:pos x="24" y="46"/>
                    </a:cxn>
                  </a:cxnLst>
                  <a:rect l="0" t="0" r="r" b="b"/>
                  <a:pathLst>
                    <a:path w="52" h="212">
                      <a:moveTo>
                        <a:pt x="24" y="46"/>
                      </a:moveTo>
                      <a:lnTo>
                        <a:pt x="4" y="105"/>
                      </a:lnTo>
                      <a:lnTo>
                        <a:pt x="0" y="142"/>
                      </a:lnTo>
                      <a:lnTo>
                        <a:pt x="3" y="212"/>
                      </a:lnTo>
                      <a:lnTo>
                        <a:pt x="24" y="185"/>
                      </a:lnTo>
                      <a:lnTo>
                        <a:pt x="24" y="123"/>
                      </a:lnTo>
                      <a:lnTo>
                        <a:pt x="46" y="66"/>
                      </a:lnTo>
                      <a:lnTo>
                        <a:pt x="52" y="53"/>
                      </a:lnTo>
                      <a:lnTo>
                        <a:pt x="43" y="0"/>
                      </a:lnTo>
                      <a:lnTo>
                        <a:pt x="24" y="46"/>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2" name="Freeform 13"/>
                <p:cNvSpPr>
                  <a:spLocks/>
                </p:cNvSpPr>
                <p:nvPr/>
              </p:nvSpPr>
              <p:spPr bwMode="auto">
                <a:xfrm>
                  <a:off x="2217904" y="3259649"/>
                  <a:ext cx="26194" cy="68263"/>
                </a:xfrm>
                <a:custGeom>
                  <a:avLst/>
                  <a:gdLst/>
                  <a:ahLst/>
                  <a:cxnLst>
                    <a:cxn ang="0">
                      <a:pos x="5" y="132"/>
                    </a:cxn>
                    <a:cxn ang="0">
                      <a:pos x="0" y="89"/>
                    </a:cxn>
                    <a:cxn ang="0">
                      <a:pos x="13" y="41"/>
                    </a:cxn>
                    <a:cxn ang="0">
                      <a:pos x="20" y="23"/>
                    </a:cxn>
                    <a:cxn ang="0">
                      <a:pos x="66" y="0"/>
                    </a:cxn>
                    <a:cxn ang="0">
                      <a:pos x="39" y="56"/>
                    </a:cxn>
                    <a:cxn ang="0">
                      <a:pos x="28" y="87"/>
                    </a:cxn>
                    <a:cxn ang="0">
                      <a:pos x="26" y="110"/>
                    </a:cxn>
                    <a:cxn ang="0">
                      <a:pos x="28" y="145"/>
                    </a:cxn>
                    <a:cxn ang="0">
                      <a:pos x="34" y="172"/>
                    </a:cxn>
                    <a:cxn ang="0">
                      <a:pos x="5" y="132"/>
                    </a:cxn>
                  </a:cxnLst>
                  <a:rect l="0" t="0" r="r" b="b"/>
                  <a:pathLst>
                    <a:path w="66" h="172">
                      <a:moveTo>
                        <a:pt x="5" y="132"/>
                      </a:moveTo>
                      <a:lnTo>
                        <a:pt x="0" y="89"/>
                      </a:lnTo>
                      <a:lnTo>
                        <a:pt x="13" y="41"/>
                      </a:lnTo>
                      <a:lnTo>
                        <a:pt x="20" y="23"/>
                      </a:lnTo>
                      <a:lnTo>
                        <a:pt x="66" y="0"/>
                      </a:lnTo>
                      <a:lnTo>
                        <a:pt x="39" y="56"/>
                      </a:lnTo>
                      <a:lnTo>
                        <a:pt x="28" y="87"/>
                      </a:lnTo>
                      <a:lnTo>
                        <a:pt x="26" y="110"/>
                      </a:lnTo>
                      <a:lnTo>
                        <a:pt x="28" y="145"/>
                      </a:lnTo>
                      <a:lnTo>
                        <a:pt x="34" y="172"/>
                      </a:lnTo>
                      <a:lnTo>
                        <a:pt x="5" y="132"/>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3" name="Freeform 14"/>
                <p:cNvSpPr>
                  <a:spLocks/>
                </p:cNvSpPr>
                <p:nvPr/>
              </p:nvSpPr>
              <p:spPr bwMode="auto">
                <a:xfrm>
                  <a:off x="2203617" y="3080262"/>
                  <a:ext cx="146050" cy="34131"/>
                </a:xfrm>
                <a:custGeom>
                  <a:avLst/>
                  <a:gdLst/>
                  <a:ahLst/>
                  <a:cxnLst>
                    <a:cxn ang="0">
                      <a:pos x="11" y="32"/>
                    </a:cxn>
                    <a:cxn ang="0">
                      <a:pos x="67" y="54"/>
                    </a:cxn>
                    <a:cxn ang="0">
                      <a:pos x="129" y="62"/>
                    </a:cxn>
                    <a:cxn ang="0">
                      <a:pos x="198" y="65"/>
                    </a:cxn>
                    <a:cxn ang="0">
                      <a:pos x="270" y="53"/>
                    </a:cxn>
                    <a:cxn ang="0">
                      <a:pos x="368" y="0"/>
                    </a:cxn>
                    <a:cxn ang="0">
                      <a:pos x="339" y="34"/>
                    </a:cxn>
                    <a:cxn ang="0">
                      <a:pos x="309" y="62"/>
                    </a:cxn>
                    <a:cxn ang="0">
                      <a:pos x="277" y="69"/>
                    </a:cxn>
                    <a:cxn ang="0">
                      <a:pos x="216" y="82"/>
                    </a:cxn>
                    <a:cxn ang="0">
                      <a:pos x="168" y="86"/>
                    </a:cxn>
                    <a:cxn ang="0">
                      <a:pos x="102" y="77"/>
                    </a:cxn>
                    <a:cxn ang="0">
                      <a:pos x="60" y="65"/>
                    </a:cxn>
                    <a:cxn ang="0">
                      <a:pos x="0" y="53"/>
                    </a:cxn>
                    <a:cxn ang="0">
                      <a:pos x="0" y="30"/>
                    </a:cxn>
                    <a:cxn ang="0">
                      <a:pos x="11" y="32"/>
                    </a:cxn>
                  </a:cxnLst>
                  <a:rect l="0" t="0" r="r" b="b"/>
                  <a:pathLst>
                    <a:path w="368" h="86">
                      <a:moveTo>
                        <a:pt x="11" y="32"/>
                      </a:moveTo>
                      <a:lnTo>
                        <a:pt x="67" y="54"/>
                      </a:lnTo>
                      <a:lnTo>
                        <a:pt x="129" y="62"/>
                      </a:lnTo>
                      <a:lnTo>
                        <a:pt x="198" y="65"/>
                      </a:lnTo>
                      <a:lnTo>
                        <a:pt x="270" y="53"/>
                      </a:lnTo>
                      <a:lnTo>
                        <a:pt x="368" y="0"/>
                      </a:lnTo>
                      <a:lnTo>
                        <a:pt x="339" y="34"/>
                      </a:lnTo>
                      <a:lnTo>
                        <a:pt x="309" y="62"/>
                      </a:lnTo>
                      <a:lnTo>
                        <a:pt x="277" y="69"/>
                      </a:lnTo>
                      <a:lnTo>
                        <a:pt x="216" y="82"/>
                      </a:lnTo>
                      <a:lnTo>
                        <a:pt x="168" y="86"/>
                      </a:lnTo>
                      <a:lnTo>
                        <a:pt x="102" y="77"/>
                      </a:lnTo>
                      <a:lnTo>
                        <a:pt x="60" y="65"/>
                      </a:lnTo>
                      <a:lnTo>
                        <a:pt x="0" y="53"/>
                      </a:lnTo>
                      <a:lnTo>
                        <a:pt x="0" y="30"/>
                      </a:lnTo>
                      <a:lnTo>
                        <a:pt x="11" y="32"/>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4" name="Freeform 15"/>
                <p:cNvSpPr>
                  <a:spLocks/>
                </p:cNvSpPr>
                <p:nvPr/>
              </p:nvSpPr>
              <p:spPr bwMode="auto">
                <a:xfrm>
                  <a:off x="2074632" y="3184243"/>
                  <a:ext cx="229791" cy="244475"/>
                </a:xfrm>
                <a:custGeom>
                  <a:avLst/>
                  <a:gdLst/>
                  <a:ahLst/>
                  <a:cxnLst>
                    <a:cxn ang="0">
                      <a:pos x="31" y="178"/>
                    </a:cxn>
                    <a:cxn ang="0">
                      <a:pos x="9" y="222"/>
                    </a:cxn>
                    <a:cxn ang="0">
                      <a:pos x="0" y="292"/>
                    </a:cxn>
                    <a:cxn ang="0">
                      <a:pos x="0" y="385"/>
                    </a:cxn>
                    <a:cxn ang="0">
                      <a:pos x="15" y="469"/>
                    </a:cxn>
                    <a:cxn ang="0">
                      <a:pos x="35" y="563"/>
                    </a:cxn>
                    <a:cxn ang="0">
                      <a:pos x="65" y="616"/>
                    </a:cxn>
                    <a:cxn ang="0">
                      <a:pos x="92" y="538"/>
                    </a:cxn>
                    <a:cxn ang="0">
                      <a:pos x="125" y="473"/>
                    </a:cxn>
                    <a:cxn ang="0">
                      <a:pos x="164" y="432"/>
                    </a:cxn>
                    <a:cxn ang="0">
                      <a:pos x="199" y="397"/>
                    </a:cxn>
                    <a:cxn ang="0">
                      <a:pos x="232" y="377"/>
                    </a:cxn>
                    <a:cxn ang="0">
                      <a:pos x="260" y="375"/>
                    </a:cxn>
                    <a:cxn ang="0">
                      <a:pos x="290" y="377"/>
                    </a:cxn>
                    <a:cxn ang="0">
                      <a:pos x="320" y="404"/>
                    </a:cxn>
                    <a:cxn ang="0">
                      <a:pos x="344" y="434"/>
                    </a:cxn>
                    <a:cxn ang="0">
                      <a:pos x="380" y="487"/>
                    </a:cxn>
                    <a:cxn ang="0">
                      <a:pos x="434" y="564"/>
                    </a:cxn>
                    <a:cxn ang="0">
                      <a:pos x="446" y="564"/>
                    </a:cxn>
                    <a:cxn ang="0">
                      <a:pos x="450" y="466"/>
                    </a:cxn>
                    <a:cxn ang="0">
                      <a:pos x="457" y="390"/>
                    </a:cxn>
                    <a:cxn ang="0">
                      <a:pos x="467" y="321"/>
                    </a:cxn>
                    <a:cxn ang="0">
                      <a:pos x="479" y="256"/>
                    </a:cxn>
                    <a:cxn ang="0">
                      <a:pos x="494" y="192"/>
                    </a:cxn>
                    <a:cxn ang="0">
                      <a:pos x="518" y="134"/>
                    </a:cxn>
                    <a:cxn ang="0">
                      <a:pos x="551" y="68"/>
                    </a:cxn>
                    <a:cxn ang="0">
                      <a:pos x="579" y="0"/>
                    </a:cxn>
                    <a:cxn ang="0">
                      <a:pos x="528" y="81"/>
                    </a:cxn>
                    <a:cxn ang="0">
                      <a:pos x="494" y="144"/>
                    </a:cxn>
                    <a:cxn ang="0">
                      <a:pos x="469" y="204"/>
                    </a:cxn>
                    <a:cxn ang="0">
                      <a:pos x="452" y="276"/>
                    </a:cxn>
                    <a:cxn ang="0">
                      <a:pos x="446" y="340"/>
                    </a:cxn>
                    <a:cxn ang="0">
                      <a:pos x="437" y="412"/>
                    </a:cxn>
                    <a:cxn ang="0">
                      <a:pos x="434" y="469"/>
                    </a:cxn>
                    <a:cxn ang="0">
                      <a:pos x="430" y="523"/>
                    </a:cxn>
                    <a:cxn ang="0">
                      <a:pos x="399" y="477"/>
                    </a:cxn>
                    <a:cxn ang="0">
                      <a:pos x="361" y="421"/>
                    </a:cxn>
                    <a:cxn ang="0">
                      <a:pos x="327" y="379"/>
                    </a:cxn>
                    <a:cxn ang="0">
                      <a:pos x="298" y="359"/>
                    </a:cxn>
                    <a:cxn ang="0">
                      <a:pos x="272" y="347"/>
                    </a:cxn>
                    <a:cxn ang="0">
                      <a:pos x="243" y="351"/>
                    </a:cxn>
                    <a:cxn ang="0">
                      <a:pos x="209" y="362"/>
                    </a:cxn>
                    <a:cxn ang="0">
                      <a:pos x="179" y="392"/>
                    </a:cxn>
                    <a:cxn ang="0">
                      <a:pos x="142" y="428"/>
                    </a:cxn>
                    <a:cxn ang="0">
                      <a:pos x="108" y="462"/>
                    </a:cxn>
                    <a:cxn ang="0">
                      <a:pos x="89" y="500"/>
                    </a:cxn>
                    <a:cxn ang="0">
                      <a:pos x="70" y="541"/>
                    </a:cxn>
                    <a:cxn ang="0">
                      <a:pos x="61" y="568"/>
                    </a:cxn>
                    <a:cxn ang="0">
                      <a:pos x="43" y="526"/>
                    </a:cxn>
                    <a:cxn ang="0">
                      <a:pos x="35" y="461"/>
                    </a:cxn>
                    <a:cxn ang="0">
                      <a:pos x="23" y="394"/>
                    </a:cxn>
                    <a:cxn ang="0">
                      <a:pos x="15" y="333"/>
                    </a:cxn>
                    <a:cxn ang="0">
                      <a:pos x="19" y="279"/>
                    </a:cxn>
                    <a:cxn ang="0">
                      <a:pos x="28" y="224"/>
                    </a:cxn>
                    <a:cxn ang="0">
                      <a:pos x="31" y="178"/>
                    </a:cxn>
                  </a:cxnLst>
                  <a:rect l="0" t="0" r="r" b="b"/>
                  <a:pathLst>
                    <a:path w="579" h="616">
                      <a:moveTo>
                        <a:pt x="31" y="178"/>
                      </a:moveTo>
                      <a:lnTo>
                        <a:pt x="9" y="222"/>
                      </a:lnTo>
                      <a:lnTo>
                        <a:pt x="0" y="292"/>
                      </a:lnTo>
                      <a:lnTo>
                        <a:pt x="0" y="385"/>
                      </a:lnTo>
                      <a:lnTo>
                        <a:pt x="15" y="469"/>
                      </a:lnTo>
                      <a:lnTo>
                        <a:pt x="35" y="563"/>
                      </a:lnTo>
                      <a:lnTo>
                        <a:pt x="65" y="616"/>
                      </a:lnTo>
                      <a:lnTo>
                        <a:pt x="92" y="538"/>
                      </a:lnTo>
                      <a:lnTo>
                        <a:pt x="125" y="473"/>
                      </a:lnTo>
                      <a:lnTo>
                        <a:pt x="164" y="432"/>
                      </a:lnTo>
                      <a:lnTo>
                        <a:pt x="199" y="397"/>
                      </a:lnTo>
                      <a:lnTo>
                        <a:pt x="232" y="377"/>
                      </a:lnTo>
                      <a:lnTo>
                        <a:pt x="260" y="375"/>
                      </a:lnTo>
                      <a:lnTo>
                        <a:pt x="290" y="377"/>
                      </a:lnTo>
                      <a:lnTo>
                        <a:pt x="320" y="404"/>
                      </a:lnTo>
                      <a:lnTo>
                        <a:pt x="344" y="434"/>
                      </a:lnTo>
                      <a:lnTo>
                        <a:pt x="380" y="487"/>
                      </a:lnTo>
                      <a:lnTo>
                        <a:pt x="434" y="564"/>
                      </a:lnTo>
                      <a:lnTo>
                        <a:pt x="446" y="564"/>
                      </a:lnTo>
                      <a:lnTo>
                        <a:pt x="450" y="466"/>
                      </a:lnTo>
                      <a:lnTo>
                        <a:pt x="457" y="390"/>
                      </a:lnTo>
                      <a:lnTo>
                        <a:pt x="467" y="321"/>
                      </a:lnTo>
                      <a:lnTo>
                        <a:pt x="479" y="256"/>
                      </a:lnTo>
                      <a:lnTo>
                        <a:pt x="494" y="192"/>
                      </a:lnTo>
                      <a:lnTo>
                        <a:pt x="518" y="134"/>
                      </a:lnTo>
                      <a:lnTo>
                        <a:pt x="551" y="68"/>
                      </a:lnTo>
                      <a:lnTo>
                        <a:pt x="579" y="0"/>
                      </a:lnTo>
                      <a:lnTo>
                        <a:pt x="528" y="81"/>
                      </a:lnTo>
                      <a:lnTo>
                        <a:pt x="494" y="144"/>
                      </a:lnTo>
                      <a:lnTo>
                        <a:pt x="469" y="204"/>
                      </a:lnTo>
                      <a:lnTo>
                        <a:pt x="452" y="276"/>
                      </a:lnTo>
                      <a:lnTo>
                        <a:pt x="446" y="340"/>
                      </a:lnTo>
                      <a:lnTo>
                        <a:pt x="437" y="412"/>
                      </a:lnTo>
                      <a:lnTo>
                        <a:pt x="434" y="469"/>
                      </a:lnTo>
                      <a:lnTo>
                        <a:pt x="430" y="523"/>
                      </a:lnTo>
                      <a:lnTo>
                        <a:pt x="399" y="477"/>
                      </a:lnTo>
                      <a:lnTo>
                        <a:pt x="361" y="421"/>
                      </a:lnTo>
                      <a:lnTo>
                        <a:pt x="327" y="379"/>
                      </a:lnTo>
                      <a:lnTo>
                        <a:pt x="298" y="359"/>
                      </a:lnTo>
                      <a:lnTo>
                        <a:pt x="272" y="347"/>
                      </a:lnTo>
                      <a:lnTo>
                        <a:pt x="243" y="351"/>
                      </a:lnTo>
                      <a:lnTo>
                        <a:pt x="209" y="362"/>
                      </a:lnTo>
                      <a:lnTo>
                        <a:pt x="179" y="392"/>
                      </a:lnTo>
                      <a:lnTo>
                        <a:pt x="142" y="428"/>
                      </a:lnTo>
                      <a:lnTo>
                        <a:pt x="108" y="462"/>
                      </a:lnTo>
                      <a:lnTo>
                        <a:pt x="89" y="500"/>
                      </a:lnTo>
                      <a:lnTo>
                        <a:pt x="70" y="541"/>
                      </a:lnTo>
                      <a:lnTo>
                        <a:pt x="61" y="568"/>
                      </a:lnTo>
                      <a:lnTo>
                        <a:pt x="43" y="526"/>
                      </a:lnTo>
                      <a:lnTo>
                        <a:pt x="35" y="461"/>
                      </a:lnTo>
                      <a:lnTo>
                        <a:pt x="23" y="394"/>
                      </a:lnTo>
                      <a:lnTo>
                        <a:pt x="15" y="333"/>
                      </a:lnTo>
                      <a:lnTo>
                        <a:pt x="19" y="279"/>
                      </a:lnTo>
                      <a:lnTo>
                        <a:pt x="28" y="224"/>
                      </a:lnTo>
                      <a:lnTo>
                        <a:pt x="31" y="178"/>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2" name="Gruppe 276"/>
              <p:cNvGrpSpPr/>
              <p:nvPr/>
            </p:nvGrpSpPr>
            <p:grpSpPr>
              <a:xfrm>
                <a:off x="3235780" y="2629580"/>
                <a:ext cx="364332" cy="378222"/>
                <a:chOff x="2074632" y="3050496"/>
                <a:chExt cx="364332" cy="378222"/>
              </a:xfrm>
            </p:grpSpPr>
            <p:sp>
              <p:nvSpPr>
                <p:cNvPr id="103" name="Freeform 5"/>
                <p:cNvSpPr>
                  <a:spLocks/>
                </p:cNvSpPr>
                <p:nvPr/>
              </p:nvSpPr>
              <p:spPr bwMode="auto">
                <a:xfrm>
                  <a:off x="2078204" y="3055259"/>
                  <a:ext cx="352426" cy="362347"/>
                </a:xfrm>
                <a:custGeom>
                  <a:avLst/>
                  <a:gdLst/>
                  <a:ahLst/>
                  <a:cxnLst>
                    <a:cxn ang="0">
                      <a:pos x="268" y="5"/>
                    </a:cxn>
                    <a:cxn ang="0">
                      <a:pos x="358" y="57"/>
                    </a:cxn>
                    <a:cxn ang="0">
                      <a:pos x="424" y="84"/>
                    </a:cxn>
                    <a:cxn ang="0">
                      <a:pos x="457" y="88"/>
                    </a:cxn>
                    <a:cxn ang="0">
                      <a:pos x="514" y="75"/>
                    </a:cxn>
                    <a:cxn ang="0">
                      <a:pos x="586" y="56"/>
                    </a:cxn>
                    <a:cxn ang="0">
                      <a:pos x="672" y="16"/>
                    </a:cxn>
                    <a:cxn ang="0">
                      <a:pos x="712" y="1"/>
                    </a:cxn>
                    <a:cxn ang="0">
                      <a:pos x="762" y="0"/>
                    </a:cxn>
                    <a:cxn ang="0">
                      <a:pos x="807" y="1"/>
                    </a:cxn>
                    <a:cxn ang="0">
                      <a:pos x="854" y="16"/>
                    </a:cxn>
                    <a:cxn ang="0">
                      <a:pos x="888" y="56"/>
                    </a:cxn>
                    <a:cxn ang="0">
                      <a:pos x="812" y="50"/>
                    </a:cxn>
                    <a:cxn ang="0">
                      <a:pos x="771" y="64"/>
                    </a:cxn>
                    <a:cxn ang="0">
                      <a:pos x="747" y="71"/>
                    </a:cxn>
                    <a:cxn ang="0">
                      <a:pos x="716" y="101"/>
                    </a:cxn>
                    <a:cxn ang="0">
                      <a:pos x="676" y="140"/>
                    </a:cxn>
                    <a:cxn ang="0">
                      <a:pos x="642" y="190"/>
                    </a:cxn>
                    <a:cxn ang="0">
                      <a:pos x="610" y="250"/>
                    </a:cxn>
                    <a:cxn ang="0">
                      <a:pos x="555" y="362"/>
                    </a:cxn>
                    <a:cxn ang="0">
                      <a:pos x="503" y="456"/>
                    </a:cxn>
                    <a:cxn ang="0">
                      <a:pos x="475" y="519"/>
                    </a:cxn>
                    <a:cxn ang="0">
                      <a:pos x="457" y="587"/>
                    </a:cxn>
                    <a:cxn ang="0">
                      <a:pos x="443" y="667"/>
                    </a:cxn>
                    <a:cxn ang="0">
                      <a:pos x="436" y="746"/>
                    </a:cxn>
                    <a:cxn ang="0">
                      <a:pos x="432" y="821"/>
                    </a:cxn>
                    <a:cxn ang="0">
                      <a:pos x="427" y="872"/>
                    </a:cxn>
                    <a:cxn ang="0">
                      <a:pos x="371" y="803"/>
                    </a:cxn>
                    <a:cxn ang="0">
                      <a:pos x="322" y="728"/>
                    </a:cxn>
                    <a:cxn ang="0">
                      <a:pos x="290" y="702"/>
                    </a:cxn>
                    <a:cxn ang="0">
                      <a:pos x="262" y="685"/>
                    </a:cxn>
                    <a:cxn ang="0">
                      <a:pos x="231" y="689"/>
                    </a:cxn>
                    <a:cxn ang="0">
                      <a:pos x="194" y="708"/>
                    </a:cxn>
                    <a:cxn ang="0">
                      <a:pos x="147" y="750"/>
                    </a:cxn>
                    <a:cxn ang="0">
                      <a:pos x="101" y="803"/>
                    </a:cxn>
                    <a:cxn ang="0">
                      <a:pos x="71" y="863"/>
                    </a:cxn>
                    <a:cxn ang="0">
                      <a:pos x="45" y="913"/>
                    </a:cxn>
                    <a:cxn ang="0">
                      <a:pos x="26" y="863"/>
                    </a:cxn>
                    <a:cxn ang="0">
                      <a:pos x="16" y="794"/>
                    </a:cxn>
                    <a:cxn ang="0">
                      <a:pos x="1" y="708"/>
                    </a:cxn>
                    <a:cxn ang="0">
                      <a:pos x="0" y="645"/>
                    </a:cxn>
                    <a:cxn ang="0">
                      <a:pos x="9" y="572"/>
                    </a:cxn>
                    <a:cxn ang="0">
                      <a:pos x="24" y="504"/>
                    </a:cxn>
                    <a:cxn ang="0">
                      <a:pos x="57" y="419"/>
                    </a:cxn>
                    <a:cxn ang="0">
                      <a:pos x="101" y="333"/>
                    </a:cxn>
                    <a:cxn ang="0">
                      <a:pos x="170" y="262"/>
                    </a:cxn>
                    <a:cxn ang="0">
                      <a:pos x="227" y="201"/>
                    </a:cxn>
                    <a:cxn ang="0">
                      <a:pos x="253" y="147"/>
                    </a:cxn>
                    <a:cxn ang="0">
                      <a:pos x="268" y="84"/>
                    </a:cxn>
                    <a:cxn ang="0">
                      <a:pos x="268" y="5"/>
                    </a:cxn>
                  </a:cxnLst>
                  <a:rect l="0" t="0" r="r" b="b"/>
                  <a:pathLst>
                    <a:path w="888" h="913">
                      <a:moveTo>
                        <a:pt x="268" y="5"/>
                      </a:moveTo>
                      <a:lnTo>
                        <a:pt x="358" y="57"/>
                      </a:lnTo>
                      <a:lnTo>
                        <a:pt x="424" y="84"/>
                      </a:lnTo>
                      <a:lnTo>
                        <a:pt x="457" y="88"/>
                      </a:lnTo>
                      <a:lnTo>
                        <a:pt x="514" y="75"/>
                      </a:lnTo>
                      <a:lnTo>
                        <a:pt x="586" y="56"/>
                      </a:lnTo>
                      <a:lnTo>
                        <a:pt x="672" y="16"/>
                      </a:lnTo>
                      <a:lnTo>
                        <a:pt x="712" y="1"/>
                      </a:lnTo>
                      <a:lnTo>
                        <a:pt x="762" y="0"/>
                      </a:lnTo>
                      <a:lnTo>
                        <a:pt x="807" y="1"/>
                      </a:lnTo>
                      <a:lnTo>
                        <a:pt x="854" y="16"/>
                      </a:lnTo>
                      <a:lnTo>
                        <a:pt x="888" y="56"/>
                      </a:lnTo>
                      <a:lnTo>
                        <a:pt x="812" y="50"/>
                      </a:lnTo>
                      <a:lnTo>
                        <a:pt x="771" y="64"/>
                      </a:lnTo>
                      <a:lnTo>
                        <a:pt x="747" y="71"/>
                      </a:lnTo>
                      <a:lnTo>
                        <a:pt x="716" y="101"/>
                      </a:lnTo>
                      <a:lnTo>
                        <a:pt x="676" y="140"/>
                      </a:lnTo>
                      <a:lnTo>
                        <a:pt x="642" y="190"/>
                      </a:lnTo>
                      <a:lnTo>
                        <a:pt x="610" y="250"/>
                      </a:lnTo>
                      <a:lnTo>
                        <a:pt x="555" y="362"/>
                      </a:lnTo>
                      <a:lnTo>
                        <a:pt x="503" y="456"/>
                      </a:lnTo>
                      <a:lnTo>
                        <a:pt x="475" y="519"/>
                      </a:lnTo>
                      <a:lnTo>
                        <a:pt x="457" y="587"/>
                      </a:lnTo>
                      <a:lnTo>
                        <a:pt x="443" y="667"/>
                      </a:lnTo>
                      <a:lnTo>
                        <a:pt x="436" y="746"/>
                      </a:lnTo>
                      <a:lnTo>
                        <a:pt x="432" y="821"/>
                      </a:lnTo>
                      <a:lnTo>
                        <a:pt x="427" y="872"/>
                      </a:lnTo>
                      <a:lnTo>
                        <a:pt x="371" y="803"/>
                      </a:lnTo>
                      <a:lnTo>
                        <a:pt x="322" y="728"/>
                      </a:lnTo>
                      <a:lnTo>
                        <a:pt x="290" y="702"/>
                      </a:lnTo>
                      <a:lnTo>
                        <a:pt x="262" y="685"/>
                      </a:lnTo>
                      <a:lnTo>
                        <a:pt x="231" y="689"/>
                      </a:lnTo>
                      <a:lnTo>
                        <a:pt x="194" y="708"/>
                      </a:lnTo>
                      <a:lnTo>
                        <a:pt x="147" y="750"/>
                      </a:lnTo>
                      <a:lnTo>
                        <a:pt x="101" y="803"/>
                      </a:lnTo>
                      <a:lnTo>
                        <a:pt x="71" y="863"/>
                      </a:lnTo>
                      <a:lnTo>
                        <a:pt x="45" y="913"/>
                      </a:lnTo>
                      <a:lnTo>
                        <a:pt x="26" y="863"/>
                      </a:lnTo>
                      <a:lnTo>
                        <a:pt x="16" y="794"/>
                      </a:lnTo>
                      <a:lnTo>
                        <a:pt x="1" y="708"/>
                      </a:lnTo>
                      <a:lnTo>
                        <a:pt x="0" y="645"/>
                      </a:lnTo>
                      <a:lnTo>
                        <a:pt x="9" y="572"/>
                      </a:lnTo>
                      <a:lnTo>
                        <a:pt x="24" y="504"/>
                      </a:lnTo>
                      <a:lnTo>
                        <a:pt x="57" y="419"/>
                      </a:lnTo>
                      <a:lnTo>
                        <a:pt x="101" y="333"/>
                      </a:lnTo>
                      <a:lnTo>
                        <a:pt x="170" y="262"/>
                      </a:lnTo>
                      <a:lnTo>
                        <a:pt x="227" y="201"/>
                      </a:lnTo>
                      <a:lnTo>
                        <a:pt x="253" y="147"/>
                      </a:lnTo>
                      <a:lnTo>
                        <a:pt x="268" y="84"/>
                      </a:lnTo>
                      <a:lnTo>
                        <a:pt x="268" y="5"/>
                      </a:lnTo>
                      <a:close/>
                    </a:path>
                  </a:pathLst>
                </a:custGeom>
                <a:solidFill>
                  <a:srgbClr val="6699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 name="Freeform 6"/>
                <p:cNvSpPr>
                  <a:spLocks/>
                </p:cNvSpPr>
                <p:nvPr/>
              </p:nvSpPr>
              <p:spPr bwMode="auto">
                <a:xfrm>
                  <a:off x="2079395" y="3050496"/>
                  <a:ext cx="359569" cy="247650"/>
                </a:xfrm>
                <a:custGeom>
                  <a:avLst/>
                  <a:gdLst/>
                  <a:ahLst/>
                  <a:cxnLst>
                    <a:cxn ang="0">
                      <a:pos x="318" y="36"/>
                    </a:cxn>
                    <a:cxn ang="0">
                      <a:pos x="411" y="81"/>
                    </a:cxn>
                    <a:cxn ang="0">
                      <a:pos x="499" y="81"/>
                    </a:cxn>
                    <a:cxn ang="0">
                      <a:pos x="627" y="32"/>
                    </a:cxn>
                    <a:cxn ang="0">
                      <a:pos x="750" y="2"/>
                    </a:cxn>
                    <a:cxn ang="0">
                      <a:pos x="880" y="46"/>
                    </a:cxn>
                    <a:cxn ang="0">
                      <a:pos x="841" y="70"/>
                    </a:cxn>
                    <a:cxn ang="0">
                      <a:pos x="742" y="92"/>
                    </a:cxn>
                    <a:cxn ang="0">
                      <a:pos x="643" y="210"/>
                    </a:cxn>
                    <a:cxn ang="0">
                      <a:pos x="529" y="433"/>
                    </a:cxn>
                    <a:cxn ang="0">
                      <a:pos x="522" y="413"/>
                    </a:cxn>
                    <a:cxn ang="0">
                      <a:pos x="598" y="254"/>
                    </a:cxn>
                    <a:cxn ang="0">
                      <a:pos x="675" y="137"/>
                    </a:cxn>
                    <a:cxn ang="0">
                      <a:pos x="750" y="68"/>
                    </a:cxn>
                    <a:cxn ang="0">
                      <a:pos x="849" y="59"/>
                    </a:cxn>
                    <a:cxn ang="0">
                      <a:pos x="842" y="39"/>
                    </a:cxn>
                    <a:cxn ang="0">
                      <a:pos x="727" y="19"/>
                    </a:cxn>
                    <a:cxn ang="0">
                      <a:pos x="619" y="59"/>
                    </a:cxn>
                    <a:cxn ang="0">
                      <a:pos x="517" y="100"/>
                    </a:cxn>
                    <a:cxn ang="0">
                      <a:pos x="367" y="91"/>
                    </a:cxn>
                    <a:cxn ang="0">
                      <a:pos x="275" y="43"/>
                    </a:cxn>
                    <a:cxn ang="0">
                      <a:pos x="269" y="140"/>
                    </a:cxn>
                    <a:cxn ang="0">
                      <a:pos x="230" y="221"/>
                    </a:cxn>
                    <a:cxn ang="0">
                      <a:pos x="133" y="326"/>
                    </a:cxn>
                    <a:cxn ang="0">
                      <a:pos x="67" y="433"/>
                    </a:cxn>
                    <a:cxn ang="0">
                      <a:pos x="18" y="563"/>
                    </a:cxn>
                    <a:cxn ang="0">
                      <a:pos x="0" y="550"/>
                    </a:cxn>
                    <a:cxn ang="0">
                      <a:pos x="52" y="417"/>
                    </a:cxn>
                    <a:cxn ang="0">
                      <a:pos x="120" y="308"/>
                    </a:cxn>
                    <a:cxn ang="0">
                      <a:pos x="193" y="235"/>
                    </a:cxn>
                    <a:cxn ang="0">
                      <a:pos x="246" y="149"/>
                    </a:cxn>
                    <a:cxn ang="0">
                      <a:pos x="257" y="57"/>
                    </a:cxn>
                    <a:cxn ang="0">
                      <a:pos x="267" y="0"/>
                    </a:cxn>
                  </a:cxnLst>
                  <a:rect l="0" t="0" r="r" b="b"/>
                  <a:pathLst>
                    <a:path w="906" h="624">
                      <a:moveTo>
                        <a:pt x="267" y="0"/>
                      </a:moveTo>
                      <a:lnTo>
                        <a:pt x="318" y="36"/>
                      </a:lnTo>
                      <a:lnTo>
                        <a:pt x="363" y="62"/>
                      </a:lnTo>
                      <a:lnTo>
                        <a:pt x="411" y="81"/>
                      </a:lnTo>
                      <a:lnTo>
                        <a:pt x="454" y="91"/>
                      </a:lnTo>
                      <a:lnTo>
                        <a:pt x="499" y="81"/>
                      </a:lnTo>
                      <a:lnTo>
                        <a:pt x="574" y="59"/>
                      </a:lnTo>
                      <a:lnTo>
                        <a:pt x="627" y="32"/>
                      </a:lnTo>
                      <a:lnTo>
                        <a:pt x="695" y="8"/>
                      </a:lnTo>
                      <a:lnTo>
                        <a:pt x="750" y="2"/>
                      </a:lnTo>
                      <a:lnTo>
                        <a:pt x="834" y="12"/>
                      </a:lnTo>
                      <a:lnTo>
                        <a:pt x="880" y="46"/>
                      </a:lnTo>
                      <a:lnTo>
                        <a:pt x="906" y="76"/>
                      </a:lnTo>
                      <a:lnTo>
                        <a:pt x="841" y="70"/>
                      </a:lnTo>
                      <a:lnTo>
                        <a:pt x="789" y="74"/>
                      </a:lnTo>
                      <a:lnTo>
                        <a:pt x="742" y="92"/>
                      </a:lnTo>
                      <a:lnTo>
                        <a:pt x="697" y="140"/>
                      </a:lnTo>
                      <a:lnTo>
                        <a:pt x="643" y="210"/>
                      </a:lnTo>
                      <a:lnTo>
                        <a:pt x="579" y="337"/>
                      </a:lnTo>
                      <a:lnTo>
                        <a:pt x="529" y="433"/>
                      </a:lnTo>
                      <a:lnTo>
                        <a:pt x="464" y="563"/>
                      </a:lnTo>
                      <a:lnTo>
                        <a:pt x="522" y="413"/>
                      </a:lnTo>
                      <a:lnTo>
                        <a:pt x="560" y="333"/>
                      </a:lnTo>
                      <a:lnTo>
                        <a:pt x="598" y="254"/>
                      </a:lnTo>
                      <a:lnTo>
                        <a:pt x="638" y="187"/>
                      </a:lnTo>
                      <a:lnTo>
                        <a:pt x="675" y="137"/>
                      </a:lnTo>
                      <a:lnTo>
                        <a:pt x="712" y="95"/>
                      </a:lnTo>
                      <a:lnTo>
                        <a:pt x="750" y="68"/>
                      </a:lnTo>
                      <a:lnTo>
                        <a:pt x="793" y="59"/>
                      </a:lnTo>
                      <a:lnTo>
                        <a:pt x="849" y="59"/>
                      </a:lnTo>
                      <a:lnTo>
                        <a:pt x="864" y="57"/>
                      </a:lnTo>
                      <a:lnTo>
                        <a:pt x="842" y="39"/>
                      </a:lnTo>
                      <a:lnTo>
                        <a:pt x="803" y="24"/>
                      </a:lnTo>
                      <a:lnTo>
                        <a:pt x="727" y="19"/>
                      </a:lnTo>
                      <a:lnTo>
                        <a:pt x="683" y="28"/>
                      </a:lnTo>
                      <a:lnTo>
                        <a:pt x="619" y="59"/>
                      </a:lnTo>
                      <a:lnTo>
                        <a:pt x="568" y="85"/>
                      </a:lnTo>
                      <a:lnTo>
                        <a:pt x="517" y="100"/>
                      </a:lnTo>
                      <a:lnTo>
                        <a:pt x="433" y="111"/>
                      </a:lnTo>
                      <a:lnTo>
                        <a:pt x="367" y="91"/>
                      </a:lnTo>
                      <a:lnTo>
                        <a:pt x="294" y="51"/>
                      </a:lnTo>
                      <a:lnTo>
                        <a:pt x="275" y="43"/>
                      </a:lnTo>
                      <a:lnTo>
                        <a:pt x="275" y="92"/>
                      </a:lnTo>
                      <a:lnTo>
                        <a:pt x="269" y="140"/>
                      </a:lnTo>
                      <a:lnTo>
                        <a:pt x="254" y="176"/>
                      </a:lnTo>
                      <a:lnTo>
                        <a:pt x="230" y="221"/>
                      </a:lnTo>
                      <a:lnTo>
                        <a:pt x="188" y="265"/>
                      </a:lnTo>
                      <a:lnTo>
                        <a:pt x="133" y="326"/>
                      </a:lnTo>
                      <a:lnTo>
                        <a:pt x="91" y="383"/>
                      </a:lnTo>
                      <a:lnTo>
                        <a:pt x="67" y="433"/>
                      </a:lnTo>
                      <a:lnTo>
                        <a:pt x="34" y="504"/>
                      </a:lnTo>
                      <a:lnTo>
                        <a:pt x="18" y="563"/>
                      </a:lnTo>
                      <a:lnTo>
                        <a:pt x="12" y="624"/>
                      </a:lnTo>
                      <a:lnTo>
                        <a:pt x="0" y="550"/>
                      </a:lnTo>
                      <a:lnTo>
                        <a:pt x="22" y="481"/>
                      </a:lnTo>
                      <a:lnTo>
                        <a:pt x="52" y="417"/>
                      </a:lnTo>
                      <a:lnTo>
                        <a:pt x="82" y="354"/>
                      </a:lnTo>
                      <a:lnTo>
                        <a:pt x="120" y="308"/>
                      </a:lnTo>
                      <a:lnTo>
                        <a:pt x="155" y="273"/>
                      </a:lnTo>
                      <a:lnTo>
                        <a:pt x="193" y="235"/>
                      </a:lnTo>
                      <a:lnTo>
                        <a:pt x="224" y="193"/>
                      </a:lnTo>
                      <a:lnTo>
                        <a:pt x="246" y="149"/>
                      </a:lnTo>
                      <a:lnTo>
                        <a:pt x="254" y="103"/>
                      </a:lnTo>
                      <a:lnTo>
                        <a:pt x="257" y="57"/>
                      </a:lnTo>
                      <a:lnTo>
                        <a:pt x="250" y="12"/>
                      </a:lnTo>
                      <a:lnTo>
                        <a:pt x="267" y="0"/>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 name="Freeform 7"/>
                <p:cNvSpPr>
                  <a:spLocks/>
                </p:cNvSpPr>
                <p:nvPr/>
              </p:nvSpPr>
              <p:spPr bwMode="auto">
                <a:xfrm>
                  <a:off x="2150832" y="3166384"/>
                  <a:ext cx="114300" cy="87313"/>
                </a:xfrm>
                <a:custGeom>
                  <a:avLst/>
                  <a:gdLst/>
                  <a:ahLst/>
                  <a:cxnLst>
                    <a:cxn ang="0">
                      <a:pos x="5" y="105"/>
                    </a:cxn>
                    <a:cxn ang="0">
                      <a:pos x="38" y="59"/>
                    </a:cxn>
                    <a:cxn ang="0">
                      <a:pos x="92" y="20"/>
                    </a:cxn>
                    <a:cxn ang="0">
                      <a:pos x="137" y="6"/>
                    </a:cxn>
                    <a:cxn ang="0">
                      <a:pos x="184" y="0"/>
                    </a:cxn>
                    <a:cxn ang="0">
                      <a:pos x="221" y="6"/>
                    </a:cxn>
                    <a:cxn ang="0">
                      <a:pos x="259" y="20"/>
                    </a:cxn>
                    <a:cxn ang="0">
                      <a:pos x="280" y="45"/>
                    </a:cxn>
                    <a:cxn ang="0">
                      <a:pos x="288" y="81"/>
                    </a:cxn>
                    <a:cxn ang="0">
                      <a:pos x="280" y="125"/>
                    </a:cxn>
                    <a:cxn ang="0">
                      <a:pos x="261" y="163"/>
                    </a:cxn>
                    <a:cxn ang="0">
                      <a:pos x="223" y="206"/>
                    </a:cxn>
                    <a:cxn ang="0">
                      <a:pos x="190" y="220"/>
                    </a:cxn>
                    <a:cxn ang="0">
                      <a:pos x="223" y="175"/>
                    </a:cxn>
                    <a:cxn ang="0">
                      <a:pos x="244" y="122"/>
                    </a:cxn>
                    <a:cxn ang="0">
                      <a:pos x="253" y="86"/>
                    </a:cxn>
                    <a:cxn ang="0">
                      <a:pos x="244" y="60"/>
                    </a:cxn>
                    <a:cxn ang="0">
                      <a:pos x="234" y="45"/>
                    </a:cxn>
                    <a:cxn ang="0">
                      <a:pos x="202" y="27"/>
                    </a:cxn>
                    <a:cxn ang="0">
                      <a:pos x="167" y="24"/>
                    </a:cxn>
                    <a:cxn ang="0">
                      <a:pos x="137" y="32"/>
                    </a:cxn>
                    <a:cxn ang="0">
                      <a:pos x="103" y="42"/>
                    </a:cxn>
                    <a:cxn ang="0">
                      <a:pos x="65" y="68"/>
                    </a:cxn>
                    <a:cxn ang="0">
                      <a:pos x="35" y="105"/>
                    </a:cxn>
                    <a:cxn ang="0">
                      <a:pos x="11" y="143"/>
                    </a:cxn>
                    <a:cxn ang="0">
                      <a:pos x="0" y="188"/>
                    </a:cxn>
                    <a:cxn ang="0">
                      <a:pos x="5" y="105"/>
                    </a:cxn>
                  </a:cxnLst>
                  <a:rect l="0" t="0" r="r" b="b"/>
                  <a:pathLst>
                    <a:path w="288" h="220">
                      <a:moveTo>
                        <a:pt x="5" y="105"/>
                      </a:moveTo>
                      <a:lnTo>
                        <a:pt x="38" y="59"/>
                      </a:lnTo>
                      <a:lnTo>
                        <a:pt x="92" y="20"/>
                      </a:lnTo>
                      <a:lnTo>
                        <a:pt x="137" y="6"/>
                      </a:lnTo>
                      <a:lnTo>
                        <a:pt x="184" y="0"/>
                      </a:lnTo>
                      <a:lnTo>
                        <a:pt x="221" y="6"/>
                      </a:lnTo>
                      <a:lnTo>
                        <a:pt x="259" y="20"/>
                      </a:lnTo>
                      <a:lnTo>
                        <a:pt x="280" y="45"/>
                      </a:lnTo>
                      <a:lnTo>
                        <a:pt x="288" y="81"/>
                      </a:lnTo>
                      <a:lnTo>
                        <a:pt x="280" y="125"/>
                      </a:lnTo>
                      <a:lnTo>
                        <a:pt x="261" y="163"/>
                      </a:lnTo>
                      <a:lnTo>
                        <a:pt x="223" y="206"/>
                      </a:lnTo>
                      <a:lnTo>
                        <a:pt x="190" y="220"/>
                      </a:lnTo>
                      <a:lnTo>
                        <a:pt x="223" y="175"/>
                      </a:lnTo>
                      <a:lnTo>
                        <a:pt x="244" y="122"/>
                      </a:lnTo>
                      <a:lnTo>
                        <a:pt x="253" y="86"/>
                      </a:lnTo>
                      <a:lnTo>
                        <a:pt x="244" y="60"/>
                      </a:lnTo>
                      <a:lnTo>
                        <a:pt x="234" y="45"/>
                      </a:lnTo>
                      <a:lnTo>
                        <a:pt x="202" y="27"/>
                      </a:lnTo>
                      <a:lnTo>
                        <a:pt x="167" y="24"/>
                      </a:lnTo>
                      <a:lnTo>
                        <a:pt x="137" y="32"/>
                      </a:lnTo>
                      <a:lnTo>
                        <a:pt x="103" y="42"/>
                      </a:lnTo>
                      <a:lnTo>
                        <a:pt x="65" y="68"/>
                      </a:lnTo>
                      <a:lnTo>
                        <a:pt x="35" y="105"/>
                      </a:lnTo>
                      <a:lnTo>
                        <a:pt x="11" y="143"/>
                      </a:lnTo>
                      <a:lnTo>
                        <a:pt x="0" y="188"/>
                      </a:lnTo>
                      <a:lnTo>
                        <a:pt x="5" y="105"/>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 name="Freeform 8"/>
                <p:cNvSpPr>
                  <a:spLocks/>
                </p:cNvSpPr>
                <p:nvPr/>
              </p:nvSpPr>
              <p:spPr bwMode="auto">
                <a:xfrm>
                  <a:off x="2140116" y="3203690"/>
                  <a:ext cx="119063" cy="73422"/>
                </a:xfrm>
                <a:custGeom>
                  <a:avLst/>
                  <a:gdLst/>
                  <a:ahLst/>
                  <a:cxnLst>
                    <a:cxn ang="0">
                      <a:pos x="44" y="0"/>
                    </a:cxn>
                    <a:cxn ang="0">
                      <a:pos x="17" y="39"/>
                    </a:cxn>
                    <a:cxn ang="0">
                      <a:pos x="2" y="88"/>
                    </a:cxn>
                    <a:cxn ang="0">
                      <a:pos x="0" y="127"/>
                    </a:cxn>
                    <a:cxn ang="0">
                      <a:pos x="17" y="150"/>
                    </a:cxn>
                    <a:cxn ang="0">
                      <a:pos x="38" y="167"/>
                    </a:cxn>
                    <a:cxn ang="0">
                      <a:pos x="71" y="181"/>
                    </a:cxn>
                    <a:cxn ang="0">
                      <a:pos x="110" y="185"/>
                    </a:cxn>
                    <a:cxn ang="0">
                      <a:pos x="152" y="178"/>
                    </a:cxn>
                    <a:cxn ang="0">
                      <a:pos x="191" y="164"/>
                    </a:cxn>
                    <a:cxn ang="0">
                      <a:pos x="224" y="141"/>
                    </a:cxn>
                    <a:cxn ang="0">
                      <a:pos x="251" y="115"/>
                    </a:cxn>
                    <a:cxn ang="0">
                      <a:pos x="300" y="30"/>
                    </a:cxn>
                    <a:cxn ang="0">
                      <a:pos x="250" y="85"/>
                    </a:cxn>
                    <a:cxn ang="0">
                      <a:pos x="202" y="121"/>
                    </a:cxn>
                    <a:cxn ang="0">
                      <a:pos x="164" y="147"/>
                    </a:cxn>
                    <a:cxn ang="0">
                      <a:pos x="132" y="155"/>
                    </a:cxn>
                    <a:cxn ang="0">
                      <a:pos x="103" y="158"/>
                    </a:cxn>
                    <a:cxn ang="0">
                      <a:pos x="76" y="150"/>
                    </a:cxn>
                    <a:cxn ang="0">
                      <a:pos x="50" y="138"/>
                    </a:cxn>
                    <a:cxn ang="0">
                      <a:pos x="35" y="124"/>
                    </a:cxn>
                    <a:cxn ang="0">
                      <a:pos x="27" y="94"/>
                    </a:cxn>
                    <a:cxn ang="0">
                      <a:pos x="35" y="52"/>
                    </a:cxn>
                    <a:cxn ang="0">
                      <a:pos x="44" y="0"/>
                    </a:cxn>
                  </a:cxnLst>
                  <a:rect l="0" t="0" r="r" b="b"/>
                  <a:pathLst>
                    <a:path w="300" h="185">
                      <a:moveTo>
                        <a:pt x="44" y="0"/>
                      </a:moveTo>
                      <a:lnTo>
                        <a:pt x="17" y="39"/>
                      </a:lnTo>
                      <a:lnTo>
                        <a:pt x="2" y="88"/>
                      </a:lnTo>
                      <a:lnTo>
                        <a:pt x="0" y="127"/>
                      </a:lnTo>
                      <a:lnTo>
                        <a:pt x="17" y="150"/>
                      </a:lnTo>
                      <a:lnTo>
                        <a:pt x="38" y="167"/>
                      </a:lnTo>
                      <a:lnTo>
                        <a:pt x="71" y="181"/>
                      </a:lnTo>
                      <a:lnTo>
                        <a:pt x="110" y="185"/>
                      </a:lnTo>
                      <a:lnTo>
                        <a:pt x="152" y="178"/>
                      </a:lnTo>
                      <a:lnTo>
                        <a:pt x="191" y="164"/>
                      </a:lnTo>
                      <a:lnTo>
                        <a:pt x="224" y="141"/>
                      </a:lnTo>
                      <a:lnTo>
                        <a:pt x="251" y="115"/>
                      </a:lnTo>
                      <a:lnTo>
                        <a:pt x="300" y="30"/>
                      </a:lnTo>
                      <a:lnTo>
                        <a:pt x="250" y="85"/>
                      </a:lnTo>
                      <a:lnTo>
                        <a:pt x="202" y="121"/>
                      </a:lnTo>
                      <a:lnTo>
                        <a:pt x="164" y="147"/>
                      </a:lnTo>
                      <a:lnTo>
                        <a:pt x="132" y="155"/>
                      </a:lnTo>
                      <a:lnTo>
                        <a:pt x="103" y="158"/>
                      </a:lnTo>
                      <a:lnTo>
                        <a:pt x="76" y="150"/>
                      </a:lnTo>
                      <a:lnTo>
                        <a:pt x="50" y="138"/>
                      </a:lnTo>
                      <a:lnTo>
                        <a:pt x="35" y="124"/>
                      </a:lnTo>
                      <a:lnTo>
                        <a:pt x="27" y="94"/>
                      </a:lnTo>
                      <a:lnTo>
                        <a:pt x="35" y="52"/>
                      </a:lnTo>
                      <a:lnTo>
                        <a:pt x="44" y="0"/>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7" name="Freeform 9"/>
                <p:cNvSpPr>
                  <a:spLocks/>
                </p:cNvSpPr>
                <p:nvPr/>
              </p:nvSpPr>
              <p:spPr bwMode="auto">
                <a:xfrm>
                  <a:off x="2182582" y="3110424"/>
                  <a:ext cx="44847" cy="55959"/>
                </a:xfrm>
                <a:custGeom>
                  <a:avLst/>
                  <a:gdLst/>
                  <a:ahLst/>
                  <a:cxnLst>
                    <a:cxn ang="0">
                      <a:pos x="32" y="114"/>
                    </a:cxn>
                    <a:cxn ang="0">
                      <a:pos x="63" y="75"/>
                    </a:cxn>
                    <a:cxn ang="0">
                      <a:pos x="79" y="47"/>
                    </a:cxn>
                    <a:cxn ang="0">
                      <a:pos x="91" y="0"/>
                    </a:cxn>
                    <a:cxn ang="0">
                      <a:pos x="113" y="7"/>
                    </a:cxn>
                    <a:cxn ang="0">
                      <a:pos x="99" y="52"/>
                    </a:cxn>
                    <a:cxn ang="0">
                      <a:pos x="72" y="109"/>
                    </a:cxn>
                    <a:cxn ang="0">
                      <a:pos x="39" y="130"/>
                    </a:cxn>
                    <a:cxn ang="0">
                      <a:pos x="0" y="141"/>
                    </a:cxn>
                    <a:cxn ang="0">
                      <a:pos x="32" y="114"/>
                    </a:cxn>
                  </a:cxnLst>
                  <a:rect l="0" t="0" r="r" b="b"/>
                  <a:pathLst>
                    <a:path w="113" h="141">
                      <a:moveTo>
                        <a:pt x="32" y="114"/>
                      </a:moveTo>
                      <a:lnTo>
                        <a:pt x="63" y="75"/>
                      </a:lnTo>
                      <a:lnTo>
                        <a:pt x="79" y="47"/>
                      </a:lnTo>
                      <a:lnTo>
                        <a:pt x="91" y="0"/>
                      </a:lnTo>
                      <a:lnTo>
                        <a:pt x="113" y="7"/>
                      </a:lnTo>
                      <a:lnTo>
                        <a:pt x="99" y="52"/>
                      </a:lnTo>
                      <a:lnTo>
                        <a:pt x="72" y="109"/>
                      </a:lnTo>
                      <a:lnTo>
                        <a:pt x="39" y="130"/>
                      </a:lnTo>
                      <a:lnTo>
                        <a:pt x="0" y="141"/>
                      </a:lnTo>
                      <a:lnTo>
                        <a:pt x="32" y="114"/>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8" name="Freeform 10"/>
                <p:cNvSpPr>
                  <a:spLocks/>
                </p:cNvSpPr>
                <p:nvPr/>
              </p:nvSpPr>
              <p:spPr bwMode="auto">
                <a:xfrm>
                  <a:off x="2258385" y="3121140"/>
                  <a:ext cx="40085" cy="51594"/>
                </a:xfrm>
                <a:custGeom>
                  <a:avLst/>
                  <a:gdLst/>
                  <a:ahLst/>
                  <a:cxnLst>
                    <a:cxn ang="0">
                      <a:pos x="0" y="107"/>
                    </a:cxn>
                    <a:cxn ang="0">
                      <a:pos x="31" y="130"/>
                    </a:cxn>
                    <a:cxn ang="0">
                      <a:pos x="43" y="83"/>
                    </a:cxn>
                    <a:cxn ang="0">
                      <a:pos x="57" y="63"/>
                    </a:cxn>
                    <a:cxn ang="0">
                      <a:pos x="75" y="33"/>
                    </a:cxn>
                    <a:cxn ang="0">
                      <a:pos x="101" y="1"/>
                    </a:cxn>
                    <a:cxn ang="0">
                      <a:pos x="63" y="0"/>
                    </a:cxn>
                    <a:cxn ang="0">
                      <a:pos x="53" y="24"/>
                    </a:cxn>
                    <a:cxn ang="0">
                      <a:pos x="27" y="67"/>
                    </a:cxn>
                    <a:cxn ang="0">
                      <a:pos x="0" y="107"/>
                    </a:cxn>
                  </a:cxnLst>
                  <a:rect l="0" t="0" r="r" b="b"/>
                  <a:pathLst>
                    <a:path w="101" h="130">
                      <a:moveTo>
                        <a:pt x="0" y="107"/>
                      </a:moveTo>
                      <a:lnTo>
                        <a:pt x="31" y="130"/>
                      </a:lnTo>
                      <a:lnTo>
                        <a:pt x="43" y="83"/>
                      </a:lnTo>
                      <a:lnTo>
                        <a:pt x="57" y="63"/>
                      </a:lnTo>
                      <a:lnTo>
                        <a:pt x="75" y="33"/>
                      </a:lnTo>
                      <a:lnTo>
                        <a:pt x="101" y="1"/>
                      </a:lnTo>
                      <a:lnTo>
                        <a:pt x="63" y="0"/>
                      </a:lnTo>
                      <a:lnTo>
                        <a:pt x="53" y="24"/>
                      </a:lnTo>
                      <a:lnTo>
                        <a:pt x="27" y="67"/>
                      </a:lnTo>
                      <a:lnTo>
                        <a:pt x="0" y="107"/>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9" name="Freeform 11"/>
                <p:cNvSpPr>
                  <a:spLocks/>
                </p:cNvSpPr>
                <p:nvPr/>
              </p:nvSpPr>
              <p:spPr bwMode="auto">
                <a:xfrm>
                  <a:off x="2105191" y="3303305"/>
                  <a:ext cx="132954" cy="64691"/>
                </a:xfrm>
                <a:custGeom>
                  <a:avLst/>
                  <a:gdLst/>
                  <a:ahLst/>
                  <a:cxnLst>
                    <a:cxn ang="0">
                      <a:pos x="46" y="47"/>
                    </a:cxn>
                    <a:cxn ang="0">
                      <a:pos x="84" y="21"/>
                    </a:cxn>
                    <a:cxn ang="0">
                      <a:pos x="148" y="5"/>
                    </a:cxn>
                    <a:cxn ang="0">
                      <a:pos x="199" y="0"/>
                    </a:cxn>
                    <a:cxn ang="0">
                      <a:pos x="241" y="9"/>
                    </a:cxn>
                    <a:cxn ang="0">
                      <a:pos x="291" y="59"/>
                    </a:cxn>
                    <a:cxn ang="0">
                      <a:pos x="332" y="122"/>
                    </a:cxn>
                    <a:cxn ang="0">
                      <a:pos x="335" y="155"/>
                    </a:cxn>
                    <a:cxn ang="0">
                      <a:pos x="287" y="81"/>
                    </a:cxn>
                    <a:cxn ang="0">
                      <a:pos x="248" y="40"/>
                    </a:cxn>
                    <a:cxn ang="0">
                      <a:pos x="195" y="15"/>
                    </a:cxn>
                    <a:cxn ang="0">
                      <a:pos x="146" y="19"/>
                    </a:cxn>
                    <a:cxn ang="0">
                      <a:pos x="96" y="35"/>
                    </a:cxn>
                    <a:cxn ang="0">
                      <a:pos x="60" y="77"/>
                    </a:cxn>
                    <a:cxn ang="0">
                      <a:pos x="12" y="141"/>
                    </a:cxn>
                    <a:cxn ang="0">
                      <a:pos x="3" y="163"/>
                    </a:cxn>
                    <a:cxn ang="0">
                      <a:pos x="0" y="110"/>
                    </a:cxn>
                    <a:cxn ang="0">
                      <a:pos x="46" y="47"/>
                    </a:cxn>
                  </a:cxnLst>
                  <a:rect l="0" t="0" r="r" b="b"/>
                  <a:pathLst>
                    <a:path w="335" h="163">
                      <a:moveTo>
                        <a:pt x="46" y="47"/>
                      </a:moveTo>
                      <a:lnTo>
                        <a:pt x="84" y="21"/>
                      </a:lnTo>
                      <a:lnTo>
                        <a:pt x="148" y="5"/>
                      </a:lnTo>
                      <a:lnTo>
                        <a:pt x="199" y="0"/>
                      </a:lnTo>
                      <a:lnTo>
                        <a:pt x="241" y="9"/>
                      </a:lnTo>
                      <a:lnTo>
                        <a:pt x="291" y="59"/>
                      </a:lnTo>
                      <a:lnTo>
                        <a:pt x="332" y="122"/>
                      </a:lnTo>
                      <a:lnTo>
                        <a:pt x="335" y="155"/>
                      </a:lnTo>
                      <a:lnTo>
                        <a:pt x="287" y="81"/>
                      </a:lnTo>
                      <a:lnTo>
                        <a:pt x="248" y="40"/>
                      </a:lnTo>
                      <a:lnTo>
                        <a:pt x="195" y="15"/>
                      </a:lnTo>
                      <a:lnTo>
                        <a:pt x="146" y="19"/>
                      </a:lnTo>
                      <a:lnTo>
                        <a:pt x="96" y="35"/>
                      </a:lnTo>
                      <a:lnTo>
                        <a:pt x="60" y="77"/>
                      </a:lnTo>
                      <a:lnTo>
                        <a:pt x="12" y="141"/>
                      </a:lnTo>
                      <a:lnTo>
                        <a:pt x="3" y="163"/>
                      </a:lnTo>
                      <a:lnTo>
                        <a:pt x="0" y="110"/>
                      </a:lnTo>
                      <a:lnTo>
                        <a:pt x="46" y="47"/>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0" name="Freeform 12"/>
                <p:cNvSpPr>
                  <a:spLocks/>
                </p:cNvSpPr>
                <p:nvPr/>
              </p:nvSpPr>
              <p:spPr bwMode="auto">
                <a:xfrm>
                  <a:off x="2112335" y="3236630"/>
                  <a:ext cx="20638" cy="84138"/>
                </a:xfrm>
                <a:custGeom>
                  <a:avLst/>
                  <a:gdLst/>
                  <a:ahLst/>
                  <a:cxnLst>
                    <a:cxn ang="0">
                      <a:pos x="24" y="46"/>
                    </a:cxn>
                    <a:cxn ang="0">
                      <a:pos x="4" y="105"/>
                    </a:cxn>
                    <a:cxn ang="0">
                      <a:pos x="0" y="142"/>
                    </a:cxn>
                    <a:cxn ang="0">
                      <a:pos x="3" y="212"/>
                    </a:cxn>
                    <a:cxn ang="0">
                      <a:pos x="24" y="185"/>
                    </a:cxn>
                    <a:cxn ang="0">
                      <a:pos x="24" y="123"/>
                    </a:cxn>
                    <a:cxn ang="0">
                      <a:pos x="46" y="66"/>
                    </a:cxn>
                    <a:cxn ang="0">
                      <a:pos x="52" y="53"/>
                    </a:cxn>
                    <a:cxn ang="0">
                      <a:pos x="43" y="0"/>
                    </a:cxn>
                    <a:cxn ang="0">
                      <a:pos x="24" y="46"/>
                    </a:cxn>
                  </a:cxnLst>
                  <a:rect l="0" t="0" r="r" b="b"/>
                  <a:pathLst>
                    <a:path w="52" h="212">
                      <a:moveTo>
                        <a:pt x="24" y="46"/>
                      </a:moveTo>
                      <a:lnTo>
                        <a:pt x="4" y="105"/>
                      </a:lnTo>
                      <a:lnTo>
                        <a:pt x="0" y="142"/>
                      </a:lnTo>
                      <a:lnTo>
                        <a:pt x="3" y="212"/>
                      </a:lnTo>
                      <a:lnTo>
                        <a:pt x="24" y="185"/>
                      </a:lnTo>
                      <a:lnTo>
                        <a:pt x="24" y="123"/>
                      </a:lnTo>
                      <a:lnTo>
                        <a:pt x="46" y="66"/>
                      </a:lnTo>
                      <a:lnTo>
                        <a:pt x="52" y="53"/>
                      </a:lnTo>
                      <a:lnTo>
                        <a:pt x="43" y="0"/>
                      </a:lnTo>
                      <a:lnTo>
                        <a:pt x="24" y="46"/>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1" name="Freeform 13"/>
                <p:cNvSpPr>
                  <a:spLocks/>
                </p:cNvSpPr>
                <p:nvPr/>
              </p:nvSpPr>
              <p:spPr bwMode="auto">
                <a:xfrm>
                  <a:off x="2217904" y="3259649"/>
                  <a:ext cx="26194" cy="68263"/>
                </a:xfrm>
                <a:custGeom>
                  <a:avLst/>
                  <a:gdLst/>
                  <a:ahLst/>
                  <a:cxnLst>
                    <a:cxn ang="0">
                      <a:pos x="5" y="132"/>
                    </a:cxn>
                    <a:cxn ang="0">
                      <a:pos x="0" y="89"/>
                    </a:cxn>
                    <a:cxn ang="0">
                      <a:pos x="13" y="41"/>
                    </a:cxn>
                    <a:cxn ang="0">
                      <a:pos x="20" y="23"/>
                    </a:cxn>
                    <a:cxn ang="0">
                      <a:pos x="66" y="0"/>
                    </a:cxn>
                    <a:cxn ang="0">
                      <a:pos x="39" y="56"/>
                    </a:cxn>
                    <a:cxn ang="0">
                      <a:pos x="28" y="87"/>
                    </a:cxn>
                    <a:cxn ang="0">
                      <a:pos x="26" y="110"/>
                    </a:cxn>
                    <a:cxn ang="0">
                      <a:pos x="28" y="145"/>
                    </a:cxn>
                    <a:cxn ang="0">
                      <a:pos x="34" y="172"/>
                    </a:cxn>
                    <a:cxn ang="0">
                      <a:pos x="5" y="132"/>
                    </a:cxn>
                  </a:cxnLst>
                  <a:rect l="0" t="0" r="r" b="b"/>
                  <a:pathLst>
                    <a:path w="66" h="172">
                      <a:moveTo>
                        <a:pt x="5" y="132"/>
                      </a:moveTo>
                      <a:lnTo>
                        <a:pt x="0" y="89"/>
                      </a:lnTo>
                      <a:lnTo>
                        <a:pt x="13" y="41"/>
                      </a:lnTo>
                      <a:lnTo>
                        <a:pt x="20" y="23"/>
                      </a:lnTo>
                      <a:lnTo>
                        <a:pt x="66" y="0"/>
                      </a:lnTo>
                      <a:lnTo>
                        <a:pt x="39" y="56"/>
                      </a:lnTo>
                      <a:lnTo>
                        <a:pt x="28" y="87"/>
                      </a:lnTo>
                      <a:lnTo>
                        <a:pt x="26" y="110"/>
                      </a:lnTo>
                      <a:lnTo>
                        <a:pt x="28" y="145"/>
                      </a:lnTo>
                      <a:lnTo>
                        <a:pt x="34" y="172"/>
                      </a:lnTo>
                      <a:lnTo>
                        <a:pt x="5" y="132"/>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2" name="Freeform 14"/>
                <p:cNvSpPr>
                  <a:spLocks/>
                </p:cNvSpPr>
                <p:nvPr/>
              </p:nvSpPr>
              <p:spPr bwMode="auto">
                <a:xfrm>
                  <a:off x="2203617" y="3080262"/>
                  <a:ext cx="146050" cy="34131"/>
                </a:xfrm>
                <a:custGeom>
                  <a:avLst/>
                  <a:gdLst/>
                  <a:ahLst/>
                  <a:cxnLst>
                    <a:cxn ang="0">
                      <a:pos x="11" y="32"/>
                    </a:cxn>
                    <a:cxn ang="0">
                      <a:pos x="67" y="54"/>
                    </a:cxn>
                    <a:cxn ang="0">
                      <a:pos x="129" y="62"/>
                    </a:cxn>
                    <a:cxn ang="0">
                      <a:pos x="198" y="65"/>
                    </a:cxn>
                    <a:cxn ang="0">
                      <a:pos x="270" y="53"/>
                    </a:cxn>
                    <a:cxn ang="0">
                      <a:pos x="368" y="0"/>
                    </a:cxn>
                    <a:cxn ang="0">
                      <a:pos x="339" y="34"/>
                    </a:cxn>
                    <a:cxn ang="0">
                      <a:pos x="309" y="62"/>
                    </a:cxn>
                    <a:cxn ang="0">
                      <a:pos x="277" y="69"/>
                    </a:cxn>
                    <a:cxn ang="0">
                      <a:pos x="216" y="82"/>
                    </a:cxn>
                    <a:cxn ang="0">
                      <a:pos x="168" y="86"/>
                    </a:cxn>
                    <a:cxn ang="0">
                      <a:pos x="102" y="77"/>
                    </a:cxn>
                    <a:cxn ang="0">
                      <a:pos x="60" y="65"/>
                    </a:cxn>
                    <a:cxn ang="0">
                      <a:pos x="0" y="53"/>
                    </a:cxn>
                    <a:cxn ang="0">
                      <a:pos x="0" y="30"/>
                    </a:cxn>
                    <a:cxn ang="0">
                      <a:pos x="11" y="32"/>
                    </a:cxn>
                  </a:cxnLst>
                  <a:rect l="0" t="0" r="r" b="b"/>
                  <a:pathLst>
                    <a:path w="368" h="86">
                      <a:moveTo>
                        <a:pt x="11" y="32"/>
                      </a:moveTo>
                      <a:lnTo>
                        <a:pt x="67" y="54"/>
                      </a:lnTo>
                      <a:lnTo>
                        <a:pt x="129" y="62"/>
                      </a:lnTo>
                      <a:lnTo>
                        <a:pt x="198" y="65"/>
                      </a:lnTo>
                      <a:lnTo>
                        <a:pt x="270" y="53"/>
                      </a:lnTo>
                      <a:lnTo>
                        <a:pt x="368" y="0"/>
                      </a:lnTo>
                      <a:lnTo>
                        <a:pt x="339" y="34"/>
                      </a:lnTo>
                      <a:lnTo>
                        <a:pt x="309" y="62"/>
                      </a:lnTo>
                      <a:lnTo>
                        <a:pt x="277" y="69"/>
                      </a:lnTo>
                      <a:lnTo>
                        <a:pt x="216" y="82"/>
                      </a:lnTo>
                      <a:lnTo>
                        <a:pt x="168" y="86"/>
                      </a:lnTo>
                      <a:lnTo>
                        <a:pt x="102" y="77"/>
                      </a:lnTo>
                      <a:lnTo>
                        <a:pt x="60" y="65"/>
                      </a:lnTo>
                      <a:lnTo>
                        <a:pt x="0" y="53"/>
                      </a:lnTo>
                      <a:lnTo>
                        <a:pt x="0" y="30"/>
                      </a:lnTo>
                      <a:lnTo>
                        <a:pt x="11" y="32"/>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3" name="Freeform 15"/>
                <p:cNvSpPr>
                  <a:spLocks/>
                </p:cNvSpPr>
                <p:nvPr/>
              </p:nvSpPr>
              <p:spPr bwMode="auto">
                <a:xfrm>
                  <a:off x="2074632" y="3184243"/>
                  <a:ext cx="229791" cy="244475"/>
                </a:xfrm>
                <a:custGeom>
                  <a:avLst/>
                  <a:gdLst/>
                  <a:ahLst/>
                  <a:cxnLst>
                    <a:cxn ang="0">
                      <a:pos x="31" y="178"/>
                    </a:cxn>
                    <a:cxn ang="0">
                      <a:pos x="9" y="222"/>
                    </a:cxn>
                    <a:cxn ang="0">
                      <a:pos x="0" y="292"/>
                    </a:cxn>
                    <a:cxn ang="0">
                      <a:pos x="0" y="385"/>
                    </a:cxn>
                    <a:cxn ang="0">
                      <a:pos x="15" y="469"/>
                    </a:cxn>
                    <a:cxn ang="0">
                      <a:pos x="35" y="563"/>
                    </a:cxn>
                    <a:cxn ang="0">
                      <a:pos x="65" y="616"/>
                    </a:cxn>
                    <a:cxn ang="0">
                      <a:pos x="92" y="538"/>
                    </a:cxn>
                    <a:cxn ang="0">
                      <a:pos x="125" y="473"/>
                    </a:cxn>
                    <a:cxn ang="0">
                      <a:pos x="164" y="432"/>
                    </a:cxn>
                    <a:cxn ang="0">
                      <a:pos x="199" y="397"/>
                    </a:cxn>
                    <a:cxn ang="0">
                      <a:pos x="232" y="377"/>
                    </a:cxn>
                    <a:cxn ang="0">
                      <a:pos x="260" y="375"/>
                    </a:cxn>
                    <a:cxn ang="0">
                      <a:pos x="290" y="377"/>
                    </a:cxn>
                    <a:cxn ang="0">
                      <a:pos x="320" y="404"/>
                    </a:cxn>
                    <a:cxn ang="0">
                      <a:pos x="344" y="434"/>
                    </a:cxn>
                    <a:cxn ang="0">
                      <a:pos x="380" y="487"/>
                    </a:cxn>
                    <a:cxn ang="0">
                      <a:pos x="434" y="564"/>
                    </a:cxn>
                    <a:cxn ang="0">
                      <a:pos x="446" y="564"/>
                    </a:cxn>
                    <a:cxn ang="0">
                      <a:pos x="450" y="466"/>
                    </a:cxn>
                    <a:cxn ang="0">
                      <a:pos x="457" y="390"/>
                    </a:cxn>
                    <a:cxn ang="0">
                      <a:pos x="467" y="321"/>
                    </a:cxn>
                    <a:cxn ang="0">
                      <a:pos x="479" y="256"/>
                    </a:cxn>
                    <a:cxn ang="0">
                      <a:pos x="494" y="192"/>
                    </a:cxn>
                    <a:cxn ang="0">
                      <a:pos x="518" y="134"/>
                    </a:cxn>
                    <a:cxn ang="0">
                      <a:pos x="551" y="68"/>
                    </a:cxn>
                    <a:cxn ang="0">
                      <a:pos x="579" y="0"/>
                    </a:cxn>
                    <a:cxn ang="0">
                      <a:pos x="528" y="81"/>
                    </a:cxn>
                    <a:cxn ang="0">
                      <a:pos x="494" y="144"/>
                    </a:cxn>
                    <a:cxn ang="0">
                      <a:pos x="469" y="204"/>
                    </a:cxn>
                    <a:cxn ang="0">
                      <a:pos x="452" y="276"/>
                    </a:cxn>
                    <a:cxn ang="0">
                      <a:pos x="446" y="340"/>
                    </a:cxn>
                    <a:cxn ang="0">
                      <a:pos x="437" y="412"/>
                    </a:cxn>
                    <a:cxn ang="0">
                      <a:pos x="434" y="469"/>
                    </a:cxn>
                    <a:cxn ang="0">
                      <a:pos x="430" y="523"/>
                    </a:cxn>
                    <a:cxn ang="0">
                      <a:pos x="399" y="477"/>
                    </a:cxn>
                    <a:cxn ang="0">
                      <a:pos x="361" y="421"/>
                    </a:cxn>
                    <a:cxn ang="0">
                      <a:pos x="327" y="379"/>
                    </a:cxn>
                    <a:cxn ang="0">
                      <a:pos x="298" y="359"/>
                    </a:cxn>
                    <a:cxn ang="0">
                      <a:pos x="272" y="347"/>
                    </a:cxn>
                    <a:cxn ang="0">
                      <a:pos x="243" y="351"/>
                    </a:cxn>
                    <a:cxn ang="0">
                      <a:pos x="209" y="362"/>
                    </a:cxn>
                    <a:cxn ang="0">
                      <a:pos x="179" y="392"/>
                    </a:cxn>
                    <a:cxn ang="0">
                      <a:pos x="142" y="428"/>
                    </a:cxn>
                    <a:cxn ang="0">
                      <a:pos x="108" y="462"/>
                    </a:cxn>
                    <a:cxn ang="0">
                      <a:pos x="89" y="500"/>
                    </a:cxn>
                    <a:cxn ang="0">
                      <a:pos x="70" y="541"/>
                    </a:cxn>
                    <a:cxn ang="0">
                      <a:pos x="61" y="568"/>
                    </a:cxn>
                    <a:cxn ang="0">
                      <a:pos x="43" y="526"/>
                    </a:cxn>
                    <a:cxn ang="0">
                      <a:pos x="35" y="461"/>
                    </a:cxn>
                    <a:cxn ang="0">
                      <a:pos x="23" y="394"/>
                    </a:cxn>
                    <a:cxn ang="0">
                      <a:pos x="15" y="333"/>
                    </a:cxn>
                    <a:cxn ang="0">
                      <a:pos x="19" y="279"/>
                    </a:cxn>
                    <a:cxn ang="0">
                      <a:pos x="28" y="224"/>
                    </a:cxn>
                    <a:cxn ang="0">
                      <a:pos x="31" y="178"/>
                    </a:cxn>
                  </a:cxnLst>
                  <a:rect l="0" t="0" r="r" b="b"/>
                  <a:pathLst>
                    <a:path w="579" h="616">
                      <a:moveTo>
                        <a:pt x="31" y="178"/>
                      </a:moveTo>
                      <a:lnTo>
                        <a:pt x="9" y="222"/>
                      </a:lnTo>
                      <a:lnTo>
                        <a:pt x="0" y="292"/>
                      </a:lnTo>
                      <a:lnTo>
                        <a:pt x="0" y="385"/>
                      </a:lnTo>
                      <a:lnTo>
                        <a:pt x="15" y="469"/>
                      </a:lnTo>
                      <a:lnTo>
                        <a:pt x="35" y="563"/>
                      </a:lnTo>
                      <a:lnTo>
                        <a:pt x="65" y="616"/>
                      </a:lnTo>
                      <a:lnTo>
                        <a:pt x="92" y="538"/>
                      </a:lnTo>
                      <a:lnTo>
                        <a:pt x="125" y="473"/>
                      </a:lnTo>
                      <a:lnTo>
                        <a:pt x="164" y="432"/>
                      </a:lnTo>
                      <a:lnTo>
                        <a:pt x="199" y="397"/>
                      </a:lnTo>
                      <a:lnTo>
                        <a:pt x="232" y="377"/>
                      </a:lnTo>
                      <a:lnTo>
                        <a:pt x="260" y="375"/>
                      </a:lnTo>
                      <a:lnTo>
                        <a:pt x="290" y="377"/>
                      </a:lnTo>
                      <a:lnTo>
                        <a:pt x="320" y="404"/>
                      </a:lnTo>
                      <a:lnTo>
                        <a:pt x="344" y="434"/>
                      </a:lnTo>
                      <a:lnTo>
                        <a:pt x="380" y="487"/>
                      </a:lnTo>
                      <a:lnTo>
                        <a:pt x="434" y="564"/>
                      </a:lnTo>
                      <a:lnTo>
                        <a:pt x="446" y="564"/>
                      </a:lnTo>
                      <a:lnTo>
                        <a:pt x="450" y="466"/>
                      </a:lnTo>
                      <a:lnTo>
                        <a:pt x="457" y="390"/>
                      </a:lnTo>
                      <a:lnTo>
                        <a:pt x="467" y="321"/>
                      </a:lnTo>
                      <a:lnTo>
                        <a:pt x="479" y="256"/>
                      </a:lnTo>
                      <a:lnTo>
                        <a:pt x="494" y="192"/>
                      </a:lnTo>
                      <a:lnTo>
                        <a:pt x="518" y="134"/>
                      </a:lnTo>
                      <a:lnTo>
                        <a:pt x="551" y="68"/>
                      </a:lnTo>
                      <a:lnTo>
                        <a:pt x="579" y="0"/>
                      </a:lnTo>
                      <a:lnTo>
                        <a:pt x="528" y="81"/>
                      </a:lnTo>
                      <a:lnTo>
                        <a:pt x="494" y="144"/>
                      </a:lnTo>
                      <a:lnTo>
                        <a:pt x="469" y="204"/>
                      </a:lnTo>
                      <a:lnTo>
                        <a:pt x="452" y="276"/>
                      </a:lnTo>
                      <a:lnTo>
                        <a:pt x="446" y="340"/>
                      </a:lnTo>
                      <a:lnTo>
                        <a:pt x="437" y="412"/>
                      </a:lnTo>
                      <a:lnTo>
                        <a:pt x="434" y="469"/>
                      </a:lnTo>
                      <a:lnTo>
                        <a:pt x="430" y="523"/>
                      </a:lnTo>
                      <a:lnTo>
                        <a:pt x="399" y="477"/>
                      </a:lnTo>
                      <a:lnTo>
                        <a:pt x="361" y="421"/>
                      </a:lnTo>
                      <a:lnTo>
                        <a:pt x="327" y="379"/>
                      </a:lnTo>
                      <a:lnTo>
                        <a:pt x="298" y="359"/>
                      </a:lnTo>
                      <a:lnTo>
                        <a:pt x="272" y="347"/>
                      </a:lnTo>
                      <a:lnTo>
                        <a:pt x="243" y="351"/>
                      </a:lnTo>
                      <a:lnTo>
                        <a:pt x="209" y="362"/>
                      </a:lnTo>
                      <a:lnTo>
                        <a:pt x="179" y="392"/>
                      </a:lnTo>
                      <a:lnTo>
                        <a:pt x="142" y="428"/>
                      </a:lnTo>
                      <a:lnTo>
                        <a:pt x="108" y="462"/>
                      </a:lnTo>
                      <a:lnTo>
                        <a:pt x="89" y="500"/>
                      </a:lnTo>
                      <a:lnTo>
                        <a:pt x="70" y="541"/>
                      </a:lnTo>
                      <a:lnTo>
                        <a:pt x="61" y="568"/>
                      </a:lnTo>
                      <a:lnTo>
                        <a:pt x="43" y="526"/>
                      </a:lnTo>
                      <a:lnTo>
                        <a:pt x="35" y="461"/>
                      </a:lnTo>
                      <a:lnTo>
                        <a:pt x="23" y="394"/>
                      </a:lnTo>
                      <a:lnTo>
                        <a:pt x="15" y="333"/>
                      </a:lnTo>
                      <a:lnTo>
                        <a:pt x="19" y="279"/>
                      </a:lnTo>
                      <a:lnTo>
                        <a:pt x="28" y="224"/>
                      </a:lnTo>
                      <a:lnTo>
                        <a:pt x="31" y="178"/>
                      </a:lnTo>
                      <a:close/>
                    </a:path>
                  </a:pathLst>
                </a:custGeom>
                <a:solidFill>
                  <a:srgbClr val="0000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sp>
        <p:nvSpPr>
          <p:cNvPr id="63" name="Tekstboks 62"/>
          <p:cNvSpPr txBox="1"/>
          <p:nvPr/>
        </p:nvSpPr>
        <p:spPr>
          <a:xfrm>
            <a:off x="35835" y="1770744"/>
            <a:ext cx="9597499" cy="723275"/>
          </a:xfrm>
          <a:prstGeom prst="rect">
            <a:avLst/>
          </a:prstGeom>
          <a:noFill/>
        </p:spPr>
        <p:txBody>
          <a:bodyPr wrap="none" rtlCol="0">
            <a:spAutoFit/>
          </a:bodyPr>
          <a:lstStyle/>
          <a:p>
            <a:pPr>
              <a:buFont typeface="Arial" pitchFamily="34" charset="0"/>
              <a:buChar char="►"/>
              <a:tabLst>
                <a:tab pos="363538" algn="l"/>
              </a:tabLst>
            </a:pPr>
            <a:r>
              <a:rPr lang="en-GB" sz="2050" dirty="0" smtClean="0"/>
              <a:t> With PCR, the spot exchanges have spent millions of euro re-</a:t>
            </a:r>
          </a:p>
          <a:p>
            <a:pPr>
              <a:tabLst>
                <a:tab pos="363538" algn="l"/>
              </a:tabLst>
            </a:pPr>
            <a:r>
              <a:rPr lang="en-GB" sz="2050" dirty="0" smtClean="0"/>
              <a:t>	inventing the wheel</a:t>
            </a:r>
          </a:p>
        </p:txBody>
      </p:sp>
      <p:sp>
        <p:nvSpPr>
          <p:cNvPr id="64" name="Tekstboks 63"/>
          <p:cNvSpPr txBox="1"/>
          <p:nvPr/>
        </p:nvSpPr>
        <p:spPr>
          <a:xfrm>
            <a:off x="513886" y="2517590"/>
            <a:ext cx="8406789" cy="723275"/>
          </a:xfrm>
          <a:prstGeom prst="rect">
            <a:avLst/>
          </a:prstGeom>
          <a:noFill/>
        </p:spPr>
        <p:txBody>
          <a:bodyPr wrap="none" rtlCol="0">
            <a:spAutoFit/>
          </a:bodyPr>
          <a:lstStyle/>
          <a:p>
            <a:pPr marL="0" lvl="1">
              <a:buFont typeface="Wingdings" pitchFamily="2" charset="2"/>
              <a:buChar char="Ø"/>
              <a:tabLst>
                <a:tab pos="363538" algn="l"/>
              </a:tabLst>
            </a:pPr>
            <a:r>
              <a:rPr lang="en-GB" sz="2050" dirty="0" smtClean="0"/>
              <a:t> 	As the TSOs have financed PCR, the money is paid by</a:t>
            </a:r>
          </a:p>
          <a:p>
            <a:pPr marL="0" lvl="1">
              <a:tabLst>
                <a:tab pos="363538" algn="l"/>
              </a:tabLst>
            </a:pPr>
            <a:r>
              <a:rPr lang="en-GB" sz="2050" dirty="0" smtClean="0"/>
              <a:t>	Europe’s grid users (ie, by captive customers).</a:t>
            </a:r>
          </a:p>
        </p:txBody>
      </p:sp>
      <p:sp>
        <p:nvSpPr>
          <p:cNvPr id="65" name="Tekstboks 64"/>
          <p:cNvSpPr txBox="1"/>
          <p:nvPr/>
        </p:nvSpPr>
        <p:spPr>
          <a:xfrm>
            <a:off x="35835" y="3264436"/>
            <a:ext cx="9028754" cy="723275"/>
          </a:xfrm>
          <a:prstGeom prst="rect">
            <a:avLst/>
          </a:prstGeom>
          <a:noFill/>
        </p:spPr>
        <p:txBody>
          <a:bodyPr wrap="none" rtlCol="0">
            <a:spAutoFit/>
          </a:bodyPr>
          <a:lstStyle/>
          <a:p>
            <a:pPr>
              <a:buFont typeface="Arial" pitchFamily="34" charset="0"/>
              <a:buChar char="►"/>
              <a:tabLst>
                <a:tab pos="363538" algn="l"/>
              </a:tabLst>
            </a:pPr>
            <a:r>
              <a:rPr lang="en-GB" sz="2050" dirty="0" smtClean="0"/>
              <a:t> 	The PCR project was redundant, as we had a ready-made</a:t>
            </a:r>
          </a:p>
          <a:p>
            <a:pPr>
              <a:tabLst>
                <a:tab pos="363538" algn="l"/>
              </a:tabLst>
            </a:pPr>
            <a:r>
              <a:rPr lang="en-GB" sz="2050" dirty="0" smtClean="0"/>
              <a:t>	solution:</a:t>
            </a:r>
          </a:p>
        </p:txBody>
      </p:sp>
      <p:sp>
        <p:nvSpPr>
          <p:cNvPr id="66" name="Tekstboks 65"/>
          <p:cNvSpPr txBox="1"/>
          <p:nvPr/>
        </p:nvSpPr>
        <p:spPr>
          <a:xfrm>
            <a:off x="513886" y="4011282"/>
            <a:ext cx="7440178" cy="723275"/>
          </a:xfrm>
          <a:prstGeom prst="rect">
            <a:avLst/>
          </a:prstGeom>
          <a:noFill/>
        </p:spPr>
        <p:txBody>
          <a:bodyPr wrap="none" rtlCol="0">
            <a:spAutoFit/>
          </a:bodyPr>
          <a:lstStyle/>
          <a:p>
            <a:pPr marL="0" lvl="1">
              <a:buFont typeface="Wingdings" pitchFamily="2" charset="2"/>
              <a:buChar char="Ø"/>
              <a:tabLst>
                <a:tab pos="363538" algn="l"/>
              </a:tabLst>
            </a:pPr>
            <a:r>
              <a:rPr lang="en-GB" sz="2050" dirty="0" smtClean="0"/>
              <a:t> 	EMCC’s calculation has provided Europe with a</a:t>
            </a:r>
          </a:p>
          <a:p>
            <a:pPr marL="0" lvl="1">
              <a:tabLst>
                <a:tab pos="363538" algn="l"/>
              </a:tabLst>
            </a:pPr>
            <a:r>
              <a:rPr lang="en-GB" sz="2050" dirty="0" smtClean="0"/>
              <a:t>	cost-efficient spot calculation.</a:t>
            </a:r>
          </a:p>
        </p:txBody>
      </p:sp>
      <p:sp>
        <p:nvSpPr>
          <p:cNvPr id="67" name="Tekstboks 66"/>
          <p:cNvSpPr txBox="1"/>
          <p:nvPr/>
        </p:nvSpPr>
        <p:spPr>
          <a:xfrm>
            <a:off x="513886" y="4758128"/>
            <a:ext cx="6893554" cy="407804"/>
          </a:xfrm>
          <a:prstGeom prst="rect">
            <a:avLst/>
          </a:prstGeom>
          <a:noFill/>
        </p:spPr>
        <p:txBody>
          <a:bodyPr wrap="none" rtlCol="0">
            <a:spAutoFit/>
          </a:bodyPr>
          <a:lstStyle/>
          <a:p>
            <a:pPr>
              <a:buFont typeface="Wingdings" pitchFamily="2" charset="2"/>
              <a:buChar char="Ø"/>
              <a:tabLst>
                <a:tab pos="363538" algn="l"/>
              </a:tabLst>
            </a:pPr>
            <a:r>
              <a:rPr lang="en-GB" sz="2050" dirty="0" smtClean="0"/>
              <a:t> 	And EMCC’s software had proven reliability</a:t>
            </a:r>
            <a:endParaRPr lang="en-GB" sz="2050" dirty="0"/>
          </a:p>
        </p:txBody>
      </p:sp>
      <p:sp>
        <p:nvSpPr>
          <p:cNvPr id="68" name="Tekstboks 67"/>
          <p:cNvSpPr txBox="1"/>
          <p:nvPr/>
        </p:nvSpPr>
        <p:spPr>
          <a:xfrm>
            <a:off x="986979" y="5189503"/>
            <a:ext cx="7279878" cy="723275"/>
          </a:xfrm>
          <a:prstGeom prst="rect">
            <a:avLst/>
          </a:prstGeom>
          <a:noFill/>
        </p:spPr>
        <p:txBody>
          <a:bodyPr wrap="none" rtlCol="0">
            <a:spAutoFit/>
          </a:bodyPr>
          <a:lstStyle/>
          <a:p>
            <a:pPr marL="0" lvl="2">
              <a:buFont typeface="Verdana" pitchFamily="34" charset="0"/>
              <a:buChar char="•"/>
              <a:tabLst>
                <a:tab pos="363538" algn="l"/>
              </a:tabLst>
            </a:pPr>
            <a:r>
              <a:rPr lang="en-GB" sz="2050" dirty="0" smtClean="0"/>
              <a:t> 	This contrasts with the spot exchanges’ track</a:t>
            </a:r>
          </a:p>
          <a:p>
            <a:pPr marL="0" lvl="2">
              <a:tabLst>
                <a:tab pos="363538" algn="l"/>
              </a:tabLst>
            </a:pPr>
            <a:r>
              <a:rPr lang="en-GB" sz="2050" dirty="0" smtClean="0"/>
              <a:t>	record</a:t>
            </a:r>
          </a:p>
        </p:txBody>
      </p:sp>
      <p:sp>
        <p:nvSpPr>
          <p:cNvPr id="69" name="Tekstboks 68"/>
          <p:cNvSpPr txBox="1"/>
          <p:nvPr/>
        </p:nvSpPr>
        <p:spPr>
          <a:xfrm>
            <a:off x="1320802" y="5936349"/>
            <a:ext cx="8749831" cy="723275"/>
          </a:xfrm>
          <a:prstGeom prst="rect">
            <a:avLst/>
          </a:prstGeom>
          <a:noFill/>
        </p:spPr>
        <p:txBody>
          <a:bodyPr wrap="none" rtlCol="0">
            <a:spAutoFit/>
          </a:bodyPr>
          <a:lstStyle/>
          <a:p>
            <a:pPr marL="0" lvl="3">
              <a:buFont typeface="Verdana" pitchFamily="34" charset="0"/>
              <a:buChar char="‒"/>
              <a:tabLst>
                <a:tab pos="363538" algn="l"/>
              </a:tabLst>
            </a:pPr>
            <a:r>
              <a:rPr lang="en-GB" dirty="0" smtClean="0"/>
              <a:t> For more information, see the PowerPoint presentation</a:t>
            </a:r>
          </a:p>
          <a:p>
            <a:pPr marL="0" lvl="3">
              <a:tabLst>
                <a:tab pos="363538" algn="l"/>
              </a:tabLst>
            </a:pPr>
            <a:r>
              <a:rPr lang="en-GB" i="1" dirty="0" smtClean="0"/>
              <a:t>   Market coupling and spot price calculation</a:t>
            </a:r>
            <a:r>
              <a:rPr lang="en-GB" dirty="0" smtClean="0"/>
              <a:t>.</a:t>
            </a:r>
          </a:p>
        </p:txBody>
      </p:sp>
      <p:sp>
        <p:nvSpPr>
          <p:cNvPr id="70" name="Pladsholder til dato 69"/>
          <p:cNvSpPr>
            <a:spLocks noGrp="1"/>
          </p:cNvSpPr>
          <p:nvPr>
            <p:ph type="dt" sz="half" idx="10"/>
          </p:nvPr>
        </p:nvSpPr>
        <p:spPr/>
        <p:txBody>
          <a:bodyPr/>
          <a:lstStyle/>
          <a:p>
            <a:pPr>
              <a:defRPr/>
            </a:pPr>
            <a:r>
              <a:rPr lang="en-US" dirty="0" smtClean="0"/>
              <a:t>3 June 2016</a:t>
            </a:r>
            <a:endParaRPr lang="en-GB" dirty="0"/>
          </a:p>
        </p:txBody>
      </p:sp>
      <p:sp>
        <p:nvSpPr>
          <p:cNvPr id="71" name="Pladsholder til diasnummer 70"/>
          <p:cNvSpPr>
            <a:spLocks noGrp="1"/>
          </p:cNvSpPr>
          <p:nvPr>
            <p:ph type="sldNum" sz="quarter" idx="12"/>
          </p:nvPr>
        </p:nvSpPr>
        <p:spPr/>
        <p:txBody>
          <a:bodyPr/>
          <a:lstStyle/>
          <a:p>
            <a:pPr>
              <a:defRPr/>
            </a:pPr>
            <a:fld id="{C14A6505-6888-4AAA-A0F1-EA7F6140D7E6}" type="slidenum">
              <a:rPr lang="en-GB" smtClean="0"/>
              <a:pPr>
                <a:defRPr/>
              </a:pPr>
              <a:t>25</a:t>
            </a:fld>
            <a:endParaRPr lang="en-GB"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additive="base">
                                        <p:cTn id="12" dur="500" fill="hold"/>
                                        <p:tgtEl>
                                          <p:spTgt spid="63"/>
                                        </p:tgtEl>
                                        <p:attrNameLst>
                                          <p:attrName>ppt_x</p:attrName>
                                        </p:attrNameLst>
                                      </p:cBhvr>
                                      <p:tavLst>
                                        <p:tav tm="0">
                                          <p:val>
                                            <p:strVal val="1+#ppt_w/2"/>
                                          </p:val>
                                        </p:tav>
                                        <p:tav tm="100000">
                                          <p:val>
                                            <p:strVal val="#ppt_x"/>
                                          </p:val>
                                        </p:tav>
                                      </p:tavLst>
                                    </p:anim>
                                    <p:anim calcmode="lin" valueType="num">
                                      <p:cBhvr additive="base">
                                        <p:cTn id="13" dur="5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4"/>
                                        </p:tgtEl>
                                        <p:attrNameLst>
                                          <p:attrName>style.visibility</p:attrName>
                                        </p:attrNameLst>
                                      </p:cBhvr>
                                      <p:to>
                                        <p:strVal val="visible"/>
                                      </p:to>
                                    </p:set>
                                    <p:anim calcmode="lin" valueType="num">
                                      <p:cBhvr additive="base">
                                        <p:cTn id="18" dur="500" fill="hold"/>
                                        <p:tgtEl>
                                          <p:spTgt spid="64"/>
                                        </p:tgtEl>
                                        <p:attrNameLst>
                                          <p:attrName>ppt_x</p:attrName>
                                        </p:attrNameLst>
                                      </p:cBhvr>
                                      <p:tavLst>
                                        <p:tav tm="0">
                                          <p:val>
                                            <p:strVal val="1+#ppt_w/2"/>
                                          </p:val>
                                        </p:tav>
                                        <p:tav tm="100000">
                                          <p:val>
                                            <p:strVal val="#ppt_x"/>
                                          </p:val>
                                        </p:tav>
                                      </p:tavLst>
                                    </p:anim>
                                    <p:anim calcmode="lin" valueType="num">
                                      <p:cBhvr additive="base">
                                        <p:cTn id="19" dur="5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65"/>
                                        </p:tgtEl>
                                        <p:attrNameLst>
                                          <p:attrName>style.visibility</p:attrName>
                                        </p:attrNameLst>
                                      </p:cBhvr>
                                      <p:to>
                                        <p:strVal val="visible"/>
                                      </p:to>
                                    </p:set>
                                    <p:anim calcmode="lin" valueType="num">
                                      <p:cBhvr additive="base">
                                        <p:cTn id="24" dur="500" fill="hold"/>
                                        <p:tgtEl>
                                          <p:spTgt spid="65"/>
                                        </p:tgtEl>
                                        <p:attrNameLst>
                                          <p:attrName>ppt_x</p:attrName>
                                        </p:attrNameLst>
                                      </p:cBhvr>
                                      <p:tavLst>
                                        <p:tav tm="0">
                                          <p:val>
                                            <p:strVal val="1+#ppt_w/2"/>
                                          </p:val>
                                        </p:tav>
                                        <p:tav tm="100000">
                                          <p:val>
                                            <p:strVal val="#ppt_x"/>
                                          </p:val>
                                        </p:tav>
                                      </p:tavLst>
                                    </p:anim>
                                    <p:anim calcmode="lin" valueType="num">
                                      <p:cBhvr additive="base">
                                        <p:cTn id="25" dur="5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 calcmode="lin" valueType="num">
                                      <p:cBhvr additive="base">
                                        <p:cTn id="30" dur="500" fill="hold"/>
                                        <p:tgtEl>
                                          <p:spTgt spid="66"/>
                                        </p:tgtEl>
                                        <p:attrNameLst>
                                          <p:attrName>ppt_x</p:attrName>
                                        </p:attrNameLst>
                                      </p:cBhvr>
                                      <p:tavLst>
                                        <p:tav tm="0">
                                          <p:val>
                                            <p:strVal val="1+#ppt_w/2"/>
                                          </p:val>
                                        </p:tav>
                                        <p:tav tm="100000">
                                          <p:val>
                                            <p:strVal val="#ppt_x"/>
                                          </p:val>
                                        </p:tav>
                                      </p:tavLst>
                                    </p:anim>
                                    <p:anim calcmode="lin" valueType="num">
                                      <p:cBhvr additive="base">
                                        <p:cTn id="31"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67"/>
                                        </p:tgtEl>
                                        <p:attrNameLst>
                                          <p:attrName>style.visibility</p:attrName>
                                        </p:attrNameLst>
                                      </p:cBhvr>
                                      <p:to>
                                        <p:strVal val="visible"/>
                                      </p:to>
                                    </p:set>
                                    <p:anim calcmode="lin" valueType="num">
                                      <p:cBhvr additive="base">
                                        <p:cTn id="36" dur="500" fill="hold"/>
                                        <p:tgtEl>
                                          <p:spTgt spid="67"/>
                                        </p:tgtEl>
                                        <p:attrNameLst>
                                          <p:attrName>ppt_x</p:attrName>
                                        </p:attrNameLst>
                                      </p:cBhvr>
                                      <p:tavLst>
                                        <p:tav tm="0">
                                          <p:val>
                                            <p:strVal val="1+#ppt_w/2"/>
                                          </p:val>
                                        </p:tav>
                                        <p:tav tm="100000">
                                          <p:val>
                                            <p:strVal val="#ppt_x"/>
                                          </p:val>
                                        </p:tav>
                                      </p:tavLst>
                                    </p:anim>
                                    <p:anim calcmode="lin" valueType="num">
                                      <p:cBhvr additive="base">
                                        <p:cTn id="37" dur="5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68"/>
                                        </p:tgtEl>
                                        <p:attrNameLst>
                                          <p:attrName>style.visibility</p:attrName>
                                        </p:attrNameLst>
                                      </p:cBhvr>
                                      <p:to>
                                        <p:strVal val="visible"/>
                                      </p:to>
                                    </p:set>
                                    <p:anim calcmode="lin" valueType="num">
                                      <p:cBhvr additive="base">
                                        <p:cTn id="42" dur="500" fill="hold"/>
                                        <p:tgtEl>
                                          <p:spTgt spid="68"/>
                                        </p:tgtEl>
                                        <p:attrNameLst>
                                          <p:attrName>ppt_x</p:attrName>
                                        </p:attrNameLst>
                                      </p:cBhvr>
                                      <p:tavLst>
                                        <p:tav tm="0">
                                          <p:val>
                                            <p:strVal val="1+#ppt_w/2"/>
                                          </p:val>
                                        </p:tav>
                                        <p:tav tm="100000">
                                          <p:val>
                                            <p:strVal val="#ppt_x"/>
                                          </p:val>
                                        </p:tav>
                                      </p:tavLst>
                                    </p:anim>
                                    <p:anim calcmode="lin" valueType="num">
                                      <p:cBhvr additive="base">
                                        <p:cTn id="43" dur="5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additive="base">
                                        <p:cTn id="48" dur="500" fill="hold"/>
                                        <p:tgtEl>
                                          <p:spTgt spid="69"/>
                                        </p:tgtEl>
                                        <p:attrNameLst>
                                          <p:attrName>ppt_x</p:attrName>
                                        </p:attrNameLst>
                                      </p:cBhvr>
                                      <p:tavLst>
                                        <p:tav tm="0">
                                          <p:val>
                                            <p:strVal val="1+#ppt_w/2"/>
                                          </p:val>
                                        </p:tav>
                                        <p:tav tm="100000">
                                          <p:val>
                                            <p:strVal val="#ppt_x"/>
                                          </p:val>
                                        </p:tav>
                                      </p:tavLst>
                                    </p:anim>
                                    <p:anim calcmode="lin" valueType="num">
                                      <p:cBhvr additive="base">
                                        <p:cTn id="49" dur="5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67" grpId="0"/>
      <p:bldP spid="68" grpId="0"/>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Tekstboks 4"/>
          <p:cNvSpPr txBox="1">
            <a:spLocks noChangeArrowheads="1"/>
          </p:cNvSpPr>
          <p:nvPr/>
        </p:nvSpPr>
        <p:spPr bwMode="auto">
          <a:xfrm>
            <a:off x="88591" y="1654414"/>
            <a:ext cx="9627956" cy="1815882"/>
          </a:xfrm>
          <a:prstGeom prst="rect">
            <a:avLst/>
          </a:prstGeom>
          <a:noFill/>
          <a:ln w="9525">
            <a:noFill/>
            <a:miter lim="800000"/>
            <a:headEnd/>
            <a:tailEnd/>
          </a:ln>
        </p:spPr>
        <p:txBody>
          <a:bodyPr wrap="none">
            <a:spAutoFit/>
          </a:bodyPr>
          <a:lstStyle/>
          <a:p>
            <a:pPr algn="ctr"/>
            <a:r>
              <a:rPr lang="en-GB" sz="6000" dirty="0" smtClean="0"/>
              <a:t>Appendix </a:t>
            </a:r>
            <a:r>
              <a:rPr lang="en-GB" sz="6000" dirty="0"/>
              <a:t>2</a:t>
            </a:r>
          </a:p>
          <a:p>
            <a:pPr algn="ctr"/>
            <a:r>
              <a:rPr lang="en-GB" sz="2600" dirty="0" smtClean="0"/>
              <a:t>Why EU’s common spot market render</a:t>
            </a:r>
          </a:p>
          <a:p>
            <a:pPr algn="ctr"/>
            <a:r>
              <a:rPr lang="en-GB" sz="2600" dirty="0" smtClean="0"/>
              <a:t>competition between spot exchanges meaningless</a:t>
            </a:r>
            <a:endParaRPr lang="en-GB" sz="2600" dirty="0"/>
          </a:p>
        </p:txBody>
      </p:sp>
      <p:sp>
        <p:nvSpPr>
          <p:cNvPr id="3" name="Pladsholder til dato 2"/>
          <p:cNvSpPr>
            <a:spLocks noGrp="1"/>
          </p:cNvSpPr>
          <p:nvPr>
            <p:ph type="dt" sz="half" idx="10"/>
          </p:nvPr>
        </p:nvSpPr>
        <p:spPr/>
        <p:txBody>
          <a:bodyPr/>
          <a:lstStyle/>
          <a:p>
            <a:pPr>
              <a:defRPr/>
            </a:pPr>
            <a:r>
              <a:rPr lang="en-US" dirty="0" smtClean="0"/>
              <a:t>3 June 2016</a:t>
            </a:r>
            <a:endParaRPr lang="en-GB" dirty="0"/>
          </a:p>
        </p:txBody>
      </p:sp>
      <p:sp>
        <p:nvSpPr>
          <p:cNvPr id="4" name="Pladsholder til diasnummer 3"/>
          <p:cNvSpPr>
            <a:spLocks noGrp="1"/>
          </p:cNvSpPr>
          <p:nvPr>
            <p:ph type="sldNum" sz="quarter" idx="12"/>
          </p:nvPr>
        </p:nvSpPr>
        <p:spPr/>
        <p:txBody>
          <a:bodyPr/>
          <a:lstStyle/>
          <a:p>
            <a:pPr>
              <a:defRPr/>
            </a:pPr>
            <a:fld id="{C7398079-F33D-41F5-9C34-6A64457217A3}" type="slidenum">
              <a:rPr lang="en-GB" smtClean="0"/>
              <a:pPr>
                <a:defRPr/>
              </a:pPr>
              <a:t>26</a:t>
            </a:fld>
            <a:endParaRPr lang="en-GB" dirty="0"/>
          </a:p>
        </p:txBody>
      </p:sp>
      <p:pic>
        <p:nvPicPr>
          <p:cNvPr id="5" name="Picture 7"/>
          <p:cNvPicPr>
            <a:picLocks noChangeAspect="1" noChangeArrowheads="1"/>
          </p:cNvPicPr>
          <p:nvPr/>
        </p:nvPicPr>
        <p:blipFill>
          <a:blip r:embed="rId2" cstate="print"/>
          <a:srcRect/>
          <a:stretch>
            <a:fillRect/>
          </a:stretch>
        </p:blipFill>
        <p:spPr bwMode="auto">
          <a:xfrm>
            <a:off x="4109613" y="4095771"/>
            <a:ext cx="1585913" cy="1900237"/>
          </a:xfrm>
          <a:prstGeom prst="rect">
            <a:avLst/>
          </a:prstGeom>
          <a:noFill/>
          <a:ln w="9525">
            <a:noFill/>
            <a:miter lim="800000"/>
            <a:headEnd/>
            <a:tailEnd/>
          </a:ln>
          <a:effectLst/>
        </p:spPr>
      </p:pic>
    </p:spTree>
  </p:cSld>
  <p:clrMapOvr>
    <a:masterClrMapping/>
  </p:clrMapOvr>
  <p:transition spd="med">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4514"/>
            <a:ext cx="9448800" cy="812800"/>
          </a:xfrm>
        </p:spPr>
        <p:txBody>
          <a:bodyPr/>
          <a:lstStyle/>
          <a:p>
            <a:r>
              <a:rPr lang="en-GB" sz="2800" dirty="0" smtClean="0"/>
              <a:t>The grid monopoly</a:t>
            </a:r>
            <a:br>
              <a:rPr lang="en-GB" sz="2800" dirty="0" smtClean="0"/>
            </a:br>
            <a:r>
              <a:rPr lang="en-GB" sz="2800" dirty="0" smtClean="0"/>
              <a:t>causes a spot monopoly</a:t>
            </a:r>
            <a:endParaRPr lang="en-GB" sz="2800" dirty="0"/>
          </a:p>
        </p:txBody>
      </p:sp>
      <p:sp>
        <p:nvSpPr>
          <p:cNvPr id="3" name="Pladsholder til indhold 2"/>
          <p:cNvSpPr>
            <a:spLocks noGrp="1"/>
          </p:cNvSpPr>
          <p:nvPr>
            <p:ph idx="1"/>
          </p:nvPr>
        </p:nvSpPr>
        <p:spPr>
          <a:xfrm>
            <a:off x="-1" y="859986"/>
            <a:ext cx="9904413" cy="5983500"/>
          </a:xfrm>
        </p:spPr>
        <p:txBody>
          <a:bodyPr/>
          <a:lstStyle/>
          <a:p>
            <a:r>
              <a:rPr lang="en-GB" sz="2000" dirty="0" smtClean="0"/>
              <a:t>A special feature of the electricity supply business is the monopoly transport system</a:t>
            </a:r>
          </a:p>
          <a:p>
            <a:pPr lvl="1"/>
            <a:r>
              <a:rPr lang="en-GB" dirty="0" smtClean="0"/>
              <a:t>We’re </a:t>
            </a:r>
            <a:r>
              <a:rPr lang="en-GB" u="sng" dirty="0" smtClean="0"/>
              <a:t>not</a:t>
            </a:r>
            <a:r>
              <a:rPr lang="en-GB" dirty="0" smtClean="0"/>
              <a:t> going to have competing electricity grids</a:t>
            </a:r>
          </a:p>
          <a:p>
            <a:pPr lvl="2"/>
            <a:r>
              <a:rPr lang="en-GB" dirty="0" smtClean="0"/>
              <a:t>We’re stuck with a single grid.</a:t>
            </a:r>
          </a:p>
          <a:p>
            <a:r>
              <a:rPr lang="en-GB" sz="2000" dirty="0" smtClean="0"/>
              <a:t>Consequently, for each hour, each price zone must have </a:t>
            </a:r>
            <a:r>
              <a:rPr lang="en-GB" sz="2000" u="sng" dirty="0" smtClean="0"/>
              <a:t>one, unique spot price</a:t>
            </a:r>
          </a:p>
          <a:p>
            <a:pPr lvl="1"/>
            <a:r>
              <a:rPr lang="en-GB" dirty="0" smtClean="0"/>
              <a:t>The unique spot price will determine if the single grid is used to ship energy into the zone or out from the zone.</a:t>
            </a:r>
          </a:p>
          <a:p>
            <a:r>
              <a:rPr lang="en-GB" sz="2000" dirty="0" smtClean="0"/>
              <a:t>However, the spot prices </a:t>
            </a:r>
            <a:r>
              <a:rPr lang="en-GB" sz="2000" u="sng" dirty="0" smtClean="0"/>
              <a:t>are</a:t>
            </a:r>
            <a:r>
              <a:rPr lang="en-GB" sz="2000" dirty="0" smtClean="0"/>
              <a:t> the products delivered by the spot exchanges</a:t>
            </a:r>
          </a:p>
          <a:p>
            <a:pPr lvl="1"/>
            <a:r>
              <a:rPr lang="en-GB" dirty="0" smtClean="0"/>
              <a:t>Without delivery of different spot prices, competition between spot exchanges does not make sense.</a:t>
            </a:r>
          </a:p>
          <a:p>
            <a:r>
              <a:rPr lang="en-GB" sz="2000" dirty="0" smtClean="0"/>
              <a:t>A case: how many competing spot exchanges do you have in your country?</a:t>
            </a:r>
          </a:p>
          <a:p>
            <a:pPr marL="342900" lvl="1" indent="-342900">
              <a:spcBef>
                <a:spcPct val="35000"/>
              </a:spcBef>
              <a:buSzPct val="100000"/>
              <a:buFont typeface="Arial" pitchFamily="34" charset="0"/>
              <a:buChar char="►"/>
            </a:pPr>
            <a:r>
              <a:rPr lang="en-GB" dirty="0" smtClean="0"/>
              <a:t>The British experience illustrates “competing” spot exchanges have to merge their delivery of spot prices, when we introduce market coupling.</a:t>
            </a:r>
          </a:p>
          <a:p>
            <a:endParaRPr lang="en-GB" sz="2000" dirty="0" smtClean="0"/>
          </a:p>
          <a:p>
            <a:endParaRPr lang="en-GB" sz="2000" dirty="0" smtClean="0"/>
          </a:p>
        </p:txBody>
      </p:sp>
      <p:sp>
        <p:nvSpPr>
          <p:cNvPr id="5" name="Pladsholder til diasnummer 4"/>
          <p:cNvSpPr>
            <a:spLocks noGrp="1"/>
          </p:cNvSpPr>
          <p:nvPr>
            <p:ph type="sldNum" sz="quarter" idx="12"/>
          </p:nvPr>
        </p:nvSpPr>
        <p:spPr/>
        <p:txBody>
          <a:bodyPr/>
          <a:lstStyle/>
          <a:p>
            <a:pPr>
              <a:defRPr/>
            </a:pPr>
            <a:fld id="{80AACB3E-9516-4558-9B4B-9689E2C51AB3}" type="slidenum">
              <a:rPr lang="en-GB" smtClean="0"/>
              <a:pPr>
                <a:defRPr/>
              </a:pPr>
              <a:t>27</a:t>
            </a:fld>
            <a:endParaRPr lang="en-GB" dirty="0"/>
          </a:p>
        </p:txBody>
      </p:sp>
    </p:spTree>
  </p:cSld>
  <p:clrMapOvr>
    <a:masterClrMapping/>
  </p:clrMapOvr>
  <p:transition spd="med">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420100" cy="812800"/>
          </a:xfrm>
        </p:spPr>
        <p:txBody>
          <a:bodyPr/>
          <a:lstStyle/>
          <a:p>
            <a:r>
              <a:rPr lang="en-GB" dirty="0" smtClean="0"/>
              <a:t>The monopoly</a:t>
            </a:r>
            <a:endParaRPr lang="en-GB" dirty="0"/>
          </a:p>
        </p:txBody>
      </p:sp>
      <p:sp>
        <p:nvSpPr>
          <p:cNvPr id="4" name="Pladsholder til diasnummer 3"/>
          <p:cNvSpPr>
            <a:spLocks noGrp="1"/>
          </p:cNvSpPr>
          <p:nvPr>
            <p:ph type="sldNum" sz="quarter" idx="12"/>
          </p:nvPr>
        </p:nvSpPr>
        <p:spPr/>
        <p:txBody>
          <a:bodyPr/>
          <a:lstStyle/>
          <a:p>
            <a:pPr>
              <a:defRPr/>
            </a:pPr>
            <a:fld id="{C14A6505-6888-4AAA-A0F1-EA7F6140D7E6}" type="slidenum">
              <a:rPr lang="en-GB" smtClean="0"/>
              <a:pPr>
                <a:defRPr/>
              </a:pPr>
              <a:t>28</a:t>
            </a:fld>
            <a:endParaRPr lang="en-GB" dirty="0"/>
          </a:p>
        </p:txBody>
      </p:sp>
      <p:sp>
        <p:nvSpPr>
          <p:cNvPr id="5" name="Tekstboks 4"/>
          <p:cNvSpPr txBox="1"/>
          <p:nvPr/>
        </p:nvSpPr>
        <p:spPr>
          <a:xfrm>
            <a:off x="2387426" y="1190175"/>
            <a:ext cx="5126724" cy="400110"/>
          </a:xfrm>
          <a:prstGeom prst="rect">
            <a:avLst/>
          </a:prstGeom>
          <a:noFill/>
        </p:spPr>
        <p:txBody>
          <a:bodyPr wrap="none" rtlCol="0">
            <a:spAutoFit/>
          </a:bodyPr>
          <a:lstStyle/>
          <a:p>
            <a:r>
              <a:rPr lang="en-GB" dirty="0" smtClean="0"/>
              <a:t>Only one grid (the grid monopoly)</a:t>
            </a:r>
            <a:endParaRPr lang="en-GB" dirty="0"/>
          </a:p>
        </p:txBody>
      </p:sp>
      <p:sp>
        <p:nvSpPr>
          <p:cNvPr id="6" name="Tekstboks 5"/>
          <p:cNvSpPr txBox="1"/>
          <p:nvPr/>
        </p:nvSpPr>
        <p:spPr>
          <a:xfrm>
            <a:off x="226925" y="696699"/>
            <a:ext cx="6165470" cy="461665"/>
          </a:xfrm>
          <a:prstGeom prst="rect">
            <a:avLst/>
          </a:prstGeom>
          <a:noFill/>
        </p:spPr>
        <p:txBody>
          <a:bodyPr wrap="none" rtlCol="0">
            <a:spAutoFit/>
          </a:bodyPr>
          <a:lstStyle/>
          <a:p>
            <a:pPr>
              <a:buFont typeface="Arial" pitchFamily="34" charset="0"/>
              <a:buChar char="►"/>
            </a:pPr>
            <a:r>
              <a:rPr lang="en-GB" sz="2400" dirty="0" smtClean="0"/>
              <a:t> Hence, we arrive at this picture:</a:t>
            </a:r>
            <a:endParaRPr lang="en-GB" sz="2400" dirty="0"/>
          </a:p>
        </p:txBody>
      </p:sp>
      <p:grpSp>
        <p:nvGrpSpPr>
          <p:cNvPr id="17" name="Gruppe 16"/>
          <p:cNvGrpSpPr/>
          <p:nvPr/>
        </p:nvGrpSpPr>
        <p:grpSpPr>
          <a:xfrm>
            <a:off x="707655" y="1655115"/>
            <a:ext cx="8481809" cy="1016482"/>
            <a:chOff x="707655" y="1655115"/>
            <a:chExt cx="8481809" cy="1016482"/>
          </a:xfrm>
        </p:grpSpPr>
        <p:sp>
          <p:nvSpPr>
            <p:cNvPr id="7" name="Tekstboks 6"/>
            <p:cNvSpPr txBox="1"/>
            <p:nvPr/>
          </p:nvSpPr>
          <p:spPr>
            <a:xfrm>
              <a:off x="707655" y="2271487"/>
              <a:ext cx="8481809" cy="400110"/>
            </a:xfrm>
            <a:prstGeom prst="rect">
              <a:avLst/>
            </a:prstGeom>
            <a:noFill/>
          </p:spPr>
          <p:txBody>
            <a:bodyPr wrap="none" rtlCol="0">
              <a:spAutoFit/>
            </a:bodyPr>
            <a:lstStyle/>
            <a:p>
              <a:r>
                <a:rPr lang="en-GB" dirty="0" smtClean="0"/>
                <a:t>Only one day-ahead grid congestion management system</a:t>
              </a:r>
              <a:endParaRPr lang="en-GB" dirty="0"/>
            </a:p>
          </p:txBody>
        </p:sp>
        <p:sp>
          <p:nvSpPr>
            <p:cNvPr id="13" name="Nedadgående pil 12"/>
            <p:cNvSpPr/>
            <p:nvPr/>
          </p:nvSpPr>
          <p:spPr bwMode="auto">
            <a:xfrm>
              <a:off x="4754846" y="1655115"/>
              <a:ext cx="391885" cy="551542"/>
            </a:xfrm>
            <a:prstGeom prst="downArrow">
              <a:avLst/>
            </a:prstGeom>
            <a:no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grpSp>
      <p:grpSp>
        <p:nvGrpSpPr>
          <p:cNvPr id="18" name="Gruppe 17"/>
          <p:cNvGrpSpPr/>
          <p:nvPr/>
        </p:nvGrpSpPr>
        <p:grpSpPr>
          <a:xfrm>
            <a:off x="2043582" y="2736427"/>
            <a:ext cx="5814412" cy="1016482"/>
            <a:chOff x="2043582" y="2736427"/>
            <a:chExt cx="5814412" cy="1016482"/>
          </a:xfrm>
        </p:grpSpPr>
        <p:sp>
          <p:nvSpPr>
            <p:cNvPr id="8" name="Tekstboks 7"/>
            <p:cNvSpPr txBox="1"/>
            <p:nvPr/>
          </p:nvSpPr>
          <p:spPr>
            <a:xfrm>
              <a:off x="2043582" y="3352799"/>
              <a:ext cx="5814412" cy="400110"/>
            </a:xfrm>
            <a:prstGeom prst="rect">
              <a:avLst/>
            </a:prstGeom>
            <a:noFill/>
          </p:spPr>
          <p:txBody>
            <a:bodyPr wrap="none" rtlCol="0">
              <a:spAutoFit/>
            </a:bodyPr>
            <a:lstStyle/>
            <a:p>
              <a:r>
                <a:rPr lang="en-GB" dirty="0" smtClean="0"/>
                <a:t>Only one spot price per hour per zone</a:t>
              </a:r>
            </a:p>
          </p:txBody>
        </p:sp>
        <p:sp>
          <p:nvSpPr>
            <p:cNvPr id="14" name="Nedadgående pil 13"/>
            <p:cNvSpPr/>
            <p:nvPr/>
          </p:nvSpPr>
          <p:spPr bwMode="auto">
            <a:xfrm>
              <a:off x="4754846" y="2736427"/>
              <a:ext cx="391885" cy="551542"/>
            </a:xfrm>
            <a:prstGeom prst="downArrow">
              <a:avLst/>
            </a:prstGeom>
            <a:no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grpSp>
      <p:grpSp>
        <p:nvGrpSpPr>
          <p:cNvPr id="19" name="Gruppe 18"/>
          <p:cNvGrpSpPr/>
          <p:nvPr/>
        </p:nvGrpSpPr>
        <p:grpSpPr>
          <a:xfrm>
            <a:off x="1141091" y="3817739"/>
            <a:ext cx="7619394" cy="1016482"/>
            <a:chOff x="1141091" y="3817739"/>
            <a:chExt cx="7619394" cy="1016482"/>
          </a:xfrm>
        </p:grpSpPr>
        <p:sp>
          <p:nvSpPr>
            <p:cNvPr id="10" name="Tekstboks 9"/>
            <p:cNvSpPr txBox="1"/>
            <p:nvPr/>
          </p:nvSpPr>
          <p:spPr>
            <a:xfrm>
              <a:off x="1141091" y="4434111"/>
              <a:ext cx="7619394" cy="400110"/>
            </a:xfrm>
            <a:prstGeom prst="rect">
              <a:avLst/>
            </a:prstGeom>
            <a:noFill/>
          </p:spPr>
          <p:txBody>
            <a:bodyPr wrap="none" rtlCol="0">
              <a:spAutoFit/>
            </a:bodyPr>
            <a:lstStyle/>
            <a:p>
              <a:r>
                <a:rPr lang="en-GB" dirty="0" smtClean="0"/>
                <a:t>Spot exchanges cannot deliver different spot prices</a:t>
              </a:r>
              <a:endParaRPr lang="en-GB" dirty="0"/>
            </a:p>
          </p:txBody>
        </p:sp>
        <p:sp>
          <p:nvSpPr>
            <p:cNvPr id="15" name="Nedadgående pil 14"/>
            <p:cNvSpPr/>
            <p:nvPr/>
          </p:nvSpPr>
          <p:spPr bwMode="auto">
            <a:xfrm>
              <a:off x="4754846" y="3817739"/>
              <a:ext cx="391885" cy="551542"/>
            </a:xfrm>
            <a:prstGeom prst="downArrow">
              <a:avLst/>
            </a:prstGeom>
            <a:no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grpSp>
      <p:grpSp>
        <p:nvGrpSpPr>
          <p:cNvPr id="20" name="Gruppe 19"/>
          <p:cNvGrpSpPr/>
          <p:nvPr/>
        </p:nvGrpSpPr>
        <p:grpSpPr>
          <a:xfrm>
            <a:off x="505501" y="4899051"/>
            <a:ext cx="8890575" cy="1016484"/>
            <a:chOff x="505501" y="4899051"/>
            <a:chExt cx="8890575" cy="1016484"/>
          </a:xfrm>
        </p:grpSpPr>
        <p:sp>
          <p:nvSpPr>
            <p:cNvPr id="11" name="Tekstboks 10"/>
            <p:cNvSpPr txBox="1"/>
            <p:nvPr/>
          </p:nvSpPr>
          <p:spPr>
            <a:xfrm>
              <a:off x="505501" y="5515425"/>
              <a:ext cx="8890575" cy="400110"/>
            </a:xfrm>
            <a:prstGeom prst="rect">
              <a:avLst/>
            </a:prstGeom>
            <a:noFill/>
          </p:spPr>
          <p:txBody>
            <a:bodyPr wrap="none" rtlCol="0">
              <a:spAutoFit/>
            </a:bodyPr>
            <a:lstStyle/>
            <a:p>
              <a:r>
                <a:rPr lang="en-GB" dirty="0" smtClean="0"/>
                <a:t>Competition between spot exchanges rendered meaningless</a:t>
              </a:r>
              <a:endParaRPr lang="en-GB" dirty="0"/>
            </a:p>
          </p:txBody>
        </p:sp>
        <p:sp>
          <p:nvSpPr>
            <p:cNvPr id="16" name="Nedadgående pil 15"/>
            <p:cNvSpPr/>
            <p:nvPr/>
          </p:nvSpPr>
          <p:spPr bwMode="auto">
            <a:xfrm>
              <a:off x="4754846" y="4899051"/>
              <a:ext cx="391885" cy="551542"/>
            </a:xfrm>
            <a:prstGeom prst="downArrow">
              <a:avLst/>
            </a:prstGeom>
            <a:no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grpSp>
      <p:sp>
        <p:nvSpPr>
          <p:cNvPr id="22" name="Tekstboks 21"/>
          <p:cNvSpPr txBox="1"/>
          <p:nvPr/>
        </p:nvSpPr>
        <p:spPr>
          <a:xfrm>
            <a:off x="1524000" y="5983461"/>
            <a:ext cx="7924804" cy="738664"/>
          </a:xfrm>
          <a:prstGeom prst="rect">
            <a:avLst/>
          </a:prstGeom>
          <a:noFill/>
        </p:spPr>
        <p:txBody>
          <a:bodyPr wrap="square" rtlCol="0">
            <a:spAutoFit/>
          </a:bodyPr>
          <a:lstStyle/>
          <a:p>
            <a:pPr marL="0" lvl="1"/>
            <a:r>
              <a:rPr lang="en-GB" sz="1400" dirty="0" smtClean="0"/>
              <a:t>For more information, see the PowerPoint presentation </a:t>
            </a:r>
            <a:r>
              <a:rPr lang="en-GB" sz="1400" i="1" dirty="0" smtClean="0"/>
              <a:t>Market coupling makes real competition betw. spot exchanges unfeasible</a:t>
            </a:r>
            <a:r>
              <a:rPr lang="en-GB" sz="1400" dirty="0" smtClean="0"/>
              <a:t> and the PDF document </a:t>
            </a:r>
            <a:r>
              <a:rPr lang="en-GB" sz="1400" i="1" dirty="0" smtClean="0"/>
              <a:t>Unbundling of spot exchanges and associated clearing houses</a:t>
            </a:r>
            <a:r>
              <a:rPr lang="en-GB" sz="1400" dirty="0" smtClean="0"/>
              <a:t>.</a:t>
            </a:r>
          </a:p>
        </p:txBody>
      </p:sp>
      <p:sp>
        <p:nvSpPr>
          <p:cNvPr id="3" name="Pladsholder til dato 2"/>
          <p:cNvSpPr>
            <a:spLocks noGrp="1"/>
          </p:cNvSpPr>
          <p:nvPr>
            <p:ph type="dt" sz="half" idx="10"/>
          </p:nvPr>
        </p:nvSpPr>
        <p:spPr/>
        <p:txBody>
          <a:bodyPr/>
          <a:lstStyle/>
          <a:p>
            <a:pPr>
              <a:defRPr/>
            </a:pPr>
            <a:r>
              <a:rPr lang="en-US" dirty="0" smtClean="0"/>
              <a:t>3 June 2016</a:t>
            </a:r>
            <a:endParaRPr lang="en-GB"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up)">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dissolve">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Tekstboks 4"/>
          <p:cNvSpPr txBox="1">
            <a:spLocks noChangeArrowheads="1"/>
          </p:cNvSpPr>
          <p:nvPr/>
        </p:nvSpPr>
        <p:spPr bwMode="auto">
          <a:xfrm>
            <a:off x="117417" y="2249488"/>
            <a:ext cx="9570249" cy="1754326"/>
          </a:xfrm>
          <a:prstGeom prst="rect">
            <a:avLst/>
          </a:prstGeom>
          <a:noFill/>
          <a:ln w="9525">
            <a:noFill/>
            <a:miter lim="800000"/>
            <a:headEnd/>
            <a:tailEnd/>
          </a:ln>
        </p:spPr>
        <p:txBody>
          <a:bodyPr wrap="none">
            <a:spAutoFit/>
          </a:bodyPr>
          <a:lstStyle/>
          <a:p>
            <a:pPr algn="ctr"/>
            <a:r>
              <a:rPr lang="en-GB" sz="6000" dirty="0" smtClean="0"/>
              <a:t>Appendix 3</a:t>
            </a:r>
            <a:endParaRPr lang="en-GB" sz="6000" dirty="0"/>
          </a:p>
          <a:p>
            <a:pPr algn="ctr"/>
            <a:r>
              <a:rPr lang="en-GB" sz="4800" dirty="0" smtClean="0"/>
              <a:t>Terminology </a:t>
            </a:r>
            <a:r>
              <a:rPr lang="en-GB" sz="4800" dirty="0"/>
              <a:t>and acronyms</a:t>
            </a:r>
          </a:p>
        </p:txBody>
      </p:sp>
      <p:sp>
        <p:nvSpPr>
          <p:cNvPr id="4" name="Pladsholder til dato 3"/>
          <p:cNvSpPr>
            <a:spLocks noGrp="1"/>
          </p:cNvSpPr>
          <p:nvPr>
            <p:ph type="dt" sz="half" idx="10"/>
          </p:nvPr>
        </p:nvSpPr>
        <p:spPr/>
        <p:txBody>
          <a:bodyPr/>
          <a:lstStyle/>
          <a:p>
            <a:pPr>
              <a:defRPr/>
            </a:pPr>
            <a:r>
              <a:rPr lang="en-US" dirty="0" smtClean="0"/>
              <a:t>3 June 2016</a:t>
            </a:r>
            <a:endParaRPr lang="en-GB" dirty="0"/>
          </a:p>
        </p:txBody>
      </p:sp>
      <p:sp>
        <p:nvSpPr>
          <p:cNvPr id="5" name="Pladsholder til diasnummer 4"/>
          <p:cNvSpPr>
            <a:spLocks noGrp="1"/>
          </p:cNvSpPr>
          <p:nvPr>
            <p:ph type="sldNum" sz="quarter" idx="12"/>
          </p:nvPr>
        </p:nvSpPr>
        <p:spPr/>
        <p:txBody>
          <a:bodyPr/>
          <a:lstStyle/>
          <a:p>
            <a:pPr>
              <a:defRPr/>
            </a:pPr>
            <a:fld id="{C7398079-F33D-41F5-9C34-6A64457217A3}" type="slidenum">
              <a:rPr lang="en-GB" smtClean="0"/>
              <a:pPr>
                <a:defRPr/>
              </a:pPr>
              <a:t>29</a:t>
            </a:fld>
            <a:endParaRPr lang="en-GB" dirty="0"/>
          </a:p>
        </p:txBody>
      </p:sp>
      <p:grpSp>
        <p:nvGrpSpPr>
          <p:cNvPr id="62" name="Gruppe 61"/>
          <p:cNvGrpSpPr/>
          <p:nvPr/>
        </p:nvGrpSpPr>
        <p:grpSpPr>
          <a:xfrm>
            <a:off x="4092575" y="4313238"/>
            <a:ext cx="1843088" cy="1357313"/>
            <a:chOff x="4092575" y="4313238"/>
            <a:chExt cx="1843088" cy="1357313"/>
          </a:xfrm>
        </p:grpSpPr>
        <p:sp>
          <p:nvSpPr>
            <p:cNvPr id="2053" name="Freeform 5"/>
            <p:cNvSpPr>
              <a:spLocks/>
            </p:cNvSpPr>
            <p:nvPr/>
          </p:nvSpPr>
          <p:spPr bwMode="auto">
            <a:xfrm>
              <a:off x="4110038" y="4327526"/>
              <a:ext cx="1819275" cy="1336675"/>
            </a:xfrm>
            <a:custGeom>
              <a:avLst/>
              <a:gdLst/>
              <a:ahLst/>
              <a:cxnLst>
                <a:cxn ang="0">
                  <a:pos x="56" y="290"/>
                </a:cxn>
                <a:cxn ang="0">
                  <a:pos x="117" y="213"/>
                </a:cxn>
                <a:cxn ang="0">
                  <a:pos x="182" y="127"/>
                </a:cxn>
                <a:cxn ang="0">
                  <a:pos x="275" y="45"/>
                </a:cxn>
                <a:cxn ang="0">
                  <a:pos x="366" y="2"/>
                </a:cxn>
                <a:cxn ang="0">
                  <a:pos x="460" y="25"/>
                </a:cxn>
                <a:cxn ang="0">
                  <a:pos x="595" y="97"/>
                </a:cxn>
                <a:cxn ang="0">
                  <a:pos x="704" y="186"/>
                </a:cxn>
                <a:cxn ang="0">
                  <a:pos x="839" y="168"/>
                </a:cxn>
                <a:cxn ang="0">
                  <a:pos x="973" y="200"/>
                </a:cxn>
                <a:cxn ang="0">
                  <a:pos x="1110" y="270"/>
                </a:cxn>
                <a:cxn ang="0">
                  <a:pos x="1113" y="308"/>
                </a:cxn>
                <a:cxn ang="0">
                  <a:pos x="1119" y="354"/>
                </a:cxn>
                <a:cxn ang="0">
                  <a:pos x="1104" y="393"/>
                </a:cxn>
                <a:cxn ang="0">
                  <a:pos x="1092" y="447"/>
                </a:cxn>
                <a:cxn ang="0">
                  <a:pos x="1029" y="511"/>
                </a:cxn>
                <a:cxn ang="0">
                  <a:pos x="957" y="599"/>
                </a:cxn>
                <a:cxn ang="0">
                  <a:pos x="848" y="701"/>
                </a:cxn>
                <a:cxn ang="0">
                  <a:pos x="778" y="778"/>
                </a:cxn>
                <a:cxn ang="0">
                  <a:pos x="704" y="833"/>
                </a:cxn>
                <a:cxn ang="0">
                  <a:pos x="631" y="767"/>
                </a:cxn>
                <a:cxn ang="0">
                  <a:pos x="544" y="706"/>
                </a:cxn>
                <a:cxn ang="0">
                  <a:pos x="446" y="653"/>
                </a:cxn>
                <a:cxn ang="0">
                  <a:pos x="397" y="610"/>
                </a:cxn>
                <a:cxn ang="0">
                  <a:pos x="351" y="574"/>
                </a:cxn>
                <a:cxn ang="0">
                  <a:pos x="293" y="583"/>
                </a:cxn>
                <a:cxn ang="0">
                  <a:pos x="239" y="567"/>
                </a:cxn>
                <a:cxn ang="0">
                  <a:pos x="160" y="517"/>
                </a:cxn>
                <a:cxn ang="0">
                  <a:pos x="62" y="486"/>
                </a:cxn>
                <a:cxn ang="0">
                  <a:pos x="2" y="483"/>
                </a:cxn>
                <a:cxn ang="0">
                  <a:pos x="24" y="440"/>
                </a:cxn>
                <a:cxn ang="0">
                  <a:pos x="31" y="399"/>
                </a:cxn>
                <a:cxn ang="0">
                  <a:pos x="0" y="351"/>
                </a:cxn>
              </a:cxnLst>
              <a:rect l="0" t="0" r="r" b="b"/>
              <a:pathLst>
                <a:path w="1146" h="842">
                  <a:moveTo>
                    <a:pt x="0" y="351"/>
                  </a:moveTo>
                  <a:lnTo>
                    <a:pt x="56" y="290"/>
                  </a:lnTo>
                  <a:lnTo>
                    <a:pt x="97" y="245"/>
                  </a:lnTo>
                  <a:lnTo>
                    <a:pt x="117" y="213"/>
                  </a:lnTo>
                  <a:lnTo>
                    <a:pt x="149" y="179"/>
                  </a:lnTo>
                  <a:lnTo>
                    <a:pt x="182" y="127"/>
                  </a:lnTo>
                  <a:lnTo>
                    <a:pt x="223" y="84"/>
                  </a:lnTo>
                  <a:lnTo>
                    <a:pt x="275" y="45"/>
                  </a:lnTo>
                  <a:lnTo>
                    <a:pt x="313" y="0"/>
                  </a:lnTo>
                  <a:lnTo>
                    <a:pt x="366" y="2"/>
                  </a:lnTo>
                  <a:lnTo>
                    <a:pt x="406" y="11"/>
                  </a:lnTo>
                  <a:lnTo>
                    <a:pt x="460" y="25"/>
                  </a:lnTo>
                  <a:lnTo>
                    <a:pt x="539" y="68"/>
                  </a:lnTo>
                  <a:lnTo>
                    <a:pt x="595" y="97"/>
                  </a:lnTo>
                  <a:lnTo>
                    <a:pt x="681" y="175"/>
                  </a:lnTo>
                  <a:lnTo>
                    <a:pt x="704" y="186"/>
                  </a:lnTo>
                  <a:lnTo>
                    <a:pt x="760" y="173"/>
                  </a:lnTo>
                  <a:lnTo>
                    <a:pt x="839" y="168"/>
                  </a:lnTo>
                  <a:lnTo>
                    <a:pt x="891" y="177"/>
                  </a:lnTo>
                  <a:lnTo>
                    <a:pt x="973" y="200"/>
                  </a:lnTo>
                  <a:lnTo>
                    <a:pt x="1033" y="227"/>
                  </a:lnTo>
                  <a:lnTo>
                    <a:pt x="1110" y="270"/>
                  </a:lnTo>
                  <a:lnTo>
                    <a:pt x="1146" y="299"/>
                  </a:lnTo>
                  <a:lnTo>
                    <a:pt x="1113" y="308"/>
                  </a:lnTo>
                  <a:lnTo>
                    <a:pt x="1110" y="320"/>
                  </a:lnTo>
                  <a:lnTo>
                    <a:pt x="1119" y="354"/>
                  </a:lnTo>
                  <a:lnTo>
                    <a:pt x="1104" y="381"/>
                  </a:lnTo>
                  <a:lnTo>
                    <a:pt x="1104" y="393"/>
                  </a:lnTo>
                  <a:lnTo>
                    <a:pt x="1124" y="424"/>
                  </a:lnTo>
                  <a:lnTo>
                    <a:pt x="1092" y="447"/>
                  </a:lnTo>
                  <a:lnTo>
                    <a:pt x="1062" y="467"/>
                  </a:lnTo>
                  <a:lnTo>
                    <a:pt x="1029" y="511"/>
                  </a:lnTo>
                  <a:lnTo>
                    <a:pt x="1009" y="542"/>
                  </a:lnTo>
                  <a:lnTo>
                    <a:pt x="957" y="599"/>
                  </a:lnTo>
                  <a:lnTo>
                    <a:pt x="896" y="656"/>
                  </a:lnTo>
                  <a:lnTo>
                    <a:pt x="848" y="701"/>
                  </a:lnTo>
                  <a:lnTo>
                    <a:pt x="817" y="740"/>
                  </a:lnTo>
                  <a:lnTo>
                    <a:pt x="778" y="778"/>
                  </a:lnTo>
                  <a:lnTo>
                    <a:pt x="722" y="842"/>
                  </a:lnTo>
                  <a:lnTo>
                    <a:pt x="704" y="833"/>
                  </a:lnTo>
                  <a:lnTo>
                    <a:pt x="661" y="790"/>
                  </a:lnTo>
                  <a:lnTo>
                    <a:pt x="631" y="767"/>
                  </a:lnTo>
                  <a:lnTo>
                    <a:pt x="609" y="762"/>
                  </a:lnTo>
                  <a:lnTo>
                    <a:pt x="544" y="706"/>
                  </a:lnTo>
                  <a:lnTo>
                    <a:pt x="498" y="676"/>
                  </a:lnTo>
                  <a:lnTo>
                    <a:pt x="446" y="653"/>
                  </a:lnTo>
                  <a:lnTo>
                    <a:pt x="406" y="640"/>
                  </a:lnTo>
                  <a:lnTo>
                    <a:pt x="397" y="610"/>
                  </a:lnTo>
                  <a:lnTo>
                    <a:pt x="377" y="583"/>
                  </a:lnTo>
                  <a:lnTo>
                    <a:pt x="351" y="574"/>
                  </a:lnTo>
                  <a:lnTo>
                    <a:pt x="333" y="571"/>
                  </a:lnTo>
                  <a:lnTo>
                    <a:pt x="293" y="583"/>
                  </a:lnTo>
                  <a:lnTo>
                    <a:pt x="268" y="595"/>
                  </a:lnTo>
                  <a:lnTo>
                    <a:pt x="239" y="567"/>
                  </a:lnTo>
                  <a:lnTo>
                    <a:pt x="198" y="538"/>
                  </a:lnTo>
                  <a:lnTo>
                    <a:pt x="160" y="517"/>
                  </a:lnTo>
                  <a:lnTo>
                    <a:pt x="106" y="499"/>
                  </a:lnTo>
                  <a:lnTo>
                    <a:pt x="62" y="486"/>
                  </a:lnTo>
                  <a:lnTo>
                    <a:pt x="20" y="483"/>
                  </a:lnTo>
                  <a:lnTo>
                    <a:pt x="2" y="483"/>
                  </a:lnTo>
                  <a:lnTo>
                    <a:pt x="9" y="469"/>
                  </a:lnTo>
                  <a:lnTo>
                    <a:pt x="24" y="440"/>
                  </a:lnTo>
                  <a:lnTo>
                    <a:pt x="13" y="413"/>
                  </a:lnTo>
                  <a:lnTo>
                    <a:pt x="31" y="399"/>
                  </a:lnTo>
                  <a:lnTo>
                    <a:pt x="29" y="384"/>
                  </a:lnTo>
                  <a:lnTo>
                    <a:pt x="0" y="351"/>
                  </a:lnTo>
                  <a:close/>
                </a:path>
              </a:pathLst>
            </a:custGeom>
            <a:solidFill>
              <a:srgbClr val="FFFDEA"/>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54" name="Freeform 6"/>
            <p:cNvSpPr>
              <a:spLocks/>
            </p:cNvSpPr>
            <p:nvPr/>
          </p:nvSpPr>
          <p:spPr bwMode="auto">
            <a:xfrm>
              <a:off x="4113213" y="4816476"/>
              <a:ext cx="1778000" cy="833438"/>
            </a:xfrm>
            <a:custGeom>
              <a:avLst/>
              <a:gdLst/>
              <a:ahLst/>
              <a:cxnLst>
                <a:cxn ang="0">
                  <a:pos x="111" y="85"/>
                </a:cxn>
                <a:cxn ang="0">
                  <a:pos x="271" y="172"/>
                </a:cxn>
                <a:cxn ang="0">
                  <a:pos x="338" y="217"/>
                </a:cxn>
                <a:cxn ang="0">
                  <a:pos x="431" y="238"/>
                </a:cxn>
                <a:cxn ang="0">
                  <a:pos x="480" y="276"/>
                </a:cxn>
                <a:cxn ang="0">
                  <a:pos x="564" y="304"/>
                </a:cxn>
                <a:cxn ang="0">
                  <a:pos x="702" y="386"/>
                </a:cxn>
                <a:cxn ang="0">
                  <a:pos x="770" y="363"/>
                </a:cxn>
                <a:cxn ang="0">
                  <a:pos x="835" y="278"/>
                </a:cxn>
                <a:cxn ang="0">
                  <a:pos x="878" y="231"/>
                </a:cxn>
                <a:cxn ang="0">
                  <a:pos x="926" y="181"/>
                </a:cxn>
                <a:cxn ang="0">
                  <a:pos x="986" y="110"/>
                </a:cxn>
                <a:cxn ang="0">
                  <a:pos x="1020" y="58"/>
                </a:cxn>
                <a:cxn ang="0">
                  <a:pos x="1111" y="0"/>
                </a:cxn>
                <a:cxn ang="0">
                  <a:pos x="1104" y="69"/>
                </a:cxn>
                <a:cxn ang="0">
                  <a:pos x="1120" y="110"/>
                </a:cxn>
                <a:cxn ang="0">
                  <a:pos x="1059" y="162"/>
                </a:cxn>
                <a:cxn ang="0">
                  <a:pos x="1004" y="231"/>
                </a:cxn>
                <a:cxn ang="0">
                  <a:pos x="898" y="340"/>
                </a:cxn>
                <a:cxn ang="0">
                  <a:pos x="817" y="429"/>
                </a:cxn>
                <a:cxn ang="0">
                  <a:pos x="729" y="523"/>
                </a:cxn>
                <a:cxn ang="0">
                  <a:pos x="677" y="495"/>
                </a:cxn>
                <a:cxn ang="0">
                  <a:pos x="609" y="459"/>
                </a:cxn>
                <a:cxn ang="0">
                  <a:pos x="508" y="375"/>
                </a:cxn>
                <a:cxn ang="0">
                  <a:pos x="406" y="329"/>
                </a:cxn>
                <a:cxn ang="0">
                  <a:pos x="373" y="274"/>
                </a:cxn>
                <a:cxn ang="0">
                  <a:pos x="331" y="263"/>
                </a:cxn>
                <a:cxn ang="0">
                  <a:pos x="260" y="285"/>
                </a:cxn>
                <a:cxn ang="0">
                  <a:pos x="207" y="233"/>
                </a:cxn>
                <a:cxn ang="0">
                  <a:pos x="115" y="194"/>
                </a:cxn>
                <a:cxn ang="0">
                  <a:pos x="38" y="176"/>
                </a:cxn>
                <a:cxn ang="0">
                  <a:pos x="0" y="157"/>
                </a:cxn>
                <a:cxn ang="0">
                  <a:pos x="16" y="108"/>
                </a:cxn>
                <a:cxn ang="0">
                  <a:pos x="29" y="73"/>
                </a:cxn>
              </a:cxnLst>
              <a:rect l="0" t="0" r="r" b="b"/>
              <a:pathLst>
                <a:path w="1120" h="525">
                  <a:moveTo>
                    <a:pt x="29" y="73"/>
                  </a:moveTo>
                  <a:lnTo>
                    <a:pt x="111" y="85"/>
                  </a:lnTo>
                  <a:lnTo>
                    <a:pt x="191" y="128"/>
                  </a:lnTo>
                  <a:lnTo>
                    <a:pt x="271" y="172"/>
                  </a:lnTo>
                  <a:lnTo>
                    <a:pt x="318" y="215"/>
                  </a:lnTo>
                  <a:lnTo>
                    <a:pt x="338" y="217"/>
                  </a:lnTo>
                  <a:lnTo>
                    <a:pt x="395" y="217"/>
                  </a:lnTo>
                  <a:lnTo>
                    <a:pt x="431" y="238"/>
                  </a:lnTo>
                  <a:lnTo>
                    <a:pt x="444" y="272"/>
                  </a:lnTo>
                  <a:lnTo>
                    <a:pt x="480" y="276"/>
                  </a:lnTo>
                  <a:lnTo>
                    <a:pt x="522" y="285"/>
                  </a:lnTo>
                  <a:lnTo>
                    <a:pt x="564" y="304"/>
                  </a:lnTo>
                  <a:lnTo>
                    <a:pt x="625" y="340"/>
                  </a:lnTo>
                  <a:lnTo>
                    <a:pt x="702" y="386"/>
                  </a:lnTo>
                  <a:lnTo>
                    <a:pt x="733" y="397"/>
                  </a:lnTo>
                  <a:lnTo>
                    <a:pt x="770" y="363"/>
                  </a:lnTo>
                  <a:lnTo>
                    <a:pt x="822" y="311"/>
                  </a:lnTo>
                  <a:lnTo>
                    <a:pt x="835" y="278"/>
                  </a:lnTo>
                  <a:lnTo>
                    <a:pt x="851" y="247"/>
                  </a:lnTo>
                  <a:lnTo>
                    <a:pt x="878" y="231"/>
                  </a:lnTo>
                  <a:lnTo>
                    <a:pt x="900" y="217"/>
                  </a:lnTo>
                  <a:lnTo>
                    <a:pt x="926" y="181"/>
                  </a:lnTo>
                  <a:lnTo>
                    <a:pt x="959" y="137"/>
                  </a:lnTo>
                  <a:lnTo>
                    <a:pt x="986" y="110"/>
                  </a:lnTo>
                  <a:lnTo>
                    <a:pt x="1007" y="69"/>
                  </a:lnTo>
                  <a:lnTo>
                    <a:pt x="1020" y="58"/>
                  </a:lnTo>
                  <a:lnTo>
                    <a:pt x="1055" y="42"/>
                  </a:lnTo>
                  <a:lnTo>
                    <a:pt x="1111" y="0"/>
                  </a:lnTo>
                  <a:lnTo>
                    <a:pt x="1117" y="44"/>
                  </a:lnTo>
                  <a:lnTo>
                    <a:pt x="1104" y="69"/>
                  </a:lnTo>
                  <a:lnTo>
                    <a:pt x="1104" y="82"/>
                  </a:lnTo>
                  <a:lnTo>
                    <a:pt x="1120" y="110"/>
                  </a:lnTo>
                  <a:lnTo>
                    <a:pt x="1095" y="137"/>
                  </a:lnTo>
                  <a:lnTo>
                    <a:pt x="1059" y="162"/>
                  </a:lnTo>
                  <a:lnTo>
                    <a:pt x="1031" y="197"/>
                  </a:lnTo>
                  <a:lnTo>
                    <a:pt x="1004" y="231"/>
                  </a:lnTo>
                  <a:lnTo>
                    <a:pt x="964" y="281"/>
                  </a:lnTo>
                  <a:lnTo>
                    <a:pt x="898" y="340"/>
                  </a:lnTo>
                  <a:lnTo>
                    <a:pt x="851" y="386"/>
                  </a:lnTo>
                  <a:lnTo>
                    <a:pt x="817" y="429"/>
                  </a:lnTo>
                  <a:lnTo>
                    <a:pt x="770" y="481"/>
                  </a:lnTo>
                  <a:lnTo>
                    <a:pt x="729" y="523"/>
                  </a:lnTo>
                  <a:lnTo>
                    <a:pt x="704" y="525"/>
                  </a:lnTo>
                  <a:lnTo>
                    <a:pt x="677" y="495"/>
                  </a:lnTo>
                  <a:lnTo>
                    <a:pt x="632" y="461"/>
                  </a:lnTo>
                  <a:lnTo>
                    <a:pt x="609" y="459"/>
                  </a:lnTo>
                  <a:lnTo>
                    <a:pt x="560" y="411"/>
                  </a:lnTo>
                  <a:lnTo>
                    <a:pt x="508" y="375"/>
                  </a:lnTo>
                  <a:lnTo>
                    <a:pt x="476" y="356"/>
                  </a:lnTo>
                  <a:lnTo>
                    <a:pt x="406" y="329"/>
                  </a:lnTo>
                  <a:lnTo>
                    <a:pt x="397" y="299"/>
                  </a:lnTo>
                  <a:lnTo>
                    <a:pt x="373" y="274"/>
                  </a:lnTo>
                  <a:lnTo>
                    <a:pt x="350" y="267"/>
                  </a:lnTo>
                  <a:lnTo>
                    <a:pt x="331" y="263"/>
                  </a:lnTo>
                  <a:lnTo>
                    <a:pt x="300" y="269"/>
                  </a:lnTo>
                  <a:lnTo>
                    <a:pt x="260" y="285"/>
                  </a:lnTo>
                  <a:lnTo>
                    <a:pt x="233" y="256"/>
                  </a:lnTo>
                  <a:lnTo>
                    <a:pt x="207" y="233"/>
                  </a:lnTo>
                  <a:lnTo>
                    <a:pt x="180" y="217"/>
                  </a:lnTo>
                  <a:lnTo>
                    <a:pt x="115" y="194"/>
                  </a:lnTo>
                  <a:lnTo>
                    <a:pt x="70" y="176"/>
                  </a:lnTo>
                  <a:lnTo>
                    <a:pt x="38" y="176"/>
                  </a:lnTo>
                  <a:lnTo>
                    <a:pt x="0" y="176"/>
                  </a:lnTo>
                  <a:lnTo>
                    <a:pt x="0" y="157"/>
                  </a:lnTo>
                  <a:lnTo>
                    <a:pt x="27" y="133"/>
                  </a:lnTo>
                  <a:lnTo>
                    <a:pt x="16" y="108"/>
                  </a:lnTo>
                  <a:lnTo>
                    <a:pt x="29" y="91"/>
                  </a:lnTo>
                  <a:lnTo>
                    <a:pt x="29" y="73"/>
                  </a:lnTo>
                  <a:close/>
                </a:path>
              </a:pathLst>
            </a:custGeom>
            <a:solidFill>
              <a:srgbClr val="D2CEBC"/>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55" name="Freeform 7"/>
            <p:cNvSpPr>
              <a:spLocks/>
            </p:cNvSpPr>
            <p:nvPr/>
          </p:nvSpPr>
          <p:spPr bwMode="auto">
            <a:xfrm>
              <a:off x="4092575" y="4313238"/>
              <a:ext cx="1108075" cy="855663"/>
            </a:xfrm>
            <a:custGeom>
              <a:avLst/>
              <a:gdLst/>
              <a:ahLst/>
              <a:cxnLst>
                <a:cxn ang="0">
                  <a:pos x="370" y="3"/>
                </a:cxn>
                <a:cxn ang="0">
                  <a:pos x="478" y="34"/>
                </a:cxn>
                <a:cxn ang="0">
                  <a:pos x="601" y="98"/>
                </a:cxn>
                <a:cxn ang="0">
                  <a:pos x="695" y="168"/>
                </a:cxn>
                <a:cxn ang="0">
                  <a:pos x="696" y="187"/>
                </a:cxn>
                <a:cxn ang="0">
                  <a:pos x="670" y="172"/>
                </a:cxn>
                <a:cxn ang="0">
                  <a:pos x="583" y="103"/>
                </a:cxn>
                <a:cxn ang="0">
                  <a:pos x="490" y="53"/>
                </a:cxn>
                <a:cxn ang="0">
                  <a:pos x="400" y="19"/>
                </a:cxn>
                <a:cxn ang="0">
                  <a:pos x="330" y="18"/>
                </a:cxn>
                <a:cxn ang="0">
                  <a:pos x="282" y="62"/>
                </a:cxn>
                <a:cxn ang="0">
                  <a:pos x="210" y="127"/>
                </a:cxn>
                <a:cxn ang="0">
                  <a:pos x="170" y="189"/>
                </a:cxn>
                <a:cxn ang="0">
                  <a:pos x="106" y="265"/>
                </a:cxn>
                <a:cxn ang="0">
                  <a:pos x="35" y="339"/>
                </a:cxn>
                <a:cxn ang="0">
                  <a:pos x="20" y="370"/>
                </a:cxn>
                <a:cxn ang="0">
                  <a:pos x="52" y="393"/>
                </a:cxn>
                <a:cxn ang="0">
                  <a:pos x="55" y="414"/>
                </a:cxn>
                <a:cxn ang="0">
                  <a:pos x="40" y="434"/>
                </a:cxn>
                <a:cxn ang="0">
                  <a:pos x="47" y="456"/>
                </a:cxn>
                <a:cxn ang="0">
                  <a:pos x="29" y="478"/>
                </a:cxn>
                <a:cxn ang="0">
                  <a:pos x="61" y="484"/>
                </a:cxn>
                <a:cxn ang="0">
                  <a:pos x="128" y="502"/>
                </a:cxn>
                <a:cxn ang="0">
                  <a:pos x="188" y="539"/>
                </a:cxn>
                <a:cxn ang="0">
                  <a:pos x="76" y="498"/>
                </a:cxn>
                <a:cxn ang="0">
                  <a:pos x="24" y="500"/>
                </a:cxn>
                <a:cxn ang="0">
                  <a:pos x="6" y="489"/>
                </a:cxn>
                <a:cxn ang="0">
                  <a:pos x="23" y="462"/>
                </a:cxn>
                <a:cxn ang="0">
                  <a:pos x="29" y="447"/>
                </a:cxn>
                <a:cxn ang="0">
                  <a:pos x="18" y="426"/>
                </a:cxn>
                <a:cxn ang="0">
                  <a:pos x="32" y="411"/>
                </a:cxn>
                <a:cxn ang="0">
                  <a:pos x="36" y="400"/>
                </a:cxn>
                <a:cxn ang="0">
                  <a:pos x="13" y="378"/>
                </a:cxn>
                <a:cxn ang="0">
                  <a:pos x="2" y="357"/>
                </a:cxn>
                <a:cxn ang="0">
                  <a:pos x="46" y="311"/>
                </a:cxn>
                <a:cxn ang="0">
                  <a:pos x="100" y="253"/>
                </a:cxn>
                <a:cxn ang="0">
                  <a:pos x="122" y="219"/>
                </a:cxn>
                <a:cxn ang="0">
                  <a:pos x="170" y="168"/>
                </a:cxn>
                <a:cxn ang="0">
                  <a:pos x="203" y="121"/>
                </a:cxn>
                <a:cxn ang="0">
                  <a:pos x="262" y="66"/>
                </a:cxn>
                <a:cxn ang="0">
                  <a:pos x="311" y="19"/>
                </a:cxn>
              </a:cxnLst>
              <a:rect l="0" t="0" r="r" b="b"/>
              <a:pathLst>
                <a:path w="698" h="539">
                  <a:moveTo>
                    <a:pt x="328" y="0"/>
                  </a:moveTo>
                  <a:lnTo>
                    <a:pt x="370" y="3"/>
                  </a:lnTo>
                  <a:lnTo>
                    <a:pt x="420" y="12"/>
                  </a:lnTo>
                  <a:lnTo>
                    <a:pt x="478" y="34"/>
                  </a:lnTo>
                  <a:lnTo>
                    <a:pt x="538" y="64"/>
                  </a:lnTo>
                  <a:lnTo>
                    <a:pt x="601" y="98"/>
                  </a:lnTo>
                  <a:lnTo>
                    <a:pt x="654" y="136"/>
                  </a:lnTo>
                  <a:lnTo>
                    <a:pt x="695" y="168"/>
                  </a:lnTo>
                  <a:lnTo>
                    <a:pt x="698" y="179"/>
                  </a:lnTo>
                  <a:lnTo>
                    <a:pt x="696" y="187"/>
                  </a:lnTo>
                  <a:lnTo>
                    <a:pt x="683" y="188"/>
                  </a:lnTo>
                  <a:lnTo>
                    <a:pt x="670" y="172"/>
                  </a:lnTo>
                  <a:lnTo>
                    <a:pt x="627" y="132"/>
                  </a:lnTo>
                  <a:lnTo>
                    <a:pt x="583" y="103"/>
                  </a:lnTo>
                  <a:lnTo>
                    <a:pt x="532" y="73"/>
                  </a:lnTo>
                  <a:lnTo>
                    <a:pt x="490" y="53"/>
                  </a:lnTo>
                  <a:lnTo>
                    <a:pt x="445" y="31"/>
                  </a:lnTo>
                  <a:lnTo>
                    <a:pt x="400" y="19"/>
                  </a:lnTo>
                  <a:lnTo>
                    <a:pt x="356" y="13"/>
                  </a:lnTo>
                  <a:lnTo>
                    <a:pt x="330" y="18"/>
                  </a:lnTo>
                  <a:lnTo>
                    <a:pt x="314" y="28"/>
                  </a:lnTo>
                  <a:lnTo>
                    <a:pt x="282" y="62"/>
                  </a:lnTo>
                  <a:lnTo>
                    <a:pt x="244" y="94"/>
                  </a:lnTo>
                  <a:lnTo>
                    <a:pt x="210" y="127"/>
                  </a:lnTo>
                  <a:lnTo>
                    <a:pt x="188" y="161"/>
                  </a:lnTo>
                  <a:lnTo>
                    <a:pt x="170" y="189"/>
                  </a:lnTo>
                  <a:lnTo>
                    <a:pt x="136" y="224"/>
                  </a:lnTo>
                  <a:lnTo>
                    <a:pt x="106" y="265"/>
                  </a:lnTo>
                  <a:lnTo>
                    <a:pt x="70" y="304"/>
                  </a:lnTo>
                  <a:lnTo>
                    <a:pt x="35" y="339"/>
                  </a:lnTo>
                  <a:lnTo>
                    <a:pt x="20" y="362"/>
                  </a:lnTo>
                  <a:lnTo>
                    <a:pt x="20" y="370"/>
                  </a:lnTo>
                  <a:lnTo>
                    <a:pt x="32" y="380"/>
                  </a:lnTo>
                  <a:lnTo>
                    <a:pt x="52" y="393"/>
                  </a:lnTo>
                  <a:lnTo>
                    <a:pt x="55" y="405"/>
                  </a:lnTo>
                  <a:lnTo>
                    <a:pt x="55" y="414"/>
                  </a:lnTo>
                  <a:lnTo>
                    <a:pt x="40" y="426"/>
                  </a:lnTo>
                  <a:lnTo>
                    <a:pt x="40" y="434"/>
                  </a:lnTo>
                  <a:lnTo>
                    <a:pt x="46" y="440"/>
                  </a:lnTo>
                  <a:lnTo>
                    <a:pt x="47" y="456"/>
                  </a:lnTo>
                  <a:lnTo>
                    <a:pt x="40" y="467"/>
                  </a:lnTo>
                  <a:lnTo>
                    <a:pt x="29" y="478"/>
                  </a:lnTo>
                  <a:lnTo>
                    <a:pt x="29" y="487"/>
                  </a:lnTo>
                  <a:lnTo>
                    <a:pt x="61" y="484"/>
                  </a:lnTo>
                  <a:lnTo>
                    <a:pt x="97" y="492"/>
                  </a:lnTo>
                  <a:lnTo>
                    <a:pt x="128" y="502"/>
                  </a:lnTo>
                  <a:lnTo>
                    <a:pt x="167" y="523"/>
                  </a:lnTo>
                  <a:lnTo>
                    <a:pt x="188" y="539"/>
                  </a:lnTo>
                  <a:lnTo>
                    <a:pt x="118" y="512"/>
                  </a:lnTo>
                  <a:lnTo>
                    <a:pt x="76" y="498"/>
                  </a:lnTo>
                  <a:lnTo>
                    <a:pt x="48" y="496"/>
                  </a:lnTo>
                  <a:lnTo>
                    <a:pt x="24" y="500"/>
                  </a:lnTo>
                  <a:lnTo>
                    <a:pt x="8" y="498"/>
                  </a:lnTo>
                  <a:lnTo>
                    <a:pt x="6" y="489"/>
                  </a:lnTo>
                  <a:lnTo>
                    <a:pt x="11" y="477"/>
                  </a:lnTo>
                  <a:lnTo>
                    <a:pt x="23" y="462"/>
                  </a:lnTo>
                  <a:lnTo>
                    <a:pt x="31" y="453"/>
                  </a:lnTo>
                  <a:lnTo>
                    <a:pt x="29" y="447"/>
                  </a:lnTo>
                  <a:lnTo>
                    <a:pt x="24" y="436"/>
                  </a:lnTo>
                  <a:lnTo>
                    <a:pt x="18" y="426"/>
                  </a:lnTo>
                  <a:lnTo>
                    <a:pt x="22" y="417"/>
                  </a:lnTo>
                  <a:lnTo>
                    <a:pt x="32" y="411"/>
                  </a:lnTo>
                  <a:lnTo>
                    <a:pt x="38" y="408"/>
                  </a:lnTo>
                  <a:lnTo>
                    <a:pt x="36" y="400"/>
                  </a:lnTo>
                  <a:lnTo>
                    <a:pt x="29" y="387"/>
                  </a:lnTo>
                  <a:lnTo>
                    <a:pt x="13" y="378"/>
                  </a:lnTo>
                  <a:lnTo>
                    <a:pt x="0" y="364"/>
                  </a:lnTo>
                  <a:lnTo>
                    <a:pt x="2" y="357"/>
                  </a:lnTo>
                  <a:lnTo>
                    <a:pt x="17" y="338"/>
                  </a:lnTo>
                  <a:lnTo>
                    <a:pt x="46" y="311"/>
                  </a:lnTo>
                  <a:lnTo>
                    <a:pt x="77" y="278"/>
                  </a:lnTo>
                  <a:lnTo>
                    <a:pt x="100" y="253"/>
                  </a:lnTo>
                  <a:lnTo>
                    <a:pt x="115" y="232"/>
                  </a:lnTo>
                  <a:lnTo>
                    <a:pt x="122" y="219"/>
                  </a:lnTo>
                  <a:lnTo>
                    <a:pt x="152" y="194"/>
                  </a:lnTo>
                  <a:lnTo>
                    <a:pt x="170" y="168"/>
                  </a:lnTo>
                  <a:lnTo>
                    <a:pt x="186" y="141"/>
                  </a:lnTo>
                  <a:lnTo>
                    <a:pt x="203" y="121"/>
                  </a:lnTo>
                  <a:lnTo>
                    <a:pt x="231" y="91"/>
                  </a:lnTo>
                  <a:lnTo>
                    <a:pt x="262" y="66"/>
                  </a:lnTo>
                  <a:lnTo>
                    <a:pt x="290" y="40"/>
                  </a:lnTo>
                  <a:lnTo>
                    <a:pt x="311" y="19"/>
                  </a:lnTo>
                  <a:lnTo>
                    <a:pt x="32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56" name="Freeform 8"/>
            <p:cNvSpPr>
              <a:spLocks/>
            </p:cNvSpPr>
            <p:nvPr/>
          </p:nvSpPr>
          <p:spPr bwMode="auto">
            <a:xfrm>
              <a:off x="4643438" y="4400551"/>
              <a:ext cx="179388" cy="90488"/>
            </a:xfrm>
            <a:custGeom>
              <a:avLst/>
              <a:gdLst/>
              <a:ahLst/>
              <a:cxnLst>
                <a:cxn ang="0">
                  <a:pos x="12" y="1"/>
                </a:cxn>
                <a:cxn ang="0">
                  <a:pos x="59" y="9"/>
                </a:cxn>
                <a:cxn ang="0">
                  <a:pos x="95" y="30"/>
                </a:cxn>
                <a:cxn ang="0">
                  <a:pos x="113" y="45"/>
                </a:cxn>
                <a:cxn ang="0">
                  <a:pos x="110" y="57"/>
                </a:cxn>
                <a:cxn ang="0">
                  <a:pos x="98" y="52"/>
                </a:cxn>
                <a:cxn ang="0">
                  <a:pos x="75" y="33"/>
                </a:cxn>
                <a:cxn ang="0">
                  <a:pos x="42" y="20"/>
                </a:cxn>
                <a:cxn ang="0">
                  <a:pos x="10" y="15"/>
                </a:cxn>
                <a:cxn ang="0">
                  <a:pos x="0" y="12"/>
                </a:cxn>
                <a:cxn ang="0">
                  <a:pos x="4" y="0"/>
                </a:cxn>
                <a:cxn ang="0">
                  <a:pos x="12" y="1"/>
                </a:cxn>
              </a:cxnLst>
              <a:rect l="0" t="0" r="r" b="b"/>
              <a:pathLst>
                <a:path w="113" h="57">
                  <a:moveTo>
                    <a:pt x="12" y="1"/>
                  </a:moveTo>
                  <a:lnTo>
                    <a:pt x="59" y="9"/>
                  </a:lnTo>
                  <a:lnTo>
                    <a:pt x="95" y="30"/>
                  </a:lnTo>
                  <a:lnTo>
                    <a:pt x="113" y="45"/>
                  </a:lnTo>
                  <a:lnTo>
                    <a:pt x="110" y="57"/>
                  </a:lnTo>
                  <a:lnTo>
                    <a:pt x="98" y="52"/>
                  </a:lnTo>
                  <a:lnTo>
                    <a:pt x="75" y="33"/>
                  </a:lnTo>
                  <a:lnTo>
                    <a:pt x="42" y="20"/>
                  </a:lnTo>
                  <a:lnTo>
                    <a:pt x="10" y="15"/>
                  </a:lnTo>
                  <a:lnTo>
                    <a:pt x="0" y="12"/>
                  </a:lnTo>
                  <a:lnTo>
                    <a:pt x="4" y="0"/>
                  </a:lnTo>
                  <a:lnTo>
                    <a:pt x="12"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57" name="Freeform 9"/>
            <p:cNvSpPr>
              <a:spLocks/>
            </p:cNvSpPr>
            <p:nvPr/>
          </p:nvSpPr>
          <p:spPr bwMode="auto">
            <a:xfrm>
              <a:off x="4595813" y="4457701"/>
              <a:ext cx="179388" cy="90488"/>
            </a:xfrm>
            <a:custGeom>
              <a:avLst/>
              <a:gdLst/>
              <a:ahLst/>
              <a:cxnLst>
                <a:cxn ang="0">
                  <a:pos x="12" y="2"/>
                </a:cxn>
                <a:cxn ang="0">
                  <a:pos x="59" y="10"/>
                </a:cxn>
                <a:cxn ang="0">
                  <a:pos x="95" y="30"/>
                </a:cxn>
                <a:cxn ang="0">
                  <a:pos x="113" y="45"/>
                </a:cxn>
                <a:cxn ang="0">
                  <a:pos x="110" y="57"/>
                </a:cxn>
                <a:cxn ang="0">
                  <a:pos x="98" y="53"/>
                </a:cxn>
                <a:cxn ang="0">
                  <a:pos x="75" y="33"/>
                </a:cxn>
                <a:cxn ang="0">
                  <a:pos x="42" y="21"/>
                </a:cxn>
                <a:cxn ang="0">
                  <a:pos x="10" y="15"/>
                </a:cxn>
                <a:cxn ang="0">
                  <a:pos x="0" y="12"/>
                </a:cxn>
                <a:cxn ang="0">
                  <a:pos x="4" y="0"/>
                </a:cxn>
                <a:cxn ang="0">
                  <a:pos x="12" y="2"/>
                </a:cxn>
              </a:cxnLst>
              <a:rect l="0" t="0" r="r" b="b"/>
              <a:pathLst>
                <a:path w="113" h="57">
                  <a:moveTo>
                    <a:pt x="12" y="2"/>
                  </a:moveTo>
                  <a:lnTo>
                    <a:pt x="59" y="10"/>
                  </a:lnTo>
                  <a:lnTo>
                    <a:pt x="95" y="30"/>
                  </a:lnTo>
                  <a:lnTo>
                    <a:pt x="113" y="45"/>
                  </a:lnTo>
                  <a:lnTo>
                    <a:pt x="110" y="57"/>
                  </a:lnTo>
                  <a:lnTo>
                    <a:pt x="98" y="53"/>
                  </a:lnTo>
                  <a:lnTo>
                    <a:pt x="75" y="33"/>
                  </a:lnTo>
                  <a:lnTo>
                    <a:pt x="42" y="21"/>
                  </a:lnTo>
                  <a:lnTo>
                    <a:pt x="10" y="15"/>
                  </a:lnTo>
                  <a:lnTo>
                    <a:pt x="0" y="12"/>
                  </a:lnTo>
                  <a:lnTo>
                    <a:pt x="4" y="0"/>
                  </a:lnTo>
                  <a:lnTo>
                    <a:pt x="12"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58" name="Freeform 10"/>
            <p:cNvSpPr>
              <a:spLocks/>
            </p:cNvSpPr>
            <p:nvPr/>
          </p:nvSpPr>
          <p:spPr bwMode="auto">
            <a:xfrm>
              <a:off x="4541838" y="4525963"/>
              <a:ext cx="180975" cy="90488"/>
            </a:xfrm>
            <a:custGeom>
              <a:avLst/>
              <a:gdLst/>
              <a:ahLst/>
              <a:cxnLst>
                <a:cxn ang="0">
                  <a:pos x="13" y="2"/>
                </a:cxn>
                <a:cxn ang="0">
                  <a:pos x="59" y="10"/>
                </a:cxn>
                <a:cxn ang="0">
                  <a:pos x="95" y="30"/>
                </a:cxn>
                <a:cxn ang="0">
                  <a:pos x="114" y="45"/>
                </a:cxn>
                <a:cxn ang="0">
                  <a:pos x="110" y="57"/>
                </a:cxn>
                <a:cxn ang="0">
                  <a:pos x="98" y="53"/>
                </a:cxn>
                <a:cxn ang="0">
                  <a:pos x="76" y="33"/>
                </a:cxn>
                <a:cxn ang="0">
                  <a:pos x="43" y="20"/>
                </a:cxn>
                <a:cxn ang="0">
                  <a:pos x="10" y="15"/>
                </a:cxn>
                <a:cxn ang="0">
                  <a:pos x="0" y="12"/>
                </a:cxn>
                <a:cxn ang="0">
                  <a:pos x="5" y="0"/>
                </a:cxn>
                <a:cxn ang="0">
                  <a:pos x="13" y="2"/>
                </a:cxn>
              </a:cxnLst>
              <a:rect l="0" t="0" r="r" b="b"/>
              <a:pathLst>
                <a:path w="114" h="57">
                  <a:moveTo>
                    <a:pt x="13" y="2"/>
                  </a:moveTo>
                  <a:lnTo>
                    <a:pt x="59" y="10"/>
                  </a:lnTo>
                  <a:lnTo>
                    <a:pt x="95" y="30"/>
                  </a:lnTo>
                  <a:lnTo>
                    <a:pt x="114" y="45"/>
                  </a:lnTo>
                  <a:lnTo>
                    <a:pt x="110" y="57"/>
                  </a:lnTo>
                  <a:lnTo>
                    <a:pt x="98" y="53"/>
                  </a:lnTo>
                  <a:lnTo>
                    <a:pt x="76" y="33"/>
                  </a:lnTo>
                  <a:lnTo>
                    <a:pt x="43" y="20"/>
                  </a:lnTo>
                  <a:lnTo>
                    <a:pt x="10" y="15"/>
                  </a:lnTo>
                  <a:lnTo>
                    <a:pt x="0" y="12"/>
                  </a:lnTo>
                  <a:lnTo>
                    <a:pt x="5" y="0"/>
                  </a:lnTo>
                  <a:lnTo>
                    <a:pt x="13"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59" name="Freeform 11"/>
            <p:cNvSpPr>
              <a:spLocks/>
            </p:cNvSpPr>
            <p:nvPr/>
          </p:nvSpPr>
          <p:spPr bwMode="auto">
            <a:xfrm>
              <a:off x="4468813" y="4597401"/>
              <a:ext cx="179388" cy="90488"/>
            </a:xfrm>
            <a:custGeom>
              <a:avLst/>
              <a:gdLst/>
              <a:ahLst/>
              <a:cxnLst>
                <a:cxn ang="0">
                  <a:pos x="12" y="2"/>
                </a:cxn>
                <a:cxn ang="0">
                  <a:pos x="59" y="10"/>
                </a:cxn>
                <a:cxn ang="0">
                  <a:pos x="95" y="30"/>
                </a:cxn>
                <a:cxn ang="0">
                  <a:pos x="113" y="45"/>
                </a:cxn>
                <a:cxn ang="0">
                  <a:pos x="110" y="57"/>
                </a:cxn>
                <a:cxn ang="0">
                  <a:pos x="98" y="53"/>
                </a:cxn>
                <a:cxn ang="0">
                  <a:pos x="75" y="33"/>
                </a:cxn>
                <a:cxn ang="0">
                  <a:pos x="42" y="21"/>
                </a:cxn>
                <a:cxn ang="0">
                  <a:pos x="10" y="15"/>
                </a:cxn>
                <a:cxn ang="0">
                  <a:pos x="0" y="12"/>
                </a:cxn>
                <a:cxn ang="0">
                  <a:pos x="4" y="0"/>
                </a:cxn>
                <a:cxn ang="0">
                  <a:pos x="12" y="2"/>
                </a:cxn>
              </a:cxnLst>
              <a:rect l="0" t="0" r="r" b="b"/>
              <a:pathLst>
                <a:path w="113" h="57">
                  <a:moveTo>
                    <a:pt x="12" y="2"/>
                  </a:moveTo>
                  <a:lnTo>
                    <a:pt x="59" y="10"/>
                  </a:lnTo>
                  <a:lnTo>
                    <a:pt x="95" y="30"/>
                  </a:lnTo>
                  <a:lnTo>
                    <a:pt x="113" y="45"/>
                  </a:lnTo>
                  <a:lnTo>
                    <a:pt x="110" y="57"/>
                  </a:lnTo>
                  <a:lnTo>
                    <a:pt x="98" y="53"/>
                  </a:lnTo>
                  <a:lnTo>
                    <a:pt x="75" y="33"/>
                  </a:lnTo>
                  <a:lnTo>
                    <a:pt x="42" y="21"/>
                  </a:lnTo>
                  <a:lnTo>
                    <a:pt x="10" y="15"/>
                  </a:lnTo>
                  <a:lnTo>
                    <a:pt x="0" y="12"/>
                  </a:lnTo>
                  <a:lnTo>
                    <a:pt x="4" y="0"/>
                  </a:lnTo>
                  <a:lnTo>
                    <a:pt x="12"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60" name="Freeform 12"/>
            <p:cNvSpPr>
              <a:spLocks/>
            </p:cNvSpPr>
            <p:nvPr/>
          </p:nvSpPr>
          <p:spPr bwMode="auto">
            <a:xfrm>
              <a:off x="4419600" y="4662488"/>
              <a:ext cx="180975" cy="90488"/>
            </a:xfrm>
            <a:custGeom>
              <a:avLst/>
              <a:gdLst/>
              <a:ahLst/>
              <a:cxnLst>
                <a:cxn ang="0">
                  <a:pos x="13" y="1"/>
                </a:cxn>
                <a:cxn ang="0">
                  <a:pos x="59" y="10"/>
                </a:cxn>
                <a:cxn ang="0">
                  <a:pos x="95" y="30"/>
                </a:cxn>
                <a:cxn ang="0">
                  <a:pos x="114" y="45"/>
                </a:cxn>
                <a:cxn ang="0">
                  <a:pos x="110" y="57"/>
                </a:cxn>
                <a:cxn ang="0">
                  <a:pos x="98" y="52"/>
                </a:cxn>
                <a:cxn ang="0">
                  <a:pos x="76" y="33"/>
                </a:cxn>
                <a:cxn ang="0">
                  <a:pos x="43" y="20"/>
                </a:cxn>
                <a:cxn ang="0">
                  <a:pos x="10" y="15"/>
                </a:cxn>
                <a:cxn ang="0">
                  <a:pos x="0" y="12"/>
                </a:cxn>
                <a:cxn ang="0">
                  <a:pos x="4" y="0"/>
                </a:cxn>
                <a:cxn ang="0">
                  <a:pos x="13" y="1"/>
                </a:cxn>
              </a:cxnLst>
              <a:rect l="0" t="0" r="r" b="b"/>
              <a:pathLst>
                <a:path w="114" h="57">
                  <a:moveTo>
                    <a:pt x="13" y="1"/>
                  </a:moveTo>
                  <a:lnTo>
                    <a:pt x="59" y="10"/>
                  </a:lnTo>
                  <a:lnTo>
                    <a:pt x="95" y="30"/>
                  </a:lnTo>
                  <a:lnTo>
                    <a:pt x="114" y="45"/>
                  </a:lnTo>
                  <a:lnTo>
                    <a:pt x="110" y="57"/>
                  </a:lnTo>
                  <a:lnTo>
                    <a:pt x="98" y="52"/>
                  </a:lnTo>
                  <a:lnTo>
                    <a:pt x="76" y="33"/>
                  </a:lnTo>
                  <a:lnTo>
                    <a:pt x="43" y="20"/>
                  </a:lnTo>
                  <a:lnTo>
                    <a:pt x="10" y="15"/>
                  </a:lnTo>
                  <a:lnTo>
                    <a:pt x="0" y="12"/>
                  </a:lnTo>
                  <a:lnTo>
                    <a:pt x="4" y="0"/>
                  </a:lnTo>
                  <a:lnTo>
                    <a:pt x="13"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61" name="Freeform 13"/>
            <p:cNvSpPr>
              <a:spLocks/>
            </p:cNvSpPr>
            <p:nvPr/>
          </p:nvSpPr>
          <p:spPr bwMode="auto">
            <a:xfrm>
              <a:off x="4359275" y="4732338"/>
              <a:ext cx="180975" cy="90488"/>
            </a:xfrm>
            <a:custGeom>
              <a:avLst/>
              <a:gdLst/>
              <a:ahLst/>
              <a:cxnLst>
                <a:cxn ang="0">
                  <a:pos x="12" y="2"/>
                </a:cxn>
                <a:cxn ang="0">
                  <a:pos x="59" y="10"/>
                </a:cxn>
                <a:cxn ang="0">
                  <a:pos x="95" y="30"/>
                </a:cxn>
                <a:cxn ang="0">
                  <a:pos x="114" y="45"/>
                </a:cxn>
                <a:cxn ang="0">
                  <a:pos x="110" y="57"/>
                </a:cxn>
                <a:cxn ang="0">
                  <a:pos x="98" y="53"/>
                </a:cxn>
                <a:cxn ang="0">
                  <a:pos x="75" y="33"/>
                </a:cxn>
                <a:cxn ang="0">
                  <a:pos x="42" y="20"/>
                </a:cxn>
                <a:cxn ang="0">
                  <a:pos x="10" y="15"/>
                </a:cxn>
                <a:cxn ang="0">
                  <a:pos x="0" y="12"/>
                </a:cxn>
                <a:cxn ang="0">
                  <a:pos x="4" y="0"/>
                </a:cxn>
                <a:cxn ang="0">
                  <a:pos x="12" y="2"/>
                </a:cxn>
              </a:cxnLst>
              <a:rect l="0" t="0" r="r" b="b"/>
              <a:pathLst>
                <a:path w="114" h="57">
                  <a:moveTo>
                    <a:pt x="12" y="2"/>
                  </a:moveTo>
                  <a:lnTo>
                    <a:pt x="59" y="10"/>
                  </a:lnTo>
                  <a:lnTo>
                    <a:pt x="95" y="30"/>
                  </a:lnTo>
                  <a:lnTo>
                    <a:pt x="114" y="45"/>
                  </a:lnTo>
                  <a:lnTo>
                    <a:pt x="110" y="57"/>
                  </a:lnTo>
                  <a:lnTo>
                    <a:pt x="98" y="53"/>
                  </a:lnTo>
                  <a:lnTo>
                    <a:pt x="75" y="33"/>
                  </a:lnTo>
                  <a:lnTo>
                    <a:pt x="42" y="20"/>
                  </a:lnTo>
                  <a:lnTo>
                    <a:pt x="10" y="15"/>
                  </a:lnTo>
                  <a:lnTo>
                    <a:pt x="0" y="12"/>
                  </a:lnTo>
                  <a:lnTo>
                    <a:pt x="4" y="0"/>
                  </a:lnTo>
                  <a:lnTo>
                    <a:pt x="12"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62" name="Freeform 14"/>
            <p:cNvSpPr>
              <a:spLocks/>
            </p:cNvSpPr>
            <p:nvPr/>
          </p:nvSpPr>
          <p:spPr bwMode="auto">
            <a:xfrm>
              <a:off x="4298950" y="4819651"/>
              <a:ext cx="127000" cy="71438"/>
            </a:xfrm>
            <a:custGeom>
              <a:avLst/>
              <a:gdLst/>
              <a:ahLst/>
              <a:cxnLst>
                <a:cxn ang="0">
                  <a:pos x="9" y="1"/>
                </a:cxn>
                <a:cxn ang="0">
                  <a:pos x="41" y="8"/>
                </a:cxn>
                <a:cxn ang="0">
                  <a:pos x="66" y="24"/>
                </a:cxn>
                <a:cxn ang="0">
                  <a:pos x="80" y="36"/>
                </a:cxn>
                <a:cxn ang="0">
                  <a:pos x="77" y="45"/>
                </a:cxn>
                <a:cxn ang="0">
                  <a:pos x="68" y="42"/>
                </a:cxn>
                <a:cxn ang="0">
                  <a:pos x="53" y="26"/>
                </a:cxn>
                <a:cxn ang="0">
                  <a:pos x="30" y="16"/>
                </a:cxn>
                <a:cxn ang="0">
                  <a:pos x="8" y="12"/>
                </a:cxn>
                <a:cxn ang="0">
                  <a:pos x="0" y="9"/>
                </a:cxn>
                <a:cxn ang="0">
                  <a:pos x="3" y="0"/>
                </a:cxn>
                <a:cxn ang="0">
                  <a:pos x="9" y="1"/>
                </a:cxn>
              </a:cxnLst>
              <a:rect l="0" t="0" r="r" b="b"/>
              <a:pathLst>
                <a:path w="80" h="45">
                  <a:moveTo>
                    <a:pt x="9" y="1"/>
                  </a:moveTo>
                  <a:lnTo>
                    <a:pt x="41" y="8"/>
                  </a:lnTo>
                  <a:lnTo>
                    <a:pt x="66" y="24"/>
                  </a:lnTo>
                  <a:lnTo>
                    <a:pt x="80" y="36"/>
                  </a:lnTo>
                  <a:lnTo>
                    <a:pt x="77" y="45"/>
                  </a:lnTo>
                  <a:lnTo>
                    <a:pt x="68" y="42"/>
                  </a:lnTo>
                  <a:lnTo>
                    <a:pt x="53" y="26"/>
                  </a:lnTo>
                  <a:lnTo>
                    <a:pt x="30" y="16"/>
                  </a:lnTo>
                  <a:lnTo>
                    <a:pt x="8" y="12"/>
                  </a:lnTo>
                  <a:lnTo>
                    <a:pt x="0" y="9"/>
                  </a:lnTo>
                  <a:lnTo>
                    <a:pt x="3" y="0"/>
                  </a:lnTo>
                  <a:lnTo>
                    <a:pt x="9"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63" name="Freeform 15"/>
            <p:cNvSpPr>
              <a:spLocks/>
            </p:cNvSpPr>
            <p:nvPr/>
          </p:nvSpPr>
          <p:spPr bwMode="auto">
            <a:xfrm>
              <a:off x="4662488" y="4791076"/>
              <a:ext cx="125413" cy="71438"/>
            </a:xfrm>
            <a:custGeom>
              <a:avLst/>
              <a:gdLst/>
              <a:ahLst/>
              <a:cxnLst>
                <a:cxn ang="0">
                  <a:pos x="9" y="1"/>
                </a:cxn>
                <a:cxn ang="0">
                  <a:pos x="41" y="8"/>
                </a:cxn>
                <a:cxn ang="0">
                  <a:pos x="65" y="24"/>
                </a:cxn>
                <a:cxn ang="0">
                  <a:pos x="79" y="36"/>
                </a:cxn>
                <a:cxn ang="0">
                  <a:pos x="76" y="45"/>
                </a:cxn>
                <a:cxn ang="0">
                  <a:pos x="68" y="42"/>
                </a:cxn>
                <a:cxn ang="0">
                  <a:pos x="53" y="25"/>
                </a:cxn>
                <a:cxn ang="0">
                  <a:pos x="30" y="16"/>
                </a:cxn>
                <a:cxn ang="0">
                  <a:pos x="7" y="12"/>
                </a:cxn>
                <a:cxn ang="0">
                  <a:pos x="0" y="9"/>
                </a:cxn>
                <a:cxn ang="0">
                  <a:pos x="3" y="0"/>
                </a:cxn>
                <a:cxn ang="0">
                  <a:pos x="9" y="1"/>
                </a:cxn>
              </a:cxnLst>
              <a:rect l="0" t="0" r="r" b="b"/>
              <a:pathLst>
                <a:path w="79" h="45">
                  <a:moveTo>
                    <a:pt x="9" y="1"/>
                  </a:moveTo>
                  <a:lnTo>
                    <a:pt x="41" y="8"/>
                  </a:lnTo>
                  <a:lnTo>
                    <a:pt x="65" y="24"/>
                  </a:lnTo>
                  <a:lnTo>
                    <a:pt x="79" y="36"/>
                  </a:lnTo>
                  <a:lnTo>
                    <a:pt x="76" y="45"/>
                  </a:lnTo>
                  <a:lnTo>
                    <a:pt x="68" y="42"/>
                  </a:lnTo>
                  <a:lnTo>
                    <a:pt x="53" y="25"/>
                  </a:lnTo>
                  <a:lnTo>
                    <a:pt x="30" y="16"/>
                  </a:lnTo>
                  <a:lnTo>
                    <a:pt x="7" y="12"/>
                  </a:lnTo>
                  <a:lnTo>
                    <a:pt x="0" y="9"/>
                  </a:lnTo>
                  <a:lnTo>
                    <a:pt x="3" y="0"/>
                  </a:lnTo>
                  <a:lnTo>
                    <a:pt x="9"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64" name="Freeform 16"/>
            <p:cNvSpPr>
              <a:spLocks/>
            </p:cNvSpPr>
            <p:nvPr/>
          </p:nvSpPr>
          <p:spPr bwMode="auto">
            <a:xfrm>
              <a:off x="4718050" y="4730751"/>
              <a:ext cx="125413" cy="71438"/>
            </a:xfrm>
            <a:custGeom>
              <a:avLst/>
              <a:gdLst/>
              <a:ahLst/>
              <a:cxnLst>
                <a:cxn ang="0">
                  <a:pos x="9" y="1"/>
                </a:cxn>
                <a:cxn ang="0">
                  <a:pos x="41" y="8"/>
                </a:cxn>
                <a:cxn ang="0">
                  <a:pos x="66" y="24"/>
                </a:cxn>
                <a:cxn ang="0">
                  <a:pos x="79" y="36"/>
                </a:cxn>
                <a:cxn ang="0">
                  <a:pos x="76" y="45"/>
                </a:cxn>
                <a:cxn ang="0">
                  <a:pos x="68" y="42"/>
                </a:cxn>
                <a:cxn ang="0">
                  <a:pos x="53" y="25"/>
                </a:cxn>
                <a:cxn ang="0">
                  <a:pos x="30" y="15"/>
                </a:cxn>
                <a:cxn ang="0">
                  <a:pos x="7" y="12"/>
                </a:cxn>
                <a:cxn ang="0">
                  <a:pos x="0" y="9"/>
                </a:cxn>
                <a:cxn ang="0">
                  <a:pos x="3" y="0"/>
                </a:cxn>
                <a:cxn ang="0">
                  <a:pos x="9" y="1"/>
                </a:cxn>
              </a:cxnLst>
              <a:rect l="0" t="0" r="r" b="b"/>
              <a:pathLst>
                <a:path w="79" h="45">
                  <a:moveTo>
                    <a:pt x="9" y="1"/>
                  </a:moveTo>
                  <a:lnTo>
                    <a:pt x="41" y="8"/>
                  </a:lnTo>
                  <a:lnTo>
                    <a:pt x="66" y="24"/>
                  </a:lnTo>
                  <a:lnTo>
                    <a:pt x="79" y="36"/>
                  </a:lnTo>
                  <a:lnTo>
                    <a:pt x="76" y="45"/>
                  </a:lnTo>
                  <a:lnTo>
                    <a:pt x="68" y="42"/>
                  </a:lnTo>
                  <a:lnTo>
                    <a:pt x="53" y="25"/>
                  </a:lnTo>
                  <a:lnTo>
                    <a:pt x="30" y="15"/>
                  </a:lnTo>
                  <a:lnTo>
                    <a:pt x="7" y="12"/>
                  </a:lnTo>
                  <a:lnTo>
                    <a:pt x="0" y="9"/>
                  </a:lnTo>
                  <a:lnTo>
                    <a:pt x="3" y="0"/>
                  </a:lnTo>
                  <a:lnTo>
                    <a:pt x="9"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65" name="Freeform 17"/>
            <p:cNvSpPr>
              <a:spLocks/>
            </p:cNvSpPr>
            <p:nvPr/>
          </p:nvSpPr>
          <p:spPr bwMode="auto">
            <a:xfrm>
              <a:off x="4752975" y="4648201"/>
              <a:ext cx="179388" cy="90488"/>
            </a:xfrm>
            <a:custGeom>
              <a:avLst/>
              <a:gdLst/>
              <a:ahLst/>
              <a:cxnLst>
                <a:cxn ang="0">
                  <a:pos x="12" y="1"/>
                </a:cxn>
                <a:cxn ang="0">
                  <a:pos x="59" y="10"/>
                </a:cxn>
                <a:cxn ang="0">
                  <a:pos x="95" y="30"/>
                </a:cxn>
                <a:cxn ang="0">
                  <a:pos x="113" y="45"/>
                </a:cxn>
                <a:cxn ang="0">
                  <a:pos x="110" y="57"/>
                </a:cxn>
                <a:cxn ang="0">
                  <a:pos x="98" y="52"/>
                </a:cxn>
                <a:cxn ang="0">
                  <a:pos x="75" y="33"/>
                </a:cxn>
                <a:cxn ang="0">
                  <a:pos x="42" y="20"/>
                </a:cxn>
                <a:cxn ang="0">
                  <a:pos x="10" y="15"/>
                </a:cxn>
                <a:cxn ang="0">
                  <a:pos x="0" y="12"/>
                </a:cxn>
                <a:cxn ang="0">
                  <a:pos x="4" y="0"/>
                </a:cxn>
                <a:cxn ang="0">
                  <a:pos x="12" y="1"/>
                </a:cxn>
              </a:cxnLst>
              <a:rect l="0" t="0" r="r" b="b"/>
              <a:pathLst>
                <a:path w="113" h="57">
                  <a:moveTo>
                    <a:pt x="12" y="1"/>
                  </a:moveTo>
                  <a:lnTo>
                    <a:pt x="59" y="10"/>
                  </a:lnTo>
                  <a:lnTo>
                    <a:pt x="95" y="30"/>
                  </a:lnTo>
                  <a:lnTo>
                    <a:pt x="113" y="45"/>
                  </a:lnTo>
                  <a:lnTo>
                    <a:pt x="110" y="57"/>
                  </a:lnTo>
                  <a:lnTo>
                    <a:pt x="98" y="52"/>
                  </a:lnTo>
                  <a:lnTo>
                    <a:pt x="75" y="33"/>
                  </a:lnTo>
                  <a:lnTo>
                    <a:pt x="42" y="20"/>
                  </a:lnTo>
                  <a:lnTo>
                    <a:pt x="10" y="15"/>
                  </a:lnTo>
                  <a:lnTo>
                    <a:pt x="0" y="12"/>
                  </a:lnTo>
                  <a:lnTo>
                    <a:pt x="4" y="0"/>
                  </a:lnTo>
                  <a:lnTo>
                    <a:pt x="12"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66" name="Freeform 18"/>
            <p:cNvSpPr>
              <a:spLocks/>
            </p:cNvSpPr>
            <p:nvPr/>
          </p:nvSpPr>
          <p:spPr bwMode="auto">
            <a:xfrm>
              <a:off x="4822825" y="4583113"/>
              <a:ext cx="179388" cy="90488"/>
            </a:xfrm>
            <a:custGeom>
              <a:avLst/>
              <a:gdLst/>
              <a:ahLst/>
              <a:cxnLst>
                <a:cxn ang="0">
                  <a:pos x="12" y="2"/>
                </a:cxn>
                <a:cxn ang="0">
                  <a:pos x="59" y="10"/>
                </a:cxn>
                <a:cxn ang="0">
                  <a:pos x="95" y="30"/>
                </a:cxn>
                <a:cxn ang="0">
                  <a:pos x="113" y="45"/>
                </a:cxn>
                <a:cxn ang="0">
                  <a:pos x="110" y="57"/>
                </a:cxn>
                <a:cxn ang="0">
                  <a:pos x="98" y="53"/>
                </a:cxn>
                <a:cxn ang="0">
                  <a:pos x="75" y="33"/>
                </a:cxn>
                <a:cxn ang="0">
                  <a:pos x="42" y="21"/>
                </a:cxn>
                <a:cxn ang="0">
                  <a:pos x="10" y="15"/>
                </a:cxn>
                <a:cxn ang="0">
                  <a:pos x="0" y="12"/>
                </a:cxn>
                <a:cxn ang="0">
                  <a:pos x="4" y="0"/>
                </a:cxn>
                <a:cxn ang="0">
                  <a:pos x="12" y="2"/>
                </a:cxn>
              </a:cxnLst>
              <a:rect l="0" t="0" r="r" b="b"/>
              <a:pathLst>
                <a:path w="113" h="57">
                  <a:moveTo>
                    <a:pt x="12" y="2"/>
                  </a:moveTo>
                  <a:lnTo>
                    <a:pt x="59" y="10"/>
                  </a:lnTo>
                  <a:lnTo>
                    <a:pt x="95" y="30"/>
                  </a:lnTo>
                  <a:lnTo>
                    <a:pt x="113" y="45"/>
                  </a:lnTo>
                  <a:lnTo>
                    <a:pt x="110" y="57"/>
                  </a:lnTo>
                  <a:lnTo>
                    <a:pt x="98" y="53"/>
                  </a:lnTo>
                  <a:lnTo>
                    <a:pt x="75" y="33"/>
                  </a:lnTo>
                  <a:lnTo>
                    <a:pt x="42" y="21"/>
                  </a:lnTo>
                  <a:lnTo>
                    <a:pt x="10" y="15"/>
                  </a:lnTo>
                  <a:lnTo>
                    <a:pt x="0" y="12"/>
                  </a:lnTo>
                  <a:lnTo>
                    <a:pt x="4" y="0"/>
                  </a:lnTo>
                  <a:lnTo>
                    <a:pt x="12"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67" name="Freeform 19"/>
            <p:cNvSpPr>
              <a:spLocks/>
            </p:cNvSpPr>
            <p:nvPr/>
          </p:nvSpPr>
          <p:spPr bwMode="auto">
            <a:xfrm>
              <a:off x="4865688" y="4514851"/>
              <a:ext cx="179388" cy="92075"/>
            </a:xfrm>
            <a:custGeom>
              <a:avLst/>
              <a:gdLst/>
              <a:ahLst/>
              <a:cxnLst>
                <a:cxn ang="0">
                  <a:pos x="12" y="2"/>
                </a:cxn>
                <a:cxn ang="0">
                  <a:pos x="59" y="10"/>
                </a:cxn>
                <a:cxn ang="0">
                  <a:pos x="95" y="30"/>
                </a:cxn>
                <a:cxn ang="0">
                  <a:pos x="113" y="45"/>
                </a:cxn>
                <a:cxn ang="0">
                  <a:pos x="110" y="58"/>
                </a:cxn>
                <a:cxn ang="0">
                  <a:pos x="98" y="53"/>
                </a:cxn>
                <a:cxn ang="0">
                  <a:pos x="75" y="33"/>
                </a:cxn>
                <a:cxn ang="0">
                  <a:pos x="42" y="21"/>
                </a:cxn>
                <a:cxn ang="0">
                  <a:pos x="10" y="15"/>
                </a:cxn>
                <a:cxn ang="0">
                  <a:pos x="0" y="12"/>
                </a:cxn>
                <a:cxn ang="0">
                  <a:pos x="4" y="0"/>
                </a:cxn>
                <a:cxn ang="0">
                  <a:pos x="12" y="2"/>
                </a:cxn>
              </a:cxnLst>
              <a:rect l="0" t="0" r="r" b="b"/>
              <a:pathLst>
                <a:path w="113" h="58">
                  <a:moveTo>
                    <a:pt x="12" y="2"/>
                  </a:moveTo>
                  <a:lnTo>
                    <a:pt x="59" y="10"/>
                  </a:lnTo>
                  <a:lnTo>
                    <a:pt x="95" y="30"/>
                  </a:lnTo>
                  <a:lnTo>
                    <a:pt x="113" y="45"/>
                  </a:lnTo>
                  <a:lnTo>
                    <a:pt x="110" y="58"/>
                  </a:lnTo>
                  <a:lnTo>
                    <a:pt x="98" y="53"/>
                  </a:lnTo>
                  <a:lnTo>
                    <a:pt x="75" y="33"/>
                  </a:lnTo>
                  <a:lnTo>
                    <a:pt x="42" y="21"/>
                  </a:lnTo>
                  <a:lnTo>
                    <a:pt x="10" y="15"/>
                  </a:lnTo>
                  <a:lnTo>
                    <a:pt x="0" y="12"/>
                  </a:lnTo>
                  <a:lnTo>
                    <a:pt x="4" y="0"/>
                  </a:lnTo>
                  <a:lnTo>
                    <a:pt x="12"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68" name="Freeform 20"/>
            <p:cNvSpPr>
              <a:spLocks/>
            </p:cNvSpPr>
            <p:nvPr/>
          </p:nvSpPr>
          <p:spPr bwMode="auto">
            <a:xfrm>
              <a:off x="4492625" y="4852988"/>
              <a:ext cx="257175" cy="130175"/>
            </a:xfrm>
            <a:custGeom>
              <a:avLst/>
              <a:gdLst/>
              <a:ahLst/>
              <a:cxnLst>
                <a:cxn ang="0">
                  <a:pos x="0" y="70"/>
                </a:cxn>
                <a:cxn ang="0">
                  <a:pos x="41" y="14"/>
                </a:cxn>
                <a:cxn ang="0">
                  <a:pos x="60" y="0"/>
                </a:cxn>
                <a:cxn ang="0">
                  <a:pos x="72" y="2"/>
                </a:cxn>
                <a:cxn ang="0">
                  <a:pos x="96" y="12"/>
                </a:cxn>
                <a:cxn ang="0">
                  <a:pos x="134" y="31"/>
                </a:cxn>
                <a:cxn ang="0">
                  <a:pos x="155" y="47"/>
                </a:cxn>
                <a:cxn ang="0">
                  <a:pos x="162" y="56"/>
                </a:cxn>
                <a:cxn ang="0">
                  <a:pos x="161" y="71"/>
                </a:cxn>
                <a:cxn ang="0">
                  <a:pos x="149" y="82"/>
                </a:cxn>
                <a:cxn ang="0">
                  <a:pos x="150" y="68"/>
                </a:cxn>
                <a:cxn ang="0">
                  <a:pos x="147" y="53"/>
                </a:cxn>
                <a:cxn ang="0">
                  <a:pos x="128" y="41"/>
                </a:cxn>
                <a:cxn ang="0">
                  <a:pos x="97" y="23"/>
                </a:cxn>
                <a:cxn ang="0">
                  <a:pos x="68" y="11"/>
                </a:cxn>
                <a:cxn ang="0">
                  <a:pos x="56" y="14"/>
                </a:cxn>
                <a:cxn ang="0">
                  <a:pos x="41" y="29"/>
                </a:cxn>
                <a:cxn ang="0">
                  <a:pos x="22" y="56"/>
                </a:cxn>
                <a:cxn ang="0">
                  <a:pos x="18" y="68"/>
                </a:cxn>
                <a:cxn ang="0">
                  <a:pos x="21" y="78"/>
                </a:cxn>
                <a:cxn ang="0">
                  <a:pos x="18" y="82"/>
                </a:cxn>
                <a:cxn ang="0">
                  <a:pos x="0" y="80"/>
                </a:cxn>
                <a:cxn ang="0">
                  <a:pos x="0" y="70"/>
                </a:cxn>
              </a:cxnLst>
              <a:rect l="0" t="0" r="r" b="b"/>
              <a:pathLst>
                <a:path w="162" h="82">
                  <a:moveTo>
                    <a:pt x="0" y="70"/>
                  </a:moveTo>
                  <a:lnTo>
                    <a:pt x="41" y="14"/>
                  </a:lnTo>
                  <a:lnTo>
                    <a:pt x="60" y="0"/>
                  </a:lnTo>
                  <a:lnTo>
                    <a:pt x="72" y="2"/>
                  </a:lnTo>
                  <a:lnTo>
                    <a:pt x="96" y="12"/>
                  </a:lnTo>
                  <a:lnTo>
                    <a:pt x="134" y="31"/>
                  </a:lnTo>
                  <a:lnTo>
                    <a:pt x="155" y="47"/>
                  </a:lnTo>
                  <a:lnTo>
                    <a:pt x="162" y="56"/>
                  </a:lnTo>
                  <a:lnTo>
                    <a:pt x="161" y="71"/>
                  </a:lnTo>
                  <a:lnTo>
                    <a:pt x="149" y="82"/>
                  </a:lnTo>
                  <a:lnTo>
                    <a:pt x="150" y="68"/>
                  </a:lnTo>
                  <a:lnTo>
                    <a:pt x="147" y="53"/>
                  </a:lnTo>
                  <a:lnTo>
                    <a:pt x="128" y="41"/>
                  </a:lnTo>
                  <a:lnTo>
                    <a:pt x="97" y="23"/>
                  </a:lnTo>
                  <a:lnTo>
                    <a:pt x="68" y="11"/>
                  </a:lnTo>
                  <a:lnTo>
                    <a:pt x="56" y="14"/>
                  </a:lnTo>
                  <a:lnTo>
                    <a:pt x="41" y="29"/>
                  </a:lnTo>
                  <a:lnTo>
                    <a:pt x="22" y="56"/>
                  </a:lnTo>
                  <a:lnTo>
                    <a:pt x="18" y="68"/>
                  </a:lnTo>
                  <a:lnTo>
                    <a:pt x="21" y="78"/>
                  </a:lnTo>
                  <a:lnTo>
                    <a:pt x="18" y="82"/>
                  </a:lnTo>
                  <a:lnTo>
                    <a:pt x="0" y="80"/>
                  </a:lnTo>
                  <a:lnTo>
                    <a:pt x="0" y="7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69" name="Freeform 21"/>
            <p:cNvSpPr>
              <a:spLocks/>
            </p:cNvSpPr>
            <p:nvPr/>
          </p:nvSpPr>
          <p:spPr bwMode="auto">
            <a:xfrm>
              <a:off x="4495800" y="4937126"/>
              <a:ext cx="246063" cy="128588"/>
            </a:xfrm>
            <a:custGeom>
              <a:avLst/>
              <a:gdLst/>
              <a:ahLst/>
              <a:cxnLst>
                <a:cxn ang="0">
                  <a:pos x="150" y="0"/>
                </a:cxn>
                <a:cxn ang="0">
                  <a:pos x="139" y="26"/>
                </a:cxn>
                <a:cxn ang="0">
                  <a:pos x="117" y="49"/>
                </a:cxn>
                <a:cxn ang="0">
                  <a:pos x="95" y="67"/>
                </a:cxn>
                <a:cxn ang="0">
                  <a:pos x="81" y="66"/>
                </a:cxn>
                <a:cxn ang="0">
                  <a:pos x="49" y="44"/>
                </a:cxn>
                <a:cxn ang="0">
                  <a:pos x="21" y="26"/>
                </a:cxn>
                <a:cxn ang="0">
                  <a:pos x="9" y="15"/>
                </a:cxn>
                <a:cxn ang="0">
                  <a:pos x="0" y="21"/>
                </a:cxn>
                <a:cxn ang="0">
                  <a:pos x="23" y="38"/>
                </a:cxn>
                <a:cxn ang="0">
                  <a:pos x="49" y="54"/>
                </a:cxn>
                <a:cxn ang="0">
                  <a:pos x="74" y="73"/>
                </a:cxn>
                <a:cxn ang="0">
                  <a:pos x="88" y="81"/>
                </a:cxn>
                <a:cxn ang="0">
                  <a:pos x="102" y="81"/>
                </a:cxn>
                <a:cxn ang="0">
                  <a:pos x="113" y="63"/>
                </a:cxn>
                <a:cxn ang="0">
                  <a:pos x="137" y="42"/>
                </a:cxn>
                <a:cxn ang="0">
                  <a:pos x="150" y="32"/>
                </a:cxn>
                <a:cxn ang="0">
                  <a:pos x="155" y="13"/>
                </a:cxn>
                <a:cxn ang="0">
                  <a:pos x="150" y="0"/>
                </a:cxn>
              </a:cxnLst>
              <a:rect l="0" t="0" r="r" b="b"/>
              <a:pathLst>
                <a:path w="155" h="81">
                  <a:moveTo>
                    <a:pt x="150" y="0"/>
                  </a:moveTo>
                  <a:lnTo>
                    <a:pt x="139" y="26"/>
                  </a:lnTo>
                  <a:lnTo>
                    <a:pt x="117" y="49"/>
                  </a:lnTo>
                  <a:lnTo>
                    <a:pt x="95" y="67"/>
                  </a:lnTo>
                  <a:lnTo>
                    <a:pt x="81" y="66"/>
                  </a:lnTo>
                  <a:lnTo>
                    <a:pt x="49" y="44"/>
                  </a:lnTo>
                  <a:lnTo>
                    <a:pt x="21" y="26"/>
                  </a:lnTo>
                  <a:lnTo>
                    <a:pt x="9" y="15"/>
                  </a:lnTo>
                  <a:lnTo>
                    <a:pt x="0" y="21"/>
                  </a:lnTo>
                  <a:lnTo>
                    <a:pt x="23" y="38"/>
                  </a:lnTo>
                  <a:lnTo>
                    <a:pt x="49" y="54"/>
                  </a:lnTo>
                  <a:lnTo>
                    <a:pt x="74" y="73"/>
                  </a:lnTo>
                  <a:lnTo>
                    <a:pt x="88" y="81"/>
                  </a:lnTo>
                  <a:lnTo>
                    <a:pt x="102" y="81"/>
                  </a:lnTo>
                  <a:lnTo>
                    <a:pt x="113" y="63"/>
                  </a:lnTo>
                  <a:lnTo>
                    <a:pt x="137" y="42"/>
                  </a:lnTo>
                  <a:lnTo>
                    <a:pt x="150" y="32"/>
                  </a:lnTo>
                  <a:lnTo>
                    <a:pt x="155" y="13"/>
                  </a:lnTo>
                  <a:lnTo>
                    <a:pt x="15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70" name="Freeform 22"/>
            <p:cNvSpPr>
              <a:spLocks/>
            </p:cNvSpPr>
            <p:nvPr/>
          </p:nvSpPr>
          <p:spPr bwMode="auto">
            <a:xfrm>
              <a:off x="4770438" y="4640263"/>
              <a:ext cx="427038" cy="512763"/>
            </a:xfrm>
            <a:custGeom>
              <a:avLst/>
              <a:gdLst/>
              <a:ahLst/>
              <a:cxnLst>
                <a:cxn ang="0">
                  <a:pos x="240" y="22"/>
                </a:cxn>
                <a:cxn ang="0">
                  <a:pos x="256" y="1"/>
                </a:cxn>
                <a:cxn ang="0">
                  <a:pos x="268" y="0"/>
                </a:cxn>
                <a:cxn ang="0">
                  <a:pos x="269" y="8"/>
                </a:cxn>
                <a:cxn ang="0">
                  <a:pos x="260" y="23"/>
                </a:cxn>
                <a:cxn ang="0">
                  <a:pos x="233" y="54"/>
                </a:cxn>
                <a:cxn ang="0">
                  <a:pos x="210" y="86"/>
                </a:cxn>
                <a:cxn ang="0">
                  <a:pos x="180" y="120"/>
                </a:cxn>
                <a:cxn ang="0">
                  <a:pos x="147" y="157"/>
                </a:cxn>
                <a:cxn ang="0">
                  <a:pos x="127" y="189"/>
                </a:cxn>
                <a:cxn ang="0">
                  <a:pos x="104" y="220"/>
                </a:cxn>
                <a:cxn ang="0">
                  <a:pos x="72" y="246"/>
                </a:cxn>
                <a:cxn ang="0">
                  <a:pos x="45" y="281"/>
                </a:cxn>
                <a:cxn ang="0">
                  <a:pos x="19" y="311"/>
                </a:cxn>
                <a:cxn ang="0">
                  <a:pos x="7" y="323"/>
                </a:cxn>
                <a:cxn ang="0">
                  <a:pos x="0" y="322"/>
                </a:cxn>
                <a:cxn ang="0">
                  <a:pos x="0" y="313"/>
                </a:cxn>
                <a:cxn ang="0">
                  <a:pos x="16" y="292"/>
                </a:cxn>
                <a:cxn ang="0">
                  <a:pos x="48" y="251"/>
                </a:cxn>
                <a:cxn ang="0">
                  <a:pos x="69" y="230"/>
                </a:cxn>
                <a:cxn ang="0">
                  <a:pos x="96" y="212"/>
                </a:cxn>
                <a:cxn ang="0">
                  <a:pos x="117" y="183"/>
                </a:cxn>
                <a:cxn ang="0">
                  <a:pos x="143" y="148"/>
                </a:cxn>
                <a:cxn ang="0">
                  <a:pos x="168" y="116"/>
                </a:cxn>
                <a:cxn ang="0">
                  <a:pos x="194" y="86"/>
                </a:cxn>
                <a:cxn ang="0">
                  <a:pos x="217" y="56"/>
                </a:cxn>
                <a:cxn ang="0">
                  <a:pos x="233" y="33"/>
                </a:cxn>
                <a:cxn ang="0">
                  <a:pos x="240" y="22"/>
                </a:cxn>
              </a:cxnLst>
              <a:rect l="0" t="0" r="r" b="b"/>
              <a:pathLst>
                <a:path w="269" h="323">
                  <a:moveTo>
                    <a:pt x="240" y="22"/>
                  </a:moveTo>
                  <a:lnTo>
                    <a:pt x="256" y="1"/>
                  </a:lnTo>
                  <a:lnTo>
                    <a:pt x="268" y="0"/>
                  </a:lnTo>
                  <a:lnTo>
                    <a:pt x="269" y="8"/>
                  </a:lnTo>
                  <a:lnTo>
                    <a:pt x="260" y="23"/>
                  </a:lnTo>
                  <a:lnTo>
                    <a:pt x="233" y="54"/>
                  </a:lnTo>
                  <a:lnTo>
                    <a:pt x="210" y="86"/>
                  </a:lnTo>
                  <a:lnTo>
                    <a:pt x="180" y="120"/>
                  </a:lnTo>
                  <a:lnTo>
                    <a:pt x="147" y="157"/>
                  </a:lnTo>
                  <a:lnTo>
                    <a:pt x="127" y="189"/>
                  </a:lnTo>
                  <a:lnTo>
                    <a:pt x="104" y="220"/>
                  </a:lnTo>
                  <a:lnTo>
                    <a:pt x="72" y="246"/>
                  </a:lnTo>
                  <a:lnTo>
                    <a:pt x="45" y="281"/>
                  </a:lnTo>
                  <a:lnTo>
                    <a:pt x="19" y="311"/>
                  </a:lnTo>
                  <a:lnTo>
                    <a:pt x="7" y="323"/>
                  </a:lnTo>
                  <a:lnTo>
                    <a:pt x="0" y="322"/>
                  </a:lnTo>
                  <a:lnTo>
                    <a:pt x="0" y="313"/>
                  </a:lnTo>
                  <a:lnTo>
                    <a:pt x="16" y="292"/>
                  </a:lnTo>
                  <a:lnTo>
                    <a:pt x="48" y="251"/>
                  </a:lnTo>
                  <a:lnTo>
                    <a:pt x="69" y="230"/>
                  </a:lnTo>
                  <a:lnTo>
                    <a:pt x="96" y="212"/>
                  </a:lnTo>
                  <a:lnTo>
                    <a:pt x="117" y="183"/>
                  </a:lnTo>
                  <a:lnTo>
                    <a:pt x="143" y="148"/>
                  </a:lnTo>
                  <a:lnTo>
                    <a:pt x="168" y="116"/>
                  </a:lnTo>
                  <a:lnTo>
                    <a:pt x="194" y="86"/>
                  </a:lnTo>
                  <a:lnTo>
                    <a:pt x="217" y="56"/>
                  </a:lnTo>
                  <a:lnTo>
                    <a:pt x="233" y="33"/>
                  </a:lnTo>
                  <a:lnTo>
                    <a:pt x="240" y="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71" name="Freeform 23"/>
            <p:cNvSpPr>
              <a:spLocks/>
            </p:cNvSpPr>
            <p:nvPr/>
          </p:nvSpPr>
          <p:spPr bwMode="auto">
            <a:xfrm>
              <a:off x="4241800" y="4935538"/>
              <a:ext cx="593725" cy="330200"/>
            </a:xfrm>
            <a:custGeom>
              <a:avLst/>
              <a:gdLst/>
              <a:ahLst/>
              <a:cxnLst>
                <a:cxn ang="0">
                  <a:pos x="248" y="139"/>
                </a:cxn>
                <a:cxn ang="0">
                  <a:pos x="223" y="113"/>
                </a:cxn>
                <a:cxn ang="0">
                  <a:pos x="185" y="87"/>
                </a:cxn>
                <a:cxn ang="0">
                  <a:pos x="143" y="62"/>
                </a:cxn>
                <a:cxn ang="0">
                  <a:pos x="96" y="37"/>
                </a:cxn>
                <a:cxn ang="0">
                  <a:pos x="52" y="14"/>
                </a:cxn>
                <a:cxn ang="0">
                  <a:pos x="13" y="0"/>
                </a:cxn>
                <a:cxn ang="0">
                  <a:pos x="0" y="1"/>
                </a:cxn>
                <a:cxn ang="0">
                  <a:pos x="5" y="16"/>
                </a:cxn>
                <a:cxn ang="0">
                  <a:pos x="15" y="20"/>
                </a:cxn>
                <a:cxn ang="0">
                  <a:pos x="54" y="29"/>
                </a:cxn>
                <a:cxn ang="0">
                  <a:pos x="93" y="50"/>
                </a:cxn>
                <a:cxn ang="0">
                  <a:pos x="151" y="79"/>
                </a:cxn>
                <a:cxn ang="0">
                  <a:pos x="191" y="102"/>
                </a:cxn>
                <a:cxn ang="0">
                  <a:pos x="222" y="127"/>
                </a:cxn>
                <a:cxn ang="0">
                  <a:pos x="231" y="141"/>
                </a:cxn>
                <a:cxn ang="0">
                  <a:pos x="213" y="146"/>
                </a:cxn>
                <a:cxn ang="0">
                  <a:pos x="181" y="121"/>
                </a:cxn>
                <a:cxn ang="0">
                  <a:pos x="137" y="90"/>
                </a:cxn>
                <a:cxn ang="0">
                  <a:pos x="98" y="69"/>
                </a:cxn>
                <a:cxn ang="0">
                  <a:pos x="66" y="55"/>
                </a:cxn>
                <a:cxn ang="0">
                  <a:pos x="32" y="48"/>
                </a:cxn>
                <a:cxn ang="0">
                  <a:pos x="18" y="46"/>
                </a:cxn>
                <a:cxn ang="0">
                  <a:pos x="13" y="55"/>
                </a:cxn>
                <a:cxn ang="0">
                  <a:pos x="18" y="64"/>
                </a:cxn>
                <a:cxn ang="0">
                  <a:pos x="39" y="62"/>
                </a:cxn>
                <a:cxn ang="0">
                  <a:pos x="76" y="71"/>
                </a:cxn>
                <a:cxn ang="0">
                  <a:pos x="110" y="85"/>
                </a:cxn>
                <a:cxn ang="0">
                  <a:pos x="146" y="107"/>
                </a:cxn>
                <a:cxn ang="0">
                  <a:pos x="173" y="127"/>
                </a:cxn>
                <a:cxn ang="0">
                  <a:pos x="198" y="149"/>
                </a:cxn>
                <a:cxn ang="0">
                  <a:pos x="210" y="159"/>
                </a:cxn>
                <a:cxn ang="0">
                  <a:pos x="229" y="155"/>
                </a:cxn>
                <a:cxn ang="0">
                  <a:pos x="253" y="150"/>
                </a:cxn>
                <a:cxn ang="0">
                  <a:pos x="278" y="146"/>
                </a:cxn>
                <a:cxn ang="0">
                  <a:pos x="307" y="149"/>
                </a:cxn>
                <a:cxn ang="0">
                  <a:pos x="324" y="155"/>
                </a:cxn>
                <a:cxn ang="0">
                  <a:pos x="339" y="167"/>
                </a:cxn>
                <a:cxn ang="0">
                  <a:pos x="348" y="180"/>
                </a:cxn>
                <a:cxn ang="0">
                  <a:pos x="355" y="194"/>
                </a:cxn>
                <a:cxn ang="0">
                  <a:pos x="358" y="206"/>
                </a:cxn>
                <a:cxn ang="0">
                  <a:pos x="369" y="208"/>
                </a:cxn>
                <a:cxn ang="0">
                  <a:pos x="374" y="202"/>
                </a:cxn>
                <a:cxn ang="0">
                  <a:pos x="372" y="189"/>
                </a:cxn>
                <a:cxn ang="0">
                  <a:pos x="364" y="172"/>
                </a:cxn>
                <a:cxn ang="0">
                  <a:pos x="348" y="155"/>
                </a:cxn>
                <a:cxn ang="0">
                  <a:pos x="328" y="141"/>
                </a:cxn>
                <a:cxn ang="0">
                  <a:pos x="292" y="134"/>
                </a:cxn>
                <a:cxn ang="0">
                  <a:pos x="255" y="137"/>
                </a:cxn>
                <a:cxn ang="0">
                  <a:pos x="248" y="139"/>
                </a:cxn>
              </a:cxnLst>
              <a:rect l="0" t="0" r="r" b="b"/>
              <a:pathLst>
                <a:path w="374" h="208">
                  <a:moveTo>
                    <a:pt x="248" y="139"/>
                  </a:moveTo>
                  <a:lnTo>
                    <a:pt x="223" y="113"/>
                  </a:lnTo>
                  <a:lnTo>
                    <a:pt x="185" y="87"/>
                  </a:lnTo>
                  <a:lnTo>
                    <a:pt x="143" y="62"/>
                  </a:lnTo>
                  <a:lnTo>
                    <a:pt x="96" y="37"/>
                  </a:lnTo>
                  <a:lnTo>
                    <a:pt x="52" y="14"/>
                  </a:lnTo>
                  <a:lnTo>
                    <a:pt x="13" y="0"/>
                  </a:lnTo>
                  <a:lnTo>
                    <a:pt x="0" y="1"/>
                  </a:lnTo>
                  <a:lnTo>
                    <a:pt x="5" y="16"/>
                  </a:lnTo>
                  <a:lnTo>
                    <a:pt x="15" y="20"/>
                  </a:lnTo>
                  <a:lnTo>
                    <a:pt x="54" y="29"/>
                  </a:lnTo>
                  <a:lnTo>
                    <a:pt x="93" y="50"/>
                  </a:lnTo>
                  <a:lnTo>
                    <a:pt x="151" y="79"/>
                  </a:lnTo>
                  <a:lnTo>
                    <a:pt x="191" y="102"/>
                  </a:lnTo>
                  <a:lnTo>
                    <a:pt x="222" y="127"/>
                  </a:lnTo>
                  <a:lnTo>
                    <a:pt x="231" y="141"/>
                  </a:lnTo>
                  <a:lnTo>
                    <a:pt x="213" y="146"/>
                  </a:lnTo>
                  <a:lnTo>
                    <a:pt x="181" y="121"/>
                  </a:lnTo>
                  <a:lnTo>
                    <a:pt x="137" y="90"/>
                  </a:lnTo>
                  <a:lnTo>
                    <a:pt x="98" y="69"/>
                  </a:lnTo>
                  <a:lnTo>
                    <a:pt x="66" y="55"/>
                  </a:lnTo>
                  <a:lnTo>
                    <a:pt x="32" y="48"/>
                  </a:lnTo>
                  <a:lnTo>
                    <a:pt x="18" y="46"/>
                  </a:lnTo>
                  <a:lnTo>
                    <a:pt x="13" y="55"/>
                  </a:lnTo>
                  <a:lnTo>
                    <a:pt x="18" y="64"/>
                  </a:lnTo>
                  <a:lnTo>
                    <a:pt x="39" y="62"/>
                  </a:lnTo>
                  <a:lnTo>
                    <a:pt x="76" y="71"/>
                  </a:lnTo>
                  <a:lnTo>
                    <a:pt x="110" y="85"/>
                  </a:lnTo>
                  <a:lnTo>
                    <a:pt x="146" y="107"/>
                  </a:lnTo>
                  <a:lnTo>
                    <a:pt x="173" y="127"/>
                  </a:lnTo>
                  <a:lnTo>
                    <a:pt x="198" y="149"/>
                  </a:lnTo>
                  <a:lnTo>
                    <a:pt x="210" y="159"/>
                  </a:lnTo>
                  <a:lnTo>
                    <a:pt x="229" y="155"/>
                  </a:lnTo>
                  <a:lnTo>
                    <a:pt x="253" y="150"/>
                  </a:lnTo>
                  <a:lnTo>
                    <a:pt x="278" y="146"/>
                  </a:lnTo>
                  <a:lnTo>
                    <a:pt x="307" y="149"/>
                  </a:lnTo>
                  <a:lnTo>
                    <a:pt x="324" y="155"/>
                  </a:lnTo>
                  <a:lnTo>
                    <a:pt x="339" y="167"/>
                  </a:lnTo>
                  <a:lnTo>
                    <a:pt x="348" y="180"/>
                  </a:lnTo>
                  <a:lnTo>
                    <a:pt x="355" y="194"/>
                  </a:lnTo>
                  <a:lnTo>
                    <a:pt x="358" y="206"/>
                  </a:lnTo>
                  <a:lnTo>
                    <a:pt x="369" y="208"/>
                  </a:lnTo>
                  <a:lnTo>
                    <a:pt x="374" y="202"/>
                  </a:lnTo>
                  <a:lnTo>
                    <a:pt x="372" y="189"/>
                  </a:lnTo>
                  <a:lnTo>
                    <a:pt x="364" y="172"/>
                  </a:lnTo>
                  <a:lnTo>
                    <a:pt x="348" y="155"/>
                  </a:lnTo>
                  <a:lnTo>
                    <a:pt x="328" y="141"/>
                  </a:lnTo>
                  <a:lnTo>
                    <a:pt x="292" y="134"/>
                  </a:lnTo>
                  <a:lnTo>
                    <a:pt x="255" y="137"/>
                  </a:lnTo>
                  <a:lnTo>
                    <a:pt x="248" y="13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72" name="Freeform 24"/>
            <p:cNvSpPr>
              <a:spLocks/>
            </p:cNvSpPr>
            <p:nvPr/>
          </p:nvSpPr>
          <p:spPr bwMode="auto">
            <a:xfrm>
              <a:off x="4294188" y="5067301"/>
              <a:ext cx="487363" cy="284163"/>
            </a:xfrm>
            <a:custGeom>
              <a:avLst/>
              <a:gdLst/>
              <a:ahLst/>
              <a:cxnLst>
                <a:cxn ang="0">
                  <a:pos x="24" y="39"/>
                </a:cxn>
                <a:cxn ang="0">
                  <a:pos x="53" y="49"/>
                </a:cxn>
                <a:cxn ang="0">
                  <a:pos x="81" y="61"/>
                </a:cxn>
                <a:cxn ang="0">
                  <a:pos x="113" y="74"/>
                </a:cxn>
                <a:cxn ang="0">
                  <a:pos x="111" y="65"/>
                </a:cxn>
                <a:cxn ang="0">
                  <a:pos x="90" y="54"/>
                </a:cxn>
                <a:cxn ang="0">
                  <a:pos x="57" y="39"/>
                </a:cxn>
                <a:cxn ang="0">
                  <a:pos x="33" y="30"/>
                </a:cxn>
                <a:cxn ang="0">
                  <a:pos x="10" y="23"/>
                </a:cxn>
                <a:cxn ang="0">
                  <a:pos x="0" y="14"/>
                </a:cxn>
                <a:cxn ang="0">
                  <a:pos x="1" y="0"/>
                </a:cxn>
                <a:cxn ang="0">
                  <a:pos x="17" y="5"/>
                </a:cxn>
                <a:cxn ang="0">
                  <a:pos x="36" y="16"/>
                </a:cxn>
                <a:cxn ang="0">
                  <a:pos x="83" y="35"/>
                </a:cxn>
                <a:cxn ang="0">
                  <a:pos x="113" y="49"/>
                </a:cxn>
                <a:cxn ang="0">
                  <a:pos x="139" y="70"/>
                </a:cxn>
                <a:cxn ang="0">
                  <a:pos x="154" y="84"/>
                </a:cxn>
                <a:cxn ang="0">
                  <a:pos x="154" y="96"/>
                </a:cxn>
                <a:cxn ang="0">
                  <a:pos x="143" y="99"/>
                </a:cxn>
                <a:cxn ang="0">
                  <a:pos x="154" y="112"/>
                </a:cxn>
                <a:cxn ang="0">
                  <a:pos x="159" y="118"/>
                </a:cxn>
                <a:cxn ang="0">
                  <a:pos x="177" y="108"/>
                </a:cxn>
                <a:cxn ang="0">
                  <a:pos x="203" y="103"/>
                </a:cxn>
                <a:cxn ang="0">
                  <a:pos x="223" y="99"/>
                </a:cxn>
                <a:cxn ang="0">
                  <a:pos x="244" y="99"/>
                </a:cxn>
                <a:cxn ang="0">
                  <a:pos x="262" y="107"/>
                </a:cxn>
                <a:cxn ang="0">
                  <a:pos x="277" y="117"/>
                </a:cxn>
                <a:cxn ang="0">
                  <a:pos x="289" y="135"/>
                </a:cxn>
                <a:cxn ang="0">
                  <a:pos x="303" y="153"/>
                </a:cxn>
                <a:cxn ang="0">
                  <a:pos x="307" y="168"/>
                </a:cxn>
                <a:cxn ang="0">
                  <a:pos x="300" y="177"/>
                </a:cxn>
                <a:cxn ang="0">
                  <a:pos x="291" y="179"/>
                </a:cxn>
                <a:cxn ang="0">
                  <a:pos x="284" y="163"/>
                </a:cxn>
                <a:cxn ang="0">
                  <a:pos x="281" y="140"/>
                </a:cxn>
                <a:cxn ang="0">
                  <a:pos x="265" y="124"/>
                </a:cxn>
                <a:cxn ang="0">
                  <a:pos x="244" y="110"/>
                </a:cxn>
                <a:cxn ang="0">
                  <a:pos x="224" y="109"/>
                </a:cxn>
                <a:cxn ang="0">
                  <a:pos x="189" y="114"/>
                </a:cxn>
                <a:cxn ang="0">
                  <a:pos x="172" y="124"/>
                </a:cxn>
                <a:cxn ang="0">
                  <a:pos x="158" y="132"/>
                </a:cxn>
                <a:cxn ang="0">
                  <a:pos x="147" y="133"/>
                </a:cxn>
                <a:cxn ang="0">
                  <a:pos x="133" y="117"/>
                </a:cxn>
                <a:cxn ang="0">
                  <a:pos x="124" y="107"/>
                </a:cxn>
                <a:cxn ang="0">
                  <a:pos x="110" y="89"/>
                </a:cxn>
                <a:cxn ang="0">
                  <a:pos x="89" y="77"/>
                </a:cxn>
                <a:cxn ang="0">
                  <a:pos x="70" y="66"/>
                </a:cxn>
                <a:cxn ang="0">
                  <a:pos x="50" y="55"/>
                </a:cxn>
                <a:cxn ang="0">
                  <a:pos x="30" y="48"/>
                </a:cxn>
                <a:cxn ang="0">
                  <a:pos x="24" y="39"/>
                </a:cxn>
              </a:cxnLst>
              <a:rect l="0" t="0" r="r" b="b"/>
              <a:pathLst>
                <a:path w="307" h="179">
                  <a:moveTo>
                    <a:pt x="24" y="39"/>
                  </a:moveTo>
                  <a:lnTo>
                    <a:pt x="53" y="49"/>
                  </a:lnTo>
                  <a:lnTo>
                    <a:pt x="81" y="61"/>
                  </a:lnTo>
                  <a:lnTo>
                    <a:pt x="113" y="74"/>
                  </a:lnTo>
                  <a:lnTo>
                    <a:pt x="111" y="65"/>
                  </a:lnTo>
                  <a:lnTo>
                    <a:pt x="90" y="54"/>
                  </a:lnTo>
                  <a:lnTo>
                    <a:pt x="57" y="39"/>
                  </a:lnTo>
                  <a:lnTo>
                    <a:pt x="33" y="30"/>
                  </a:lnTo>
                  <a:lnTo>
                    <a:pt x="10" y="23"/>
                  </a:lnTo>
                  <a:lnTo>
                    <a:pt x="0" y="14"/>
                  </a:lnTo>
                  <a:lnTo>
                    <a:pt x="1" y="0"/>
                  </a:lnTo>
                  <a:lnTo>
                    <a:pt x="17" y="5"/>
                  </a:lnTo>
                  <a:lnTo>
                    <a:pt x="36" y="16"/>
                  </a:lnTo>
                  <a:lnTo>
                    <a:pt x="83" y="35"/>
                  </a:lnTo>
                  <a:lnTo>
                    <a:pt x="113" y="49"/>
                  </a:lnTo>
                  <a:lnTo>
                    <a:pt x="139" y="70"/>
                  </a:lnTo>
                  <a:lnTo>
                    <a:pt x="154" y="84"/>
                  </a:lnTo>
                  <a:lnTo>
                    <a:pt x="154" y="96"/>
                  </a:lnTo>
                  <a:lnTo>
                    <a:pt x="143" y="99"/>
                  </a:lnTo>
                  <a:lnTo>
                    <a:pt x="154" y="112"/>
                  </a:lnTo>
                  <a:lnTo>
                    <a:pt x="159" y="118"/>
                  </a:lnTo>
                  <a:lnTo>
                    <a:pt x="177" y="108"/>
                  </a:lnTo>
                  <a:lnTo>
                    <a:pt x="203" y="103"/>
                  </a:lnTo>
                  <a:lnTo>
                    <a:pt x="223" y="99"/>
                  </a:lnTo>
                  <a:lnTo>
                    <a:pt x="244" y="99"/>
                  </a:lnTo>
                  <a:lnTo>
                    <a:pt x="262" y="107"/>
                  </a:lnTo>
                  <a:lnTo>
                    <a:pt x="277" y="117"/>
                  </a:lnTo>
                  <a:lnTo>
                    <a:pt x="289" y="135"/>
                  </a:lnTo>
                  <a:lnTo>
                    <a:pt x="303" y="153"/>
                  </a:lnTo>
                  <a:lnTo>
                    <a:pt x="307" y="168"/>
                  </a:lnTo>
                  <a:lnTo>
                    <a:pt x="300" y="177"/>
                  </a:lnTo>
                  <a:lnTo>
                    <a:pt x="291" y="179"/>
                  </a:lnTo>
                  <a:lnTo>
                    <a:pt x="284" y="163"/>
                  </a:lnTo>
                  <a:lnTo>
                    <a:pt x="281" y="140"/>
                  </a:lnTo>
                  <a:lnTo>
                    <a:pt x="265" y="124"/>
                  </a:lnTo>
                  <a:lnTo>
                    <a:pt x="244" y="110"/>
                  </a:lnTo>
                  <a:lnTo>
                    <a:pt x="224" y="109"/>
                  </a:lnTo>
                  <a:lnTo>
                    <a:pt x="189" y="114"/>
                  </a:lnTo>
                  <a:lnTo>
                    <a:pt x="172" y="124"/>
                  </a:lnTo>
                  <a:lnTo>
                    <a:pt x="158" y="132"/>
                  </a:lnTo>
                  <a:lnTo>
                    <a:pt x="147" y="133"/>
                  </a:lnTo>
                  <a:lnTo>
                    <a:pt x="133" y="117"/>
                  </a:lnTo>
                  <a:lnTo>
                    <a:pt x="124" y="107"/>
                  </a:lnTo>
                  <a:lnTo>
                    <a:pt x="110" y="89"/>
                  </a:lnTo>
                  <a:lnTo>
                    <a:pt x="89" y="77"/>
                  </a:lnTo>
                  <a:lnTo>
                    <a:pt x="70" y="66"/>
                  </a:lnTo>
                  <a:lnTo>
                    <a:pt x="50" y="55"/>
                  </a:lnTo>
                  <a:lnTo>
                    <a:pt x="30" y="48"/>
                  </a:lnTo>
                  <a:lnTo>
                    <a:pt x="24" y="3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73" name="Freeform 25"/>
            <p:cNvSpPr>
              <a:spLocks/>
            </p:cNvSpPr>
            <p:nvPr/>
          </p:nvSpPr>
          <p:spPr bwMode="auto">
            <a:xfrm>
              <a:off x="4843463" y="5230813"/>
              <a:ext cx="447675" cy="231775"/>
            </a:xfrm>
            <a:custGeom>
              <a:avLst/>
              <a:gdLst/>
              <a:ahLst/>
              <a:cxnLst>
                <a:cxn ang="0">
                  <a:pos x="8" y="0"/>
                </a:cxn>
                <a:cxn ang="0">
                  <a:pos x="64" y="17"/>
                </a:cxn>
                <a:cxn ang="0">
                  <a:pos x="118" y="43"/>
                </a:cxn>
                <a:cxn ang="0">
                  <a:pos x="175" y="73"/>
                </a:cxn>
                <a:cxn ang="0">
                  <a:pos x="226" y="102"/>
                </a:cxn>
                <a:cxn ang="0">
                  <a:pos x="276" y="128"/>
                </a:cxn>
                <a:cxn ang="0">
                  <a:pos x="282" y="138"/>
                </a:cxn>
                <a:cxn ang="0">
                  <a:pos x="273" y="146"/>
                </a:cxn>
                <a:cxn ang="0">
                  <a:pos x="256" y="146"/>
                </a:cxn>
                <a:cxn ang="0">
                  <a:pos x="246" y="135"/>
                </a:cxn>
                <a:cxn ang="0">
                  <a:pos x="213" y="109"/>
                </a:cxn>
                <a:cxn ang="0">
                  <a:pos x="161" y="80"/>
                </a:cxn>
                <a:cxn ang="0">
                  <a:pos x="112" y="52"/>
                </a:cxn>
                <a:cxn ang="0">
                  <a:pos x="62" y="31"/>
                </a:cxn>
                <a:cxn ang="0">
                  <a:pos x="23" y="19"/>
                </a:cxn>
                <a:cxn ang="0">
                  <a:pos x="0" y="17"/>
                </a:cxn>
                <a:cxn ang="0">
                  <a:pos x="8" y="0"/>
                </a:cxn>
              </a:cxnLst>
              <a:rect l="0" t="0" r="r" b="b"/>
              <a:pathLst>
                <a:path w="282" h="146">
                  <a:moveTo>
                    <a:pt x="8" y="0"/>
                  </a:moveTo>
                  <a:lnTo>
                    <a:pt x="64" y="17"/>
                  </a:lnTo>
                  <a:lnTo>
                    <a:pt x="118" y="43"/>
                  </a:lnTo>
                  <a:lnTo>
                    <a:pt x="175" y="73"/>
                  </a:lnTo>
                  <a:lnTo>
                    <a:pt x="226" y="102"/>
                  </a:lnTo>
                  <a:lnTo>
                    <a:pt x="276" y="128"/>
                  </a:lnTo>
                  <a:lnTo>
                    <a:pt x="282" y="138"/>
                  </a:lnTo>
                  <a:lnTo>
                    <a:pt x="273" y="146"/>
                  </a:lnTo>
                  <a:lnTo>
                    <a:pt x="256" y="146"/>
                  </a:lnTo>
                  <a:lnTo>
                    <a:pt x="246" y="135"/>
                  </a:lnTo>
                  <a:lnTo>
                    <a:pt x="213" y="109"/>
                  </a:lnTo>
                  <a:lnTo>
                    <a:pt x="161" y="80"/>
                  </a:lnTo>
                  <a:lnTo>
                    <a:pt x="112" y="52"/>
                  </a:lnTo>
                  <a:lnTo>
                    <a:pt x="62" y="31"/>
                  </a:lnTo>
                  <a:lnTo>
                    <a:pt x="23" y="19"/>
                  </a:lnTo>
                  <a:lnTo>
                    <a:pt x="0" y="17"/>
                  </a:lnTo>
                  <a:lnTo>
                    <a:pt x="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74" name="Freeform 26"/>
            <p:cNvSpPr>
              <a:spLocks/>
            </p:cNvSpPr>
            <p:nvPr/>
          </p:nvSpPr>
          <p:spPr bwMode="auto">
            <a:xfrm>
              <a:off x="4826000" y="5287963"/>
              <a:ext cx="411163" cy="228600"/>
            </a:xfrm>
            <a:custGeom>
              <a:avLst/>
              <a:gdLst/>
              <a:ahLst/>
              <a:cxnLst>
                <a:cxn ang="0">
                  <a:pos x="13" y="0"/>
                </a:cxn>
                <a:cxn ang="0">
                  <a:pos x="73" y="19"/>
                </a:cxn>
                <a:cxn ang="0">
                  <a:pos x="144" y="48"/>
                </a:cxn>
                <a:cxn ang="0">
                  <a:pos x="186" y="72"/>
                </a:cxn>
                <a:cxn ang="0">
                  <a:pos x="218" y="94"/>
                </a:cxn>
                <a:cxn ang="0">
                  <a:pos x="252" y="125"/>
                </a:cxn>
                <a:cxn ang="0">
                  <a:pos x="259" y="135"/>
                </a:cxn>
                <a:cxn ang="0">
                  <a:pos x="251" y="144"/>
                </a:cxn>
                <a:cxn ang="0">
                  <a:pos x="236" y="138"/>
                </a:cxn>
                <a:cxn ang="0">
                  <a:pos x="220" y="115"/>
                </a:cxn>
                <a:cxn ang="0">
                  <a:pos x="193" y="92"/>
                </a:cxn>
                <a:cxn ang="0">
                  <a:pos x="165" y="73"/>
                </a:cxn>
                <a:cxn ang="0">
                  <a:pos x="126" y="53"/>
                </a:cxn>
                <a:cxn ang="0">
                  <a:pos x="93" y="40"/>
                </a:cxn>
                <a:cxn ang="0">
                  <a:pos x="51" y="24"/>
                </a:cxn>
                <a:cxn ang="0">
                  <a:pos x="11" y="14"/>
                </a:cxn>
                <a:cxn ang="0">
                  <a:pos x="0" y="11"/>
                </a:cxn>
                <a:cxn ang="0">
                  <a:pos x="13" y="0"/>
                </a:cxn>
              </a:cxnLst>
              <a:rect l="0" t="0" r="r" b="b"/>
              <a:pathLst>
                <a:path w="259" h="144">
                  <a:moveTo>
                    <a:pt x="13" y="0"/>
                  </a:moveTo>
                  <a:lnTo>
                    <a:pt x="73" y="19"/>
                  </a:lnTo>
                  <a:lnTo>
                    <a:pt x="144" y="48"/>
                  </a:lnTo>
                  <a:lnTo>
                    <a:pt x="186" y="72"/>
                  </a:lnTo>
                  <a:lnTo>
                    <a:pt x="218" y="94"/>
                  </a:lnTo>
                  <a:lnTo>
                    <a:pt x="252" y="125"/>
                  </a:lnTo>
                  <a:lnTo>
                    <a:pt x="259" y="135"/>
                  </a:lnTo>
                  <a:lnTo>
                    <a:pt x="251" y="144"/>
                  </a:lnTo>
                  <a:lnTo>
                    <a:pt x="236" y="138"/>
                  </a:lnTo>
                  <a:lnTo>
                    <a:pt x="220" y="115"/>
                  </a:lnTo>
                  <a:lnTo>
                    <a:pt x="193" y="92"/>
                  </a:lnTo>
                  <a:lnTo>
                    <a:pt x="165" y="73"/>
                  </a:lnTo>
                  <a:lnTo>
                    <a:pt x="126" y="53"/>
                  </a:lnTo>
                  <a:lnTo>
                    <a:pt x="93" y="40"/>
                  </a:lnTo>
                  <a:lnTo>
                    <a:pt x="51" y="24"/>
                  </a:lnTo>
                  <a:lnTo>
                    <a:pt x="11" y="14"/>
                  </a:lnTo>
                  <a:lnTo>
                    <a:pt x="0" y="11"/>
                  </a:lnTo>
                  <a:lnTo>
                    <a:pt x="1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75" name="Freeform 27"/>
            <p:cNvSpPr>
              <a:spLocks/>
            </p:cNvSpPr>
            <p:nvPr/>
          </p:nvSpPr>
          <p:spPr bwMode="auto">
            <a:xfrm>
              <a:off x="5060950" y="5430838"/>
              <a:ext cx="190500" cy="146050"/>
            </a:xfrm>
            <a:custGeom>
              <a:avLst/>
              <a:gdLst/>
              <a:ahLst/>
              <a:cxnLst>
                <a:cxn ang="0">
                  <a:pos x="9" y="0"/>
                </a:cxn>
                <a:cxn ang="0">
                  <a:pos x="49" y="30"/>
                </a:cxn>
                <a:cxn ang="0">
                  <a:pos x="83" y="51"/>
                </a:cxn>
                <a:cxn ang="0">
                  <a:pos x="104" y="66"/>
                </a:cxn>
                <a:cxn ang="0">
                  <a:pos x="120" y="76"/>
                </a:cxn>
                <a:cxn ang="0">
                  <a:pos x="115" y="88"/>
                </a:cxn>
                <a:cxn ang="0">
                  <a:pos x="109" y="92"/>
                </a:cxn>
                <a:cxn ang="0">
                  <a:pos x="90" y="71"/>
                </a:cxn>
                <a:cxn ang="0">
                  <a:pos x="59" y="51"/>
                </a:cxn>
                <a:cxn ang="0">
                  <a:pos x="28" y="34"/>
                </a:cxn>
                <a:cxn ang="0">
                  <a:pos x="5" y="15"/>
                </a:cxn>
                <a:cxn ang="0">
                  <a:pos x="0" y="0"/>
                </a:cxn>
                <a:cxn ang="0">
                  <a:pos x="9" y="0"/>
                </a:cxn>
              </a:cxnLst>
              <a:rect l="0" t="0" r="r" b="b"/>
              <a:pathLst>
                <a:path w="120" h="92">
                  <a:moveTo>
                    <a:pt x="9" y="0"/>
                  </a:moveTo>
                  <a:lnTo>
                    <a:pt x="49" y="30"/>
                  </a:lnTo>
                  <a:lnTo>
                    <a:pt x="83" y="51"/>
                  </a:lnTo>
                  <a:lnTo>
                    <a:pt x="104" y="66"/>
                  </a:lnTo>
                  <a:lnTo>
                    <a:pt x="120" y="76"/>
                  </a:lnTo>
                  <a:lnTo>
                    <a:pt x="115" y="88"/>
                  </a:lnTo>
                  <a:lnTo>
                    <a:pt x="109" y="92"/>
                  </a:lnTo>
                  <a:lnTo>
                    <a:pt x="90" y="71"/>
                  </a:lnTo>
                  <a:lnTo>
                    <a:pt x="59" y="51"/>
                  </a:lnTo>
                  <a:lnTo>
                    <a:pt x="28" y="34"/>
                  </a:lnTo>
                  <a:lnTo>
                    <a:pt x="5" y="15"/>
                  </a:lnTo>
                  <a:lnTo>
                    <a:pt x="0" y="0"/>
                  </a:lnTo>
                  <a:lnTo>
                    <a:pt x="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76" name="Freeform 28"/>
            <p:cNvSpPr>
              <a:spLocks/>
            </p:cNvSpPr>
            <p:nvPr/>
          </p:nvSpPr>
          <p:spPr bwMode="auto">
            <a:xfrm>
              <a:off x="4775200" y="5338763"/>
              <a:ext cx="712788" cy="331788"/>
            </a:xfrm>
            <a:custGeom>
              <a:avLst/>
              <a:gdLst/>
              <a:ahLst/>
              <a:cxnLst>
                <a:cxn ang="0">
                  <a:pos x="0" y="9"/>
                </a:cxn>
                <a:cxn ang="0">
                  <a:pos x="5" y="0"/>
                </a:cxn>
                <a:cxn ang="0">
                  <a:pos x="16" y="3"/>
                </a:cxn>
                <a:cxn ang="0">
                  <a:pos x="53" y="15"/>
                </a:cxn>
                <a:cxn ang="0">
                  <a:pos x="96" y="37"/>
                </a:cxn>
                <a:cxn ang="0">
                  <a:pos x="128" y="63"/>
                </a:cxn>
                <a:cxn ang="0">
                  <a:pos x="166" y="94"/>
                </a:cxn>
                <a:cxn ang="0">
                  <a:pos x="195" y="114"/>
                </a:cxn>
                <a:cxn ang="0">
                  <a:pos x="227" y="127"/>
                </a:cxn>
                <a:cxn ang="0">
                  <a:pos x="253" y="149"/>
                </a:cxn>
                <a:cxn ang="0">
                  <a:pos x="286" y="177"/>
                </a:cxn>
                <a:cxn ang="0">
                  <a:pos x="298" y="188"/>
                </a:cxn>
                <a:cxn ang="0">
                  <a:pos x="307" y="184"/>
                </a:cxn>
                <a:cxn ang="0">
                  <a:pos x="319" y="169"/>
                </a:cxn>
                <a:cxn ang="0">
                  <a:pos x="360" y="128"/>
                </a:cxn>
                <a:cxn ang="0">
                  <a:pos x="396" y="95"/>
                </a:cxn>
                <a:cxn ang="0">
                  <a:pos x="424" y="58"/>
                </a:cxn>
                <a:cxn ang="0">
                  <a:pos x="446" y="39"/>
                </a:cxn>
                <a:cxn ang="0">
                  <a:pos x="449" y="43"/>
                </a:cxn>
                <a:cxn ang="0">
                  <a:pos x="442" y="55"/>
                </a:cxn>
                <a:cxn ang="0">
                  <a:pos x="414" y="85"/>
                </a:cxn>
                <a:cxn ang="0">
                  <a:pos x="387" y="118"/>
                </a:cxn>
                <a:cxn ang="0">
                  <a:pos x="355" y="151"/>
                </a:cxn>
                <a:cxn ang="0">
                  <a:pos x="326" y="190"/>
                </a:cxn>
                <a:cxn ang="0">
                  <a:pos x="302" y="209"/>
                </a:cxn>
                <a:cxn ang="0">
                  <a:pos x="289" y="209"/>
                </a:cxn>
                <a:cxn ang="0">
                  <a:pos x="273" y="192"/>
                </a:cxn>
                <a:cxn ang="0">
                  <a:pos x="251" y="165"/>
                </a:cxn>
                <a:cxn ang="0">
                  <a:pos x="223" y="141"/>
                </a:cxn>
                <a:cxn ang="0">
                  <a:pos x="199" y="133"/>
                </a:cxn>
                <a:cxn ang="0">
                  <a:pos x="182" y="121"/>
                </a:cxn>
                <a:cxn ang="0">
                  <a:pos x="157" y="102"/>
                </a:cxn>
                <a:cxn ang="0">
                  <a:pos x="125" y="75"/>
                </a:cxn>
                <a:cxn ang="0">
                  <a:pos x="99" y="56"/>
                </a:cxn>
                <a:cxn ang="0">
                  <a:pos x="72" y="34"/>
                </a:cxn>
                <a:cxn ang="0">
                  <a:pos x="37" y="24"/>
                </a:cxn>
                <a:cxn ang="0">
                  <a:pos x="14" y="14"/>
                </a:cxn>
                <a:cxn ang="0">
                  <a:pos x="0" y="9"/>
                </a:cxn>
              </a:cxnLst>
              <a:rect l="0" t="0" r="r" b="b"/>
              <a:pathLst>
                <a:path w="449" h="209">
                  <a:moveTo>
                    <a:pt x="0" y="9"/>
                  </a:moveTo>
                  <a:lnTo>
                    <a:pt x="5" y="0"/>
                  </a:lnTo>
                  <a:lnTo>
                    <a:pt x="16" y="3"/>
                  </a:lnTo>
                  <a:lnTo>
                    <a:pt x="53" y="15"/>
                  </a:lnTo>
                  <a:lnTo>
                    <a:pt x="96" y="37"/>
                  </a:lnTo>
                  <a:lnTo>
                    <a:pt x="128" y="63"/>
                  </a:lnTo>
                  <a:lnTo>
                    <a:pt x="166" y="94"/>
                  </a:lnTo>
                  <a:lnTo>
                    <a:pt x="195" y="114"/>
                  </a:lnTo>
                  <a:lnTo>
                    <a:pt x="227" y="127"/>
                  </a:lnTo>
                  <a:lnTo>
                    <a:pt x="253" y="149"/>
                  </a:lnTo>
                  <a:lnTo>
                    <a:pt x="286" y="177"/>
                  </a:lnTo>
                  <a:lnTo>
                    <a:pt x="298" y="188"/>
                  </a:lnTo>
                  <a:lnTo>
                    <a:pt x="307" y="184"/>
                  </a:lnTo>
                  <a:lnTo>
                    <a:pt x="319" y="169"/>
                  </a:lnTo>
                  <a:lnTo>
                    <a:pt x="360" y="128"/>
                  </a:lnTo>
                  <a:lnTo>
                    <a:pt x="396" y="95"/>
                  </a:lnTo>
                  <a:lnTo>
                    <a:pt x="424" y="58"/>
                  </a:lnTo>
                  <a:lnTo>
                    <a:pt x="446" y="39"/>
                  </a:lnTo>
                  <a:lnTo>
                    <a:pt x="449" y="43"/>
                  </a:lnTo>
                  <a:lnTo>
                    <a:pt x="442" y="55"/>
                  </a:lnTo>
                  <a:lnTo>
                    <a:pt x="414" y="85"/>
                  </a:lnTo>
                  <a:lnTo>
                    <a:pt x="387" y="118"/>
                  </a:lnTo>
                  <a:lnTo>
                    <a:pt x="355" y="151"/>
                  </a:lnTo>
                  <a:lnTo>
                    <a:pt x="326" y="190"/>
                  </a:lnTo>
                  <a:lnTo>
                    <a:pt x="302" y="209"/>
                  </a:lnTo>
                  <a:lnTo>
                    <a:pt x="289" y="209"/>
                  </a:lnTo>
                  <a:lnTo>
                    <a:pt x="273" y="192"/>
                  </a:lnTo>
                  <a:lnTo>
                    <a:pt x="251" y="165"/>
                  </a:lnTo>
                  <a:lnTo>
                    <a:pt x="223" y="141"/>
                  </a:lnTo>
                  <a:lnTo>
                    <a:pt x="199" y="133"/>
                  </a:lnTo>
                  <a:lnTo>
                    <a:pt x="182" y="121"/>
                  </a:lnTo>
                  <a:lnTo>
                    <a:pt x="157" y="102"/>
                  </a:lnTo>
                  <a:lnTo>
                    <a:pt x="125" y="75"/>
                  </a:lnTo>
                  <a:lnTo>
                    <a:pt x="99" y="56"/>
                  </a:lnTo>
                  <a:lnTo>
                    <a:pt x="72" y="34"/>
                  </a:lnTo>
                  <a:lnTo>
                    <a:pt x="37" y="24"/>
                  </a:lnTo>
                  <a:lnTo>
                    <a:pt x="14" y="14"/>
                  </a:lnTo>
                  <a:lnTo>
                    <a:pt x="0"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77" name="Freeform 29"/>
            <p:cNvSpPr>
              <a:spLocks/>
            </p:cNvSpPr>
            <p:nvPr/>
          </p:nvSpPr>
          <p:spPr bwMode="auto">
            <a:xfrm>
              <a:off x="5200650" y="4586288"/>
              <a:ext cx="735013" cy="819150"/>
            </a:xfrm>
            <a:custGeom>
              <a:avLst/>
              <a:gdLst/>
              <a:ahLst/>
              <a:cxnLst>
                <a:cxn ang="0">
                  <a:pos x="416" y="111"/>
                </a:cxn>
                <a:cxn ang="0">
                  <a:pos x="325" y="64"/>
                </a:cxn>
                <a:cxn ang="0">
                  <a:pos x="212" y="19"/>
                </a:cxn>
                <a:cxn ang="0">
                  <a:pos x="100" y="13"/>
                </a:cxn>
                <a:cxn ang="0">
                  <a:pos x="19" y="31"/>
                </a:cxn>
                <a:cxn ang="0">
                  <a:pos x="0" y="15"/>
                </a:cxn>
                <a:cxn ang="0">
                  <a:pos x="60" y="0"/>
                </a:cxn>
                <a:cxn ang="0">
                  <a:pos x="158" y="1"/>
                </a:cxn>
                <a:cxn ang="0">
                  <a:pos x="239" y="17"/>
                </a:cxn>
                <a:cxn ang="0">
                  <a:pos x="320" y="46"/>
                </a:cxn>
                <a:cxn ang="0">
                  <a:pos x="408" y="93"/>
                </a:cxn>
                <a:cxn ang="0">
                  <a:pos x="461" y="124"/>
                </a:cxn>
                <a:cxn ang="0">
                  <a:pos x="454" y="145"/>
                </a:cxn>
                <a:cxn ang="0">
                  <a:pos x="426" y="154"/>
                </a:cxn>
                <a:cxn ang="0">
                  <a:pos x="437" y="179"/>
                </a:cxn>
                <a:cxn ang="0">
                  <a:pos x="429" y="206"/>
                </a:cxn>
                <a:cxn ang="0">
                  <a:pos x="422" y="227"/>
                </a:cxn>
                <a:cxn ang="0">
                  <a:pos x="438" y="249"/>
                </a:cxn>
                <a:cxn ang="0">
                  <a:pos x="436" y="270"/>
                </a:cxn>
                <a:cxn ang="0">
                  <a:pos x="361" y="327"/>
                </a:cxn>
                <a:cxn ang="0">
                  <a:pos x="301" y="399"/>
                </a:cxn>
                <a:cxn ang="0">
                  <a:pos x="231" y="471"/>
                </a:cxn>
                <a:cxn ang="0">
                  <a:pos x="179" y="512"/>
                </a:cxn>
                <a:cxn ang="0">
                  <a:pos x="222" y="470"/>
                </a:cxn>
                <a:cxn ang="0">
                  <a:pos x="268" y="423"/>
                </a:cxn>
                <a:cxn ang="0">
                  <a:pos x="320" y="362"/>
                </a:cxn>
                <a:cxn ang="0">
                  <a:pos x="357" y="318"/>
                </a:cxn>
                <a:cxn ang="0">
                  <a:pos x="393" y="281"/>
                </a:cxn>
                <a:cxn ang="0">
                  <a:pos x="423" y="257"/>
                </a:cxn>
                <a:cxn ang="0">
                  <a:pos x="411" y="233"/>
                </a:cxn>
                <a:cxn ang="0">
                  <a:pos x="411" y="212"/>
                </a:cxn>
                <a:cxn ang="0">
                  <a:pos x="425" y="188"/>
                </a:cxn>
                <a:cxn ang="0">
                  <a:pos x="417" y="166"/>
                </a:cxn>
                <a:cxn ang="0">
                  <a:pos x="420" y="139"/>
                </a:cxn>
                <a:cxn ang="0">
                  <a:pos x="441" y="127"/>
                </a:cxn>
              </a:cxnLst>
              <a:rect l="0" t="0" r="r" b="b"/>
              <a:pathLst>
                <a:path w="463" h="516">
                  <a:moveTo>
                    <a:pt x="441" y="127"/>
                  </a:moveTo>
                  <a:lnTo>
                    <a:pt x="416" y="111"/>
                  </a:lnTo>
                  <a:lnTo>
                    <a:pt x="378" y="88"/>
                  </a:lnTo>
                  <a:lnTo>
                    <a:pt x="325" y="64"/>
                  </a:lnTo>
                  <a:lnTo>
                    <a:pt x="268" y="38"/>
                  </a:lnTo>
                  <a:lnTo>
                    <a:pt x="212" y="19"/>
                  </a:lnTo>
                  <a:lnTo>
                    <a:pt x="163" y="11"/>
                  </a:lnTo>
                  <a:lnTo>
                    <a:pt x="100" y="13"/>
                  </a:lnTo>
                  <a:lnTo>
                    <a:pt x="49" y="17"/>
                  </a:lnTo>
                  <a:lnTo>
                    <a:pt x="19" y="31"/>
                  </a:lnTo>
                  <a:lnTo>
                    <a:pt x="4" y="29"/>
                  </a:lnTo>
                  <a:lnTo>
                    <a:pt x="0" y="15"/>
                  </a:lnTo>
                  <a:lnTo>
                    <a:pt x="15" y="9"/>
                  </a:lnTo>
                  <a:lnTo>
                    <a:pt x="60" y="0"/>
                  </a:lnTo>
                  <a:lnTo>
                    <a:pt x="113" y="0"/>
                  </a:lnTo>
                  <a:lnTo>
                    <a:pt x="158" y="1"/>
                  </a:lnTo>
                  <a:lnTo>
                    <a:pt x="200" y="6"/>
                  </a:lnTo>
                  <a:lnTo>
                    <a:pt x="239" y="17"/>
                  </a:lnTo>
                  <a:lnTo>
                    <a:pt x="275" y="31"/>
                  </a:lnTo>
                  <a:lnTo>
                    <a:pt x="320" y="46"/>
                  </a:lnTo>
                  <a:lnTo>
                    <a:pt x="361" y="66"/>
                  </a:lnTo>
                  <a:lnTo>
                    <a:pt x="408" y="93"/>
                  </a:lnTo>
                  <a:lnTo>
                    <a:pt x="444" y="109"/>
                  </a:lnTo>
                  <a:lnTo>
                    <a:pt x="461" y="124"/>
                  </a:lnTo>
                  <a:lnTo>
                    <a:pt x="463" y="136"/>
                  </a:lnTo>
                  <a:lnTo>
                    <a:pt x="454" y="145"/>
                  </a:lnTo>
                  <a:lnTo>
                    <a:pt x="438" y="147"/>
                  </a:lnTo>
                  <a:lnTo>
                    <a:pt x="426" y="154"/>
                  </a:lnTo>
                  <a:lnTo>
                    <a:pt x="427" y="164"/>
                  </a:lnTo>
                  <a:lnTo>
                    <a:pt x="437" y="179"/>
                  </a:lnTo>
                  <a:lnTo>
                    <a:pt x="438" y="195"/>
                  </a:lnTo>
                  <a:lnTo>
                    <a:pt x="429" y="206"/>
                  </a:lnTo>
                  <a:lnTo>
                    <a:pt x="422" y="215"/>
                  </a:lnTo>
                  <a:lnTo>
                    <a:pt x="422" y="227"/>
                  </a:lnTo>
                  <a:lnTo>
                    <a:pt x="427" y="236"/>
                  </a:lnTo>
                  <a:lnTo>
                    <a:pt x="438" y="249"/>
                  </a:lnTo>
                  <a:lnTo>
                    <a:pt x="444" y="259"/>
                  </a:lnTo>
                  <a:lnTo>
                    <a:pt x="436" y="270"/>
                  </a:lnTo>
                  <a:lnTo>
                    <a:pt x="396" y="296"/>
                  </a:lnTo>
                  <a:lnTo>
                    <a:pt x="361" y="327"/>
                  </a:lnTo>
                  <a:lnTo>
                    <a:pt x="332" y="364"/>
                  </a:lnTo>
                  <a:lnTo>
                    <a:pt x="301" y="399"/>
                  </a:lnTo>
                  <a:lnTo>
                    <a:pt x="266" y="439"/>
                  </a:lnTo>
                  <a:lnTo>
                    <a:pt x="231" y="471"/>
                  </a:lnTo>
                  <a:lnTo>
                    <a:pt x="188" y="516"/>
                  </a:lnTo>
                  <a:lnTo>
                    <a:pt x="179" y="512"/>
                  </a:lnTo>
                  <a:lnTo>
                    <a:pt x="193" y="496"/>
                  </a:lnTo>
                  <a:lnTo>
                    <a:pt x="222" y="470"/>
                  </a:lnTo>
                  <a:lnTo>
                    <a:pt x="245" y="448"/>
                  </a:lnTo>
                  <a:lnTo>
                    <a:pt x="268" y="423"/>
                  </a:lnTo>
                  <a:lnTo>
                    <a:pt x="295" y="397"/>
                  </a:lnTo>
                  <a:lnTo>
                    <a:pt x="320" y="362"/>
                  </a:lnTo>
                  <a:lnTo>
                    <a:pt x="338" y="336"/>
                  </a:lnTo>
                  <a:lnTo>
                    <a:pt x="357" y="318"/>
                  </a:lnTo>
                  <a:lnTo>
                    <a:pt x="370" y="299"/>
                  </a:lnTo>
                  <a:lnTo>
                    <a:pt x="393" y="281"/>
                  </a:lnTo>
                  <a:lnTo>
                    <a:pt x="415" y="267"/>
                  </a:lnTo>
                  <a:lnTo>
                    <a:pt x="423" y="257"/>
                  </a:lnTo>
                  <a:lnTo>
                    <a:pt x="420" y="248"/>
                  </a:lnTo>
                  <a:lnTo>
                    <a:pt x="411" y="233"/>
                  </a:lnTo>
                  <a:lnTo>
                    <a:pt x="408" y="220"/>
                  </a:lnTo>
                  <a:lnTo>
                    <a:pt x="411" y="212"/>
                  </a:lnTo>
                  <a:lnTo>
                    <a:pt x="415" y="202"/>
                  </a:lnTo>
                  <a:lnTo>
                    <a:pt x="425" y="188"/>
                  </a:lnTo>
                  <a:lnTo>
                    <a:pt x="423" y="183"/>
                  </a:lnTo>
                  <a:lnTo>
                    <a:pt x="417" y="166"/>
                  </a:lnTo>
                  <a:lnTo>
                    <a:pt x="414" y="148"/>
                  </a:lnTo>
                  <a:lnTo>
                    <a:pt x="420" y="139"/>
                  </a:lnTo>
                  <a:lnTo>
                    <a:pt x="427" y="134"/>
                  </a:lnTo>
                  <a:lnTo>
                    <a:pt x="441" y="1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78" name="Freeform 30"/>
            <p:cNvSpPr>
              <a:spLocks/>
            </p:cNvSpPr>
            <p:nvPr/>
          </p:nvSpPr>
          <p:spPr bwMode="auto">
            <a:xfrm>
              <a:off x="5299075" y="4848226"/>
              <a:ext cx="534988" cy="561975"/>
            </a:xfrm>
            <a:custGeom>
              <a:avLst/>
              <a:gdLst/>
              <a:ahLst/>
              <a:cxnLst>
                <a:cxn ang="0">
                  <a:pos x="316" y="7"/>
                </a:cxn>
                <a:cxn ang="0">
                  <a:pos x="328" y="0"/>
                </a:cxn>
                <a:cxn ang="0">
                  <a:pos x="337" y="9"/>
                </a:cxn>
                <a:cxn ang="0">
                  <a:pos x="329" y="18"/>
                </a:cxn>
                <a:cxn ang="0">
                  <a:pos x="302" y="30"/>
                </a:cxn>
                <a:cxn ang="0">
                  <a:pos x="280" y="35"/>
                </a:cxn>
                <a:cxn ang="0">
                  <a:pos x="265" y="49"/>
                </a:cxn>
                <a:cxn ang="0">
                  <a:pos x="247" y="76"/>
                </a:cxn>
                <a:cxn ang="0">
                  <a:pos x="234" y="97"/>
                </a:cxn>
                <a:cxn ang="0">
                  <a:pos x="221" y="116"/>
                </a:cxn>
                <a:cxn ang="0">
                  <a:pos x="201" y="137"/>
                </a:cxn>
                <a:cxn ang="0">
                  <a:pos x="178" y="162"/>
                </a:cxn>
                <a:cxn ang="0">
                  <a:pos x="167" y="180"/>
                </a:cxn>
                <a:cxn ang="0">
                  <a:pos x="149" y="207"/>
                </a:cxn>
                <a:cxn ang="0">
                  <a:pos x="137" y="214"/>
                </a:cxn>
                <a:cxn ang="0">
                  <a:pos x="119" y="222"/>
                </a:cxn>
                <a:cxn ang="0">
                  <a:pos x="105" y="234"/>
                </a:cxn>
                <a:cxn ang="0">
                  <a:pos x="96" y="249"/>
                </a:cxn>
                <a:cxn ang="0">
                  <a:pos x="87" y="271"/>
                </a:cxn>
                <a:cxn ang="0">
                  <a:pos x="75" y="289"/>
                </a:cxn>
                <a:cxn ang="0">
                  <a:pos x="48" y="314"/>
                </a:cxn>
                <a:cxn ang="0">
                  <a:pos x="20" y="349"/>
                </a:cxn>
                <a:cxn ang="0">
                  <a:pos x="7" y="354"/>
                </a:cxn>
                <a:cxn ang="0">
                  <a:pos x="0" y="347"/>
                </a:cxn>
                <a:cxn ang="0">
                  <a:pos x="13" y="331"/>
                </a:cxn>
                <a:cxn ang="0">
                  <a:pos x="49" y="298"/>
                </a:cxn>
                <a:cxn ang="0">
                  <a:pos x="69" y="276"/>
                </a:cxn>
                <a:cxn ang="0">
                  <a:pos x="78" y="264"/>
                </a:cxn>
                <a:cxn ang="0">
                  <a:pos x="84" y="246"/>
                </a:cxn>
                <a:cxn ang="0">
                  <a:pos x="98" y="227"/>
                </a:cxn>
                <a:cxn ang="0">
                  <a:pos x="115" y="213"/>
                </a:cxn>
                <a:cxn ang="0">
                  <a:pos x="135" y="204"/>
                </a:cxn>
                <a:cxn ang="0">
                  <a:pos x="152" y="186"/>
                </a:cxn>
                <a:cxn ang="0">
                  <a:pos x="165" y="157"/>
                </a:cxn>
                <a:cxn ang="0">
                  <a:pos x="176" y="140"/>
                </a:cxn>
                <a:cxn ang="0">
                  <a:pos x="195" y="125"/>
                </a:cxn>
                <a:cxn ang="0">
                  <a:pos x="220" y="105"/>
                </a:cxn>
                <a:cxn ang="0">
                  <a:pos x="228" y="87"/>
                </a:cxn>
                <a:cxn ang="0">
                  <a:pos x="245" y="56"/>
                </a:cxn>
                <a:cxn ang="0">
                  <a:pos x="261" y="40"/>
                </a:cxn>
                <a:cxn ang="0">
                  <a:pos x="280" y="26"/>
                </a:cxn>
                <a:cxn ang="0">
                  <a:pos x="300" y="17"/>
                </a:cxn>
                <a:cxn ang="0">
                  <a:pos x="316" y="7"/>
                </a:cxn>
              </a:cxnLst>
              <a:rect l="0" t="0" r="r" b="b"/>
              <a:pathLst>
                <a:path w="337" h="354">
                  <a:moveTo>
                    <a:pt x="316" y="7"/>
                  </a:moveTo>
                  <a:lnTo>
                    <a:pt x="328" y="0"/>
                  </a:lnTo>
                  <a:lnTo>
                    <a:pt x="337" y="9"/>
                  </a:lnTo>
                  <a:lnTo>
                    <a:pt x="329" y="18"/>
                  </a:lnTo>
                  <a:lnTo>
                    <a:pt x="302" y="30"/>
                  </a:lnTo>
                  <a:lnTo>
                    <a:pt x="280" y="35"/>
                  </a:lnTo>
                  <a:lnTo>
                    <a:pt x="265" y="49"/>
                  </a:lnTo>
                  <a:lnTo>
                    <a:pt x="247" y="76"/>
                  </a:lnTo>
                  <a:lnTo>
                    <a:pt x="234" y="97"/>
                  </a:lnTo>
                  <a:lnTo>
                    <a:pt x="221" y="116"/>
                  </a:lnTo>
                  <a:lnTo>
                    <a:pt x="201" y="137"/>
                  </a:lnTo>
                  <a:lnTo>
                    <a:pt x="178" y="162"/>
                  </a:lnTo>
                  <a:lnTo>
                    <a:pt x="167" y="180"/>
                  </a:lnTo>
                  <a:lnTo>
                    <a:pt x="149" y="207"/>
                  </a:lnTo>
                  <a:lnTo>
                    <a:pt x="137" y="214"/>
                  </a:lnTo>
                  <a:lnTo>
                    <a:pt x="119" y="222"/>
                  </a:lnTo>
                  <a:lnTo>
                    <a:pt x="105" y="234"/>
                  </a:lnTo>
                  <a:lnTo>
                    <a:pt x="96" y="249"/>
                  </a:lnTo>
                  <a:lnTo>
                    <a:pt x="87" y="271"/>
                  </a:lnTo>
                  <a:lnTo>
                    <a:pt x="75" y="289"/>
                  </a:lnTo>
                  <a:lnTo>
                    <a:pt x="48" y="314"/>
                  </a:lnTo>
                  <a:lnTo>
                    <a:pt x="20" y="349"/>
                  </a:lnTo>
                  <a:lnTo>
                    <a:pt x="7" y="354"/>
                  </a:lnTo>
                  <a:lnTo>
                    <a:pt x="0" y="347"/>
                  </a:lnTo>
                  <a:lnTo>
                    <a:pt x="13" y="331"/>
                  </a:lnTo>
                  <a:lnTo>
                    <a:pt x="49" y="298"/>
                  </a:lnTo>
                  <a:lnTo>
                    <a:pt x="69" y="276"/>
                  </a:lnTo>
                  <a:lnTo>
                    <a:pt x="78" y="264"/>
                  </a:lnTo>
                  <a:lnTo>
                    <a:pt x="84" y="246"/>
                  </a:lnTo>
                  <a:lnTo>
                    <a:pt x="98" y="227"/>
                  </a:lnTo>
                  <a:lnTo>
                    <a:pt x="115" y="213"/>
                  </a:lnTo>
                  <a:lnTo>
                    <a:pt x="135" y="204"/>
                  </a:lnTo>
                  <a:lnTo>
                    <a:pt x="152" y="186"/>
                  </a:lnTo>
                  <a:lnTo>
                    <a:pt x="165" y="157"/>
                  </a:lnTo>
                  <a:lnTo>
                    <a:pt x="176" y="140"/>
                  </a:lnTo>
                  <a:lnTo>
                    <a:pt x="195" y="125"/>
                  </a:lnTo>
                  <a:lnTo>
                    <a:pt x="220" y="105"/>
                  </a:lnTo>
                  <a:lnTo>
                    <a:pt x="228" y="87"/>
                  </a:lnTo>
                  <a:lnTo>
                    <a:pt x="245" y="56"/>
                  </a:lnTo>
                  <a:lnTo>
                    <a:pt x="261" y="40"/>
                  </a:lnTo>
                  <a:lnTo>
                    <a:pt x="280" y="26"/>
                  </a:lnTo>
                  <a:lnTo>
                    <a:pt x="300" y="17"/>
                  </a:lnTo>
                  <a:lnTo>
                    <a:pt x="316" y="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79" name="Freeform 31"/>
            <p:cNvSpPr>
              <a:spLocks/>
            </p:cNvSpPr>
            <p:nvPr/>
          </p:nvSpPr>
          <p:spPr bwMode="auto">
            <a:xfrm>
              <a:off x="5683250" y="4910138"/>
              <a:ext cx="146050" cy="149225"/>
            </a:xfrm>
            <a:custGeom>
              <a:avLst/>
              <a:gdLst/>
              <a:ahLst/>
              <a:cxnLst>
                <a:cxn ang="0">
                  <a:pos x="0" y="94"/>
                </a:cxn>
                <a:cxn ang="0">
                  <a:pos x="12" y="60"/>
                </a:cxn>
                <a:cxn ang="0">
                  <a:pos x="30" y="34"/>
                </a:cxn>
                <a:cxn ang="0">
                  <a:pos x="54" y="14"/>
                </a:cxn>
                <a:cxn ang="0">
                  <a:pos x="80" y="2"/>
                </a:cxn>
                <a:cxn ang="0">
                  <a:pos x="88" y="0"/>
                </a:cxn>
                <a:cxn ang="0">
                  <a:pos x="92" y="10"/>
                </a:cxn>
                <a:cxn ang="0">
                  <a:pos x="73" y="20"/>
                </a:cxn>
                <a:cxn ang="0">
                  <a:pos x="48" y="34"/>
                </a:cxn>
                <a:cxn ang="0">
                  <a:pos x="30" y="55"/>
                </a:cxn>
                <a:cxn ang="0">
                  <a:pos x="11" y="84"/>
                </a:cxn>
                <a:cxn ang="0">
                  <a:pos x="0" y="94"/>
                </a:cxn>
              </a:cxnLst>
              <a:rect l="0" t="0" r="r" b="b"/>
              <a:pathLst>
                <a:path w="92" h="94">
                  <a:moveTo>
                    <a:pt x="0" y="94"/>
                  </a:moveTo>
                  <a:lnTo>
                    <a:pt x="12" y="60"/>
                  </a:lnTo>
                  <a:lnTo>
                    <a:pt x="30" y="34"/>
                  </a:lnTo>
                  <a:lnTo>
                    <a:pt x="54" y="14"/>
                  </a:lnTo>
                  <a:lnTo>
                    <a:pt x="80" y="2"/>
                  </a:lnTo>
                  <a:lnTo>
                    <a:pt x="88" y="0"/>
                  </a:lnTo>
                  <a:lnTo>
                    <a:pt x="92" y="10"/>
                  </a:lnTo>
                  <a:lnTo>
                    <a:pt x="73" y="20"/>
                  </a:lnTo>
                  <a:lnTo>
                    <a:pt x="48" y="34"/>
                  </a:lnTo>
                  <a:lnTo>
                    <a:pt x="30" y="55"/>
                  </a:lnTo>
                  <a:lnTo>
                    <a:pt x="11" y="84"/>
                  </a:lnTo>
                  <a:lnTo>
                    <a:pt x="0" y="9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80" name="Freeform 32"/>
            <p:cNvSpPr>
              <a:spLocks/>
            </p:cNvSpPr>
            <p:nvPr/>
          </p:nvSpPr>
          <p:spPr bwMode="auto">
            <a:xfrm>
              <a:off x="5699125" y="4959351"/>
              <a:ext cx="152400" cy="134938"/>
            </a:xfrm>
            <a:custGeom>
              <a:avLst/>
              <a:gdLst/>
              <a:ahLst/>
              <a:cxnLst>
                <a:cxn ang="0">
                  <a:pos x="31" y="51"/>
                </a:cxn>
                <a:cxn ang="0">
                  <a:pos x="67" y="17"/>
                </a:cxn>
                <a:cxn ang="0">
                  <a:pos x="88" y="0"/>
                </a:cxn>
                <a:cxn ang="0">
                  <a:pos x="96" y="8"/>
                </a:cxn>
                <a:cxn ang="0">
                  <a:pos x="69" y="36"/>
                </a:cxn>
                <a:cxn ang="0">
                  <a:pos x="22" y="70"/>
                </a:cxn>
                <a:cxn ang="0">
                  <a:pos x="0" y="85"/>
                </a:cxn>
                <a:cxn ang="0">
                  <a:pos x="31" y="51"/>
                </a:cxn>
              </a:cxnLst>
              <a:rect l="0" t="0" r="r" b="b"/>
              <a:pathLst>
                <a:path w="96" h="85">
                  <a:moveTo>
                    <a:pt x="31" y="51"/>
                  </a:moveTo>
                  <a:lnTo>
                    <a:pt x="67" y="17"/>
                  </a:lnTo>
                  <a:lnTo>
                    <a:pt x="88" y="0"/>
                  </a:lnTo>
                  <a:lnTo>
                    <a:pt x="96" y="8"/>
                  </a:lnTo>
                  <a:lnTo>
                    <a:pt x="69" y="36"/>
                  </a:lnTo>
                  <a:lnTo>
                    <a:pt x="22" y="70"/>
                  </a:lnTo>
                  <a:lnTo>
                    <a:pt x="0" y="85"/>
                  </a:lnTo>
                  <a:lnTo>
                    <a:pt x="31"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81" name="Freeform 33"/>
            <p:cNvSpPr>
              <a:spLocks/>
            </p:cNvSpPr>
            <p:nvPr/>
          </p:nvSpPr>
          <p:spPr bwMode="auto">
            <a:xfrm>
              <a:off x="5499100" y="4743451"/>
              <a:ext cx="192088" cy="87313"/>
            </a:xfrm>
            <a:custGeom>
              <a:avLst/>
              <a:gdLst/>
              <a:ahLst/>
              <a:cxnLst>
                <a:cxn ang="0">
                  <a:pos x="12" y="0"/>
                </a:cxn>
                <a:cxn ang="0">
                  <a:pos x="50" y="10"/>
                </a:cxn>
                <a:cxn ang="0">
                  <a:pos x="94" y="29"/>
                </a:cxn>
                <a:cxn ang="0">
                  <a:pos x="121" y="47"/>
                </a:cxn>
                <a:cxn ang="0">
                  <a:pos x="111" y="55"/>
                </a:cxn>
                <a:cxn ang="0">
                  <a:pos x="95" y="53"/>
                </a:cxn>
                <a:cxn ang="0">
                  <a:pos x="80" y="40"/>
                </a:cxn>
                <a:cxn ang="0">
                  <a:pos x="47" y="27"/>
                </a:cxn>
                <a:cxn ang="0">
                  <a:pos x="24" y="19"/>
                </a:cxn>
                <a:cxn ang="0">
                  <a:pos x="4" y="10"/>
                </a:cxn>
                <a:cxn ang="0">
                  <a:pos x="0" y="4"/>
                </a:cxn>
                <a:cxn ang="0">
                  <a:pos x="12" y="0"/>
                </a:cxn>
              </a:cxnLst>
              <a:rect l="0" t="0" r="r" b="b"/>
              <a:pathLst>
                <a:path w="121" h="55">
                  <a:moveTo>
                    <a:pt x="12" y="0"/>
                  </a:moveTo>
                  <a:lnTo>
                    <a:pt x="50" y="10"/>
                  </a:lnTo>
                  <a:lnTo>
                    <a:pt x="94" y="29"/>
                  </a:lnTo>
                  <a:lnTo>
                    <a:pt x="121" y="47"/>
                  </a:lnTo>
                  <a:lnTo>
                    <a:pt x="111" y="55"/>
                  </a:lnTo>
                  <a:lnTo>
                    <a:pt x="95" y="53"/>
                  </a:lnTo>
                  <a:lnTo>
                    <a:pt x="80" y="40"/>
                  </a:lnTo>
                  <a:lnTo>
                    <a:pt x="47" y="27"/>
                  </a:lnTo>
                  <a:lnTo>
                    <a:pt x="24" y="19"/>
                  </a:lnTo>
                  <a:lnTo>
                    <a:pt x="4" y="10"/>
                  </a:lnTo>
                  <a:lnTo>
                    <a:pt x="0" y="4"/>
                  </a:lnTo>
                  <a:lnTo>
                    <a:pt x="1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82" name="Freeform 34"/>
            <p:cNvSpPr>
              <a:spLocks/>
            </p:cNvSpPr>
            <p:nvPr/>
          </p:nvSpPr>
          <p:spPr bwMode="auto">
            <a:xfrm>
              <a:off x="5446713" y="4806951"/>
              <a:ext cx="192088" cy="87313"/>
            </a:xfrm>
            <a:custGeom>
              <a:avLst/>
              <a:gdLst/>
              <a:ahLst/>
              <a:cxnLst>
                <a:cxn ang="0">
                  <a:pos x="12" y="0"/>
                </a:cxn>
                <a:cxn ang="0">
                  <a:pos x="50" y="9"/>
                </a:cxn>
                <a:cxn ang="0">
                  <a:pos x="94" y="29"/>
                </a:cxn>
                <a:cxn ang="0">
                  <a:pos x="121" y="47"/>
                </a:cxn>
                <a:cxn ang="0">
                  <a:pos x="111" y="55"/>
                </a:cxn>
                <a:cxn ang="0">
                  <a:pos x="95" y="53"/>
                </a:cxn>
                <a:cxn ang="0">
                  <a:pos x="81" y="40"/>
                </a:cxn>
                <a:cxn ang="0">
                  <a:pos x="47" y="27"/>
                </a:cxn>
                <a:cxn ang="0">
                  <a:pos x="24" y="19"/>
                </a:cxn>
                <a:cxn ang="0">
                  <a:pos x="4" y="9"/>
                </a:cxn>
                <a:cxn ang="0">
                  <a:pos x="0" y="4"/>
                </a:cxn>
                <a:cxn ang="0">
                  <a:pos x="12" y="0"/>
                </a:cxn>
              </a:cxnLst>
              <a:rect l="0" t="0" r="r" b="b"/>
              <a:pathLst>
                <a:path w="121" h="55">
                  <a:moveTo>
                    <a:pt x="12" y="0"/>
                  </a:moveTo>
                  <a:lnTo>
                    <a:pt x="50" y="9"/>
                  </a:lnTo>
                  <a:lnTo>
                    <a:pt x="94" y="29"/>
                  </a:lnTo>
                  <a:lnTo>
                    <a:pt x="121" y="47"/>
                  </a:lnTo>
                  <a:lnTo>
                    <a:pt x="111" y="55"/>
                  </a:lnTo>
                  <a:lnTo>
                    <a:pt x="95" y="53"/>
                  </a:lnTo>
                  <a:lnTo>
                    <a:pt x="81" y="40"/>
                  </a:lnTo>
                  <a:lnTo>
                    <a:pt x="47" y="27"/>
                  </a:lnTo>
                  <a:lnTo>
                    <a:pt x="24" y="19"/>
                  </a:lnTo>
                  <a:lnTo>
                    <a:pt x="4" y="9"/>
                  </a:lnTo>
                  <a:lnTo>
                    <a:pt x="0" y="4"/>
                  </a:lnTo>
                  <a:lnTo>
                    <a:pt x="1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83" name="Freeform 35"/>
            <p:cNvSpPr>
              <a:spLocks/>
            </p:cNvSpPr>
            <p:nvPr/>
          </p:nvSpPr>
          <p:spPr bwMode="auto">
            <a:xfrm>
              <a:off x="5403850" y="4864101"/>
              <a:ext cx="193675" cy="87313"/>
            </a:xfrm>
            <a:custGeom>
              <a:avLst/>
              <a:gdLst/>
              <a:ahLst/>
              <a:cxnLst>
                <a:cxn ang="0">
                  <a:pos x="12" y="0"/>
                </a:cxn>
                <a:cxn ang="0">
                  <a:pos x="51" y="10"/>
                </a:cxn>
                <a:cxn ang="0">
                  <a:pos x="95" y="29"/>
                </a:cxn>
                <a:cxn ang="0">
                  <a:pos x="122" y="47"/>
                </a:cxn>
                <a:cxn ang="0">
                  <a:pos x="112" y="55"/>
                </a:cxn>
                <a:cxn ang="0">
                  <a:pos x="96" y="53"/>
                </a:cxn>
                <a:cxn ang="0">
                  <a:pos x="81" y="40"/>
                </a:cxn>
                <a:cxn ang="0">
                  <a:pos x="48" y="27"/>
                </a:cxn>
                <a:cxn ang="0">
                  <a:pos x="24" y="19"/>
                </a:cxn>
                <a:cxn ang="0">
                  <a:pos x="5" y="10"/>
                </a:cxn>
                <a:cxn ang="0">
                  <a:pos x="0" y="4"/>
                </a:cxn>
                <a:cxn ang="0">
                  <a:pos x="12" y="0"/>
                </a:cxn>
              </a:cxnLst>
              <a:rect l="0" t="0" r="r" b="b"/>
              <a:pathLst>
                <a:path w="122" h="55">
                  <a:moveTo>
                    <a:pt x="12" y="0"/>
                  </a:moveTo>
                  <a:lnTo>
                    <a:pt x="51" y="10"/>
                  </a:lnTo>
                  <a:lnTo>
                    <a:pt x="95" y="29"/>
                  </a:lnTo>
                  <a:lnTo>
                    <a:pt x="122" y="47"/>
                  </a:lnTo>
                  <a:lnTo>
                    <a:pt x="112" y="55"/>
                  </a:lnTo>
                  <a:lnTo>
                    <a:pt x="96" y="53"/>
                  </a:lnTo>
                  <a:lnTo>
                    <a:pt x="81" y="40"/>
                  </a:lnTo>
                  <a:lnTo>
                    <a:pt x="48" y="27"/>
                  </a:lnTo>
                  <a:lnTo>
                    <a:pt x="24" y="19"/>
                  </a:lnTo>
                  <a:lnTo>
                    <a:pt x="5" y="10"/>
                  </a:lnTo>
                  <a:lnTo>
                    <a:pt x="0" y="4"/>
                  </a:lnTo>
                  <a:lnTo>
                    <a:pt x="1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84" name="Freeform 36"/>
            <p:cNvSpPr>
              <a:spLocks/>
            </p:cNvSpPr>
            <p:nvPr/>
          </p:nvSpPr>
          <p:spPr bwMode="auto">
            <a:xfrm>
              <a:off x="5345113" y="4927601"/>
              <a:ext cx="192088" cy="87313"/>
            </a:xfrm>
            <a:custGeom>
              <a:avLst/>
              <a:gdLst/>
              <a:ahLst/>
              <a:cxnLst>
                <a:cxn ang="0">
                  <a:pos x="12" y="0"/>
                </a:cxn>
                <a:cxn ang="0">
                  <a:pos x="50" y="10"/>
                </a:cxn>
                <a:cxn ang="0">
                  <a:pos x="94" y="30"/>
                </a:cxn>
                <a:cxn ang="0">
                  <a:pos x="121" y="48"/>
                </a:cxn>
                <a:cxn ang="0">
                  <a:pos x="112" y="55"/>
                </a:cxn>
                <a:cxn ang="0">
                  <a:pos x="95" y="54"/>
                </a:cxn>
                <a:cxn ang="0">
                  <a:pos x="81" y="41"/>
                </a:cxn>
                <a:cxn ang="0">
                  <a:pos x="47" y="27"/>
                </a:cxn>
                <a:cxn ang="0">
                  <a:pos x="24" y="20"/>
                </a:cxn>
                <a:cxn ang="0">
                  <a:pos x="5" y="10"/>
                </a:cxn>
                <a:cxn ang="0">
                  <a:pos x="0" y="5"/>
                </a:cxn>
                <a:cxn ang="0">
                  <a:pos x="12" y="0"/>
                </a:cxn>
              </a:cxnLst>
              <a:rect l="0" t="0" r="r" b="b"/>
              <a:pathLst>
                <a:path w="121" h="55">
                  <a:moveTo>
                    <a:pt x="12" y="0"/>
                  </a:moveTo>
                  <a:lnTo>
                    <a:pt x="50" y="10"/>
                  </a:lnTo>
                  <a:lnTo>
                    <a:pt x="94" y="30"/>
                  </a:lnTo>
                  <a:lnTo>
                    <a:pt x="121" y="48"/>
                  </a:lnTo>
                  <a:lnTo>
                    <a:pt x="112" y="55"/>
                  </a:lnTo>
                  <a:lnTo>
                    <a:pt x="95" y="54"/>
                  </a:lnTo>
                  <a:lnTo>
                    <a:pt x="81" y="41"/>
                  </a:lnTo>
                  <a:lnTo>
                    <a:pt x="47" y="27"/>
                  </a:lnTo>
                  <a:lnTo>
                    <a:pt x="24" y="20"/>
                  </a:lnTo>
                  <a:lnTo>
                    <a:pt x="5" y="10"/>
                  </a:lnTo>
                  <a:lnTo>
                    <a:pt x="0" y="5"/>
                  </a:lnTo>
                  <a:lnTo>
                    <a:pt x="1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85" name="Freeform 37"/>
            <p:cNvSpPr>
              <a:spLocks/>
            </p:cNvSpPr>
            <p:nvPr/>
          </p:nvSpPr>
          <p:spPr bwMode="auto">
            <a:xfrm>
              <a:off x="5291138" y="4999038"/>
              <a:ext cx="193675" cy="87313"/>
            </a:xfrm>
            <a:custGeom>
              <a:avLst/>
              <a:gdLst/>
              <a:ahLst/>
              <a:cxnLst>
                <a:cxn ang="0">
                  <a:pos x="12" y="0"/>
                </a:cxn>
                <a:cxn ang="0">
                  <a:pos x="51" y="10"/>
                </a:cxn>
                <a:cxn ang="0">
                  <a:pos x="95" y="30"/>
                </a:cxn>
                <a:cxn ang="0">
                  <a:pos x="122" y="48"/>
                </a:cxn>
                <a:cxn ang="0">
                  <a:pos x="112" y="55"/>
                </a:cxn>
                <a:cxn ang="0">
                  <a:pos x="95" y="54"/>
                </a:cxn>
                <a:cxn ang="0">
                  <a:pos x="81" y="41"/>
                </a:cxn>
                <a:cxn ang="0">
                  <a:pos x="48" y="27"/>
                </a:cxn>
                <a:cxn ang="0">
                  <a:pos x="24" y="20"/>
                </a:cxn>
                <a:cxn ang="0">
                  <a:pos x="5" y="10"/>
                </a:cxn>
                <a:cxn ang="0">
                  <a:pos x="0" y="5"/>
                </a:cxn>
                <a:cxn ang="0">
                  <a:pos x="12" y="0"/>
                </a:cxn>
              </a:cxnLst>
              <a:rect l="0" t="0" r="r" b="b"/>
              <a:pathLst>
                <a:path w="122" h="55">
                  <a:moveTo>
                    <a:pt x="12" y="0"/>
                  </a:moveTo>
                  <a:lnTo>
                    <a:pt x="51" y="10"/>
                  </a:lnTo>
                  <a:lnTo>
                    <a:pt x="95" y="30"/>
                  </a:lnTo>
                  <a:lnTo>
                    <a:pt x="122" y="48"/>
                  </a:lnTo>
                  <a:lnTo>
                    <a:pt x="112" y="55"/>
                  </a:lnTo>
                  <a:lnTo>
                    <a:pt x="95" y="54"/>
                  </a:lnTo>
                  <a:lnTo>
                    <a:pt x="81" y="41"/>
                  </a:lnTo>
                  <a:lnTo>
                    <a:pt x="48" y="27"/>
                  </a:lnTo>
                  <a:lnTo>
                    <a:pt x="24" y="20"/>
                  </a:lnTo>
                  <a:lnTo>
                    <a:pt x="5" y="10"/>
                  </a:lnTo>
                  <a:lnTo>
                    <a:pt x="0" y="5"/>
                  </a:lnTo>
                  <a:lnTo>
                    <a:pt x="1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86" name="Freeform 38"/>
            <p:cNvSpPr>
              <a:spLocks/>
            </p:cNvSpPr>
            <p:nvPr/>
          </p:nvSpPr>
          <p:spPr bwMode="auto">
            <a:xfrm>
              <a:off x="5114925" y="4846638"/>
              <a:ext cx="192088" cy="85725"/>
            </a:xfrm>
            <a:custGeom>
              <a:avLst/>
              <a:gdLst/>
              <a:ahLst/>
              <a:cxnLst>
                <a:cxn ang="0">
                  <a:pos x="12" y="0"/>
                </a:cxn>
                <a:cxn ang="0">
                  <a:pos x="50" y="9"/>
                </a:cxn>
                <a:cxn ang="0">
                  <a:pos x="94" y="29"/>
                </a:cxn>
                <a:cxn ang="0">
                  <a:pos x="121" y="47"/>
                </a:cxn>
                <a:cxn ang="0">
                  <a:pos x="111" y="54"/>
                </a:cxn>
                <a:cxn ang="0">
                  <a:pos x="95" y="53"/>
                </a:cxn>
                <a:cxn ang="0">
                  <a:pos x="81" y="40"/>
                </a:cxn>
                <a:cxn ang="0">
                  <a:pos x="47" y="27"/>
                </a:cxn>
                <a:cxn ang="0">
                  <a:pos x="24" y="19"/>
                </a:cxn>
                <a:cxn ang="0">
                  <a:pos x="4" y="9"/>
                </a:cxn>
                <a:cxn ang="0">
                  <a:pos x="0" y="4"/>
                </a:cxn>
                <a:cxn ang="0">
                  <a:pos x="12" y="0"/>
                </a:cxn>
              </a:cxnLst>
              <a:rect l="0" t="0" r="r" b="b"/>
              <a:pathLst>
                <a:path w="121" h="54">
                  <a:moveTo>
                    <a:pt x="12" y="0"/>
                  </a:moveTo>
                  <a:lnTo>
                    <a:pt x="50" y="9"/>
                  </a:lnTo>
                  <a:lnTo>
                    <a:pt x="94" y="29"/>
                  </a:lnTo>
                  <a:lnTo>
                    <a:pt x="121" y="47"/>
                  </a:lnTo>
                  <a:lnTo>
                    <a:pt x="111" y="54"/>
                  </a:lnTo>
                  <a:lnTo>
                    <a:pt x="95" y="53"/>
                  </a:lnTo>
                  <a:lnTo>
                    <a:pt x="81" y="40"/>
                  </a:lnTo>
                  <a:lnTo>
                    <a:pt x="47" y="27"/>
                  </a:lnTo>
                  <a:lnTo>
                    <a:pt x="24" y="19"/>
                  </a:lnTo>
                  <a:lnTo>
                    <a:pt x="4" y="9"/>
                  </a:lnTo>
                  <a:lnTo>
                    <a:pt x="0" y="4"/>
                  </a:lnTo>
                  <a:lnTo>
                    <a:pt x="1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87" name="Freeform 39"/>
            <p:cNvSpPr>
              <a:spLocks/>
            </p:cNvSpPr>
            <p:nvPr/>
          </p:nvSpPr>
          <p:spPr bwMode="auto">
            <a:xfrm>
              <a:off x="5065713" y="4918076"/>
              <a:ext cx="192088" cy="87313"/>
            </a:xfrm>
            <a:custGeom>
              <a:avLst/>
              <a:gdLst/>
              <a:ahLst/>
              <a:cxnLst>
                <a:cxn ang="0">
                  <a:pos x="12" y="0"/>
                </a:cxn>
                <a:cxn ang="0">
                  <a:pos x="50" y="10"/>
                </a:cxn>
                <a:cxn ang="0">
                  <a:pos x="94" y="30"/>
                </a:cxn>
                <a:cxn ang="0">
                  <a:pos x="121" y="48"/>
                </a:cxn>
                <a:cxn ang="0">
                  <a:pos x="112" y="55"/>
                </a:cxn>
                <a:cxn ang="0">
                  <a:pos x="95" y="54"/>
                </a:cxn>
                <a:cxn ang="0">
                  <a:pos x="81" y="41"/>
                </a:cxn>
                <a:cxn ang="0">
                  <a:pos x="47" y="27"/>
                </a:cxn>
                <a:cxn ang="0">
                  <a:pos x="24" y="20"/>
                </a:cxn>
                <a:cxn ang="0">
                  <a:pos x="5" y="10"/>
                </a:cxn>
                <a:cxn ang="0">
                  <a:pos x="0" y="5"/>
                </a:cxn>
                <a:cxn ang="0">
                  <a:pos x="12" y="0"/>
                </a:cxn>
              </a:cxnLst>
              <a:rect l="0" t="0" r="r" b="b"/>
              <a:pathLst>
                <a:path w="121" h="55">
                  <a:moveTo>
                    <a:pt x="12" y="0"/>
                  </a:moveTo>
                  <a:lnTo>
                    <a:pt x="50" y="10"/>
                  </a:lnTo>
                  <a:lnTo>
                    <a:pt x="94" y="30"/>
                  </a:lnTo>
                  <a:lnTo>
                    <a:pt x="121" y="48"/>
                  </a:lnTo>
                  <a:lnTo>
                    <a:pt x="112" y="55"/>
                  </a:lnTo>
                  <a:lnTo>
                    <a:pt x="95" y="54"/>
                  </a:lnTo>
                  <a:lnTo>
                    <a:pt x="81" y="41"/>
                  </a:lnTo>
                  <a:lnTo>
                    <a:pt x="47" y="27"/>
                  </a:lnTo>
                  <a:lnTo>
                    <a:pt x="24" y="20"/>
                  </a:lnTo>
                  <a:lnTo>
                    <a:pt x="5" y="10"/>
                  </a:lnTo>
                  <a:lnTo>
                    <a:pt x="0" y="5"/>
                  </a:lnTo>
                  <a:lnTo>
                    <a:pt x="1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88" name="Freeform 40"/>
            <p:cNvSpPr>
              <a:spLocks/>
            </p:cNvSpPr>
            <p:nvPr/>
          </p:nvSpPr>
          <p:spPr bwMode="auto">
            <a:xfrm>
              <a:off x="5002213" y="4984751"/>
              <a:ext cx="192088" cy="85725"/>
            </a:xfrm>
            <a:custGeom>
              <a:avLst/>
              <a:gdLst/>
              <a:ahLst/>
              <a:cxnLst>
                <a:cxn ang="0">
                  <a:pos x="12" y="0"/>
                </a:cxn>
                <a:cxn ang="0">
                  <a:pos x="50" y="9"/>
                </a:cxn>
                <a:cxn ang="0">
                  <a:pos x="94" y="29"/>
                </a:cxn>
                <a:cxn ang="0">
                  <a:pos x="121" y="47"/>
                </a:cxn>
                <a:cxn ang="0">
                  <a:pos x="111" y="54"/>
                </a:cxn>
                <a:cxn ang="0">
                  <a:pos x="95" y="53"/>
                </a:cxn>
                <a:cxn ang="0">
                  <a:pos x="81" y="40"/>
                </a:cxn>
                <a:cxn ang="0">
                  <a:pos x="47" y="27"/>
                </a:cxn>
                <a:cxn ang="0">
                  <a:pos x="24" y="19"/>
                </a:cxn>
                <a:cxn ang="0">
                  <a:pos x="4" y="9"/>
                </a:cxn>
                <a:cxn ang="0">
                  <a:pos x="0" y="4"/>
                </a:cxn>
                <a:cxn ang="0">
                  <a:pos x="12" y="0"/>
                </a:cxn>
              </a:cxnLst>
              <a:rect l="0" t="0" r="r" b="b"/>
              <a:pathLst>
                <a:path w="121" h="54">
                  <a:moveTo>
                    <a:pt x="12" y="0"/>
                  </a:moveTo>
                  <a:lnTo>
                    <a:pt x="50" y="9"/>
                  </a:lnTo>
                  <a:lnTo>
                    <a:pt x="94" y="29"/>
                  </a:lnTo>
                  <a:lnTo>
                    <a:pt x="121" y="47"/>
                  </a:lnTo>
                  <a:lnTo>
                    <a:pt x="111" y="54"/>
                  </a:lnTo>
                  <a:lnTo>
                    <a:pt x="95" y="53"/>
                  </a:lnTo>
                  <a:lnTo>
                    <a:pt x="81" y="40"/>
                  </a:lnTo>
                  <a:lnTo>
                    <a:pt x="47" y="27"/>
                  </a:lnTo>
                  <a:lnTo>
                    <a:pt x="24" y="19"/>
                  </a:lnTo>
                  <a:lnTo>
                    <a:pt x="4" y="9"/>
                  </a:lnTo>
                  <a:lnTo>
                    <a:pt x="0" y="4"/>
                  </a:lnTo>
                  <a:lnTo>
                    <a:pt x="1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89" name="Freeform 41"/>
            <p:cNvSpPr>
              <a:spLocks/>
            </p:cNvSpPr>
            <p:nvPr/>
          </p:nvSpPr>
          <p:spPr bwMode="auto">
            <a:xfrm>
              <a:off x="4948238" y="5046663"/>
              <a:ext cx="192088" cy="87313"/>
            </a:xfrm>
            <a:custGeom>
              <a:avLst/>
              <a:gdLst/>
              <a:ahLst/>
              <a:cxnLst>
                <a:cxn ang="0">
                  <a:pos x="12" y="0"/>
                </a:cxn>
                <a:cxn ang="0">
                  <a:pos x="50" y="10"/>
                </a:cxn>
                <a:cxn ang="0">
                  <a:pos x="94" y="30"/>
                </a:cxn>
                <a:cxn ang="0">
                  <a:pos x="121" y="48"/>
                </a:cxn>
                <a:cxn ang="0">
                  <a:pos x="112" y="55"/>
                </a:cxn>
                <a:cxn ang="0">
                  <a:pos x="95" y="54"/>
                </a:cxn>
                <a:cxn ang="0">
                  <a:pos x="81" y="41"/>
                </a:cxn>
                <a:cxn ang="0">
                  <a:pos x="47" y="27"/>
                </a:cxn>
                <a:cxn ang="0">
                  <a:pos x="24" y="20"/>
                </a:cxn>
                <a:cxn ang="0">
                  <a:pos x="5" y="10"/>
                </a:cxn>
                <a:cxn ang="0">
                  <a:pos x="0" y="5"/>
                </a:cxn>
                <a:cxn ang="0">
                  <a:pos x="12" y="0"/>
                </a:cxn>
              </a:cxnLst>
              <a:rect l="0" t="0" r="r" b="b"/>
              <a:pathLst>
                <a:path w="121" h="55">
                  <a:moveTo>
                    <a:pt x="12" y="0"/>
                  </a:moveTo>
                  <a:lnTo>
                    <a:pt x="50" y="10"/>
                  </a:lnTo>
                  <a:lnTo>
                    <a:pt x="94" y="30"/>
                  </a:lnTo>
                  <a:lnTo>
                    <a:pt x="121" y="48"/>
                  </a:lnTo>
                  <a:lnTo>
                    <a:pt x="112" y="55"/>
                  </a:lnTo>
                  <a:lnTo>
                    <a:pt x="95" y="54"/>
                  </a:lnTo>
                  <a:lnTo>
                    <a:pt x="81" y="41"/>
                  </a:lnTo>
                  <a:lnTo>
                    <a:pt x="47" y="27"/>
                  </a:lnTo>
                  <a:lnTo>
                    <a:pt x="24" y="20"/>
                  </a:lnTo>
                  <a:lnTo>
                    <a:pt x="5" y="10"/>
                  </a:lnTo>
                  <a:lnTo>
                    <a:pt x="0" y="5"/>
                  </a:lnTo>
                  <a:lnTo>
                    <a:pt x="1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90" name="Freeform 42"/>
            <p:cNvSpPr>
              <a:spLocks/>
            </p:cNvSpPr>
            <p:nvPr/>
          </p:nvSpPr>
          <p:spPr bwMode="auto">
            <a:xfrm>
              <a:off x="4881563" y="5110163"/>
              <a:ext cx="192088" cy="87313"/>
            </a:xfrm>
            <a:custGeom>
              <a:avLst/>
              <a:gdLst/>
              <a:ahLst/>
              <a:cxnLst>
                <a:cxn ang="0">
                  <a:pos x="12" y="0"/>
                </a:cxn>
                <a:cxn ang="0">
                  <a:pos x="50" y="10"/>
                </a:cxn>
                <a:cxn ang="0">
                  <a:pos x="94" y="30"/>
                </a:cxn>
                <a:cxn ang="0">
                  <a:pos x="121" y="48"/>
                </a:cxn>
                <a:cxn ang="0">
                  <a:pos x="112" y="55"/>
                </a:cxn>
                <a:cxn ang="0">
                  <a:pos x="95" y="54"/>
                </a:cxn>
                <a:cxn ang="0">
                  <a:pos x="81" y="41"/>
                </a:cxn>
                <a:cxn ang="0">
                  <a:pos x="47" y="27"/>
                </a:cxn>
                <a:cxn ang="0">
                  <a:pos x="24" y="20"/>
                </a:cxn>
                <a:cxn ang="0">
                  <a:pos x="5" y="10"/>
                </a:cxn>
                <a:cxn ang="0">
                  <a:pos x="0" y="5"/>
                </a:cxn>
                <a:cxn ang="0">
                  <a:pos x="12" y="0"/>
                </a:cxn>
              </a:cxnLst>
              <a:rect l="0" t="0" r="r" b="b"/>
              <a:pathLst>
                <a:path w="121" h="55">
                  <a:moveTo>
                    <a:pt x="12" y="0"/>
                  </a:moveTo>
                  <a:lnTo>
                    <a:pt x="50" y="10"/>
                  </a:lnTo>
                  <a:lnTo>
                    <a:pt x="94" y="30"/>
                  </a:lnTo>
                  <a:lnTo>
                    <a:pt x="121" y="48"/>
                  </a:lnTo>
                  <a:lnTo>
                    <a:pt x="112" y="55"/>
                  </a:lnTo>
                  <a:lnTo>
                    <a:pt x="95" y="54"/>
                  </a:lnTo>
                  <a:lnTo>
                    <a:pt x="81" y="41"/>
                  </a:lnTo>
                  <a:lnTo>
                    <a:pt x="47" y="27"/>
                  </a:lnTo>
                  <a:lnTo>
                    <a:pt x="24" y="20"/>
                  </a:lnTo>
                  <a:lnTo>
                    <a:pt x="5" y="10"/>
                  </a:lnTo>
                  <a:lnTo>
                    <a:pt x="0" y="5"/>
                  </a:lnTo>
                  <a:lnTo>
                    <a:pt x="1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91" name="Freeform 43"/>
            <p:cNvSpPr>
              <a:spLocks/>
            </p:cNvSpPr>
            <p:nvPr/>
          </p:nvSpPr>
          <p:spPr bwMode="auto">
            <a:xfrm>
              <a:off x="5126038" y="5070476"/>
              <a:ext cx="279400" cy="141288"/>
            </a:xfrm>
            <a:custGeom>
              <a:avLst/>
              <a:gdLst/>
              <a:ahLst/>
              <a:cxnLst>
                <a:cxn ang="0">
                  <a:pos x="0" y="82"/>
                </a:cxn>
                <a:cxn ang="0">
                  <a:pos x="31" y="49"/>
                </a:cxn>
                <a:cxn ang="0">
                  <a:pos x="60" y="27"/>
                </a:cxn>
                <a:cxn ang="0">
                  <a:pos x="83" y="10"/>
                </a:cxn>
                <a:cxn ang="0">
                  <a:pos x="96" y="0"/>
                </a:cxn>
                <a:cxn ang="0">
                  <a:pos x="108" y="4"/>
                </a:cxn>
                <a:cxn ang="0">
                  <a:pos x="127" y="14"/>
                </a:cxn>
                <a:cxn ang="0">
                  <a:pos x="162" y="29"/>
                </a:cxn>
                <a:cxn ang="0">
                  <a:pos x="173" y="37"/>
                </a:cxn>
                <a:cxn ang="0">
                  <a:pos x="176" y="49"/>
                </a:cxn>
                <a:cxn ang="0">
                  <a:pos x="161" y="66"/>
                </a:cxn>
                <a:cxn ang="0">
                  <a:pos x="161" y="53"/>
                </a:cxn>
                <a:cxn ang="0">
                  <a:pos x="155" y="42"/>
                </a:cxn>
                <a:cxn ang="0">
                  <a:pos x="134" y="32"/>
                </a:cxn>
                <a:cxn ang="0">
                  <a:pos x="111" y="22"/>
                </a:cxn>
                <a:cxn ang="0">
                  <a:pos x="100" y="12"/>
                </a:cxn>
                <a:cxn ang="0">
                  <a:pos x="75" y="25"/>
                </a:cxn>
                <a:cxn ang="0">
                  <a:pos x="52" y="46"/>
                </a:cxn>
                <a:cxn ang="0">
                  <a:pos x="30" y="68"/>
                </a:cxn>
                <a:cxn ang="0">
                  <a:pos x="15" y="89"/>
                </a:cxn>
                <a:cxn ang="0">
                  <a:pos x="0" y="82"/>
                </a:cxn>
              </a:cxnLst>
              <a:rect l="0" t="0" r="r" b="b"/>
              <a:pathLst>
                <a:path w="176" h="89">
                  <a:moveTo>
                    <a:pt x="0" y="82"/>
                  </a:moveTo>
                  <a:lnTo>
                    <a:pt x="31" y="49"/>
                  </a:lnTo>
                  <a:lnTo>
                    <a:pt x="60" y="27"/>
                  </a:lnTo>
                  <a:lnTo>
                    <a:pt x="83" y="10"/>
                  </a:lnTo>
                  <a:lnTo>
                    <a:pt x="96" y="0"/>
                  </a:lnTo>
                  <a:lnTo>
                    <a:pt x="108" y="4"/>
                  </a:lnTo>
                  <a:lnTo>
                    <a:pt x="127" y="14"/>
                  </a:lnTo>
                  <a:lnTo>
                    <a:pt x="162" y="29"/>
                  </a:lnTo>
                  <a:lnTo>
                    <a:pt x="173" y="37"/>
                  </a:lnTo>
                  <a:lnTo>
                    <a:pt x="176" y="49"/>
                  </a:lnTo>
                  <a:lnTo>
                    <a:pt x="161" y="66"/>
                  </a:lnTo>
                  <a:lnTo>
                    <a:pt x="161" y="53"/>
                  </a:lnTo>
                  <a:lnTo>
                    <a:pt x="155" y="42"/>
                  </a:lnTo>
                  <a:lnTo>
                    <a:pt x="134" y="32"/>
                  </a:lnTo>
                  <a:lnTo>
                    <a:pt x="111" y="22"/>
                  </a:lnTo>
                  <a:lnTo>
                    <a:pt x="100" y="12"/>
                  </a:lnTo>
                  <a:lnTo>
                    <a:pt x="75" y="25"/>
                  </a:lnTo>
                  <a:lnTo>
                    <a:pt x="52" y="46"/>
                  </a:lnTo>
                  <a:lnTo>
                    <a:pt x="30" y="68"/>
                  </a:lnTo>
                  <a:lnTo>
                    <a:pt x="15" y="89"/>
                  </a:lnTo>
                  <a:lnTo>
                    <a:pt x="0" y="8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92" name="Freeform 44"/>
            <p:cNvSpPr>
              <a:spLocks/>
            </p:cNvSpPr>
            <p:nvPr/>
          </p:nvSpPr>
          <p:spPr bwMode="auto">
            <a:xfrm>
              <a:off x="5124450" y="5124451"/>
              <a:ext cx="277813" cy="171450"/>
            </a:xfrm>
            <a:custGeom>
              <a:avLst/>
              <a:gdLst/>
              <a:ahLst/>
              <a:cxnLst>
                <a:cxn ang="0">
                  <a:pos x="5" y="45"/>
                </a:cxn>
                <a:cxn ang="0">
                  <a:pos x="0" y="54"/>
                </a:cxn>
                <a:cxn ang="0">
                  <a:pos x="9" y="59"/>
                </a:cxn>
                <a:cxn ang="0">
                  <a:pos x="28" y="67"/>
                </a:cxn>
                <a:cxn ang="0">
                  <a:pos x="53" y="81"/>
                </a:cxn>
                <a:cxn ang="0">
                  <a:pos x="81" y="102"/>
                </a:cxn>
                <a:cxn ang="0">
                  <a:pos x="90" y="108"/>
                </a:cxn>
                <a:cxn ang="0">
                  <a:pos x="100" y="105"/>
                </a:cxn>
                <a:cxn ang="0">
                  <a:pos x="109" y="90"/>
                </a:cxn>
                <a:cxn ang="0">
                  <a:pos x="135" y="65"/>
                </a:cxn>
                <a:cxn ang="0">
                  <a:pos x="162" y="36"/>
                </a:cxn>
                <a:cxn ang="0">
                  <a:pos x="175" y="24"/>
                </a:cxn>
                <a:cxn ang="0">
                  <a:pos x="175" y="16"/>
                </a:cxn>
                <a:cxn ang="0">
                  <a:pos x="173" y="9"/>
                </a:cxn>
                <a:cxn ang="0">
                  <a:pos x="165" y="0"/>
                </a:cxn>
                <a:cxn ang="0">
                  <a:pos x="160" y="19"/>
                </a:cxn>
                <a:cxn ang="0">
                  <a:pos x="145" y="40"/>
                </a:cxn>
                <a:cxn ang="0">
                  <a:pos x="119" y="64"/>
                </a:cxn>
                <a:cxn ang="0">
                  <a:pos x="97" y="81"/>
                </a:cxn>
                <a:cxn ang="0">
                  <a:pos x="84" y="88"/>
                </a:cxn>
                <a:cxn ang="0">
                  <a:pos x="68" y="77"/>
                </a:cxn>
                <a:cxn ang="0">
                  <a:pos x="45" y="63"/>
                </a:cxn>
                <a:cxn ang="0">
                  <a:pos x="26" y="52"/>
                </a:cxn>
                <a:cxn ang="0">
                  <a:pos x="5" y="45"/>
                </a:cxn>
              </a:cxnLst>
              <a:rect l="0" t="0" r="r" b="b"/>
              <a:pathLst>
                <a:path w="175" h="108">
                  <a:moveTo>
                    <a:pt x="5" y="45"/>
                  </a:moveTo>
                  <a:lnTo>
                    <a:pt x="0" y="54"/>
                  </a:lnTo>
                  <a:lnTo>
                    <a:pt x="9" y="59"/>
                  </a:lnTo>
                  <a:lnTo>
                    <a:pt x="28" y="67"/>
                  </a:lnTo>
                  <a:lnTo>
                    <a:pt x="53" y="81"/>
                  </a:lnTo>
                  <a:lnTo>
                    <a:pt x="81" y="102"/>
                  </a:lnTo>
                  <a:lnTo>
                    <a:pt x="90" y="108"/>
                  </a:lnTo>
                  <a:lnTo>
                    <a:pt x="100" y="105"/>
                  </a:lnTo>
                  <a:lnTo>
                    <a:pt x="109" y="90"/>
                  </a:lnTo>
                  <a:lnTo>
                    <a:pt x="135" y="65"/>
                  </a:lnTo>
                  <a:lnTo>
                    <a:pt x="162" y="36"/>
                  </a:lnTo>
                  <a:lnTo>
                    <a:pt x="175" y="24"/>
                  </a:lnTo>
                  <a:lnTo>
                    <a:pt x="175" y="16"/>
                  </a:lnTo>
                  <a:lnTo>
                    <a:pt x="173" y="9"/>
                  </a:lnTo>
                  <a:lnTo>
                    <a:pt x="165" y="0"/>
                  </a:lnTo>
                  <a:lnTo>
                    <a:pt x="160" y="19"/>
                  </a:lnTo>
                  <a:lnTo>
                    <a:pt x="145" y="40"/>
                  </a:lnTo>
                  <a:lnTo>
                    <a:pt x="119" y="64"/>
                  </a:lnTo>
                  <a:lnTo>
                    <a:pt x="97" y="81"/>
                  </a:lnTo>
                  <a:lnTo>
                    <a:pt x="84" y="88"/>
                  </a:lnTo>
                  <a:lnTo>
                    <a:pt x="68" y="77"/>
                  </a:lnTo>
                  <a:lnTo>
                    <a:pt x="45" y="63"/>
                  </a:lnTo>
                  <a:lnTo>
                    <a:pt x="26" y="52"/>
                  </a:lnTo>
                  <a:lnTo>
                    <a:pt x="5" y="4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93" name="Freeform 45"/>
            <p:cNvSpPr>
              <a:spLocks/>
            </p:cNvSpPr>
            <p:nvPr/>
          </p:nvSpPr>
          <p:spPr bwMode="auto">
            <a:xfrm>
              <a:off x="5253038" y="4683126"/>
              <a:ext cx="173038" cy="168275"/>
            </a:xfrm>
            <a:custGeom>
              <a:avLst/>
              <a:gdLst/>
              <a:ahLst/>
              <a:cxnLst>
                <a:cxn ang="0">
                  <a:pos x="12" y="0"/>
                </a:cxn>
                <a:cxn ang="0">
                  <a:pos x="40" y="3"/>
                </a:cxn>
                <a:cxn ang="0">
                  <a:pos x="79" y="11"/>
                </a:cxn>
                <a:cxn ang="0">
                  <a:pos x="101" y="15"/>
                </a:cxn>
                <a:cxn ang="0">
                  <a:pos x="109" y="30"/>
                </a:cxn>
                <a:cxn ang="0">
                  <a:pos x="103" y="42"/>
                </a:cxn>
                <a:cxn ang="0">
                  <a:pos x="88" y="54"/>
                </a:cxn>
                <a:cxn ang="0">
                  <a:pos x="52" y="85"/>
                </a:cxn>
                <a:cxn ang="0">
                  <a:pos x="31" y="106"/>
                </a:cxn>
                <a:cxn ang="0">
                  <a:pos x="21" y="104"/>
                </a:cxn>
                <a:cxn ang="0">
                  <a:pos x="21" y="99"/>
                </a:cxn>
                <a:cxn ang="0">
                  <a:pos x="39" y="82"/>
                </a:cxn>
                <a:cxn ang="0">
                  <a:pos x="57" y="64"/>
                </a:cxn>
                <a:cxn ang="0">
                  <a:pos x="72" y="48"/>
                </a:cxn>
                <a:cxn ang="0">
                  <a:pos x="86" y="35"/>
                </a:cxn>
                <a:cxn ang="0">
                  <a:pos x="87" y="28"/>
                </a:cxn>
                <a:cxn ang="0">
                  <a:pos x="83" y="23"/>
                </a:cxn>
                <a:cxn ang="0">
                  <a:pos x="55" y="18"/>
                </a:cxn>
                <a:cxn ang="0">
                  <a:pos x="16" y="13"/>
                </a:cxn>
                <a:cxn ang="0">
                  <a:pos x="0" y="11"/>
                </a:cxn>
                <a:cxn ang="0">
                  <a:pos x="12" y="0"/>
                </a:cxn>
              </a:cxnLst>
              <a:rect l="0" t="0" r="r" b="b"/>
              <a:pathLst>
                <a:path w="109" h="106">
                  <a:moveTo>
                    <a:pt x="12" y="0"/>
                  </a:moveTo>
                  <a:lnTo>
                    <a:pt x="40" y="3"/>
                  </a:lnTo>
                  <a:lnTo>
                    <a:pt x="79" y="11"/>
                  </a:lnTo>
                  <a:lnTo>
                    <a:pt x="101" y="15"/>
                  </a:lnTo>
                  <a:lnTo>
                    <a:pt x="109" y="30"/>
                  </a:lnTo>
                  <a:lnTo>
                    <a:pt x="103" y="42"/>
                  </a:lnTo>
                  <a:lnTo>
                    <a:pt x="88" y="54"/>
                  </a:lnTo>
                  <a:lnTo>
                    <a:pt x="52" y="85"/>
                  </a:lnTo>
                  <a:lnTo>
                    <a:pt x="31" y="106"/>
                  </a:lnTo>
                  <a:lnTo>
                    <a:pt x="21" y="104"/>
                  </a:lnTo>
                  <a:lnTo>
                    <a:pt x="21" y="99"/>
                  </a:lnTo>
                  <a:lnTo>
                    <a:pt x="39" y="82"/>
                  </a:lnTo>
                  <a:lnTo>
                    <a:pt x="57" y="64"/>
                  </a:lnTo>
                  <a:lnTo>
                    <a:pt x="72" y="48"/>
                  </a:lnTo>
                  <a:lnTo>
                    <a:pt x="86" y="35"/>
                  </a:lnTo>
                  <a:lnTo>
                    <a:pt x="87" y="28"/>
                  </a:lnTo>
                  <a:lnTo>
                    <a:pt x="83" y="23"/>
                  </a:lnTo>
                  <a:lnTo>
                    <a:pt x="55" y="18"/>
                  </a:lnTo>
                  <a:lnTo>
                    <a:pt x="16" y="13"/>
                  </a:lnTo>
                  <a:lnTo>
                    <a:pt x="0" y="11"/>
                  </a:lnTo>
                  <a:lnTo>
                    <a:pt x="1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94" name="Freeform 46"/>
            <p:cNvSpPr>
              <a:spLocks/>
            </p:cNvSpPr>
            <p:nvPr/>
          </p:nvSpPr>
          <p:spPr bwMode="auto">
            <a:xfrm>
              <a:off x="5160963" y="4686301"/>
              <a:ext cx="147638" cy="163513"/>
            </a:xfrm>
            <a:custGeom>
              <a:avLst/>
              <a:gdLst/>
              <a:ahLst/>
              <a:cxnLst>
                <a:cxn ang="0">
                  <a:pos x="74" y="0"/>
                </a:cxn>
                <a:cxn ang="0">
                  <a:pos x="64" y="1"/>
                </a:cxn>
                <a:cxn ang="0">
                  <a:pos x="50" y="14"/>
                </a:cxn>
                <a:cxn ang="0">
                  <a:pos x="33" y="34"/>
                </a:cxn>
                <a:cxn ang="0">
                  <a:pos x="14" y="56"/>
                </a:cxn>
                <a:cxn ang="0">
                  <a:pos x="2" y="76"/>
                </a:cxn>
                <a:cxn ang="0">
                  <a:pos x="0" y="86"/>
                </a:cxn>
                <a:cxn ang="0">
                  <a:pos x="16" y="92"/>
                </a:cxn>
                <a:cxn ang="0">
                  <a:pos x="48" y="97"/>
                </a:cxn>
                <a:cxn ang="0">
                  <a:pos x="73" y="102"/>
                </a:cxn>
                <a:cxn ang="0">
                  <a:pos x="91" y="103"/>
                </a:cxn>
                <a:cxn ang="0">
                  <a:pos x="93" y="95"/>
                </a:cxn>
                <a:cxn ang="0">
                  <a:pos x="65" y="91"/>
                </a:cxn>
                <a:cxn ang="0">
                  <a:pos x="33" y="82"/>
                </a:cxn>
                <a:cxn ang="0">
                  <a:pos x="16" y="79"/>
                </a:cxn>
                <a:cxn ang="0">
                  <a:pos x="14" y="72"/>
                </a:cxn>
                <a:cxn ang="0">
                  <a:pos x="28" y="57"/>
                </a:cxn>
                <a:cxn ang="0">
                  <a:pos x="48" y="33"/>
                </a:cxn>
                <a:cxn ang="0">
                  <a:pos x="67" y="16"/>
                </a:cxn>
                <a:cxn ang="0">
                  <a:pos x="74" y="0"/>
                </a:cxn>
              </a:cxnLst>
              <a:rect l="0" t="0" r="r" b="b"/>
              <a:pathLst>
                <a:path w="93" h="103">
                  <a:moveTo>
                    <a:pt x="74" y="0"/>
                  </a:moveTo>
                  <a:lnTo>
                    <a:pt x="64" y="1"/>
                  </a:lnTo>
                  <a:lnTo>
                    <a:pt x="50" y="14"/>
                  </a:lnTo>
                  <a:lnTo>
                    <a:pt x="33" y="34"/>
                  </a:lnTo>
                  <a:lnTo>
                    <a:pt x="14" y="56"/>
                  </a:lnTo>
                  <a:lnTo>
                    <a:pt x="2" y="76"/>
                  </a:lnTo>
                  <a:lnTo>
                    <a:pt x="0" y="86"/>
                  </a:lnTo>
                  <a:lnTo>
                    <a:pt x="16" y="92"/>
                  </a:lnTo>
                  <a:lnTo>
                    <a:pt x="48" y="97"/>
                  </a:lnTo>
                  <a:lnTo>
                    <a:pt x="73" y="102"/>
                  </a:lnTo>
                  <a:lnTo>
                    <a:pt x="91" y="103"/>
                  </a:lnTo>
                  <a:lnTo>
                    <a:pt x="93" y="95"/>
                  </a:lnTo>
                  <a:lnTo>
                    <a:pt x="65" y="91"/>
                  </a:lnTo>
                  <a:lnTo>
                    <a:pt x="33" y="82"/>
                  </a:lnTo>
                  <a:lnTo>
                    <a:pt x="16" y="79"/>
                  </a:lnTo>
                  <a:lnTo>
                    <a:pt x="14" y="72"/>
                  </a:lnTo>
                  <a:lnTo>
                    <a:pt x="28" y="57"/>
                  </a:lnTo>
                  <a:lnTo>
                    <a:pt x="48" y="33"/>
                  </a:lnTo>
                  <a:lnTo>
                    <a:pt x="67" y="16"/>
                  </a:lnTo>
                  <a:lnTo>
                    <a:pt x="7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99" name="Freeform 51"/>
            <p:cNvSpPr>
              <a:spLocks/>
            </p:cNvSpPr>
            <p:nvPr/>
          </p:nvSpPr>
          <p:spPr bwMode="auto">
            <a:xfrm>
              <a:off x="4294188" y="4645026"/>
              <a:ext cx="160338" cy="128588"/>
            </a:xfrm>
            <a:custGeom>
              <a:avLst/>
              <a:gdLst/>
              <a:ahLst/>
              <a:cxnLst>
                <a:cxn ang="0">
                  <a:pos x="0" y="73"/>
                </a:cxn>
                <a:cxn ang="0">
                  <a:pos x="17" y="45"/>
                </a:cxn>
                <a:cxn ang="0">
                  <a:pos x="43" y="24"/>
                </a:cxn>
                <a:cxn ang="0">
                  <a:pos x="67" y="9"/>
                </a:cxn>
                <a:cxn ang="0">
                  <a:pos x="91" y="0"/>
                </a:cxn>
                <a:cxn ang="0">
                  <a:pos x="101" y="9"/>
                </a:cxn>
                <a:cxn ang="0">
                  <a:pos x="75" y="18"/>
                </a:cxn>
                <a:cxn ang="0">
                  <a:pos x="46" y="35"/>
                </a:cxn>
                <a:cxn ang="0">
                  <a:pos x="21" y="52"/>
                </a:cxn>
                <a:cxn ang="0">
                  <a:pos x="5" y="81"/>
                </a:cxn>
                <a:cxn ang="0">
                  <a:pos x="0" y="73"/>
                </a:cxn>
              </a:cxnLst>
              <a:rect l="0" t="0" r="r" b="b"/>
              <a:pathLst>
                <a:path w="101" h="81">
                  <a:moveTo>
                    <a:pt x="0" y="73"/>
                  </a:moveTo>
                  <a:lnTo>
                    <a:pt x="17" y="45"/>
                  </a:lnTo>
                  <a:lnTo>
                    <a:pt x="43" y="24"/>
                  </a:lnTo>
                  <a:lnTo>
                    <a:pt x="67" y="9"/>
                  </a:lnTo>
                  <a:lnTo>
                    <a:pt x="91" y="0"/>
                  </a:lnTo>
                  <a:lnTo>
                    <a:pt x="101" y="9"/>
                  </a:lnTo>
                  <a:lnTo>
                    <a:pt x="75" y="18"/>
                  </a:lnTo>
                  <a:lnTo>
                    <a:pt x="46" y="35"/>
                  </a:lnTo>
                  <a:lnTo>
                    <a:pt x="21" y="52"/>
                  </a:lnTo>
                  <a:lnTo>
                    <a:pt x="5" y="81"/>
                  </a:lnTo>
                  <a:lnTo>
                    <a:pt x="0" y="7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00" name="Freeform 52"/>
            <p:cNvSpPr>
              <a:spLocks/>
            </p:cNvSpPr>
            <p:nvPr/>
          </p:nvSpPr>
          <p:spPr bwMode="auto">
            <a:xfrm>
              <a:off x="4519613" y="4552951"/>
              <a:ext cx="57150" cy="57150"/>
            </a:xfrm>
            <a:custGeom>
              <a:avLst/>
              <a:gdLst/>
              <a:ahLst/>
              <a:cxnLst>
                <a:cxn ang="0">
                  <a:pos x="25" y="33"/>
                </a:cxn>
                <a:cxn ang="0">
                  <a:pos x="19" y="17"/>
                </a:cxn>
                <a:cxn ang="0">
                  <a:pos x="3" y="3"/>
                </a:cxn>
                <a:cxn ang="0">
                  <a:pos x="0" y="0"/>
                </a:cxn>
                <a:cxn ang="0">
                  <a:pos x="22" y="0"/>
                </a:cxn>
                <a:cxn ang="0">
                  <a:pos x="30" y="6"/>
                </a:cxn>
                <a:cxn ang="0">
                  <a:pos x="36" y="21"/>
                </a:cxn>
                <a:cxn ang="0">
                  <a:pos x="35" y="36"/>
                </a:cxn>
                <a:cxn ang="0">
                  <a:pos x="25" y="33"/>
                </a:cxn>
              </a:cxnLst>
              <a:rect l="0" t="0" r="r" b="b"/>
              <a:pathLst>
                <a:path w="36" h="36">
                  <a:moveTo>
                    <a:pt x="25" y="33"/>
                  </a:moveTo>
                  <a:lnTo>
                    <a:pt x="19" y="17"/>
                  </a:lnTo>
                  <a:lnTo>
                    <a:pt x="3" y="3"/>
                  </a:lnTo>
                  <a:lnTo>
                    <a:pt x="0" y="0"/>
                  </a:lnTo>
                  <a:lnTo>
                    <a:pt x="22" y="0"/>
                  </a:lnTo>
                  <a:lnTo>
                    <a:pt x="30" y="6"/>
                  </a:lnTo>
                  <a:lnTo>
                    <a:pt x="36" y="21"/>
                  </a:lnTo>
                  <a:lnTo>
                    <a:pt x="35" y="36"/>
                  </a:lnTo>
                  <a:lnTo>
                    <a:pt x="25" y="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pPr>
              <a:defRPr/>
            </a:pPr>
            <a:r>
              <a:rPr lang="en-US" dirty="0" smtClean="0"/>
              <a:t>3 June 2016</a:t>
            </a:r>
            <a:endParaRPr lang="en-GB" dirty="0"/>
          </a:p>
        </p:txBody>
      </p:sp>
      <p:sp>
        <p:nvSpPr>
          <p:cNvPr id="3" name="Pladsholder til diasnummer 2"/>
          <p:cNvSpPr>
            <a:spLocks noGrp="1"/>
          </p:cNvSpPr>
          <p:nvPr>
            <p:ph type="sldNum" sz="quarter" idx="12"/>
          </p:nvPr>
        </p:nvSpPr>
        <p:spPr/>
        <p:txBody>
          <a:bodyPr/>
          <a:lstStyle/>
          <a:p>
            <a:pPr>
              <a:defRPr/>
            </a:pPr>
            <a:fld id="{C7398079-F33D-41F5-9C34-6A64457217A3}" type="slidenum">
              <a:rPr lang="en-GB" smtClean="0"/>
              <a:pPr>
                <a:defRPr/>
              </a:pPr>
              <a:t>3</a:t>
            </a:fld>
            <a:endParaRPr lang="en-GB" dirty="0"/>
          </a:p>
        </p:txBody>
      </p:sp>
      <p:sp>
        <p:nvSpPr>
          <p:cNvPr id="4" name="Tekstboks 3"/>
          <p:cNvSpPr txBox="1"/>
          <p:nvPr/>
        </p:nvSpPr>
        <p:spPr>
          <a:xfrm>
            <a:off x="658379" y="711219"/>
            <a:ext cx="8388835" cy="1123384"/>
          </a:xfrm>
          <a:prstGeom prst="rect">
            <a:avLst/>
          </a:prstGeom>
          <a:noFill/>
        </p:spPr>
        <p:txBody>
          <a:bodyPr wrap="none" rtlCol="0">
            <a:spAutoFit/>
          </a:bodyPr>
          <a:lstStyle/>
          <a:p>
            <a:pPr algn="ctr"/>
            <a:r>
              <a:rPr lang="en-GB" sz="3900" dirty="0" smtClean="0"/>
              <a:t>Market coupling</a:t>
            </a:r>
          </a:p>
          <a:p>
            <a:pPr algn="ctr"/>
            <a:r>
              <a:rPr lang="en-GB" sz="2800" dirty="0" smtClean="0"/>
              <a:t>Day-ahead grid congestion management</a:t>
            </a:r>
            <a:endParaRPr lang="en-GB" sz="2800" dirty="0"/>
          </a:p>
        </p:txBody>
      </p:sp>
      <p:pic>
        <p:nvPicPr>
          <p:cNvPr id="5" name="Bille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5074" y="2104406"/>
            <a:ext cx="5295444" cy="3848433"/>
          </a:xfrm>
          <a:prstGeom prst="rect">
            <a:avLst/>
          </a:prstGeom>
        </p:spPr>
      </p:pic>
    </p:spTree>
    <p:extLst>
      <p:ext uri="{BB962C8B-B14F-4D97-AF65-F5344CB8AC3E}">
        <p14:creationId xmlns:p14="http://schemas.microsoft.com/office/powerpoint/2010/main" val="3924548548"/>
      </p:ext>
    </p:extLst>
  </p:cSld>
  <p:clrMapOvr>
    <a:masterClrMapping/>
  </p:clrMapOvr>
  <p:transition spd="med">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title"/>
          </p:nvPr>
        </p:nvSpPr>
        <p:spPr>
          <a:xfrm>
            <a:off x="832991" y="0"/>
            <a:ext cx="7692571" cy="653369"/>
          </a:xfrm>
          <a:noFill/>
        </p:spPr>
        <p:txBody>
          <a:bodyPr/>
          <a:lstStyle/>
          <a:p>
            <a:r>
              <a:rPr lang="en-GB" sz="2500" dirty="0" smtClean="0"/>
              <a:t>Terminology and acronyms – 1</a:t>
            </a:r>
          </a:p>
        </p:txBody>
      </p:sp>
      <p:sp>
        <p:nvSpPr>
          <p:cNvPr id="37891" name="Pladsholder til indhold 2"/>
          <p:cNvSpPr>
            <a:spLocks noGrp="1"/>
          </p:cNvSpPr>
          <p:nvPr>
            <p:ph idx="1"/>
          </p:nvPr>
        </p:nvSpPr>
        <p:spPr>
          <a:xfrm>
            <a:off x="0" y="588890"/>
            <a:ext cx="9906000" cy="6023646"/>
          </a:xfrm>
        </p:spPr>
        <p:txBody>
          <a:bodyPr/>
          <a:lstStyle/>
          <a:p>
            <a:pPr>
              <a:tabLst>
                <a:tab pos="363538" algn="l"/>
              </a:tabLst>
            </a:pPr>
            <a:r>
              <a:rPr lang="en-GB" sz="1900" i="1" dirty="0" smtClean="0"/>
              <a:t>ACER</a:t>
            </a:r>
            <a:r>
              <a:rPr lang="en-GB" sz="1900" dirty="0" smtClean="0"/>
              <a:t>  Agency for the Cooperation of Energy Regulators. An EU body.</a:t>
            </a:r>
            <a:endParaRPr lang="en-GB" sz="1900" i="1" dirty="0" smtClean="0"/>
          </a:p>
          <a:p>
            <a:pPr>
              <a:tabLst>
                <a:tab pos="363538" algn="l"/>
              </a:tabLst>
            </a:pPr>
            <a:r>
              <a:rPr lang="en-GB" sz="1900" i="1" dirty="0" smtClean="0"/>
              <a:t>Block bids</a:t>
            </a:r>
            <a:r>
              <a:rPr lang="en-GB" sz="1900" dirty="0" smtClean="0"/>
              <a:t>  See the PowerPoint presentation </a:t>
            </a:r>
            <a:r>
              <a:rPr lang="en-GB" sz="1900" i="1" dirty="0" smtClean="0"/>
              <a:t>Market coupling – European price coupling</a:t>
            </a:r>
            <a:r>
              <a:rPr lang="en-GB" sz="1900" dirty="0" smtClean="0"/>
              <a:t>.</a:t>
            </a:r>
          </a:p>
          <a:p>
            <a:pPr>
              <a:tabLst>
                <a:tab pos="363538" algn="l"/>
              </a:tabLst>
            </a:pPr>
            <a:r>
              <a:rPr lang="en-GB" sz="1900" i="1" dirty="0" smtClean="0"/>
              <a:t>CACM</a:t>
            </a:r>
            <a:r>
              <a:rPr lang="en-GB" sz="1900" dirty="0" smtClean="0"/>
              <a:t>  Capacity Allocation and Congestion Management. EU’s guideline </a:t>
            </a:r>
            <a:r>
              <a:rPr lang="en-GB" sz="1900" dirty="0"/>
              <a:t>on </a:t>
            </a:r>
            <a:r>
              <a:rPr lang="en-GB" sz="1900" dirty="0" smtClean="0"/>
              <a:t>CACM entered </a:t>
            </a:r>
            <a:r>
              <a:rPr lang="en-GB" sz="1900" dirty="0"/>
              <a:t>into force </a:t>
            </a:r>
            <a:r>
              <a:rPr lang="en-GB" sz="1900" dirty="0" smtClean="0"/>
              <a:t>August 2015. You’ll find the guideline here:</a:t>
            </a:r>
          </a:p>
          <a:p>
            <a:pPr marL="0" indent="0">
              <a:buNone/>
              <a:tabLst>
                <a:tab pos="363538" algn="l"/>
              </a:tabLst>
            </a:pPr>
            <a:r>
              <a:rPr lang="en-GB" sz="1900" dirty="0" smtClean="0"/>
              <a:t>	</a:t>
            </a:r>
            <a:r>
              <a:rPr lang="en-GB" sz="1200" i="1" dirty="0" smtClean="0">
                <a:hlinkClick r:id="rId2"/>
              </a:rPr>
              <a:t>http</a:t>
            </a:r>
            <a:r>
              <a:rPr lang="en-GB" sz="1200" i="1" dirty="0">
                <a:hlinkClick r:id="rId2"/>
              </a:rPr>
              <a:t>://eur-lex.europa.eu/legal-content/EN/TXT/?</a:t>
            </a:r>
            <a:r>
              <a:rPr lang="en-GB" sz="1200" i="1" dirty="0" smtClean="0">
                <a:hlinkClick r:id="rId2"/>
              </a:rPr>
              <a:t>qid=1437991829031&amp;uri=OJ:JOL_2015_197_R_0003</a:t>
            </a:r>
            <a:endParaRPr lang="en-GB" sz="1200" dirty="0" smtClean="0"/>
          </a:p>
          <a:p>
            <a:pPr>
              <a:tabLst>
                <a:tab pos="363538" algn="l"/>
              </a:tabLst>
            </a:pPr>
            <a:r>
              <a:rPr lang="en-GB" sz="1900" i="1" dirty="0" smtClean="0"/>
              <a:t>CWE</a:t>
            </a:r>
            <a:r>
              <a:rPr lang="en-GB" sz="1900" dirty="0" smtClean="0"/>
              <a:t>  Austria, France, Germany and the Benelux Countries.</a:t>
            </a:r>
            <a:endParaRPr lang="en-GB" sz="1900" i="1" dirty="0" smtClean="0"/>
          </a:p>
          <a:p>
            <a:pPr>
              <a:tabLst>
                <a:tab pos="363538" algn="l"/>
              </a:tabLst>
            </a:pPr>
            <a:r>
              <a:rPr lang="en-GB" sz="1900" i="1" dirty="0" smtClean="0"/>
              <a:t>EMCC</a:t>
            </a:r>
            <a:r>
              <a:rPr lang="en-GB" sz="1900" dirty="0" smtClean="0"/>
              <a:t>  European Market Coupling Company. Until 4 February 2014, EMCC operated the market coupling between CWE and the Baltic-Nordic area.</a:t>
            </a:r>
          </a:p>
          <a:p>
            <a:pPr>
              <a:tabLst>
                <a:tab pos="363538" algn="l"/>
              </a:tabLst>
            </a:pPr>
            <a:r>
              <a:rPr lang="en-GB" sz="1900" i="1" dirty="0" smtClean="0"/>
              <a:t>Energy flow</a:t>
            </a:r>
            <a:r>
              <a:rPr lang="en-GB" sz="1900" dirty="0" smtClean="0"/>
              <a:t>  Actually, in this presentation, “energy flow” means “day-ahead plans for cross-border energy flow”.</a:t>
            </a:r>
          </a:p>
          <a:p>
            <a:pPr>
              <a:buNone/>
              <a:tabLst>
                <a:tab pos="363538" algn="l"/>
              </a:tabLst>
            </a:pPr>
            <a:r>
              <a:rPr lang="en-GB" sz="1900" dirty="0" smtClean="0"/>
              <a:t>	Note that market coupling/splitting does not create energy flows. It merely creates day-ahead plans for the cross-border energy flows. Later, these plans my be modified by market players’ intra-day cross-border trading and/or the TSOs’ cross-border trading of regulating energy.</a:t>
            </a:r>
          </a:p>
        </p:txBody>
      </p:sp>
      <p:sp>
        <p:nvSpPr>
          <p:cNvPr id="5" name="Pladsholder til diasnummer 4"/>
          <p:cNvSpPr>
            <a:spLocks noGrp="1"/>
          </p:cNvSpPr>
          <p:nvPr>
            <p:ph type="sldNum" sz="quarter" idx="12"/>
          </p:nvPr>
        </p:nvSpPr>
        <p:spPr/>
        <p:txBody>
          <a:bodyPr/>
          <a:lstStyle/>
          <a:p>
            <a:pPr>
              <a:defRPr/>
            </a:pPr>
            <a:fld id="{80AACB3E-9516-4558-9B4B-9689E2C51AB3}" type="slidenum">
              <a:rPr lang="en-GB" smtClean="0"/>
              <a:pPr>
                <a:defRPr/>
              </a:pPr>
              <a:t>30</a:t>
            </a:fld>
            <a:endParaRPr lang="en-GB" dirty="0"/>
          </a:p>
        </p:txBody>
      </p:sp>
      <p:sp>
        <p:nvSpPr>
          <p:cNvPr id="2" name="Pladsholder til dato 1"/>
          <p:cNvSpPr>
            <a:spLocks noGrp="1"/>
          </p:cNvSpPr>
          <p:nvPr>
            <p:ph type="dt" sz="half" idx="10"/>
          </p:nvPr>
        </p:nvSpPr>
        <p:spPr/>
        <p:txBody>
          <a:bodyPr/>
          <a:lstStyle/>
          <a:p>
            <a:pPr>
              <a:defRPr/>
            </a:pPr>
            <a:r>
              <a:rPr lang="en-US" dirty="0" smtClean="0"/>
              <a:t>3 June 2016</a:t>
            </a:r>
            <a:endParaRPr lang="en-GB" dirty="0"/>
          </a:p>
        </p:txBody>
      </p:sp>
    </p:spTree>
  </p:cSld>
  <p:clrMapOvr>
    <a:masterClrMapping/>
  </p:clrMapOvr>
  <p:transition spd="med">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p:nvPr>
        </p:nvSpPr>
        <p:spPr>
          <a:xfrm>
            <a:off x="740220" y="14514"/>
            <a:ext cx="7823200" cy="667201"/>
          </a:xfrm>
          <a:noFill/>
        </p:spPr>
        <p:txBody>
          <a:bodyPr/>
          <a:lstStyle/>
          <a:p>
            <a:r>
              <a:rPr lang="en-GB" sz="2500" dirty="0" smtClean="0"/>
              <a:t>Terminology and acronyms – 2</a:t>
            </a:r>
          </a:p>
        </p:txBody>
      </p:sp>
      <p:sp>
        <p:nvSpPr>
          <p:cNvPr id="39939" name="Pladsholder til indhold 2"/>
          <p:cNvSpPr>
            <a:spLocks noGrp="1"/>
          </p:cNvSpPr>
          <p:nvPr>
            <p:ph idx="1"/>
          </p:nvPr>
        </p:nvSpPr>
        <p:spPr>
          <a:xfrm>
            <a:off x="0" y="711200"/>
            <a:ext cx="9906000" cy="5863772"/>
          </a:xfrm>
        </p:spPr>
        <p:txBody>
          <a:bodyPr/>
          <a:lstStyle/>
          <a:p>
            <a:pPr>
              <a:tabLst>
                <a:tab pos="363538" algn="l"/>
              </a:tabLst>
            </a:pPr>
            <a:r>
              <a:rPr lang="en-GB" sz="2200" i="1" dirty="0"/>
              <a:t>Euphemia</a:t>
            </a:r>
            <a:r>
              <a:rPr lang="en-GB" sz="2200" dirty="0"/>
              <a:t>  The algorithm used by the PCR spot calculation software. Euphemia has been used for this since 4 February 2014</a:t>
            </a:r>
            <a:r>
              <a:rPr lang="en-GB" sz="2200" dirty="0" smtClean="0"/>
              <a:t>.</a:t>
            </a:r>
            <a:endParaRPr lang="en-GB" sz="2200" i="1" dirty="0" smtClean="0"/>
          </a:p>
          <a:p>
            <a:r>
              <a:rPr lang="en-GB" sz="2200" i="1" dirty="0" smtClean="0"/>
              <a:t>Flow</a:t>
            </a:r>
            <a:r>
              <a:rPr lang="en-GB" sz="2200" dirty="0" smtClean="0"/>
              <a:t>  Short-term for energy flow.</a:t>
            </a:r>
          </a:p>
          <a:p>
            <a:r>
              <a:rPr lang="en-GB" sz="2200" i="1" dirty="0" smtClean="0"/>
              <a:t>Interconnector</a:t>
            </a:r>
            <a:r>
              <a:rPr lang="en-GB" sz="2200" dirty="0" smtClean="0"/>
              <a:t>  An electricity line linking two price zones.</a:t>
            </a:r>
          </a:p>
          <a:p>
            <a:r>
              <a:rPr lang="en-GB" sz="2200" i="1" dirty="0" smtClean="0"/>
              <a:t>Market coupling</a:t>
            </a:r>
            <a:r>
              <a:rPr lang="en-GB" sz="2200" dirty="0" smtClean="0"/>
              <a:t>  A day-ahead congestion management system, you can have on a border, where two spot exchanges meet. The day-ahead plans for the cross-border energy flows are calculated using the bids sent by the market players to the exchanges – and information on the day-ahead cross-border trading capacity.</a:t>
            </a:r>
          </a:p>
          <a:p>
            <a:pPr>
              <a:buNone/>
            </a:pPr>
            <a:r>
              <a:rPr lang="en-GB" sz="2200" dirty="0" smtClean="0"/>
              <a:t>	For simplicity, apart from appendix 3, in this presentation “market coupling” is used as a short-hand for “market coupling/splitting”.</a:t>
            </a:r>
            <a:endParaRPr lang="en-GB" sz="2200" i="1" dirty="0" smtClean="0"/>
          </a:p>
        </p:txBody>
      </p:sp>
      <p:sp>
        <p:nvSpPr>
          <p:cNvPr id="5" name="Pladsholder til diasnummer 4"/>
          <p:cNvSpPr>
            <a:spLocks noGrp="1"/>
          </p:cNvSpPr>
          <p:nvPr>
            <p:ph type="sldNum" sz="quarter" idx="12"/>
          </p:nvPr>
        </p:nvSpPr>
        <p:spPr/>
        <p:txBody>
          <a:bodyPr/>
          <a:lstStyle/>
          <a:p>
            <a:pPr>
              <a:defRPr/>
            </a:pPr>
            <a:fld id="{80AACB3E-9516-4558-9B4B-9689E2C51AB3}" type="slidenum">
              <a:rPr lang="en-GB" smtClean="0"/>
              <a:pPr>
                <a:defRPr/>
              </a:pPr>
              <a:t>31</a:t>
            </a:fld>
            <a:endParaRPr lang="en-GB" dirty="0"/>
          </a:p>
        </p:txBody>
      </p:sp>
      <p:sp>
        <p:nvSpPr>
          <p:cNvPr id="6" name="Pladsholder til dato 5"/>
          <p:cNvSpPr>
            <a:spLocks noGrp="1"/>
          </p:cNvSpPr>
          <p:nvPr>
            <p:ph type="dt" sz="half" idx="10"/>
          </p:nvPr>
        </p:nvSpPr>
        <p:spPr/>
        <p:txBody>
          <a:bodyPr/>
          <a:lstStyle/>
          <a:p>
            <a:pPr>
              <a:defRPr/>
            </a:pPr>
            <a:r>
              <a:rPr lang="en-US" dirty="0" smtClean="0"/>
              <a:t>3 June 2016</a:t>
            </a:r>
            <a:endParaRPr lang="en-GB" dirty="0"/>
          </a:p>
        </p:txBody>
      </p:sp>
    </p:spTree>
  </p:cSld>
  <p:clrMapOvr>
    <a:masterClrMapping/>
  </p:clrMapOvr>
  <p:transition spd="med">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a:xfrm>
            <a:off x="856346" y="14514"/>
            <a:ext cx="7532914" cy="682172"/>
          </a:xfrm>
          <a:noFill/>
        </p:spPr>
        <p:txBody>
          <a:bodyPr/>
          <a:lstStyle/>
          <a:p>
            <a:r>
              <a:rPr lang="en-GB" sz="2500" dirty="0" smtClean="0"/>
              <a:t>Terminology and acronyms – 3</a:t>
            </a:r>
          </a:p>
        </p:txBody>
      </p:sp>
      <p:sp>
        <p:nvSpPr>
          <p:cNvPr id="41987" name="Pladsholder til indhold 2"/>
          <p:cNvSpPr>
            <a:spLocks noGrp="1"/>
          </p:cNvSpPr>
          <p:nvPr>
            <p:ph idx="1"/>
          </p:nvPr>
        </p:nvSpPr>
        <p:spPr>
          <a:xfrm>
            <a:off x="-14288" y="682635"/>
            <a:ext cx="9920288" cy="6175365"/>
          </a:xfrm>
        </p:spPr>
        <p:txBody>
          <a:bodyPr/>
          <a:lstStyle/>
          <a:p>
            <a:r>
              <a:rPr lang="en-GB" sz="2000" i="1" dirty="0" smtClean="0"/>
              <a:t>MCO</a:t>
            </a:r>
            <a:r>
              <a:rPr lang="en-GB" sz="2000" dirty="0" smtClean="0"/>
              <a:t>  Market Coupling Operator.</a:t>
            </a:r>
            <a:endParaRPr lang="en-GB" sz="2000" i="1" dirty="0" smtClean="0"/>
          </a:p>
          <a:p>
            <a:r>
              <a:rPr lang="en-GB" sz="2000" i="1" dirty="0" smtClean="0"/>
              <a:t>Market splitting</a:t>
            </a:r>
            <a:r>
              <a:rPr lang="en-GB" sz="2000" dirty="0" smtClean="0"/>
              <a:t> A day-ahead congestion management system, you can have on a border, where you have the same spot exchange on both sides of the border. </a:t>
            </a:r>
            <a:r>
              <a:rPr lang="en-GB" sz="2000" dirty="0"/>
              <a:t>The day-ahead plans for the cross-border energy flows are calculated using the bids sent by the market players to the </a:t>
            </a:r>
            <a:r>
              <a:rPr lang="en-GB" sz="2000" dirty="0" smtClean="0"/>
              <a:t>exchange </a:t>
            </a:r>
            <a:r>
              <a:rPr lang="en-GB" sz="2000" dirty="0"/>
              <a:t>– and information on the day-ahead cross-border trading </a:t>
            </a:r>
            <a:r>
              <a:rPr lang="en-GB" sz="2000" dirty="0" smtClean="0"/>
              <a:t>capacity.</a:t>
            </a:r>
          </a:p>
          <a:p>
            <a:pPr>
              <a:buNone/>
            </a:pPr>
            <a:r>
              <a:rPr lang="en-GB" sz="2000" dirty="0" smtClean="0"/>
              <a:t>	For simplicity, apart from the appendix 3, in this presentation “market coupling” is used as a short-hand for “market coupling/splitting”.</a:t>
            </a:r>
          </a:p>
          <a:p>
            <a:r>
              <a:rPr lang="en-GB" sz="2000" i="1" dirty="0" smtClean="0"/>
              <a:t>NEMO</a:t>
            </a:r>
            <a:r>
              <a:rPr lang="en-GB" sz="2000" dirty="0" smtClean="0"/>
              <a:t>  Nominated </a:t>
            </a:r>
            <a:r>
              <a:rPr lang="en-GB" sz="2000" dirty="0"/>
              <a:t>Electricity Market </a:t>
            </a:r>
            <a:r>
              <a:rPr lang="en-GB" sz="2000" dirty="0" smtClean="0"/>
              <a:t>Operator. An company </a:t>
            </a:r>
            <a:r>
              <a:rPr lang="en-GB" sz="2000" dirty="0"/>
              <a:t>designated by the competent authority to </a:t>
            </a:r>
            <a:r>
              <a:rPr lang="en-GB" sz="2000" dirty="0" smtClean="0"/>
              <a:t>operate spot trading and/or intra-day trading in a country. The “competent authority” is normally the national energy regulator.</a:t>
            </a:r>
          </a:p>
          <a:p>
            <a:r>
              <a:rPr lang="en-GB" sz="2000" i="1" dirty="0" smtClean="0"/>
              <a:t>NordReg</a:t>
            </a:r>
            <a:r>
              <a:rPr lang="en-GB" sz="2000" dirty="0" smtClean="0"/>
              <a:t>  An </a:t>
            </a:r>
            <a:r>
              <a:rPr lang="en-GB" sz="2000" dirty="0"/>
              <a:t>organisation for the Nordic energy </a:t>
            </a:r>
            <a:r>
              <a:rPr lang="en-GB" sz="2000" dirty="0" smtClean="0"/>
              <a:t>regulators. See </a:t>
            </a:r>
            <a:r>
              <a:rPr lang="en-GB" sz="2000" dirty="0" smtClean="0">
                <a:hlinkClick r:id="rId2"/>
              </a:rPr>
              <a:t>www.nordicenergyregulators.org</a:t>
            </a:r>
            <a:endParaRPr lang="en-GB" sz="2000" dirty="0" smtClean="0"/>
          </a:p>
          <a:p>
            <a:r>
              <a:rPr lang="en-GB" sz="2000" i="1" dirty="0" smtClean="0"/>
              <a:t>Pareto optimal</a:t>
            </a:r>
            <a:r>
              <a:rPr lang="en-GB" sz="2000" dirty="0" smtClean="0"/>
              <a:t>  See </a:t>
            </a:r>
            <a:r>
              <a:rPr lang="en-GB" sz="1400" dirty="0">
                <a:hlinkClick r:id="rId3"/>
              </a:rPr>
              <a:t>https://</a:t>
            </a:r>
            <a:r>
              <a:rPr lang="en-GB" sz="1400" dirty="0" smtClean="0">
                <a:hlinkClick r:id="rId3"/>
              </a:rPr>
              <a:t>en.wikipedia.org/wiki/Pareto_efficiency</a:t>
            </a:r>
            <a:endParaRPr lang="en-GB" sz="1400" dirty="0" smtClean="0"/>
          </a:p>
        </p:txBody>
      </p:sp>
      <p:sp>
        <p:nvSpPr>
          <p:cNvPr id="5" name="Pladsholder til diasnummer 4"/>
          <p:cNvSpPr>
            <a:spLocks noGrp="1"/>
          </p:cNvSpPr>
          <p:nvPr>
            <p:ph type="sldNum" sz="quarter" idx="12"/>
          </p:nvPr>
        </p:nvSpPr>
        <p:spPr/>
        <p:txBody>
          <a:bodyPr/>
          <a:lstStyle/>
          <a:p>
            <a:pPr>
              <a:defRPr/>
            </a:pPr>
            <a:fld id="{80AACB3E-9516-4558-9B4B-9689E2C51AB3}" type="slidenum">
              <a:rPr lang="en-GB" smtClean="0"/>
              <a:pPr>
                <a:defRPr/>
              </a:pPr>
              <a:t>32</a:t>
            </a:fld>
            <a:endParaRPr lang="en-GB" dirty="0"/>
          </a:p>
        </p:txBody>
      </p:sp>
      <p:sp>
        <p:nvSpPr>
          <p:cNvPr id="2" name="Pladsholder til dato 1"/>
          <p:cNvSpPr>
            <a:spLocks noGrp="1"/>
          </p:cNvSpPr>
          <p:nvPr>
            <p:ph type="dt" sz="half" idx="10"/>
          </p:nvPr>
        </p:nvSpPr>
        <p:spPr/>
        <p:txBody>
          <a:bodyPr/>
          <a:lstStyle/>
          <a:p>
            <a:pPr>
              <a:defRPr/>
            </a:pPr>
            <a:r>
              <a:rPr lang="en-US" dirty="0" smtClean="0"/>
              <a:t>3 June 2016</a:t>
            </a:r>
            <a:endParaRPr lang="en-GB" dirty="0"/>
          </a:p>
        </p:txBody>
      </p:sp>
    </p:spTree>
  </p:cSld>
  <p:clrMapOvr>
    <a:masterClrMapping/>
  </p:clrMapOvr>
  <p:transition spd="med">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43428" y="14514"/>
            <a:ext cx="7476671" cy="595086"/>
          </a:xfrm>
        </p:spPr>
        <p:txBody>
          <a:bodyPr/>
          <a:lstStyle/>
          <a:p>
            <a:r>
              <a:rPr lang="en-GB" sz="2500" dirty="0" smtClean="0"/>
              <a:t>Terminology and acronyms – 4</a:t>
            </a:r>
            <a:endParaRPr lang="en-GB" sz="2500" dirty="0"/>
          </a:p>
        </p:txBody>
      </p:sp>
      <p:sp>
        <p:nvSpPr>
          <p:cNvPr id="3" name="Pladsholder til indhold 2"/>
          <p:cNvSpPr>
            <a:spLocks noGrp="1"/>
          </p:cNvSpPr>
          <p:nvPr>
            <p:ph idx="1"/>
          </p:nvPr>
        </p:nvSpPr>
        <p:spPr>
          <a:xfrm>
            <a:off x="-1" y="830957"/>
            <a:ext cx="9904413" cy="5656926"/>
          </a:xfrm>
        </p:spPr>
        <p:txBody>
          <a:bodyPr/>
          <a:lstStyle/>
          <a:p>
            <a:pPr>
              <a:tabLst>
                <a:tab pos="711200" algn="l"/>
                <a:tab pos="987425" algn="l"/>
              </a:tabLst>
            </a:pPr>
            <a:r>
              <a:rPr lang="en-GB" sz="1900" i="1" dirty="0" smtClean="0"/>
              <a:t>PCR</a:t>
            </a:r>
            <a:r>
              <a:rPr lang="en-GB" sz="1900" dirty="0" smtClean="0"/>
              <a:t>  Price Coupling Regions. The current market coupling in Western-Central Europe. As of 4 February 2014, PCR has replaced the market coupling operated by EMCC. See appendix 1.</a:t>
            </a:r>
            <a:endParaRPr lang="en-GB" sz="1900" i="1" dirty="0" smtClean="0"/>
          </a:p>
          <a:p>
            <a:pPr>
              <a:tabLst>
                <a:tab pos="711200" algn="l"/>
                <a:tab pos="987425" algn="l"/>
              </a:tabLst>
            </a:pPr>
            <a:r>
              <a:rPr lang="en-GB" sz="1900" i="1" dirty="0" smtClean="0"/>
              <a:t>Price zone</a:t>
            </a:r>
            <a:r>
              <a:rPr lang="en-GB" sz="1900" dirty="0" smtClean="0"/>
              <a:t>  A geographical area, within which the players can trade electrical energy day-ahead without considering grid bottlenecks.</a:t>
            </a:r>
            <a:endParaRPr lang="en-GB" sz="1900" i="1" dirty="0" smtClean="0"/>
          </a:p>
          <a:p>
            <a:pPr>
              <a:tabLst>
                <a:tab pos="711200" algn="l"/>
                <a:tab pos="987425" algn="l"/>
              </a:tabLst>
            </a:pPr>
            <a:r>
              <a:rPr lang="en-GB" sz="1900" i="1" dirty="0" smtClean="0"/>
              <a:t>Spot calculation</a:t>
            </a:r>
            <a:r>
              <a:rPr lang="en-GB" sz="1900" dirty="0" smtClean="0"/>
              <a:t>  The daily calculation producing the following day’s spot prices and energy flows. For more information, see the PowerPoint presentation </a:t>
            </a:r>
            <a:r>
              <a:rPr lang="en-GB" sz="1900" i="1" dirty="0" smtClean="0"/>
              <a:t>Maximizing the economic value of market coupling and spot trading</a:t>
            </a:r>
            <a:r>
              <a:rPr lang="en-GB" sz="1900" dirty="0" smtClean="0"/>
              <a:t>.</a:t>
            </a:r>
            <a:endParaRPr lang="en-GB" sz="1900" i="1" dirty="0" smtClean="0"/>
          </a:p>
          <a:p>
            <a:pPr>
              <a:tabLst>
                <a:tab pos="711200" algn="l"/>
                <a:tab pos="987425" algn="l"/>
              </a:tabLst>
            </a:pPr>
            <a:r>
              <a:rPr lang="en-GB" sz="1900" i="1" dirty="0" smtClean="0"/>
              <a:t>Spot exchange  </a:t>
            </a:r>
            <a:r>
              <a:rPr lang="en-GB" sz="1900" dirty="0" smtClean="0"/>
              <a:t>See the PowerPoint presentation </a:t>
            </a:r>
            <a:r>
              <a:rPr lang="en-GB" sz="1900" i="1" dirty="0" smtClean="0"/>
              <a:t>Maximizing the economic value of market coupling and spot trading</a:t>
            </a:r>
            <a:r>
              <a:rPr lang="en-GB" sz="1900" dirty="0" smtClean="0"/>
              <a:t>.</a:t>
            </a:r>
          </a:p>
          <a:p>
            <a:pPr>
              <a:tabLst>
                <a:tab pos="711200" algn="l"/>
                <a:tab pos="987425" algn="l"/>
              </a:tabLst>
            </a:pPr>
            <a:r>
              <a:rPr lang="en-GB" sz="1900" i="1" dirty="0" smtClean="0"/>
              <a:t>Spot market</a:t>
            </a:r>
            <a:r>
              <a:rPr lang="en-GB" sz="1900" dirty="0" smtClean="0"/>
              <a:t>  See the appendix of the PowerPoint presentation </a:t>
            </a:r>
            <a:r>
              <a:rPr lang="en-GB" sz="1900" i="1" dirty="0" smtClean="0"/>
              <a:t>Maximizing the economic value of market coupling and spot trading</a:t>
            </a:r>
            <a:r>
              <a:rPr lang="en-GB" sz="1900" dirty="0" smtClean="0"/>
              <a:t>.</a:t>
            </a:r>
          </a:p>
          <a:p>
            <a:pPr>
              <a:tabLst>
                <a:tab pos="711200" algn="l"/>
                <a:tab pos="987425" algn="l"/>
              </a:tabLst>
            </a:pPr>
            <a:r>
              <a:rPr lang="en-GB" sz="1900" i="1" dirty="0" smtClean="0"/>
              <a:t>Spot price</a:t>
            </a:r>
            <a:r>
              <a:rPr lang="en-GB" sz="1900" dirty="0" smtClean="0"/>
              <a:t>  A price calculated by a spot exchange. Either by a the spot exchange itself or by  a company, to which the calculation has been outsourced.</a:t>
            </a:r>
          </a:p>
          <a:p>
            <a:pPr>
              <a:tabLst>
                <a:tab pos="711200" algn="l"/>
                <a:tab pos="987425" algn="l"/>
              </a:tabLst>
            </a:pPr>
            <a:r>
              <a:rPr lang="en-GB" sz="1900" i="1" dirty="0" smtClean="0"/>
              <a:t>TSO</a:t>
            </a:r>
            <a:r>
              <a:rPr lang="en-GB" sz="1900" dirty="0" smtClean="0"/>
              <a:t>  Transmission System Operator.</a:t>
            </a:r>
          </a:p>
          <a:p>
            <a:pPr lvl="1">
              <a:buNone/>
              <a:tabLst>
                <a:tab pos="711200" algn="l"/>
                <a:tab pos="987425" algn="l"/>
              </a:tabLst>
            </a:pPr>
            <a:endParaRPr lang="en-GB" sz="1900" i="1" dirty="0" smtClean="0"/>
          </a:p>
        </p:txBody>
      </p:sp>
      <p:sp>
        <p:nvSpPr>
          <p:cNvPr id="5" name="Pladsholder til diasnummer 4"/>
          <p:cNvSpPr>
            <a:spLocks noGrp="1"/>
          </p:cNvSpPr>
          <p:nvPr>
            <p:ph type="sldNum" sz="quarter" idx="12"/>
          </p:nvPr>
        </p:nvSpPr>
        <p:spPr/>
        <p:txBody>
          <a:bodyPr/>
          <a:lstStyle/>
          <a:p>
            <a:pPr>
              <a:defRPr/>
            </a:pPr>
            <a:fld id="{80AACB3E-9516-4558-9B4B-9689E2C51AB3}" type="slidenum">
              <a:rPr lang="en-GB" smtClean="0"/>
              <a:pPr>
                <a:defRPr/>
              </a:pPr>
              <a:t>33</a:t>
            </a:fld>
            <a:endParaRPr lang="en-GB" dirty="0"/>
          </a:p>
        </p:txBody>
      </p:sp>
      <p:sp>
        <p:nvSpPr>
          <p:cNvPr id="6" name="Pladsholder til dato 5"/>
          <p:cNvSpPr>
            <a:spLocks noGrp="1"/>
          </p:cNvSpPr>
          <p:nvPr>
            <p:ph type="dt" sz="half" idx="10"/>
          </p:nvPr>
        </p:nvSpPr>
        <p:spPr/>
        <p:txBody>
          <a:bodyPr/>
          <a:lstStyle/>
          <a:p>
            <a:pPr>
              <a:defRPr/>
            </a:pPr>
            <a:r>
              <a:rPr lang="en-US" dirty="0" smtClean="0"/>
              <a:t>3 June 2016</a:t>
            </a:r>
            <a:endParaRPr lang="en-GB" dirty="0"/>
          </a:p>
        </p:txBody>
      </p:sp>
    </p:spTree>
  </p:cSld>
  <p:clrMapOvr>
    <a:masterClrMapping/>
  </p:clrMapOvr>
  <p:transition spd="med">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14514"/>
            <a:ext cx="7462157" cy="566057"/>
          </a:xfrm>
        </p:spPr>
        <p:txBody>
          <a:bodyPr/>
          <a:lstStyle/>
          <a:p>
            <a:r>
              <a:rPr lang="en-GB" sz="2500" dirty="0" smtClean="0"/>
              <a:t>Terminology and acronyms – 5</a:t>
            </a:r>
            <a:endParaRPr lang="en-GB" sz="2500" dirty="0"/>
          </a:p>
        </p:txBody>
      </p:sp>
      <p:sp>
        <p:nvSpPr>
          <p:cNvPr id="3" name="Pladsholder til indhold 2"/>
          <p:cNvSpPr>
            <a:spLocks noGrp="1"/>
          </p:cNvSpPr>
          <p:nvPr>
            <p:ph idx="1"/>
          </p:nvPr>
        </p:nvSpPr>
        <p:spPr>
          <a:xfrm>
            <a:off x="-1" y="803623"/>
            <a:ext cx="9904413" cy="5776686"/>
          </a:xfrm>
        </p:spPr>
        <p:txBody>
          <a:bodyPr/>
          <a:lstStyle/>
          <a:p>
            <a:pPr>
              <a:tabLst>
                <a:tab pos="711200" algn="l"/>
                <a:tab pos="987425" algn="l"/>
              </a:tabLst>
            </a:pPr>
            <a:r>
              <a:rPr lang="en-GB" sz="2000" i="1" dirty="0" smtClean="0"/>
              <a:t>Welfare criterion</a:t>
            </a:r>
            <a:r>
              <a:rPr lang="en-GB" sz="2000" dirty="0" smtClean="0"/>
              <a:t>  At the outset, due to the block bids, the spot calculation will yield many valid solutions (potentially millions or billions of valid solutions). The welfare criterion states that among the valid solutions, the algorithm must select the one, which maximizes the economic value of the spot trading.</a:t>
            </a:r>
          </a:p>
          <a:p>
            <a:pPr>
              <a:buNone/>
              <a:tabLst>
                <a:tab pos="711200" algn="l"/>
                <a:tab pos="987425" algn="l"/>
              </a:tabLst>
            </a:pPr>
            <a:r>
              <a:rPr lang="en-GB" sz="2000" dirty="0" smtClean="0"/>
              <a:t>	For more information, see the PowerPoint presentation </a:t>
            </a:r>
            <a:r>
              <a:rPr lang="en-GB" sz="2000" i="1" dirty="0" smtClean="0"/>
              <a:t>Market coupling – European price coupling</a:t>
            </a:r>
            <a:r>
              <a:rPr lang="en-GB" sz="2000" dirty="0" smtClean="0"/>
              <a:t>.</a:t>
            </a:r>
          </a:p>
          <a:p>
            <a:pPr>
              <a:tabLst>
                <a:tab pos="711200" algn="l"/>
                <a:tab pos="987425" algn="l"/>
              </a:tabLst>
            </a:pPr>
            <a:r>
              <a:rPr lang="en-GB" sz="2000" i="1" dirty="0" smtClean="0"/>
              <a:t>Welfare function </a:t>
            </a:r>
            <a:r>
              <a:rPr lang="en-GB" sz="2000" dirty="0" smtClean="0"/>
              <a:t> The function calculating the economic value of the spot trading.</a:t>
            </a:r>
          </a:p>
          <a:p>
            <a:pPr>
              <a:buNone/>
              <a:tabLst>
                <a:tab pos="711200" algn="l"/>
                <a:tab pos="987425" algn="l"/>
              </a:tabLst>
            </a:pPr>
            <a:r>
              <a:rPr lang="en-GB" sz="2000" dirty="0" smtClean="0"/>
              <a:t>	For the whole area covered by a given market coupling, the function daily calculates the value of the following day’s spot trading. See the PowerPoint presentation </a:t>
            </a:r>
            <a:r>
              <a:rPr lang="en-GB" sz="2000" i="1" dirty="0" smtClean="0"/>
              <a:t>Welfare criterion</a:t>
            </a:r>
            <a:r>
              <a:rPr lang="en-GB" sz="2000" dirty="0" smtClean="0"/>
              <a:t>.</a:t>
            </a:r>
          </a:p>
          <a:p>
            <a:pPr>
              <a:tabLst>
                <a:tab pos="711200" algn="l"/>
                <a:tab pos="987425" algn="l"/>
              </a:tabLst>
            </a:pPr>
            <a:r>
              <a:rPr lang="en-GB" sz="2000" i="1" dirty="0" smtClean="0"/>
              <a:t>Western-Central Europe</a:t>
            </a:r>
            <a:r>
              <a:rPr lang="en-GB" sz="2000" dirty="0" smtClean="0"/>
              <a:t>  In this presentation, this means the countries </a:t>
            </a:r>
            <a:r>
              <a:rPr lang="en-GB" sz="2000" dirty="0"/>
              <a:t>Austria, Belgium, Czech Republic, Denmark, Estonia, Finland, France, Germany, Hungary, Italy, Latvia, Lithuania, Luxembourg, the Netherlands, Norway, Poland, Portugal, Romania, Slovakia, Slovenia, Spain, Sweden and UK.</a:t>
            </a:r>
            <a:endParaRPr lang="en-GB" sz="2000" dirty="0" smtClean="0"/>
          </a:p>
          <a:p>
            <a:endParaRPr lang="en-GB" sz="2000" dirty="0"/>
          </a:p>
        </p:txBody>
      </p:sp>
      <p:sp>
        <p:nvSpPr>
          <p:cNvPr id="4" name="Pladsholder til dato 3"/>
          <p:cNvSpPr>
            <a:spLocks noGrp="1"/>
          </p:cNvSpPr>
          <p:nvPr>
            <p:ph type="dt" sz="half" idx="10"/>
          </p:nvPr>
        </p:nvSpPr>
        <p:spPr/>
        <p:txBody>
          <a:bodyPr/>
          <a:lstStyle/>
          <a:p>
            <a:pPr>
              <a:defRPr/>
            </a:pPr>
            <a:r>
              <a:rPr lang="en-US" dirty="0" smtClean="0"/>
              <a:t>3 June 2016</a:t>
            </a:r>
            <a:endParaRPr lang="en-GB" dirty="0"/>
          </a:p>
        </p:txBody>
      </p:sp>
      <p:sp>
        <p:nvSpPr>
          <p:cNvPr id="5" name="Pladsholder til diasnummer 4"/>
          <p:cNvSpPr>
            <a:spLocks noGrp="1"/>
          </p:cNvSpPr>
          <p:nvPr>
            <p:ph type="sldNum" sz="quarter" idx="12"/>
          </p:nvPr>
        </p:nvSpPr>
        <p:spPr/>
        <p:txBody>
          <a:bodyPr/>
          <a:lstStyle/>
          <a:p>
            <a:pPr>
              <a:defRPr/>
            </a:pPr>
            <a:fld id="{80AACB3E-9516-4558-9B4B-9689E2C51AB3}" type="slidenum">
              <a:rPr lang="en-GB" smtClean="0"/>
              <a:pPr>
                <a:defRPr/>
              </a:pPr>
              <a:t>34</a:t>
            </a:fld>
            <a:endParaRPr lang="en-GB" dirty="0"/>
          </a:p>
        </p:txBody>
      </p:sp>
    </p:spTree>
  </p:cSld>
  <p:clrMapOvr>
    <a:masterClrMapping/>
  </p:clrMapOvr>
  <p:transition spd="med">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0" name="Picture 4" descr="HoumøllerConsulting cirkler"/>
          <p:cNvPicPr>
            <a:picLocks noChangeAspect="1" noChangeArrowheads="1"/>
          </p:cNvPicPr>
          <p:nvPr/>
        </p:nvPicPr>
        <p:blipFill>
          <a:blip r:embed="rId3" cstate="print"/>
          <a:srcRect/>
          <a:stretch>
            <a:fillRect/>
          </a:stretch>
        </p:blipFill>
        <p:spPr bwMode="auto">
          <a:xfrm>
            <a:off x="0" y="152400"/>
            <a:ext cx="7327900" cy="6705600"/>
          </a:xfrm>
          <a:prstGeom prst="rect">
            <a:avLst/>
          </a:prstGeom>
          <a:noFill/>
          <a:ln w="9525">
            <a:noFill/>
            <a:miter lim="800000"/>
            <a:headEnd/>
            <a:tailEnd/>
          </a:ln>
        </p:spPr>
      </p:pic>
      <p:sp>
        <p:nvSpPr>
          <p:cNvPr id="206851" name="Rectangle 91"/>
          <p:cNvSpPr>
            <a:spLocks noGrp="1" noChangeArrowheads="1"/>
          </p:cNvSpPr>
          <p:nvPr>
            <p:ph type="title"/>
          </p:nvPr>
        </p:nvSpPr>
        <p:spPr>
          <a:xfrm>
            <a:off x="0" y="595313"/>
            <a:ext cx="9906000" cy="1143000"/>
          </a:xfrm>
        </p:spPr>
        <p:txBody>
          <a:bodyPr/>
          <a:lstStyle/>
          <a:p>
            <a:r>
              <a:rPr lang="en-GB" sz="4500" dirty="0" smtClean="0"/>
              <a:t>Thank you for your attention!</a:t>
            </a:r>
          </a:p>
        </p:txBody>
      </p:sp>
      <p:sp>
        <p:nvSpPr>
          <p:cNvPr id="206854" name="Tekstboks 98"/>
          <p:cNvSpPr txBox="1">
            <a:spLocks noChangeArrowheads="1"/>
          </p:cNvSpPr>
          <p:nvPr/>
        </p:nvSpPr>
        <p:spPr bwMode="auto">
          <a:xfrm>
            <a:off x="27072" y="2598738"/>
            <a:ext cx="9634368" cy="3170099"/>
          </a:xfrm>
          <a:prstGeom prst="rect">
            <a:avLst/>
          </a:prstGeom>
          <a:noFill/>
          <a:ln w="9525">
            <a:noFill/>
            <a:miter lim="800000"/>
            <a:headEnd/>
            <a:tailEnd/>
          </a:ln>
        </p:spPr>
        <p:txBody>
          <a:bodyPr wrap="none">
            <a:spAutoFit/>
          </a:bodyPr>
          <a:lstStyle/>
          <a:p>
            <a:pPr algn="ctr"/>
            <a:r>
              <a:rPr lang="en-GB" sz="4000" dirty="0"/>
              <a:t>Anders Plejdrup Houmøller</a:t>
            </a:r>
          </a:p>
          <a:p>
            <a:pPr algn="ctr"/>
            <a:r>
              <a:rPr lang="en-GB" sz="4000" i="1" dirty="0"/>
              <a:t>Houmoller </a:t>
            </a:r>
            <a:r>
              <a:rPr lang="en-GB" sz="4000" i="1" dirty="0" smtClean="0"/>
              <a:t>Consulting ApS</a:t>
            </a:r>
            <a:endParaRPr lang="en-GB" sz="4000" i="1" dirty="0"/>
          </a:p>
          <a:p>
            <a:pPr algn="ctr"/>
            <a:r>
              <a:rPr lang="en-GB" sz="4000" dirty="0"/>
              <a:t>Tel. +45  28 11 23 00</a:t>
            </a:r>
          </a:p>
          <a:p>
            <a:pPr algn="ctr"/>
            <a:r>
              <a:rPr lang="en-GB" sz="4000" dirty="0" smtClean="0"/>
              <a:t>anders@houmollerconsulting.dk</a:t>
            </a:r>
          </a:p>
          <a:p>
            <a:pPr algn="ctr"/>
            <a:r>
              <a:rPr lang="en-GB" sz="4000" dirty="0" smtClean="0"/>
              <a:t>Web houmollerconsulting.dk</a:t>
            </a:r>
            <a:endParaRPr lang="en-GB" sz="4000" dirty="0"/>
          </a:p>
        </p:txBody>
      </p:sp>
      <p:sp>
        <p:nvSpPr>
          <p:cNvPr id="6" name="Pladsholder til diasnummer 5"/>
          <p:cNvSpPr>
            <a:spLocks noGrp="1"/>
          </p:cNvSpPr>
          <p:nvPr>
            <p:ph type="sldNum" sz="quarter" idx="12"/>
          </p:nvPr>
        </p:nvSpPr>
        <p:spPr/>
        <p:txBody>
          <a:bodyPr/>
          <a:lstStyle/>
          <a:p>
            <a:pPr>
              <a:defRPr/>
            </a:pPr>
            <a:fld id="{C14A6505-6888-4AAA-A0F1-EA7F6140D7E6}" type="slidenum">
              <a:rPr lang="en-GB" smtClean="0"/>
              <a:pPr>
                <a:defRPr/>
              </a:pPr>
              <a:t>35</a:t>
            </a:fld>
            <a:endParaRPr lang="en-GB" dirty="0"/>
          </a:p>
        </p:txBody>
      </p:sp>
    </p:spTree>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420100" cy="731520"/>
          </a:xfrm>
        </p:spPr>
        <p:txBody>
          <a:bodyPr/>
          <a:lstStyle/>
          <a:p>
            <a:r>
              <a:rPr lang="en-GB" dirty="0" smtClean="0"/>
              <a:t>Market coupling – 1</a:t>
            </a:r>
            <a:endParaRPr lang="en-GB" dirty="0"/>
          </a:p>
        </p:txBody>
      </p:sp>
      <p:sp>
        <p:nvSpPr>
          <p:cNvPr id="5" name="Tekstfelt 4"/>
          <p:cNvSpPr txBox="1"/>
          <p:nvPr/>
        </p:nvSpPr>
        <p:spPr>
          <a:xfrm>
            <a:off x="55711" y="596506"/>
            <a:ext cx="9847889" cy="707886"/>
          </a:xfrm>
          <a:prstGeom prst="rect">
            <a:avLst/>
          </a:prstGeom>
          <a:noFill/>
        </p:spPr>
        <p:txBody>
          <a:bodyPr wrap="none" rtlCol="0">
            <a:spAutoFit/>
          </a:bodyPr>
          <a:lstStyle/>
          <a:p>
            <a:pPr marL="268288" indent="-268288">
              <a:tabLst>
                <a:tab pos="268288" algn="l"/>
                <a:tab pos="712788" algn="l"/>
                <a:tab pos="1076325" algn="l"/>
              </a:tabLst>
            </a:pPr>
            <a:r>
              <a:rPr lang="en-GB" dirty="0" smtClean="0">
                <a:latin typeface="+mn-lt"/>
                <a:cs typeface="Arial" panose="020B0604020202020204" pitchFamily="34" charset="0"/>
              </a:rPr>
              <a:t>►	</a:t>
            </a:r>
            <a:r>
              <a:rPr lang="en-GB" dirty="0" smtClean="0">
                <a:latin typeface="+mn-lt"/>
              </a:rPr>
              <a:t>With </a:t>
            </a:r>
            <a:r>
              <a:rPr lang="en-GB" dirty="0">
                <a:latin typeface="+mn-lt"/>
              </a:rPr>
              <a:t>market coupling, </a:t>
            </a:r>
            <a:r>
              <a:rPr lang="en-GB" dirty="0" smtClean="0">
                <a:latin typeface="+mn-lt"/>
              </a:rPr>
              <a:t>the day-ahead </a:t>
            </a:r>
            <a:r>
              <a:rPr lang="en-GB" dirty="0">
                <a:latin typeface="+mn-lt"/>
              </a:rPr>
              <a:t>plans for the </a:t>
            </a:r>
            <a:r>
              <a:rPr lang="en-GB" dirty="0" smtClean="0">
                <a:latin typeface="+mn-lt"/>
              </a:rPr>
              <a:t>cross-border</a:t>
            </a:r>
          </a:p>
          <a:p>
            <a:pPr marL="268288" indent="-268288">
              <a:tabLst>
                <a:tab pos="268288" algn="l"/>
                <a:tab pos="712788" algn="l"/>
                <a:tab pos="1076325" algn="l"/>
              </a:tabLst>
            </a:pPr>
            <a:r>
              <a:rPr lang="en-GB" dirty="0" smtClean="0">
                <a:latin typeface="+mn-lt"/>
              </a:rPr>
              <a:t>	energy </a:t>
            </a:r>
            <a:r>
              <a:rPr lang="en-GB" dirty="0">
                <a:latin typeface="+mn-lt"/>
              </a:rPr>
              <a:t>flows are calculated </a:t>
            </a:r>
            <a:r>
              <a:rPr lang="en-GB" dirty="0" smtClean="0">
                <a:latin typeface="+mn-lt"/>
              </a:rPr>
              <a:t>using:</a:t>
            </a:r>
            <a:endParaRPr lang="en-GB" dirty="0">
              <a:latin typeface="+mn-lt"/>
            </a:endParaRPr>
          </a:p>
        </p:txBody>
      </p:sp>
      <p:pic>
        <p:nvPicPr>
          <p:cNvPr id="6" name="Picture 4"/>
          <p:cNvPicPr>
            <a:picLocks noChangeAspect="1" noChangeArrowheads="1"/>
          </p:cNvPicPr>
          <p:nvPr/>
        </p:nvPicPr>
        <p:blipFill>
          <a:blip r:embed="rId3" cstate="print"/>
          <a:srcRect/>
          <a:stretch>
            <a:fillRect/>
          </a:stretch>
        </p:blipFill>
        <p:spPr bwMode="auto">
          <a:xfrm>
            <a:off x="7749129" y="4408362"/>
            <a:ext cx="1463869" cy="1638703"/>
          </a:xfrm>
          <a:prstGeom prst="rect">
            <a:avLst/>
          </a:prstGeom>
          <a:noFill/>
          <a:ln w="9525">
            <a:noFill/>
            <a:miter lim="800000"/>
            <a:headEnd/>
            <a:tailEnd/>
          </a:ln>
          <a:effectLst/>
        </p:spPr>
      </p:pic>
      <p:sp>
        <p:nvSpPr>
          <p:cNvPr id="8" name="Tekstfelt 7"/>
          <p:cNvSpPr txBox="1"/>
          <p:nvPr/>
        </p:nvSpPr>
        <p:spPr>
          <a:xfrm>
            <a:off x="457198" y="1240855"/>
            <a:ext cx="4731103" cy="400110"/>
          </a:xfrm>
          <a:prstGeom prst="rect">
            <a:avLst/>
          </a:prstGeom>
          <a:noFill/>
        </p:spPr>
        <p:txBody>
          <a:bodyPr wrap="none" rtlCol="0">
            <a:spAutoFit/>
          </a:bodyPr>
          <a:lstStyle/>
          <a:p>
            <a:pPr marL="268288" indent="-268288">
              <a:tabLst>
                <a:tab pos="268288" algn="l"/>
                <a:tab pos="901700" algn="l"/>
                <a:tab pos="1076325" algn="l"/>
              </a:tabLst>
            </a:pPr>
            <a:r>
              <a:rPr lang="en-GB" dirty="0" smtClean="0">
                <a:solidFill>
                  <a:srgbClr val="FF0000"/>
                </a:solidFill>
                <a:latin typeface="+mn-lt"/>
                <a:cs typeface="Arial" panose="020B0604020202020204" pitchFamily="34" charset="0"/>
              </a:rPr>
              <a:t>●	The market players’ spot bids</a:t>
            </a:r>
            <a:endParaRPr lang="en-GB" dirty="0">
              <a:solidFill>
                <a:srgbClr val="FF0000"/>
              </a:solidFill>
              <a:latin typeface="+mn-lt"/>
            </a:endParaRPr>
          </a:p>
        </p:txBody>
      </p:sp>
      <p:sp>
        <p:nvSpPr>
          <p:cNvPr id="10" name="Tekstfelt 9"/>
          <p:cNvSpPr txBox="1"/>
          <p:nvPr/>
        </p:nvSpPr>
        <p:spPr>
          <a:xfrm>
            <a:off x="907138" y="1577428"/>
            <a:ext cx="7956345" cy="707886"/>
          </a:xfrm>
          <a:prstGeom prst="rect">
            <a:avLst/>
          </a:prstGeom>
          <a:noFill/>
        </p:spPr>
        <p:txBody>
          <a:bodyPr wrap="none" rtlCol="0">
            <a:spAutoFit/>
          </a:bodyPr>
          <a:lstStyle/>
          <a:p>
            <a:pPr marL="268288" indent="-268288">
              <a:tabLst>
                <a:tab pos="268288" algn="l"/>
                <a:tab pos="901700" algn="l"/>
                <a:tab pos="1076325" algn="l"/>
              </a:tabLst>
            </a:pPr>
            <a:r>
              <a:rPr lang="en-GB" dirty="0" smtClean="0">
                <a:latin typeface="+mn-lt"/>
              </a:rPr>
              <a:t>–	</a:t>
            </a:r>
            <a:r>
              <a:rPr lang="en-GB" dirty="0" smtClean="0">
                <a:latin typeface="+mn-lt"/>
                <a:cs typeface="Arial" panose="020B0604020202020204" pitchFamily="34" charset="0"/>
              </a:rPr>
              <a:t>ie, the prices at which the players are willing to buy</a:t>
            </a:r>
          </a:p>
          <a:p>
            <a:pPr marL="268288" indent="-268288">
              <a:tabLst>
                <a:tab pos="268288" algn="l"/>
                <a:tab pos="901700" algn="l"/>
                <a:tab pos="1076325" algn="l"/>
              </a:tabLst>
            </a:pPr>
            <a:r>
              <a:rPr lang="en-GB" dirty="0">
                <a:latin typeface="+mn-lt"/>
                <a:cs typeface="Arial" panose="020B0604020202020204" pitchFamily="34" charset="0"/>
              </a:rPr>
              <a:t>	</a:t>
            </a:r>
            <a:r>
              <a:rPr lang="en-GB" dirty="0" smtClean="0">
                <a:latin typeface="+mn-lt"/>
                <a:cs typeface="Arial" panose="020B0604020202020204" pitchFamily="34" charset="0"/>
              </a:rPr>
              <a:t>and sell day-ahead.</a:t>
            </a:r>
            <a:endParaRPr lang="en-GB" dirty="0">
              <a:latin typeface="+mn-lt"/>
            </a:endParaRPr>
          </a:p>
        </p:txBody>
      </p:sp>
      <p:sp>
        <p:nvSpPr>
          <p:cNvPr id="11" name="Tekstfelt 10"/>
          <p:cNvSpPr txBox="1"/>
          <p:nvPr/>
        </p:nvSpPr>
        <p:spPr>
          <a:xfrm>
            <a:off x="457198" y="2221777"/>
            <a:ext cx="9009518" cy="400110"/>
          </a:xfrm>
          <a:prstGeom prst="rect">
            <a:avLst/>
          </a:prstGeom>
          <a:noFill/>
        </p:spPr>
        <p:txBody>
          <a:bodyPr wrap="none" rtlCol="0">
            <a:spAutoFit/>
          </a:bodyPr>
          <a:lstStyle/>
          <a:p>
            <a:pPr marL="268288" indent="-268288">
              <a:tabLst>
                <a:tab pos="268288" algn="l"/>
                <a:tab pos="901700" algn="l"/>
                <a:tab pos="1076325" algn="l"/>
              </a:tabLst>
            </a:pPr>
            <a:r>
              <a:rPr lang="en-GB" dirty="0">
                <a:solidFill>
                  <a:srgbClr val="FF0000"/>
                </a:solidFill>
                <a:latin typeface="+mn-lt"/>
              </a:rPr>
              <a:t>●</a:t>
            </a:r>
            <a:r>
              <a:rPr lang="en-GB" dirty="0" smtClean="0">
                <a:solidFill>
                  <a:srgbClr val="FF0000"/>
                </a:solidFill>
                <a:latin typeface="+mn-lt"/>
              </a:rPr>
              <a:t>	Information on the day-ahead cross-border grid capacity.</a:t>
            </a:r>
            <a:endParaRPr lang="en-GB" dirty="0">
              <a:solidFill>
                <a:srgbClr val="FF0000"/>
              </a:solidFill>
              <a:latin typeface="+mn-lt"/>
            </a:endParaRPr>
          </a:p>
        </p:txBody>
      </p:sp>
      <p:sp>
        <p:nvSpPr>
          <p:cNvPr id="12" name="Tekstfelt 11"/>
          <p:cNvSpPr txBox="1"/>
          <p:nvPr/>
        </p:nvSpPr>
        <p:spPr>
          <a:xfrm>
            <a:off x="0" y="2558350"/>
            <a:ext cx="8350684" cy="707886"/>
          </a:xfrm>
          <a:prstGeom prst="rect">
            <a:avLst/>
          </a:prstGeom>
          <a:noFill/>
        </p:spPr>
        <p:txBody>
          <a:bodyPr wrap="none" rtlCol="0">
            <a:spAutoFit/>
          </a:bodyPr>
          <a:lstStyle/>
          <a:p>
            <a:pPr marL="268288" indent="-268288">
              <a:tabLst>
                <a:tab pos="268288" algn="l"/>
                <a:tab pos="712788" algn="l"/>
                <a:tab pos="1076325" algn="l"/>
              </a:tabLst>
            </a:pPr>
            <a:r>
              <a:rPr lang="en-GB" dirty="0" smtClean="0">
                <a:latin typeface="+mn-lt"/>
                <a:cs typeface="Arial" panose="020B0604020202020204" pitchFamily="34" charset="0"/>
              </a:rPr>
              <a:t>►	Actually, market coupling is a step backwards towards</a:t>
            </a:r>
          </a:p>
          <a:p>
            <a:pPr marL="268288" indent="-268288">
              <a:tabLst>
                <a:tab pos="268288" algn="l"/>
                <a:tab pos="712788" algn="l"/>
                <a:tab pos="1076325" algn="l"/>
              </a:tabLst>
            </a:pPr>
            <a:r>
              <a:rPr lang="en-GB" dirty="0">
                <a:latin typeface="+mn-lt"/>
                <a:cs typeface="Arial" panose="020B0604020202020204" pitchFamily="34" charset="0"/>
              </a:rPr>
              <a:t>	</a:t>
            </a:r>
            <a:r>
              <a:rPr lang="en-GB" dirty="0" smtClean="0">
                <a:latin typeface="+mn-lt"/>
                <a:cs typeface="Arial" panose="020B0604020202020204" pitchFamily="34" charset="0"/>
              </a:rPr>
              <a:t>planned economy.</a:t>
            </a:r>
            <a:endParaRPr lang="en-GB" dirty="0">
              <a:latin typeface="+mn-lt"/>
            </a:endParaRPr>
          </a:p>
        </p:txBody>
      </p:sp>
      <p:sp>
        <p:nvSpPr>
          <p:cNvPr id="13" name="Tekstfelt 12"/>
          <p:cNvSpPr txBox="1"/>
          <p:nvPr/>
        </p:nvSpPr>
        <p:spPr>
          <a:xfrm>
            <a:off x="0" y="3202699"/>
            <a:ext cx="5135060" cy="400110"/>
          </a:xfrm>
          <a:prstGeom prst="rect">
            <a:avLst/>
          </a:prstGeom>
          <a:noFill/>
        </p:spPr>
        <p:txBody>
          <a:bodyPr wrap="none" rtlCol="0">
            <a:spAutoFit/>
          </a:bodyPr>
          <a:lstStyle/>
          <a:p>
            <a:pPr marL="268288" indent="-268288">
              <a:tabLst>
                <a:tab pos="268288" algn="l"/>
                <a:tab pos="712788" algn="l"/>
                <a:tab pos="1076325" algn="l"/>
              </a:tabLst>
            </a:pPr>
            <a:r>
              <a:rPr lang="en-GB" dirty="0" smtClean="0">
                <a:latin typeface="+mn-lt"/>
                <a:cs typeface="Arial" panose="020B0604020202020204" pitchFamily="34" charset="0"/>
              </a:rPr>
              <a:t>►	The truly market-based method:</a:t>
            </a:r>
          </a:p>
        </p:txBody>
      </p:sp>
      <p:sp>
        <p:nvSpPr>
          <p:cNvPr id="14" name="Tekstfelt 13"/>
          <p:cNvSpPr txBox="1"/>
          <p:nvPr/>
        </p:nvSpPr>
        <p:spPr>
          <a:xfrm>
            <a:off x="457198" y="4183621"/>
            <a:ext cx="7305526" cy="1015663"/>
          </a:xfrm>
          <a:prstGeom prst="rect">
            <a:avLst/>
          </a:prstGeom>
          <a:noFill/>
        </p:spPr>
        <p:txBody>
          <a:bodyPr wrap="none" rtlCol="0">
            <a:spAutoFit/>
          </a:bodyPr>
          <a:lstStyle/>
          <a:p>
            <a:pPr marL="268288" indent="-268288">
              <a:tabLst>
                <a:tab pos="268288" algn="l"/>
                <a:tab pos="901700" algn="l"/>
                <a:tab pos="1076325" algn="l"/>
              </a:tabLst>
            </a:pPr>
            <a:r>
              <a:rPr lang="en-GB" dirty="0" smtClean="0">
                <a:latin typeface="+mn-lt"/>
                <a:cs typeface="Arial" panose="020B0604020202020204" pitchFamily="34" charset="0"/>
              </a:rPr>
              <a:t>●	However, practical experience shows this gives</a:t>
            </a:r>
          </a:p>
          <a:p>
            <a:pPr marL="268288" indent="-268288">
              <a:tabLst>
                <a:tab pos="268288" algn="l"/>
                <a:tab pos="901700" algn="l"/>
                <a:tab pos="1076325" algn="l"/>
              </a:tabLst>
            </a:pPr>
            <a:r>
              <a:rPr lang="en-GB" dirty="0">
                <a:latin typeface="+mn-lt"/>
                <a:cs typeface="Arial" panose="020B0604020202020204" pitchFamily="34" charset="0"/>
              </a:rPr>
              <a:t>	</a:t>
            </a:r>
            <a:r>
              <a:rPr lang="en-GB" dirty="0" smtClean="0">
                <a:latin typeface="+mn-lt"/>
                <a:cs typeface="Arial" panose="020B0604020202020204" pitchFamily="34" charset="0"/>
              </a:rPr>
              <a:t>many hours with energy flows, which are</a:t>
            </a:r>
          </a:p>
          <a:p>
            <a:pPr marL="268288" indent="-268288">
              <a:tabLst>
                <a:tab pos="268288" algn="l"/>
                <a:tab pos="901700" algn="l"/>
                <a:tab pos="1076325" algn="l"/>
              </a:tabLst>
            </a:pPr>
            <a:r>
              <a:rPr lang="en-GB" dirty="0" smtClean="0">
                <a:latin typeface="+mn-lt"/>
                <a:cs typeface="Arial" panose="020B0604020202020204" pitchFamily="34" charset="0"/>
              </a:rPr>
              <a:t>	sub-optimal for society.</a:t>
            </a:r>
            <a:endParaRPr lang="en-GB" dirty="0">
              <a:latin typeface="+mn-lt"/>
            </a:endParaRPr>
          </a:p>
        </p:txBody>
      </p:sp>
      <p:sp>
        <p:nvSpPr>
          <p:cNvPr id="15" name="Tekstfelt 14"/>
          <p:cNvSpPr txBox="1"/>
          <p:nvPr/>
        </p:nvSpPr>
        <p:spPr>
          <a:xfrm>
            <a:off x="457198" y="5135747"/>
            <a:ext cx="7176965" cy="1015663"/>
          </a:xfrm>
          <a:prstGeom prst="rect">
            <a:avLst/>
          </a:prstGeom>
          <a:noFill/>
        </p:spPr>
        <p:txBody>
          <a:bodyPr wrap="none" rtlCol="0">
            <a:spAutoFit/>
          </a:bodyPr>
          <a:lstStyle/>
          <a:p>
            <a:pPr marL="268288" indent="-268288">
              <a:tabLst>
                <a:tab pos="268288" algn="l"/>
                <a:tab pos="712788" algn="l"/>
                <a:tab pos="1076325" algn="l"/>
              </a:tabLst>
            </a:pPr>
            <a:r>
              <a:rPr lang="en-GB" dirty="0">
                <a:cs typeface="Arial" panose="020B0604020202020204" pitchFamily="34" charset="0"/>
              </a:rPr>
              <a:t>●	</a:t>
            </a:r>
            <a:r>
              <a:rPr lang="en-GB" dirty="0" smtClean="0">
                <a:latin typeface="+mn-lt"/>
                <a:cs typeface="Arial" panose="020B0604020202020204" pitchFamily="34" charset="0"/>
              </a:rPr>
              <a:t>This is because </a:t>
            </a:r>
            <a:r>
              <a:rPr lang="en-GB" dirty="0" smtClean="0">
                <a:latin typeface="+mn-lt"/>
                <a:cs typeface="Arial" panose="020B0604020202020204" pitchFamily="34" charset="0"/>
              </a:rPr>
              <a:t>it’s difficult </a:t>
            </a:r>
            <a:r>
              <a:rPr lang="en-GB" dirty="0" smtClean="0">
                <a:latin typeface="+mn-lt"/>
                <a:cs typeface="Arial" panose="020B0604020202020204" pitchFamily="34" charset="0"/>
              </a:rPr>
              <a:t>for individual</a:t>
            </a:r>
          </a:p>
          <a:p>
            <a:pPr marL="268288" indent="-268288">
              <a:tabLst>
                <a:tab pos="268288" algn="l"/>
                <a:tab pos="712788" algn="l"/>
                <a:tab pos="1076325" algn="l"/>
              </a:tabLst>
            </a:pPr>
            <a:r>
              <a:rPr lang="en-GB" dirty="0">
                <a:latin typeface="+mn-lt"/>
                <a:cs typeface="Arial" panose="020B0604020202020204" pitchFamily="34" charset="0"/>
              </a:rPr>
              <a:t>	</a:t>
            </a:r>
            <a:r>
              <a:rPr lang="en-GB" dirty="0" smtClean="0">
                <a:latin typeface="+mn-lt"/>
                <a:cs typeface="Arial" panose="020B0604020202020204" pitchFamily="34" charset="0"/>
              </a:rPr>
              <a:t>market </a:t>
            </a:r>
            <a:r>
              <a:rPr lang="en-GB" dirty="0" smtClean="0">
                <a:latin typeface="+mn-lt"/>
                <a:cs typeface="Arial" panose="020B0604020202020204" pitchFamily="34" charset="0"/>
              </a:rPr>
              <a:t>players to make optimal use of </a:t>
            </a:r>
            <a:r>
              <a:rPr lang="en-GB" dirty="0" smtClean="0">
                <a:latin typeface="+mn-lt"/>
                <a:cs typeface="Arial" panose="020B0604020202020204" pitchFamily="34" charset="0"/>
              </a:rPr>
              <a:t>the</a:t>
            </a:r>
          </a:p>
          <a:p>
            <a:pPr marL="268288" indent="-268288">
              <a:tabLst>
                <a:tab pos="268288" algn="l"/>
                <a:tab pos="712788" algn="l"/>
                <a:tab pos="1076325" algn="l"/>
              </a:tabLst>
            </a:pPr>
            <a:r>
              <a:rPr lang="en-GB" dirty="0">
                <a:latin typeface="+mn-lt"/>
                <a:cs typeface="Arial" panose="020B0604020202020204" pitchFamily="34" charset="0"/>
              </a:rPr>
              <a:t>	</a:t>
            </a:r>
            <a:r>
              <a:rPr lang="en-GB" dirty="0" smtClean="0">
                <a:latin typeface="+mn-lt"/>
                <a:cs typeface="Arial" panose="020B0604020202020204" pitchFamily="34" charset="0"/>
              </a:rPr>
              <a:t>monopoly transportation </a:t>
            </a:r>
            <a:r>
              <a:rPr lang="en-GB" dirty="0" smtClean="0">
                <a:latin typeface="+mn-lt"/>
                <a:cs typeface="Arial" panose="020B0604020202020204" pitchFamily="34" charset="0"/>
              </a:rPr>
              <a:t>system (ie, the grid</a:t>
            </a:r>
            <a:r>
              <a:rPr lang="en-GB" dirty="0" smtClean="0">
                <a:latin typeface="+mn-lt"/>
                <a:cs typeface="Arial" panose="020B0604020202020204" pitchFamily="34" charset="0"/>
              </a:rPr>
              <a:t>).</a:t>
            </a:r>
            <a:endParaRPr lang="en-GB" dirty="0" smtClean="0">
              <a:latin typeface="+mn-lt"/>
              <a:cs typeface="Arial" panose="020B0604020202020204" pitchFamily="34" charset="0"/>
            </a:endParaRPr>
          </a:p>
        </p:txBody>
      </p:sp>
      <p:sp>
        <p:nvSpPr>
          <p:cNvPr id="16" name="Tekstfelt 15"/>
          <p:cNvSpPr txBox="1"/>
          <p:nvPr/>
        </p:nvSpPr>
        <p:spPr>
          <a:xfrm>
            <a:off x="0" y="6087873"/>
            <a:ext cx="7786427" cy="707886"/>
          </a:xfrm>
          <a:prstGeom prst="rect">
            <a:avLst/>
          </a:prstGeom>
          <a:noFill/>
        </p:spPr>
        <p:txBody>
          <a:bodyPr wrap="none" rtlCol="0">
            <a:spAutoFit/>
          </a:bodyPr>
          <a:lstStyle/>
          <a:p>
            <a:pPr marL="268288" indent="-268288">
              <a:tabLst>
                <a:tab pos="268288" algn="l"/>
                <a:tab pos="901700" algn="l"/>
                <a:tab pos="1076325" algn="l"/>
              </a:tabLst>
            </a:pPr>
            <a:r>
              <a:rPr lang="en-GB" dirty="0">
                <a:cs typeface="Arial" panose="020B0604020202020204" pitchFamily="34" charset="0"/>
              </a:rPr>
              <a:t>►	</a:t>
            </a:r>
            <a:r>
              <a:rPr lang="en-GB" dirty="0" smtClean="0">
                <a:latin typeface="+mn-lt"/>
                <a:cs typeface="Arial" panose="020B0604020202020204" pitchFamily="34" charset="0"/>
              </a:rPr>
              <a:t>The </a:t>
            </a:r>
            <a:r>
              <a:rPr lang="en-GB" u="sng" dirty="0" smtClean="0">
                <a:latin typeface="+mn-lt"/>
                <a:cs typeface="Arial" panose="020B0604020202020204" pitchFamily="34" charset="0"/>
              </a:rPr>
              <a:t>monopoly transportation system</a:t>
            </a:r>
            <a:r>
              <a:rPr lang="en-GB" dirty="0" smtClean="0">
                <a:latin typeface="+mn-lt"/>
                <a:cs typeface="Arial" panose="020B0604020202020204" pitchFamily="34" charset="0"/>
              </a:rPr>
              <a:t> distinguishes</a:t>
            </a:r>
          </a:p>
          <a:p>
            <a:pPr marL="268288" indent="-268288">
              <a:tabLst>
                <a:tab pos="268288" algn="l"/>
                <a:tab pos="901700" algn="l"/>
                <a:tab pos="1076325" algn="l"/>
              </a:tabLst>
            </a:pPr>
            <a:r>
              <a:rPr lang="en-GB" dirty="0">
                <a:latin typeface="+mn-lt"/>
                <a:cs typeface="Arial" panose="020B0604020202020204" pitchFamily="34" charset="0"/>
              </a:rPr>
              <a:t>	</a:t>
            </a:r>
            <a:r>
              <a:rPr lang="en-GB" dirty="0" smtClean="0">
                <a:latin typeface="+mn-lt"/>
                <a:cs typeface="Arial" panose="020B0604020202020204" pitchFamily="34" charset="0"/>
              </a:rPr>
              <a:t>electrical energy from most other commodities.</a:t>
            </a:r>
            <a:endParaRPr lang="en-GB" dirty="0">
              <a:latin typeface="+mn-lt"/>
            </a:endParaRPr>
          </a:p>
        </p:txBody>
      </p:sp>
      <p:sp>
        <p:nvSpPr>
          <p:cNvPr id="17" name="Tekstfelt 16"/>
          <p:cNvSpPr txBox="1"/>
          <p:nvPr/>
        </p:nvSpPr>
        <p:spPr>
          <a:xfrm>
            <a:off x="457198" y="3539272"/>
            <a:ext cx="7066678" cy="707886"/>
          </a:xfrm>
          <a:prstGeom prst="rect">
            <a:avLst/>
          </a:prstGeom>
          <a:noFill/>
        </p:spPr>
        <p:txBody>
          <a:bodyPr wrap="none" rtlCol="0">
            <a:spAutoFit/>
          </a:bodyPr>
          <a:lstStyle/>
          <a:p>
            <a:pPr marL="268288" indent="-268288">
              <a:tabLst>
                <a:tab pos="268288" algn="l"/>
                <a:tab pos="712788" algn="l"/>
                <a:tab pos="1076325" algn="l"/>
              </a:tabLst>
            </a:pPr>
            <a:r>
              <a:rPr lang="en-GB" dirty="0" smtClean="0">
                <a:latin typeface="+mn-lt"/>
                <a:cs typeface="Arial" panose="020B0604020202020204" pitchFamily="34" charset="0"/>
              </a:rPr>
              <a:t>●	</a:t>
            </a:r>
            <a:r>
              <a:rPr lang="en-GB" dirty="0">
                <a:cs typeface="Arial" panose="020B0604020202020204" pitchFamily="34" charset="0"/>
              </a:rPr>
              <a:t>A</a:t>
            </a:r>
            <a:r>
              <a:rPr lang="en-GB" dirty="0" smtClean="0">
                <a:cs typeface="Arial" panose="020B0604020202020204" pitchFamily="34" charset="0"/>
              </a:rPr>
              <a:t>llow </a:t>
            </a:r>
            <a:r>
              <a:rPr lang="en-GB" dirty="0">
                <a:cs typeface="Arial" panose="020B0604020202020204" pitchFamily="34" charset="0"/>
              </a:rPr>
              <a:t>the market </a:t>
            </a:r>
            <a:r>
              <a:rPr lang="en-GB" dirty="0" smtClean="0">
                <a:cs typeface="Arial" panose="020B0604020202020204" pitchFamily="34" charset="0"/>
              </a:rPr>
              <a:t>players to </a:t>
            </a:r>
            <a:r>
              <a:rPr lang="en-GB" dirty="0">
                <a:cs typeface="Arial" panose="020B0604020202020204" pitchFamily="34" charset="0"/>
              </a:rPr>
              <a:t>do the </a:t>
            </a:r>
            <a:r>
              <a:rPr lang="en-GB" dirty="0" smtClean="0">
                <a:cs typeface="Arial" panose="020B0604020202020204" pitchFamily="34" charset="0"/>
              </a:rPr>
              <a:t>day-ahead</a:t>
            </a:r>
          </a:p>
          <a:p>
            <a:pPr marL="268288" indent="-268288">
              <a:tabLst>
                <a:tab pos="268288" algn="l"/>
                <a:tab pos="712788" algn="l"/>
                <a:tab pos="1076325" algn="l"/>
              </a:tabLst>
            </a:pPr>
            <a:r>
              <a:rPr lang="en-GB" dirty="0">
                <a:cs typeface="Arial" panose="020B0604020202020204" pitchFamily="34" charset="0"/>
              </a:rPr>
              <a:t>	</a:t>
            </a:r>
            <a:r>
              <a:rPr lang="en-GB" dirty="0" smtClean="0">
                <a:cs typeface="Arial" panose="020B0604020202020204" pitchFamily="34" charset="0"/>
              </a:rPr>
              <a:t>cross-border </a:t>
            </a:r>
            <a:r>
              <a:rPr lang="en-GB" dirty="0">
                <a:cs typeface="Arial" panose="020B0604020202020204" pitchFamily="34" charset="0"/>
              </a:rPr>
              <a:t>trading </a:t>
            </a:r>
            <a:r>
              <a:rPr lang="en-GB" dirty="0" smtClean="0">
                <a:cs typeface="Arial" panose="020B0604020202020204" pitchFamily="34" charset="0"/>
              </a:rPr>
              <a:t>themselves.</a:t>
            </a:r>
            <a:endParaRPr lang="en-GB" dirty="0">
              <a:cs typeface="Arial" panose="020B0604020202020204" pitchFamily="34" charset="0"/>
            </a:endParaRPr>
          </a:p>
        </p:txBody>
      </p:sp>
      <p:sp>
        <p:nvSpPr>
          <p:cNvPr id="3" name="Pladsholder til slidenummer 2"/>
          <p:cNvSpPr>
            <a:spLocks noGrp="1"/>
          </p:cNvSpPr>
          <p:nvPr>
            <p:ph type="sldNum" sz="quarter" idx="12"/>
          </p:nvPr>
        </p:nvSpPr>
        <p:spPr/>
        <p:txBody>
          <a:bodyPr/>
          <a:lstStyle/>
          <a:p>
            <a:pPr>
              <a:defRPr/>
            </a:pPr>
            <a:fld id="{C14A6505-6888-4AAA-A0F1-EA7F6140D7E6}" type="slidenum">
              <a:rPr lang="en-GB" noProof="0" smtClean="0"/>
              <a:pPr>
                <a:defRPr/>
              </a:pPr>
              <a:t>4</a:t>
            </a:fld>
            <a:endParaRPr lang="en-GB" noProof="0" dirty="0"/>
          </a:p>
        </p:txBody>
      </p:sp>
    </p:spTree>
    <p:extLst>
      <p:ext uri="{BB962C8B-B14F-4D97-AF65-F5344CB8AC3E}">
        <p14:creationId xmlns:p14="http://schemas.microsoft.com/office/powerpoint/2010/main" val="947167134"/>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1+#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1+#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1+#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1+#ppt_w/2"/>
                                          </p:val>
                                        </p:tav>
                                        <p:tav tm="100000">
                                          <p:val>
                                            <p:strVal val="#ppt_x"/>
                                          </p:val>
                                        </p:tav>
                                      </p:tavLst>
                                    </p:anim>
                                    <p:anim calcmode="lin" valueType="num">
                                      <p:cBhvr additive="base">
                                        <p:cTn id="5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1+#ppt_w/2"/>
                                          </p:val>
                                        </p:tav>
                                        <p:tav tm="100000">
                                          <p:val>
                                            <p:strVal val="#ppt_x"/>
                                          </p:val>
                                        </p:tav>
                                      </p:tavLst>
                                    </p:anim>
                                    <p:anim calcmode="lin" valueType="num">
                                      <p:cBhvr additive="base">
                                        <p:cTn id="6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1+#ppt_w/2"/>
                                          </p:val>
                                        </p:tav>
                                        <p:tav tm="100000">
                                          <p:val>
                                            <p:strVal val="#ppt_x"/>
                                          </p:val>
                                        </p:tav>
                                      </p:tavLst>
                                    </p:anim>
                                    <p:anim calcmode="lin" valueType="num">
                                      <p:cBhvr additive="base">
                                        <p:cTn id="6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1" grpId="0"/>
      <p:bldP spid="12" grpId="0"/>
      <p:bldP spid="13" grpId="0"/>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420100" cy="860612"/>
          </a:xfrm>
        </p:spPr>
        <p:txBody>
          <a:bodyPr/>
          <a:lstStyle/>
          <a:p>
            <a:r>
              <a:rPr lang="en-GB" dirty="0" smtClean="0"/>
              <a:t>Market coupling – 2</a:t>
            </a:r>
            <a:endParaRPr lang="en-GB" dirty="0"/>
          </a:p>
        </p:txBody>
      </p:sp>
      <p:sp>
        <p:nvSpPr>
          <p:cNvPr id="3" name="Pladsholder til indhold 2"/>
          <p:cNvSpPr>
            <a:spLocks noGrp="1"/>
          </p:cNvSpPr>
          <p:nvPr>
            <p:ph idx="1"/>
          </p:nvPr>
        </p:nvSpPr>
        <p:spPr>
          <a:xfrm>
            <a:off x="67235" y="798286"/>
            <a:ext cx="8975165" cy="5994399"/>
          </a:xfrm>
        </p:spPr>
        <p:txBody>
          <a:bodyPr/>
          <a:lstStyle/>
          <a:p>
            <a:r>
              <a:rPr lang="en-GB" dirty="0" smtClean="0"/>
              <a:t>A perfect bilateral cross-border trading system:</a:t>
            </a:r>
          </a:p>
          <a:p>
            <a:pPr lvl="1"/>
            <a:r>
              <a:rPr lang="en-GB" sz="2400" dirty="0" smtClean="0"/>
              <a:t>A system where all players have perfect oversight of the market</a:t>
            </a:r>
          </a:p>
          <a:p>
            <a:pPr lvl="2"/>
            <a:r>
              <a:rPr lang="en-GB" sz="2400" dirty="0"/>
              <a:t>i</a:t>
            </a:r>
            <a:r>
              <a:rPr lang="en-GB" sz="2400" dirty="0" smtClean="0"/>
              <a:t>e, all players know the market price.</a:t>
            </a:r>
          </a:p>
          <a:p>
            <a:pPr lvl="1"/>
            <a:r>
              <a:rPr lang="en-GB" sz="2400" dirty="0" smtClean="0"/>
              <a:t>No abuse of market power or any other foul play.</a:t>
            </a:r>
          </a:p>
          <a:p>
            <a:r>
              <a:rPr lang="en-GB" dirty="0" smtClean="0"/>
              <a:t>For the day-ahead market, such a perfect </a:t>
            </a:r>
            <a:r>
              <a:rPr lang="en-GB" dirty="0"/>
              <a:t>bilateral </a:t>
            </a:r>
            <a:r>
              <a:rPr lang="en-GB" dirty="0" smtClean="0"/>
              <a:t>bilateral cross-border trading system would automatically create a Pareto optimal state.</a:t>
            </a:r>
          </a:p>
          <a:p>
            <a:r>
              <a:rPr lang="en-GB" dirty="0" smtClean="0"/>
              <a:t>The task for the market coupling algorithm:</a:t>
            </a:r>
          </a:p>
          <a:p>
            <a:r>
              <a:rPr lang="en-GB" dirty="0" smtClean="0">
                <a:solidFill>
                  <a:srgbClr val="FF0000"/>
                </a:solidFill>
              </a:rPr>
              <a:t>As far as possible, reproduce the Pareto optimal  state, which a perfect bilateral trading system </a:t>
            </a:r>
            <a:r>
              <a:rPr lang="en-GB" dirty="0">
                <a:solidFill>
                  <a:srgbClr val="FF0000"/>
                </a:solidFill>
              </a:rPr>
              <a:t>would automatically have </a:t>
            </a:r>
            <a:r>
              <a:rPr lang="en-GB" dirty="0" smtClean="0">
                <a:solidFill>
                  <a:srgbClr val="FF0000"/>
                </a:solidFill>
              </a:rPr>
              <a:t>created.</a:t>
            </a:r>
          </a:p>
        </p:txBody>
      </p:sp>
      <p:sp>
        <p:nvSpPr>
          <p:cNvPr id="4" name="Pladsholder til dato 3"/>
          <p:cNvSpPr>
            <a:spLocks noGrp="1"/>
          </p:cNvSpPr>
          <p:nvPr>
            <p:ph type="dt" sz="half" idx="10"/>
          </p:nvPr>
        </p:nvSpPr>
        <p:spPr/>
        <p:txBody>
          <a:bodyPr/>
          <a:lstStyle/>
          <a:p>
            <a:pPr>
              <a:defRPr/>
            </a:pPr>
            <a:r>
              <a:rPr lang="en-US" dirty="0" smtClean="0"/>
              <a:t>3 June 2016</a:t>
            </a:r>
            <a:endParaRPr lang="en-GB" dirty="0"/>
          </a:p>
        </p:txBody>
      </p:sp>
      <p:sp>
        <p:nvSpPr>
          <p:cNvPr id="5" name="Pladsholder til slidenummer 4"/>
          <p:cNvSpPr>
            <a:spLocks noGrp="1"/>
          </p:cNvSpPr>
          <p:nvPr>
            <p:ph type="sldNum" sz="quarter" idx="12"/>
          </p:nvPr>
        </p:nvSpPr>
        <p:spPr/>
        <p:txBody>
          <a:bodyPr/>
          <a:lstStyle/>
          <a:p>
            <a:pPr>
              <a:defRPr/>
            </a:pPr>
            <a:fld id="{80AACB3E-9516-4558-9B4B-9689E2C51AB3}" type="slidenum">
              <a:rPr lang="en-GB" smtClean="0"/>
              <a:pPr>
                <a:defRPr/>
              </a:pPr>
              <a:t>5</a:t>
            </a:fld>
            <a:endParaRPr lang="en-GB" dirty="0"/>
          </a:p>
        </p:txBody>
      </p:sp>
      <p:grpSp>
        <p:nvGrpSpPr>
          <p:cNvPr id="30" name="Gruppe 29"/>
          <p:cNvGrpSpPr/>
          <p:nvPr/>
        </p:nvGrpSpPr>
        <p:grpSpPr>
          <a:xfrm>
            <a:off x="8144397" y="1278173"/>
            <a:ext cx="1607327" cy="1238785"/>
            <a:chOff x="8144397" y="1278173"/>
            <a:chExt cx="1607327" cy="1238785"/>
          </a:xfrm>
        </p:grpSpPr>
        <p:grpSp>
          <p:nvGrpSpPr>
            <p:cNvPr id="7" name="Gruppe 6"/>
            <p:cNvGrpSpPr/>
            <p:nvPr/>
          </p:nvGrpSpPr>
          <p:grpSpPr>
            <a:xfrm>
              <a:off x="8978906" y="1278173"/>
              <a:ext cx="772818" cy="1238785"/>
              <a:chOff x="4843009" y="3915456"/>
              <a:chExt cx="1120026" cy="1795339"/>
            </a:xfrm>
          </p:grpSpPr>
          <p:grpSp>
            <p:nvGrpSpPr>
              <p:cNvPr id="21" name="Gruppe 25"/>
              <p:cNvGrpSpPr/>
              <p:nvPr/>
            </p:nvGrpSpPr>
            <p:grpSpPr>
              <a:xfrm>
                <a:off x="4994912" y="3949241"/>
                <a:ext cx="968123" cy="1761554"/>
                <a:chOff x="4704624" y="3949244"/>
                <a:chExt cx="968122" cy="1761556"/>
              </a:xfrm>
            </p:grpSpPr>
            <p:sp>
              <p:nvSpPr>
                <p:cNvPr id="23" name="Freeform 9"/>
                <p:cNvSpPr>
                  <a:spLocks/>
                </p:cNvSpPr>
                <p:nvPr/>
              </p:nvSpPr>
              <p:spPr bwMode="auto">
                <a:xfrm>
                  <a:off x="5076672" y="3949244"/>
                  <a:ext cx="373380" cy="352044"/>
                </a:xfrm>
                <a:custGeom>
                  <a:avLst/>
                  <a:gdLst/>
                  <a:ahLst/>
                  <a:cxnLst>
                    <a:cxn ang="0">
                      <a:pos x="81" y="167"/>
                    </a:cxn>
                    <a:cxn ang="0">
                      <a:pos x="89" y="118"/>
                    </a:cxn>
                    <a:cxn ang="0">
                      <a:pos x="97" y="65"/>
                    </a:cxn>
                    <a:cxn ang="0">
                      <a:pos x="130" y="29"/>
                    </a:cxn>
                    <a:cxn ang="0">
                      <a:pos x="163" y="0"/>
                    </a:cxn>
                    <a:cxn ang="0">
                      <a:pos x="211" y="0"/>
                    </a:cxn>
                    <a:cxn ang="0">
                      <a:pos x="252" y="20"/>
                    </a:cxn>
                    <a:cxn ang="0">
                      <a:pos x="272" y="57"/>
                    </a:cxn>
                    <a:cxn ang="0">
                      <a:pos x="280" y="110"/>
                    </a:cxn>
                    <a:cxn ang="0">
                      <a:pos x="264" y="167"/>
                    </a:cxn>
                    <a:cxn ang="0">
                      <a:pos x="240" y="204"/>
                    </a:cxn>
                    <a:cxn ang="0">
                      <a:pos x="203" y="240"/>
                    </a:cxn>
                    <a:cxn ang="0">
                      <a:pos x="154" y="256"/>
                    </a:cxn>
                    <a:cxn ang="0">
                      <a:pos x="109" y="256"/>
                    </a:cxn>
                    <a:cxn ang="0">
                      <a:pos x="94" y="236"/>
                    </a:cxn>
                    <a:cxn ang="0">
                      <a:pos x="89" y="220"/>
                    </a:cxn>
                    <a:cxn ang="0">
                      <a:pos x="45" y="256"/>
                    </a:cxn>
                    <a:cxn ang="0">
                      <a:pos x="20" y="264"/>
                    </a:cxn>
                    <a:cxn ang="0">
                      <a:pos x="4" y="256"/>
                    </a:cxn>
                    <a:cxn ang="0">
                      <a:pos x="0" y="228"/>
                    </a:cxn>
                    <a:cxn ang="0">
                      <a:pos x="29" y="220"/>
                    </a:cxn>
                    <a:cxn ang="0">
                      <a:pos x="69" y="208"/>
                    </a:cxn>
                    <a:cxn ang="0">
                      <a:pos x="77" y="196"/>
                    </a:cxn>
                    <a:cxn ang="0">
                      <a:pos x="81" y="167"/>
                    </a:cxn>
                  </a:cxnLst>
                  <a:rect l="0" t="0" r="r" b="b"/>
                  <a:pathLst>
                    <a:path w="280" h="264">
                      <a:moveTo>
                        <a:pt x="81" y="167"/>
                      </a:moveTo>
                      <a:lnTo>
                        <a:pt x="89" y="118"/>
                      </a:lnTo>
                      <a:lnTo>
                        <a:pt x="97" y="65"/>
                      </a:lnTo>
                      <a:lnTo>
                        <a:pt x="130" y="29"/>
                      </a:lnTo>
                      <a:lnTo>
                        <a:pt x="163" y="0"/>
                      </a:lnTo>
                      <a:lnTo>
                        <a:pt x="211" y="0"/>
                      </a:lnTo>
                      <a:lnTo>
                        <a:pt x="252" y="20"/>
                      </a:lnTo>
                      <a:lnTo>
                        <a:pt x="272" y="57"/>
                      </a:lnTo>
                      <a:lnTo>
                        <a:pt x="280" y="110"/>
                      </a:lnTo>
                      <a:lnTo>
                        <a:pt x="264" y="167"/>
                      </a:lnTo>
                      <a:lnTo>
                        <a:pt x="240" y="204"/>
                      </a:lnTo>
                      <a:lnTo>
                        <a:pt x="203" y="240"/>
                      </a:lnTo>
                      <a:lnTo>
                        <a:pt x="154" y="256"/>
                      </a:lnTo>
                      <a:lnTo>
                        <a:pt x="109" y="256"/>
                      </a:lnTo>
                      <a:lnTo>
                        <a:pt x="94" y="236"/>
                      </a:lnTo>
                      <a:lnTo>
                        <a:pt x="89" y="220"/>
                      </a:lnTo>
                      <a:lnTo>
                        <a:pt x="45" y="256"/>
                      </a:lnTo>
                      <a:lnTo>
                        <a:pt x="20" y="264"/>
                      </a:lnTo>
                      <a:lnTo>
                        <a:pt x="4" y="256"/>
                      </a:lnTo>
                      <a:lnTo>
                        <a:pt x="0" y="228"/>
                      </a:lnTo>
                      <a:lnTo>
                        <a:pt x="29" y="220"/>
                      </a:lnTo>
                      <a:lnTo>
                        <a:pt x="69" y="208"/>
                      </a:lnTo>
                      <a:lnTo>
                        <a:pt x="77" y="196"/>
                      </a:lnTo>
                      <a:lnTo>
                        <a:pt x="81" y="1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10"/>
                <p:cNvSpPr>
                  <a:spLocks/>
                </p:cNvSpPr>
                <p:nvPr/>
              </p:nvSpPr>
              <p:spPr bwMode="auto">
                <a:xfrm>
                  <a:off x="5198020" y="4319956"/>
                  <a:ext cx="246698" cy="601410"/>
                </a:xfrm>
                <a:custGeom>
                  <a:avLst/>
                  <a:gdLst/>
                  <a:ahLst/>
                  <a:cxnLst>
                    <a:cxn ang="0">
                      <a:pos x="50" y="32"/>
                    </a:cxn>
                    <a:cxn ang="0">
                      <a:pos x="78" y="4"/>
                    </a:cxn>
                    <a:cxn ang="0">
                      <a:pos x="111" y="0"/>
                    </a:cxn>
                    <a:cxn ang="0">
                      <a:pos x="157" y="16"/>
                    </a:cxn>
                    <a:cxn ang="0">
                      <a:pos x="165" y="44"/>
                    </a:cxn>
                    <a:cxn ang="0">
                      <a:pos x="169" y="81"/>
                    </a:cxn>
                    <a:cxn ang="0">
                      <a:pos x="161" y="145"/>
                    </a:cxn>
                    <a:cxn ang="0">
                      <a:pos x="149" y="193"/>
                    </a:cxn>
                    <a:cxn ang="0">
                      <a:pos x="144" y="245"/>
                    </a:cxn>
                    <a:cxn ang="0">
                      <a:pos x="153" y="290"/>
                    </a:cxn>
                    <a:cxn ang="0">
                      <a:pos x="174" y="330"/>
                    </a:cxn>
                    <a:cxn ang="0">
                      <a:pos x="185" y="363"/>
                    </a:cxn>
                    <a:cxn ang="0">
                      <a:pos x="185" y="395"/>
                    </a:cxn>
                    <a:cxn ang="0">
                      <a:pos x="174" y="431"/>
                    </a:cxn>
                    <a:cxn ang="0">
                      <a:pos x="141" y="451"/>
                    </a:cxn>
                    <a:cxn ang="0">
                      <a:pos x="83" y="448"/>
                    </a:cxn>
                    <a:cxn ang="0">
                      <a:pos x="45" y="415"/>
                    </a:cxn>
                    <a:cxn ang="0">
                      <a:pos x="21" y="359"/>
                    </a:cxn>
                    <a:cxn ang="0">
                      <a:pos x="4" y="282"/>
                    </a:cxn>
                    <a:cxn ang="0">
                      <a:pos x="0" y="193"/>
                    </a:cxn>
                    <a:cxn ang="0">
                      <a:pos x="21" y="113"/>
                    </a:cxn>
                    <a:cxn ang="0">
                      <a:pos x="29" y="64"/>
                    </a:cxn>
                    <a:cxn ang="0">
                      <a:pos x="50" y="32"/>
                    </a:cxn>
                  </a:cxnLst>
                  <a:rect l="0" t="0" r="r" b="b"/>
                  <a:pathLst>
                    <a:path w="185" h="451">
                      <a:moveTo>
                        <a:pt x="50" y="32"/>
                      </a:moveTo>
                      <a:lnTo>
                        <a:pt x="78" y="4"/>
                      </a:lnTo>
                      <a:lnTo>
                        <a:pt x="111" y="0"/>
                      </a:lnTo>
                      <a:lnTo>
                        <a:pt x="157" y="16"/>
                      </a:lnTo>
                      <a:lnTo>
                        <a:pt x="165" y="44"/>
                      </a:lnTo>
                      <a:lnTo>
                        <a:pt x="169" y="81"/>
                      </a:lnTo>
                      <a:lnTo>
                        <a:pt x="161" y="145"/>
                      </a:lnTo>
                      <a:lnTo>
                        <a:pt x="149" y="193"/>
                      </a:lnTo>
                      <a:lnTo>
                        <a:pt x="144" y="245"/>
                      </a:lnTo>
                      <a:lnTo>
                        <a:pt x="153" y="290"/>
                      </a:lnTo>
                      <a:lnTo>
                        <a:pt x="174" y="330"/>
                      </a:lnTo>
                      <a:lnTo>
                        <a:pt x="185" y="363"/>
                      </a:lnTo>
                      <a:lnTo>
                        <a:pt x="185" y="395"/>
                      </a:lnTo>
                      <a:lnTo>
                        <a:pt x="174" y="431"/>
                      </a:lnTo>
                      <a:lnTo>
                        <a:pt x="141" y="451"/>
                      </a:lnTo>
                      <a:lnTo>
                        <a:pt x="83" y="448"/>
                      </a:lnTo>
                      <a:lnTo>
                        <a:pt x="45" y="415"/>
                      </a:lnTo>
                      <a:lnTo>
                        <a:pt x="21" y="359"/>
                      </a:lnTo>
                      <a:lnTo>
                        <a:pt x="4" y="282"/>
                      </a:lnTo>
                      <a:lnTo>
                        <a:pt x="0" y="193"/>
                      </a:lnTo>
                      <a:lnTo>
                        <a:pt x="21" y="113"/>
                      </a:lnTo>
                      <a:lnTo>
                        <a:pt x="29" y="64"/>
                      </a:lnTo>
                      <a:lnTo>
                        <a:pt x="50"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Freeform 11"/>
                <p:cNvSpPr>
                  <a:spLocks/>
                </p:cNvSpPr>
                <p:nvPr/>
              </p:nvSpPr>
              <p:spPr bwMode="auto">
                <a:xfrm>
                  <a:off x="5362040" y="4346626"/>
                  <a:ext cx="262700" cy="612078"/>
                </a:xfrm>
                <a:custGeom>
                  <a:avLst/>
                  <a:gdLst/>
                  <a:ahLst/>
                  <a:cxnLst>
                    <a:cxn ang="0">
                      <a:pos x="12" y="0"/>
                    </a:cxn>
                    <a:cxn ang="0">
                      <a:pos x="0" y="24"/>
                    </a:cxn>
                    <a:cxn ang="0">
                      <a:pos x="12" y="53"/>
                    </a:cxn>
                    <a:cxn ang="0">
                      <a:pos x="45" y="65"/>
                    </a:cxn>
                    <a:cxn ang="0">
                      <a:pos x="86" y="81"/>
                    </a:cxn>
                    <a:cxn ang="0">
                      <a:pos x="128" y="117"/>
                    </a:cxn>
                    <a:cxn ang="0">
                      <a:pos x="152" y="169"/>
                    </a:cxn>
                    <a:cxn ang="0">
                      <a:pos x="164" y="217"/>
                    </a:cxn>
                    <a:cxn ang="0">
                      <a:pos x="156" y="246"/>
                    </a:cxn>
                    <a:cxn ang="0">
                      <a:pos x="119" y="290"/>
                    </a:cxn>
                    <a:cxn ang="0">
                      <a:pos x="78" y="327"/>
                    </a:cxn>
                    <a:cxn ang="0">
                      <a:pos x="58" y="350"/>
                    </a:cxn>
                    <a:cxn ang="0">
                      <a:pos x="62" y="362"/>
                    </a:cxn>
                    <a:cxn ang="0">
                      <a:pos x="95" y="378"/>
                    </a:cxn>
                    <a:cxn ang="0">
                      <a:pos x="119" y="407"/>
                    </a:cxn>
                    <a:cxn ang="0">
                      <a:pos x="136" y="447"/>
                    </a:cxn>
                    <a:cxn ang="0">
                      <a:pos x="156" y="459"/>
                    </a:cxn>
                    <a:cxn ang="0">
                      <a:pos x="177" y="451"/>
                    </a:cxn>
                    <a:cxn ang="0">
                      <a:pos x="164" y="415"/>
                    </a:cxn>
                    <a:cxn ang="0">
                      <a:pos x="140" y="383"/>
                    </a:cxn>
                    <a:cxn ang="0">
                      <a:pos x="103" y="354"/>
                    </a:cxn>
                    <a:cxn ang="0">
                      <a:pos x="99" y="339"/>
                    </a:cxn>
                    <a:cxn ang="0">
                      <a:pos x="144" y="310"/>
                    </a:cxn>
                    <a:cxn ang="0">
                      <a:pos x="181" y="262"/>
                    </a:cxn>
                    <a:cxn ang="0">
                      <a:pos x="197" y="242"/>
                    </a:cxn>
                    <a:cxn ang="0">
                      <a:pos x="189" y="190"/>
                    </a:cxn>
                    <a:cxn ang="0">
                      <a:pos x="164" y="125"/>
                    </a:cxn>
                    <a:cxn ang="0">
                      <a:pos x="136" y="77"/>
                    </a:cxn>
                    <a:cxn ang="0">
                      <a:pos x="107" y="44"/>
                    </a:cxn>
                    <a:cxn ang="0">
                      <a:pos x="62" y="12"/>
                    </a:cxn>
                    <a:cxn ang="0">
                      <a:pos x="12" y="0"/>
                    </a:cxn>
                  </a:cxnLst>
                  <a:rect l="0" t="0" r="r" b="b"/>
                  <a:pathLst>
                    <a:path w="197" h="459">
                      <a:moveTo>
                        <a:pt x="12" y="0"/>
                      </a:moveTo>
                      <a:lnTo>
                        <a:pt x="0" y="24"/>
                      </a:lnTo>
                      <a:lnTo>
                        <a:pt x="12" y="53"/>
                      </a:lnTo>
                      <a:lnTo>
                        <a:pt x="45" y="65"/>
                      </a:lnTo>
                      <a:lnTo>
                        <a:pt x="86" y="81"/>
                      </a:lnTo>
                      <a:lnTo>
                        <a:pt x="128" y="117"/>
                      </a:lnTo>
                      <a:lnTo>
                        <a:pt x="152" y="169"/>
                      </a:lnTo>
                      <a:lnTo>
                        <a:pt x="164" y="217"/>
                      </a:lnTo>
                      <a:lnTo>
                        <a:pt x="156" y="246"/>
                      </a:lnTo>
                      <a:lnTo>
                        <a:pt x="119" y="290"/>
                      </a:lnTo>
                      <a:lnTo>
                        <a:pt x="78" y="327"/>
                      </a:lnTo>
                      <a:lnTo>
                        <a:pt x="58" y="350"/>
                      </a:lnTo>
                      <a:lnTo>
                        <a:pt x="62" y="362"/>
                      </a:lnTo>
                      <a:lnTo>
                        <a:pt x="95" y="378"/>
                      </a:lnTo>
                      <a:lnTo>
                        <a:pt x="119" y="407"/>
                      </a:lnTo>
                      <a:lnTo>
                        <a:pt x="136" y="447"/>
                      </a:lnTo>
                      <a:lnTo>
                        <a:pt x="156" y="459"/>
                      </a:lnTo>
                      <a:lnTo>
                        <a:pt x="177" y="451"/>
                      </a:lnTo>
                      <a:lnTo>
                        <a:pt x="164" y="415"/>
                      </a:lnTo>
                      <a:lnTo>
                        <a:pt x="140" y="383"/>
                      </a:lnTo>
                      <a:lnTo>
                        <a:pt x="103" y="354"/>
                      </a:lnTo>
                      <a:lnTo>
                        <a:pt x="99" y="339"/>
                      </a:lnTo>
                      <a:lnTo>
                        <a:pt x="144" y="310"/>
                      </a:lnTo>
                      <a:lnTo>
                        <a:pt x="181" y="262"/>
                      </a:lnTo>
                      <a:lnTo>
                        <a:pt x="197" y="242"/>
                      </a:lnTo>
                      <a:lnTo>
                        <a:pt x="189" y="190"/>
                      </a:lnTo>
                      <a:lnTo>
                        <a:pt x="164" y="125"/>
                      </a:lnTo>
                      <a:lnTo>
                        <a:pt x="136" y="77"/>
                      </a:lnTo>
                      <a:lnTo>
                        <a:pt x="107" y="44"/>
                      </a:lnTo>
                      <a:lnTo>
                        <a:pt x="62" y="12"/>
                      </a:lnTo>
                      <a:lnTo>
                        <a:pt x="1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Freeform 12"/>
                <p:cNvSpPr>
                  <a:spLocks/>
                </p:cNvSpPr>
                <p:nvPr/>
              </p:nvSpPr>
              <p:spPr bwMode="auto">
                <a:xfrm>
                  <a:off x="4704624" y="4330624"/>
                  <a:ext cx="618744" cy="309372"/>
                </a:xfrm>
                <a:custGeom>
                  <a:avLst/>
                  <a:gdLst/>
                  <a:ahLst/>
                  <a:cxnLst>
                    <a:cxn ang="0">
                      <a:pos x="395" y="37"/>
                    </a:cxn>
                    <a:cxn ang="0">
                      <a:pos x="436" y="0"/>
                    </a:cxn>
                    <a:cxn ang="0">
                      <a:pos x="460" y="8"/>
                    </a:cxn>
                    <a:cxn ang="0">
                      <a:pos x="464" y="49"/>
                    </a:cxn>
                    <a:cxn ang="0">
                      <a:pos x="440" y="77"/>
                    </a:cxn>
                    <a:cxn ang="0">
                      <a:pos x="400" y="94"/>
                    </a:cxn>
                    <a:cxn ang="0">
                      <a:pos x="351" y="142"/>
                    </a:cxn>
                    <a:cxn ang="0">
                      <a:pos x="303" y="199"/>
                    </a:cxn>
                    <a:cxn ang="0">
                      <a:pos x="271" y="229"/>
                    </a:cxn>
                    <a:cxn ang="0">
                      <a:pos x="242" y="232"/>
                    </a:cxn>
                    <a:cxn ang="0">
                      <a:pos x="222" y="212"/>
                    </a:cxn>
                    <a:cxn ang="0">
                      <a:pos x="178" y="171"/>
                    </a:cxn>
                    <a:cxn ang="0">
                      <a:pos x="137" y="134"/>
                    </a:cxn>
                    <a:cxn ang="0">
                      <a:pos x="93" y="118"/>
                    </a:cxn>
                    <a:cxn ang="0">
                      <a:pos x="65" y="127"/>
                    </a:cxn>
                    <a:cxn ang="0">
                      <a:pos x="36" y="151"/>
                    </a:cxn>
                    <a:cxn ang="0">
                      <a:pos x="0" y="134"/>
                    </a:cxn>
                    <a:cxn ang="0">
                      <a:pos x="21" y="98"/>
                    </a:cxn>
                    <a:cxn ang="0">
                      <a:pos x="65" y="82"/>
                    </a:cxn>
                    <a:cxn ang="0">
                      <a:pos x="105" y="94"/>
                    </a:cxn>
                    <a:cxn ang="0">
                      <a:pos x="105" y="53"/>
                    </a:cxn>
                    <a:cxn ang="0">
                      <a:pos x="129" y="53"/>
                    </a:cxn>
                    <a:cxn ang="0">
                      <a:pos x="129" y="94"/>
                    </a:cxn>
                    <a:cxn ang="0">
                      <a:pos x="154" y="122"/>
                    </a:cxn>
                    <a:cxn ang="0">
                      <a:pos x="198" y="151"/>
                    </a:cxn>
                    <a:cxn ang="0">
                      <a:pos x="234" y="179"/>
                    </a:cxn>
                    <a:cxn ang="0">
                      <a:pos x="258" y="192"/>
                    </a:cxn>
                    <a:cxn ang="0">
                      <a:pos x="278" y="171"/>
                    </a:cxn>
                    <a:cxn ang="0">
                      <a:pos x="311" y="134"/>
                    </a:cxn>
                    <a:cxn ang="0">
                      <a:pos x="359" y="74"/>
                    </a:cxn>
                    <a:cxn ang="0">
                      <a:pos x="395" y="37"/>
                    </a:cxn>
                  </a:cxnLst>
                  <a:rect l="0" t="0" r="r" b="b"/>
                  <a:pathLst>
                    <a:path w="464" h="232">
                      <a:moveTo>
                        <a:pt x="395" y="37"/>
                      </a:moveTo>
                      <a:lnTo>
                        <a:pt x="436" y="0"/>
                      </a:lnTo>
                      <a:lnTo>
                        <a:pt x="460" y="8"/>
                      </a:lnTo>
                      <a:lnTo>
                        <a:pt x="464" y="49"/>
                      </a:lnTo>
                      <a:lnTo>
                        <a:pt x="440" y="77"/>
                      </a:lnTo>
                      <a:lnTo>
                        <a:pt x="400" y="94"/>
                      </a:lnTo>
                      <a:lnTo>
                        <a:pt x="351" y="142"/>
                      </a:lnTo>
                      <a:lnTo>
                        <a:pt x="303" y="199"/>
                      </a:lnTo>
                      <a:lnTo>
                        <a:pt x="271" y="229"/>
                      </a:lnTo>
                      <a:lnTo>
                        <a:pt x="242" y="232"/>
                      </a:lnTo>
                      <a:lnTo>
                        <a:pt x="222" y="212"/>
                      </a:lnTo>
                      <a:lnTo>
                        <a:pt x="178" y="171"/>
                      </a:lnTo>
                      <a:lnTo>
                        <a:pt x="137" y="134"/>
                      </a:lnTo>
                      <a:lnTo>
                        <a:pt x="93" y="118"/>
                      </a:lnTo>
                      <a:lnTo>
                        <a:pt x="65" y="127"/>
                      </a:lnTo>
                      <a:lnTo>
                        <a:pt x="36" y="151"/>
                      </a:lnTo>
                      <a:lnTo>
                        <a:pt x="0" y="134"/>
                      </a:lnTo>
                      <a:lnTo>
                        <a:pt x="21" y="98"/>
                      </a:lnTo>
                      <a:lnTo>
                        <a:pt x="65" y="82"/>
                      </a:lnTo>
                      <a:lnTo>
                        <a:pt x="105" y="94"/>
                      </a:lnTo>
                      <a:lnTo>
                        <a:pt x="105" y="53"/>
                      </a:lnTo>
                      <a:lnTo>
                        <a:pt x="129" y="53"/>
                      </a:lnTo>
                      <a:lnTo>
                        <a:pt x="129" y="94"/>
                      </a:lnTo>
                      <a:lnTo>
                        <a:pt x="154" y="122"/>
                      </a:lnTo>
                      <a:lnTo>
                        <a:pt x="198" y="151"/>
                      </a:lnTo>
                      <a:lnTo>
                        <a:pt x="234" y="179"/>
                      </a:lnTo>
                      <a:lnTo>
                        <a:pt x="258" y="192"/>
                      </a:lnTo>
                      <a:lnTo>
                        <a:pt x="278" y="171"/>
                      </a:lnTo>
                      <a:lnTo>
                        <a:pt x="311" y="134"/>
                      </a:lnTo>
                      <a:lnTo>
                        <a:pt x="359" y="74"/>
                      </a:lnTo>
                      <a:lnTo>
                        <a:pt x="395"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13"/>
                <p:cNvSpPr>
                  <a:spLocks/>
                </p:cNvSpPr>
                <p:nvPr/>
              </p:nvSpPr>
              <p:spPr bwMode="auto">
                <a:xfrm>
                  <a:off x="5352706" y="4829354"/>
                  <a:ext cx="320040" cy="833438"/>
                </a:xfrm>
                <a:custGeom>
                  <a:avLst/>
                  <a:gdLst/>
                  <a:ahLst/>
                  <a:cxnLst>
                    <a:cxn ang="0">
                      <a:pos x="33" y="0"/>
                    </a:cxn>
                    <a:cxn ang="0">
                      <a:pos x="0" y="3"/>
                    </a:cxn>
                    <a:cxn ang="0">
                      <a:pos x="4" y="27"/>
                    </a:cxn>
                    <a:cxn ang="0">
                      <a:pos x="4" y="56"/>
                    </a:cxn>
                    <a:cxn ang="0">
                      <a:pos x="57" y="104"/>
                    </a:cxn>
                    <a:cxn ang="0">
                      <a:pos x="90" y="164"/>
                    </a:cxn>
                    <a:cxn ang="0">
                      <a:pos x="102" y="224"/>
                    </a:cxn>
                    <a:cxn ang="0">
                      <a:pos x="102" y="280"/>
                    </a:cxn>
                    <a:cxn ang="0">
                      <a:pos x="81" y="373"/>
                    </a:cxn>
                    <a:cxn ang="0">
                      <a:pos x="61" y="468"/>
                    </a:cxn>
                    <a:cxn ang="0">
                      <a:pos x="40" y="541"/>
                    </a:cxn>
                    <a:cxn ang="0">
                      <a:pos x="40" y="581"/>
                    </a:cxn>
                    <a:cxn ang="0">
                      <a:pos x="49" y="593"/>
                    </a:cxn>
                    <a:cxn ang="0">
                      <a:pos x="90" y="593"/>
                    </a:cxn>
                    <a:cxn ang="0">
                      <a:pos x="135" y="597"/>
                    </a:cxn>
                    <a:cxn ang="0">
                      <a:pos x="192" y="625"/>
                    </a:cxn>
                    <a:cxn ang="0">
                      <a:pos x="207" y="613"/>
                    </a:cxn>
                    <a:cxn ang="0">
                      <a:pos x="240" y="581"/>
                    </a:cxn>
                    <a:cxn ang="0">
                      <a:pos x="224" y="569"/>
                    </a:cxn>
                    <a:cxn ang="0">
                      <a:pos x="155" y="560"/>
                    </a:cxn>
                    <a:cxn ang="0">
                      <a:pos x="98" y="569"/>
                    </a:cxn>
                    <a:cxn ang="0">
                      <a:pos x="65" y="560"/>
                    </a:cxn>
                    <a:cxn ang="0">
                      <a:pos x="73" y="529"/>
                    </a:cxn>
                    <a:cxn ang="0">
                      <a:pos x="93" y="448"/>
                    </a:cxn>
                    <a:cxn ang="0">
                      <a:pos x="126" y="352"/>
                    </a:cxn>
                    <a:cxn ang="0">
                      <a:pos x="142" y="280"/>
                    </a:cxn>
                    <a:cxn ang="0">
                      <a:pos x="135" y="216"/>
                    </a:cxn>
                    <a:cxn ang="0">
                      <a:pos x="126" y="148"/>
                    </a:cxn>
                    <a:cxn ang="0">
                      <a:pos x="98" y="68"/>
                    </a:cxn>
                    <a:cxn ang="0">
                      <a:pos x="57" y="15"/>
                    </a:cxn>
                    <a:cxn ang="0">
                      <a:pos x="33" y="0"/>
                    </a:cxn>
                  </a:cxnLst>
                  <a:rect l="0" t="0" r="r" b="b"/>
                  <a:pathLst>
                    <a:path w="240" h="625">
                      <a:moveTo>
                        <a:pt x="33" y="0"/>
                      </a:moveTo>
                      <a:lnTo>
                        <a:pt x="0" y="3"/>
                      </a:lnTo>
                      <a:lnTo>
                        <a:pt x="4" y="27"/>
                      </a:lnTo>
                      <a:lnTo>
                        <a:pt x="4" y="56"/>
                      </a:lnTo>
                      <a:lnTo>
                        <a:pt x="57" y="104"/>
                      </a:lnTo>
                      <a:lnTo>
                        <a:pt x="90" y="164"/>
                      </a:lnTo>
                      <a:lnTo>
                        <a:pt x="102" y="224"/>
                      </a:lnTo>
                      <a:lnTo>
                        <a:pt x="102" y="280"/>
                      </a:lnTo>
                      <a:lnTo>
                        <a:pt x="81" y="373"/>
                      </a:lnTo>
                      <a:lnTo>
                        <a:pt x="61" y="468"/>
                      </a:lnTo>
                      <a:lnTo>
                        <a:pt x="40" y="541"/>
                      </a:lnTo>
                      <a:lnTo>
                        <a:pt x="40" y="581"/>
                      </a:lnTo>
                      <a:lnTo>
                        <a:pt x="49" y="593"/>
                      </a:lnTo>
                      <a:lnTo>
                        <a:pt x="90" y="593"/>
                      </a:lnTo>
                      <a:lnTo>
                        <a:pt x="135" y="597"/>
                      </a:lnTo>
                      <a:lnTo>
                        <a:pt x="192" y="625"/>
                      </a:lnTo>
                      <a:lnTo>
                        <a:pt x="207" y="613"/>
                      </a:lnTo>
                      <a:lnTo>
                        <a:pt x="240" y="581"/>
                      </a:lnTo>
                      <a:lnTo>
                        <a:pt x="224" y="569"/>
                      </a:lnTo>
                      <a:lnTo>
                        <a:pt x="155" y="560"/>
                      </a:lnTo>
                      <a:lnTo>
                        <a:pt x="98" y="569"/>
                      </a:lnTo>
                      <a:lnTo>
                        <a:pt x="65" y="560"/>
                      </a:lnTo>
                      <a:lnTo>
                        <a:pt x="73" y="529"/>
                      </a:lnTo>
                      <a:lnTo>
                        <a:pt x="93" y="448"/>
                      </a:lnTo>
                      <a:lnTo>
                        <a:pt x="126" y="352"/>
                      </a:lnTo>
                      <a:lnTo>
                        <a:pt x="142" y="280"/>
                      </a:lnTo>
                      <a:lnTo>
                        <a:pt x="135" y="216"/>
                      </a:lnTo>
                      <a:lnTo>
                        <a:pt x="126" y="148"/>
                      </a:lnTo>
                      <a:lnTo>
                        <a:pt x="98" y="68"/>
                      </a:lnTo>
                      <a:lnTo>
                        <a:pt x="57" y="15"/>
                      </a:lnTo>
                      <a:lnTo>
                        <a:pt x="3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14"/>
                <p:cNvSpPr>
                  <a:spLocks/>
                </p:cNvSpPr>
                <p:nvPr/>
              </p:nvSpPr>
              <p:spPr bwMode="auto">
                <a:xfrm>
                  <a:off x="5108676" y="4833356"/>
                  <a:ext cx="246698" cy="877444"/>
                </a:xfrm>
                <a:custGeom>
                  <a:avLst/>
                  <a:gdLst/>
                  <a:ahLst/>
                  <a:cxnLst>
                    <a:cxn ang="0">
                      <a:pos x="94" y="69"/>
                    </a:cxn>
                    <a:cxn ang="0">
                      <a:pos x="132" y="0"/>
                    </a:cxn>
                    <a:cxn ang="0">
                      <a:pos x="165" y="0"/>
                    </a:cxn>
                    <a:cxn ang="0">
                      <a:pos x="185" y="21"/>
                    </a:cxn>
                    <a:cxn ang="0">
                      <a:pos x="181" y="57"/>
                    </a:cxn>
                    <a:cxn ang="0">
                      <a:pos x="148" y="84"/>
                    </a:cxn>
                    <a:cxn ang="0">
                      <a:pos x="115" y="133"/>
                    </a:cxn>
                    <a:cxn ang="0">
                      <a:pos x="91" y="213"/>
                    </a:cxn>
                    <a:cxn ang="0">
                      <a:pos x="91" y="297"/>
                    </a:cxn>
                    <a:cxn ang="0">
                      <a:pos x="107" y="413"/>
                    </a:cxn>
                    <a:cxn ang="0">
                      <a:pos x="127" y="489"/>
                    </a:cxn>
                    <a:cxn ang="0">
                      <a:pos x="132" y="549"/>
                    </a:cxn>
                    <a:cxn ang="0">
                      <a:pos x="127" y="569"/>
                    </a:cxn>
                    <a:cxn ang="0">
                      <a:pos x="99" y="593"/>
                    </a:cxn>
                    <a:cxn ang="0">
                      <a:pos x="66" y="630"/>
                    </a:cxn>
                    <a:cxn ang="0">
                      <a:pos x="49" y="658"/>
                    </a:cxn>
                    <a:cxn ang="0">
                      <a:pos x="20" y="654"/>
                    </a:cxn>
                    <a:cxn ang="0">
                      <a:pos x="0" y="605"/>
                    </a:cxn>
                    <a:cxn ang="0">
                      <a:pos x="25" y="586"/>
                    </a:cxn>
                    <a:cxn ang="0">
                      <a:pos x="70" y="554"/>
                    </a:cxn>
                    <a:cxn ang="0">
                      <a:pos x="99" y="542"/>
                    </a:cxn>
                    <a:cxn ang="0">
                      <a:pos x="99" y="509"/>
                    </a:cxn>
                    <a:cxn ang="0">
                      <a:pos x="91" y="462"/>
                    </a:cxn>
                    <a:cxn ang="0">
                      <a:pos x="66" y="397"/>
                    </a:cxn>
                    <a:cxn ang="0">
                      <a:pos x="49" y="337"/>
                    </a:cxn>
                    <a:cxn ang="0">
                      <a:pos x="37" y="277"/>
                    </a:cxn>
                    <a:cxn ang="0">
                      <a:pos x="41" y="221"/>
                    </a:cxn>
                    <a:cxn ang="0">
                      <a:pos x="49" y="161"/>
                    </a:cxn>
                    <a:cxn ang="0">
                      <a:pos x="74" y="105"/>
                    </a:cxn>
                    <a:cxn ang="0">
                      <a:pos x="94" y="69"/>
                    </a:cxn>
                  </a:cxnLst>
                  <a:rect l="0" t="0" r="r" b="b"/>
                  <a:pathLst>
                    <a:path w="185" h="658">
                      <a:moveTo>
                        <a:pt x="94" y="69"/>
                      </a:moveTo>
                      <a:lnTo>
                        <a:pt x="132" y="0"/>
                      </a:lnTo>
                      <a:lnTo>
                        <a:pt x="165" y="0"/>
                      </a:lnTo>
                      <a:lnTo>
                        <a:pt x="185" y="21"/>
                      </a:lnTo>
                      <a:lnTo>
                        <a:pt x="181" y="57"/>
                      </a:lnTo>
                      <a:lnTo>
                        <a:pt x="148" y="84"/>
                      </a:lnTo>
                      <a:lnTo>
                        <a:pt x="115" y="133"/>
                      </a:lnTo>
                      <a:lnTo>
                        <a:pt x="91" y="213"/>
                      </a:lnTo>
                      <a:lnTo>
                        <a:pt x="91" y="297"/>
                      </a:lnTo>
                      <a:lnTo>
                        <a:pt x="107" y="413"/>
                      </a:lnTo>
                      <a:lnTo>
                        <a:pt x="127" y="489"/>
                      </a:lnTo>
                      <a:lnTo>
                        <a:pt x="132" y="549"/>
                      </a:lnTo>
                      <a:lnTo>
                        <a:pt x="127" y="569"/>
                      </a:lnTo>
                      <a:lnTo>
                        <a:pt x="99" y="593"/>
                      </a:lnTo>
                      <a:lnTo>
                        <a:pt x="66" y="630"/>
                      </a:lnTo>
                      <a:lnTo>
                        <a:pt x="49" y="658"/>
                      </a:lnTo>
                      <a:lnTo>
                        <a:pt x="20" y="654"/>
                      </a:lnTo>
                      <a:lnTo>
                        <a:pt x="0" y="605"/>
                      </a:lnTo>
                      <a:lnTo>
                        <a:pt x="25" y="586"/>
                      </a:lnTo>
                      <a:lnTo>
                        <a:pt x="70" y="554"/>
                      </a:lnTo>
                      <a:lnTo>
                        <a:pt x="99" y="542"/>
                      </a:lnTo>
                      <a:lnTo>
                        <a:pt x="99" y="509"/>
                      </a:lnTo>
                      <a:lnTo>
                        <a:pt x="91" y="462"/>
                      </a:lnTo>
                      <a:lnTo>
                        <a:pt x="66" y="397"/>
                      </a:lnTo>
                      <a:lnTo>
                        <a:pt x="49" y="337"/>
                      </a:lnTo>
                      <a:lnTo>
                        <a:pt x="37" y="277"/>
                      </a:lnTo>
                      <a:lnTo>
                        <a:pt x="41" y="221"/>
                      </a:lnTo>
                      <a:lnTo>
                        <a:pt x="49" y="161"/>
                      </a:lnTo>
                      <a:lnTo>
                        <a:pt x="74" y="105"/>
                      </a:lnTo>
                      <a:lnTo>
                        <a:pt x="94" y="6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aphicFrame>
            <p:nvGraphicFramePr>
              <p:cNvPr id="22" name="Object 5"/>
              <p:cNvGraphicFramePr>
                <a:graphicFrameLocks noChangeAspect="1"/>
              </p:cNvGraphicFramePr>
              <p:nvPr/>
            </p:nvGraphicFramePr>
            <p:xfrm>
              <a:off x="4843009" y="3915456"/>
              <a:ext cx="468313" cy="512762"/>
            </p:xfrm>
            <a:graphic>
              <a:graphicData uri="http://schemas.openxmlformats.org/presentationml/2006/ole">
                <mc:AlternateContent xmlns:mc="http://schemas.openxmlformats.org/markup-compatibility/2006">
                  <mc:Choice xmlns:v="urn:schemas-microsoft-com:vml" Requires="v">
                    <p:oleObj spid="_x0000_s1096" name="Multimedieklip" r:id="rId4" imgW="1255680" imgH="1374480" progId="">
                      <p:embed/>
                    </p:oleObj>
                  </mc:Choice>
                  <mc:Fallback>
                    <p:oleObj name="Multimedieklip" r:id="rId4" imgW="1255680" imgH="13744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3009" y="3915456"/>
                            <a:ext cx="468313"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9" name="Kombinationstegning 8"/>
            <p:cNvSpPr/>
            <p:nvPr/>
          </p:nvSpPr>
          <p:spPr bwMode="auto">
            <a:xfrm>
              <a:off x="8639692" y="1509061"/>
              <a:ext cx="323005" cy="651752"/>
            </a:xfrm>
            <a:custGeom>
              <a:avLst/>
              <a:gdLst>
                <a:gd name="connsiteX0" fmla="*/ 418190 w 702185"/>
                <a:gd name="connsiteY0" fmla="*/ 0 h 1416852"/>
                <a:gd name="connsiteX1" fmla="*/ 246545 w 702185"/>
                <a:gd name="connsiteY1" fmla="*/ 12483 h 1416852"/>
                <a:gd name="connsiteX2" fmla="*/ 102988 w 702185"/>
                <a:gd name="connsiteY2" fmla="*/ 46812 h 1416852"/>
                <a:gd name="connsiteX3" fmla="*/ 53054 w 702185"/>
                <a:gd name="connsiteY3" fmla="*/ 87383 h 1416852"/>
                <a:gd name="connsiteX4" fmla="*/ 28088 w 702185"/>
                <a:gd name="connsiteY4" fmla="*/ 115470 h 1416852"/>
                <a:gd name="connsiteX5" fmla="*/ 49934 w 702185"/>
                <a:gd name="connsiteY5" fmla="*/ 165403 h 1416852"/>
                <a:gd name="connsiteX6" fmla="*/ 106108 w 702185"/>
                <a:gd name="connsiteY6" fmla="*/ 240303 h 1416852"/>
                <a:gd name="connsiteX7" fmla="*/ 140437 w 702185"/>
                <a:gd name="connsiteY7" fmla="*/ 305840 h 1416852"/>
                <a:gd name="connsiteX8" fmla="*/ 162283 w 702185"/>
                <a:gd name="connsiteY8" fmla="*/ 362015 h 1416852"/>
                <a:gd name="connsiteX9" fmla="*/ 171646 w 702185"/>
                <a:gd name="connsiteY9" fmla="*/ 443156 h 1416852"/>
                <a:gd name="connsiteX10" fmla="*/ 143558 w 702185"/>
                <a:gd name="connsiteY10" fmla="*/ 518056 h 1416852"/>
                <a:gd name="connsiteX11" fmla="*/ 109229 w 702185"/>
                <a:gd name="connsiteY11" fmla="*/ 592956 h 1416852"/>
                <a:gd name="connsiteX12" fmla="*/ 46813 w 702185"/>
                <a:gd name="connsiteY12" fmla="*/ 730272 h 1416852"/>
                <a:gd name="connsiteX13" fmla="*/ 0 w 702185"/>
                <a:gd name="connsiteY13" fmla="*/ 848863 h 1416852"/>
                <a:gd name="connsiteX14" fmla="*/ 0 w 702185"/>
                <a:gd name="connsiteY14" fmla="*/ 1017387 h 1416852"/>
                <a:gd name="connsiteX15" fmla="*/ 37450 w 702185"/>
                <a:gd name="connsiteY15" fmla="*/ 1235844 h 1416852"/>
                <a:gd name="connsiteX16" fmla="*/ 134196 w 702185"/>
                <a:gd name="connsiteY16" fmla="*/ 1338831 h 1416852"/>
                <a:gd name="connsiteX17" fmla="*/ 215337 w 702185"/>
                <a:gd name="connsiteY17" fmla="*/ 1391885 h 1416852"/>
                <a:gd name="connsiteX18" fmla="*/ 290237 w 702185"/>
                <a:gd name="connsiteY18" fmla="*/ 1416852 h 1416852"/>
                <a:gd name="connsiteX19" fmla="*/ 365136 w 702185"/>
                <a:gd name="connsiteY19" fmla="*/ 1416852 h 1416852"/>
                <a:gd name="connsiteX20" fmla="*/ 468123 w 702185"/>
                <a:gd name="connsiteY20" fmla="*/ 1391885 h 1416852"/>
                <a:gd name="connsiteX21" fmla="*/ 530540 w 702185"/>
                <a:gd name="connsiteY21" fmla="*/ 1373160 h 1416852"/>
                <a:gd name="connsiteX22" fmla="*/ 583594 w 702185"/>
                <a:gd name="connsiteY22" fmla="*/ 1332590 h 1416852"/>
                <a:gd name="connsiteX23" fmla="*/ 627285 w 702185"/>
                <a:gd name="connsiteY23" fmla="*/ 1260811 h 1416852"/>
                <a:gd name="connsiteX24" fmla="*/ 661614 w 702185"/>
                <a:gd name="connsiteY24" fmla="*/ 1185911 h 1416852"/>
                <a:gd name="connsiteX25" fmla="*/ 686581 w 702185"/>
                <a:gd name="connsiteY25" fmla="*/ 1095407 h 1416852"/>
                <a:gd name="connsiteX26" fmla="*/ 702185 w 702185"/>
                <a:gd name="connsiteY26" fmla="*/ 1023629 h 1416852"/>
                <a:gd name="connsiteX27" fmla="*/ 702185 w 702185"/>
                <a:gd name="connsiteY27" fmla="*/ 967454 h 1416852"/>
                <a:gd name="connsiteX28" fmla="*/ 702185 w 702185"/>
                <a:gd name="connsiteY28" fmla="*/ 861346 h 1416852"/>
                <a:gd name="connsiteX29" fmla="*/ 677218 w 702185"/>
                <a:gd name="connsiteY29" fmla="*/ 764601 h 1416852"/>
                <a:gd name="connsiteX30" fmla="*/ 639768 w 702185"/>
                <a:gd name="connsiteY30" fmla="*/ 667855 h 1416852"/>
                <a:gd name="connsiteX31" fmla="*/ 599198 w 702185"/>
                <a:gd name="connsiteY31" fmla="*/ 583593 h 1416852"/>
                <a:gd name="connsiteX32" fmla="*/ 549265 w 702185"/>
                <a:gd name="connsiteY32" fmla="*/ 508693 h 1416852"/>
                <a:gd name="connsiteX33" fmla="*/ 483727 w 702185"/>
                <a:gd name="connsiteY33" fmla="*/ 455639 h 1416852"/>
                <a:gd name="connsiteX34" fmla="*/ 427553 w 702185"/>
                <a:gd name="connsiteY34" fmla="*/ 408827 h 1416852"/>
                <a:gd name="connsiteX35" fmla="*/ 380740 w 702185"/>
                <a:gd name="connsiteY35" fmla="*/ 380740 h 1416852"/>
                <a:gd name="connsiteX36" fmla="*/ 349532 w 702185"/>
                <a:gd name="connsiteY36" fmla="*/ 355773 h 1416852"/>
                <a:gd name="connsiteX37" fmla="*/ 318324 w 702185"/>
                <a:gd name="connsiteY37" fmla="*/ 305840 h 1416852"/>
                <a:gd name="connsiteX38" fmla="*/ 296478 w 702185"/>
                <a:gd name="connsiteY38" fmla="*/ 280874 h 1416852"/>
                <a:gd name="connsiteX39" fmla="*/ 293357 w 702185"/>
                <a:gd name="connsiteY39" fmla="*/ 271511 h 1416852"/>
                <a:gd name="connsiteX40" fmla="*/ 337049 w 702185"/>
                <a:gd name="connsiteY40" fmla="*/ 196612 h 1416852"/>
                <a:gd name="connsiteX41" fmla="*/ 396345 w 702185"/>
                <a:gd name="connsiteY41" fmla="*/ 84262 h 1416852"/>
                <a:gd name="connsiteX42" fmla="*/ 418190 w 702185"/>
                <a:gd name="connsiteY42" fmla="*/ 0 h 141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02185" h="1416852">
                  <a:moveTo>
                    <a:pt x="418190" y="0"/>
                  </a:moveTo>
                  <a:lnTo>
                    <a:pt x="246545" y="12483"/>
                  </a:lnTo>
                  <a:lnTo>
                    <a:pt x="102988" y="46812"/>
                  </a:lnTo>
                  <a:lnTo>
                    <a:pt x="53054" y="87383"/>
                  </a:lnTo>
                  <a:lnTo>
                    <a:pt x="28088" y="115470"/>
                  </a:lnTo>
                  <a:lnTo>
                    <a:pt x="49934" y="165403"/>
                  </a:lnTo>
                  <a:lnTo>
                    <a:pt x="106108" y="240303"/>
                  </a:lnTo>
                  <a:lnTo>
                    <a:pt x="140437" y="305840"/>
                  </a:lnTo>
                  <a:lnTo>
                    <a:pt x="162283" y="362015"/>
                  </a:lnTo>
                  <a:lnTo>
                    <a:pt x="171646" y="443156"/>
                  </a:lnTo>
                  <a:lnTo>
                    <a:pt x="143558" y="518056"/>
                  </a:lnTo>
                  <a:lnTo>
                    <a:pt x="109229" y="592956"/>
                  </a:lnTo>
                  <a:lnTo>
                    <a:pt x="46813" y="730272"/>
                  </a:lnTo>
                  <a:lnTo>
                    <a:pt x="0" y="848863"/>
                  </a:lnTo>
                  <a:lnTo>
                    <a:pt x="0" y="1017387"/>
                  </a:lnTo>
                  <a:lnTo>
                    <a:pt x="37450" y="1235844"/>
                  </a:lnTo>
                  <a:lnTo>
                    <a:pt x="134196" y="1338831"/>
                  </a:lnTo>
                  <a:lnTo>
                    <a:pt x="215337" y="1391885"/>
                  </a:lnTo>
                  <a:lnTo>
                    <a:pt x="290237" y="1416852"/>
                  </a:lnTo>
                  <a:lnTo>
                    <a:pt x="365136" y="1416852"/>
                  </a:lnTo>
                  <a:lnTo>
                    <a:pt x="468123" y="1391885"/>
                  </a:lnTo>
                  <a:lnTo>
                    <a:pt x="530540" y="1373160"/>
                  </a:lnTo>
                  <a:lnTo>
                    <a:pt x="583594" y="1332590"/>
                  </a:lnTo>
                  <a:lnTo>
                    <a:pt x="627285" y="1260811"/>
                  </a:lnTo>
                  <a:lnTo>
                    <a:pt x="661614" y="1185911"/>
                  </a:lnTo>
                  <a:lnTo>
                    <a:pt x="686581" y="1095407"/>
                  </a:lnTo>
                  <a:lnTo>
                    <a:pt x="702185" y="1023629"/>
                  </a:lnTo>
                  <a:lnTo>
                    <a:pt x="702185" y="967454"/>
                  </a:lnTo>
                  <a:lnTo>
                    <a:pt x="702185" y="861346"/>
                  </a:lnTo>
                  <a:lnTo>
                    <a:pt x="677218" y="764601"/>
                  </a:lnTo>
                  <a:lnTo>
                    <a:pt x="639768" y="667855"/>
                  </a:lnTo>
                  <a:lnTo>
                    <a:pt x="599198" y="583593"/>
                  </a:lnTo>
                  <a:lnTo>
                    <a:pt x="549265" y="508693"/>
                  </a:lnTo>
                  <a:lnTo>
                    <a:pt x="483727" y="455639"/>
                  </a:lnTo>
                  <a:lnTo>
                    <a:pt x="427553" y="408827"/>
                  </a:lnTo>
                  <a:lnTo>
                    <a:pt x="380740" y="380740"/>
                  </a:lnTo>
                  <a:lnTo>
                    <a:pt x="349532" y="355773"/>
                  </a:lnTo>
                  <a:lnTo>
                    <a:pt x="318324" y="305840"/>
                  </a:lnTo>
                  <a:lnTo>
                    <a:pt x="296478" y="280874"/>
                  </a:lnTo>
                  <a:lnTo>
                    <a:pt x="293357" y="271511"/>
                  </a:lnTo>
                  <a:lnTo>
                    <a:pt x="337049" y="196612"/>
                  </a:lnTo>
                  <a:lnTo>
                    <a:pt x="396345" y="84262"/>
                  </a:lnTo>
                  <a:lnTo>
                    <a:pt x="418190" y="0"/>
                  </a:lnTo>
                  <a:close/>
                </a:path>
              </a:pathLst>
            </a:custGeom>
            <a:solidFill>
              <a:srgbClr val="96969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10" name="Freeform 15"/>
            <p:cNvSpPr>
              <a:spLocks/>
            </p:cNvSpPr>
            <p:nvPr/>
          </p:nvSpPr>
          <p:spPr bwMode="auto">
            <a:xfrm>
              <a:off x="8144397" y="1356797"/>
              <a:ext cx="262233" cy="247511"/>
            </a:xfrm>
            <a:custGeom>
              <a:avLst/>
              <a:gdLst/>
              <a:ahLst/>
              <a:cxnLst>
                <a:cxn ang="0">
                  <a:pos x="179" y="114"/>
                </a:cxn>
                <a:cxn ang="0">
                  <a:pos x="154" y="54"/>
                </a:cxn>
                <a:cxn ang="0">
                  <a:pos x="130" y="25"/>
                </a:cxn>
                <a:cxn ang="0">
                  <a:pos x="110" y="9"/>
                </a:cxn>
                <a:cxn ang="0">
                  <a:pos x="82" y="0"/>
                </a:cxn>
                <a:cxn ang="0">
                  <a:pos x="49" y="4"/>
                </a:cxn>
                <a:cxn ang="0">
                  <a:pos x="16" y="29"/>
                </a:cxn>
                <a:cxn ang="0">
                  <a:pos x="4" y="65"/>
                </a:cxn>
                <a:cxn ang="0">
                  <a:pos x="0" y="119"/>
                </a:cxn>
                <a:cxn ang="0">
                  <a:pos x="16" y="192"/>
                </a:cxn>
                <a:cxn ang="0">
                  <a:pos x="53" y="232"/>
                </a:cxn>
                <a:cxn ang="0">
                  <a:pos x="94" y="265"/>
                </a:cxn>
                <a:cxn ang="0">
                  <a:pos x="126" y="269"/>
                </a:cxn>
                <a:cxn ang="0">
                  <a:pos x="163" y="244"/>
                </a:cxn>
                <a:cxn ang="0">
                  <a:pos x="179" y="188"/>
                </a:cxn>
                <a:cxn ang="0">
                  <a:pos x="183" y="147"/>
                </a:cxn>
                <a:cxn ang="0">
                  <a:pos x="244" y="159"/>
                </a:cxn>
                <a:cxn ang="0">
                  <a:pos x="268" y="167"/>
                </a:cxn>
                <a:cxn ang="0">
                  <a:pos x="285" y="151"/>
                </a:cxn>
                <a:cxn ang="0">
                  <a:pos x="276" y="131"/>
                </a:cxn>
                <a:cxn ang="0">
                  <a:pos x="231" y="131"/>
                </a:cxn>
                <a:cxn ang="0">
                  <a:pos x="179" y="114"/>
                </a:cxn>
              </a:cxnLst>
              <a:rect l="0" t="0" r="r" b="b"/>
              <a:pathLst>
                <a:path w="285" h="269">
                  <a:moveTo>
                    <a:pt x="179" y="114"/>
                  </a:moveTo>
                  <a:lnTo>
                    <a:pt x="154" y="54"/>
                  </a:lnTo>
                  <a:lnTo>
                    <a:pt x="130" y="25"/>
                  </a:lnTo>
                  <a:lnTo>
                    <a:pt x="110" y="9"/>
                  </a:lnTo>
                  <a:lnTo>
                    <a:pt x="82" y="0"/>
                  </a:lnTo>
                  <a:lnTo>
                    <a:pt x="49" y="4"/>
                  </a:lnTo>
                  <a:lnTo>
                    <a:pt x="16" y="29"/>
                  </a:lnTo>
                  <a:lnTo>
                    <a:pt x="4" y="65"/>
                  </a:lnTo>
                  <a:lnTo>
                    <a:pt x="0" y="119"/>
                  </a:lnTo>
                  <a:lnTo>
                    <a:pt x="16" y="192"/>
                  </a:lnTo>
                  <a:lnTo>
                    <a:pt x="53" y="232"/>
                  </a:lnTo>
                  <a:lnTo>
                    <a:pt x="94" y="265"/>
                  </a:lnTo>
                  <a:lnTo>
                    <a:pt x="126" y="269"/>
                  </a:lnTo>
                  <a:lnTo>
                    <a:pt x="163" y="244"/>
                  </a:lnTo>
                  <a:lnTo>
                    <a:pt x="179" y="188"/>
                  </a:lnTo>
                  <a:lnTo>
                    <a:pt x="183" y="147"/>
                  </a:lnTo>
                  <a:lnTo>
                    <a:pt x="244" y="159"/>
                  </a:lnTo>
                  <a:lnTo>
                    <a:pt x="268" y="167"/>
                  </a:lnTo>
                  <a:lnTo>
                    <a:pt x="285" y="151"/>
                  </a:lnTo>
                  <a:lnTo>
                    <a:pt x="276" y="131"/>
                  </a:lnTo>
                  <a:lnTo>
                    <a:pt x="231" y="131"/>
                  </a:lnTo>
                  <a:lnTo>
                    <a:pt x="179" y="1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Freeform 16"/>
            <p:cNvSpPr>
              <a:spLocks/>
            </p:cNvSpPr>
            <p:nvPr/>
          </p:nvSpPr>
          <p:spPr bwMode="auto">
            <a:xfrm>
              <a:off x="8228127" y="1624550"/>
              <a:ext cx="192304" cy="417733"/>
            </a:xfrm>
            <a:custGeom>
              <a:avLst/>
              <a:gdLst/>
              <a:ahLst/>
              <a:cxnLst>
                <a:cxn ang="0">
                  <a:pos x="0" y="72"/>
                </a:cxn>
                <a:cxn ang="0">
                  <a:pos x="12" y="24"/>
                </a:cxn>
                <a:cxn ang="0">
                  <a:pos x="37" y="4"/>
                </a:cxn>
                <a:cxn ang="0">
                  <a:pos x="87" y="0"/>
                </a:cxn>
                <a:cxn ang="0">
                  <a:pos x="128" y="16"/>
                </a:cxn>
                <a:cxn ang="0">
                  <a:pos x="164" y="68"/>
                </a:cxn>
                <a:cxn ang="0">
                  <a:pos x="185" y="141"/>
                </a:cxn>
                <a:cxn ang="0">
                  <a:pos x="206" y="229"/>
                </a:cxn>
                <a:cxn ang="0">
                  <a:pos x="209" y="317"/>
                </a:cxn>
                <a:cxn ang="0">
                  <a:pos x="197" y="386"/>
                </a:cxn>
                <a:cxn ang="0">
                  <a:pos x="181" y="422"/>
                </a:cxn>
                <a:cxn ang="0">
                  <a:pos x="140" y="450"/>
                </a:cxn>
                <a:cxn ang="0">
                  <a:pos x="82" y="454"/>
                </a:cxn>
                <a:cxn ang="0">
                  <a:pos x="50" y="430"/>
                </a:cxn>
                <a:cxn ang="0">
                  <a:pos x="33" y="386"/>
                </a:cxn>
                <a:cxn ang="0">
                  <a:pos x="33" y="354"/>
                </a:cxn>
                <a:cxn ang="0">
                  <a:pos x="54" y="313"/>
                </a:cxn>
                <a:cxn ang="0">
                  <a:pos x="58" y="266"/>
                </a:cxn>
                <a:cxn ang="0">
                  <a:pos x="58" y="213"/>
                </a:cxn>
                <a:cxn ang="0">
                  <a:pos x="45" y="144"/>
                </a:cxn>
                <a:cxn ang="0">
                  <a:pos x="17" y="112"/>
                </a:cxn>
                <a:cxn ang="0">
                  <a:pos x="0" y="72"/>
                </a:cxn>
              </a:cxnLst>
              <a:rect l="0" t="0" r="r" b="b"/>
              <a:pathLst>
                <a:path w="209" h="454">
                  <a:moveTo>
                    <a:pt x="0" y="72"/>
                  </a:moveTo>
                  <a:lnTo>
                    <a:pt x="12" y="24"/>
                  </a:lnTo>
                  <a:lnTo>
                    <a:pt x="37" y="4"/>
                  </a:lnTo>
                  <a:lnTo>
                    <a:pt x="87" y="0"/>
                  </a:lnTo>
                  <a:lnTo>
                    <a:pt x="128" y="16"/>
                  </a:lnTo>
                  <a:lnTo>
                    <a:pt x="164" y="68"/>
                  </a:lnTo>
                  <a:lnTo>
                    <a:pt x="185" y="141"/>
                  </a:lnTo>
                  <a:lnTo>
                    <a:pt x="206" y="229"/>
                  </a:lnTo>
                  <a:lnTo>
                    <a:pt x="209" y="317"/>
                  </a:lnTo>
                  <a:lnTo>
                    <a:pt x="197" y="386"/>
                  </a:lnTo>
                  <a:lnTo>
                    <a:pt x="181" y="422"/>
                  </a:lnTo>
                  <a:lnTo>
                    <a:pt x="140" y="450"/>
                  </a:lnTo>
                  <a:lnTo>
                    <a:pt x="82" y="454"/>
                  </a:lnTo>
                  <a:lnTo>
                    <a:pt x="50" y="430"/>
                  </a:lnTo>
                  <a:lnTo>
                    <a:pt x="33" y="386"/>
                  </a:lnTo>
                  <a:lnTo>
                    <a:pt x="33" y="354"/>
                  </a:lnTo>
                  <a:lnTo>
                    <a:pt x="54" y="313"/>
                  </a:lnTo>
                  <a:lnTo>
                    <a:pt x="58" y="266"/>
                  </a:lnTo>
                  <a:lnTo>
                    <a:pt x="58" y="213"/>
                  </a:lnTo>
                  <a:lnTo>
                    <a:pt x="45" y="144"/>
                  </a:lnTo>
                  <a:lnTo>
                    <a:pt x="17" y="112"/>
                  </a:lnTo>
                  <a:lnTo>
                    <a:pt x="0" y="7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 name="Freeform 17"/>
            <p:cNvSpPr>
              <a:spLocks/>
            </p:cNvSpPr>
            <p:nvPr/>
          </p:nvSpPr>
          <p:spPr bwMode="auto">
            <a:xfrm>
              <a:off x="8298056" y="1565663"/>
              <a:ext cx="459137" cy="177582"/>
            </a:xfrm>
            <a:custGeom>
              <a:avLst/>
              <a:gdLst/>
              <a:ahLst/>
              <a:cxnLst>
                <a:cxn ang="0">
                  <a:pos x="20" y="78"/>
                </a:cxn>
                <a:cxn ang="0">
                  <a:pos x="0" y="106"/>
                </a:cxn>
                <a:cxn ang="0">
                  <a:pos x="20" y="131"/>
                </a:cxn>
                <a:cxn ang="0">
                  <a:pos x="56" y="143"/>
                </a:cxn>
                <a:cxn ang="0">
                  <a:pos x="137" y="172"/>
                </a:cxn>
                <a:cxn ang="0">
                  <a:pos x="197" y="193"/>
                </a:cxn>
                <a:cxn ang="0">
                  <a:pos x="234" y="193"/>
                </a:cxn>
                <a:cxn ang="0">
                  <a:pos x="273" y="181"/>
                </a:cxn>
                <a:cxn ang="0">
                  <a:pos x="350" y="127"/>
                </a:cxn>
                <a:cxn ang="0">
                  <a:pos x="399" y="90"/>
                </a:cxn>
                <a:cxn ang="0">
                  <a:pos x="426" y="70"/>
                </a:cxn>
                <a:cxn ang="0">
                  <a:pos x="467" y="62"/>
                </a:cxn>
                <a:cxn ang="0">
                  <a:pos x="495" y="58"/>
                </a:cxn>
                <a:cxn ang="0">
                  <a:pos x="499" y="25"/>
                </a:cxn>
                <a:cxn ang="0">
                  <a:pos x="483" y="0"/>
                </a:cxn>
                <a:cxn ang="0">
                  <a:pos x="438" y="17"/>
                </a:cxn>
                <a:cxn ang="0">
                  <a:pos x="411" y="50"/>
                </a:cxn>
                <a:cxn ang="0">
                  <a:pos x="346" y="90"/>
                </a:cxn>
                <a:cxn ang="0">
                  <a:pos x="285" y="143"/>
                </a:cxn>
                <a:cxn ang="0">
                  <a:pos x="238" y="168"/>
                </a:cxn>
                <a:cxn ang="0">
                  <a:pos x="193" y="168"/>
                </a:cxn>
                <a:cxn ang="0">
                  <a:pos x="121" y="131"/>
                </a:cxn>
                <a:cxn ang="0">
                  <a:pos x="64" y="90"/>
                </a:cxn>
                <a:cxn ang="0">
                  <a:pos x="20" y="78"/>
                </a:cxn>
              </a:cxnLst>
              <a:rect l="0" t="0" r="r" b="b"/>
              <a:pathLst>
                <a:path w="499" h="193">
                  <a:moveTo>
                    <a:pt x="20" y="78"/>
                  </a:moveTo>
                  <a:lnTo>
                    <a:pt x="0" y="106"/>
                  </a:lnTo>
                  <a:lnTo>
                    <a:pt x="20" y="131"/>
                  </a:lnTo>
                  <a:lnTo>
                    <a:pt x="56" y="143"/>
                  </a:lnTo>
                  <a:lnTo>
                    <a:pt x="137" y="172"/>
                  </a:lnTo>
                  <a:lnTo>
                    <a:pt x="197" y="193"/>
                  </a:lnTo>
                  <a:lnTo>
                    <a:pt x="234" y="193"/>
                  </a:lnTo>
                  <a:lnTo>
                    <a:pt x="273" y="181"/>
                  </a:lnTo>
                  <a:lnTo>
                    <a:pt x="350" y="127"/>
                  </a:lnTo>
                  <a:lnTo>
                    <a:pt x="399" y="90"/>
                  </a:lnTo>
                  <a:lnTo>
                    <a:pt x="426" y="70"/>
                  </a:lnTo>
                  <a:lnTo>
                    <a:pt x="467" y="62"/>
                  </a:lnTo>
                  <a:lnTo>
                    <a:pt x="495" y="58"/>
                  </a:lnTo>
                  <a:lnTo>
                    <a:pt x="499" y="25"/>
                  </a:lnTo>
                  <a:lnTo>
                    <a:pt x="483" y="0"/>
                  </a:lnTo>
                  <a:lnTo>
                    <a:pt x="438" y="17"/>
                  </a:lnTo>
                  <a:lnTo>
                    <a:pt x="411" y="50"/>
                  </a:lnTo>
                  <a:lnTo>
                    <a:pt x="346" y="90"/>
                  </a:lnTo>
                  <a:lnTo>
                    <a:pt x="285" y="143"/>
                  </a:lnTo>
                  <a:lnTo>
                    <a:pt x="238" y="168"/>
                  </a:lnTo>
                  <a:lnTo>
                    <a:pt x="193" y="168"/>
                  </a:lnTo>
                  <a:lnTo>
                    <a:pt x="121" y="131"/>
                  </a:lnTo>
                  <a:lnTo>
                    <a:pt x="64" y="90"/>
                  </a:lnTo>
                  <a:lnTo>
                    <a:pt x="20" y="7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 name="Freeform 18"/>
            <p:cNvSpPr>
              <a:spLocks/>
            </p:cNvSpPr>
            <p:nvPr/>
          </p:nvSpPr>
          <p:spPr bwMode="auto">
            <a:xfrm>
              <a:off x="8331180" y="1978796"/>
              <a:ext cx="228189" cy="451777"/>
            </a:xfrm>
            <a:custGeom>
              <a:avLst/>
              <a:gdLst/>
              <a:ahLst/>
              <a:cxnLst>
                <a:cxn ang="0">
                  <a:pos x="40" y="0"/>
                </a:cxn>
                <a:cxn ang="0">
                  <a:pos x="4" y="0"/>
                </a:cxn>
                <a:cxn ang="0">
                  <a:pos x="0" y="32"/>
                </a:cxn>
                <a:cxn ang="0">
                  <a:pos x="16" y="68"/>
                </a:cxn>
                <a:cxn ang="0">
                  <a:pos x="106" y="92"/>
                </a:cxn>
                <a:cxn ang="0">
                  <a:pos x="146" y="116"/>
                </a:cxn>
                <a:cxn ang="0">
                  <a:pos x="179" y="164"/>
                </a:cxn>
                <a:cxn ang="0">
                  <a:pos x="187" y="196"/>
                </a:cxn>
                <a:cxn ang="0">
                  <a:pos x="179" y="233"/>
                </a:cxn>
                <a:cxn ang="0">
                  <a:pos x="138" y="294"/>
                </a:cxn>
                <a:cxn ang="0">
                  <a:pos x="106" y="358"/>
                </a:cxn>
                <a:cxn ang="0">
                  <a:pos x="94" y="406"/>
                </a:cxn>
                <a:cxn ang="0">
                  <a:pos x="82" y="434"/>
                </a:cxn>
                <a:cxn ang="0">
                  <a:pos x="89" y="450"/>
                </a:cxn>
                <a:cxn ang="0">
                  <a:pos x="114" y="455"/>
                </a:cxn>
                <a:cxn ang="0">
                  <a:pos x="154" y="462"/>
                </a:cxn>
                <a:cxn ang="0">
                  <a:pos x="203" y="491"/>
                </a:cxn>
                <a:cxn ang="0">
                  <a:pos x="216" y="487"/>
                </a:cxn>
                <a:cxn ang="0">
                  <a:pos x="248" y="458"/>
                </a:cxn>
                <a:cxn ang="0">
                  <a:pos x="244" y="446"/>
                </a:cxn>
                <a:cxn ang="0">
                  <a:pos x="191" y="438"/>
                </a:cxn>
                <a:cxn ang="0">
                  <a:pos x="126" y="430"/>
                </a:cxn>
                <a:cxn ang="0">
                  <a:pos x="118" y="422"/>
                </a:cxn>
                <a:cxn ang="0">
                  <a:pos x="130" y="362"/>
                </a:cxn>
                <a:cxn ang="0">
                  <a:pos x="166" y="309"/>
                </a:cxn>
                <a:cxn ang="0">
                  <a:pos x="203" y="262"/>
                </a:cxn>
                <a:cxn ang="0">
                  <a:pos x="219" y="209"/>
                </a:cxn>
                <a:cxn ang="0">
                  <a:pos x="219" y="172"/>
                </a:cxn>
                <a:cxn ang="0">
                  <a:pos x="203" y="132"/>
                </a:cxn>
                <a:cxn ang="0">
                  <a:pos x="175" y="88"/>
                </a:cxn>
                <a:cxn ang="0">
                  <a:pos x="142" y="56"/>
                </a:cxn>
                <a:cxn ang="0">
                  <a:pos x="82" y="20"/>
                </a:cxn>
                <a:cxn ang="0">
                  <a:pos x="40" y="0"/>
                </a:cxn>
              </a:cxnLst>
              <a:rect l="0" t="0" r="r" b="b"/>
              <a:pathLst>
                <a:path w="248" h="491">
                  <a:moveTo>
                    <a:pt x="40" y="0"/>
                  </a:moveTo>
                  <a:lnTo>
                    <a:pt x="4" y="0"/>
                  </a:lnTo>
                  <a:lnTo>
                    <a:pt x="0" y="32"/>
                  </a:lnTo>
                  <a:lnTo>
                    <a:pt x="16" y="68"/>
                  </a:lnTo>
                  <a:lnTo>
                    <a:pt x="106" y="92"/>
                  </a:lnTo>
                  <a:lnTo>
                    <a:pt x="146" y="116"/>
                  </a:lnTo>
                  <a:lnTo>
                    <a:pt x="179" y="164"/>
                  </a:lnTo>
                  <a:lnTo>
                    <a:pt x="187" y="196"/>
                  </a:lnTo>
                  <a:lnTo>
                    <a:pt x="179" y="233"/>
                  </a:lnTo>
                  <a:lnTo>
                    <a:pt x="138" y="294"/>
                  </a:lnTo>
                  <a:lnTo>
                    <a:pt x="106" y="358"/>
                  </a:lnTo>
                  <a:lnTo>
                    <a:pt x="94" y="406"/>
                  </a:lnTo>
                  <a:lnTo>
                    <a:pt x="82" y="434"/>
                  </a:lnTo>
                  <a:lnTo>
                    <a:pt x="89" y="450"/>
                  </a:lnTo>
                  <a:lnTo>
                    <a:pt x="114" y="455"/>
                  </a:lnTo>
                  <a:lnTo>
                    <a:pt x="154" y="462"/>
                  </a:lnTo>
                  <a:lnTo>
                    <a:pt x="203" y="491"/>
                  </a:lnTo>
                  <a:lnTo>
                    <a:pt x="216" y="487"/>
                  </a:lnTo>
                  <a:lnTo>
                    <a:pt x="248" y="458"/>
                  </a:lnTo>
                  <a:lnTo>
                    <a:pt x="244" y="446"/>
                  </a:lnTo>
                  <a:lnTo>
                    <a:pt x="191" y="438"/>
                  </a:lnTo>
                  <a:lnTo>
                    <a:pt x="126" y="430"/>
                  </a:lnTo>
                  <a:lnTo>
                    <a:pt x="118" y="422"/>
                  </a:lnTo>
                  <a:lnTo>
                    <a:pt x="130" y="362"/>
                  </a:lnTo>
                  <a:lnTo>
                    <a:pt x="166" y="309"/>
                  </a:lnTo>
                  <a:lnTo>
                    <a:pt x="203" y="262"/>
                  </a:lnTo>
                  <a:lnTo>
                    <a:pt x="219" y="209"/>
                  </a:lnTo>
                  <a:lnTo>
                    <a:pt x="219" y="172"/>
                  </a:lnTo>
                  <a:lnTo>
                    <a:pt x="203" y="132"/>
                  </a:lnTo>
                  <a:lnTo>
                    <a:pt x="175" y="88"/>
                  </a:lnTo>
                  <a:lnTo>
                    <a:pt x="142" y="56"/>
                  </a:lnTo>
                  <a:lnTo>
                    <a:pt x="82" y="20"/>
                  </a:lnTo>
                  <a:lnTo>
                    <a:pt x="4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19"/>
            <p:cNvSpPr>
              <a:spLocks/>
            </p:cNvSpPr>
            <p:nvPr/>
          </p:nvSpPr>
          <p:spPr bwMode="auto">
            <a:xfrm>
              <a:off x="8206044" y="1978796"/>
              <a:ext cx="137098" cy="495022"/>
            </a:xfrm>
            <a:custGeom>
              <a:avLst/>
              <a:gdLst/>
              <a:ahLst/>
              <a:cxnLst>
                <a:cxn ang="0">
                  <a:pos x="63" y="68"/>
                </a:cxn>
                <a:cxn ang="0">
                  <a:pos x="87" y="12"/>
                </a:cxn>
                <a:cxn ang="0">
                  <a:pos x="112" y="0"/>
                </a:cxn>
                <a:cxn ang="0">
                  <a:pos x="149" y="12"/>
                </a:cxn>
                <a:cxn ang="0">
                  <a:pos x="149" y="44"/>
                </a:cxn>
                <a:cxn ang="0">
                  <a:pos x="117" y="80"/>
                </a:cxn>
                <a:cxn ang="0">
                  <a:pos x="79" y="128"/>
                </a:cxn>
                <a:cxn ang="0">
                  <a:pos x="54" y="193"/>
                </a:cxn>
                <a:cxn ang="0">
                  <a:pos x="42" y="237"/>
                </a:cxn>
                <a:cxn ang="0">
                  <a:pos x="46" y="297"/>
                </a:cxn>
                <a:cxn ang="0">
                  <a:pos x="71" y="341"/>
                </a:cxn>
                <a:cxn ang="0">
                  <a:pos x="104" y="397"/>
                </a:cxn>
                <a:cxn ang="0">
                  <a:pos x="133" y="441"/>
                </a:cxn>
                <a:cxn ang="0">
                  <a:pos x="133" y="473"/>
                </a:cxn>
                <a:cxn ang="0">
                  <a:pos x="117" y="485"/>
                </a:cxn>
                <a:cxn ang="0">
                  <a:pos x="87" y="490"/>
                </a:cxn>
                <a:cxn ang="0">
                  <a:pos x="50" y="514"/>
                </a:cxn>
                <a:cxn ang="0">
                  <a:pos x="21" y="538"/>
                </a:cxn>
                <a:cxn ang="0">
                  <a:pos x="5" y="530"/>
                </a:cxn>
                <a:cxn ang="0">
                  <a:pos x="0" y="485"/>
                </a:cxn>
                <a:cxn ang="0">
                  <a:pos x="9" y="470"/>
                </a:cxn>
                <a:cxn ang="0">
                  <a:pos x="38" y="461"/>
                </a:cxn>
                <a:cxn ang="0">
                  <a:pos x="79" y="458"/>
                </a:cxn>
                <a:cxn ang="0">
                  <a:pos x="100" y="453"/>
                </a:cxn>
                <a:cxn ang="0">
                  <a:pos x="96" y="441"/>
                </a:cxn>
                <a:cxn ang="0">
                  <a:pos x="79" y="397"/>
                </a:cxn>
                <a:cxn ang="0">
                  <a:pos x="38" y="341"/>
                </a:cxn>
                <a:cxn ang="0">
                  <a:pos x="17" y="300"/>
                </a:cxn>
                <a:cxn ang="0">
                  <a:pos x="0" y="269"/>
                </a:cxn>
                <a:cxn ang="0">
                  <a:pos x="5" y="224"/>
                </a:cxn>
                <a:cxn ang="0">
                  <a:pos x="17" y="180"/>
                </a:cxn>
                <a:cxn ang="0">
                  <a:pos x="38" y="120"/>
                </a:cxn>
                <a:cxn ang="0">
                  <a:pos x="63" y="68"/>
                </a:cxn>
              </a:cxnLst>
              <a:rect l="0" t="0" r="r" b="b"/>
              <a:pathLst>
                <a:path w="149" h="538">
                  <a:moveTo>
                    <a:pt x="63" y="68"/>
                  </a:moveTo>
                  <a:lnTo>
                    <a:pt x="87" y="12"/>
                  </a:lnTo>
                  <a:lnTo>
                    <a:pt x="112" y="0"/>
                  </a:lnTo>
                  <a:lnTo>
                    <a:pt x="149" y="12"/>
                  </a:lnTo>
                  <a:lnTo>
                    <a:pt x="149" y="44"/>
                  </a:lnTo>
                  <a:lnTo>
                    <a:pt x="117" y="80"/>
                  </a:lnTo>
                  <a:lnTo>
                    <a:pt x="79" y="128"/>
                  </a:lnTo>
                  <a:lnTo>
                    <a:pt x="54" y="193"/>
                  </a:lnTo>
                  <a:lnTo>
                    <a:pt x="42" y="237"/>
                  </a:lnTo>
                  <a:lnTo>
                    <a:pt x="46" y="297"/>
                  </a:lnTo>
                  <a:lnTo>
                    <a:pt x="71" y="341"/>
                  </a:lnTo>
                  <a:lnTo>
                    <a:pt x="104" y="397"/>
                  </a:lnTo>
                  <a:lnTo>
                    <a:pt x="133" y="441"/>
                  </a:lnTo>
                  <a:lnTo>
                    <a:pt x="133" y="473"/>
                  </a:lnTo>
                  <a:lnTo>
                    <a:pt x="117" y="485"/>
                  </a:lnTo>
                  <a:lnTo>
                    <a:pt x="87" y="490"/>
                  </a:lnTo>
                  <a:lnTo>
                    <a:pt x="50" y="514"/>
                  </a:lnTo>
                  <a:lnTo>
                    <a:pt x="21" y="538"/>
                  </a:lnTo>
                  <a:lnTo>
                    <a:pt x="5" y="530"/>
                  </a:lnTo>
                  <a:lnTo>
                    <a:pt x="0" y="485"/>
                  </a:lnTo>
                  <a:lnTo>
                    <a:pt x="9" y="470"/>
                  </a:lnTo>
                  <a:lnTo>
                    <a:pt x="38" y="461"/>
                  </a:lnTo>
                  <a:lnTo>
                    <a:pt x="79" y="458"/>
                  </a:lnTo>
                  <a:lnTo>
                    <a:pt x="100" y="453"/>
                  </a:lnTo>
                  <a:lnTo>
                    <a:pt x="96" y="441"/>
                  </a:lnTo>
                  <a:lnTo>
                    <a:pt x="79" y="397"/>
                  </a:lnTo>
                  <a:lnTo>
                    <a:pt x="38" y="341"/>
                  </a:lnTo>
                  <a:lnTo>
                    <a:pt x="17" y="300"/>
                  </a:lnTo>
                  <a:lnTo>
                    <a:pt x="0" y="269"/>
                  </a:lnTo>
                  <a:lnTo>
                    <a:pt x="5" y="224"/>
                  </a:lnTo>
                  <a:lnTo>
                    <a:pt x="17" y="180"/>
                  </a:lnTo>
                  <a:lnTo>
                    <a:pt x="38" y="120"/>
                  </a:lnTo>
                  <a:lnTo>
                    <a:pt x="63" y="6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15" name="Gruppe 42"/>
            <p:cNvGrpSpPr>
              <a:grpSpLocks noChangeAspect="1"/>
            </p:cNvGrpSpPr>
            <p:nvPr/>
          </p:nvGrpSpPr>
          <p:grpSpPr>
            <a:xfrm>
              <a:off x="8616414" y="1485612"/>
              <a:ext cx="367017" cy="696933"/>
              <a:chOff x="2741924" y="2972330"/>
              <a:chExt cx="221630" cy="420853"/>
            </a:xfrm>
          </p:grpSpPr>
          <p:sp>
            <p:nvSpPr>
              <p:cNvPr id="18" name="Freeform 6"/>
              <p:cNvSpPr>
                <a:spLocks/>
              </p:cNvSpPr>
              <p:nvPr/>
            </p:nvSpPr>
            <p:spPr bwMode="auto">
              <a:xfrm>
                <a:off x="2763155" y="2982331"/>
                <a:ext cx="165355" cy="332709"/>
              </a:xfrm>
              <a:custGeom>
                <a:avLst/>
                <a:gdLst/>
                <a:ahLst/>
                <a:cxnLst>
                  <a:cxn ang="0">
                    <a:pos x="61" y="121"/>
                  </a:cxn>
                  <a:cxn ang="0">
                    <a:pos x="45" y="93"/>
                  </a:cxn>
                  <a:cxn ang="0">
                    <a:pos x="4" y="33"/>
                  </a:cxn>
                  <a:cxn ang="0">
                    <a:pos x="49" y="12"/>
                  </a:cxn>
                  <a:cxn ang="0">
                    <a:pos x="126" y="0"/>
                  </a:cxn>
                  <a:cxn ang="0">
                    <a:pos x="159" y="4"/>
                  </a:cxn>
                  <a:cxn ang="0">
                    <a:pos x="134" y="61"/>
                  </a:cxn>
                  <a:cxn ang="0">
                    <a:pos x="114" y="105"/>
                  </a:cxn>
                  <a:cxn ang="0">
                    <a:pos x="114" y="125"/>
                  </a:cxn>
                  <a:cxn ang="0">
                    <a:pos x="163" y="149"/>
                  </a:cxn>
                  <a:cxn ang="0">
                    <a:pos x="211" y="193"/>
                  </a:cxn>
                  <a:cxn ang="0">
                    <a:pos x="232" y="250"/>
                  </a:cxn>
                  <a:cxn ang="0">
                    <a:pos x="248" y="310"/>
                  </a:cxn>
                  <a:cxn ang="0">
                    <a:pos x="248" y="382"/>
                  </a:cxn>
                  <a:cxn ang="0">
                    <a:pos x="220" y="451"/>
                  </a:cxn>
                  <a:cxn ang="0">
                    <a:pos x="183" y="483"/>
                  </a:cxn>
                  <a:cxn ang="0">
                    <a:pos x="114" y="499"/>
                  </a:cxn>
                  <a:cxn ang="0">
                    <a:pos x="49" y="479"/>
                  </a:cxn>
                  <a:cxn ang="0">
                    <a:pos x="12" y="434"/>
                  </a:cxn>
                  <a:cxn ang="0">
                    <a:pos x="0" y="375"/>
                  </a:cxn>
                  <a:cxn ang="0">
                    <a:pos x="4" y="297"/>
                  </a:cxn>
                  <a:cxn ang="0">
                    <a:pos x="37" y="205"/>
                  </a:cxn>
                  <a:cxn ang="0">
                    <a:pos x="61" y="165"/>
                  </a:cxn>
                  <a:cxn ang="0">
                    <a:pos x="61" y="121"/>
                  </a:cxn>
                </a:cxnLst>
                <a:rect l="0" t="0" r="r" b="b"/>
                <a:pathLst>
                  <a:path w="248" h="499">
                    <a:moveTo>
                      <a:pt x="61" y="121"/>
                    </a:moveTo>
                    <a:lnTo>
                      <a:pt x="45" y="93"/>
                    </a:lnTo>
                    <a:lnTo>
                      <a:pt x="4" y="33"/>
                    </a:lnTo>
                    <a:lnTo>
                      <a:pt x="49" y="12"/>
                    </a:lnTo>
                    <a:lnTo>
                      <a:pt x="126" y="0"/>
                    </a:lnTo>
                    <a:lnTo>
                      <a:pt x="159" y="4"/>
                    </a:lnTo>
                    <a:lnTo>
                      <a:pt x="134" y="61"/>
                    </a:lnTo>
                    <a:lnTo>
                      <a:pt x="114" y="105"/>
                    </a:lnTo>
                    <a:lnTo>
                      <a:pt x="114" y="125"/>
                    </a:lnTo>
                    <a:lnTo>
                      <a:pt x="163" y="149"/>
                    </a:lnTo>
                    <a:lnTo>
                      <a:pt x="211" y="193"/>
                    </a:lnTo>
                    <a:lnTo>
                      <a:pt x="232" y="250"/>
                    </a:lnTo>
                    <a:lnTo>
                      <a:pt x="248" y="310"/>
                    </a:lnTo>
                    <a:lnTo>
                      <a:pt x="248" y="382"/>
                    </a:lnTo>
                    <a:lnTo>
                      <a:pt x="220" y="451"/>
                    </a:lnTo>
                    <a:lnTo>
                      <a:pt x="183" y="483"/>
                    </a:lnTo>
                    <a:lnTo>
                      <a:pt x="114" y="499"/>
                    </a:lnTo>
                    <a:lnTo>
                      <a:pt x="49" y="479"/>
                    </a:lnTo>
                    <a:lnTo>
                      <a:pt x="12" y="434"/>
                    </a:lnTo>
                    <a:lnTo>
                      <a:pt x="0" y="375"/>
                    </a:lnTo>
                    <a:lnTo>
                      <a:pt x="4" y="297"/>
                    </a:lnTo>
                    <a:lnTo>
                      <a:pt x="37" y="205"/>
                    </a:lnTo>
                    <a:lnTo>
                      <a:pt x="61" y="165"/>
                    </a:lnTo>
                    <a:lnTo>
                      <a:pt x="61" y="121"/>
                    </a:ln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7"/>
              <p:cNvSpPr>
                <a:spLocks noChangeAspect="1"/>
              </p:cNvSpPr>
              <p:nvPr/>
            </p:nvSpPr>
            <p:spPr bwMode="auto">
              <a:xfrm>
                <a:off x="2741924" y="2972330"/>
                <a:ext cx="221630" cy="420853"/>
              </a:xfrm>
              <a:custGeom>
                <a:avLst/>
                <a:gdLst/>
                <a:ahLst/>
                <a:cxnLst>
                  <a:cxn ang="0">
                    <a:pos x="118" y="116"/>
                  </a:cxn>
                  <a:cxn ang="0">
                    <a:pos x="154" y="28"/>
                  </a:cxn>
                  <a:cxn ang="0">
                    <a:pos x="102" y="32"/>
                  </a:cxn>
                  <a:cxn ang="0">
                    <a:pos x="53" y="44"/>
                  </a:cxn>
                  <a:cxn ang="0">
                    <a:pos x="41" y="59"/>
                  </a:cxn>
                  <a:cxn ang="0">
                    <a:pos x="74" y="104"/>
                  </a:cxn>
                  <a:cxn ang="0">
                    <a:pos x="86" y="136"/>
                  </a:cxn>
                  <a:cxn ang="0">
                    <a:pos x="86" y="173"/>
                  </a:cxn>
                  <a:cxn ang="0">
                    <a:pos x="65" y="229"/>
                  </a:cxn>
                  <a:cxn ang="0">
                    <a:pos x="37" y="285"/>
                  </a:cxn>
                  <a:cxn ang="0">
                    <a:pos x="20" y="341"/>
                  </a:cxn>
                  <a:cxn ang="0">
                    <a:pos x="29" y="385"/>
                  </a:cxn>
                  <a:cxn ang="0">
                    <a:pos x="37" y="429"/>
                  </a:cxn>
                  <a:cxn ang="0">
                    <a:pos x="57" y="458"/>
                  </a:cxn>
                  <a:cxn ang="0">
                    <a:pos x="89" y="485"/>
                  </a:cxn>
                  <a:cxn ang="0">
                    <a:pos x="130" y="497"/>
                  </a:cxn>
                  <a:cxn ang="0">
                    <a:pos x="163" y="494"/>
                  </a:cxn>
                  <a:cxn ang="0">
                    <a:pos x="208" y="478"/>
                  </a:cxn>
                  <a:cxn ang="0">
                    <a:pos x="236" y="429"/>
                  </a:cxn>
                  <a:cxn ang="0">
                    <a:pos x="244" y="385"/>
                  </a:cxn>
                  <a:cxn ang="0">
                    <a:pos x="252" y="329"/>
                  </a:cxn>
                  <a:cxn ang="0">
                    <a:pos x="236" y="277"/>
                  </a:cxn>
                  <a:cxn ang="0">
                    <a:pos x="223" y="244"/>
                  </a:cxn>
                  <a:cxn ang="0">
                    <a:pos x="203" y="212"/>
                  </a:cxn>
                  <a:cxn ang="0">
                    <a:pos x="175" y="173"/>
                  </a:cxn>
                  <a:cxn ang="0">
                    <a:pos x="134" y="156"/>
                  </a:cxn>
                  <a:cxn ang="0">
                    <a:pos x="134" y="140"/>
                  </a:cxn>
                  <a:cxn ang="0">
                    <a:pos x="151" y="136"/>
                  </a:cxn>
                  <a:cxn ang="0">
                    <a:pos x="183" y="156"/>
                  </a:cxn>
                  <a:cxn ang="0">
                    <a:pos x="208" y="180"/>
                  </a:cxn>
                  <a:cxn ang="0">
                    <a:pos x="236" y="208"/>
                  </a:cxn>
                  <a:cxn ang="0">
                    <a:pos x="252" y="253"/>
                  </a:cxn>
                  <a:cxn ang="0">
                    <a:pos x="268" y="289"/>
                  </a:cxn>
                  <a:cxn ang="0">
                    <a:pos x="277" y="345"/>
                  </a:cxn>
                  <a:cxn ang="0">
                    <a:pos x="273" y="402"/>
                  </a:cxn>
                  <a:cxn ang="0">
                    <a:pos x="260" y="449"/>
                  </a:cxn>
                  <a:cxn ang="0">
                    <a:pos x="232" y="490"/>
                  </a:cxn>
                  <a:cxn ang="0">
                    <a:pos x="203" y="510"/>
                  </a:cxn>
                  <a:cxn ang="0">
                    <a:pos x="154" y="522"/>
                  </a:cxn>
                  <a:cxn ang="0">
                    <a:pos x="106" y="526"/>
                  </a:cxn>
                  <a:cxn ang="0">
                    <a:pos x="57" y="497"/>
                  </a:cxn>
                  <a:cxn ang="0">
                    <a:pos x="25" y="461"/>
                  </a:cxn>
                  <a:cxn ang="0">
                    <a:pos x="8" y="429"/>
                  </a:cxn>
                  <a:cxn ang="0">
                    <a:pos x="0" y="390"/>
                  </a:cxn>
                  <a:cxn ang="0">
                    <a:pos x="8" y="329"/>
                  </a:cxn>
                  <a:cxn ang="0">
                    <a:pos x="12" y="285"/>
                  </a:cxn>
                  <a:cxn ang="0">
                    <a:pos x="41" y="237"/>
                  </a:cxn>
                  <a:cxn ang="0">
                    <a:pos x="57" y="184"/>
                  </a:cxn>
                  <a:cxn ang="0">
                    <a:pos x="65" y="152"/>
                  </a:cxn>
                  <a:cxn ang="0">
                    <a:pos x="61" y="136"/>
                  </a:cxn>
                  <a:cxn ang="0">
                    <a:pos x="45" y="100"/>
                  </a:cxn>
                  <a:cxn ang="0">
                    <a:pos x="25" y="80"/>
                  </a:cxn>
                  <a:cxn ang="0">
                    <a:pos x="0" y="48"/>
                  </a:cxn>
                  <a:cxn ang="0">
                    <a:pos x="12" y="36"/>
                  </a:cxn>
                  <a:cxn ang="0">
                    <a:pos x="69" y="24"/>
                  </a:cxn>
                  <a:cxn ang="0">
                    <a:pos x="110" y="12"/>
                  </a:cxn>
                  <a:cxn ang="0">
                    <a:pos x="166" y="3"/>
                  </a:cxn>
                  <a:cxn ang="0">
                    <a:pos x="191" y="0"/>
                  </a:cxn>
                  <a:cxn ang="0">
                    <a:pos x="187" y="32"/>
                  </a:cxn>
                  <a:cxn ang="0">
                    <a:pos x="163" y="68"/>
                  </a:cxn>
                  <a:cxn ang="0">
                    <a:pos x="118" y="116"/>
                  </a:cxn>
                </a:cxnLst>
                <a:rect l="0" t="0" r="r" b="b"/>
                <a:pathLst>
                  <a:path w="277" h="526">
                    <a:moveTo>
                      <a:pt x="118" y="116"/>
                    </a:moveTo>
                    <a:lnTo>
                      <a:pt x="154" y="28"/>
                    </a:lnTo>
                    <a:lnTo>
                      <a:pt x="102" y="32"/>
                    </a:lnTo>
                    <a:lnTo>
                      <a:pt x="53" y="44"/>
                    </a:lnTo>
                    <a:lnTo>
                      <a:pt x="41" y="59"/>
                    </a:lnTo>
                    <a:lnTo>
                      <a:pt x="74" y="104"/>
                    </a:lnTo>
                    <a:lnTo>
                      <a:pt x="86" y="136"/>
                    </a:lnTo>
                    <a:lnTo>
                      <a:pt x="86" y="173"/>
                    </a:lnTo>
                    <a:lnTo>
                      <a:pt x="65" y="229"/>
                    </a:lnTo>
                    <a:lnTo>
                      <a:pt x="37" y="285"/>
                    </a:lnTo>
                    <a:lnTo>
                      <a:pt x="20" y="341"/>
                    </a:lnTo>
                    <a:lnTo>
                      <a:pt x="29" y="385"/>
                    </a:lnTo>
                    <a:lnTo>
                      <a:pt x="37" y="429"/>
                    </a:lnTo>
                    <a:lnTo>
                      <a:pt x="57" y="458"/>
                    </a:lnTo>
                    <a:lnTo>
                      <a:pt x="89" y="485"/>
                    </a:lnTo>
                    <a:lnTo>
                      <a:pt x="130" y="497"/>
                    </a:lnTo>
                    <a:lnTo>
                      <a:pt x="163" y="494"/>
                    </a:lnTo>
                    <a:lnTo>
                      <a:pt x="208" y="478"/>
                    </a:lnTo>
                    <a:lnTo>
                      <a:pt x="236" y="429"/>
                    </a:lnTo>
                    <a:lnTo>
                      <a:pt x="244" y="385"/>
                    </a:lnTo>
                    <a:lnTo>
                      <a:pt x="252" y="329"/>
                    </a:lnTo>
                    <a:lnTo>
                      <a:pt x="236" y="277"/>
                    </a:lnTo>
                    <a:lnTo>
                      <a:pt x="223" y="244"/>
                    </a:lnTo>
                    <a:lnTo>
                      <a:pt x="203" y="212"/>
                    </a:lnTo>
                    <a:lnTo>
                      <a:pt x="175" y="173"/>
                    </a:lnTo>
                    <a:lnTo>
                      <a:pt x="134" y="156"/>
                    </a:lnTo>
                    <a:lnTo>
                      <a:pt x="134" y="140"/>
                    </a:lnTo>
                    <a:lnTo>
                      <a:pt x="151" y="136"/>
                    </a:lnTo>
                    <a:lnTo>
                      <a:pt x="183" y="156"/>
                    </a:lnTo>
                    <a:lnTo>
                      <a:pt x="208" y="180"/>
                    </a:lnTo>
                    <a:lnTo>
                      <a:pt x="236" y="208"/>
                    </a:lnTo>
                    <a:lnTo>
                      <a:pt x="252" y="253"/>
                    </a:lnTo>
                    <a:lnTo>
                      <a:pt x="268" y="289"/>
                    </a:lnTo>
                    <a:lnTo>
                      <a:pt x="277" y="345"/>
                    </a:lnTo>
                    <a:lnTo>
                      <a:pt x="273" y="402"/>
                    </a:lnTo>
                    <a:lnTo>
                      <a:pt x="260" y="449"/>
                    </a:lnTo>
                    <a:lnTo>
                      <a:pt x="232" y="490"/>
                    </a:lnTo>
                    <a:lnTo>
                      <a:pt x="203" y="510"/>
                    </a:lnTo>
                    <a:lnTo>
                      <a:pt x="154" y="522"/>
                    </a:lnTo>
                    <a:lnTo>
                      <a:pt x="106" y="526"/>
                    </a:lnTo>
                    <a:lnTo>
                      <a:pt x="57" y="497"/>
                    </a:lnTo>
                    <a:lnTo>
                      <a:pt x="25" y="461"/>
                    </a:lnTo>
                    <a:lnTo>
                      <a:pt x="8" y="429"/>
                    </a:lnTo>
                    <a:lnTo>
                      <a:pt x="0" y="390"/>
                    </a:lnTo>
                    <a:lnTo>
                      <a:pt x="8" y="329"/>
                    </a:lnTo>
                    <a:lnTo>
                      <a:pt x="12" y="285"/>
                    </a:lnTo>
                    <a:lnTo>
                      <a:pt x="41" y="237"/>
                    </a:lnTo>
                    <a:lnTo>
                      <a:pt x="57" y="184"/>
                    </a:lnTo>
                    <a:lnTo>
                      <a:pt x="65" y="152"/>
                    </a:lnTo>
                    <a:lnTo>
                      <a:pt x="61" y="136"/>
                    </a:lnTo>
                    <a:lnTo>
                      <a:pt x="45" y="100"/>
                    </a:lnTo>
                    <a:lnTo>
                      <a:pt x="25" y="80"/>
                    </a:lnTo>
                    <a:lnTo>
                      <a:pt x="0" y="48"/>
                    </a:lnTo>
                    <a:lnTo>
                      <a:pt x="12" y="36"/>
                    </a:lnTo>
                    <a:lnTo>
                      <a:pt x="69" y="24"/>
                    </a:lnTo>
                    <a:lnTo>
                      <a:pt x="110" y="12"/>
                    </a:lnTo>
                    <a:lnTo>
                      <a:pt x="166" y="3"/>
                    </a:lnTo>
                    <a:lnTo>
                      <a:pt x="191" y="0"/>
                    </a:lnTo>
                    <a:lnTo>
                      <a:pt x="187" y="32"/>
                    </a:lnTo>
                    <a:lnTo>
                      <a:pt x="163" y="68"/>
                    </a:lnTo>
                    <a:lnTo>
                      <a:pt x="118" y="1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cxnSp>
            <p:nvCxnSpPr>
              <p:cNvPr id="20" name="Lige forbindelse 19"/>
              <p:cNvCxnSpPr/>
              <p:nvPr/>
            </p:nvCxnSpPr>
            <p:spPr bwMode="auto">
              <a:xfrm>
                <a:off x="2833915" y="3058885"/>
                <a:ext cx="23918" cy="36192"/>
              </a:xfrm>
              <a:prstGeom prst="line">
                <a:avLst/>
              </a:prstGeom>
              <a:solidFill>
                <a:schemeClr val="accent1"/>
              </a:solidFill>
              <a:ln w="57150" cap="flat" cmpd="sng" algn="ctr">
                <a:solidFill>
                  <a:srgbClr val="000000"/>
                </a:solidFill>
                <a:prstDash val="solid"/>
                <a:round/>
                <a:headEnd type="none" w="med" len="med"/>
                <a:tailEnd type="none" w="med" len="med"/>
              </a:ln>
              <a:effectLst/>
            </p:spPr>
          </p:cxnSp>
        </p:grpSp>
        <p:sp>
          <p:nvSpPr>
            <p:cNvPr id="16" name="Freeform 5"/>
            <p:cNvSpPr>
              <a:spLocks/>
            </p:cNvSpPr>
            <p:nvPr/>
          </p:nvSpPr>
          <p:spPr bwMode="auto">
            <a:xfrm>
              <a:off x="8275973" y="1642033"/>
              <a:ext cx="441655" cy="177582"/>
            </a:xfrm>
            <a:custGeom>
              <a:avLst/>
              <a:gdLst/>
              <a:ahLst/>
              <a:cxnLst>
                <a:cxn ang="0">
                  <a:pos x="12" y="37"/>
                </a:cxn>
                <a:cxn ang="0">
                  <a:pos x="0" y="50"/>
                </a:cxn>
                <a:cxn ang="0">
                  <a:pos x="12" y="86"/>
                </a:cxn>
                <a:cxn ang="0">
                  <a:pos x="49" y="107"/>
                </a:cxn>
                <a:cxn ang="0">
                  <a:pos x="113" y="136"/>
                </a:cxn>
                <a:cxn ang="0">
                  <a:pos x="193" y="173"/>
                </a:cxn>
                <a:cxn ang="0">
                  <a:pos x="270" y="193"/>
                </a:cxn>
                <a:cxn ang="0">
                  <a:pos x="290" y="193"/>
                </a:cxn>
                <a:cxn ang="0">
                  <a:pos x="322" y="165"/>
                </a:cxn>
                <a:cxn ang="0">
                  <a:pos x="363" y="119"/>
                </a:cxn>
                <a:cxn ang="0">
                  <a:pos x="403" y="83"/>
                </a:cxn>
                <a:cxn ang="0">
                  <a:pos x="471" y="50"/>
                </a:cxn>
                <a:cxn ang="0">
                  <a:pos x="480" y="25"/>
                </a:cxn>
                <a:cxn ang="0">
                  <a:pos x="471" y="0"/>
                </a:cxn>
                <a:cxn ang="0">
                  <a:pos x="444" y="12"/>
                </a:cxn>
                <a:cxn ang="0">
                  <a:pos x="407" y="45"/>
                </a:cxn>
                <a:cxn ang="0">
                  <a:pos x="363" y="83"/>
                </a:cxn>
                <a:cxn ang="0">
                  <a:pos x="302" y="148"/>
                </a:cxn>
                <a:cxn ang="0">
                  <a:pos x="274" y="165"/>
                </a:cxn>
                <a:cxn ang="0">
                  <a:pos x="242" y="160"/>
                </a:cxn>
                <a:cxn ang="0">
                  <a:pos x="169" y="128"/>
                </a:cxn>
                <a:cxn ang="0">
                  <a:pos x="97" y="83"/>
                </a:cxn>
                <a:cxn ang="0">
                  <a:pos x="56" y="50"/>
                </a:cxn>
                <a:cxn ang="0">
                  <a:pos x="12" y="37"/>
                </a:cxn>
              </a:cxnLst>
              <a:rect l="0" t="0" r="r" b="b"/>
              <a:pathLst>
                <a:path w="480" h="193">
                  <a:moveTo>
                    <a:pt x="12" y="37"/>
                  </a:moveTo>
                  <a:lnTo>
                    <a:pt x="0" y="50"/>
                  </a:lnTo>
                  <a:lnTo>
                    <a:pt x="12" y="86"/>
                  </a:lnTo>
                  <a:lnTo>
                    <a:pt x="49" y="107"/>
                  </a:lnTo>
                  <a:lnTo>
                    <a:pt x="113" y="136"/>
                  </a:lnTo>
                  <a:lnTo>
                    <a:pt x="193" y="173"/>
                  </a:lnTo>
                  <a:lnTo>
                    <a:pt x="270" y="193"/>
                  </a:lnTo>
                  <a:lnTo>
                    <a:pt x="290" y="193"/>
                  </a:lnTo>
                  <a:lnTo>
                    <a:pt x="322" y="165"/>
                  </a:lnTo>
                  <a:lnTo>
                    <a:pt x="363" y="119"/>
                  </a:lnTo>
                  <a:lnTo>
                    <a:pt x="403" y="83"/>
                  </a:lnTo>
                  <a:lnTo>
                    <a:pt x="471" y="50"/>
                  </a:lnTo>
                  <a:lnTo>
                    <a:pt x="480" y="25"/>
                  </a:lnTo>
                  <a:lnTo>
                    <a:pt x="471" y="0"/>
                  </a:lnTo>
                  <a:lnTo>
                    <a:pt x="444" y="12"/>
                  </a:lnTo>
                  <a:lnTo>
                    <a:pt x="407" y="45"/>
                  </a:lnTo>
                  <a:lnTo>
                    <a:pt x="363" y="83"/>
                  </a:lnTo>
                  <a:lnTo>
                    <a:pt x="302" y="148"/>
                  </a:lnTo>
                  <a:lnTo>
                    <a:pt x="274" y="165"/>
                  </a:lnTo>
                  <a:lnTo>
                    <a:pt x="242" y="160"/>
                  </a:lnTo>
                  <a:lnTo>
                    <a:pt x="169" y="128"/>
                  </a:lnTo>
                  <a:lnTo>
                    <a:pt x="97" y="83"/>
                  </a:lnTo>
                  <a:lnTo>
                    <a:pt x="56" y="50"/>
                  </a:lnTo>
                  <a:lnTo>
                    <a:pt x="12"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Tekstfelt 28"/>
            <p:cNvSpPr txBox="1"/>
            <p:nvPr/>
          </p:nvSpPr>
          <p:spPr>
            <a:xfrm>
              <a:off x="8585927" y="1698399"/>
              <a:ext cx="404278" cy="461665"/>
            </a:xfrm>
            <a:prstGeom prst="rect">
              <a:avLst/>
            </a:prstGeom>
            <a:noFill/>
          </p:spPr>
          <p:txBody>
            <a:bodyPr wrap="none" rtlCol="0">
              <a:spAutoFit/>
            </a:bodyPr>
            <a:lstStyle/>
            <a:p>
              <a:pPr algn="ctr"/>
              <a:r>
                <a:rPr lang="en-GB" sz="2400" dirty="0" smtClean="0"/>
                <a:t>€</a:t>
              </a:r>
              <a:endParaRPr lang="en-GB" sz="2400" dirty="0"/>
            </a:p>
          </p:txBody>
        </p:sp>
      </p:grpSp>
    </p:spTree>
    <p:extLst>
      <p:ext uri="{BB962C8B-B14F-4D97-AF65-F5344CB8AC3E}">
        <p14:creationId xmlns:p14="http://schemas.microsoft.com/office/powerpoint/2010/main" val="3748345230"/>
      </p:ext>
    </p:extLst>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uppe 64"/>
          <p:cNvGrpSpPr/>
          <p:nvPr/>
        </p:nvGrpSpPr>
        <p:grpSpPr>
          <a:xfrm>
            <a:off x="126396" y="4138157"/>
            <a:ext cx="8742964" cy="1171576"/>
            <a:chOff x="126396" y="4138157"/>
            <a:chExt cx="8742964" cy="1171576"/>
          </a:xfrm>
        </p:grpSpPr>
        <p:grpSp>
          <p:nvGrpSpPr>
            <p:cNvPr id="29" name="Gruppe 28"/>
            <p:cNvGrpSpPr/>
            <p:nvPr/>
          </p:nvGrpSpPr>
          <p:grpSpPr>
            <a:xfrm>
              <a:off x="126396" y="4138157"/>
              <a:ext cx="7347718" cy="1160930"/>
              <a:chOff x="373134" y="3574677"/>
              <a:chExt cx="7347718" cy="1160930"/>
            </a:xfrm>
          </p:grpSpPr>
          <p:sp>
            <p:nvSpPr>
              <p:cNvPr id="15" name="Tekstfelt 14"/>
              <p:cNvSpPr txBox="1"/>
              <p:nvPr/>
            </p:nvSpPr>
            <p:spPr>
              <a:xfrm>
                <a:off x="373134" y="3974782"/>
                <a:ext cx="3046027" cy="461665"/>
              </a:xfrm>
              <a:prstGeom prst="rect">
                <a:avLst/>
              </a:prstGeom>
              <a:noFill/>
            </p:spPr>
            <p:txBody>
              <a:bodyPr wrap="none" rtlCol="0">
                <a:spAutoFit/>
              </a:bodyPr>
              <a:lstStyle/>
              <a:p>
                <a:pPr algn="ctr"/>
                <a:r>
                  <a:rPr lang="en-GB" sz="2400" dirty="0" smtClean="0">
                    <a:solidFill>
                      <a:srgbClr val="FF0000"/>
                    </a:solidFill>
                  </a:rPr>
                  <a:t>Market economy</a:t>
                </a:r>
              </a:p>
            </p:txBody>
          </p:sp>
          <p:sp>
            <p:nvSpPr>
              <p:cNvPr id="18" name="Rektangel 17"/>
              <p:cNvSpPr/>
              <p:nvPr/>
            </p:nvSpPr>
            <p:spPr bwMode="auto">
              <a:xfrm rot="16200000">
                <a:off x="5056094" y="2070848"/>
                <a:ext cx="1160930" cy="4168587"/>
              </a:xfrm>
              <a:prstGeom prst="rect">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smtClean="0">
                  <a:ln>
                    <a:noFill/>
                  </a:ln>
                  <a:solidFill>
                    <a:srgbClr val="0000FF"/>
                  </a:solidFill>
                  <a:effectLst/>
                  <a:latin typeface="Verdana" pitchFamily="34" charset="0"/>
                </a:endParaRPr>
              </a:p>
            </p:txBody>
          </p:sp>
        </p:grpSp>
        <p:grpSp>
          <p:nvGrpSpPr>
            <p:cNvPr id="63" name="Gruppe 62"/>
            <p:cNvGrpSpPr/>
            <p:nvPr/>
          </p:nvGrpSpPr>
          <p:grpSpPr>
            <a:xfrm>
              <a:off x="7589834" y="4146095"/>
              <a:ext cx="1279526" cy="1163638"/>
              <a:chOff x="7691437" y="4073525"/>
              <a:chExt cx="1279526" cy="1163638"/>
            </a:xfrm>
          </p:grpSpPr>
          <p:sp>
            <p:nvSpPr>
              <p:cNvPr id="7" name="Freeform 5"/>
              <p:cNvSpPr>
                <a:spLocks/>
              </p:cNvSpPr>
              <p:nvPr/>
            </p:nvSpPr>
            <p:spPr bwMode="auto">
              <a:xfrm>
                <a:off x="8575675" y="4130675"/>
                <a:ext cx="219075" cy="238125"/>
              </a:xfrm>
              <a:custGeom>
                <a:avLst/>
                <a:gdLst>
                  <a:gd name="T0" fmla="*/ 37 w 138"/>
                  <a:gd name="T1" fmla="*/ 102 h 150"/>
                  <a:gd name="T2" fmla="*/ 25 w 138"/>
                  <a:gd name="T3" fmla="*/ 75 h 150"/>
                  <a:gd name="T4" fmla="*/ 16 w 138"/>
                  <a:gd name="T5" fmla="*/ 41 h 150"/>
                  <a:gd name="T6" fmla="*/ 18 w 138"/>
                  <a:gd name="T7" fmla="*/ 23 h 150"/>
                  <a:gd name="T8" fmla="*/ 27 w 138"/>
                  <a:gd name="T9" fmla="*/ 9 h 150"/>
                  <a:gd name="T10" fmla="*/ 53 w 138"/>
                  <a:gd name="T11" fmla="*/ 0 h 150"/>
                  <a:gd name="T12" fmla="*/ 82 w 138"/>
                  <a:gd name="T13" fmla="*/ 7 h 150"/>
                  <a:gd name="T14" fmla="*/ 105 w 138"/>
                  <a:gd name="T15" fmla="*/ 25 h 150"/>
                  <a:gd name="T16" fmla="*/ 117 w 138"/>
                  <a:gd name="T17" fmla="*/ 41 h 150"/>
                  <a:gd name="T18" fmla="*/ 131 w 138"/>
                  <a:gd name="T19" fmla="*/ 68 h 150"/>
                  <a:gd name="T20" fmla="*/ 138 w 138"/>
                  <a:gd name="T21" fmla="*/ 91 h 150"/>
                  <a:gd name="T22" fmla="*/ 138 w 138"/>
                  <a:gd name="T23" fmla="*/ 114 h 150"/>
                  <a:gd name="T24" fmla="*/ 128 w 138"/>
                  <a:gd name="T25" fmla="*/ 141 h 150"/>
                  <a:gd name="T26" fmla="*/ 114 w 138"/>
                  <a:gd name="T27" fmla="*/ 145 h 150"/>
                  <a:gd name="T28" fmla="*/ 96 w 138"/>
                  <a:gd name="T29" fmla="*/ 150 h 150"/>
                  <a:gd name="T30" fmla="*/ 78 w 138"/>
                  <a:gd name="T31" fmla="*/ 145 h 150"/>
                  <a:gd name="T32" fmla="*/ 57 w 138"/>
                  <a:gd name="T33" fmla="*/ 134 h 150"/>
                  <a:gd name="T34" fmla="*/ 46 w 138"/>
                  <a:gd name="T35" fmla="*/ 121 h 150"/>
                  <a:gd name="T36" fmla="*/ 18 w 138"/>
                  <a:gd name="T37" fmla="*/ 143 h 150"/>
                  <a:gd name="T38" fmla="*/ 9 w 138"/>
                  <a:gd name="T39" fmla="*/ 143 h 150"/>
                  <a:gd name="T40" fmla="*/ 2 w 138"/>
                  <a:gd name="T41" fmla="*/ 132 h 150"/>
                  <a:gd name="T42" fmla="*/ 0 w 138"/>
                  <a:gd name="T43" fmla="*/ 125 h 150"/>
                  <a:gd name="T44" fmla="*/ 39 w 138"/>
                  <a:gd name="T45" fmla="*/ 109 h 150"/>
                  <a:gd name="T46" fmla="*/ 37 w 138"/>
                  <a:gd name="T47" fmla="*/ 10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8" h="150">
                    <a:moveTo>
                      <a:pt x="37" y="102"/>
                    </a:moveTo>
                    <a:lnTo>
                      <a:pt x="25" y="75"/>
                    </a:lnTo>
                    <a:lnTo>
                      <a:pt x="16" y="41"/>
                    </a:lnTo>
                    <a:lnTo>
                      <a:pt x="18" y="23"/>
                    </a:lnTo>
                    <a:lnTo>
                      <a:pt x="27" y="9"/>
                    </a:lnTo>
                    <a:lnTo>
                      <a:pt x="53" y="0"/>
                    </a:lnTo>
                    <a:lnTo>
                      <a:pt x="82" y="7"/>
                    </a:lnTo>
                    <a:lnTo>
                      <a:pt x="105" y="25"/>
                    </a:lnTo>
                    <a:lnTo>
                      <a:pt x="117" y="41"/>
                    </a:lnTo>
                    <a:lnTo>
                      <a:pt x="131" y="68"/>
                    </a:lnTo>
                    <a:lnTo>
                      <a:pt x="138" y="91"/>
                    </a:lnTo>
                    <a:lnTo>
                      <a:pt x="138" y="114"/>
                    </a:lnTo>
                    <a:lnTo>
                      <a:pt x="128" y="141"/>
                    </a:lnTo>
                    <a:lnTo>
                      <a:pt x="114" y="145"/>
                    </a:lnTo>
                    <a:lnTo>
                      <a:pt x="96" y="150"/>
                    </a:lnTo>
                    <a:lnTo>
                      <a:pt x="78" y="145"/>
                    </a:lnTo>
                    <a:lnTo>
                      <a:pt x="57" y="134"/>
                    </a:lnTo>
                    <a:lnTo>
                      <a:pt x="46" y="121"/>
                    </a:lnTo>
                    <a:lnTo>
                      <a:pt x="18" y="143"/>
                    </a:lnTo>
                    <a:lnTo>
                      <a:pt x="9" y="143"/>
                    </a:lnTo>
                    <a:lnTo>
                      <a:pt x="2" y="132"/>
                    </a:lnTo>
                    <a:lnTo>
                      <a:pt x="0" y="125"/>
                    </a:lnTo>
                    <a:lnTo>
                      <a:pt x="39" y="109"/>
                    </a:lnTo>
                    <a:lnTo>
                      <a:pt x="37" y="102"/>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Freeform 6"/>
              <p:cNvSpPr>
                <a:spLocks/>
              </p:cNvSpPr>
              <p:nvPr/>
            </p:nvSpPr>
            <p:spPr bwMode="auto">
              <a:xfrm>
                <a:off x="8264525" y="4392613"/>
                <a:ext cx="496888" cy="261938"/>
              </a:xfrm>
              <a:custGeom>
                <a:avLst/>
                <a:gdLst>
                  <a:gd name="T0" fmla="*/ 259 w 313"/>
                  <a:gd name="T1" fmla="*/ 27 h 165"/>
                  <a:gd name="T2" fmla="*/ 282 w 313"/>
                  <a:gd name="T3" fmla="*/ 6 h 165"/>
                  <a:gd name="T4" fmla="*/ 300 w 313"/>
                  <a:gd name="T5" fmla="*/ 0 h 165"/>
                  <a:gd name="T6" fmla="*/ 311 w 313"/>
                  <a:gd name="T7" fmla="*/ 2 h 165"/>
                  <a:gd name="T8" fmla="*/ 313 w 313"/>
                  <a:gd name="T9" fmla="*/ 20 h 165"/>
                  <a:gd name="T10" fmla="*/ 302 w 313"/>
                  <a:gd name="T11" fmla="*/ 38 h 165"/>
                  <a:gd name="T12" fmla="*/ 273 w 313"/>
                  <a:gd name="T13" fmla="*/ 51 h 165"/>
                  <a:gd name="T14" fmla="*/ 221 w 313"/>
                  <a:gd name="T15" fmla="*/ 74 h 165"/>
                  <a:gd name="T16" fmla="*/ 165 w 313"/>
                  <a:gd name="T17" fmla="*/ 108 h 165"/>
                  <a:gd name="T18" fmla="*/ 111 w 313"/>
                  <a:gd name="T19" fmla="*/ 124 h 165"/>
                  <a:gd name="T20" fmla="*/ 77 w 313"/>
                  <a:gd name="T21" fmla="*/ 137 h 165"/>
                  <a:gd name="T22" fmla="*/ 52 w 313"/>
                  <a:gd name="T23" fmla="*/ 158 h 165"/>
                  <a:gd name="T24" fmla="*/ 34 w 313"/>
                  <a:gd name="T25" fmla="*/ 165 h 165"/>
                  <a:gd name="T26" fmla="*/ 5 w 313"/>
                  <a:gd name="T27" fmla="*/ 158 h 165"/>
                  <a:gd name="T28" fmla="*/ 0 w 313"/>
                  <a:gd name="T29" fmla="*/ 135 h 165"/>
                  <a:gd name="T30" fmla="*/ 0 w 313"/>
                  <a:gd name="T31" fmla="*/ 108 h 165"/>
                  <a:gd name="T32" fmla="*/ 25 w 313"/>
                  <a:gd name="T33" fmla="*/ 108 h 165"/>
                  <a:gd name="T34" fmla="*/ 45 w 313"/>
                  <a:gd name="T35" fmla="*/ 124 h 165"/>
                  <a:gd name="T36" fmla="*/ 68 w 313"/>
                  <a:gd name="T37" fmla="*/ 124 h 165"/>
                  <a:gd name="T38" fmla="*/ 113 w 313"/>
                  <a:gd name="T39" fmla="*/ 112 h 165"/>
                  <a:gd name="T40" fmla="*/ 155 w 313"/>
                  <a:gd name="T41" fmla="*/ 90 h 165"/>
                  <a:gd name="T42" fmla="*/ 185 w 313"/>
                  <a:gd name="T43" fmla="*/ 79 h 165"/>
                  <a:gd name="T44" fmla="*/ 228 w 313"/>
                  <a:gd name="T45" fmla="*/ 58 h 165"/>
                  <a:gd name="T46" fmla="*/ 252 w 313"/>
                  <a:gd name="T47" fmla="*/ 35 h 165"/>
                  <a:gd name="T48" fmla="*/ 259 w 313"/>
                  <a:gd name="T49" fmla="*/ 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3" h="165">
                    <a:moveTo>
                      <a:pt x="259" y="27"/>
                    </a:moveTo>
                    <a:lnTo>
                      <a:pt x="282" y="6"/>
                    </a:lnTo>
                    <a:lnTo>
                      <a:pt x="300" y="0"/>
                    </a:lnTo>
                    <a:lnTo>
                      <a:pt x="311" y="2"/>
                    </a:lnTo>
                    <a:lnTo>
                      <a:pt x="313" y="20"/>
                    </a:lnTo>
                    <a:lnTo>
                      <a:pt x="302" y="38"/>
                    </a:lnTo>
                    <a:lnTo>
                      <a:pt x="273" y="51"/>
                    </a:lnTo>
                    <a:lnTo>
                      <a:pt x="221" y="74"/>
                    </a:lnTo>
                    <a:lnTo>
                      <a:pt x="165" y="108"/>
                    </a:lnTo>
                    <a:lnTo>
                      <a:pt x="111" y="124"/>
                    </a:lnTo>
                    <a:lnTo>
                      <a:pt x="77" y="137"/>
                    </a:lnTo>
                    <a:lnTo>
                      <a:pt x="52" y="158"/>
                    </a:lnTo>
                    <a:lnTo>
                      <a:pt x="34" y="165"/>
                    </a:lnTo>
                    <a:lnTo>
                      <a:pt x="5" y="158"/>
                    </a:lnTo>
                    <a:lnTo>
                      <a:pt x="0" y="135"/>
                    </a:lnTo>
                    <a:lnTo>
                      <a:pt x="0" y="108"/>
                    </a:lnTo>
                    <a:lnTo>
                      <a:pt x="25" y="108"/>
                    </a:lnTo>
                    <a:lnTo>
                      <a:pt x="45" y="124"/>
                    </a:lnTo>
                    <a:lnTo>
                      <a:pt x="68" y="124"/>
                    </a:lnTo>
                    <a:lnTo>
                      <a:pt x="113" y="112"/>
                    </a:lnTo>
                    <a:lnTo>
                      <a:pt x="155" y="90"/>
                    </a:lnTo>
                    <a:lnTo>
                      <a:pt x="185" y="79"/>
                    </a:lnTo>
                    <a:lnTo>
                      <a:pt x="228" y="58"/>
                    </a:lnTo>
                    <a:lnTo>
                      <a:pt x="252" y="35"/>
                    </a:lnTo>
                    <a:lnTo>
                      <a:pt x="259" y="27"/>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1" name="Freeform 7"/>
              <p:cNvSpPr>
                <a:spLocks/>
              </p:cNvSpPr>
              <p:nvPr/>
            </p:nvSpPr>
            <p:spPr bwMode="auto">
              <a:xfrm>
                <a:off x="8718550" y="4378325"/>
                <a:ext cx="169863" cy="382588"/>
              </a:xfrm>
              <a:custGeom>
                <a:avLst/>
                <a:gdLst>
                  <a:gd name="T0" fmla="*/ 6 w 107"/>
                  <a:gd name="T1" fmla="*/ 15 h 241"/>
                  <a:gd name="T2" fmla="*/ 20 w 107"/>
                  <a:gd name="T3" fmla="*/ 2 h 241"/>
                  <a:gd name="T4" fmla="*/ 34 w 107"/>
                  <a:gd name="T5" fmla="*/ 0 h 241"/>
                  <a:gd name="T6" fmla="*/ 53 w 107"/>
                  <a:gd name="T7" fmla="*/ 4 h 241"/>
                  <a:gd name="T8" fmla="*/ 66 w 107"/>
                  <a:gd name="T9" fmla="*/ 24 h 241"/>
                  <a:gd name="T10" fmla="*/ 80 w 107"/>
                  <a:gd name="T11" fmla="*/ 58 h 241"/>
                  <a:gd name="T12" fmla="*/ 89 w 107"/>
                  <a:gd name="T13" fmla="*/ 87 h 241"/>
                  <a:gd name="T14" fmla="*/ 98 w 107"/>
                  <a:gd name="T15" fmla="*/ 119 h 241"/>
                  <a:gd name="T16" fmla="*/ 105 w 107"/>
                  <a:gd name="T17" fmla="*/ 151 h 241"/>
                  <a:gd name="T18" fmla="*/ 107 w 107"/>
                  <a:gd name="T19" fmla="*/ 180 h 241"/>
                  <a:gd name="T20" fmla="*/ 107 w 107"/>
                  <a:gd name="T21" fmla="*/ 200 h 241"/>
                  <a:gd name="T22" fmla="*/ 98 w 107"/>
                  <a:gd name="T23" fmla="*/ 223 h 241"/>
                  <a:gd name="T24" fmla="*/ 84 w 107"/>
                  <a:gd name="T25" fmla="*/ 234 h 241"/>
                  <a:gd name="T26" fmla="*/ 59 w 107"/>
                  <a:gd name="T27" fmla="*/ 241 h 241"/>
                  <a:gd name="T28" fmla="*/ 34 w 107"/>
                  <a:gd name="T29" fmla="*/ 241 h 241"/>
                  <a:gd name="T30" fmla="*/ 13 w 107"/>
                  <a:gd name="T31" fmla="*/ 227 h 241"/>
                  <a:gd name="T32" fmla="*/ 2 w 107"/>
                  <a:gd name="T33" fmla="*/ 195 h 241"/>
                  <a:gd name="T34" fmla="*/ 0 w 107"/>
                  <a:gd name="T35" fmla="*/ 157 h 241"/>
                  <a:gd name="T36" fmla="*/ 0 w 107"/>
                  <a:gd name="T37" fmla="*/ 98 h 241"/>
                  <a:gd name="T38" fmla="*/ 0 w 107"/>
                  <a:gd name="T39" fmla="*/ 56 h 241"/>
                  <a:gd name="T40" fmla="*/ 2 w 107"/>
                  <a:gd name="T41" fmla="*/ 31 h 241"/>
                  <a:gd name="T42" fmla="*/ 6 w 107"/>
                  <a:gd name="T43" fmla="*/ 1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241">
                    <a:moveTo>
                      <a:pt x="6" y="15"/>
                    </a:moveTo>
                    <a:lnTo>
                      <a:pt x="20" y="2"/>
                    </a:lnTo>
                    <a:lnTo>
                      <a:pt x="34" y="0"/>
                    </a:lnTo>
                    <a:lnTo>
                      <a:pt x="53" y="4"/>
                    </a:lnTo>
                    <a:lnTo>
                      <a:pt x="66" y="24"/>
                    </a:lnTo>
                    <a:lnTo>
                      <a:pt x="80" y="58"/>
                    </a:lnTo>
                    <a:lnTo>
                      <a:pt x="89" y="87"/>
                    </a:lnTo>
                    <a:lnTo>
                      <a:pt x="98" y="119"/>
                    </a:lnTo>
                    <a:lnTo>
                      <a:pt x="105" y="151"/>
                    </a:lnTo>
                    <a:lnTo>
                      <a:pt x="107" y="180"/>
                    </a:lnTo>
                    <a:lnTo>
                      <a:pt x="107" y="200"/>
                    </a:lnTo>
                    <a:lnTo>
                      <a:pt x="98" y="223"/>
                    </a:lnTo>
                    <a:lnTo>
                      <a:pt x="84" y="234"/>
                    </a:lnTo>
                    <a:lnTo>
                      <a:pt x="59" y="241"/>
                    </a:lnTo>
                    <a:lnTo>
                      <a:pt x="34" y="241"/>
                    </a:lnTo>
                    <a:lnTo>
                      <a:pt x="13" y="227"/>
                    </a:lnTo>
                    <a:lnTo>
                      <a:pt x="2" y="195"/>
                    </a:lnTo>
                    <a:lnTo>
                      <a:pt x="0" y="157"/>
                    </a:lnTo>
                    <a:lnTo>
                      <a:pt x="0" y="98"/>
                    </a:lnTo>
                    <a:lnTo>
                      <a:pt x="0" y="56"/>
                    </a:lnTo>
                    <a:lnTo>
                      <a:pt x="2" y="31"/>
                    </a:lnTo>
                    <a:lnTo>
                      <a:pt x="6" y="15"/>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2" name="Freeform 8"/>
              <p:cNvSpPr>
                <a:spLocks/>
              </p:cNvSpPr>
              <p:nvPr/>
            </p:nvSpPr>
            <p:spPr bwMode="auto">
              <a:xfrm>
                <a:off x="8788400" y="4387850"/>
                <a:ext cx="182563" cy="379413"/>
              </a:xfrm>
              <a:custGeom>
                <a:avLst/>
                <a:gdLst>
                  <a:gd name="T0" fmla="*/ 5 w 115"/>
                  <a:gd name="T1" fmla="*/ 0 h 239"/>
                  <a:gd name="T2" fmla="*/ 16 w 115"/>
                  <a:gd name="T3" fmla="*/ 0 h 239"/>
                  <a:gd name="T4" fmla="*/ 39 w 115"/>
                  <a:gd name="T5" fmla="*/ 18 h 239"/>
                  <a:gd name="T6" fmla="*/ 67 w 115"/>
                  <a:gd name="T7" fmla="*/ 45 h 239"/>
                  <a:gd name="T8" fmla="*/ 94 w 115"/>
                  <a:gd name="T9" fmla="*/ 72 h 239"/>
                  <a:gd name="T10" fmla="*/ 110 w 115"/>
                  <a:gd name="T11" fmla="*/ 90 h 239"/>
                  <a:gd name="T12" fmla="*/ 110 w 115"/>
                  <a:gd name="T13" fmla="*/ 99 h 239"/>
                  <a:gd name="T14" fmla="*/ 108 w 115"/>
                  <a:gd name="T15" fmla="*/ 117 h 239"/>
                  <a:gd name="T16" fmla="*/ 87 w 115"/>
                  <a:gd name="T17" fmla="*/ 144 h 239"/>
                  <a:gd name="T18" fmla="*/ 71 w 115"/>
                  <a:gd name="T19" fmla="*/ 164 h 239"/>
                  <a:gd name="T20" fmla="*/ 65 w 115"/>
                  <a:gd name="T21" fmla="*/ 180 h 239"/>
                  <a:gd name="T22" fmla="*/ 71 w 115"/>
                  <a:gd name="T23" fmla="*/ 189 h 239"/>
                  <a:gd name="T24" fmla="*/ 83 w 115"/>
                  <a:gd name="T25" fmla="*/ 205 h 239"/>
                  <a:gd name="T26" fmla="*/ 101 w 115"/>
                  <a:gd name="T27" fmla="*/ 214 h 239"/>
                  <a:gd name="T28" fmla="*/ 112 w 115"/>
                  <a:gd name="T29" fmla="*/ 216 h 239"/>
                  <a:gd name="T30" fmla="*/ 115 w 115"/>
                  <a:gd name="T31" fmla="*/ 225 h 239"/>
                  <a:gd name="T32" fmla="*/ 112 w 115"/>
                  <a:gd name="T33" fmla="*/ 239 h 239"/>
                  <a:gd name="T34" fmla="*/ 92 w 115"/>
                  <a:gd name="T35" fmla="*/ 230 h 239"/>
                  <a:gd name="T36" fmla="*/ 74 w 115"/>
                  <a:gd name="T37" fmla="*/ 214 h 239"/>
                  <a:gd name="T38" fmla="*/ 62 w 115"/>
                  <a:gd name="T39" fmla="*/ 194 h 239"/>
                  <a:gd name="T40" fmla="*/ 60 w 115"/>
                  <a:gd name="T41" fmla="*/ 175 h 239"/>
                  <a:gd name="T42" fmla="*/ 60 w 115"/>
                  <a:gd name="T43" fmla="*/ 167 h 239"/>
                  <a:gd name="T44" fmla="*/ 71 w 115"/>
                  <a:gd name="T45" fmla="*/ 149 h 239"/>
                  <a:gd name="T46" fmla="*/ 83 w 115"/>
                  <a:gd name="T47" fmla="*/ 135 h 239"/>
                  <a:gd name="T48" fmla="*/ 92 w 115"/>
                  <a:gd name="T49" fmla="*/ 120 h 239"/>
                  <a:gd name="T50" fmla="*/ 96 w 115"/>
                  <a:gd name="T51" fmla="*/ 106 h 239"/>
                  <a:gd name="T52" fmla="*/ 90 w 115"/>
                  <a:gd name="T53" fmla="*/ 97 h 239"/>
                  <a:gd name="T54" fmla="*/ 76 w 115"/>
                  <a:gd name="T55" fmla="*/ 79 h 239"/>
                  <a:gd name="T56" fmla="*/ 58 w 115"/>
                  <a:gd name="T57" fmla="*/ 65 h 239"/>
                  <a:gd name="T58" fmla="*/ 39 w 115"/>
                  <a:gd name="T59" fmla="*/ 50 h 239"/>
                  <a:gd name="T60" fmla="*/ 18 w 115"/>
                  <a:gd name="T61" fmla="*/ 36 h 239"/>
                  <a:gd name="T62" fmla="*/ 0 w 115"/>
                  <a:gd name="T63" fmla="*/ 27 h 239"/>
                  <a:gd name="T64" fmla="*/ 5 w 115"/>
                  <a:gd name="T65"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5" h="239">
                    <a:moveTo>
                      <a:pt x="5" y="0"/>
                    </a:moveTo>
                    <a:lnTo>
                      <a:pt x="16" y="0"/>
                    </a:lnTo>
                    <a:lnTo>
                      <a:pt x="39" y="18"/>
                    </a:lnTo>
                    <a:lnTo>
                      <a:pt x="67" y="45"/>
                    </a:lnTo>
                    <a:lnTo>
                      <a:pt x="94" y="72"/>
                    </a:lnTo>
                    <a:lnTo>
                      <a:pt x="110" y="90"/>
                    </a:lnTo>
                    <a:lnTo>
                      <a:pt x="110" y="99"/>
                    </a:lnTo>
                    <a:lnTo>
                      <a:pt x="108" y="117"/>
                    </a:lnTo>
                    <a:lnTo>
                      <a:pt x="87" y="144"/>
                    </a:lnTo>
                    <a:lnTo>
                      <a:pt x="71" y="164"/>
                    </a:lnTo>
                    <a:lnTo>
                      <a:pt x="65" y="180"/>
                    </a:lnTo>
                    <a:lnTo>
                      <a:pt x="71" y="189"/>
                    </a:lnTo>
                    <a:lnTo>
                      <a:pt x="83" y="205"/>
                    </a:lnTo>
                    <a:lnTo>
                      <a:pt x="101" y="214"/>
                    </a:lnTo>
                    <a:lnTo>
                      <a:pt x="112" y="216"/>
                    </a:lnTo>
                    <a:lnTo>
                      <a:pt x="115" y="225"/>
                    </a:lnTo>
                    <a:lnTo>
                      <a:pt x="112" y="239"/>
                    </a:lnTo>
                    <a:lnTo>
                      <a:pt x="92" y="230"/>
                    </a:lnTo>
                    <a:lnTo>
                      <a:pt x="74" y="214"/>
                    </a:lnTo>
                    <a:lnTo>
                      <a:pt x="62" y="194"/>
                    </a:lnTo>
                    <a:lnTo>
                      <a:pt x="60" y="175"/>
                    </a:lnTo>
                    <a:lnTo>
                      <a:pt x="60" y="167"/>
                    </a:lnTo>
                    <a:lnTo>
                      <a:pt x="71" y="149"/>
                    </a:lnTo>
                    <a:lnTo>
                      <a:pt x="83" y="135"/>
                    </a:lnTo>
                    <a:lnTo>
                      <a:pt x="92" y="120"/>
                    </a:lnTo>
                    <a:lnTo>
                      <a:pt x="96" y="106"/>
                    </a:lnTo>
                    <a:lnTo>
                      <a:pt x="90" y="97"/>
                    </a:lnTo>
                    <a:lnTo>
                      <a:pt x="76" y="79"/>
                    </a:lnTo>
                    <a:lnTo>
                      <a:pt x="58" y="65"/>
                    </a:lnTo>
                    <a:lnTo>
                      <a:pt x="39" y="50"/>
                    </a:lnTo>
                    <a:lnTo>
                      <a:pt x="18" y="36"/>
                    </a:lnTo>
                    <a:lnTo>
                      <a:pt x="0" y="27"/>
                    </a:lnTo>
                    <a:lnTo>
                      <a:pt x="5" y="0"/>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3" name="Freeform 9"/>
              <p:cNvSpPr>
                <a:spLocks/>
              </p:cNvSpPr>
              <p:nvPr/>
            </p:nvSpPr>
            <p:spPr bwMode="auto">
              <a:xfrm>
                <a:off x="8718550" y="4659313"/>
                <a:ext cx="169863" cy="520700"/>
              </a:xfrm>
              <a:custGeom>
                <a:avLst/>
                <a:gdLst>
                  <a:gd name="T0" fmla="*/ 64 w 107"/>
                  <a:gd name="T1" fmla="*/ 18 h 328"/>
                  <a:gd name="T2" fmla="*/ 73 w 107"/>
                  <a:gd name="T3" fmla="*/ 0 h 328"/>
                  <a:gd name="T4" fmla="*/ 93 w 107"/>
                  <a:gd name="T5" fmla="*/ 0 h 328"/>
                  <a:gd name="T6" fmla="*/ 100 w 107"/>
                  <a:gd name="T7" fmla="*/ 9 h 328"/>
                  <a:gd name="T8" fmla="*/ 105 w 107"/>
                  <a:gd name="T9" fmla="*/ 45 h 328"/>
                  <a:gd name="T10" fmla="*/ 98 w 107"/>
                  <a:gd name="T11" fmla="*/ 101 h 328"/>
                  <a:gd name="T12" fmla="*/ 78 w 107"/>
                  <a:gd name="T13" fmla="*/ 168 h 328"/>
                  <a:gd name="T14" fmla="*/ 46 w 107"/>
                  <a:gd name="T15" fmla="*/ 233 h 328"/>
                  <a:gd name="T16" fmla="*/ 27 w 107"/>
                  <a:gd name="T17" fmla="*/ 263 h 328"/>
                  <a:gd name="T18" fmla="*/ 29 w 107"/>
                  <a:gd name="T19" fmla="*/ 269 h 328"/>
                  <a:gd name="T20" fmla="*/ 43 w 107"/>
                  <a:gd name="T21" fmla="*/ 274 h 328"/>
                  <a:gd name="T22" fmla="*/ 80 w 107"/>
                  <a:gd name="T23" fmla="*/ 285 h 328"/>
                  <a:gd name="T24" fmla="*/ 105 w 107"/>
                  <a:gd name="T25" fmla="*/ 301 h 328"/>
                  <a:gd name="T26" fmla="*/ 107 w 107"/>
                  <a:gd name="T27" fmla="*/ 310 h 328"/>
                  <a:gd name="T28" fmla="*/ 102 w 107"/>
                  <a:gd name="T29" fmla="*/ 321 h 328"/>
                  <a:gd name="T30" fmla="*/ 78 w 107"/>
                  <a:gd name="T31" fmla="*/ 328 h 328"/>
                  <a:gd name="T32" fmla="*/ 71 w 107"/>
                  <a:gd name="T33" fmla="*/ 319 h 328"/>
                  <a:gd name="T34" fmla="*/ 71 w 107"/>
                  <a:gd name="T35" fmla="*/ 308 h 328"/>
                  <a:gd name="T36" fmla="*/ 50 w 107"/>
                  <a:gd name="T37" fmla="*/ 294 h 328"/>
                  <a:gd name="T38" fmla="*/ 27 w 107"/>
                  <a:gd name="T39" fmla="*/ 285 h 328"/>
                  <a:gd name="T40" fmla="*/ 9 w 107"/>
                  <a:gd name="T41" fmla="*/ 283 h 328"/>
                  <a:gd name="T42" fmla="*/ 0 w 107"/>
                  <a:gd name="T43" fmla="*/ 276 h 328"/>
                  <a:gd name="T44" fmla="*/ 2 w 107"/>
                  <a:gd name="T45" fmla="*/ 269 h 328"/>
                  <a:gd name="T46" fmla="*/ 20 w 107"/>
                  <a:gd name="T47" fmla="*/ 245 h 328"/>
                  <a:gd name="T48" fmla="*/ 41 w 107"/>
                  <a:gd name="T49" fmla="*/ 211 h 328"/>
                  <a:gd name="T50" fmla="*/ 62 w 107"/>
                  <a:gd name="T51" fmla="*/ 173 h 328"/>
                  <a:gd name="T52" fmla="*/ 68 w 107"/>
                  <a:gd name="T53" fmla="*/ 139 h 328"/>
                  <a:gd name="T54" fmla="*/ 75 w 107"/>
                  <a:gd name="T55" fmla="*/ 99 h 328"/>
                  <a:gd name="T56" fmla="*/ 73 w 107"/>
                  <a:gd name="T57" fmla="*/ 65 h 328"/>
                  <a:gd name="T58" fmla="*/ 71 w 107"/>
                  <a:gd name="T59" fmla="*/ 34 h 328"/>
                  <a:gd name="T60" fmla="*/ 64 w 107"/>
                  <a:gd name="T61" fmla="*/ 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7" h="328">
                    <a:moveTo>
                      <a:pt x="64" y="18"/>
                    </a:moveTo>
                    <a:lnTo>
                      <a:pt x="73" y="0"/>
                    </a:lnTo>
                    <a:lnTo>
                      <a:pt x="93" y="0"/>
                    </a:lnTo>
                    <a:lnTo>
                      <a:pt x="100" y="9"/>
                    </a:lnTo>
                    <a:lnTo>
                      <a:pt x="105" y="45"/>
                    </a:lnTo>
                    <a:lnTo>
                      <a:pt x="98" y="101"/>
                    </a:lnTo>
                    <a:lnTo>
                      <a:pt x="78" y="168"/>
                    </a:lnTo>
                    <a:lnTo>
                      <a:pt x="46" y="233"/>
                    </a:lnTo>
                    <a:lnTo>
                      <a:pt x="27" y="263"/>
                    </a:lnTo>
                    <a:lnTo>
                      <a:pt x="29" y="269"/>
                    </a:lnTo>
                    <a:lnTo>
                      <a:pt x="43" y="274"/>
                    </a:lnTo>
                    <a:lnTo>
                      <a:pt x="80" y="285"/>
                    </a:lnTo>
                    <a:lnTo>
                      <a:pt x="105" y="301"/>
                    </a:lnTo>
                    <a:lnTo>
                      <a:pt x="107" y="310"/>
                    </a:lnTo>
                    <a:lnTo>
                      <a:pt x="102" y="321"/>
                    </a:lnTo>
                    <a:lnTo>
                      <a:pt x="78" y="328"/>
                    </a:lnTo>
                    <a:lnTo>
                      <a:pt x="71" y="319"/>
                    </a:lnTo>
                    <a:lnTo>
                      <a:pt x="71" y="308"/>
                    </a:lnTo>
                    <a:lnTo>
                      <a:pt x="50" y="294"/>
                    </a:lnTo>
                    <a:lnTo>
                      <a:pt x="27" y="285"/>
                    </a:lnTo>
                    <a:lnTo>
                      <a:pt x="9" y="283"/>
                    </a:lnTo>
                    <a:lnTo>
                      <a:pt x="0" y="276"/>
                    </a:lnTo>
                    <a:lnTo>
                      <a:pt x="2" y="269"/>
                    </a:lnTo>
                    <a:lnTo>
                      <a:pt x="20" y="245"/>
                    </a:lnTo>
                    <a:lnTo>
                      <a:pt x="41" y="211"/>
                    </a:lnTo>
                    <a:lnTo>
                      <a:pt x="62" y="173"/>
                    </a:lnTo>
                    <a:lnTo>
                      <a:pt x="68" y="139"/>
                    </a:lnTo>
                    <a:lnTo>
                      <a:pt x="75" y="99"/>
                    </a:lnTo>
                    <a:lnTo>
                      <a:pt x="73" y="65"/>
                    </a:lnTo>
                    <a:lnTo>
                      <a:pt x="71" y="34"/>
                    </a:lnTo>
                    <a:lnTo>
                      <a:pt x="64" y="18"/>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4" name="Freeform 10"/>
              <p:cNvSpPr>
                <a:spLocks/>
              </p:cNvSpPr>
              <p:nvPr/>
            </p:nvSpPr>
            <p:spPr bwMode="auto">
              <a:xfrm>
                <a:off x="8512175" y="4705350"/>
                <a:ext cx="288925" cy="460375"/>
              </a:xfrm>
              <a:custGeom>
                <a:avLst/>
                <a:gdLst>
                  <a:gd name="T0" fmla="*/ 127 w 182"/>
                  <a:gd name="T1" fmla="*/ 52 h 290"/>
                  <a:gd name="T2" fmla="*/ 148 w 182"/>
                  <a:gd name="T3" fmla="*/ 14 h 290"/>
                  <a:gd name="T4" fmla="*/ 164 w 182"/>
                  <a:gd name="T5" fmla="*/ 0 h 290"/>
                  <a:gd name="T6" fmla="*/ 177 w 182"/>
                  <a:gd name="T7" fmla="*/ 2 h 290"/>
                  <a:gd name="T8" fmla="*/ 182 w 182"/>
                  <a:gd name="T9" fmla="*/ 16 h 290"/>
                  <a:gd name="T10" fmla="*/ 182 w 182"/>
                  <a:gd name="T11" fmla="*/ 27 h 290"/>
                  <a:gd name="T12" fmla="*/ 171 w 182"/>
                  <a:gd name="T13" fmla="*/ 45 h 290"/>
                  <a:gd name="T14" fmla="*/ 146 w 182"/>
                  <a:gd name="T15" fmla="*/ 65 h 290"/>
                  <a:gd name="T16" fmla="*/ 132 w 182"/>
                  <a:gd name="T17" fmla="*/ 88 h 290"/>
                  <a:gd name="T18" fmla="*/ 123 w 182"/>
                  <a:gd name="T19" fmla="*/ 115 h 290"/>
                  <a:gd name="T20" fmla="*/ 111 w 182"/>
                  <a:gd name="T21" fmla="*/ 153 h 290"/>
                  <a:gd name="T22" fmla="*/ 103 w 182"/>
                  <a:gd name="T23" fmla="*/ 189 h 290"/>
                  <a:gd name="T24" fmla="*/ 105 w 182"/>
                  <a:gd name="T25" fmla="*/ 225 h 290"/>
                  <a:gd name="T26" fmla="*/ 111 w 182"/>
                  <a:gd name="T27" fmla="*/ 243 h 290"/>
                  <a:gd name="T28" fmla="*/ 111 w 182"/>
                  <a:gd name="T29" fmla="*/ 256 h 290"/>
                  <a:gd name="T30" fmla="*/ 105 w 182"/>
                  <a:gd name="T31" fmla="*/ 260 h 290"/>
                  <a:gd name="T32" fmla="*/ 80 w 182"/>
                  <a:gd name="T33" fmla="*/ 263 h 290"/>
                  <a:gd name="T34" fmla="*/ 57 w 182"/>
                  <a:gd name="T35" fmla="*/ 272 h 290"/>
                  <a:gd name="T36" fmla="*/ 30 w 182"/>
                  <a:gd name="T37" fmla="*/ 288 h 290"/>
                  <a:gd name="T38" fmla="*/ 11 w 182"/>
                  <a:gd name="T39" fmla="*/ 290 h 290"/>
                  <a:gd name="T40" fmla="*/ 0 w 182"/>
                  <a:gd name="T41" fmla="*/ 281 h 290"/>
                  <a:gd name="T42" fmla="*/ 2 w 182"/>
                  <a:gd name="T43" fmla="*/ 274 h 290"/>
                  <a:gd name="T44" fmla="*/ 30 w 182"/>
                  <a:gd name="T45" fmla="*/ 263 h 290"/>
                  <a:gd name="T46" fmla="*/ 61 w 182"/>
                  <a:gd name="T47" fmla="*/ 256 h 290"/>
                  <a:gd name="T48" fmla="*/ 86 w 182"/>
                  <a:gd name="T49" fmla="*/ 252 h 290"/>
                  <a:gd name="T50" fmla="*/ 91 w 182"/>
                  <a:gd name="T51" fmla="*/ 245 h 290"/>
                  <a:gd name="T52" fmla="*/ 89 w 182"/>
                  <a:gd name="T53" fmla="*/ 213 h 290"/>
                  <a:gd name="T54" fmla="*/ 89 w 182"/>
                  <a:gd name="T55" fmla="*/ 182 h 290"/>
                  <a:gd name="T56" fmla="*/ 96 w 182"/>
                  <a:gd name="T57" fmla="*/ 157 h 290"/>
                  <a:gd name="T58" fmla="*/ 107 w 182"/>
                  <a:gd name="T59" fmla="*/ 115 h 290"/>
                  <a:gd name="T60" fmla="*/ 121 w 182"/>
                  <a:gd name="T61" fmla="*/ 76 h 290"/>
                  <a:gd name="T62" fmla="*/ 127 w 182"/>
                  <a:gd name="T63" fmla="*/ 52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2" h="290">
                    <a:moveTo>
                      <a:pt x="127" y="52"/>
                    </a:moveTo>
                    <a:lnTo>
                      <a:pt x="148" y="14"/>
                    </a:lnTo>
                    <a:lnTo>
                      <a:pt x="164" y="0"/>
                    </a:lnTo>
                    <a:lnTo>
                      <a:pt x="177" y="2"/>
                    </a:lnTo>
                    <a:lnTo>
                      <a:pt x="182" y="16"/>
                    </a:lnTo>
                    <a:lnTo>
                      <a:pt x="182" y="27"/>
                    </a:lnTo>
                    <a:lnTo>
                      <a:pt x="171" y="45"/>
                    </a:lnTo>
                    <a:lnTo>
                      <a:pt x="146" y="65"/>
                    </a:lnTo>
                    <a:lnTo>
                      <a:pt x="132" y="88"/>
                    </a:lnTo>
                    <a:lnTo>
                      <a:pt x="123" y="115"/>
                    </a:lnTo>
                    <a:lnTo>
                      <a:pt x="111" y="153"/>
                    </a:lnTo>
                    <a:lnTo>
                      <a:pt x="103" y="189"/>
                    </a:lnTo>
                    <a:lnTo>
                      <a:pt x="105" y="225"/>
                    </a:lnTo>
                    <a:lnTo>
                      <a:pt x="111" y="243"/>
                    </a:lnTo>
                    <a:lnTo>
                      <a:pt x="111" y="256"/>
                    </a:lnTo>
                    <a:lnTo>
                      <a:pt x="105" y="260"/>
                    </a:lnTo>
                    <a:lnTo>
                      <a:pt x="80" y="263"/>
                    </a:lnTo>
                    <a:lnTo>
                      <a:pt x="57" y="272"/>
                    </a:lnTo>
                    <a:lnTo>
                      <a:pt x="30" y="288"/>
                    </a:lnTo>
                    <a:lnTo>
                      <a:pt x="11" y="290"/>
                    </a:lnTo>
                    <a:lnTo>
                      <a:pt x="0" y="281"/>
                    </a:lnTo>
                    <a:lnTo>
                      <a:pt x="2" y="274"/>
                    </a:lnTo>
                    <a:lnTo>
                      <a:pt x="30" y="263"/>
                    </a:lnTo>
                    <a:lnTo>
                      <a:pt x="61" y="256"/>
                    </a:lnTo>
                    <a:lnTo>
                      <a:pt x="86" y="252"/>
                    </a:lnTo>
                    <a:lnTo>
                      <a:pt x="91" y="245"/>
                    </a:lnTo>
                    <a:lnTo>
                      <a:pt x="89" y="213"/>
                    </a:lnTo>
                    <a:lnTo>
                      <a:pt x="89" y="182"/>
                    </a:lnTo>
                    <a:lnTo>
                      <a:pt x="96" y="157"/>
                    </a:lnTo>
                    <a:lnTo>
                      <a:pt x="107" y="115"/>
                    </a:lnTo>
                    <a:lnTo>
                      <a:pt x="121" y="76"/>
                    </a:lnTo>
                    <a:lnTo>
                      <a:pt x="127" y="52"/>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57" name="Freeform 11"/>
              <p:cNvSpPr>
                <a:spLocks/>
              </p:cNvSpPr>
              <p:nvPr/>
            </p:nvSpPr>
            <p:spPr bwMode="auto">
              <a:xfrm>
                <a:off x="7886700" y="4073525"/>
                <a:ext cx="203200" cy="266700"/>
              </a:xfrm>
              <a:custGeom>
                <a:avLst/>
                <a:gdLst>
                  <a:gd name="T0" fmla="*/ 107 w 128"/>
                  <a:gd name="T1" fmla="*/ 102 h 168"/>
                  <a:gd name="T2" fmla="*/ 116 w 128"/>
                  <a:gd name="T3" fmla="*/ 66 h 168"/>
                  <a:gd name="T4" fmla="*/ 112 w 128"/>
                  <a:gd name="T5" fmla="*/ 34 h 168"/>
                  <a:gd name="T6" fmla="*/ 96 w 128"/>
                  <a:gd name="T7" fmla="*/ 7 h 168"/>
                  <a:gd name="T8" fmla="*/ 64 w 128"/>
                  <a:gd name="T9" fmla="*/ 0 h 168"/>
                  <a:gd name="T10" fmla="*/ 34 w 128"/>
                  <a:gd name="T11" fmla="*/ 14 h 168"/>
                  <a:gd name="T12" fmla="*/ 6 w 128"/>
                  <a:gd name="T13" fmla="*/ 70 h 168"/>
                  <a:gd name="T14" fmla="*/ 0 w 128"/>
                  <a:gd name="T15" fmla="*/ 123 h 168"/>
                  <a:gd name="T16" fmla="*/ 11 w 128"/>
                  <a:gd name="T17" fmla="*/ 163 h 168"/>
                  <a:gd name="T18" fmla="*/ 41 w 128"/>
                  <a:gd name="T19" fmla="*/ 168 h 168"/>
                  <a:gd name="T20" fmla="*/ 75 w 128"/>
                  <a:gd name="T21" fmla="*/ 150 h 168"/>
                  <a:gd name="T22" fmla="*/ 89 w 128"/>
                  <a:gd name="T23" fmla="*/ 127 h 168"/>
                  <a:gd name="T24" fmla="*/ 116 w 128"/>
                  <a:gd name="T25" fmla="*/ 145 h 168"/>
                  <a:gd name="T26" fmla="*/ 128 w 128"/>
                  <a:gd name="T27" fmla="*/ 141 h 168"/>
                  <a:gd name="T28" fmla="*/ 96 w 128"/>
                  <a:gd name="T29" fmla="*/ 116 h 168"/>
                  <a:gd name="T30" fmla="*/ 107 w 128"/>
                  <a:gd name="T31" fmla="*/ 10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168">
                    <a:moveTo>
                      <a:pt x="107" y="102"/>
                    </a:moveTo>
                    <a:lnTo>
                      <a:pt x="116" y="66"/>
                    </a:lnTo>
                    <a:lnTo>
                      <a:pt x="112" y="34"/>
                    </a:lnTo>
                    <a:lnTo>
                      <a:pt x="96" y="7"/>
                    </a:lnTo>
                    <a:lnTo>
                      <a:pt x="64" y="0"/>
                    </a:lnTo>
                    <a:lnTo>
                      <a:pt x="34" y="14"/>
                    </a:lnTo>
                    <a:lnTo>
                      <a:pt x="6" y="70"/>
                    </a:lnTo>
                    <a:lnTo>
                      <a:pt x="0" y="123"/>
                    </a:lnTo>
                    <a:lnTo>
                      <a:pt x="11" y="163"/>
                    </a:lnTo>
                    <a:lnTo>
                      <a:pt x="41" y="168"/>
                    </a:lnTo>
                    <a:lnTo>
                      <a:pt x="75" y="150"/>
                    </a:lnTo>
                    <a:lnTo>
                      <a:pt x="89" y="127"/>
                    </a:lnTo>
                    <a:lnTo>
                      <a:pt x="116" y="145"/>
                    </a:lnTo>
                    <a:lnTo>
                      <a:pt x="128" y="141"/>
                    </a:lnTo>
                    <a:lnTo>
                      <a:pt x="96" y="116"/>
                    </a:lnTo>
                    <a:lnTo>
                      <a:pt x="107" y="102"/>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58" name="Freeform 12"/>
              <p:cNvSpPr>
                <a:spLocks/>
              </p:cNvSpPr>
              <p:nvPr/>
            </p:nvSpPr>
            <p:spPr bwMode="auto">
              <a:xfrm>
                <a:off x="7805738" y="4341813"/>
                <a:ext cx="174625" cy="431800"/>
              </a:xfrm>
              <a:custGeom>
                <a:avLst/>
                <a:gdLst>
                  <a:gd name="T0" fmla="*/ 103 w 110"/>
                  <a:gd name="T1" fmla="*/ 18 h 272"/>
                  <a:gd name="T2" fmla="*/ 89 w 110"/>
                  <a:gd name="T3" fmla="*/ 3 h 272"/>
                  <a:gd name="T4" fmla="*/ 75 w 110"/>
                  <a:gd name="T5" fmla="*/ 0 h 272"/>
                  <a:gd name="T6" fmla="*/ 56 w 110"/>
                  <a:gd name="T7" fmla="*/ 5 h 272"/>
                  <a:gd name="T8" fmla="*/ 42 w 110"/>
                  <a:gd name="T9" fmla="*/ 28 h 272"/>
                  <a:gd name="T10" fmla="*/ 28 w 110"/>
                  <a:gd name="T11" fmla="*/ 66 h 272"/>
                  <a:gd name="T12" fmla="*/ 18 w 110"/>
                  <a:gd name="T13" fmla="*/ 99 h 272"/>
                  <a:gd name="T14" fmla="*/ 9 w 110"/>
                  <a:gd name="T15" fmla="*/ 135 h 272"/>
                  <a:gd name="T16" fmla="*/ 2 w 110"/>
                  <a:gd name="T17" fmla="*/ 170 h 272"/>
                  <a:gd name="T18" fmla="*/ 0 w 110"/>
                  <a:gd name="T19" fmla="*/ 204 h 272"/>
                  <a:gd name="T20" fmla="*/ 0 w 110"/>
                  <a:gd name="T21" fmla="*/ 227 h 272"/>
                  <a:gd name="T22" fmla="*/ 9 w 110"/>
                  <a:gd name="T23" fmla="*/ 252 h 272"/>
                  <a:gd name="T24" fmla="*/ 23 w 110"/>
                  <a:gd name="T25" fmla="*/ 265 h 272"/>
                  <a:gd name="T26" fmla="*/ 49 w 110"/>
                  <a:gd name="T27" fmla="*/ 272 h 272"/>
                  <a:gd name="T28" fmla="*/ 75 w 110"/>
                  <a:gd name="T29" fmla="*/ 272 h 272"/>
                  <a:gd name="T30" fmla="*/ 96 w 110"/>
                  <a:gd name="T31" fmla="*/ 257 h 272"/>
                  <a:gd name="T32" fmla="*/ 108 w 110"/>
                  <a:gd name="T33" fmla="*/ 221 h 272"/>
                  <a:gd name="T34" fmla="*/ 110 w 110"/>
                  <a:gd name="T35" fmla="*/ 178 h 272"/>
                  <a:gd name="T36" fmla="*/ 110 w 110"/>
                  <a:gd name="T37" fmla="*/ 112 h 272"/>
                  <a:gd name="T38" fmla="*/ 110 w 110"/>
                  <a:gd name="T39" fmla="*/ 64 h 272"/>
                  <a:gd name="T40" fmla="*/ 108 w 110"/>
                  <a:gd name="T41" fmla="*/ 36 h 272"/>
                  <a:gd name="T42" fmla="*/ 103 w 110"/>
                  <a:gd name="T43" fmla="*/ 1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272">
                    <a:moveTo>
                      <a:pt x="103" y="18"/>
                    </a:moveTo>
                    <a:lnTo>
                      <a:pt x="89" y="3"/>
                    </a:lnTo>
                    <a:lnTo>
                      <a:pt x="75" y="0"/>
                    </a:lnTo>
                    <a:lnTo>
                      <a:pt x="56" y="5"/>
                    </a:lnTo>
                    <a:lnTo>
                      <a:pt x="42" y="28"/>
                    </a:lnTo>
                    <a:lnTo>
                      <a:pt x="28" y="66"/>
                    </a:lnTo>
                    <a:lnTo>
                      <a:pt x="18" y="99"/>
                    </a:lnTo>
                    <a:lnTo>
                      <a:pt x="9" y="135"/>
                    </a:lnTo>
                    <a:lnTo>
                      <a:pt x="2" y="170"/>
                    </a:lnTo>
                    <a:lnTo>
                      <a:pt x="0" y="204"/>
                    </a:lnTo>
                    <a:lnTo>
                      <a:pt x="0" y="227"/>
                    </a:lnTo>
                    <a:lnTo>
                      <a:pt x="9" y="252"/>
                    </a:lnTo>
                    <a:lnTo>
                      <a:pt x="23" y="265"/>
                    </a:lnTo>
                    <a:lnTo>
                      <a:pt x="49" y="272"/>
                    </a:lnTo>
                    <a:lnTo>
                      <a:pt x="75" y="272"/>
                    </a:lnTo>
                    <a:lnTo>
                      <a:pt x="96" y="257"/>
                    </a:lnTo>
                    <a:lnTo>
                      <a:pt x="108" y="221"/>
                    </a:lnTo>
                    <a:lnTo>
                      <a:pt x="110" y="178"/>
                    </a:lnTo>
                    <a:lnTo>
                      <a:pt x="110" y="112"/>
                    </a:lnTo>
                    <a:lnTo>
                      <a:pt x="110" y="64"/>
                    </a:lnTo>
                    <a:lnTo>
                      <a:pt x="108" y="36"/>
                    </a:lnTo>
                    <a:lnTo>
                      <a:pt x="103" y="18"/>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59" name="Freeform 13"/>
              <p:cNvSpPr>
                <a:spLocks/>
              </p:cNvSpPr>
              <p:nvPr/>
            </p:nvSpPr>
            <p:spPr bwMode="auto">
              <a:xfrm>
                <a:off x="7958138" y="4356100"/>
                <a:ext cx="138113" cy="409575"/>
              </a:xfrm>
              <a:custGeom>
                <a:avLst/>
                <a:gdLst>
                  <a:gd name="T0" fmla="*/ 12 w 87"/>
                  <a:gd name="T1" fmla="*/ 0 h 258"/>
                  <a:gd name="T2" fmla="*/ 24 w 87"/>
                  <a:gd name="T3" fmla="*/ 3 h 258"/>
                  <a:gd name="T4" fmla="*/ 40 w 87"/>
                  <a:gd name="T5" fmla="*/ 26 h 258"/>
                  <a:gd name="T6" fmla="*/ 58 w 87"/>
                  <a:gd name="T7" fmla="*/ 60 h 258"/>
                  <a:gd name="T8" fmla="*/ 77 w 87"/>
                  <a:gd name="T9" fmla="*/ 94 h 258"/>
                  <a:gd name="T10" fmla="*/ 87 w 87"/>
                  <a:gd name="T11" fmla="*/ 115 h 258"/>
                  <a:gd name="T12" fmla="*/ 84 w 87"/>
                  <a:gd name="T13" fmla="*/ 124 h 258"/>
                  <a:gd name="T14" fmla="*/ 77 w 87"/>
                  <a:gd name="T15" fmla="*/ 141 h 258"/>
                  <a:gd name="T16" fmla="*/ 49 w 87"/>
                  <a:gd name="T17" fmla="*/ 161 h 258"/>
                  <a:gd name="T18" fmla="*/ 27 w 87"/>
                  <a:gd name="T19" fmla="*/ 174 h 258"/>
                  <a:gd name="T20" fmla="*/ 17 w 87"/>
                  <a:gd name="T21" fmla="*/ 188 h 258"/>
                  <a:gd name="T22" fmla="*/ 20 w 87"/>
                  <a:gd name="T23" fmla="*/ 199 h 258"/>
                  <a:gd name="T24" fmla="*/ 26 w 87"/>
                  <a:gd name="T25" fmla="*/ 217 h 258"/>
                  <a:gd name="T26" fmla="*/ 41 w 87"/>
                  <a:gd name="T27" fmla="*/ 230 h 258"/>
                  <a:gd name="T28" fmla="*/ 52 w 87"/>
                  <a:gd name="T29" fmla="*/ 236 h 258"/>
                  <a:gd name="T30" fmla="*/ 50 w 87"/>
                  <a:gd name="T31" fmla="*/ 245 h 258"/>
                  <a:gd name="T32" fmla="*/ 45 w 87"/>
                  <a:gd name="T33" fmla="*/ 258 h 258"/>
                  <a:gd name="T34" fmla="*/ 28 w 87"/>
                  <a:gd name="T35" fmla="*/ 244 h 258"/>
                  <a:gd name="T36" fmla="*/ 15 w 87"/>
                  <a:gd name="T37" fmla="*/ 223 h 258"/>
                  <a:gd name="T38" fmla="*/ 10 w 87"/>
                  <a:gd name="T39" fmla="*/ 200 h 258"/>
                  <a:gd name="T40" fmla="*/ 12 w 87"/>
                  <a:gd name="T41" fmla="*/ 182 h 258"/>
                  <a:gd name="T42" fmla="*/ 16 w 87"/>
                  <a:gd name="T43" fmla="*/ 173 h 258"/>
                  <a:gd name="T44" fmla="*/ 31 w 87"/>
                  <a:gd name="T45" fmla="*/ 161 h 258"/>
                  <a:gd name="T46" fmla="*/ 47 w 87"/>
                  <a:gd name="T47" fmla="*/ 151 h 258"/>
                  <a:gd name="T48" fmla="*/ 59 w 87"/>
                  <a:gd name="T49" fmla="*/ 137 h 258"/>
                  <a:gd name="T50" fmla="*/ 69 w 87"/>
                  <a:gd name="T51" fmla="*/ 126 h 258"/>
                  <a:gd name="T52" fmla="*/ 65 w 87"/>
                  <a:gd name="T53" fmla="*/ 116 h 258"/>
                  <a:gd name="T54" fmla="*/ 57 w 87"/>
                  <a:gd name="T55" fmla="*/ 95 h 258"/>
                  <a:gd name="T56" fmla="*/ 45 w 87"/>
                  <a:gd name="T57" fmla="*/ 77 h 258"/>
                  <a:gd name="T58" fmla="*/ 31 w 87"/>
                  <a:gd name="T59" fmla="*/ 57 h 258"/>
                  <a:gd name="T60" fmla="*/ 15 w 87"/>
                  <a:gd name="T61" fmla="*/ 39 h 258"/>
                  <a:gd name="T62" fmla="*/ 0 w 87"/>
                  <a:gd name="T63" fmla="*/ 24 h 258"/>
                  <a:gd name="T64" fmla="*/ 12 w 87"/>
                  <a:gd name="T65"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7" h="258">
                    <a:moveTo>
                      <a:pt x="12" y="0"/>
                    </a:moveTo>
                    <a:lnTo>
                      <a:pt x="24" y="3"/>
                    </a:lnTo>
                    <a:lnTo>
                      <a:pt x="40" y="26"/>
                    </a:lnTo>
                    <a:lnTo>
                      <a:pt x="58" y="60"/>
                    </a:lnTo>
                    <a:lnTo>
                      <a:pt x="77" y="94"/>
                    </a:lnTo>
                    <a:lnTo>
                      <a:pt x="87" y="115"/>
                    </a:lnTo>
                    <a:lnTo>
                      <a:pt x="84" y="124"/>
                    </a:lnTo>
                    <a:lnTo>
                      <a:pt x="77" y="141"/>
                    </a:lnTo>
                    <a:lnTo>
                      <a:pt x="49" y="161"/>
                    </a:lnTo>
                    <a:lnTo>
                      <a:pt x="27" y="174"/>
                    </a:lnTo>
                    <a:lnTo>
                      <a:pt x="17" y="188"/>
                    </a:lnTo>
                    <a:lnTo>
                      <a:pt x="20" y="199"/>
                    </a:lnTo>
                    <a:lnTo>
                      <a:pt x="26" y="217"/>
                    </a:lnTo>
                    <a:lnTo>
                      <a:pt x="41" y="230"/>
                    </a:lnTo>
                    <a:lnTo>
                      <a:pt x="52" y="236"/>
                    </a:lnTo>
                    <a:lnTo>
                      <a:pt x="50" y="245"/>
                    </a:lnTo>
                    <a:lnTo>
                      <a:pt x="45" y="258"/>
                    </a:lnTo>
                    <a:lnTo>
                      <a:pt x="28" y="244"/>
                    </a:lnTo>
                    <a:lnTo>
                      <a:pt x="15" y="223"/>
                    </a:lnTo>
                    <a:lnTo>
                      <a:pt x="10" y="200"/>
                    </a:lnTo>
                    <a:lnTo>
                      <a:pt x="12" y="182"/>
                    </a:lnTo>
                    <a:lnTo>
                      <a:pt x="16" y="173"/>
                    </a:lnTo>
                    <a:lnTo>
                      <a:pt x="31" y="161"/>
                    </a:lnTo>
                    <a:lnTo>
                      <a:pt x="47" y="151"/>
                    </a:lnTo>
                    <a:lnTo>
                      <a:pt x="59" y="137"/>
                    </a:lnTo>
                    <a:lnTo>
                      <a:pt x="69" y="126"/>
                    </a:lnTo>
                    <a:lnTo>
                      <a:pt x="65" y="116"/>
                    </a:lnTo>
                    <a:lnTo>
                      <a:pt x="57" y="95"/>
                    </a:lnTo>
                    <a:lnTo>
                      <a:pt x="45" y="77"/>
                    </a:lnTo>
                    <a:lnTo>
                      <a:pt x="31" y="57"/>
                    </a:lnTo>
                    <a:lnTo>
                      <a:pt x="15" y="39"/>
                    </a:lnTo>
                    <a:lnTo>
                      <a:pt x="0" y="24"/>
                    </a:lnTo>
                    <a:lnTo>
                      <a:pt x="12" y="0"/>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0" name="Freeform 14"/>
              <p:cNvSpPr>
                <a:spLocks/>
              </p:cNvSpPr>
              <p:nvPr/>
            </p:nvSpPr>
            <p:spPr bwMode="auto">
              <a:xfrm>
                <a:off x="7691437" y="4722813"/>
                <a:ext cx="179388" cy="514350"/>
              </a:xfrm>
              <a:custGeom>
                <a:avLst/>
                <a:gdLst>
                  <a:gd name="T0" fmla="*/ 109 w 113"/>
                  <a:gd name="T1" fmla="*/ 24 h 324"/>
                  <a:gd name="T2" fmla="*/ 105 w 113"/>
                  <a:gd name="T3" fmla="*/ 5 h 324"/>
                  <a:gd name="T4" fmla="*/ 85 w 113"/>
                  <a:gd name="T5" fmla="*/ 0 h 324"/>
                  <a:gd name="T6" fmla="*/ 76 w 113"/>
                  <a:gd name="T7" fmla="*/ 7 h 324"/>
                  <a:gd name="T8" fmla="*/ 63 w 113"/>
                  <a:gd name="T9" fmla="*/ 41 h 324"/>
                  <a:gd name="T10" fmla="*/ 58 w 113"/>
                  <a:gd name="T11" fmla="*/ 98 h 324"/>
                  <a:gd name="T12" fmla="*/ 62 w 113"/>
                  <a:gd name="T13" fmla="*/ 167 h 324"/>
                  <a:gd name="T14" fmla="*/ 78 w 113"/>
                  <a:gd name="T15" fmla="*/ 238 h 324"/>
                  <a:gd name="T16" fmla="*/ 90 w 113"/>
                  <a:gd name="T17" fmla="*/ 270 h 324"/>
                  <a:gd name="T18" fmla="*/ 85 w 113"/>
                  <a:gd name="T19" fmla="*/ 276 h 324"/>
                  <a:gd name="T20" fmla="*/ 72 w 113"/>
                  <a:gd name="T21" fmla="*/ 279 h 324"/>
                  <a:gd name="T22" fmla="*/ 32 w 113"/>
                  <a:gd name="T23" fmla="*/ 281 h 324"/>
                  <a:gd name="T24" fmla="*/ 5 w 113"/>
                  <a:gd name="T25" fmla="*/ 291 h 324"/>
                  <a:gd name="T26" fmla="*/ 0 w 113"/>
                  <a:gd name="T27" fmla="*/ 299 h 324"/>
                  <a:gd name="T28" fmla="*/ 2 w 113"/>
                  <a:gd name="T29" fmla="*/ 311 h 324"/>
                  <a:gd name="T30" fmla="*/ 25 w 113"/>
                  <a:gd name="T31" fmla="*/ 324 h 324"/>
                  <a:gd name="T32" fmla="*/ 33 w 113"/>
                  <a:gd name="T33" fmla="*/ 315 h 324"/>
                  <a:gd name="T34" fmla="*/ 37 w 113"/>
                  <a:gd name="T35" fmla="*/ 304 h 324"/>
                  <a:gd name="T36" fmla="*/ 60 w 113"/>
                  <a:gd name="T37" fmla="*/ 296 h 324"/>
                  <a:gd name="T38" fmla="*/ 84 w 113"/>
                  <a:gd name="T39" fmla="*/ 292 h 324"/>
                  <a:gd name="T40" fmla="*/ 103 w 113"/>
                  <a:gd name="T41" fmla="*/ 294 h 324"/>
                  <a:gd name="T42" fmla="*/ 113 w 113"/>
                  <a:gd name="T43" fmla="*/ 290 h 324"/>
                  <a:gd name="T44" fmla="*/ 113 w 113"/>
                  <a:gd name="T45" fmla="*/ 283 h 324"/>
                  <a:gd name="T46" fmla="*/ 100 w 113"/>
                  <a:gd name="T47" fmla="*/ 255 h 324"/>
                  <a:gd name="T48" fmla="*/ 87 w 113"/>
                  <a:gd name="T49" fmla="*/ 217 h 324"/>
                  <a:gd name="T50" fmla="*/ 76 w 113"/>
                  <a:gd name="T51" fmla="*/ 175 h 324"/>
                  <a:gd name="T52" fmla="*/ 77 w 113"/>
                  <a:gd name="T53" fmla="*/ 142 h 324"/>
                  <a:gd name="T54" fmla="*/ 81 w 113"/>
                  <a:gd name="T55" fmla="*/ 100 h 324"/>
                  <a:gd name="T56" fmla="*/ 90 w 113"/>
                  <a:gd name="T57" fmla="*/ 67 h 324"/>
                  <a:gd name="T58" fmla="*/ 99 w 113"/>
                  <a:gd name="T59" fmla="*/ 39 h 324"/>
                  <a:gd name="T60" fmla="*/ 109 w 113"/>
                  <a:gd name="T61" fmla="*/ 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3" h="324">
                    <a:moveTo>
                      <a:pt x="109" y="24"/>
                    </a:moveTo>
                    <a:lnTo>
                      <a:pt x="105" y="5"/>
                    </a:lnTo>
                    <a:lnTo>
                      <a:pt x="85" y="0"/>
                    </a:lnTo>
                    <a:lnTo>
                      <a:pt x="76" y="7"/>
                    </a:lnTo>
                    <a:lnTo>
                      <a:pt x="63" y="41"/>
                    </a:lnTo>
                    <a:lnTo>
                      <a:pt x="58" y="98"/>
                    </a:lnTo>
                    <a:lnTo>
                      <a:pt x="62" y="167"/>
                    </a:lnTo>
                    <a:lnTo>
                      <a:pt x="78" y="238"/>
                    </a:lnTo>
                    <a:lnTo>
                      <a:pt x="90" y="270"/>
                    </a:lnTo>
                    <a:lnTo>
                      <a:pt x="85" y="276"/>
                    </a:lnTo>
                    <a:lnTo>
                      <a:pt x="72" y="279"/>
                    </a:lnTo>
                    <a:lnTo>
                      <a:pt x="32" y="281"/>
                    </a:lnTo>
                    <a:lnTo>
                      <a:pt x="5" y="291"/>
                    </a:lnTo>
                    <a:lnTo>
                      <a:pt x="0" y="299"/>
                    </a:lnTo>
                    <a:lnTo>
                      <a:pt x="2" y="311"/>
                    </a:lnTo>
                    <a:lnTo>
                      <a:pt x="25" y="324"/>
                    </a:lnTo>
                    <a:lnTo>
                      <a:pt x="33" y="315"/>
                    </a:lnTo>
                    <a:lnTo>
                      <a:pt x="37" y="304"/>
                    </a:lnTo>
                    <a:lnTo>
                      <a:pt x="60" y="296"/>
                    </a:lnTo>
                    <a:lnTo>
                      <a:pt x="84" y="292"/>
                    </a:lnTo>
                    <a:lnTo>
                      <a:pt x="103" y="294"/>
                    </a:lnTo>
                    <a:lnTo>
                      <a:pt x="113" y="290"/>
                    </a:lnTo>
                    <a:lnTo>
                      <a:pt x="113" y="283"/>
                    </a:lnTo>
                    <a:lnTo>
                      <a:pt x="100" y="255"/>
                    </a:lnTo>
                    <a:lnTo>
                      <a:pt x="87" y="217"/>
                    </a:lnTo>
                    <a:lnTo>
                      <a:pt x="76" y="175"/>
                    </a:lnTo>
                    <a:lnTo>
                      <a:pt x="77" y="142"/>
                    </a:lnTo>
                    <a:lnTo>
                      <a:pt x="81" y="100"/>
                    </a:lnTo>
                    <a:lnTo>
                      <a:pt x="90" y="67"/>
                    </a:lnTo>
                    <a:lnTo>
                      <a:pt x="99" y="39"/>
                    </a:lnTo>
                    <a:lnTo>
                      <a:pt x="109" y="24"/>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1" name="Freeform 15"/>
              <p:cNvSpPr>
                <a:spLocks/>
              </p:cNvSpPr>
              <p:nvPr/>
            </p:nvSpPr>
            <p:spPr bwMode="auto">
              <a:xfrm>
                <a:off x="7893050" y="4729163"/>
                <a:ext cx="198438" cy="500063"/>
              </a:xfrm>
              <a:custGeom>
                <a:avLst/>
                <a:gdLst>
                  <a:gd name="T0" fmla="*/ 48 w 125"/>
                  <a:gd name="T1" fmla="*/ 58 h 315"/>
                  <a:gd name="T2" fmla="*/ 36 w 125"/>
                  <a:gd name="T3" fmla="*/ 16 h 315"/>
                  <a:gd name="T4" fmla="*/ 23 w 125"/>
                  <a:gd name="T5" fmla="*/ 0 h 315"/>
                  <a:gd name="T6" fmla="*/ 9 w 125"/>
                  <a:gd name="T7" fmla="*/ 0 h 315"/>
                  <a:gd name="T8" fmla="*/ 2 w 125"/>
                  <a:gd name="T9" fmla="*/ 12 h 315"/>
                  <a:gd name="T10" fmla="*/ 0 w 125"/>
                  <a:gd name="T11" fmla="*/ 23 h 315"/>
                  <a:gd name="T12" fmla="*/ 7 w 125"/>
                  <a:gd name="T13" fmla="*/ 42 h 315"/>
                  <a:gd name="T14" fmla="*/ 27 w 125"/>
                  <a:gd name="T15" fmla="*/ 68 h 315"/>
                  <a:gd name="T16" fmla="*/ 36 w 125"/>
                  <a:gd name="T17" fmla="*/ 93 h 315"/>
                  <a:gd name="T18" fmla="*/ 39 w 125"/>
                  <a:gd name="T19" fmla="*/ 121 h 315"/>
                  <a:gd name="T20" fmla="*/ 42 w 125"/>
                  <a:gd name="T21" fmla="*/ 160 h 315"/>
                  <a:gd name="T22" fmla="*/ 44 w 125"/>
                  <a:gd name="T23" fmla="*/ 197 h 315"/>
                  <a:gd name="T24" fmla="*/ 34 w 125"/>
                  <a:gd name="T25" fmla="*/ 232 h 315"/>
                  <a:gd name="T26" fmla="*/ 23 w 125"/>
                  <a:gd name="T27" fmla="*/ 247 h 315"/>
                  <a:gd name="T28" fmla="*/ 20 w 125"/>
                  <a:gd name="T29" fmla="*/ 261 h 315"/>
                  <a:gd name="T30" fmla="*/ 26 w 125"/>
                  <a:gd name="T31" fmla="*/ 266 h 315"/>
                  <a:gd name="T32" fmla="*/ 51 w 125"/>
                  <a:gd name="T33" fmla="*/ 275 h 315"/>
                  <a:gd name="T34" fmla="*/ 71 w 125"/>
                  <a:gd name="T35" fmla="*/ 288 h 315"/>
                  <a:gd name="T36" fmla="*/ 94 w 125"/>
                  <a:gd name="T37" fmla="*/ 308 h 315"/>
                  <a:gd name="T38" fmla="*/ 112 w 125"/>
                  <a:gd name="T39" fmla="*/ 315 h 315"/>
                  <a:gd name="T40" fmla="*/ 125 w 125"/>
                  <a:gd name="T41" fmla="*/ 308 h 315"/>
                  <a:gd name="T42" fmla="*/ 124 w 125"/>
                  <a:gd name="T43" fmla="*/ 301 h 315"/>
                  <a:gd name="T44" fmla="*/ 100 w 125"/>
                  <a:gd name="T45" fmla="*/ 285 h 315"/>
                  <a:gd name="T46" fmla="*/ 70 w 125"/>
                  <a:gd name="T47" fmla="*/ 271 h 315"/>
                  <a:gd name="T48" fmla="*/ 46 w 125"/>
                  <a:gd name="T49" fmla="*/ 262 h 315"/>
                  <a:gd name="T50" fmla="*/ 42 w 125"/>
                  <a:gd name="T51" fmla="*/ 254 h 315"/>
                  <a:gd name="T52" fmla="*/ 52 w 125"/>
                  <a:gd name="T53" fmla="*/ 224 h 315"/>
                  <a:gd name="T54" fmla="*/ 59 w 125"/>
                  <a:gd name="T55" fmla="*/ 194 h 315"/>
                  <a:gd name="T56" fmla="*/ 58 w 125"/>
                  <a:gd name="T57" fmla="*/ 168 h 315"/>
                  <a:gd name="T58" fmla="*/ 55 w 125"/>
                  <a:gd name="T59" fmla="*/ 124 h 315"/>
                  <a:gd name="T60" fmla="*/ 49 w 125"/>
                  <a:gd name="T61" fmla="*/ 84 h 315"/>
                  <a:gd name="T62" fmla="*/ 48 w 125"/>
                  <a:gd name="T63" fmla="*/ 58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5" h="315">
                    <a:moveTo>
                      <a:pt x="48" y="58"/>
                    </a:moveTo>
                    <a:lnTo>
                      <a:pt x="36" y="16"/>
                    </a:lnTo>
                    <a:lnTo>
                      <a:pt x="23" y="0"/>
                    </a:lnTo>
                    <a:lnTo>
                      <a:pt x="9" y="0"/>
                    </a:lnTo>
                    <a:lnTo>
                      <a:pt x="2" y="12"/>
                    </a:lnTo>
                    <a:lnTo>
                      <a:pt x="0" y="23"/>
                    </a:lnTo>
                    <a:lnTo>
                      <a:pt x="7" y="42"/>
                    </a:lnTo>
                    <a:lnTo>
                      <a:pt x="27" y="68"/>
                    </a:lnTo>
                    <a:lnTo>
                      <a:pt x="36" y="93"/>
                    </a:lnTo>
                    <a:lnTo>
                      <a:pt x="39" y="121"/>
                    </a:lnTo>
                    <a:lnTo>
                      <a:pt x="42" y="160"/>
                    </a:lnTo>
                    <a:lnTo>
                      <a:pt x="44" y="197"/>
                    </a:lnTo>
                    <a:lnTo>
                      <a:pt x="34" y="232"/>
                    </a:lnTo>
                    <a:lnTo>
                      <a:pt x="23" y="247"/>
                    </a:lnTo>
                    <a:lnTo>
                      <a:pt x="20" y="261"/>
                    </a:lnTo>
                    <a:lnTo>
                      <a:pt x="26" y="266"/>
                    </a:lnTo>
                    <a:lnTo>
                      <a:pt x="51" y="275"/>
                    </a:lnTo>
                    <a:lnTo>
                      <a:pt x="71" y="288"/>
                    </a:lnTo>
                    <a:lnTo>
                      <a:pt x="94" y="308"/>
                    </a:lnTo>
                    <a:lnTo>
                      <a:pt x="112" y="315"/>
                    </a:lnTo>
                    <a:lnTo>
                      <a:pt x="125" y="308"/>
                    </a:lnTo>
                    <a:lnTo>
                      <a:pt x="124" y="301"/>
                    </a:lnTo>
                    <a:lnTo>
                      <a:pt x="100" y="285"/>
                    </a:lnTo>
                    <a:lnTo>
                      <a:pt x="70" y="271"/>
                    </a:lnTo>
                    <a:lnTo>
                      <a:pt x="46" y="262"/>
                    </a:lnTo>
                    <a:lnTo>
                      <a:pt x="42" y="254"/>
                    </a:lnTo>
                    <a:lnTo>
                      <a:pt x="52" y="224"/>
                    </a:lnTo>
                    <a:lnTo>
                      <a:pt x="59" y="194"/>
                    </a:lnTo>
                    <a:lnTo>
                      <a:pt x="58" y="168"/>
                    </a:lnTo>
                    <a:lnTo>
                      <a:pt x="55" y="124"/>
                    </a:lnTo>
                    <a:lnTo>
                      <a:pt x="49" y="84"/>
                    </a:lnTo>
                    <a:lnTo>
                      <a:pt x="48" y="58"/>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2" name="Freeform 16"/>
              <p:cNvSpPr>
                <a:spLocks/>
              </p:cNvSpPr>
              <p:nvPr/>
            </p:nvSpPr>
            <p:spPr bwMode="auto">
              <a:xfrm>
                <a:off x="7854950" y="4351338"/>
                <a:ext cx="474663" cy="311150"/>
              </a:xfrm>
              <a:custGeom>
                <a:avLst/>
                <a:gdLst>
                  <a:gd name="T0" fmla="*/ 53 w 299"/>
                  <a:gd name="T1" fmla="*/ 31 h 196"/>
                  <a:gd name="T2" fmla="*/ 32 w 299"/>
                  <a:gd name="T3" fmla="*/ 9 h 196"/>
                  <a:gd name="T4" fmla="*/ 16 w 299"/>
                  <a:gd name="T5" fmla="*/ 0 h 196"/>
                  <a:gd name="T6" fmla="*/ 4 w 299"/>
                  <a:gd name="T7" fmla="*/ 1 h 196"/>
                  <a:gd name="T8" fmla="*/ 0 w 299"/>
                  <a:gd name="T9" fmla="*/ 18 h 196"/>
                  <a:gd name="T10" fmla="*/ 9 w 299"/>
                  <a:gd name="T11" fmla="*/ 38 h 196"/>
                  <a:gd name="T12" fmla="*/ 36 w 299"/>
                  <a:gd name="T13" fmla="*/ 55 h 196"/>
                  <a:gd name="T14" fmla="*/ 84 w 299"/>
                  <a:gd name="T15" fmla="*/ 83 h 196"/>
                  <a:gd name="T16" fmla="*/ 136 w 299"/>
                  <a:gd name="T17" fmla="*/ 124 h 196"/>
                  <a:gd name="T18" fmla="*/ 188 w 299"/>
                  <a:gd name="T19" fmla="*/ 147 h 196"/>
                  <a:gd name="T20" fmla="*/ 219 w 299"/>
                  <a:gd name="T21" fmla="*/ 163 h 196"/>
                  <a:gd name="T22" fmla="*/ 241 w 299"/>
                  <a:gd name="T23" fmla="*/ 187 h 196"/>
                  <a:gd name="T24" fmla="*/ 259 w 299"/>
                  <a:gd name="T25" fmla="*/ 196 h 196"/>
                  <a:gd name="T26" fmla="*/ 289 w 299"/>
                  <a:gd name="T27" fmla="*/ 193 h 196"/>
                  <a:gd name="T28" fmla="*/ 296 w 299"/>
                  <a:gd name="T29" fmla="*/ 172 h 196"/>
                  <a:gd name="T30" fmla="*/ 299 w 299"/>
                  <a:gd name="T31" fmla="*/ 144 h 196"/>
                  <a:gd name="T32" fmla="*/ 274 w 299"/>
                  <a:gd name="T33" fmla="*/ 141 h 196"/>
                  <a:gd name="T34" fmla="*/ 253 w 299"/>
                  <a:gd name="T35" fmla="*/ 154 h 196"/>
                  <a:gd name="T36" fmla="*/ 230 w 299"/>
                  <a:gd name="T37" fmla="*/ 151 h 196"/>
                  <a:gd name="T38" fmla="*/ 186 w 299"/>
                  <a:gd name="T39" fmla="*/ 136 h 196"/>
                  <a:gd name="T40" fmla="*/ 147 w 299"/>
                  <a:gd name="T41" fmla="*/ 107 h 196"/>
                  <a:gd name="T42" fmla="*/ 120 w 299"/>
                  <a:gd name="T43" fmla="*/ 93 h 196"/>
                  <a:gd name="T44" fmla="*/ 80 w 299"/>
                  <a:gd name="T45" fmla="*/ 66 h 196"/>
                  <a:gd name="T46" fmla="*/ 58 w 299"/>
                  <a:gd name="T47" fmla="*/ 42 h 196"/>
                  <a:gd name="T48" fmla="*/ 53 w 299"/>
                  <a:gd name="T49" fmla="*/ 3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9" h="196">
                    <a:moveTo>
                      <a:pt x="53" y="31"/>
                    </a:moveTo>
                    <a:lnTo>
                      <a:pt x="32" y="9"/>
                    </a:lnTo>
                    <a:lnTo>
                      <a:pt x="16" y="0"/>
                    </a:lnTo>
                    <a:lnTo>
                      <a:pt x="4" y="1"/>
                    </a:lnTo>
                    <a:lnTo>
                      <a:pt x="0" y="18"/>
                    </a:lnTo>
                    <a:lnTo>
                      <a:pt x="9" y="38"/>
                    </a:lnTo>
                    <a:lnTo>
                      <a:pt x="36" y="55"/>
                    </a:lnTo>
                    <a:lnTo>
                      <a:pt x="84" y="83"/>
                    </a:lnTo>
                    <a:lnTo>
                      <a:pt x="136" y="124"/>
                    </a:lnTo>
                    <a:lnTo>
                      <a:pt x="188" y="147"/>
                    </a:lnTo>
                    <a:lnTo>
                      <a:pt x="219" y="163"/>
                    </a:lnTo>
                    <a:lnTo>
                      <a:pt x="241" y="187"/>
                    </a:lnTo>
                    <a:lnTo>
                      <a:pt x="259" y="196"/>
                    </a:lnTo>
                    <a:lnTo>
                      <a:pt x="289" y="193"/>
                    </a:lnTo>
                    <a:lnTo>
                      <a:pt x="296" y="172"/>
                    </a:lnTo>
                    <a:lnTo>
                      <a:pt x="299" y="144"/>
                    </a:lnTo>
                    <a:lnTo>
                      <a:pt x="274" y="141"/>
                    </a:lnTo>
                    <a:lnTo>
                      <a:pt x="253" y="154"/>
                    </a:lnTo>
                    <a:lnTo>
                      <a:pt x="230" y="151"/>
                    </a:lnTo>
                    <a:lnTo>
                      <a:pt x="186" y="136"/>
                    </a:lnTo>
                    <a:lnTo>
                      <a:pt x="147" y="107"/>
                    </a:lnTo>
                    <a:lnTo>
                      <a:pt x="120" y="93"/>
                    </a:lnTo>
                    <a:lnTo>
                      <a:pt x="80" y="66"/>
                    </a:lnTo>
                    <a:lnTo>
                      <a:pt x="58" y="42"/>
                    </a:lnTo>
                    <a:lnTo>
                      <a:pt x="53" y="31"/>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n-GB" dirty="0"/>
              </a:p>
            </p:txBody>
          </p:sp>
        </p:grpSp>
      </p:grpSp>
      <p:sp>
        <p:nvSpPr>
          <p:cNvPr id="2" name="Titel 1"/>
          <p:cNvSpPr>
            <a:spLocks noGrp="1"/>
          </p:cNvSpPr>
          <p:nvPr>
            <p:ph type="title"/>
          </p:nvPr>
        </p:nvSpPr>
        <p:spPr>
          <a:xfrm>
            <a:off x="0" y="0"/>
            <a:ext cx="7355542" cy="981635"/>
          </a:xfrm>
        </p:spPr>
        <p:txBody>
          <a:bodyPr/>
          <a:lstStyle/>
          <a:p>
            <a:r>
              <a:rPr lang="en-GB" sz="2600" dirty="0" smtClean="0"/>
              <a:t>The algorithm calculating spot prices</a:t>
            </a:r>
            <a:br>
              <a:rPr lang="en-GB" sz="2600" dirty="0" smtClean="0"/>
            </a:br>
            <a:r>
              <a:rPr lang="en-GB" sz="2600" dirty="0" smtClean="0"/>
              <a:t>and market coupling flows</a:t>
            </a:r>
            <a:endParaRPr lang="en-GB" sz="2600" dirty="0"/>
          </a:p>
        </p:txBody>
      </p:sp>
      <p:sp>
        <p:nvSpPr>
          <p:cNvPr id="3" name="Tekstfelt 2"/>
          <p:cNvSpPr txBox="1"/>
          <p:nvPr/>
        </p:nvSpPr>
        <p:spPr>
          <a:xfrm>
            <a:off x="-62771" y="874059"/>
            <a:ext cx="10025501" cy="707886"/>
          </a:xfrm>
          <a:prstGeom prst="rect">
            <a:avLst/>
          </a:prstGeom>
          <a:noFill/>
        </p:spPr>
        <p:txBody>
          <a:bodyPr wrap="none" rtlCol="0">
            <a:spAutoFit/>
          </a:bodyPr>
          <a:lstStyle/>
          <a:p>
            <a:pPr algn="ctr"/>
            <a:r>
              <a:rPr lang="en-GB" dirty="0" smtClean="0"/>
              <a:t>The requirement at the previous slide means the algorithm must sit</a:t>
            </a:r>
          </a:p>
          <a:p>
            <a:pPr algn="ctr"/>
            <a:r>
              <a:rPr lang="en-GB" dirty="0" smtClean="0"/>
              <a:t>at the intersection between </a:t>
            </a:r>
            <a:r>
              <a:rPr lang="en-GB" dirty="0" smtClean="0">
                <a:solidFill>
                  <a:srgbClr val="FF0000"/>
                </a:solidFill>
              </a:rPr>
              <a:t>market economy</a:t>
            </a:r>
            <a:r>
              <a:rPr lang="en-GB" dirty="0" smtClean="0"/>
              <a:t> and </a:t>
            </a:r>
            <a:r>
              <a:rPr lang="en-GB" dirty="0" smtClean="0">
                <a:solidFill>
                  <a:srgbClr val="0033CC"/>
                </a:solidFill>
              </a:rPr>
              <a:t>computer science</a:t>
            </a:r>
            <a:endParaRPr lang="en-GB" dirty="0">
              <a:solidFill>
                <a:srgbClr val="0033CC"/>
              </a:solidFill>
            </a:endParaRPr>
          </a:p>
        </p:txBody>
      </p:sp>
      <p:grpSp>
        <p:nvGrpSpPr>
          <p:cNvPr id="66" name="Gruppe 65"/>
          <p:cNvGrpSpPr/>
          <p:nvPr/>
        </p:nvGrpSpPr>
        <p:grpSpPr>
          <a:xfrm>
            <a:off x="4809356" y="1654095"/>
            <a:ext cx="4558950" cy="5148820"/>
            <a:chOff x="4809356" y="1654095"/>
            <a:chExt cx="4558950" cy="5148820"/>
          </a:xfrm>
        </p:grpSpPr>
        <p:grpSp>
          <p:nvGrpSpPr>
            <p:cNvPr id="19" name="Gruppe 18"/>
            <p:cNvGrpSpPr>
              <a:grpSpLocks noChangeAspect="1"/>
            </p:cNvGrpSpPr>
            <p:nvPr/>
          </p:nvGrpSpPr>
          <p:grpSpPr>
            <a:xfrm>
              <a:off x="5028416" y="1654095"/>
              <a:ext cx="704338" cy="999659"/>
              <a:chOff x="6609910" y="2351729"/>
              <a:chExt cx="1284728" cy="1823397"/>
            </a:xfrm>
          </p:grpSpPr>
          <p:grpSp>
            <p:nvGrpSpPr>
              <p:cNvPr id="20" name="Gruppe 19"/>
              <p:cNvGrpSpPr/>
              <p:nvPr/>
            </p:nvGrpSpPr>
            <p:grpSpPr>
              <a:xfrm flipH="1">
                <a:off x="6609910" y="2351729"/>
                <a:ext cx="1096962" cy="1171576"/>
                <a:chOff x="4389438" y="2071688"/>
                <a:chExt cx="1096962" cy="1171576"/>
              </a:xfrm>
            </p:grpSpPr>
            <p:sp>
              <p:nvSpPr>
                <p:cNvPr id="45" name="Freeform 36"/>
                <p:cNvSpPr>
                  <a:spLocks/>
                </p:cNvSpPr>
                <p:nvPr/>
              </p:nvSpPr>
              <p:spPr bwMode="auto">
                <a:xfrm>
                  <a:off x="4408488" y="2081213"/>
                  <a:ext cx="1071562" cy="1149350"/>
                </a:xfrm>
                <a:custGeom>
                  <a:avLst/>
                  <a:gdLst>
                    <a:gd name="T0" fmla="*/ 139 w 675"/>
                    <a:gd name="T1" fmla="*/ 439 h 724"/>
                    <a:gd name="T2" fmla="*/ 82 w 675"/>
                    <a:gd name="T3" fmla="*/ 476 h 724"/>
                    <a:gd name="T4" fmla="*/ 11 w 675"/>
                    <a:gd name="T5" fmla="*/ 522 h 724"/>
                    <a:gd name="T6" fmla="*/ 3 w 675"/>
                    <a:gd name="T7" fmla="*/ 569 h 724"/>
                    <a:gd name="T8" fmla="*/ 0 w 675"/>
                    <a:gd name="T9" fmla="*/ 657 h 724"/>
                    <a:gd name="T10" fmla="*/ 106 w 675"/>
                    <a:gd name="T11" fmla="*/ 669 h 724"/>
                    <a:gd name="T12" fmla="*/ 226 w 675"/>
                    <a:gd name="T13" fmla="*/ 675 h 724"/>
                    <a:gd name="T14" fmla="*/ 404 w 675"/>
                    <a:gd name="T15" fmla="*/ 700 h 724"/>
                    <a:gd name="T16" fmla="*/ 535 w 675"/>
                    <a:gd name="T17" fmla="*/ 724 h 724"/>
                    <a:gd name="T18" fmla="*/ 595 w 675"/>
                    <a:gd name="T19" fmla="*/ 647 h 724"/>
                    <a:gd name="T20" fmla="*/ 675 w 675"/>
                    <a:gd name="T21" fmla="*/ 489 h 724"/>
                    <a:gd name="T22" fmla="*/ 673 w 675"/>
                    <a:gd name="T23" fmla="*/ 438 h 724"/>
                    <a:gd name="T24" fmla="*/ 655 w 675"/>
                    <a:gd name="T25" fmla="*/ 415 h 724"/>
                    <a:gd name="T26" fmla="*/ 595 w 675"/>
                    <a:gd name="T27" fmla="*/ 409 h 724"/>
                    <a:gd name="T28" fmla="*/ 644 w 675"/>
                    <a:gd name="T29" fmla="*/ 287 h 724"/>
                    <a:gd name="T30" fmla="*/ 654 w 675"/>
                    <a:gd name="T31" fmla="*/ 249 h 724"/>
                    <a:gd name="T32" fmla="*/ 655 w 675"/>
                    <a:gd name="T33" fmla="*/ 149 h 724"/>
                    <a:gd name="T34" fmla="*/ 652 w 675"/>
                    <a:gd name="T35" fmla="*/ 75 h 724"/>
                    <a:gd name="T36" fmla="*/ 634 w 675"/>
                    <a:gd name="T37" fmla="*/ 38 h 724"/>
                    <a:gd name="T38" fmla="*/ 614 w 675"/>
                    <a:gd name="T39" fmla="*/ 36 h 724"/>
                    <a:gd name="T40" fmla="*/ 566 w 675"/>
                    <a:gd name="T41" fmla="*/ 36 h 724"/>
                    <a:gd name="T42" fmla="*/ 488 w 675"/>
                    <a:gd name="T43" fmla="*/ 27 h 724"/>
                    <a:gd name="T44" fmla="*/ 438 w 675"/>
                    <a:gd name="T45" fmla="*/ 12 h 724"/>
                    <a:gd name="T46" fmla="*/ 384 w 675"/>
                    <a:gd name="T47" fmla="*/ 0 h 724"/>
                    <a:gd name="T48" fmla="*/ 363 w 675"/>
                    <a:gd name="T49" fmla="*/ 3 h 724"/>
                    <a:gd name="T50" fmla="*/ 312 w 675"/>
                    <a:gd name="T51" fmla="*/ 16 h 724"/>
                    <a:gd name="T52" fmla="*/ 241 w 675"/>
                    <a:gd name="T53" fmla="*/ 24 h 724"/>
                    <a:gd name="T54" fmla="*/ 148 w 675"/>
                    <a:gd name="T55" fmla="*/ 40 h 724"/>
                    <a:gd name="T56" fmla="*/ 112 w 675"/>
                    <a:gd name="T57" fmla="*/ 55 h 724"/>
                    <a:gd name="T58" fmla="*/ 77 w 675"/>
                    <a:gd name="T59" fmla="*/ 83 h 724"/>
                    <a:gd name="T60" fmla="*/ 63 w 675"/>
                    <a:gd name="T61" fmla="*/ 130 h 724"/>
                    <a:gd name="T62" fmla="*/ 51 w 675"/>
                    <a:gd name="T63" fmla="*/ 210 h 724"/>
                    <a:gd name="T64" fmla="*/ 39 w 675"/>
                    <a:gd name="T65" fmla="*/ 305 h 724"/>
                    <a:gd name="T66" fmla="*/ 37 w 675"/>
                    <a:gd name="T67" fmla="*/ 362 h 724"/>
                    <a:gd name="T68" fmla="*/ 45 w 675"/>
                    <a:gd name="T69" fmla="*/ 396 h 724"/>
                    <a:gd name="T70" fmla="*/ 62 w 675"/>
                    <a:gd name="T71" fmla="*/ 417 h 724"/>
                    <a:gd name="T72" fmla="*/ 85 w 675"/>
                    <a:gd name="T73" fmla="*/ 427 h 724"/>
                    <a:gd name="T74" fmla="*/ 139 w 675"/>
                    <a:gd name="T75" fmla="*/ 439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5" h="724">
                      <a:moveTo>
                        <a:pt x="139" y="439"/>
                      </a:moveTo>
                      <a:lnTo>
                        <a:pt x="82" y="476"/>
                      </a:lnTo>
                      <a:lnTo>
                        <a:pt x="11" y="522"/>
                      </a:lnTo>
                      <a:lnTo>
                        <a:pt x="3" y="569"/>
                      </a:lnTo>
                      <a:lnTo>
                        <a:pt x="0" y="657"/>
                      </a:lnTo>
                      <a:lnTo>
                        <a:pt x="106" y="669"/>
                      </a:lnTo>
                      <a:lnTo>
                        <a:pt x="226" y="675"/>
                      </a:lnTo>
                      <a:lnTo>
                        <a:pt x="404" y="700"/>
                      </a:lnTo>
                      <a:lnTo>
                        <a:pt x="535" y="724"/>
                      </a:lnTo>
                      <a:lnTo>
                        <a:pt x="595" y="647"/>
                      </a:lnTo>
                      <a:lnTo>
                        <a:pt x="675" y="489"/>
                      </a:lnTo>
                      <a:lnTo>
                        <a:pt x="673" y="438"/>
                      </a:lnTo>
                      <a:lnTo>
                        <a:pt x="655" y="415"/>
                      </a:lnTo>
                      <a:lnTo>
                        <a:pt x="595" y="409"/>
                      </a:lnTo>
                      <a:lnTo>
                        <a:pt x="644" y="287"/>
                      </a:lnTo>
                      <a:lnTo>
                        <a:pt x="654" y="249"/>
                      </a:lnTo>
                      <a:lnTo>
                        <a:pt x="655" y="149"/>
                      </a:lnTo>
                      <a:lnTo>
                        <a:pt x="652" y="75"/>
                      </a:lnTo>
                      <a:lnTo>
                        <a:pt x="634" y="38"/>
                      </a:lnTo>
                      <a:lnTo>
                        <a:pt x="614" y="36"/>
                      </a:lnTo>
                      <a:lnTo>
                        <a:pt x="566" y="36"/>
                      </a:lnTo>
                      <a:lnTo>
                        <a:pt x="488" y="27"/>
                      </a:lnTo>
                      <a:lnTo>
                        <a:pt x="438" y="12"/>
                      </a:lnTo>
                      <a:lnTo>
                        <a:pt x="384" y="0"/>
                      </a:lnTo>
                      <a:lnTo>
                        <a:pt x="363" y="3"/>
                      </a:lnTo>
                      <a:lnTo>
                        <a:pt x="312" y="16"/>
                      </a:lnTo>
                      <a:lnTo>
                        <a:pt x="241" y="24"/>
                      </a:lnTo>
                      <a:lnTo>
                        <a:pt x="148" y="40"/>
                      </a:lnTo>
                      <a:lnTo>
                        <a:pt x="112" y="55"/>
                      </a:lnTo>
                      <a:lnTo>
                        <a:pt x="77" y="83"/>
                      </a:lnTo>
                      <a:lnTo>
                        <a:pt x="63" y="130"/>
                      </a:lnTo>
                      <a:lnTo>
                        <a:pt x="51" y="210"/>
                      </a:lnTo>
                      <a:lnTo>
                        <a:pt x="39" y="305"/>
                      </a:lnTo>
                      <a:lnTo>
                        <a:pt x="37" y="362"/>
                      </a:lnTo>
                      <a:lnTo>
                        <a:pt x="45" y="396"/>
                      </a:lnTo>
                      <a:lnTo>
                        <a:pt x="62" y="417"/>
                      </a:lnTo>
                      <a:lnTo>
                        <a:pt x="85" y="427"/>
                      </a:lnTo>
                      <a:lnTo>
                        <a:pt x="139" y="439"/>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6" name="Freeform 37"/>
                <p:cNvSpPr>
                  <a:spLocks/>
                </p:cNvSpPr>
                <p:nvPr/>
              </p:nvSpPr>
              <p:spPr bwMode="auto">
                <a:xfrm>
                  <a:off x="4573588" y="2239963"/>
                  <a:ext cx="595312" cy="533400"/>
                </a:xfrm>
                <a:custGeom>
                  <a:avLst/>
                  <a:gdLst>
                    <a:gd name="T0" fmla="*/ 18 w 375"/>
                    <a:gd name="T1" fmla="*/ 69 h 336"/>
                    <a:gd name="T2" fmla="*/ 31 w 375"/>
                    <a:gd name="T3" fmla="*/ 16 h 336"/>
                    <a:gd name="T4" fmla="*/ 42 w 375"/>
                    <a:gd name="T5" fmla="*/ 2 h 336"/>
                    <a:gd name="T6" fmla="*/ 65 w 375"/>
                    <a:gd name="T7" fmla="*/ 0 h 336"/>
                    <a:gd name="T8" fmla="*/ 161 w 375"/>
                    <a:gd name="T9" fmla="*/ 12 h 336"/>
                    <a:gd name="T10" fmla="*/ 278 w 375"/>
                    <a:gd name="T11" fmla="*/ 29 h 336"/>
                    <a:gd name="T12" fmla="*/ 346 w 375"/>
                    <a:gd name="T13" fmla="*/ 41 h 336"/>
                    <a:gd name="T14" fmla="*/ 361 w 375"/>
                    <a:gd name="T15" fmla="*/ 54 h 336"/>
                    <a:gd name="T16" fmla="*/ 369 w 375"/>
                    <a:gd name="T17" fmla="*/ 77 h 336"/>
                    <a:gd name="T18" fmla="*/ 373 w 375"/>
                    <a:gd name="T19" fmla="*/ 164 h 336"/>
                    <a:gd name="T20" fmla="*/ 375 w 375"/>
                    <a:gd name="T21" fmla="*/ 261 h 336"/>
                    <a:gd name="T22" fmla="*/ 369 w 375"/>
                    <a:gd name="T23" fmla="*/ 323 h 336"/>
                    <a:gd name="T24" fmla="*/ 361 w 375"/>
                    <a:gd name="T25" fmla="*/ 333 h 336"/>
                    <a:gd name="T26" fmla="*/ 339 w 375"/>
                    <a:gd name="T27" fmla="*/ 336 h 336"/>
                    <a:gd name="T28" fmla="*/ 239 w 375"/>
                    <a:gd name="T29" fmla="*/ 318 h 336"/>
                    <a:gd name="T30" fmla="*/ 88 w 375"/>
                    <a:gd name="T31" fmla="*/ 287 h 336"/>
                    <a:gd name="T32" fmla="*/ 12 w 375"/>
                    <a:gd name="T33" fmla="*/ 266 h 336"/>
                    <a:gd name="T34" fmla="*/ 2 w 375"/>
                    <a:gd name="T35" fmla="*/ 250 h 336"/>
                    <a:gd name="T36" fmla="*/ 0 w 375"/>
                    <a:gd name="T37" fmla="*/ 217 h 336"/>
                    <a:gd name="T38" fmla="*/ 5 w 375"/>
                    <a:gd name="T39" fmla="*/ 142 h 336"/>
                    <a:gd name="T40" fmla="*/ 18 w 375"/>
                    <a:gd name="T41" fmla="*/ 69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5" h="336">
                      <a:moveTo>
                        <a:pt x="18" y="69"/>
                      </a:moveTo>
                      <a:lnTo>
                        <a:pt x="31" y="16"/>
                      </a:lnTo>
                      <a:lnTo>
                        <a:pt x="42" y="2"/>
                      </a:lnTo>
                      <a:lnTo>
                        <a:pt x="65" y="0"/>
                      </a:lnTo>
                      <a:lnTo>
                        <a:pt x="161" y="12"/>
                      </a:lnTo>
                      <a:lnTo>
                        <a:pt x="278" y="29"/>
                      </a:lnTo>
                      <a:lnTo>
                        <a:pt x="346" y="41"/>
                      </a:lnTo>
                      <a:lnTo>
                        <a:pt x="361" y="54"/>
                      </a:lnTo>
                      <a:lnTo>
                        <a:pt x="369" y="77"/>
                      </a:lnTo>
                      <a:lnTo>
                        <a:pt x="373" y="164"/>
                      </a:lnTo>
                      <a:lnTo>
                        <a:pt x="375" y="261"/>
                      </a:lnTo>
                      <a:lnTo>
                        <a:pt x="369" y="323"/>
                      </a:lnTo>
                      <a:lnTo>
                        <a:pt x="361" y="333"/>
                      </a:lnTo>
                      <a:lnTo>
                        <a:pt x="339" y="336"/>
                      </a:lnTo>
                      <a:lnTo>
                        <a:pt x="239" y="318"/>
                      </a:lnTo>
                      <a:lnTo>
                        <a:pt x="88" y="287"/>
                      </a:lnTo>
                      <a:lnTo>
                        <a:pt x="12" y="266"/>
                      </a:lnTo>
                      <a:lnTo>
                        <a:pt x="2" y="250"/>
                      </a:lnTo>
                      <a:lnTo>
                        <a:pt x="0" y="217"/>
                      </a:lnTo>
                      <a:lnTo>
                        <a:pt x="5" y="142"/>
                      </a:lnTo>
                      <a:lnTo>
                        <a:pt x="18" y="69"/>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7" name="Freeform 38"/>
                <p:cNvSpPr>
                  <a:spLocks/>
                </p:cNvSpPr>
                <p:nvPr/>
              </p:nvSpPr>
              <p:spPr bwMode="auto">
                <a:xfrm>
                  <a:off x="4389438" y="2724151"/>
                  <a:ext cx="1096962" cy="519113"/>
                </a:xfrm>
                <a:custGeom>
                  <a:avLst/>
                  <a:gdLst>
                    <a:gd name="T0" fmla="*/ 11 w 691"/>
                    <a:gd name="T1" fmla="*/ 114 h 327"/>
                    <a:gd name="T2" fmla="*/ 104 w 691"/>
                    <a:gd name="T3" fmla="*/ 57 h 327"/>
                    <a:gd name="T4" fmla="*/ 104 w 691"/>
                    <a:gd name="T5" fmla="*/ 73 h 327"/>
                    <a:gd name="T6" fmla="*/ 41 w 691"/>
                    <a:gd name="T7" fmla="*/ 115 h 327"/>
                    <a:gd name="T8" fmla="*/ 139 w 691"/>
                    <a:gd name="T9" fmla="*/ 126 h 327"/>
                    <a:gd name="T10" fmla="*/ 345 w 691"/>
                    <a:gd name="T11" fmla="*/ 161 h 327"/>
                    <a:gd name="T12" fmla="*/ 455 w 691"/>
                    <a:gd name="T13" fmla="*/ 170 h 327"/>
                    <a:gd name="T14" fmla="*/ 525 w 691"/>
                    <a:gd name="T15" fmla="*/ 168 h 327"/>
                    <a:gd name="T16" fmla="*/ 545 w 691"/>
                    <a:gd name="T17" fmla="*/ 165 h 327"/>
                    <a:gd name="T18" fmla="*/ 651 w 691"/>
                    <a:gd name="T19" fmla="*/ 16 h 327"/>
                    <a:gd name="T20" fmla="*/ 615 w 691"/>
                    <a:gd name="T21" fmla="*/ 0 h 327"/>
                    <a:gd name="T22" fmla="*/ 671 w 691"/>
                    <a:gd name="T23" fmla="*/ 0 h 327"/>
                    <a:gd name="T24" fmla="*/ 691 w 691"/>
                    <a:gd name="T25" fmla="*/ 21 h 327"/>
                    <a:gd name="T26" fmla="*/ 690 w 691"/>
                    <a:gd name="T27" fmla="*/ 82 h 327"/>
                    <a:gd name="T28" fmla="*/ 666 w 691"/>
                    <a:gd name="T29" fmla="*/ 129 h 327"/>
                    <a:gd name="T30" fmla="*/ 589 w 691"/>
                    <a:gd name="T31" fmla="*/ 279 h 327"/>
                    <a:gd name="T32" fmla="*/ 556 w 691"/>
                    <a:gd name="T33" fmla="*/ 324 h 327"/>
                    <a:gd name="T34" fmla="*/ 533 w 691"/>
                    <a:gd name="T35" fmla="*/ 327 h 327"/>
                    <a:gd name="T36" fmla="*/ 367 w 691"/>
                    <a:gd name="T37" fmla="*/ 297 h 327"/>
                    <a:gd name="T38" fmla="*/ 192 w 691"/>
                    <a:gd name="T39" fmla="*/ 273 h 327"/>
                    <a:gd name="T40" fmla="*/ 26 w 691"/>
                    <a:gd name="T41" fmla="*/ 259 h 327"/>
                    <a:gd name="T42" fmla="*/ 0 w 691"/>
                    <a:gd name="T43" fmla="*/ 257 h 327"/>
                    <a:gd name="T44" fmla="*/ 5 w 691"/>
                    <a:gd name="T45" fmla="*/ 210 h 327"/>
                    <a:gd name="T46" fmla="*/ 9 w 691"/>
                    <a:gd name="T47" fmla="*/ 163 h 327"/>
                    <a:gd name="T48" fmla="*/ 12 w 691"/>
                    <a:gd name="T49" fmla="*/ 138 h 327"/>
                    <a:gd name="T50" fmla="*/ 23 w 691"/>
                    <a:gd name="T51" fmla="*/ 156 h 327"/>
                    <a:gd name="T52" fmla="*/ 20 w 691"/>
                    <a:gd name="T53" fmla="*/ 195 h 327"/>
                    <a:gd name="T54" fmla="*/ 20 w 691"/>
                    <a:gd name="T55" fmla="*/ 234 h 327"/>
                    <a:gd name="T56" fmla="*/ 65 w 691"/>
                    <a:gd name="T57" fmla="*/ 249 h 327"/>
                    <a:gd name="T58" fmla="*/ 175 w 691"/>
                    <a:gd name="T59" fmla="*/ 256 h 327"/>
                    <a:gd name="T60" fmla="*/ 269 w 691"/>
                    <a:gd name="T61" fmla="*/ 263 h 327"/>
                    <a:gd name="T62" fmla="*/ 346 w 691"/>
                    <a:gd name="T63" fmla="*/ 276 h 327"/>
                    <a:gd name="T64" fmla="*/ 461 w 691"/>
                    <a:gd name="T65" fmla="*/ 294 h 327"/>
                    <a:gd name="T66" fmla="*/ 534 w 691"/>
                    <a:gd name="T67" fmla="*/ 305 h 327"/>
                    <a:gd name="T68" fmla="*/ 540 w 691"/>
                    <a:gd name="T69" fmla="*/ 285 h 327"/>
                    <a:gd name="T70" fmla="*/ 540 w 691"/>
                    <a:gd name="T71" fmla="*/ 238 h 327"/>
                    <a:gd name="T72" fmla="*/ 542 w 691"/>
                    <a:gd name="T73" fmla="*/ 187 h 327"/>
                    <a:gd name="T74" fmla="*/ 550 w 691"/>
                    <a:gd name="T75" fmla="*/ 201 h 327"/>
                    <a:gd name="T76" fmla="*/ 551 w 691"/>
                    <a:gd name="T77" fmla="*/ 258 h 327"/>
                    <a:gd name="T78" fmla="*/ 557 w 691"/>
                    <a:gd name="T79" fmla="*/ 288 h 327"/>
                    <a:gd name="T80" fmla="*/ 572 w 691"/>
                    <a:gd name="T81" fmla="*/ 275 h 327"/>
                    <a:gd name="T82" fmla="*/ 600 w 691"/>
                    <a:gd name="T83" fmla="*/ 223 h 327"/>
                    <a:gd name="T84" fmla="*/ 641 w 691"/>
                    <a:gd name="T85" fmla="*/ 150 h 327"/>
                    <a:gd name="T86" fmla="*/ 672 w 691"/>
                    <a:gd name="T87" fmla="*/ 90 h 327"/>
                    <a:gd name="T88" fmla="*/ 679 w 691"/>
                    <a:gd name="T89" fmla="*/ 72 h 327"/>
                    <a:gd name="T90" fmla="*/ 675 w 691"/>
                    <a:gd name="T91" fmla="*/ 27 h 327"/>
                    <a:gd name="T92" fmla="*/ 665 w 691"/>
                    <a:gd name="T93" fmla="*/ 21 h 327"/>
                    <a:gd name="T94" fmla="*/ 635 w 691"/>
                    <a:gd name="T95" fmla="*/ 70 h 327"/>
                    <a:gd name="T96" fmla="*/ 586 w 691"/>
                    <a:gd name="T97" fmla="*/ 132 h 327"/>
                    <a:gd name="T98" fmla="*/ 548 w 691"/>
                    <a:gd name="T99" fmla="*/ 181 h 327"/>
                    <a:gd name="T100" fmla="*/ 519 w 691"/>
                    <a:gd name="T101" fmla="*/ 185 h 327"/>
                    <a:gd name="T102" fmla="*/ 419 w 691"/>
                    <a:gd name="T103" fmla="*/ 182 h 327"/>
                    <a:gd name="T104" fmla="*/ 297 w 691"/>
                    <a:gd name="T105" fmla="*/ 170 h 327"/>
                    <a:gd name="T106" fmla="*/ 182 w 691"/>
                    <a:gd name="T107" fmla="*/ 152 h 327"/>
                    <a:gd name="T108" fmla="*/ 50 w 691"/>
                    <a:gd name="T109" fmla="*/ 131 h 327"/>
                    <a:gd name="T110" fmla="*/ 11 w 691"/>
                    <a:gd name="T111" fmla="*/ 114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1" h="327">
                      <a:moveTo>
                        <a:pt x="11" y="114"/>
                      </a:moveTo>
                      <a:lnTo>
                        <a:pt x="104" y="57"/>
                      </a:lnTo>
                      <a:lnTo>
                        <a:pt x="104" y="73"/>
                      </a:lnTo>
                      <a:lnTo>
                        <a:pt x="41" y="115"/>
                      </a:lnTo>
                      <a:lnTo>
                        <a:pt x="139" y="126"/>
                      </a:lnTo>
                      <a:lnTo>
                        <a:pt x="345" y="161"/>
                      </a:lnTo>
                      <a:lnTo>
                        <a:pt x="455" y="170"/>
                      </a:lnTo>
                      <a:lnTo>
                        <a:pt x="525" y="168"/>
                      </a:lnTo>
                      <a:lnTo>
                        <a:pt x="545" y="165"/>
                      </a:lnTo>
                      <a:lnTo>
                        <a:pt x="651" y="16"/>
                      </a:lnTo>
                      <a:lnTo>
                        <a:pt x="615" y="0"/>
                      </a:lnTo>
                      <a:lnTo>
                        <a:pt x="671" y="0"/>
                      </a:lnTo>
                      <a:lnTo>
                        <a:pt x="691" y="21"/>
                      </a:lnTo>
                      <a:lnTo>
                        <a:pt x="690" y="82"/>
                      </a:lnTo>
                      <a:lnTo>
                        <a:pt x="666" y="129"/>
                      </a:lnTo>
                      <a:lnTo>
                        <a:pt x="589" y="279"/>
                      </a:lnTo>
                      <a:lnTo>
                        <a:pt x="556" y="324"/>
                      </a:lnTo>
                      <a:lnTo>
                        <a:pt x="533" y="327"/>
                      </a:lnTo>
                      <a:lnTo>
                        <a:pt x="367" y="297"/>
                      </a:lnTo>
                      <a:lnTo>
                        <a:pt x="192" y="273"/>
                      </a:lnTo>
                      <a:lnTo>
                        <a:pt x="26" y="259"/>
                      </a:lnTo>
                      <a:lnTo>
                        <a:pt x="0" y="257"/>
                      </a:lnTo>
                      <a:lnTo>
                        <a:pt x="5" y="210"/>
                      </a:lnTo>
                      <a:lnTo>
                        <a:pt x="9" y="163"/>
                      </a:lnTo>
                      <a:lnTo>
                        <a:pt x="12" y="138"/>
                      </a:lnTo>
                      <a:lnTo>
                        <a:pt x="23" y="156"/>
                      </a:lnTo>
                      <a:lnTo>
                        <a:pt x="20" y="195"/>
                      </a:lnTo>
                      <a:lnTo>
                        <a:pt x="20" y="234"/>
                      </a:lnTo>
                      <a:lnTo>
                        <a:pt x="65" y="249"/>
                      </a:lnTo>
                      <a:lnTo>
                        <a:pt x="175" y="256"/>
                      </a:lnTo>
                      <a:lnTo>
                        <a:pt x="269" y="263"/>
                      </a:lnTo>
                      <a:lnTo>
                        <a:pt x="346" y="276"/>
                      </a:lnTo>
                      <a:lnTo>
                        <a:pt x="461" y="294"/>
                      </a:lnTo>
                      <a:lnTo>
                        <a:pt x="534" y="305"/>
                      </a:lnTo>
                      <a:lnTo>
                        <a:pt x="540" y="285"/>
                      </a:lnTo>
                      <a:lnTo>
                        <a:pt x="540" y="238"/>
                      </a:lnTo>
                      <a:lnTo>
                        <a:pt x="542" y="187"/>
                      </a:lnTo>
                      <a:lnTo>
                        <a:pt x="550" y="201"/>
                      </a:lnTo>
                      <a:lnTo>
                        <a:pt x="551" y="258"/>
                      </a:lnTo>
                      <a:lnTo>
                        <a:pt x="557" y="288"/>
                      </a:lnTo>
                      <a:lnTo>
                        <a:pt x="572" y="275"/>
                      </a:lnTo>
                      <a:lnTo>
                        <a:pt x="600" y="223"/>
                      </a:lnTo>
                      <a:lnTo>
                        <a:pt x="641" y="150"/>
                      </a:lnTo>
                      <a:lnTo>
                        <a:pt x="672" y="90"/>
                      </a:lnTo>
                      <a:lnTo>
                        <a:pt x="679" y="72"/>
                      </a:lnTo>
                      <a:lnTo>
                        <a:pt x="675" y="27"/>
                      </a:lnTo>
                      <a:lnTo>
                        <a:pt x="665" y="21"/>
                      </a:lnTo>
                      <a:lnTo>
                        <a:pt x="635" y="70"/>
                      </a:lnTo>
                      <a:lnTo>
                        <a:pt x="586" y="132"/>
                      </a:lnTo>
                      <a:lnTo>
                        <a:pt x="548" y="181"/>
                      </a:lnTo>
                      <a:lnTo>
                        <a:pt x="519" y="185"/>
                      </a:lnTo>
                      <a:lnTo>
                        <a:pt x="419" y="182"/>
                      </a:lnTo>
                      <a:lnTo>
                        <a:pt x="297" y="170"/>
                      </a:lnTo>
                      <a:lnTo>
                        <a:pt x="182" y="152"/>
                      </a:lnTo>
                      <a:lnTo>
                        <a:pt x="50" y="131"/>
                      </a:lnTo>
                      <a:lnTo>
                        <a:pt x="11"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8" name="Freeform 39"/>
                <p:cNvSpPr>
                  <a:spLocks/>
                </p:cNvSpPr>
                <p:nvPr/>
              </p:nvSpPr>
              <p:spPr bwMode="auto">
                <a:xfrm>
                  <a:off x="4614863" y="2797176"/>
                  <a:ext cx="547687" cy="161925"/>
                </a:xfrm>
                <a:custGeom>
                  <a:avLst/>
                  <a:gdLst>
                    <a:gd name="T0" fmla="*/ 12 w 345"/>
                    <a:gd name="T1" fmla="*/ 10 h 102"/>
                    <a:gd name="T2" fmla="*/ 38 w 345"/>
                    <a:gd name="T3" fmla="*/ 0 h 102"/>
                    <a:gd name="T4" fmla="*/ 49 w 345"/>
                    <a:gd name="T5" fmla="*/ 5 h 102"/>
                    <a:gd name="T6" fmla="*/ 39 w 345"/>
                    <a:gd name="T7" fmla="*/ 22 h 102"/>
                    <a:gd name="T8" fmla="*/ 19 w 345"/>
                    <a:gd name="T9" fmla="*/ 29 h 102"/>
                    <a:gd name="T10" fmla="*/ 51 w 345"/>
                    <a:gd name="T11" fmla="*/ 51 h 102"/>
                    <a:gd name="T12" fmla="*/ 101 w 345"/>
                    <a:gd name="T13" fmla="*/ 62 h 102"/>
                    <a:gd name="T14" fmla="*/ 146 w 345"/>
                    <a:gd name="T15" fmla="*/ 65 h 102"/>
                    <a:gd name="T16" fmla="*/ 179 w 345"/>
                    <a:gd name="T17" fmla="*/ 68 h 102"/>
                    <a:gd name="T18" fmla="*/ 240 w 345"/>
                    <a:gd name="T19" fmla="*/ 71 h 102"/>
                    <a:gd name="T20" fmla="*/ 279 w 345"/>
                    <a:gd name="T21" fmla="*/ 74 h 102"/>
                    <a:gd name="T22" fmla="*/ 306 w 345"/>
                    <a:gd name="T23" fmla="*/ 71 h 102"/>
                    <a:gd name="T24" fmla="*/ 331 w 345"/>
                    <a:gd name="T25" fmla="*/ 60 h 102"/>
                    <a:gd name="T26" fmla="*/ 331 w 345"/>
                    <a:gd name="T27" fmla="*/ 49 h 102"/>
                    <a:gd name="T28" fmla="*/ 345 w 345"/>
                    <a:gd name="T29" fmla="*/ 55 h 102"/>
                    <a:gd name="T30" fmla="*/ 335 w 345"/>
                    <a:gd name="T31" fmla="*/ 91 h 102"/>
                    <a:gd name="T32" fmla="*/ 297 w 345"/>
                    <a:gd name="T33" fmla="*/ 102 h 102"/>
                    <a:gd name="T34" fmla="*/ 215 w 345"/>
                    <a:gd name="T35" fmla="*/ 93 h 102"/>
                    <a:gd name="T36" fmla="*/ 133 w 345"/>
                    <a:gd name="T37" fmla="*/ 88 h 102"/>
                    <a:gd name="T38" fmla="*/ 86 w 345"/>
                    <a:gd name="T39" fmla="*/ 86 h 102"/>
                    <a:gd name="T40" fmla="*/ 32 w 345"/>
                    <a:gd name="T41" fmla="*/ 63 h 102"/>
                    <a:gd name="T42" fmla="*/ 6 w 345"/>
                    <a:gd name="T43" fmla="*/ 50 h 102"/>
                    <a:gd name="T44" fmla="*/ 0 w 345"/>
                    <a:gd name="T45" fmla="*/ 27 h 102"/>
                    <a:gd name="T46" fmla="*/ 12 w 345"/>
                    <a:gd name="T47" fmla="*/ 1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5" h="102">
                      <a:moveTo>
                        <a:pt x="12" y="10"/>
                      </a:moveTo>
                      <a:lnTo>
                        <a:pt x="38" y="0"/>
                      </a:lnTo>
                      <a:lnTo>
                        <a:pt x="49" y="5"/>
                      </a:lnTo>
                      <a:lnTo>
                        <a:pt x="39" y="22"/>
                      </a:lnTo>
                      <a:lnTo>
                        <a:pt x="19" y="29"/>
                      </a:lnTo>
                      <a:lnTo>
                        <a:pt x="51" y="51"/>
                      </a:lnTo>
                      <a:lnTo>
                        <a:pt x="101" y="62"/>
                      </a:lnTo>
                      <a:lnTo>
                        <a:pt x="146" y="65"/>
                      </a:lnTo>
                      <a:lnTo>
                        <a:pt x="179" y="68"/>
                      </a:lnTo>
                      <a:lnTo>
                        <a:pt x="240" y="71"/>
                      </a:lnTo>
                      <a:lnTo>
                        <a:pt x="279" y="74"/>
                      </a:lnTo>
                      <a:lnTo>
                        <a:pt x="306" y="71"/>
                      </a:lnTo>
                      <a:lnTo>
                        <a:pt x="331" y="60"/>
                      </a:lnTo>
                      <a:lnTo>
                        <a:pt x="331" y="49"/>
                      </a:lnTo>
                      <a:lnTo>
                        <a:pt x="345" y="55"/>
                      </a:lnTo>
                      <a:lnTo>
                        <a:pt x="335" y="91"/>
                      </a:lnTo>
                      <a:lnTo>
                        <a:pt x="297" y="102"/>
                      </a:lnTo>
                      <a:lnTo>
                        <a:pt x="215" y="93"/>
                      </a:lnTo>
                      <a:lnTo>
                        <a:pt x="133" y="88"/>
                      </a:lnTo>
                      <a:lnTo>
                        <a:pt x="86" y="86"/>
                      </a:lnTo>
                      <a:lnTo>
                        <a:pt x="32" y="63"/>
                      </a:lnTo>
                      <a:lnTo>
                        <a:pt x="6" y="50"/>
                      </a:lnTo>
                      <a:lnTo>
                        <a:pt x="0" y="27"/>
                      </a:lnTo>
                      <a:lnTo>
                        <a:pt x="1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9" name="Freeform 40"/>
                <p:cNvSpPr>
                  <a:spLocks/>
                </p:cNvSpPr>
                <p:nvPr/>
              </p:nvSpPr>
              <p:spPr bwMode="auto">
                <a:xfrm>
                  <a:off x="4500563" y="2986088"/>
                  <a:ext cx="61912" cy="55563"/>
                </a:xfrm>
                <a:custGeom>
                  <a:avLst/>
                  <a:gdLst>
                    <a:gd name="T0" fmla="*/ 7 w 39"/>
                    <a:gd name="T1" fmla="*/ 0 h 35"/>
                    <a:gd name="T2" fmla="*/ 39 w 39"/>
                    <a:gd name="T3" fmla="*/ 4 h 35"/>
                    <a:gd name="T4" fmla="*/ 35 w 39"/>
                    <a:gd name="T5" fmla="*/ 35 h 35"/>
                    <a:gd name="T6" fmla="*/ 0 w 39"/>
                    <a:gd name="T7" fmla="*/ 30 h 35"/>
                    <a:gd name="T8" fmla="*/ 7 w 39"/>
                    <a:gd name="T9" fmla="*/ 0 h 35"/>
                  </a:gdLst>
                  <a:ahLst/>
                  <a:cxnLst>
                    <a:cxn ang="0">
                      <a:pos x="T0" y="T1"/>
                    </a:cxn>
                    <a:cxn ang="0">
                      <a:pos x="T2" y="T3"/>
                    </a:cxn>
                    <a:cxn ang="0">
                      <a:pos x="T4" y="T5"/>
                    </a:cxn>
                    <a:cxn ang="0">
                      <a:pos x="T6" y="T7"/>
                    </a:cxn>
                    <a:cxn ang="0">
                      <a:pos x="T8" y="T9"/>
                    </a:cxn>
                  </a:cxnLst>
                  <a:rect l="0" t="0" r="r" b="b"/>
                  <a:pathLst>
                    <a:path w="39" h="35">
                      <a:moveTo>
                        <a:pt x="7" y="0"/>
                      </a:moveTo>
                      <a:lnTo>
                        <a:pt x="39" y="4"/>
                      </a:lnTo>
                      <a:lnTo>
                        <a:pt x="35" y="35"/>
                      </a:lnTo>
                      <a:lnTo>
                        <a:pt x="0" y="30"/>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0" name="Freeform 41"/>
                <p:cNvSpPr>
                  <a:spLocks/>
                </p:cNvSpPr>
                <p:nvPr/>
              </p:nvSpPr>
              <p:spPr bwMode="auto">
                <a:xfrm>
                  <a:off x="4606925" y="2997201"/>
                  <a:ext cx="60325" cy="55563"/>
                </a:xfrm>
                <a:custGeom>
                  <a:avLst/>
                  <a:gdLst>
                    <a:gd name="T0" fmla="*/ 6 w 38"/>
                    <a:gd name="T1" fmla="*/ 0 h 35"/>
                    <a:gd name="T2" fmla="*/ 38 w 38"/>
                    <a:gd name="T3" fmla="*/ 4 h 35"/>
                    <a:gd name="T4" fmla="*/ 35 w 38"/>
                    <a:gd name="T5" fmla="*/ 35 h 35"/>
                    <a:gd name="T6" fmla="*/ 0 w 38"/>
                    <a:gd name="T7" fmla="*/ 29 h 35"/>
                    <a:gd name="T8" fmla="*/ 6 w 38"/>
                    <a:gd name="T9" fmla="*/ 0 h 35"/>
                  </a:gdLst>
                  <a:ahLst/>
                  <a:cxnLst>
                    <a:cxn ang="0">
                      <a:pos x="T0" y="T1"/>
                    </a:cxn>
                    <a:cxn ang="0">
                      <a:pos x="T2" y="T3"/>
                    </a:cxn>
                    <a:cxn ang="0">
                      <a:pos x="T4" y="T5"/>
                    </a:cxn>
                    <a:cxn ang="0">
                      <a:pos x="T6" y="T7"/>
                    </a:cxn>
                    <a:cxn ang="0">
                      <a:pos x="T8" y="T9"/>
                    </a:cxn>
                  </a:cxnLst>
                  <a:rect l="0" t="0" r="r" b="b"/>
                  <a:pathLst>
                    <a:path w="38" h="35">
                      <a:moveTo>
                        <a:pt x="6" y="0"/>
                      </a:moveTo>
                      <a:lnTo>
                        <a:pt x="38" y="4"/>
                      </a:lnTo>
                      <a:lnTo>
                        <a:pt x="35" y="35"/>
                      </a:lnTo>
                      <a:lnTo>
                        <a:pt x="0" y="29"/>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1" name="Freeform 42"/>
                <p:cNvSpPr>
                  <a:spLocks/>
                </p:cNvSpPr>
                <p:nvPr/>
              </p:nvSpPr>
              <p:spPr bwMode="auto">
                <a:xfrm>
                  <a:off x="4949825" y="3049588"/>
                  <a:ext cx="230187" cy="60325"/>
                </a:xfrm>
                <a:custGeom>
                  <a:avLst/>
                  <a:gdLst>
                    <a:gd name="T0" fmla="*/ 3 w 145"/>
                    <a:gd name="T1" fmla="*/ 0 h 38"/>
                    <a:gd name="T2" fmla="*/ 144 w 145"/>
                    <a:gd name="T3" fmla="*/ 14 h 38"/>
                    <a:gd name="T4" fmla="*/ 145 w 145"/>
                    <a:gd name="T5" fmla="*/ 38 h 38"/>
                    <a:gd name="T6" fmla="*/ 0 w 145"/>
                    <a:gd name="T7" fmla="*/ 25 h 38"/>
                    <a:gd name="T8" fmla="*/ 3 w 145"/>
                    <a:gd name="T9" fmla="*/ 0 h 38"/>
                  </a:gdLst>
                  <a:ahLst/>
                  <a:cxnLst>
                    <a:cxn ang="0">
                      <a:pos x="T0" y="T1"/>
                    </a:cxn>
                    <a:cxn ang="0">
                      <a:pos x="T2" y="T3"/>
                    </a:cxn>
                    <a:cxn ang="0">
                      <a:pos x="T4" y="T5"/>
                    </a:cxn>
                    <a:cxn ang="0">
                      <a:pos x="T6" y="T7"/>
                    </a:cxn>
                    <a:cxn ang="0">
                      <a:pos x="T8" y="T9"/>
                    </a:cxn>
                  </a:cxnLst>
                  <a:rect l="0" t="0" r="r" b="b"/>
                  <a:pathLst>
                    <a:path w="145" h="38">
                      <a:moveTo>
                        <a:pt x="3" y="0"/>
                      </a:moveTo>
                      <a:lnTo>
                        <a:pt x="144" y="14"/>
                      </a:lnTo>
                      <a:lnTo>
                        <a:pt x="145" y="38"/>
                      </a:lnTo>
                      <a:lnTo>
                        <a:pt x="0" y="25"/>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2" name="Freeform 43"/>
                <p:cNvSpPr>
                  <a:spLocks/>
                </p:cNvSpPr>
                <p:nvPr/>
              </p:nvSpPr>
              <p:spPr bwMode="auto">
                <a:xfrm>
                  <a:off x="4454525" y="2071688"/>
                  <a:ext cx="1008062" cy="784225"/>
                </a:xfrm>
                <a:custGeom>
                  <a:avLst/>
                  <a:gdLst>
                    <a:gd name="T0" fmla="*/ 35 w 635"/>
                    <a:gd name="T1" fmla="*/ 414 h 494"/>
                    <a:gd name="T2" fmla="*/ 21 w 635"/>
                    <a:gd name="T3" fmla="*/ 393 h 494"/>
                    <a:gd name="T4" fmla="*/ 15 w 635"/>
                    <a:gd name="T5" fmla="*/ 361 h 494"/>
                    <a:gd name="T6" fmla="*/ 23 w 635"/>
                    <a:gd name="T7" fmla="*/ 292 h 494"/>
                    <a:gd name="T8" fmla="*/ 40 w 635"/>
                    <a:gd name="T9" fmla="*/ 180 h 494"/>
                    <a:gd name="T10" fmla="*/ 56 w 635"/>
                    <a:gd name="T11" fmla="*/ 97 h 494"/>
                    <a:gd name="T12" fmla="*/ 70 w 635"/>
                    <a:gd name="T13" fmla="*/ 78 h 494"/>
                    <a:gd name="T14" fmla="*/ 92 w 635"/>
                    <a:gd name="T15" fmla="*/ 57 h 494"/>
                    <a:gd name="T16" fmla="*/ 141 w 635"/>
                    <a:gd name="T17" fmla="*/ 46 h 494"/>
                    <a:gd name="T18" fmla="*/ 224 w 635"/>
                    <a:gd name="T19" fmla="*/ 36 h 494"/>
                    <a:gd name="T20" fmla="*/ 293 w 635"/>
                    <a:gd name="T21" fmla="*/ 29 h 494"/>
                    <a:gd name="T22" fmla="*/ 325 w 635"/>
                    <a:gd name="T23" fmla="*/ 16 h 494"/>
                    <a:gd name="T24" fmla="*/ 378 w 635"/>
                    <a:gd name="T25" fmla="*/ 19 h 494"/>
                    <a:gd name="T26" fmla="*/ 470 w 635"/>
                    <a:gd name="T27" fmla="*/ 43 h 494"/>
                    <a:gd name="T28" fmla="*/ 547 w 635"/>
                    <a:gd name="T29" fmla="*/ 51 h 494"/>
                    <a:gd name="T30" fmla="*/ 581 w 635"/>
                    <a:gd name="T31" fmla="*/ 49 h 494"/>
                    <a:gd name="T32" fmla="*/ 607 w 635"/>
                    <a:gd name="T33" fmla="*/ 60 h 494"/>
                    <a:gd name="T34" fmla="*/ 617 w 635"/>
                    <a:gd name="T35" fmla="*/ 108 h 494"/>
                    <a:gd name="T36" fmla="*/ 616 w 635"/>
                    <a:gd name="T37" fmla="*/ 197 h 494"/>
                    <a:gd name="T38" fmla="*/ 616 w 635"/>
                    <a:gd name="T39" fmla="*/ 266 h 494"/>
                    <a:gd name="T40" fmla="*/ 606 w 635"/>
                    <a:gd name="T41" fmla="*/ 296 h 494"/>
                    <a:gd name="T42" fmla="*/ 573 w 635"/>
                    <a:gd name="T43" fmla="*/ 369 h 494"/>
                    <a:gd name="T44" fmla="*/ 534 w 635"/>
                    <a:gd name="T45" fmla="*/ 442 h 494"/>
                    <a:gd name="T46" fmla="*/ 511 w 635"/>
                    <a:gd name="T47" fmla="*/ 469 h 494"/>
                    <a:gd name="T48" fmla="*/ 498 w 635"/>
                    <a:gd name="T49" fmla="*/ 480 h 494"/>
                    <a:gd name="T50" fmla="*/ 513 w 635"/>
                    <a:gd name="T51" fmla="*/ 494 h 494"/>
                    <a:gd name="T52" fmla="*/ 538 w 635"/>
                    <a:gd name="T53" fmla="*/ 465 h 494"/>
                    <a:gd name="T54" fmla="*/ 575 w 635"/>
                    <a:gd name="T55" fmla="*/ 399 h 494"/>
                    <a:gd name="T56" fmla="*/ 610 w 635"/>
                    <a:gd name="T57" fmla="*/ 329 h 494"/>
                    <a:gd name="T58" fmla="*/ 622 w 635"/>
                    <a:gd name="T59" fmla="*/ 294 h 494"/>
                    <a:gd name="T60" fmla="*/ 629 w 635"/>
                    <a:gd name="T61" fmla="*/ 261 h 494"/>
                    <a:gd name="T62" fmla="*/ 632 w 635"/>
                    <a:gd name="T63" fmla="*/ 203 h 494"/>
                    <a:gd name="T64" fmla="*/ 635 w 635"/>
                    <a:gd name="T65" fmla="*/ 115 h 494"/>
                    <a:gd name="T66" fmla="*/ 626 w 635"/>
                    <a:gd name="T67" fmla="*/ 67 h 494"/>
                    <a:gd name="T68" fmla="*/ 613 w 635"/>
                    <a:gd name="T69" fmla="*/ 43 h 494"/>
                    <a:gd name="T70" fmla="*/ 589 w 635"/>
                    <a:gd name="T71" fmla="*/ 33 h 494"/>
                    <a:gd name="T72" fmla="*/ 557 w 635"/>
                    <a:gd name="T73" fmla="*/ 38 h 494"/>
                    <a:gd name="T74" fmla="*/ 508 w 635"/>
                    <a:gd name="T75" fmla="*/ 34 h 494"/>
                    <a:gd name="T76" fmla="*/ 448 w 635"/>
                    <a:gd name="T77" fmla="*/ 24 h 494"/>
                    <a:gd name="T78" fmla="*/ 386 w 635"/>
                    <a:gd name="T79" fmla="*/ 5 h 494"/>
                    <a:gd name="T80" fmla="*/ 344 w 635"/>
                    <a:gd name="T81" fmla="*/ 0 h 494"/>
                    <a:gd name="T82" fmla="*/ 322 w 635"/>
                    <a:gd name="T83" fmla="*/ 5 h 494"/>
                    <a:gd name="T84" fmla="*/ 269 w 635"/>
                    <a:gd name="T85" fmla="*/ 21 h 494"/>
                    <a:gd name="T86" fmla="*/ 176 w 635"/>
                    <a:gd name="T87" fmla="*/ 30 h 494"/>
                    <a:gd name="T88" fmla="*/ 83 w 635"/>
                    <a:gd name="T89" fmla="*/ 45 h 494"/>
                    <a:gd name="T90" fmla="*/ 54 w 635"/>
                    <a:gd name="T91" fmla="*/ 72 h 494"/>
                    <a:gd name="T92" fmla="*/ 33 w 635"/>
                    <a:gd name="T93" fmla="*/ 111 h 494"/>
                    <a:gd name="T94" fmla="*/ 18 w 635"/>
                    <a:gd name="T95" fmla="*/ 192 h 494"/>
                    <a:gd name="T96" fmla="*/ 9 w 635"/>
                    <a:gd name="T97" fmla="*/ 269 h 494"/>
                    <a:gd name="T98" fmla="*/ 0 w 635"/>
                    <a:gd name="T99" fmla="*/ 351 h 494"/>
                    <a:gd name="T100" fmla="*/ 7 w 635"/>
                    <a:gd name="T101" fmla="*/ 397 h 494"/>
                    <a:gd name="T102" fmla="*/ 18 w 635"/>
                    <a:gd name="T103" fmla="*/ 425 h 494"/>
                    <a:gd name="T104" fmla="*/ 41 w 635"/>
                    <a:gd name="T105" fmla="*/ 437 h 494"/>
                    <a:gd name="T106" fmla="*/ 54 w 635"/>
                    <a:gd name="T107" fmla="*/ 435 h 494"/>
                    <a:gd name="T108" fmla="*/ 35 w 635"/>
                    <a:gd name="T109" fmla="*/ 414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5" h="494">
                      <a:moveTo>
                        <a:pt x="35" y="414"/>
                      </a:moveTo>
                      <a:lnTo>
                        <a:pt x="21" y="393"/>
                      </a:lnTo>
                      <a:lnTo>
                        <a:pt x="15" y="361"/>
                      </a:lnTo>
                      <a:lnTo>
                        <a:pt x="23" y="292"/>
                      </a:lnTo>
                      <a:lnTo>
                        <a:pt x="40" y="180"/>
                      </a:lnTo>
                      <a:lnTo>
                        <a:pt x="56" y="97"/>
                      </a:lnTo>
                      <a:lnTo>
                        <a:pt x="70" y="78"/>
                      </a:lnTo>
                      <a:lnTo>
                        <a:pt x="92" y="57"/>
                      </a:lnTo>
                      <a:lnTo>
                        <a:pt x="141" y="46"/>
                      </a:lnTo>
                      <a:lnTo>
                        <a:pt x="224" y="36"/>
                      </a:lnTo>
                      <a:lnTo>
                        <a:pt x="293" y="29"/>
                      </a:lnTo>
                      <a:lnTo>
                        <a:pt x="325" y="16"/>
                      </a:lnTo>
                      <a:lnTo>
                        <a:pt x="378" y="19"/>
                      </a:lnTo>
                      <a:lnTo>
                        <a:pt x="470" y="43"/>
                      </a:lnTo>
                      <a:lnTo>
                        <a:pt x="547" y="51"/>
                      </a:lnTo>
                      <a:lnTo>
                        <a:pt x="581" y="49"/>
                      </a:lnTo>
                      <a:lnTo>
                        <a:pt x="607" y="60"/>
                      </a:lnTo>
                      <a:lnTo>
                        <a:pt x="617" y="108"/>
                      </a:lnTo>
                      <a:lnTo>
                        <a:pt x="616" y="197"/>
                      </a:lnTo>
                      <a:lnTo>
                        <a:pt x="616" y="266"/>
                      </a:lnTo>
                      <a:lnTo>
                        <a:pt x="606" y="296"/>
                      </a:lnTo>
                      <a:lnTo>
                        <a:pt x="573" y="369"/>
                      </a:lnTo>
                      <a:lnTo>
                        <a:pt x="534" y="442"/>
                      </a:lnTo>
                      <a:lnTo>
                        <a:pt x="511" y="469"/>
                      </a:lnTo>
                      <a:lnTo>
                        <a:pt x="498" y="480"/>
                      </a:lnTo>
                      <a:lnTo>
                        <a:pt x="513" y="494"/>
                      </a:lnTo>
                      <a:lnTo>
                        <a:pt x="538" y="465"/>
                      </a:lnTo>
                      <a:lnTo>
                        <a:pt x="575" y="399"/>
                      </a:lnTo>
                      <a:lnTo>
                        <a:pt x="610" y="329"/>
                      </a:lnTo>
                      <a:lnTo>
                        <a:pt x="622" y="294"/>
                      </a:lnTo>
                      <a:lnTo>
                        <a:pt x="629" y="261"/>
                      </a:lnTo>
                      <a:lnTo>
                        <a:pt x="632" y="203"/>
                      </a:lnTo>
                      <a:lnTo>
                        <a:pt x="635" y="115"/>
                      </a:lnTo>
                      <a:lnTo>
                        <a:pt x="626" y="67"/>
                      </a:lnTo>
                      <a:lnTo>
                        <a:pt x="613" y="43"/>
                      </a:lnTo>
                      <a:lnTo>
                        <a:pt x="589" y="33"/>
                      </a:lnTo>
                      <a:lnTo>
                        <a:pt x="557" y="38"/>
                      </a:lnTo>
                      <a:lnTo>
                        <a:pt x="508" y="34"/>
                      </a:lnTo>
                      <a:lnTo>
                        <a:pt x="448" y="24"/>
                      </a:lnTo>
                      <a:lnTo>
                        <a:pt x="386" y="5"/>
                      </a:lnTo>
                      <a:lnTo>
                        <a:pt x="344" y="0"/>
                      </a:lnTo>
                      <a:lnTo>
                        <a:pt x="322" y="5"/>
                      </a:lnTo>
                      <a:lnTo>
                        <a:pt x="269" y="21"/>
                      </a:lnTo>
                      <a:lnTo>
                        <a:pt x="176" y="30"/>
                      </a:lnTo>
                      <a:lnTo>
                        <a:pt x="83" y="45"/>
                      </a:lnTo>
                      <a:lnTo>
                        <a:pt x="54" y="72"/>
                      </a:lnTo>
                      <a:lnTo>
                        <a:pt x="33" y="111"/>
                      </a:lnTo>
                      <a:lnTo>
                        <a:pt x="18" y="192"/>
                      </a:lnTo>
                      <a:lnTo>
                        <a:pt x="9" y="269"/>
                      </a:lnTo>
                      <a:lnTo>
                        <a:pt x="0" y="351"/>
                      </a:lnTo>
                      <a:lnTo>
                        <a:pt x="7" y="397"/>
                      </a:lnTo>
                      <a:lnTo>
                        <a:pt x="18" y="425"/>
                      </a:lnTo>
                      <a:lnTo>
                        <a:pt x="41" y="437"/>
                      </a:lnTo>
                      <a:lnTo>
                        <a:pt x="54" y="435"/>
                      </a:lnTo>
                      <a:lnTo>
                        <a:pt x="35" y="4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3" name="Freeform 44"/>
                <p:cNvSpPr>
                  <a:spLocks/>
                </p:cNvSpPr>
                <p:nvPr/>
              </p:nvSpPr>
              <p:spPr bwMode="auto">
                <a:xfrm>
                  <a:off x="4506913" y="2141538"/>
                  <a:ext cx="923925" cy="722313"/>
                </a:xfrm>
                <a:custGeom>
                  <a:avLst/>
                  <a:gdLst>
                    <a:gd name="T0" fmla="*/ 0 w 582"/>
                    <a:gd name="T1" fmla="*/ 374 h 455"/>
                    <a:gd name="T2" fmla="*/ 86 w 582"/>
                    <a:gd name="T3" fmla="*/ 394 h 455"/>
                    <a:gd name="T4" fmla="*/ 206 w 582"/>
                    <a:gd name="T5" fmla="*/ 415 h 455"/>
                    <a:gd name="T6" fmla="*/ 304 w 582"/>
                    <a:gd name="T7" fmla="*/ 432 h 455"/>
                    <a:gd name="T8" fmla="*/ 393 w 582"/>
                    <a:gd name="T9" fmla="*/ 435 h 455"/>
                    <a:gd name="T10" fmla="*/ 452 w 582"/>
                    <a:gd name="T11" fmla="*/ 435 h 455"/>
                    <a:gd name="T12" fmla="*/ 469 w 582"/>
                    <a:gd name="T13" fmla="*/ 430 h 455"/>
                    <a:gd name="T14" fmla="*/ 477 w 582"/>
                    <a:gd name="T15" fmla="*/ 387 h 455"/>
                    <a:gd name="T16" fmla="*/ 474 w 582"/>
                    <a:gd name="T17" fmla="*/ 271 h 455"/>
                    <a:gd name="T18" fmla="*/ 470 w 582"/>
                    <a:gd name="T19" fmla="*/ 130 h 455"/>
                    <a:gd name="T20" fmla="*/ 465 w 582"/>
                    <a:gd name="T21" fmla="*/ 79 h 455"/>
                    <a:gd name="T22" fmla="*/ 456 w 582"/>
                    <a:gd name="T23" fmla="*/ 59 h 455"/>
                    <a:gd name="T24" fmla="*/ 303 w 582"/>
                    <a:gd name="T25" fmla="*/ 52 h 455"/>
                    <a:gd name="T26" fmla="*/ 156 w 582"/>
                    <a:gd name="T27" fmla="*/ 31 h 455"/>
                    <a:gd name="T28" fmla="*/ 75 w 582"/>
                    <a:gd name="T29" fmla="*/ 19 h 455"/>
                    <a:gd name="T30" fmla="*/ 47 w 582"/>
                    <a:gd name="T31" fmla="*/ 19 h 455"/>
                    <a:gd name="T32" fmla="*/ 65 w 582"/>
                    <a:gd name="T33" fmla="*/ 2 h 455"/>
                    <a:gd name="T34" fmla="*/ 99 w 582"/>
                    <a:gd name="T35" fmla="*/ 11 h 455"/>
                    <a:gd name="T36" fmla="*/ 200 w 582"/>
                    <a:gd name="T37" fmla="*/ 24 h 455"/>
                    <a:gd name="T38" fmla="*/ 296 w 582"/>
                    <a:gd name="T39" fmla="*/ 34 h 455"/>
                    <a:gd name="T40" fmla="*/ 382 w 582"/>
                    <a:gd name="T41" fmla="*/ 40 h 455"/>
                    <a:gd name="T42" fmla="*/ 463 w 582"/>
                    <a:gd name="T43" fmla="*/ 45 h 455"/>
                    <a:gd name="T44" fmla="*/ 530 w 582"/>
                    <a:gd name="T45" fmla="*/ 26 h 455"/>
                    <a:gd name="T46" fmla="*/ 571 w 582"/>
                    <a:gd name="T47" fmla="*/ 0 h 455"/>
                    <a:gd name="T48" fmla="*/ 582 w 582"/>
                    <a:gd name="T49" fmla="*/ 18 h 455"/>
                    <a:gd name="T50" fmla="*/ 546 w 582"/>
                    <a:gd name="T51" fmla="*/ 34 h 455"/>
                    <a:gd name="T52" fmla="*/ 494 w 582"/>
                    <a:gd name="T53" fmla="*/ 56 h 455"/>
                    <a:gd name="T54" fmla="*/ 477 w 582"/>
                    <a:gd name="T55" fmla="*/ 64 h 455"/>
                    <a:gd name="T56" fmla="*/ 483 w 582"/>
                    <a:gd name="T57" fmla="*/ 139 h 455"/>
                    <a:gd name="T58" fmla="*/ 486 w 582"/>
                    <a:gd name="T59" fmla="*/ 212 h 455"/>
                    <a:gd name="T60" fmla="*/ 487 w 582"/>
                    <a:gd name="T61" fmla="*/ 278 h 455"/>
                    <a:gd name="T62" fmla="*/ 488 w 582"/>
                    <a:gd name="T63" fmla="*/ 342 h 455"/>
                    <a:gd name="T64" fmla="*/ 490 w 582"/>
                    <a:gd name="T65" fmla="*/ 390 h 455"/>
                    <a:gd name="T66" fmla="*/ 489 w 582"/>
                    <a:gd name="T67" fmla="*/ 430 h 455"/>
                    <a:gd name="T68" fmla="*/ 479 w 582"/>
                    <a:gd name="T69" fmla="*/ 449 h 455"/>
                    <a:gd name="T70" fmla="*/ 409 w 582"/>
                    <a:gd name="T71" fmla="*/ 455 h 455"/>
                    <a:gd name="T72" fmla="*/ 291 w 582"/>
                    <a:gd name="T73" fmla="*/ 445 h 455"/>
                    <a:gd name="T74" fmla="*/ 170 w 582"/>
                    <a:gd name="T75" fmla="*/ 421 h 455"/>
                    <a:gd name="T76" fmla="*/ 80 w 582"/>
                    <a:gd name="T77" fmla="*/ 406 h 455"/>
                    <a:gd name="T78" fmla="*/ 6 w 582"/>
                    <a:gd name="T79" fmla="*/ 393 h 455"/>
                    <a:gd name="T80" fmla="*/ 0 w 582"/>
                    <a:gd name="T81" fmla="*/ 374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2" h="455">
                      <a:moveTo>
                        <a:pt x="0" y="374"/>
                      </a:moveTo>
                      <a:lnTo>
                        <a:pt x="86" y="394"/>
                      </a:lnTo>
                      <a:lnTo>
                        <a:pt x="206" y="415"/>
                      </a:lnTo>
                      <a:lnTo>
                        <a:pt x="304" y="432"/>
                      </a:lnTo>
                      <a:lnTo>
                        <a:pt x="393" y="435"/>
                      </a:lnTo>
                      <a:lnTo>
                        <a:pt x="452" y="435"/>
                      </a:lnTo>
                      <a:lnTo>
                        <a:pt x="469" y="430"/>
                      </a:lnTo>
                      <a:lnTo>
                        <a:pt x="477" y="387"/>
                      </a:lnTo>
                      <a:lnTo>
                        <a:pt x="474" y="271"/>
                      </a:lnTo>
                      <a:lnTo>
                        <a:pt x="470" y="130"/>
                      </a:lnTo>
                      <a:lnTo>
                        <a:pt x="465" y="79"/>
                      </a:lnTo>
                      <a:lnTo>
                        <a:pt x="456" y="59"/>
                      </a:lnTo>
                      <a:lnTo>
                        <a:pt x="303" y="52"/>
                      </a:lnTo>
                      <a:lnTo>
                        <a:pt x="156" y="31"/>
                      </a:lnTo>
                      <a:lnTo>
                        <a:pt x="75" y="19"/>
                      </a:lnTo>
                      <a:lnTo>
                        <a:pt x="47" y="19"/>
                      </a:lnTo>
                      <a:lnTo>
                        <a:pt x="65" y="2"/>
                      </a:lnTo>
                      <a:lnTo>
                        <a:pt x="99" y="11"/>
                      </a:lnTo>
                      <a:lnTo>
                        <a:pt x="200" y="24"/>
                      </a:lnTo>
                      <a:lnTo>
                        <a:pt x="296" y="34"/>
                      </a:lnTo>
                      <a:lnTo>
                        <a:pt x="382" y="40"/>
                      </a:lnTo>
                      <a:lnTo>
                        <a:pt x="463" y="45"/>
                      </a:lnTo>
                      <a:lnTo>
                        <a:pt x="530" y="26"/>
                      </a:lnTo>
                      <a:lnTo>
                        <a:pt x="571" y="0"/>
                      </a:lnTo>
                      <a:lnTo>
                        <a:pt x="582" y="18"/>
                      </a:lnTo>
                      <a:lnTo>
                        <a:pt x="546" y="34"/>
                      </a:lnTo>
                      <a:lnTo>
                        <a:pt x="494" y="56"/>
                      </a:lnTo>
                      <a:lnTo>
                        <a:pt x="477" y="64"/>
                      </a:lnTo>
                      <a:lnTo>
                        <a:pt x="483" y="139"/>
                      </a:lnTo>
                      <a:lnTo>
                        <a:pt x="486" y="212"/>
                      </a:lnTo>
                      <a:lnTo>
                        <a:pt x="487" y="278"/>
                      </a:lnTo>
                      <a:lnTo>
                        <a:pt x="488" y="342"/>
                      </a:lnTo>
                      <a:lnTo>
                        <a:pt x="490" y="390"/>
                      </a:lnTo>
                      <a:lnTo>
                        <a:pt x="489" y="430"/>
                      </a:lnTo>
                      <a:lnTo>
                        <a:pt x="479" y="449"/>
                      </a:lnTo>
                      <a:lnTo>
                        <a:pt x="409" y="455"/>
                      </a:lnTo>
                      <a:lnTo>
                        <a:pt x="291" y="445"/>
                      </a:lnTo>
                      <a:lnTo>
                        <a:pt x="170" y="421"/>
                      </a:lnTo>
                      <a:lnTo>
                        <a:pt x="80" y="406"/>
                      </a:lnTo>
                      <a:lnTo>
                        <a:pt x="6" y="393"/>
                      </a:lnTo>
                      <a:lnTo>
                        <a:pt x="0" y="3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4" name="Freeform 45"/>
                <p:cNvSpPr>
                  <a:spLocks/>
                </p:cNvSpPr>
                <p:nvPr/>
              </p:nvSpPr>
              <p:spPr bwMode="auto">
                <a:xfrm>
                  <a:off x="4667250" y="2233613"/>
                  <a:ext cx="511175" cy="554038"/>
                </a:xfrm>
                <a:custGeom>
                  <a:avLst/>
                  <a:gdLst>
                    <a:gd name="T0" fmla="*/ 0 w 322"/>
                    <a:gd name="T1" fmla="*/ 0 h 349"/>
                    <a:gd name="T2" fmla="*/ 119 w 322"/>
                    <a:gd name="T3" fmla="*/ 14 h 349"/>
                    <a:gd name="T4" fmla="*/ 203 w 322"/>
                    <a:gd name="T5" fmla="*/ 24 h 349"/>
                    <a:gd name="T6" fmla="*/ 295 w 322"/>
                    <a:gd name="T7" fmla="*/ 40 h 349"/>
                    <a:gd name="T8" fmla="*/ 308 w 322"/>
                    <a:gd name="T9" fmla="*/ 52 h 349"/>
                    <a:gd name="T10" fmla="*/ 316 w 322"/>
                    <a:gd name="T11" fmla="*/ 71 h 349"/>
                    <a:gd name="T12" fmla="*/ 322 w 322"/>
                    <a:gd name="T13" fmla="*/ 159 h 349"/>
                    <a:gd name="T14" fmla="*/ 322 w 322"/>
                    <a:gd name="T15" fmla="*/ 259 h 349"/>
                    <a:gd name="T16" fmla="*/ 319 w 322"/>
                    <a:gd name="T17" fmla="*/ 328 h 349"/>
                    <a:gd name="T18" fmla="*/ 308 w 322"/>
                    <a:gd name="T19" fmla="*/ 348 h 349"/>
                    <a:gd name="T20" fmla="*/ 288 w 322"/>
                    <a:gd name="T21" fmla="*/ 349 h 349"/>
                    <a:gd name="T22" fmla="*/ 184 w 322"/>
                    <a:gd name="T23" fmla="*/ 321 h 349"/>
                    <a:gd name="T24" fmla="*/ 295 w 322"/>
                    <a:gd name="T25" fmla="*/ 330 h 349"/>
                    <a:gd name="T26" fmla="*/ 303 w 322"/>
                    <a:gd name="T27" fmla="*/ 326 h 349"/>
                    <a:gd name="T28" fmla="*/ 308 w 322"/>
                    <a:gd name="T29" fmla="*/ 279 h 349"/>
                    <a:gd name="T30" fmla="*/ 310 w 322"/>
                    <a:gd name="T31" fmla="*/ 213 h 349"/>
                    <a:gd name="T32" fmla="*/ 306 w 322"/>
                    <a:gd name="T33" fmla="*/ 123 h 349"/>
                    <a:gd name="T34" fmla="*/ 300 w 322"/>
                    <a:gd name="T35" fmla="*/ 66 h 349"/>
                    <a:gd name="T36" fmla="*/ 288 w 322"/>
                    <a:gd name="T37" fmla="*/ 54 h 349"/>
                    <a:gd name="T38" fmla="*/ 222 w 322"/>
                    <a:gd name="T39" fmla="*/ 42 h 349"/>
                    <a:gd name="T40" fmla="*/ 131 w 322"/>
                    <a:gd name="T41" fmla="*/ 30 h 349"/>
                    <a:gd name="T42" fmla="*/ 58 w 322"/>
                    <a:gd name="T43" fmla="*/ 16 h 349"/>
                    <a:gd name="T44" fmla="*/ 0 w 322"/>
                    <a:gd name="T45"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2" h="349">
                      <a:moveTo>
                        <a:pt x="0" y="0"/>
                      </a:moveTo>
                      <a:lnTo>
                        <a:pt x="119" y="14"/>
                      </a:lnTo>
                      <a:lnTo>
                        <a:pt x="203" y="24"/>
                      </a:lnTo>
                      <a:lnTo>
                        <a:pt x="295" y="40"/>
                      </a:lnTo>
                      <a:lnTo>
                        <a:pt x="308" y="52"/>
                      </a:lnTo>
                      <a:lnTo>
                        <a:pt x="316" y="71"/>
                      </a:lnTo>
                      <a:lnTo>
                        <a:pt x="322" y="159"/>
                      </a:lnTo>
                      <a:lnTo>
                        <a:pt x="322" y="259"/>
                      </a:lnTo>
                      <a:lnTo>
                        <a:pt x="319" y="328"/>
                      </a:lnTo>
                      <a:lnTo>
                        <a:pt x="308" y="348"/>
                      </a:lnTo>
                      <a:lnTo>
                        <a:pt x="288" y="349"/>
                      </a:lnTo>
                      <a:lnTo>
                        <a:pt x="184" y="321"/>
                      </a:lnTo>
                      <a:lnTo>
                        <a:pt x="295" y="330"/>
                      </a:lnTo>
                      <a:lnTo>
                        <a:pt x="303" y="326"/>
                      </a:lnTo>
                      <a:lnTo>
                        <a:pt x="308" y="279"/>
                      </a:lnTo>
                      <a:lnTo>
                        <a:pt x="310" y="213"/>
                      </a:lnTo>
                      <a:lnTo>
                        <a:pt x="306" y="123"/>
                      </a:lnTo>
                      <a:lnTo>
                        <a:pt x="300" y="66"/>
                      </a:lnTo>
                      <a:lnTo>
                        <a:pt x="288" y="54"/>
                      </a:lnTo>
                      <a:lnTo>
                        <a:pt x="222" y="42"/>
                      </a:lnTo>
                      <a:lnTo>
                        <a:pt x="131" y="30"/>
                      </a:lnTo>
                      <a:lnTo>
                        <a:pt x="58" y="1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5" name="Freeform 46"/>
                <p:cNvSpPr>
                  <a:spLocks/>
                </p:cNvSpPr>
                <p:nvPr/>
              </p:nvSpPr>
              <p:spPr bwMode="auto">
                <a:xfrm>
                  <a:off x="4567238" y="2227263"/>
                  <a:ext cx="538162" cy="552450"/>
                </a:xfrm>
                <a:custGeom>
                  <a:avLst/>
                  <a:gdLst>
                    <a:gd name="T0" fmla="*/ 192 w 339"/>
                    <a:gd name="T1" fmla="*/ 20 h 348"/>
                    <a:gd name="T2" fmla="*/ 76 w 339"/>
                    <a:gd name="T3" fmla="*/ 1 h 348"/>
                    <a:gd name="T4" fmla="*/ 42 w 339"/>
                    <a:gd name="T5" fmla="*/ 0 h 348"/>
                    <a:gd name="T6" fmla="*/ 33 w 339"/>
                    <a:gd name="T7" fmla="*/ 13 h 348"/>
                    <a:gd name="T8" fmla="*/ 24 w 339"/>
                    <a:gd name="T9" fmla="*/ 37 h 348"/>
                    <a:gd name="T10" fmla="*/ 9 w 339"/>
                    <a:gd name="T11" fmla="*/ 106 h 348"/>
                    <a:gd name="T12" fmla="*/ 1 w 339"/>
                    <a:gd name="T13" fmla="*/ 174 h 348"/>
                    <a:gd name="T14" fmla="*/ 0 w 339"/>
                    <a:gd name="T15" fmla="*/ 244 h 348"/>
                    <a:gd name="T16" fmla="*/ 10 w 339"/>
                    <a:gd name="T17" fmla="*/ 271 h 348"/>
                    <a:gd name="T18" fmla="*/ 15 w 339"/>
                    <a:gd name="T19" fmla="*/ 280 h 348"/>
                    <a:gd name="T20" fmla="*/ 89 w 339"/>
                    <a:gd name="T21" fmla="*/ 300 h 348"/>
                    <a:gd name="T22" fmla="*/ 183 w 339"/>
                    <a:gd name="T23" fmla="*/ 319 h 348"/>
                    <a:gd name="T24" fmla="*/ 254 w 339"/>
                    <a:gd name="T25" fmla="*/ 331 h 348"/>
                    <a:gd name="T26" fmla="*/ 339 w 339"/>
                    <a:gd name="T27" fmla="*/ 348 h 348"/>
                    <a:gd name="T28" fmla="*/ 337 w 339"/>
                    <a:gd name="T29" fmla="*/ 337 h 348"/>
                    <a:gd name="T30" fmla="*/ 272 w 339"/>
                    <a:gd name="T31" fmla="*/ 322 h 348"/>
                    <a:gd name="T32" fmla="*/ 185 w 339"/>
                    <a:gd name="T33" fmla="*/ 302 h 348"/>
                    <a:gd name="T34" fmla="*/ 69 w 339"/>
                    <a:gd name="T35" fmla="*/ 281 h 348"/>
                    <a:gd name="T36" fmla="*/ 27 w 339"/>
                    <a:gd name="T37" fmla="*/ 262 h 348"/>
                    <a:gd name="T38" fmla="*/ 15 w 339"/>
                    <a:gd name="T39" fmla="*/ 250 h 348"/>
                    <a:gd name="T40" fmla="*/ 13 w 339"/>
                    <a:gd name="T41" fmla="*/ 229 h 348"/>
                    <a:gd name="T42" fmla="*/ 15 w 339"/>
                    <a:gd name="T43" fmla="*/ 171 h 348"/>
                    <a:gd name="T44" fmla="*/ 26 w 339"/>
                    <a:gd name="T45" fmla="*/ 101 h 348"/>
                    <a:gd name="T46" fmla="*/ 42 w 339"/>
                    <a:gd name="T47" fmla="*/ 32 h 348"/>
                    <a:gd name="T48" fmla="*/ 51 w 339"/>
                    <a:gd name="T49" fmla="*/ 16 h 348"/>
                    <a:gd name="T50" fmla="*/ 132 w 339"/>
                    <a:gd name="T51" fmla="*/ 18 h 348"/>
                    <a:gd name="T52" fmla="*/ 192 w 339"/>
                    <a:gd name="T53" fmla="*/ 2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9" h="348">
                      <a:moveTo>
                        <a:pt x="192" y="20"/>
                      </a:moveTo>
                      <a:lnTo>
                        <a:pt x="76" y="1"/>
                      </a:lnTo>
                      <a:lnTo>
                        <a:pt x="42" y="0"/>
                      </a:lnTo>
                      <a:lnTo>
                        <a:pt x="33" y="13"/>
                      </a:lnTo>
                      <a:lnTo>
                        <a:pt x="24" y="37"/>
                      </a:lnTo>
                      <a:lnTo>
                        <a:pt x="9" y="106"/>
                      </a:lnTo>
                      <a:lnTo>
                        <a:pt x="1" y="174"/>
                      </a:lnTo>
                      <a:lnTo>
                        <a:pt x="0" y="244"/>
                      </a:lnTo>
                      <a:lnTo>
                        <a:pt x="10" y="271"/>
                      </a:lnTo>
                      <a:lnTo>
                        <a:pt x="15" y="280"/>
                      </a:lnTo>
                      <a:lnTo>
                        <a:pt x="89" y="300"/>
                      </a:lnTo>
                      <a:lnTo>
                        <a:pt x="183" y="319"/>
                      </a:lnTo>
                      <a:lnTo>
                        <a:pt x="254" y="331"/>
                      </a:lnTo>
                      <a:lnTo>
                        <a:pt x="339" y="348"/>
                      </a:lnTo>
                      <a:lnTo>
                        <a:pt x="337" y="337"/>
                      </a:lnTo>
                      <a:lnTo>
                        <a:pt x="272" y="322"/>
                      </a:lnTo>
                      <a:lnTo>
                        <a:pt x="185" y="302"/>
                      </a:lnTo>
                      <a:lnTo>
                        <a:pt x="69" y="281"/>
                      </a:lnTo>
                      <a:lnTo>
                        <a:pt x="27" y="262"/>
                      </a:lnTo>
                      <a:lnTo>
                        <a:pt x="15" y="250"/>
                      </a:lnTo>
                      <a:lnTo>
                        <a:pt x="13" y="229"/>
                      </a:lnTo>
                      <a:lnTo>
                        <a:pt x="15" y="171"/>
                      </a:lnTo>
                      <a:lnTo>
                        <a:pt x="26" y="101"/>
                      </a:lnTo>
                      <a:lnTo>
                        <a:pt x="42" y="32"/>
                      </a:lnTo>
                      <a:lnTo>
                        <a:pt x="51" y="16"/>
                      </a:lnTo>
                      <a:lnTo>
                        <a:pt x="132" y="18"/>
                      </a:lnTo>
                      <a:lnTo>
                        <a:pt x="19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21" name="Gruppe 20"/>
              <p:cNvGrpSpPr/>
              <p:nvPr/>
            </p:nvGrpSpPr>
            <p:grpSpPr>
              <a:xfrm>
                <a:off x="7045325" y="2671763"/>
                <a:ext cx="849313" cy="1503363"/>
                <a:chOff x="7045325" y="2671763"/>
                <a:chExt cx="849313" cy="1503363"/>
              </a:xfrm>
            </p:grpSpPr>
            <p:sp>
              <p:nvSpPr>
                <p:cNvPr id="22" name="Freeform 9"/>
                <p:cNvSpPr>
                  <a:spLocks/>
                </p:cNvSpPr>
                <p:nvPr/>
              </p:nvSpPr>
              <p:spPr bwMode="auto">
                <a:xfrm>
                  <a:off x="7118350" y="2671763"/>
                  <a:ext cx="334963" cy="293688"/>
                </a:xfrm>
                <a:custGeom>
                  <a:avLst/>
                  <a:gdLst>
                    <a:gd name="T0" fmla="*/ 47 w 211"/>
                    <a:gd name="T1" fmla="*/ 93 h 185"/>
                    <a:gd name="T2" fmla="*/ 38 w 211"/>
                    <a:gd name="T3" fmla="*/ 70 h 185"/>
                    <a:gd name="T4" fmla="*/ 35 w 211"/>
                    <a:gd name="T5" fmla="*/ 47 h 185"/>
                    <a:gd name="T6" fmla="*/ 42 w 211"/>
                    <a:gd name="T7" fmla="*/ 25 h 185"/>
                    <a:gd name="T8" fmla="*/ 60 w 211"/>
                    <a:gd name="T9" fmla="*/ 4 h 185"/>
                    <a:gd name="T10" fmla="*/ 85 w 211"/>
                    <a:gd name="T11" fmla="*/ 0 h 185"/>
                    <a:gd name="T12" fmla="*/ 116 w 211"/>
                    <a:gd name="T13" fmla="*/ 1 h 185"/>
                    <a:gd name="T14" fmla="*/ 159 w 211"/>
                    <a:gd name="T15" fmla="*/ 22 h 185"/>
                    <a:gd name="T16" fmla="*/ 181 w 211"/>
                    <a:gd name="T17" fmla="*/ 45 h 185"/>
                    <a:gd name="T18" fmla="*/ 196 w 211"/>
                    <a:gd name="T19" fmla="*/ 68 h 185"/>
                    <a:gd name="T20" fmla="*/ 209 w 211"/>
                    <a:gd name="T21" fmla="*/ 95 h 185"/>
                    <a:gd name="T22" fmla="*/ 211 w 211"/>
                    <a:gd name="T23" fmla="*/ 123 h 185"/>
                    <a:gd name="T24" fmla="*/ 209 w 211"/>
                    <a:gd name="T25" fmla="*/ 148 h 185"/>
                    <a:gd name="T26" fmla="*/ 199 w 211"/>
                    <a:gd name="T27" fmla="*/ 170 h 185"/>
                    <a:gd name="T28" fmla="*/ 182 w 211"/>
                    <a:gd name="T29" fmla="*/ 177 h 185"/>
                    <a:gd name="T30" fmla="*/ 160 w 211"/>
                    <a:gd name="T31" fmla="*/ 185 h 185"/>
                    <a:gd name="T32" fmla="*/ 130 w 211"/>
                    <a:gd name="T33" fmla="*/ 181 h 185"/>
                    <a:gd name="T34" fmla="*/ 101 w 211"/>
                    <a:gd name="T35" fmla="*/ 168 h 185"/>
                    <a:gd name="T36" fmla="*/ 85 w 211"/>
                    <a:gd name="T37" fmla="*/ 152 h 185"/>
                    <a:gd name="T38" fmla="*/ 69 w 211"/>
                    <a:gd name="T39" fmla="*/ 133 h 185"/>
                    <a:gd name="T40" fmla="*/ 64 w 211"/>
                    <a:gd name="T41" fmla="*/ 127 h 185"/>
                    <a:gd name="T42" fmla="*/ 34 w 211"/>
                    <a:gd name="T43" fmla="*/ 138 h 185"/>
                    <a:gd name="T44" fmla="*/ 12 w 211"/>
                    <a:gd name="T45" fmla="*/ 141 h 185"/>
                    <a:gd name="T46" fmla="*/ 5 w 211"/>
                    <a:gd name="T47" fmla="*/ 138 h 185"/>
                    <a:gd name="T48" fmla="*/ 0 w 211"/>
                    <a:gd name="T49" fmla="*/ 126 h 185"/>
                    <a:gd name="T50" fmla="*/ 8 w 211"/>
                    <a:gd name="T51" fmla="*/ 115 h 185"/>
                    <a:gd name="T52" fmla="*/ 38 w 211"/>
                    <a:gd name="T53" fmla="*/ 103 h 185"/>
                    <a:gd name="T54" fmla="*/ 47 w 211"/>
                    <a:gd name="T55" fmla="*/ 9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185">
                      <a:moveTo>
                        <a:pt x="47" y="93"/>
                      </a:moveTo>
                      <a:lnTo>
                        <a:pt x="38" y="70"/>
                      </a:lnTo>
                      <a:lnTo>
                        <a:pt x="35" y="47"/>
                      </a:lnTo>
                      <a:lnTo>
                        <a:pt x="42" y="25"/>
                      </a:lnTo>
                      <a:lnTo>
                        <a:pt x="60" y="4"/>
                      </a:lnTo>
                      <a:lnTo>
                        <a:pt x="85" y="0"/>
                      </a:lnTo>
                      <a:lnTo>
                        <a:pt x="116" y="1"/>
                      </a:lnTo>
                      <a:lnTo>
                        <a:pt x="159" y="22"/>
                      </a:lnTo>
                      <a:lnTo>
                        <a:pt x="181" y="45"/>
                      </a:lnTo>
                      <a:lnTo>
                        <a:pt x="196" y="68"/>
                      </a:lnTo>
                      <a:lnTo>
                        <a:pt x="209" y="95"/>
                      </a:lnTo>
                      <a:lnTo>
                        <a:pt x="211" y="123"/>
                      </a:lnTo>
                      <a:lnTo>
                        <a:pt x="209" y="148"/>
                      </a:lnTo>
                      <a:lnTo>
                        <a:pt x="199" y="170"/>
                      </a:lnTo>
                      <a:lnTo>
                        <a:pt x="182" y="177"/>
                      </a:lnTo>
                      <a:lnTo>
                        <a:pt x="160" y="185"/>
                      </a:lnTo>
                      <a:lnTo>
                        <a:pt x="130" y="181"/>
                      </a:lnTo>
                      <a:lnTo>
                        <a:pt x="101" y="168"/>
                      </a:lnTo>
                      <a:lnTo>
                        <a:pt x="85" y="152"/>
                      </a:lnTo>
                      <a:lnTo>
                        <a:pt x="69" y="133"/>
                      </a:lnTo>
                      <a:lnTo>
                        <a:pt x="64" y="127"/>
                      </a:lnTo>
                      <a:lnTo>
                        <a:pt x="34" y="138"/>
                      </a:lnTo>
                      <a:lnTo>
                        <a:pt x="12" y="141"/>
                      </a:lnTo>
                      <a:lnTo>
                        <a:pt x="5" y="138"/>
                      </a:lnTo>
                      <a:lnTo>
                        <a:pt x="0" y="126"/>
                      </a:lnTo>
                      <a:lnTo>
                        <a:pt x="8" y="115"/>
                      </a:lnTo>
                      <a:lnTo>
                        <a:pt x="38" y="103"/>
                      </a:lnTo>
                      <a:lnTo>
                        <a:pt x="47" y="93"/>
                      </a:lnTo>
                      <a:close/>
                    </a:path>
                  </a:pathLst>
                </a:custGeom>
                <a:solidFill>
                  <a:srgbClr val="003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 name="Freeform 10"/>
                <p:cNvSpPr>
                  <a:spLocks/>
                </p:cNvSpPr>
                <p:nvPr/>
              </p:nvSpPr>
              <p:spPr bwMode="auto">
                <a:xfrm>
                  <a:off x="7315200" y="3784600"/>
                  <a:ext cx="496888" cy="238125"/>
                </a:xfrm>
                <a:custGeom>
                  <a:avLst/>
                  <a:gdLst>
                    <a:gd name="T0" fmla="*/ 162 w 313"/>
                    <a:gd name="T1" fmla="*/ 0 h 150"/>
                    <a:gd name="T2" fmla="*/ 203 w 313"/>
                    <a:gd name="T3" fmla="*/ 2 h 150"/>
                    <a:gd name="T4" fmla="*/ 253 w 313"/>
                    <a:gd name="T5" fmla="*/ 11 h 150"/>
                    <a:gd name="T6" fmla="*/ 289 w 313"/>
                    <a:gd name="T7" fmla="*/ 29 h 150"/>
                    <a:gd name="T8" fmla="*/ 309 w 313"/>
                    <a:gd name="T9" fmla="*/ 46 h 150"/>
                    <a:gd name="T10" fmla="*/ 313 w 313"/>
                    <a:gd name="T11" fmla="*/ 62 h 150"/>
                    <a:gd name="T12" fmla="*/ 309 w 313"/>
                    <a:gd name="T13" fmla="*/ 83 h 150"/>
                    <a:gd name="T14" fmla="*/ 299 w 313"/>
                    <a:gd name="T15" fmla="*/ 99 h 150"/>
                    <a:gd name="T16" fmla="*/ 278 w 313"/>
                    <a:gd name="T17" fmla="*/ 115 h 150"/>
                    <a:gd name="T18" fmla="*/ 250 w 313"/>
                    <a:gd name="T19" fmla="*/ 129 h 150"/>
                    <a:gd name="T20" fmla="*/ 215 w 313"/>
                    <a:gd name="T21" fmla="*/ 143 h 150"/>
                    <a:gd name="T22" fmla="*/ 170 w 313"/>
                    <a:gd name="T23" fmla="*/ 148 h 150"/>
                    <a:gd name="T24" fmla="*/ 127 w 313"/>
                    <a:gd name="T25" fmla="*/ 150 h 150"/>
                    <a:gd name="T26" fmla="*/ 85 w 313"/>
                    <a:gd name="T27" fmla="*/ 146 h 150"/>
                    <a:gd name="T28" fmla="*/ 47 w 313"/>
                    <a:gd name="T29" fmla="*/ 132 h 150"/>
                    <a:gd name="T30" fmla="*/ 22 w 313"/>
                    <a:gd name="T31" fmla="*/ 121 h 150"/>
                    <a:gd name="T32" fmla="*/ 4 w 313"/>
                    <a:gd name="T33" fmla="*/ 100 h 150"/>
                    <a:gd name="T34" fmla="*/ 0 w 313"/>
                    <a:gd name="T35" fmla="*/ 83 h 150"/>
                    <a:gd name="T36" fmla="*/ 0 w 313"/>
                    <a:gd name="T37" fmla="*/ 60 h 150"/>
                    <a:gd name="T38" fmla="*/ 12 w 313"/>
                    <a:gd name="T39" fmla="*/ 37 h 150"/>
                    <a:gd name="T40" fmla="*/ 35 w 313"/>
                    <a:gd name="T41" fmla="*/ 21 h 150"/>
                    <a:gd name="T42" fmla="*/ 68 w 313"/>
                    <a:gd name="T43" fmla="*/ 7 h 150"/>
                    <a:gd name="T44" fmla="*/ 105 w 313"/>
                    <a:gd name="T45" fmla="*/ 0 h 150"/>
                    <a:gd name="T46" fmla="*/ 127 w 313"/>
                    <a:gd name="T47" fmla="*/ 0 h 150"/>
                    <a:gd name="T48" fmla="*/ 140 w 313"/>
                    <a:gd name="T49" fmla="*/ 4 h 150"/>
                    <a:gd name="T50" fmla="*/ 145 w 313"/>
                    <a:gd name="T51" fmla="*/ 14 h 150"/>
                    <a:gd name="T52" fmla="*/ 122 w 313"/>
                    <a:gd name="T53" fmla="*/ 15 h 150"/>
                    <a:gd name="T54" fmla="*/ 101 w 313"/>
                    <a:gd name="T55" fmla="*/ 14 h 150"/>
                    <a:gd name="T56" fmla="*/ 77 w 313"/>
                    <a:gd name="T57" fmla="*/ 21 h 150"/>
                    <a:gd name="T58" fmla="*/ 52 w 313"/>
                    <a:gd name="T59" fmla="*/ 25 h 150"/>
                    <a:gd name="T60" fmla="*/ 33 w 313"/>
                    <a:gd name="T61" fmla="*/ 39 h 150"/>
                    <a:gd name="T62" fmla="*/ 18 w 313"/>
                    <a:gd name="T63" fmla="*/ 51 h 150"/>
                    <a:gd name="T64" fmla="*/ 14 w 313"/>
                    <a:gd name="T65" fmla="*/ 65 h 150"/>
                    <a:gd name="T66" fmla="*/ 17 w 313"/>
                    <a:gd name="T67" fmla="*/ 85 h 150"/>
                    <a:gd name="T68" fmla="*/ 21 w 313"/>
                    <a:gd name="T69" fmla="*/ 97 h 150"/>
                    <a:gd name="T70" fmla="*/ 39 w 313"/>
                    <a:gd name="T71" fmla="*/ 113 h 150"/>
                    <a:gd name="T72" fmla="*/ 60 w 313"/>
                    <a:gd name="T73" fmla="*/ 124 h 150"/>
                    <a:gd name="T74" fmla="*/ 84 w 313"/>
                    <a:gd name="T75" fmla="*/ 135 h 150"/>
                    <a:gd name="T76" fmla="*/ 116 w 313"/>
                    <a:gd name="T77" fmla="*/ 136 h 150"/>
                    <a:gd name="T78" fmla="*/ 152 w 313"/>
                    <a:gd name="T79" fmla="*/ 138 h 150"/>
                    <a:gd name="T80" fmla="*/ 186 w 313"/>
                    <a:gd name="T81" fmla="*/ 136 h 150"/>
                    <a:gd name="T82" fmla="*/ 217 w 313"/>
                    <a:gd name="T83" fmla="*/ 129 h 150"/>
                    <a:gd name="T84" fmla="*/ 249 w 313"/>
                    <a:gd name="T85" fmla="*/ 117 h 150"/>
                    <a:gd name="T86" fmla="*/ 274 w 313"/>
                    <a:gd name="T87" fmla="*/ 100 h 150"/>
                    <a:gd name="T88" fmla="*/ 291 w 313"/>
                    <a:gd name="T89" fmla="*/ 85 h 150"/>
                    <a:gd name="T90" fmla="*/ 298 w 313"/>
                    <a:gd name="T91" fmla="*/ 68 h 150"/>
                    <a:gd name="T92" fmla="*/ 295 w 313"/>
                    <a:gd name="T93" fmla="*/ 57 h 150"/>
                    <a:gd name="T94" fmla="*/ 284 w 313"/>
                    <a:gd name="T95" fmla="*/ 44 h 150"/>
                    <a:gd name="T96" fmla="*/ 263 w 313"/>
                    <a:gd name="T97" fmla="*/ 29 h 150"/>
                    <a:gd name="T98" fmla="*/ 236 w 313"/>
                    <a:gd name="T99" fmla="*/ 19 h 150"/>
                    <a:gd name="T100" fmla="*/ 203 w 313"/>
                    <a:gd name="T101" fmla="*/ 14 h 150"/>
                    <a:gd name="T102" fmla="*/ 176 w 313"/>
                    <a:gd name="T103" fmla="*/ 14 h 150"/>
                    <a:gd name="T104" fmla="*/ 158 w 313"/>
                    <a:gd name="T105" fmla="*/ 12 h 150"/>
                    <a:gd name="T106" fmla="*/ 147 w 313"/>
                    <a:gd name="T107" fmla="*/ 11 h 150"/>
                    <a:gd name="T108" fmla="*/ 147 w 313"/>
                    <a:gd name="T109" fmla="*/ 0 h 150"/>
                    <a:gd name="T110" fmla="*/ 162 w 313"/>
                    <a:gd name="T111"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3" h="150">
                      <a:moveTo>
                        <a:pt x="162" y="0"/>
                      </a:moveTo>
                      <a:lnTo>
                        <a:pt x="203" y="2"/>
                      </a:lnTo>
                      <a:lnTo>
                        <a:pt x="253" y="11"/>
                      </a:lnTo>
                      <a:lnTo>
                        <a:pt x="289" y="29"/>
                      </a:lnTo>
                      <a:lnTo>
                        <a:pt x="309" y="46"/>
                      </a:lnTo>
                      <a:lnTo>
                        <a:pt x="313" y="62"/>
                      </a:lnTo>
                      <a:lnTo>
                        <a:pt x="309" y="83"/>
                      </a:lnTo>
                      <a:lnTo>
                        <a:pt x="299" y="99"/>
                      </a:lnTo>
                      <a:lnTo>
                        <a:pt x="278" y="115"/>
                      </a:lnTo>
                      <a:lnTo>
                        <a:pt x="250" y="129"/>
                      </a:lnTo>
                      <a:lnTo>
                        <a:pt x="215" y="143"/>
                      </a:lnTo>
                      <a:lnTo>
                        <a:pt x="170" y="148"/>
                      </a:lnTo>
                      <a:lnTo>
                        <a:pt x="127" y="150"/>
                      </a:lnTo>
                      <a:lnTo>
                        <a:pt x="85" y="146"/>
                      </a:lnTo>
                      <a:lnTo>
                        <a:pt x="47" y="132"/>
                      </a:lnTo>
                      <a:lnTo>
                        <a:pt x="22" y="121"/>
                      </a:lnTo>
                      <a:lnTo>
                        <a:pt x="4" y="100"/>
                      </a:lnTo>
                      <a:lnTo>
                        <a:pt x="0" y="83"/>
                      </a:lnTo>
                      <a:lnTo>
                        <a:pt x="0" y="60"/>
                      </a:lnTo>
                      <a:lnTo>
                        <a:pt x="12" y="37"/>
                      </a:lnTo>
                      <a:lnTo>
                        <a:pt x="35" y="21"/>
                      </a:lnTo>
                      <a:lnTo>
                        <a:pt x="68" y="7"/>
                      </a:lnTo>
                      <a:lnTo>
                        <a:pt x="105" y="0"/>
                      </a:lnTo>
                      <a:lnTo>
                        <a:pt x="127" y="0"/>
                      </a:lnTo>
                      <a:lnTo>
                        <a:pt x="140" y="4"/>
                      </a:lnTo>
                      <a:lnTo>
                        <a:pt x="145" y="14"/>
                      </a:lnTo>
                      <a:lnTo>
                        <a:pt x="122" y="15"/>
                      </a:lnTo>
                      <a:lnTo>
                        <a:pt x="101" y="14"/>
                      </a:lnTo>
                      <a:lnTo>
                        <a:pt x="77" y="21"/>
                      </a:lnTo>
                      <a:lnTo>
                        <a:pt x="52" y="25"/>
                      </a:lnTo>
                      <a:lnTo>
                        <a:pt x="33" y="39"/>
                      </a:lnTo>
                      <a:lnTo>
                        <a:pt x="18" y="51"/>
                      </a:lnTo>
                      <a:lnTo>
                        <a:pt x="14" y="65"/>
                      </a:lnTo>
                      <a:lnTo>
                        <a:pt x="17" y="85"/>
                      </a:lnTo>
                      <a:lnTo>
                        <a:pt x="21" y="97"/>
                      </a:lnTo>
                      <a:lnTo>
                        <a:pt x="39" y="113"/>
                      </a:lnTo>
                      <a:lnTo>
                        <a:pt x="60" y="124"/>
                      </a:lnTo>
                      <a:lnTo>
                        <a:pt x="84" y="135"/>
                      </a:lnTo>
                      <a:lnTo>
                        <a:pt x="116" y="136"/>
                      </a:lnTo>
                      <a:lnTo>
                        <a:pt x="152" y="138"/>
                      </a:lnTo>
                      <a:lnTo>
                        <a:pt x="186" y="136"/>
                      </a:lnTo>
                      <a:lnTo>
                        <a:pt x="217" y="129"/>
                      </a:lnTo>
                      <a:lnTo>
                        <a:pt x="249" y="117"/>
                      </a:lnTo>
                      <a:lnTo>
                        <a:pt x="274" y="100"/>
                      </a:lnTo>
                      <a:lnTo>
                        <a:pt x="291" y="85"/>
                      </a:lnTo>
                      <a:lnTo>
                        <a:pt x="298" y="68"/>
                      </a:lnTo>
                      <a:lnTo>
                        <a:pt x="295" y="57"/>
                      </a:lnTo>
                      <a:lnTo>
                        <a:pt x="284" y="44"/>
                      </a:lnTo>
                      <a:lnTo>
                        <a:pt x="263" y="29"/>
                      </a:lnTo>
                      <a:lnTo>
                        <a:pt x="236" y="19"/>
                      </a:lnTo>
                      <a:lnTo>
                        <a:pt x="203" y="14"/>
                      </a:lnTo>
                      <a:lnTo>
                        <a:pt x="176" y="14"/>
                      </a:lnTo>
                      <a:lnTo>
                        <a:pt x="158" y="12"/>
                      </a:lnTo>
                      <a:lnTo>
                        <a:pt x="147" y="11"/>
                      </a:lnTo>
                      <a:lnTo>
                        <a:pt x="147" y="0"/>
                      </a:lnTo>
                      <a:lnTo>
                        <a:pt x="162" y="0"/>
                      </a:lnTo>
                      <a:close/>
                    </a:path>
                  </a:pathLst>
                </a:custGeom>
                <a:solidFill>
                  <a:srgbClr val="EF9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11"/>
                <p:cNvSpPr>
                  <a:spLocks/>
                </p:cNvSpPr>
                <p:nvPr/>
              </p:nvSpPr>
              <p:spPr bwMode="auto">
                <a:xfrm>
                  <a:off x="7532688" y="3579813"/>
                  <a:ext cx="61913" cy="365125"/>
                </a:xfrm>
                <a:custGeom>
                  <a:avLst/>
                  <a:gdLst>
                    <a:gd name="T0" fmla="*/ 17 w 39"/>
                    <a:gd name="T1" fmla="*/ 3 h 230"/>
                    <a:gd name="T2" fmla="*/ 30 w 39"/>
                    <a:gd name="T3" fmla="*/ 20 h 230"/>
                    <a:gd name="T4" fmla="*/ 39 w 39"/>
                    <a:gd name="T5" fmla="*/ 216 h 230"/>
                    <a:gd name="T6" fmla="*/ 30 w 39"/>
                    <a:gd name="T7" fmla="*/ 230 h 230"/>
                    <a:gd name="T8" fmla="*/ 17 w 39"/>
                    <a:gd name="T9" fmla="*/ 228 h 230"/>
                    <a:gd name="T10" fmla="*/ 9 w 39"/>
                    <a:gd name="T11" fmla="*/ 220 h 230"/>
                    <a:gd name="T12" fmla="*/ 0 w 39"/>
                    <a:gd name="T13" fmla="*/ 0 h 230"/>
                    <a:gd name="T14" fmla="*/ 17 w 39"/>
                    <a:gd name="T15" fmla="*/ 3 h 2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30">
                      <a:moveTo>
                        <a:pt x="17" y="3"/>
                      </a:moveTo>
                      <a:lnTo>
                        <a:pt x="30" y="20"/>
                      </a:lnTo>
                      <a:lnTo>
                        <a:pt x="39" y="216"/>
                      </a:lnTo>
                      <a:lnTo>
                        <a:pt x="30" y="230"/>
                      </a:lnTo>
                      <a:lnTo>
                        <a:pt x="17" y="228"/>
                      </a:lnTo>
                      <a:lnTo>
                        <a:pt x="9" y="220"/>
                      </a:lnTo>
                      <a:lnTo>
                        <a:pt x="0" y="0"/>
                      </a:lnTo>
                      <a:lnTo>
                        <a:pt x="17" y="3"/>
                      </a:lnTo>
                      <a:close/>
                    </a:path>
                  </a:pathLst>
                </a:custGeom>
                <a:solidFill>
                  <a:srgbClr val="EF9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12"/>
                <p:cNvSpPr>
                  <a:spLocks/>
                </p:cNvSpPr>
                <p:nvPr/>
              </p:nvSpPr>
              <p:spPr bwMode="auto">
                <a:xfrm>
                  <a:off x="7572375" y="3903663"/>
                  <a:ext cx="309563" cy="174625"/>
                </a:xfrm>
                <a:custGeom>
                  <a:avLst/>
                  <a:gdLst>
                    <a:gd name="T0" fmla="*/ 43 w 195"/>
                    <a:gd name="T1" fmla="*/ 0 h 110"/>
                    <a:gd name="T2" fmla="*/ 72 w 195"/>
                    <a:gd name="T3" fmla="*/ 0 h 110"/>
                    <a:gd name="T4" fmla="*/ 111 w 195"/>
                    <a:gd name="T5" fmla="*/ 5 h 110"/>
                    <a:gd name="T6" fmla="*/ 135 w 195"/>
                    <a:gd name="T7" fmla="*/ 12 h 110"/>
                    <a:gd name="T8" fmla="*/ 156 w 195"/>
                    <a:gd name="T9" fmla="*/ 25 h 110"/>
                    <a:gd name="T10" fmla="*/ 166 w 195"/>
                    <a:gd name="T11" fmla="*/ 49 h 110"/>
                    <a:gd name="T12" fmla="*/ 185 w 195"/>
                    <a:gd name="T13" fmla="*/ 76 h 110"/>
                    <a:gd name="T14" fmla="*/ 195 w 195"/>
                    <a:gd name="T15" fmla="*/ 99 h 110"/>
                    <a:gd name="T16" fmla="*/ 178 w 195"/>
                    <a:gd name="T17" fmla="*/ 110 h 110"/>
                    <a:gd name="T18" fmla="*/ 166 w 195"/>
                    <a:gd name="T19" fmla="*/ 98 h 110"/>
                    <a:gd name="T20" fmla="*/ 152 w 195"/>
                    <a:gd name="T21" fmla="*/ 70 h 110"/>
                    <a:gd name="T22" fmla="*/ 135 w 195"/>
                    <a:gd name="T23" fmla="*/ 41 h 110"/>
                    <a:gd name="T24" fmla="*/ 117 w 195"/>
                    <a:gd name="T25" fmla="*/ 30 h 110"/>
                    <a:gd name="T26" fmla="*/ 88 w 195"/>
                    <a:gd name="T27" fmla="*/ 22 h 110"/>
                    <a:gd name="T28" fmla="*/ 51 w 195"/>
                    <a:gd name="T29" fmla="*/ 16 h 110"/>
                    <a:gd name="T30" fmla="*/ 21 w 195"/>
                    <a:gd name="T31" fmla="*/ 18 h 110"/>
                    <a:gd name="T32" fmla="*/ 4 w 195"/>
                    <a:gd name="T33" fmla="*/ 19 h 110"/>
                    <a:gd name="T34" fmla="*/ 0 w 195"/>
                    <a:gd name="T35" fmla="*/ 8 h 110"/>
                    <a:gd name="T36" fmla="*/ 43 w 195"/>
                    <a:gd name="T3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 h="110">
                      <a:moveTo>
                        <a:pt x="43" y="0"/>
                      </a:moveTo>
                      <a:lnTo>
                        <a:pt x="72" y="0"/>
                      </a:lnTo>
                      <a:lnTo>
                        <a:pt x="111" y="5"/>
                      </a:lnTo>
                      <a:lnTo>
                        <a:pt x="135" y="12"/>
                      </a:lnTo>
                      <a:lnTo>
                        <a:pt x="156" y="25"/>
                      </a:lnTo>
                      <a:lnTo>
                        <a:pt x="166" y="49"/>
                      </a:lnTo>
                      <a:lnTo>
                        <a:pt x="185" y="76"/>
                      </a:lnTo>
                      <a:lnTo>
                        <a:pt x="195" y="99"/>
                      </a:lnTo>
                      <a:lnTo>
                        <a:pt x="178" y="110"/>
                      </a:lnTo>
                      <a:lnTo>
                        <a:pt x="166" y="98"/>
                      </a:lnTo>
                      <a:lnTo>
                        <a:pt x="152" y="70"/>
                      </a:lnTo>
                      <a:lnTo>
                        <a:pt x="135" y="41"/>
                      </a:lnTo>
                      <a:lnTo>
                        <a:pt x="117" y="30"/>
                      </a:lnTo>
                      <a:lnTo>
                        <a:pt x="88" y="22"/>
                      </a:lnTo>
                      <a:lnTo>
                        <a:pt x="51" y="16"/>
                      </a:lnTo>
                      <a:lnTo>
                        <a:pt x="21" y="18"/>
                      </a:lnTo>
                      <a:lnTo>
                        <a:pt x="4" y="19"/>
                      </a:lnTo>
                      <a:lnTo>
                        <a:pt x="0" y="8"/>
                      </a:lnTo>
                      <a:lnTo>
                        <a:pt x="43" y="0"/>
                      </a:lnTo>
                      <a:close/>
                    </a:path>
                  </a:pathLst>
                </a:custGeom>
                <a:solidFill>
                  <a:srgbClr val="EF9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 name="Freeform 13"/>
                <p:cNvSpPr>
                  <a:spLocks/>
                </p:cNvSpPr>
                <p:nvPr/>
              </p:nvSpPr>
              <p:spPr bwMode="auto">
                <a:xfrm>
                  <a:off x="7243763" y="3873500"/>
                  <a:ext cx="327025" cy="211138"/>
                </a:xfrm>
                <a:custGeom>
                  <a:avLst/>
                  <a:gdLst>
                    <a:gd name="T0" fmla="*/ 194 w 206"/>
                    <a:gd name="T1" fmla="*/ 10 h 133"/>
                    <a:gd name="T2" fmla="*/ 138 w 206"/>
                    <a:gd name="T3" fmla="*/ 0 h 133"/>
                    <a:gd name="T4" fmla="*/ 93 w 206"/>
                    <a:gd name="T5" fmla="*/ 0 h 133"/>
                    <a:gd name="T6" fmla="*/ 64 w 206"/>
                    <a:gd name="T7" fmla="*/ 10 h 133"/>
                    <a:gd name="T8" fmla="*/ 50 w 206"/>
                    <a:gd name="T9" fmla="*/ 20 h 133"/>
                    <a:gd name="T10" fmla="*/ 29 w 206"/>
                    <a:gd name="T11" fmla="*/ 47 h 133"/>
                    <a:gd name="T12" fmla="*/ 5 w 206"/>
                    <a:gd name="T13" fmla="*/ 93 h 133"/>
                    <a:gd name="T14" fmla="*/ 0 w 206"/>
                    <a:gd name="T15" fmla="*/ 117 h 133"/>
                    <a:gd name="T16" fmla="*/ 5 w 206"/>
                    <a:gd name="T17" fmla="*/ 129 h 133"/>
                    <a:gd name="T18" fmla="*/ 27 w 206"/>
                    <a:gd name="T19" fmla="*/ 133 h 133"/>
                    <a:gd name="T20" fmla="*/ 33 w 206"/>
                    <a:gd name="T21" fmla="*/ 117 h 133"/>
                    <a:gd name="T22" fmla="*/ 40 w 206"/>
                    <a:gd name="T23" fmla="*/ 74 h 133"/>
                    <a:gd name="T24" fmla="*/ 50 w 206"/>
                    <a:gd name="T25" fmla="*/ 41 h 133"/>
                    <a:gd name="T26" fmla="*/ 69 w 206"/>
                    <a:gd name="T27" fmla="*/ 28 h 133"/>
                    <a:gd name="T28" fmla="*/ 96 w 206"/>
                    <a:gd name="T29" fmla="*/ 14 h 133"/>
                    <a:gd name="T30" fmla="*/ 145 w 206"/>
                    <a:gd name="T31" fmla="*/ 20 h 133"/>
                    <a:gd name="T32" fmla="*/ 188 w 206"/>
                    <a:gd name="T33" fmla="*/ 25 h 133"/>
                    <a:gd name="T34" fmla="*/ 206 w 206"/>
                    <a:gd name="T35" fmla="*/ 21 h 133"/>
                    <a:gd name="T36" fmla="*/ 194 w 206"/>
                    <a:gd name="T37" fmla="*/ 1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6" h="133">
                      <a:moveTo>
                        <a:pt x="194" y="10"/>
                      </a:moveTo>
                      <a:lnTo>
                        <a:pt x="138" y="0"/>
                      </a:lnTo>
                      <a:lnTo>
                        <a:pt x="93" y="0"/>
                      </a:lnTo>
                      <a:lnTo>
                        <a:pt x="64" y="10"/>
                      </a:lnTo>
                      <a:lnTo>
                        <a:pt x="50" y="20"/>
                      </a:lnTo>
                      <a:lnTo>
                        <a:pt x="29" y="47"/>
                      </a:lnTo>
                      <a:lnTo>
                        <a:pt x="5" y="93"/>
                      </a:lnTo>
                      <a:lnTo>
                        <a:pt x="0" y="117"/>
                      </a:lnTo>
                      <a:lnTo>
                        <a:pt x="5" y="129"/>
                      </a:lnTo>
                      <a:lnTo>
                        <a:pt x="27" y="133"/>
                      </a:lnTo>
                      <a:lnTo>
                        <a:pt x="33" y="117"/>
                      </a:lnTo>
                      <a:lnTo>
                        <a:pt x="40" y="74"/>
                      </a:lnTo>
                      <a:lnTo>
                        <a:pt x="50" y="41"/>
                      </a:lnTo>
                      <a:lnTo>
                        <a:pt x="69" y="28"/>
                      </a:lnTo>
                      <a:lnTo>
                        <a:pt x="96" y="14"/>
                      </a:lnTo>
                      <a:lnTo>
                        <a:pt x="145" y="20"/>
                      </a:lnTo>
                      <a:lnTo>
                        <a:pt x="188" y="25"/>
                      </a:lnTo>
                      <a:lnTo>
                        <a:pt x="206" y="21"/>
                      </a:lnTo>
                      <a:lnTo>
                        <a:pt x="194" y="10"/>
                      </a:lnTo>
                      <a:close/>
                    </a:path>
                  </a:pathLst>
                </a:custGeom>
                <a:solidFill>
                  <a:srgbClr val="EF9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2" name="Freeform 14"/>
                <p:cNvSpPr>
                  <a:spLocks/>
                </p:cNvSpPr>
                <p:nvPr/>
              </p:nvSpPr>
              <p:spPr bwMode="auto">
                <a:xfrm>
                  <a:off x="7518400" y="3925888"/>
                  <a:ext cx="68263" cy="249238"/>
                </a:xfrm>
                <a:custGeom>
                  <a:avLst/>
                  <a:gdLst>
                    <a:gd name="T0" fmla="*/ 43 w 43"/>
                    <a:gd name="T1" fmla="*/ 0 h 157"/>
                    <a:gd name="T2" fmla="*/ 41 w 43"/>
                    <a:gd name="T3" fmla="*/ 33 h 157"/>
                    <a:gd name="T4" fmla="*/ 33 w 43"/>
                    <a:gd name="T5" fmla="*/ 62 h 157"/>
                    <a:gd name="T6" fmla="*/ 24 w 43"/>
                    <a:gd name="T7" fmla="*/ 100 h 157"/>
                    <a:gd name="T8" fmla="*/ 25 w 43"/>
                    <a:gd name="T9" fmla="*/ 142 h 157"/>
                    <a:gd name="T10" fmla="*/ 14 w 43"/>
                    <a:gd name="T11" fmla="*/ 157 h 157"/>
                    <a:gd name="T12" fmla="*/ 0 w 43"/>
                    <a:gd name="T13" fmla="*/ 152 h 157"/>
                    <a:gd name="T14" fmla="*/ 0 w 43"/>
                    <a:gd name="T15" fmla="*/ 113 h 157"/>
                    <a:gd name="T16" fmla="*/ 11 w 43"/>
                    <a:gd name="T17" fmla="*/ 60 h 157"/>
                    <a:gd name="T18" fmla="*/ 21 w 43"/>
                    <a:gd name="T19" fmla="*/ 38 h 157"/>
                    <a:gd name="T20" fmla="*/ 25 w 43"/>
                    <a:gd name="T21" fmla="*/ 0 h 157"/>
                    <a:gd name="T22" fmla="*/ 43 w 43"/>
                    <a:gd name="T2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157">
                      <a:moveTo>
                        <a:pt x="43" y="0"/>
                      </a:moveTo>
                      <a:lnTo>
                        <a:pt x="41" y="33"/>
                      </a:lnTo>
                      <a:lnTo>
                        <a:pt x="33" y="62"/>
                      </a:lnTo>
                      <a:lnTo>
                        <a:pt x="24" y="100"/>
                      </a:lnTo>
                      <a:lnTo>
                        <a:pt x="25" y="142"/>
                      </a:lnTo>
                      <a:lnTo>
                        <a:pt x="14" y="157"/>
                      </a:lnTo>
                      <a:lnTo>
                        <a:pt x="0" y="152"/>
                      </a:lnTo>
                      <a:lnTo>
                        <a:pt x="0" y="113"/>
                      </a:lnTo>
                      <a:lnTo>
                        <a:pt x="11" y="60"/>
                      </a:lnTo>
                      <a:lnTo>
                        <a:pt x="21" y="38"/>
                      </a:lnTo>
                      <a:lnTo>
                        <a:pt x="25" y="0"/>
                      </a:lnTo>
                      <a:lnTo>
                        <a:pt x="43" y="0"/>
                      </a:lnTo>
                      <a:close/>
                    </a:path>
                  </a:pathLst>
                </a:custGeom>
                <a:solidFill>
                  <a:srgbClr val="EF9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 name="Freeform 15"/>
                <p:cNvSpPr>
                  <a:spLocks/>
                </p:cNvSpPr>
                <p:nvPr/>
              </p:nvSpPr>
              <p:spPr bwMode="auto">
                <a:xfrm>
                  <a:off x="7567613" y="3792538"/>
                  <a:ext cx="114300" cy="138113"/>
                </a:xfrm>
                <a:custGeom>
                  <a:avLst/>
                  <a:gdLst>
                    <a:gd name="T0" fmla="*/ 0 w 72"/>
                    <a:gd name="T1" fmla="*/ 73 h 87"/>
                    <a:gd name="T2" fmla="*/ 33 w 72"/>
                    <a:gd name="T3" fmla="*/ 0 h 87"/>
                    <a:gd name="T4" fmla="*/ 55 w 72"/>
                    <a:gd name="T5" fmla="*/ 2 h 87"/>
                    <a:gd name="T6" fmla="*/ 70 w 72"/>
                    <a:gd name="T7" fmla="*/ 42 h 87"/>
                    <a:gd name="T8" fmla="*/ 72 w 72"/>
                    <a:gd name="T9" fmla="*/ 62 h 87"/>
                    <a:gd name="T10" fmla="*/ 55 w 72"/>
                    <a:gd name="T11" fmla="*/ 68 h 87"/>
                    <a:gd name="T12" fmla="*/ 48 w 72"/>
                    <a:gd name="T13" fmla="*/ 35 h 87"/>
                    <a:gd name="T14" fmla="*/ 42 w 72"/>
                    <a:gd name="T15" fmla="*/ 9 h 87"/>
                    <a:gd name="T16" fmla="*/ 22 w 72"/>
                    <a:gd name="T17" fmla="*/ 57 h 87"/>
                    <a:gd name="T18" fmla="*/ 4 w 72"/>
                    <a:gd name="T19" fmla="*/ 87 h 87"/>
                    <a:gd name="T20" fmla="*/ 0 w 72"/>
                    <a:gd name="T21"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87">
                      <a:moveTo>
                        <a:pt x="0" y="73"/>
                      </a:moveTo>
                      <a:lnTo>
                        <a:pt x="33" y="0"/>
                      </a:lnTo>
                      <a:lnTo>
                        <a:pt x="55" y="2"/>
                      </a:lnTo>
                      <a:lnTo>
                        <a:pt x="70" y="42"/>
                      </a:lnTo>
                      <a:lnTo>
                        <a:pt x="72" y="62"/>
                      </a:lnTo>
                      <a:lnTo>
                        <a:pt x="55" y="68"/>
                      </a:lnTo>
                      <a:lnTo>
                        <a:pt x="48" y="35"/>
                      </a:lnTo>
                      <a:lnTo>
                        <a:pt x="42" y="9"/>
                      </a:lnTo>
                      <a:lnTo>
                        <a:pt x="22" y="57"/>
                      </a:lnTo>
                      <a:lnTo>
                        <a:pt x="4" y="87"/>
                      </a:lnTo>
                      <a:lnTo>
                        <a:pt x="0" y="73"/>
                      </a:lnTo>
                      <a:close/>
                    </a:path>
                  </a:pathLst>
                </a:custGeom>
                <a:solidFill>
                  <a:srgbClr val="EF9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 name="Freeform 16"/>
                <p:cNvSpPr>
                  <a:spLocks/>
                </p:cNvSpPr>
                <p:nvPr/>
              </p:nvSpPr>
              <p:spPr bwMode="auto">
                <a:xfrm>
                  <a:off x="7337425" y="3403600"/>
                  <a:ext cx="211138" cy="441325"/>
                </a:xfrm>
                <a:custGeom>
                  <a:avLst/>
                  <a:gdLst>
                    <a:gd name="T0" fmla="*/ 32 w 133"/>
                    <a:gd name="T1" fmla="*/ 0 h 278"/>
                    <a:gd name="T2" fmla="*/ 22 w 133"/>
                    <a:gd name="T3" fmla="*/ 28 h 278"/>
                    <a:gd name="T4" fmla="*/ 18 w 133"/>
                    <a:gd name="T5" fmla="*/ 67 h 278"/>
                    <a:gd name="T6" fmla="*/ 37 w 133"/>
                    <a:gd name="T7" fmla="*/ 110 h 278"/>
                    <a:gd name="T8" fmla="*/ 68 w 133"/>
                    <a:gd name="T9" fmla="*/ 150 h 278"/>
                    <a:gd name="T10" fmla="*/ 90 w 133"/>
                    <a:gd name="T11" fmla="*/ 192 h 278"/>
                    <a:gd name="T12" fmla="*/ 101 w 133"/>
                    <a:gd name="T13" fmla="*/ 225 h 278"/>
                    <a:gd name="T14" fmla="*/ 98 w 133"/>
                    <a:gd name="T15" fmla="*/ 246 h 278"/>
                    <a:gd name="T16" fmla="*/ 86 w 133"/>
                    <a:gd name="T17" fmla="*/ 242 h 278"/>
                    <a:gd name="T18" fmla="*/ 68 w 133"/>
                    <a:gd name="T19" fmla="*/ 224 h 278"/>
                    <a:gd name="T20" fmla="*/ 47 w 133"/>
                    <a:gd name="T21" fmla="*/ 215 h 278"/>
                    <a:gd name="T22" fmla="*/ 26 w 133"/>
                    <a:gd name="T23" fmla="*/ 211 h 278"/>
                    <a:gd name="T24" fmla="*/ 10 w 133"/>
                    <a:gd name="T25" fmla="*/ 221 h 278"/>
                    <a:gd name="T26" fmla="*/ 0 w 133"/>
                    <a:gd name="T27" fmla="*/ 242 h 278"/>
                    <a:gd name="T28" fmla="*/ 7 w 133"/>
                    <a:gd name="T29" fmla="*/ 248 h 278"/>
                    <a:gd name="T30" fmla="*/ 22 w 133"/>
                    <a:gd name="T31" fmla="*/ 252 h 278"/>
                    <a:gd name="T32" fmla="*/ 55 w 133"/>
                    <a:gd name="T33" fmla="*/ 255 h 278"/>
                    <a:gd name="T34" fmla="*/ 87 w 133"/>
                    <a:gd name="T35" fmla="*/ 266 h 278"/>
                    <a:gd name="T36" fmla="*/ 113 w 133"/>
                    <a:gd name="T37" fmla="*/ 278 h 278"/>
                    <a:gd name="T38" fmla="*/ 120 w 133"/>
                    <a:gd name="T39" fmla="*/ 278 h 278"/>
                    <a:gd name="T40" fmla="*/ 133 w 133"/>
                    <a:gd name="T41" fmla="*/ 263 h 278"/>
                    <a:gd name="T42" fmla="*/ 131 w 133"/>
                    <a:gd name="T43" fmla="*/ 253 h 278"/>
                    <a:gd name="T44" fmla="*/ 129 w 133"/>
                    <a:gd name="T45" fmla="*/ 231 h 278"/>
                    <a:gd name="T46" fmla="*/ 115 w 133"/>
                    <a:gd name="T47" fmla="*/ 207 h 278"/>
                    <a:gd name="T48" fmla="*/ 102 w 133"/>
                    <a:gd name="T49" fmla="*/ 175 h 278"/>
                    <a:gd name="T50" fmla="*/ 97 w 133"/>
                    <a:gd name="T51" fmla="*/ 144 h 278"/>
                    <a:gd name="T52" fmla="*/ 86 w 133"/>
                    <a:gd name="T53" fmla="*/ 115 h 278"/>
                    <a:gd name="T54" fmla="*/ 77 w 133"/>
                    <a:gd name="T55" fmla="*/ 92 h 278"/>
                    <a:gd name="T56" fmla="*/ 61 w 133"/>
                    <a:gd name="T57" fmla="*/ 64 h 278"/>
                    <a:gd name="T58" fmla="*/ 57 w 133"/>
                    <a:gd name="T59" fmla="*/ 40 h 278"/>
                    <a:gd name="T60" fmla="*/ 55 w 133"/>
                    <a:gd name="T61" fmla="*/ 7 h 278"/>
                    <a:gd name="T62" fmla="*/ 32 w 133"/>
                    <a:gd name="T63"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3" h="278">
                      <a:moveTo>
                        <a:pt x="32" y="0"/>
                      </a:moveTo>
                      <a:lnTo>
                        <a:pt x="22" y="28"/>
                      </a:lnTo>
                      <a:lnTo>
                        <a:pt x="18" y="67"/>
                      </a:lnTo>
                      <a:lnTo>
                        <a:pt x="37" y="110"/>
                      </a:lnTo>
                      <a:lnTo>
                        <a:pt x="68" y="150"/>
                      </a:lnTo>
                      <a:lnTo>
                        <a:pt x="90" y="192"/>
                      </a:lnTo>
                      <a:lnTo>
                        <a:pt x="101" y="225"/>
                      </a:lnTo>
                      <a:lnTo>
                        <a:pt x="98" y="246"/>
                      </a:lnTo>
                      <a:lnTo>
                        <a:pt x="86" y="242"/>
                      </a:lnTo>
                      <a:lnTo>
                        <a:pt x="68" y="224"/>
                      </a:lnTo>
                      <a:lnTo>
                        <a:pt x="47" y="215"/>
                      </a:lnTo>
                      <a:lnTo>
                        <a:pt x="26" y="211"/>
                      </a:lnTo>
                      <a:lnTo>
                        <a:pt x="10" y="221"/>
                      </a:lnTo>
                      <a:lnTo>
                        <a:pt x="0" y="242"/>
                      </a:lnTo>
                      <a:lnTo>
                        <a:pt x="7" y="248"/>
                      </a:lnTo>
                      <a:lnTo>
                        <a:pt x="22" y="252"/>
                      </a:lnTo>
                      <a:lnTo>
                        <a:pt x="55" y="255"/>
                      </a:lnTo>
                      <a:lnTo>
                        <a:pt x="87" y="266"/>
                      </a:lnTo>
                      <a:lnTo>
                        <a:pt x="113" y="278"/>
                      </a:lnTo>
                      <a:lnTo>
                        <a:pt x="120" y="278"/>
                      </a:lnTo>
                      <a:lnTo>
                        <a:pt x="133" y="263"/>
                      </a:lnTo>
                      <a:lnTo>
                        <a:pt x="131" y="253"/>
                      </a:lnTo>
                      <a:lnTo>
                        <a:pt x="129" y="231"/>
                      </a:lnTo>
                      <a:lnTo>
                        <a:pt x="115" y="207"/>
                      </a:lnTo>
                      <a:lnTo>
                        <a:pt x="102" y="175"/>
                      </a:lnTo>
                      <a:lnTo>
                        <a:pt x="97" y="144"/>
                      </a:lnTo>
                      <a:lnTo>
                        <a:pt x="86" y="115"/>
                      </a:lnTo>
                      <a:lnTo>
                        <a:pt x="77" y="92"/>
                      </a:lnTo>
                      <a:lnTo>
                        <a:pt x="61" y="64"/>
                      </a:lnTo>
                      <a:lnTo>
                        <a:pt x="57" y="40"/>
                      </a:lnTo>
                      <a:lnTo>
                        <a:pt x="55" y="7"/>
                      </a:lnTo>
                      <a:lnTo>
                        <a:pt x="32" y="0"/>
                      </a:lnTo>
                      <a:close/>
                    </a:path>
                  </a:pathLst>
                </a:custGeom>
                <a:solidFill>
                  <a:srgbClr val="003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 name="Freeform 17"/>
                <p:cNvSpPr>
                  <a:spLocks/>
                </p:cNvSpPr>
                <p:nvPr/>
              </p:nvSpPr>
              <p:spPr bwMode="auto">
                <a:xfrm>
                  <a:off x="7300913" y="3387725"/>
                  <a:ext cx="576263" cy="239713"/>
                </a:xfrm>
                <a:custGeom>
                  <a:avLst/>
                  <a:gdLst>
                    <a:gd name="T0" fmla="*/ 122 w 363"/>
                    <a:gd name="T1" fmla="*/ 0 h 151"/>
                    <a:gd name="T2" fmla="*/ 50 w 363"/>
                    <a:gd name="T3" fmla="*/ 29 h 151"/>
                    <a:gd name="T4" fmla="*/ 4 w 363"/>
                    <a:gd name="T5" fmla="*/ 50 h 151"/>
                    <a:gd name="T6" fmla="*/ 0 w 363"/>
                    <a:gd name="T7" fmla="*/ 69 h 151"/>
                    <a:gd name="T8" fmla="*/ 42 w 363"/>
                    <a:gd name="T9" fmla="*/ 87 h 151"/>
                    <a:gd name="T10" fmla="*/ 105 w 363"/>
                    <a:gd name="T11" fmla="*/ 101 h 151"/>
                    <a:gd name="T12" fmla="*/ 157 w 363"/>
                    <a:gd name="T13" fmla="*/ 133 h 151"/>
                    <a:gd name="T14" fmla="*/ 202 w 363"/>
                    <a:gd name="T15" fmla="*/ 151 h 151"/>
                    <a:gd name="T16" fmla="*/ 252 w 363"/>
                    <a:gd name="T17" fmla="*/ 133 h 151"/>
                    <a:gd name="T18" fmla="*/ 296 w 363"/>
                    <a:gd name="T19" fmla="*/ 111 h 151"/>
                    <a:gd name="T20" fmla="*/ 338 w 363"/>
                    <a:gd name="T21" fmla="*/ 73 h 151"/>
                    <a:gd name="T22" fmla="*/ 363 w 363"/>
                    <a:gd name="T23" fmla="*/ 34 h 151"/>
                    <a:gd name="T24" fmla="*/ 348 w 363"/>
                    <a:gd name="T25" fmla="*/ 32 h 151"/>
                    <a:gd name="T26" fmla="*/ 287 w 363"/>
                    <a:gd name="T27" fmla="*/ 26 h 151"/>
                    <a:gd name="T28" fmla="*/ 233 w 363"/>
                    <a:gd name="T29" fmla="*/ 22 h 151"/>
                    <a:gd name="T30" fmla="*/ 168 w 363"/>
                    <a:gd name="T31" fmla="*/ 12 h 151"/>
                    <a:gd name="T32" fmla="*/ 122 w 363"/>
                    <a:gd name="T33"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3" h="151">
                      <a:moveTo>
                        <a:pt x="122" y="0"/>
                      </a:moveTo>
                      <a:lnTo>
                        <a:pt x="50" y="29"/>
                      </a:lnTo>
                      <a:lnTo>
                        <a:pt x="4" y="50"/>
                      </a:lnTo>
                      <a:lnTo>
                        <a:pt x="0" y="69"/>
                      </a:lnTo>
                      <a:lnTo>
                        <a:pt x="42" y="87"/>
                      </a:lnTo>
                      <a:lnTo>
                        <a:pt x="105" y="101"/>
                      </a:lnTo>
                      <a:lnTo>
                        <a:pt x="157" y="133"/>
                      </a:lnTo>
                      <a:lnTo>
                        <a:pt x="202" y="151"/>
                      </a:lnTo>
                      <a:lnTo>
                        <a:pt x="252" y="133"/>
                      </a:lnTo>
                      <a:lnTo>
                        <a:pt x="296" y="111"/>
                      </a:lnTo>
                      <a:lnTo>
                        <a:pt x="338" y="73"/>
                      </a:lnTo>
                      <a:lnTo>
                        <a:pt x="363" y="34"/>
                      </a:lnTo>
                      <a:lnTo>
                        <a:pt x="348" y="32"/>
                      </a:lnTo>
                      <a:lnTo>
                        <a:pt x="287" y="26"/>
                      </a:lnTo>
                      <a:lnTo>
                        <a:pt x="233" y="22"/>
                      </a:lnTo>
                      <a:lnTo>
                        <a:pt x="168" y="12"/>
                      </a:lnTo>
                      <a:lnTo>
                        <a:pt x="122" y="0"/>
                      </a:lnTo>
                      <a:close/>
                    </a:path>
                  </a:pathLst>
                </a:custGeom>
                <a:solidFill>
                  <a:srgbClr val="F6BF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6" name="Freeform 18"/>
                <p:cNvSpPr>
                  <a:spLocks/>
                </p:cNvSpPr>
                <p:nvPr/>
              </p:nvSpPr>
              <p:spPr bwMode="auto">
                <a:xfrm>
                  <a:off x="7223125" y="3436938"/>
                  <a:ext cx="211138" cy="441325"/>
                </a:xfrm>
                <a:custGeom>
                  <a:avLst/>
                  <a:gdLst>
                    <a:gd name="T0" fmla="*/ 32 w 133"/>
                    <a:gd name="T1" fmla="*/ 0 h 278"/>
                    <a:gd name="T2" fmla="*/ 22 w 133"/>
                    <a:gd name="T3" fmla="*/ 28 h 278"/>
                    <a:gd name="T4" fmla="*/ 18 w 133"/>
                    <a:gd name="T5" fmla="*/ 67 h 278"/>
                    <a:gd name="T6" fmla="*/ 37 w 133"/>
                    <a:gd name="T7" fmla="*/ 110 h 278"/>
                    <a:gd name="T8" fmla="*/ 68 w 133"/>
                    <a:gd name="T9" fmla="*/ 150 h 278"/>
                    <a:gd name="T10" fmla="*/ 90 w 133"/>
                    <a:gd name="T11" fmla="*/ 192 h 278"/>
                    <a:gd name="T12" fmla="*/ 101 w 133"/>
                    <a:gd name="T13" fmla="*/ 225 h 278"/>
                    <a:gd name="T14" fmla="*/ 98 w 133"/>
                    <a:gd name="T15" fmla="*/ 246 h 278"/>
                    <a:gd name="T16" fmla="*/ 86 w 133"/>
                    <a:gd name="T17" fmla="*/ 242 h 278"/>
                    <a:gd name="T18" fmla="*/ 68 w 133"/>
                    <a:gd name="T19" fmla="*/ 224 h 278"/>
                    <a:gd name="T20" fmla="*/ 47 w 133"/>
                    <a:gd name="T21" fmla="*/ 215 h 278"/>
                    <a:gd name="T22" fmla="*/ 26 w 133"/>
                    <a:gd name="T23" fmla="*/ 211 h 278"/>
                    <a:gd name="T24" fmla="*/ 10 w 133"/>
                    <a:gd name="T25" fmla="*/ 221 h 278"/>
                    <a:gd name="T26" fmla="*/ 0 w 133"/>
                    <a:gd name="T27" fmla="*/ 242 h 278"/>
                    <a:gd name="T28" fmla="*/ 7 w 133"/>
                    <a:gd name="T29" fmla="*/ 248 h 278"/>
                    <a:gd name="T30" fmla="*/ 22 w 133"/>
                    <a:gd name="T31" fmla="*/ 252 h 278"/>
                    <a:gd name="T32" fmla="*/ 55 w 133"/>
                    <a:gd name="T33" fmla="*/ 255 h 278"/>
                    <a:gd name="T34" fmla="*/ 88 w 133"/>
                    <a:gd name="T35" fmla="*/ 266 h 278"/>
                    <a:gd name="T36" fmla="*/ 113 w 133"/>
                    <a:gd name="T37" fmla="*/ 278 h 278"/>
                    <a:gd name="T38" fmla="*/ 120 w 133"/>
                    <a:gd name="T39" fmla="*/ 278 h 278"/>
                    <a:gd name="T40" fmla="*/ 133 w 133"/>
                    <a:gd name="T41" fmla="*/ 263 h 278"/>
                    <a:gd name="T42" fmla="*/ 131 w 133"/>
                    <a:gd name="T43" fmla="*/ 253 h 278"/>
                    <a:gd name="T44" fmla="*/ 129 w 133"/>
                    <a:gd name="T45" fmla="*/ 231 h 278"/>
                    <a:gd name="T46" fmla="*/ 115 w 133"/>
                    <a:gd name="T47" fmla="*/ 206 h 278"/>
                    <a:gd name="T48" fmla="*/ 102 w 133"/>
                    <a:gd name="T49" fmla="*/ 175 h 278"/>
                    <a:gd name="T50" fmla="*/ 97 w 133"/>
                    <a:gd name="T51" fmla="*/ 144 h 278"/>
                    <a:gd name="T52" fmla="*/ 86 w 133"/>
                    <a:gd name="T53" fmla="*/ 115 h 278"/>
                    <a:gd name="T54" fmla="*/ 77 w 133"/>
                    <a:gd name="T55" fmla="*/ 92 h 278"/>
                    <a:gd name="T56" fmla="*/ 61 w 133"/>
                    <a:gd name="T57" fmla="*/ 64 h 278"/>
                    <a:gd name="T58" fmla="*/ 58 w 133"/>
                    <a:gd name="T59" fmla="*/ 40 h 278"/>
                    <a:gd name="T60" fmla="*/ 55 w 133"/>
                    <a:gd name="T61" fmla="*/ 7 h 278"/>
                    <a:gd name="T62" fmla="*/ 32 w 133"/>
                    <a:gd name="T63"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3" h="278">
                      <a:moveTo>
                        <a:pt x="32" y="0"/>
                      </a:moveTo>
                      <a:lnTo>
                        <a:pt x="22" y="28"/>
                      </a:lnTo>
                      <a:lnTo>
                        <a:pt x="18" y="67"/>
                      </a:lnTo>
                      <a:lnTo>
                        <a:pt x="37" y="110"/>
                      </a:lnTo>
                      <a:lnTo>
                        <a:pt x="68" y="150"/>
                      </a:lnTo>
                      <a:lnTo>
                        <a:pt x="90" y="192"/>
                      </a:lnTo>
                      <a:lnTo>
                        <a:pt x="101" y="225"/>
                      </a:lnTo>
                      <a:lnTo>
                        <a:pt x="98" y="246"/>
                      </a:lnTo>
                      <a:lnTo>
                        <a:pt x="86" y="242"/>
                      </a:lnTo>
                      <a:lnTo>
                        <a:pt x="68" y="224"/>
                      </a:lnTo>
                      <a:lnTo>
                        <a:pt x="47" y="215"/>
                      </a:lnTo>
                      <a:lnTo>
                        <a:pt x="26" y="211"/>
                      </a:lnTo>
                      <a:lnTo>
                        <a:pt x="10" y="221"/>
                      </a:lnTo>
                      <a:lnTo>
                        <a:pt x="0" y="242"/>
                      </a:lnTo>
                      <a:lnTo>
                        <a:pt x="7" y="248"/>
                      </a:lnTo>
                      <a:lnTo>
                        <a:pt x="22" y="252"/>
                      </a:lnTo>
                      <a:lnTo>
                        <a:pt x="55" y="255"/>
                      </a:lnTo>
                      <a:lnTo>
                        <a:pt x="88" y="266"/>
                      </a:lnTo>
                      <a:lnTo>
                        <a:pt x="113" y="278"/>
                      </a:lnTo>
                      <a:lnTo>
                        <a:pt x="120" y="278"/>
                      </a:lnTo>
                      <a:lnTo>
                        <a:pt x="133" y="263"/>
                      </a:lnTo>
                      <a:lnTo>
                        <a:pt x="131" y="253"/>
                      </a:lnTo>
                      <a:lnTo>
                        <a:pt x="129" y="231"/>
                      </a:lnTo>
                      <a:lnTo>
                        <a:pt x="115" y="206"/>
                      </a:lnTo>
                      <a:lnTo>
                        <a:pt x="102" y="175"/>
                      </a:lnTo>
                      <a:lnTo>
                        <a:pt x="97" y="144"/>
                      </a:lnTo>
                      <a:lnTo>
                        <a:pt x="86" y="115"/>
                      </a:lnTo>
                      <a:lnTo>
                        <a:pt x="77" y="92"/>
                      </a:lnTo>
                      <a:lnTo>
                        <a:pt x="61" y="64"/>
                      </a:lnTo>
                      <a:lnTo>
                        <a:pt x="58" y="40"/>
                      </a:lnTo>
                      <a:lnTo>
                        <a:pt x="55" y="7"/>
                      </a:lnTo>
                      <a:lnTo>
                        <a:pt x="32" y="0"/>
                      </a:lnTo>
                      <a:close/>
                    </a:path>
                  </a:pathLst>
                </a:custGeom>
                <a:solidFill>
                  <a:srgbClr val="003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7" name="Freeform 19"/>
                <p:cNvSpPr>
                  <a:spLocks/>
                </p:cNvSpPr>
                <p:nvPr/>
              </p:nvSpPr>
              <p:spPr bwMode="auto">
                <a:xfrm>
                  <a:off x="7283450" y="3378200"/>
                  <a:ext cx="608013" cy="258763"/>
                </a:xfrm>
                <a:custGeom>
                  <a:avLst/>
                  <a:gdLst>
                    <a:gd name="T0" fmla="*/ 178 w 383"/>
                    <a:gd name="T1" fmla="*/ 7 h 163"/>
                    <a:gd name="T2" fmla="*/ 244 w 383"/>
                    <a:gd name="T3" fmla="*/ 20 h 163"/>
                    <a:gd name="T4" fmla="*/ 282 w 383"/>
                    <a:gd name="T5" fmla="*/ 25 h 163"/>
                    <a:gd name="T6" fmla="*/ 352 w 383"/>
                    <a:gd name="T7" fmla="*/ 27 h 163"/>
                    <a:gd name="T8" fmla="*/ 381 w 383"/>
                    <a:gd name="T9" fmla="*/ 31 h 163"/>
                    <a:gd name="T10" fmla="*/ 383 w 383"/>
                    <a:gd name="T11" fmla="*/ 41 h 163"/>
                    <a:gd name="T12" fmla="*/ 371 w 383"/>
                    <a:gd name="T13" fmla="*/ 64 h 163"/>
                    <a:gd name="T14" fmla="*/ 345 w 383"/>
                    <a:gd name="T15" fmla="*/ 92 h 163"/>
                    <a:gd name="T16" fmla="*/ 301 w 383"/>
                    <a:gd name="T17" fmla="*/ 128 h 163"/>
                    <a:gd name="T18" fmla="*/ 258 w 383"/>
                    <a:gd name="T19" fmla="*/ 148 h 163"/>
                    <a:gd name="T20" fmla="*/ 216 w 383"/>
                    <a:gd name="T21" fmla="*/ 163 h 163"/>
                    <a:gd name="T22" fmla="*/ 199 w 383"/>
                    <a:gd name="T23" fmla="*/ 160 h 163"/>
                    <a:gd name="T24" fmla="*/ 169 w 383"/>
                    <a:gd name="T25" fmla="*/ 141 h 163"/>
                    <a:gd name="T26" fmla="*/ 130 w 383"/>
                    <a:gd name="T27" fmla="*/ 124 h 163"/>
                    <a:gd name="T28" fmla="*/ 99 w 383"/>
                    <a:gd name="T29" fmla="*/ 109 h 163"/>
                    <a:gd name="T30" fmla="*/ 56 w 383"/>
                    <a:gd name="T31" fmla="*/ 98 h 163"/>
                    <a:gd name="T32" fmla="*/ 22 w 383"/>
                    <a:gd name="T33" fmla="*/ 86 h 163"/>
                    <a:gd name="T34" fmla="*/ 2 w 383"/>
                    <a:gd name="T35" fmla="*/ 78 h 163"/>
                    <a:gd name="T36" fmla="*/ 0 w 383"/>
                    <a:gd name="T37" fmla="*/ 64 h 163"/>
                    <a:gd name="T38" fmla="*/ 14 w 383"/>
                    <a:gd name="T39" fmla="*/ 45 h 163"/>
                    <a:gd name="T40" fmla="*/ 74 w 383"/>
                    <a:gd name="T41" fmla="*/ 21 h 163"/>
                    <a:gd name="T42" fmla="*/ 136 w 383"/>
                    <a:gd name="T43" fmla="*/ 0 h 163"/>
                    <a:gd name="T44" fmla="*/ 136 w 383"/>
                    <a:gd name="T45" fmla="*/ 14 h 163"/>
                    <a:gd name="T46" fmla="*/ 101 w 383"/>
                    <a:gd name="T47" fmla="*/ 31 h 163"/>
                    <a:gd name="T48" fmla="*/ 57 w 383"/>
                    <a:gd name="T49" fmla="*/ 45 h 163"/>
                    <a:gd name="T50" fmla="*/ 25 w 383"/>
                    <a:gd name="T51" fmla="*/ 59 h 163"/>
                    <a:gd name="T52" fmla="*/ 22 w 383"/>
                    <a:gd name="T53" fmla="*/ 70 h 163"/>
                    <a:gd name="T54" fmla="*/ 38 w 383"/>
                    <a:gd name="T55" fmla="*/ 80 h 163"/>
                    <a:gd name="T56" fmla="*/ 84 w 383"/>
                    <a:gd name="T57" fmla="*/ 88 h 163"/>
                    <a:gd name="T58" fmla="*/ 126 w 383"/>
                    <a:gd name="T59" fmla="*/ 98 h 163"/>
                    <a:gd name="T60" fmla="*/ 154 w 383"/>
                    <a:gd name="T61" fmla="*/ 120 h 163"/>
                    <a:gd name="T62" fmla="*/ 188 w 383"/>
                    <a:gd name="T63" fmla="*/ 131 h 163"/>
                    <a:gd name="T64" fmla="*/ 213 w 383"/>
                    <a:gd name="T65" fmla="*/ 151 h 163"/>
                    <a:gd name="T66" fmla="*/ 263 w 383"/>
                    <a:gd name="T67" fmla="*/ 130 h 163"/>
                    <a:gd name="T68" fmla="*/ 301 w 383"/>
                    <a:gd name="T69" fmla="*/ 106 h 163"/>
                    <a:gd name="T70" fmla="*/ 335 w 383"/>
                    <a:gd name="T71" fmla="*/ 78 h 163"/>
                    <a:gd name="T72" fmla="*/ 362 w 383"/>
                    <a:gd name="T73" fmla="*/ 43 h 163"/>
                    <a:gd name="T74" fmla="*/ 324 w 383"/>
                    <a:gd name="T75" fmla="*/ 41 h 163"/>
                    <a:gd name="T76" fmla="*/ 280 w 383"/>
                    <a:gd name="T77" fmla="*/ 39 h 163"/>
                    <a:gd name="T78" fmla="*/ 234 w 383"/>
                    <a:gd name="T79" fmla="*/ 35 h 163"/>
                    <a:gd name="T80" fmla="*/ 160 w 383"/>
                    <a:gd name="T81" fmla="*/ 21 h 163"/>
                    <a:gd name="T82" fmla="*/ 178 w 383"/>
                    <a:gd name="T83" fmla="*/ 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163">
                      <a:moveTo>
                        <a:pt x="178" y="7"/>
                      </a:moveTo>
                      <a:lnTo>
                        <a:pt x="244" y="20"/>
                      </a:lnTo>
                      <a:lnTo>
                        <a:pt x="282" y="25"/>
                      </a:lnTo>
                      <a:lnTo>
                        <a:pt x="352" y="27"/>
                      </a:lnTo>
                      <a:lnTo>
                        <a:pt x="381" y="31"/>
                      </a:lnTo>
                      <a:lnTo>
                        <a:pt x="383" y="41"/>
                      </a:lnTo>
                      <a:lnTo>
                        <a:pt x="371" y="64"/>
                      </a:lnTo>
                      <a:lnTo>
                        <a:pt x="345" y="92"/>
                      </a:lnTo>
                      <a:lnTo>
                        <a:pt x="301" y="128"/>
                      </a:lnTo>
                      <a:lnTo>
                        <a:pt x="258" y="148"/>
                      </a:lnTo>
                      <a:lnTo>
                        <a:pt x="216" y="163"/>
                      </a:lnTo>
                      <a:lnTo>
                        <a:pt x="199" y="160"/>
                      </a:lnTo>
                      <a:lnTo>
                        <a:pt x="169" y="141"/>
                      </a:lnTo>
                      <a:lnTo>
                        <a:pt x="130" y="124"/>
                      </a:lnTo>
                      <a:lnTo>
                        <a:pt x="99" y="109"/>
                      </a:lnTo>
                      <a:lnTo>
                        <a:pt x="56" y="98"/>
                      </a:lnTo>
                      <a:lnTo>
                        <a:pt x="22" y="86"/>
                      </a:lnTo>
                      <a:lnTo>
                        <a:pt x="2" y="78"/>
                      </a:lnTo>
                      <a:lnTo>
                        <a:pt x="0" y="64"/>
                      </a:lnTo>
                      <a:lnTo>
                        <a:pt x="14" y="45"/>
                      </a:lnTo>
                      <a:lnTo>
                        <a:pt x="74" y="21"/>
                      </a:lnTo>
                      <a:lnTo>
                        <a:pt x="136" y="0"/>
                      </a:lnTo>
                      <a:lnTo>
                        <a:pt x="136" y="14"/>
                      </a:lnTo>
                      <a:lnTo>
                        <a:pt x="101" y="31"/>
                      </a:lnTo>
                      <a:lnTo>
                        <a:pt x="57" y="45"/>
                      </a:lnTo>
                      <a:lnTo>
                        <a:pt x="25" y="59"/>
                      </a:lnTo>
                      <a:lnTo>
                        <a:pt x="22" y="70"/>
                      </a:lnTo>
                      <a:lnTo>
                        <a:pt x="38" y="80"/>
                      </a:lnTo>
                      <a:lnTo>
                        <a:pt x="84" y="88"/>
                      </a:lnTo>
                      <a:lnTo>
                        <a:pt x="126" y="98"/>
                      </a:lnTo>
                      <a:lnTo>
                        <a:pt x="154" y="120"/>
                      </a:lnTo>
                      <a:lnTo>
                        <a:pt x="188" y="131"/>
                      </a:lnTo>
                      <a:lnTo>
                        <a:pt x="213" y="151"/>
                      </a:lnTo>
                      <a:lnTo>
                        <a:pt x="263" y="130"/>
                      </a:lnTo>
                      <a:lnTo>
                        <a:pt x="301" y="106"/>
                      </a:lnTo>
                      <a:lnTo>
                        <a:pt x="335" y="78"/>
                      </a:lnTo>
                      <a:lnTo>
                        <a:pt x="362" y="43"/>
                      </a:lnTo>
                      <a:lnTo>
                        <a:pt x="324" y="41"/>
                      </a:lnTo>
                      <a:lnTo>
                        <a:pt x="280" y="39"/>
                      </a:lnTo>
                      <a:lnTo>
                        <a:pt x="234" y="35"/>
                      </a:lnTo>
                      <a:lnTo>
                        <a:pt x="160" y="21"/>
                      </a:lnTo>
                      <a:lnTo>
                        <a:pt x="178" y="7"/>
                      </a:lnTo>
                      <a:close/>
                    </a:path>
                  </a:pathLst>
                </a:custGeom>
                <a:solidFill>
                  <a:srgbClr val="EF9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8" name="Freeform 20"/>
                <p:cNvSpPr>
                  <a:spLocks/>
                </p:cNvSpPr>
                <p:nvPr/>
              </p:nvSpPr>
              <p:spPr bwMode="auto">
                <a:xfrm>
                  <a:off x="7261225" y="3354388"/>
                  <a:ext cx="419100" cy="142875"/>
                </a:xfrm>
                <a:custGeom>
                  <a:avLst/>
                  <a:gdLst>
                    <a:gd name="T0" fmla="*/ 26 w 264"/>
                    <a:gd name="T1" fmla="*/ 9 h 90"/>
                    <a:gd name="T2" fmla="*/ 61 w 264"/>
                    <a:gd name="T3" fmla="*/ 5 h 90"/>
                    <a:gd name="T4" fmla="*/ 109 w 264"/>
                    <a:gd name="T5" fmla="*/ 0 h 90"/>
                    <a:gd name="T6" fmla="*/ 170 w 264"/>
                    <a:gd name="T7" fmla="*/ 0 h 90"/>
                    <a:gd name="T8" fmla="*/ 218 w 264"/>
                    <a:gd name="T9" fmla="*/ 9 h 90"/>
                    <a:gd name="T10" fmla="*/ 264 w 264"/>
                    <a:gd name="T11" fmla="*/ 31 h 90"/>
                    <a:gd name="T12" fmla="*/ 258 w 264"/>
                    <a:gd name="T13" fmla="*/ 71 h 90"/>
                    <a:gd name="T14" fmla="*/ 225 w 264"/>
                    <a:gd name="T15" fmla="*/ 90 h 90"/>
                    <a:gd name="T16" fmla="*/ 177 w 264"/>
                    <a:gd name="T17" fmla="*/ 89 h 90"/>
                    <a:gd name="T18" fmla="*/ 105 w 264"/>
                    <a:gd name="T19" fmla="*/ 71 h 90"/>
                    <a:gd name="T20" fmla="*/ 53 w 264"/>
                    <a:gd name="T21" fmla="*/ 61 h 90"/>
                    <a:gd name="T22" fmla="*/ 29 w 264"/>
                    <a:gd name="T23" fmla="*/ 64 h 90"/>
                    <a:gd name="T24" fmla="*/ 7 w 264"/>
                    <a:gd name="T25" fmla="*/ 74 h 90"/>
                    <a:gd name="T26" fmla="*/ 0 w 264"/>
                    <a:gd name="T27" fmla="*/ 71 h 90"/>
                    <a:gd name="T28" fmla="*/ 4 w 264"/>
                    <a:gd name="T29" fmla="*/ 44 h 90"/>
                    <a:gd name="T30" fmla="*/ 26 w 264"/>
                    <a:gd name="T31" fmla="*/ 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4" h="90">
                      <a:moveTo>
                        <a:pt x="26" y="9"/>
                      </a:moveTo>
                      <a:lnTo>
                        <a:pt x="61" y="5"/>
                      </a:lnTo>
                      <a:lnTo>
                        <a:pt x="109" y="0"/>
                      </a:lnTo>
                      <a:lnTo>
                        <a:pt x="170" y="0"/>
                      </a:lnTo>
                      <a:lnTo>
                        <a:pt x="218" y="9"/>
                      </a:lnTo>
                      <a:lnTo>
                        <a:pt x="264" y="31"/>
                      </a:lnTo>
                      <a:lnTo>
                        <a:pt x="258" y="71"/>
                      </a:lnTo>
                      <a:lnTo>
                        <a:pt x="225" y="90"/>
                      </a:lnTo>
                      <a:lnTo>
                        <a:pt x="177" y="89"/>
                      </a:lnTo>
                      <a:lnTo>
                        <a:pt x="105" y="71"/>
                      </a:lnTo>
                      <a:lnTo>
                        <a:pt x="53" y="61"/>
                      </a:lnTo>
                      <a:lnTo>
                        <a:pt x="29" y="64"/>
                      </a:lnTo>
                      <a:lnTo>
                        <a:pt x="7" y="74"/>
                      </a:lnTo>
                      <a:lnTo>
                        <a:pt x="0" y="71"/>
                      </a:lnTo>
                      <a:lnTo>
                        <a:pt x="4" y="44"/>
                      </a:lnTo>
                      <a:lnTo>
                        <a:pt x="26" y="9"/>
                      </a:lnTo>
                      <a:close/>
                    </a:path>
                  </a:pathLst>
                </a:custGeom>
                <a:solidFill>
                  <a:srgbClr val="003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9" name="Freeform 21"/>
                <p:cNvSpPr>
                  <a:spLocks/>
                </p:cNvSpPr>
                <p:nvPr/>
              </p:nvSpPr>
              <p:spPr bwMode="auto">
                <a:xfrm>
                  <a:off x="7353300" y="2951163"/>
                  <a:ext cx="398463" cy="546100"/>
                </a:xfrm>
                <a:custGeom>
                  <a:avLst/>
                  <a:gdLst>
                    <a:gd name="T0" fmla="*/ 26 w 251"/>
                    <a:gd name="T1" fmla="*/ 6 h 344"/>
                    <a:gd name="T2" fmla="*/ 56 w 251"/>
                    <a:gd name="T3" fmla="*/ 0 h 344"/>
                    <a:gd name="T4" fmla="*/ 88 w 251"/>
                    <a:gd name="T5" fmla="*/ 6 h 344"/>
                    <a:gd name="T6" fmla="*/ 131 w 251"/>
                    <a:gd name="T7" fmla="*/ 21 h 344"/>
                    <a:gd name="T8" fmla="*/ 162 w 251"/>
                    <a:gd name="T9" fmla="*/ 40 h 344"/>
                    <a:gd name="T10" fmla="*/ 190 w 251"/>
                    <a:gd name="T11" fmla="*/ 63 h 344"/>
                    <a:gd name="T12" fmla="*/ 214 w 251"/>
                    <a:gd name="T13" fmla="*/ 86 h 344"/>
                    <a:gd name="T14" fmla="*/ 234 w 251"/>
                    <a:gd name="T15" fmla="*/ 114 h 344"/>
                    <a:gd name="T16" fmla="*/ 247 w 251"/>
                    <a:gd name="T17" fmla="*/ 149 h 344"/>
                    <a:gd name="T18" fmla="*/ 251 w 251"/>
                    <a:gd name="T19" fmla="*/ 186 h 344"/>
                    <a:gd name="T20" fmla="*/ 251 w 251"/>
                    <a:gd name="T21" fmla="*/ 222 h 344"/>
                    <a:gd name="T22" fmla="*/ 250 w 251"/>
                    <a:gd name="T23" fmla="*/ 256 h 344"/>
                    <a:gd name="T24" fmla="*/ 247 w 251"/>
                    <a:gd name="T25" fmla="*/ 287 h 344"/>
                    <a:gd name="T26" fmla="*/ 244 w 251"/>
                    <a:gd name="T27" fmla="*/ 311 h 344"/>
                    <a:gd name="T28" fmla="*/ 232 w 251"/>
                    <a:gd name="T29" fmla="*/ 329 h 344"/>
                    <a:gd name="T30" fmla="*/ 212 w 251"/>
                    <a:gd name="T31" fmla="*/ 337 h 344"/>
                    <a:gd name="T32" fmla="*/ 181 w 251"/>
                    <a:gd name="T33" fmla="*/ 344 h 344"/>
                    <a:gd name="T34" fmla="*/ 156 w 251"/>
                    <a:gd name="T35" fmla="*/ 344 h 344"/>
                    <a:gd name="T36" fmla="*/ 134 w 251"/>
                    <a:gd name="T37" fmla="*/ 330 h 344"/>
                    <a:gd name="T38" fmla="*/ 106 w 251"/>
                    <a:gd name="T39" fmla="*/ 322 h 344"/>
                    <a:gd name="T40" fmla="*/ 83 w 251"/>
                    <a:gd name="T41" fmla="*/ 304 h 344"/>
                    <a:gd name="T42" fmla="*/ 71 w 251"/>
                    <a:gd name="T43" fmla="*/ 295 h 344"/>
                    <a:gd name="T44" fmla="*/ 64 w 251"/>
                    <a:gd name="T45" fmla="*/ 277 h 344"/>
                    <a:gd name="T46" fmla="*/ 60 w 251"/>
                    <a:gd name="T47" fmla="*/ 256 h 344"/>
                    <a:gd name="T48" fmla="*/ 71 w 251"/>
                    <a:gd name="T49" fmla="*/ 235 h 344"/>
                    <a:gd name="T50" fmla="*/ 88 w 251"/>
                    <a:gd name="T51" fmla="*/ 214 h 344"/>
                    <a:gd name="T52" fmla="*/ 107 w 251"/>
                    <a:gd name="T53" fmla="*/ 197 h 344"/>
                    <a:gd name="T54" fmla="*/ 114 w 251"/>
                    <a:gd name="T55" fmla="*/ 180 h 344"/>
                    <a:gd name="T56" fmla="*/ 104 w 251"/>
                    <a:gd name="T57" fmla="*/ 159 h 344"/>
                    <a:gd name="T58" fmla="*/ 95 w 251"/>
                    <a:gd name="T59" fmla="*/ 145 h 344"/>
                    <a:gd name="T60" fmla="*/ 71 w 251"/>
                    <a:gd name="T61" fmla="*/ 128 h 344"/>
                    <a:gd name="T62" fmla="*/ 47 w 251"/>
                    <a:gd name="T63" fmla="*/ 117 h 344"/>
                    <a:gd name="T64" fmla="*/ 25 w 251"/>
                    <a:gd name="T65" fmla="*/ 105 h 344"/>
                    <a:gd name="T66" fmla="*/ 7 w 251"/>
                    <a:gd name="T67" fmla="*/ 90 h 344"/>
                    <a:gd name="T68" fmla="*/ 0 w 251"/>
                    <a:gd name="T69" fmla="*/ 69 h 344"/>
                    <a:gd name="T70" fmla="*/ 0 w 251"/>
                    <a:gd name="T71" fmla="*/ 46 h 344"/>
                    <a:gd name="T72" fmla="*/ 9 w 251"/>
                    <a:gd name="T73" fmla="*/ 25 h 344"/>
                    <a:gd name="T74" fmla="*/ 26 w 251"/>
                    <a:gd name="T75" fmla="*/ 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1" h="344">
                      <a:moveTo>
                        <a:pt x="26" y="6"/>
                      </a:moveTo>
                      <a:lnTo>
                        <a:pt x="56" y="0"/>
                      </a:lnTo>
                      <a:lnTo>
                        <a:pt x="88" y="6"/>
                      </a:lnTo>
                      <a:lnTo>
                        <a:pt x="131" y="21"/>
                      </a:lnTo>
                      <a:lnTo>
                        <a:pt x="162" y="40"/>
                      </a:lnTo>
                      <a:lnTo>
                        <a:pt x="190" y="63"/>
                      </a:lnTo>
                      <a:lnTo>
                        <a:pt x="214" y="86"/>
                      </a:lnTo>
                      <a:lnTo>
                        <a:pt x="234" y="114"/>
                      </a:lnTo>
                      <a:lnTo>
                        <a:pt x="247" y="149"/>
                      </a:lnTo>
                      <a:lnTo>
                        <a:pt x="251" y="186"/>
                      </a:lnTo>
                      <a:lnTo>
                        <a:pt x="251" y="222"/>
                      </a:lnTo>
                      <a:lnTo>
                        <a:pt x="250" y="256"/>
                      </a:lnTo>
                      <a:lnTo>
                        <a:pt x="247" y="287"/>
                      </a:lnTo>
                      <a:lnTo>
                        <a:pt x="244" y="311"/>
                      </a:lnTo>
                      <a:lnTo>
                        <a:pt x="232" y="329"/>
                      </a:lnTo>
                      <a:lnTo>
                        <a:pt x="212" y="337"/>
                      </a:lnTo>
                      <a:lnTo>
                        <a:pt x="181" y="344"/>
                      </a:lnTo>
                      <a:lnTo>
                        <a:pt x="156" y="344"/>
                      </a:lnTo>
                      <a:lnTo>
                        <a:pt x="134" y="330"/>
                      </a:lnTo>
                      <a:lnTo>
                        <a:pt x="106" y="322"/>
                      </a:lnTo>
                      <a:lnTo>
                        <a:pt x="83" y="304"/>
                      </a:lnTo>
                      <a:lnTo>
                        <a:pt x="71" y="295"/>
                      </a:lnTo>
                      <a:lnTo>
                        <a:pt x="64" y="277"/>
                      </a:lnTo>
                      <a:lnTo>
                        <a:pt x="60" y="256"/>
                      </a:lnTo>
                      <a:lnTo>
                        <a:pt x="71" y="235"/>
                      </a:lnTo>
                      <a:lnTo>
                        <a:pt x="88" y="214"/>
                      </a:lnTo>
                      <a:lnTo>
                        <a:pt x="107" y="197"/>
                      </a:lnTo>
                      <a:lnTo>
                        <a:pt x="114" y="180"/>
                      </a:lnTo>
                      <a:lnTo>
                        <a:pt x="104" y="159"/>
                      </a:lnTo>
                      <a:lnTo>
                        <a:pt x="95" y="145"/>
                      </a:lnTo>
                      <a:lnTo>
                        <a:pt x="71" y="128"/>
                      </a:lnTo>
                      <a:lnTo>
                        <a:pt x="47" y="117"/>
                      </a:lnTo>
                      <a:lnTo>
                        <a:pt x="25" y="105"/>
                      </a:lnTo>
                      <a:lnTo>
                        <a:pt x="7" y="90"/>
                      </a:lnTo>
                      <a:lnTo>
                        <a:pt x="0" y="69"/>
                      </a:lnTo>
                      <a:lnTo>
                        <a:pt x="0" y="46"/>
                      </a:lnTo>
                      <a:lnTo>
                        <a:pt x="9" y="25"/>
                      </a:lnTo>
                      <a:lnTo>
                        <a:pt x="26" y="6"/>
                      </a:lnTo>
                      <a:close/>
                    </a:path>
                  </a:pathLst>
                </a:custGeom>
                <a:solidFill>
                  <a:srgbClr val="003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0" name="Freeform 22"/>
                <p:cNvSpPr>
                  <a:spLocks/>
                </p:cNvSpPr>
                <p:nvPr/>
              </p:nvSpPr>
              <p:spPr bwMode="auto">
                <a:xfrm>
                  <a:off x="7561263" y="3079750"/>
                  <a:ext cx="325438" cy="317500"/>
                </a:xfrm>
                <a:custGeom>
                  <a:avLst/>
                  <a:gdLst>
                    <a:gd name="T0" fmla="*/ 8 w 205"/>
                    <a:gd name="T1" fmla="*/ 37 h 200"/>
                    <a:gd name="T2" fmla="*/ 53 w 205"/>
                    <a:gd name="T3" fmla="*/ 40 h 200"/>
                    <a:gd name="T4" fmla="*/ 116 w 205"/>
                    <a:gd name="T5" fmla="*/ 32 h 200"/>
                    <a:gd name="T6" fmla="*/ 159 w 205"/>
                    <a:gd name="T7" fmla="*/ 18 h 200"/>
                    <a:gd name="T8" fmla="*/ 191 w 205"/>
                    <a:gd name="T9" fmla="*/ 0 h 200"/>
                    <a:gd name="T10" fmla="*/ 205 w 205"/>
                    <a:gd name="T11" fmla="*/ 12 h 200"/>
                    <a:gd name="T12" fmla="*/ 205 w 205"/>
                    <a:gd name="T13" fmla="*/ 130 h 200"/>
                    <a:gd name="T14" fmla="*/ 177 w 205"/>
                    <a:gd name="T15" fmla="*/ 170 h 200"/>
                    <a:gd name="T16" fmla="*/ 131 w 205"/>
                    <a:gd name="T17" fmla="*/ 186 h 200"/>
                    <a:gd name="T18" fmla="*/ 81 w 205"/>
                    <a:gd name="T19" fmla="*/ 196 h 200"/>
                    <a:gd name="T20" fmla="*/ 43 w 205"/>
                    <a:gd name="T21" fmla="*/ 200 h 200"/>
                    <a:gd name="T22" fmla="*/ 18 w 205"/>
                    <a:gd name="T23" fmla="*/ 184 h 200"/>
                    <a:gd name="T24" fmla="*/ 4 w 205"/>
                    <a:gd name="T25" fmla="*/ 155 h 200"/>
                    <a:gd name="T26" fmla="*/ 0 w 205"/>
                    <a:gd name="T27" fmla="*/ 81 h 200"/>
                    <a:gd name="T28" fmla="*/ 8 w 205"/>
                    <a:gd name="T29" fmla="*/ 3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5" h="200">
                      <a:moveTo>
                        <a:pt x="8" y="37"/>
                      </a:moveTo>
                      <a:lnTo>
                        <a:pt x="53" y="40"/>
                      </a:lnTo>
                      <a:lnTo>
                        <a:pt x="116" y="32"/>
                      </a:lnTo>
                      <a:lnTo>
                        <a:pt x="159" y="18"/>
                      </a:lnTo>
                      <a:lnTo>
                        <a:pt x="191" y="0"/>
                      </a:lnTo>
                      <a:lnTo>
                        <a:pt x="205" y="12"/>
                      </a:lnTo>
                      <a:lnTo>
                        <a:pt x="205" y="130"/>
                      </a:lnTo>
                      <a:lnTo>
                        <a:pt x="177" y="170"/>
                      </a:lnTo>
                      <a:lnTo>
                        <a:pt x="131" y="186"/>
                      </a:lnTo>
                      <a:lnTo>
                        <a:pt x="81" y="196"/>
                      </a:lnTo>
                      <a:lnTo>
                        <a:pt x="43" y="200"/>
                      </a:lnTo>
                      <a:lnTo>
                        <a:pt x="18" y="184"/>
                      </a:lnTo>
                      <a:lnTo>
                        <a:pt x="4" y="155"/>
                      </a:lnTo>
                      <a:lnTo>
                        <a:pt x="0" y="81"/>
                      </a:lnTo>
                      <a:lnTo>
                        <a:pt x="8" y="37"/>
                      </a:lnTo>
                      <a:close/>
                    </a:path>
                  </a:pathLst>
                </a:custGeom>
                <a:solidFill>
                  <a:srgbClr val="F6BF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1" name="Freeform 23"/>
                <p:cNvSpPr>
                  <a:spLocks/>
                </p:cNvSpPr>
                <p:nvPr/>
              </p:nvSpPr>
              <p:spPr bwMode="auto">
                <a:xfrm>
                  <a:off x="7556500" y="3065463"/>
                  <a:ext cx="338138" cy="338138"/>
                </a:xfrm>
                <a:custGeom>
                  <a:avLst/>
                  <a:gdLst>
                    <a:gd name="T0" fmla="*/ 143 w 213"/>
                    <a:gd name="T1" fmla="*/ 24 h 213"/>
                    <a:gd name="T2" fmla="*/ 163 w 213"/>
                    <a:gd name="T3" fmla="*/ 16 h 213"/>
                    <a:gd name="T4" fmla="*/ 184 w 213"/>
                    <a:gd name="T5" fmla="*/ 6 h 213"/>
                    <a:gd name="T6" fmla="*/ 201 w 213"/>
                    <a:gd name="T7" fmla="*/ 0 h 213"/>
                    <a:gd name="T8" fmla="*/ 208 w 213"/>
                    <a:gd name="T9" fmla="*/ 6 h 213"/>
                    <a:gd name="T10" fmla="*/ 213 w 213"/>
                    <a:gd name="T11" fmla="*/ 21 h 213"/>
                    <a:gd name="T12" fmla="*/ 213 w 213"/>
                    <a:gd name="T13" fmla="*/ 92 h 213"/>
                    <a:gd name="T14" fmla="*/ 213 w 213"/>
                    <a:gd name="T15" fmla="*/ 147 h 213"/>
                    <a:gd name="T16" fmla="*/ 201 w 213"/>
                    <a:gd name="T17" fmla="*/ 167 h 213"/>
                    <a:gd name="T18" fmla="*/ 176 w 213"/>
                    <a:gd name="T19" fmla="*/ 190 h 213"/>
                    <a:gd name="T20" fmla="*/ 128 w 213"/>
                    <a:gd name="T21" fmla="*/ 202 h 213"/>
                    <a:gd name="T22" fmla="*/ 75 w 213"/>
                    <a:gd name="T23" fmla="*/ 213 h 213"/>
                    <a:gd name="T24" fmla="*/ 43 w 213"/>
                    <a:gd name="T25" fmla="*/ 211 h 213"/>
                    <a:gd name="T26" fmla="*/ 24 w 213"/>
                    <a:gd name="T27" fmla="*/ 207 h 213"/>
                    <a:gd name="T28" fmla="*/ 10 w 213"/>
                    <a:gd name="T29" fmla="*/ 184 h 213"/>
                    <a:gd name="T30" fmla="*/ 1 w 213"/>
                    <a:gd name="T31" fmla="*/ 154 h 213"/>
                    <a:gd name="T32" fmla="*/ 0 w 213"/>
                    <a:gd name="T33" fmla="*/ 96 h 213"/>
                    <a:gd name="T34" fmla="*/ 0 w 213"/>
                    <a:gd name="T35" fmla="*/ 66 h 213"/>
                    <a:gd name="T36" fmla="*/ 3 w 213"/>
                    <a:gd name="T37" fmla="*/ 49 h 213"/>
                    <a:gd name="T38" fmla="*/ 15 w 213"/>
                    <a:gd name="T39" fmla="*/ 39 h 213"/>
                    <a:gd name="T40" fmla="*/ 22 w 213"/>
                    <a:gd name="T41" fmla="*/ 48 h 213"/>
                    <a:gd name="T42" fmla="*/ 18 w 213"/>
                    <a:gd name="T43" fmla="*/ 71 h 213"/>
                    <a:gd name="T44" fmla="*/ 18 w 213"/>
                    <a:gd name="T45" fmla="*/ 115 h 213"/>
                    <a:gd name="T46" fmla="*/ 21 w 213"/>
                    <a:gd name="T47" fmla="*/ 170 h 213"/>
                    <a:gd name="T48" fmla="*/ 36 w 213"/>
                    <a:gd name="T49" fmla="*/ 188 h 213"/>
                    <a:gd name="T50" fmla="*/ 50 w 213"/>
                    <a:gd name="T51" fmla="*/ 196 h 213"/>
                    <a:gd name="T52" fmla="*/ 81 w 213"/>
                    <a:gd name="T53" fmla="*/ 196 h 213"/>
                    <a:gd name="T54" fmla="*/ 125 w 213"/>
                    <a:gd name="T55" fmla="*/ 188 h 213"/>
                    <a:gd name="T56" fmla="*/ 155 w 213"/>
                    <a:gd name="T57" fmla="*/ 181 h 213"/>
                    <a:gd name="T58" fmla="*/ 174 w 213"/>
                    <a:gd name="T59" fmla="*/ 170 h 213"/>
                    <a:gd name="T60" fmla="*/ 190 w 213"/>
                    <a:gd name="T61" fmla="*/ 149 h 213"/>
                    <a:gd name="T62" fmla="*/ 199 w 213"/>
                    <a:gd name="T63" fmla="*/ 131 h 213"/>
                    <a:gd name="T64" fmla="*/ 199 w 213"/>
                    <a:gd name="T65" fmla="*/ 104 h 213"/>
                    <a:gd name="T66" fmla="*/ 199 w 213"/>
                    <a:gd name="T67" fmla="*/ 30 h 213"/>
                    <a:gd name="T68" fmla="*/ 194 w 213"/>
                    <a:gd name="T69" fmla="*/ 20 h 213"/>
                    <a:gd name="T70" fmla="*/ 184 w 213"/>
                    <a:gd name="T71" fmla="*/ 24 h 213"/>
                    <a:gd name="T72" fmla="*/ 163 w 213"/>
                    <a:gd name="T73" fmla="*/ 37 h 213"/>
                    <a:gd name="T74" fmla="*/ 127 w 213"/>
                    <a:gd name="T75" fmla="*/ 45 h 213"/>
                    <a:gd name="T76" fmla="*/ 92 w 213"/>
                    <a:gd name="T77" fmla="*/ 51 h 213"/>
                    <a:gd name="T78" fmla="*/ 53 w 213"/>
                    <a:gd name="T79" fmla="*/ 60 h 213"/>
                    <a:gd name="T80" fmla="*/ 26 w 213"/>
                    <a:gd name="T81" fmla="*/ 55 h 213"/>
                    <a:gd name="T82" fmla="*/ 24 w 213"/>
                    <a:gd name="T83" fmla="*/ 45 h 213"/>
                    <a:gd name="T84" fmla="*/ 32 w 213"/>
                    <a:gd name="T85" fmla="*/ 39 h 213"/>
                    <a:gd name="T86" fmla="*/ 50 w 213"/>
                    <a:gd name="T87" fmla="*/ 41 h 213"/>
                    <a:gd name="T88" fmla="*/ 81 w 213"/>
                    <a:gd name="T89" fmla="*/ 41 h 213"/>
                    <a:gd name="T90" fmla="*/ 113 w 213"/>
                    <a:gd name="T91" fmla="*/ 35 h 213"/>
                    <a:gd name="T92" fmla="*/ 128 w 213"/>
                    <a:gd name="T93" fmla="*/ 32 h 213"/>
                    <a:gd name="T94" fmla="*/ 143 w 213"/>
                    <a:gd name="T95" fmla="*/ 2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3" h="213">
                      <a:moveTo>
                        <a:pt x="143" y="24"/>
                      </a:moveTo>
                      <a:lnTo>
                        <a:pt x="163" y="16"/>
                      </a:lnTo>
                      <a:lnTo>
                        <a:pt x="184" y="6"/>
                      </a:lnTo>
                      <a:lnTo>
                        <a:pt x="201" y="0"/>
                      </a:lnTo>
                      <a:lnTo>
                        <a:pt x="208" y="6"/>
                      </a:lnTo>
                      <a:lnTo>
                        <a:pt x="213" y="21"/>
                      </a:lnTo>
                      <a:lnTo>
                        <a:pt x="213" y="92"/>
                      </a:lnTo>
                      <a:lnTo>
                        <a:pt x="213" y="147"/>
                      </a:lnTo>
                      <a:lnTo>
                        <a:pt x="201" y="167"/>
                      </a:lnTo>
                      <a:lnTo>
                        <a:pt x="176" y="190"/>
                      </a:lnTo>
                      <a:lnTo>
                        <a:pt x="128" y="202"/>
                      </a:lnTo>
                      <a:lnTo>
                        <a:pt x="75" y="213"/>
                      </a:lnTo>
                      <a:lnTo>
                        <a:pt x="43" y="211"/>
                      </a:lnTo>
                      <a:lnTo>
                        <a:pt x="24" y="207"/>
                      </a:lnTo>
                      <a:lnTo>
                        <a:pt x="10" y="184"/>
                      </a:lnTo>
                      <a:lnTo>
                        <a:pt x="1" y="154"/>
                      </a:lnTo>
                      <a:lnTo>
                        <a:pt x="0" y="96"/>
                      </a:lnTo>
                      <a:lnTo>
                        <a:pt x="0" y="66"/>
                      </a:lnTo>
                      <a:lnTo>
                        <a:pt x="3" y="49"/>
                      </a:lnTo>
                      <a:lnTo>
                        <a:pt x="15" y="39"/>
                      </a:lnTo>
                      <a:lnTo>
                        <a:pt x="22" y="48"/>
                      </a:lnTo>
                      <a:lnTo>
                        <a:pt x="18" y="71"/>
                      </a:lnTo>
                      <a:lnTo>
                        <a:pt x="18" y="115"/>
                      </a:lnTo>
                      <a:lnTo>
                        <a:pt x="21" y="170"/>
                      </a:lnTo>
                      <a:lnTo>
                        <a:pt x="36" y="188"/>
                      </a:lnTo>
                      <a:lnTo>
                        <a:pt x="50" y="196"/>
                      </a:lnTo>
                      <a:lnTo>
                        <a:pt x="81" y="196"/>
                      </a:lnTo>
                      <a:lnTo>
                        <a:pt x="125" y="188"/>
                      </a:lnTo>
                      <a:lnTo>
                        <a:pt x="155" y="181"/>
                      </a:lnTo>
                      <a:lnTo>
                        <a:pt x="174" y="170"/>
                      </a:lnTo>
                      <a:lnTo>
                        <a:pt x="190" y="149"/>
                      </a:lnTo>
                      <a:lnTo>
                        <a:pt x="199" y="131"/>
                      </a:lnTo>
                      <a:lnTo>
                        <a:pt x="199" y="104"/>
                      </a:lnTo>
                      <a:lnTo>
                        <a:pt x="199" y="30"/>
                      </a:lnTo>
                      <a:lnTo>
                        <a:pt x="194" y="20"/>
                      </a:lnTo>
                      <a:lnTo>
                        <a:pt x="184" y="24"/>
                      </a:lnTo>
                      <a:lnTo>
                        <a:pt x="163" y="37"/>
                      </a:lnTo>
                      <a:lnTo>
                        <a:pt x="127" y="45"/>
                      </a:lnTo>
                      <a:lnTo>
                        <a:pt x="92" y="51"/>
                      </a:lnTo>
                      <a:lnTo>
                        <a:pt x="53" y="60"/>
                      </a:lnTo>
                      <a:lnTo>
                        <a:pt x="26" y="55"/>
                      </a:lnTo>
                      <a:lnTo>
                        <a:pt x="24" y="45"/>
                      </a:lnTo>
                      <a:lnTo>
                        <a:pt x="32" y="39"/>
                      </a:lnTo>
                      <a:lnTo>
                        <a:pt x="50" y="41"/>
                      </a:lnTo>
                      <a:lnTo>
                        <a:pt x="81" y="41"/>
                      </a:lnTo>
                      <a:lnTo>
                        <a:pt x="113" y="35"/>
                      </a:lnTo>
                      <a:lnTo>
                        <a:pt x="128" y="32"/>
                      </a:lnTo>
                      <a:lnTo>
                        <a:pt x="143" y="24"/>
                      </a:lnTo>
                      <a:close/>
                    </a:path>
                  </a:pathLst>
                </a:custGeom>
                <a:solidFill>
                  <a:srgbClr val="EF9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2" name="Freeform 24"/>
                <p:cNvSpPr>
                  <a:spLocks/>
                </p:cNvSpPr>
                <p:nvPr/>
              </p:nvSpPr>
              <p:spPr bwMode="auto">
                <a:xfrm>
                  <a:off x="7045325" y="2895600"/>
                  <a:ext cx="373063" cy="355600"/>
                </a:xfrm>
                <a:custGeom>
                  <a:avLst/>
                  <a:gdLst>
                    <a:gd name="T0" fmla="*/ 185 w 235"/>
                    <a:gd name="T1" fmla="*/ 130 h 224"/>
                    <a:gd name="T2" fmla="*/ 192 w 235"/>
                    <a:gd name="T3" fmla="*/ 92 h 224"/>
                    <a:gd name="T4" fmla="*/ 203 w 235"/>
                    <a:gd name="T5" fmla="*/ 75 h 224"/>
                    <a:gd name="T6" fmla="*/ 222 w 235"/>
                    <a:gd name="T7" fmla="*/ 72 h 224"/>
                    <a:gd name="T8" fmla="*/ 235 w 235"/>
                    <a:gd name="T9" fmla="*/ 86 h 224"/>
                    <a:gd name="T10" fmla="*/ 233 w 235"/>
                    <a:gd name="T11" fmla="*/ 126 h 224"/>
                    <a:gd name="T12" fmla="*/ 224 w 235"/>
                    <a:gd name="T13" fmla="*/ 152 h 224"/>
                    <a:gd name="T14" fmla="*/ 210 w 235"/>
                    <a:gd name="T15" fmla="*/ 186 h 224"/>
                    <a:gd name="T16" fmla="*/ 196 w 235"/>
                    <a:gd name="T17" fmla="*/ 214 h 224"/>
                    <a:gd name="T18" fmla="*/ 179 w 235"/>
                    <a:gd name="T19" fmla="*/ 224 h 224"/>
                    <a:gd name="T20" fmla="*/ 161 w 235"/>
                    <a:gd name="T21" fmla="*/ 217 h 224"/>
                    <a:gd name="T22" fmla="*/ 143 w 235"/>
                    <a:gd name="T23" fmla="*/ 196 h 224"/>
                    <a:gd name="T24" fmla="*/ 108 w 235"/>
                    <a:gd name="T25" fmla="*/ 155 h 224"/>
                    <a:gd name="T26" fmla="*/ 69 w 235"/>
                    <a:gd name="T27" fmla="*/ 110 h 224"/>
                    <a:gd name="T28" fmla="*/ 48 w 235"/>
                    <a:gd name="T29" fmla="*/ 98 h 224"/>
                    <a:gd name="T30" fmla="*/ 31 w 235"/>
                    <a:gd name="T31" fmla="*/ 84 h 224"/>
                    <a:gd name="T32" fmla="*/ 27 w 235"/>
                    <a:gd name="T33" fmla="*/ 82 h 224"/>
                    <a:gd name="T34" fmla="*/ 10 w 235"/>
                    <a:gd name="T35" fmla="*/ 92 h 224"/>
                    <a:gd name="T36" fmla="*/ 0 w 235"/>
                    <a:gd name="T37" fmla="*/ 91 h 224"/>
                    <a:gd name="T38" fmla="*/ 1 w 235"/>
                    <a:gd name="T39" fmla="*/ 72 h 224"/>
                    <a:gd name="T40" fmla="*/ 16 w 235"/>
                    <a:gd name="T41" fmla="*/ 60 h 224"/>
                    <a:gd name="T42" fmla="*/ 16 w 235"/>
                    <a:gd name="T43" fmla="*/ 39 h 224"/>
                    <a:gd name="T44" fmla="*/ 27 w 235"/>
                    <a:gd name="T45" fmla="*/ 28 h 224"/>
                    <a:gd name="T46" fmla="*/ 45 w 235"/>
                    <a:gd name="T47" fmla="*/ 26 h 224"/>
                    <a:gd name="T48" fmla="*/ 60 w 235"/>
                    <a:gd name="T49" fmla="*/ 30 h 224"/>
                    <a:gd name="T50" fmla="*/ 84 w 235"/>
                    <a:gd name="T51" fmla="*/ 12 h 224"/>
                    <a:gd name="T52" fmla="*/ 105 w 235"/>
                    <a:gd name="T53" fmla="*/ 0 h 224"/>
                    <a:gd name="T54" fmla="*/ 119 w 235"/>
                    <a:gd name="T55" fmla="*/ 11 h 224"/>
                    <a:gd name="T56" fmla="*/ 84 w 235"/>
                    <a:gd name="T57" fmla="*/ 36 h 224"/>
                    <a:gd name="T58" fmla="*/ 69 w 235"/>
                    <a:gd name="T59" fmla="*/ 51 h 224"/>
                    <a:gd name="T60" fmla="*/ 70 w 235"/>
                    <a:gd name="T61" fmla="*/ 70 h 224"/>
                    <a:gd name="T62" fmla="*/ 76 w 235"/>
                    <a:gd name="T63" fmla="*/ 89 h 224"/>
                    <a:gd name="T64" fmla="*/ 101 w 235"/>
                    <a:gd name="T65" fmla="*/ 109 h 224"/>
                    <a:gd name="T66" fmla="*/ 125 w 235"/>
                    <a:gd name="T67" fmla="*/ 123 h 224"/>
                    <a:gd name="T68" fmla="*/ 148 w 235"/>
                    <a:gd name="T69" fmla="*/ 149 h 224"/>
                    <a:gd name="T70" fmla="*/ 168 w 235"/>
                    <a:gd name="T71" fmla="*/ 170 h 224"/>
                    <a:gd name="T72" fmla="*/ 175 w 235"/>
                    <a:gd name="T73" fmla="*/ 145 h 224"/>
                    <a:gd name="T74" fmla="*/ 185 w 235"/>
                    <a:gd name="T75" fmla="*/ 13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5" h="224">
                      <a:moveTo>
                        <a:pt x="185" y="130"/>
                      </a:moveTo>
                      <a:lnTo>
                        <a:pt x="192" y="92"/>
                      </a:lnTo>
                      <a:lnTo>
                        <a:pt x="203" y="75"/>
                      </a:lnTo>
                      <a:lnTo>
                        <a:pt x="222" y="72"/>
                      </a:lnTo>
                      <a:lnTo>
                        <a:pt x="235" y="86"/>
                      </a:lnTo>
                      <a:lnTo>
                        <a:pt x="233" y="126"/>
                      </a:lnTo>
                      <a:lnTo>
                        <a:pt x="224" y="152"/>
                      </a:lnTo>
                      <a:lnTo>
                        <a:pt x="210" y="186"/>
                      </a:lnTo>
                      <a:lnTo>
                        <a:pt x="196" y="214"/>
                      </a:lnTo>
                      <a:lnTo>
                        <a:pt x="179" y="224"/>
                      </a:lnTo>
                      <a:lnTo>
                        <a:pt x="161" y="217"/>
                      </a:lnTo>
                      <a:lnTo>
                        <a:pt x="143" y="196"/>
                      </a:lnTo>
                      <a:lnTo>
                        <a:pt x="108" y="155"/>
                      </a:lnTo>
                      <a:lnTo>
                        <a:pt x="69" y="110"/>
                      </a:lnTo>
                      <a:lnTo>
                        <a:pt x="48" y="98"/>
                      </a:lnTo>
                      <a:lnTo>
                        <a:pt x="31" y="84"/>
                      </a:lnTo>
                      <a:lnTo>
                        <a:pt x="27" y="82"/>
                      </a:lnTo>
                      <a:lnTo>
                        <a:pt x="10" y="92"/>
                      </a:lnTo>
                      <a:lnTo>
                        <a:pt x="0" y="91"/>
                      </a:lnTo>
                      <a:lnTo>
                        <a:pt x="1" y="72"/>
                      </a:lnTo>
                      <a:lnTo>
                        <a:pt x="16" y="60"/>
                      </a:lnTo>
                      <a:lnTo>
                        <a:pt x="16" y="39"/>
                      </a:lnTo>
                      <a:lnTo>
                        <a:pt x="27" y="28"/>
                      </a:lnTo>
                      <a:lnTo>
                        <a:pt x="45" y="26"/>
                      </a:lnTo>
                      <a:lnTo>
                        <a:pt x="60" y="30"/>
                      </a:lnTo>
                      <a:lnTo>
                        <a:pt x="84" y="12"/>
                      </a:lnTo>
                      <a:lnTo>
                        <a:pt x="105" y="0"/>
                      </a:lnTo>
                      <a:lnTo>
                        <a:pt x="119" y="11"/>
                      </a:lnTo>
                      <a:lnTo>
                        <a:pt x="84" y="36"/>
                      </a:lnTo>
                      <a:lnTo>
                        <a:pt x="69" y="51"/>
                      </a:lnTo>
                      <a:lnTo>
                        <a:pt x="70" y="70"/>
                      </a:lnTo>
                      <a:lnTo>
                        <a:pt x="76" y="89"/>
                      </a:lnTo>
                      <a:lnTo>
                        <a:pt x="101" y="109"/>
                      </a:lnTo>
                      <a:lnTo>
                        <a:pt x="125" y="123"/>
                      </a:lnTo>
                      <a:lnTo>
                        <a:pt x="148" y="149"/>
                      </a:lnTo>
                      <a:lnTo>
                        <a:pt x="168" y="170"/>
                      </a:lnTo>
                      <a:lnTo>
                        <a:pt x="175" y="145"/>
                      </a:lnTo>
                      <a:lnTo>
                        <a:pt x="185" y="130"/>
                      </a:lnTo>
                      <a:close/>
                    </a:path>
                  </a:pathLst>
                </a:custGeom>
                <a:solidFill>
                  <a:srgbClr val="003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3" name="Freeform 25"/>
                <p:cNvSpPr>
                  <a:spLocks/>
                </p:cNvSpPr>
                <p:nvPr/>
              </p:nvSpPr>
              <p:spPr bwMode="auto">
                <a:xfrm>
                  <a:off x="7435850" y="2749550"/>
                  <a:ext cx="338138" cy="323850"/>
                </a:xfrm>
                <a:custGeom>
                  <a:avLst/>
                  <a:gdLst>
                    <a:gd name="T0" fmla="*/ 8 w 213"/>
                    <a:gd name="T1" fmla="*/ 138 h 204"/>
                    <a:gd name="T2" fmla="*/ 43 w 213"/>
                    <a:gd name="T3" fmla="*/ 140 h 204"/>
                    <a:gd name="T4" fmla="*/ 74 w 213"/>
                    <a:gd name="T5" fmla="*/ 148 h 204"/>
                    <a:gd name="T6" fmla="*/ 111 w 213"/>
                    <a:gd name="T7" fmla="*/ 155 h 204"/>
                    <a:gd name="T8" fmla="*/ 156 w 213"/>
                    <a:gd name="T9" fmla="*/ 167 h 204"/>
                    <a:gd name="T10" fmla="*/ 171 w 213"/>
                    <a:gd name="T11" fmla="*/ 167 h 204"/>
                    <a:gd name="T12" fmla="*/ 178 w 213"/>
                    <a:gd name="T13" fmla="*/ 163 h 204"/>
                    <a:gd name="T14" fmla="*/ 174 w 213"/>
                    <a:gd name="T15" fmla="*/ 151 h 204"/>
                    <a:gd name="T16" fmla="*/ 156 w 213"/>
                    <a:gd name="T17" fmla="*/ 117 h 204"/>
                    <a:gd name="T18" fmla="*/ 129 w 213"/>
                    <a:gd name="T19" fmla="*/ 81 h 204"/>
                    <a:gd name="T20" fmla="*/ 106 w 213"/>
                    <a:gd name="T21" fmla="*/ 64 h 204"/>
                    <a:gd name="T22" fmla="*/ 92 w 213"/>
                    <a:gd name="T23" fmla="*/ 62 h 204"/>
                    <a:gd name="T24" fmla="*/ 76 w 213"/>
                    <a:gd name="T25" fmla="*/ 64 h 204"/>
                    <a:gd name="T26" fmla="*/ 54 w 213"/>
                    <a:gd name="T27" fmla="*/ 54 h 204"/>
                    <a:gd name="T28" fmla="*/ 35 w 213"/>
                    <a:gd name="T29" fmla="*/ 38 h 204"/>
                    <a:gd name="T30" fmla="*/ 28 w 213"/>
                    <a:gd name="T31" fmla="*/ 29 h 204"/>
                    <a:gd name="T32" fmla="*/ 33 w 213"/>
                    <a:gd name="T33" fmla="*/ 18 h 204"/>
                    <a:gd name="T34" fmla="*/ 46 w 213"/>
                    <a:gd name="T35" fmla="*/ 13 h 204"/>
                    <a:gd name="T36" fmla="*/ 76 w 213"/>
                    <a:gd name="T37" fmla="*/ 0 h 204"/>
                    <a:gd name="T38" fmla="*/ 97 w 213"/>
                    <a:gd name="T39" fmla="*/ 0 h 204"/>
                    <a:gd name="T40" fmla="*/ 109 w 213"/>
                    <a:gd name="T41" fmla="*/ 10 h 204"/>
                    <a:gd name="T42" fmla="*/ 123 w 213"/>
                    <a:gd name="T43" fmla="*/ 36 h 204"/>
                    <a:gd name="T44" fmla="*/ 127 w 213"/>
                    <a:gd name="T45" fmla="*/ 57 h 204"/>
                    <a:gd name="T46" fmla="*/ 153 w 213"/>
                    <a:gd name="T47" fmla="*/ 73 h 204"/>
                    <a:gd name="T48" fmla="*/ 174 w 213"/>
                    <a:gd name="T49" fmla="*/ 95 h 204"/>
                    <a:gd name="T50" fmla="*/ 195 w 213"/>
                    <a:gd name="T51" fmla="*/ 119 h 204"/>
                    <a:gd name="T52" fmla="*/ 210 w 213"/>
                    <a:gd name="T53" fmla="*/ 151 h 204"/>
                    <a:gd name="T54" fmla="*/ 213 w 213"/>
                    <a:gd name="T55" fmla="*/ 187 h 204"/>
                    <a:gd name="T56" fmla="*/ 207 w 213"/>
                    <a:gd name="T57" fmla="*/ 204 h 204"/>
                    <a:gd name="T58" fmla="*/ 191 w 213"/>
                    <a:gd name="T59" fmla="*/ 204 h 204"/>
                    <a:gd name="T60" fmla="*/ 159 w 213"/>
                    <a:gd name="T61" fmla="*/ 200 h 204"/>
                    <a:gd name="T62" fmla="*/ 117 w 213"/>
                    <a:gd name="T63" fmla="*/ 193 h 204"/>
                    <a:gd name="T64" fmla="*/ 85 w 213"/>
                    <a:gd name="T65" fmla="*/ 191 h 204"/>
                    <a:gd name="T66" fmla="*/ 46 w 213"/>
                    <a:gd name="T67" fmla="*/ 186 h 204"/>
                    <a:gd name="T68" fmla="*/ 19 w 213"/>
                    <a:gd name="T69" fmla="*/ 173 h 204"/>
                    <a:gd name="T70" fmla="*/ 0 w 213"/>
                    <a:gd name="T71" fmla="*/ 155 h 204"/>
                    <a:gd name="T72" fmla="*/ 8 w 213"/>
                    <a:gd name="T73" fmla="*/ 13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3" h="204">
                      <a:moveTo>
                        <a:pt x="8" y="138"/>
                      </a:moveTo>
                      <a:lnTo>
                        <a:pt x="43" y="140"/>
                      </a:lnTo>
                      <a:lnTo>
                        <a:pt x="74" y="148"/>
                      </a:lnTo>
                      <a:lnTo>
                        <a:pt x="111" y="155"/>
                      </a:lnTo>
                      <a:lnTo>
                        <a:pt x="156" y="167"/>
                      </a:lnTo>
                      <a:lnTo>
                        <a:pt x="171" y="167"/>
                      </a:lnTo>
                      <a:lnTo>
                        <a:pt x="178" y="163"/>
                      </a:lnTo>
                      <a:lnTo>
                        <a:pt x="174" y="151"/>
                      </a:lnTo>
                      <a:lnTo>
                        <a:pt x="156" y="117"/>
                      </a:lnTo>
                      <a:lnTo>
                        <a:pt x="129" y="81"/>
                      </a:lnTo>
                      <a:lnTo>
                        <a:pt x="106" y="64"/>
                      </a:lnTo>
                      <a:lnTo>
                        <a:pt x="92" y="62"/>
                      </a:lnTo>
                      <a:lnTo>
                        <a:pt x="76" y="64"/>
                      </a:lnTo>
                      <a:lnTo>
                        <a:pt x="54" y="54"/>
                      </a:lnTo>
                      <a:lnTo>
                        <a:pt x="35" y="38"/>
                      </a:lnTo>
                      <a:lnTo>
                        <a:pt x="28" y="29"/>
                      </a:lnTo>
                      <a:lnTo>
                        <a:pt x="33" y="18"/>
                      </a:lnTo>
                      <a:lnTo>
                        <a:pt x="46" y="13"/>
                      </a:lnTo>
                      <a:lnTo>
                        <a:pt x="76" y="0"/>
                      </a:lnTo>
                      <a:lnTo>
                        <a:pt x="97" y="0"/>
                      </a:lnTo>
                      <a:lnTo>
                        <a:pt x="109" y="10"/>
                      </a:lnTo>
                      <a:lnTo>
                        <a:pt x="123" y="36"/>
                      </a:lnTo>
                      <a:lnTo>
                        <a:pt x="127" y="57"/>
                      </a:lnTo>
                      <a:lnTo>
                        <a:pt x="153" y="73"/>
                      </a:lnTo>
                      <a:lnTo>
                        <a:pt x="174" y="95"/>
                      </a:lnTo>
                      <a:lnTo>
                        <a:pt x="195" y="119"/>
                      </a:lnTo>
                      <a:lnTo>
                        <a:pt x="210" y="151"/>
                      </a:lnTo>
                      <a:lnTo>
                        <a:pt x="213" y="187"/>
                      </a:lnTo>
                      <a:lnTo>
                        <a:pt x="207" y="204"/>
                      </a:lnTo>
                      <a:lnTo>
                        <a:pt x="191" y="204"/>
                      </a:lnTo>
                      <a:lnTo>
                        <a:pt x="159" y="200"/>
                      </a:lnTo>
                      <a:lnTo>
                        <a:pt x="117" y="193"/>
                      </a:lnTo>
                      <a:lnTo>
                        <a:pt x="85" y="191"/>
                      </a:lnTo>
                      <a:lnTo>
                        <a:pt x="46" y="186"/>
                      </a:lnTo>
                      <a:lnTo>
                        <a:pt x="19" y="173"/>
                      </a:lnTo>
                      <a:lnTo>
                        <a:pt x="0" y="155"/>
                      </a:lnTo>
                      <a:lnTo>
                        <a:pt x="8" y="138"/>
                      </a:lnTo>
                      <a:close/>
                    </a:path>
                  </a:pathLst>
                </a:custGeom>
                <a:solidFill>
                  <a:srgbClr val="003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4" name="Freeform 26"/>
                <p:cNvSpPr>
                  <a:spLocks/>
                </p:cNvSpPr>
                <p:nvPr/>
              </p:nvSpPr>
              <p:spPr bwMode="auto">
                <a:xfrm>
                  <a:off x="7731125" y="3362325"/>
                  <a:ext cx="46038" cy="219075"/>
                </a:xfrm>
                <a:custGeom>
                  <a:avLst/>
                  <a:gdLst>
                    <a:gd name="T0" fmla="*/ 29 w 29"/>
                    <a:gd name="T1" fmla="*/ 0 h 138"/>
                    <a:gd name="T2" fmla="*/ 29 w 29"/>
                    <a:gd name="T3" fmla="*/ 120 h 138"/>
                    <a:gd name="T4" fmla="*/ 0 w 29"/>
                    <a:gd name="T5" fmla="*/ 138 h 138"/>
                    <a:gd name="T6" fmla="*/ 0 w 29"/>
                    <a:gd name="T7" fmla="*/ 7 h 138"/>
                    <a:gd name="T8" fmla="*/ 29 w 29"/>
                    <a:gd name="T9" fmla="*/ 0 h 138"/>
                  </a:gdLst>
                  <a:ahLst/>
                  <a:cxnLst>
                    <a:cxn ang="0">
                      <a:pos x="T0" y="T1"/>
                    </a:cxn>
                    <a:cxn ang="0">
                      <a:pos x="T2" y="T3"/>
                    </a:cxn>
                    <a:cxn ang="0">
                      <a:pos x="T4" y="T5"/>
                    </a:cxn>
                    <a:cxn ang="0">
                      <a:pos x="T6" y="T7"/>
                    </a:cxn>
                    <a:cxn ang="0">
                      <a:pos x="T8" y="T9"/>
                    </a:cxn>
                  </a:cxnLst>
                  <a:rect l="0" t="0" r="r" b="b"/>
                  <a:pathLst>
                    <a:path w="29" h="138">
                      <a:moveTo>
                        <a:pt x="29" y="0"/>
                      </a:moveTo>
                      <a:lnTo>
                        <a:pt x="29" y="120"/>
                      </a:lnTo>
                      <a:lnTo>
                        <a:pt x="0" y="138"/>
                      </a:lnTo>
                      <a:lnTo>
                        <a:pt x="0" y="7"/>
                      </a:lnTo>
                      <a:lnTo>
                        <a:pt x="29" y="0"/>
                      </a:lnTo>
                      <a:close/>
                    </a:path>
                  </a:pathLst>
                </a:custGeom>
                <a:solidFill>
                  <a:srgbClr val="EF9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28" name="Gruppe 27"/>
            <p:cNvGrpSpPr/>
            <p:nvPr/>
          </p:nvGrpSpPr>
          <p:grpSpPr>
            <a:xfrm>
              <a:off x="4809356" y="2027716"/>
              <a:ext cx="4558950" cy="4775199"/>
              <a:chOff x="5056094" y="1464236"/>
              <a:chExt cx="4558950" cy="4775199"/>
            </a:xfrm>
          </p:grpSpPr>
          <p:sp>
            <p:nvSpPr>
              <p:cNvPr id="5" name="Rektangel 4"/>
              <p:cNvSpPr/>
              <p:nvPr/>
            </p:nvSpPr>
            <p:spPr bwMode="auto">
              <a:xfrm>
                <a:off x="5056094" y="2070848"/>
                <a:ext cx="1160930" cy="4168587"/>
              </a:xfrm>
              <a:prstGeom prst="rect">
                <a:avLst/>
              </a:prstGeom>
              <a:solidFill>
                <a:srgbClr val="0033CC"/>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smtClean="0">
                  <a:ln>
                    <a:noFill/>
                  </a:ln>
                  <a:solidFill>
                    <a:srgbClr val="0000FF"/>
                  </a:solidFill>
                  <a:effectLst/>
                  <a:latin typeface="Verdana" pitchFamily="34" charset="0"/>
                </a:endParaRPr>
              </a:p>
            </p:txBody>
          </p:sp>
          <p:sp>
            <p:nvSpPr>
              <p:cNvPr id="17" name="Tekstfelt 16"/>
              <p:cNvSpPr txBox="1"/>
              <p:nvPr/>
            </p:nvSpPr>
            <p:spPr>
              <a:xfrm>
                <a:off x="6161856" y="1464236"/>
                <a:ext cx="3453188" cy="1200329"/>
              </a:xfrm>
              <a:prstGeom prst="rect">
                <a:avLst/>
              </a:prstGeom>
              <a:noFill/>
            </p:spPr>
            <p:txBody>
              <a:bodyPr wrap="none" rtlCol="0">
                <a:spAutoFit/>
              </a:bodyPr>
              <a:lstStyle/>
              <a:p>
                <a:pPr algn="ctr"/>
                <a:r>
                  <a:rPr lang="en-GB" sz="2400" dirty="0" smtClean="0">
                    <a:solidFill>
                      <a:srgbClr val="0066CC"/>
                    </a:solidFill>
                  </a:rPr>
                  <a:t>Computer science:</a:t>
                </a:r>
              </a:p>
              <a:p>
                <a:pPr algn="ctr"/>
                <a:r>
                  <a:rPr lang="en-GB" sz="2400" dirty="0" smtClean="0">
                    <a:solidFill>
                      <a:srgbClr val="0066CC"/>
                    </a:solidFill>
                  </a:rPr>
                  <a:t>Mixed-integer</a:t>
                </a:r>
              </a:p>
              <a:p>
                <a:pPr algn="ctr"/>
                <a:r>
                  <a:rPr lang="en-GB" sz="2400" dirty="0" smtClean="0">
                    <a:solidFill>
                      <a:srgbClr val="0066CC"/>
                    </a:solidFill>
                  </a:rPr>
                  <a:t>linear optimization</a:t>
                </a:r>
              </a:p>
            </p:txBody>
          </p:sp>
          <p:sp>
            <p:nvSpPr>
              <p:cNvPr id="8" name="Rektangel 7"/>
              <p:cNvSpPr/>
              <p:nvPr/>
            </p:nvSpPr>
            <p:spPr bwMode="auto">
              <a:xfrm>
                <a:off x="5057774" y="3574257"/>
                <a:ext cx="1157289" cy="1162049"/>
              </a:xfrm>
              <a:prstGeom prst="rect">
                <a:avLst/>
              </a:prstGeom>
              <a:pattFill prst="wdDnDiag">
                <a:fgClr>
                  <a:srgbClr val="FF0000"/>
                </a:fgClr>
                <a:bgClr>
                  <a:srgbClr val="0033CC"/>
                </a:bgClr>
              </a:patt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smtClean="0">
                  <a:ln>
                    <a:noFill/>
                  </a:ln>
                  <a:solidFill>
                    <a:srgbClr val="0000FF"/>
                  </a:solidFill>
                  <a:effectLst/>
                  <a:latin typeface="Verdana" pitchFamily="34" charset="0"/>
                </a:endParaRPr>
              </a:p>
            </p:txBody>
          </p:sp>
        </p:grpSp>
      </p:grpSp>
      <p:sp>
        <p:nvSpPr>
          <p:cNvPr id="30" name="Pladsholder til dato 29"/>
          <p:cNvSpPr>
            <a:spLocks noGrp="1"/>
          </p:cNvSpPr>
          <p:nvPr>
            <p:ph type="dt" sz="half" idx="10"/>
          </p:nvPr>
        </p:nvSpPr>
        <p:spPr/>
        <p:txBody>
          <a:bodyPr/>
          <a:lstStyle/>
          <a:p>
            <a:pPr>
              <a:defRPr/>
            </a:pPr>
            <a:r>
              <a:rPr lang="en-US" dirty="0" smtClean="0"/>
              <a:t>3 June 2016</a:t>
            </a:r>
            <a:endParaRPr lang="en-GB" dirty="0"/>
          </a:p>
        </p:txBody>
      </p:sp>
      <p:sp>
        <p:nvSpPr>
          <p:cNvPr id="31" name="Pladsholder til slidenummer 30"/>
          <p:cNvSpPr>
            <a:spLocks noGrp="1"/>
          </p:cNvSpPr>
          <p:nvPr>
            <p:ph type="sldNum" sz="quarter" idx="12"/>
          </p:nvPr>
        </p:nvSpPr>
        <p:spPr/>
        <p:txBody>
          <a:bodyPr/>
          <a:lstStyle/>
          <a:p>
            <a:pPr>
              <a:defRPr/>
            </a:pPr>
            <a:fld id="{C14A6505-6888-4AAA-A0F1-EA7F6140D7E6}" type="slidenum">
              <a:rPr lang="en-GB" smtClean="0"/>
              <a:pPr>
                <a:defRPr/>
              </a:pPr>
              <a:t>6</a:t>
            </a:fld>
            <a:endParaRPr lang="en-GB" dirty="0"/>
          </a:p>
        </p:txBody>
      </p:sp>
      <p:grpSp>
        <p:nvGrpSpPr>
          <p:cNvPr id="27" name="Gruppe 26"/>
          <p:cNvGrpSpPr/>
          <p:nvPr/>
        </p:nvGrpSpPr>
        <p:grpSpPr>
          <a:xfrm>
            <a:off x="1263140" y="4710340"/>
            <a:ext cx="4124331" cy="1653521"/>
            <a:chOff x="1509878" y="4146860"/>
            <a:chExt cx="4124331" cy="1653521"/>
          </a:xfrm>
        </p:grpSpPr>
        <p:sp>
          <p:nvSpPr>
            <p:cNvPr id="16" name="Tekstfelt 15"/>
            <p:cNvSpPr txBox="1"/>
            <p:nvPr/>
          </p:nvSpPr>
          <p:spPr>
            <a:xfrm>
              <a:off x="1509878" y="4969384"/>
              <a:ext cx="2994731" cy="830997"/>
            </a:xfrm>
            <a:prstGeom prst="rect">
              <a:avLst/>
            </a:prstGeom>
            <a:noFill/>
          </p:spPr>
          <p:txBody>
            <a:bodyPr wrap="none" rtlCol="0">
              <a:spAutoFit/>
            </a:bodyPr>
            <a:lstStyle/>
            <a:p>
              <a:pPr algn="ctr"/>
              <a:r>
                <a:rPr lang="en-GB" sz="2400" dirty="0" smtClean="0">
                  <a:solidFill>
                    <a:srgbClr val="FF00FF"/>
                  </a:solidFill>
                </a:rPr>
                <a:t>Find the Pareto</a:t>
              </a:r>
            </a:p>
            <a:p>
              <a:pPr algn="ctr"/>
              <a:r>
                <a:rPr lang="en-GB" sz="2400" dirty="0" smtClean="0">
                  <a:solidFill>
                    <a:srgbClr val="FF00FF"/>
                  </a:solidFill>
                </a:rPr>
                <a:t>optimal solution</a:t>
              </a:r>
            </a:p>
          </p:txBody>
        </p:sp>
        <p:cxnSp>
          <p:nvCxnSpPr>
            <p:cNvPr id="9" name="Lige pilforbindelse 8"/>
            <p:cNvCxnSpPr/>
            <p:nvPr/>
          </p:nvCxnSpPr>
          <p:spPr bwMode="auto">
            <a:xfrm flipV="1">
              <a:off x="4397824" y="4146860"/>
              <a:ext cx="1236385" cy="1182460"/>
            </a:xfrm>
            <a:prstGeom prst="straightConnector1">
              <a:avLst/>
            </a:prstGeom>
            <a:solidFill>
              <a:schemeClr val="accent1"/>
            </a:solidFill>
            <a:ln w="76200" cap="flat" cmpd="sng" algn="ctr">
              <a:solidFill>
                <a:srgbClr val="CC00CC"/>
              </a:solidFill>
              <a:prstDash val="solid"/>
              <a:round/>
              <a:headEnd type="none" w="med" len="med"/>
              <a:tailEnd type="oval"/>
            </a:ln>
            <a:effectLst/>
          </p:spPr>
        </p:cxnSp>
      </p:grpSp>
    </p:spTree>
    <p:extLst>
      <p:ext uri="{BB962C8B-B14F-4D97-AF65-F5344CB8AC3E}">
        <p14:creationId xmlns:p14="http://schemas.microsoft.com/office/powerpoint/2010/main" val="1496308895"/>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left)">
                                      <p:cBhvr>
                                        <p:cTn id="12" dur="2000"/>
                                        <p:tgtEl>
                                          <p:spTgt spid="6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up)">
                                      <p:cBhvr>
                                        <p:cTn id="17" dur="20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dissolve">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2171" y="116114"/>
            <a:ext cx="5196115" cy="624114"/>
          </a:xfrm>
        </p:spPr>
        <p:txBody>
          <a:bodyPr/>
          <a:lstStyle/>
          <a:p>
            <a:r>
              <a:rPr lang="en-GB" sz="3200" dirty="0" smtClean="0"/>
              <a:t>IT specifications</a:t>
            </a:r>
            <a:endParaRPr lang="en-GB" sz="3200" dirty="0"/>
          </a:p>
        </p:txBody>
      </p:sp>
      <p:sp>
        <p:nvSpPr>
          <p:cNvPr id="20" name="Pladsholder til indhold 19"/>
          <p:cNvSpPr>
            <a:spLocks noGrp="1"/>
          </p:cNvSpPr>
          <p:nvPr>
            <p:ph idx="1"/>
          </p:nvPr>
        </p:nvSpPr>
        <p:spPr>
          <a:xfrm>
            <a:off x="4" y="918037"/>
            <a:ext cx="9905996" cy="5903678"/>
          </a:xfrm>
        </p:spPr>
        <p:txBody>
          <a:bodyPr/>
          <a:lstStyle/>
          <a:p>
            <a:r>
              <a:rPr lang="en-GB" sz="2000" dirty="0"/>
              <a:t>I</a:t>
            </a:r>
            <a:r>
              <a:rPr lang="en-GB" sz="2000" dirty="0" smtClean="0"/>
              <a:t>t’s very visible when the exchanges’ spot calculations crash.</a:t>
            </a:r>
          </a:p>
          <a:p>
            <a:r>
              <a:rPr lang="en-GB" sz="2000" dirty="0" smtClean="0"/>
              <a:t>However, the losses inflicted by the crashes pale compared with the losses inflicted by wrong software specifications.</a:t>
            </a:r>
          </a:p>
          <a:p>
            <a:r>
              <a:rPr lang="en-GB" sz="2000" dirty="0" smtClean="0"/>
              <a:t>The PCR software has wrong handling of interconnectors and block bids</a:t>
            </a:r>
          </a:p>
          <a:p>
            <a:pPr lvl="1"/>
            <a:r>
              <a:rPr lang="en-GB" dirty="0" smtClean="0"/>
              <a:t>This means the </a:t>
            </a:r>
            <a:r>
              <a:rPr lang="en-GB" dirty="0"/>
              <a:t>PCR algorithm Euphemia does </a:t>
            </a:r>
            <a:r>
              <a:rPr lang="en-GB" dirty="0" smtClean="0"/>
              <a:t>not even try to reproduce the Pareto optimal state.</a:t>
            </a:r>
          </a:p>
          <a:p>
            <a:r>
              <a:rPr lang="en-GB" sz="2000" dirty="0" smtClean="0"/>
              <a:t>The specification errors can be traced to the spot exchanges’ resistance against the welfare criterion</a:t>
            </a:r>
          </a:p>
          <a:p>
            <a:pPr lvl="1"/>
            <a:r>
              <a:rPr lang="en-GB" dirty="0" smtClean="0"/>
              <a:t>The welfare criterion states </a:t>
            </a:r>
            <a:r>
              <a:rPr lang="en-GB" i="1" dirty="0" smtClean="0"/>
              <a:t>the solution produced by the spot calculation must maximize the economic value of the spot trading</a:t>
            </a:r>
            <a:r>
              <a:rPr lang="en-GB" dirty="0" smtClean="0"/>
              <a:t> (ie, reproduce the Pareto optimal state).</a:t>
            </a:r>
          </a:p>
          <a:p>
            <a:r>
              <a:rPr lang="en-GB" sz="2000" dirty="0" smtClean="0"/>
              <a:t>Due to lack of understanding of market economy and linear optimization, the spot exchanges fought against the welfare criterion.</a:t>
            </a:r>
          </a:p>
          <a:p>
            <a:r>
              <a:rPr lang="en-GB" sz="2000" dirty="0" smtClean="0"/>
              <a:t>In a splendidly daft move, the spot exchanges have installed this resistance in Euphemia’s specifications.</a:t>
            </a:r>
          </a:p>
        </p:txBody>
      </p:sp>
      <p:sp>
        <p:nvSpPr>
          <p:cNvPr id="4" name="Pladsholder til diasnummer 3"/>
          <p:cNvSpPr>
            <a:spLocks noGrp="1"/>
          </p:cNvSpPr>
          <p:nvPr>
            <p:ph type="sldNum" sz="quarter" idx="12"/>
          </p:nvPr>
        </p:nvSpPr>
        <p:spPr/>
        <p:txBody>
          <a:bodyPr/>
          <a:lstStyle/>
          <a:p>
            <a:pPr>
              <a:defRPr/>
            </a:pPr>
            <a:fld id="{C14A6505-6888-4AAA-A0F1-EA7F6140D7E6}" type="slidenum">
              <a:rPr lang="en-GB" smtClean="0"/>
              <a:pPr>
                <a:defRPr/>
              </a:pPr>
              <a:t>7</a:t>
            </a:fld>
            <a:endParaRPr lang="en-GB" dirty="0"/>
          </a:p>
        </p:txBody>
      </p:sp>
      <p:pic>
        <p:nvPicPr>
          <p:cNvPr id="7" name="Picture 9"/>
          <p:cNvPicPr>
            <a:picLocks noChangeAspect="1" noChangeArrowheads="1"/>
          </p:cNvPicPr>
          <p:nvPr/>
        </p:nvPicPr>
        <p:blipFill>
          <a:blip r:embed="rId3" cstate="print"/>
          <a:srcRect/>
          <a:stretch>
            <a:fillRect/>
          </a:stretch>
        </p:blipFill>
        <p:spPr bwMode="auto">
          <a:xfrm>
            <a:off x="6071147" y="29028"/>
            <a:ext cx="1128007" cy="897730"/>
          </a:xfrm>
          <a:prstGeom prst="rect">
            <a:avLst/>
          </a:prstGeom>
          <a:noFill/>
          <a:ln w="9525">
            <a:noFill/>
            <a:miter lim="800000"/>
            <a:headEnd/>
            <a:tailEnd/>
          </a:ln>
          <a:effectLst/>
        </p:spPr>
      </p:pic>
    </p:spTree>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69788" y="522513"/>
            <a:ext cx="8420100" cy="1190171"/>
          </a:xfrm>
        </p:spPr>
        <p:txBody>
          <a:bodyPr/>
          <a:lstStyle/>
          <a:p>
            <a:r>
              <a:rPr lang="en-GB" sz="5400" dirty="0" smtClean="0"/>
              <a:t>The silent kill</a:t>
            </a:r>
            <a:endParaRPr lang="en-GB" sz="5400" dirty="0"/>
          </a:p>
        </p:txBody>
      </p:sp>
      <p:sp>
        <p:nvSpPr>
          <p:cNvPr id="20" name="Pladsholder til indhold 19"/>
          <p:cNvSpPr>
            <a:spLocks noGrp="1"/>
          </p:cNvSpPr>
          <p:nvPr>
            <p:ph idx="1"/>
          </p:nvPr>
        </p:nvSpPr>
        <p:spPr>
          <a:xfrm>
            <a:off x="159654" y="2117802"/>
            <a:ext cx="9724571" cy="4278089"/>
          </a:xfrm>
        </p:spPr>
        <p:txBody>
          <a:bodyPr/>
          <a:lstStyle/>
          <a:p>
            <a:r>
              <a:rPr lang="en-GB" dirty="0" smtClean="0"/>
              <a:t>Anecdotic evidence indicates Euphemia’s wrong handling of interconnectors and block bids may reduce the economic value of the spot trading with 40%!</a:t>
            </a:r>
          </a:p>
          <a:p>
            <a:r>
              <a:rPr lang="en-GB" dirty="0" smtClean="0"/>
              <a:t>The daily value of the spot trading in Western-Central Europe easily exceeds € 10 billion.</a:t>
            </a:r>
          </a:p>
          <a:p>
            <a:r>
              <a:rPr lang="en-GB" dirty="0" smtClean="0"/>
              <a:t>Good governance </a:t>
            </a:r>
            <a:r>
              <a:rPr lang="en-GB" dirty="0" smtClean="0"/>
              <a:t>and pan-European regulation can </a:t>
            </a:r>
            <a:r>
              <a:rPr lang="en-GB" dirty="0" smtClean="0"/>
              <a:t>deal with this</a:t>
            </a:r>
          </a:p>
          <a:p>
            <a:pPr lvl="1"/>
            <a:r>
              <a:rPr lang="en-GB" dirty="0" smtClean="0"/>
              <a:t>For more information, see the PowerPoint presentation </a:t>
            </a:r>
            <a:r>
              <a:rPr lang="en-GB" i="1" dirty="0" smtClean="0"/>
              <a:t>Maximizing the economic value of market coupling and spot trading</a:t>
            </a:r>
            <a:r>
              <a:rPr lang="en-GB" dirty="0" smtClean="0"/>
              <a:t>.</a:t>
            </a:r>
          </a:p>
          <a:p>
            <a:endParaRPr lang="en-GB" dirty="0" smtClean="0"/>
          </a:p>
        </p:txBody>
      </p:sp>
      <p:sp>
        <p:nvSpPr>
          <p:cNvPr id="3" name="Pladsholder til dato 2"/>
          <p:cNvSpPr>
            <a:spLocks noGrp="1"/>
          </p:cNvSpPr>
          <p:nvPr>
            <p:ph type="dt" sz="half" idx="10"/>
          </p:nvPr>
        </p:nvSpPr>
        <p:spPr/>
        <p:txBody>
          <a:bodyPr/>
          <a:lstStyle/>
          <a:p>
            <a:pPr>
              <a:defRPr/>
            </a:pPr>
            <a:r>
              <a:rPr lang="en-US" dirty="0" smtClean="0"/>
              <a:t>3 June 2016</a:t>
            </a:r>
            <a:endParaRPr lang="en-GB" dirty="0"/>
          </a:p>
        </p:txBody>
      </p:sp>
      <p:sp>
        <p:nvSpPr>
          <p:cNvPr id="4" name="Pladsholder til diasnummer 3"/>
          <p:cNvSpPr>
            <a:spLocks noGrp="1"/>
          </p:cNvSpPr>
          <p:nvPr>
            <p:ph type="sldNum" sz="quarter" idx="12"/>
          </p:nvPr>
        </p:nvSpPr>
        <p:spPr/>
        <p:txBody>
          <a:bodyPr/>
          <a:lstStyle/>
          <a:p>
            <a:pPr>
              <a:defRPr/>
            </a:pPr>
            <a:fld id="{C14A6505-6888-4AAA-A0F1-EA7F6140D7E6}" type="slidenum">
              <a:rPr lang="en-GB" smtClean="0"/>
              <a:pPr>
                <a:defRPr/>
              </a:pPr>
              <a:t>8</a:t>
            </a:fld>
            <a:endParaRPr lang="en-GB" dirty="0"/>
          </a:p>
        </p:txBody>
      </p:sp>
      <p:grpSp>
        <p:nvGrpSpPr>
          <p:cNvPr id="52" name="Gruppe 51"/>
          <p:cNvGrpSpPr/>
          <p:nvPr/>
        </p:nvGrpSpPr>
        <p:grpSpPr>
          <a:xfrm>
            <a:off x="353562" y="136235"/>
            <a:ext cx="2109787" cy="2078038"/>
            <a:chOff x="7697788" y="425450"/>
            <a:chExt cx="2109787" cy="2078038"/>
          </a:xfrm>
        </p:grpSpPr>
        <p:sp>
          <p:nvSpPr>
            <p:cNvPr id="6149" name="Freeform 5"/>
            <p:cNvSpPr>
              <a:spLocks/>
            </p:cNvSpPr>
            <p:nvPr/>
          </p:nvSpPr>
          <p:spPr bwMode="auto">
            <a:xfrm>
              <a:off x="7702550" y="1549400"/>
              <a:ext cx="623887" cy="793750"/>
            </a:xfrm>
            <a:custGeom>
              <a:avLst/>
              <a:gdLst/>
              <a:ahLst/>
              <a:cxnLst>
                <a:cxn ang="0">
                  <a:pos x="135" y="103"/>
                </a:cxn>
                <a:cxn ang="0">
                  <a:pos x="147" y="61"/>
                </a:cxn>
                <a:cxn ang="0">
                  <a:pos x="138" y="24"/>
                </a:cxn>
                <a:cxn ang="0">
                  <a:pos x="105" y="0"/>
                </a:cxn>
                <a:cxn ang="0">
                  <a:pos x="72" y="6"/>
                </a:cxn>
                <a:cxn ang="0">
                  <a:pos x="54" y="39"/>
                </a:cxn>
                <a:cxn ang="0">
                  <a:pos x="39" y="55"/>
                </a:cxn>
                <a:cxn ang="0">
                  <a:pos x="9" y="49"/>
                </a:cxn>
                <a:cxn ang="0">
                  <a:pos x="0" y="70"/>
                </a:cxn>
                <a:cxn ang="0">
                  <a:pos x="30" y="71"/>
                </a:cxn>
                <a:cxn ang="0">
                  <a:pos x="57" y="83"/>
                </a:cxn>
                <a:cxn ang="0">
                  <a:pos x="78" y="119"/>
                </a:cxn>
                <a:cxn ang="0">
                  <a:pos x="81" y="141"/>
                </a:cxn>
                <a:cxn ang="0">
                  <a:pos x="51" y="211"/>
                </a:cxn>
                <a:cxn ang="0">
                  <a:pos x="45" y="282"/>
                </a:cxn>
                <a:cxn ang="0">
                  <a:pos x="54" y="327"/>
                </a:cxn>
                <a:cxn ang="0">
                  <a:pos x="60" y="359"/>
                </a:cxn>
                <a:cxn ang="0">
                  <a:pos x="78" y="347"/>
                </a:cxn>
                <a:cxn ang="0">
                  <a:pos x="66" y="303"/>
                </a:cxn>
                <a:cxn ang="0">
                  <a:pos x="63" y="234"/>
                </a:cxn>
                <a:cxn ang="0">
                  <a:pos x="84" y="190"/>
                </a:cxn>
                <a:cxn ang="0">
                  <a:pos x="81" y="282"/>
                </a:cxn>
                <a:cxn ang="0">
                  <a:pos x="99" y="335"/>
                </a:cxn>
                <a:cxn ang="0">
                  <a:pos x="117" y="353"/>
                </a:cxn>
                <a:cxn ang="0">
                  <a:pos x="120" y="407"/>
                </a:cxn>
                <a:cxn ang="0">
                  <a:pos x="150" y="451"/>
                </a:cxn>
                <a:cxn ang="0">
                  <a:pos x="219" y="484"/>
                </a:cxn>
                <a:cxn ang="0">
                  <a:pos x="276" y="499"/>
                </a:cxn>
                <a:cxn ang="0">
                  <a:pos x="302" y="490"/>
                </a:cxn>
                <a:cxn ang="0">
                  <a:pos x="269" y="478"/>
                </a:cxn>
                <a:cxn ang="0">
                  <a:pos x="212" y="457"/>
                </a:cxn>
                <a:cxn ang="0">
                  <a:pos x="141" y="418"/>
                </a:cxn>
                <a:cxn ang="0">
                  <a:pos x="162" y="404"/>
                </a:cxn>
                <a:cxn ang="0">
                  <a:pos x="260" y="416"/>
                </a:cxn>
                <a:cxn ang="0">
                  <a:pos x="339" y="395"/>
                </a:cxn>
                <a:cxn ang="0">
                  <a:pos x="374" y="422"/>
                </a:cxn>
                <a:cxn ang="0">
                  <a:pos x="393" y="431"/>
                </a:cxn>
                <a:cxn ang="0">
                  <a:pos x="369" y="380"/>
                </a:cxn>
                <a:cxn ang="0">
                  <a:pos x="300" y="383"/>
                </a:cxn>
                <a:cxn ang="0">
                  <a:pos x="234" y="392"/>
                </a:cxn>
                <a:cxn ang="0">
                  <a:pos x="188" y="380"/>
                </a:cxn>
                <a:cxn ang="0">
                  <a:pos x="171" y="332"/>
                </a:cxn>
                <a:cxn ang="0">
                  <a:pos x="183" y="300"/>
                </a:cxn>
                <a:cxn ang="0">
                  <a:pos x="171" y="255"/>
                </a:cxn>
                <a:cxn ang="0">
                  <a:pos x="156" y="217"/>
                </a:cxn>
                <a:cxn ang="0">
                  <a:pos x="153" y="178"/>
                </a:cxn>
                <a:cxn ang="0">
                  <a:pos x="197" y="223"/>
                </a:cxn>
                <a:cxn ang="0">
                  <a:pos x="177" y="270"/>
                </a:cxn>
                <a:cxn ang="0">
                  <a:pos x="182" y="291"/>
                </a:cxn>
                <a:cxn ang="0">
                  <a:pos x="206" y="249"/>
                </a:cxn>
                <a:cxn ang="0">
                  <a:pos x="209" y="205"/>
                </a:cxn>
                <a:cxn ang="0">
                  <a:pos x="162" y="166"/>
                </a:cxn>
                <a:cxn ang="0">
                  <a:pos x="135" y="131"/>
                </a:cxn>
                <a:cxn ang="0">
                  <a:pos x="117" y="115"/>
                </a:cxn>
              </a:cxnLst>
              <a:rect l="0" t="0" r="r" b="b"/>
              <a:pathLst>
                <a:path w="393" h="500">
                  <a:moveTo>
                    <a:pt x="117" y="115"/>
                  </a:moveTo>
                  <a:lnTo>
                    <a:pt x="135" y="103"/>
                  </a:lnTo>
                  <a:lnTo>
                    <a:pt x="141" y="85"/>
                  </a:lnTo>
                  <a:lnTo>
                    <a:pt x="147" y="61"/>
                  </a:lnTo>
                  <a:lnTo>
                    <a:pt x="144" y="42"/>
                  </a:lnTo>
                  <a:lnTo>
                    <a:pt x="138" y="24"/>
                  </a:lnTo>
                  <a:lnTo>
                    <a:pt x="123" y="8"/>
                  </a:lnTo>
                  <a:lnTo>
                    <a:pt x="105" y="0"/>
                  </a:lnTo>
                  <a:lnTo>
                    <a:pt x="84" y="2"/>
                  </a:lnTo>
                  <a:lnTo>
                    <a:pt x="72" y="6"/>
                  </a:lnTo>
                  <a:lnTo>
                    <a:pt x="60" y="21"/>
                  </a:lnTo>
                  <a:lnTo>
                    <a:pt x="54" y="39"/>
                  </a:lnTo>
                  <a:lnTo>
                    <a:pt x="51" y="56"/>
                  </a:lnTo>
                  <a:lnTo>
                    <a:pt x="39" y="55"/>
                  </a:lnTo>
                  <a:lnTo>
                    <a:pt x="21" y="52"/>
                  </a:lnTo>
                  <a:lnTo>
                    <a:pt x="9" y="49"/>
                  </a:lnTo>
                  <a:lnTo>
                    <a:pt x="0" y="58"/>
                  </a:lnTo>
                  <a:lnTo>
                    <a:pt x="0" y="70"/>
                  </a:lnTo>
                  <a:lnTo>
                    <a:pt x="15" y="73"/>
                  </a:lnTo>
                  <a:lnTo>
                    <a:pt x="30" y="71"/>
                  </a:lnTo>
                  <a:lnTo>
                    <a:pt x="48" y="74"/>
                  </a:lnTo>
                  <a:lnTo>
                    <a:pt x="57" y="83"/>
                  </a:lnTo>
                  <a:lnTo>
                    <a:pt x="63" y="106"/>
                  </a:lnTo>
                  <a:lnTo>
                    <a:pt x="78" y="119"/>
                  </a:lnTo>
                  <a:lnTo>
                    <a:pt x="93" y="126"/>
                  </a:lnTo>
                  <a:lnTo>
                    <a:pt x="81" y="141"/>
                  </a:lnTo>
                  <a:lnTo>
                    <a:pt x="66" y="169"/>
                  </a:lnTo>
                  <a:lnTo>
                    <a:pt x="51" y="211"/>
                  </a:lnTo>
                  <a:lnTo>
                    <a:pt x="45" y="241"/>
                  </a:lnTo>
                  <a:lnTo>
                    <a:pt x="45" y="282"/>
                  </a:lnTo>
                  <a:lnTo>
                    <a:pt x="48" y="309"/>
                  </a:lnTo>
                  <a:lnTo>
                    <a:pt x="54" y="327"/>
                  </a:lnTo>
                  <a:lnTo>
                    <a:pt x="54" y="347"/>
                  </a:lnTo>
                  <a:lnTo>
                    <a:pt x="60" y="359"/>
                  </a:lnTo>
                  <a:lnTo>
                    <a:pt x="72" y="365"/>
                  </a:lnTo>
                  <a:lnTo>
                    <a:pt x="78" y="347"/>
                  </a:lnTo>
                  <a:lnTo>
                    <a:pt x="72" y="332"/>
                  </a:lnTo>
                  <a:lnTo>
                    <a:pt x="66" y="303"/>
                  </a:lnTo>
                  <a:lnTo>
                    <a:pt x="57" y="267"/>
                  </a:lnTo>
                  <a:lnTo>
                    <a:pt x="63" y="234"/>
                  </a:lnTo>
                  <a:lnTo>
                    <a:pt x="66" y="208"/>
                  </a:lnTo>
                  <a:lnTo>
                    <a:pt x="84" y="190"/>
                  </a:lnTo>
                  <a:lnTo>
                    <a:pt x="81" y="241"/>
                  </a:lnTo>
                  <a:lnTo>
                    <a:pt x="81" y="282"/>
                  </a:lnTo>
                  <a:lnTo>
                    <a:pt x="87" y="312"/>
                  </a:lnTo>
                  <a:lnTo>
                    <a:pt x="99" y="335"/>
                  </a:lnTo>
                  <a:lnTo>
                    <a:pt x="114" y="342"/>
                  </a:lnTo>
                  <a:lnTo>
                    <a:pt x="117" y="353"/>
                  </a:lnTo>
                  <a:lnTo>
                    <a:pt x="114" y="392"/>
                  </a:lnTo>
                  <a:lnTo>
                    <a:pt x="120" y="407"/>
                  </a:lnTo>
                  <a:lnTo>
                    <a:pt x="120" y="434"/>
                  </a:lnTo>
                  <a:lnTo>
                    <a:pt x="150" y="451"/>
                  </a:lnTo>
                  <a:lnTo>
                    <a:pt x="186" y="466"/>
                  </a:lnTo>
                  <a:lnTo>
                    <a:pt x="219" y="484"/>
                  </a:lnTo>
                  <a:lnTo>
                    <a:pt x="249" y="493"/>
                  </a:lnTo>
                  <a:lnTo>
                    <a:pt x="276" y="499"/>
                  </a:lnTo>
                  <a:lnTo>
                    <a:pt x="291" y="500"/>
                  </a:lnTo>
                  <a:lnTo>
                    <a:pt x="302" y="490"/>
                  </a:lnTo>
                  <a:lnTo>
                    <a:pt x="297" y="484"/>
                  </a:lnTo>
                  <a:lnTo>
                    <a:pt x="269" y="478"/>
                  </a:lnTo>
                  <a:lnTo>
                    <a:pt x="240" y="472"/>
                  </a:lnTo>
                  <a:lnTo>
                    <a:pt x="212" y="457"/>
                  </a:lnTo>
                  <a:lnTo>
                    <a:pt x="171" y="439"/>
                  </a:lnTo>
                  <a:lnTo>
                    <a:pt x="141" y="418"/>
                  </a:lnTo>
                  <a:lnTo>
                    <a:pt x="147" y="342"/>
                  </a:lnTo>
                  <a:lnTo>
                    <a:pt x="162" y="404"/>
                  </a:lnTo>
                  <a:lnTo>
                    <a:pt x="219" y="418"/>
                  </a:lnTo>
                  <a:lnTo>
                    <a:pt x="260" y="416"/>
                  </a:lnTo>
                  <a:lnTo>
                    <a:pt x="305" y="407"/>
                  </a:lnTo>
                  <a:lnTo>
                    <a:pt x="339" y="395"/>
                  </a:lnTo>
                  <a:lnTo>
                    <a:pt x="360" y="404"/>
                  </a:lnTo>
                  <a:lnTo>
                    <a:pt x="374" y="422"/>
                  </a:lnTo>
                  <a:lnTo>
                    <a:pt x="375" y="433"/>
                  </a:lnTo>
                  <a:lnTo>
                    <a:pt x="393" y="431"/>
                  </a:lnTo>
                  <a:lnTo>
                    <a:pt x="384" y="401"/>
                  </a:lnTo>
                  <a:lnTo>
                    <a:pt x="369" y="380"/>
                  </a:lnTo>
                  <a:lnTo>
                    <a:pt x="347" y="377"/>
                  </a:lnTo>
                  <a:lnTo>
                    <a:pt x="300" y="383"/>
                  </a:lnTo>
                  <a:lnTo>
                    <a:pt x="266" y="389"/>
                  </a:lnTo>
                  <a:lnTo>
                    <a:pt x="234" y="392"/>
                  </a:lnTo>
                  <a:lnTo>
                    <a:pt x="201" y="392"/>
                  </a:lnTo>
                  <a:lnTo>
                    <a:pt x="188" y="380"/>
                  </a:lnTo>
                  <a:lnTo>
                    <a:pt x="179" y="365"/>
                  </a:lnTo>
                  <a:lnTo>
                    <a:pt x="171" y="332"/>
                  </a:lnTo>
                  <a:lnTo>
                    <a:pt x="180" y="315"/>
                  </a:lnTo>
                  <a:lnTo>
                    <a:pt x="183" y="300"/>
                  </a:lnTo>
                  <a:lnTo>
                    <a:pt x="177" y="279"/>
                  </a:lnTo>
                  <a:lnTo>
                    <a:pt x="171" y="255"/>
                  </a:lnTo>
                  <a:lnTo>
                    <a:pt x="159" y="235"/>
                  </a:lnTo>
                  <a:lnTo>
                    <a:pt x="156" y="217"/>
                  </a:lnTo>
                  <a:lnTo>
                    <a:pt x="150" y="187"/>
                  </a:lnTo>
                  <a:lnTo>
                    <a:pt x="153" y="178"/>
                  </a:lnTo>
                  <a:lnTo>
                    <a:pt x="183" y="211"/>
                  </a:lnTo>
                  <a:lnTo>
                    <a:pt x="197" y="223"/>
                  </a:lnTo>
                  <a:lnTo>
                    <a:pt x="192" y="255"/>
                  </a:lnTo>
                  <a:lnTo>
                    <a:pt x="177" y="270"/>
                  </a:lnTo>
                  <a:lnTo>
                    <a:pt x="176" y="276"/>
                  </a:lnTo>
                  <a:lnTo>
                    <a:pt x="182" y="291"/>
                  </a:lnTo>
                  <a:lnTo>
                    <a:pt x="195" y="270"/>
                  </a:lnTo>
                  <a:lnTo>
                    <a:pt x="206" y="249"/>
                  </a:lnTo>
                  <a:lnTo>
                    <a:pt x="213" y="217"/>
                  </a:lnTo>
                  <a:lnTo>
                    <a:pt x="209" y="205"/>
                  </a:lnTo>
                  <a:lnTo>
                    <a:pt x="188" y="184"/>
                  </a:lnTo>
                  <a:lnTo>
                    <a:pt x="162" y="166"/>
                  </a:lnTo>
                  <a:lnTo>
                    <a:pt x="147" y="147"/>
                  </a:lnTo>
                  <a:lnTo>
                    <a:pt x="135" y="131"/>
                  </a:lnTo>
                  <a:lnTo>
                    <a:pt x="117" y="125"/>
                  </a:lnTo>
                  <a:lnTo>
                    <a:pt x="117" y="115"/>
                  </a:lnTo>
                  <a:close/>
                </a:path>
              </a:pathLst>
            </a:custGeom>
            <a:solidFill>
              <a:srgbClr val="A4A4A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50" name="Freeform 6"/>
            <p:cNvSpPr>
              <a:spLocks/>
            </p:cNvSpPr>
            <p:nvPr/>
          </p:nvSpPr>
          <p:spPr bwMode="auto">
            <a:xfrm>
              <a:off x="7810500" y="1169988"/>
              <a:ext cx="87312" cy="200025"/>
            </a:xfrm>
            <a:custGeom>
              <a:avLst/>
              <a:gdLst/>
              <a:ahLst/>
              <a:cxnLst>
                <a:cxn ang="0">
                  <a:pos x="20" y="35"/>
                </a:cxn>
                <a:cxn ang="0">
                  <a:pos x="37" y="37"/>
                </a:cxn>
                <a:cxn ang="0">
                  <a:pos x="55" y="34"/>
                </a:cxn>
                <a:cxn ang="0">
                  <a:pos x="37" y="27"/>
                </a:cxn>
                <a:cxn ang="0">
                  <a:pos x="22" y="16"/>
                </a:cxn>
                <a:cxn ang="0">
                  <a:pos x="9" y="0"/>
                </a:cxn>
                <a:cxn ang="0">
                  <a:pos x="3" y="9"/>
                </a:cxn>
                <a:cxn ang="0">
                  <a:pos x="1" y="27"/>
                </a:cxn>
                <a:cxn ang="0">
                  <a:pos x="25" y="94"/>
                </a:cxn>
                <a:cxn ang="0">
                  <a:pos x="16" y="96"/>
                </a:cxn>
                <a:cxn ang="0">
                  <a:pos x="2" y="104"/>
                </a:cxn>
                <a:cxn ang="0">
                  <a:pos x="0" y="118"/>
                </a:cxn>
                <a:cxn ang="0">
                  <a:pos x="10" y="126"/>
                </a:cxn>
                <a:cxn ang="0">
                  <a:pos x="21" y="124"/>
                </a:cxn>
                <a:cxn ang="0">
                  <a:pos x="33" y="118"/>
                </a:cxn>
                <a:cxn ang="0">
                  <a:pos x="41" y="107"/>
                </a:cxn>
                <a:cxn ang="0">
                  <a:pos x="43" y="93"/>
                </a:cxn>
                <a:cxn ang="0">
                  <a:pos x="27" y="66"/>
                </a:cxn>
                <a:cxn ang="0">
                  <a:pos x="20" y="35"/>
                </a:cxn>
              </a:cxnLst>
              <a:rect l="0" t="0" r="r" b="b"/>
              <a:pathLst>
                <a:path w="55" h="126">
                  <a:moveTo>
                    <a:pt x="20" y="35"/>
                  </a:moveTo>
                  <a:lnTo>
                    <a:pt x="37" y="37"/>
                  </a:lnTo>
                  <a:lnTo>
                    <a:pt x="55" y="34"/>
                  </a:lnTo>
                  <a:lnTo>
                    <a:pt x="37" y="27"/>
                  </a:lnTo>
                  <a:lnTo>
                    <a:pt x="22" y="16"/>
                  </a:lnTo>
                  <a:lnTo>
                    <a:pt x="9" y="0"/>
                  </a:lnTo>
                  <a:lnTo>
                    <a:pt x="3" y="9"/>
                  </a:lnTo>
                  <a:lnTo>
                    <a:pt x="1" y="27"/>
                  </a:lnTo>
                  <a:lnTo>
                    <a:pt x="25" y="94"/>
                  </a:lnTo>
                  <a:lnTo>
                    <a:pt x="16" y="96"/>
                  </a:lnTo>
                  <a:lnTo>
                    <a:pt x="2" y="104"/>
                  </a:lnTo>
                  <a:lnTo>
                    <a:pt x="0" y="118"/>
                  </a:lnTo>
                  <a:lnTo>
                    <a:pt x="10" y="126"/>
                  </a:lnTo>
                  <a:lnTo>
                    <a:pt x="21" y="124"/>
                  </a:lnTo>
                  <a:lnTo>
                    <a:pt x="33" y="118"/>
                  </a:lnTo>
                  <a:lnTo>
                    <a:pt x="41" y="107"/>
                  </a:lnTo>
                  <a:lnTo>
                    <a:pt x="43" y="93"/>
                  </a:lnTo>
                  <a:lnTo>
                    <a:pt x="27" y="66"/>
                  </a:lnTo>
                  <a:lnTo>
                    <a:pt x="20" y="3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51" name="Freeform 7"/>
            <p:cNvSpPr>
              <a:spLocks/>
            </p:cNvSpPr>
            <p:nvPr/>
          </p:nvSpPr>
          <p:spPr bwMode="auto">
            <a:xfrm>
              <a:off x="7926388" y="1063625"/>
              <a:ext cx="88900" cy="198438"/>
            </a:xfrm>
            <a:custGeom>
              <a:avLst/>
              <a:gdLst/>
              <a:ahLst/>
              <a:cxnLst>
                <a:cxn ang="0">
                  <a:pos x="20" y="35"/>
                </a:cxn>
                <a:cxn ang="0">
                  <a:pos x="37" y="37"/>
                </a:cxn>
                <a:cxn ang="0">
                  <a:pos x="56" y="33"/>
                </a:cxn>
                <a:cxn ang="0">
                  <a:pos x="38" y="26"/>
                </a:cxn>
                <a:cxn ang="0">
                  <a:pos x="22" y="16"/>
                </a:cxn>
                <a:cxn ang="0">
                  <a:pos x="9" y="0"/>
                </a:cxn>
                <a:cxn ang="0">
                  <a:pos x="3" y="8"/>
                </a:cxn>
                <a:cxn ang="0">
                  <a:pos x="1" y="26"/>
                </a:cxn>
                <a:cxn ang="0">
                  <a:pos x="26" y="93"/>
                </a:cxn>
                <a:cxn ang="0">
                  <a:pos x="15" y="95"/>
                </a:cxn>
                <a:cxn ang="0">
                  <a:pos x="2" y="104"/>
                </a:cxn>
                <a:cxn ang="0">
                  <a:pos x="0" y="117"/>
                </a:cxn>
                <a:cxn ang="0">
                  <a:pos x="10" y="125"/>
                </a:cxn>
                <a:cxn ang="0">
                  <a:pos x="21" y="123"/>
                </a:cxn>
                <a:cxn ang="0">
                  <a:pos x="33" y="117"/>
                </a:cxn>
                <a:cxn ang="0">
                  <a:pos x="41" y="107"/>
                </a:cxn>
                <a:cxn ang="0">
                  <a:pos x="44" y="92"/>
                </a:cxn>
                <a:cxn ang="0">
                  <a:pos x="27" y="65"/>
                </a:cxn>
                <a:cxn ang="0">
                  <a:pos x="20" y="35"/>
                </a:cxn>
              </a:cxnLst>
              <a:rect l="0" t="0" r="r" b="b"/>
              <a:pathLst>
                <a:path w="56" h="125">
                  <a:moveTo>
                    <a:pt x="20" y="35"/>
                  </a:moveTo>
                  <a:lnTo>
                    <a:pt x="37" y="37"/>
                  </a:lnTo>
                  <a:lnTo>
                    <a:pt x="56" y="33"/>
                  </a:lnTo>
                  <a:lnTo>
                    <a:pt x="38" y="26"/>
                  </a:lnTo>
                  <a:lnTo>
                    <a:pt x="22" y="16"/>
                  </a:lnTo>
                  <a:lnTo>
                    <a:pt x="9" y="0"/>
                  </a:lnTo>
                  <a:lnTo>
                    <a:pt x="3" y="8"/>
                  </a:lnTo>
                  <a:lnTo>
                    <a:pt x="1" y="26"/>
                  </a:lnTo>
                  <a:lnTo>
                    <a:pt x="26" y="93"/>
                  </a:lnTo>
                  <a:lnTo>
                    <a:pt x="15" y="95"/>
                  </a:lnTo>
                  <a:lnTo>
                    <a:pt x="2" y="104"/>
                  </a:lnTo>
                  <a:lnTo>
                    <a:pt x="0" y="117"/>
                  </a:lnTo>
                  <a:lnTo>
                    <a:pt x="10" y="125"/>
                  </a:lnTo>
                  <a:lnTo>
                    <a:pt x="21" y="123"/>
                  </a:lnTo>
                  <a:lnTo>
                    <a:pt x="33" y="117"/>
                  </a:lnTo>
                  <a:lnTo>
                    <a:pt x="41" y="107"/>
                  </a:lnTo>
                  <a:lnTo>
                    <a:pt x="44" y="92"/>
                  </a:lnTo>
                  <a:lnTo>
                    <a:pt x="27" y="65"/>
                  </a:lnTo>
                  <a:lnTo>
                    <a:pt x="20" y="3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52" name="Freeform 8"/>
            <p:cNvSpPr>
              <a:spLocks/>
            </p:cNvSpPr>
            <p:nvPr/>
          </p:nvSpPr>
          <p:spPr bwMode="auto">
            <a:xfrm>
              <a:off x="8462963" y="1651000"/>
              <a:ext cx="1344612" cy="852488"/>
            </a:xfrm>
            <a:custGeom>
              <a:avLst/>
              <a:gdLst/>
              <a:ahLst/>
              <a:cxnLst>
                <a:cxn ang="0">
                  <a:pos x="820" y="62"/>
                </a:cxn>
                <a:cxn ang="0">
                  <a:pos x="799" y="38"/>
                </a:cxn>
                <a:cxn ang="0">
                  <a:pos x="776" y="15"/>
                </a:cxn>
                <a:cxn ang="0">
                  <a:pos x="755" y="3"/>
                </a:cxn>
                <a:cxn ang="0">
                  <a:pos x="743" y="0"/>
                </a:cxn>
                <a:cxn ang="0">
                  <a:pos x="737" y="12"/>
                </a:cxn>
                <a:cxn ang="0">
                  <a:pos x="749" y="26"/>
                </a:cxn>
                <a:cxn ang="0">
                  <a:pos x="779" y="45"/>
                </a:cxn>
                <a:cxn ang="0">
                  <a:pos x="808" y="71"/>
                </a:cxn>
                <a:cxn ang="0">
                  <a:pos x="823" y="89"/>
                </a:cxn>
                <a:cxn ang="0">
                  <a:pos x="832" y="107"/>
                </a:cxn>
                <a:cxn ang="0">
                  <a:pos x="835" y="127"/>
                </a:cxn>
                <a:cxn ang="0">
                  <a:pos x="832" y="143"/>
                </a:cxn>
                <a:cxn ang="0">
                  <a:pos x="826" y="158"/>
                </a:cxn>
                <a:cxn ang="0">
                  <a:pos x="808" y="170"/>
                </a:cxn>
                <a:cxn ang="0">
                  <a:pos x="776" y="182"/>
                </a:cxn>
                <a:cxn ang="0">
                  <a:pos x="745" y="194"/>
                </a:cxn>
                <a:cxn ang="0">
                  <a:pos x="718" y="200"/>
                </a:cxn>
                <a:cxn ang="0">
                  <a:pos x="691" y="216"/>
                </a:cxn>
                <a:cxn ang="0">
                  <a:pos x="653" y="237"/>
                </a:cxn>
                <a:cxn ang="0">
                  <a:pos x="630" y="250"/>
                </a:cxn>
                <a:cxn ang="0">
                  <a:pos x="593" y="268"/>
                </a:cxn>
                <a:cxn ang="0">
                  <a:pos x="559" y="280"/>
                </a:cxn>
                <a:cxn ang="0">
                  <a:pos x="526" y="291"/>
                </a:cxn>
                <a:cxn ang="0">
                  <a:pos x="479" y="307"/>
                </a:cxn>
                <a:cxn ang="0">
                  <a:pos x="445" y="320"/>
                </a:cxn>
                <a:cxn ang="0">
                  <a:pos x="390" y="332"/>
                </a:cxn>
                <a:cxn ang="0">
                  <a:pos x="333" y="350"/>
                </a:cxn>
                <a:cxn ang="0">
                  <a:pos x="282" y="365"/>
                </a:cxn>
                <a:cxn ang="0">
                  <a:pos x="240" y="389"/>
                </a:cxn>
                <a:cxn ang="0">
                  <a:pos x="196" y="414"/>
                </a:cxn>
                <a:cxn ang="0">
                  <a:pos x="154" y="439"/>
                </a:cxn>
                <a:cxn ang="0">
                  <a:pos x="0" y="537"/>
                </a:cxn>
                <a:cxn ang="0">
                  <a:pos x="37" y="522"/>
                </a:cxn>
                <a:cxn ang="0">
                  <a:pos x="178" y="434"/>
                </a:cxn>
                <a:cxn ang="0">
                  <a:pos x="225" y="409"/>
                </a:cxn>
                <a:cxn ang="0">
                  <a:pos x="264" y="392"/>
                </a:cxn>
                <a:cxn ang="0">
                  <a:pos x="300" y="374"/>
                </a:cxn>
                <a:cxn ang="0">
                  <a:pos x="341" y="360"/>
                </a:cxn>
                <a:cxn ang="0">
                  <a:pos x="394" y="344"/>
                </a:cxn>
                <a:cxn ang="0">
                  <a:pos x="448" y="331"/>
                </a:cxn>
                <a:cxn ang="0">
                  <a:pos x="494" y="314"/>
                </a:cxn>
                <a:cxn ang="0">
                  <a:pos x="546" y="298"/>
                </a:cxn>
                <a:cxn ang="0">
                  <a:pos x="598" y="282"/>
                </a:cxn>
                <a:cxn ang="0">
                  <a:pos x="644" y="258"/>
                </a:cxn>
                <a:cxn ang="0">
                  <a:pos x="680" y="237"/>
                </a:cxn>
                <a:cxn ang="0">
                  <a:pos x="716" y="218"/>
                </a:cxn>
                <a:cxn ang="0">
                  <a:pos x="740" y="207"/>
                </a:cxn>
                <a:cxn ang="0">
                  <a:pos x="794" y="193"/>
                </a:cxn>
                <a:cxn ang="0">
                  <a:pos x="829" y="175"/>
                </a:cxn>
                <a:cxn ang="0">
                  <a:pos x="841" y="161"/>
                </a:cxn>
                <a:cxn ang="0">
                  <a:pos x="847" y="145"/>
                </a:cxn>
                <a:cxn ang="0">
                  <a:pos x="847" y="128"/>
                </a:cxn>
                <a:cxn ang="0">
                  <a:pos x="847" y="112"/>
                </a:cxn>
                <a:cxn ang="0">
                  <a:pos x="844" y="95"/>
                </a:cxn>
                <a:cxn ang="0">
                  <a:pos x="835" y="83"/>
                </a:cxn>
                <a:cxn ang="0">
                  <a:pos x="826" y="71"/>
                </a:cxn>
                <a:cxn ang="0">
                  <a:pos x="820" y="62"/>
                </a:cxn>
              </a:cxnLst>
              <a:rect l="0" t="0" r="r" b="b"/>
              <a:pathLst>
                <a:path w="847" h="537">
                  <a:moveTo>
                    <a:pt x="820" y="62"/>
                  </a:moveTo>
                  <a:lnTo>
                    <a:pt x="799" y="38"/>
                  </a:lnTo>
                  <a:lnTo>
                    <a:pt x="776" y="15"/>
                  </a:lnTo>
                  <a:lnTo>
                    <a:pt x="755" y="3"/>
                  </a:lnTo>
                  <a:lnTo>
                    <a:pt x="743" y="0"/>
                  </a:lnTo>
                  <a:lnTo>
                    <a:pt x="737" y="12"/>
                  </a:lnTo>
                  <a:lnTo>
                    <a:pt x="749" y="26"/>
                  </a:lnTo>
                  <a:lnTo>
                    <a:pt x="779" y="45"/>
                  </a:lnTo>
                  <a:lnTo>
                    <a:pt x="808" y="71"/>
                  </a:lnTo>
                  <a:lnTo>
                    <a:pt x="823" y="89"/>
                  </a:lnTo>
                  <a:lnTo>
                    <a:pt x="832" y="107"/>
                  </a:lnTo>
                  <a:lnTo>
                    <a:pt x="835" y="127"/>
                  </a:lnTo>
                  <a:lnTo>
                    <a:pt x="832" y="143"/>
                  </a:lnTo>
                  <a:lnTo>
                    <a:pt x="826" y="158"/>
                  </a:lnTo>
                  <a:lnTo>
                    <a:pt x="808" y="170"/>
                  </a:lnTo>
                  <a:lnTo>
                    <a:pt x="776" y="182"/>
                  </a:lnTo>
                  <a:lnTo>
                    <a:pt x="745" y="194"/>
                  </a:lnTo>
                  <a:lnTo>
                    <a:pt x="718" y="200"/>
                  </a:lnTo>
                  <a:lnTo>
                    <a:pt x="691" y="216"/>
                  </a:lnTo>
                  <a:lnTo>
                    <a:pt x="653" y="237"/>
                  </a:lnTo>
                  <a:lnTo>
                    <a:pt x="630" y="250"/>
                  </a:lnTo>
                  <a:lnTo>
                    <a:pt x="593" y="268"/>
                  </a:lnTo>
                  <a:lnTo>
                    <a:pt x="559" y="280"/>
                  </a:lnTo>
                  <a:lnTo>
                    <a:pt x="526" y="291"/>
                  </a:lnTo>
                  <a:lnTo>
                    <a:pt x="479" y="307"/>
                  </a:lnTo>
                  <a:lnTo>
                    <a:pt x="445" y="320"/>
                  </a:lnTo>
                  <a:lnTo>
                    <a:pt x="390" y="332"/>
                  </a:lnTo>
                  <a:lnTo>
                    <a:pt x="333" y="350"/>
                  </a:lnTo>
                  <a:lnTo>
                    <a:pt x="282" y="365"/>
                  </a:lnTo>
                  <a:lnTo>
                    <a:pt x="240" y="389"/>
                  </a:lnTo>
                  <a:lnTo>
                    <a:pt x="196" y="414"/>
                  </a:lnTo>
                  <a:lnTo>
                    <a:pt x="154" y="439"/>
                  </a:lnTo>
                  <a:lnTo>
                    <a:pt x="0" y="537"/>
                  </a:lnTo>
                  <a:lnTo>
                    <a:pt x="37" y="522"/>
                  </a:lnTo>
                  <a:lnTo>
                    <a:pt x="178" y="434"/>
                  </a:lnTo>
                  <a:lnTo>
                    <a:pt x="225" y="409"/>
                  </a:lnTo>
                  <a:lnTo>
                    <a:pt x="264" y="392"/>
                  </a:lnTo>
                  <a:lnTo>
                    <a:pt x="300" y="374"/>
                  </a:lnTo>
                  <a:lnTo>
                    <a:pt x="341" y="360"/>
                  </a:lnTo>
                  <a:lnTo>
                    <a:pt x="394" y="344"/>
                  </a:lnTo>
                  <a:lnTo>
                    <a:pt x="448" y="331"/>
                  </a:lnTo>
                  <a:lnTo>
                    <a:pt x="494" y="314"/>
                  </a:lnTo>
                  <a:lnTo>
                    <a:pt x="546" y="298"/>
                  </a:lnTo>
                  <a:lnTo>
                    <a:pt x="598" y="282"/>
                  </a:lnTo>
                  <a:lnTo>
                    <a:pt x="644" y="258"/>
                  </a:lnTo>
                  <a:lnTo>
                    <a:pt x="680" y="237"/>
                  </a:lnTo>
                  <a:lnTo>
                    <a:pt x="716" y="218"/>
                  </a:lnTo>
                  <a:lnTo>
                    <a:pt x="740" y="207"/>
                  </a:lnTo>
                  <a:lnTo>
                    <a:pt x="794" y="193"/>
                  </a:lnTo>
                  <a:lnTo>
                    <a:pt x="829" y="175"/>
                  </a:lnTo>
                  <a:lnTo>
                    <a:pt x="841" y="161"/>
                  </a:lnTo>
                  <a:lnTo>
                    <a:pt x="847" y="145"/>
                  </a:lnTo>
                  <a:lnTo>
                    <a:pt x="847" y="128"/>
                  </a:lnTo>
                  <a:lnTo>
                    <a:pt x="847" y="112"/>
                  </a:lnTo>
                  <a:lnTo>
                    <a:pt x="844" y="95"/>
                  </a:lnTo>
                  <a:lnTo>
                    <a:pt x="835" y="83"/>
                  </a:lnTo>
                  <a:lnTo>
                    <a:pt x="826" y="71"/>
                  </a:lnTo>
                  <a:lnTo>
                    <a:pt x="820" y="6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53" name="Freeform 9"/>
            <p:cNvSpPr>
              <a:spLocks/>
            </p:cNvSpPr>
            <p:nvPr/>
          </p:nvSpPr>
          <p:spPr bwMode="auto">
            <a:xfrm>
              <a:off x="9321800" y="441325"/>
              <a:ext cx="100012" cy="1285875"/>
            </a:xfrm>
            <a:custGeom>
              <a:avLst/>
              <a:gdLst/>
              <a:ahLst/>
              <a:cxnLst>
                <a:cxn ang="0">
                  <a:pos x="0" y="0"/>
                </a:cxn>
                <a:cxn ang="0">
                  <a:pos x="37" y="0"/>
                </a:cxn>
                <a:cxn ang="0">
                  <a:pos x="37" y="150"/>
                </a:cxn>
                <a:cxn ang="0">
                  <a:pos x="41" y="251"/>
                </a:cxn>
                <a:cxn ang="0">
                  <a:pos x="43" y="372"/>
                </a:cxn>
                <a:cxn ang="0">
                  <a:pos x="52" y="494"/>
                </a:cxn>
                <a:cxn ang="0">
                  <a:pos x="54" y="623"/>
                </a:cxn>
                <a:cxn ang="0">
                  <a:pos x="61" y="733"/>
                </a:cxn>
                <a:cxn ang="0">
                  <a:pos x="63" y="789"/>
                </a:cxn>
                <a:cxn ang="0">
                  <a:pos x="54" y="806"/>
                </a:cxn>
                <a:cxn ang="0">
                  <a:pos x="34" y="810"/>
                </a:cxn>
                <a:cxn ang="0">
                  <a:pos x="22" y="806"/>
                </a:cxn>
                <a:cxn ang="0">
                  <a:pos x="22" y="726"/>
                </a:cxn>
                <a:cxn ang="0">
                  <a:pos x="22" y="581"/>
                </a:cxn>
                <a:cxn ang="0">
                  <a:pos x="17" y="447"/>
                </a:cxn>
                <a:cxn ang="0">
                  <a:pos x="13" y="358"/>
                </a:cxn>
                <a:cxn ang="0">
                  <a:pos x="9" y="265"/>
                </a:cxn>
                <a:cxn ang="0">
                  <a:pos x="4" y="147"/>
                </a:cxn>
                <a:cxn ang="0">
                  <a:pos x="2" y="54"/>
                </a:cxn>
                <a:cxn ang="0">
                  <a:pos x="0" y="0"/>
                </a:cxn>
              </a:cxnLst>
              <a:rect l="0" t="0" r="r" b="b"/>
              <a:pathLst>
                <a:path w="63" h="810">
                  <a:moveTo>
                    <a:pt x="0" y="0"/>
                  </a:moveTo>
                  <a:lnTo>
                    <a:pt x="37" y="0"/>
                  </a:lnTo>
                  <a:lnTo>
                    <a:pt x="37" y="150"/>
                  </a:lnTo>
                  <a:lnTo>
                    <a:pt x="41" y="251"/>
                  </a:lnTo>
                  <a:lnTo>
                    <a:pt x="43" y="372"/>
                  </a:lnTo>
                  <a:lnTo>
                    <a:pt x="52" y="494"/>
                  </a:lnTo>
                  <a:lnTo>
                    <a:pt x="54" y="623"/>
                  </a:lnTo>
                  <a:lnTo>
                    <a:pt x="61" y="733"/>
                  </a:lnTo>
                  <a:lnTo>
                    <a:pt x="63" y="789"/>
                  </a:lnTo>
                  <a:lnTo>
                    <a:pt x="54" y="806"/>
                  </a:lnTo>
                  <a:lnTo>
                    <a:pt x="34" y="810"/>
                  </a:lnTo>
                  <a:lnTo>
                    <a:pt x="22" y="806"/>
                  </a:lnTo>
                  <a:lnTo>
                    <a:pt x="22" y="726"/>
                  </a:lnTo>
                  <a:lnTo>
                    <a:pt x="22" y="581"/>
                  </a:lnTo>
                  <a:lnTo>
                    <a:pt x="17" y="447"/>
                  </a:lnTo>
                  <a:lnTo>
                    <a:pt x="13" y="358"/>
                  </a:lnTo>
                  <a:lnTo>
                    <a:pt x="9" y="265"/>
                  </a:lnTo>
                  <a:lnTo>
                    <a:pt x="4" y="147"/>
                  </a:lnTo>
                  <a:lnTo>
                    <a:pt x="2" y="54"/>
                  </a:lnTo>
                  <a:lnTo>
                    <a:pt x="0" y="0"/>
                  </a:lnTo>
                  <a:close/>
                </a:path>
              </a:pathLst>
            </a:custGeom>
            <a:solidFill>
              <a:srgbClr val="DDD4C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54" name="Freeform 10"/>
            <p:cNvSpPr>
              <a:spLocks/>
            </p:cNvSpPr>
            <p:nvPr/>
          </p:nvSpPr>
          <p:spPr bwMode="auto">
            <a:xfrm>
              <a:off x="9315450" y="431800"/>
              <a:ext cx="74612" cy="487363"/>
            </a:xfrm>
            <a:custGeom>
              <a:avLst/>
              <a:gdLst/>
              <a:ahLst/>
              <a:cxnLst>
                <a:cxn ang="0">
                  <a:pos x="40" y="284"/>
                </a:cxn>
                <a:cxn ang="0">
                  <a:pos x="32" y="12"/>
                </a:cxn>
                <a:cxn ang="0">
                  <a:pos x="10" y="9"/>
                </a:cxn>
                <a:cxn ang="0">
                  <a:pos x="21" y="307"/>
                </a:cxn>
                <a:cxn ang="0">
                  <a:pos x="6" y="269"/>
                </a:cxn>
                <a:cxn ang="0">
                  <a:pos x="0" y="0"/>
                </a:cxn>
                <a:cxn ang="0">
                  <a:pos x="42" y="1"/>
                </a:cxn>
                <a:cxn ang="0">
                  <a:pos x="47" y="251"/>
                </a:cxn>
                <a:cxn ang="0">
                  <a:pos x="40" y="284"/>
                </a:cxn>
              </a:cxnLst>
              <a:rect l="0" t="0" r="r" b="b"/>
              <a:pathLst>
                <a:path w="47" h="307">
                  <a:moveTo>
                    <a:pt x="40" y="284"/>
                  </a:moveTo>
                  <a:lnTo>
                    <a:pt x="32" y="12"/>
                  </a:lnTo>
                  <a:lnTo>
                    <a:pt x="10" y="9"/>
                  </a:lnTo>
                  <a:lnTo>
                    <a:pt x="21" y="307"/>
                  </a:lnTo>
                  <a:lnTo>
                    <a:pt x="6" y="269"/>
                  </a:lnTo>
                  <a:lnTo>
                    <a:pt x="0" y="0"/>
                  </a:lnTo>
                  <a:lnTo>
                    <a:pt x="42" y="1"/>
                  </a:lnTo>
                  <a:lnTo>
                    <a:pt x="47" y="251"/>
                  </a:lnTo>
                  <a:lnTo>
                    <a:pt x="40" y="28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55" name="Freeform 11"/>
            <p:cNvSpPr>
              <a:spLocks/>
            </p:cNvSpPr>
            <p:nvPr/>
          </p:nvSpPr>
          <p:spPr bwMode="auto">
            <a:xfrm>
              <a:off x="9323388" y="792163"/>
              <a:ext cx="104775" cy="942975"/>
            </a:xfrm>
            <a:custGeom>
              <a:avLst/>
              <a:gdLst/>
              <a:ahLst/>
              <a:cxnLst>
                <a:cxn ang="0">
                  <a:pos x="0" y="33"/>
                </a:cxn>
                <a:cxn ang="0">
                  <a:pos x="5" y="99"/>
                </a:cxn>
                <a:cxn ang="0">
                  <a:pos x="15" y="297"/>
                </a:cxn>
                <a:cxn ang="0">
                  <a:pos x="18" y="468"/>
                </a:cxn>
                <a:cxn ang="0">
                  <a:pos x="18" y="587"/>
                </a:cxn>
                <a:cxn ang="0">
                  <a:pos x="33" y="594"/>
                </a:cxn>
                <a:cxn ang="0">
                  <a:pos x="44" y="591"/>
                </a:cxn>
                <a:cxn ang="0">
                  <a:pos x="57" y="584"/>
                </a:cxn>
                <a:cxn ang="0">
                  <a:pos x="66" y="564"/>
                </a:cxn>
                <a:cxn ang="0">
                  <a:pos x="39" y="0"/>
                </a:cxn>
                <a:cxn ang="0">
                  <a:pos x="33" y="19"/>
                </a:cxn>
                <a:cxn ang="0">
                  <a:pos x="34" y="108"/>
                </a:cxn>
                <a:cxn ang="0">
                  <a:pos x="44" y="245"/>
                </a:cxn>
                <a:cxn ang="0">
                  <a:pos x="49" y="378"/>
                </a:cxn>
                <a:cxn ang="0">
                  <a:pos x="51" y="484"/>
                </a:cxn>
                <a:cxn ang="0">
                  <a:pos x="57" y="564"/>
                </a:cxn>
                <a:cxn ang="0">
                  <a:pos x="49" y="575"/>
                </a:cxn>
                <a:cxn ang="0">
                  <a:pos x="39" y="579"/>
                </a:cxn>
                <a:cxn ang="0">
                  <a:pos x="24" y="579"/>
                </a:cxn>
                <a:cxn ang="0">
                  <a:pos x="27" y="487"/>
                </a:cxn>
                <a:cxn ang="0">
                  <a:pos x="30" y="409"/>
                </a:cxn>
                <a:cxn ang="0">
                  <a:pos x="24" y="315"/>
                </a:cxn>
                <a:cxn ang="0">
                  <a:pos x="24" y="185"/>
                </a:cxn>
                <a:cxn ang="0">
                  <a:pos x="12" y="72"/>
                </a:cxn>
                <a:cxn ang="0">
                  <a:pos x="12" y="51"/>
                </a:cxn>
                <a:cxn ang="0">
                  <a:pos x="0" y="33"/>
                </a:cxn>
              </a:cxnLst>
              <a:rect l="0" t="0" r="r" b="b"/>
              <a:pathLst>
                <a:path w="66" h="594">
                  <a:moveTo>
                    <a:pt x="0" y="33"/>
                  </a:moveTo>
                  <a:lnTo>
                    <a:pt x="5" y="99"/>
                  </a:lnTo>
                  <a:lnTo>
                    <a:pt x="15" y="297"/>
                  </a:lnTo>
                  <a:lnTo>
                    <a:pt x="18" y="468"/>
                  </a:lnTo>
                  <a:lnTo>
                    <a:pt x="18" y="587"/>
                  </a:lnTo>
                  <a:lnTo>
                    <a:pt x="33" y="594"/>
                  </a:lnTo>
                  <a:lnTo>
                    <a:pt x="44" y="591"/>
                  </a:lnTo>
                  <a:lnTo>
                    <a:pt x="57" y="584"/>
                  </a:lnTo>
                  <a:lnTo>
                    <a:pt x="66" y="564"/>
                  </a:lnTo>
                  <a:lnTo>
                    <a:pt x="39" y="0"/>
                  </a:lnTo>
                  <a:lnTo>
                    <a:pt x="33" y="19"/>
                  </a:lnTo>
                  <a:lnTo>
                    <a:pt x="34" y="108"/>
                  </a:lnTo>
                  <a:lnTo>
                    <a:pt x="44" y="245"/>
                  </a:lnTo>
                  <a:lnTo>
                    <a:pt x="49" y="378"/>
                  </a:lnTo>
                  <a:lnTo>
                    <a:pt x="51" y="484"/>
                  </a:lnTo>
                  <a:lnTo>
                    <a:pt x="57" y="564"/>
                  </a:lnTo>
                  <a:lnTo>
                    <a:pt x="49" y="575"/>
                  </a:lnTo>
                  <a:lnTo>
                    <a:pt x="39" y="579"/>
                  </a:lnTo>
                  <a:lnTo>
                    <a:pt x="24" y="579"/>
                  </a:lnTo>
                  <a:lnTo>
                    <a:pt x="27" y="487"/>
                  </a:lnTo>
                  <a:lnTo>
                    <a:pt x="30" y="409"/>
                  </a:lnTo>
                  <a:lnTo>
                    <a:pt x="24" y="315"/>
                  </a:lnTo>
                  <a:lnTo>
                    <a:pt x="24" y="185"/>
                  </a:lnTo>
                  <a:lnTo>
                    <a:pt x="12" y="72"/>
                  </a:lnTo>
                  <a:lnTo>
                    <a:pt x="12" y="51"/>
                  </a:lnTo>
                  <a:lnTo>
                    <a:pt x="0" y="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56" name="Freeform 12"/>
            <p:cNvSpPr>
              <a:spLocks/>
            </p:cNvSpPr>
            <p:nvPr/>
          </p:nvSpPr>
          <p:spPr bwMode="auto">
            <a:xfrm>
              <a:off x="9236075" y="446088"/>
              <a:ext cx="301625" cy="319088"/>
            </a:xfrm>
            <a:custGeom>
              <a:avLst/>
              <a:gdLst/>
              <a:ahLst/>
              <a:cxnLst>
                <a:cxn ang="0">
                  <a:pos x="14" y="40"/>
                </a:cxn>
                <a:cxn ang="0">
                  <a:pos x="43" y="60"/>
                </a:cxn>
                <a:cxn ang="0">
                  <a:pos x="77" y="66"/>
                </a:cxn>
                <a:cxn ang="0">
                  <a:pos x="110" y="64"/>
                </a:cxn>
                <a:cxn ang="0">
                  <a:pos x="136" y="54"/>
                </a:cxn>
                <a:cxn ang="0">
                  <a:pos x="151" y="28"/>
                </a:cxn>
                <a:cxn ang="0">
                  <a:pos x="167" y="0"/>
                </a:cxn>
                <a:cxn ang="0">
                  <a:pos x="181" y="32"/>
                </a:cxn>
                <a:cxn ang="0">
                  <a:pos x="190" y="78"/>
                </a:cxn>
                <a:cxn ang="0">
                  <a:pos x="187" y="123"/>
                </a:cxn>
                <a:cxn ang="0">
                  <a:pos x="178" y="165"/>
                </a:cxn>
                <a:cxn ang="0">
                  <a:pos x="151" y="191"/>
                </a:cxn>
                <a:cxn ang="0">
                  <a:pos x="130" y="197"/>
                </a:cxn>
                <a:cxn ang="0">
                  <a:pos x="110" y="201"/>
                </a:cxn>
                <a:cxn ang="0">
                  <a:pos x="110" y="173"/>
                </a:cxn>
                <a:cxn ang="0">
                  <a:pos x="106" y="147"/>
                </a:cxn>
                <a:cxn ang="0">
                  <a:pos x="98" y="125"/>
                </a:cxn>
                <a:cxn ang="0">
                  <a:pos x="82" y="108"/>
                </a:cxn>
                <a:cxn ang="0">
                  <a:pos x="55" y="101"/>
                </a:cxn>
                <a:cxn ang="0">
                  <a:pos x="40" y="102"/>
                </a:cxn>
                <a:cxn ang="0">
                  <a:pos x="14" y="119"/>
                </a:cxn>
                <a:cxn ang="0">
                  <a:pos x="2" y="93"/>
                </a:cxn>
                <a:cxn ang="0">
                  <a:pos x="0" y="64"/>
                </a:cxn>
                <a:cxn ang="0">
                  <a:pos x="14" y="40"/>
                </a:cxn>
              </a:cxnLst>
              <a:rect l="0" t="0" r="r" b="b"/>
              <a:pathLst>
                <a:path w="190" h="201">
                  <a:moveTo>
                    <a:pt x="14" y="40"/>
                  </a:moveTo>
                  <a:lnTo>
                    <a:pt x="43" y="60"/>
                  </a:lnTo>
                  <a:lnTo>
                    <a:pt x="77" y="66"/>
                  </a:lnTo>
                  <a:lnTo>
                    <a:pt x="110" y="64"/>
                  </a:lnTo>
                  <a:lnTo>
                    <a:pt x="136" y="54"/>
                  </a:lnTo>
                  <a:lnTo>
                    <a:pt x="151" y="28"/>
                  </a:lnTo>
                  <a:lnTo>
                    <a:pt x="167" y="0"/>
                  </a:lnTo>
                  <a:lnTo>
                    <a:pt x="181" y="32"/>
                  </a:lnTo>
                  <a:lnTo>
                    <a:pt x="190" y="78"/>
                  </a:lnTo>
                  <a:lnTo>
                    <a:pt x="187" y="123"/>
                  </a:lnTo>
                  <a:lnTo>
                    <a:pt x="178" y="165"/>
                  </a:lnTo>
                  <a:lnTo>
                    <a:pt x="151" y="191"/>
                  </a:lnTo>
                  <a:lnTo>
                    <a:pt x="130" y="197"/>
                  </a:lnTo>
                  <a:lnTo>
                    <a:pt x="110" y="201"/>
                  </a:lnTo>
                  <a:lnTo>
                    <a:pt x="110" y="173"/>
                  </a:lnTo>
                  <a:lnTo>
                    <a:pt x="106" y="147"/>
                  </a:lnTo>
                  <a:lnTo>
                    <a:pt x="98" y="125"/>
                  </a:lnTo>
                  <a:lnTo>
                    <a:pt x="82" y="108"/>
                  </a:lnTo>
                  <a:lnTo>
                    <a:pt x="55" y="101"/>
                  </a:lnTo>
                  <a:lnTo>
                    <a:pt x="40" y="102"/>
                  </a:lnTo>
                  <a:lnTo>
                    <a:pt x="14" y="119"/>
                  </a:lnTo>
                  <a:lnTo>
                    <a:pt x="2" y="93"/>
                  </a:lnTo>
                  <a:lnTo>
                    <a:pt x="0" y="64"/>
                  </a:lnTo>
                  <a:lnTo>
                    <a:pt x="14" y="40"/>
                  </a:lnTo>
                  <a:close/>
                </a:path>
              </a:pathLst>
            </a:custGeom>
            <a:solidFill>
              <a:srgbClr val="DADADA"/>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57" name="Freeform 13"/>
            <p:cNvSpPr>
              <a:spLocks/>
            </p:cNvSpPr>
            <p:nvPr/>
          </p:nvSpPr>
          <p:spPr bwMode="auto">
            <a:xfrm>
              <a:off x="9228138" y="425450"/>
              <a:ext cx="319087" cy="349250"/>
            </a:xfrm>
            <a:custGeom>
              <a:avLst/>
              <a:gdLst/>
              <a:ahLst/>
              <a:cxnLst>
                <a:cxn ang="0">
                  <a:pos x="38" y="59"/>
                </a:cxn>
                <a:cxn ang="0">
                  <a:pos x="76" y="70"/>
                </a:cxn>
                <a:cxn ang="0">
                  <a:pos x="114" y="71"/>
                </a:cxn>
                <a:cxn ang="0">
                  <a:pos x="145" y="48"/>
                </a:cxn>
                <a:cxn ang="0">
                  <a:pos x="158" y="48"/>
                </a:cxn>
                <a:cxn ang="0">
                  <a:pos x="129" y="79"/>
                </a:cxn>
                <a:cxn ang="0">
                  <a:pos x="93" y="85"/>
                </a:cxn>
                <a:cxn ang="0">
                  <a:pos x="42" y="76"/>
                </a:cxn>
                <a:cxn ang="0">
                  <a:pos x="18" y="59"/>
                </a:cxn>
                <a:cxn ang="0">
                  <a:pos x="14" y="96"/>
                </a:cxn>
                <a:cxn ang="0">
                  <a:pos x="29" y="120"/>
                </a:cxn>
                <a:cxn ang="0">
                  <a:pos x="63" y="106"/>
                </a:cxn>
                <a:cxn ang="0">
                  <a:pos x="93" y="124"/>
                </a:cxn>
                <a:cxn ang="0">
                  <a:pos x="118" y="165"/>
                </a:cxn>
                <a:cxn ang="0">
                  <a:pos x="121" y="202"/>
                </a:cxn>
                <a:cxn ang="0">
                  <a:pos x="155" y="190"/>
                </a:cxn>
                <a:cxn ang="0">
                  <a:pos x="183" y="154"/>
                </a:cxn>
                <a:cxn ang="0">
                  <a:pos x="187" y="93"/>
                </a:cxn>
                <a:cxn ang="0">
                  <a:pos x="178" y="45"/>
                </a:cxn>
                <a:cxn ang="0">
                  <a:pos x="160" y="18"/>
                </a:cxn>
                <a:cxn ang="0">
                  <a:pos x="184" y="20"/>
                </a:cxn>
                <a:cxn ang="0">
                  <a:pos x="198" y="80"/>
                </a:cxn>
                <a:cxn ang="0">
                  <a:pos x="200" y="148"/>
                </a:cxn>
                <a:cxn ang="0">
                  <a:pos x="180" y="192"/>
                </a:cxn>
                <a:cxn ang="0">
                  <a:pos x="146" y="214"/>
                </a:cxn>
                <a:cxn ang="0">
                  <a:pos x="103" y="220"/>
                </a:cxn>
                <a:cxn ang="0">
                  <a:pos x="108" y="165"/>
                </a:cxn>
                <a:cxn ang="0">
                  <a:pos x="90" y="133"/>
                </a:cxn>
                <a:cxn ang="0">
                  <a:pos x="57" y="121"/>
                </a:cxn>
                <a:cxn ang="0">
                  <a:pos x="32" y="132"/>
                </a:cxn>
                <a:cxn ang="0">
                  <a:pos x="8" y="117"/>
                </a:cxn>
                <a:cxn ang="0">
                  <a:pos x="0" y="80"/>
                </a:cxn>
                <a:cxn ang="0">
                  <a:pos x="18" y="41"/>
                </a:cxn>
              </a:cxnLst>
              <a:rect l="0" t="0" r="r" b="b"/>
              <a:pathLst>
                <a:path w="201" h="220">
                  <a:moveTo>
                    <a:pt x="18" y="41"/>
                  </a:moveTo>
                  <a:lnTo>
                    <a:pt x="38" y="59"/>
                  </a:lnTo>
                  <a:lnTo>
                    <a:pt x="60" y="65"/>
                  </a:lnTo>
                  <a:lnTo>
                    <a:pt x="76" y="70"/>
                  </a:lnTo>
                  <a:lnTo>
                    <a:pt x="96" y="70"/>
                  </a:lnTo>
                  <a:lnTo>
                    <a:pt x="114" y="71"/>
                  </a:lnTo>
                  <a:lnTo>
                    <a:pt x="129" y="65"/>
                  </a:lnTo>
                  <a:lnTo>
                    <a:pt x="145" y="48"/>
                  </a:lnTo>
                  <a:lnTo>
                    <a:pt x="164" y="18"/>
                  </a:lnTo>
                  <a:lnTo>
                    <a:pt x="158" y="48"/>
                  </a:lnTo>
                  <a:lnTo>
                    <a:pt x="145" y="65"/>
                  </a:lnTo>
                  <a:lnTo>
                    <a:pt x="129" y="79"/>
                  </a:lnTo>
                  <a:lnTo>
                    <a:pt x="111" y="83"/>
                  </a:lnTo>
                  <a:lnTo>
                    <a:pt x="93" y="85"/>
                  </a:lnTo>
                  <a:lnTo>
                    <a:pt x="66" y="83"/>
                  </a:lnTo>
                  <a:lnTo>
                    <a:pt x="42" y="76"/>
                  </a:lnTo>
                  <a:lnTo>
                    <a:pt x="24" y="68"/>
                  </a:lnTo>
                  <a:lnTo>
                    <a:pt x="18" y="59"/>
                  </a:lnTo>
                  <a:lnTo>
                    <a:pt x="14" y="77"/>
                  </a:lnTo>
                  <a:lnTo>
                    <a:pt x="14" y="96"/>
                  </a:lnTo>
                  <a:lnTo>
                    <a:pt x="20" y="111"/>
                  </a:lnTo>
                  <a:lnTo>
                    <a:pt x="29" y="120"/>
                  </a:lnTo>
                  <a:lnTo>
                    <a:pt x="42" y="109"/>
                  </a:lnTo>
                  <a:lnTo>
                    <a:pt x="63" y="106"/>
                  </a:lnTo>
                  <a:lnTo>
                    <a:pt x="79" y="109"/>
                  </a:lnTo>
                  <a:lnTo>
                    <a:pt x="93" y="124"/>
                  </a:lnTo>
                  <a:lnTo>
                    <a:pt x="108" y="142"/>
                  </a:lnTo>
                  <a:lnTo>
                    <a:pt x="118" y="165"/>
                  </a:lnTo>
                  <a:lnTo>
                    <a:pt x="121" y="190"/>
                  </a:lnTo>
                  <a:lnTo>
                    <a:pt x="121" y="202"/>
                  </a:lnTo>
                  <a:lnTo>
                    <a:pt x="138" y="199"/>
                  </a:lnTo>
                  <a:lnTo>
                    <a:pt x="155" y="190"/>
                  </a:lnTo>
                  <a:lnTo>
                    <a:pt x="172" y="174"/>
                  </a:lnTo>
                  <a:lnTo>
                    <a:pt x="183" y="154"/>
                  </a:lnTo>
                  <a:lnTo>
                    <a:pt x="189" y="124"/>
                  </a:lnTo>
                  <a:lnTo>
                    <a:pt x="187" y="93"/>
                  </a:lnTo>
                  <a:lnTo>
                    <a:pt x="184" y="73"/>
                  </a:lnTo>
                  <a:lnTo>
                    <a:pt x="178" y="45"/>
                  </a:lnTo>
                  <a:lnTo>
                    <a:pt x="167" y="26"/>
                  </a:lnTo>
                  <a:lnTo>
                    <a:pt x="160" y="18"/>
                  </a:lnTo>
                  <a:lnTo>
                    <a:pt x="169" y="0"/>
                  </a:lnTo>
                  <a:lnTo>
                    <a:pt x="184" y="20"/>
                  </a:lnTo>
                  <a:lnTo>
                    <a:pt x="195" y="50"/>
                  </a:lnTo>
                  <a:lnTo>
                    <a:pt x="198" y="80"/>
                  </a:lnTo>
                  <a:lnTo>
                    <a:pt x="201" y="112"/>
                  </a:lnTo>
                  <a:lnTo>
                    <a:pt x="200" y="148"/>
                  </a:lnTo>
                  <a:lnTo>
                    <a:pt x="192" y="172"/>
                  </a:lnTo>
                  <a:lnTo>
                    <a:pt x="180" y="192"/>
                  </a:lnTo>
                  <a:lnTo>
                    <a:pt x="163" y="204"/>
                  </a:lnTo>
                  <a:lnTo>
                    <a:pt x="146" y="214"/>
                  </a:lnTo>
                  <a:lnTo>
                    <a:pt x="124" y="220"/>
                  </a:lnTo>
                  <a:lnTo>
                    <a:pt x="103" y="220"/>
                  </a:lnTo>
                  <a:lnTo>
                    <a:pt x="109" y="192"/>
                  </a:lnTo>
                  <a:lnTo>
                    <a:pt x="108" y="165"/>
                  </a:lnTo>
                  <a:lnTo>
                    <a:pt x="100" y="142"/>
                  </a:lnTo>
                  <a:lnTo>
                    <a:pt x="90" y="133"/>
                  </a:lnTo>
                  <a:lnTo>
                    <a:pt x="72" y="121"/>
                  </a:lnTo>
                  <a:lnTo>
                    <a:pt x="57" y="121"/>
                  </a:lnTo>
                  <a:lnTo>
                    <a:pt x="45" y="124"/>
                  </a:lnTo>
                  <a:lnTo>
                    <a:pt x="32" y="132"/>
                  </a:lnTo>
                  <a:lnTo>
                    <a:pt x="24" y="139"/>
                  </a:lnTo>
                  <a:lnTo>
                    <a:pt x="8" y="117"/>
                  </a:lnTo>
                  <a:lnTo>
                    <a:pt x="2" y="100"/>
                  </a:lnTo>
                  <a:lnTo>
                    <a:pt x="0" y="80"/>
                  </a:lnTo>
                  <a:lnTo>
                    <a:pt x="5" y="64"/>
                  </a:lnTo>
                  <a:lnTo>
                    <a:pt x="18" y="4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58" name="Freeform 14"/>
            <p:cNvSpPr>
              <a:spLocks/>
            </p:cNvSpPr>
            <p:nvPr/>
          </p:nvSpPr>
          <p:spPr bwMode="auto">
            <a:xfrm>
              <a:off x="8940800" y="531813"/>
              <a:ext cx="236537" cy="487363"/>
            </a:xfrm>
            <a:custGeom>
              <a:avLst/>
              <a:gdLst/>
              <a:ahLst/>
              <a:cxnLst>
                <a:cxn ang="0">
                  <a:pos x="121" y="307"/>
                </a:cxn>
                <a:cxn ang="0">
                  <a:pos x="71" y="288"/>
                </a:cxn>
                <a:cxn ang="0">
                  <a:pos x="28" y="277"/>
                </a:cxn>
                <a:cxn ang="0">
                  <a:pos x="0" y="276"/>
                </a:cxn>
                <a:cxn ang="0">
                  <a:pos x="5" y="236"/>
                </a:cxn>
                <a:cxn ang="0">
                  <a:pos x="19" y="190"/>
                </a:cxn>
                <a:cxn ang="0">
                  <a:pos x="49" y="129"/>
                </a:cxn>
                <a:cxn ang="0">
                  <a:pos x="86" y="60"/>
                </a:cxn>
                <a:cxn ang="0">
                  <a:pos x="110" y="0"/>
                </a:cxn>
                <a:cxn ang="0">
                  <a:pos x="127" y="6"/>
                </a:cxn>
                <a:cxn ang="0">
                  <a:pos x="123" y="66"/>
                </a:cxn>
                <a:cxn ang="0">
                  <a:pos x="121" y="120"/>
                </a:cxn>
                <a:cxn ang="0">
                  <a:pos x="124" y="147"/>
                </a:cxn>
                <a:cxn ang="0">
                  <a:pos x="141" y="196"/>
                </a:cxn>
                <a:cxn ang="0">
                  <a:pos x="149" y="232"/>
                </a:cxn>
                <a:cxn ang="0">
                  <a:pos x="149" y="277"/>
                </a:cxn>
                <a:cxn ang="0">
                  <a:pos x="140" y="291"/>
                </a:cxn>
                <a:cxn ang="0">
                  <a:pos x="121" y="307"/>
                </a:cxn>
              </a:cxnLst>
              <a:rect l="0" t="0" r="r" b="b"/>
              <a:pathLst>
                <a:path w="149" h="307">
                  <a:moveTo>
                    <a:pt x="121" y="307"/>
                  </a:moveTo>
                  <a:lnTo>
                    <a:pt x="71" y="288"/>
                  </a:lnTo>
                  <a:lnTo>
                    <a:pt x="28" y="277"/>
                  </a:lnTo>
                  <a:lnTo>
                    <a:pt x="0" y="276"/>
                  </a:lnTo>
                  <a:lnTo>
                    <a:pt x="5" y="236"/>
                  </a:lnTo>
                  <a:lnTo>
                    <a:pt x="19" y="190"/>
                  </a:lnTo>
                  <a:lnTo>
                    <a:pt x="49" y="129"/>
                  </a:lnTo>
                  <a:lnTo>
                    <a:pt x="86" y="60"/>
                  </a:lnTo>
                  <a:lnTo>
                    <a:pt x="110" y="0"/>
                  </a:lnTo>
                  <a:lnTo>
                    <a:pt x="127" y="6"/>
                  </a:lnTo>
                  <a:lnTo>
                    <a:pt x="123" y="66"/>
                  </a:lnTo>
                  <a:lnTo>
                    <a:pt x="121" y="120"/>
                  </a:lnTo>
                  <a:lnTo>
                    <a:pt x="124" y="147"/>
                  </a:lnTo>
                  <a:lnTo>
                    <a:pt x="141" y="196"/>
                  </a:lnTo>
                  <a:lnTo>
                    <a:pt x="149" y="232"/>
                  </a:lnTo>
                  <a:lnTo>
                    <a:pt x="149" y="277"/>
                  </a:lnTo>
                  <a:lnTo>
                    <a:pt x="140" y="291"/>
                  </a:lnTo>
                  <a:lnTo>
                    <a:pt x="121" y="30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59" name="Freeform 15"/>
            <p:cNvSpPr>
              <a:spLocks/>
            </p:cNvSpPr>
            <p:nvPr/>
          </p:nvSpPr>
          <p:spPr bwMode="auto">
            <a:xfrm>
              <a:off x="8934450" y="511175"/>
              <a:ext cx="249237" cy="519113"/>
            </a:xfrm>
            <a:custGeom>
              <a:avLst/>
              <a:gdLst/>
              <a:ahLst/>
              <a:cxnLst>
                <a:cxn ang="0">
                  <a:pos x="120" y="327"/>
                </a:cxn>
                <a:cxn ang="0">
                  <a:pos x="87" y="312"/>
                </a:cxn>
                <a:cxn ang="0">
                  <a:pos x="58" y="303"/>
                </a:cxn>
                <a:cxn ang="0">
                  <a:pos x="22" y="297"/>
                </a:cxn>
                <a:cxn ang="0">
                  <a:pos x="0" y="300"/>
                </a:cxn>
                <a:cxn ang="0">
                  <a:pos x="0" y="267"/>
                </a:cxn>
                <a:cxn ang="0">
                  <a:pos x="9" y="231"/>
                </a:cxn>
                <a:cxn ang="0">
                  <a:pos x="18" y="201"/>
                </a:cxn>
                <a:cxn ang="0">
                  <a:pos x="33" y="168"/>
                </a:cxn>
                <a:cxn ang="0">
                  <a:pos x="48" y="139"/>
                </a:cxn>
                <a:cxn ang="0">
                  <a:pos x="73" y="88"/>
                </a:cxn>
                <a:cxn ang="0">
                  <a:pos x="95" y="45"/>
                </a:cxn>
                <a:cxn ang="0">
                  <a:pos x="107" y="15"/>
                </a:cxn>
                <a:cxn ang="0">
                  <a:pos x="113" y="0"/>
                </a:cxn>
                <a:cxn ang="0">
                  <a:pos x="126" y="0"/>
                </a:cxn>
                <a:cxn ang="0">
                  <a:pos x="135" y="12"/>
                </a:cxn>
                <a:cxn ang="0">
                  <a:pos x="135" y="46"/>
                </a:cxn>
                <a:cxn ang="0">
                  <a:pos x="132" y="87"/>
                </a:cxn>
                <a:cxn ang="0">
                  <a:pos x="129" y="121"/>
                </a:cxn>
                <a:cxn ang="0">
                  <a:pos x="129" y="150"/>
                </a:cxn>
                <a:cxn ang="0">
                  <a:pos x="138" y="180"/>
                </a:cxn>
                <a:cxn ang="0">
                  <a:pos x="150" y="210"/>
                </a:cxn>
                <a:cxn ang="0">
                  <a:pos x="154" y="234"/>
                </a:cxn>
                <a:cxn ang="0">
                  <a:pos x="157" y="258"/>
                </a:cxn>
                <a:cxn ang="0">
                  <a:pos x="157" y="285"/>
                </a:cxn>
                <a:cxn ang="0">
                  <a:pos x="147" y="303"/>
                </a:cxn>
                <a:cxn ang="0">
                  <a:pos x="132" y="315"/>
                </a:cxn>
                <a:cxn ang="0">
                  <a:pos x="144" y="279"/>
                </a:cxn>
                <a:cxn ang="0">
                  <a:pos x="144" y="243"/>
                </a:cxn>
                <a:cxn ang="0">
                  <a:pos x="135" y="210"/>
                </a:cxn>
                <a:cxn ang="0">
                  <a:pos x="126" y="183"/>
                </a:cxn>
                <a:cxn ang="0">
                  <a:pos x="117" y="159"/>
                </a:cxn>
                <a:cxn ang="0">
                  <a:pos x="116" y="139"/>
                </a:cxn>
                <a:cxn ang="0">
                  <a:pos x="117" y="114"/>
                </a:cxn>
                <a:cxn ang="0">
                  <a:pos x="120" y="88"/>
                </a:cxn>
                <a:cxn ang="0">
                  <a:pos x="123" y="61"/>
                </a:cxn>
                <a:cxn ang="0">
                  <a:pos x="123" y="37"/>
                </a:cxn>
                <a:cxn ang="0">
                  <a:pos x="123" y="21"/>
                </a:cxn>
                <a:cxn ang="0">
                  <a:pos x="114" y="25"/>
                </a:cxn>
                <a:cxn ang="0">
                  <a:pos x="99" y="64"/>
                </a:cxn>
                <a:cxn ang="0">
                  <a:pos x="86" y="91"/>
                </a:cxn>
                <a:cxn ang="0">
                  <a:pos x="68" y="130"/>
                </a:cxn>
                <a:cxn ang="0">
                  <a:pos x="55" y="156"/>
                </a:cxn>
                <a:cxn ang="0">
                  <a:pos x="42" y="180"/>
                </a:cxn>
                <a:cxn ang="0">
                  <a:pos x="27" y="210"/>
                </a:cxn>
                <a:cxn ang="0">
                  <a:pos x="16" y="246"/>
                </a:cxn>
                <a:cxn ang="0">
                  <a:pos x="13" y="282"/>
                </a:cxn>
                <a:cxn ang="0">
                  <a:pos x="34" y="282"/>
                </a:cxn>
                <a:cxn ang="0">
                  <a:pos x="68" y="291"/>
                </a:cxn>
                <a:cxn ang="0">
                  <a:pos x="98" y="303"/>
                </a:cxn>
                <a:cxn ang="0">
                  <a:pos x="120" y="309"/>
                </a:cxn>
                <a:cxn ang="0">
                  <a:pos x="132" y="321"/>
                </a:cxn>
                <a:cxn ang="0">
                  <a:pos x="120" y="327"/>
                </a:cxn>
              </a:cxnLst>
              <a:rect l="0" t="0" r="r" b="b"/>
              <a:pathLst>
                <a:path w="157" h="327">
                  <a:moveTo>
                    <a:pt x="120" y="327"/>
                  </a:moveTo>
                  <a:lnTo>
                    <a:pt x="87" y="312"/>
                  </a:lnTo>
                  <a:lnTo>
                    <a:pt x="58" y="303"/>
                  </a:lnTo>
                  <a:lnTo>
                    <a:pt x="22" y="297"/>
                  </a:lnTo>
                  <a:lnTo>
                    <a:pt x="0" y="300"/>
                  </a:lnTo>
                  <a:lnTo>
                    <a:pt x="0" y="267"/>
                  </a:lnTo>
                  <a:lnTo>
                    <a:pt x="9" y="231"/>
                  </a:lnTo>
                  <a:lnTo>
                    <a:pt x="18" y="201"/>
                  </a:lnTo>
                  <a:lnTo>
                    <a:pt x="33" y="168"/>
                  </a:lnTo>
                  <a:lnTo>
                    <a:pt x="48" y="139"/>
                  </a:lnTo>
                  <a:lnTo>
                    <a:pt x="73" y="88"/>
                  </a:lnTo>
                  <a:lnTo>
                    <a:pt x="95" y="45"/>
                  </a:lnTo>
                  <a:lnTo>
                    <a:pt x="107" y="15"/>
                  </a:lnTo>
                  <a:lnTo>
                    <a:pt x="113" y="0"/>
                  </a:lnTo>
                  <a:lnTo>
                    <a:pt x="126" y="0"/>
                  </a:lnTo>
                  <a:lnTo>
                    <a:pt x="135" y="12"/>
                  </a:lnTo>
                  <a:lnTo>
                    <a:pt x="135" y="46"/>
                  </a:lnTo>
                  <a:lnTo>
                    <a:pt x="132" y="87"/>
                  </a:lnTo>
                  <a:lnTo>
                    <a:pt x="129" y="121"/>
                  </a:lnTo>
                  <a:lnTo>
                    <a:pt x="129" y="150"/>
                  </a:lnTo>
                  <a:lnTo>
                    <a:pt x="138" y="180"/>
                  </a:lnTo>
                  <a:lnTo>
                    <a:pt x="150" y="210"/>
                  </a:lnTo>
                  <a:lnTo>
                    <a:pt x="154" y="234"/>
                  </a:lnTo>
                  <a:lnTo>
                    <a:pt x="157" y="258"/>
                  </a:lnTo>
                  <a:lnTo>
                    <a:pt x="157" y="285"/>
                  </a:lnTo>
                  <a:lnTo>
                    <a:pt x="147" y="303"/>
                  </a:lnTo>
                  <a:lnTo>
                    <a:pt x="132" y="315"/>
                  </a:lnTo>
                  <a:lnTo>
                    <a:pt x="144" y="279"/>
                  </a:lnTo>
                  <a:lnTo>
                    <a:pt x="144" y="243"/>
                  </a:lnTo>
                  <a:lnTo>
                    <a:pt x="135" y="210"/>
                  </a:lnTo>
                  <a:lnTo>
                    <a:pt x="126" y="183"/>
                  </a:lnTo>
                  <a:lnTo>
                    <a:pt x="117" y="159"/>
                  </a:lnTo>
                  <a:lnTo>
                    <a:pt x="116" y="139"/>
                  </a:lnTo>
                  <a:lnTo>
                    <a:pt x="117" y="114"/>
                  </a:lnTo>
                  <a:lnTo>
                    <a:pt x="120" y="88"/>
                  </a:lnTo>
                  <a:lnTo>
                    <a:pt x="123" y="61"/>
                  </a:lnTo>
                  <a:lnTo>
                    <a:pt x="123" y="37"/>
                  </a:lnTo>
                  <a:lnTo>
                    <a:pt x="123" y="21"/>
                  </a:lnTo>
                  <a:lnTo>
                    <a:pt x="114" y="25"/>
                  </a:lnTo>
                  <a:lnTo>
                    <a:pt x="99" y="64"/>
                  </a:lnTo>
                  <a:lnTo>
                    <a:pt x="86" y="91"/>
                  </a:lnTo>
                  <a:lnTo>
                    <a:pt x="68" y="130"/>
                  </a:lnTo>
                  <a:lnTo>
                    <a:pt x="55" y="156"/>
                  </a:lnTo>
                  <a:lnTo>
                    <a:pt x="42" y="180"/>
                  </a:lnTo>
                  <a:lnTo>
                    <a:pt x="27" y="210"/>
                  </a:lnTo>
                  <a:lnTo>
                    <a:pt x="16" y="246"/>
                  </a:lnTo>
                  <a:lnTo>
                    <a:pt x="13" y="282"/>
                  </a:lnTo>
                  <a:lnTo>
                    <a:pt x="34" y="282"/>
                  </a:lnTo>
                  <a:lnTo>
                    <a:pt x="68" y="291"/>
                  </a:lnTo>
                  <a:lnTo>
                    <a:pt x="98" y="303"/>
                  </a:lnTo>
                  <a:lnTo>
                    <a:pt x="120" y="309"/>
                  </a:lnTo>
                  <a:lnTo>
                    <a:pt x="132" y="321"/>
                  </a:lnTo>
                  <a:lnTo>
                    <a:pt x="120" y="3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60" name="Freeform 16"/>
            <p:cNvSpPr>
              <a:spLocks/>
            </p:cNvSpPr>
            <p:nvPr/>
          </p:nvSpPr>
          <p:spPr bwMode="auto">
            <a:xfrm>
              <a:off x="9015413" y="808038"/>
              <a:ext cx="42862" cy="65088"/>
            </a:xfrm>
            <a:custGeom>
              <a:avLst/>
              <a:gdLst/>
              <a:ahLst/>
              <a:cxnLst>
                <a:cxn ang="0">
                  <a:pos x="7" y="11"/>
                </a:cxn>
                <a:cxn ang="0">
                  <a:pos x="16" y="0"/>
                </a:cxn>
                <a:cxn ang="0">
                  <a:pos x="26" y="4"/>
                </a:cxn>
                <a:cxn ang="0">
                  <a:pos x="27" y="20"/>
                </a:cxn>
                <a:cxn ang="0">
                  <a:pos x="16" y="41"/>
                </a:cxn>
                <a:cxn ang="0">
                  <a:pos x="3" y="41"/>
                </a:cxn>
                <a:cxn ang="0">
                  <a:pos x="0" y="33"/>
                </a:cxn>
                <a:cxn ang="0">
                  <a:pos x="7" y="11"/>
                </a:cxn>
              </a:cxnLst>
              <a:rect l="0" t="0" r="r" b="b"/>
              <a:pathLst>
                <a:path w="27" h="41">
                  <a:moveTo>
                    <a:pt x="7" y="11"/>
                  </a:moveTo>
                  <a:lnTo>
                    <a:pt x="16" y="0"/>
                  </a:lnTo>
                  <a:lnTo>
                    <a:pt x="26" y="4"/>
                  </a:lnTo>
                  <a:lnTo>
                    <a:pt x="27" y="20"/>
                  </a:lnTo>
                  <a:lnTo>
                    <a:pt x="16" y="41"/>
                  </a:lnTo>
                  <a:lnTo>
                    <a:pt x="3" y="41"/>
                  </a:lnTo>
                  <a:lnTo>
                    <a:pt x="0" y="33"/>
                  </a:lnTo>
                  <a:lnTo>
                    <a:pt x="7"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61" name="Freeform 17"/>
            <p:cNvSpPr>
              <a:spLocks/>
            </p:cNvSpPr>
            <p:nvPr/>
          </p:nvSpPr>
          <p:spPr bwMode="auto">
            <a:xfrm>
              <a:off x="9078913" y="822325"/>
              <a:ext cx="44450" cy="65088"/>
            </a:xfrm>
            <a:custGeom>
              <a:avLst/>
              <a:gdLst/>
              <a:ahLst/>
              <a:cxnLst>
                <a:cxn ang="0">
                  <a:pos x="8" y="11"/>
                </a:cxn>
                <a:cxn ang="0">
                  <a:pos x="17" y="0"/>
                </a:cxn>
                <a:cxn ang="0">
                  <a:pos x="26" y="4"/>
                </a:cxn>
                <a:cxn ang="0">
                  <a:pos x="28" y="20"/>
                </a:cxn>
                <a:cxn ang="0">
                  <a:pos x="17" y="41"/>
                </a:cxn>
                <a:cxn ang="0">
                  <a:pos x="4" y="41"/>
                </a:cxn>
                <a:cxn ang="0">
                  <a:pos x="0" y="33"/>
                </a:cxn>
                <a:cxn ang="0">
                  <a:pos x="8" y="11"/>
                </a:cxn>
              </a:cxnLst>
              <a:rect l="0" t="0" r="r" b="b"/>
              <a:pathLst>
                <a:path w="28" h="41">
                  <a:moveTo>
                    <a:pt x="8" y="11"/>
                  </a:moveTo>
                  <a:lnTo>
                    <a:pt x="17" y="0"/>
                  </a:lnTo>
                  <a:lnTo>
                    <a:pt x="26" y="4"/>
                  </a:lnTo>
                  <a:lnTo>
                    <a:pt x="28" y="20"/>
                  </a:lnTo>
                  <a:lnTo>
                    <a:pt x="17" y="41"/>
                  </a:lnTo>
                  <a:lnTo>
                    <a:pt x="4" y="41"/>
                  </a:lnTo>
                  <a:lnTo>
                    <a:pt x="0" y="33"/>
                  </a:lnTo>
                  <a:lnTo>
                    <a:pt x="8"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62" name="Freeform 18"/>
            <p:cNvSpPr>
              <a:spLocks/>
            </p:cNvSpPr>
            <p:nvPr/>
          </p:nvSpPr>
          <p:spPr bwMode="auto">
            <a:xfrm>
              <a:off x="8934450" y="1027113"/>
              <a:ext cx="176212" cy="344488"/>
            </a:xfrm>
            <a:custGeom>
              <a:avLst/>
              <a:gdLst/>
              <a:ahLst/>
              <a:cxnLst>
                <a:cxn ang="0">
                  <a:pos x="33" y="23"/>
                </a:cxn>
                <a:cxn ang="0">
                  <a:pos x="48" y="6"/>
                </a:cxn>
                <a:cxn ang="0">
                  <a:pos x="64" y="2"/>
                </a:cxn>
                <a:cxn ang="0">
                  <a:pos x="79" y="0"/>
                </a:cxn>
                <a:cxn ang="0">
                  <a:pos x="94" y="5"/>
                </a:cxn>
                <a:cxn ang="0">
                  <a:pos x="107" y="17"/>
                </a:cxn>
                <a:cxn ang="0">
                  <a:pos x="111" y="32"/>
                </a:cxn>
                <a:cxn ang="0">
                  <a:pos x="111" y="47"/>
                </a:cxn>
                <a:cxn ang="0">
                  <a:pos x="107" y="67"/>
                </a:cxn>
                <a:cxn ang="0">
                  <a:pos x="92" y="90"/>
                </a:cxn>
                <a:cxn ang="0">
                  <a:pos x="83" y="108"/>
                </a:cxn>
                <a:cxn ang="0">
                  <a:pos x="80" y="127"/>
                </a:cxn>
                <a:cxn ang="0">
                  <a:pos x="82" y="145"/>
                </a:cxn>
                <a:cxn ang="0">
                  <a:pos x="86" y="163"/>
                </a:cxn>
                <a:cxn ang="0">
                  <a:pos x="92" y="179"/>
                </a:cxn>
                <a:cxn ang="0">
                  <a:pos x="92" y="196"/>
                </a:cxn>
                <a:cxn ang="0">
                  <a:pos x="83" y="209"/>
                </a:cxn>
                <a:cxn ang="0">
                  <a:pos x="72" y="217"/>
                </a:cxn>
                <a:cxn ang="0">
                  <a:pos x="58" y="217"/>
                </a:cxn>
                <a:cxn ang="0">
                  <a:pos x="43" y="211"/>
                </a:cxn>
                <a:cxn ang="0">
                  <a:pos x="30" y="203"/>
                </a:cxn>
                <a:cxn ang="0">
                  <a:pos x="14" y="190"/>
                </a:cxn>
                <a:cxn ang="0">
                  <a:pos x="5" y="166"/>
                </a:cxn>
                <a:cxn ang="0">
                  <a:pos x="0" y="136"/>
                </a:cxn>
                <a:cxn ang="0">
                  <a:pos x="3" y="108"/>
                </a:cxn>
                <a:cxn ang="0">
                  <a:pos x="8" y="78"/>
                </a:cxn>
                <a:cxn ang="0">
                  <a:pos x="17" y="55"/>
                </a:cxn>
                <a:cxn ang="0">
                  <a:pos x="24" y="34"/>
                </a:cxn>
                <a:cxn ang="0">
                  <a:pos x="33" y="23"/>
                </a:cxn>
              </a:cxnLst>
              <a:rect l="0" t="0" r="r" b="b"/>
              <a:pathLst>
                <a:path w="111" h="217">
                  <a:moveTo>
                    <a:pt x="33" y="23"/>
                  </a:moveTo>
                  <a:lnTo>
                    <a:pt x="48" y="6"/>
                  </a:lnTo>
                  <a:lnTo>
                    <a:pt x="64" y="2"/>
                  </a:lnTo>
                  <a:lnTo>
                    <a:pt x="79" y="0"/>
                  </a:lnTo>
                  <a:lnTo>
                    <a:pt x="94" y="5"/>
                  </a:lnTo>
                  <a:lnTo>
                    <a:pt x="107" y="17"/>
                  </a:lnTo>
                  <a:lnTo>
                    <a:pt x="111" y="32"/>
                  </a:lnTo>
                  <a:lnTo>
                    <a:pt x="111" y="47"/>
                  </a:lnTo>
                  <a:lnTo>
                    <a:pt x="107" y="67"/>
                  </a:lnTo>
                  <a:lnTo>
                    <a:pt x="92" y="90"/>
                  </a:lnTo>
                  <a:lnTo>
                    <a:pt x="83" y="108"/>
                  </a:lnTo>
                  <a:lnTo>
                    <a:pt x="80" y="127"/>
                  </a:lnTo>
                  <a:lnTo>
                    <a:pt x="82" y="145"/>
                  </a:lnTo>
                  <a:lnTo>
                    <a:pt x="86" y="163"/>
                  </a:lnTo>
                  <a:lnTo>
                    <a:pt x="92" y="179"/>
                  </a:lnTo>
                  <a:lnTo>
                    <a:pt x="92" y="196"/>
                  </a:lnTo>
                  <a:lnTo>
                    <a:pt x="83" y="209"/>
                  </a:lnTo>
                  <a:lnTo>
                    <a:pt x="72" y="217"/>
                  </a:lnTo>
                  <a:lnTo>
                    <a:pt x="58" y="217"/>
                  </a:lnTo>
                  <a:lnTo>
                    <a:pt x="43" y="211"/>
                  </a:lnTo>
                  <a:lnTo>
                    <a:pt x="30" y="203"/>
                  </a:lnTo>
                  <a:lnTo>
                    <a:pt x="14" y="190"/>
                  </a:lnTo>
                  <a:lnTo>
                    <a:pt x="5" y="166"/>
                  </a:lnTo>
                  <a:lnTo>
                    <a:pt x="0" y="136"/>
                  </a:lnTo>
                  <a:lnTo>
                    <a:pt x="3" y="108"/>
                  </a:lnTo>
                  <a:lnTo>
                    <a:pt x="8" y="78"/>
                  </a:lnTo>
                  <a:lnTo>
                    <a:pt x="17" y="55"/>
                  </a:lnTo>
                  <a:lnTo>
                    <a:pt x="24" y="34"/>
                  </a:lnTo>
                  <a:lnTo>
                    <a:pt x="33" y="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63" name="Freeform 19"/>
            <p:cNvSpPr>
              <a:spLocks/>
            </p:cNvSpPr>
            <p:nvPr/>
          </p:nvSpPr>
          <p:spPr bwMode="auto">
            <a:xfrm>
              <a:off x="8801100" y="631825"/>
              <a:ext cx="238125" cy="487363"/>
            </a:xfrm>
            <a:custGeom>
              <a:avLst/>
              <a:gdLst/>
              <a:ahLst/>
              <a:cxnLst>
                <a:cxn ang="0">
                  <a:pos x="126" y="265"/>
                </a:cxn>
                <a:cxn ang="0">
                  <a:pos x="141" y="268"/>
                </a:cxn>
                <a:cxn ang="0">
                  <a:pos x="150" y="275"/>
                </a:cxn>
                <a:cxn ang="0">
                  <a:pos x="150" y="292"/>
                </a:cxn>
                <a:cxn ang="0">
                  <a:pos x="143" y="307"/>
                </a:cxn>
                <a:cxn ang="0">
                  <a:pos x="119" y="304"/>
                </a:cxn>
                <a:cxn ang="0">
                  <a:pos x="97" y="295"/>
                </a:cxn>
                <a:cxn ang="0">
                  <a:pos x="73" y="283"/>
                </a:cxn>
                <a:cxn ang="0">
                  <a:pos x="54" y="260"/>
                </a:cxn>
                <a:cxn ang="0">
                  <a:pos x="37" y="238"/>
                </a:cxn>
                <a:cxn ang="0">
                  <a:pos x="16" y="206"/>
                </a:cxn>
                <a:cxn ang="0">
                  <a:pos x="0" y="182"/>
                </a:cxn>
                <a:cxn ang="0">
                  <a:pos x="0" y="160"/>
                </a:cxn>
                <a:cxn ang="0">
                  <a:pos x="6" y="137"/>
                </a:cxn>
                <a:cxn ang="0">
                  <a:pos x="17" y="112"/>
                </a:cxn>
                <a:cxn ang="0">
                  <a:pos x="30" y="91"/>
                </a:cxn>
                <a:cxn ang="0">
                  <a:pos x="36" y="79"/>
                </a:cxn>
                <a:cxn ang="0">
                  <a:pos x="45" y="68"/>
                </a:cxn>
                <a:cxn ang="0">
                  <a:pos x="48" y="54"/>
                </a:cxn>
                <a:cxn ang="0">
                  <a:pos x="40" y="42"/>
                </a:cxn>
                <a:cxn ang="0">
                  <a:pos x="31" y="38"/>
                </a:cxn>
                <a:cxn ang="0">
                  <a:pos x="27" y="14"/>
                </a:cxn>
                <a:cxn ang="0">
                  <a:pos x="25" y="0"/>
                </a:cxn>
                <a:cxn ang="0">
                  <a:pos x="45" y="3"/>
                </a:cxn>
                <a:cxn ang="0">
                  <a:pos x="64" y="17"/>
                </a:cxn>
                <a:cxn ang="0">
                  <a:pos x="67" y="44"/>
                </a:cxn>
                <a:cxn ang="0">
                  <a:pos x="67" y="63"/>
                </a:cxn>
                <a:cxn ang="0">
                  <a:pos x="58" y="83"/>
                </a:cxn>
                <a:cxn ang="0">
                  <a:pos x="42" y="104"/>
                </a:cxn>
                <a:cxn ang="0">
                  <a:pos x="33" y="127"/>
                </a:cxn>
                <a:cxn ang="0">
                  <a:pos x="23" y="157"/>
                </a:cxn>
                <a:cxn ang="0">
                  <a:pos x="25" y="176"/>
                </a:cxn>
                <a:cxn ang="0">
                  <a:pos x="37" y="194"/>
                </a:cxn>
                <a:cxn ang="0">
                  <a:pos x="49" y="212"/>
                </a:cxn>
                <a:cxn ang="0">
                  <a:pos x="70" y="230"/>
                </a:cxn>
                <a:cxn ang="0">
                  <a:pos x="95" y="248"/>
                </a:cxn>
                <a:cxn ang="0">
                  <a:pos x="112" y="259"/>
                </a:cxn>
                <a:cxn ang="0">
                  <a:pos x="126" y="265"/>
                </a:cxn>
              </a:cxnLst>
              <a:rect l="0" t="0" r="r" b="b"/>
              <a:pathLst>
                <a:path w="150" h="307">
                  <a:moveTo>
                    <a:pt x="126" y="265"/>
                  </a:moveTo>
                  <a:lnTo>
                    <a:pt x="141" y="268"/>
                  </a:lnTo>
                  <a:lnTo>
                    <a:pt x="150" y="275"/>
                  </a:lnTo>
                  <a:lnTo>
                    <a:pt x="150" y="292"/>
                  </a:lnTo>
                  <a:lnTo>
                    <a:pt x="143" y="307"/>
                  </a:lnTo>
                  <a:lnTo>
                    <a:pt x="119" y="304"/>
                  </a:lnTo>
                  <a:lnTo>
                    <a:pt x="97" y="295"/>
                  </a:lnTo>
                  <a:lnTo>
                    <a:pt x="73" y="283"/>
                  </a:lnTo>
                  <a:lnTo>
                    <a:pt x="54" y="260"/>
                  </a:lnTo>
                  <a:lnTo>
                    <a:pt x="37" y="238"/>
                  </a:lnTo>
                  <a:lnTo>
                    <a:pt x="16" y="206"/>
                  </a:lnTo>
                  <a:lnTo>
                    <a:pt x="0" y="182"/>
                  </a:lnTo>
                  <a:lnTo>
                    <a:pt x="0" y="160"/>
                  </a:lnTo>
                  <a:lnTo>
                    <a:pt x="6" y="137"/>
                  </a:lnTo>
                  <a:lnTo>
                    <a:pt x="17" y="112"/>
                  </a:lnTo>
                  <a:lnTo>
                    <a:pt x="30" y="91"/>
                  </a:lnTo>
                  <a:lnTo>
                    <a:pt x="36" y="79"/>
                  </a:lnTo>
                  <a:lnTo>
                    <a:pt x="45" y="68"/>
                  </a:lnTo>
                  <a:lnTo>
                    <a:pt x="48" y="54"/>
                  </a:lnTo>
                  <a:lnTo>
                    <a:pt x="40" y="42"/>
                  </a:lnTo>
                  <a:lnTo>
                    <a:pt x="31" y="38"/>
                  </a:lnTo>
                  <a:lnTo>
                    <a:pt x="27" y="14"/>
                  </a:lnTo>
                  <a:lnTo>
                    <a:pt x="25" y="0"/>
                  </a:lnTo>
                  <a:lnTo>
                    <a:pt x="45" y="3"/>
                  </a:lnTo>
                  <a:lnTo>
                    <a:pt x="64" y="17"/>
                  </a:lnTo>
                  <a:lnTo>
                    <a:pt x="67" y="44"/>
                  </a:lnTo>
                  <a:lnTo>
                    <a:pt x="67" y="63"/>
                  </a:lnTo>
                  <a:lnTo>
                    <a:pt x="58" y="83"/>
                  </a:lnTo>
                  <a:lnTo>
                    <a:pt x="42" y="104"/>
                  </a:lnTo>
                  <a:lnTo>
                    <a:pt x="33" y="127"/>
                  </a:lnTo>
                  <a:lnTo>
                    <a:pt x="23" y="157"/>
                  </a:lnTo>
                  <a:lnTo>
                    <a:pt x="25" y="176"/>
                  </a:lnTo>
                  <a:lnTo>
                    <a:pt x="37" y="194"/>
                  </a:lnTo>
                  <a:lnTo>
                    <a:pt x="49" y="212"/>
                  </a:lnTo>
                  <a:lnTo>
                    <a:pt x="70" y="230"/>
                  </a:lnTo>
                  <a:lnTo>
                    <a:pt x="95" y="248"/>
                  </a:lnTo>
                  <a:lnTo>
                    <a:pt x="112" y="259"/>
                  </a:lnTo>
                  <a:lnTo>
                    <a:pt x="126" y="26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64" name="Freeform 20"/>
            <p:cNvSpPr>
              <a:spLocks/>
            </p:cNvSpPr>
            <p:nvPr/>
          </p:nvSpPr>
          <p:spPr bwMode="auto">
            <a:xfrm>
              <a:off x="9063038" y="920750"/>
              <a:ext cx="314325" cy="317500"/>
            </a:xfrm>
            <a:custGeom>
              <a:avLst/>
              <a:gdLst/>
              <a:ahLst/>
              <a:cxnLst>
                <a:cxn ang="0">
                  <a:pos x="8" y="90"/>
                </a:cxn>
                <a:cxn ang="0">
                  <a:pos x="24" y="101"/>
                </a:cxn>
                <a:cxn ang="0">
                  <a:pos x="36" y="121"/>
                </a:cxn>
                <a:cxn ang="0">
                  <a:pos x="48" y="139"/>
                </a:cxn>
                <a:cxn ang="0">
                  <a:pos x="61" y="159"/>
                </a:cxn>
                <a:cxn ang="0">
                  <a:pos x="82" y="171"/>
                </a:cxn>
                <a:cxn ang="0">
                  <a:pos x="94" y="168"/>
                </a:cxn>
                <a:cxn ang="0">
                  <a:pos x="105" y="151"/>
                </a:cxn>
                <a:cxn ang="0">
                  <a:pos x="119" y="130"/>
                </a:cxn>
                <a:cxn ang="0">
                  <a:pos x="136" y="110"/>
                </a:cxn>
                <a:cxn ang="0">
                  <a:pos x="145" y="84"/>
                </a:cxn>
                <a:cxn ang="0">
                  <a:pos x="161" y="63"/>
                </a:cxn>
                <a:cxn ang="0">
                  <a:pos x="167" y="53"/>
                </a:cxn>
                <a:cxn ang="0">
                  <a:pos x="170" y="41"/>
                </a:cxn>
                <a:cxn ang="0">
                  <a:pos x="170" y="26"/>
                </a:cxn>
                <a:cxn ang="0">
                  <a:pos x="167" y="11"/>
                </a:cxn>
                <a:cxn ang="0">
                  <a:pos x="167" y="2"/>
                </a:cxn>
                <a:cxn ang="0">
                  <a:pos x="179" y="0"/>
                </a:cxn>
                <a:cxn ang="0">
                  <a:pos x="188" y="12"/>
                </a:cxn>
                <a:cxn ang="0">
                  <a:pos x="186" y="39"/>
                </a:cxn>
                <a:cxn ang="0">
                  <a:pos x="191" y="50"/>
                </a:cxn>
                <a:cxn ang="0">
                  <a:pos x="198" y="57"/>
                </a:cxn>
                <a:cxn ang="0">
                  <a:pos x="194" y="72"/>
                </a:cxn>
                <a:cxn ang="0">
                  <a:pos x="183" y="72"/>
                </a:cxn>
                <a:cxn ang="0">
                  <a:pos x="173" y="72"/>
                </a:cxn>
                <a:cxn ang="0">
                  <a:pos x="158" y="96"/>
                </a:cxn>
                <a:cxn ang="0">
                  <a:pos x="142" y="132"/>
                </a:cxn>
                <a:cxn ang="0">
                  <a:pos x="124" y="163"/>
                </a:cxn>
                <a:cxn ang="0">
                  <a:pos x="104" y="191"/>
                </a:cxn>
                <a:cxn ang="0">
                  <a:pos x="91" y="200"/>
                </a:cxn>
                <a:cxn ang="0">
                  <a:pos x="72" y="200"/>
                </a:cxn>
                <a:cxn ang="0">
                  <a:pos x="60" y="193"/>
                </a:cxn>
                <a:cxn ang="0">
                  <a:pos x="36" y="170"/>
                </a:cxn>
                <a:cxn ang="0">
                  <a:pos x="15" y="144"/>
                </a:cxn>
                <a:cxn ang="0">
                  <a:pos x="3" y="130"/>
                </a:cxn>
                <a:cxn ang="0">
                  <a:pos x="0" y="115"/>
                </a:cxn>
                <a:cxn ang="0">
                  <a:pos x="8" y="90"/>
                </a:cxn>
              </a:cxnLst>
              <a:rect l="0" t="0" r="r" b="b"/>
              <a:pathLst>
                <a:path w="198" h="200">
                  <a:moveTo>
                    <a:pt x="8" y="90"/>
                  </a:moveTo>
                  <a:lnTo>
                    <a:pt x="24" y="101"/>
                  </a:lnTo>
                  <a:lnTo>
                    <a:pt x="36" y="121"/>
                  </a:lnTo>
                  <a:lnTo>
                    <a:pt x="48" y="139"/>
                  </a:lnTo>
                  <a:lnTo>
                    <a:pt x="61" y="159"/>
                  </a:lnTo>
                  <a:lnTo>
                    <a:pt x="82" y="171"/>
                  </a:lnTo>
                  <a:lnTo>
                    <a:pt x="94" y="168"/>
                  </a:lnTo>
                  <a:lnTo>
                    <a:pt x="105" y="151"/>
                  </a:lnTo>
                  <a:lnTo>
                    <a:pt x="119" y="130"/>
                  </a:lnTo>
                  <a:lnTo>
                    <a:pt x="136" y="110"/>
                  </a:lnTo>
                  <a:lnTo>
                    <a:pt x="145" y="84"/>
                  </a:lnTo>
                  <a:lnTo>
                    <a:pt x="161" y="63"/>
                  </a:lnTo>
                  <a:lnTo>
                    <a:pt x="167" y="53"/>
                  </a:lnTo>
                  <a:lnTo>
                    <a:pt x="170" y="41"/>
                  </a:lnTo>
                  <a:lnTo>
                    <a:pt x="170" y="26"/>
                  </a:lnTo>
                  <a:lnTo>
                    <a:pt x="167" y="11"/>
                  </a:lnTo>
                  <a:lnTo>
                    <a:pt x="167" y="2"/>
                  </a:lnTo>
                  <a:lnTo>
                    <a:pt x="179" y="0"/>
                  </a:lnTo>
                  <a:lnTo>
                    <a:pt x="188" y="12"/>
                  </a:lnTo>
                  <a:lnTo>
                    <a:pt x="186" y="39"/>
                  </a:lnTo>
                  <a:lnTo>
                    <a:pt x="191" y="50"/>
                  </a:lnTo>
                  <a:lnTo>
                    <a:pt x="198" y="57"/>
                  </a:lnTo>
                  <a:lnTo>
                    <a:pt x="194" y="72"/>
                  </a:lnTo>
                  <a:lnTo>
                    <a:pt x="183" y="72"/>
                  </a:lnTo>
                  <a:lnTo>
                    <a:pt x="173" y="72"/>
                  </a:lnTo>
                  <a:lnTo>
                    <a:pt x="158" y="96"/>
                  </a:lnTo>
                  <a:lnTo>
                    <a:pt x="142" y="132"/>
                  </a:lnTo>
                  <a:lnTo>
                    <a:pt x="124" y="163"/>
                  </a:lnTo>
                  <a:lnTo>
                    <a:pt x="104" y="191"/>
                  </a:lnTo>
                  <a:lnTo>
                    <a:pt x="91" y="200"/>
                  </a:lnTo>
                  <a:lnTo>
                    <a:pt x="72" y="200"/>
                  </a:lnTo>
                  <a:lnTo>
                    <a:pt x="60" y="193"/>
                  </a:lnTo>
                  <a:lnTo>
                    <a:pt x="36" y="170"/>
                  </a:lnTo>
                  <a:lnTo>
                    <a:pt x="15" y="144"/>
                  </a:lnTo>
                  <a:lnTo>
                    <a:pt x="3" y="130"/>
                  </a:lnTo>
                  <a:lnTo>
                    <a:pt x="0" y="115"/>
                  </a:lnTo>
                  <a:lnTo>
                    <a:pt x="8" y="9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65" name="Freeform 21"/>
            <p:cNvSpPr>
              <a:spLocks/>
            </p:cNvSpPr>
            <p:nvPr/>
          </p:nvSpPr>
          <p:spPr bwMode="auto">
            <a:xfrm>
              <a:off x="9377363" y="941388"/>
              <a:ext cx="41275" cy="71438"/>
            </a:xfrm>
            <a:custGeom>
              <a:avLst/>
              <a:gdLst/>
              <a:ahLst/>
              <a:cxnLst>
                <a:cxn ang="0">
                  <a:pos x="7" y="0"/>
                </a:cxn>
                <a:cxn ang="0">
                  <a:pos x="18" y="8"/>
                </a:cxn>
                <a:cxn ang="0">
                  <a:pos x="26" y="31"/>
                </a:cxn>
                <a:cxn ang="0">
                  <a:pos x="20" y="45"/>
                </a:cxn>
                <a:cxn ang="0">
                  <a:pos x="8" y="44"/>
                </a:cxn>
                <a:cxn ang="0">
                  <a:pos x="0" y="22"/>
                </a:cxn>
                <a:cxn ang="0">
                  <a:pos x="7" y="0"/>
                </a:cxn>
              </a:cxnLst>
              <a:rect l="0" t="0" r="r" b="b"/>
              <a:pathLst>
                <a:path w="26" h="45">
                  <a:moveTo>
                    <a:pt x="7" y="0"/>
                  </a:moveTo>
                  <a:lnTo>
                    <a:pt x="18" y="8"/>
                  </a:lnTo>
                  <a:lnTo>
                    <a:pt x="26" y="31"/>
                  </a:lnTo>
                  <a:lnTo>
                    <a:pt x="20" y="45"/>
                  </a:lnTo>
                  <a:lnTo>
                    <a:pt x="8" y="44"/>
                  </a:lnTo>
                  <a:lnTo>
                    <a:pt x="0" y="22"/>
                  </a:lnTo>
                  <a:lnTo>
                    <a:pt x="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66" name="Freeform 22"/>
            <p:cNvSpPr>
              <a:spLocks/>
            </p:cNvSpPr>
            <p:nvPr/>
          </p:nvSpPr>
          <p:spPr bwMode="auto">
            <a:xfrm>
              <a:off x="9012238" y="1295400"/>
              <a:ext cx="147637" cy="501650"/>
            </a:xfrm>
            <a:custGeom>
              <a:avLst/>
              <a:gdLst/>
              <a:ahLst/>
              <a:cxnLst>
                <a:cxn ang="0">
                  <a:pos x="13" y="0"/>
                </a:cxn>
                <a:cxn ang="0">
                  <a:pos x="25" y="0"/>
                </a:cxn>
                <a:cxn ang="0">
                  <a:pos x="46" y="15"/>
                </a:cxn>
                <a:cxn ang="0">
                  <a:pos x="59" y="48"/>
                </a:cxn>
                <a:cxn ang="0">
                  <a:pos x="59" y="82"/>
                </a:cxn>
                <a:cxn ang="0">
                  <a:pos x="53" y="126"/>
                </a:cxn>
                <a:cxn ang="0">
                  <a:pos x="43" y="166"/>
                </a:cxn>
                <a:cxn ang="0">
                  <a:pos x="32" y="207"/>
                </a:cxn>
                <a:cxn ang="0">
                  <a:pos x="32" y="244"/>
                </a:cxn>
                <a:cxn ang="0">
                  <a:pos x="32" y="264"/>
                </a:cxn>
                <a:cxn ang="0">
                  <a:pos x="53" y="276"/>
                </a:cxn>
                <a:cxn ang="0">
                  <a:pos x="80" y="288"/>
                </a:cxn>
                <a:cxn ang="0">
                  <a:pos x="90" y="295"/>
                </a:cxn>
                <a:cxn ang="0">
                  <a:pos x="93" y="303"/>
                </a:cxn>
                <a:cxn ang="0">
                  <a:pos x="83" y="312"/>
                </a:cxn>
                <a:cxn ang="0">
                  <a:pos x="71" y="316"/>
                </a:cxn>
                <a:cxn ang="0">
                  <a:pos x="59" y="315"/>
                </a:cxn>
                <a:cxn ang="0">
                  <a:pos x="46" y="307"/>
                </a:cxn>
                <a:cxn ang="0">
                  <a:pos x="38" y="292"/>
                </a:cxn>
                <a:cxn ang="0">
                  <a:pos x="25" y="285"/>
                </a:cxn>
                <a:cxn ang="0">
                  <a:pos x="10" y="279"/>
                </a:cxn>
                <a:cxn ang="0">
                  <a:pos x="0" y="268"/>
                </a:cxn>
                <a:cxn ang="0">
                  <a:pos x="0" y="256"/>
                </a:cxn>
                <a:cxn ang="0">
                  <a:pos x="6" y="246"/>
                </a:cxn>
                <a:cxn ang="0">
                  <a:pos x="13" y="231"/>
                </a:cxn>
                <a:cxn ang="0">
                  <a:pos x="11" y="207"/>
                </a:cxn>
                <a:cxn ang="0">
                  <a:pos x="18" y="172"/>
                </a:cxn>
                <a:cxn ang="0">
                  <a:pos x="24" y="130"/>
                </a:cxn>
                <a:cxn ang="0">
                  <a:pos x="29" y="93"/>
                </a:cxn>
                <a:cxn ang="0">
                  <a:pos x="25" y="57"/>
                </a:cxn>
                <a:cxn ang="0">
                  <a:pos x="15" y="29"/>
                </a:cxn>
                <a:cxn ang="0">
                  <a:pos x="5" y="9"/>
                </a:cxn>
                <a:cxn ang="0">
                  <a:pos x="13" y="0"/>
                </a:cxn>
              </a:cxnLst>
              <a:rect l="0" t="0" r="r" b="b"/>
              <a:pathLst>
                <a:path w="93" h="316">
                  <a:moveTo>
                    <a:pt x="13" y="0"/>
                  </a:moveTo>
                  <a:lnTo>
                    <a:pt x="25" y="0"/>
                  </a:lnTo>
                  <a:lnTo>
                    <a:pt x="46" y="15"/>
                  </a:lnTo>
                  <a:lnTo>
                    <a:pt x="59" y="48"/>
                  </a:lnTo>
                  <a:lnTo>
                    <a:pt x="59" y="82"/>
                  </a:lnTo>
                  <a:lnTo>
                    <a:pt x="53" y="126"/>
                  </a:lnTo>
                  <a:lnTo>
                    <a:pt x="43" y="166"/>
                  </a:lnTo>
                  <a:lnTo>
                    <a:pt x="32" y="207"/>
                  </a:lnTo>
                  <a:lnTo>
                    <a:pt x="32" y="244"/>
                  </a:lnTo>
                  <a:lnTo>
                    <a:pt x="32" y="264"/>
                  </a:lnTo>
                  <a:lnTo>
                    <a:pt x="53" y="276"/>
                  </a:lnTo>
                  <a:lnTo>
                    <a:pt x="80" y="288"/>
                  </a:lnTo>
                  <a:lnTo>
                    <a:pt x="90" y="295"/>
                  </a:lnTo>
                  <a:lnTo>
                    <a:pt x="93" y="303"/>
                  </a:lnTo>
                  <a:lnTo>
                    <a:pt x="83" y="312"/>
                  </a:lnTo>
                  <a:lnTo>
                    <a:pt x="71" y="316"/>
                  </a:lnTo>
                  <a:lnTo>
                    <a:pt x="59" y="315"/>
                  </a:lnTo>
                  <a:lnTo>
                    <a:pt x="46" y="307"/>
                  </a:lnTo>
                  <a:lnTo>
                    <a:pt x="38" y="292"/>
                  </a:lnTo>
                  <a:lnTo>
                    <a:pt x="25" y="285"/>
                  </a:lnTo>
                  <a:lnTo>
                    <a:pt x="10" y="279"/>
                  </a:lnTo>
                  <a:lnTo>
                    <a:pt x="0" y="268"/>
                  </a:lnTo>
                  <a:lnTo>
                    <a:pt x="0" y="256"/>
                  </a:lnTo>
                  <a:lnTo>
                    <a:pt x="6" y="246"/>
                  </a:lnTo>
                  <a:lnTo>
                    <a:pt x="13" y="231"/>
                  </a:lnTo>
                  <a:lnTo>
                    <a:pt x="11" y="207"/>
                  </a:lnTo>
                  <a:lnTo>
                    <a:pt x="18" y="172"/>
                  </a:lnTo>
                  <a:lnTo>
                    <a:pt x="24" y="130"/>
                  </a:lnTo>
                  <a:lnTo>
                    <a:pt x="29" y="93"/>
                  </a:lnTo>
                  <a:lnTo>
                    <a:pt x="25" y="57"/>
                  </a:lnTo>
                  <a:lnTo>
                    <a:pt x="15" y="29"/>
                  </a:lnTo>
                  <a:lnTo>
                    <a:pt x="5" y="9"/>
                  </a:lnTo>
                  <a:lnTo>
                    <a:pt x="1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67" name="Freeform 23"/>
            <p:cNvSpPr>
              <a:spLocks/>
            </p:cNvSpPr>
            <p:nvPr/>
          </p:nvSpPr>
          <p:spPr bwMode="auto">
            <a:xfrm>
              <a:off x="8886825" y="1295400"/>
              <a:ext cx="157162" cy="481013"/>
            </a:xfrm>
            <a:custGeom>
              <a:avLst/>
              <a:gdLst/>
              <a:ahLst/>
              <a:cxnLst>
                <a:cxn ang="0">
                  <a:pos x="53" y="31"/>
                </a:cxn>
                <a:cxn ang="0">
                  <a:pos x="57" y="6"/>
                </a:cxn>
                <a:cxn ang="0">
                  <a:pos x="74" y="0"/>
                </a:cxn>
                <a:cxn ang="0">
                  <a:pos x="93" y="4"/>
                </a:cxn>
                <a:cxn ang="0">
                  <a:pos x="99" y="22"/>
                </a:cxn>
                <a:cxn ang="0">
                  <a:pos x="93" y="66"/>
                </a:cxn>
                <a:cxn ang="0">
                  <a:pos x="87" y="142"/>
                </a:cxn>
                <a:cxn ang="0">
                  <a:pos x="81" y="164"/>
                </a:cxn>
                <a:cxn ang="0">
                  <a:pos x="62" y="182"/>
                </a:cxn>
                <a:cxn ang="0">
                  <a:pos x="44" y="208"/>
                </a:cxn>
                <a:cxn ang="0">
                  <a:pos x="28" y="231"/>
                </a:cxn>
                <a:cxn ang="0">
                  <a:pos x="25" y="241"/>
                </a:cxn>
                <a:cxn ang="0">
                  <a:pos x="25" y="253"/>
                </a:cxn>
                <a:cxn ang="0">
                  <a:pos x="36" y="270"/>
                </a:cxn>
                <a:cxn ang="0">
                  <a:pos x="52" y="283"/>
                </a:cxn>
                <a:cxn ang="0">
                  <a:pos x="58" y="289"/>
                </a:cxn>
                <a:cxn ang="0">
                  <a:pos x="58" y="297"/>
                </a:cxn>
                <a:cxn ang="0">
                  <a:pos x="47" y="303"/>
                </a:cxn>
                <a:cxn ang="0">
                  <a:pos x="24" y="303"/>
                </a:cxn>
                <a:cxn ang="0">
                  <a:pos x="10" y="276"/>
                </a:cxn>
                <a:cxn ang="0">
                  <a:pos x="0" y="246"/>
                </a:cxn>
                <a:cxn ang="0">
                  <a:pos x="3" y="226"/>
                </a:cxn>
                <a:cxn ang="0">
                  <a:pos x="13" y="211"/>
                </a:cxn>
                <a:cxn ang="0">
                  <a:pos x="24" y="201"/>
                </a:cxn>
                <a:cxn ang="0">
                  <a:pos x="39" y="167"/>
                </a:cxn>
                <a:cxn ang="0">
                  <a:pos x="55" y="143"/>
                </a:cxn>
                <a:cxn ang="0">
                  <a:pos x="62" y="124"/>
                </a:cxn>
                <a:cxn ang="0">
                  <a:pos x="58" y="90"/>
                </a:cxn>
                <a:cxn ang="0">
                  <a:pos x="57" y="59"/>
                </a:cxn>
                <a:cxn ang="0">
                  <a:pos x="53" y="31"/>
                </a:cxn>
              </a:cxnLst>
              <a:rect l="0" t="0" r="r" b="b"/>
              <a:pathLst>
                <a:path w="99" h="303">
                  <a:moveTo>
                    <a:pt x="53" y="31"/>
                  </a:moveTo>
                  <a:lnTo>
                    <a:pt x="57" y="6"/>
                  </a:lnTo>
                  <a:lnTo>
                    <a:pt x="74" y="0"/>
                  </a:lnTo>
                  <a:lnTo>
                    <a:pt x="93" y="4"/>
                  </a:lnTo>
                  <a:lnTo>
                    <a:pt x="99" y="22"/>
                  </a:lnTo>
                  <a:lnTo>
                    <a:pt x="93" y="66"/>
                  </a:lnTo>
                  <a:lnTo>
                    <a:pt x="87" y="142"/>
                  </a:lnTo>
                  <a:lnTo>
                    <a:pt x="81" y="164"/>
                  </a:lnTo>
                  <a:lnTo>
                    <a:pt x="62" y="182"/>
                  </a:lnTo>
                  <a:lnTo>
                    <a:pt x="44" y="208"/>
                  </a:lnTo>
                  <a:lnTo>
                    <a:pt x="28" y="231"/>
                  </a:lnTo>
                  <a:lnTo>
                    <a:pt x="25" y="241"/>
                  </a:lnTo>
                  <a:lnTo>
                    <a:pt x="25" y="253"/>
                  </a:lnTo>
                  <a:lnTo>
                    <a:pt x="36" y="270"/>
                  </a:lnTo>
                  <a:lnTo>
                    <a:pt x="52" y="283"/>
                  </a:lnTo>
                  <a:lnTo>
                    <a:pt x="58" y="289"/>
                  </a:lnTo>
                  <a:lnTo>
                    <a:pt x="58" y="297"/>
                  </a:lnTo>
                  <a:lnTo>
                    <a:pt x="47" y="303"/>
                  </a:lnTo>
                  <a:lnTo>
                    <a:pt x="24" y="303"/>
                  </a:lnTo>
                  <a:lnTo>
                    <a:pt x="10" y="276"/>
                  </a:lnTo>
                  <a:lnTo>
                    <a:pt x="0" y="246"/>
                  </a:lnTo>
                  <a:lnTo>
                    <a:pt x="3" y="226"/>
                  </a:lnTo>
                  <a:lnTo>
                    <a:pt x="13" y="211"/>
                  </a:lnTo>
                  <a:lnTo>
                    <a:pt x="24" y="201"/>
                  </a:lnTo>
                  <a:lnTo>
                    <a:pt x="39" y="167"/>
                  </a:lnTo>
                  <a:lnTo>
                    <a:pt x="55" y="143"/>
                  </a:lnTo>
                  <a:lnTo>
                    <a:pt x="62" y="124"/>
                  </a:lnTo>
                  <a:lnTo>
                    <a:pt x="58" y="90"/>
                  </a:lnTo>
                  <a:lnTo>
                    <a:pt x="57" y="59"/>
                  </a:lnTo>
                  <a:lnTo>
                    <a:pt x="53" y="3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68" name="Freeform 24"/>
            <p:cNvSpPr>
              <a:spLocks/>
            </p:cNvSpPr>
            <p:nvPr/>
          </p:nvSpPr>
          <p:spPr bwMode="auto">
            <a:xfrm>
              <a:off x="8697913" y="555625"/>
              <a:ext cx="198437" cy="1282700"/>
            </a:xfrm>
            <a:custGeom>
              <a:avLst/>
              <a:gdLst/>
              <a:ahLst/>
              <a:cxnLst>
                <a:cxn ang="0">
                  <a:pos x="94" y="0"/>
                </a:cxn>
                <a:cxn ang="0">
                  <a:pos x="44" y="109"/>
                </a:cxn>
                <a:cxn ang="0">
                  <a:pos x="0" y="210"/>
                </a:cxn>
                <a:cxn ang="0">
                  <a:pos x="9" y="245"/>
                </a:cxn>
                <a:cxn ang="0">
                  <a:pos x="50" y="287"/>
                </a:cxn>
                <a:cxn ang="0">
                  <a:pos x="54" y="328"/>
                </a:cxn>
                <a:cxn ang="0">
                  <a:pos x="32" y="397"/>
                </a:cxn>
                <a:cxn ang="0">
                  <a:pos x="28" y="462"/>
                </a:cxn>
                <a:cxn ang="0">
                  <a:pos x="47" y="509"/>
                </a:cxn>
                <a:cxn ang="0">
                  <a:pos x="69" y="544"/>
                </a:cxn>
                <a:cxn ang="0">
                  <a:pos x="87" y="615"/>
                </a:cxn>
                <a:cxn ang="0">
                  <a:pos x="78" y="660"/>
                </a:cxn>
                <a:cxn ang="0">
                  <a:pos x="72" y="696"/>
                </a:cxn>
                <a:cxn ang="0">
                  <a:pos x="60" y="743"/>
                </a:cxn>
                <a:cxn ang="0">
                  <a:pos x="41" y="781"/>
                </a:cxn>
                <a:cxn ang="0">
                  <a:pos x="47" y="802"/>
                </a:cxn>
                <a:cxn ang="0">
                  <a:pos x="63" y="808"/>
                </a:cxn>
                <a:cxn ang="0">
                  <a:pos x="125" y="784"/>
                </a:cxn>
                <a:cxn ang="0">
                  <a:pos x="125" y="731"/>
                </a:cxn>
                <a:cxn ang="0">
                  <a:pos x="112" y="541"/>
                </a:cxn>
                <a:cxn ang="0">
                  <a:pos x="103" y="323"/>
                </a:cxn>
                <a:cxn ang="0">
                  <a:pos x="103" y="183"/>
                </a:cxn>
                <a:cxn ang="0">
                  <a:pos x="94" y="68"/>
                </a:cxn>
                <a:cxn ang="0">
                  <a:pos x="94" y="0"/>
                </a:cxn>
              </a:cxnLst>
              <a:rect l="0" t="0" r="r" b="b"/>
              <a:pathLst>
                <a:path w="125" h="808">
                  <a:moveTo>
                    <a:pt x="94" y="0"/>
                  </a:moveTo>
                  <a:lnTo>
                    <a:pt x="44" y="109"/>
                  </a:lnTo>
                  <a:lnTo>
                    <a:pt x="0" y="210"/>
                  </a:lnTo>
                  <a:lnTo>
                    <a:pt x="9" y="245"/>
                  </a:lnTo>
                  <a:lnTo>
                    <a:pt x="50" y="287"/>
                  </a:lnTo>
                  <a:lnTo>
                    <a:pt x="54" y="328"/>
                  </a:lnTo>
                  <a:lnTo>
                    <a:pt x="32" y="397"/>
                  </a:lnTo>
                  <a:lnTo>
                    <a:pt x="28" y="462"/>
                  </a:lnTo>
                  <a:lnTo>
                    <a:pt x="47" y="509"/>
                  </a:lnTo>
                  <a:lnTo>
                    <a:pt x="69" y="544"/>
                  </a:lnTo>
                  <a:lnTo>
                    <a:pt x="87" y="615"/>
                  </a:lnTo>
                  <a:lnTo>
                    <a:pt x="78" y="660"/>
                  </a:lnTo>
                  <a:lnTo>
                    <a:pt x="72" y="696"/>
                  </a:lnTo>
                  <a:lnTo>
                    <a:pt x="60" y="743"/>
                  </a:lnTo>
                  <a:lnTo>
                    <a:pt x="41" y="781"/>
                  </a:lnTo>
                  <a:lnTo>
                    <a:pt x="47" y="802"/>
                  </a:lnTo>
                  <a:lnTo>
                    <a:pt x="63" y="808"/>
                  </a:lnTo>
                  <a:lnTo>
                    <a:pt x="125" y="784"/>
                  </a:lnTo>
                  <a:lnTo>
                    <a:pt x="125" y="731"/>
                  </a:lnTo>
                  <a:lnTo>
                    <a:pt x="112" y="541"/>
                  </a:lnTo>
                  <a:lnTo>
                    <a:pt x="103" y="323"/>
                  </a:lnTo>
                  <a:lnTo>
                    <a:pt x="103" y="183"/>
                  </a:lnTo>
                  <a:lnTo>
                    <a:pt x="94" y="68"/>
                  </a:lnTo>
                  <a:lnTo>
                    <a:pt x="94" y="0"/>
                  </a:lnTo>
                  <a:close/>
                </a:path>
              </a:pathLst>
            </a:custGeom>
            <a:solidFill>
              <a:srgbClr val="A4A4A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69" name="Freeform 25"/>
            <p:cNvSpPr>
              <a:spLocks/>
            </p:cNvSpPr>
            <p:nvPr/>
          </p:nvSpPr>
          <p:spPr bwMode="auto">
            <a:xfrm>
              <a:off x="8832850" y="446088"/>
              <a:ext cx="74612" cy="1330325"/>
            </a:xfrm>
            <a:custGeom>
              <a:avLst/>
              <a:gdLst/>
              <a:ahLst/>
              <a:cxnLst>
                <a:cxn ang="0">
                  <a:pos x="47" y="833"/>
                </a:cxn>
                <a:cxn ang="0">
                  <a:pos x="31" y="593"/>
                </a:cxn>
                <a:cxn ang="0">
                  <a:pos x="24" y="472"/>
                </a:cxn>
                <a:cxn ang="0">
                  <a:pos x="24" y="294"/>
                </a:cxn>
                <a:cxn ang="0">
                  <a:pos x="14" y="87"/>
                </a:cxn>
                <a:cxn ang="0">
                  <a:pos x="17" y="0"/>
                </a:cxn>
                <a:cxn ang="0">
                  <a:pos x="0" y="3"/>
                </a:cxn>
                <a:cxn ang="0">
                  <a:pos x="0" y="132"/>
                </a:cxn>
                <a:cxn ang="0">
                  <a:pos x="5" y="232"/>
                </a:cxn>
                <a:cxn ang="0">
                  <a:pos x="11" y="302"/>
                </a:cxn>
                <a:cxn ang="0">
                  <a:pos x="7" y="410"/>
                </a:cxn>
                <a:cxn ang="0">
                  <a:pos x="7" y="490"/>
                </a:cxn>
                <a:cxn ang="0">
                  <a:pos x="14" y="575"/>
                </a:cxn>
                <a:cxn ang="0">
                  <a:pos x="17" y="687"/>
                </a:cxn>
                <a:cxn ang="0">
                  <a:pos x="18" y="764"/>
                </a:cxn>
                <a:cxn ang="0">
                  <a:pos x="22" y="827"/>
                </a:cxn>
                <a:cxn ang="0">
                  <a:pos x="31" y="838"/>
                </a:cxn>
                <a:cxn ang="0">
                  <a:pos x="47" y="833"/>
                </a:cxn>
              </a:cxnLst>
              <a:rect l="0" t="0" r="r" b="b"/>
              <a:pathLst>
                <a:path w="47" h="838">
                  <a:moveTo>
                    <a:pt x="47" y="833"/>
                  </a:moveTo>
                  <a:lnTo>
                    <a:pt x="31" y="593"/>
                  </a:lnTo>
                  <a:lnTo>
                    <a:pt x="24" y="472"/>
                  </a:lnTo>
                  <a:lnTo>
                    <a:pt x="24" y="294"/>
                  </a:lnTo>
                  <a:lnTo>
                    <a:pt x="14" y="87"/>
                  </a:lnTo>
                  <a:lnTo>
                    <a:pt x="17" y="0"/>
                  </a:lnTo>
                  <a:lnTo>
                    <a:pt x="0" y="3"/>
                  </a:lnTo>
                  <a:lnTo>
                    <a:pt x="0" y="132"/>
                  </a:lnTo>
                  <a:lnTo>
                    <a:pt x="5" y="232"/>
                  </a:lnTo>
                  <a:lnTo>
                    <a:pt x="11" y="302"/>
                  </a:lnTo>
                  <a:lnTo>
                    <a:pt x="7" y="410"/>
                  </a:lnTo>
                  <a:lnTo>
                    <a:pt x="7" y="490"/>
                  </a:lnTo>
                  <a:lnTo>
                    <a:pt x="14" y="575"/>
                  </a:lnTo>
                  <a:lnTo>
                    <a:pt x="17" y="687"/>
                  </a:lnTo>
                  <a:lnTo>
                    <a:pt x="18" y="764"/>
                  </a:lnTo>
                  <a:lnTo>
                    <a:pt x="22" y="827"/>
                  </a:lnTo>
                  <a:lnTo>
                    <a:pt x="31" y="838"/>
                  </a:lnTo>
                  <a:lnTo>
                    <a:pt x="47" y="8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70" name="Freeform 26"/>
            <p:cNvSpPr>
              <a:spLocks/>
            </p:cNvSpPr>
            <p:nvPr/>
          </p:nvSpPr>
          <p:spPr bwMode="auto">
            <a:xfrm>
              <a:off x="7697788" y="1778000"/>
              <a:ext cx="1216025" cy="555625"/>
            </a:xfrm>
            <a:custGeom>
              <a:avLst/>
              <a:gdLst/>
              <a:ahLst/>
              <a:cxnLst>
                <a:cxn ang="0">
                  <a:pos x="638" y="48"/>
                </a:cxn>
                <a:cxn ang="0">
                  <a:pos x="688" y="29"/>
                </a:cxn>
                <a:cxn ang="0">
                  <a:pos x="733" y="11"/>
                </a:cxn>
                <a:cxn ang="0">
                  <a:pos x="748" y="0"/>
                </a:cxn>
                <a:cxn ang="0">
                  <a:pos x="757" y="2"/>
                </a:cxn>
                <a:cxn ang="0">
                  <a:pos x="766" y="8"/>
                </a:cxn>
                <a:cxn ang="0">
                  <a:pos x="762" y="18"/>
                </a:cxn>
                <a:cxn ang="0">
                  <a:pos x="738" y="30"/>
                </a:cxn>
                <a:cxn ang="0">
                  <a:pos x="674" y="50"/>
                </a:cxn>
                <a:cxn ang="0">
                  <a:pos x="609" y="74"/>
                </a:cxn>
                <a:cxn ang="0">
                  <a:pos x="535" y="101"/>
                </a:cxn>
                <a:cxn ang="0">
                  <a:pos x="451" y="134"/>
                </a:cxn>
                <a:cxn ang="0">
                  <a:pos x="378" y="170"/>
                </a:cxn>
                <a:cxn ang="0">
                  <a:pos x="318" y="200"/>
                </a:cxn>
                <a:cxn ang="0">
                  <a:pos x="262" y="224"/>
                </a:cxn>
                <a:cxn ang="0">
                  <a:pos x="176" y="260"/>
                </a:cxn>
                <a:cxn ang="0">
                  <a:pos x="87" y="311"/>
                </a:cxn>
                <a:cxn ang="0">
                  <a:pos x="38" y="344"/>
                </a:cxn>
                <a:cxn ang="0">
                  <a:pos x="23" y="350"/>
                </a:cxn>
                <a:cxn ang="0">
                  <a:pos x="9" y="350"/>
                </a:cxn>
                <a:cxn ang="0">
                  <a:pos x="0" y="341"/>
                </a:cxn>
                <a:cxn ang="0">
                  <a:pos x="0" y="335"/>
                </a:cxn>
                <a:cxn ang="0">
                  <a:pos x="32" y="320"/>
                </a:cxn>
                <a:cxn ang="0">
                  <a:pos x="89" y="290"/>
                </a:cxn>
                <a:cxn ang="0">
                  <a:pos x="149" y="260"/>
                </a:cxn>
                <a:cxn ang="0">
                  <a:pos x="206" y="236"/>
                </a:cxn>
                <a:cxn ang="0">
                  <a:pos x="261" y="209"/>
                </a:cxn>
                <a:cxn ang="0">
                  <a:pos x="327" y="179"/>
                </a:cxn>
                <a:cxn ang="0">
                  <a:pos x="409" y="144"/>
                </a:cxn>
                <a:cxn ang="0">
                  <a:pos x="479" y="110"/>
                </a:cxn>
                <a:cxn ang="0">
                  <a:pos x="544" y="83"/>
                </a:cxn>
                <a:cxn ang="0">
                  <a:pos x="591" y="65"/>
                </a:cxn>
                <a:cxn ang="0">
                  <a:pos x="638" y="48"/>
                </a:cxn>
              </a:cxnLst>
              <a:rect l="0" t="0" r="r" b="b"/>
              <a:pathLst>
                <a:path w="766" h="350">
                  <a:moveTo>
                    <a:pt x="638" y="48"/>
                  </a:moveTo>
                  <a:lnTo>
                    <a:pt x="688" y="29"/>
                  </a:lnTo>
                  <a:lnTo>
                    <a:pt x="733" y="11"/>
                  </a:lnTo>
                  <a:lnTo>
                    <a:pt x="748" y="0"/>
                  </a:lnTo>
                  <a:lnTo>
                    <a:pt x="757" y="2"/>
                  </a:lnTo>
                  <a:lnTo>
                    <a:pt x="766" y="8"/>
                  </a:lnTo>
                  <a:lnTo>
                    <a:pt x="762" y="18"/>
                  </a:lnTo>
                  <a:lnTo>
                    <a:pt x="738" y="30"/>
                  </a:lnTo>
                  <a:lnTo>
                    <a:pt x="674" y="50"/>
                  </a:lnTo>
                  <a:lnTo>
                    <a:pt x="609" y="74"/>
                  </a:lnTo>
                  <a:lnTo>
                    <a:pt x="535" y="101"/>
                  </a:lnTo>
                  <a:lnTo>
                    <a:pt x="451" y="134"/>
                  </a:lnTo>
                  <a:lnTo>
                    <a:pt x="378" y="170"/>
                  </a:lnTo>
                  <a:lnTo>
                    <a:pt x="318" y="200"/>
                  </a:lnTo>
                  <a:lnTo>
                    <a:pt x="262" y="224"/>
                  </a:lnTo>
                  <a:lnTo>
                    <a:pt x="176" y="260"/>
                  </a:lnTo>
                  <a:lnTo>
                    <a:pt x="87" y="311"/>
                  </a:lnTo>
                  <a:lnTo>
                    <a:pt x="38" y="344"/>
                  </a:lnTo>
                  <a:lnTo>
                    <a:pt x="23" y="350"/>
                  </a:lnTo>
                  <a:lnTo>
                    <a:pt x="9" y="350"/>
                  </a:lnTo>
                  <a:lnTo>
                    <a:pt x="0" y="341"/>
                  </a:lnTo>
                  <a:lnTo>
                    <a:pt x="0" y="335"/>
                  </a:lnTo>
                  <a:lnTo>
                    <a:pt x="32" y="320"/>
                  </a:lnTo>
                  <a:lnTo>
                    <a:pt x="89" y="290"/>
                  </a:lnTo>
                  <a:lnTo>
                    <a:pt x="149" y="260"/>
                  </a:lnTo>
                  <a:lnTo>
                    <a:pt x="206" y="236"/>
                  </a:lnTo>
                  <a:lnTo>
                    <a:pt x="261" y="209"/>
                  </a:lnTo>
                  <a:lnTo>
                    <a:pt x="327" y="179"/>
                  </a:lnTo>
                  <a:lnTo>
                    <a:pt x="409" y="144"/>
                  </a:lnTo>
                  <a:lnTo>
                    <a:pt x="479" y="110"/>
                  </a:lnTo>
                  <a:lnTo>
                    <a:pt x="544" y="83"/>
                  </a:lnTo>
                  <a:lnTo>
                    <a:pt x="591" y="65"/>
                  </a:lnTo>
                  <a:lnTo>
                    <a:pt x="638" y="4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71" name="Freeform 27"/>
            <p:cNvSpPr>
              <a:spLocks/>
            </p:cNvSpPr>
            <p:nvPr/>
          </p:nvSpPr>
          <p:spPr bwMode="auto">
            <a:xfrm>
              <a:off x="7888288" y="1363663"/>
              <a:ext cx="271462" cy="225425"/>
            </a:xfrm>
            <a:custGeom>
              <a:avLst/>
              <a:gdLst/>
              <a:ahLst/>
              <a:cxnLst>
                <a:cxn ang="0">
                  <a:pos x="68" y="62"/>
                </a:cxn>
                <a:cxn ang="0">
                  <a:pos x="71" y="40"/>
                </a:cxn>
                <a:cxn ang="0">
                  <a:pos x="80" y="25"/>
                </a:cxn>
                <a:cxn ang="0">
                  <a:pos x="92" y="9"/>
                </a:cxn>
                <a:cxn ang="0">
                  <a:pos x="104" y="2"/>
                </a:cxn>
                <a:cxn ang="0">
                  <a:pos x="120" y="0"/>
                </a:cxn>
                <a:cxn ang="0">
                  <a:pos x="137" y="3"/>
                </a:cxn>
                <a:cxn ang="0">
                  <a:pos x="153" y="12"/>
                </a:cxn>
                <a:cxn ang="0">
                  <a:pos x="160" y="28"/>
                </a:cxn>
                <a:cxn ang="0">
                  <a:pos x="169" y="47"/>
                </a:cxn>
                <a:cxn ang="0">
                  <a:pos x="171" y="72"/>
                </a:cxn>
                <a:cxn ang="0">
                  <a:pos x="169" y="93"/>
                </a:cxn>
                <a:cxn ang="0">
                  <a:pos x="163" y="115"/>
                </a:cxn>
                <a:cxn ang="0">
                  <a:pos x="151" y="127"/>
                </a:cxn>
                <a:cxn ang="0">
                  <a:pos x="137" y="136"/>
                </a:cxn>
                <a:cxn ang="0">
                  <a:pos x="123" y="140"/>
                </a:cxn>
                <a:cxn ang="0">
                  <a:pos x="110" y="142"/>
                </a:cxn>
                <a:cxn ang="0">
                  <a:pos x="98" y="137"/>
                </a:cxn>
                <a:cxn ang="0">
                  <a:pos x="83" y="125"/>
                </a:cxn>
                <a:cxn ang="0">
                  <a:pos x="74" y="112"/>
                </a:cxn>
                <a:cxn ang="0">
                  <a:pos x="68" y="94"/>
                </a:cxn>
                <a:cxn ang="0">
                  <a:pos x="47" y="82"/>
                </a:cxn>
                <a:cxn ang="0">
                  <a:pos x="17" y="75"/>
                </a:cxn>
                <a:cxn ang="0">
                  <a:pos x="6" y="76"/>
                </a:cxn>
                <a:cxn ang="0">
                  <a:pos x="0" y="67"/>
                </a:cxn>
                <a:cxn ang="0">
                  <a:pos x="11" y="51"/>
                </a:cxn>
                <a:cxn ang="0">
                  <a:pos x="22" y="48"/>
                </a:cxn>
                <a:cxn ang="0">
                  <a:pos x="34" y="56"/>
                </a:cxn>
                <a:cxn ang="0">
                  <a:pos x="51" y="64"/>
                </a:cxn>
                <a:cxn ang="0">
                  <a:pos x="68" y="62"/>
                </a:cxn>
              </a:cxnLst>
              <a:rect l="0" t="0" r="r" b="b"/>
              <a:pathLst>
                <a:path w="171" h="142">
                  <a:moveTo>
                    <a:pt x="68" y="62"/>
                  </a:moveTo>
                  <a:lnTo>
                    <a:pt x="71" y="40"/>
                  </a:lnTo>
                  <a:lnTo>
                    <a:pt x="80" y="25"/>
                  </a:lnTo>
                  <a:lnTo>
                    <a:pt x="92" y="9"/>
                  </a:lnTo>
                  <a:lnTo>
                    <a:pt x="104" y="2"/>
                  </a:lnTo>
                  <a:lnTo>
                    <a:pt x="120" y="0"/>
                  </a:lnTo>
                  <a:lnTo>
                    <a:pt x="137" y="3"/>
                  </a:lnTo>
                  <a:lnTo>
                    <a:pt x="153" y="12"/>
                  </a:lnTo>
                  <a:lnTo>
                    <a:pt x="160" y="28"/>
                  </a:lnTo>
                  <a:lnTo>
                    <a:pt x="169" y="47"/>
                  </a:lnTo>
                  <a:lnTo>
                    <a:pt x="171" y="72"/>
                  </a:lnTo>
                  <a:lnTo>
                    <a:pt x="169" y="93"/>
                  </a:lnTo>
                  <a:lnTo>
                    <a:pt x="163" y="115"/>
                  </a:lnTo>
                  <a:lnTo>
                    <a:pt x="151" y="127"/>
                  </a:lnTo>
                  <a:lnTo>
                    <a:pt x="137" y="136"/>
                  </a:lnTo>
                  <a:lnTo>
                    <a:pt x="123" y="140"/>
                  </a:lnTo>
                  <a:lnTo>
                    <a:pt x="110" y="142"/>
                  </a:lnTo>
                  <a:lnTo>
                    <a:pt x="98" y="137"/>
                  </a:lnTo>
                  <a:lnTo>
                    <a:pt x="83" y="125"/>
                  </a:lnTo>
                  <a:lnTo>
                    <a:pt x="74" y="112"/>
                  </a:lnTo>
                  <a:lnTo>
                    <a:pt x="68" y="94"/>
                  </a:lnTo>
                  <a:lnTo>
                    <a:pt x="47" y="82"/>
                  </a:lnTo>
                  <a:lnTo>
                    <a:pt x="17" y="75"/>
                  </a:lnTo>
                  <a:lnTo>
                    <a:pt x="6" y="76"/>
                  </a:lnTo>
                  <a:lnTo>
                    <a:pt x="0" y="67"/>
                  </a:lnTo>
                  <a:lnTo>
                    <a:pt x="11" y="51"/>
                  </a:lnTo>
                  <a:lnTo>
                    <a:pt x="22" y="48"/>
                  </a:lnTo>
                  <a:lnTo>
                    <a:pt x="34" y="56"/>
                  </a:lnTo>
                  <a:lnTo>
                    <a:pt x="51" y="64"/>
                  </a:lnTo>
                  <a:lnTo>
                    <a:pt x="68" y="62"/>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72" name="Freeform 28"/>
            <p:cNvSpPr>
              <a:spLocks/>
            </p:cNvSpPr>
            <p:nvPr/>
          </p:nvSpPr>
          <p:spPr bwMode="auto">
            <a:xfrm>
              <a:off x="8021638" y="1598613"/>
              <a:ext cx="200025" cy="379413"/>
            </a:xfrm>
            <a:custGeom>
              <a:avLst/>
              <a:gdLst/>
              <a:ahLst/>
              <a:cxnLst>
                <a:cxn ang="0">
                  <a:pos x="8" y="46"/>
                </a:cxn>
                <a:cxn ang="0">
                  <a:pos x="17" y="21"/>
                </a:cxn>
                <a:cxn ang="0">
                  <a:pos x="34" y="12"/>
                </a:cxn>
                <a:cxn ang="0">
                  <a:pos x="52" y="0"/>
                </a:cxn>
                <a:cxn ang="0">
                  <a:pos x="77" y="3"/>
                </a:cxn>
                <a:cxn ang="0">
                  <a:pos x="95" y="18"/>
                </a:cxn>
                <a:cxn ang="0">
                  <a:pos x="101" y="43"/>
                </a:cxn>
                <a:cxn ang="0">
                  <a:pos x="99" y="64"/>
                </a:cxn>
                <a:cxn ang="0">
                  <a:pos x="95" y="85"/>
                </a:cxn>
                <a:cxn ang="0">
                  <a:pos x="93" y="100"/>
                </a:cxn>
                <a:cxn ang="0">
                  <a:pos x="95" y="123"/>
                </a:cxn>
                <a:cxn ang="0">
                  <a:pos x="105" y="140"/>
                </a:cxn>
                <a:cxn ang="0">
                  <a:pos x="118" y="160"/>
                </a:cxn>
                <a:cxn ang="0">
                  <a:pos x="126" y="181"/>
                </a:cxn>
                <a:cxn ang="0">
                  <a:pos x="123" y="202"/>
                </a:cxn>
                <a:cxn ang="0">
                  <a:pos x="115" y="218"/>
                </a:cxn>
                <a:cxn ang="0">
                  <a:pos x="98" y="230"/>
                </a:cxn>
                <a:cxn ang="0">
                  <a:pos x="71" y="239"/>
                </a:cxn>
                <a:cxn ang="0">
                  <a:pos x="42" y="233"/>
                </a:cxn>
                <a:cxn ang="0">
                  <a:pos x="24" y="209"/>
                </a:cxn>
                <a:cxn ang="0">
                  <a:pos x="9" y="172"/>
                </a:cxn>
                <a:cxn ang="0">
                  <a:pos x="2" y="136"/>
                </a:cxn>
                <a:cxn ang="0">
                  <a:pos x="0" y="100"/>
                </a:cxn>
                <a:cxn ang="0">
                  <a:pos x="3" y="72"/>
                </a:cxn>
                <a:cxn ang="0">
                  <a:pos x="8" y="46"/>
                </a:cxn>
              </a:cxnLst>
              <a:rect l="0" t="0" r="r" b="b"/>
              <a:pathLst>
                <a:path w="126" h="239">
                  <a:moveTo>
                    <a:pt x="8" y="46"/>
                  </a:moveTo>
                  <a:lnTo>
                    <a:pt x="17" y="21"/>
                  </a:lnTo>
                  <a:lnTo>
                    <a:pt x="34" y="12"/>
                  </a:lnTo>
                  <a:lnTo>
                    <a:pt x="52" y="0"/>
                  </a:lnTo>
                  <a:lnTo>
                    <a:pt x="77" y="3"/>
                  </a:lnTo>
                  <a:lnTo>
                    <a:pt x="95" y="18"/>
                  </a:lnTo>
                  <a:lnTo>
                    <a:pt x="101" y="43"/>
                  </a:lnTo>
                  <a:lnTo>
                    <a:pt x="99" y="64"/>
                  </a:lnTo>
                  <a:lnTo>
                    <a:pt x="95" y="85"/>
                  </a:lnTo>
                  <a:lnTo>
                    <a:pt x="93" y="100"/>
                  </a:lnTo>
                  <a:lnTo>
                    <a:pt x="95" y="123"/>
                  </a:lnTo>
                  <a:lnTo>
                    <a:pt x="105" y="140"/>
                  </a:lnTo>
                  <a:lnTo>
                    <a:pt x="118" y="160"/>
                  </a:lnTo>
                  <a:lnTo>
                    <a:pt x="126" y="181"/>
                  </a:lnTo>
                  <a:lnTo>
                    <a:pt x="123" y="202"/>
                  </a:lnTo>
                  <a:lnTo>
                    <a:pt x="115" y="218"/>
                  </a:lnTo>
                  <a:lnTo>
                    <a:pt x="98" y="230"/>
                  </a:lnTo>
                  <a:lnTo>
                    <a:pt x="71" y="239"/>
                  </a:lnTo>
                  <a:lnTo>
                    <a:pt x="42" y="233"/>
                  </a:lnTo>
                  <a:lnTo>
                    <a:pt x="24" y="209"/>
                  </a:lnTo>
                  <a:lnTo>
                    <a:pt x="9" y="172"/>
                  </a:lnTo>
                  <a:lnTo>
                    <a:pt x="2" y="136"/>
                  </a:lnTo>
                  <a:lnTo>
                    <a:pt x="0" y="100"/>
                  </a:lnTo>
                  <a:lnTo>
                    <a:pt x="3" y="72"/>
                  </a:lnTo>
                  <a:lnTo>
                    <a:pt x="8" y="46"/>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73" name="Freeform 29"/>
            <p:cNvSpPr>
              <a:spLocks/>
            </p:cNvSpPr>
            <p:nvPr/>
          </p:nvSpPr>
          <p:spPr bwMode="auto">
            <a:xfrm>
              <a:off x="8129588" y="1617663"/>
              <a:ext cx="157162" cy="330200"/>
            </a:xfrm>
            <a:custGeom>
              <a:avLst/>
              <a:gdLst/>
              <a:ahLst/>
              <a:cxnLst>
                <a:cxn ang="0">
                  <a:pos x="0" y="6"/>
                </a:cxn>
                <a:cxn ang="0">
                  <a:pos x="12" y="0"/>
                </a:cxn>
                <a:cxn ang="0">
                  <a:pos x="27" y="3"/>
                </a:cxn>
                <a:cxn ang="0">
                  <a:pos x="41" y="22"/>
                </a:cxn>
                <a:cxn ang="0">
                  <a:pos x="58" y="45"/>
                </a:cxn>
                <a:cxn ang="0">
                  <a:pos x="78" y="63"/>
                </a:cxn>
                <a:cxn ang="0">
                  <a:pos x="93" y="76"/>
                </a:cxn>
                <a:cxn ang="0">
                  <a:pos x="96" y="88"/>
                </a:cxn>
                <a:cxn ang="0">
                  <a:pos x="99" y="99"/>
                </a:cxn>
                <a:cxn ang="0">
                  <a:pos x="87" y="117"/>
                </a:cxn>
                <a:cxn ang="0">
                  <a:pos x="65" y="138"/>
                </a:cxn>
                <a:cxn ang="0">
                  <a:pos x="53" y="147"/>
                </a:cxn>
                <a:cxn ang="0">
                  <a:pos x="46" y="163"/>
                </a:cxn>
                <a:cxn ang="0">
                  <a:pos x="42" y="185"/>
                </a:cxn>
                <a:cxn ang="0">
                  <a:pos x="42" y="197"/>
                </a:cxn>
                <a:cxn ang="0">
                  <a:pos x="30" y="208"/>
                </a:cxn>
                <a:cxn ang="0">
                  <a:pos x="21" y="184"/>
                </a:cxn>
                <a:cxn ang="0">
                  <a:pos x="21" y="163"/>
                </a:cxn>
                <a:cxn ang="0">
                  <a:pos x="34" y="146"/>
                </a:cxn>
                <a:cxn ang="0">
                  <a:pos x="50" y="128"/>
                </a:cxn>
                <a:cxn ang="0">
                  <a:pos x="65" y="108"/>
                </a:cxn>
                <a:cxn ang="0">
                  <a:pos x="74" y="91"/>
                </a:cxn>
                <a:cxn ang="0">
                  <a:pos x="52" y="72"/>
                </a:cxn>
                <a:cxn ang="0">
                  <a:pos x="27" y="52"/>
                </a:cxn>
                <a:cxn ang="0">
                  <a:pos x="9" y="36"/>
                </a:cxn>
                <a:cxn ang="0">
                  <a:pos x="0" y="25"/>
                </a:cxn>
                <a:cxn ang="0">
                  <a:pos x="0" y="6"/>
                </a:cxn>
              </a:cxnLst>
              <a:rect l="0" t="0" r="r" b="b"/>
              <a:pathLst>
                <a:path w="99" h="208">
                  <a:moveTo>
                    <a:pt x="0" y="6"/>
                  </a:moveTo>
                  <a:lnTo>
                    <a:pt x="12" y="0"/>
                  </a:lnTo>
                  <a:lnTo>
                    <a:pt x="27" y="3"/>
                  </a:lnTo>
                  <a:lnTo>
                    <a:pt x="41" y="22"/>
                  </a:lnTo>
                  <a:lnTo>
                    <a:pt x="58" y="45"/>
                  </a:lnTo>
                  <a:lnTo>
                    <a:pt x="78" y="63"/>
                  </a:lnTo>
                  <a:lnTo>
                    <a:pt x="93" y="76"/>
                  </a:lnTo>
                  <a:lnTo>
                    <a:pt x="96" y="88"/>
                  </a:lnTo>
                  <a:lnTo>
                    <a:pt x="99" y="99"/>
                  </a:lnTo>
                  <a:lnTo>
                    <a:pt x="87" y="117"/>
                  </a:lnTo>
                  <a:lnTo>
                    <a:pt x="65" y="138"/>
                  </a:lnTo>
                  <a:lnTo>
                    <a:pt x="53" y="147"/>
                  </a:lnTo>
                  <a:lnTo>
                    <a:pt x="46" y="163"/>
                  </a:lnTo>
                  <a:lnTo>
                    <a:pt x="42" y="185"/>
                  </a:lnTo>
                  <a:lnTo>
                    <a:pt x="42" y="197"/>
                  </a:lnTo>
                  <a:lnTo>
                    <a:pt x="30" y="208"/>
                  </a:lnTo>
                  <a:lnTo>
                    <a:pt x="21" y="184"/>
                  </a:lnTo>
                  <a:lnTo>
                    <a:pt x="21" y="163"/>
                  </a:lnTo>
                  <a:lnTo>
                    <a:pt x="34" y="146"/>
                  </a:lnTo>
                  <a:lnTo>
                    <a:pt x="50" y="128"/>
                  </a:lnTo>
                  <a:lnTo>
                    <a:pt x="65" y="108"/>
                  </a:lnTo>
                  <a:lnTo>
                    <a:pt x="74" y="91"/>
                  </a:lnTo>
                  <a:lnTo>
                    <a:pt x="52" y="72"/>
                  </a:lnTo>
                  <a:lnTo>
                    <a:pt x="27" y="52"/>
                  </a:lnTo>
                  <a:lnTo>
                    <a:pt x="9" y="36"/>
                  </a:lnTo>
                  <a:lnTo>
                    <a:pt x="0" y="25"/>
                  </a:lnTo>
                  <a:lnTo>
                    <a:pt x="0" y="6"/>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74" name="Freeform 30"/>
            <p:cNvSpPr>
              <a:spLocks/>
            </p:cNvSpPr>
            <p:nvPr/>
          </p:nvSpPr>
          <p:spPr bwMode="auto">
            <a:xfrm>
              <a:off x="7951788" y="1625600"/>
              <a:ext cx="123825" cy="390525"/>
            </a:xfrm>
            <a:custGeom>
              <a:avLst/>
              <a:gdLst/>
              <a:ahLst/>
              <a:cxnLst>
                <a:cxn ang="0">
                  <a:pos x="41" y="27"/>
                </a:cxn>
                <a:cxn ang="0">
                  <a:pos x="57" y="9"/>
                </a:cxn>
                <a:cxn ang="0">
                  <a:pos x="70" y="0"/>
                </a:cxn>
                <a:cxn ang="0">
                  <a:pos x="78" y="15"/>
                </a:cxn>
                <a:cxn ang="0">
                  <a:pos x="73" y="42"/>
                </a:cxn>
                <a:cxn ang="0">
                  <a:pos x="57" y="55"/>
                </a:cxn>
                <a:cxn ang="0">
                  <a:pos x="41" y="75"/>
                </a:cxn>
                <a:cxn ang="0">
                  <a:pos x="34" y="105"/>
                </a:cxn>
                <a:cxn ang="0">
                  <a:pos x="34" y="142"/>
                </a:cxn>
                <a:cxn ang="0">
                  <a:pos x="31" y="179"/>
                </a:cxn>
                <a:cxn ang="0">
                  <a:pos x="28" y="197"/>
                </a:cxn>
                <a:cxn ang="0">
                  <a:pos x="18" y="207"/>
                </a:cxn>
                <a:cxn ang="0">
                  <a:pos x="16" y="228"/>
                </a:cxn>
                <a:cxn ang="0">
                  <a:pos x="22" y="242"/>
                </a:cxn>
                <a:cxn ang="0">
                  <a:pos x="11" y="246"/>
                </a:cxn>
                <a:cxn ang="0">
                  <a:pos x="2" y="239"/>
                </a:cxn>
                <a:cxn ang="0">
                  <a:pos x="0" y="217"/>
                </a:cxn>
                <a:cxn ang="0">
                  <a:pos x="3" y="201"/>
                </a:cxn>
                <a:cxn ang="0">
                  <a:pos x="13" y="179"/>
                </a:cxn>
                <a:cxn ang="0">
                  <a:pos x="19" y="155"/>
                </a:cxn>
                <a:cxn ang="0">
                  <a:pos x="16" y="123"/>
                </a:cxn>
                <a:cxn ang="0">
                  <a:pos x="19" y="91"/>
                </a:cxn>
                <a:cxn ang="0">
                  <a:pos x="25" y="61"/>
                </a:cxn>
                <a:cxn ang="0">
                  <a:pos x="34" y="42"/>
                </a:cxn>
                <a:cxn ang="0">
                  <a:pos x="41" y="27"/>
                </a:cxn>
              </a:cxnLst>
              <a:rect l="0" t="0" r="r" b="b"/>
              <a:pathLst>
                <a:path w="78" h="246">
                  <a:moveTo>
                    <a:pt x="41" y="27"/>
                  </a:moveTo>
                  <a:lnTo>
                    <a:pt x="57" y="9"/>
                  </a:lnTo>
                  <a:lnTo>
                    <a:pt x="70" y="0"/>
                  </a:lnTo>
                  <a:lnTo>
                    <a:pt x="78" y="15"/>
                  </a:lnTo>
                  <a:lnTo>
                    <a:pt x="73" y="42"/>
                  </a:lnTo>
                  <a:lnTo>
                    <a:pt x="57" y="55"/>
                  </a:lnTo>
                  <a:lnTo>
                    <a:pt x="41" y="75"/>
                  </a:lnTo>
                  <a:lnTo>
                    <a:pt x="34" y="105"/>
                  </a:lnTo>
                  <a:lnTo>
                    <a:pt x="34" y="142"/>
                  </a:lnTo>
                  <a:lnTo>
                    <a:pt x="31" y="179"/>
                  </a:lnTo>
                  <a:lnTo>
                    <a:pt x="28" y="197"/>
                  </a:lnTo>
                  <a:lnTo>
                    <a:pt x="18" y="207"/>
                  </a:lnTo>
                  <a:lnTo>
                    <a:pt x="16" y="228"/>
                  </a:lnTo>
                  <a:lnTo>
                    <a:pt x="22" y="242"/>
                  </a:lnTo>
                  <a:lnTo>
                    <a:pt x="11" y="246"/>
                  </a:lnTo>
                  <a:lnTo>
                    <a:pt x="2" y="239"/>
                  </a:lnTo>
                  <a:lnTo>
                    <a:pt x="0" y="217"/>
                  </a:lnTo>
                  <a:lnTo>
                    <a:pt x="3" y="201"/>
                  </a:lnTo>
                  <a:lnTo>
                    <a:pt x="13" y="179"/>
                  </a:lnTo>
                  <a:lnTo>
                    <a:pt x="19" y="155"/>
                  </a:lnTo>
                  <a:lnTo>
                    <a:pt x="16" y="123"/>
                  </a:lnTo>
                  <a:lnTo>
                    <a:pt x="19" y="91"/>
                  </a:lnTo>
                  <a:lnTo>
                    <a:pt x="25" y="61"/>
                  </a:lnTo>
                  <a:lnTo>
                    <a:pt x="34" y="42"/>
                  </a:lnTo>
                  <a:lnTo>
                    <a:pt x="41" y="27"/>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75" name="Freeform 31"/>
            <p:cNvSpPr>
              <a:spLocks/>
            </p:cNvSpPr>
            <p:nvPr/>
          </p:nvSpPr>
          <p:spPr bwMode="auto">
            <a:xfrm>
              <a:off x="8142288" y="1884363"/>
              <a:ext cx="263525" cy="392113"/>
            </a:xfrm>
            <a:custGeom>
              <a:avLst/>
              <a:gdLst/>
              <a:ahLst/>
              <a:cxnLst>
                <a:cxn ang="0">
                  <a:pos x="1" y="50"/>
                </a:cxn>
                <a:cxn ang="0">
                  <a:pos x="1" y="15"/>
                </a:cxn>
                <a:cxn ang="0">
                  <a:pos x="16" y="0"/>
                </a:cxn>
                <a:cxn ang="0">
                  <a:pos x="31" y="8"/>
                </a:cxn>
                <a:cxn ang="0">
                  <a:pos x="37" y="20"/>
                </a:cxn>
                <a:cxn ang="0">
                  <a:pos x="40" y="38"/>
                </a:cxn>
                <a:cxn ang="0">
                  <a:pos x="34" y="73"/>
                </a:cxn>
                <a:cxn ang="0">
                  <a:pos x="31" y="105"/>
                </a:cxn>
                <a:cxn ang="0">
                  <a:pos x="31" y="130"/>
                </a:cxn>
                <a:cxn ang="0">
                  <a:pos x="34" y="148"/>
                </a:cxn>
                <a:cxn ang="0">
                  <a:pos x="37" y="154"/>
                </a:cxn>
                <a:cxn ang="0">
                  <a:pos x="49" y="156"/>
                </a:cxn>
                <a:cxn ang="0">
                  <a:pos x="74" y="156"/>
                </a:cxn>
                <a:cxn ang="0">
                  <a:pos x="107" y="160"/>
                </a:cxn>
                <a:cxn ang="0">
                  <a:pos x="135" y="165"/>
                </a:cxn>
                <a:cxn ang="0">
                  <a:pos x="150" y="162"/>
                </a:cxn>
                <a:cxn ang="0">
                  <a:pos x="160" y="162"/>
                </a:cxn>
                <a:cxn ang="0">
                  <a:pos x="165" y="168"/>
                </a:cxn>
                <a:cxn ang="0">
                  <a:pos x="166" y="181"/>
                </a:cxn>
                <a:cxn ang="0">
                  <a:pos x="160" y="192"/>
                </a:cxn>
                <a:cxn ang="0">
                  <a:pos x="147" y="213"/>
                </a:cxn>
                <a:cxn ang="0">
                  <a:pos x="144" y="235"/>
                </a:cxn>
                <a:cxn ang="0">
                  <a:pos x="141" y="244"/>
                </a:cxn>
                <a:cxn ang="0">
                  <a:pos x="123" y="247"/>
                </a:cxn>
                <a:cxn ang="0">
                  <a:pos x="117" y="238"/>
                </a:cxn>
                <a:cxn ang="0">
                  <a:pos x="123" y="229"/>
                </a:cxn>
                <a:cxn ang="0">
                  <a:pos x="129" y="219"/>
                </a:cxn>
                <a:cxn ang="0">
                  <a:pos x="132" y="201"/>
                </a:cxn>
                <a:cxn ang="0">
                  <a:pos x="135" y="184"/>
                </a:cxn>
                <a:cxn ang="0">
                  <a:pos x="123" y="180"/>
                </a:cxn>
                <a:cxn ang="0">
                  <a:pos x="96" y="175"/>
                </a:cxn>
                <a:cxn ang="0">
                  <a:pos x="61" y="175"/>
                </a:cxn>
                <a:cxn ang="0">
                  <a:pos x="37" y="177"/>
                </a:cxn>
                <a:cxn ang="0">
                  <a:pos x="25" y="174"/>
                </a:cxn>
                <a:cxn ang="0">
                  <a:pos x="15" y="166"/>
                </a:cxn>
                <a:cxn ang="0">
                  <a:pos x="6" y="154"/>
                </a:cxn>
                <a:cxn ang="0">
                  <a:pos x="1" y="133"/>
                </a:cxn>
                <a:cxn ang="0">
                  <a:pos x="0" y="101"/>
                </a:cxn>
                <a:cxn ang="0">
                  <a:pos x="1" y="76"/>
                </a:cxn>
                <a:cxn ang="0">
                  <a:pos x="1" y="50"/>
                </a:cxn>
              </a:cxnLst>
              <a:rect l="0" t="0" r="r" b="b"/>
              <a:pathLst>
                <a:path w="166" h="247">
                  <a:moveTo>
                    <a:pt x="1" y="50"/>
                  </a:moveTo>
                  <a:lnTo>
                    <a:pt x="1" y="15"/>
                  </a:lnTo>
                  <a:lnTo>
                    <a:pt x="16" y="0"/>
                  </a:lnTo>
                  <a:lnTo>
                    <a:pt x="31" y="8"/>
                  </a:lnTo>
                  <a:lnTo>
                    <a:pt x="37" y="20"/>
                  </a:lnTo>
                  <a:lnTo>
                    <a:pt x="40" y="38"/>
                  </a:lnTo>
                  <a:lnTo>
                    <a:pt x="34" y="73"/>
                  </a:lnTo>
                  <a:lnTo>
                    <a:pt x="31" y="105"/>
                  </a:lnTo>
                  <a:lnTo>
                    <a:pt x="31" y="130"/>
                  </a:lnTo>
                  <a:lnTo>
                    <a:pt x="34" y="148"/>
                  </a:lnTo>
                  <a:lnTo>
                    <a:pt x="37" y="154"/>
                  </a:lnTo>
                  <a:lnTo>
                    <a:pt x="49" y="156"/>
                  </a:lnTo>
                  <a:lnTo>
                    <a:pt x="74" y="156"/>
                  </a:lnTo>
                  <a:lnTo>
                    <a:pt x="107" y="160"/>
                  </a:lnTo>
                  <a:lnTo>
                    <a:pt x="135" y="165"/>
                  </a:lnTo>
                  <a:lnTo>
                    <a:pt x="150" y="162"/>
                  </a:lnTo>
                  <a:lnTo>
                    <a:pt x="160" y="162"/>
                  </a:lnTo>
                  <a:lnTo>
                    <a:pt x="165" y="168"/>
                  </a:lnTo>
                  <a:lnTo>
                    <a:pt x="166" y="181"/>
                  </a:lnTo>
                  <a:lnTo>
                    <a:pt x="160" y="192"/>
                  </a:lnTo>
                  <a:lnTo>
                    <a:pt x="147" y="213"/>
                  </a:lnTo>
                  <a:lnTo>
                    <a:pt x="144" y="235"/>
                  </a:lnTo>
                  <a:lnTo>
                    <a:pt x="141" y="244"/>
                  </a:lnTo>
                  <a:lnTo>
                    <a:pt x="123" y="247"/>
                  </a:lnTo>
                  <a:lnTo>
                    <a:pt x="117" y="238"/>
                  </a:lnTo>
                  <a:lnTo>
                    <a:pt x="123" y="229"/>
                  </a:lnTo>
                  <a:lnTo>
                    <a:pt x="129" y="219"/>
                  </a:lnTo>
                  <a:lnTo>
                    <a:pt x="132" y="201"/>
                  </a:lnTo>
                  <a:lnTo>
                    <a:pt x="135" y="184"/>
                  </a:lnTo>
                  <a:lnTo>
                    <a:pt x="123" y="180"/>
                  </a:lnTo>
                  <a:lnTo>
                    <a:pt x="96" y="175"/>
                  </a:lnTo>
                  <a:lnTo>
                    <a:pt x="61" y="175"/>
                  </a:lnTo>
                  <a:lnTo>
                    <a:pt x="37" y="177"/>
                  </a:lnTo>
                  <a:lnTo>
                    <a:pt x="25" y="174"/>
                  </a:lnTo>
                  <a:lnTo>
                    <a:pt x="15" y="166"/>
                  </a:lnTo>
                  <a:lnTo>
                    <a:pt x="6" y="154"/>
                  </a:lnTo>
                  <a:lnTo>
                    <a:pt x="1" y="133"/>
                  </a:lnTo>
                  <a:lnTo>
                    <a:pt x="0" y="101"/>
                  </a:lnTo>
                  <a:lnTo>
                    <a:pt x="1" y="76"/>
                  </a:lnTo>
                  <a:lnTo>
                    <a:pt x="1" y="50"/>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76" name="Freeform 32"/>
            <p:cNvSpPr>
              <a:spLocks/>
            </p:cNvSpPr>
            <p:nvPr/>
          </p:nvSpPr>
          <p:spPr bwMode="auto">
            <a:xfrm>
              <a:off x="8058150" y="1900238"/>
              <a:ext cx="149225" cy="498475"/>
            </a:xfrm>
            <a:custGeom>
              <a:avLst/>
              <a:gdLst/>
              <a:ahLst/>
              <a:cxnLst>
                <a:cxn ang="0">
                  <a:pos x="12" y="67"/>
                </a:cxn>
                <a:cxn ang="0">
                  <a:pos x="12" y="22"/>
                </a:cxn>
                <a:cxn ang="0">
                  <a:pos x="22" y="0"/>
                </a:cxn>
                <a:cxn ang="0">
                  <a:pos x="50" y="0"/>
                </a:cxn>
                <a:cxn ang="0">
                  <a:pos x="60" y="36"/>
                </a:cxn>
                <a:cxn ang="0">
                  <a:pos x="51" y="96"/>
                </a:cxn>
                <a:cxn ang="0">
                  <a:pos x="48" y="141"/>
                </a:cxn>
                <a:cxn ang="0">
                  <a:pos x="53" y="174"/>
                </a:cxn>
                <a:cxn ang="0">
                  <a:pos x="60" y="198"/>
                </a:cxn>
                <a:cxn ang="0">
                  <a:pos x="75" y="231"/>
                </a:cxn>
                <a:cxn ang="0">
                  <a:pos x="81" y="255"/>
                </a:cxn>
                <a:cxn ang="0">
                  <a:pos x="92" y="267"/>
                </a:cxn>
                <a:cxn ang="0">
                  <a:pos x="94" y="282"/>
                </a:cxn>
                <a:cxn ang="0">
                  <a:pos x="79" y="285"/>
                </a:cxn>
                <a:cxn ang="0">
                  <a:pos x="56" y="294"/>
                </a:cxn>
                <a:cxn ang="0">
                  <a:pos x="35" y="309"/>
                </a:cxn>
                <a:cxn ang="0">
                  <a:pos x="21" y="314"/>
                </a:cxn>
                <a:cxn ang="0">
                  <a:pos x="3" y="303"/>
                </a:cxn>
                <a:cxn ang="0">
                  <a:pos x="0" y="293"/>
                </a:cxn>
                <a:cxn ang="0">
                  <a:pos x="15" y="287"/>
                </a:cxn>
                <a:cxn ang="0">
                  <a:pos x="47" y="279"/>
                </a:cxn>
                <a:cxn ang="0">
                  <a:pos x="63" y="267"/>
                </a:cxn>
                <a:cxn ang="0">
                  <a:pos x="66" y="252"/>
                </a:cxn>
                <a:cxn ang="0">
                  <a:pos x="53" y="234"/>
                </a:cxn>
                <a:cxn ang="0">
                  <a:pos x="35" y="195"/>
                </a:cxn>
                <a:cxn ang="0">
                  <a:pos x="28" y="171"/>
                </a:cxn>
                <a:cxn ang="0">
                  <a:pos x="19" y="144"/>
                </a:cxn>
                <a:cxn ang="0">
                  <a:pos x="13" y="108"/>
                </a:cxn>
                <a:cxn ang="0">
                  <a:pos x="12" y="67"/>
                </a:cxn>
              </a:cxnLst>
              <a:rect l="0" t="0" r="r" b="b"/>
              <a:pathLst>
                <a:path w="94" h="314">
                  <a:moveTo>
                    <a:pt x="12" y="67"/>
                  </a:moveTo>
                  <a:lnTo>
                    <a:pt x="12" y="22"/>
                  </a:lnTo>
                  <a:lnTo>
                    <a:pt x="22" y="0"/>
                  </a:lnTo>
                  <a:lnTo>
                    <a:pt x="50" y="0"/>
                  </a:lnTo>
                  <a:lnTo>
                    <a:pt x="60" y="36"/>
                  </a:lnTo>
                  <a:lnTo>
                    <a:pt x="51" y="96"/>
                  </a:lnTo>
                  <a:lnTo>
                    <a:pt x="48" y="141"/>
                  </a:lnTo>
                  <a:lnTo>
                    <a:pt x="53" y="174"/>
                  </a:lnTo>
                  <a:lnTo>
                    <a:pt x="60" y="198"/>
                  </a:lnTo>
                  <a:lnTo>
                    <a:pt x="75" y="231"/>
                  </a:lnTo>
                  <a:lnTo>
                    <a:pt x="81" y="255"/>
                  </a:lnTo>
                  <a:lnTo>
                    <a:pt x="92" y="267"/>
                  </a:lnTo>
                  <a:lnTo>
                    <a:pt x="94" y="282"/>
                  </a:lnTo>
                  <a:lnTo>
                    <a:pt x="79" y="285"/>
                  </a:lnTo>
                  <a:lnTo>
                    <a:pt x="56" y="294"/>
                  </a:lnTo>
                  <a:lnTo>
                    <a:pt x="35" y="309"/>
                  </a:lnTo>
                  <a:lnTo>
                    <a:pt x="21" y="314"/>
                  </a:lnTo>
                  <a:lnTo>
                    <a:pt x="3" y="303"/>
                  </a:lnTo>
                  <a:lnTo>
                    <a:pt x="0" y="293"/>
                  </a:lnTo>
                  <a:lnTo>
                    <a:pt x="15" y="287"/>
                  </a:lnTo>
                  <a:lnTo>
                    <a:pt x="47" y="279"/>
                  </a:lnTo>
                  <a:lnTo>
                    <a:pt x="63" y="267"/>
                  </a:lnTo>
                  <a:lnTo>
                    <a:pt x="66" y="252"/>
                  </a:lnTo>
                  <a:lnTo>
                    <a:pt x="53" y="234"/>
                  </a:lnTo>
                  <a:lnTo>
                    <a:pt x="35" y="195"/>
                  </a:lnTo>
                  <a:lnTo>
                    <a:pt x="28" y="171"/>
                  </a:lnTo>
                  <a:lnTo>
                    <a:pt x="19" y="144"/>
                  </a:lnTo>
                  <a:lnTo>
                    <a:pt x="13" y="108"/>
                  </a:lnTo>
                  <a:lnTo>
                    <a:pt x="12" y="67"/>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pPr>
              <a:defRPr/>
            </a:pPr>
            <a:r>
              <a:rPr lang="en-US" dirty="0" smtClean="0"/>
              <a:t>3 June 2016</a:t>
            </a:r>
            <a:endParaRPr lang="en-GB" dirty="0"/>
          </a:p>
        </p:txBody>
      </p:sp>
      <p:sp>
        <p:nvSpPr>
          <p:cNvPr id="3" name="Pladsholder til slidenummer 2"/>
          <p:cNvSpPr>
            <a:spLocks noGrp="1"/>
          </p:cNvSpPr>
          <p:nvPr>
            <p:ph type="sldNum" sz="quarter" idx="12"/>
          </p:nvPr>
        </p:nvSpPr>
        <p:spPr/>
        <p:txBody>
          <a:bodyPr/>
          <a:lstStyle/>
          <a:p>
            <a:pPr>
              <a:defRPr/>
            </a:pPr>
            <a:fld id="{C7398079-F33D-41F5-9C34-6A64457217A3}" type="slidenum">
              <a:rPr lang="en-GB" smtClean="0"/>
              <a:pPr>
                <a:defRPr/>
              </a:pPr>
              <a:t>9</a:t>
            </a:fld>
            <a:endParaRPr lang="en-GB" dirty="0"/>
          </a:p>
        </p:txBody>
      </p:sp>
      <p:sp>
        <p:nvSpPr>
          <p:cNvPr id="4" name="Tekstfelt 3"/>
          <p:cNvSpPr txBox="1"/>
          <p:nvPr/>
        </p:nvSpPr>
        <p:spPr>
          <a:xfrm>
            <a:off x="874073" y="3396343"/>
            <a:ext cx="7938392" cy="1200329"/>
          </a:xfrm>
          <a:prstGeom prst="rect">
            <a:avLst/>
          </a:prstGeom>
          <a:noFill/>
        </p:spPr>
        <p:txBody>
          <a:bodyPr wrap="none" rtlCol="0">
            <a:spAutoFit/>
          </a:bodyPr>
          <a:lstStyle/>
          <a:p>
            <a:pPr algn="ctr"/>
            <a:r>
              <a:rPr lang="en-GB" sz="7200" dirty="0" smtClean="0"/>
              <a:t>The rule of law</a:t>
            </a:r>
            <a:endParaRPr lang="en-GB" sz="7200" dirty="0"/>
          </a:p>
        </p:txBody>
      </p:sp>
      <p:grpSp>
        <p:nvGrpSpPr>
          <p:cNvPr id="5" name="Gruppe 4"/>
          <p:cNvGrpSpPr>
            <a:grpSpLocks noChangeAspect="1"/>
          </p:cNvGrpSpPr>
          <p:nvPr/>
        </p:nvGrpSpPr>
        <p:grpSpPr>
          <a:xfrm>
            <a:off x="3578882" y="1127014"/>
            <a:ext cx="2528774" cy="2099308"/>
            <a:chOff x="8532809" y="517412"/>
            <a:chExt cx="1264387" cy="1049654"/>
          </a:xfrm>
        </p:grpSpPr>
        <p:pic>
          <p:nvPicPr>
            <p:cNvPr id="6" name="Picture 2" descr="C:\Dokumenter\Billeder\Billeder diverse\Jura.jpg"/>
            <p:cNvPicPr>
              <a:picLocks noChangeAspect="1" noChangeArrowheads="1"/>
            </p:cNvPicPr>
            <p:nvPr/>
          </p:nvPicPr>
          <p:blipFill>
            <a:blip r:embed="rId2" cstate="print"/>
            <a:srcRect/>
            <a:stretch>
              <a:fillRect/>
            </a:stretch>
          </p:blipFill>
          <p:spPr bwMode="auto">
            <a:xfrm>
              <a:off x="9085678" y="566054"/>
              <a:ext cx="711518" cy="782955"/>
            </a:xfrm>
            <a:prstGeom prst="rect">
              <a:avLst/>
            </a:prstGeom>
            <a:noFill/>
          </p:spPr>
        </p:pic>
        <p:grpSp>
          <p:nvGrpSpPr>
            <p:cNvPr id="7" name="Gruppe 6"/>
            <p:cNvGrpSpPr>
              <a:grpSpLocks noChangeAspect="1"/>
            </p:cNvGrpSpPr>
            <p:nvPr/>
          </p:nvGrpSpPr>
          <p:grpSpPr>
            <a:xfrm>
              <a:off x="8532809" y="517412"/>
              <a:ext cx="530168" cy="1049654"/>
              <a:chOff x="4773612" y="1591471"/>
              <a:chExt cx="662710" cy="1312067"/>
            </a:xfrm>
          </p:grpSpPr>
          <p:sp>
            <p:nvSpPr>
              <p:cNvPr id="8" name="Freeform 21"/>
              <p:cNvSpPr>
                <a:spLocks noChangeAspect="1"/>
              </p:cNvSpPr>
              <p:nvPr/>
            </p:nvSpPr>
            <p:spPr bwMode="auto">
              <a:xfrm rot="-1320000" flipH="1">
                <a:off x="4991821" y="1627186"/>
                <a:ext cx="373063" cy="260350"/>
              </a:xfrm>
              <a:custGeom>
                <a:avLst/>
                <a:gdLst/>
                <a:ahLst/>
                <a:cxnLst>
                  <a:cxn ang="0">
                    <a:pos x="60" y="2"/>
                  </a:cxn>
                  <a:cxn ang="0">
                    <a:pos x="88" y="0"/>
                  </a:cxn>
                  <a:cxn ang="0">
                    <a:pos x="110" y="3"/>
                  </a:cxn>
                  <a:cxn ang="0">
                    <a:pos x="130" y="16"/>
                  </a:cxn>
                  <a:cxn ang="0">
                    <a:pos x="144" y="27"/>
                  </a:cxn>
                  <a:cxn ang="0">
                    <a:pos x="161" y="46"/>
                  </a:cxn>
                  <a:cxn ang="0">
                    <a:pos x="176" y="41"/>
                  </a:cxn>
                  <a:cxn ang="0">
                    <a:pos x="193" y="29"/>
                  </a:cxn>
                  <a:cxn ang="0">
                    <a:pos x="203" y="16"/>
                  </a:cxn>
                  <a:cxn ang="0">
                    <a:pos x="211" y="6"/>
                  </a:cxn>
                  <a:cxn ang="0">
                    <a:pos x="222" y="6"/>
                  </a:cxn>
                  <a:cxn ang="0">
                    <a:pos x="235" y="17"/>
                  </a:cxn>
                  <a:cxn ang="0">
                    <a:pos x="230" y="38"/>
                  </a:cxn>
                  <a:cxn ang="0">
                    <a:pos x="222" y="49"/>
                  </a:cxn>
                  <a:cxn ang="0">
                    <a:pos x="198" y="57"/>
                  </a:cxn>
                  <a:cxn ang="0">
                    <a:pos x="179" y="68"/>
                  </a:cxn>
                  <a:cxn ang="0">
                    <a:pos x="174" y="73"/>
                  </a:cxn>
                  <a:cxn ang="0">
                    <a:pos x="176" y="98"/>
                  </a:cxn>
                  <a:cxn ang="0">
                    <a:pos x="174" y="119"/>
                  </a:cxn>
                  <a:cxn ang="0">
                    <a:pos x="170" y="139"/>
                  </a:cxn>
                  <a:cxn ang="0">
                    <a:pos x="157" y="153"/>
                  </a:cxn>
                  <a:cxn ang="0">
                    <a:pos x="130" y="162"/>
                  </a:cxn>
                  <a:cxn ang="0">
                    <a:pos x="106" y="164"/>
                  </a:cxn>
                  <a:cxn ang="0">
                    <a:pos x="78" y="164"/>
                  </a:cxn>
                  <a:cxn ang="0">
                    <a:pos x="57" y="157"/>
                  </a:cxn>
                  <a:cxn ang="0">
                    <a:pos x="38" y="141"/>
                  </a:cxn>
                  <a:cxn ang="0">
                    <a:pos x="24" y="124"/>
                  </a:cxn>
                  <a:cxn ang="0">
                    <a:pos x="6" y="101"/>
                  </a:cxn>
                  <a:cxn ang="0">
                    <a:pos x="0" y="78"/>
                  </a:cxn>
                  <a:cxn ang="0">
                    <a:pos x="0" y="52"/>
                  </a:cxn>
                  <a:cxn ang="0">
                    <a:pos x="8" y="34"/>
                  </a:cxn>
                  <a:cxn ang="0">
                    <a:pos x="20" y="14"/>
                  </a:cxn>
                  <a:cxn ang="0">
                    <a:pos x="35" y="2"/>
                  </a:cxn>
                  <a:cxn ang="0">
                    <a:pos x="52" y="1"/>
                  </a:cxn>
                  <a:cxn ang="0">
                    <a:pos x="60" y="2"/>
                  </a:cxn>
                </a:cxnLst>
                <a:rect l="0" t="0" r="r" b="b"/>
                <a:pathLst>
                  <a:path w="235" h="164">
                    <a:moveTo>
                      <a:pt x="60" y="2"/>
                    </a:moveTo>
                    <a:lnTo>
                      <a:pt x="88" y="0"/>
                    </a:lnTo>
                    <a:lnTo>
                      <a:pt x="110" y="3"/>
                    </a:lnTo>
                    <a:lnTo>
                      <a:pt x="130" y="16"/>
                    </a:lnTo>
                    <a:lnTo>
                      <a:pt x="144" y="27"/>
                    </a:lnTo>
                    <a:lnTo>
                      <a:pt x="161" y="46"/>
                    </a:lnTo>
                    <a:lnTo>
                      <a:pt x="176" y="41"/>
                    </a:lnTo>
                    <a:lnTo>
                      <a:pt x="193" y="29"/>
                    </a:lnTo>
                    <a:lnTo>
                      <a:pt x="203" y="16"/>
                    </a:lnTo>
                    <a:lnTo>
                      <a:pt x="211" y="6"/>
                    </a:lnTo>
                    <a:lnTo>
                      <a:pt x="222" y="6"/>
                    </a:lnTo>
                    <a:lnTo>
                      <a:pt x="235" y="17"/>
                    </a:lnTo>
                    <a:lnTo>
                      <a:pt x="230" y="38"/>
                    </a:lnTo>
                    <a:lnTo>
                      <a:pt x="222" y="49"/>
                    </a:lnTo>
                    <a:lnTo>
                      <a:pt x="198" y="57"/>
                    </a:lnTo>
                    <a:lnTo>
                      <a:pt x="179" y="68"/>
                    </a:lnTo>
                    <a:lnTo>
                      <a:pt x="174" y="73"/>
                    </a:lnTo>
                    <a:lnTo>
                      <a:pt x="176" y="98"/>
                    </a:lnTo>
                    <a:lnTo>
                      <a:pt x="174" y="119"/>
                    </a:lnTo>
                    <a:lnTo>
                      <a:pt x="170" y="139"/>
                    </a:lnTo>
                    <a:lnTo>
                      <a:pt x="157" y="153"/>
                    </a:lnTo>
                    <a:lnTo>
                      <a:pt x="130" y="162"/>
                    </a:lnTo>
                    <a:lnTo>
                      <a:pt x="106" y="164"/>
                    </a:lnTo>
                    <a:lnTo>
                      <a:pt x="78" y="164"/>
                    </a:lnTo>
                    <a:lnTo>
                      <a:pt x="57" y="157"/>
                    </a:lnTo>
                    <a:lnTo>
                      <a:pt x="38" y="141"/>
                    </a:lnTo>
                    <a:lnTo>
                      <a:pt x="24" y="124"/>
                    </a:lnTo>
                    <a:lnTo>
                      <a:pt x="6" y="101"/>
                    </a:lnTo>
                    <a:lnTo>
                      <a:pt x="0" y="78"/>
                    </a:lnTo>
                    <a:lnTo>
                      <a:pt x="0" y="52"/>
                    </a:lnTo>
                    <a:lnTo>
                      <a:pt x="8" y="34"/>
                    </a:lnTo>
                    <a:lnTo>
                      <a:pt x="20" y="14"/>
                    </a:lnTo>
                    <a:lnTo>
                      <a:pt x="35" y="2"/>
                    </a:lnTo>
                    <a:lnTo>
                      <a:pt x="52" y="1"/>
                    </a:lnTo>
                    <a:lnTo>
                      <a:pt x="60"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Freeform 22"/>
              <p:cNvSpPr>
                <a:spLocks/>
              </p:cNvSpPr>
              <p:nvPr/>
            </p:nvSpPr>
            <p:spPr bwMode="auto">
              <a:xfrm flipH="1">
                <a:off x="5199784" y="1605758"/>
                <a:ext cx="228600" cy="300038"/>
              </a:xfrm>
              <a:custGeom>
                <a:avLst/>
                <a:gdLst/>
                <a:ahLst/>
                <a:cxnLst>
                  <a:cxn ang="0">
                    <a:pos x="5" y="128"/>
                  </a:cxn>
                  <a:cxn ang="0">
                    <a:pos x="2" y="89"/>
                  </a:cxn>
                  <a:cxn ang="0">
                    <a:pos x="14" y="61"/>
                  </a:cxn>
                  <a:cxn ang="0">
                    <a:pos x="21" y="44"/>
                  </a:cxn>
                  <a:cxn ang="0">
                    <a:pos x="40" y="26"/>
                  </a:cxn>
                  <a:cxn ang="0">
                    <a:pos x="62" y="8"/>
                  </a:cxn>
                  <a:cxn ang="0">
                    <a:pos x="79" y="1"/>
                  </a:cxn>
                  <a:cxn ang="0">
                    <a:pos x="104" y="0"/>
                  </a:cxn>
                  <a:cxn ang="0">
                    <a:pos x="120" y="1"/>
                  </a:cxn>
                  <a:cxn ang="0">
                    <a:pos x="105" y="26"/>
                  </a:cxn>
                  <a:cxn ang="0">
                    <a:pos x="101" y="57"/>
                  </a:cxn>
                  <a:cxn ang="0">
                    <a:pos x="101" y="84"/>
                  </a:cxn>
                  <a:cxn ang="0">
                    <a:pos x="108" y="109"/>
                  </a:cxn>
                  <a:cxn ang="0">
                    <a:pos x="118" y="130"/>
                  </a:cxn>
                  <a:cxn ang="0">
                    <a:pos x="133" y="141"/>
                  </a:cxn>
                  <a:cxn ang="0">
                    <a:pos x="144" y="155"/>
                  </a:cxn>
                  <a:cxn ang="0">
                    <a:pos x="140" y="173"/>
                  </a:cxn>
                  <a:cxn ang="0">
                    <a:pos x="128" y="185"/>
                  </a:cxn>
                  <a:cxn ang="0">
                    <a:pos x="118" y="189"/>
                  </a:cxn>
                  <a:cxn ang="0">
                    <a:pos x="51" y="185"/>
                  </a:cxn>
                  <a:cxn ang="0">
                    <a:pos x="25" y="180"/>
                  </a:cxn>
                  <a:cxn ang="0">
                    <a:pos x="10" y="171"/>
                  </a:cxn>
                  <a:cxn ang="0">
                    <a:pos x="0" y="155"/>
                  </a:cxn>
                  <a:cxn ang="0">
                    <a:pos x="0" y="139"/>
                  </a:cxn>
                  <a:cxn ang="0">
                    <a:pos x="5" y="128"/>
                  </a:cxn>
                </a:cxnLst>
                <a:rect l="0" t="0" r="r" b="b"/>
                <a:pathLst>
                  <a:path w="144" h="189">
                    <a:moveTo>
                      <a:pt x="5" y="128"/>
                    </a:moveTo>
                    <a:lnTo>
                      <a:pt x="2" y="89"/>
                    </a:lnTo>
                    <a:lnTo>
                      <a:pt x="14" y="61"/>
                    </a:lnTo>
                    <a:lnTo>
                      <a:pt x="21" y="44"/>
                    </a:lnTo>
                    <a:lnTo>
                      <a:pt x="40" y="26"/>
                    </a:lnTo>
                    <a:lnTo>
                      <a:pt x="62" y="8"/>
                    </a:lnTo>
                    <a:lnTo>
                      <a:pt x="79" y="1"/>
                    </a:lnTo>
                    <a:lnTo>
                      <a:pt x="104" y="0"/>
                    </a:lnTo>
                    <a:lnTo>
                      <a:pt x="120" y="1"/>
                    </a:lnTo>
                    <a:lnTo>
                      <a:pt x="105" y="26"/>
                    </a:lnTo>
                    <a:lnTo>
                      <a:pt x="101" y="57"/>
                    </a:lnTo>
                    <a:lnTo>
                      <a:pt x="101" y="84"/>
                    </a:lnTo>
                    <a:lnTo>
                      <a:pt x="108" y="109"/>
                    </a:lnTo>
                    <a:lnTo>
                      <a:pt x="118" y="130"/>
                    </a:lnTo>
                    <a:lnTo>
                      <a:pt x="133" y="141"/>
                    </a:lnTo>
                    <a:lnTo>
                      <a:pt x="144" y="155"/>
                    </a:lnTo>
                    <a:lnTo>
                      <a:pt x="140" y="173"/>
                    </a:lnTo>
                    <a:lnTo>
                      <a:pt x="128" y="185"/>
                    </a:lnTo>
                    <a:lnTo>
                      <a:pt x="118" y="189"/>
                    </a:lnTo>
                    <a:lnTo>
                      <a:pt x="51" y="185"/>
                    </a:lnTo>
                    <a:lnTo>
                      <a:pt x="25" y="180"/>
                    </a:lnTo>
                    <a:lnTo>
                      <a:pt x="10" y="171"/>
                    </a:lnTo>
                    <a:lnTo>
                      <a:pt x="0" y="155"/>
                    </a:lnTo>
                    <a:lnTo>
                      <a:pt x="0" y="139"/>
                    </a:lnTo>
                    <a:lnTo>
                      <a:pt x="5" y="128"/>
                    </a:lnTo>
                    <a:close/>
                  </a:path>
                </a:pathLst>
              </a:custGeom>
              <a:solidFill>
                <a:srgbClr val="EAEAEA"/>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 name="Freeform 24"/>
              <p:cNvSpPr>
                <a:spLocks/>
              </p:cNvSpPr>
              <p:nvPr/>
            </p:nvSpPr>
            <p:spPr bwMode="auto">
              <a:xfrm flipH="1">
                <a:off x="4960071" y="1890713"/>
                <a:ext cx="266700" cy="454025"/>
              </a:xfrm>
              <a:custGeom>
                <a:avLst/>
                <a:gdLst/>
                <a:ahLst/>
                <a:cxnLst>
                  <a:cxn ang="0">
                    <a:pos x="19" y="13"/>
                  </a:cxn>
                  <a:cxn ang="0">
                    <a:pos x="34" y="5"/>
                  </a:cxn>
                  <a:cxn ang="0">
                    <a:pos x="49" y="0"/>
                  </a:cxn>
                  <a:cxn ang="0">
                    <a:pos x="78" y="0"/>
                  </a:cxn>
                  <a:cxn ang="0">
                    <a:pos x="105" y="5"/>
                  </a:cxn>
                  <a:cxn ang="0">
                    <a:pos x="131" y="29"/>
                  </a:cxn>
                  <a:cxn ang="0">
                    <a:pos x="145" y="53"/>
                  </a:cxn>
                  <a:cxn ang="0">
                    <a:pos x="159" y="83"/>
                  </a:cxn>
                  <a:cxn ang="0">
                    <a:pos x="164" y="113"/>
                  </a:cxn>
                  <a:cxn ang="0">
                    <a:pos x="168" y="143"/>
                  </a:cxn>
                  <a:cxn ang="0">
                    <a:pos x="164" y="175"/>
                  </a:cxn>
                  <a:cxn ang="0">
                    <a:pos x="159" y="202"/>
                  </a:cxn>
                  <a:cxn ang="0">
                    <a:pos x="150" y="229"/>
                  </a:cxn>
                  <a:cxn ang="0">
                    <a:pos x="139" y="252"/>
                  </a:cxn>
                  <a:cxn ang="0">
                    <a:pos x="119" y="273"/>
                  </a:cxn>
                  <a:cxn ang="0">
                    <a:pos x="97" y="280"/>
                  </a:cxn>
                  <a:cxn ang="0">
                    <a:pos x="76" y="284"/>
                  </a:cxn>
                  <a:cxn ang="0">
                    <a:pos x="51" y="286"/>
                  </a:cxn>
                  <a:cxn ang="0">
                    <a:pos x="29" y="274"/>
                  </a:cxn>
                  <a:cxn ang="0">
                    <a:pos x="14" y="255"/>
                  </a:cxn>
                  <a:cxn ang="0">
                    <a:pos x="6" y="234"/>
                  </a:cxn>
                  <a:cxn ang="0">
                    <a:pos x="6" y="210"/>
                  </a:cxn>
                  <a:cxn ang="0">
                    <a:pos x="9" y="191"/>
                  </a:cxn>
                  <a:cxn ang="0">
                    <a:pos x="19" y="178"/>
                  </a:cxn>
                  <a:cxn ang="0">
                    <a:pos x="27" y="163"/>
                  </a:cxn>
                  <a:cxn ang="0">
                    <a:pos x="29" y="148"/>
                  </a:cxn>
                  <a:cxn ang="0">
                    <a:pos x="29" y="134"/>
                  </a:cxn>
                  <a:cxn ang="0">
                    <a:pos x="27" y="118"/>
                  </a:cxn>
                  <a:cxn ang="0">
                    <a:pos x="19" y="102"/>
                  </a:cxn>
                  <a:cxn ang="0">
                    <a:pos x="8" y="88"/>
                  </a:cxn>
                  <a:cxn ang="0">
                    <a:pos x="1" y="74"/>
                  </a:cxn>
                  <a:cxn ang="0">
                    <a:pos x="0" y="58"/>
                  </a:cxn>
                  <a:cxn ang="0">
                    <a:pos x="0" y="40"/>
                  </a:cxn>
                  <a:cxn ang="0">
                    <a:pos x="6" y="24"/>
                  </a:cxn>
                  <a:cxn ang="0">
                    <a:pos x="19" y="13"/>
                  </a:cxn>
                </a:cxnLst>
                <a:rect l="0" t="0" r="r" b="b"/>
                <a:pathLst>
                  <a:path w="168" h="286">
                    <a:moveTo>
                      <a:pt x="19" y="13"/>
                    </a:moveTo>
                    <a:lnTo>
                      <a:pt x="34" y="5"/>
                    </a:lnTo>
                    <a:lnTo>
                      <a:pt x="49" y="0"/>
                    </a:lnTo>
                    <a:lnTo>
                      <a:pt x="78" y="0"/>
                    </a:lnTo>
                    <a:lnTo>
                      <a:pt x="105" y="5"/>
                    </a:lnTo>
                    <a:lnTo>
                      <a:pt x="131" y="29"/>
                    </a:lnTo>
                    <a:lnTo>
                      <a:pt x="145" y="53"/>
                    </a:lnTo>
                    <a:lnTo>
                      <a:pt x="159" y="83"/>
                    </a:lnTo>
                    <a:lnTo>
                      <a:pt x="164" y="113"/>
                    </a:lnTo>
                    <a:lnTo>
                      <a:pt x="168" y="143"/>
                    </a:lnTo>
                    <a:lnTo>
                      <a:pt x="164" y="175"/>
                    </a:lnTo>
                    <a:lnTo>
                      <a:pt x="159" y="202"/>
                    </a:lnTo>
                    <a:lnTo>
                      <a:pt x="150" y="229"/>
                    </a:lnTo>
                    <a:lnTo>
                      <a:pt x="139" y="252"/>
                    </a:lnTo>
                    <a:lnTo>
                      <a:pt x="119" y="273"/>
                    </a:lnTo>
                    <a:lnTo>
                      <a:pt x="97" y="280"/>
                    </a:lnTo>
                    <a:lnTo>
                      <a:pt x="76" y="284"/>
                    </a:lnTo>
                    <a:lnTo>
                      <a:pt x="51" y="286"/>
                    </a:lnTo>
                    <a:lnTo>
                      <a:pt x="29" y="274"/>
                    </a:lnTo>
                    <a:lnTo>
                      <a:pt x="14" y="255"/>
                    </a:lnTo>
                    <a:lnTo>
                      <a:pt x="6" y="234"/>
                    </a:lnTo>
                    <a:lnTo>
                      <a:pt x="6" y="210"/>
                    </a:lnTo>
                    <a:lnTo>
                      <a:pt x="9" y="191"/>
                    </a:lnTo>
                    <a:lnTo>
                      <a:pt x="19" y="178"/>
                    </a:lnTo>
                    <a:lnTo>
                      <a:pt x="27" y="163"/>
                    </a:lnTo>
                    <a:lnTo>
                      <a:pt x="29" y="148"/>
                    </a:lnTo>
                    <a:lnTo>
                      <a:pt x="29" y="134"/>
                    </a:lnTo>
                    <a:lnTo>
                      <a:pt x="27" y="118"/>
                    </a:lnTo>
                    <a:lnTo>
                      <a:pt x="19" y="102"/>
                    </a:lnTo>
                    <a:lnTo>
                      <a:pt x="8" y="88"/>
                    </a:lnTo>
                    <a:lnTo>
                      <a:pt x="1" y="74"/>
                    </a:lnTo>
                    <a:lnTo>
                      <a:pt x="0" y="58"/>
                    </a:lnTo>
                    <a:lnTo>
                      <a:pt x="0" y="40"/>
                    </a:lnTo>
                    <a:lnTo>
                      <a:pt x="6" y="24"/>
                    </a:lnTo>
                    <a:lnTo>
                      <a:pt x="19"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Freeform 26"/>
              <p:cNvSpPr>
                <a:spLocks/>
              </p:cNvSpPr>
              <p:nvPr/>
            </p:nvSpPr>
            <p:spPr bwMode="auto">
              <a:xfrm flipH="1">
                <a:off x="5152158" y="1928813"/>
                <a:ext cx="223838" cy="368300"/>
              </a:xfrm>
              <a:custGeom>
                <a:avLst/>
                <a:gdLst/>
                <a:ahLst/>
                <a:cxnLst>
                  <a:cxn ang="0">
                    <a:pos x="73" y="27"/>
                  </a:cxn>
                  <a:cxn ang="0">
                    <a:pos x="90" y="9"/>
                  </a:cxn>
                  <a:cxn ang="0">
                    <a:pos x="109" y="0"/>
                  </a:cxn>
                  <a:cxn ang="0">
                    <a:pos x="137" y="7"/>
                  </a:cxn>
                  <a:cxn ang="0">
                    <a:pos x="137" y="11"/>
                  </a:cxn>
                  <a:cxn ang="0">
                    <a:pos x="141" y="38"/>
                  </a:cxn>
                  <a:cxn ang="0">
                    <a:pos x="139" y="41"/>
                  </a:cxn>
                  <a:cxn ang="0">
                    <a:pos x="124" y="58"/>
                  </a:cxn>
                  <a:cxn ang="0">
                    <a:pos x="98" y="59"/>
                  </a:cxn>
                  <a:cxn ang="0">
                    <a:pos x="73" y="70"/>
                  </a:cxn>
                  <a:cxn ang="0">
                    <a:pos x="54" y="87"/>
                  </a:cxn>
                  <a:cxn ang="0">
                    <a:pos x="36" y="113"/>
                  </a:cxn>
                  <a:cxn ang="0">
                    <a:pos x="39" y="123"/>
                  </a:cxn>
                  <a:cxn ang="0">
                    <a:pos x="50" y="132"/>
                  </a:cxn>
                  <a:cxn ang="0">
                    <a:pos x="72" y="146"/>
                  </a:cxn>
                  <a:cxn ang="0">
                    <a:pos x="93" y="156"/>
                  </a:cxn>
                  <a:cxn ang="0">
                    <a:pos x="104" y="169"/>
                  </a:cxn>
                  <a:cxn ang="0">
                    <a:pos x="108" y="183"/>
                  </a:cxn>
                  <a:cxn ang="0">
                    <a:pos x="108" y="203"/>
                  </a:cxn>
                  <a:cxn ang="0">
                    <a:pos x="95" y="210"/>
                  </a:cxn>
                  <a:cxn ang="0">
                    <a:pos x="77" y="223"/>
                  </a:cxn>
                  <a:cxn ang="0">
                    <a:pos x="53" y="232"/>
                  </a:cxn>
                  <a:cxn ang="0">
                    <a:pos x="45" y="225"/>
                  </a:cxn>
                  <a:cxn ang="0">
                    <a:pos x="46" y="210"/>
                  </a:cxn>
                  <a:cxn ang="0">
                    <a:pos x="52" y="203"/>
                  </a:cxn>
                  <a:cxn ang="0">
                    <a:pos x="71" y="199"/>
                  </a:cxn>
                  <a:cxn ang="0">
                    <a:pos x="82" y="193"/>
                  </a:cxn>
                  <a:cxn ang="0">
                    <a:pos x="85" y="179"/>
                  </a:cxn>
                  <a:cxn ang="0">
                    <a:pos x="82" y="174"/>
                  </a:cxn>
                  <a:cxn ang="0">
                    <a:pos x="71" y="169"/>
                  </a:cxn>
                  <a:cxn ang="0">
                    <a:pos x="46" y="158"/>
                  </a:cxn>
                  <a:cxn ang="0">
                    <a:pos x="21" y="148"/>
                  </a:cxn>
                  <a:cxn ang="0">
                    <a:pos x="5" y="136"/>
                  </a:cxn>
                  <a:cxn ang="0">
                    <a:pos x="0" y="127"/>
                  </a:cxn>
                  <a:cxn ang="0">
                    <a:pos x="3" y="118"/>
                  </a:cxn>
                  <a:cxn ang="0">
                    <a:pos x="15" y="99"/>
                  </a:cxn>
                  <a:cxn ang="0">
                    <a:pos x="34" y="76"/>
                  </a:cxn>
                  <a:cxn ang="0">
                    <a:pos x="50" y="49"/>
                  </a:cxn>
                  <a:cxn ang="0">
                    <a:pos x="67" y="35"/>
                  </a:cxn>
                  <a:cxn ang="0">
                    <a:pos x="73" y="27"/>
                  </a:cxn>
                </a:cxnLst>
                <a:rect l="0" t="0" r="r" b="b"/>
                <a:pathLst>
                  <a:path w="141" h="232">
                    <a:moveTo>
                      <a:pt x="73" y="27"/>
                    </a:moveTo>
                    <a:lnTo>
                      <a:pt x="90" y="9"/>
                    </a:lnTo>
                    <a:lnTo>
                      <a:pt x="109" y="0"/>
                    </a:lnTo>
                    <a:lnTo>
                      <a:pt x="137" y="7"/>
                    </a:lnTo>
                    <a:lnTo>
                      <a:pt x="137" y="11"/>
                    </a:lnTo>
                    <a:lnTo>
                      <a:pt x="141" y="38"/>
                    </a:lnTo>
                    <a:lnTo>
                      <a:pt x="139" y="41"/>
                    </a:lnTo>
                    <a:lnTo>
                      <a:pt x="124" y="58"/>
                    </a:lnTo>
                    <a:lnTo>
                      <a:pt x="98" y="59"/>
                    </a:lnTo>
                    <a:lnTo>
                      <a:pt x="73" y="70"/>
                    </a:lnTo>
                    <a:lnTo>
                      <a:pt x="54" y="87"/>
                    </a:lnTo>
                    <a:lnTo>
                      <a:pt x="36" y="113"/>
                    </a:lnTo>
                    <a:lnTo>
                      <a:pt x="39" y="123"/>
                    </a:lnTo>
                    <a:lnTo>
                      <a:pt x="50" y="132"/>
                    </a:lnTo>
                    <a:lnTo>
                      <a:pt x="72" y="146"/>
                    </a:lnTo>
                    <a:lnTo>
                      <a:pt x="93" y="156"/>
                    </a:lnTo>
                    <a:lnTo>
                      <a:pt x="104" y="169"/>
                    </a:lnTo>
                    <a:lnTo>
                      <a:pt x="108" y="183"/>
                    </a:lnTo>
                    <a:lnTo>
                      <a:pt x="108" y="203"/>
                    </a:lnTo>
                    <a:lnTo>
                      <a:pt x="95" y="210"/>
                    </a:lnTo>
                    <a:lnTo>
                      <a:pt x="77" y="223"/>
                    </a:lnTo>
                    <a:lnTo>
                      <a:pt x="53" y="232"/>
                    </a:lnTo>
                    <a:lnTo>
                      <a:pt x="45" y="225"/>
                    </a:lnTo>
                    <a:lnTo>
                      <a:pt x="46" y="210"/>
                    </a:lnTo>
                    <a:lnTo>
                      <a:pt x="52" y="203"/>
                    </a:lnTo>
                    <a:lnTo>
                      <a:pt x="71" y="199"/>
                    </a:lnTo>
                    <a:lnTo>
                      <a:pt x="82" y="193"/>
                    </a:lnTo>
                    <a:lnTo>
                      <a:pt x="85" y="179"/>
                    </a:lnTo>
                    <a:lnTo>
                      <a:pt x="82" y="174"/>
                    </a:lnTo>
                    <a:lnTo>
                      <a:pt x="71" y="169"/>
                    </a:lnTo>
                    <a:lnTo>
                      <a:pt x="46" y="158"/>
                    </a:lnTo>
                    <a:lnTo>
                      <a:pt x="21" y="148"/>
                    </a:lnTo>
                    <a:lnTo>
                      <a:pt x="5" y="136"/>
                    </a:lnTo>
                    <a:lnTo>
                      <a:pt x="0" y="127"/>
                    </a:lnTo>
                    <a:lnTo>
                      <a:pt x="3" y="118"/>
                    </a:lnTo>
                    <a:lnTo>
                      <a:pt x="15" y="99"/>
                    </a:lnTo>
                    <a:lnTo>
                      <a:pt x="34" y="76"/>
                    </a:lnTo>
                    <a:lnTo>
                      <a:pt x="50" y="49"/>
                    </a:lnTo>
                    <a:lnTo>
                      <a:pt x="67" y="35"/>
                    </a:lnTo>
                    <a:lnTo>
                      <a:pt x="73" y="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 name="Freeform 27"/>
              <p:cNvSpPr>
                <a:spLocks/>
              </p:cNvSpPr>
              <p:nvPr/>
            </p:nvSpPr>
            <p:spPr bwMode="auto">
              <a:xfrm flipH="1">
                <a:off x="4801321" y="2241551"/>
                <a:ext cx="322263" cy="520700"/>
              </a:xfrm>
              <a:custGeom>
                <a:avLst/>
                <a:gdLst/>
                <a:ahLst/>
                <a:cxnLst>
                  <a:cxn ang="0">
                    <a:pos x="27" y="6"/>
                  </a:cxn>
                  <a:cxn ang="0">
                    <a:pos x="51" y="24"/>
                  </a:cxn>
                  <a:cxn ang="0">
                    <a:pos x="67" y="45"/>
                  </a:cxn>
                  <a:cxn ang="0">
                    <a:pos x="83" y="77"/>
                  </a:cxn>
                  <a:cxn ang="0">
                    <a:pos x="91" y="109"/>
                  </a:cxn>
                  <a:cxn ang="0">
                    <a:pos x="94" y="142"/>
                  </a:cxn>
                  <a:cxn ang="0">
                    <a:pos x="93" y="175"/>
                  </a:cxn>
                  <a:cxn ang="0">
                    <a:pos x="90" y="206"/>
                  </a:cxn>
                  <a:cxn ang="0">
                    <a:pos x="86" y="234"/>
                  </a:cxn>
                  <a:cxn ang="0">
                    <a:pos x="86" y="259"/>
                  </a:cxn>
                  <a:cxn ang="0">
                    <a:pos x="94" y="285"/>
                  </a:cxn>
                  <a:cxn ang="0">
                    <a:pos x="109" y="293"/>
                  </a:cxn>
                  <a:cxn ang="0">
                    <a:pos x="128" y="291"/>
                  </a:cxn>
                  <a:cxn ang="0">
                    <a:pos x="149" y="285"/>
                  </a:cxn>
                  <a:cxn ang="0">
                    <a:pos x="173" y="283"/>
                  </a:cxn>
                  <a:cxn ang="0">
                    <a:pos x="197" y="291"/>
                  </a:cxn>
                  <a:cxn ang="0">
                    <a:pos x="203" y="300"/>
                  </a:cxn>
                  <a:cxn ang="0">
                    <a:pos x="201" y="311"/>
                  </a:cxn>
                  <a:cxn ang="0">
                    <a:pos x="185" y="326"/>
                  </a:cxn>
                  <a:cxn ang="0">
                    <a:pos x="173" y="328"/>
                  </a:cxn>
                  <a:cxn ang="0">
                    <a:pos x="155" y="324"/>
                  </a:cxn>
                  <a:cxn ang="0">
                    <a:pos x="131" y="316"/>
                  </a:cxn>
                  <a:cxn ang="0">
                    <a:pos x="112" y="312"/>
                  </a:cxn>
                  <a:cxn ang="0">
                    <a:pos x="93" y="316"/>
                  </a:cxn>
                  <a:cxn ang="0">
                    <a:pos x="77" y="324"/>
                  </a:cxn>
                  <a:cxn ang="0">
                    <a:pos x="62" y="317"/>
                  </a:cxn>
                  <a:cxn ang="0">
                    <a:pos x="57" y="307"/>
                  </a:cxn>
                  <a:cxn ang="0">
                    <a:pos x="56" y="293"/>
                  </a:cxn>
                  <a:cxn ang="0">
                    <a:pos x="62" y="274"/>
                  </a:cxn>
                  <a:cxn ang="0">
                    <a:pos x="65" y="248"/>
                  </a:cxn>
                  <a:cxn ang="0">
                    <a:pos x="65" y="217"/>
                  </a:cxn>
                  <a:cxn ang="0">
                    <a:pos x="65" y="183"/>
                  </a:cxn>
                  <a:cxn ang="0">
                    <a:pos x="65" y="149"/>
                  </a:cxn>
                  <a:cxn ang="0">
                    <a:pos x="61" y="119"/>
                  </a:cxn>
                  <a:cxn ang="0">
                    <a:pos x="54" y="98"/>
                  </a:cxn>
                  <a:cxn ang="0">
                    <a:pos x="40" y="80"/>
                  </a:cxn>
                  <a:cxn ang="0">
                    <a:pos x="26" y="64"/>
                  </a:cxn>
                  <a:cxn ang="0">
                    <a:pos x="7" y="47"/>
                  </a:cxn>
                  <a:cxn ang="0">
                    <a:pos x="0" y="24"/>
                  </a:cxn>
                  <a:cxn ang="0">
                    <a:pos x="5" y="6"/>
                  </a:cxn>
                  <a:cxn ang="0">
                    <a:pos x="19" y="0"/>
                  </a:cxn>
                  <a:cxn ang="0">
                    <a:pos x="27" y="6"/>
                  </a:cxn>
                </a:cxnLst>
                <a:rect l="0" t="0" r="r" b="b"/>
                <a:pathLst>
                  <a:path w="203" h="328">
                    <a:moveTo>
                      <a:pt x="27" y="6"/>
                    </a:moveTo>
                    <a:lnTo>
                      <a:pt x="51" y="24"/>
                    </a:lnTo>
                    <a:lnTo>
                      <a:pt x="67" y="45"/>
                    </a:lnTo>
                    <a:lnTo>
                      <a:pt x="83" y="77"/>
                    </a:lnTo>
                    <a:lnTo>
                      <a:pt x="91" y="109"/>
                    </a:lnTo>
                    <a:lnTo>
                      <a:pt x="94" y="142"/>
                    </a:lnTo>
                    <a:lnTo>
                      <a:pt x="93" y="175"/>
                    </a:lnTo>
                    <a:lnTo>
                      <a:pt x="90" y="206"/>
                    </a:lnTo>
                    <a:lnTo>
                      <a:pt x="86" y="234"/>
                    </a:lnTo>
                    <a:lnTo>
                      <a:pt x="86" y="259"/>
                    </a:lnTo>
                    <a:lnTo>
                      <a:pt x="94" y="285"/>
                    </a:lnTo>
                    <a:lnTo>
                      <a:pt x="109" y="293"/>
                    </a:lnTo>
                    <a:lnTo>
                      <a:pt x="128" y="291"/>
                    </a:lnTo>
                    <a:lnTo>
                      <a:pt x="149" y="285"/>
                    </a:lnTo>
                    <a:lnTo>
                      <a:pt x="173" y="283"/>
                    </a:lnTo>
                    <a:lnTo>
                      <a:pt x="197" y="291"/>
                    </a:lnTo>
                    <a:lnTo>
                      <a:pt x="203" y="300"/>
                    </a:lnTo>
                    <a:lnTo>
                      <a:pt x="201" y="311"/>
                    </a:lnTo>
                    <a:lnTo>
                      <a:pt x="185" y="326"/>
                    </a:lnTo>
                    <a:lnTo>
                      <a:pt x="173" y="328"/>
                    </a:lnTo>
                    <a:lnTo>
                      <a:pt x="155" y="324"/>
                    </a:lnTo>
                    <a:lnTo>
                      <a:pt x="131" y="316"/>
                    </a:lnTo>
                    <a:lnTo>
                      <a:pt x="112" y="312"/>
                    </a:lnTo>
                    <a:lnTo>
                      <a:pt x="93" y="316"/>
                    </a:lnTo>
                    <a:lnTo>
                      <a:pt x="77" y="324"/>
                    </a:lnTo>
                    <a:lnTo>
                      <a:pt x="62" y="317"/>
                    </a:lnTo>
                    <a:lnTo>
                      <a:pt x="57" y="307"/>
                    </a:lnTo>
                    <a:lnTo>
                      <a:pt x="56" y="293"/>
                    </a:lnTo>
                    <a:lnTo>
                      <a:pt x="62" y="274"/>
                    </a:lnTo>
                    <a:lnTo>
                      <a:pt x="65" y="248"/>
                    </a:lnTo>
                    <a:lnTo>
                      <a:pt x="65" y="217"/>
                    </a:lnTo>
                    <a:lnTo>
                      <a:pt x="65" y="183"/>
                    </a:lnTo>
                    <a:lnTo>
                      <a:pt x="65" y="149"/>
                    </a:lnTo>
                    <a:lnTo>
                      <a:pt x="61" y="119"/>
                    </a:lnTo>
                    <a:lnTo>
                      <a:pt x="54" y="98"/>
                    </a:lnTo>
                    <a:lnTo>
                      <a:pt x="40" y="80"/>
                    </a:lnTo>
                    <a:lnTo>
                      <a:pt x="26" y="64"/>
                    </a:lnTo>
                    <a:lnTo>
                      <a:pt x="7" y="47"/>
                    </a:lnTo>
                    <a:lnTo>
                      <a:pt x="0" y="24"/>
                    </a:lnTo>
                    <a:lnTo>
                      <a:pt x="5" y="6"/>
                    </a:lnTo>
                    <a:lnTo>
                      <a:pt x="19" y="0"/>
                    </a:lnTo>
                    <a:lnTo>
                      <a:pt x="27"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 name="Freeform 28"/>
              <p:cNvSpPr>
                <a:spLocks/>
              </p:cNvSpPr>
              <p:nvPr/>
            </p:nvSpPr>
            <p:spPr bwMode="auto">
              <a:xfrm flipH="1">
                <a:off x="4994996" y="2246313"/>
                <a:ext cx="203200" cy="657225"/>
              </a:xfrm>
              <a:custGeom>
                <a:avLst/>
                <a:gdLst/>
                <a:ahLst/>
                <a:cxnLst>
                  <a:cxn ang="0">
                    <a:pos x="9" y="13"/>
                  </a:cxn>
                  <a:cxn ang="0">
                    <a:pos x="17" y="0"/>
                  </a:cxn>
                  <a:cxn ang="0">
                    <a:pos x="47" y="2"/>
                  </a:cxn>
                  <a:cxn ang="0">
                    <a:pos x="61" y="17"/>
                  </a:cxn>
                  <a:cxn ang="0">
                    <a:pos x="67" y="44"/>
                  </a:cxn>
                  <a:cxn ang="0">
                    <a:pos x="73" y="76"/>
                  </a:cxn>
                  <a:cxn ang="0">
                    <a:pos x="78" y="114"/>
                  </a:cxn>
                  <a:cxn ang="0">
                    <a:pos x="78" y="162"/>
                  </a:cxn>
                  <a:cxn ang="0">
                    <a:pos x="73" y="207"/>
                  </a:cxn>
                  <a:cxn ang="0">
                    <a:pos x="65" y="249"/>
                  </a:cxn>
                  <a:cxn ang="0">
                    <a:pos x="58" y="274"/>
                  </a:cxn>
                  <a:cxn ang="0">
                    <a:pos x="45" y="304"/>
                  </a:cxn>
                  <a:cxn ang="0">
                    <a:pos x="42" y="321"/>
                  </a:cxn>
                  <a:cxn ang="0">
                    <a:pos x="42" y="333"/>
                  </a:cxn>
                  <a:cxn ang="0">
                    <a:pos x="50" y="339"/>
                  </a:cxn>
                  <a:cxn ang="0">
                    <a:pos x="65" y="348"/>
                  </a:cxn>
                  <a:cxn ang="0">
                    <a:pos x="97" y="367"/>
                  </a:cxn>
                  <a:cxn ang="0">
                    <a:pos x="124" y="391"/>
                  </a:cxn>
                  <a:cxn ang="0">
                    <a:pos x="128" y="399"/>
                  </a:cxn>
                  <a:cxn ang="0">
                    <a:pos x="121" y="411"/>
                  </a:cxn>
                  <a:cxn ang="0">
                    <a:pos x="91" y="414"/>
                  </a:cxn>
                  <a:cxn ang="0">
                    <a:pos x="74" y="405"/>
                  </a:cxn>
                  <a:cxn ang="0">
                    <a:pos x="69" y="392"/>
                  </a:cxn>
                  <a:cxn ang="0">
                    <a:pos x="64" y="378"/>
                  </a:cxn>
                  <a:cxn ang="0">
                    <a:pos x="53" y="369"/>
                  </a:cxn>
                  <a:cxn ang="0">
                    <a:pos x="34" y="362"/>
                  </a:cxn>
                  <a:cxn ang="0">
                    <a:pos x="14" y="357"/>
                  </a:cxn>
                  <a:cxn ang="0">
                    <a:pos x="2" y="347"/>
                  </a:cxn>
                  <a:cxn ang="0">
                    <a:pos x="0" y="337"/>
                  </a:cxn>
                  <a:cxn ang="0">
                    <a:pos x="1" y="328"/>
                  </a:cxn>
                  <a:cxn ang="0">
                    <a:pos x="8" y="315"/>
                  </a:cxn>
                  <a:cxn ang="0">
                    <a:pos x="22" y="301"/>
                  </a:cxn>
                  <a:cxn ang="0">
                    <a:pos x="31" y="277"/>
                  </a:cxn>
                  <a:cxn ang="0">
                    <a:pos x="39" y="252"/>
                  </a:cxn>
                  <a:cxn ang="0">
                    <a:pos x="42" y="222"/>
                  </a:cxn>
                  <a:cxn ang="0">
                    <a:pos x="45" y="189"/>
                  </a:cxn>
                  <a:cxn ang="0">
                    <a:pos x="45" y="159"/>
                  </a:cxn>
                  <a:cxn ang="0">
                    <a:pos x="39" y="130"/>
                  </a:cxn>
                  <a:cxn ang="0">
                    <a:pos x="32" y="98"/>
                  </a:cxn>
                  <a:cxn ang="0">
                    <a:pos x="22" y="62"/>
                  </a:cxn>
                  <a:cxn ang="0">
                    <a:pos x="12" y="38"/>
                  </a:cxn>
                  <a:cxn ang="0">
                    <a:pos x="6" y="22"/>
                  </a:cxn>
                  <a:cxn ang="0">
                    <a:pos x="9" y="13"/>
                  </a:cxn>
                </a:cxnLst>
                <a:rect l="0" t="0" r="r" b="b"/>
                <a:pathLst>
                  <a:path w="128" h="414">
                    <a:moveTo>
                      <a:pt x="9" y="13"/>
                    </a:moveTo>
                    <a:lnTo>
                      <a:pt x="17" y="0"/>
                    </a:lnTo>
                    <a:lnTo>
                      <a:pt x="47" y="2"/>
                    </a:lnTo>
                    <a:lnTo>
                      <a:pt x="61" y="17"/>
                    </a:lnTo>
                    <a:lnTo>
                      <a:pt x="67" y="44"/>
                    </a:lnTo>
                    <a:lnTo>
                      <a:pt x="73" y="76"/>
                    </a:lnTo>
                    <a:lnTo>
                      <a:pt x="78" y="114"/>
                    </a:lnTo>
                    <a:lnTo>
                      <a:pt x="78" y="162"/>
                    </a:lnTo>
                    <a:lnTo>
                      <a:pt x="73" y="207"/>
                    </a:lnTo>
                    <a:lnTo>
                      <a:pt x="65" y="249"/>
                    </a:lnTo>
                    <a:lnTo>
                      <a:pt x="58" y="274"/>
                    </a:lnTo>
                    <a:lnTo>
                      <a:pt x="45" y="304"/>
                    </a:lnTo>
                    <a:lnTo>
                      <a:pt x="42" y="321"/>
                    </a:lnTo>
                    <a:lnTo>
                      <a:pt x="42" y="333"/>
                    </a:lnTo>
                    <a:lnTo>
                      <a:pt x="50" y="339"/>
                    </a:lnTo>
                    <a:lnTo>
                      <a:pt x="65" y="348"/>
                    </a:lnTo>
                    <a:lnTo>
                      <a:pt x="97" y="367"/>
                    </a:lnTo>
                    <a:lnTo>
                      <a:pt x="124" y="391"/>
                    </a:lnTo>
                    <a:lnTo>
                      <a:pt x="128" y="399"/>
                    </a:lnTo>
                    <a:lnTo>
                      <a:pt x="121" y="411"/>
                    </a:lnTo>
                    <a:lnTo>
                      <a:pt x="91" y="414"/>
                    </a:lnTo>
                    <a:lnTo>
                      <a:pt x="74" y="405"/>
                    </a:lnTo>
                    <a:lnTo>
                      <a:pt x="69" y="392"/>
                    </a:lnTo>
                    <a:lnTo>
                      <a:pt x="64" y="378"/>
                    </a:lnTo>
                    <a:lnTo>
                      <a:pt x="53" y="369"/>
                    </a:lnTo>
                    <a:lnTo>
                      <a:pt x="34" y="362"/>
                    </a:lnTo>
                    <a:lnTo>
                      <a:pt x="14" y="357"/>
                    </a:lnTo>
                    <a:lnTo>
                      <a:pt x="2" y="347"/>
                    </a:lnTo>
                    <a:lnTo>
                      <a:pt x="0" y="337"/>
                    </a:lnTo>
                    <a:lnTo>
                      <a:pt x="1" y="328"/>
                    </a:lnTo>
                    <a:lnTo>
                      <a:pt x="8" y="315"/>
                    </a:lnTo>
                    <a:lnTo>
                      <a:pt x="22" y="301"/>
                    </a:lnTo>
                    <a:lnTo>
                      <a:pt x="31" y="277"/>
                    </a:lnTo>
                    <a:lnTo>
                      <a:pt x="39" y="252"/>
                    </a:lnTo>
                    <a:lnTo>
                      <a:pt x="42" y="222"/>
                    </a:lnTo>
                    <a:lnTo>
                      <a:pt x="45" y="189"/>
                    </a:lnTo>
                    <a:lnTo>
                      <a:pt x="45" y="159"/>
                    </a:lnTo>
                    <a:lnTo>
                      <a:pt x="39" y="130"/>
                    </a:lnTo>
                    <a:lnTo>
                      <a:pt x="32" y="98"/>
                    </a:lnTo>
                    <a:lnTo>
                      <a:pt x="22" y="62"/>
                    </a:lnTo>
                    <a:lnTo>
                      <a:pt x="12" y="38"/>
                    </a:lnTo>
                    <a:lnTo>
                      <a:pt x="6" y="22"/>
                    </a:lnTo>
                    <a:lnTo>
                      <a:pt x="9"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7"/>
              <p:cNvSpPr>
                <a:spLocks/>
              </p:cNvSpPr>
              <p:nvPr/>
            </p:nvSpPr>
            <p:spPr bwMode="auto">
              <a:xfrm flipH="1">
                <a:off x="4773612" y="1914237"/>
                <a:ext cx="309563" cy="388938"/>
              </a:xfrm>
              <a:custGeom>
                <a:avLst/>
                <a:gdLst/>
                <a:ahLst/>
                <a:cxnLst>
                  <a:cxn ang="0">
                    <a:pos x="35" y="8"/>
                  </a:cxn>
                  <a:cxn ang="0">
                    <a:pos x="19" y="0"/>
                  </a:cxn>
                  <a:cxn ang="0">
                    <a:pos x="2" y="9"/>
                  </a:cxn>
                  <a:cxn ang="0">
                    <a:pos x="0" y="33"/>
                  </a:cxn>
                  <a:cxn ang="0">
                    <a:pos x="13" y="53"/>
                  </a:cxn>
                  <a:cxn ang="0">
                    <a:pos x="39" y="62"/>
                  </a:cxn>
                  <a:cxn ang="0">
                    <a:pos x="66" y="74"/>
                  </a:cxn>
                  <a:cxn ang="0">
                    <a:pos x="104" y="85"/>
                  </a:cxn>
                  <a:cxn ang="0">
                    <a:pos x="142" y="98"/>
                  </a:cxn>
                  <a:cxn ang="0">
                    <a:pos x="152" y="103"/>
                  </a:cxn>
                  <a:cxn ang="0">
                    <a:pos x="152" y="111"/>
                  </a:cxn>
                  <a:cxn ang="0">
                    <a:pos x="138" y="118"/>
                  </a:cxn>
                  <a:cxn ang="0">
                    <a:pos x="116" y="131"/>
                  </a:cxn>
                  <a:cxn ang="0">
                    <a:pos x="97" y="150"/>
                  </a:cxn>
                  <a:cxn ang="0">
                    <a:pos x="77" y="172"/>
                  </a:cxn>
                  <a:cxn ang="0">
                    <a:pos x="71" y="186"/>
                  </a:cxn>
                  <a:cxn ang="0">
                    <a:pos x="72" y="206"/>
                  </a:cxn>
                  <a:cxn ang="0">
                    <a:pos x="84" y="215"/>
                  </a:cxn>
                  <a:cxn ang="0">
                    <a:pos x="104" y="215"/>
                  </a:cxn>
                  <a:cxn ang="0">
                    <a:pos x="131" y="223"/>
                  </a:cxn>
                  <a:cxn ang="0">
                    <a:pos x="147" y="235"/>
                  </a:cxn>
                  <a:cxn ang="0">
                    <a:pos x="158" y="245"/>
                  </a:cxn>
                  <a:cxn ang="0">
                    <a:pos x="171" y="240"/>
                  </a:cxn>
                  <a:cxn ang="0">
                    <a:pos x="172" y="223"/>
                  </a:cxn>
                  <a:cxn ang="0">
                    <a:pos x="161" y="211"/>
                  </a:cxn>
                  <a:cxn ang="0">
                    <a:pos x="129" y="200"/>
                  </a:cxn>
                  <a:cxn ang="0">
                    <a:pos x="104" y="195"/>
                  </a:cxn>
                  <a:cxn ang="0">
                    <a:pos x="94" y="189"/>
                  </a:cxn>
                  <a:cxn ang="0">
                    <a:pos x="100" y="178"/>
                  </a:cxn>
                  <a:cxn ang="0">
                    <a:pos x="116" y="160"/>
                  </a:cxn>
                  <a:cxn ang="0">
                    <a:pos x="141" y="142"/>
                  </a:cxn>
                  <a:cxn ang="0">
                    <a:pos x="170" y="131"/>
                  </a:cxn>
                  <a:cxn ang="0">
                    <a:pos x="192" y="122"/>
                  </a:cxn>
                  <a:cxn ang="0">
                    <a:pos x="195" y="111"/>
                  </a:cxn>
                  <a:cxn ang="0">
                    <a:pos x="192" y="102"/>
                  </a:cxn>
                  <a:cxn ang="0">
                    <a:pos x="177" y="90"/>
                  </a:cxn>
                  <a:cxn ang="0">
                    <a:pos x="152" y="80"/>
                  </a:cxn>
                  <a:cxn ang="0">
                    <a:pos x="117" y="62"/>
                  </a:cxn>
                  <a:cxn ang="0">
                    <a:pos x="77" y="41"/>
                  </a:cxn>
                  <a:cxn ang="0">
                    <a:pos x="56" y="25"/>
                  </a:cxn>
                  <a:cxn ang="0">
                    <a:pos x="35" y="8"/>
                  </a:cxn>
                </a:cxnLst>
                <a:rect l="0" t="0" r="r" b="b"/>
                <a:pathLst>
                  <a:path w="195" h="245">
                    <a:moveTo>
                      <a:pt x="35" y="8"/>
                    </a:moveTo>
                    <a:lnTo>
                      <a:pt x="19" y="0"/>
                    </a:lnTo>
                    <a:lnTo>
                      <a:pt x="2" y="9"/>
                    </a:lnTo>
                    <a:lnTo>
                      <a:pt x="0" y="33"/>
                    </a:lnTo>
                    <a:lnTo>
                      <a:pt x="13" y="53"/>
                    </a:lnTo>
                    <a:lnTo>
                      <a:pt x="39" y="62"/>
                    </a:lnTo>
                    <a:lnTo>
                      <a:pt x="66" y="74"/>
                    </a:lnTo>
                    <a:lnTo>
                      <a:pt x="104" y="85"/>
                    </a:lnTo>
                    <a:lnTo>
                      <a:pt x="142" y="98"/>
                    </a:lnTo>
                    <a:lnTo>
                      <a:pt x="152" y="103"/>
                    </a:lnTo>
                    <a:lnTo>
                      <a:pt x="152" y="111"/>
                    </a:lnTo>
                    <a:lnTo>
                      <a:pt x="138" y="118"/>
                    </a:lnTo>
                    <a:lnTo>
                      <a:pt x="116" y="131"/>
                    </a:lnTo>
                    <a:lnTo>
                      <a:pt x="97" y="150"/>
                    </a:lnTo>
                    <a:lnTo>
                      <a:pt x="77" y="172"/>
                    </a:lnTo>
                    <a:lnTo>
                      <a:pt x="71" y="186"/>
                    </a:lnTo>
                    <a:lnTo>
                      <a:pt x="72" y="206"/>
                    </a:lnTo>
                    <a:lnTo>
                      <a:pt x="84" y="215"/>
                    </a:lnTo>
                    <a:lnTo>
                      <a:pt x="104" y="215"/>
                    </a:lnTo>
                    <a:lnTo>
                      <a:pt x="131" y="223"/>
                    </a:lnTo>
                    <a:lnTo>
                      <a:pt x="147" y="235"/>
                    </a:lnTo>
                    <a:lnTo>
                      <a:pt x="158" y="245"/>
                    </a:lnTo>
                    <a:lnTo>
                      <a:pt x="171" y="240"/>
                    </a:lnTo>
                    <a:lnTo>
                      <a:pt x="172" y="223"/>
                    </a:lnTo>
                    <a:lnTo>
                      <a:pt x="161" y="211"/>
                    </a:lnTo>
                    <a:lnTo>
                      <a:pt x="129" y="200"/>
                    </a:lnTo>
                    <a:lnTo>
                      <a:pt x="104" y="195"/>
                    </a:lnTo>
                    <a:lnTo>
                      <a:pt x="94" y="189"/>
                    </a:lnTo>
                    <a:lnTo>
                      <a:pt x="100" y="178"/>
                    </a:lnTo>
                    <a:lnTo>
                      <a:pt x="116" y="160"/>
                    </a:lnTo>
                    <a:lnTo>
                      <a:pt x="141" y="142"/>
                    </a:lnTo>
                    <a:lnTo>
                      <a:pt x="170" y="131"/>
                    </a:lnTo>
                    <a:lnTo>
                      <a:pt x="192" y="122"/>
                    </a:lnTo>
                    <a:lnTo>
                      <a:pt x="195" y="111"/>
                    </a:lnTo>
                    <a:lnTo>
                      <a:pt x="192" y="102"/>
                    </a:lnTo>
                    <a:lnTo>
                      <a:pt x="177" y="90"/>
                    </a:lnTo>
                    <a:lnTo>
                      <a:pt x="152" y="80"/>
                    </a:lnTo>
                    <a:lnTo>
                      <a:pt x="117" y="62"/>
                    </a:lnTo>
                    <a:lnTo>
                      <a:pt x="77" y="41"/>
                    </a:lnTo>
                    <a:lnTo>
                      <a:pt x="56" y="25"/>
                    </a:lnTo>
                    <a:lnTo>
                      <a:pt x="35"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23"/>
              <p:cNvSpPr>
                <a:spLocks/>
              </p:cNvSpPr>
              <p:nvPr/>
            </p:nvSpPr>
            <p:spPr bwMode="auto">
              <a:xfrm flipH="1">
                <a:off x="5188672" y="1591471"/>
                <a:ext cx="247650" cy="315913"/>
              </a:xfrm>
              <a:custGeom>
                <a:avLst/>
                <a:gdLst/>
                <a:ahLst/>
                <a:cxnLst>
                  <a:cxn ang="0">
                    <a:pos x="77" y="1"/>
                  </a:cxn>
                  <a:cxn ang="0">
                    <a:pos x="123" y="1"/>
                  </a:cxn>
                  <a:cxn ang="0">
                    <a:pos x="124" y="19"/>
                  </a:cxn>
                  <a:cxn ang="0">
                    <a:pos x="115" y="61"/>
                  </a:cxn>
                  <a:cxn ang="0">
                    <a:pos x="121" y="116"/>
                  </a:cxn>
                  <a:cxn ang="0">
                    <a:pos x="144" y="144"/>
                  </a:cxn>
                  <a:cxn ang="0">
                    <a:pos x="156" y="174"/>
                  </a:cxn>
                  <a:cxn ang="0">
                    <a:pos x="130" y="199"/>
                  </a:cxn>
                  <a:cxn ang="0">
                    <a:pos x="69" y="197"/>
                  </a:cxn>
                  <a:cxn ang="0">
                    <a:pos x="7" y="184"/>
                  </a:cxn>
                  <a:cxn ang="0">
                    <a:pos x="0" y="165"/>
                  </a:cxn>
                  <a:cxn ang="0">
                    <a:pos x="5" y="137"/>
                  </a:cxn>
                  <a:cxn ang="0">
                    <a:pos x="40" y="130"/>
                  </a:cxn>
                  <a:cxn ang="0">
                    <a:pos x="128" y="149"/>
                  </a:cxn>
                  <a:cxn ang="0">
                    <a:pos x="119" y="168"/>
                  </a:cxn>
                  <a:cxn ang="0">
                    <a:pos x="128" y="181"/>
                  </a:cxn>
                  <a:cxn ang="0">
                    <a:pos x="105" y="173"/>
                  </a:cxn>
                  <a:cxn ang="0">
                    <a:pos x="112" y="150"/>
                  </a:cxn>
                  <a:cxn ang="0">
                    <a:pos x="13" y="150"/>
                  </a:cxn>
                  <a:cxn ang="0">
                    <a:pos x="24" y="176"/>
                  </a:cxn>
                  <a:cxn ang="0">
                    <a:pos x="115" y="184"/>
                  </a:cxn>
                  <a:cxn ang="0">
                    <a:pos x="138" y="177"/>
                  </a:cxn>
                  <a:cxn ang="0">
                    <a:pos x="134" y="151"/>
                  </a:cxn>
                  <a:cxn ang="0">
                    <a:pos x="108" y="121"/>
                  </a:cxn>
                  <a:cxn ang="0">
                    <a:pos x="100" y="61"/>
                  </a:cxn>
                  <a:cxn ang="0">
                    <a:pos x="110" y="17"/>
                  </a:cxn>
                  <a:cxn ang="0">
                    <a:pos x="95" y="11"/>
                  </a:cxn>
                  <a:cxn ang="0">
                    <a:pos x="54" y="27"/>
                  </a:cxn>
                  <a:cxn ang="0">
                    <a:pos x="30" y="60"/>
                  </a:cxn>
                  <a:cxn ang="0">
                    <a:pos x="17" y="102"/>
                  </a:cxn>
                  <a:cxn ang="0">
                    <a:pos x="20" y="127"/>
                  </a:cxn>
                  <a:cxn ang="0">
                    <a:pos x="5" y="116"/>
                  </a:cxn>
                  <a:cxn ang="0">
                    <a:pos x="13" y="63"/>
                  </a:cxn>
                  <a:cxn ang="0">
                    <a:pos x="38" y="27"/>
                  </a:cxn>
                  <a:cxn ang="0">
                    <a:pos x="59" y="9"/>
                  </a:cxn>
                </a:cxnLst>
                <a:rect l="0" t="0" r="r" b="b"/>
                <a:pathLst>
                  <a:path w="156" h="199">
                    <a:moveTo>
                      <a:pt x="54" y="10"/>
                    </a:moveTo>
                    <a:lnTo>
                      <a:pt x="77" y="1"/>
                    </a:lnTo>
                    <a:lnTo>
                      <a:pt x="102" y="0"/>
                    </a:lnTo>
                    <a:lnTo>
                      <a:pt x="123" y="1"/>
                    </a:lnTo>
                    <a:lnTo>
                      <a:pt x="139" y="3"/>
                    </a:lnTo>
                    <a:lnTo>
                      <a:pt x="124" y="19"/>
                    </a:lnTo>
                    <a:lnTo>
                      <a:pt x="115" y="38"/>
                    </a:lnTo>
                    <a:lnTo>
                      <a:pt x="115" y="61"/>
                    </a:lnTo>
                    <a:lnTo>
                      <a:pt x="115" y="91"/>
                    </a:lnTo>
                    <a:lnTo>
                      <a:pt x="121" y="116"/>
                    </a:lnTo>
                    <a:lnTo>
                      <a:pt x="133" y="132"/>
                    </a:lnTo>
                    <a:lnTo>
                      <a:pt x="144" y="144"/>
                    </a:lnTo>
                    <a:lnTo>
                      <a:pt x="153" y="155"/>
                    </a:lnTo>
                    <a:lnTo>
                      <a:pt x="156" y="174"/>
                    </a:lnTo>
                    <a:lnTo>
                      <a:pt x="144" y="192"/>
                    </a:lnTo>
                    <a:lnTo>
                      <a:pt x="130" y="199"/>
                    </a:lnTo>
                    <a:lnTo>
                      <a:pt x="102" y="199"/>
                    </a:lnTo>
                    <a:lnTo>
                      <a:pt x="69" y="197"/>
                    </a:lnTo>
                    <a:lnTo>
                      <a:pt x="35" y="195"/>
                    </a:lnTo>
                    <a:lnTo>
                      <a:pt x="7" y="184"/>
                    </a:lnTo>
                    <a:lnTo>
                      <a:pt x="0" y="177"/>
                    </a:lnTo>
                    <a:lnTo>
                      <a:pt x="0" y="165"/>
                    </a:lnTo>
                    <a:lnTo>
                      <a:pt x="0" y="147"/>
                    </a:lnTo>
                    <a:lnTo>
                      <a:pt x="5" y="137"/>
                    </a:lnTo>
                    <a:lnTo>
                      <a:pt x="19" y="128"/>
                    </a:lnTo>
                    <a:lnTo>
                      <a:pt x="40" y="130"/>
                    </a:lnTo>
                    <a:lnTo>
                      <a:pt x="124" y="144"/>
                    </a:lnTo>
                    <a:lnTo>
                      <a:pt x="128" y="149"/>
                    </a:lnTo>
                    <a:lnTo>
                      <a:pt x="121" y="158"/>
                    </a:lnTo>
                    <a:lnTo>
                      <a:pt x="119" y="168"/>
                    </a:lnTo>
                    <a:lnTo>
                      <a:pt x="121" y="179"/>
                    </a:lnTo>
                    <a:lnTo>
                      <a:pt x="128" y="181"/>
                    </a:lnTo>
                    <a:lnTo>
                      <a:pt x="113" y="181"/>
                    </a:lnTo>
                    <a:lnTo>
                      <a:pt x="105" y="173"/>
                    </a:lnTo>
                    <a:lnTo>
                      <a:pt x="105" y="163"/>
                    </a:lnTo>
                    <a:lnTo>
                      <a:pt x="112" y="150"/>
                    </a:lnTo>
                    <a:lnTo>
                      <a:pt x="21" y="141"/>
                    </a:lnTo>
                    <a:lnTo>
                      <a:pt x="13" y="150"/>
                    </a:lnTo>
                    <a:lnTo>
                      <a:pt x="16" y="165"/>
                    </a:lnTo>
                    <a:lnTo>
                      <a:pt x="24" y="176"/>
                    </a:lnTo>
                    <a:lnTo>
                      <a:pt x="48" y="181"/>
                    </a:lnTo>
                    <a:lnTo>
                      <a:pt x="115" y="184"/>
                    </a:lnTo>
                    <a:lnTo>
                      <a:pt x="130" y="183"/>
                    </a:lnTo>
                    <a:lnTo>
                      <a:pt x="138" y="177"/>
                    </a:lnTo>
                    <a:lnTo>
                      <a:pt x="139" y="163"/>
                    </a:lnTo>
                    <a:lnTo>
                      <a:pt x="134" y="151"/>
                    </a:lnTo>
                    <a:lnTo>
                      <a:pt x="118" y="140"/>
                    </a:lnTo>
                    <a:lnTo>
                      <a:pt x="108" y="121"/>
                    </a:lnTo>
                    <a:lnTo>
                      <a:pt x="102" y="94"/>
                    </a:lnTo>
                    <a:lnTo>
                      <a:pt x="100" y="61"/>
                    </a:lnTo>
                    <a:lnTo>
                      <a:pt x="102" y="38"/>
                    </a:lnTo>
                    <a:lnTo>
                      <a:pt x="110" y="17"/>
                    </a:lnTo>
                    <a:lnTo>
                      <a:pt x="115" y="11"/>
                    </a:lnTo>
                    <a:lnTo>
                      <a:pt x="95" y="11"/>
                    </a:lnTo>
                    <a:lnTo>
                      <a:pt x="76" y="17"/>
                    </a:lnTo>
                    <a:lnTo>
                      <a:pt x="54" y="27"/>
                    </a:lnTo>
                    <a:lnTo>
                      <a:pt x="40" y="45"/>
                    </a:lnTo>
                    <a:lnTo>
                      <a:pt x="30" y="60"/>
                    </a:lnTo>
                    <a:lnTo>
                      <a:pt x="21" y="77"/>
                    </a:lnTo>
                    <a:lnTo>
                      <a:pt x="17" y="102"/>
                    </a:lnTo>
                    <a:lnTo>
                      <a:pt x="19" y="122"/>
                    </a:lnTo>
                    <a:lnTo>
                      <a:pt x="20" y="127"/>
                    </a:lnTo>
                    <a:lnTo>
                      <a:pt x="11" y="131"/>
                    </a:lnTo>
                    <a:lnTo>
                      <a:pt x="5" y="116"/>
                    </a:lnTo>
                    <a:lnTo>
                      <a:pt x="7" y="89"/>
                    </a:lnTo>
                    <a:lnTo>
                      <a:pt x="13" y="63"/>
                    </a:lnTo>
                    <a:lnTo>
                      <a:pt x="23" y="42"/>
                    </a:lnTo>
                    <a:lnTo>
                      <a:pt x="38" y="27"/>
                    </a:lnTo>
                    <a:lnTo>
                      <a:pt x="48" y="19"/>
                    </a:lnTo>
                    <a:lnTo>
                      <a:pt x="59" y="9"/>
                    </a:lnTo>
                    <a:lnTo>
                      <a:pt x="54" y="10"/>
                    </a:lnTo>
                    <a:close/>
                  </a:path>
                </a:pathLst>
              </a:custGeom>
              <a:solidFill>
                <a:srgbClr val="96969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Tree>
    <p:extLst>
      <p:ext uri="{BB962C8B-B14F-4D97-AF65-F5344CB8AC3E}">
        <p14:creationId xmlns:p14="http://schemas.microsoft.com/office/powerpoint/2010/main" val="3328891554"/>
      </p:ext>
    </p:extLst>
  </p:cSld>
  <p:clrMapOvr>
    <a:masterClrMapping/>
  </p:clrMapOvr>
  <p:transition spd="med">
    <p:dissolve/>
  </p:transition>
  <p:timing>
    <p:tnLst>
      <p:par>
        <p:cTn id="1" dur="indefinite" restart="never" nodeType="tmRoot"/>
      </p:par>
    </p:tnLst>
  </p:timing>
</p:sld>
</file>

<file path=ppt/theme/theme1.xml><?xml version="1.0" encoding="utf-8"?>
<a:theme xmlns:a="http://schemas.openxmlformats.org/drawingml/2006/main" name="Standarddesign">
  <a:themeElements>
    <a:clrScheme name="">
      <a:dk1>
        <a:srgbClr val="000000"/>
      </a:dk1>
      <a:lt1>
        <a:srgbClr val="99FFFF"/>
      </a:lt1>
      <a:dk2>
        <a:srgbClr val="999933"/>
      </a:dk2>
      <a:lt2>
        <a:srgbClr val="808000"/>
      </a:lt2>
      <a:accent1>
        <a:srgbClr val="339933"/>
      </a:accent1>
      <a:accent2>
        <a:srgbClr val="800000"/>
      </a:accent2>
      <a:accent3>
        <a:srgbClr val="CAFFFF"/>
      </a:accent3>
      <a:accent4>
        <a:srgbClr val="000000"/>
      </a:accent4>
      <a:accent5>
        <a:srgbClr val="ADCAAD"/>
      </a:accent5>
      <a:accent6>
        <a:srgbClr val="730000"/>
      </a:accent6>
      <a:hlink>
        <a:srgbClr val="0033CC"/>
      </a:hlink>
      <a:folHlink>
        <a:srgbClr val="FFCC66"/>
      </a:folHlink>
    </a:clrScheme>
    <a:fontScheme name="Standarddesign">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sz="20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sz="20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Standard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302B8147B09E240B766556B8EEB420B" ma:contentTypeVersion="13" ma:contentTypeDescription="Opret et nyt dokument." ma:contentTypeScope="" ma:versionID="634c4ab936842b4daa338f07614aea16">
  <xsd:schema xmlns:xsd="http://www.w3.org/2001/XMLSchema" xmlns:xs="http://www.w3.org/2001/XMLSchema" xmlns:p="http://schemas.microsoft.com/office/2006/metadata/properties" xmlns:ns2="393c2793-96ab-4a74-9691-efa4efff0d23" xmlns:ns3="b4f9bdb0-a78f-4782-98e3-c52de5cf030d" targetNamespace="http://schemas.microsoft.com/office/2006/metadata/properties" ma:root="true" ma:fieldsID="fd8ec0fb6ff90b7270e62344a24b74d9" ns2:_="" ns3:_="">
    <xsd:import namespace="393c2793-96ab-4a74-9691-efa4efff0d23"/>
    <xsd:import namespace="b4f9bdb0-a78f-4782-98e3-c52de5cf030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3c2793-96ab-4a74-9691-efa4efff0d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f9bdb0-a78f-4782-98e3-c52de5cf030d"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2DC81F-6356-41C3-99B7-42ECBFCE093A}"/>
</file>

<file path=customXml/itemProps2.xml><?xml version="1.0" encoding="utf-8"?>
<ds:datastoreItem xmlns:ds="http://schemas.openxmlformats.org/officeDocument/2006/customXml" ds:itemID="{B7335B20-EEC4-4A82-8216-1FE8286AC0A6}"/>
</file>

<file path=customXml/itemProps3.xml><?xml version="1.0" encoding="utf-8"?>
<ds:datastoreItem xmlns:ds="http://schemas.openxmlformats.org/officeDocument/2006/customXml" ds:itemID="{78858643-079E-43F1-98E9-852EBF9C4F62}"/>
</file>

<file path=docProps/app.xml><?xml version="1.0" encoding="utf-8"?>
<Properties xmlns="http://schemas.openxmlformats.org/officeDocument/2006/extended-properties" xmlns:vt="http://schemas.openxmlformats.org/officeDocument/2006/docPropsVTypes">
  <TotalTime>20315</TotalTime>
  <Words>3003</Words>
  <Application>Microsoft Office PowerPoint</Application>
  <PresentationFormat>A4 (210 x 297 mm)</PresentationFormat>
  <Paragraphs>366</Paragraphs>
  <Slides>35</Slides>
  <Notes>10</Notes>
  <HiddenSlides>0</HiddenSlides>
  <MMClips>0</MMClips>
  <ScaleCrop>false</ScaleCrop>
  <HeadingPairs>
    <vt:vector size="8" baseType="variant">
      <vt:variant>
        <vt:lpstr>Benyttede skrifttyper</vt:lpstr>
      </vt:variant>
      <vt:variant>
        <vt:i4>4</vt:i4>
      </vt:variant>
      <vt:variant>
        <vt:lpstr>Tema</vt:lpstr>
      </vt:variant>
      <vt:variant>
        <vt:i4>1</vt:i4>
      </vt:variant>
      <vt:variant>
        <vt:lpstr>Integrerede OLE-servere</vt:lpstr>
      </vt:variant>
      <vt:variant>
        <vt:i4>1</vt:i4>
      </vt:variant>
      <vt:variant>
        <vt:lpstr>Slidetitler</vt:lpstr>
      </vt:variant>
      <vt:variant>
        <vt:i4>35</vt:i4>
      </vt:variant>
    </vt:vector>
  </HeadingPairs>
  <TitlesOfParts>
    <vt:vector size="41" baseType="lpstr">
      <vt:lpstr>Arial</vt:lpstr>
      <vt:lpstr>Times New Roman</vt:lpstr>
      <vt:lpstr>Verdana</vt:lpstr>
      <vt:lpstr>Wingdings</vt:lpstr>
      <vt:lpstr>Standarddesign</vt:lpstr>
      <vt:lpstr>Multimedieklip</vt:lpstr>
      <vt:lpstr>Introduction Anders Plejdrup Houmøller Houmoller Consulting ApS</vt:lpstr>
      <vt:lpstr>Handling Europe’s crises</vt:lpstr>
      <vt:lpstr>PowerPoint-præsentation</vt:lpstr>
      <vt:lpstr>Market coupling – 1</vt:lpstr>
      <vt:lpstr>Market coupling – 2</vt:lpstr>
      <vt:lpstr>The algorithm calculating spot prices and market coupling flows</vt:lpstr>
      <vt:lpstr>IT specifications</vt:lpstr>
      <vt:lpstr>The silent kill</vt:lpstr>
      <vt:lpstr>PowerPoint-præsentation</vt:lpstr>
      <vt:lpstr>The rule of law – 1</vt:lpstr>
      <vt:lpstr>The rule of law – 2 Monopolies must be regulated</vt:lpstr>
      <vt:lpstr>Where must regulation take the market?</vt:lpstr>
      <vt:lpstr>Nordic energy regulators’ position paper</vt:lpstr>
      <vt:lpstr>Transparency</vt:lpstr>
      <vt:lpstr>Good governance</vt:lpstr>
      <vt:lpstr>Good governance and regulation</vt:lpstr>
      <vt:lpstr>Cost-efficient daily operation A single spot exchange for the Single Market</vt:lpstr>
      <vt:lpstr>The merits</vt:lpstr>
      <vt:lpstr>Installing market surveillance</vt:lpstr>
      <vt:lpstr>Unbundling</vt:lpstr>
      <vt:lpstr>PowerPoint-præsentation</vt:lpstr>
      <vt:lpstr>Calculation of the spot prices in Western-Central Europe – 1 The current daily operation: the entangling</vt:lpstr>
      <vt:lpstr>Calculation of the spot prices in Western-Central Europe – 2 The current daily operation: the untangling</vt:lpstr>
      <vt:lpstr>A clear legal framework required</vt:lpstr>
      <vt:lpstr>Re-inventing the wheel With captive customers’ money</vt:lpstr>
      <vt:lpstr>PowerPoint-præsentation</vt:lpstr>
      <vt:lpstr>The grid monopoly causes a spot monopoly</vt:lpstr>
      <vt:lpstr>The monopoly</vt:lpstr>
      <vt:lpstr>PowerPoint-præsentation</vt:lpstr>
      <vt:lpstr>Terminology and acronyms – 1</vt:lpstr>
      <vt:lpstr>Terminology and acronyms – 2</vt:lpstr>
      <vt:lpstr>Terminology and acronyms – 3</vt:lpstr>
      <vt:lpstr>Terminology and acronyms – 4</vt:lpstr>
      <vt:lpstr>Terminology and acronyms – 5</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Ingen diastitel</dc:title>
  <dc:creator>APH</dc:creator>
  <cp:lastModifiedBy>Anders Plejdrup Houmøller</cp:lastModifiedBy>
  <cp:revision>2931</cp:revision>
  <cp:lastPrinted>2001-03-05T16:13:52Z</cp:lastPrinted>
  <dcterms:created xsi:type="dcterms:W3CDTF">1998-01-18T15:08:52Z</dcterms:created>
  <dcterms:modified xsi:type="dcterms:W3CDTF">2016-06-02T14:02:07Z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0x010100B302B8147B09E240B766556B8EEB420B</vt:lpwstr>
  </property>
</Properties>
</file>