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82" r:id="rId2"/>
    <p:sldId id="631" r:id="rId3"/>
    <p:sldId id="617" r:id="rId4"/>
    <p:sldId id="621" r:id="rId5"/>
    <p:sldId id="618" r:id="rId6"/>
    <p:sldId id="630" r:id="rId7"/>
    <p:sldId id="623" r:id="rId8"/>
    <p:sldId id="625" r:id="rId9"/>
    <p:sldId id="1605" r:id="rId10"/>
    <p:sldId id="629" r:id="rId11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42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FFF"/>
    <a:srgbClr val="000000"/>
    <a:srgbClr val="333333"/>
    <a:srgbClr val="CC0000"/>
    <a:srgbClr val="0000FF"/>
    <a:srgbClr val="B2B2B2"/>
    <a:srgbClr val="3333FF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3C6A0-0388-4896-B1D6-1E6E59A7BA21}" v="3093" dt="2021-02-14T23:47:48.098"/>
    <p1510:client id="{9490154D-AD3F-44BC-B187-64DCA998150A}" v="99" dt="2021-02-15T14:33:52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63" y="31"/>
      </p:cViewPr>
      <p:guideLst>
        <p:guide orient="horz" pos="2523"/>
        <p:guide orient="horz" pos="3936"/>
        <p:guide pos="4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526" y="-72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8A923B-C7A0-4F89-B7D2-D721F2107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349" y="1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t" anchorCtr="0" compatLnSpc="1">
            <a:prstTxWarp prst="textNoShape">
              <a:avLst/>
            </a:prstTxWarp>
          </a:bodyPr>
          <a:lstStyle>
            <a:lvl1pPr defTabSz="822458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A5A7C2-9B36-4271-AC40-C57805107A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t" anchorCtr="0" compatLnSpc="1">
            <a:prstTxWarp prst="textNoShape">
              <a:avLst/>
            </a:prstTxWarp>
          </a:bodyPr>
          <a:lstStyle>
            <a:lvl1pPr algn="r" defTabSz="822458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F1ED0D99-077E-4175-9062-E1C24BC4CC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4F5195A-7F9B-4BAA-AF02-E3BE49B92A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1" y="4860926"/>
            <a:ext cx="52197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8" tIns="49540" rIns="97428" bIns="49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3673DA0-FBA5-4617-82C9-8B214E6C59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349" y="9715501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b" anchorCtr="0" compatLnSpc="1">
            <a:prstTxWarp prst="textNoShape">
              <a:avLst/>
            </a:prstTxWarp>
          </a:bodyPr>
          <a:lstStyle>
            <a:lvl1pPr defTabSz="822458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A8405AC-5D4E-4705-ADC1-B8D12D9C1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15501"/>
            <a:ext cx="308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b" anchorCtr="0" compatLnSpc="1">
            <a:prstTxWarp prst="textNoShape">
              <a:avLst/>
            </a:prstTxWarp>
          </a:bodyPr>
          <a:lstStyle>
            <a:lvl1pPr algn="r" defTabSz="822220">
              <a:defRPr sz="1000" i="1">
                <a:latin typeface="Times New Roman" panose="02020603050405020304" pitchFamily="18" charset="0"/>
              </a:defRPr>
            </a:lvl1pPr>
          </a:lstStyle>
          <a:p>
            <a:fld id="{84EBF203-0D91-4D8A-AB8D-74A8119CE79C}" type="slidenum">
              <a:rPr lang="da-DK" altLang="en-US"/>
              <a:pPr/>
              <a:t>‹nr.›</a:t>
            </a:fld>
            <a:endParaRPr lang="da-DK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A085-A8CA-4F7E-A07E-020DE78FE341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B27A7AE-A758-4D44-B11D-39ADD6CA6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0634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855" indent="-285713" defTabSz="820634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855" indent="-228571" defTabSz="820634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996" indent="-228571" defTabSz="820634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137" indent="-228571" defTabSz="820634"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280" indent="-228571" defTabSz="8206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421" indent="-228571" defTabSz="8206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563" indent="-228571" defTabSz="8206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704" indent="-228571" defTabSz="82063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250F855-B939-4038-A1C0-61AE313E34DE}" type="slidenum">
              <a:rPr lang="da-DK" altLang="en-US" sz="1000">
                <a:latin typeface="Times New Roman" panose="02020603050405020304" pitchFamily="18" charset="0"/>
              </a:rPr>
              <a:pPr/>
              <a:t>10</a:t>
            </a:fld>
            <a:endParaRPr lang="da-DK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9C656B5-96EB-4EEF-9E94-776A9EE59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5B357FF-5881-4054-8F2C-C80704F22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93">
            <a:extLst>
              <a:ext uri="{FF2B5EF4-FFF2-40B4-BE49-F238E27FC236}">
                <a16:creationId xmlns:a16="http://schemas.microsoft.com/office/drawing/2014/main" id="{A8370EF3-B6DF-4DA5-876E-D732AB6F0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5" name="Rectangle 94">
            <a:extLst>
              <a:ext uri="{FF2B5EF4-FFF2-40B4-BE49-F238E27FC236}">
                <a16:creationId xmlns:a16="http://schemas.microsoft.com/office/drawing/2014/main" id="{49AB5F94-A245-4ED7-9FB9-046708FC9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23E6589B-D2E3-433A-9D1A-AE2142303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8492A-4087-490C-9054-EF4E20F41359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77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3">
            <a:extLst>
              <a:ext uri="{FF2B5EF4-FFF2-40B4-BE49-F238E27FC236}">
                <a16:creationId xmlns:a16="http://schemas.microsoft.com/office/drawing/2014/main" id="{ACE76142-1360-49F6-B537-6CBD8CAAD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5" name="Rectangle 94">
            <a:extLst>
              <a:ext uri="{FF2B5EF4-FFF2-40B4-BE49-F238E27FC236}">
                <a16:creationId xmlns:a16="http://schemas.microsoft.com/office/drawing/2014/main" id="{FE760A9D-79EB-4381-A931-43CC88D82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8377598B-F8B5-4685-A061-472C7749D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C6092-7926-40EF-9DA1-2E4DC7C175E0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783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3">
            <a:extLst>
              <a:ext uri="{FF2B5EF4-FFF2-40B4-BE49-F238E27FC236}">
                <a16:creationId xmlns:a16="http://schemas.microsoft.com/office/drawing/2014/main" id="{B06A129D-EDA2-4E7D-9E99-2E52DB065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5" name="Rectangle 94">
            <a:extLst>
              <a:ext uri="{FF2B5EF4-FFF2-40B4-BE49-F238E27FC236}">
                <a16:creationId xmlns:a16="http://schemas.microsoft.com/office/drawing/2014/main" id="{E3EBAD37-E675-4153-BE5A-CA1DDF64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64DCF3FB-8A8D-4CD0-AD00-13D775555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AC20B-77CF-42DA-9954-F083956BF883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55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800100" indent="-342900">
              <a:buSzPct val="99000"/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93">
            <a:extLst>
              <a:ext uri="{FF2B5EF4-FFF2-40B4-BE49-F238E27FC236}">
                <a16:creationId xmlns:a16="http://schemas.microsoft.com/office/drawing/2014/main" id="{B6FB4E32-874B-4E87-95C4-62F43F634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5" name="Rectangle 94">
            <a:extLst>
              <a:ext uri="{FF2B5EF4-FFF2-40B4-BE49-F238E27FC236}">
                <a16:creationId xmlns:a16="http://schemas.microsoft.com/office/drawing/2014/main" id="{227ACFD1-7CC1-4318-B64D-9C609A177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A0E2EB6A-B5B9-492A-B007-226921B52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C847C-E9CF-48F9-ACCB-001171BB354F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695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93">
            <a:extLst>
              <a:ext uri="{FF2B5EF4-FFF2-40B4-BE49-F238E27FC236}">
                <a16:creationId xmlns:a16="http://schemas.microsoft.com/office/drawing/2014/main" id="{10513757-DC9D-43EC-9325-4DE6A2A2A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5" name="Rectangle 94">
            <a:extLst>
              <a:ext uri="{FF2B5EF4-FFF2-40B4-BE49-F238E27FC236}">
                <a16:creationId xmlns:a16="http://schemas.microsoft.com/office/drawing/2014/main" id="{1893CEAD-E0F4-4CA4-8439-0D53D9E6A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D5AA1F1D-E4B1-42A7-8C4F-FCA4EDFAA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9BBA4-C5D8-4BA6-9609-59DED9BEE870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743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93">
            <a:extLst>
              <a:ext uri="{FF2B5EF4-FFF2-40B4-BE49-F238E27FC236}">
                <a16:creationId xmlns:a16="http://schemas.microsoft.com/office/drawing/2014/main" id="{2809A11C-CD7C-4FB1-A53F-1D70B33A9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6" name="Rectangle 94">
            <a:extLst>
              <a:ext uri="{FF2B5EF4-FFF2-40B4-BE49-F238E27FC236}">
                <a16:creationId xmlns:a16="http://schemas.microsoft.com/office/drawing/2014/main" id="{CFD9460B-6197-44BD-9255-FCA108E95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>
            <a:extLst>
              <a:ext uri="{FF2B5EF4-FFF2-40B4-BE49-F238E27FC236}">
                <a16:creationId xmlns:a16="http://schemas.microsoft.com/office/drawing/2014/main" id="{88C5795C-EF83-49D8-889A-17FAB921F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9A77C-CD91-45CB-9F4B-B830BEBC7AB0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42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93">
            <a:extLst>
              <a:ext uri="{FF2B5EF4-FFF2-40B4-BE49-F238E27FC236}">
                <a16:creationId xmlns:a16="http://schemas.microsoft.com/office/drawing/2014/main" id="{E31B5620-5702-4C0D-B6F6-E8A1DE18D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8" name="Rectangle 94">
            <a:extLst>
              <a:ext uri="{FF2B5EF4-FFF2-40B4-BE49-F238E27FC236}">
                <a16:creationId xmlns:a16="http://schemas.microsoft.com/office/drawing/2014/main" id="{C3F43BC3-29AE-4118-A95C-10BF30834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9" name="Rectangle 95">
            <a:extLst>
              <a:ext uri="{FF2B5EF4-FFF2-40B4-BE49-F238E27FC236}">
                <a16:creationId xmlns:a16="http://schemas.microsoft.com/office/drawing/2014/main" id="{C43E063D-58B3-4E83-AC71-9685D2505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E59B-F019-4350-AF38-953F8DD7B4D4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8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93">
            <a:extLst>
              <a:ext uri="{FF2B5EF4-FFF2-40B4-BE49-F238E27FC236}">
                <a16:creationId xmlns:a16="http://schemas.microsoft.com/office/drawing/2014/main" id="{80898FDF-C7E3-4941-9363-28EA673DA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4" name="Rectangle 94">
            <a:extLst>
              <a:ext uri="{FF2B5EF4-FFF2-40B4-BE49-F238E27FC236}">
                <a16:creationId xmlns:a16="http://schemas.microsoft.com/office/drawing/2014/main" id="{DDB6EE19-BDD7-4458-A934-A6E935662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5" name="Rectangle 95">
            <a:extLst>
              <a:ext uri="{FF2B5EF4-FFF2-40B4-BE49-F238E27FC236}">
                <a16:creationId xmlns:a16="http://schemas.microsoft.com/office/drawing/2014/main" id="{E112E99D-D3E3-4C72-B0D2-AC5777995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9DE72-F200-4210-9FBB-C4F8C3B5FE96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72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>
            <a:extLst>
              <a:ext uri="{FF2B5EF4-FFF2-40B4-BE49-F238E27FC236}">
                <a16:creationId xmlns:a16="http://schemas.microsoft.com/office/drawing/2014/main" id="{A11AE363-AF74-4B20-A611-990FDBB0A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3" name="Rectangle 94">
            <a:extLst>
              <a:ext uri="{FF2B5EF4-FFF2-40B4-BE49-F238E27FC236}">
                <a16:creationId xmlns:a16="http://schemas.microsoft.com/office/drawing/2014/main" id="{D7AC7817-1F16-471C-8B5A-FBC5DD32A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4" name="Rectangle 95">
            <a:extLst>
              <a:ext uri="{FF2B5EF4-FFF2-40B4-BE49-F238E27FC236}">
                <a16:creationId xmlns:a16="http://schemas.microsoft.com/office/drawing/2014/main" id="{601B73B2-604F-465C-84D1-EB63518A3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CDF60-A964-4D8D-86D0-B2CF6CA2C16C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222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93">
            <a:extLst>
              <a:ext uri="{FF2B5EF4-FFF2-40B4-BE49-F238E27FC236}">
                <a16:creationId xmlns:a16="http://schemas.microsoft.com/office/drawing/2014/main" id="{B4C7C674-6B37-4A48-989E-3B6317108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6" name="Rectangle 94">
            <a:extLst>
              <a:ext uri="{FF2B5EF4-FFF2-40B4-BE49-F238E27FC236}">
                <a16:creationId xmlns:a16="http://schemas.microsoft.com/office/drawing/2014/main" id="{35F00B0A-D53D-4360-842F-3124C5FB1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>
            <a:extLst>
              <a:ext uri="{FF2B5EF4-FFF2-40B4-BE49-F238E27FC236}">
                <a16:creationId xmlns:a16="http://schemas.microsoft.com/office/drawing/2014/main" id="{0A469E6C-78B2-4BD0-BB66-1F978462B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1DC06-E51E-42B1-84E6-0D9001961CCA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76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93">
            <a:extLst>
              <a:ext uri="{FF2B5EF4-FFF2-40B4-BE49-F238E27FC236}">
                <a16:creationId xmlns:a16="http://schemas.microsoft.com/office/drawing/2014/main" id="{0ABB4BC1-C060-4F26-B55B-F17A943B6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6" name="Rectangle 94">
            <a:extLst>
              <a:ext uri="{FF2B5EF4-FFF2-40B4-BE49-F238E27FC236}">
                <a16:creationId xmlns:a16="http://schemas.microsoft.com/office/drawing/2014/main" id="{F16B94FF-0355-4E30-85D6-1A1E0D52C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7" name="Rectangle 95">
            <a:extLst>
              <a:ext uri="{FF2B5EF4-FFF2-40B4-BE49-F238E27FC236}">
                <a16:creationId xmlns:a16="http://schemas.microsoft.com/office/drawing/2014/main" id="{9796FDA3-4C34-4885-BD06-28C4BAD32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B6B57-D22E-400B-AD70-E3FEECD9D84F}" type="slidenum">
              <a:rPr lang="en-GB" altLang="en-US"/>
              <a:pPr/>
              <a:t>‹nr.›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85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1">
            <a:extLst>
              <a:ext uri="{FF2B5EF4-FFF2-40B4-BE49-F238E27FC236}">
                <a16:creationId xmlns:a16="http://schemas.microsoft.com/office/drawing/2014/main" id="{1FF82A57-989B-4B94-9AE7-D57EC192E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for at redigere titeltypografien på masteren</a:t>
            </a:r>
          </a:p>
        </p:txBody>
      </p:sp>
      <p:sp>
        <p:nvSpPr>
          <p:cNvPr id="1116" name="Rectangle 92">
            <a:extLst>
              <a:ext uri="{FF2B5EF4-FFF2-40B4-BE49-F238E27FC236}">
                <a16:creationId xmlns:a16="http://schemas.microsoft.com/office/drawing/2014/main" id="{672D236C-2F96-4BA6-A6B0-493AF0F30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for at redigere teksttypografien på masteren</a:t>
            </a:r>
          </a:p>
          <a:p>
            <a:pPr lvl="1"/>
            <a:r>
              <a:rPr lang="en-GB" altLang="en-US"/>
              <a:t>Andet niveau</a:t>
            </a:r>
          </a:p>
          <a:p>
            <a:pPr lvl="2"/>
            <a:r>
              <a:rPr lang="en-GB" altLang="en-US"/>
              <a:t>Tredje niveau</a:t>
            </a:r>
          </a:p>
          <a:p>
            <a:pPr lvl="3"/>
            <a:r>
              <a:rPr lang="en-GB" altLang="en-US"/>
              <a:t>Fjerde niveau</a:t>
            </a:r>
          </a:p>
          <a:p>
            <a:pPr lvl="4"/>
            <a:r>
              <a:rPr lang="en-GB" altLang="en-US"/>
              <a:t>Femte niveau</a:t>
            </a:r>
          </a:p>
        </p:txBody>
      </p:sp>
      <p:sp>
        <p:nvSpPr>
          <p:cNvPr id="1117" name="Rectangle 93">
            <a:extLst>
              <a:ext uri="{FF2B5EF4-FFF2-40B4-BE49-F238E27FC236}">
                <a16:creationId xmlns:a16="http://schemas.microsoft.com/office/drawing/2014/main" id="{9A52E122-4FBF-4EE6-8D0B-9E29FF530E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1118" name="Rectangle 94">
            <a:extLst>
              <a:ext uri="{FF2B5EF4-FFF2-40B4-BE49-F238E27FC236}">
                <a16:creationId xmlns:a16="http://schemas.microsoft.com/office/drawing/2014/main" id="{3E202468-D57F-419B-BE73-19B6B47AC9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 dirty="0"/>
              <a:t>Anders Plejdrup Houmøller</a:t>
            </a:r>
          </a:p>
        </p:txBody>
      </p:sp>
      <p:sp>
        <p:nvSpPr>
          <p:cNvPr id="1119" name="Rectangle 95">
            <a:extLst>
              <a:ext uri="{FF2B5EF4-FFF2-40B4-BE49-F238E27FC236}">
                <a16:creationId xmlns:a16="http://schemas.microsoft.com/office/drawing/2014/main" id="{CAD6FB69-60D4-4948-AB63-D665735B26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38A08-7E3B-4CB8-B837-8B1C48EC4D54}" type="slidenum">
              <a:rPr lang="en-GB" altLang="en-US"/>
              <a:pPr/>
              <a:t>‹nr.›</a:t>
            </a:fld>
            <a:endParaRPr lang="en-GB" altLang="en-US" dirty="0"/>
          </a:p>
        </p:txBody>
      </p:sp>
      <p:pic>
        <p:nvPicPr>
          <p:cNvPr id="1031" name="Picture 3" descr="HoumøllerConsulting logo 2010">
            <a:extLst>
              <a:ext uri="{FF2B5EF4-FFF2-40B4-BE49-F238E27FC236}">
                <a16:creationId xmlns:a16="http://schemas.microsoft.com/office/drawing/2014/main" id="{0A5DB0F7-7C9F-4A6E-AD2C-90DF8629F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13">
            <a:extLst>
              <a:ext uri="{FF2B5EF4-FFF2-40B4-BE49-F238E27FC236}">
                <a16:creationId xmlns:a16="http://schemas.microsoft.com/office/drawing/2014/main" id="{1F488005-2201-4FEC-905B-C1E56A4D70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dirty="0"/>
              <a:t>Copyright Houmoller Consulting </a:t>
            </a:r>
            <a:r>
              <a:rPr lang="en-GB" sz="800" dirty="0">
                <a:cs typeface="Arial" charset="0"/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mollerconsulting.dk/facts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F369-1B7C-43B8-8237-D0C70CA4477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3834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0100" cy="88537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038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5181" y="667020"/>
            <a:ext cx="9342475" cy="5700471"/>
          </a:xfrm>
        </p:spPr>
        <p:txBody>
          <a:bodyPr/>
          <a:lstStyle/>
          <a:p>
            <a:r>
              <a:rPr lang="en-GB" sz="2000" dirty="0"/>
              <a:t>In the appendix, you’ll find a list of the terms and acronyms used in this presentation.</a:t>
            </a:r>
          </a:p>
          <a:p>
            <a:r>
              <a:rPr lang="en-GB" sz="2000" dirty="0"/>
              <a:t>Concerning the documents referred to in this presentation:</a:t>
            </a:r>
          </a:p>
          <a:p>
            <a:pPr lvl="1"/>
            <a:r>
              <a:rPr lang="en-GB" dirty="0"/>
              <a:t>Unless otherwise mentioned, you can download the documents from </a:t>
            </a:r>
            <a:r>
              <a:rPr lang="en-GB" dirty="0">
                <a:hlinkClick r:id="rId3"/>
              </a:rPr>
              <a:t>http://www.houmollerconsulting.dk/facts-findings/</a:t>
            </a:r>
            <a:r>
              <a:rPr lang="en-GB" dirty="0"/>
              <a:t>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This PowerPoint presentation is animated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It’s recommended to run the animation when viewing the presentation.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000" i="1" u="sng" dirty="0">
                <a:solidFill>
                  <a:srgbClr val="008000"/>
                </a:solidFill>
              </a:rPr>
              <a:t>F5</a:t>
            </a:r>
            <a:r>
              <a:rPr lang="en-GB" sz="2000" i="1" dirty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i="1" u="sng" dirty="0">
                <a:solidFill>
                  <a:srgbClr val="008000"/>
                </a:solidFill>
              </a:rPr>
              <a:t>Page Down</a:t>
            </a:r>
            <a:r>
              <a:rPr lang="en-GB" dirty="0">
                <a:solidFill>
                  <a:srgbClr val="008000"/>
                </a:solidFill>
              </a:rPr>
              <a:t>. It moves one step backward, when you press </a:t>
            </a:r>
            <a:r>
              <a:rPr lang="en-GB" i="1" u="sng" dirty="0">
                <a:solidFill>
                  <a:srgbClr val="008000"/>
                </a:solidFill>
              </a:rPr>
              <a:t>Page Up</a:t>
            </a:r>
            <a:r>
              <a:rPr lang="en-GB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1EB541E-262E-4B46-B2FF-3F45063D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14 February 2021</a:t>
            </a:r>
            <a:endParaRPr lang="en-GB" noProof="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F0188C8-9204-4AFA-9D7D-98D70D9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199" y="5337455"/>
            <a:ext cx="1368920" cy="116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oumøllerConsulting cirkler">
            <a:extLst>
              <a:ext uri="{FF2B5EF4-FFF2-40B4-BE49-F238E27FC236}">
                <a16:creationId xmlns:a16="http://schemas.microsoft.com/office/drawing/2014/main" id="{3253E27D-5B80-4953-9D81-45A0DF37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1">
            <a:extLst>
              <a:ext uri="{FF2B5EF4-FFF2-40B4-BE49-F238E27FC236}">
                <a16:creationId xmlns:a16="http://schemas.microsoft.com/office/drawing/2014/main" id="{B3745140-1C87-4716-8088-1A1B63A31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altLang="en-US" sz="4500" dirty="0"/>
              <a:t>Thank you for your attention!</a:t>
            </a:r>
          </a:p>
        </p:txBody>
      </p:sp>
      <p:sp>
        <p:nvSpPr>
          <p:cNvPr id="9220" name="Pladsholder til diasnummer 4">
            <a:extLst>
              <a:ext uri="{FF2B5EF4-FFF2-40B4-BE49-F238E27FC236}">
                <a16:creationId xmlns:a16="http://schemas.microsoft.com/office/drawing/2014/main" id="{81F00976-FCE0-4C3D-A29E-64A006C0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8CAF51B-CFC8-448B-8713-C1D031472359}" type="slidenum">
              <a:rPr lang="en-GB" altLang="en-US" sz="1400"/>
              <a:pPr/>
              <a:t>10</a:t>
            </a:fld>
            <a:endParaRPr lang="en-GB" altLang="en-US" sz="1400" dirty="0"/>
          </a:p>
        </p:txBody>
      </p:sp>
      <p:sp>
        <p:nvSpPr>
          <p:cNvPr id="9221" name="Tekstboks 98">
            <a:extLst>
              <a:ext uri="{FF2B5EF4-FFF2-40B4-BE49-F238E27FC236}">
                <a16:creationId xmlns:a16="http://schemas.microsoft.com/office/drawing/2014/main" id="{79C0F72B-7401-4155-A3C5-C9D6C421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73" y="2598738"/>
            <a:ext cx="76049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3200" b="1" dirty="0"/>
              <a:t>Anders Plejdrup Houmøller</a:t>
            </a:r>
            <a:endParaRPr lang="en-GB" altLang="en-US" sz="3200" b="1" i="1" dirty="0"/>
          </a:p>
          <a:p>
            <a:pPr algn="ctr"/>
            <a:r>
              <a:rPr lang="en-GB" altLang="en-US" sz="3200" b="1" i="1" dirty="0"/>
              <a:t>Houmoller Consulting ApS</a:t>
            </a:r>
          </a:p>
          <a:p>
            <a:pPr algn="ctr"/>
            <a:r>
              <a:rPr lang="en-GB" altLang="en-US" sz="3200" b="1" dirty="0"/>
              <a:t>Tel. +45  28 11 23 00</a:t>
            </a:r>
          </a:p>
          <a:p>
            <a:pPr algn="ctr"/>
            <a:r>
              <a:rPr lang="en-GB" altLang="en-US" sz="3200" b="1" dirty="0"/>
              <a:t>anders@houmollerconsulting.dk</a:t>
            </a:r>
          </a:p>
          <a:p>
            <a:pPr algn="ctr"/>
            <a:r>
              <a:rPr lang="en-GB" altLang="en-US" sz="3200" b="1" dirty="0"/>
              <a:t>Web houmollerconsulting.dk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5D358-55AE-49AF-A45D-5B55CEDD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" y="4083"/>
            <a:ext cx="7586203" cy="811090"/>
          </a:xfrm>
          <a:noFill/>
        </p:spPr>
        <p:txBody>
          <a:bodyPr/>
          <a:lstStyle/>
          <a:p>
            <a:r>
              <a:rPr lang="en-GB" sz="2600" dirty="0"/>
              <a:t>An energy island’s spot prices and market coupling flows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885357-E21D-43D1-B25B-162F04AB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7" y="886053"/>
            <a:ext cx="9778409" cy="5203530"/>
          </a:xfrm>
        </p:spPr>
        <p:txBody>
          <a:bodyPr/>
          <a:lstStyle/>
          <a:p>
            <a:r>
              <a:rPr lang="en-GB" sz="2000" dirty="0"/>
              <a:t>Denmark has decided to build an energy island in the North Sea.</a:t>
            </a:r>
          </a:p>
          <a:p>
            <a:r>
              <a:rPr lang="en-GB" sz="2000" dirty="0"/>
              <a:t>Other European countries may launch similar projects.</a:t>
            </a:r>
          </a:p>
          <a:p>
            <a:r>
              <a:rPr lang="en-GB" sz="2000" dirty="0"/>
              <a:t>As pointed out by many stakeholders:</a:t>
            </a:r>
          </a:p>
          <a:p>
            <a:pPr lvl="1"/>
            <a:r>
              <a:rPr lang="en-GB" dirty="0"/>
              <a:t>It is imperative an energy island is established as a separate bidding zone</a:t>
            </a:r>
          </a:p>
          <a:p>
            <a:pPr lvl="2"/>
            <a:r>
              <a:rPr lang="en-GB" dirty="0"/>
              <a:t>Any other setup would greatly distort the energy flows and the market prices.</a:t>
            </a:r>
          </a:p>
          <a:p>
            <a:r>
              <a:rPr lang="en-GB" sz="2000" dirty="0"/>
              <a:t>As a case, this presentation discusses how to calculate the spot prices and the market coupling flows for an energy island connected to three bidding zones</a:t>
            </a:r>
          </a:p>
          <a:p>
            <a:pPr lvl="1"/>
            <a:r>
              <a:rPr lang="en-GB" dirty="0"/>
              <a:t>The three zones may be on-shore zones and/or other energy islands.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32197B-D773-40E8-81DD-41B8C9B5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E3ECB4-8BCC-482D-9066-D368C78C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847C-E9CF-48F9-ACCB-001171BB354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grpSp>
        <p:nvGrpSpPr>
          <p:cNvPr id="69" name="Gruppe 68">
            <a:extLst>
              <a:ext uri="{FF2B5EF4-FFF2-40B4-BE49-F238E27FC236}">
                <a16:creationId xmlns:a16="http://schemas.microsoft.com/office/drawing/2014/main" id="{0729820F-6800-4387-A5D4-C07D12250769}"/>
              </a:ext>
            </a:extLst>
          </p:cNvPr>
          <p:cNvGrpSpPr/>
          <p:nvPr/>
        </p:nvGrpSpPr>
        <p:grpSpPr>
          <a:xfrm>
            <a:off x="1272876" y="5265433"/>
            <a:ext cx="7231041" cy="1008445"/>
            <a:chOff x="1272876" y="5265433"/>
            <a:chExt cx="7231041" cy="1008445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9DF94CEF-BEEA-4594-9096-2C2F4C6631B8}"/>
                </a:ext>
              </a:extLst>
            </p:cNvPr>
            <p:cNvGrpSpPr/>
            <p:nvPr/>
          </p:nvGrpSpPr>
          <p:grpSpPr>
            <a:xfrm>
              <a:off x="1272876" y="5651406"/>
              <a:ext cx="7231041" cy="622472"/>
              <a:chOff x="1550940" y="1238111"/>
              <a:chExt cx="7231041" cy="622472"/>
            </a:xfrm>
          </p:grpSpPr>
          <p:pic>
            <p:nvPicPr>
              <p:cNvPr id="8" name="Billede 7" descr="Et billede, der indeholder tekst, clipart&#10;&#10;Automatisk genereret beskrivelse">
                <a:extLst>
                  <a:ext uri="{FF2B5EF4-FFF2-40B4-BE49-F238E27FC236}">
                    <a16:creationId xmlns:a16="http://schemas.microsoft.com/office/drawing/2014/main" id="{3DD71819-CEF7-4F6E-9D3D-3996FC49F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5531" y="1442272"/>
                <a:ext cx="732652" cy="401614"/>
              </a:xfrm>
              <a:prstGeom prst="rect">
                <a:avLst/>
              </a:prstGeom>
            </p:spPr>
          </p:pic>
          <p:grpSp>
            <p:nvGrpSpPr>
              <p:cNvPr id="9" name="Gruppe 8">
                <a:extLst>
                  <a:ext uri="{FF2B5EF4-FFF2-40B4-BE49-F238E27FC236}">
                    <a16:creationId xmlns:a16="http://schemas.microsoft.com/office/drawing/2014/main" id="{068E8B44-88DA-43E7-8C76-CEB2D68851D0}"/>
                  </a:ext>
                </a:extLst>
              </p:cNvPr>
              <p:cNvGrpSpPr/>
              <p:nvPr/>
            </p:nvGrpSpPr>
            <p:grpSpPr>
              <a:xfrm>
                <a:off x="3277733" y="1260384"/>
                <a:ext cx="2533302" cy="572614"/>
                <a:chOff x="3402869" y="3081574"/>
                <a:chExt cx="2533302" cy="572614"/>
              </a:xfrm>
            </p:grpSpPr>
            <p:grpSp>
              <p:nvGrpSpPr>
                <p:cNvPr id="50" name="Gruppe 49">
                  <a:extLst>
                    <a:ext uri="{FF2B5EF4-FFF2-40B4-BE49-F238E27FC236}">
                      <a16:creationId xmlns:a16="http://schemas.microsoft.com/office/drawing/2014/main" id="{0AC6820F-6669-4CC5-8F20-7A5C336E1F47}"/>
                    </a:ext>
                  </a:extLst>
                </p:cNvPr>
                <p:cNvGrpSpPr/>
                <p:nvPr/>
              </p:nvGrpSpPr>
              <p:grpSpPr>
                <a:xfrm>
                  <a:off x="3402869" y="3081574"/>
                  <a:ext cx="2033390" cy="569893"/>
                  <a:chOff x="3402869" y="3081574"/>
                  <a:chExt cx="2033390" cy="569893"/>
                </a:xfrm>
              </p:grpSpPr>
              <p:pic>
                <p:nvPicPr>
                  <p:cNvPr id="52" name="Billede 51">
                    <a:extLst>
                      <a:ext uri="{FF2B5EF4-FFF2-40B4-BE49-F238E27FC236}">
                        <a16:creationId xmlns:a16="http://schemas.microsoft.com/office/drawing/2014/main" id="{7D30CD1B-9632-4450-80F5-4DE9E9239D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9438" y="3081574"/>
                    <a:ext cx="589600" cy="356549"/>
                  </a:xfrm>
                  <a:prstGeom prst="rect">
                    <a:avLst/>
                  </a:prstGeom>
                </p:spPr>
              </p:pic>
              <p:pic>
                <p:nvPicPr>
                  <p:cNvPr id="53" name="Billede 52">
                    <a:extLst>
                      <a:ext uri="{FF2B5EF4-FFF2-40B4-BE49-F238E27FC236}">
                        <a16:creationId xmlns:a16="http://schemas.microsoft.com/office/drawing/2014/main" id="{05FB7075-F522-4F64-BDEF-5D6D699835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80090" y="3081574"/>
                    <a:ext cx="589600" cy="356549"/>
                  </a:xfrm>
                  <a:prstGeom prst="rect">
                    <a:avLst/>
                  </a:prstGeom>
                </p:spPr>
              </p:pic>
              <p:sp>
                <p:nvSpPr>
                  <p:cNvPr id="54" name="Rektangel 53">
                    <a:extLst>
                      <a:ext uri="{FF2B5EF4-FFF2-40B4-BE49-F238E27FC236}">
                        <a16:creationId xmlns:a16="http://schemas.microsoft.com/office/drawing/2014/main" id="{6C57430E-4AEA-4C60-9157-998BFD8CC2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02869" y="3418492"/>
                    <a:ext cx="2033390" cy="23297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pic>
              <p:nvPicPr>
                <p:cNvPr id="51" name="Billede 50">
                  <a:extLst>
                    <a:ext uri="{FF2B5EF4-FFF2-40B4-BE49-F238E27FC236}">
                      <a16:creationId xmlns:a16="http://schemas.microsoft.com/office/drawing/2014/main" id="{404F0C39-A0C3-4BB9-AC1C-BEB0891058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8475" y="3115581"/>
                  <a:ext cx="417696" cy="538607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uppe 9">
                <a:extLst>
                  <a:ext uri="{FF2B5EF4-FFF2-40B4-BE49-F238E27FC236}">
                    <a16:creationId xmlns:a16="http://schemas.microsoft.com/office/drawing/2014/main" id="{4FF0F8CA-A635-40D8-917D-E433C74955AB}"/>
                  </a:ext>
                </a:extLst>
              </p:cNvPr>
              <p:cNvGrpSpPr/>
              <p:nvPr/>
            </p:nvGrpSpPr>
            <p:grpSpPr>
              <a:xfrm>
                <a:off x="1550940" y="1238111"/>
                <a:ext cx="1489316" cy="593526"/>
                <a:chOff x="1550940" y="1233120"/>
                <a:chExt cx="1489316" cy="593526"/>
              </a:xfrm>
            </p:grpSpPr>
            <p:grpSp>
              <p:nvGrpSpPr>
                <p:cNvPr id="32" name="Gruppe 69">
                  <a:extLst>
                    <a:ext uri="{FF2B5EF4-FFF2-40B4-BE49-F238E27FC236}">
                      <a16:creationId xmlns:a16="http://schemas.microsoft.com/office/drawing/2014/main" id="{1D57EB9D-E9FE-4B47-B1EC-BB6908E284E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550940" y="1233120"/>
                  <a:ext cx="251818" cy="593526"/>
                  <a:chOff x="3440906" y="1147369"/>
                  <a:chExt cx="839391" cy="1978419"/>
                </a:xfrm>
              </p:grpSpPr>
              <p:sp>
                <p:nvSpPr>
                  <p:cNvPr id="45" name="Line 8">
                    <a:extLst>
                      <a:ext uri="{FF2B5EF4-FFF2-40B4-BE49-F238E27FC236}">
                        <a16:creationId xmlns:a16="http://schemas.microsoft.com/office/drawing/2014/main" id="{CD8EBF77-6947-448A-BBDC-4CFEAC78AF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8179" y="1770063"/>
                    <a:ext cx="0" cy="135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grpSp>
                <p:nvGrpSpPr>
                  <p:cNvPr id="46" name="Gruppe 28">
                    <a:extLst>
                      <a:ext uri="{FF2B5EF4-FFF2-40B4-BE49-F238E27FC236}">
                        <a16:creationId xmlns:a16="http://schemas.microsoft.com/office/drawing/2014/main" id="{026A60F8-631A-46A7-AAF5-9031932057F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60000">
                    <a:off x="3440906" y="1147369"/>
                    <a:ext cx="839391" cy="1249384"/>
                    <a:chOff x="3440906" y="1147369"/>
                    <a:chExt cx="839391" cy="1249384"/>
                  </a:xfrm>
                </p:grpSpPr>
                <p:cxnSp>
                  <p:nvCxnSpPr>
                    <p:cNvPr id="47" name="Lige forbindelse 46">
                      <a:extLst>
                        <a:ext uri="{FF2B5EF4-FFF2-40B4-BE49-F238E27FC236}">
                          <a16:creationId xmlns:a16="http://schemas.microsoft.com/office/drawing/2014/main" id="{6D903D5E-8DA1-4B10-947D-634D88A2A5E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0906" y="1770063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8" name="Lige forbindelse 47">
                      <a:extLst>
                        <a:ext uri="{FF2B5EF4-FFF2-40B4-BE49-F238E27FC236}">
                          <a16:creationId xmlns:a16="http://schemas.microsoft.com/office/drawing/2014/main" id="{9A3FD6DE-3EA3-40CD-95C2-26664D8FADE2}"/>
                        </a:ext>
                      </a:extLst>
                    </p:cNvPr>
                    <p:cNvCxnSpPr/>
                    <p:nvPr/>
                  </p:nvCxnSpPr>
                  <p:spPr bwMode="auto">
                    <a:xfrm rot="-3600000">
                      <a:off x="3945730" y="1481935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9" name="Lige forbindelse 48">
                      <a:extLst>
                        <a:ext uri="{FF2B5EF4-FFF2-40B4-BE49-F238E27FC236}">
                          <a16:creationId xmlns:a16="http://schemas.microsoft.com/office/drawing/2014/main" id="{095C2726-6957-4773-9DCB-0D5765DBE97C}"/>
                        </a:ext>
                      </a:extLst>
                    </p:cNvPr>
                    <p:cNvCxnSpPr/>
                    <p:nvPr/>
                  </p:nvCxnSpPr>
                  <p:spPr bwMode="auto">
                    <a:xfrm rot="3600000" flipV="1">
                      <a:off x="3945731" y="2062187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33" name="Gruppe 75">
                  <a:extLst>
                    <a:ext uri="{FF2B5EF4-FFF2-40B4-BE49-F238E27FC236}">
                      <a16:creationId xmlns:a16="http://schemas.microsoft.com/office/drawing/2014/main" id="{ABAE4D9E-9783-4F2D-8347-8B228E0364B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69689" y="1233120"/>
                  <a:ext cx="251818" cy="593526"/>
                  <a:chOff x="3440906" y="1147369"/>
                  <a:chExt cx="839391" cy="1978419"/>
                </a:xfrm>
              </p:grpSpPr>
              <p:sp>
                <p:nvSpPr>
                  <p:cNvPr id="40" name="Line 8">
                    <a:extLst>
                      <a:ext uri="{FF2B5EF4-FFF2-40B4-BE49-F238E27FC236}">
                        <a16:creationId xmlns:a16="http://schemas.microsoft.com/office/drawing/2014/main" id="{635F81FE-372B-4B93-8E13-E5B11AEEBE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8179" y="1770063"/>
                    <a:ext cx="0" cy="135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grpSp>
                <p:nvGrpSpPr>
                  <p:cNvPr id="41" name="Gruppe 28">
                    <a:extLst>
                      <a:ext uri="{FF2B5EF4-FFF2-40B4-BE49-F238E27FC236}">
                        <a16:creationId xmlns:a16="http://schemas.microsoft.com/office/drawing/2014/main" id="{99E94EBB-AEEC-418F-A9B9-CF96E4C2F6C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60000">
                    <a:off x="3440906" y="1147369"/>
                    <a:ext cx="839391" cy="1249384"/>
                    <a:chOff x="3440906" y="1147369"/>
                    <a:chExt cx="839391" cy="1249384"/>
                  </a:xfrm>
                </p:grpSpPr>
                <p:cxnSp>
                  <p:nvCxnSpPr>
                    <p:cNvPr id="42" name="Lige forbindelse 41">
                      <a:extLst>
                        <a:ext uri="{FF2B5EF4-FFF2-40B4-BE49-F238E27FC236}">
                          <a16:creationId xmlns:a16="http://schemas.microsoft.com/office/drawing/2014/main" id="{52C37B7C-DEB6-4266-809D-C2248A3071C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0906" y="1770063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3" name="Lige forbindelse 42">
                      <a:extLst>
                        <a:ext uri="{FF2B5EF4-FFF2-40B4-BE49-F238E27FC236}">
                          <a16:creationId xmlns:a16="http://schemas.microsoft.com/office/drawing/2014/main" id="{84B6942A-FCAC-408B-80C4-4A5744058016}"/>
                        </a:ext>
                      </a:extLst>
                    </p:cNvPr>
                    <p:cNvCxnSpPr/>
                    <p:nvPr/>
                  </p:nvCxnSpPr>
                  <p:spPr bwMode="auto">
                    <a:xfrm rot="-3600000">
                      <a:off x="3945730" y="1481935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4" name="Lige forbindelse 43">
                      <a:extLst>
                        <a:ext uri="{FF2B5EF4-FFF2-40B4-BE49-F238E27FC236}">
                          <a16:creationId xmlns:a16="http://schemas.microsoft.com/office/drawing/2014/main" id="{01C9B4D3-B8E2-4FA8-A5A9-95D208C87B73}"/>
                        </a:ext>
                      </a:extLst>
                    </p:cNvPr>
                    <p:cNvCxnSpPr/>
                    <p:nvPr/>
                  </p:nvCxnSpPr>
                  <p:spPr bwMode="auto">
                    <a:xfrm rot="3600000" flipV="1">
                      <a:off x="3945731" y="2062187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34" name="Gruppe 75">
                  <a:extLst>
                    <a:ext uri="{FF2B5EF4-FFF2-40B4-BE49-F238E27FC236}">
                      <a16:creationId xmlns:a16="http://schemas.microsoft.com/office/drawing/2014/main" id="{744474ED-75A3-461B-9BF5-269662060F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8438" y="1233120"/>
                  <a:ext cx="251818" cy="593526"/>
                  <a:chOff x="3440906" y="1147369"/>
                  <a:chExt cx="839391" cy="1978419"/>
                </a:xfrm>
              </p:grpSpPr>
              <p:sp>
                <p:nvSpPr>
                  <p:cNvPr id="35" name="Line 8">
                    <a:extLst>
                      <a:ext uri="{FF2B5EF4-FFF2-40B4-BE49-F238E27FC236}">
                        <a16:creationId xmlns:a16="http://schemas.microsoft.com/office/drawing/2014/main" id="{F09D104E-6C78-4643-96BC-56555D5458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8179" y="1770063"/>
                    <a:ext cx="0" cy="135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grpSp>
                <p:nvGrpSpPr>
                  <p:cNvPr id="36" name="Gruppe 28">
                    <a:extLst>
                      <a:ext uri="{FF2B5EF4-FFF2-40B4-BE49-F238E27FC236}">
                        <a16:creationId xmlns:a16="http://schemas.microsoft.com/office/drawing/2014/main" id="{D9F5FD86-1E9C-4C2A-B74B-A0010FBDF8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60000">
                    <a:off x="3440906" y="1147369"/>
                    <a:ext cx="839391" cy="1249384"/>
                    <a:chOff x="3440906" y="1147369"/>
                    <a:chExt cx="839391" cy="1249384"/>
                  </a:xfrm>
                </p:grpSpPr>
                <p:cxnSp>
                  <p:nvCxnSpPr>
                    <p:cNvPr id="37" name="Lige forbindelse 36">
                      <a:extLst>
                        <a:ext uri="{FF2B5EF4-FFF2-40B4-BE49-F238E27FC236}">
                          <a16:creationId xmlns:a16="http://schemas.microsoft.com/office/drawing/2014/main" id="{17274A59-DDE3-4234-977E-03A17D460F1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0906" y="1770063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8" name="Lige forbindelse 37">
                      <a:extLst>
                        <a:ext uri="{FF2B5EF4-FFF2-40B4-BE49-F238E27FC236}">
                          <a16:creationId xmlns:a16="http://schemas.microsoft.com/office/drawing/2014/main" id="{B3DB9970-D876-4363-9AAB-8C00904BEE97}"/>
                        </a:ext>
                      </a:extLst>
                    </p:cNvPr>
                    <p:cNvCxnSpPr/>
                    <p:nvPr/>
                  </p:nvCxnSpPr>
                  <p:spPr bwMode="auto">
                    <a:xfrm rot="-3600000">
                      <a:off x="3945730" y="1481935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9" name="Lige forbindelse 38">
                      <a:extLst>
                        <a:ext uri="{FF2B5EF4-FFF2-40B4-BE49-F238E27FC236}">
                          <a16:creationId xmlns:a16="http://schemas.microsoft.com/office/drawing/2014/main" id="{F8DF117C-44D7-46C8-B1D0-408B34F53433}"/>
                        </a:ext>
                      </a:extLst>
                    </p:cNvPr>
                    <p:cNvCxnSpPr/>
                    <p:nvPr/>
                  </p:nvCxnSpPr>
                  <p:spPr bwMode="auto">
                    <a:xfrm rot="3600000" flipV="1">
                      <a:off x="3945731" y="2062187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  <p:grpSp>
            <p:nvGrpSpPr>
              <p:cNvPr id="11" name="Gruppe 10">
                <a:extLst>
                  <a:ext uri="{FF2B5EF4-FFF2-40B4-BE49-F238E27FC236}">
                    <a16:creationId xmlns:a16="http://schemas.microsoft.com/office/drawing/2014/main" id="{3B37C94B-11FF-4C2F-94DA-C1C378D0DA11}"/>
                  </a:ext>
                </a:extLst>
              </p:cNvPr>
              <p:cNvGrpSpPr/>
              <p:nvPr/>
            </p:nvGrpSpPr>
            <p:grpSpPr>
              <a:xfrm>
                <a:off x="5977620" y="1247638"/>
                <a:ext cx="1489314" cy="593526"/>
                <a:chOff x="5977620" y="1233120"/>
                <a:chExt cx="1489314" cy="593526"/>
              </a:xfrm>
            </p:grpSpPr>
            <p:grpSp>
              <p:nvGrpSpPr>
                <p:cNvPr id="14" name="Gruppe 81">
                  <a:extLst>
                    <a:ext uri="{FF2B5EF4-FFF2-40B4-BE49-F238E27FC236}">
                      <a16:creationId xmlns:a16="http://schemas.microsoft.com/office/drawing/2014/main" id="{401B1C7C-54F1-4E93-9131-A5524A74BFF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96369" y="1233120"/>
                  <a:ext cx="251818" cy="593526"/>
                  <a:chOff x="3440906" y="1147369"/>
                  <a:chExt cx="839391" cy="1978419"/>
                </a:xfrm>
              </p:grpSpPr>
              <p:sp>
                <p:nvSpPr>
                  <p:cNvPr id="27" name="Line 8">
                    <a:extLst>
                      <a:ext uri="{FF2B5EF4-FFF2-40B4-BE49-F238E27FC236}">
                        <a16:creationId xmlns:a16="http://schemas.microsoft.com/office/drawing/2014/main" id="{4AC0E0B7-8F4E-4C2B-A436-46BF91B881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8179" y="1770063"/>
                    <a:ext cx="0" cy="135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grpSp>
                <p:nvGrpSpPr>
                  <p:cNvPr id="28" name="Gruppe 28">
                    <a:extLst>
                      <a:ext uri="{FF2B5EF4-FFF2-40B4-BE49-F238E27FC236}">
                        <a16:creationId xmlns:a16="http://schemas.microsoft.com/office/drawing/2014/main" id="{01420034-DCF8-4C9B-8078-CAC4029BAF0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60000">
                    <a:off x="3440906" y="1147369"/>
                    <a:ext cx="839391" cy="1249384"/>
                    <a:chOff x="3440906" y="1147369"/>
                    <a:chExt cx="839391" cy="1249384"/>
                  </a:xfrm>
                </p:grpSpPr>
                <p:cxnSp>
                  <p:nvCxnSpPr>
                    <p:cNvPr id="29" name="Lige forbindelse 28">
                      <a:extLst>
                        <a:ext uri="{FF2B5EF4-FFF2-40B4-BE49-F238E27FC236}">
                          <a16:creationId xmlns:a16="http://schemas.microsoft.com/office/drawing/2014/main" id="{2136E0EC-C35C-46F2-9DB3-4B04AA0EDCD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0906" y="1770063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" name="Lige forbindelse 29">
                      <a:extLst>
                        <a:ext uri="{FF2B5EF4-FFF2-40B4-BE49-F238E27FC236}">
                          <a16:creationId xmlns:a16="http://schemas.microsoft.com/office/drawing/2014/main" id="{5B29D267-5C14-4AB6-A5C1-D1F9E3E02664}"/>
                        </a:ext>
                      </a:extLst>
                    </p:cNvPr>
                    <p:cNvCxnSpPr/>
                    <p:nvPr/>
                  </p:nvCxnSpPr>
                  <p:spPr bwMode="auto">
                    <a:xfrm rot="-3600000">
                      <a:off x="3945730" y="1481935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1" name="Lige forbindelse 30">
                      <a:extLst>
                        <a:ext uri="{FF2B5EF4-FFF2-40B4-BE49-F238E27FC236}">
                          <a16:creationId xmlns:a16="http://schemas.microsoft.com/office/drawing/2014/main" id="{C34D261F-F80C-4649-84C7-537DB696BB40}"/>
                        </a:ext>
                      </a:extLst>
                    </p:cNvPr>
                    <p:cNvCxnSpPr/>
                    <p:nvPr/>
                  </p:nvCxnSpPr>
                  <p:spPr bwMode="auto">
                    <a:xfrm rot="3600000" flipV="1">
                      <a:off x="3945731" y="2062187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15" name="Gruppe 75">
                  <a:extLst>
                    <a:ext uri="{FF2B5EF4-FFF2-40B4-BE49-F238E27FC236}">
                      <a16:creationId xmlns:a16="http://schemas.microsoft.com/office/drawing/2014/main" id="{825072A0-176E-45F6-852C-CDB51AC60EC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977620" y="1233120"/>
                  <a:ext cx="251818" cy="593526"/>
                  <a:chOff x="3440906" y="1147369"/>
                  <a:chExt cx="839391" cy="1978419"/>
                </a:xfrm>
              </p:grpSpPr>
              <p:sp>
                <p:nvSpPr>
                  <p:cNvPr id="22" name="Line 8">
                    <a:extLst>
                      <a:ext uri="{FF2B5EF4-FFF2-40B4-BE49-F238E27FC236}">
                        <a16:creationId xmlns:a16="http://schemas.microsoft.com/office/drawing/2014/main" id="{EF957B44-D3AC-40F9-AABA-0C672CF58F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8179" y="1770063"/>
                    <a:ext cx="0" cy="135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grpSp>
                <p:nvGrpSpPr>
                  <p:cNvPr id="23" name="Gruppe 28">
                    <a:extLst>
                      <a:ext uri="{FF2B5EF4-FFF2-40B4-BE49-F238E27FC236}">
                        <a16:creationId xmlns:a16="http://schemas.microsoft.com/office/drawing/2014/main" id="{B060977C-5D87-465C-9380-C81CE6F2D12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60000">
                    <a:off x="3440906" y="1147369"/>
                    <a:ext cx="839391" cy="1249384"/>
                    <a:chOff x="3440906" y="1147369"/>
                    <a:chExt cx="839391" cy="1249384"/>
                  </a:xfrm>
                </p:grpSpPr>
                <p:cxnSp>
                  <p:nvCxnSpPr>
                    <p:cNvPr id="24" name="Lige forbindelse 23">
                      <a:extLst>
                        <a:ext uri="{FF2B5EF4-FFF2-40B4-BE49-F238E27FC236}">
                          <a16:creationId xmlns:a16="http://schemas.microsoft.com/office/drawing/2014/main" id="{F9B11BF4-A25C-40C2-983A-C4195347ECC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0906" y="1770063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5" name="Lige forbindelse 24">
                      <a:extLst>
                        <a:ext uri="{FF2B5EF4-FFF2-40B4-BE49-F238E27FC236}">
                          <a16:creationId xmlns:a16="http://schemas.microsoft.com/office/drawing/2014/main" id="{A4A20640-EF23-43EB-BFE0-B2229FBB0EE7}"/>
                        </a:ext>
                      </a:extLst>
                    </p:cNvPr>
                    <p:cNvCxnSpPr/>
                    <p:nvPr/>
                  </p:nvCxnSpPr>
                  <p:spPr bwMode="auto">
                    <a:xfrm rot="-3600000">
                      <a:off x="3945730" y="1481935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" name="Lige forbindelse 25">
                      <a:extLst>
                        <a:ext uri="{FF2B5EF4-FFF2-40B4-BE49-F238E27FC236}">
                          <a16:creationId xmlns:a16="http://schemas.microsoft.com/office/drawing/2014/main" id="{26707A1E-E67E-4E85-9C83-DC268E1B52C9}"/>
                        </a:ext>
                      </a:extLst>
                    </p:cNvPr>
                    <p:cNvCxnSpPr/>
                    <p:nvPr/>
                  </p:nvCxnSpPr>
                  <p:spPr bwMode="auto">
                    <a:xfrm rot="3600000" flipV="1">
                      <a:off x="3945731" y="2062187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16" name="Gruppe 75">
                  <a:extLst>
                    <a:ext uri="{FF2B5EF4-FFF2-40B4-BE49-F238E27FC236}">
                      <a16:creationId xmlns:a16="http://schemas.microsoft.com/office/drawing/2014/main" id="{5B5C49A2-314D-4233-B412-DBB3D3AE2C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215116" y="1233120"/>
                  <a:ext cx="251818" cy="593526"/>
                  <a:chOff x="3440906" y="1147369"/>
                  <a:chExt cx="839391" cy="1978419"/>
                </a:xfrm>
              </p:grpSpPr>
              <p:sp>
                <p:nvSpPr>
                  <p:cNvPr id="17" name="Line 8">
                    <a:extLst>
                      <a:ext uri="{FF2B5EF4-FFF2-40B4-BE49-F238E27FC236}">
                        <a16:creationId xmlns:a16="http://schemas.microsoft.com/office/drawing/2014/main" id="{B907C6E1-D43A-4FA6-A637-16A905BFF6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08179" y="1770063"/>
                    <a:ext cx="0" cy="1355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dirty="0">
                      <a:latin typeface="+mn-lt"/>
                    </a:endParaRPr>
                  </a:p>
                </p:txBody>
              </p:sp>
              <p:grpSp>
                <p:nvGrpSpPr>
                  <p:cNvPr id="18" name="Gruppe 28">
                    <a:extLst>
                      <a:ext uri="{FF2B5EF4-FFF2-40B4-BE49-F238E27FC236}">
                        <a16:creationId xmlns:a16="http://schemas.microsoft.com/office/drawing/2014/main" id="{7389127D-C59A-47E0-B845-7A2AD5CC7C8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360000">
                    <a:off x="3440906" y="1147369"/>
                    <a:ext cx="839391" cy="1249384"/>
                    <a:chOff x="3440906" y="1147369"/>
                    <a:chExt cx="839391" cy="1249384"/>
                  </a:xfrm>
                </p:grpSpPr>
                <p:cxnSp>
                  <p:nvCxnSpPr>
                    <p:cNvPr id="19" name="Lige forbindelse 18">
                      <a:extLst>
                        <a:ext uri="{FF2B5EF4-FFF2-40B4-BE49-F238E27FC236}">
                          <a16:creationId xmlns:a16="http://schemas.microsoft.com/office/drawing/2014/main" id="{FA7FC8CD-BD9A-4C90-8DEC-A1D73281D3E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440906" y="1770063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0" name="Lige forbindelse 19">
                      <a:extLst>
                        <a:ext uri="{FF2B5EF4-FFF2-40B4-BE49-F238E27FC236}">
                          <a16:creationId xmlns:a16="http://schemas.microsoft.com/office/drawing/2014/main" id="{23358F50-E67E-4BF7-A2F9-9ACEC02BC512}"/>
                        </a:ext>
                      </a:extLst>
                    </p:cNvPr>
                    <p:cNvCxnSpPr/>
                    <p:nvPr/>
                  </p:nvCxnSpPr>
                  <p:spPr bwMode="auto">
                    <a:xfrm rot="-3600000">
                      <a:off x="3945730" y="1481935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" name="Lige forbindelse 20">
                      <a:extLst>
                        <a:ext uri="{FF2B5EF4-FFF2-40B4-BE49-F238E27FC236}">
                          <a16:creationId xmlns:a16="http://schemas.microsoft.com/office/drawing/2014/main" id="{E9A25A33-DA36-4219-9AD0-51C6BCCF01B1}"/>
                        </a:ext>
                      </a:extLst>
                    </p:cNvPr>
                    <p:cNvCxnSpPr/>
                    <p:nvPr/>
                  </p:nvCxnSpPr>
                  <p:spPr bwMode="auto">
                    <a:xfrm rot="3600000" flipV="1">
                      <a:off x="3945731" y="2062187"/>
                      <a:ext cx="66913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  <p:cxnSp>
            <p:nvCxnSpPr>
              <p:cNvPr id="12" name="Lige forbindelse 11">
                <a:extLst>
                  <a:ext uri="{FF2B5EF4-FFF2-40B4-BE49-F238E27FC236}">
                    <a16:creationId xmlns:a16="http://schemas.microsoft.com/office/drawing/2014/main" id="{BBCB8B2A-04D7-4895-951F-CDD63386E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4206" y="1826646"/>
                <a:ext cx="7187775" cy="172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BDF6FEEB-B43F-450D-93FE-54F476779714}"/>
                  </a:ext>
                </a:extLst>
              </p:cNvPr>
              <p:cNvSpPr txBox="1"/>
              <p:nvPr/>
            </p:nvSpPr>
            <p:spPr>
              <a:xfrm>
                <a:off x="3514059" y="1552806"/>
                <a:ext cx="15488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FFFFFF"/>
                    </a:solidFill>
                  </a:rPr>
                  <a:t>Energy island</a:t>
                </a:r>
              </a:p>
            </p:txBody>
          </p:sp>
        </p:grpSp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6603A7B0-6281-4FB9-990F-5C0DCF3BA0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44411" y="5265433"/>
              <a:ext cx="796183" cy="189464"/>
              <a:chOff x="2186290" y="614570"/>
              <a:chExt cx="1441374" cy="342997"/>
            </a:xfrm>
          </p:grpSpPr>
          <p:grpSp>
            <p:nvGrpSpPr>
              <p:cNvPr id="56" name="Gruppe 55">
                <a:extLst>
                  <a:ext uri="{FF2B5EF4-FFF2-40B4-BE49-F238E27FC236}">
                    <a16:creationId xmlns:a16="http://schemas.microsoft.com/office/drawing/2014/main" id="{7CA23678-CFF3-4D5C-A3B7-C85862B1F2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86290" y="839152"/>
                <a:ext cx="472453" cy="118415"/>
                <a:chOff x="3627664" y="2547192"/>
                <a:chExt cx="944906" cy="236830"/>
              </a:xfrm>
            </p:grpSpPr>
            <p:sp>
              <p:nvSpPr>
                <p:cNvPr id="66" name="Bue 65">
                  <a:extLst>
                    <a:ext uri="{FF2B5EF4-FFF2-40B4-BE49-F238E27FC236}">
                      <a16:creationId xmlns:a16="http://schemas.microsoft.com/office/drawing/2014/main" id="{A1692F09-61CF-4437-B1FF-B3C9730C4867}"/>
                    </a:ext>
                  </a:extLst>
                </p:cNvPr>
                <p:cNvSpPr/>
                <p:nvPr/>
              </p:nvSpPr>
              <p:spPr bwMode="auto">
                <a:xfrm>
                  <a:off x="3627664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7" name="Bue 66">
                  <a:extLst>
                    <a:ext uri="{FF2B5EF4-FFF2-40B4-BE49-F238E27FC236}">
                      <a16:creationId xmlns:a16="http://schemas.microsoft.com/office/drawing/2014/main" id="{F43CC5B9-2C59-490E-9AE2-7621374E00BF}"/>
                    </a:ext>
                  </a:extLst>
                </p:cNvPr>
                <p:cNvSpPr/>
                <p:nvPr/>
              </p:nvSpPr>
              <p:spPr bwMode="auto">
                <a:xfrm flipH="1">
                  <a:off x="4099832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7" name="Gruppe 56">
                <a:extLst>
                  <a:ext uri="{FF2B5EF4-FFF2-40B4-BE49-F238E27FC236}">
                    <a16:creationId xmlns:a16="http://schemas.microsoft.com/office/drawing/2014/main" id="{4E3626DF-B47E-4BA9-B58E-8642292311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09264" y="764292"/>
                <a:ext cx="472453" cy="118415"/>
                <a:chOff x="3627664" y="2547192"/>
                <a:chExt cx="944906" cy="236830"/>
              </a:xfrm>
            </p:grpSpPr>
            <p:sp>
              <p:nvSpPr>
                <p:cNvPr id="64" name="Bue 63">
                  <a:extLst>
                    <a:ext uri="{FF2B5EF4-FFF2-40B4-BE49-F238E27FC236}">
                      <a16:creationId xmlns:a16="http://schemas.microsoft.com/office/drawing/2014/main" id="{7660D62B-6376-4E51-B6A0-26CA2A909F38}"/>
                    </a:ext>
                  </a:extLst>
                </p:cNvPr>
                <p:cNvSpPr/>
                <p:nvPr/>
              </p:nvSpPr>
              <p:spPr bwMode="auto">
                <a:xfrm>
                  <a:off x="3627664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5" name="Bue 64">
                  <a:extLst>
                    <a:ext uri="{FF2B5EF4-FFF2-40B4-BE49-F238E27FC236}">
                      <a16:creationId xmlns:a16="http://schemas.microsoft.com/office/drawing/2014/main" id="{BB828678-87BD-4B2E-A6F4-020EE34B8139}"/>
                    </a:ext>
                  </a:extLst>
                </p:cNvPr>
                <p:cNvSpPr/>
                <p:nvPr/>
              </p:nvSpPr>
              <p:spPr bwMode="auto">
                <a:xfrm flipH="1">
                  <a:off x="4099832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8" name="Gruppe 57">
                <a:extLst>
                  <a:ext uri="{FF2B5EF4-FFF2-40B4-BE49-F238E27FC236}">
                    <a16:creationId xmlns:a16="http://schemas.microsoft.com/office/drawing/2014/main" id="{B35CF311-3565-4D30-90AE-0C8E9B573B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32238" y="689431"/>
                <a:ext cx="472453" cy="118415"/>
                <a:chOff x="3627664" y="2547192"/>
                <a:chExt cx="944906" cy="236830"/>
              </a:xfrm>
            </p:grpSpPr>
            <p:sp>
              <p:nvSpPr>
                <p:cNvPr id="62" name="Bue 61">
                  <a:extLst>
                    <a:ext uri="{FF2B5EF4-FFF2-40B4-BE49-F238E27FC236}">
                      <a16:creationId xmlns:a16="http://schemas.microsoft.com/office/drawing/2014/main" id="{F41A08C7-03E5-44D1-8EBA-FE89E679AC25}"/>
                    </a:ext>
                  </a:extLst>
                </p:cNvPr>
                <p:cNvSpPr/>
                <p:nvPr/>
              </p:nvSpPr>
              <p:spPr bwMode="auto">
                <a:xfrm>
                  <a:off x="3627664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3" name="Bue 62">
                  <a:extLst>
                    <a:ext uri="{FF2B5EF4-FFF2-40B4-BE49-F238E27FC236}">
                      <a16:creationId xmlns:a16="http://schemas.microsoft.com/office/drawing/2014/main" id="{7C5D1C83-D898-4736-A884-AA8D0CF21181}"/>
                    </a:ext>
                  </a:extLst>
                </p:cNvPr>
                <p:cNvSpPr/>
                <p:nvPr/>
              </p:nvSpPr>
              <p:spPr bwMode="auto">
                <a:xfrm flipH="1">
                  <a:off x="4099832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9" name="Gruppe 58">
                <a:extLst>
                  <a:ext uri="{FF2B5EF4-FFF2-40B4-BE49-F238E27FC236}">
                    <a16:creationId xmlns:a16="http://schemas.microsoft.com/office/drawing/2014/main" id="{6BDEF5AD-7D2D-4148-95A3-36448B6656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55211" y="614570"/>
                <a:ext cx="472453" cy="118415"/>
                <a:chOff x="3627664" y="2547192"/>
                <a:chExt cx="944906" cy="236830"/>
              </a:xfrm>
            </p:grpSpPr>
            <p:sp>
              <p:nvSpPr>
                <p:cNvPr id="60" name="Bue 59">
                  <a:extLst>
                    <a:ext uri="{FF2B5EF4-FFF2-40B4-BE49-F238E27FC236}">
                      <a16:creationId xmlns:a16="http://schemas.microsoft.com/office/drawing/2014/main" id="{F8319BA2-ADBC-4730-A94D-7DBA8D842FCB}"/>
                    </a:ext>
                  </a:extLst>
                </p:cNvPr>
                <p:cNvSpPr/>
                <p:nvPr/>
              </p:nvSpPr>
              <p:spPr bwMode="auto">
                <a:xfrm>
                  <a:off x="3627664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1" name="Bue 60">
                  <a:extLst>
                    <a:ext uri="{FF2B5EF4-FFF2-40B4-BE49-F238E27FC236}">
                      <a16:creationId xmlns:a16="http://schemas.microsoft.com/office/drawing/2014/main" id="{E91B2B5B-F777-4305-A42D-91BDBE83D62B}"/>
                    </a:ext>
                  </a:extLst>
                </p:cNvPr>
                <p:cNvSpPr/>
                <p:nvPr/>
              </p:nvSpPr>
              <p:spPr bwMode="auto">
                <a:xfrm flipH="1">
                  <a:off x="4099832" y="2547192"/>
                  <a:ext cx="472738" cy="236830"/>
                </a:xfrm>
                <a:prstGeom prst="arc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diasnummer 5">
            <a:extLst>
              <a:ext uri="{FF2B5EF4-FFF2-40B4-BE49-F238E27FC236}">
                <a16:creationId xmlns:a16="http://schemas.microsoft.com/office/drawing/2014/main" id="{664761B7-10A4-4BAF-AB8E-064C5B6E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641B940-CDC8-42E2-A7D7-5ED7B5EEF143}" type="slidenum">
              <a:rPr lang="en-GB" altLang="en-US" sz="1400"/>
              <a:pPr/>
              <a:t>3</a:t>
            </a:fld>
            <a:endParaRPr lang="en-GB" altLang="en-US" sz="1400" dirty="0"/>
          </a:p>
        </p:txBody>
      </p:sp>
      <p:sp>
        <p:nvSpPr>
          <p:cNvPr id="4099" name="Line 17">
            <a:extLst>
              <a:ext uri="{FF2B5EF4-FFF2-40B4-BE49-F238E27FC236}">
                <a16:creationId xmlns:a16="http://schemas.microsoft.com/office/drawing/2014/main" id="{727D4675-0AC9-4065-B8DA-E99E4CBB3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933" y="3879627"/>
            <a:ext cx="377825" cy="757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00" name="Line 16">
            <a:extLst>
              <a:ext uri="{FF2B5EF4-FFF2-40B4-BE49-F238E27FC236}">
                <a16:creationId xmlns:a16="http://schemas.microsoft.com/office/drawing/2014/main" id="{C6122336-2BF2-4110-AE68-A94F050419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8183" y="2949352"/>
            <a:ext cx="552450" cy="882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01" name="Line 15">
            <a:extLst>
              <a:ext uri="{FF2B5EF4-FFF2-40B4-BE49-F238E27FC236}">
                <a16:creationId xmlns:a16="http://schemas.microsoft.com/office/drawing/2014/main" id="{941BF40A-E891-45C4-AA91-A5728A2E7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233" y="3517677"/>
            <a:ext cx="346075" cy="377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D9A45FF3-F169-450E-ACB7-F7EEA6BA0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22476"/>
            <a:ext cx="7513674" cy="714716"/>
          </a:xfrm>
        </p:spPr>
        <p:txBody>
          <a:bodyPr/>
          <a:lstStyle/>
          <a:p>
            <a:r>
              <a:rPr lang="en-GB" altLang="en-US" sz="2800" dirty="0"/>
              <a:t>Simplifying assumptions</a:t>
            </a:r>
          </a:p>
        </p:txBody>
      </p:sp>
      <p:grpSp>
        <p:nvGrpSpPr>
          <p:cNvPr id="4105" name="Group 7">
            <a:extLst>
              <a:ext uri="{FF2B5EF4-FFF2-40B4-BE49-F238E27FC236}">
                <a16:creationId xmlns:a16="http://schemas.microsoft.com/office/drawing/2014/main" id="{4D16FF3B-681E-49B0-A151-286F58406123}"/>
              </a:ext>
            </a:extLst>
          </p:cNvPr>
          <p:cNvGrpSpPr>
            <a:grpSpLocks/>
          </p:cNvGrpSpPr>
          <p:nvPr/>
        </p:nvGrpSpPr>
        <p:grpSpPr bwMode="auto">
          <a:xfrm>
            <a:off x="8499183" y="911002"/>
            <a:ext cx="1104900" cy="2222500"/>
            <a:chOff x="3108" y="715"/>
            <a:chExt cx="696" cy="1400"/>
          </a:xfrm>
        </p:grpSpPr>
        <p:sp>
          <p:nvSpPr>
            <p:cNvPr id="4111" name="Rectangle 8">
              <a:extLst>
                <a:ext uri="{FF2B5EF4-FFF2-40B4-BE49-F238E27FC236}">
                  <a16:creationId xmlns:a16="http://schemas.microsoft.com/office/drawing/2014/main" id="{11A4E7C6-D666-47D4-B7E2-1ACA1F24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715"/>
              <a:ext cx="696" cy="14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12" name="Text Box 9">
              <a:extLst>
                <a:ext uri="{FF2B5EF4-FFF2-40B4-BE49-F238E27FC236}">
                  <a16:creationId xmlns:a16="http://schemas.microsoft.com/office/drawing/2014/main" id="{A5F059B6-F6AC-4E7A-8D22-FE06EBE48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291"/>
              <a:ext cx="6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1</a:t>
              </a:r>
              <a:endParaRPr lang="en-GB" altLang="en-US" b="1" dirty="0"/>
            </a:p>
          </p:txBody>
        </p:sp>
      </p:grpSp>
      <p:grpSp>
        <p:nvGrpSpPr>
          <p:cNvPr id="4106" name="Group 10">
            <a:extLst>
              <a:ext uri="{FF2B5EF4-FFF2-40B4-BE49-F238E27FC236}">
                <a16:creationId xmlns:a16="http://schemas.microsoft.com/office/drawing/2014/main" id="{C05C64B5-B987-4826-BE72-EA647BF0EDC5}"/>
              </a:ext>
            </a:extLst>
          </p:cNvPr>
          <p:cNvGrpSpPr>
            <a:grpSpLocks/>
          </p:cNvGrpSpPr>
          <p:nvPr/>
        </p:nvGrpSpPr>
        <p:grpSpPr bwMode="auto">
          <a:xfrm>
            <a:off x="8311861" y="4395565"/>
            <a:ext cx="1182688" cy="1655762"/>
            <a:chOff x="2990" y="2910"/>
            <a:chExt cx="745" cy="1043"/>
          </a:xfrm>
        </p:grpSpPr>
        <p:sp>
          <p:nvSpPr>
            <p:cNvPr id="4109" name="Rectangle 11">
              <a:extLst>
                <a:ext uri="{FF2B5EF4-FFF2-40B4-BE49-F238E27FC236}">
                  <a16:creationId xmlns:a16="http://schemas.microsoft.com/office/drawing/2014/main" id="{A4E1F0EC-A034-4578-BDD3-EBD7099D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910"/>
              <a:ext cx="745" cy="10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4110" name="Text Box 12">
              <a:extLst>
                <a:ext uri="{FF2B5EF4-FFF2-40B4-BE49-F238E27FC236}">
                  <a16:creationId xmlns:a16="http://schemas.microsoft.com/office/drawing/2014/main" id="{66AD3C1D-D57F-468B-9AF4-00C668B98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306"/>
              <a:ext cx="6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3</a:t>
              </a:r>
              <a:endParaRPr lang="en-GB" altLang="en-US" b="1" dirty="0"/>
            </a:p>
          </p:txBody>
        </p:sp>
      </p:grpSp>
      <p:sp>
        <p:nvSpPr>
          <p:cNvPr id="4107" name="Oval 13">
            <a:extLst>
              <a:ext uri="{FF2B5EF4-FFF2-40B4-BE49-F238E27FC236}">
                <a16:creationId xmlns:a16="http://schemas.microsoft.com/office/drawing/2014/main" id="{EFE0F1EB-6DC6-4167-93FE-090E1A70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271" y="3668490"/>
            <a:ext cx="409575" cy="346075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08" name="Text Box 14">
            <a:extLst>
              <a:ext uri="{FF2B5EF4-FFF2-40B4-BE49-F238E27FC236}">
                <a16:creationId xmlns:a16="http://schemas.microsoft.com/office/drawing/2014/main" id="{1ACE6DA6-3272-4E30-85D7-7848496C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483" y="3516791"/>
            <a:ext cx="1571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1800" b="1" dirty="0">
                <a:solidFill>
                  <a:srgbClr val="3333CC"/>
                </a:solidFill>
              </a:rPr>
              <a:t>Energy</a:t>
            </a:r>
          </a:p>
          <a:p>
            <a:pPr algn="ctr"/>
            <a:r>
              <a:rPr lang="en-GB" altLang="en-US" sz="1800" b="1" dirty="0">
                <a:solidFill>
                  <a:srgbClr val="3333CC"/>
                </a:solidFill>
              </a:rPr>
              <a:t>island (EI)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DD96E1D-05C8-43FE-99A4-6397CC42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F9867974-6FE9-48F7-BFD1-D2BD40D40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53" y="613154"/>
            <a:ext cx="6603416" cy="6007389"/>
          </a:xfrm>
        </p:spPr>
        <p:txBody>
          <a:bodyPr/>
          <a:lstStyle/>
          <a:p>
            <a:r>
              <a:rPr lang="en-GB" altLang="en-US" sz="1950" dirty="0"/>
              <a:t>We assume there’s no electricity consumption on the energy island (EI)</a:t>
            </a:r>
          </a:p>
          <a:p>
            <a:pPr lvl="1"/>
            <a:r>
              <a:rPr lang="en-GB" altLang="en-US" sz="1950" dirty="0"/>
              <a:t>Actually, there will be consumption. There may even be flexible consumption in the form of PtX facilities, for example.</a:t>
            </a:r>
          </a:p>
          <a:p>
            <a:r>
              <a:rPr lang="en-GB" altLang="en-US" sz="1950" dirty="0"/>
              <a:t>We do not consider the option that EI’s spot price may go so low that EI’s producers do not want to sell.</a:t>
            </a:r>
          </a:p>
          <a:p>
            <a:r>
              <a:rPr lang="en-GB" altLang="en-US" sz="1950" dirty="0"/>
              <a:t>We disregard the fact that block bids and </a:t>
            </a:r>
            <a:r>
              <a:rPr lang="en-GB" sz="1950" dirty="0"/>
              <a:t>flow-based market coupling may cause interconnectors’ capacity to be only partly utilized</a:t>
            </a:r>
          </a:p>
          <a:p>
            <a:pPr lvl="1"/>
            <a:r>
              <a:rPr lang="en-GB" sz="1950" dirty="0"/>
              <a:t>Flow-based market coupling may even create counter-intuitive flows.</a:t>
            </a:r>
          </a:p>
          <a:p>
            <a:pPr lvl="1"/>
            <a:r>
              <a:rPr lang="en-GB" altLang="en-US" sz="1950" dirty="0"/>
              <a:t>For information on such intricacies, see the PowerPoint presentation “Flow-based market coupling with block bids”.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6C1A2430-3687-4ADC-AA0C-C1976737DD27}"/>
              </a:ext>
            </a:extLst>
          </p:cNvPr>
          <p:cNvGrpSpPr/>
          <p:nvPr/>
        </p:nvGrpSpPr>
        <p:grpSpPr>
          <a:xfrm>
            <a:off x="6810661" y="2924393"/>
            <a:ext cx="1013419" cy="914400"/>
            <a:chOff x="6406625" y="3257550"/>
            <a:chExt cx="1013419" cy="914400"/>
          </a:xfrm>
        </p:grpSpPr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AB026C12-C355-410A-9C5F-9C215225A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98" y="3257550"/>
              <a:ext cx="884272" cy="9144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4" name="Text Box 8">
              <a:extLst>
                <a:ext uri="{FF2B5EF4-FFF2-40B4-BE49-F238E27FC236}">
                  <a16:creationId xmlns:a16="http://schemas.microsoft.com/office/drawing/2014/main" id="{920E5DB0-311A-46BC-8313-CC5608504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625" y="351469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2</a:t>
              </a:r>
              <a:endParaRPr lang="en-GB" altLang="en-US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nummer 5">
            <a:extLst>
              <a:ext uri="{FF2B5EF4-FFF2-40B4-BE49-F238E27FC236}">
                <a16:creationId xmlns:a16="http://schemas.microsoft.com/office/drawing/2014/main" id="{2CC0A929-A1C1-489B-B1B7-83B6243A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37BEBCA-DFEB-4ECF-98ED-857F71B75D40}" type="slidenum">
              <a:rPr lang="en-GB" altLang="en-US" sz="1400"/>
              <a:pPr/>
              <a:t>4</a:t>
            </a:fld>
            <a:endParaRPr lang="en-GB" altLang="en-US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E9EA39B-7377-4766-96A5-C4B8DABE5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250"/>
            <a:ext cx="8420100" cy="1007703"/>
          </a:xfrm>
        </p:spPr>
        <p:txBody>
          <a:bodyPr/>
          <a:lstStyle/>
          <a:p>
            <a:r>
              <a:rPr lang="en-GB" altLang="en-US" sz="2600" dirty="0"/>
              <a:t>Different wind energy subsidies</a:t>
            </a:r>
            <a:br>
              <a:rPr lang="en-GB" altLang="en-US" sz="2600" dirty="0"/>
            </a:br>
            <a:r>
              <a:rPr lang="en-GB" altLang="en-US" sz="2600" dirty="0"/>
              <a:t>in different countries?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CA3174B-8FCB-4D00-908C-857DAC9F1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7625" y="823913"/>
            <a:ext cx="9953625" cy="2460625"/>
          </a:xfrm>
        </p:spPr>
        <p:txBody>
          <a:bodyPr/>
          <a:lstStyle/>
          <a:p>
            <a:r>
              <a:rPr lang="en-GB" altLang="en-US" sz="2000" dirty="0"/>
              <a:t>Assume, energy from wind turbines owned by legal persons in Zone</a:t>
            </a:r>
            <a:r>
              <a:rPr lang="en-GB" altLang="en-US" sz="2000" baseline="-25000" dirty="0"/>
              <a:t>3</a:t>
            </a:r>
            <a:r>
              <a:rPr lang="en-GB" altLang="en-US" sz="2000" dirty="0"/>
              <a:t> must be shipped to Zone</a:t>
            </a:r>
            <a:r>
              <a:rPr lang="en-GB" altLang="en-US" sz="2000" baseline="-25000" dirty="0"/>
              <a:t>3</a:t>
            </a:r>
            <a:r>
              <a:rPr lang="en-GB" altLang="en-US" sz="2000" dirty="0"/>
              <a:t> in order to get the subsidies granted in Zone</a:t>
            </a:r>
            <a:r>
              <a:rPr lang="en-GB" altLang="en-US" sz="2000" baseline="-25000" dirty="0"/>
              <a:t>3</a:t>
            </a:r>
            <a:r>
              <a:rPr lang="en-GB" altLang="en-US" sz="2000" dirty="0"/>
              <a:t>.</a:t>
            </a:r>
          </a:p>
          <a:p>
            <a:r>
              <a:rPr lang="en-GB" altLang="en-US" sz="2000" dirty="0"/>
              <a:t>Assume each of the interconnectors between the energy island and Zone</a:t>
            </a:r>
            <a:r>
              <a:rPr lang="en-GB" altLang="en-US" sz="2000" baseline="-25000" dirty="0"/>
              <a:t>1</a:t>
            </a:r>
            <a:r>
              <a:rPr lang="en-GB" altLang="en-US" sz="2000" dirty="0"/>
              <a:t>, Zone</a:t>
            </a:r>
            <a:r>
              <a:rPr lang="en-GB" altLang="en-US" sz="2000" baseline="-25000" dirty="0"/>
              <a:t>2</a:t>
            </a:r>
            <a:r>
              <a:rPr lang="en-GB" altLang="en-US" sz="2000" dirty="0"/>
              <a:t> and Zone</a:t>
            </a:r>
            <a:r>
              <a:rPr lang="en-GB" altLang="en-US" sz="2000" baseline="-25000" dirty="0"/>
              <a:t>3</a:t>
            </a:r>
            <a:r>
              <a:rPr lang="en-GB" altLang="en-US" sz="2000" dirty="0"/>
              <a:t> has capacity 600 MW.</a:t>
            </a:r>
          </a:p>
          <a:p>
            <a:r>
              <a:rPr lang="en-GB" altLang="en-US" sz="2000" dirty="0"/>
              <a:t>For an hour of tomorrow: assume, the forecast for the energy island’s production is 500 MWh (200 MWh from Zone</a:t>
            </a:r>
            <a:r>
              <a:rPr lang="en-GB" altLang="en-US" sz="2000" baseline="-25000" dirty="0"/>
              <a:t>3</a:t>
            </a:r>
            <a:r>
              <a:rPr lang="en-GB" altLang="en-US" sz="2000" dirty="0"/>
              <a:t>-owned wind turbines).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363FA7AB-6127-4B2E-8351-87DA9E3BAA76}"/>
              </a:ext>
            </a:extLst>
          </p:cNvPr>
          <p:cNvGrpSpPr>
            <a:grpSpLocks/>
          </p:cNvGrpSpPr>
          <p:nvPr/>
        </p:nvGrpSpPr>
        <p:grpSpPr bwMode="auto">
          <a:xfrm>
            <a:off x="5278441" y="4478697"/>
            <a:ext cx="1776413" cy="708025"/>
            <a:chOff x="3325" y="2461"/>
            <a:chExt cx="1119" cy="446"/>
          </a:xfrm>
        </p:grpSpPr>
        <p:sp>
          <p:nvSpPr>
            <p:cNvPr id="5143" name="Oval 4">
              <a:extLst>
                <a:ext uri="{FF2B5EF4-FFF2-40B4-BE49-F238E27FC236}">
                  <a16:creationId xmlns:a16="http://schemas.microsoft.com/office/drawing/2014/main" id="{CE71E7C7-F4C1-4905-BF2D-5A35F542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2508"/>
              <a:ext cx="258" cy="218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144" name="Text Box 5">
              <a:extLst>
                <a:ext uri="{FF2B5EF4-FFF2-40B4-BE49-F238E27FC236}">
                  <a16:creationId xmlns:a16="http://schemas.microsoft.com/office/drawing/2014/main" id="{CBDFBBDC-D0DA-4F0F-9133-DCFBF9E67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2461"/>
              <a:ext cx="74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dirty="0">
                  <a:solidFill>
                    <a:srgbClr val="3333CC"/>
                  </a:solidFill>
                </a:rPr>
                <a:t>Energy</a:t>
              </a:r>
            </a:p>
            <a:p>
              <a:pPr algn="ctr"/>
              <a:r>
                <a:rPr lang="en-GB" altLang="en-US" b="1" dirty="0">
                  <a:solidFill>
                    <a:srgbClr val="3333CC"/>
                  </a:solidFill>
                </a:rPr>
                <a:t>island</a:t>
              </a:r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10F9D578-12F7-41AD-BCA0-543B2FF634BD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3537309"/>
            <a:ext cx="1846263" cy="749300"/>
            <a:chOff x="4212" y="1868"/>
            <a:chExt cx="1163" cy="472"/>
          </a:xfrm>
        </p:grpSpPr>
        <p:sp>
          <p:nvSpPr>
            <p:cNvPr id="5141" name="Text Box 9">
              <a:extLst>
                <a:ext uri="{FF2B5EF4-FFF2-40B4-BE49-F238E27FC236}">
                  <a16:creationId xmlns:a16="http://schemas.microsoft.com/office/drawing/2014/main" id="{79DF4D8C-D0DE-49F8-BC7F-872D9C0BC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" y="1868"/>
              <a:ext cx="6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en-US" b="1" dirty="0"/>
                <a:t>Zone</a:t>
              </a:r>
              <a:r>
                <a:rPr lang="en-GB" altLang="en-US" b="1" baseline="-25000" dirty="0"/>
                <a:t>1</a:t>
              </a:r>
            </a:p>
          </p:txBody>
        </p:sp>
        <p:sp>
          <p:nvSpPr>
            <p:cNvPr id="5142" name="Text Box 10">
              <a:extLst>
                <a:ext uri="{FF2B5EF4-FFF2-40B4-BE49-F238E27FC236}">
                  <a16:creationId xmlns:a16="http://schemas.microsoft.com/office/drawing/2014/main" id="{1645EEF0-0C95-4785-8A26-D0FB07CC6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2071"/>
              <a:ext cx="1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en-US" sz="2200" b="1" dirty="0">
                  <a:solidFill>
                    <a:srgbClr val="CC0000"/>
                  </a:solidFill>
                </a:rPr>
                <a:t>50 €/MWh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9B24A54C-C0D8-4EA7-AB6D-872DD6443378}"/>
              </a:ext>
            </a:extLst>
          </p:cNvPr>
          <p:cNvGrpSpPr>
            <a:grpSpLocks/>
          </p:cNvGrpSpPr>
          <p:nvPr/>
        </p:nvGrpSpPr>
        <p:grpSpPr bwMode="auto">
          <a:xfrm>
            <a:off x="2600325" y="3742097"/>
            <a:ext cx="1846263" cy="735012"/>
            <a:chOff x="1638" y="1997"/>
            <a:chExt cx="1163" cy="463"/>
          </a:xfrm>
        </p:grpSpPr>
        <p:sp>
          <p:nvSpPr>
            <p:cNvPr id="5139" name="Text Box 8">
              <a:extLst>
                <a:ext uri="{FF2B5EF4-FFF2-40B4-BE49-F238E27FC236}">
                  <a16:creationId xmlns:a16="http://schemas.microsoft.com/office/drawing/2014/main" id="{0FE89418-5174-45C0-81A8-4BBDD28DC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" y="1997"/>
              <a:ext cx="6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b="1" dirty="0"/>
                <a:t>Zone</a:t>
              </a:r>
              <a:r>
                <a:rPr lang="en-GB" b="1" baseline="-25000" dirty="0"/>
                <a:t>2</a:t>
              </a:r>
              <a:endParaRPr lang="en-GB" altLang="en-US" b="1" dirty="0"/>
            </a:p>
          </p:txBody>
        </p:sp>
        <p:sp>
          <p:nvSpPr>
            <p:cNvPr id="5140" name="Text Box 11">
              <a:extLst>
                <a:ext uri="{FF2B5EF4-FFF2-40B4-BE49-F238E27FC236}">
                  <a16:creationId xmlns:a16="http://schemas.microsoft.com/office/drawing/2014/main" id="{7425BBE6-692B-4502-A3DB-955BF940C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191"/>
              <a:ext cx="1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en-US" sz="2200" b="1" dirty="0">
                  <a:solidFill>
                    <a:srgbClr val="CC0000"/>
                  </a:solidFill>
                </a:rPr>
                <a:t>45 €/MWh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65249E0E-0E41-4C2A-B9DC-BE722A7B3C5C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5840774"/>
            <a:ext cx="1846262" cy="833438"/>
            <a:chOff x="2899" y="3319"/>
            <a:chExt cx="1163" cy="525"/>
          </a:xfrm>
        </p:grpSpPr>
        <p:sp>
          <p:nvSpPr>
            <p:cNvPr id="5137" name="Text Box 7">
              <a:extLst>
                <a:ext uri="{FF2B5EF4-FFF2-40B4-BE49-F238E27FC236}">
                  <a16:creationId xmlns:a16="http://schemas.microsoft.com/office/drawing/2014/main" id="{05C4601B-93D4-4373-B35D-CF7485F22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3319"/>
              <a:ext cx="6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3</a:t>
              </a:r>
              <a:endParaRPr lang="en-GB" altLang="en-US" b="1" dirty="0"/>
            </a:p>
          </p:txBody>
        </p:sp>
        <p:sp>
          <p:nvSpPr>
            <p:cNvPr id="5138" name="Text Box 12">
              <a:extLst>
                <a:ext uri="{FF2B5EF4-FFF2-40B4-BE49-F238E27FC236}">
                  <a16:creationId xmlns:a16="http://schemas.microsoft.com/office/drawing/2014/main" id="{4A29FD61-6758-4924-A336-CCEE5ABA0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3575"/>
              <a:ext cx="11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GB" altLang="en-US" sz="2200" b="1" dirty="0">
                  <a:solidFill>
                    <a:srgbClr val="CC0000"/>
                  </a:solidFill>
                </a:rPr>
                <a:t>30 €/MWh</a:t>
              </a: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C5E4B453-C711-46B4-9B33-EBD5FF103C5B}"/>
              </a:ext>
            </a:extLst>
          </p:cNvPr>
          <p:cNvGrpSpPr>
            <a:grpSpLocks/>
          </p:cNvGrpSpPr>
          <p:nvPr/>
        </p:nvGrpSpPr>
        <p:grpSpPr bwMode="auto">
          <a:xfrm>
            <a:off x="2867022" y="4831124"/>
            <a:ext cx="2555871" cy="1323975"/>
            <a:chOff x="1806" y="2683"/>
            <a:chExt cx="1610" cy="834"/>
          </a:xfrm>
        </p:grpSpPr>
        <p:sp>
          <p:nvSpPr>
            <p:cNvPr id="5135" name="Line 17">
              <a:extLst>
                <a:ext uri="{FF2B5EF4-FFF2-40B4-BE49-F238E27FC236}">
                  <a16:creationId xmlns:a16="http://schemas.microsoft.com/office/drawing/2014/main" id="{35121027-AB2A-45D2-9B54-BF28EE9BA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2900"/>
              <a:ext cx="79" cy="347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36" name="Text Box 18">
              <a:extLst>
                <a:ext uri="{FF2B5EF4-FFF2-40B4-BE49-F238E27FC236}">
                  <a16:creationId xmlns:a16="http://schemas.microsoft.com/office/drawing/2014/main" id="{440C54A6-7F16-4E0E-AEFA-DD3C7AA29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" y="2683"/>
              <a:ext cx="137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200 MWh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from Zone</a:t>
              </a:r>
              <a:r>
                <a:rPr lang="en-GB" altLang="en-US" b="1" i="1" baseline="-25000" dirty="0">
                  <a:solidFill>
                    <a:srgbClr val="008000"/>
                  </a:solidFill>
                </a:rPr>
                <a:t>3</a:t>
              </a:r>
              <a:r>
                <a:rPr lang="en-GB" altLang="en-US" b="1" i="1" dirty="0">
                  <a:solidFill>
                    <a:srgbClr val="008000"/>
                  </a:solidFill>
                </a:rPr>
                <a:t>-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owned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wind turbines</a:t>
              </a:r>
            </a:p>
          </p:txBody>
        </p:sp>
      </p:grpSp>
      <p:sp>
        <p:nvSpPr>
          <p:cNvPr id="613395" name="Text Box 19">
            <a:extLst>
              <a:ext uri="{FF2B5EF4-FFF2-40B4-BE49-F238E27FC236}">
                <a16:creationId xmlns:a16="http://schemas.microsoft.com/office/drawing/2014/main" id="{227CEB08-4EED-406D-957C-0C5C59796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862872"/>
            <a:ext cx="242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b="1" i="1" dirty="0"/>
              <a:t>Day-ahead plan</a:t>
            </a:r>
          </a:p>
          <a:p>
            <a:pPr algn="ctr"/>
            <a:r>
              <a:rPr lang="en-GB" altLang="en-US" b="1" i="1" dirty="0"/>
              <a:t>for energy flow</a:t>
            </a: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F94E6614-0327-45A0-B6A1-D0288D11E215}"/>
              </a:ext>
            </a:extLst>
          </p:cNvPr>
          <p:cNvGrpSpPr>
            <a:grpSpLocks/>
          </p:cNvGrpSpPr>
          <p:nvPr/>
        </p:nvGrpSpPr>
        <p:grpSpPr bwMode="auto">
          <a:xfrm>
            <a:off x="5722938" y="5143859"/>
            <a:ext cx="2987675" cy="1006475"/>
            <a:chOff x="3605" y="2880"/>
            <a:chExt cx="1882" cy="634"/>
          </a:xfrm>
        </p:grpSpPr>
        <p:sp>
          <p:nvSpPr>
            <p:cNvPr id="5133" name="Line 21">
              <a:extLst>
                <a:ext uri="{FF2B5EF4-FFF2-40B4-BE49-F238E27FC236}">
                  <a16:creationId xmlns:a16="http://schemas.microsoft.com/office/drawing/2014/main" id="{D0DD291A-4DE1-4B8B-BB0D-52800A231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959"/>
              <a:ext cx="69" cy="2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34" name="Text Box 22">
              <a:extLst>
                <a:ext uri="{FF2B5EF4-FFF2-40B4-BE49-F238E27FC236}">
                  <a16:creationId xmlns:a16="http://schemas.microsoft.com/office/drawing/2014/main" id="{B2E6FCE6-70E9-4AE0-AFE8-6E9C9A194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4" y="2880"/>
              <a:ext cx="159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800 MWh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counter-flow of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standard energy</a:t>
              </a:r>
            </a:p>
          </p:txBody>
        </p:sp>
      </p:grpSp>
      <p:sp>
        <p:nvSpPr>
          <p:cNvPr id="5132" name="Pladsholder til dato 25">
            <a:extLst>
              <a:ext uri="{FF2B5EF4-FFF2-40B4-BE49-F238E27FC236}">
                <a16:creationId xmlns:a16="http://schemas.microsoft.com/office/drawing/2014/main" id="{D0FFC761-307F-44DE-8205-8AE2F7FF40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dirty="0"/>
              <a:t>14 February 2021</a:t>
            </a:r>
            <a:endParaRPr lang="en-GB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5">
            <a:extLst>
              <a:ext uri="{FF2B5EF4-FFF2-40B4-BE49-F238E27FC236}">
                <a16:creationId xmlns:a16="http://schemas.microsoft.com/office/drawing/2014/main" id="{C2122D54-AB54-4A0C-BDE6-8DDC7A4E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675E21E-AE3E-4824-8641-DB7BBC052145}" type="slidenum">
              <a:rPr lang="en-GB" altLang="en-US" sz="1400"/>
              <a:pPr/>
              <a:t>5</a:t>
            </a:fld>
            <a:endParaRPr lang="en-GB" altLang="en-US" sz="1400" dirty="0"/>
          </a:p>
        </p:txBody>
      </p:sp>
      <p:sp>
        <p:nvSpPr>
          <p:cNvPr id="6147" name="Line 2">
            <a:extLst>
              <a:ext uri="{FF2B5EF4-FFF2-40B4-BE49-F238E27FC236}">
                <a16:creationId xmlns:a16="http://schemas.microsoft.com/office/drawing/2014/main" id="{3E9D5326-EB36-42D9-ADD8-F106BB956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7786" y="4043734"/>
            <a:ext cx="457200" cy="993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B3300AB8-717E-4012-8A92-4EC268190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6036" y="2310184"/>
            <a:ext cx="804863" cy="168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A6E35A55-E856-434C-A031-489CBDF3C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6086" y="3634159"/>
            <a:ext cx="7239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AB73AD03-17C0-4629-8BCC-35290EF49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46" y="14702"/>
            <a:ext cx="9886954" cy="1143000"/>
          </a:xfrm>
          <a:solidFill>
            <a:srgbClr val="FFFFFF"/>
          </a:solidFill>
        </p:spPr>
        <p:txBody>
          <a:bodyPr/>
          <a:lstStyle/>
          <a:p>
            <a:r>
              <a:rPr lang="en-GB" altLang="en-US" sz="2800" dirty="0"/>
              <a:t>The market coupling flow and the spot price – 1</a:t>
            </a:r>
            <a:br>
              <a:rPr lang="en-GB" altLang="en-US" sz="2800" dirty="0"/>
            </a:br>
            <a:r>
              <a:rPr lang="en-GB" altLang="en-US" sz="2200" dirty="0"/>
              <a:t>For one hour of tomorrow. EI is energy island.</a:t>
            </a:r>
            <a:br>
              <a:rPr lang="en-GB" altLang="en-US" sz="2200" dirty="0"/>
            </a:br>
            <a:r>
              <a:rPr lang="en-GB" altLang="en-US" sz="2200" dirty="0"/>
              <a:t>E</a:t>
            </a:r>
            <a:r>
              <a:rPr lang="en-GB" altLang="en-US" sz="2200" baseline="-25000" dirty="0"/>
              <a:t>EI</a:t>
            </a:r>
            <a:r>
              <a:rPr lang="en-GB" altLang="en-US" sz="2200" dirty="0"/>
              <a:t> is the expected energy island production for this hour</a:t>
            </a:r>
          </a:p>
        </p:txBody>
      </p:sp>
      <p:sp>
        <p:nvSpPr>
          <p:cNvPr id="6154" name="Rectangle 11">
            <a:extLst>
              <a:ext uri="{FF2B5EF4-FFF2-40B4-BE49-F238E27FC236}">
                <a16:creationId xmlns:a16="http://schemas.microsoft.com/office/drawing/2014/main" id="{57334A48-FE0F-4072-8F56-7684A749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036" y="1277136"/>
            <a:ext cx="1104900" cy="129339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55" name="Text Box 12">
            <a:extLst>
              <a:ext uri="{FF2B5EF4-FFF2-40B4-BE49-F238E27FC236}">
                <a16:creationId xmlns:a16="http://schemas.microsoft.com/office/drawing/2014/main" id="{03C18231-6F5F-4502-B459-9193B991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776" y="1415752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1</a:t>
            </a:r>
            <a:endParaRPr lang="en-GB" altLang="en-US" b="1" dirty="0"/>
          </a:p>
        </p:txBody>
      </p:sp>
      <p:sp>
        <p:nvSpPr>
          <p:cNvPr id="6156" name="Rectangle 14">
            <a:extLst>
              <a:ext uri="{FF2B5EF4-FFF2-40B4-BE49-F238E27FC236}">
                <a16:creationId xmlns:a16="http://schemas.microsoft.com/office/drawing/2014/main" id="{6426B7C0-54B7-4523-A63D-B2FD8D96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711" y="4877171"/>
            <a:ext cx="1182688" cy="1655763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57" name="Text Box 15">
            <a:extLst>
              <a:ext uri="{FF2B5EF4-FFF2-40B4-BE49-F238E27FC236}">
                <a16:creationId xmlns:a16="http://schemas.microsoft.com/office/drawing/2014/main" id="{A999B29A-C5E3-4339-A476-6EC7E847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549" y="5203895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3</a:t>
            </a:r>
            <a:endParaRPr lang="en-GB" altLang="en-US" b="1" dirty="0"/>
          </a:p>
        </p:txBody>
      </p:sp>
      <p:sp>
        <p:nvSpPr>
          <p:cNvPr id="6158" name="Oval 16">
            <a:extLst>
              <a:ext uri="{FF2B5EF4-FFF2-40B4-BE49-F238E27FC236}">
                <a16:creationId xmlns:a16="http://schemas.microsoft.com/office/drawing/2014/main" id="{35DF07C3-9464-47EA-B327-9A9DA83C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749" y="3832596"/>
            <a:ext cx="409575" cy="346075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59" name="Text Box 17">
            <a:extLst>
              <a:ext uri="{FF2B5EF4-FFF2-40B4-BE49-F238E27FC236}">
                <a16:creationId xmlns:a16="http://schemas.microsoft.com/office/drawing/2014/main" id="{0648E413-9544-4E9D-8A28-AA919CEB8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871" y="3650522"/>
            <a:ext cx="17796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Energy</a:t>
            </a:r>
          </a:p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Island (EI)</a:t>
            </a:r>
          </a:p>
        </p:txBody>
      </p:sp>
      <p:sp>
        <p:nvSpPr>
          <p:cNvPr id="6160" name="Text Box 18">
            <a:extLst>
              <a:ext uri="{FF2B5EF4-FFF2-40B4-BE49-F238E27FC236}">
                <a16:creationId xmlns:a16="http://schemas.microsoft.com/office/drawing/2014/main" id="{4F895AFF-41B2-4C68-B2C0-6608C1D7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840" y="1891084"/>
            <a:ext cx="184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200" b="1" dirty="0">
                <a:solidFill>
                  <a:srgbClr val="CC0000"/>
                </a:solidFill>
              </a:rPr>
              <a:t>30 €/MWh</a:t>
            </a:r>
          </a:p>
        </p:txBody>
      </p:sp>
      <p:sp>
        <p:nvSpPr>
          <p:cNvPr id="6161" name="Text Box 19">
            <a:extLst>
              <a:ext uri="{FF2B5EF4-FFF2-40B4-BE49-F238E27FC236}">
                <a16:creationId xmlns:a16="http://schemas.microsoft.com/office/drawing/2014/main" id="{9DC86556-7515-4CFA-BA2F-C3D41D0B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005" y="5978896"/>
            <a:ext cx="184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200" b="1" dirty="0">
                <a:solidFill>
                  <a:srgbClr val="CC0000"/>
                </a:solidFill>
              </a:rPr>
              <a:t>40 €/MWh</a:t>
            </a:r>
          </a:p>
        </p:txBody>
      </p:sp>
      <p:sp>
        <p:nvSpPr>
          <p:cNvPr id="6162" name="Text Box 20">
            <a:extLst>
              <a:ext uri="{FF2B5EF4-FFF2-40B4-BE49-F238E27FC236}">
                <a16:creationId xmlns:a16="http://schemas.microsoft.com/office/drawing/2014/main" id="{46510B31-1010-4563-8BB2-3061608D8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179" y="2697534"/>
            <a:ext cx="184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200" b="1" dirty="0">
                <a:solidFill>
                  <a:srgbClr val="CC0000"/>
                </a:solidFill>
              </a:rPr>
              <a:t>35 €/MWh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F14949AD-6B8D-4962-92A7-A796272C5FAF}"/>
              </a:ext>
            </a:extLst>
          </p:cNvPr>
          <p:cNvGrpSpPr>
            <a:grpSpLocks/>
          </p:cNvGrpSpPr>
          <p:nvPr/>
        </p:nvGrpSpPr>
        <p:grpSpPr bwMode="auto">
          <a:xfrm>
            <a:off x="5249499" y="4327896"/>
            <a:ext cx="2887662" cy="1119188"/>
            <a:chOff x="3405" y="2820"/>
            <a:chExt cx="1819" cy="705"/>
          </a:xfrm>
        </p:grpSpPr>
        <p:sp>
          <p:nvSpPr>
            <p:cNvPr id="6171" name="Line 21">
              <a:extLst>
                <a:ext uri="{FF2B5EF4-FFF2-40B4-BE49-F238E27FC236}">
                  <a16:creationId xmlns:a16="http://schemas.microsoft.com/office/drawing/2014/main" id="{895E9E43-6192-4F52-8403-6F32906EA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5" y="2820"/>
              <a:ext cx="129" cy="259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2" name="Text Box 22">
              <a:extLst>
                <a:ext uri="{FF2B5EF4-FFF2-40B4-BE49-F238E27FC236}">
                  <a16:creationId xmlns:a16="http://schemas.microsoft.com/office/drawing/2014/main" id="{220DF99A-48A5-49D2-8784-A8E283378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" y="2891"/>
              <a:ext cx="1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Day-ahead plan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for wind turbine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energy flow</a:t>
              </a:r>
            </a:p>
          </p:txBody>
        </p:sp>
      </p:grpSp>
      <p:grpSp>
        <p:nvGrpSpPr>
          <p:cNvPr id="3" name="Group 46">
            <a:extLst>
              <a:ext uri="{FF2B5EF4-FFF2-40B4-BE49-F238E27FC236}">
                <a16:creationId xmlns:a16="http://schemas.microsoft.com/office/drawing/2014/main" id="{B8D00EB5-65D3-46EB-80DD-1E611510FFA8}"/>
              </a:ext>
            </a:extLst>
          </p:cNvPr>
          <p:cNvGrpSpPr>
            <a:grpSpLocks/>
          </p:cNvGrpSpPr>
          <p:nvPr/>
        </p:nvGrpSpPr>
        <p:grpSpPr bwMode="auto">
          <a:xfrm>
            <a:off x="5282836" y="1476746"/>
            <a:ext cx="3556000" cy="3344863"/>
            <a:chOff x="3426" y="1024"/>
            <a:chExt cx="2240" cy="2107"/>
          </a:xfrm>
        </p:grpSpPr>
        <p:sp>
          <p:nvSpPr>
            <p:cNvPr id="6166" name="Text Box 47">
              <a:extLst>
                <a:ext uri="{FF2B5EF4-FFF2-40B4-BE49-F238E27FC236}">
                  <a16:creationId xmlns:a16="http://schemas.microsoft.com/office/drawing/2014/main" id="{875442EB-061B-4E0B-99D6-38168B633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1024"/>
              <a:ext cx="159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Day-ahead plan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for flow of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standard energy</a:t>
              </a:r>
            </a:p>
          </p:txBody>
        </p:sp>
        <p:sp>
          <p:nvSpPr>
            <p:cNvPr id="6167" name="Text Box 48">
              <a:extLst>
                <a:ext uri="{FF2B5EF4-FFF2-40B4-BE49-F238E27FC236}">
                  <a16:creationId xmlns:a16="http://schemas.microsoft.com/office/drawing/2014/main" id="{E38BAAB6-F47B-4363-8015-7DFD0D448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6" y="1723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da-DK" altLang="en-US" sz="1200" b="1" dirty="0">
                  <a:solidFill>
                    <a:srgbClr val="FF0000"/>
                  </a:solidFill>
                </a:rPr>
                <a:t>600 MWh</a:t>
              </a:r>
            </a:p>
          </p:txBody>
        </p:sp>
        <p:sp>
          <p:nvSpPr>
            <p:cNvPr id="6168" name="Line 49">
              <a:extLst>
                <a:ext uri="{FF2B5EF4-FFF2-40B4-BE49-F238E27FC236}">
                  <a16:creationId xmlns:a16="http://schemas.microsoft.com/office/drawing/2014/main" id="{A8E227A5-79D6-4594-B58A-971C978DD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2" y="1877"/>
              <a:ext cx="112" cy="23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69" name="Line 50">
              <a:extLst>
                <a:ext uri="{FF2B5EF4-FFF2-40B4-BE49-F238E27FC236}">
                  <a16:creationId xmlns:a16="http://schemas.microsoft.com/office/drawing/2014/main" id="{16B6705C-34A8-4750-9FEA-444F91E98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98" y="2314"/>
              <a:ext cx="208" cy="1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70" name="Line 51">
              <a:extLst>
                <a:ext uri="{FF2B5EF4-FFF2-40B4-BE49-F238E27FC236}">
                  <a16:creationId xmlns:a16="http://schemas.microsoft.com/office/drawing/2014/main" id="{05883100-4A8E-4766-A5FE-1E645723A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3" y="2906"/>
              <a:ext cx="102" cy="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C6848C-E2AE-4261-802E-1145C9C8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6151" name="Rectangle 6">
            <a:extLst>
              <a:ext uri="{FF2B5EF4-FFF2-40B4-BE49-F238E27FC236}">
                <a16:creationId xmlns:a16="http://schemas.microsoft.com/office/drawing/2014/main" id="{AE0A0631-36FD-438B-8B66-0BE77846E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" y="1317927"/>
            <a:ext cx="5141913" cy="5187950"/>
          </a:xfrm>
        </p:spPr>
        <p:txBody>
          <a:bodyPr/>
          <a:lstStyle/>
          <a:p>
            <a:r>
              <a:rPr lang="en-GB" altLang="en-US" sz="2000" dirty="0"/>
              <a:t>For this and the following slides, we assume each of the three interconnectors has a capacity of 600 MW.</a:t>
            </a:r>
          </a:p>
          <a:p>
            <a:r>
              <a:rPr lang="en-GB" altLang="en-US" sz="2000" dirty="0"/>
              <a:t>0  &lt; E</a:t>
            </a:r>
            <a:r>
              <a:rPr lang="en-GB" altLang="en-US" sz="2000" baseline="-25000" dirty="0"/>
              <a:t>EI</a:t>
            </a:r>
            <a:r>
              <a:rPr lang="en-GB" altLang="en-US" sz="2000" dirty="0"/>
              <a:t>  &lt;  600 MWh</a:t>
            </a:r>
          </a:p>
          <a:p>
            <a:pPr lvl="1"/>
            <a:r>
              <a:rPr lang="en-GB" altLang="en-US" dirty="0"/>
              <a:t>The wind energy is sent to Zone</a:t>
            </a:r>
            <a:r>
              <a:rPr lang="en-GB" altLang="en-US" baseline="-25000" dirty="0"/>
              <a:t>3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The remaining grid capacity is used to send energy from Zone</a:t>
            </a:r>
            <a:r>
              <a:rPr lang="en-GB" altLang="en-US" baseline="-25000" dirty="0"/>
              <a:t>1</a:t>
            </a:r>
            <a:r>
              <a:rPr lang="en-GB" altLang="en-US" dirty="0"/>
              <a:t> to Zone</a:t>
            </a:r>
            <a:r>
              <a:rPr lang="en-GB" altLang="en-US" baseline="-25000" dirty="0"/>
              <a:t>2</a:t>
            </a:r>
            <a:r>
              <a:rPr lang="en-GB" altLang="en-US" dirty="0"/>
              <a:t> &amp; Zone</a:t>
            </a:r>
            <a:r>
              <a:rPr lang="en-GB" altLang="en-US" baseline="-25000" dirty="0"/>
              <a:t>3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Note: due to block bids, EI’s spot price may </a:t>
            </a:r>
            <a:r>
              <a:rPr lang="en-GB" altLang="en-US" u="sng" dirty="0"/>
              <a:t>not</a:t>
            </a:r>
            <a:r>
              <a:rPr lang="en-GB" altLang="en-US" dirty="0"/>
              <a:t> be 35 €/MWh, although the interconnector between EI and Zone</a:t>
            </a:r>
            <a:r>
              <a:rPr lang="en-GB" altLang="en-US" baseline="-25000" dirty="0"/>
              <a:t>2</a:t>
            </a:r>
            <a:r>
              <a:rPr lang="en-GB" altLang="en-US" dirty="0"/>
              <a:t> is uncongested.</a:t>
            </a:r>
          </a:p>
        </p:txBody>
      </p: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6AC47729-CA97-4E3A-B368-7877BEF861B3}"/>
              </a:ext>
            </a:extLst>
          </p:cNvPr>
          <p:cNvGrpSpPr/>
          <p:nvPr/>
        </p:nvGrpSpPr>
        <p:grpSpPr>
          <a:xfrm>
            <a:off x="6250686" y="3108696"/>
            <a:ext cx="1013419" cy="914400"/>
            <a:chOff x="6406625" y="3257550"/>
            <a:chExt cx="1013419" cy="914400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FE1B62DB-DB3B-4FA4-BD52-7E24D5EF6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98" y="3257550"/>
              <a:ext cx="884272" cy="9144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7E1DDBEA-44C9-4BD2-9309-BD0A88597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625" y="351469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2</a:t>
              </a:r>
              <a:endParaRPr lang="en-GB" altLang="en-US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5">
            <a:extLst>
              <a:ext uri="{FF2B5EF4-FFF2-40B4-BE49-F238E27FC236}">
                <a16:creationId xmlns:a16="http://schemas.microsoft.com/office/drawing/2014/main" id="{C2122D54-AB54-4A0C-BDE6-8DDC7A4E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675E21E-AE3E-4824-8641-DB7BBC052145}" type="slidenum">
              <a:rPr lang="en-GB" altLang="en-US" sz="1400"/>
              <a:pPr/>
              <a:t>6</a:t>
            </a:fld>
            <a:endParaRPr lang="en-GB" altLang="en-US" sz="1400" dirty="0"/>
          </a:p>
        </p:txBody>
      </p:sp>
      <p:sp>
        <p:nvSpPr>
          <p:cNvPr id="6147" name="Line 2">
            <a:extLst>
              <a:ext uri="{FF2B5EF4-FFF2-40B4-BE49-F238E27FC236}">
                <a16:creationId xmlns:a16="http://schemas.microsoft.com/office/drawing/2014/main" id="{3E9D5326-EB36-42D9-ADD8-F106BB956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877" y="4192588"/>
            <a:ext cx="457200" cy="993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B3300AB8-717E-4012-8A92-4EC268190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33127" y="2459038"/>
            <a:ext cx="804863" cy="168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49" name="Line 4">
            <a:extLst>
              <a:ext uri="{FF2B5EF4-FFF2-40B4-BE49-F238E27FC236}">
                <a16:creationId xmlns:a16="http://schemas.microsoft.com/office/drawing/2014/main" id="{A6E35A55-E856-434C-A031-489CBDF3C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3177" y="3783013"/>
            <a:ext cx="7239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AB73AD03-17C0-4629-8BCC-35290EF49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52" y="26077"/>
            <a:ext cx="9877648" cy="1250274"/>
          </a:xfrm>
          <a:solidFill>
            <a:srgbClr val="FFFFFF"/>
          </a:solidFill>
        </p:spPr>
        <p:txBody>
          <a:bodyPr/>
          <a:lstStyle/>
          <a:p>
            <a:r>
              <a:rPr lang="en-GB" altLang="en-US" sz="2800" dirty="0"/>
              <a:t>The market coupling flow and the spot price – 2</a:t>
            </a:r>
            <a:br>
              <a:rPr lang="en-GB" altLang="en-US" sz="2800" dirty="0"/>
            </a:br>
            <a:r>
              <a:rPr lang="en-GB" altLang="en-US" sz="2200" dirty="0"/>
              <a:t>For one hour of tomorrow. EI is energy island.</a:t>
            </a:r>
            <a:br>
              <a:rPr lang="en-GB" altLang="en-US" sz="2200" dirty="0"/>
            </a:br>
            <a:r>
              <a:rPr lang="en-GB" altLang="en-US" sz="2200" dirty="0"/>
              <a:t>E</a:t>
            </a:r>
            <a:r>
              <a:rPr lang="en-GB" altLang="en-US" sz="2200" baseline="-25000" dirty="0"/>
              <a:t>EI</a:t>
            </a:r>
            <a:r>
              <a:rPr lang="en-GB" altLang="en-US" sz="2200" dirty="0"/>
              <a:t> is the expected energy island production for this hour</a:t>
            </a:r>
          </a:p>
        </p:txBody>
      </p:sp>
      <p:sp>
        <p:nvSpPr>
          <p:cNvPr id="6154" name="Rectangle 11">
            <a:extLst>
              <a:ext uri="{FF2B5EF4-FFF2-40B4-BE49-F238E27FC236}">
                <a16:creationId xmlns:a16="http://schemas.microsoft.com/office/drawing/2014/main" id="{57334A48-FE0F-4072-8F56-7684A749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127" y="1383220"/>
            <a:ext cx="1104900" cy="133616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55" name="Text Box 12">
            <a:extLst>
              <a:ext uri="{FF2B5EF4-FFF2-40B4-BE49-F238E27FC236}">
                <a16:creationId xmlns:a16="http://schemas.microsoft.com/office/drawing/2014/main" id="{03C18231-6F5F-4502-B459-9193B991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867" y="1550429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1</a:t>
            </a:r>
            <a:endParaRPr lang="en-GB" altLang="en-US" b="1" dirty="0"/>
          </a:p>
        </p:txBody>
      </p:sp>
      <p:sp>
        <p:nvSpPr>
          <p:cNvPr id="6156" name="Rectangle 14">
            <a:extLst>
              <a:ext uri="{FF2B5EF4-FFF2-40B4-BE49-F238E27FC236}">
                <a16:creationId xmlns:a16="http://schemas.microsoft.com/office/drawing/2014/main" id="{6426B7C0-54B7-4523-A63D-B2FD8D96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802" y="5026026"/>
            <a:ext cx="1182688" cy="1346422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57" name="Text Box 15">
            <a:extLst>
              <a:ext uri="{FF2B5EF4-FFF2-40B4-BE49-F238E27FC236}">
                <a16:creationId xmlns:a16="http://schemas.microsoft.com/office/drawing/2014/main" id="{A999B29A-C5E3-4339-A476-6EC7E847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40" y="5111750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3</a:t>
            </a:r>
            <a:endParaRPr lang="en-GB" altLang="en-US" b="1" dirty="0"/>
          </a:p>
        </p:txBody>
      </p:sp>
      <p:sp>
        <p:nvSpPr>
          <p:cNvPr id="6158" name="Oval 16">
            <a:extLst>
              <a:ext uri="{FF2B5EF4-FFF2-40B4-BE49-F238E27FC236}">
                <a16:creationId xmlns:a16="http://schemas.microsoft.com/office/drawing/2014/main" id="{35DF07C3-9464-47EA-B327-9A9DA83C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840" y="3981450"/>
            <a:ext cx="409575" cy="346075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159" name="Text Box 17">
            <a:extLst>
              <a:ext uri="{FF2B5EF4-FFF2-40B4-BE49-F238E27FC236}">
                <a16:creationId xmlns:a16="http://schemas.microsoft.com/office/drawing/2014/main" id="{0648E413-9544-4E9D-8A28-AA919CEB8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990" y="3798520"/>
            <a:ext cx="1728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Energy</a:t>
            </a:r>
          </a:p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island (EI)</a:t>
            </a:r>
          </a:p>
        </p:txBody>
      </p:sp>
      <p:sp>
        <p:nvSpPr>
          <p:cNvPr id="6160" name="Text Box 18">
            <a:extLst>
              <a:ext uri="{FF2B5EF4-FFF2-40B4-BE49-F238E27FC236}">
                <a16:creationId xmlns:a16="http://schemas.microsoft.com/office/drawing/2014/main" id="{4F895AFF-41B2-4C68-B2C0-6608C1D7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2039938"/>
            <a:ext cx="184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30 €/MWh</a:t>
            </a:r>
          </a:p>
        </p:txBody>
      </p:sp>
      <p:sp>
        <p:nvSpPr>
          <p:cNvPr id="6161" name="Text Box 19">
            <a:extLst>
              <a:ext uri="{FF2B5EF4-FFF2-40B4-BE49-F238E27FC236}">
                <a16:creationId xmlns:a16="http://schemas.microsoft.com/office/drawing/2014/main" id="{9DC86556-7515-4CFA-BA2F-C3D41D0B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324" y="5688276"/>
            <a:ext cx="184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40 €/MWh</a:t>
            </a:r>
          </a:p>
        </p:txBody>
      </p:sp>
      <p:sp>
        <p:nvSpPr>
          <p:cNvPr id="6162" name="Text Box 20">
            <a:extLst>
              <a:ext uri="{FF2B5EF4-FFF2-40B4-BE49-F238E27FC236}">
                <a16:creationId xmlns:a16="http://schemas.microsoft.com/office/drawing/2014/main" id="{46510B31-1010-4563-8BB2-3061608D8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356" y="2846388"/>
            <a:ext cx="184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35 €/MWh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0C1583-5DC9-49CB-8CE0-C0E59681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643AD941-1031-44A4-BE19-9E3D1B14DD24}"/>
              </a:ext>
            </a:extLst>
          </p:cNvPr>
          <p:cNvGrpSpPr/>
          <p:nvPr/>
        </p:nvGrpSpPr>
        <p:grpSpPr>
          <a:xfrm>
            <a:off x="6257777" y="3257550"/>
            <a:ext cx="1013419" cy="914400"/>
            <a:chOff x="6406625" y="3257550"/>
            <a:chExt cx="1013419" cy="914400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D648783B-6F17-4431-96FE-87810516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98" y="3257550"/>
              <a:ext cx="884272" cy="9144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31F326E0-C39B-45D7-A60F-799C9BBA2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625" y="351469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2</a:t>
              </a:r>
              <a:endParaRPr lang="en-GB" altLang="en-US" b="1" dirty="0"/>
            </a:p>
          </p:txBody>
        </p:sp>
      </p:grpSp>
      <p:sp>
        <p:nvSpPr>
          <p:cNvPr id="6151" name="Rectangle 6">
            <a:extLst>
              <a:ext uri="{FF2B5EF4-FFF2-40B4-BE49-F238E27FC236}">
                <a16:creationId xmlns:a16="http://schemas.microsoft.com/office/drawing/2014/main" id="{AE0A0631-36FD-438B-8B66-0BE77846E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" y="1402985"/>
            <a:ext cx="5141913" cy="5187950"/>
          </a:xfrm>
        </p:spPr>
        <p:txBody>
          <a:bodyPr/>
          <a:lstStyle/>
          <a:p>
            <a:r>
              <a:rPr lang="en-GB" altLang="en-US" sz="2000" dirty="0"/>
              <a:t>E</a:t>
            </a:r>
            <a:r>
              <a:rPr lang="en-GB" altLang="en-US" sz="2000" baseline="-25000" dirty="0"/>
              <a:t>EI</a:t>
            </a:r>
            <a:r>
              <a:rPr lang="en-GB" altLang="en-US" sz="2000" dirty="0"/>
              <a:t>  =  600 MWh</a:t>
            </a:r>
          </a:p>
          <a:p>
            <a:pPr lvl="1"/>
            <a:r>
              <a:rPr lang="en-GB" altLang="en-US" dirty="0"/>
              <a:t>The wind energy is sent to Zone</a:t>
            </a:r>
            <a:r>
              <a:rPr lang="en-GB" altLang="en-US" baseline="-25000" dirty="0"/>
              <a:t>3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The remaining grid capacity is used to send energy from Zone</a:t>
            </a:r>
            <a:r>
              <a:rPr lang="en-GB" altLang="en-US" baseline="-25000" dirty="0"/>
              <a:t>1</a:t>
            </a:r>
            <a:r>
              <a:rPr lang="en-GB" altLang="en-US" dirty="0"/>
              <a:t> to Zone</a:t>
            </a:r>
            <a:r>
              <a:rPr lang="en-GB" altLang="en-US" baseline="-25000" dirty="0"/>
              <a:t>2</a:t>
            </a:r>
            <a:r>
              <a:rPr lang="en-GB" altLang="en-US" dirty="0"/>
              <a:t>.</a:t>
            </a:r>
          </a:p>
          <a:p>
            <a:pPr lvl="1"/>
            <a:r>
              <a:rPr lang="en-GB" altLang="en-US" dirty="0"/>
              <a:t>At the outset, for EI’s spot price, you can choose any price in the interval 30 – 35 €/MWh.</a:t>
            </a:r>
          </a:p>
          <a:p>
            <a:pPr lvl="2"/>
            <a:r>
              <a:rPr lang="en-GB" altLang="en-US" dirty="0"/>
              <a:t>For example, you may choose the mid-price.</a:t>
            </a:r>
          </a:p>
          <a:p>
            <a:pPr lvl="2"/>
            <a:r>
              <a:rPr lang="en-GB" altLang="en-US" dirty="0"/>
              <a:t>However, block bids may cause EI’s spot price to deviate from this.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A8C99387-F810-48E3-A95E-698B90426313}"/>
              </a:ext>
            </a:extLst>
          </p:cNvPr>
          <p:cNvGrpSpPr/>
          <p:nvPr/>
        </p:nvGrpSpPr>
        <p:grpSpPr>
          <a:xfrm>
            <a:off x="5294690" y="4476766"/>
            <a:ext cx="2849562" cy="1387480"/>
            <a:chOff x="5294690" y="4476766"/>
            <a:chExt cx="2849562" cy="1387480"/>
          </a:xfrm>
        </p:grpSpPr>
        <p:grpSp>
          <p:nvGrpSpPr>
            <p:cNvPr id="2" name="Group 23">
              <a:extLst>
                <a:ext uri="{FF2B5EF4-FFF2-40B4-BE49-F238E27FC236}">
                  <a16:creationId xmlns:a16="http://schemas.microsoft.com/office/drawing/2014/main" id="{F14949AD-6B8D-4962-92A7-A796272C5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4690" y="4476766"/>
              <a:ext cx="2849562" cy="1387480"/>
              <a:chOff x="3429" y="2820"/>
              <a:chExt cx="1795" cy="874"/>
            </a:xfrm>
          </p:grpSpPr>
          <p:sp>
            <p:nvSpPr>
              <p:cNvPr id="6171" name="Line 21">
                <a:extLst>
                  <a:ext uri="{FF2B5EF4-FFF2-40B4-BE49-F238E27FC236}">
                    <a16:creationId xmlns:a16="http://schemas.microsoft.com/office/drawing/2014/main" id="{895E9E43-6192-4F52-8403-6F32906EA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5" y="2820"/>
                <a:ext cx="129" cy="259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72" name="Text Box 22">
                <a:extLst>
                  <a:ext uri="{FF2B5EF4-FFF2-40B4-BE49-F238E27FC236}">
                    <a16:creationId xmlns:a16="http://schemas.microsoft.com/office/drawing/2014/main" id="{220DF99A-48A5-49D2-8784-A8E2833784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" y="3060"/>
                <a:ext cx="1576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/>
                <a:r>
                  <a:rPr lang="en-GB" altLang="en-US" b="1" i="1" dirty="0">
                    <a:solidFill>
                      <a:srgbClr val="008000"/>
                    </a:solidFill>
                  </a:rPr>
                  <a:t>Day-ahead plan</a:t>
                </a:r>
              </a:p>
              <a:p>
                <a:pPr algn="ctr"/>
                <a:r>
                  <a:rPr lang="en-GB" altLang="en-US" b="1" i="1" dirty="0">
                    <a:solidFill>
                      <a:srgbClr val="008000"/>
                    </a:solidFill>
                  </a:rPr>
                  <a:t>for wind turbine</a:t>
                </a:r>
              </a:p>
              <a:p>
                <a:pPr algn="ctr"/>
                <a:r>
                  <a:rPr lang="en-GB" altLang="en-US" b="1" i="1" dirty="0">
                    <a:solidFill>
                      <a:srgbClr val="008000"/>
                    </a:solidFill>
                  </a:rPr>
                  <a:t>energy flow</a:t>
                </a:r>
              </a:p>
            </p:txBody>
          </p:sp>
        </p:grpSp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77555A2B-B902-46A4-A964-0A16ABD2BB72}"/>
                </a:ext>
              </a:extLst>
            </p:cNvPr>
            <p:cNvSpPr txBox="1"/>
            <p:nvPr/>
          </p:nvSpPr>
          <p:spPr>
            <a:xfrm>
              <a:off x="7023529" y="4596746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8000"/>
                  </a:solidFill>
                </a:rPr>
                <a:t>600 MWh</a:t>
              </a: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07F2DB45-E0C8-400E-BB53-ADFEF8709B77}"/>
              </a:ext>
            </a:extLst>
          </p:cNvPr>
          <p:cNvGrpSpPr/>
          <p:nvPr/>
        </p:nvGrpSpPr>
        <p:grpSpPr>
          <a:xfrm>
            <a:off x="5289927" y="1625600"/>
            <a:ext cx="3556000" cy="2208213"/>
            <a:chOff x="5289927" y="1625600"/>
            <a:chExt cx="3556000" cy="2208213"/>
          </a:xfrm>
        </p:grpSpPr>
        <p:sp>
          <p:nvSpPr>
            <p:cNvPr id="36" name="Text Box 47">
              <a:extLst>
                <a:ext uri="{FF2B5EF4-FFF2-40B4-BE49-F238E27FC236}">
                  <a16:creationId xmlns:a16="http://schemas.microsoft.com/office/drawing/2014/main" id="{FAD8795E-1ED5-4E25-92D4-904B97E46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9927" y="1625600"/>
              <a:ext cx="2528888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Day-ahead plan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for flow of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standard energy</a:t>
              </a:r>
            </a:p>
          </p:txBody>
        </p:sp>
        <p:sp>
          <p:nvSpPr>
            <p:cNvPr id="37" name="Text Box 48">
              <a:extLst>
                <a:ext uri="{FF2B5EF4-FFF2-40B4-BE49-F238E27FC236}">
                  <a16:creationId xmlns:a16="http://schemas.microsoft.com/office/drawing/2014/main" id="{AE5CCD40-D225-4895-B117-E0A40FFBB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1677" y="2735263"/>
              <a:ext cx="9842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da-DK" altLang="en-US" sz="1200" b="1" dirty="0">
                  <a:solidFill>
                    <a:srgbClr val="FF0000"/>
                  </a:solidFill>
                </a:rPr>
                <a:t>600 MWh</a:t>
              </a:r>
            </a:p>
          </p:txBody>
        </p:sp>
        <p:sp>
          <p:nvSpPr>
            <p:cNvPr id="38" name="Line 49">
              <a:extLst>
                <a:ext uri="{FF2B5EF4-FFF2-40B4-BE49-F238E27FC236}">
                  <a16:creationId xmlns:a16="http://schemas.microsoft.com/office/drawing/2014/main" id="{3526789E-5044-4886-A371-120D237425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577" y="2979738"/>
              <a:ext cx="177800" cy="37941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Line 50">
              <a:extLst>
                <a:ext uri="{FF2B5EF4-FFF2-40B4-BE49-F238E27FC236}">
                  <a16:creationId xmlns:a16="http://schemas.microsoft.com/office/drawing/2014/main" id="{CBC9F120-9426-4EF0-A845-B8EEE1C49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09227" y="3673475"/>
              <a:ext cx="330200" cy="1603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 Box 48">
              <a:extLst>
                <a:ext uri="{FF2B5EF4-FFF2-40B4-BE49-F238E27FC236}">
                  <a16:creationId xmlns:a16="http://schemas.microsoft.com/office/drawing/2014/main" id="{8AC02337-BD8D-40EC-9202-4736360C9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037" y="3398040"/>
              <a:ext cx="9842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da-DK" altLang="en-US" sz="1200" b="1" dirty="0">
                  <a:solidFill>
                    <a:srgbClr val="FF0000"/>
                  </a:solidFill>
                </a:rPr>
                <a:t>600 MWh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1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nummer 5">
            <a:extLst>
              <a:ext uri="{FF2B5EF4-FFF2-40B4-BE49-F238E27FC236}">
                <a16:creationId xmlns:a16="http://schemas.microsoft.com/office/drawing/2014/main" id="{07981F2A-3ACA-47A9-9F30-949A063C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5A39A75-5579-409F-BD8A-BC0AA341DFD2}" type="slidenum">
              <a:rPr lang="en-GB" altLang="en-US" sz="1400"/>
              <a:pPr/>
              <a:t>7</a:t>
            </a:fld>
            <a:endParaRPr lang="en-GB" altLang="en-US" sz="1400" dirty="0"/>
          </a:p>
        </p:txBody>
      </p:sp>
      <p:sp>
        <p:nvSpPr>
          <p:cNvPr id="7171" name="Line 2">
            <a:extLst>
              <a:ext uri="{FF2B5EF4-FFF2-40B4-BE49-F238E27FC236}">
                <a16:creationId xmlns:a16="http://schemas.microsoft.com/office/drawing/2014/main" id="{BAB0DFFA-2B36-48CC-8377-24EE9B09A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0317" y="4192588"/>
            <a:ext cx="457200" cy="993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72" name="Line 3">
            <a:extLst>
              <a:ext uri="{FF2B5EF4-FFF2-40B4-BE49-F238E27FC236}">
                <a16:creationId xmlns:a16="http://schemas.microsoft.com/office/drawing/2014/main" id="{AA89F633-6064-4B5A-AD88-30D9DDC00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8567" y="2459038"/>
            <a:ext cx="804863" cy="168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39D6D97-CBC3-411F-9909-504842FD8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8617" y="3783013"/>
            <a:ext cx="7239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78" name="Rectangle 9">
            <a:extLst>
              <a:ext uri="{FF2B5EF4-FFF2-40B4-BE49-F238E27FC236}">
                <a16:creationId xmlns:a16="http://schemas.microsoft.com/office/drawing/2014/main" id="{2650E2B2-C59A-45DC-9558-7B93361FA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567" y="1487488"/>
            <a:ext cx="1104900" cy="1231899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79" name="Text Box 10">
            <a:extLst>
              <a:ext uri="{FF2B5EF4-FFF2-40B4-BE49-F238E27FC236}">
                <a16:creationId xmlns:a16="http://schemas.microsoft.com/office/drawing/2014/main" id="{A803E1C5-5F95-48B0-B2DD-DC81A912A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307" y="1607137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1</a:t>
            </a:r>
            <a:endParaRPr lang="en-GB" altLang="en-US" b="1" dirty="0"/>
          </a:p>
        </p:txBody>
      </p:sp>
      <p:sp>
        <p:nvSpPr>
          <p:cNvPr id="7180" name="Rectangle 11">
            <a:extLst>
              <a:ext uri="{FF2B5EF4-FFF2-40B4-BE49-F238E27FC236}">
                <a16:creationId xmlns:a16="http://schemas.microsoft.com/office/drawing/2014/main" id="{9B3782FD-A4D7-4675-8B1C-9D6FE4A7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242" y="5026026"/>
            <a:ext cx="1182688" cy="123300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81" name="Text Box 12">
            <a:extLst>
              <a:ext uri="{FF2B5EF4-FFF2-40B4-BE49-F238E27FC236}">
                <a16:creationId xmlns:a16="http://schemas.microsoft.com/office/drawing/2014/main" id="{668E2C9E-835E-4211-98D0-E766BE5F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081" y="5111750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3</a:t>
            </a:r>
            <a:endParaRPr lang="en-GB" altLang="en-US" b="1" dirty="0"/>
          </a:p>
        </p:txBody>
      </p:sp>
      <p:sp>
        <p:nvSpPr>
          <p:cNvPr id="7182" name="Oval 13">
            <a:extLst>
              <a:ext uri="{FF2B5EF4-FFF2-40B4-BE49-F238E27FC236}">
                <a16:creationId xmlns:a16="http://schemas.microsoft.com/office/drawing/2014/main" id="{40EC09FD-B373-4B3E-9384-FCE09CA68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280" y="3981450"/>
            <a:ext cx="409575" cy="346075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83" name="Text Box 14">
            <a:extLst>
              <a:ext uri="{FF2B5EF4-FFF2-40B4-BE49-F238E27FC236}">
                <a16:creationId xmlns:a16="http://schemas.microsoft.com/office/drawing/2014/main" id="{8DEE3186-DD72-47B6-939C-E1C52A57D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951" y="3791434"/>
            <a:ext cx="16914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Energy</a:t>
            </a:r>
          </a:p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Island(EI)</a:t>
            </a:r>
          </a:p>
        </p:txBody>
      </p:sp>
      <p:sp>
        <p:nvSpPr>
          <p:cNvPr id="7184" name="Text Box 15">
            <a:extLst>
              <a:ext uri="{FF2B5EF4-FFF2-40B4-BE49-F238E27FC236}">
                <a16:creationId xmlns:a16="http://schemas.microsoft.com/office/drawing/2014/main" id="{70DB4F6B-8964-4F00-9A9A-D9D9C235F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87" y="2039938"/>
            <a:ext cx="184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30 €/MWh</a:t>
            </a:r>
          </a:p>
        </p:txBody>
      </p:sp>
      <p:sp>
        <p:nvSpPr>
          <p:cNvPr id="7185" name="Text Box 16">
            <a:extLst>
              <a:ext uri="{FF2B5EF4-FFF2-40B4-BE49-F238E27FC236}">
                <a16:creationId xmlns:a16="http://schemas.microsoft.com/office/drawing/2014/main" id="{085D2C38-BFEE-4754-A092-E90AF477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968" y="5596129"/>
            <a:ext cx="184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40 €/MWh</a:t>
            </a:r>
          </a:p>
        </p:txBody>
      </p:sp>
      <p:sp>
        <p:nvSpPr>
          <p:cNvPr id="7186" name="Text Box 17">
            <a:extLst>
              <a:ext uri="{FF2B5EF4-FFF2-40B4-BE49-F238E27FC236}">
                <a16:creationId xmlns:a16="http://schemas.microsoft.com/office/drawing/2014/main" id="{3E77E86F-FC0B-48C9-B5DF-DA7B221FB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267" y="2846388"/>
            <a:ext cx="184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35 €/MWh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2E8D316A-B06D-4B97-8EE1-0A666677DDFA}"/>
              </a:ext>
            </a:extLst>
          </p:cNvPr>
          <p:cNvGrpSpPr>
            <a:grpSpLocks/>
          </p:cNvGrpSpPr>
          <p:nvPr/>
        </p:nvGrpSpPr>
        <p:grpSpPr bwMode="auto">
          <a:xfrm>
            <a:off x="5561906" y="1812925"/>
            <a:ext cx="2855913" cy="2020888"/>
            <a:chOff x="3575" y="1142"/>
            <a:chExt cx="1799" cy="1273"/>
          </a:xfrm>
        </p:grpSpPr>
        <p:sp>
          <p:nvSpPr>
            <p:cNvPr id="7194" name="Text Box 42">
              <a:extLst>
                <a:ext uri="{FF2B5EF4-FFF2-40B4-BE49-F238E27FC236}">
                  <a16:creationId xmlns:a16="http://schemas.microsoft.com/office/drawing/2014/main" id="{3011A10C-0703-4F60-BE08-F50F8309E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" y="1142"/>
              <a:ext cx="152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Day-ahead plan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for standard</a:t>
              </a:r>
            </a:p>
            <a:p>
              <a:pPr algn="ctr"/>
              <a:r>
                <a:rPr lang="en-GB" altLang="en-US" b="1" i="1" dirty="0">
                  <a:solidFill>
                    <a:srgbClr val="FF0000"/>
                  </a:solidFill>
                </a:rPr>
                <a:t>energy flow</a:t>
              </a:r>
            </a:p>
          </p:txBody>
        </p:sp>
        <p:sp>
          <p:nvSpPr>
            <p:cNvPr id="7195" name="Line 43">
              <a:extLst>
                <a:ext uri="{FF2B5EF4-FFF2-40B4-BE49-F238E27FC236}">
                  <a16:creationId xmlns:a16="http://schemas.microsoft.com/office/drawing/2014/main" id="{365EE968-704A-4BCB-8810-74FAE6B0F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2" y="1797"/>
              <a:ext cx="112" cy="23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96" name="Line 44">
              <a:extLst>
                <a:ext uri="{FF2B5EF4-FFF2-40B4-BE49-F238E27FC236}">
                  <a16:creationId xmlns:a16="http://schemas.microsoft.com/office/drawing/2014/main" id="{3DCD2CF2-5EB5-4E50-9369-4337F236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98" y="2314"/>
              <a:ext cx="208" cy="1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" name="Group 55">
            <a:extLst>
              <a:ext uri="{FF2B5EF4-FFF2-40B4-BE49-F238E27FC236}">
                <a16:creationId xmlns:a16="http://schemas.microsoft.com/office/drawing/2014/main" id="{0E619BB3-37FE-49ED-B1EE-7358E98DC052}"/>
              </a:ext>
            </a:extLst>
          </p:cNvPr>
          <p:cNvGrpSpPr>
            <a:grpSpLocks/>
          </p:cNvGrpSpPr>
          <p:nvPr/>
        </p:nvGrpSpPr>
        <p:grpSpPr bwMode="auto">
          <a:xfrm>
            <a:off x="5023742" y="4041775"/>
            <a:ext cx="3267075" cy="1931988"/>
            <a:chOff x="3236" y="2546"/>
            <a:chExt cx="2058" cy="1217"/>
          </a:xfrm>
        </p:grpSpPr>
        <p:sp>
          <p:nvSpPr>
            <p:cNvPr id="7190" name="Text Box 56">
              <a:extLst>
                <a:ext uri="{FF2B5EF4-FFF2-40B4-BE49-F238E27FC236}">
                  <a16:creationId xmlns:a16="http://schemas.microsoft.com/office/drawing/2014/main" id="{CB06C962-9CBA-4FE4-8271-B4981E196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" y="3129"/>
              <a:ext cx="1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Day-ahead plan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for wind turbine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energy flow</a:t>
              </a:r>
            </a:p>
          </p:txBody>
        </p:sp>
        <p:sp>
          <p:nvSpPr>
            <p:cNvPr id="7191" name="Line 57">
              <a:extLst>
                <a:ext uri="{FF2B5EF4-FFF2-40B4-BE49-F238E27FC236}">
                  <a16:creationId xmlns:a16="http://schemas.microsoft.com/office/drawing/2014/main" id="{99ACD4CA-5E0C-4639-988D-A177F64B4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79" y="2546"/>
              <a:ext cx="206" cy="9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92" name="Line 58">
              <a:extLst>
                <a:ext uri="{FF2B5EF4-FFF2-40B4-BE49-F238E27FC236}">
                  <a16:creationId xmlns:a16="http://schemas.microsoft.com/office/drawing/2014/main" id="{00F630F0-4DD6-4869-8CA3-5E434DE4A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" y="2860"/>
              <a:ext cx="129" cy="259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93" name="Text Box 59">
              <a:extLst>
                <a:ext uri="{FF2B5EF4-FFF2-40B4-BE49-F238E27FC236}">
                  <a16:creationId xmlns:a16="http://schemas.microsoft.com/office/drawing/2014/main" id="{3D082CDC-5760-4866-8FDF-23E83797A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966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da-DK" altLang="en-US" sz="1200" b="1" dirty="0">
                  <a:solidFill>
                    <a:srgbClr val="008000"/>
                  </a:solidFill>
                </a:rPr>
                <a:t>600 MWh</a:t>
              </a:r>
            </a:p>
          </p:txBody>
        </p:sp>
      </p:grp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D7E775-E27F-4429-9201-B85670E7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7175" name="Rectangle 6">
            <a:extLst>
              <a:ext uri="{FF2B5EF4-FFF2-40B4-BE49-F238E27FC236}">
                <a16:creationId xmlns:a16="http://schemas.microsoft.com/office/drawing/2014/main" id="{2408D6D5-1328-4D7C-8119-DBD3A9FE7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" y="1654175"/>
            <a:ext cx="5362575" cy="5092700"/>
          </a:xfrm>
        </p:spPr>
        <p:txBody>
          <a:bodyPr/>
          <a:lstStyle/>
          <a:p>
            <a:r>
              <a:rPr lang="en-GB" altLang="en-US" sz="2200" dirty="0"/>
              <a:t>600 MWh &lt; E</a:t>
            </a:r>
            <a:r>
              <a:rPr lang="en-GB" altLang="en-US" sz="2200" baseline="-25000" dirty="0"/>
              <a:t>EI</a:t>
            </a:r>
            <a:r>
              <a:rPr lang="en-GB" altLang="en-US" sz="2200" dirty="0"/>
              <a:t>  &lt;  1,200 MWh</a:t>
            </a:r>
          </a:p>
          <a:p>
            <a:pPr lvl="1"/>
            <a:r>
              <a:rPr lang="en-GB" altLang="en-US" sz="2200" dirty="0"/>
              <a:t>The wind energy is sent to Zone</a:t>
            </a:r>
            <a:r>
              <a:rPr lang="en-GB" altLang="en-US" sz="2200" baseline="-25000" dirty="0"/>
              <a:t>3</a:t>
            </a:r>
            <a:r>
              <a:rPr lang="en-GB" altLang="en-US" sz="2200" dirty="0"/>
              <a:t> and Zone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.</a:t>
            </a:r>
          </a:p>
          <a:p>
            <a:pPr lvl="1"/>
            <a:r>
              <a:rPr lang="en-GB" altLang="en-US" sz="2200" dirty="0"/>
              <a:t>The remaining grid capacity is used to send energy from Zone</a:t>
            </a:r>
            <a:r>
              <a:rPr lang="en-GB" altLang="en-US" sz="2200" baseline="-25000" dirty="0"/>
              <a:t>1</a:t>
            </a:r>
            <a:r>
              <a:rPr lang="en-GB" altLang="en-US" sz="2200" dirty="0"/>
              <a:t> to Zone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.</a:t>
            </a:r>
          </a:p>
          <a:p>
            <a:r>
              <a:rPr lang="en-GB" altLang="en-US" sz="2200" dirty="0"/>
              <a:t>Note: due to block bids, EI’s spot price may </a:t>
            </a:r>
            <a:r>
              <a:rPr lang="en-GB" altLang="en-US" sz="2200" u="sng" dirty="0"/>
              <a:t>not</a:t>
            </a:r>
            <a:r>
              <a:rPr lang="en-GB" altLang="en-US" sz="2200" dirty="0"/>
              <a:t> be 30 €/MWh, although the interconnector between EI and Zone</a:t>
            </a:r>
            <a:r>
              <a:rPr lang="en-GB" altLang="en-US" sz="2200" baseline="-25000" dirty="0"/>
              <a:t>1</a:t>
            </a:r>
            <a:r>
              <a:rPr lang="en-GB" altLang="en-US" sz="2200" dirty="0"/>
              <a:t> is uncongested.</a:t>
            </a:r>
          </a:p>
        </p:txBody>
      </p: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84CE0907-C398-4926-9B75-A8ACCFC919E9}"/>
              </a:ext>
            </a:extLst>
          </p:cNvPr>
          <p:cNvGrpSpPr/>
          <p:nvPr/>
        </p:nvGrpSpPr>
        <p:grpSpPr>
          <a:xfrm>
            <a:off x="6293217" y="3257550"/>
            <a:ext cx="1013419" cy="914400"/>
            <a:chOff x="6406625" y="3257550"/>
            <a:chExt cx="1013419" cy="914400"/>
          </a:xfrm>
        </p:grpSpPr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25421839-F542-47B7-A645-D64E01A38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98" y="3257550"/>
              <a:ext cx="884272" cy="9144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980F5CC0-A03E-4B28-91B7-90967825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625" y="351469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2</a:t>
              </a:r>
              <a:endParaRPr lang="en-GB" altLang="en-US" b="1" dirty="0"/>
            </a:p>
          </p:txBody>
        </p:sp>
      </p:grpSp>
      <p:sp>
        <p:nvSpPr>
          <p:cNvPr id="7174" name="Rectangle 5">
            <a:extLst>
              <a:ext uri="{FF2B5EF4-FFF2-40B4-BE49-F238E27FC236}">
                <a16:creationId xmlns:a16="http://schemas.microsoft.com/office/drawing/2014/main" id="{EC12404B-D863-41D4-9517-112B397BD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90528" cy="1412875"/>
          </a:xfrm>
          <a:solidFill>
            <a:srgbClr val="FFFFFF"/>
          </a:solidFill>
        </p:spPr>
        <p:txBody>
          <a:bodyPr/>
          <a:lstStyle/>
          <a:p>
            <a:r>
              <a:rPr lang="en-GB" altLang="en-US" sz="2800" dirty="0"/>
              <a:t>The market coupling flow and the spot price – 3</a:t>
            </a:r>
            <a:br>
              <a:rPr lang="en-GB" altLang="en-US" sz="2800" dirty="0"/>
            </a:br>
            <a:r>
              <a:rPr lang="en-GB" altLang="en-US" sz="2200" dirty="0"/>
              <a:t>For one hour of tomorrow. EI is energy island.</a:t>
            </a:r>
            <a:br>
              <a:rPr lang="en-GB" altLang="en-US" sz="2200" dirty="0"/>
            </a:br>
            <a:r>
              <a:rPr lang="en-GB" altLang="en-US" sz="2200" dirty="0"/>
              <a:t>E</a:t>
            </a:r>
            <a:r>
              <a:rPr lang="en-GB" altLang="en-US" sz="2200" baseline="-25000" dirty="0"/>
              <a:t>EI</a:t>
            </a:r>
            <a:r>
              <a:rPr lang="en-GB" altLang="en-US" sz="2200" dirty="0"/>
              <a:t> is the expected energy island production for this hour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5">
            <a:extLst>
              <a:ext uri="{FF2B5EF4-FFF2-40B4-BE49-F238E27FC236}">
                <a16:creationId xmlns:a16="http://schemas.microsoft.com/office/drawing/2014/main" id="{5800D865-AF4C-4D68-A281-191B0C70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8BE0B1F-FBEE-4C9F-ACA8-7BF04559AE02}" type="slidenum">
              <a:rPr lang="en-GB" altLang="en-US" sz="1400"/>
              <a:pPr/>
              <a:t>8</a:t>
            </a:fld>
            <a:endParaRPr lang="en-GB" altLang="en-US" sz="1400" dirty="0"/>
          </a:p>
        </p:txBody>
      </p:sp>
      <p:sp>
        <p:nvSpPr>
          <p:cNvPr id="8195" name="Line 2">
            <a:extLst>
              <a:ext uri="{FF2B5EF4-FFF2-40B4-BE49-F238E27FC236}">
                <a16:creationId xmlns:a16="http://schemas.microsoft.com/office/drawing/2014/main" id="{591EB3E3-D04C-4161-A471-BE3C06409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7405" y="4192588"/>
            <a:ext cx="457200" cy="993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5D657515-38FD-4269-9C8C-593C6D1BE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5655" y="2459038"/>
            <a:ext cx="804863" cy="168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7A3B394F-C722-479B-BF6D-B6A983A82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5705" y="3783013"/>
            <a:ext cx="7239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0BE45F07-6550-4303-9F48-9E24764A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33" y="0"/>
            <a:ext cx="9854244" cy="1412875"/>
          </a:xfrm>
          <a:solidFill>
            <a:srgbClr val="FFFFFF"/>
          </a:solidFill>
        </p:spPr>
        <p:txBody>
          <a:bodyPr/>
          <a:lstStyle/>
          <a:p>
            <a:r>
              <a:rPr lang="en-GB" altLang="en-US" sz="2800" dirty="0"/>
              <a:t>The market coupling flow and the spot price – 4</a:t>
            </a:r>
            <a:br>
              <a:rPr lang="en-GB" altLang="en-US" sz="2800" dirty="0"/>
            </a:br>
            <a:r>
              <a:rPr lang="en-GB" altLang="en-US" sz="2200" dirty="0"/>
              <a:t>For one hour of tomorrow. EI is energy island.</a:t>
            </a:r>
            <a:br>
              <a:rPr lang="en-GB" altLang="en-US" sz="2200" dirty="0"/>
            </a:br>
            <a:r>
              <a:rPr lang="en-GB" altLang="en-US" sz="2200" dirty="0"/>
              <a:t>E</a:t>
            </a:r>
            <a:r>
              <a:rPr lang="en-GB" altLang="en-US" sz="2200" baseline="-25000" dirty="0"/>
              <a:t>EI</a:t>
            </a:r>
            <a:r>
              <a:rPr lang="en-GB" altLang="en-US" sz="2200" dirty="0"/>
              <a:t> is the expected energy island production for this hour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C367F74-39D5-451B-A6A5-8F01AC5E0214}"/>
              </a:ext>
            </a:extLst>
          </p:cNvPr>
          <p:cNvGrpSpPr/>
          <p:nvPr/>
        </p:nvGrpSpPr>
        <p:grpSpPr>
          <a:xfrm>
            <a:off x="6300305" y="3257550"/>
            <a:ext cx="1013419" cy="914400"/>
            <a:chOff x="6406625" y="3257550"/>
            <a:chExt cx="1013419" cy="914400"/>
          </a:xfrm>
        </p:grpSpPr>
        <p:sp>
          <p:nvSpPr>
            <p:cNvPr id="8200" name="Rectangle 7">
              <a:extLst>
                <a:ext uri="{FF2B5EF4-FFF2-40B4-BE49-F238E27FC236}">
                  <a16:creationId xmlns:a16="http://schemas.microsoft.com/office/drawing/2014/main" id="{D3C612DB-55E1-4E77-BA5B-DF9D1D184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98" y="3257550"/>
              <a:ext cx="884272" cy="91440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8201" name="Text Box 8">
              <a:extLst>
                <a:ext uri="{FF2B5EF4-FFF2-40B4-BE49-F238E27FC236}">
                  <a16:creationId xmlns:a16="http://schemas.microsoft.com/office/drawing/2014/main" id="{4F44DAA5-BCD1-4A6C-8C1C-E05747E18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625" y="3514695"/>
              <a:ext cx="1013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b="1" dirty="0"/>
                <a:t>Zone</a:t>
              </a:r>
              <a:r>
                <a:rPr lang="en-GB" b="1" baseline="-25000" dirty="0"/>
                <a:t>2</a:t>
              </a:r>
              <a:endParaRPr lang="en-GB" altLang="en-US" b="1" dirty="0"/>
            </a:p>
          </p:txBody>
        </p:sp>
      </p:grpSp>
      <p:sp>
        <p:nvSpPr>
          <p:cNvPr id="8202" name="Rectangle 9">
            <a:extLst>
              <a:ext uri="{FF2B5EF4-FFF2-40B4-BE49-F238E27FC236}">
                <a16:creationId xmlns:a16="http://schemas.microsoft.com/office/drawing/2014/main" id="{D249A0EC-9AD3-4B2D-9920-5ADE69F1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55" y="1487488"/>
            <a:ext cx="1104900" cy="123190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8203" name="Text Box 10">
            <a:extLst>
              <a:ext uri="{FF2B5EF4-FFF2-40B4-BE49-F238E27FC236}">
                <a16:creationId xmlns:a16="http://schemas.microsoft.com/office/drawing/2014/main" id="{9F44021D-3254-462E-85E8-E0A5AB39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395" y="1621309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1</a:t>
            </a:r>
            <a:endParaRPr lang="en-GB" altLang="en-US" b="1" dirty="0"/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1E84CB79-DB24-49D3-81D8-18802498E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330" y="5026026"/>
            <a:ext cx="1182688" cy="1282626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8205" name="Text Box 12">
            <a:extLst>
              <a:ext uri="{FF2B5EF4-FFF2-40B4-BE49-F238E27FC236}">
                <a16:creationId xmlns:a16="http://schemas.microsoft.com/office/drawing/2014/main" id="{E4189D13-4CCF-44E4-AA72-48CE7EE7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168" y="5111750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b="1" dirty="0"/>
              <a:t>Zone</a:t>
            </a:r>
            <a:r>
              <a:rPr lang="en-GB" b="1" baseline="-25000" dirty="0"/>
              <a:t>3</a:t>
            </a:r>
            <a:endParaRPr lang="en-GB" altLang="en-US" b="1" dirty="0"/>
          </a:p>
        </p:txBody>
      </p:sp>
      <p:sp>
        <p:nvSpPr>
          <p:cNvPr id="8206" name="Oval 13">
            <a:extLst>
              <a:ext uri="{FF2B5EF4-FFF2-40B4-BE49-F238E27FC236}">
                <a16:creationId xmlns:a16="http://schemas.microsoft.com/office/drawing/2014/main" id="{4FAA130C-CBAF-4BAF-BFE8-344EAA36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68" y="3981450"/>
            <a:ext cx="409575" cy="346075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8207" name="Text Box 14">
            <a:extLst>
              <a:ext uri="{FF2B5EF4-FFF2-40B4-BE49-F238E27FC236}">
                <a16:creationId xmlns:a16="http://schemas.microsoft.com/office/drawing/2014/main" id="{8B922429-B894-4AD1-800F-93A9560B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57" y="3819785"/>
            <a:ext cx="1779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Energy</a:t>
            </a:r>
          </a:p>
          <a:p>
            <a:pPr algn="ctr"/>
            <a:r>
              <a:rPr lang="en-GB" altLang="en-US" b="1" dirty="0">
                <a:solidFill>
                  <a:srgbClr val="3333CC"/>
                </a:solidFill>
              </a:rPr>
              <a:t>Island (EI)</a:t>
            </a:r>
          </a:p>
        </p:txBody>
      </p:sp>
      <p:sp>
        <p:nvSpPr>
          <p:cNvPr id="8208" name="Text Box 15">
            <a:extLst>
              <a:ext uri="{FF2B5EF4-FFF2-40B4-BE49-F238E27FC236}">
                <a16:creationId xmlns:a16="http://schemas.microsoft.com/office/drawing/2014/main" id="{E37C301B-2AF9-421B-AD35-3A63DF33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115" y="2039938"/>
            <a:ext cx="184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30 €/MWh</a:t>
            </a:r>
          </a:p>
        </p:txBody>
      </p:sp>
      <p:sp>
        <p:nvSpPr>
          <p:cNvPr id="8209" name="Text Box 16">
            <a:extLst>
              <a:ext uri="{FF2B5EF4-FFF2-40B4-BE49-F238E27FC236}">
                <a16:creationId xmlns:a16="http://schemas.microsoft.com/office/drawing/2014/main" id="{8B19B6E1-CAF6-4447-A172-E84FD8F0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501" y="5780424"/>
            <a:ext cx="184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40 €/MWh</a:t>
            </a:r>
          </a:p>
        </p:txBody>
      </p:sp>
      <p:sp>
        <p:nvSpPr>
          <p:cNvPr id="8210" name="Text Box 17">
            <a:extLst>
              <a:ext uri="{FF2B5EF4-FFF2-40B4-BE49-F238E27FC236}">
                <a16:creationId xmlns:a16="http://schemas.microsoft.com/office/drawing/2014/main" id="{6CA9B204-99AF-4504-A13A-69E72D70E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705" y="2846388"/>
            <a:ext cx="1846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GB" altLang="en-US" sz="2200" b="1" dirty="0">
                <a:solidFill>
                  <a:srgbClr val="CC0000"/>
                </a:solidFill>
              </a:rPr>
              <a:t>35 €/MWh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36016ED3-5A9D-4578-8011-C41987B9625A}"/>
              </a:ext>
            </a:extLst>
          </p:cNvPr>
          <p:cNvGrpSpPr>
            <a:grpSpLocks/>
          </p:cNvGrpSpPr>
          <p:nvPr/>
        </p:nvGrpSpPr>
        <p:grpSpPr bwMode="auto">
          <a:xfrm>
            <a:off x="5659481" y="2917825"/>
            <a:ext cx="2770188" cy="3074988"/>
            <a:chOff x="3632" y="1838"/>
            <a:chExt cx="1745" cy="1937"/>
          </a:xfrm>
        </p:grpSpPr>
        <p:sp>
          <p:nvSpPr>
            <p:cNvPr id="8213" name="Line 31">
              <a:extLst>
                <a:ext uri="{FF2B5EF4-FFF2-40B4-BE49-F238E27FC236}">
                  <a16:creationId xmlns:a16="http://schemas.microsoft.com/office/drawing/2014/main" id="{2EEE2ED8-6600-4E0F-AC45-DB6B4B7A1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5" y="1838"/>
              <a:ext cx="112" cy="23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14" name="Text Box 32">
              <a:extLst>
                <a:ext uri="{FF2B5EF4-FFF2-40B4-BE49-F238E27FC236}">
                  <a16:creationId xmlns:a16="http://schemas.microsoft.com/office/drawing/2014/main" id="{42AE58C8-EE19-43E6-ACC4-66DAF1024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3141"/>
              <a:ext cx="1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Day-ahead plan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for wind turbine</a:t>
              </a:r>
            </a:p>
            <a:p>
              <a:pPr algn="ctr"/>
              <a:r>
                <a:rPr lang="en-GB" altLang="en-US" b="1" i="1" dirty="0">
                  <a:solidFill>
                    <a:srgbClr val="008000"/>
                  </a:solidFill>
                </a:rPr>
                <a:t>energy flow</a:t>
              </a:r>
            </a:p>
          </p:txBody>
        </p:sp>
        <p:sp>
          <p:nvSpPr>
            <p:cNvPr id="8215" name="Line 33">
              <a:extLst>
                <a:ext uri="{FF2B5EF4-FFF2-40B4-BE49-F238E27FC236}">
                  <a16:creationId xmlns:a16="http://schemas.microsoft.com/office/drawing/2014/main" id="{E0B83DA4-16FE-4DF0-AF92-7D4B0670B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79" y="2546"/>
              <a:ext cx="206" cy="9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16" name="Line 34">
              <a:extLst>
                <a:ext uri="{FF2B5EF4-FFF2-40B4-BE49-F238E27FC236}">
                  <a16:creationId xmlns:a16="http://schemas.microsoft.com/office/drawing/2014/main" id="{68FC1921-1CD6-43A5-96AB-56945911D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" y="2860"/>
              <a:ext cx="129" cy="259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17" name="Text Box 35">
              <a:extLst>
                <a:ext uri="{FF2B5EF4-FFF2-40B4-BE49-F238E27FC236}">
                  <a16:creationId xmlns:a16="http://schemas.microsoft.com/office/drawing/2014/main" id="{399531CB-2526-4133-98F8-E32552BC8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966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da-DK" altLang="en-US" sz="1200" b="1" dirty="0">
                  <a:solidFill>
                    <a:srgbClr val="008000"/>
                  </a:solidFill>
                </a:rPr>
                <a:t>600 MWh</a:t>
              </a:r>
            </a:p>
          </p:txBody>
        </p:sp>
        <p:sp>
          <p:nvSpPr>
            <p:cNvPr id="8218" name="Text Box 36">
              <a:extLst>
                <a:ext uri="{FF2B5EF4-FFF2-40B4-BE49-F238E27FC236}">
                  <a16:creationId xmlns:a16="http://schemas.microsoft.com/office/drawing/2014/main" id="{7CCDB181-AFF9-4F6B-B91B-3CEF07524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0" y="2647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da-DK" altLang="en-US" sz="1200" b="1" dirty="0">
                  <a:solidFill>
                    <a:srgbClr val="008000"/>
                  </a:solidFill>
                </a:rPr>
                <a:t>600 MWh</a:t>
              </a:r>
            </a:p>
          </p:txBody>
        </p:sp>
      </p:grp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662216-1941-4AB6-9DF7-35840FE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21694B6-9A2F-49F9-8641-E7171439A036}"/>
              </a:ext>
            </a:extLst>
          </p:cNvPr>
          <p:cNvSpPr/>
          <p:nvPr/>
        </p:nvSpPr>
        <p:spPr bwMode="auto">
          <a:xfrm>
            <a:off x="102053" y="6643083"/>
            <a:ext cx="1568904" cy="19244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4E594C13-CF77-4B98-B828-EB525A09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847" y="1318437"/>
            <a:ext cx="5721160" cy="54367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900" dirty="0"/>
              <a:t>1,200 MWh ≤ E</a:t>
            </a:r>
            <a:r>
              <a:rPr lang="en-GB" altLang="en-US" sz="1900" baseline="-25000" dirty="0"/>
              <a:t>EI</a:t>
            </a:r>
            <a:r>
              <a:rPr lang="en-GB" altLang="en-US" sz="1900" dirty="0"/>
              <a:t> &lt; 1,800 MWh</a:t>
            </a:r>
            <a:endParaRPr lang="en-GB" altLang="en-US" sz="1900" baseline="-25000" dirty="0"/>
          </a:p>
          <a:p>
            <a:pPr lvl="1">
              <a:lnSpc>
                <a:spcPct val="90000"/>
              </a:lnSpc>
            </a:pPr>
            <a:r>
              <a:rPr lang="en-GB" altLang="en-US" sz="1900" dirty="0"/>
              <a:t>The wind energy is sent to Zone</a:t>
            </a:r>
            <a:r>
              <a:rPr lang="en-GB" altLang="en-US" sz="1900" baseline="-25000" dirty="0"/>
              <a:t>1</a:t>
            </a:r>
            <a:r>
              <a:rPr lang="en-GB" altLang="en-US" sz="1900" dirty="0"/>
              <a:t>, Zone</a:t>
            </a:r>
            <a:r>
              <a:rPr lang="en-GB" altLang="en-US" sz="1900" baseline="-25000" dirty="0"/>
              <a:t>2</a:t>
            </a:r>
            <a:r>
              <a:rPr lang="en-GB" altLang="en-US" sz="1900" dirty="0"/>
              <a:t>, and Zone</a:t>
            </a:r>
            <a:r>
              <a:rPr lang="en-GB" altLang="en-US" sz="1900" baseline="-25000" dirty="0"/>
              <a:t>3</a:t>
            </a:r>
            <a:r>
              <a:rPr lang="en-GB" altLang="en-US" sz="19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altLang="en-US" sz="1900" dirty="0"/>
              <a:t>Note: due to block bids, EI’s spot price may </a:t>
            </a:r>
            <a:r>
              <a:rPr lang="en-GB" altLang="en-US" sz="1900" u="sng" dirty="0"/>
              <a:t>not</a:t>
            </a:r>
            <a:r>
              <a:rPr lang="en-GB" altLang="en-US" sz="1900" dirty="0"/>
              <a:t> be 30 €/MWh, although the interconnector between EI and Zone</a:t>
            </a:r>
            <a:r>
              <a:rPr lang="en-GB" altLang="en-US" sz="1900" baseline="-25000" dirty="0"/>
              <a:t>1</a:t>
            </a:r>
            <a:r>
              <a:rPr lang="en-GB" altLang="en-US" sz="1900" dirty="0"/>
              <a:t> is uncongested.</a:t>
            </a:r>
          </a:p>
          <a:p>
            <a:pPr>
              <a:lnSpc>
                <a:spcPct val="90000"/>
              </a:lnSpc>
            </a:pPr>
            <a:r>
              <a:rPr lang="en-GB" altLang="en-US" sz="1900" dirty="0"/>
              <a:t>E</a:t>
            </a:r>
            <a:r>
              <a:rPr lang="en-GB" altLang="en-US" sz="1900" baseline="-25000" dirty="0"/>
              <a:t>EI </a:t>
            </a:r>
            <a:r>
              <a:rPr lang="en-GB" altLang="en-US" sz="1900" dirty="0"/>
              <a:t>= 1,800 MWh</a:t>
            </a:r>
          </a:p>
          <a:p>
            <a:pPr lvl="1">
              <a:lnSpc>
                <a:spcPct val="90000"/>
              </a:lnSpc>
            </a:pPr>
            <a:r>
              <a:rPr lang="en-GB" altLang="en-US" sz="1900" dirty="0"/>
              <a:t>Unless the block bids interfere, you can set EI’s spot price to 30 €/MWh.</a:t>
            </a:r>
          </a:p>
          <a:p>
            <a:pPr>
              <a:lnSpc>
                <a:spcPct val="90000"/>
              </a:lnSpc>
            </a:pPr>
            <a:r>
              <a:rPr lang="en-GB" altLang="en-US" sz="1900" dirty="0"/>
              <a:t>1,800 MWh &lt; E</a:t>
            </a:r>
            <a:r>
              <a:rPr lang="en-GB" altLang="en-US" sz="1900" baseline="-25000" dirty="0"/>
              <a:t>EI</a:t>
            </a:r>
          </a:p>
          <a:p>
            <a:pPr lvl="1">
              <a:lnSpc>
                <a:spcPct val="90000"/>
              </a:lnSpc>
            </a:pPr>
            <a:r>
              <a:rPr lang="en-GB" altLang="en-US" sz="1900" dirty="0"/>
              <a:t>Without consumers at EI: unless EI’s sellers have a sensible bid strategy, the production at EI will be curtailed, and EI’s spot price will hit the price floor of the spot market.</a:t>
            </a:r>
            <a:endParaRPr lang="en-GB" altLang="en-US" sz="1900" baseline="-2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8"/>
            <a:ext cx="7620000" cy="653369"/>
          </a:xfrm>
          <a:noFill/>
        </p:spPr>
        <p:txBody>
          <a:bodyPr/>
          <a:lstStyle/>
          <a:p>
            <a:r>
              <a:rPr lang="en-GB" sz="2600" dirty="0"/>
              <a:t>Appendix – terminology and acronyms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601693"/>
            <a:ext cx="9906000" cy="5976319"/>
          </a:xfrm>
        </p:spPr>
        <p:txBody>
          <a:bodyPr/>
          <a:lstStyle/>
          <a:p>
            <a:pPr marL="360363" indent="-360363">
              <a:tabLst>
                <a:tab pos="360363" algn="l"/>
              </a:tabLst>
            </a:pPr>
            <a:r>
              <a:rPr lang="en-GB" sz="1500" i="1" dirty="0"/>
              <a:t>Bidding zone</a:t>
            </a:r>
            <a:r>
              <a:rPr lang="en-GB" sz="1500" dirty="0"/>
              <a:t> A geographical area, within which the players can trade electricity day-ahead without considering grid bottlenecks.</a:t>
            </a:r>
            <a:endParaRPr lang="en-GB" sz="1500" i="1" dirty="0"/>
          </a:p>
          <a:p>
            <a:pPr marL="360363" indent="-360363">
              <a:tabLst>
                <a:tab pos="360363" algn="l"/>
              </a:tabLst>
            </a:pPr>
            <a:r>
              <a:rPr lang="en-GB" sz="1500" i="1" dirty="0"/>
              <a:t>Block bids</a:t>
            </a:r>
            <a:r>
              <a:rPr lang="en-GB" sz="1500" dirty="0"/>
              <a:t>  Please refer to the PowerPoint presentation “Market coupling – European price coupling”.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500" i="1" dirty="0"/>
              <a:t>Border</a:t>
            </a:r>
            <a:r>
              <a:rPr lang="en-GB" sz="1500" dirty="0"/>
              <a:t>  A border between two bidding zones. Hence, it need not be a border between two countries. It may be a border between two bidding zones in the same country.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500" i="1" dirty="0"/>
              <a:t>Interconnector</a:t>
            </a:r>
            <a:r>
              <a:rPr lang="en-GB" sz="1500" dirty="0"/>
              <a:t>  In this document, this is a power line connecting two bidding zones.</a:t>
            </a:r>
            <a:endParaRPr lang="en-GB" sz="1500" i="1" dirty="0"/>
          </a:p>
          <a:p>
            <a:pPr marL="360363" indent="-360363">
              <a:tabLst>
                <a:tab pos="360363" algn="l"/>
              </a:tabLst>
            </a:pPr>
            <a:r>
              <a:rPr lang="en-GB" sz="1500" i="1" dirty="0"/>
              <a:t>Market coupling</a:t>
            </a:r>
            <a:r>
              <a:rPr lang="en-GB" sz="1500" dirty="0"/>
              <a:t>  A day-ahead congestion management system, where the plans for tomorrow’s cross-border energy flows are calculated using: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500" dirty="0"/>
              <a:t>	The purchase bids and sales offers sent by market players to spot exchanges.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500" dirty="0"/>
              <a:t>	The day-ahead cross-border trading capacity for each interconnector.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500" dirty="0"/>
              <a:t>	For more information, see the PowerPoint presentation “Maximizing the economic value of market coupling and spot trading”.</a:t>
            </a:r>
          </a:p>
          <a:p>
            <a:pPr>
              <a:tabLst>
                <a:tab pos="360363" algn="l"/>
              </a:tabLst>
            </a:pPr>
            <a:r>
              <a:rPr lang="en-GB" sz="1500" i="1" dirty="0"/>
              <a:t>PtX</a:t>
            </a:r>
            <a:r>
              <a:rPr lang="en-GB" sz="1500" dirty="0"/>
              <a:t>  Power-to-X. Conversion of electrical energy to other energy forms (eg, chemical energy – for example production of hydrogen). PtX can also simply be the storing of electrical energy in batteries. For more information, you may refer to Wikipedia.</a:t>
            </a:r>
          </a:p>
          <a:p>
            <a:pPr>
              <a:tabLst>
                <a:tab pos="360363" algn="l"/>
              </a:tabLst>
            </a:pPr>
            <a:r>
              <a:rPr lang="en-GB" sz="1500" i="1" dirty="0"/>
              <a:t>Spot exchange</a:t>
            </a:r>
            <a:r>
              <a:rPr lang="en-GB" sz="1500" dirty="0"/>
              <a:t>  See the PowerPoint presentation “Maximizing the economic value of market coupling and spot trading”. You may also refer to the PDF document “The Liberalized Electricity Market”.</a:t>
            </a:r>
            <a:endParaRPr lang="en-GB" sz="1500" i="1" dirty="0"/>
          </a:p>
          <a:p>
            <a:pPr>
              <a:tabLst>
                <a:tab pos="360363" algn="l"/>
              </a:tabLst>
            </a:pPr>
            <a:r>
              <a:rPr lang="en-GB" sz="1500" i="1" dirty="0"/>
              <a:t>Spot price</a:t>
            </a:r>
            <a:r>
              <a:rPr lang="en-GB" sz="1500" dirty="0"/>
              <a:t>  See the PowerPoint presentation “Maximizing the economic value of market coupling and spot trading”. You may also refer to the PDF document “The Liberalized Electricity Market”.</a:t>
            </a:r>
          </a:p>
          <a:p>
            <a:pPr marL="360363" indent="-360363">
              <a:buNone/>
              <a:tabLst>
                <a:tab pos="360363" algn="l"/>
              </a:tabLst>
            </a:pPr>
            <a:endParaRPr lang="en-GB" sz="1500" dirty="0"/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 February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F2A58-273C-4426-ACE3-FDD315B81214}"/>
</file>

<file path=customXml/itemProps2.xml><?xml version="1.0" encoding="utf-8"?>
<ds:datastoreItem xmlns:ds="http://schemas.openxmlformats.org/officeDocument/2006/customXml" ds:itemID="{DB66F5F4-ACB1-4190-8FCD-96BFD0706F0F}"/>
</file>

<file path=customXml/itemProps3.xml><?xml version="1.0" encoding="utf-8"?>
<ds:datastoreItem xmlns:ds="http://schemas.openxmlformats.org/officeDocument/2006/customXml" ds:itemID="{0D5D5233-1EC8-498A-B704-1B9600B21995}"/>
</file>

<file path=docProps/app.xml><?xml version="1.0" encoding="utf-8"?>
<Properties xmlns="http://schemas.openxmlformats.org/officeDocument/2006/extended-properties" xmlns:vt="http://schemas.openxmlformats.org/officeDocument/2006/docPropsVTypes">
  <TotalTime>7484</TotalTime>
  <Words>1372</Words>
  <Application>Microsoft Office PowerPoint</Application>
  <PresentationFormat>A4-papir (210 x 297 mm)</PresentationFormat>
  <Paragraphs>175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Monotype Sorts</vt:lpstr>
      <vt:lpstr>Times New Roman</vt:lpstr>
      <vt:lpstr>Verdana</vt:lpstr>
      <vt:lpstr>Wingdings</vt:lpstr>
      <vt:lpstr>Standarddesign</vt:lpstr>
      <vt:lpstr>Introduction</vt:lpstr>
      <vt:lpstr>An energy island’s spot prices and market coupling flows</vt:lpstr>
      <vt:lpstr>Simplifying assumptions</vt:lpstr>
      <vt:lpstr>Different wind energy subsidies in different countries?</vt:lpstr>
      <vt:lpstr>The market coupling flow and the spot price – 1 For one hour of tomorrow. EI is energy island. EEI is the expected energy island production for this hour</vt:lpstr>
      <vt:lpstr>The market coupling flow and the spot price – 2 For one hour of tomorrow. EI is energy island. EEI is the expected energy island production for this hour</vt:lpstr>
      <vt:lpstr>The market coupling flow and the spot price – 3 For one hour of tomorrow. EI is energy island. EEI is the expected energy island production for this hour</vt:lpstr>
      <vt:lpstr>The market coupling flow and the spot price – 4 For one hour of tomorrow. EI is energy island. EEI is the expected energy island production for this hour</vt:lpstr>
      <vt:lpstr>Appendix – terminology and acronyms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1138</cp:revision>
  <cp:lastPrinted>2021-02-14T23:26:42Z</cp:lastPrinted>
  <dcterms:created xsi:type="dcterms:W3CDTF">1998-01-18T15:08:52Z</dcterms:created>
  <dcterms:modified xsi:type="dcterms:W3CDTF">2021-02-18T12:10:12Z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