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63" r:id="rId2"/>
    <p:sldId id="791" r:id="rId3"/>
    <p:sldId id="772" r:id="rId4"/>
    <p:sldId id="780" r:id="rId5"/>
    <p:sldId id="754" r:id="rId6"/>
    <p:sldId id="761" r:id="rId7"/>
    <p:sldId id="766" r:id="rId8"/>
    <p:sldId id="765" r:id="rId9"/>
    <p:sldId id="782" r:id="rId10"/>
    <p:sldId id="771" r:id="rId11"/>
    <p:sldId id="784" r:id="rId12"/>
    <p:sldId id="768" r:id="rId13"/>
    <p:sldId id="753" r:id="rId14"/>
    <p:sldId id="797" r:id="rId15"/>
    <p:sldId id="783" r:id="rId16"/>
    <p:sldId id="757" r:id="rId17"/>
    <p:sldId id="793" r:id="rId18"/>
    <p:sldId id="796" r:id="rId19"/>
    <p:sldId id="788" r:id="rId20"/>
    <p:sldId id="787" r:id="rId21"/>
    <p:sldId id="778" r:id="rId22"/>
    <p:sldId id="790" r:id="rId23"/>
    <p:sldId id="760" r:id="rId24"/>
    <p:sldId id="774" r:id="rId25"/>
    <p:sldId id="775" r:id="rId26"/>
    <p:sldId id="798" r:id="rId27"/>
    <p:sldId id="733" r:id="rId28"/>
    <p:sldId id="777" r:id="rId29"/>
    <p:sldId id="762" r:id="rId30"/>
    <p:sldId id="781" r:id="rId31"/>
    <p:sldId id="737" r:id="rId32"/>
    <p:sldId id="739" r:id="rId33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FF0000"/>
    <a:srgbClr val="0000FF"/>
    <a:srgbClr val="000000"/>
    <a:srgbClr val="800080"/>
    <a:srgbClr val="DDDDDD"/>
    <a:srgbClr val="C0C0C0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1722" y="96"/>
      </p:cViewPr>
      <p:guideLst>
        <p:guide orient="horz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/>
          </a:p>
        </p:txBody>
      </p:sp>
      <p:sp>
        <p:nvSpPr>
          <p:cNvPr id="308228" name="Pladsholder til dato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5E45370-F353-48AC-A275-FE49763A23F7}" type="datetime1">
              <a:rPr lang="da-DK" smtClean="0"/>
              <a:pPr/>
              <a:t>18-12-2018</a:t>
            </a:fld>
            <a:endParaRPr lang="da-DK" dirty="0"/>
          </a:p>
        </p:txBody>
      </p:sp>
      <p:sp>
        <p:nvSpPr>
          <p:cNvPr id="308229" name="Pladsholder til dias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7FCE6-76B5-42EF-BF68-32DB7E9533D8}" type="slidenum">
              <a:rPr lang="da-DK" smtClean="0"/>
              <a:pPr/>
              <a:t>12</a:t>
            </a:fld>
            <a:endParaRPr lang="da-D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E0443-5C94-401E-A8B6-4C1EF5A79802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73113"/>
            <a:ext cx="5524500" cy="3824287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53" y="4860378"/>
            <a:ext cx="5219196" cy="4605085"/>
          </a:xfrm>
          <a:noFill/>
          <a:ln/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E0443-5C94-401E-A8B6-4C1EF5A79802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73113"/>
            <a:ext cx="5524500" cy="3824287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53" y="4860378"/>
            <a:ext cx="5219196" cy="4605085"/>
          </a:xfrm>
          <a:noFill/>
          <a:ln/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C13AC-FE07-45F4-827C-2A78BAEFDEF0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D0CA7-CBEB-4545-B1E2-B0B4380AC102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D0CA7-CBEB-4545-B1E2-B0B4380AC102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066AA-D51E-475A-B9A3-2D287F5A750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066AA-D51E-475A-B9A3-2D287F5A750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E0443-5C94-401E-A8B6-4C1EF5A79802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73113"/>
            <a:ext cx="5524500" cy="3824287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53" y="4860378"/>
            <a:ext cx="5219196" cy="4605085"/>
          </a:xfrm>
          <a:noFill/>
          <a:ln/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E0443-5C94-401E-A8B6-4C1EF5A79802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73113"/>
            <a:ext cx="5524500" cy="3824287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53" y="4860378"/>
            <a:ext cx="5219196" cy="4605085"/>
          </a:xfrm>
          <a:noFill/>
          <a:ln/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E0443-5C94-401E-A8B6-4C1EF5A79802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73113"/>
            <a:ext cx="5524500" cy="3824287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53" y="4860378"/>
            <a:ext cx="5219196" cy="4605085"/>
          </a:xfrm>
          <a:noFill/>
          <a:ln/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►"/>
              <a:defRPr/>
            </a:lvl1pPr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typografi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for at redigere teksttypografien på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722504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943428"/>
          </a:xfrm>
        </p:spPr>
        <p:txBody>
          <a:bodyPr/>
          <a:lstStyle/>
          <a:p>
            <a:r>
              <a:rPr lang="en-GB" dirty="0"/>
              <a:t>Introduction</a:t>
            </a:r>
            <a:br>
              <a:rPr lang="en-GB" dirty="0"/>
            </a:br>
            <a:r>
              <a:rPr lang="en-GB" sz="2200" dirty="0"/>
              <a:t>Anders Plejdrup Houmøller    </a:t>
            </a:r>
            <a:r>
              <a:rPr lang="en-GB" sz="2200" i="1" dirty="0"/>
              <a:t>CEO, Houmoller Consulting ApS</a:t>
            </a:r>
            <a:endParaRPr lang="en-GB" sz="2200" dirty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43542" y="961584"/>
            <a:ext cx="9804402" cy="5685959"/>
          </a:xfrm>
        </p:spPr>
        <p:txBody>
          <a:bodyPr/>
          <a:lstStyle/>
          <a:p>
            <a:r>
              <a:rPr lang="en-GB" sz="2000" dirty="0"/>
              <a:t>The concepts capacity, power and energy are explained in appendix 1</a:t>
            </a:r>
          </a:p>
          <a:p>
            <a:pPr lvl="1"/>
            <a:r>
              <a:rPr lang="en-GB" dirty="0"/>
              <a:t>Further, using the Nordic area and Western Denmark as cases, appendix 2 illustrates how the TSOs trade balancing energy and balancing capacity with market players</a:t>
            </a:r>
          </a:p>
          <a:p>
            <a:pPr lvl="2"/>
            <a:r>
              <a:rPr lang="en-GB" dirty="0"/>
              <a:t>In order to maintain the security of supply.</a:t>
            </a:r>
          </a:p>
          <a:p>
            <a:r>
              <a:rPr lang="en-GB" sz="2000" dirty="0"/>
              <a:t>Appendix 3 contains a list of the terms and acronyms used in this presentation</a:t>
            </a:r>
            <a:endParaRPr lang="en-GB" sz="2000" dirty="0">
              <a:solidFill>
                <a:srgbClr val="003300"/>
              </a:solidFill>
            </a:endParaRPr>
          </a:p>
          <a:p>
            <a:r>
              <a:rPr lang="en-GB" sz="2000" dirty="0">
                <a:solidFill>
                  <a:srgbClr val="003300"/>
                </a:solidFill>
              </a:rPr>
              <a:t>This PowerPoint presentation is animated</a:t>
            </a:r>
          </a:p>
          <a:p>
            <a:pPr lvl="1"/>
            <a:r>
              <a:rPr lang="en-GB" dirty="0">
                <a:solidFill>
                  <a:srgbClr val="003300"/>
                </a:solidFill>
              </a:rPr>
              <a:t>It’s strongly recommended to run the animation when viewing the presentation.</a:t>
            </a:r>
          </a:p>
          <a:p>
            <a:r>
              <a:rPr lang="en-GB" sz="2000" dirty="0">
                <a:solidFill>
                  <a:srgbClr val="003300"/>
                </a:solidFill>
              </a:rPr>
              <a:t>On most computers, you can start the animation by pressing </a:t>
            </a:r>
            <a:r>
              <a:rPr lang="en-GB" sz="2000" i="1" u="sng" dirty="0">
                <a:solidFill>
                  <a:srgbClr val="003300"/>
                </a:solidFill>
              </a:rPr>
              <a:t>F5</a:t>
            </a:r>
            <a:r>
              <a:rPr lang="en-GB" sz="2000" i="1" dirty="0">
                <a:solidFill>
                  <a:srgbClr val="003300"/>
                </a:solidFill>
              </a:rPr>
              <a:t>.</a:t>
            </a:r>
          </a:p>
          <a:p>
            <a:pPr lvl="1"/>
            <a:r>
              <a:rPr lang="en-GB" dirty="0">
                <a:solidFill>
                  <a:srgbClr val="003300"/>
                </a:solidFill>
              </a:rPr>
              <a:t>Now the presentation moves one step forward, when you press </a:t>
            </a:r>
            <a:r>
              <a:rPr lang="en-GB" i="1" u="sng" dirty="0">
                <a:solidFill>
                  <a:srgbClr val="003300"/>
                </a:solidFill>
              </a:rPr>
              <a:t>Page Down</a:t>
            </a:r>
            <a:r>
              <a:rPr lang="en-GB" dirty="0">
                <a:solidFill>
                  <a:srgbClr val="003300"/>
                </a:solidFill>
              </a:rPr>
              <a:t>. It moves one step backward, when you press </a:t>
            </a:r>
            <a:r>
              <a:rPr lang="en-GB" i="1" u="sng" dirty="0">
                <a:solidFill>
                  <a:srgbClr val="003300"/>
                </a:solidFill>
              </a:rPr>
              <a:t>Page Up</a:t>
            </a:r>
            <a:r>
              <a:rPr lang="en-GB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415" y="5898102"/>
            <a:ext cx="914600" cy="7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11200"/>
          </a:xfrm>
          <a:solidFill>
            <a:srgbClr val="FFFFFF"/>
          </a:solidFill>
        </p:spPr>
        <p:txBody>
          <a:bodyPr/>
          <a:lstStyle/>
          <a:p>
            <a:r>
              <a:rPr lang="en-GB" sz="2400" dirty="0"/>
              <a:t>Features of a well-designed short-term capacity market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522520"/>
            <a:ext cx="9906000" cy="6262910"/>
          </a:xfrm>
        </p:spPr>
        <p:txBody>
          <a:bodyPr/>
          <a:lstStyle/>
          <a:p>
            <a:r>
              <a:rPr lang="en-GB" sz="2000" dirty="0"/>
              <a:t>As for the minimum amount of capacity players can offer at the TSOs’ capacity market:</a:t>
            </a:r>
          </a:p>
          <a:p>
            <a:pPr lvl="1"/>
            <a:r>
              <a:rPr lang="en-GB" dirty="0"/>
              <a:t>The allowed minimum must be very small</a:t>
            </a:r>
          </a:p>
          <a:p>
            <a:pPr lvl="2"/>
            <a:r>
              <a:rPr lang="en-GB" dirty="0"/>
              <a:t>As experience illustrates: this attracts capacity, which otherwise would not have been put to the market.</a:t>
            </a:r>
          </a:p>
          <a:p>
            <a:r>
              <a:rPr lang="en-GB" sz="2000" dirty="0"/>
              <a:t>Players must be allowed to offer </a:t>
            </a:r>
            <a:r>
              <a:rPr lang="en-GB" sz="2000" u="sng" dirty="0"/>
              <a:t>only</a:t>
            </a:r>
            <a:r>
              <a:rPr lang="en-GB" sz="2000" dirty="0"/>
              <a:t> up balancing capacity or </a:t>
            </a:r>
            <a:r>
              <a:rPr lang="en-GB" sz="2000" u="sng" dirty="0"/>
              <a:t>only</a:t>
            </a:r>
            <a:r>
              <a:rPr lang="en-GB" sz="2000" dirty="0"/>
              <a:t> down balancing capacity (ie, asymmetric offers must be allowed)</a:t>
            </a:r>
          </a:p>
          <a:p>
            <a:pPr lvl="1"/>
            <a:r>
              <a:rPr lang="en-GB" dirty="0"/>
              <a:t>This makes it possible for unconventional players to offer capacity. For example:</a:t>
            </a:r>
          </a:p>
          <a:p>
            <a:pPr lvl="1"/>
            <a:r>
              <a:rPr lang="en-GB" dirty="0"/>
              <a:t>Smelteries and other types of industry (who can offer up regulation by temporary reducing consumption).</a:t>
            </a:r>
          </a:p>
          <a:p>
            <a:pPr lvl="1"/>
            <a:r>
              <a:rPr lang="en-GB" dirty="0"/>
              <a:t>District heating (who can offer down regulation by starting to produce hot water by means of electricity).</a:t>
            </a:r>
          </a:p>
          <a:p>
            <a:pPr lvl="1"/>
            <a:r>
              <a:rPr lang="en-GB" dirty="0"/>
              <a:t>Owners of a UPS (who can offer up balancing).</a:t>
            </a:r>
          </a:p>
          <a:p>
            <a:r>
              <a:rPr lang="en-GB" sz="2000" dirty="0"/>
              <a:t>Note: precisely </a:t>
            </a:r>
            <a:r>
              <a:rPr lang="en-GB" sz="2000" dirty="0">
                <a:solidFill>
                  <a:srgbClr val="FF0000"/>
                </a:solidFill>
              </a:rPr>
              <a:t>because it’s a short-term market, all these players (and many more) have the option of offering services at the TSOs’ markets</a:t>
            </a:r>
            <a:r>
              <a:rPr lang="en-GB" sz="2000" dirty="0"/>
              <a:t> (ie, enhancement of competition).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20" name="Gruppe 19"/>
          <p:cNvGrpSpPr>
            <a:grpSpLocks noChangeAspect="1"/>
          </p:cNvGrpSpPr>
          <p:nvPr/>
        </p:nvGrpSpPr>
        <p:grpSpPr>
          <a:xfrm>
            <a:off x="8864052" y="5038628"/>
            <a:ext cx="907935" cy="998163"/>
            <a:chOff x="8864052" y="5154740"/>
            <a:chExt cx="825395" cy="907421"/>
          </a:xfrm>
        </p:grpSpPr>
        <p:sp>
          <p:nvSpPr>
            <p:cNvPr id="8" name="Freeform 52"/>
            <p:cNvSpPr>
              <a:spLocks/>
            </p:cNvSpPr>
            <p:nvPr/>
          </p:nvSpPr>
          <p:spPr bwMode="auto">
            <a:xfrm>
              <a:off x="9440803" y="5154740"/>
              <a:ext cx="179434" cy="171744"/>
            </a:xfrm>
            <a:custGeom>
              <a:avLst/>
              <a:gdLst/>
              <a:ahLst/>
              <a:cxnLst>
                <a:cxn ang="0">
                  <a:pos x="42" y="76"/>
                </a:cxn>
                <a:cxn ang="0">
                  <a:pos x="42" y="58"/>
                </a:cxn>
                <a:cxn ang="0">
                  <a:pos x="47" y="43"/>
                </a:cxn>
                <a:cxn ang="0">
                  <a:pos x="52" y="30"/>
                </a:cxn>
                <a:cxn ang="0">
                  <a:pos x="63" y="15"/>
                </a:cxn>
                <a:cxn ang="0">
                  <a:pos x="74" y="7"/>
                </a:cxn>
                <a:cxn ang="0">
                  <a:pos x="85" y="2"/>
                </a:cxn>
                <a:cxn ang="0">
                  <a:pos x="96" y="0"/>
                </a:cxn>
                <a:cxn ang="0">
                  <a:pos x="109" y="2"/>
                </a:cxn>
                <a:cxn ang="0">
                  <a:pos x="120" y="6"/>
                </a:cxn>
                <a:cxn ang="0">
                  <a:pos x="131" y="13"/>
                </a:cxn>
                <a:cxn ang="0">
                  <a:pos x="137" y="22"/>
                </a:cxn>
                <a:cxn ang="0">
                  <a:pos x="140" y="35"/>
                </a:cxn>
                <a:cxn ang="0">
                  <a:pos x="140" y="52"/>
                </a:cxn>
                <a:cxn ang="0">
                  <a:pos x="137" y="73"/>
                </a:cxn>
                <a:cxn ang="0">
                  <a:pos x="130" y="87"/>
                </a:cxn>
                <a:cxn ang="0">
                  <a:pos x="123" y="101"/>
                </a:cxn>
                <a:cxn ang="0">
                  <a:pos x="114" y="113"/>
                </a:cxn>
                <a:cxn ang="0">
                  <a:pos x="102" y="123"/>
                </a:cxn>
                <a:cxn ang="0">
                  <a:pos x="90" y="130"/>
                </a:cxn>
                <a:cxn ang="0">
                  <a:pos x="76" y="134"/>
                </a:cxn>
                <a:cxn ang="0">
                  <a:pos x="59" y="134"/>
                </a:cxn>
                <a:cxn ang="0">
                  <a:pos x="49" y="130"/>
                </a:cxn>
                <a:cxn ang="0">
                  <a:pos x="45" y="123"/>
                </a:cxn>
                <a:cxn ang="0">
                  <a:pos x="40" y="108"/>
                </a:cxn>
                <a:cxn ang="0">
                  <a:pos x="40" y="95"/>
                </a:cxn>
                <a:cxn ang="0">
                  <a:pos x="25" y="105"/>
                </a:cxn>
                <a:cxn ang="0">
                  <a:pos x="16" y="115"/>
                </a:cxn>
                <a:cxn ang="0">
                  <a:pos x="7" y="120"/>
                </a:cxn>
                <a:cxn ang="0">
                  <a:pos x="0" y="115"/>
                </a:cxn>
                <a:cxn ang="0">
                  <a:pos x="0" y="108"/>
                </a:cxn>
                <a:cxn ang="0">
                  <a:pos x="3" y="95"/>
                </a:cxn>
                <a:cxn ang="0">
                  <a:pos x="16" y="88"/>
                </a:cxn>
                <a:cxn ang="0">
                  <a:pos x="33" y="82"/>
                </a:cxn>
                <a:cxn ang="0">
                  <a:pos x="42" y="76"/>
                </a:cxn>
              </a:cxnLst>
              <a:rect l="0" t="0" r="r" b="b"/>
              <a:pathLst>
                <a:path w="140" h="134">
                  <a:moveTo>
                    <a:pt x="42" y="76"/>
                  </a:moveTo>
                  <a:lnTo>
                    <a:pt x="42" y="58"/>
                  </a:lnTo>
                  <a:lnTo>
                    <a:pt x="47" y="43"/>
                  </a:lnTo>
                  <a:lnTo>
                    <a:pt x="52" y="30"/>
                  </a:lnTo>
                  <a:lnTo>
                    <a:pt x="63" y="15"/>
                  </a:lnTo>
                  <a:lnTo>
                    <a:pt x="74" y="7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9" y="2"/>
                  </a:lnTo>
                  <a:lnTo>
                    <a:pt x="120" y="6"/>
                  </a:lnTo>
                  <a:lnTo>
                    <a:pt x="131" y="13"/>
                  </a:lnTo>
                  <a:lnTo>
                    <a:pt x="137" y="22"/>
                  </a:lnTo>
                  <a:lnTo>
                    <a:pt x="140" y="35"/>
                  </a:lnTo>
                  <a:lnTo>
                    <a:pt x="140" y="52"/>
                  </a:lnTo>
                  <a:lnTo>
                    <a:pt x="137" y="73"/>
                  </a:lnTo>
                  <a:lnTo>
                    <a:pt x="130" y="87"/>
                  </a:lnTo>
                  <a:lnTo>
                    <a:pt x="123" y="101"/>
                  </a:lnTo>
                  <a:lnTo>
                    <a:pt x="114" y="113"/>
                  </a:lnTo>
                  <a:lnTo>
                    <a:pt x="102" y="123"/>
                  </a:lnTo>
                  <a:lnTo>
                    <a:pt x="90" y="130"/>
                  </a:lnTo>
                  <a:lnTo>
                    <a:pt x="76" y="134"/>
                  </a:lnTo>
                  <a:lnTo>
                    <a:pt x="59" y="134"/>
                  </a:lnTo>
                  <a:lnTo>
                    <a:pt x="49" y="130"/>
                  </a:lnTo>
                  <a:lnTo>
                    <a:pt x="45" y="123"/>
                  </a:lnTo>
                  <a:lnTo>
                    <a:pt x="40" y="108"/>
                  </a:lnTo>
                  <a:lnTo>
                    <a:pt x="40" y="95"/>
                  </a:lnTo>
                  <a:lnTo>
                    <a:pt x="25" y="105"/>
                  </a:lnTo>
                  <a:lnTo>
                    <a:pt x="16" y="115"/>
                  </a:lnTo>
                  <a:lnTo>
                    <a:pt x="7" y="120"/>
                  </a:lnTo>
                  <a:lnTo>
                    <a:pt x="0" y="115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16" y="88"/>
                  </a:lnTo>
                  <a:lnTo>
                    <a:pt x="33" y="82"/>
                  </a:lnTo>
                  <a:lnTo>
                    <a:pt x="42" y="7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9495915" y="5338019"/>
              <a:ext cx="124322" cy="278122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26" y="9"/>
                </a:cxn>
                <a:cxn ang="0">
                  <a:pos x="35" y="2"/>
                </a:cxn>
                <a:cxn ang="0">
                  <a:pos x="48" y="0"/>
                </a:cxn>
                <a:cxn ang="0">
                  <a:pos x="62" y="0"/>
                </a:cxn>
                <a:cxn ang="0">
                  <a:pos x="77" y="8"/>
                </a:cxn>
                <a:cxn ang="0">
                  <a:pos x="85" y="22"/>
                </a:cxn>
                <a:cxn ang="0">
                  <a:pos x="88" y="34"/>
                </a:cxn>
                <a:cxn ang="0">
                  <a:pos x="87" y="47"/>
                </a:cxn>
                <a:cxn ang="0">
                  <a:pos x="81" y="67"/>
                </a:cxn>
                <a:cxn ang="0">
                  <a:pos x="76" y="82"/>
                </a:cxn>
                <a:cxn ang="0">
                  <a:pos x="72" y="101"/>
                </a:cxn>
                <a:cxn ang="0">
                  <a:pos x="73" y="114"/>
                </a:cxn>
                <a:cxn ang="0">
                  <a:pos x="79" y="129"/>
                </a:cxn>
                <a:cxn ang="0">
                  <a:pos x="88" y="142"/>
                </a:cxn>
                <a:cxn ang="0">
                  <a:pos x="94" y="155"/>
                </a:cxn>
                <a:cxn ang="0">
                  <a:pos x="97" y="170"/>
                </a:cxn>
                <a:cxn ang="0">
                  <a:pos x="96" y="185"/>
                </a:cxn>
                <a:cxn ang="0">
                  <a:pos x="92" y="195"/>
                </a:cxn>
                <a:cxn ang="0">
                  <a:pos x="86" y="207"/>
                </a:cxn>
                <a:cxn ang="0">
                  <a:pos x="76" y="213"/>
                </a:cxn>
                <a:cxn ang="0">
                  <a:pos x="61" y="217"/>
                </a:cxn>
                <a:cxn ang="0">
                  <a:pos x="42" y="215"/>
                </a:cxn>
                <a:cxn ang="0">
                  <a:pos x="31" y="210"/>
                </a:cxn>
                <a:cxn ang="0">
                  <a:pos x="14" y="198"/>
                </a:cxn>
                <a:cxn ang="0">
                  <a:pos x="5" y="179"/>
                </a:cxn>
                <a:cxn ang="0">
                  <a:pos x="0" y="158"/>
                </a:cxn>
                <a:cxn ang="0">
                  <a:pos x="0" y="130"/>
                </a:cxn>
                <a:cxn ang="0">
                  <a:pos x="4" y="102"/>
                </a:cxn>
                <a:cxn ang="0">
                  <a:pos x="7" y="73"/>
                </a:cxn>
                <a:cxn ang="0">
                  <a:pos x="11" y="49"/>
                </a:cxn>
                <a:cxn ang="0">
                  <a:pos x="15" y="30"/>
                </a:cxn>
                <a:cxn ang="0">
                  <a:pos x="18" y="20"/>
                </a:cxn>
              </a:cxnLst>
              <a:rect l="0" t="0" r="r" b="b"/>
              <a:pathLst>
                <a:path w="97" h="217">
                  <a:moveTo>
                    <a:pt x="18" y="20"/>
                  </a:moveTo>
                  <a:lnTo>
                    <a:pt x="26" y="9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7" y="8"/>
                  </a:lnTo>
                  <a:lnTo>
                    <a:pt x="85" y="22"/>
                  </a:lnTo>
                  <a:lnTo>
                    <a:pt x="88" y="34"/>
                  </a:lnTo>
                  <a:lnTo>
                    <a:pt x="87" y="47"/>
                  </a:lnTo>
                  <a:lnTo>
                    <a:pt x="81" y="67"/>
                  </a:lnTo>
                  <a:lnTo>
                    <a:pt x="76" y="82"/>
                  </a:lnTo>
                  <a:lnTo>
                    <a:pt x="72" y="101"/>
                  </a:lnTo>
                  <a:lnTo>
                    <a:pt x="73" y="114"/>
                  </a:lnTo>
                  <a:lnTo>
                    <a:pt x="79" y="129"/>
                  </a:lnTo>
                  <a:lnTo>
                    <a:pt x="88" y="142"/>
                  </a:lnTo>
                  <a:lnTo>
                    <a:pt x="94" y="155"/>
                  </a:lnTo>
                  <a:lnTo>
                    <a:pt x="97" y="170"/>
                  </a:lnTo>
                  <a:lnTo>
                    <a:pt x="96" y="185"/>
                  </a:lnTo>
                  <a:lnTo>
                    <a:pt x="92" y="195"/>
                  </a:lnTo>
                  <a:lnTo>
                    <a:pt x="86" y="207"/>
                  </a:lnTo>
                  <a:lnTo>
                    <a:pt x="76" y="213"/>
                  </a:lnTo>
                  <a:lnTo>
                    <a:pt x="61" y="217"/>
                  </a:lnTo>
                  <a:lnTo>
                    <a:pt x="42" y="215"/>
                  </a:lnTo>
                  <a:lnTo>
                    <a:pt x="31" y="210"/>
                  </a:lnTo>
                  <a:lnTo>
                    <a:pt x="14" y="198"/>
                  </a:lnTo>
                  <a:lnTo>
                    <a:pt x="5" y="179"/>
                  </a:lnTo>
                  <a:lnTo>
                    <a:pt x="0" y="158"/>
                  </a:lnTo>
                  <a:lnTo>
                    <a:pt x="0" y="130"/>
                  </a:lnTo>
                  <a:lnTo>
                    <a:pt x="4" y="102"/>
                  </a:lnTo>
                  <a:lnTo>
                    <a:pt x="7" y="73"/>
                  </a:lnTo>
                  <a:lnTo>
                    <a:pt x="11" y="49"/>
                  </a:lnTo>
                  <a:lnTo>
                    <a:pt x="15" y="3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9567688" y="5352117"/>
              <a:ext cx="121759" cy="243517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31" y="8"/>
                </a:cxn>
                <a:cxn ang="0">
                  <a:pos x="42" y="19"/>
                </a:cxn>
                <a:cxn ang="0">
                  <a:pos x="55" y="37"/>
                </a:cxn>
                <a:cxn ang="0">
                  <a:pos x="69" y="53"/>
                </a:cxn>
                <a:cxn ang="0">
                  <a:pos x="84" y="68"/>
                </a:cxn>
                <a:cxn ang="0">
                  <a:pos x="92" y="76"/>
                </a:cxn>
                <a:cxn ang="0">
                  <a:pos x="95" y="86"/>
                </a:cxn>
                <a:cxn ang="0">
                  <a:pos x="93" y="97"/>
                </a:cxn>
                <a:cxn ang="0">
                  <a:pos x="86" y="107"/>
                </a:cxn>
                <a:cxn ang="0">
                  <a:pos x="71" y="120"/>
                </a:cxn>
                <a:cxn ang="0">
                  <a:pos x="51" y="133"/>
                </a:cxn>
                <a:cxn ang="0">
                  <a:pos x="42" y="141"/>
                </a:cxn>
                <a:cxn ang="0">
                  <a:pos x="46" y="147"/>
                </a:cxn>
                <a:cxn ang="0">
                  <a:pos x="58" y="158"/>
                </a:cxn>
                <a:cxn ang="0">
                  <a:pos x="77" y="168"/>
                </a:cxn>
                <a:cxn ang="0">
                  <a:pos x="86" y="174"/>
                </a:cxn>
                <a:cxn ang="0">
                  <a:pos x="88" y="181"/>
                </a:cxn>
                <a:cxn ang="0">
                  <a:pos x="84" y="189"/>
                </a:cxn>
                <a:cxn ang="0">
                  <a:pos x="75" y="190"/>
                </a:cxn>
                <a:cxn ang="0">
                  <a:pos x="66" y="185"/>
                </a:cxn>
                <a:cxn ang="0">
                  <a:pos x="56" y="172"/>
                </a:cxn>
                <a:cxn ang="0">
                  <a:pos x="42" y="163"/>
                </a:cxn>
                <a:cxn ang="0">
                  <a:pos x="31" y="151"/>
                </a:cxn>
                <a:cxn ang="0">
                  <a:pos x="25" y="143"/>
                </a:cxn>
                <a:cxn ang="0">
                  <a:pos x="29" y="133"/>
                </a:cxn>
                <a:cxn ang="0">
                  <a:pos x="38" y="124"/>
                </a:cxn>
                <a:cxn ang="0">
                  <a:pos x="56" y="114"/>
                </a:cxn>
                <a:cxn ang="0">
                  <a:pos x="67" y="101"/>
                </a:cxn>
                <a:cxn ang="0">
                  <a:pos x="70" y="92"/>
                </a:cxn>
                <a:cxn ang="0">
                  <a:pos x="71" y="84"/>
                </a:cxn>
                <a:cxn ang="0">
                  <a:pos x="67" y="73"/>
                </a:cxn>
                <a:cxn ang="0">
                  <a:pos x="45" y="61"/>
                </a:cxn>
                <a:cxn ang="0">
                  <a:pos x="26" y="49"/>
                </a:cxn>
                <a:cxn ang="0">
                  <a:pos x="14" y="44"/>
                </a:cxn>
                <a:cxn ang="0">
                  <a:pos x="4" y="32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8" y="3"/>
                </a:cxn>
              </a:cxnLst>
              <a:rect l="0" t="0" r="r" b="b"/>
              <a:pathLst>
                <a:path w="95" h="190">
                  <a:moveTo>
                    <a:pt x="18" y="3"/>
                  </a:moveTo>
                  <a:lnTo>
                    <a:pt x="31" y="8"/>
                  </a:lnTo>
                  <a:lnTo>
                    <a:pt x="42" y="19"/>
                  </a:lnTo>
                  <a:lnTo>
                    <a:pt x="55" y="37"/>
                  </a:lnTo>
                  <a:lnTo>
                    <a:pt x="69" y="53"/>
                  </a:lnTo>
                  <a:lnTo>
                    <a:pt x="84" y="68"/>
                  </a:lnTo>
                  <a:lnTo>
                    <a:pt x="92" y="76"/>
                  </a:lnTo>
                  <a:lnTo>
                    <a:pt x="95" y="86"/>
                  </a:lnTo>
                  <a:lnTo>
                    <a:pt x="93" y="97"/>
                  </a:lnTo>
                  <a:lnTo>
                    <a:pt x="86" y="107"/>
                  </a:lnTo>
                  <a:lnTo>
                    <a:pt x="71" y="120"/>
                  </a:lnTo>
                  <a:lnTo>
                    <a:pt x="51" y="133"/>
                  </a:lnTo>
                  <a:lnTo>
                    <a:pt x="42" y="141"/>
                  </a:lnTo>
                  <a:lnTo>
                    <a:pt x="46" y="147"/>
                  </a:lnTo>
                  <a:lnTo>
                    <a:pt x="58" y="158"/>
                  </a:lnTo>
                  <a:lnTo>
                    <a:pt x="77" y="168"/>
                  </a:lnTo>
                  <a:lnTo>
                    <a:pt x="86" y="174"/>
                  </a:lnTo>
                  <a:lnTo>
                    <a:pt x="88" y="181"/>
                  </a:lnTo>
                  <a:lnTo>
                    <a:pt x="84" y="189"/>
                  </a:lnTo>
                  <a:lnTo>
                    <a:pt x="75" y="190"/>
                  </a:lnTo>
                  <a:lnTo>
                    <a:pt x="66" y="185"/>
                  </a:lnTo>
                  <a:lnTo>
                    <a:pt x="56" y="172"/>
                  </a:lnTo>
                  <a:lnTo>
                    <a:pt x="42" y="163"/>
                  </a:lnTo>
                  <a:lnTo>
                    <a:pt x="31" y="151"/>
                  </a:lnTo>
                  <a:lnTo>
                    <a:pt x="25" y="143"/>
                  </a:lnTo>
                  <a:lnTo>
                    <a:pt x="29" y="133"/>
                  </a:lnTo>
                  <a:lnTo>
                    <a:pt x="38" y="124"/>
                  </a:lnTo>
                  <a:lnTo>
                    <a:pt x="56" y="114"/>
                  </a:lnTo>
                  <a:lnTo>
                    <a:pt x="67" y="101"/>
                  </a:lnTo>
                  <a:lnTo>
                    <a:pt x="70" y="92"/>
                  </a:lnTo>
                  <a:lnTo>
                    <a:pt x="71" y="84"/>
                  </a:lnTo>
                  <a:lnTo>
                    <a:pt x="67" y="73"/>
                  </a:lnTo>
                  <a:lnTo>
                    <a:pt x="45" y="61"/>
                  </a:lnTo>
                  <a:lnTo>
                    <a:pt x="26" y="49"/>
                  </a:lnTo>
                  <a:lnTo>
                    <a:pt x="14" y="44"/>
                  </a:lnTo>
                  <a:lnTo>
                    <a:pt x="4" y="32"/>
                  </a:lnTo>
                  <a:lnTo>
                    <a:pt x="0" y="1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9281876" y="5354680"/>
              <a:ext cx="270432" cy="280686"/>
            </a:xfrm>
            <a:custGeom>
              <a:avLst/>
              <a:gdLst/>
              <a:ahLst/>
              <a:cxnLst>
                <a:cxn ang="0">
                  <a:pos x="164" y="35"/>
                </a:cxn>
                <a:cxn ang="0">
                  <a:pos x="180" y="11"/>
                </a:cxn>
                <a:cxn ang="0">
                  <a:pos x="192" y="0"/>
                </a:cxn>
                <a:cxn ang="0">
                  <a:pos x="201" y="0"/>
                </a:cxn>
                <a:cxn ang="0">
                  <a:pos x="211" y="15"/>
                </a:cxn>
                <a:cxn ang="0">
                  <a:pos x="208" y="36"/>
                </a:cxn>
                <a:cxn ang="0">
                  <a:pos x="192" y="59"/>
                </a:cxn>
                <a:cxn ang="0">
                  <a:pos x="175" y="75"/>
                </a:cxn>
                <a:cxn ang="0">
                  <a:pos x="140" y="116"/>
                </a:cxn>
                <a:cxn ang="0">
                  <a:pos x="102" y="159"/>
                </a:cxn>
                <a:cxn ang="0">
                  <a:pos x="73" y="178"/>
                </a:cxn>
                <a:cxn ang="0">
                  <a:pos x="55" y="192"/>
                </a:cxn>
                <a:cxn ang="0">
                  <a:pos x="44" y="205"/>
                </a:cxn>
                <a:cxn ang="0">
                  <a:pos x="34" y="215"/>
                </a:cxn>
                <a:cxn ang="0">
                  <a:pos x="11" y="219"/>
                </a:cxn>
                <a:cxn ang="0">
                  <a:pos x="0" y="212"/>
                </a:cxn>
                <a:cxn ang="0">
                  <a:pos x="0" y="197"/>
                </a:cxn>
                <a:cxn ang="0">
                  <a:pos x="4" y="182"/>
                </a:cxn>
                <a:cxn ang="0">
                  <a:pos x="24" y="170"/>
                </a:cxn>
                <a:cxn ang="0">
                  <a:pos x="41" y="166"/>
                </a:cxn>
                <a:cxn ang="0">
                  <a:pos x="53" y="172"/>
                </a:cxn>
                <a:cxn ang="0">
                  <a:pos x="75" y="157"/>
                </a:cxn>
                <a:cxn ang="0">
                  <a:pos x="97" y="140"/>
                </a:cxn>
                <a:cxn ang="0">
                  <a:pos x="118" y="112"/>
                </a:cxn>
                <a:cxn ang="0">
                  <a:pos x="134" y="86"/>
                </a:cxn>
                <a:cxn ang="0">
                  <a:pos x="149" y="60"/>
                </a:cxn>
                <a:cxn ang="0">
                  <a:pos x="164" y="35"/>
                </a:cxn>
              </a:cxnLst>
              <a:rect l="0" t="0" r="r" b="b"/>
              <a:pathLst>
                <a:path w="211" h="219">
                  <a:moveTo>
                    <a:pt x="164" y="35"/>
                  </a:moveTo>
                  <a:lnTo>
                    <a:pt x="180" y="11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15"/>
                  </a:lnTo>
                  <a:lnTo>
                    <a:pt x="208" y="36"/>
                  </a:lnTo>
                  <a:lnTo>
                    <a:pt x="192" y="59"/>
                  </a:lnTo>
                  <a:lnTo>
                    <a:pt x="175" y="75"/>
                  </a:lnTo>
                  <a:lnTo>
                    <a:pt x="140" y="116"/>
                  </a:lnTo>
                  <a:lnTo>
                    <a:pt x="102" y="159"/>
                  </a:lnTo>
                  <a:lnTo>
                    <a:pt x="73" y="178"/>
                  </a:lnTo>
                  <a:lnTo>
                    <a:pt x="55" y="192"/>
                  </a:lnTo>
                  <a:lnTo>
                    <a:pt x="44" y="205"/>
                  </a:lnTo>
                  <a:lnTo>
                    <a:pt x="34" y="215"/>
                  </a:lnTo>
                  <a:lnTo>
                    <a:pt x="11" y="219"/>
                  </a:lnTo>
                  <a:lnTo>
                    <a:pt x="0" y="212"/>
                  </a:lnTo>
                  <a:lnTo>
                    <a:pt x="0" y="197"/>
                  </a:lnTo>
                  <a:lnTo>
                    <a:pt x="4" y="182"/>
                  </a:lnTo>
                  <a:lnTo>
                    <a:pt x="24" y="170"/>
                  </a:lnTo>
                  <a:lnTo>
                    <a:pt x="41" y="166"/>
                  </a:lnTo>
                  <a:lnTo>
                    <a:pt x="53" y="172"/>
                  </a:lnTo>
                  <a:lnTo>
                    <a:pt x="75" y="157"/>
                  </a:lnTo>
                  <a:lnTo>
                    <a:pt x="97" y="140"/>
                  </a:lnTo>
                  <a:lnTo>
                    <a:pt x="118" y="112"/>
                  </a:lnTo>
                  <a:lnTo>
                    <a:pt x="134" y="86"/>
                  </a:lnTo>
                  <a:lnTo>
                    <a:pt x="149" y="60"/>
                  </a:lnTo>
                  <a:lnTo>
                    <a:pt x="164" y="3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9508731" y="5537959"/>
              <a:ext cx="116632" cy="305037"/>
            </a:xfrm>
            <a:custGeom>
              <a:avLst/>
              <a:gdLst/>
              <a:ahLst/>
              <a:cxnLst>
                <a:cxn ang="0">
                  <a:pos x="52" y="37"/>
                </a:cxn>
                <a:cxn ang="0">
                  <a:pos x="49" y="7"/>
                </a:cxn>
                <a:cxn ang="0">
                  <a:pos x="60" y="0"/>
                </a:cxn>
                <a:cxn ang="0">
                  <a:pos x="80" y="7"/>
                </a:cxn>
                <a:cxn ang="0">
                  <a:pos x="85" y="24"/>
                </a:cxn>
                <a:cxn ang="0">
                  <a:pos x="82" y="56"/>
                </a:cxn>
                <a:cxn ang="0">
                  <a:pos x="75" y="90"/>
                </a:cxn>
                <a:cxn ang="0">
                  <a:pos x="65" y="118"/>
                </a:cxn>
                <a:cxn ang="0">
                  <a:pos x="64" y="133"/>
                </a:cxn>
                <a:cxn ang="0">
                  <a:pos x="68" y="151"/>
                </a:cxn>
                <a:cxn ang="0">
                  <a:pos x="80" y="172"/>
                </a:cxn>
                <a:cxn ang="0">
                  <a:pos x="88" y="198"/>
                </a:cxn>
                <a:cxn ang="0">
                  <a:pos x="91" y="208"/>
                </a:cxn>
                <a:cxn ang="0">
                  <a:pos x="91" y="216"/>
                </a:cxn>
                <a:cxn ang="0">
                  <a:pos x="85" y="223"/>
                </a:cxn>
                <a:cxn ang="0">
                  <a:pos x="69" y="223"/>
                </a:cxn>
                <a:cxn ang="0">
                  <a:pos x="48" y="228"/>
                </a:cxn>
                <a:cxn ang="0">
                  <a:pos x="31" y="236"/>
                </a:cxn>
                <a:cxn ang="0">
                  <a:pos x="24" y="238"/>
                </a:cxn>
                <a:cxn ang="0">
                  <a:pos x="15" y="236"/>
                </a:cxn>
                <a:cxn ang="0">
                  <a:pos x="7" y="232"/>
                </a:cxn>
                <a:cxn ang="0">
                  <a:pos x="0" y="225"/>
                </a:cxn>
                <a:cxn ang="0">
                  <a:pos x="11" y="213"/>
                </a:cxn>
                <a:cxn ang="0">
                  <a:pos x="26" y="209"/>
                </a:cxn>
                <a:cxn ang="0">
                  <a:pos x="46" y="201"/>
                </a:cxn>
                <a:cxn ang="0">
                  <a:pos x="65" y="199"/>
                </a:cxn>
                <a:cxn ang="0">
                  <a:pos x="67" y="188"/>
                </a:cxn>
                <a:cxn ang="0">
                  <a:pos x="64" y="167"/>
                </a:cxn>
                <a:cxn ang="0">
                  <a:pos x="50" y="147"/>
                </a:cxn>
                <a:cxn ang="0">
                  <a:pos x="44" y="134"/>
                </a:cxn>
                <a:cxn ang="0">
                  <a:pos x="44" y="119"/>
                </a:cxn>
                <a:cxn ang="0">
                  <a:pos x="47" y="100"/>
                </a:cxn>
                <a:cxn ang="0">
                  <a:pos x="48" y="71"/>
                </a:cxn>
                <a:cxn ang="0">
                  <a:pos x="52" y="49"/>
                </a:cxn>
                <a:cxn ang="0">
                  <a:pos x="52" y="37"/>
                </a:cxn>
              </a:cxnLst>
              <a:rect l="0" t="0" r="r" b="b"/>
              <a:pathLst>
                <a:path w="91" h="238">
                  <a:moveTo>
                    <a:pt x="52" y="37"/>
                  </a:moveTo>
                  <a:lnTo>
                    <a:pt x="49" y="7"/>
                  </a:lnTo>
                  <a:lnTo>
                    <a:pt x="60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82" y="56"/>
                  </a:lnTo>
                  <a:lnTo>
                    <a:pt x="75" y="90"/>
                  </a:lnTo>
                  <a:lnTo>
                    <a:pt x="65" y="118"/>
                  </a:lnTo>
                  <a:lnTo>
                    <a:pt x="64" y="133"/>
                  </a:lnTo>
                  <a:lnTo>
                    <a:pt x="68" y="151"/>
                  </a:lnTo>
                  <a:lnTo>
                    <a:pt x="80" y="172"/>
                  </a:lnTo>
                  <a:lnTo>
                    <a:pt x="88" y="198"/>
                  </a:lnTo>
                  <a:lnTo>
                    <a:pt x="91" y="208"/>
                  </a:lnTo>
                  <a:lnTo>
                    <a:pt x="91" y="216"/>
                  </a:lnTo>
                  <a:lnTo>
                    <a:pt x="85" y="223"/>
                  </a:lnTo>
                  <a:lnTo>
                    <a:pt x="69" y="223"/>
                  </a:lnTo>
                  <a:lnTo>
                    <a:pt x="48" y="228"/>
                  </a:lnTo>
                  <a:lnTo>
                    <a:pt x="31" y="236"/>
                  </a:lnTo>
                  <a:lnTo>
                    <a:pt x="24" y="238"/>
                  </a:lnTo>
                  <a:lnTo>
                    <a:pt x="15" y="236"/>
                  </a:lnTo>
                  <a:lnTo>
                    <a:pt x="7" y="232"/>
                  </a:lnTo>
                  <a:lnTo>
                    <a:pt x="0" y="225"/>
                  </a:lnTo>
                  <a:lnTo>
                    <a:pt x="11" y="213"/>
                  </a:lnTo>
                  <a:lnTo>
                    <a:pt x="26" y="209"/>
                  </a:lnTo>
                  <a:lnTo>
                    <a:pt x="46" y="201"/>
                  </a:lnTo>
                  <a:lnTo>
                    <a:pt x="65" y="199"/>
                  </a:lnTo>
                  <a:lnTo>
                    <a:pt x="67" y="188"/>
                  </a:lnTo>
                  <a:lnTo>
                    <a:pt x="64" y="167"/>
                  </a:lnTo>
                  <a:lnTo>
                    <a:pt x="50" y="147"/>
                  </a:lnTo>
                  <a:lnTo>
                    <a:pt x="44" y="134"/>
                  </a:lnTo>
                  <a:lnTo>
                    <a:pt x="44" y="119"/>
                  </a:lnTo>
                  <a:lnTo>
                    <a:pt x="47" y="100"/>
                  </a:lnTo>
                  <a:lnTo>
                    <a:pt x="48" y="71"/>
                  </a:lnTo>
                  <a:lnTo>
                    <a:pt x="52" y="49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>
              <a:off x="9489506" y="5543086"/>
              <a:ext cx="78182" cy="258897"/>
            </a:xfrm>
            <a:custGeom>
              <a:avLst/>
              <a:gdLst/>
              <a:ahLst/>
              <a:cxnLst>
                <a:cxn ang="0">
                  <a:pos x="30" y="65"/>
                </a:cxn>
                <a:cxn ang="0">
                  <a:pos x="26" y="26"/>
                </a:cxn>
                <a:cxn ang="0">
                  <a:pos x="26" y="4"/>
                </a:cxn>
                <a:cxn ang="0">
                  <a:pos x="37" y="0"/>
                </a:cxn>
                <a:cxn ang="0">
                  <a:pos x="55" y="14"/>
                </a:cxn>
                <a:cxn ang="0">
                  <a:pos x="61" y="32"/>
                </a:cxn>
                <a:cxn ang="0">
                  <a:pos x="55" y="50"/>
                </a:cxn>
                <a:cxn ang="0">
                  <a:pos x="51" y="99"/>
                </a:cxn>
                <a:cxn ang="0">
                  <a:pos x="48" y="127"/>
                </a:cxn>
                <a:cxn ang="0">
                  <a:pos x="52" y="155"/>
                </a:cxn>
                <a:cxn ang="0">
                  <a:pos x="51" y="168"/>
                </a:cxn>
                <a:cxn ang="0">
                  <a:pos x="37" y="185"/>
                </a:cxn>
                <a:cxn ang="0">
                  <a:pos x="27" y="200"/>
                </a:cxn>
                <a:cxn ang="0">
                  <a:pos x="13" y="202"/>
                </a:cxn>
                <a:cxn ang="0">
                  <a:pos x="0" y="193"/>
                </a:cxn>
                <a:cxn ang="0">
                  <a:pos x="3" y="183"/>
                </a:cxn>
                <a:cxn ang="0">
                  <a:pos x="16" y="168"/>
                </a:cxn>
                <a:cxn ang="0">
                  <a:pos x="28" y="158"/>
                </a:cxn>
                <a:cxn ang="0">
                  <a:pos x="32" y="142"/>
                </a:cxn>
                <a:cxn ang="0">
                  <a:pos x="34" y="122"/>
                </a:cxn>
                <a:cxn ang="0">
                  <a:pos x="35" y="99"/>
                </a:cxn>
                <a:cxn ang="0">
                  <a:pos x="30" y="79"/>
                </a:cxn>
                <a:cxn ang="0">
                  <a:pos x="30" y="65"/>
                </a:cxn>
              </a:cxnLst>
              <a:rect l="0" t="0" r="r" b="b"/>
              <a:pathLst>
                <a:path w="61" h="202">
                  <a:moveTo>
                    <a:pt x="30" y="65"/>
                  </a:moveTo>
                  <a:lnTo>
                    <a:pt x="26" y="26"/>
                  </a:lnTo>
                  <a:lnTo>
                    <a:pt x="26" y="4"/>
                  </a:lnTo>
                  <a:lnTo>
                    <a:pt x="37" y="0"/>
                  </a:lnTo>
                  <a:lnTo>
                    <a:pt x="55" y="14"/>
                  </a:lnTo>
                  <a:lnTo>
                    <a:pt x="61" y="32"/>
                  </a:lnTo>
                  <a:lnTo>
                    <a:pt x="55" y="50"/>
                  </a:lnTo>
                  <a:lnTo>
                    <a:pt x="51" y="99"/>
                  </a:lnTo>
                  <a:lnTo>
                    <a:pt x="48" y="127"/>
                  </a:lnTo>
                  <a:lnTo>
                    <a:pt x="52" y="155"/>
                  </a:lnTo>
                  <a:lnTo>
                    <a:pt x="51" y="168"/>
                  </a:lnTo>
                  <a:lnTo>
                    <a:pt x="37" y="185"/>
                  </a:lnTo>
                  <a:lnTo>
                    <a:pt x="27" y="200"/>
                  </a:lnTo>
                  <a:lnTo>
                    <a:pt x="13" y="202"/>
                  </a:lnTo>
                  <a:lnTo>
                    <a:pt x="0" y="193"/>
                  </a:lnTo>
                  <a:lnTo>
                    <a:pt x="3" y="183"/>
                  </a:lnTo>
                  <a:lnTo>
                    <a:pt x="16" y="168"/>
                  </a:lnTo>
                  <a:lnTo>
                    <a:pt x="28" y="158"/>
                  </a:lnTo>
                  <a:lnTo>
                    <a:pt x="32" y="142"/>
                  </a:lnTo>
                  <a:lnTo>
                    <a:pt x="34" y="122"/>
                  </a:lnTo>
                  <a:lnTo>
                    <a:pt x="35" y="99"/>
                  </a:lnTo>
                  <a:lnTo>
                    <a:pt x="30" y="79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>
              <a:off x="8864052" y="5399539"/>
              <a:ext cx="196096" cy="160209"/>
            </a:xfrm>
            <a:custGeom>
              <a:avLst/>
              <a:gdLst/>
              <a:ahLst/>
              <a:cxnLst>
                <a:cxn ang="0">
                  <a:pos x="104" y="58"/>
                </a:cxn>
                <a:cxn ang="0">
                  <a:pos x="95" y="38"/>
                </a:cxn>
                <a:cxn ang="0">
                  <a:pos x="82" y="23"/>
                </a:cxn>
                <a:cxn ang="0">
                  <a:pos x="69" y="14"/>
                </a:cxn>
                <a:cxn ang="0">
                  <a:pos x="56" y="7"/>
                </a:cxn>
                <a:cxn ang="0">
                  <a:pos x="41" y="0"/>
                </a:cxn>
                <a:cxn ang="0">
                  <a:pos x="23" y="2"/>
                </a:cxn>
                <a:cxn ang="0">
                  <a:pos x="13" y="14"/>
                </a:cxn>
                <a:cxn ang="0">
                  <a:pos x="1" y="34"/>
                </a:cxn>
                <a:cxn ang="0">
                  <a:pos x="0" y="53"/>
                </a:cxn>
                <a:cxn ang="0">
                  <a:pos x="2" y="77"/>
                </a:cxn>
                <a:cxn ang="0">
                  <a:pos x="10" y="99"/>
                </a:cxn>
                <a:cxn ang="0">
                  <a:pos x="19" y="112"/>
                </a:cxn>
                <a:cxn ang="0">
                  <a:pos x="39" y="121"/>
                </a:cxn>
                <a:cxn ang="0">
                  <a:pos x="58" y="125"/>
                </a:cxn>
                <a:cxn ang="0">
                  <a:pos x="77" y="125"/>
                </a:cxn>
                <a:cxn ang="0">
                  <a:pos x="90" y="121"/>
                </a:cxn>
                <a:cxn ang="0">
                  <a:pos x="103" y="111"/>
                </a:cxn>
                <a:cxn ang="0">
                  <a:pos x="108" y="93"/>
                </a:cxn>
                <a:cxn ang="0">
                  <a:pos x="108" y="80"/>
                </a:cxn>
                <a:cxn ang="0">
                  <a:pos x="110" y="72"/>
                </a:cxn>
                <a:cxn ang="0">
                  <a:pos x="130" y="76"/>
                </a:cxn>
                <a:cxn ang="0">
                  <a:pos x="147" y="77"/>
                </a:cxn>
                <a:cxn ang="0">
                  <a:pos x="153" y="72"/>
                </a:cxn>
                <a:cxn ang="0">
                  <a:pos x="153" y="65"/>
                </a:cxn>
                <a:cxn ang="0">
                  <a:pos x="142" y="56"/>
                </a:cxn>
                <a:cxn ang="0">
                  <a:pos x="131" y="60"/>
                </a:cxn>
                <a:cxn ang="0">
                  <a:pos x="116" y="60"/>
                </a:cxn>
                <a:cxn ang="0">
                  <a:pos x="104" y="58"/>
                </a:cxn>
              </a:cxnLst>
              <a:rect l="0" t="0" r="r" b="b"/>
              <a:pathLst>
                <a:path w="153" h="125">
                  <a:moveTo>
                    <a:pt x="104" y="58"/>
                  </a:moveTo>
                  <a:lnTo>
                    <a:pt x="95" y="38"/>
                  </a:lnTo>
                  <a:lnTo>
                    <a:pt x="82" y="23"/>
                  </a:lnTo>
                  <a:lnTo>
                    <a:pt x="69" y="14"/>
                  </a:lnTo>
                  <a:lnTo>
                    <a:pt x="56" y="7"/>
                  </a:lnTo>
                  <a:lnTo>
                    <a:pt x="41" y="0"/>
                  </a:lnTo>
                  <a:lnTo>
                    <a:pt x="23" y="2"/>
                  </a:lnTo>
                  <a:lnTo>
                    <a:pt x="13" y="14"/>
                  </a:lnTo>
                  <a:lnTo>
                    <a:pt x="1" y="34"/>
                  </a:lnTo>
                  <a:lnTo>
                    <a:pt x="0" y="53"/>
                  </a:lnTo>
                  <a:lnTo>
                    <a:pt x="2" y="77"/>
                  </a:lnTo>
                  <a:lnTo>
                    <a:pt x="10" y="99"/>
                  </a:lnTo>
                  <a:lnTo>
                    <a:pt x="19" y="112"/>
                  </a:lnTo>
                  <a:lnTo>
                    <a:pt x="39" y="121"/>
                  </a:lnTo>
                  <a:lnTo>
                    <a:pt x="58" y="125"/>
                  </a:lnTo>
                  <a:lnTo>
                    <a:pt x="77" y="125"/>
                  </a:lnTo>
                  <a:lnTo>
                    <a:pt x="90" y="121"/>
                  </a:lnTo>
                  <a:lnTo>
                    <a:pt x="103" y="111"/>
                  </a:lnTo>
                  <a:lnTo>
                    <a:pt x="108" y="93"/>
                  </a:lnTo>
                  <a:lnTo>
                    <a:pt x="108" y="80"/>
                  </a:lnTo>
                  <a:lnTo>
                    <a:pt x="110" y="72"/>
                  </a:lnTo>
                  <a:lnTo>
                    <a:pt x="130" y="76"/>
                  </a:lnTo>
                  <a:lnTo>
                    <a:pt x="147" y="77"/>
                  </a:lnTo>
                  <a:lnTo>
                    <a:pt x="153" y="72"/>
                  </a:lnTo>
                  <a:lnTo>
                    <a:pt x="153" y="65"/>
                  </a:lnTo>
                  <a:lnTo>
                    <a:pt x="142" y="56"/>
                  </a:lnTo>
                  <a:lnTo>
                    <a:pt x="131" y="60"/>
                  </a:lnTo>
                  <a:lnTo>
                    <a:pt x="116" y="60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8958895" y="5562310"/>
              <a:ext cx="162772" cy="256334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9" y="2"/>
                </a:cxn>
                <a:cxn ang="0">
                  <a:pos x="35" y="0"/>
                </a:cxn>
                <a:cxn ang="0">
                  <a:pos x="51" y="4"/>
                </a:cxn>
                <a:cxn ang="0">
                  <a:pos x="70" y="13"/>
                </a:cxn>
                <a:cxn ang="0">
                  <a:pos x="87" y="29"/>
                </a:cxn>
                <a:cxn ang="0">
                  <a:pos x="105" y="49"/>
                </a:cxn>
                <a:cxn ang="0">
                  <a:pos x="116" y="73"/>
                </a:cxn>
                <a:cxn ang="0">
                  <a:pos x="123" y="96"/>
                </a:cxn>
                <a:cxn ang="0">
                  <a:pos x="125" y="120"/>
                </a:cxn>
                <a:cxn ang="0">
                  <a:pos x="127" y="142"/>
                </a:cxn>
                <a:cxn ang="0">
                  <a:pos x="123" y="163"/>
                </a:cxn>
                <a:cxn ang="0">
                  <a:pos x="118" y="180"/>
                </a:cxn>
                <a:cxn ang="0">
                  <a:pos x="109" y="190"/>
                </a:cxn>
                <a:cxn ang="0">
                  <a:pos x="92" y="198"/>
                </a:cxn>
                <a:cxn ang="0">
                  <a:pos x="70" y="200"/>
                </a:cxn>
                <a:cxn ang="0">
                  <a:pos x="58" y="195"/>
                </a:cxn>
                <a:cxn ang="0">
                  <a:pos x="47" y="190"/>
                </a:cxn>
                <a:cxn ang="0">
                  <a:pos x="38" y="178"/>
                </a:cxn>
                <a:cxn ang="0">
                  <a:pos x="35" y="164"/>
                </a:cxn>
                <a:cxn ang="0">
                  <a:pos x="34" y="147"/>
                </a:cxn>
                <a:cxn ang="0">
                  <a:pos x="38" y="134"/>
                </a:cxn>
                <a:cxn ang="0">
                  <a:pos x="42" y="115"/>
                </a:cxn>
                <a:cxn ang="0">
                  <a:pos x="40" y="103"/>
                </a:cxn>
                <a:cxn ang="0">
                  <a:pos x="37" y="92"/>
                </a:cxn>
                <a:cxn ang="0">
                  <a:pos x="31" y="78"/>
                </a:cxn>
                <a:cxn ang="0">
                  <a:pos x="20" y="67"/>
                </a:cxn>
                <a:cxn ang="0">
                  <a:pos x="8" y="54"/>
                </a:cxn>
                <a:cxn ang="0">
                  <a:pos x="3" y="42"/>
                </a:cxn>
                <a:cxn ang="0">
                  <a:pos x="0" y="30"/>
                </a:cxn>
                <a:cxn ang="0">
                  <a:pos x="1" y="18"/>
                </a:cxn>
                <a:cxn ang="0">
                  <a:pos x="10" y="7"/>
                </a:cxn>
              </a:cxnLst>
              <a:rect l="0" t="0" r="r" b="b"/>
              <a:pathLst>
                <a:path w="127" h="200">
                  <a:moveTo>
                    <a:pt x="10" y="7"/>
                  </a:moveTo>
                  <a:lnTo>
                    <a:pt x="19" y="2"/>
                  </a:lnTo>
                  <a:lnTo>
                    <a:pt x="35" y="0"/>
                  </a:lnTo>
                  <a:lnTo>
                    <a:pt x="51" y="4"/>
                  </a:lnTo>
                  <a:lnTo>
                    <a:pt x="70" y="13"/>
                  </a:lnTo>
                  <a:lnTo>
                    <a:pt x="87" y="29"/>
                  </a:lnTo>
                  <a:lnTo>
                    <a:pt x="105" y="49"/>
                  </a:lnTo>
                  <a:lnTo>
                    <a:pt x="116" y="73"/>
                  </a:lnTo>
                  <a:lnTo>
                    <a:pt x="123" y="96"/>
                  </a:lnTo>
                  <a:lnTo>
                    <a:pt x="125" y="120"/>
                  </a:lnTo>
                  <a:lnTo>
                    <a:pt x="127" y="142"/>
                  </a:lnTo>
                  <a:lnTo>
                    <a:pt x="123" y="163"/>
                  </a:lnTo>
                  <a:lnTo>
                    <a:pt x="118" y="180"/>
                  </a:lnTo>
                  <a:lnTo>
                    <a:pt x="109" y="190"/>
                  </a:lnTo>
                  <a:lnTo>
                    <a:pt x="92" y="198"/>
                  </a:lnTo>
                  <a:lnTo>
                    <a:pt x="70" y="200"/>
                  </a:lnTo>
                  <a:lnTo>
                    <a:pt x="58" y="195"/>
                  </a:lnTo>
                  <a:lnTo>
                    <a:pt x="47" y="190"/>
                  </a:lnTo>
                  <a:lnTo>
                    <a:pt x="38" y="178"/>
                  </a:lnTo>
                  <a:lnTo>
                    <a:pt x="35" y="164"/>
                  </a:lnTo>
                  <a:lnTo>
                    <a:pt x="34" y="147"/>
                  </a:lnTo>
                  <a:lnTo>
                    <a:pt x="38" y="134"/>
                  </a:lnTo>
                  <a:lnTo>
                    <a:pt x="42" y="115"/>
                  </a:lnTo>
                  <a:lnTo>
                    <a:pt x="40" y="103"/>
                  </a:lnTo>
                  <a:lnTo>
                    <a:pt x="37" y="92"/>
                  </a:lnTo>
                  <a:lnTo>
                    <a:pt x="31" y="78"/>
                  </a:lnTo>
                  <a:lnTo>
                    <a:pt x="20" y="67"/>
                  </a:lnTo>
                  <a:lnTo>
                    <a:pt x="8" y="54"/>
                  </a:lnTo>
                  <a:lnTo>
                    <a:pt x="3" y="42"/>
                  </a:lnTo>
                  <a:lnTo>
                    <a:pt x="0" y="30"/>
                  </a:lnTo>
                  <a:lnTo>
                    <a:pt x="1" y="1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8897375" y="5586663"/>
              <a:ext cx="119196" cy="253770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49" y="7"/>
                </a:cxn>
                <a:cxn ang="0">
                  <a:pos x="57" y="0"/>
                </a:cxn>
                <a:cxn ang="0">
                  <a:pos x="67" y="9"/>
                </a:cxn>
                <a:cxn ang="0">
                  <a:pos x="73" y="22"/>
                </a:cxn>
                <a:cxn ang="0">
                  <a:pos x="71" y="31"/>
                </a:cxn>
                <a:cxn ang="0">
                  <a:pos x="57" y="49"/>
                </a:cxn>
                <a:cxn ang="0">
                  <a:pos x="40" y="66"/>
                </a:cxn>
                <a:cxn ang="0">
                  <a:pos x="27" y="83"/>
                </a:cxn>
                <a:cxn ang="0">
                  <a:pos x="20" y="97"/>
                </a:cxn>
                <a:cxn ang="0">
                  <a:pos x="22" y="105"/>
                </a:cxn>
                <a:cxn ang="0">
                  <a:pos x="26" y="109"/>
                </a:cxn>
                <a:cxn ang="0">
                  <a:pos x="37" y="111"/>
                </a:cxn>
                <a:cxn ang="0">
                  <a:pos x="53" y="115"/>
                </a:cxn>
                <a:cxn ang="0">
                  <a:pos x="68" y="122"/>
                </a:cxn>
                <a:cxn ang="0">
                  <a:pos x="78" y="129"/>
                </a:cxn>
                <a:cxn ang="0">
                  <a:pos x="86" y="137"/>
                </a:cxn>
                <a:cxn ang="0">
                  <a:pos x="89" y="146"/>
                </a:cxn>
                <a:cxn ang="0">
                  <a:pos x="93" y="153"/>
                </a:cxn>
                <a:cxn ang="0">
                  <a:pos x="82" y="158"/>
                </a:cxn>
                <a:cxn ang="0">
                  <a:pos x="68" y="170"/>
                </a:cxn>
                <a:cxn ang="0">
                  <a:pos x="60" y="183"/>
                </a:cxn>
                <a:cxn ang="0">
                  <a:pos x="59" y="194"/>
                </a:cxn>
                <a:cxn ang="0">
                  <a:pos x="53" y="198"/>
                </a:cxn>
                <a:cxn ang="0">
                  <a:pos x="46" y="191"/>
                </a:cxn>
                <a:cxn ang="0">
                  <a:pos x="44" y="183"/>
                </a:cxn>
                <a:cxn ang="0">
                  <a:pos x="51" y="165"/>
                </a:cxn>
                <a:cxn ang="0">
                  <a:pos x="60" y="152"/>
                </a:cxn>
                <a:cxn ang="0">
                  <a:pos x="71" y="144"/>
                </a:cxn>
                <a:cxn ang="0">
                  <a:pos x="68" y="137"/>
                </a:cxn>
                <a:cxn ang="0">
                  <a:pos x="51" y="129"/>
                </a:cxn>
                <a:cxn ang="0">
                  <a:pos x="31" y="126"/>
                </a:cxn>
                <a:cxn ang="0">
                  <a:pos x="13" y="123"/>
                </a:cxn>
                <a:cxn ang="0">
                  <a:pos x="5" y="120"/>
                </a:cxn>
                <a:cxn ang="0">
                  <a:pos x="2" y="112"/>
                </a:cxn>
                <a:cxn ang="0">
                  <a:pos x="0" y="105"/>
                </a:cxn>
                <a:cxn ang="0">
                  <a:pos x="1" y="93"/>
                </a:cxn>
                <a:cxn ang="0">
                  <a:pos x="9" y="73"/>
                </a:cxn>
                <a:cxn ang="0">
                  <a:pos x="18" y="51"/>
                </a:cxn>
                <a:cxn ang="0">
                  <a:pos x="29" y="34"/>
                </a:cxn>
                <a:cxn ang="0">
                  <a:pos x="40" y="20"/>
                </a:cxn>
              </a:cxnLst>
              <a:rect l="0" t="0" r="r" b="b"/>
              <a:pathLst>
                <a:path w="93" h="198">
                  <a:moveTo>
                    <a:pt x="40" y="20"/>
                  </a:moveTo>
                  <a:lnTo>
                    <a:pt x="49" y="7"/>
                  </a:lnTo>
                  <a:lnTo>
                    <a:pt x="57" y="0"/>
                  </a:lnTo>
                  <a:lnTo>
                    <a:pt x="67" y="9"/>
                  </a:lnTo>
                  <a:lnTo>
                    <a:pt x="73" y="22"/>
                  </a:lnTo>
                  <a:lnTo>
                    <a:pt x="71" y="31"/>
                  </a:lnTo>
                  <a:lnTo>
                    <a:pt x="57" y="49"/>
                  </a:lnTo>
                  <a:lnTo>
                    <a:pt x="40" y="66"/>
                  </a:lnTo>
                  <a:lnTo>
                    <a:pt x="27" y="83"/>
                  </a:lnTo>
                  <a:lnTo>
                    <a:pt x="20" y="97"/>
                  </a:lnTo>
                  <a:lnTo>
                    <a:pt x="22" y="105"/>
                  </a:lnTo>
                  <a:lnTo>
                    <a:pt x="26" y="109"/>
                  </a:lnTo>
                  <a:lnTo>
                    <a:pt x="37" y="111"/>
                  </a:lnTo>
                  <a:lnTo>
                    <a:pt x="53" y="115"/>
                  </a:lnTo>
                  <a:lnTo>
                    <a:pt x="68" y="122"/>
                  </a:lnTo>
                  <a:lnTo>
                    <a:pt x="78" y="129"/>
                  </a:lnTo>
                  <a:lnTo>
                    <a:pt x="86" y="137"/>
                  </a:lnTo>
                  <a:lnTo>
                    <a:pt x="89" y="146"/>
                  </a:lnTo>
                  <a:lnTo>
                    <a:pt x="93" y="153"/>
                  </a:lnTo>
                  <a:lnTo>
                    <a:pt x="82" y="158"/>
                  </a:lnTo>
                  <a:lnTo>
                    <a:pt x="68" y="170"/>
                  </a:lnTo>
                  <a:lnTo>
                    <a:pt x="60" y="183"/>
                  </a:lnTo>
                  <a:lnTo>
                    <a:pt x="59" y="194"/>
                  </a:lnTo>
                  <a:lnTo>
                    <a:pt x="53" y="198"/>
                  </a:lnTo>
                  <a:lnTo>
                    <a:pt x="46" y="191"/>
                  </a:lnTo>
                  <a:lnTo>
                    <a:pt x="44" y="183"/>
                  </a:lnTo>
                  <a:lnTo>
                    <a:pt x="51" y="165"/>
                  </a:lnTo>
                  <a:lnTo>
                    <a:pt x="60" y="152"/>
                  </a:lnTo>
                  <a:lnTo>
                    <a:pt x="71" y="144"/>
                  </a:lnTo>
                  <a:lnTo>
                    <a:pt x="68" y="137"/>
                  </a:lnTo>
                  <a:lnTo>
                    <a:pt x="51" y="129"/>
                  </a:lnTo>
                  <a:lnTo>
                    <a:pt x="31" y="126"/>
                  </a:lnTo>
                  <a:lnTo>
                    <a:pt x="13" y="123"/>
                  </a:lnTo>
                  <a:lnTo>
                    <a:pt x="5" y="120"/>
                  </a:lnTo>
                  <a:lnTo>
                    <a:pt x="2" y="112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9" y="73"/>
                  </a:lnTo>
                  <a:lnTo>
                    <a:pt x="18" y="51"/>
                  </a:lnTo>
                  <a:lnTo>
                    <a:pt x="29" y="34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8999909" y="5567437"/>
              <a:ext cx="335797" cy="8843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7" y="7"/>
                </a:cxn>
                <a:cxn ang="0">
                  <a:pos x="83" y="25"/>
                </a:cxn>
                <a:cxn ang="0">
                  <a:pos x="113" y="40"/>
                </a:cxn>
                <a:cxn ang="0">
                  <a:pos x="134" y="48"/>
                </a:cxn>
                <a:cxn ang="0">
                  <a:pos x="157" y="52"/>
                </a:cxn>
                <a:cxn ang="0">
                  <a:pos x="191" y="48"/>
                </a:cxn>
                <a:cxn ang="0">
                  <a:pos x="208" y="36"/>
                </a:cxn>
                <a:cxn ang="0">
                  <a:pos x="226" y="25"/>
                </a:cxn>
                <a:cxn ang="0">
                  <a:pos x="235" y="19"/>
                </a:cxn>
                <a:cxn ang="0">
                  <a:pos x="253" y="11"/>
                </a:cxn>
                <a:cxn ang="0">
                  <a:pos x="260" y="16"/>
                </a:cxn>
                <a:cxn ang="0">
                  <a:pos x="262" y="44"/>
                </a:cxn>
                <a:cxn ang="0">
                  <a:pos x="247" y="59"/>
                </a:cxn>
                <a:cxn ang="0">
                  <a:pos x="228" y="63"/>
                </a:cxn>
                <a:cxn ang="0">
                  <a:pos x="201" y="63"/>
                </a:cxn>
                <a:cxn ang="0">
                  <a:pos x="172" y="67"/>
                </a:cxn>
                <a:cxn ang="0">
                  <a:pos x="136" y="69"/>
                </a:cxn>
                <a:cxn ang="0">
                  <a:pos x="115" y="69"/>
                </a:cxn>
                <a:cxn ang="0">
                  <a:pos x="103" y="63"/>
                </a:cxn>
                <a:cxn ang="0">
                  <a:pos x="77" y="50"/>
                </a:cxn>
                <a:cxn ang="0">
                  <a:pos x="52" y="43"/>
                </a:cxn>
                <a:cxn ang="0">
                  <a:pos x="26" y="40"/>
                </a:cxn>
                <a:cxn ang="0">
                  <a:pos x="0" y="25"/>
                </a:cxn>
                <a:cxn ang="0">
                  <a:pos x="2" y="14"/>
                </a:cxn>
                <a:cxn ang="0">
                  <a:pos x="15" y="0"/>
                </a:cxn>
              </a:cxnLst>
              <a:rect l="0" t="0" r="r" b="b"/>
              <a:pathLst>
                <a:path w="262" h="69">
                  <a:moveTo>
                    <a:pt x="15" y="0"/>
                  </a:moveTo>
                  <a:lnTo>
                    <a:pt x="47" y="7"/>
                  </a:lnTo>
                  <a:lnTo>
                    <a:pt x="83" y="25"/>
                  </a:lnTo>
                  <a:lnTo>
                    <a:pt x="113" y="40"/>
                  </a:lnTo>
                  <a:lnTo>
                    <a:pt x="134" y="48"/>
                  </a:lnTo>
                  <a:lnTo>
                    <a:pt x="157" y="52"/>
                  </a:lnTo>
                  <a:lnTo>
                    <a:pt x="191" y="48"/>
                  </a:lnTo>
                  <a:lnTo>
                    <a:pt x="208" y="36"/>
                  </a:lnTo>
                  <a:lnTo>
                    <a:pt x="226" y="25"/>
                  </a:lnTo>
                  <a:lnTo>
                    <a:pt x="235" y="19"/>
                  </a:lnTo>
                  <a:lnTo>
                    <a:pt x="253" y="11"/>
                  </a:lnTo>
                  <a:lnTo>
                    <a:pt x="260" y="16"/>
                  </a:lnTo>
                  <a:lnTo>
                    <a:pt x="262" y="44"/>
                  </a:lnTo>
                  <a:lnTo>
                    <a:pt x="247" y="59"/>
                  </a:lnTo>
                  <a:lnTo>
                    <a:pt x="228" y="63"/>
                  </a:lnTo>
                  <a:lnTo>
                    <a:pt x="201" y="63"/>
                  </a:lnTo>
                  <a:lnTo>
                    <a:pt x="172" y="67"/>
                  </a:lnTo>
                  <a:lnTo>
                    <a:pt x="136" y="69"/>
                  </a:lnTo>
                  <a:lnTo>
                    <a:pt x="115" y="69"/>
                  </a:lnTo>
                  <a:lnTo>
                    <a:pt x="103" y="63"/>
                  </a:lnTo>
                  <a:lnTo>
                    <a:pt x="77" y="50"/>
                  </a:lnTo>
                  <a:lnTo>
                    <a:pt x="52" y="43"/>
                  </a:lnTo>
                  <a:lnTo>
                    <a:pt x="26" y="40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9053739" y="5746871"/>
              <a:ext cx="139702" cy="31529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0" y="23"/>
                </a:cxn>
                <a:cxn ang="0">
                  <a:pos x="9" y="1"/>
                </a:cxn>
                <a:cxn ang="0">
                  <a:pos x="24" y="0"/>
                </a:cxn>
                <a:cxn ang="0">
                  <a:pos x="39" y="5"/>
                </a:cxn>
                <a:cxn ang="0">
                  <a:pos x="44" y="26"/>
                </a:cxn>
                <a:cxn ang="0">
                  <a:pos x="51" y="54"/>
                </a:cxn>
                <a:cxn ang="0">
                  <a:pos x="53" y="78"/>
                </a:cxn>
                <a:cxn ang="0">
                  <a:pos x="55" y="104"/>
                </a:cxn>
                <a:cxn ang="0">
                  <a:pos x="51" y="134"/>
                </a:cxn>
                <a:cxn ang="0">
                  <a:pos x="50" y="159"/>
                </a:cxn>
                <a:cxn ang="0">
                  <a:pos x="48" y="184"/>
                </a:cxn>
                <a:cxn ang="0">
                  <a:pos x="46" y="203"/>
                </a:cxn>
                <a:cxn ang="0">
                  <a:pos x="49" y="215"/>
                </a:cxn>
                <a:cxn ang="0">
                  <a:pos x="53" y="218"/>
                </a:cxn>
                <a:cxn ang="0">
                  <a:pos x="63" y="213"/>
                </a:cxn>
                <a:cxn ang="0">
                  <a:pos x="77" y="196"/>
                </a:cxn>
                <a:cxn ang="0">
                  <a:pos x="89" y="181"/>
                </a:cxn>
                <a:cxn ang="0">
                  <a:pos x="98" y="181"/>
                </a:cxn>
                <a:cxn ang="0">
                  <a:pos x="103" y="185"/>
                </a:cxn>
                <a:cxn ang="0">
                  <a:pos x="105" y="194"/>
                </a:cxn>
                <a:cxn ang="0">
                  <a:pos x="109" y="204"/>
                </a:cxn>
                <a:cxn ang="0">
                  <a:pos x="99" y="215"/>
                </a:cxn>
                <a:cxn ang="0">
                  <a:pos x="82" y="224"/>
                </a:cxn>
                <a:cxn ang="0">
                  <a:pos x="62" y="233"/>
                </a:cxn>
                <a:cxn ang="0">
                  <a:pos x="46" y="243"/>
                </a:cxn>
                <a:cxn ang="0">
                  <a:pos x="37" y="246"/>
                </a:cxn>
                <a:cxn ang="0">
                  <a:pos x="28" y="246"/>
                </a:cxn>
                <a:cxn ang="0">
                  <a:pos x="22" y="242"/>
                </a:cxn>
                <a:cxn ang="0">
                  <a:pos x="22" y="230"/>
                </a:cxn>
                <a:cxn ang="0">
                  <a:pos x="26" y="220"/>
                </a:cxn>
                <a:cxn ang="0">
                  <a:pos x="29" y="201"/>
                </a:cxn>
                <a:cxn ang="0">
                  <a:pos x="29" y="173"/>
                </a:cxn>
                <a:cxn ang="0">
                  <a:pos x="24" y="151"/>
                </a:cxn>
                <a:cxn ang="0">
                  <a:pos x="28" y="128"/>
                </a:cxn>
                <a:cxn ang="0">
                  <a:pos x="29" y="104"/>
                </a:cxn>
                <a:cxn ang="0">
                  <a:pos x="22" y="75"/>
                </a:cxn>
                <a:cxn ang="0">
                  <a:pos x="15" y="50"/>
                </a:cxn>
                <a:cxn ang="0">
                  <a:pos x="13" y="39"/>
                </a:cxn>
              </a:cxnLst>
              <a:rect l="0" t="0" r="r" b="b"/>
              <a:pathLst>
                <a:path w="109" h="246">
                  <a:moveTo>
                    <a:pt x="13" y="39"/>
                  </a:moveTo>
                  <a:lnTo>
                    <a:pt x="0" y="23"/>
                  </a:lnTo>
                  <a:lnTo>
                    <a:pt x="9" y="1"/>
                  </a:lnTo>
                  <a:lnTo>
                    <a:pt x="24" y="0"/>
                  </a:lnTo>
                  <a:lnTo>
                    <a:pt x="39" y="5"/>
                  </a:lnTo>
                  <a:lnTo>
                    <a:pt x="44" y="26"/>
                  </a:lnTo>
                  <a:lnTo>
                    <a:pt x="51" y="54"/>
                  </a:lnTo>
                  <a:lnTo>
                    <a:pt x="53" y="78"/>
                  </a:lnTo>
                  <a:lnTo>
                    <a:pt x="55" y="104"/>
                  </a:lnTo>
                  <a:lnTo>
                    <a:pt x="51" y="134"/>
                  </a:lnTo>
                  <a:lnTo>
                    <a:pt x="50" y="159"/>
                  </a:lnTo>
                  <a:lnTo>
                    <a:pt x="48" y="184"/>
                  </a:lnTo>
                  <a:lnTo>
                    <a:pt x="46" y="203"/>
                  </a:lnTo>
                  <a:lnTo>
                    <a:pt x="49" y="215"/>
                  </a:lnTo>
                  <a:lnTo>
                    <a:pt x="53" y="218"/>
                  </a:lnTo>
                  <a:lnTo>
                    <a:pt x="63" y="213"/>
                  </a:lnTo>
                  <a:lnTo>
                    <a:pt x="77" y="196"/>
                  </a:lnTo>
                  <a:lnTo>
                    <a:pt x="89" y="181"/>
                  </a:lnTo>
                  <a:lnTo>
                    <a:pt x="98" y="181"/>
                  </a:lnTo>
                  <a:lnTo>
                    <a:pt x="103" y="185"/>
                  </a:lnTo>
                  <a:lnTo>
                    <a:pt x="105" y="194"/>
                  </a:lnTo>
                  <a:lnTo>
                    <a:pt x="109" y="204"/>
                  </a:lnTo>
                  <a:lnTo>
                    <a:pt x="99" y="215"/>
                  </a:lnTo>
                  <a:lnTo>
                    <a:pt x="82" y="224"/>
                  </a:lnTo>
                  <a:lnTo>
                    <a:pt x="62" y="233"/>
                  </a:lnTo>
                  <a:lnTo>
                    <a:pt x="46" y="243"/>
                  </a:lnTo>
                  <a:lnTo>
                    <a:pt x="37" y="246"/>
                  </a:lnTo>
                  <a:lnTo>
                    <a:pt x="28" y="246"/>
                  </a:lnTo>
                  <a:lnTo>
                    <a:pt x="22" y="242"/>
                  </a:lnTo>
                  <a:lnTo>
                    <a:pt x="22" y="230"/>
                  </a:lnTo>
                  <a:lnTo>
                    <a:pt x="26" y="220"/>
                  </a:lnTo>
                  <a:lnTo>
                    <a:pt x="29" y="201"/>
                  </a:lnTo>
                  <a:lnTo>
                    <a:pt x="29" y="173"/>
                  </a:lnTo>
                  <a:lnTo>
                    <a:pt x="24" y="151"/>
                  </a:lnTo>
                  <a:lnTo>
                    <a:pt x="28" y="128"/>
                  </a:lnTo>
                  <a:lnTo>
                    <a:pt x="29" y="104"/>
                  </a:lnTo>
                  <a:lnTo>
                    <a:pt x="22" y="75"/>
                  </a:lnTo>
                  <a:lnTo>
                    <a:pt x="15" y="50"/>
                  </a:lnTo>
                  <a:lnTo>
                    <a:pt x="13" y="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9005035" y="5753279"/>
              <a:ext cx="97407" cy="307600"/>
            </a:xfrm>
            <a:custGeom>
              <a:avLst/>
              <a:gdLst/>
              <a:ahLst/>
              <a:cxnLst>
                <a:cxn ang="0">
                  <a:pos x="12" y="38"/>
                </a:cxn>
                <a:cxn ang="0">
                  <a:pos x="7" y="18"/>
                </a:cxn>
                <a:cxn ang="0">
                  <a:pos x="16" y="3"/>
                </a:cxn>
                <a:cxn ang="0">
                  <a:pos x="33" y="0"/>
                </a:cxn>
                <a:cxn ang="0">
                  <a:pos x="45" y="13"/>
                </a:cxn>
                <a:cxn ang="0">
                  <a:pos x="45" y="35"/>
                </a:cxn>
                <a:cxn ang="0">
                  <a:pos x="40" y="77"/>
                </a:cxn>
                <a:cxn ang="0">
                  <a:pos x="35" y="123"/>
                </a:cxn>
                <a:cxn ang="0">
                  <a:pos x="29" y="159"/>
                </a:cxn>
                <a:cxn ang="0">
                  <a:pos x="23" y="185"/>
                </a:cxn>
                <a:cxn ang="0">
                  <a:pos x="23" y="201"/>
                </a:cxn>
                <a:cxn ang="0">
                  <a:pos x="26" y="210"/>
                </a:cxn>
                <a:cxn ang="0">
                  <a:pos x="33" y="200"/>
                </a:cxn>
                <a:cxn ang="0">
                  <a:pos x="43" y="184"/>
                </a:cxn>
                <a:cxn ang="0">
                  <a:pos x="48" y="170"/>
                </a:cxn>
                <a:cxn ang="0">
                  <a:pos x="58" y="170"/>
                </a:cxn>
                <a:cxn ang="0">
                  <a:pos x="70" y="171"/>
                </a:cxn>
                <a:cxn ang="0">
                  <a:pos x="76" y="176"/>
                </a:cxn>
                <a:cxn ang="0">
                  <a:pos x="69" y="191"/>
                </a:cxn>
                <a:cxn ang="0">
                  <a:pos x="56" y="200"/>
                </a:cxn>
                <a:cxn ang="0">
                  <a:pos x="45" y="213"/>
                </a:cxn>
                <a:cxn ang="0">
                  <a:pos x="34" y="225"/>
                </a:cxn>
                <a:cxn ang="0">
                  <a:pos x="28" y="237"/>
                </a:cxn>
                <a:cxn ang="0">
                  <a:pos x="19" y="238"/>
                </a:cxn>
                <a:cxn ang="0">
                  <a:pos x="10" y="240"/>
                </a:cxn>
                <a:cxn ang="0">
                  <a:pos x="5" y="235"/>
                </a:cxn>
                <a:cxn ang="0">
                  <a:pos x="2" y="232"/>
                </a:cxn>
                <a:cxn ang="0">
                  <a:pos x="0" y="219"/>
                </a:cxn>
                <a:cxn ang="0">
                  <a:pos x="5" y="198"/>
                </a:cxn>
                <a:cxn ang="0">
                  <a:pos x="10" y="174"/>
                </a:cxn>
                <a:cxn ang="0">
                  <a:pos x="12" y="148"/>
                </a:cxn>
                <a:cxn ang="0">
                  <a:pos x="13" y="120"/>
                </a:cxn>
                <a:cxn ang="0">
                  <a:pos x="15" y="93"/>
                </a:cxn>
                <a:cxn ang="0">
                  <a:pos x="13" y="58"/>
                </a:cxn>
                <a:cxn ang="0">
                  <a:pos x="12" y="38"/>
                </a:cxn>
              </a:cxnLst>
              <a:rect l="0" t="0" r="r" b="b"/>
              <a:pathLst>
                <a:path w="76" h="240">
                  <a:moveTo>
                    <a:pt x="12" y="38"/>
                  </a:moveTo>
                  <a:lnTo>
                    <a:pt x="7" y="18"/>
                  </a:lnTo>
                  <a:lnTo>
                    <a:pt x="16" y="3"/>
                  </a:lnTo>
                  <a:lnTo>
                    <a:pt x="33" y="0"/>
                  </a:lnTo>
                  <a:lnTo>
                    <a:pt x="45" y="13"/>
                  </a:lnTo>
                  <a:lnTo>
                    <a:pt x="45" y="35"/>
                  </a:lnTo>
                  <a:lnTo>
                    <a:pt x="40" y="77"/>
                  </a:lnTo>
                  <a:lnTo>
                    <a:pt x="35" y="123"/>
                  </a:lnTo>
                  <a:lnTo>
                    <a:pt x="29" y="159"/>
                  </a:lnTo>
                  <a:lnTo>
                    <a:pt x="23" y="185"/>
                  </a:lnTo>
                  <a:lnTo>
                    <a:pt x="23" y="201"/>
                  </a:lnTo>
                  <a:lnTo>
                    <a:pt x="26" y="210"/>
                  </a:lnTo>
                  <a:lnTo>
                    <a:pt x="33" y="200"/>
                  </a:lnTo>
                  <a:lnTo>
                    <a:pt x="43" y="184"/>
                  </a:lnTo>
                  <a:lnTo>
                    <a:pt x="48" y="170"/>
                  </a:lnTo>
                  <a:lnTo>
                    <a:pt x="58" y="170"/>
                  </a:lnTo>
                  <a:lnTo>
                    <a:pt x="70" y="171"/>
                  </a:lnTo>
                  <a:lnTo>
                    <a:pt x="76" y="176"/>
                  </a:lnTo>
                  <a:lnTo>
                    <a:pt x="69" y="191"/>
                  </a:lnTo>
                  <a:lnTo>
                    <a:pt x="56" y="200"/>
                  </a:lnTo>
                  <a:lnTo>
                    <a:pt x="45" y="213"/>
                  </a:lnTo>
                  <a:lnTo>
                    <a:pt x="34" y="225"/>
                  </a:lnTo>
                  <a:lnTo>
                    <a:pt x="28" y="237"/>
                  </a:lnTo>
                  <a:lnTo>
                    <a:pt x="19" y="238"/>
                  </a:lnTo>
                  <a:lnTo>
                    <a:pt x="10" y="240"/>
                  </a:lnTo>
                  <a:lnTo>
                    <a:pt x="5" y="235"/>
                  </a:lnTo>
                  <a:lnTo>
                    <a:pt x="2" y="232"/>
                  </a:lnTo>
                  <a:lnTo>
                    <a:pt x="0" y="219"/>
                  </a:lnTo>
                  <a:lnTo>
                    <a:pt x="5" y="198"/>
                  </a:lnTo>
                  <a:lnTo>
                    <a:pt x="10" y="174"/>
                  </a:lnTo>
                  <a:lnTo>
                    <a:pt x="12" y="148"/>
                  </a:lnTo>
                  <a:lnTo>
                    <a:pt x="13" y="120"/>
                  </a:lnTo>
                  <a:lnTo>
                    <a:pt x="15" y="93"/>
                  </a:lnTo>
                  <a:lnTo>
                    <a:pt x="13" y="5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692571" cy="928913"/>
          </a:xfrm>
        </p:spPr>
        <p:txBody>
          <a:bodyPr/>
          <a:lstStyle/>
          <a:p>
            <a:r>
              <a:rPr lang="en-GB" sz="3300" dirty="0"/>
              <a:t>Multinational markets needed!</a:t>
            </a:r>
            <a:br>
              <a:rPr lang="en-GB" sz="3300" dirty="0"/>
            </a:br>
            <a:r>
              <a:rPr lang="en-GB" sz="2400" dirty="0"/>
              <a:t>For energy and capacity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095827"/>
            <a:ext cx="9100457" cy="5762173"/>
          </a:xfrm>
        </p:spPr>
        <p:txBody>
          <a:bodyPr/>
          <a:lstStyle/>
          <a:p>
            <a:r>
              <a:rPr lang="en-GB" sz="2100" dirty="0"/>
              <a:t>So far, the TSOs’ markets for balancing energy and balancing capacity have largely been national affairs.</a:t>
            </a:r>
          </a:p>
          <a:p>
            <a:r>
              <a:rPr lang="en-GB" sz="2100" dirty="0"/>
              <a:t>If EU’s goals for renewables are to be met with reasonable costs, we need to improve this</a:t>
            </a:r>
          </a:p>
          <a:p>
            <a:pPr lvl="1"/>
            <a:r>
              <a:rPr lang="en-GB" sz="2100" dirty="0"/>
              <a:t>Enhance the competition by establishing a Single European Market for these services.</a:t>
            </a:r>
          </a:p>
          <a:p>
            <a:pPr lvl="1"/>
            <a:r>
              <a:rPr lang="en-GB" sz="2100" dirty="0"/>
              <a:t>Probably, due to grid bottleneck issues, the Single Market will work this way:</a:t>
            </a:r>
          </a:p>
          <a:p>
            <a:pPr lvl="1"/>
            <a:r>
              <a:rPr lang="en-GB" sz="2100" dirty="0"/>
              <a:t>For each bidding zone, the local TSO is the sole counterpart for the players</a:t>
            </a:r>
          </a:p>
          <a:p>
            <a:pPr lvl="2"/>
            <a:r>
              <a:rPr lang="en-GB" sz="2100" dirty="0"/>
              <a:t>ie, the players cannot themselves offer these services across the borders.</a:t>
            </a:r>
          </a:p>
          <a:p>
            <a:pPr lvl="1"/>
            <a:r>
              <a:rPr lang="en-GB" sz="2100" dirty="0"/>
              <a:t>However, the TSOs establish an EU-wide pricelist for the services – and trade with the ”best” counterparts</a:t>
            </a:r>
          </a:p>
          <a:p>
            <a:pPr lvl="2"/>
            <a:r>
              <a:rPr lang="en-GB" sz="2100" dirty="0"/>
              <a:t>To the extend grid bottlenecks do not prevent this.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pSp>
        <p:nvGrpSpPr>
          <p:cNvPr id="65" name="Gruppe 64"/>
          <p:cNvGrpSpPr/>
          <p:nvPr/>
        </p:nvGrpSpPr>
        <p:grpSpPr>
          <a:xfrm>
            <a:off x="7984485" y="4123268"/>
            <a:ext cx="1908480" cy="1841638"/>
            <a:chOff x="7984485" y="3789446"/>
            <a:chExt cx="1908480" cy="1841638"/>
          </a:xfrm>
        </p:grpSpPr>
        <p:grpSp>
          <p:nvGrpSpPr>
            <p:cNvPr id="6" name="Gruppe 145"/>
            <p:cNvGrpSpPr/>
            <p:nvPr/>
          </p:nvGrpSpPr>
          <p:grpSpPr>
            <a:xfrm>
              <a:off x="7984485" y="3789446"/>
              <a:ext cx="999856" cy="540340"/>
              <a:chOff x="6373398" y="1438124"/>
              <a:chExt cx="999856" cy="540340"/>
            </a:xfrm>
          </p:grpSpPr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6373398" y="1438124"/>
                <a:ext cx="999856" cy="540340"/>
              </a:xfrm>
              <a:custGeom>
                <a:avLst/>
                <a:gdLst/>
                <a:ahLst/>
                <a:cxnLst>
                  <a:cxn ang="0">
                    <a:pos x="492" y="35"/>
                  </a:cxn>
                  <a:cxn ang="0">
                    <a:pos x="709" y="27"/>
                  </a:cxn>
                  <a:cxn ang="0">
                    <a:pos x="930" y="5"/>
                  </a:cxn>
                  <a:cxn ang="0">
                    <a:pos x="1158" y="0"/>
                  </a:cxn>
                  <a:cxn ang="0">
                    <a:pos x="1199" y="20"/>
                  </a:cxn>
                  <a:cxn ang="0">
                    <a:pos x="1149" y="20"/>
                  </a:cxn>
                  <a:cxn ang="0">
                    <a:pos x="989" y="20"/>
                  </a:cxn>
                  <a:cxn ang="0">
                    <a:pos x="794" y="33"/>
                  </a:cxn>
                  <a:cxn ang="0">
                    <a:pos x="596" y="52"/>
                  </a:cxn>
                  <a:cxn ang="0">
                    <a:pos x="362" y="52"/>
                  </a:cxn>
                  <a:cxn ang="0">
                    <a:pos x="180" y="42"/>
                  </a:cxn>
                  <a:cxn ang="0">
                    <a:pos x="68" y="57"/>
                  </a:cxn>
                  <a:cxn ang="0">
                    <a:pos x="13" y="83"/>
                  </a:cxn>
                  <a:cxn ang="0">
                    <a:pos x="46" y="120"/>
                  </a:cxn>
                  <a:cxn ang="0">
                    <a:pos x="72" y="176"/>
                  </a:cxn>
                  <a:cxn ang="0">
                    <a:pos x="96" y="291"/>
                  </a:cxn>
                  <a:cxn ang="0">
                    <a:pos x="111" y="459"/>
                  </a:cxn>
                  <a:cxn ang="0">
                    <a:pos x="113" y="651"/>
                  </a:cxn>
                  <a:cxn ang="0">
                    <a:pos x="113" y="797"/>
                  </a:cxn>
                  <a:cxn ang="0">
                    <a:pos x="141" y="859"/>
                  </a:cxn>
                  <a:cxn ang="0">
                    <a:pos x="323" y="866"/>
                  </a:cxn>
                  <a:cxn ang="0">
                    <a:pos x="481" y="846"/>
                  </a:cxn>
                  <a:cxn ang="0">
                    <a:pos x="692" y="814"/>
                  </a:cxn>
                  <a:cxn ang="0">
                    <a:pos x="863" y="803"/>
                  </a:cxn>
                  <a:cxn ang="0">
                    <a:pos x="1058" y="825"/>
                  </a:cxn>
                  <a:cxn ang="0">
                    <a:pos x="1183" y="849"/>
                  </a:cxn>
                  <a:cxn ang="0">
                    <a:pos x="1212" y="831"/>
                  </a:cxn>
                  <a:cxn ang="0">
                    <a:pos x="1205" y="753"/>
                  </a:cxn>
                  <a:cxn ang="0">
                    <a:pos x="1177" y="630"/>
                  </a:cxn>
                  <a:cxn ang="0">
                    <a:pos x="1173" y="429"/>
                  </a:cxn>
                  <a:cxn ang="0">
                    <a:pos x="1183" y="198"/>
                  </a:cxn>
                  <a:cxn ang="0">
                    <a:pos x="1188" y="48"/>
                  </a:cxn>
                  <a:cxn ang="0">
                    <a:pos x="1205" y="42"/>
                  </a:cxn>
                  <a:cxn ang="0">
                    <a:pos x="1192" y="286"/>
                  </a:cxn>
                  <a:cxn ang="0">
                    <a:pos x="1186" y="470"/>
                  </a:cxn>
                  <a:cxn ang="0">
                    <a:pos x="1192" y="641"/>
                  </a:cxn>
                  <a:cxn ang="0">
                    <a:pos x="1212" y="732"/>
                  </a:cxn>
                  <a:cxn ang="0">
                    <a:pos x="1229" y="819"/>
                  </a:cxn>
                  <a:cxn ang="0">
                    <a:pos x="1205" y="870"/>
                  </a:cxn>
                  <a:cxn ang="0">
                    <a:pos x="1132" y="853"/>
                  </a:cxn>
                  <a:cxn ang="0">
                    <a:pos x="973" y="827"/>
                  </a:cxn>
                  <a:cxn ang="0">
                    <a:pos x="828" y="819"/>
                  </a:cxn>
                  <a:cxn ang="0">
                    <a:pos x="679" y="825"/>
                  </a:cxn>
                  <a:cxn ang="0">
                    <a:pos x="529" y="851"/>
                  </a:cxn>
                  <a:cxn ang="0">
                    <a:pos x="362" y="877"/>
                  </a:cxn>
                  <a:cxn ang="0">
                    <a:pos x="219" y="888"/>
                  </a:cxn>
                  <a:cxn ang="0">
                    <a:pos x="126" y="868"/>
                  </a:cxn>
                  <a:cxn ang="0">
                    <a:pos x="102" y="829"/>
                  </a:cxn>
                  <a:cxn ang="0">
                    <a:pos x="105" y="732"/>
                  </a:cxn>
                  <a:cxn ang="0">
                    <a:pos x="102" y="585"/>
                  </a:cxn>
                  <a:cxn ang="0">
                    <a:pos x="98" y="457"/>
                  </a:cxn>
                  <a:cxn ang="0">
                    <a:pos x="85" y="338"/>
                  </a:cxn>
                  <a:cxn ang="0">
                    <a:pos x="68" y="208"/>
                  </a:cxn>
                  <a:cxn ang="0">
                    <a:pos x="33" y="130"/>
                  </a:cxn>
                  <a:cxn ang="0">
                    <a:pos x="2" y="76"/>
                  </a:cxn>
                  <a:cxn ang="0">
                    <a:pos x="18" y="59"/>
                  </a:cxn>
                  <a:cxn ang="0">
                    <a:pos x="137" y="35"/>
                  </a:cxn>
                  <a:cxn ang="0">
                    <a:pos x="221" y="35"/>
                  </a:cxn>
                  <a:cxn ang="0">
                    <a:pos x="337" y="35"/>
                  </a:cxn>
                </a:cxnLst>
                <a:rect l="0" t="0" r="r" b="b"/>
                <a:pathLst>
                  <a:path w="1229" h="888">
                    <a:moveTo>
                      <a:pt x="337" y="35"/>
                    </a:moveTo>
                    <a:lnTo>
                      <a:pt x="492" y="35"/>
                    </a:lnTo>
                    <a:lnTo>
                      <a:pt x="599" y="33"/>
                    </a:lnTo>
                    <a:lnTo>
                      <a:pt x="709" y="27"/>
                    </a:lnTo>
                    <a:lnTo>
                      <a:pt x="813" y="13"/>
                    </a:lnTo>
                    <a:lnTo>
                      <a:pt x="930" y="5"/>
                    </a:lnTo>
                    <a:lnTo>
                      <a:pt x="1027" y="2"/>
                    </a:lnTo>
                    <a:lnTo>
                      <a:pt x="1158" y="0"/>
                    </a:lnTo>
                    <a:lnTo>
                      <a:pt x="1205" y="7"/>
                    </a:lnTo>
                    <a:lnTo>
                      <a:pt x="1199" y="20"/>
                    </a:lnTo>
                    <a:lnTo>
                      <a:pt x="1181" y="22"/>
                    </a:lnTo>
                    <a:lnTo>
                      <a:pt x="1149" y="20"/>
                    </a:lnTo>
                    <a:lnTo>
                      <a:pt x="1066" y="20"/>
                    </a:lnTo>
                    <a:lnTo>
                      <a:pt x="989" y="20"/>
                    </a:lnTo>
                    <a:lnTo>
                      <a:pt x="911" y="24"/>
                    </a:lnTo>
                    <a:lnTo>
                      <a:pt x="794" y="33"/>
                    </a:lnTo>
                    <a:lnTo>
                      <a:pt x="681" y="44"/>
                    </a:lnTo>
                    <a:lnTo>
                      <a:pt x="596" y="52"/>
                    </a:lnTo>
                    <a:lnTo>
                      <a:pt x="484" y="57"/>
                    </a:lnTo>
                    <a:lnTo>
                      <a:pt x="362" y="52"/>
                    </a:lnTo>
                    <a:lnTo>
                      <a:pt x="260" y="48"/>
                    </a:lnTo>
                    <a:lnTo>
                      <a:pt x="180" y="42"/>
                    </a:lnTo>
                    <a:lnTo>
                      <a:pt x="122" y="46"/>
                    </a:lnTo>
                    <a:lnTo>
                      <a:pt x="68" y="57"/>
                    </a:lnTo>
                    <a:lnTo>
                      <a:pt x="22" y="72"/>
                    </a:lnTo>
                    <a:lnTo>
                      <a:pt x="13" y="83"/>
                    </a:lnTo>
                    <a:lnTo>
                      <a:pt x="22" y="91"/>
                    </a:lnTo>
                    <a:lnTo>
                      <a:pt x="46" y="120"/>
                    </a:lnTo>
                    <a:lnTo>
                      <a:pt x="66" y="145"/>
                    </a:lnTo>
                    <a:lnTo>
                      <a:pt x="72" y="176"/>
                    </a:lnTo>
                    <a:lnTo>
                      <a:pt x="83" y="221"/>
                    </a:lnTo>
                    <a:lnTo>
                      <a:pt x="96" y="291"/>
                    </a:lnTo>
                    <a:lnTo>
                      <a:pt x="100" y="369"/>
                    </a:lnTo>
                    <a:lnTo>
                      <a:pt x="111" y="459"/>
                    </a:lnTo>
                    <a:lnTo>
                      <a:pt x="115" y="555"/>
                    </a:lnTo>
                    <a:lnTo>
                      <a:pt x="113" y="651"/>
                    </a:lnTo>
                    <a:lnTo>
                      <a:pt x="115" y="738"/>
                    </a:lnTo>
                    <a:lnTo>
                      <a:pt x="113" y="797"/>
                    </a:lnTo>
                    <a:lnTo>
                      <a:pt x="124" y="851"/>
                    </a:lnTo>
                    <a:lnTo>
                      <a:pt x="141" y="859"/>
                    </a:lnTo>
                    <a:lnTo>
                      <a:pt x="215" y="870"/>
                    </a:lnTo>
                    <a:lnTo>
                      <a:pt x="323" y="866"/>
                    </a:lnTo>
                    <a:lnTo>
                      <a:pt x="410" y="859"/>
                    </a:lnTo>
                    <a:lnTo>
                      <a:pt x="481" y="846"/>
                    </a:lnTo>
                    <a:lnTo>
                      <a:pt x="594" y="827"/>
                    </a:lnTo>
                    <a:lnTo>
                      <a:pt x="692" y="814"/>
                    </a:lnTo>
                    <a:lnTo>
                      <a:pt x="783" y="805"/>
                    </a:lnTo>
                    <a:lnTo>
                      <a:pt x="863" y="803"/>
                    </a:lnTo>
                    <a:lnTo>
                      <a:pt x="956" y="812"/>
                    </a:lnTo>
                    <a:lnTo>
                      <a:pt x="1058" y="825"/>
                    </a:lnTo>
                    <a:lnTo>
                      <a:pt x="1141" y="840"/>
                    </a:lnTo>
                    <a:lnTo>
                      <a:pt x="1183" y="849"/>
                    </a:lnTo>
                    <a:lnTo>
                      <a:pt x="1201" y="849"/>
                    </a:lnTo>
                    <a:lnTo>
                      <a:pt x="1212" y="831"/>
                    </a:lnTo>
                    <a:lnTo>
                      <a:pt x="1217" y="795"/>
                    </a:lnTo>
                    <a:lnTo>
                      <a:pt x="1205" y="753"/>
                    </a:lnTo>
                    <a:lnTo>
                      <a:pt x="1188" y="702"/>
                    </a:lnTo>
                    <a:lnTo>
                      <a:pt x="1177" y="630"/>
                    </a:lnTo>
                    <a:lnTo>
                      <a:pt x="1173" y="543"/>
                    </a:lnTo>
                    <a:lnTo>
                      <a:pt x="1173" y="429"/>
                    </a:lnTo>
                    <a:lnTo>
                      <a:pt x="1181" y="297"/>
                    </a:lnTo>
                    <a:lnTo>
                      <a:pt x="1183" y="198"/>
                    </a:lnTo>
                    <a:lnTo>
                      <a:pt x="1186" y="93"/>
                    </a:lnTo>
                    <a:lnTo>
                      <a:pt x="1188" y="48"/>
                    </a:lnTo>
                    <a:lnTo>
                      <a:pt x="1197" y="35"/>
                    </a:lnTo>
                    <a:lnTo>
                      <a:pt x="1205" y="42"/>
                    </a:lnTo>
                    <a:lnTo>
                      <a:pt x="1197" y="180"/>
                    </a:lnTo>
                    <a:lnTo>
                      <a:pt x="1192" y="286"/>
                    </a:lnTo>
                    <a:lnTo>
                      <a:pt x="1192" y="370"/>
                    </a:lnTo>
                    <a:lnTo>
                      <a:pt x="1186" y="470"/>
                    </a:lnTo>
                    <a:lnTo>
                      <a:pt x="1186" y="567"/>
                    </a:lnTo>
                    <a:lnTo>
                      <a:pt x="1192" y="641"/>
                    </a:lnTo>
                    <a:lnTo>
                      <a:pt x="1201" y="689"/>
                    </a:lnTo>
                    <a:lnTo>
                      <a:pt x="1212" y="732"/>
                    </a:lnTo>
                    <a:lnTo>
                      <a:pt x="1225" y="782"/>
                    </a:lnTo>
                    <a:lnTo>
                      <a:pt x="1229" y="819"/>
                    </a:lnTo>
                    <a:lnTo>
                      <a:pt x="1220" y="858"/>
                    </a:lnTo>
                    <a:lnTo>
                      <a:pt x="1205" y="870"/>
                    </a:lnTo>
                    <a:lnTo>
                      <a:pt x="1181" y="868"/>
                    </a:lnTo>
                    <a:lnTo>
                      <a:pt x="1132" y="853"/>
                    </a:lnTo>
                    <a:lnTo>
                      <a:pt x="1066" y="840"/>
                    </a:lnTo>
                    <a:lnTo>
                      <a:pt x="973" y="827"/>
                    </a:lnTo>
                    <a:lnTo>
                      <a:pt x="900" y="819"/>
                    </a:lnTo>
                    <a:lnTo>
                      <a:pt x="828" y="819"/>
                    </a:lnTo>
                    <a:lnTo>
                      <a:pt x="750" y="819"/>
                    </a:lnTo>
                    <a:lnTo>
                      <a:pt x="679" y="825"/>
                    </a:lnTo>
                    <a:lnTo>
                      <a:pt x="603" y="836"/>
                    </a:lnTo>
                    <a:lnTo>
                      <a:pt x="529" y="851"/>
                    </a:lnTo>
                    <a:lnTo>
                      <a:pt x="447" y="864"/>
                    </a:lnTo>
                    <a:lnTo>
                      <a:pt x="362" y="877"/>
                    </a:lnTo>
                    <a:lnTo>
                      <a:pt x="276" y="883"/>
                    </a:lnTo>
                    <a:lnTo>
                      <a:pt x="219" y="888"/>
                    </a:lnTo>
                    <a:lnTo>
                      <a:pt x="169" y="877"/>
                    </a:lnTo>
                    <a:lnTo>
                      <a:pt x="126" y="868"/>
                    </a:lnTo>
                    <a:lnTo>
                      <a:pt x="108" y="858"/>
                    </a:lnTo>
                    <a:lnTo>
                      <a:pt x="102" y="829"/>
                    </a:lnTo>
                    <a:lnTo>
                      <a:pt x="98" y="784"/>
                    </a:lnTo>
                    <a:lnTo>
                      <a:pt x="105" y="732"/>
                    </a:lnTo>
                    <a:lnTo>
                      <a:pt x="98" y="660"/>
                    </a:lnTo>
                    <a:lnTo>
                      <a:pt x="102" y="585"/>
                    </a:lnTo>
                    <a:lnTo>
                      <a:pt x="98" y="516"/>
                    </a:lnTo>
                    <a:lnTo>
                      <a:pt x="98" y="457"/>
                    </a:lnTo>
                    <a:lnTo>
                      <a:pt x="89" y="399"/>
                    </a:lnTo>
                    <a:lnTo>
                      <a:pt x="85" y="338"/>
                    </a:lnTo>
                    <a:lnTo>
                      <a:pt x="81" y="282"/>
                    </a:lnTo>
                    <a:lnTo>
                      <a:pt x="68" y="208"/>
                    </a:lnTo>
                    <a:lnTo>
                      <a:pt x="54" y="156"/>
                    </a:lnTo>
                    <a:lnTo>
                      <a:pt x="33" y="130"/>
                    </a:lnTo>
                    <a:lnTo>
                      <a:pt x="7" y="93"/>
                    </a:lnTo>
                    <a:lnTo>
                      <a:pt x="2" y="76"/>
                    </a:lnTo>
                    <a:lnTo>
                      <a:pt x="0" y="67"/>
                    </a:lnTo>
                    <a:lnTo>
                      <a:pt x="18" y="59"/>
                    </a:lnTo>
                    <a:lnTo>
                      <a:pt x="83" y="44"/>
                    </a:lnTo>
                    <a:lnTo>
                      <a:pt x="137" y="35"/>
                    </a:lnTo>
                    <a:lnTo>
                      <a:pt x="180" y="29"/>
                    </a:lnTo>
                    <a:lnTo>
                      <a:pt x="221" y="35"/>
                    </a:lnTo>
                    <a:lnTo>
                      <a:pt x="269" y="37"/>
                    </a:lnTo>
                    <a:lnTo>
                      <a:pt x="33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6459635" y="1525747"/>
                <a:ext cx="108203" cy="2616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4" y="6"/>
                  </a:cxn>
                  <a:cxn ang="0">
                    <a:pos x="23" y="10"/>
                  </a:cxn>
                  <a:cxn ang="0">
                    <a:pos x="29" y="15"/>
                  </a:cxn>
                  <a:cxn ang="0">
                    <a:pos x="38" y="18"/>
                  </a:cxn>
                  <a:cxn ang="0">
                    <a:pos x="45" y="13"/>
                  </a:cxn>
                  <a:cxn ang="0">
                    <a:pos x="52" y="6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6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1" y="10"/>
                  </a:cxn>
                  <a:cxn ang="0">
                    <a:pos x="108" y="8"/>
                  </a:cxn>
                  <a:cxn ang="0">
                    <a:pos x="115" y="8"/>
                  </a:cxn>
                  <a:cxn ang="0">
                    <a:pos x="122" y="3"/>
                  </a:cxn>
                  <a:cxn ang="0">
                    <a:pos x="128" y="3"/>
                  </a:cxn>
                  <a:cxn ang="0">
                    <a:pos x="131" y="10"/>
                  </a:cxn>
                  <a:cxn ang="0">
                    <a:pos x="133" y="18"/>
                  </a:cxn>
                  <a:cxn ang="0">
                    <a:pos x="128" y="26"/>
                  </a:cxn>
                  <a:cxn ang="0">
                    <a:pos x="122" y="28"/>
                  </a:cxn>
                  <a:cxn ang="0">
                    <a:pos x="115" y="26"/>
                  </a:cxn>
                  <a:cxn ang="0">
                    <a:pos x="108" y="30"/>
                  </a:cxn>
                  <a:cxn ang="0">
                    <a:pos x="101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3"/>
                  </a:cxn>
                  <a:cxn ang="0">
                    <a:pos x="65" y="21"/>
                  </a:cxn>
                  <a:cxn ang="0">
                    <a:pos x="59" y="21"/>
                  </a:cxn>
                  <a:cxn ang="0">
                    <a:pos x="54" y="28"/>
                  </a:cxn>
                  <a:cxn ang="0">
                    <a:pos x="50" y="36"/>
                  </a:cxn>
                  <a:cxn ang="0">
                    <a:pos x="43" y="41"/>
                  </a:cxn>
                  <a:cxn ang="0">
                    <a:pos x="36" y="41"/>
                  </a:cxn>
                  <a:cxn ang="0">
                    <a:pos x="29" y="41"/>
                  </a:cxn>
                  <a:cxn ang="0">
                    <a:pos x="23" y="43"/>
                  </a:cxn>
                  <a:cxn ang="0">
                    <a:pos x="14" y="43"/>
                  </a:cxn>
                  <a:cxn ang="0">
                    <a:pos x="5" y="38"/>
                  </a:cxn>
                  <a:cxn ang="0">
                    <a:pos x="0" y="30"/>
                  </a:cxn>
                  <a:cxn ang="0">
                    <a:pos x="7" y="3"/>
                  </a:cxn>
                </a:cxnLst>
                <a:rect l="0" t="0" r="r" b="b"/>
                <a:pathLst>
                  <a:path w="133" h="43">
                    <a:moveTo>
                      <a:pt x="7" y="3"/>
                    </a:moveTo>
                    <a:lnTo>
                      <a:pt x="14" y="6"/>
                    </a:lnTo>
                    <a:lnTo>
                      <a:pt x="23" y="10"/>
                    </a:lnTo>
                    <a:lnTo>
                      <a:pt x="29" y="15"/>
                    </a:lnTo>
                    <a:lnTo>
                      <a:pt x="38" y="18"/>
                    </a:lnTo>
                    <a:lnTo>
                      <a:pt x="45" y="13"/>
                    </a:lnTo>
                    <a:lnTo>
                      <a:pt x="52" y="6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6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1" y="10"/>
                    </a:lnTo>
                    <a:lnTo>
                      <a:pt x="108" y="8"/>
                    </a:lnTo>
                    <a:lnTo>
                      <a:pt x="115" y="8"/>
                    </a:lnTo>
                    <a:lnTo>
                      <a:pt x="122" y="3"/>
                    </a:lnTo>
                    <a:lnTo>
                      <a:pt x="128" y="3"/>
                    </a:lnTo>
                    <a:lnTo>
                      <a:pt x="131" y="10"/>
                    </a:lnTo>
                    <a:lnTo>
                      <a:pt x="133" y="18"/>
                    </a:lnTo>
                    <a:lnTo>
                      <a:pt x="128" y="26"/>
                    </a:lnTo>
                    <a:lnTo>
                      <a:pt x="122" y="28"/>
                    </a:lnTo>
                    <a:lnTo>
                      <a:pt x="115" y="26"/>
                    </a:lnTo>
                    <a:lnTo>
                      <a:pt x="108" y="30"/>
                    </a:lnTo>
                    <a:lnTo>
                      <a:pt x="101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3"/>
                    </a:lnTo>
                    <a:lnTo>
                      <a:pt x="65" y="21"/>
                    </a:lnTo>
                    <a:lnTo>
                      <a:pt x="59" y="21"/>
                    </a:lnTo>
                    <a:lnTo>
                      <a:pt x="54" y="28"/>
                    </a:lnTo>
                    <a:lnTo>
                      <a:pt x="50" y="36"/>
                    </a:lnTo>
                    <a:lnTo>
                      <a:pt x="43" y="41"/>
                    </a:lnTo>
                    <a:lnTo>
                      <a:pt x="36" y="41"/>
                    </a:lnTo>
                    <a:lnTo>
                      <a:pt x="29" y="41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5" y="38"/>
                    </a:lnTo>
                    <a:lnTo>
                      <a:pt x="0" y="3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6480787" y="1616412"/>
                <a:ext cx="108203" cy="2616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10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3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2" y="10"/>
                  </a:cxn>
                  <a:cxn ang="0">
                    <a:pos x="108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10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8"/>
                  </a:cxn>
                  <a:cxn ang="0">
                    <a:pos x="115" y="25"/>
                  </a:cxn>
                  <a:cxn ang="0">
                    <a:pos x="108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8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3"/>
                  </a:cxn>
                  <a:cxn ang="0">
                    <a:pos x="13" y="43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3">
                    <a:moveTo>
                      <a:pt x="6" y="2"/>
                    </a:moveTo>
                    <a:lnTo>
                      <a:pt x="13" y="5"/>
                    </a:lnTo>
                    <a:lnTo>
                      <a:pt x="22" y="10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3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2" y="10"/>
                    </a:lnTo>
                    <a:lnTo>
                      <a:pt x="108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10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8"/>
                    </a:lnTo>
                    <a:lnTo>
                      <a:pt x="115" y="25"/>
                    </a:lnTo>
                    <a:lnTo>
                      <a:pt x="108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8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3"/>
                    </a:lnTo>
                    <a:lnTo>
                      <a:pt x="13" y="43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auto">
              <a:xfrm>
                <a:off x="6490550" y="1713162"/>
                <a:ext cx="109016" cy="2616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4" y="5"/>
                  </a:cxn>
                  <a:cxn ang="0">
                    <a:pos x="23" y="10"/>
                  </a:cxn>
                  <a:cxn ang="0">
                    <a:pos x="30" y="15"/>
                  </a:cxn>
                  <a:cxn ang="0">
                    <a:pos x="39" y="17"/>
                  </a:cxn>
                  <a:cxn ang="0">
                    <a:pos x="45" y="13"/>
                  </a:cxn>
                  <a:cxn ang="0">
                    <a:pos x="52" y="5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6" y="10"/>
                  </a:cxn>
                  <a:cxn ang="0">
                    <a:pos x="103" y="10"/>
                  </a:cxn>
                  <a:cxn ang="0">
                    <a:pos x="109" y="7"/>
                  </a:cxn>
                  <a:cxn ang="0">
                    <a:pos x="116" y="7"/>
                  </a:cxn>
                  <a:cxn ang="0">
                    <a:pos x="123" y="2"/>
                  </a:cxn>
                  <a:cxn ang="0">
                    <a:pos x="130" y="2"/>
                  </a:cxn>
                  <a:cxn ang="0">
                    <a:pos x="132" y="10"/>
                  </a:cxn>
                  <a:cxn ang="0">
                    <a:pos x="134" y="17"/>
                  </a:cxn>
                  <a:cxn ang="0">
                    <a:pos x="130" y="25"/>
                  </a:cxn>
                  <a:cxn ang="0">
                    <a:pos x="123" y="28"/>
                  </a:cxn>
                  <a:cxn ang="0">
                    <a:pos x="116" y="25"/>
                  </a:cxn>
                  <a:cxn ang="0">
                    <a:pos x="109" y="30"/>
                  </a:cxn>
                  <a:cxn ang="0">
                    <a:pos x="103" y="33"/>
                  </a:cxn>
                  <a:cxn ang="0">
                    <a:pos x="96" y="33"/>
                  </a:cxn>
                  <a:cxn ang="0">
                    <a:pos x="87" y="33"/>
                  </a:cxn>
                  <a:cxn ang="0">
                    <a:pos x="80" y="28"/>
                  </a:cxn>
                  <a:cxn ang="0">
                    <a:pos x="73" y="22"/>
                  </a:cxn>
                  <a:cxn ang="0">
                    <a:pos x="66" y="20"/>
                  </a:cxn>
                  <a:cxn ang="0">
                    <a:pos x="59" y="20"/>
                  </a:cxn>
                  <a:cxn ang="0">
                    <a:pos x="54" y="28"/>
                  </a:cxn>
                  <a:cxn ang="0">
                    <a:pos x="50" y="35"/>
                  </a:cxn>
                  <a:cxn ang="0">
                    <a:pos x="43" y="40"/>
                  </a:cxn>
                  <a:cxn ang="0">
                    <a:pos x="36" y="40"/>
                  </a:cxn>
                  <a:cxn ang="0">
                    <a:pos x="30" y="40"/>
                  </a:cxn>
                  <a:cxn ang="0">
                    <a:pos x="23" y="43"/>
                  </a:cxn>
                  <a:cxn ang="0">
                    <a:pos x="14" y="43"/>
                  </a:cxn>
                  <a:cxn ang="0">
                    <a:pos x="5" y="37"/>
                  </a:cxn>
                  <a:cxn ang="0">
                    <a:pos x="0" y="30"/>
                  </a:cxn>
                  <a:cxn ang="0">
                    <a:pos x="7" y="2"/>
                  </a:cxn>
                </a:cxnLst>
                <a:rect l="0" t="0" r="r" b="b"/>
                <a:pathLst>
                  <a:path w="134" h="43">
                    <a:moveTo>
                      <a:pt x="7" y="2"/>
                    </a:moveTo>
                    <a:lnTo>
                      <a:pt x="14" y="5"/>
                    </a:lnTo>
                    <a:lnTo>
                      <a:pt x="23" y="10"/>
                    </a:lnTo>
                    <a:lnTo>
                      <a:pt x="30" y="15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2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6" y="10"/>
                    </a:lnTo>
                    <a:lnTo>
                      <a:pt x="103" y="10"/>
                    </a:lnTo>
                    <a:lnTo>
                      <a:pt x="109" y="7"/>
                    </a:lnTo>
                    <a:lnTo>
                      <a:pt x="116" y="7"/>
                    </a:lnTo>
                    <a:lnTo>
                      <a:pt x="123" y="2"/>
                    </a:lnTo>
                    <a:lnTo>
                      <a:pt x="130" y="2"/>
                    </a:lnTo>
                    <a:lnTo>
                      <a:pt x="132" y="10"/>
                    </a:lnTo>
                    <a:lnTo>
                      <a:pt x="134" y="17"/>
                    </a:lnTo>
                    <a:lnTo>
                      <a:pt x="130" y="25"/>
                    </a:lnTo>
                    <a:lnTo>
                      <a:pt x="123" y="28"/>
                    </a:lnTo>
                    <a:lnTo>
                      <a:pt x="116" y="25"/>
                    </a:lnTo>
                    <a:lnTo>
                      <a:pt x="109" y="30"/>
                    </a:lnTo>
                    <a:lnTo>
                      <a:pt x="103" y="33"/>
                    </a:lnTo>
                    <a:lnTo>
                      <a:pt x="96" y="33"/>
                    </a:lnTo>
                    <a:lnTo>
                      <a:pt x="87" y="33"/>
                    </a:lnTo>
                    <a:lnTo>
                      <a:pt x="80" y="28"/>
                    </a:lnTo>
                    <a:lnTo>
                      <a:pt x="73" y="22"/>
                    </a:lnTo>
                    <a:lnTo>
                      <a:pt x="66" y="20"/>
                    </a:lnTo>
                    <a:lnTo>
                      <a:pt x="59" y="20"/>
                    </a:lnTo>
                    <a:lnTo>
                      <a:pt x="54" y="28"/>
                    </a:lnTo>
                    <a:lnTo>
                      <a:pt x="50" y="35"/>
                    </a:lnTo>
                    <a:lnTo>
                      <a:pt x="43" y="40"/>
                    </a:lnTo>
                    <a:lnTo>
                      <a:pt x="36" y="40"/>
                    </a:lnTo>
                    <a:lnTo>
                      <a:pt x="30" y="40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5" y="37"/>
                    </a:lnTo>
                    <a:lnTo>
                      <a:pt x="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6500312" y="1809912"/>
                <a:ext cx="108203" cy="2616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10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3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2" y="10"/>
                  </a:cxn>
                  <a:cxn ang="0">
                    <a:pos x="109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10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8"/>
                  </a:cxn>
                  <a:cxn ang="0">
                    <a:pos x="115" y="25"/>
                  </a:cxn>
                  <a:cxn ang="0">
                    <a:pos x="109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8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3"/>
                  </a:cxn>
                  <a:cxn ang="0">
                    <a:pos x="13" y="43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3">
                    <a:moveTo>
                      <a:pt x="6" y="2"/>
                    </a:moveTo>
                    <a:lnTo>
                      <a:pt x="13" y="5"/>
                    </a:lnTo>
                    <a:lnTo>
                      <a:pt x="22" y="10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3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2" y="10"/>
                    </a:lnTo>
                    <a:lnTo>
                      <a:pt x="109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10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8"/>
                    </a:lnTo>
                    <a:lnTo>
                      <a:pt x="115" y="25"/>
                    </a:lnTo>
                    <a:lnTo>
                      <a:pt x="109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8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3"/>
                    </a:lnTo>
                    <a:lnTo>
                      <a:pt x="13" y="43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6505194" y="1901794"/>
                <a:ext cx="108203" cy="2555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9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2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9"/>
                  </a:cxn>
                  <a:cxn ang="0">
                    <a:pos x="95" y="9"/>
                  </a:cxn>
                  <a:cxn ang="0">
                    <a:pos x="102" y="9"/>
                  </a:cxn>
                  <a:cxn ang="0">
                    <a:pos x="109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9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7"/>
                  </a:cxn>
                  <a:cxn ang="0">
                    <a:pos x="115" y="25"/>
                  </a:cxn>
                  <a:cxn ang="0">
                    <a:pos x="109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7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7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2"/>
                  </a:cxn>
                  <a:cxn ang="0">
                    <a:pos x="13" y="42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2">
                    <a:moveTo>
                      <a:pt x="6" y="2"/>
                    </a:moveTo>
                    <a:lnTo>
                      <a:pt x="13" y="5"/>
                    </a:lnTo>
                    <a:lnTo>
                      <a:pt x="22" y="9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2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9"/>
                    </a:lnTo>
                    <a:lnTo>
                      <a:pt x="95" y="9"/>
                    </a:lnTo>
                    <a:lnTo>
                      <a:pt x="102" y="9"/>
                    </a:lnTo>
                    <a:lnTo>
                      <a:pt x="109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9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15" y="25"/>
                    </a:lnTo>
                    <a:lnTo>
                      <a:pt x="109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7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7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2"/>
                    </a:lnTo>
                    <a:lnTo>
                      <a:pt x="13" y="42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auto">
              <a:xfrm>
                <a:off x="6624786" y="1690648"/>
                <a:ext cx="314845" cy="41377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129" y="17"/>
                  </a:cxn>
                  <a:cxn ang="0">
                    <a:pos x="284" y="2"/>
                  </a:cxn>
                  <a:cxn ang="0">
                    <a:pos x="387" y="0"/>
                  </a:cxn>
                  <a:cxn ang="0">
                    <a:pos x="387" y="68"/>
                  </a:cxn>
                  <a:cxn ang="0">
                    <a:pos x="370" y="68"/>
                  </a:cxn>
                  <a:cxn ang="0">
                    <a:pos x="376" y="12"/>
                  </a:cxn>
                  <a:cxn ang="0">
                    <a:pos x="212" y="21"/>
                  </a:cxn>
                  <a:cxn ang="0">
                    <a:pos x="109" y="26"/>
                  </a:cxn>
                  <a:cxn ang="0">
                    <a:pos x="0" y="33"/>
                  </a:cxn>
                  <a:cxn ang="0">
                    <a:pos x="4" y="19"/>
                  </a:cxn>
                </a:cxnLst>
                <a:rect l="0" t="0" r="r" b="b"/>
                <a:pathLst>
                  <a:path w="387" h="68">
                    <a:moveTo>
                      <a:pt x="4" y="19"/>
                    </a:moveTo>
                    <a:lnTo>
                      <a:pt x="129" y="17"/>
                    </a:lnTo>
                    <a:lnTo>
                      <a:pt x="284" y="2"/>
                    </a:lnTo>
                    <a:lnTo>
                      <a:pt x="387" y="0"/>
                    </a:lnTo>
                    <a:lnTo>
                      <a:pt x="387" y="68"/>
                    </a:lnTo>
                    <a:lnTo>
                      <a:pt x="370" y="68"/>
                    </a:lnTo>
                    <a:lnTo>
                      <a:pt x="376" y="12"/>
                    </a:lnTo>
                    <a:lnTo>
                      <a:pt x="212" y="21"/>
                    </a:lnTo>
                    <a:lnTo>
                      <a:pt x="109" y="26"/>
                    </a:lnTo>
                    <a:lnTo>
                      <a:pt x="0" y="33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6624786" y="1702818"/>
                <a:ext cx="311591" cy="32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3"/>
                  </a:cxn>
                  <a:cxn ang="0">
                    <a:pos x="182" y="48"/>
                  </a:cxn>
                  <a:cxn ang="0">
                    <a:pos x="302" y="39"/>
                  </a:cxn>
                  <a:cxn ang="0">
                    <a:pos x="383" y="45"/>
                  </a:cxn>
                  <a:cxn ang="0">
                    <a:pos x="381" y="33"/>
                  </a:cxn>
                  <a:cxn ang="0">
                    <a:pos x="315" y="33"/>
                  </a:cxn>
                  <a:cxn ang="0">
                    <a:pos x="263" y="33"/>
                  </a:cxn>
                  <a:cxn ang="0">
                    <a:pos x="178" y="41"/>
                  </a:cxn>
                  <a:cxn ang="0">
                    <a:pos x="70" y="41"/>
                  </a:cxn>
                  <a:cxn ang="0">
                    <a:pos x="11" y="43"/>
                  </a:cxn>
                  <a:cxn ang="0">
                    <a:pos x="13" y="4"/>
                  </a:cxn>
                  <a:cxn ang="0">
                    <a:pos x="0" y="0"/>
                  </a:cxn>
                </a:cxnLst>
                <a:rect l="0" t="0" r="r" b="b"/>
                <a:pathLst>
                  <a:path w="383" h="53">
                    <a:moveTo>
                      <a:pt x="0" y="0"/>
                    </a:moveTo>
                    <a:lnTo>
                      <a:pt x="2" y="53"/>
                    </a:lnTo>
                    <a:lnTo>
                      <a:pt x="182" y="48"/>
                    </a:lnTo>
                    <a:lnTo>
                      <a:pt x="302" y="39"/>
                    </a:lnTo>
                    <a:lnTo>
                      <a:pt x="383" y="45"/>
                    </a:lnTo>
                    <a:lnTo>
                      <a:pt x="381" y="33"/>
                    </a:lnTo>
                    <a:lnTo>
                      <a:pt x="315" y="33"/>
                    </a:lnTo>
                    <a:lnTo>
                      <a:pt x="263" y="33"/>
                    </a:lnTo>
                    <a:lnTo>
                      <a:pt x="178" y="41"/>
                    </a:lnTo>
                    <a:lnTo>
                      <a:pt x="70" y="41"/>
                    </a:lnTo>
                    <a:lnTo>
                      <a:pt x="11" y="43"/>
                    </a:lnTo>
                    <a:lnTo>
                      <a:pt x="1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auto">
              <a:xfrm>
                <a:off x="6861529" y="1856766"/>
                <a:ext cx="196066" cy="41377"/>
              </a:xfrm>
              <a:custGeom>
                <a:avLst/>
                <a:gdLst/>
                <a:ahLst/>
                <a:cxnLst>
                  <a:cxn ang="0">
                    <a:pos x="3" y="19"/>
                  </a:cxn>
                  <a:cxn ang="0">
                    <a:pos x="80" y="17"/>
                  </a:cxn>
                  <a:cxn ang="0">
                    <a:pos x="177" y="2"/>
                  </a:cxn>
                  <a:cxn ang="0">
                    <a:pos x="241" y="0"/>
                  </a:cxn>
                  <a:cxn ang="0">
                    <a:pos x="241" y="68"/>
                  </a:cxn>
                  <a:cxn ang="0">
                    <a:pos x="230" y="68"/>
                  </a:cxn>
                  <a:cxn ang="0">
                    <a:pos x="234" y="12"/>
                  </a:cxn>
                  <a:cxn ang="0">
                    <a:pos x="132" y="21"/>
                  </a:cxn>
                  <a:cxn ang="0">
                    <a:pos x="68" y="26"/>
                  </a:cxn>
                  <a:cxn ang="0">
                    <a:pos x="0" y="33"/>
                  </a:cxn>
                  <a:cxn ang="0">
                    <a:pos x="3" y="19"/>
                  </a:cxn>
                </a:cxnLst>
                <a:rect l="0" t="0" r="r" b="b"/>
                <a:pathLst>
                  <a:path w="241" h="68">
                    <a:moveTo>
                      <a:pt x="3" y="19"/>
                    </a:moveTo>
                    <a:lnTo>
                      <a:pt x="80" y="17"/>
                    </a:lnTo>
                    <a:lnTo>
                      <a:pt x="177" y="2"/>
                    </a:lnTo>
                    <a:lnTo>
                      <a:pt x="241" y="0"/>
                    </a:lnTo>
                    <a:lnTo>
                      <a:pt x="241" y="68"/>
                    </a:lnTo>
                    <a:lnTo>
                      <a:pt x="230" y="68"/>
                    </a:lnTo>
                    <a:lnTo>
                      <a:pt x="234" y="12"/>
                    </a:lnTo>
                    <a:lnTo>
                      <a:pt x="132" y="21"/>
                    </a:lnTo>
                    <a:lnTo>
                      <a:pt x="68" y="26"/>
                    </a:lnTo>
                    <a:lnTo>
                      <a:pt x="0" y="33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auto">
              <a:xfrm>
                <a:off x="6861529" y="1868935"/>
                <a:ext cx="193625" cy="32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3"/>
                  </a:cxn>
                  <a:cxn ang="0">
                    <a:pos x="113" y="48"/>
                  </a:cxn>
                  <a:cxn ang="0">
                    <a:pos x="188" y="39"/>
                  </a:cxn>
                  <a:cxn ang="0">
                    <a:pos x="238" y="45"/>
                  </a:cxn>
                  <a:cxn ang="0">
                    <a:pos x="237" y="33"/>
                  </a:cxn>
                  <a:cxn ang="0">
                    <a:pos x="196" y="33"/>
                  </a:cxn>
                  <a:cxn ang="0">
                    <a:pos x="163" y="33"/>
                  </a:cxn>
                  <a:cxn ang="0">
                    <a:pos x="110" y="41"/>
                  </a:cxn>
                  <a:cxn ang="0">
                    <a:pos x="44" y="41"/>
                  </a:cxn>
                  <a:cxn ang="0">
                    <a:pos x="7" y="43"/>
                  </a:cxn>
                  <a:cxn ang="0">
                    <a:pos x="8" y="4"/>
                  </a:cxn>
                  <a:cxn ang="0">
                    <a:pos x="0" y="0"/>
                  </a:cxn>
                </a:cxnLst>
                <a:rect l="0" t="0" r="r" b="b"/>
                <a:pathLst>
                  <a:path w="238" h="53">
                    <a:moveTo>
                      <a:pt x="0" y="0"/>
                    </a:moveTo>
                    <a:lnTo>
                      <a:pt x="2" y="53"/>
                    </a:lnTo>
                    <a:lnTo>
                      <a:pt x="113" y="48"/>
                    </a:lnTo>
                    <a:lnTo>
                      <a:pt x="188" y="39"/>
                    </a:lnTo>
                    <a:lnTo>
                      <a:pt x="238" y="45"/>
                    </a:lnTo>
                    <a:lnTo>
                      <a:pt x="237" y="33"/>
                    </a:lnTo>
                    <a:lnTo>
                      <a:pt x="196" y="33"/>
                    </a:lnTo>
                    <a:lnTo>
                      <a:pt x="163" y="33"/>
                    </a:lnTo>
                    <a:lnTo>
                      <a:pt x="110" y="41"/>
                    </a:lnTo>
                    <a:lnTo>
                      <a:pt x="44" y="41"/>
                    </a:lnTo>
                    <a:lnTo>
                      <a:pt x="7" y="43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6703700" y="1783747"/>
                <a:ext cx="282303" cy="41377"/>
              </a:xfrm>
              <a:custGeom>
                <a:avLst/>
                <a:gdLst/>
                <a:ahLst/>
                <a:cxnLst>
                  <a:cxn ang="0">
                    <a:pos x="3" y="19"/>
                  </a:cxn>
                  <a:cxn ang="0">
                    <a:pos x="115" y="17"/>
                  </a:cxn>
                  <a:cxn ang="0">
                    <a:pos x="254" y="2"/>
                  </a:cxn>
                  <a:cxn ang="0">
                    <a:pos x="347" y="0"/>
                  </a:cxn>
                  <a:cxn ang="0">
                    <a:pos x="347" y="68"/>
                  </a:cxn>
                  <a:cxn ang="0">
                    <a:pos x="331" y="68"/>
                  </a:cxn>
                  <a:cxn ang="0">
                    <a:pos x="337" y="12"/>
                  </a:cxn>
                  <a:cxn ang="0">
                    <a:pos x="190" y="21"/>
                  </a:cxn>
                  <a:cxn ang="0">
                    <a:pos x="98" y="26"/>
                  </a:cxn>
                  <a:cxn ang="0">
                    <a:pos x="0" y="33"/>
                  </a:cxn>
                  <a:cxn ang="0">
                    <a:pos x="3" y="19"/>
                  </a:cxn>
                </a:cxnLst>
                <a:rect l="0" t="0" r="r" b="b"/>
                <a:pathLst>
                  <a:path w="347" h="68">
                    <a:moveTo>
                      <a:pt x="3" y="19"/>
                    </a:moveTo>
                    <a:lnTo>
                      <a:pt x="115" y="17"/>
                    </a:lnTo>
                    <a:lnTo>
                      <a:pt x="254" y="2"/>
                    </a:lnTo>
                    <a:lnTo>
                      <a:pt x="347" y="0"/>
                    </a:lnTo>
                    <a:lnTo>
                      <a:pt x="347" y="68"/>
                    </a:lnTo>
                    <a:lnTo>
                      <a:pt x="331" y="68"/>
                    </a:lnTo>
                    <a:lnTo>
                      <a:pt x="337" y="12"/>
                    </a:lnTo>
                    <a:lnTo>
                      <a:pt x="190" y="21"/>
                    </a:lnTo>
                    <a:lnTo>
                      <a:pt x="98" y="26"/>
                    </a:lnTo>
                    <a:lnTo>
                      <a:pt x="0" y="33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52"/>
              <p:cNvSpPr>
                <a:spLocks/>
              </p:cNvSpPr>
              <p:nvPr/>
            </p:nvSpPr>
            <p:spPr bwMode="auto">
              <a:xfrm>
                <a:off x="6703700" y="1795308"/>
                <a:ext cx="278235" cy="32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3"/>
                  </a:cxn>
                  <a:cxn ang="0">
                    <a:pos x="162" y="49"/>
                  </a:cxn>
                  <a:cxn ang="0">
                    <a:pos x="270" y="39"/>
                  </a:cxn>
                  <a:cxn ang="0">
                    <a:pos x="342" y="46"/>
                  </a:cxn>
                  <a:cxn ang="0">
                    <a:pos x="340" y="34"/>
                  </a:cxn>
                  <a:cxn ang="0">
                    <a:pos x="281" y="34"/>
                  </a:cxn>
                  <a:cxn ang="0">
                    <a:pos x="235" y="34"/>
                  </a:cxn>
                  <a:cxn ang="0">
                    <a:pos x="158" y="41"/>
                  </a:cxn>
                  <a:cxn ang="0">
                    <a:pos x="62" y="41"/>
                  </a:cxn>
                  <a:cxn ang="0">
                    <a:pos x="9" y="43"/>
                  </a:cxn>
                  <a:cxn ang="0">
                    <a:pos x="12" y="4"/>
                  </a:cxn>
                  <a:cxn ang="0">
                    <a:pos x="0" y="0"/>
                  </a:cxn>
                </a:cxnLst>
                <a:rect l="0" t="0" r="r" b="b"/>
                <a:pathLst>
                  <a:path w="342" h="53">
                    <a:moveTo>
                      <a:pt x="0" y="0"/>
                    </a:moveTo>
                    <a:lnTo>
                      <a:pt x="2" y="53"/>
                    </a:lnTo>
                    <a:lnTo>
                      <a:pt x="162" y="49"/>
                    </a:lnTo>
                    <a:lnTo>
                      <a:pt x="270" y="39"/>
                    </a:lnTo>
                    <a:lnTo>
                      <a:pt x="342" y="46"/>
                    </a:lnTo>
                    <a:lnTo>
                      <a:pt x="340" y="34"/>
                    </a:lnTo>
                    <a:lnTo>
                      <a:pt x="281" y="34"/>
                    </a:lnTo>
                    <a:lnTo>
                      <a:pt x="235" y="34"/>
                    </a:lnTo>
                    <a:lnTo>
                      <a:pt x="158" y="41"/>
                    </a:lnTo>
                    <a:lnTo>
                      <a:pt x="62" y="41"/>
                    </a:lnTo>
                    <a:lnTo>
                      <a:pt x="9" y="43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53"/>
              <p:cNvSpPr>
                <a:spLocks/>
              </p:cNvSpPr>
              <p:nvPr/>
            </p:nvSpPr>
            <p:spPr bwMode="auto">
              <a:xfrm>
                <a:off x="6613396" y="1600591"/>
                <a:ext cx="239184" cy="43811"/>
              </a:xfrm>
              <a:custGeom>
                <a:avLst/>
                <a:gdLst/>
                <a:ahLst/>
                <a:cxnLst>
                  <a:cxn ang="0">
                    <a:pos x="289" y="1"/>
                  </a:cxn>
                  <a:cxn ang="0">
                    <a:pos x="196" y="6"/>
                  </a:cxn>
                  <a:cxn ang="0">
                    <a:pos x="78" y="0"/>
                  </a:cxn>
                  <a:cxn ang="0">
                    <a:pos x="0" y="4"/>
                  </a:cxn>
                  <a:cxn ang="0">
                    <a:pos x="5" y="72"/>
                  </a:cxn>
                  <a:cxn ang="0">
                    <a:pos x="18" y="71"/>
                  </a:cxn>
                  <a:cxn ang="0">
                    <a:pos x="9" y="15"/>
                  </a:cxn>
                  <a:cxn ang="0">
                    <a:pos x="133" y="15"/>
                  </a:cxn>
                  <a:cxn ang="0">
                    <a:pos x="211" y="15"/>
                  </a:cxn>
                  <a:cxn ang="0">
                    <a:pos x="294" y="15"/>
                  </a:cxn>
                  <a:cxn ang="0">
                    <a:pos x="289" y="1"/>
                  </a:cxn>
                </a:cxnLst>
                <a:rect l="0" t="0" r="r" b="b"/>
                <a:pathLst>
                  <a:path w="294" h="72">
                    <a:moveTo>
                      <a:pt x="289" y="1"/>
                    </a:moveTo>
                    <a:lnTo>
                      <a:pt x="196" y="6"/>
                    </a:lnTo>
                    <a:lnTo>
                      <a:pt x="78" y="0"/>
                    </a:lnTo>
                    <a:lnTo>
                      <a:pt x="0" y="4"/>
                    </a:lnTo>
                    <a:lnTo>
                      <a:pt x="5" y="72"/>
                    </a:lnTo>
                    <a:lnTo>
                      <a:pt x="18" y="71"/>
                    </a:lnTo>
                    <a:lnTo>
                      <a:pt x="9" y="15"/>
                    </a:lnTo>
                    <a:lnTo>
                      <a:pt x="133" y="15"/>
                    </a:lnTo>
                    <a:lnTo>
                      <a:pt x="211" y="15"/>
                    </a:lnTo>
                    <a:lnTo>
                      <a:pt x="294" y="15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>
                <a:off x="6619905" y="1602416"/>
                <a:ext cx="233490" cy="40160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287" y="51"/>
                  </a:cxn>
                  <a:cxn ang="0">
                    <a:pos x="151" y="57"/>
                  </a:cxn>
                  <a:cxn ang="0">
                    <a:pos x="60" y="54"/>
                  </a:cxn>
                  <a:cxn ang="0">
                    <a:pos x="0" y="66"/>
                  </a:cxn>
                  <a:cxn ang="0">
                    <a:pos x="1" y="54"/>
                  </a:cxn>
                  <a:cxn ang="0">
                    <a:pos x="50" y="51"/>
                  </a:cxn>
                  <a:cxn ang="0">
                    <a:pos x="89" y="48"/>
                  </a:cxn>
                  <a:cxn ang="0">
                    <a:pos x="154" y="50"/>
                  </a:cxn>
                  <a:cxn ang="0">
                    <a:pos x="234" y="44"/>
                  </a:cxn>
                  <a:cxn ang="0">
                    <a:pos x="279" y="43"/>
                  </a:cxn>
                  <a:cxn ang="0">
                    <a:pos x="275" y="5"/>
                  </a:cxn>
                  <a:cxn ang="0">
                    <a:pos x="285" y="0"/>
                  </a:cxn>
                </a:cxnLst>
                <a:rect l="0" t="0" r="r" b="b"/>
                <a:pathLst>
                  <a:path w="287" h="66">
                    <a:moveTo>
                      <a:pt x="285" y="0"/>
                    </a:moveTo>
                    <a:lnTo>
                      <a:pt x="287" y="51"/>
                    </a:lnTo>
                    <a:lnTo>
                      <a:pt x="151" y="57"/>
                    </a:lnTo>
                    <a:lnTo>
                      <a:pt x="60" y="54"/>
                    </a:lnTo>
                    <a:lnTo>
                      <a:pt x="0" y="66"/>
                    </a:lnTo>
                    <a:lnTo>
                      <a:pt x="1" y="54"/>
                    </a:lnTo>
                    <a:lnTo>
                      <a:pt x="50" y="51"/>
                    </a:lnTo>
                    <a:lnTo>
                      <a:pt x="89" y="48"/>
                    </a:lnTo>
                    <a:lnTo>
                      <a:pt x="154" y="50"/>
                    </a:lnTo>
                    <a:lnTo>
                      <a:pt x="234" y="44"/>
                    </a:lnTo>
                    <a:lnTo>
                      <a:pt x="279" y="43"/>
                    </a:lnTo>
                    <a:lnTo>
                      <a:pt x="275" y="5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>
                <a:off x="6730548" y="1516619"/>
                <a:ext cx="466166" cy="43811"/>
              </a:xfrm>
              <a:custGeom>
                <a:avLst/>
                <a:gdLst/>
                <a:ahLst/>
                <a:cxnLst>
                  <a:cxn ang="0">
                    <a:pos x="565" y="2"/>
                  </a:cxn>
                  <a:cxn ang="0">
                    <a:pos x="381" y="6"/>
                  </a:cxn>
                  <a:cxn ang="0">
                    <a:pos x="152" y="0"/>
                  </a:cxn>
                  <a:cxn ang="0">
                    <a:pos x="0" y="4"/>
                  </a:cxn>
                  <a:cxn ang="0">
                    <a:pos x="2" y="72"/>
                  </a:cxn>
                  <a:cxn ang="0">
                    <a:pos x="28" y="71"/>
                  </a:cxn>
                  <a:cxn ang="0">
                    <a:pos x="16" y="15"/>
                  </a:cxn>
                  <a:cxn ang="0">
                    <a:pos x="259" y="15"/>
                  </a:cxn>
                  <a:cxn ang="0">
                    <a:pos x="411" y="15"/>
                  </a:cxn>
                  <a:cxn ang="0">
                    <a:pos x="573" y="15"/>
                  </a:cxn>
                  <a:cxn ang="0">
                    <a:pos x="565" y="2"/>
                  </a:cxn>
                </a:cxnLst>
                <a:rect l="0" t="0" r="r" b="b"/>
                <a:pathLst>
                  <a:path w="573" h="72">
                    <a:moveTo>
                      <a:pt x="565" y="2"/>
                    </a:moveTo>
                    <a:lnTo>
                      <a:pt x="381" y="6"/>
                    </a:lnTo>
                    <a:lnTo>
                      <a:pt x="152" y="0"/>
                    </a:lnTo>
                    <a:lnTo>
                      <a:pt x="0" y="4"/>
                    </a:lnTo>
                    <a:lnTo>
                      <a:pt x="2" y="72"/>
                    </a:lnTo>
                    <a:lnTo>
                      <a:pt x="28" y="71"/>
                    </a:lnTo>
                    <a:lnTo>
                      <a:pt x="16" y="15"/>
                    </a:lnTo>
                    <a:lnTo>
                      <a:pt x="259" y="15"/>
                    </a:lnTo>
                    <a:lnTo>
                      <a:pt x="411" y="15"/>
                    </a:lnTo>
                    <a:lnTo>
                      <a:pt x="573" y="15"/>
                    </a:lnTo>
                    <a:lnTo>
                      <a:pt x="56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>
                <a:off x="6737056" y="1518445"/>
                <a:ext cx="458843" cy="40160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63" y="52"/>
                  </a:cxn>
                  <a:cxn ang="0">
                    <a:pos x="297" y="57"/>
                  </a:cxn>
                  <a:cxn ang="0">
                    <a:pos x="119" y="55"/>
                  </a:cxn>
                  <a:cxn ang="0">
                    <a:pos x="0" y="66"/>
                  </a:cxn>
                  <a:cxn ang="0">
                    <a:pos x="3" y="54"/>
                  </a:cxn>
                  <a:cxn ang="0">
                    <a:pos x="101" y="51"/>
                  </a:cxn>
                  <a:cxn ang="0">
                    <a:pos x="178" y="48"/>
                  </a:cxn>
                  <a:cxn ang="0">
                    <a:pos x="304" y="51"/>
                  </a:cxn>
                  <a:cxn ang="0">
                    <a:pos x="462" y="45"/>
                  </a:cxn>
                  <a:cxn ang="0">
                    <a:pos x="550" y="44"/>
                  </a:cxn>
                  <a:cxn ang="0">
                    <a:pos x="545" y="6"/>
                  </a:cxn>
                  <a:cxn ang="0">
                    <a:pos x="564" y="0"/>
                  </a:cxn>
                </a:cxnLst>
                <a:rect l="0" t="0" r="r" b="b"/>
                <a:pathLst>
                  <a:path w="564" h="66">
                    <a:moveTo>
                      <a:pt x="564" y="0"/>
                    </a:moveTo>
                    <a:lnTo>
                      <a:pt x="563" y="52"/>
                    </a:lnTo>
                    <a:lnTo>
                      <a:pt x="297" y="57"/>
                    </a:lnTo>
                    <a:lnTo>
                      <a:pt x="119" y="55"/>
                    </a:lnTo>
                    <a:lnTo>
                      <a:pt x="0" y="66"/>
                    </a:lnTo>
                    <a:lnTo>
                      <a:pt x="3" y="54"/>
                    </a:lnTo>
                    <a:lnTo>
                      <a:pt x="101" y="51"/>
                    </a:lnTo>
                    <a:lnTo>
                      <a:pt x="178" y="48"/>
                    </a:lnTo>
                    <a:lnTo>
                      <a:pt x="304" y="51"/>
                    </a:lnTo>
                    <a:lnTo>
                      <a:pt x="462" y="45"/>
                    </a:lnTo>
                    <a:lnTo>
                      <a:pt x="550" y="44"/>
                    </a:lnTo>
                    <a:lnTo>
                      <a:pt x="545" y="6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7" name="Gruppe 295"/>
            <p:cNvGrpSpPr/>
            <p:nvPr/>
          </p:nvGrpSpPr>
          <p:grpSpPr>
            <a:xfrm>
              <a:off x="8013515" y="4457100"/>
              <a:ext cx="999856" cy="540340"/>
              <a:chOff x="6402428" y="1917096"/>
              <a:chExt cx="999856" cy="540340"/>
            </a:xfrm>
          </p:grpSpPr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6402428" y="1917096"/>
                <a:ext cx="999856" cy="540340"/>
              </a:xfrm>
              <a:custGeom>
                <a:avLst/>
                <a:gdLst/>
                <a:ahLst/>
                <a:cxnLst>
                  <a:cxn ang="0">
                    <a:pos x="492" y="35"/>
                  </a:cxn>
                  <a:cxn ang="0">
                    <a:pos x="709" y="27"/>
                  </a:cxn>
                  <a:cxn ang="0">
                    <a:pos x="930" y="5"/>
                  </a:cxn>
                  <a:cxn ang="0">
                    <a:pos x="1158" y="0"/>
                  </a:cxn>
                  <a:cxn ang="0">
                    <a:pos x="1199" y="20"/>
                  </a:cxn>
                  <a:cxn ang="0">
                    <a:pos x="1149" y="20"/>
                  </a:cxn>
                  <a:cxn ang="0">
                    <a:pos x="989" y="20"/>
                  </a:cxn>
                  <a:cxn ang="0">
                    <a:pos x="794" y="33"/>
                  </a:cxn>
                  <a:cxn ang="0">
                    <a:pos x="596" y="52"/>
                  </a:cxn>
                  <a:cxn ang="0">
                    <a:pos x="362" y="52"/>
                  </a:cxn>
                  <a:cxn ang="0">
                    <a:pos x="180" y="42"/>
                  </a:cxn>
                  <a:cxn ang="0">
                    <a:pos x="68" y="57"/>
                  </a:cxn>
                  <a:cxn ang="0">
                    <a:pos x="13" y="83"/>
                  </a:cxn>
                  <a:cxn ang="0">
                    <a:pos x="46" y="120"/>
                  </a:cxn>
                  <a:cxn ang="0">
                    <a:pos x="72" y="176"/>
                  </a:cxn>
                  <a:cxn ang="0">
                    <a:pos x="96" y="291"/>
                  </a:cxn>
                  <a:cxn ang="0">
                    <a:pos x="111" y="459"/>
                  </a:cxn>
                  <a:cxn ang="0">
                    <a:pos x="113" y="651"/>
                  </a:cxn>
                  <a:cxn ang="0">
                    <a:pos x="113" y="797"/>
                  </a:cxn>
                  <a:cxn ang="0">
                    <a:pos x="141" y="859"/>
                  </a:cxn>
                  <a:cxn ang="0">
                    <a:pos x="323" y="866"/>
                  </a:cxn>
                  <a:cxn ang="0">
                    <a:pos x="481" y="846"/>
                  </a:cxn>
                  <a:cxn ang="0">
                    <a:pos x="692" y="814"/>
                  </a:cxn>
                  <a:cxn ang="0">
                    <a:pos x="863" y="803"/>
                  </a:cxn>
                  <a:cxn ang="0">
                    <a:pos x="1058" y="825"/>
                  </a:cxn>
                  <a:cxn ang="0">
                    <a:pos x="1183" y="849"/>
                  </a:cxn>
                  <a:cxn ang="0">
                    <a:pos x="1212" y="831"/>
                  </a:cxn>
                  <a:cxn ang="0">
                    <a:pos x="1205" y="753"/>
                  </a:cxn>
                  <a:cxn ang="0">
                    <a:pos x="1177" y="630"/>
                  </a:cxn>
                  <a:cxn ang="0">
                    <a:pos x="1173" y="429"/>
                  </a:cxn>
                  <a:cxn ang="0">
                    <a:pos x="1183" y="198"/>
                  </a:cxn>
                  <a:cxn ang="0">
                    <a:pos x="1188" y="48"/>
                  </a:cxn>
                  <a:cxn ang="0">
                    <a:pos x="1205" y="42"/>
                  </a:cxn>
                  <a:cxn ang="0">
                    <a:pos x="1192" y="286"/>
                  </a:cxn>
                  <a:cxn ang="0">
                    <a:pos x="1186" y="470"/>
                  </a:cxn>
                  <a:cxn ang="0">
                    <a:pos x="1192" y="641"/>
                  </a:cxn>
                  <a:cxn ang="0">
                    <a:pos x="1212" y="732"/>
                  </a:cxn>
                  <a:cxn ang="0">
                    <a:pos x="1229" y="819"/>
                  </a:cxn>
                  <a:cxn ang="0">
                    <a:pos x="1205" y="870"/>
                  </a:cxn>
                  <a:cxn ang="0">
                    <a:pos x="1132" y="853"/>
                  </a:cxn>
                  <a:cxn ang="0">
                    <a:pos x="973" y="827"/>
                  </a:cxn>
                  <a:cxn ang="0">
                    <a:pos x="828" y="819"/>
                  </a:cxn>
                  <a:cxn ang="0">
                    <a:pos x="679" y="825"/>
                  </a:cxn>
                  <a:cxn ang="0">
                    <a:pos x="529" y="851"/>
                  </a:cxn>
                  <a:cxn ang="0">
                    <a:pos x="362" y="877"/>
                  </a:cxn>
                  <a:cxn ang="0">
                    <a:pos x="219" y="888"/>
                  </a:cxn>
                  <a:cxn ang="0">
                    <a:pos x="126" y="868"/>
                  </a:cxn>
                  <a:cxn ang="0">
                    <a:pos x="102" y="829"/>
                  </a:cxn>
                  <a:cxn ang="0">
                    <a:pos x="105" y="732"/>
                  </a:cxn>
                  <a:cxn ang="0">
                    <a:pos x="102" y="585"/>
                  </a:cxn>
                  <a:cxn ang="0">
                    <a:pos x="98" y="457"/>
                  </a:cxn>
                  <a:cxn ang="0">
                    <a:pos x="85" y="338"/>
                  </a:cxn>
                  <a:cxn ang="0">
                    <a:pos x="68" y="208"/>
                  </a:cxn>
                  <a:cxn ang="0">
                    <a:pos x="33" y="130"/>
                  </a:cxn>
                  <a:cxn ang="0">
                    <a:pos x="2" y="76"/>
                  </a:cxn>
                  <a:cxn ang="0">
                    <a:pos x="18" y="59"/>
                  </a:cxn>
                  <a:cxn ang="0">
                    <a:pos x="137" y="35"/>
                  </a:cxn>
                  <a:cxn ang="0">
                    <a:pos x="221" y="35"/>
                  </a:cxn>
                  <a:cxn ang="0">
                    <a:pos x="337" y="35"/>
                  </a:cxn>
                </a:cxnLst>
                <a:rect l="0" t="0" r="r" b="b"/>
                <a:pathLst>
                  <a:path w="1229" h="888">
                    <a:moveTo>
                      <a:pt x="337" y="35"/>
                    </a:moveTo>
                    <a:lnTo>
                      <a:pt x="492" y="35"/>
                    </a:lnTo>
                    <a:lnTo>
                      <a:pt x="599" y="33"/>
                    </a:lnTo>
                    <a:lnTo>
                      <a:pt x="709" y="27"/>
                    </a:lnTo>
                    <a:lnTo>
                      <a:pt x="813" y="13"/>
                    </a:lnTo>
                    <a:lnTo>
                      <a:pt x="930" y="5"/>
                    </a:lnTo>
                    <a:lnTo>
                      <a:pt x="1027" y="2"/>
                    </a:lnTo>
                    <a:lnTo>
                      <a:pt x="1158" y="0"/>
                    </a:lnTo>
                    <a:lnTo>
                      <a:pt x="1205" y="7"/>
                    </a:lnTo>
                    <a:lnTo>
                      <a:pt x="1199" y="20"/>
                    </a:lnTo>
                    <a:lnTo>
                      <a:pt x="1181" y="22"/>
                    </a:lnTo>
                    <a:lnTo>
                      <a:pt x="1149" y="20"/>
                    </a:lnTo>
                    <a:lnTo>
                      <a:pt x="1066" y="20"/>
                    </a:lnTo>
                    <a:lnTo>
                      <a:pt x="989" y="20"/>
                    </a:lnTo>
                    <a:lnTo>
                      <a:pt x="911" y="24"/>
                    </a:lnTo>
                    <a:lnTo>
                      <a:pt x="794" y="33"/>
                    </a:lnTo>
                    <a:lnTo>
                      <a:pt x="681" y="44"/>
                    </a:lnTo>
                    <a:lnTo>
                      <a:pt x="596" y="52"/>
                    </a:lnTo>
                    <a:lnTo>
                      <a:pt x="484" y="57"/>
                    </a:lnTo>
                    <a:lnTo>
                      <a:pt x="362" y="52"/>
                    </a:lnTo>
                    <a:lnTo>
                      <a:pt x="260" y="48"/>
                    </a:lnTo>
                    <a:lnTo>
                      <a:pt x="180" y="42"/>
                    </a:lnTo>
                    <a:lnTo>
                      <a:pt x="122" y="46"/>
                    </a:lnTo>
                    <a:lnTo>
                      <a:pt x="68" y="57"/>
                    </a:lnTo>
                    <a:lnTo>
                      <a:pt x="22" y="72"/>
                    </a:lnTo>
                    <a:lnTo>
                      <a:pt x="13" y="83"/>
                    </a:lnTo>
                    <a:lnTo>
                      <a:pt x="22" y="91"/>
                    </a:lnTo>
                    <a:lnTo>
                      <a:pt x="46" y="120"/>
                    </a:lnTo>
                    <a:lnTo>
                      <a:pt x="66" y="145"/>
                    </a:lnTo>
                    <a:lnTo>
                      <a:pt x="72" y="176"/>
                    </a:lnTo>
                    <a:lnTo>
                      <a:pt x="83" y="221"/>
                    </a:lnTo>
                    <a:lnTo>
                      <a:pt x="96" y="291"/>
                    </a:lnTo>
                    <a:lnTo>
                      <a:pt x="100" y="369"/>
                    </a:lnTo>
                    <a:lnTo>
                      <a:pt x="111" y="459"/>
                    </a:lnTo>
                    <a:lnTo>
                      <a:pt x="115" y="555"/>
                    </a:lnTo>
                    <a:lnTo>
                      <a:pt x="113" y="651"/>
                    </a:lnTo>
                    <a:lnTo>
                      <a:pt x="115" y="738"/>
                    </a:lnTo>
                    <a:lnTo>
                      <a:pt x="113" y="797"/>
                    </a:lnTo>
                    <a:lnTo>
                      <a:pt x="124" y="851"/>
                    </a:lnTo>
                    <a:lnTo>
                      <a:pt x="141" y="859"/>
                    </a:lnTo>
                    <a:lnTo>
                      <a:pt x="215" y="870"/>
                    </a:lnTo>
                    <a:lnTo>
                      <a:pt x="323" y="866"/>
                    </a:lnTo>
                    <a:lnTo>
                      <a:pt x="410" y="859"/>
                    </a:lnTo>
                    <a:lnTo>
                      <a:pt x="481" y="846"/>
                    </a:lnTo>
                    <a:lnTo>
                      <a:pt x="594" y="827"/>
                    </a:lnTo>
                    <a:lnTo>
                      <a:pt x="692" y="814"/>
                    </a:lnTo>
                    <a:lnTo>
                      <a:pt x="783" y="805"/>
                    </a:lnTo>
                    <a:lnTo>
                      <a:pt x="863" y="803"/>
                    </a:lnTo>
                    <a:lnTo>
                      <a:pt x="956" y="812"/>
                    </a:lnTo>
                    <a:lnTo>
                      <a:pt x="1058" y="825"/>
                    </a:lnTo>
                    <a:lnTo>
                      <a:pt x="1141" y="840"/>
                    </a:lnTo>
                    <a:lnTo>
                      <a:pt x="1183" y="849"/>
                    </a:lnTo>
                    <a:lnTo>
                      <a:pt x="1201" y="849"/>
                    </a:lnTo>
                    <a:lnTo>
                      <a:pt x="1212" y="831"/>
                    </a:lnTo>
                    <a:lnTo>
                      <a:pt x="1217" y="795"/>
                    </a:lnTo>
                    <a:lnTo>
                      <a:pt x="1205" y="753"/>
                    </a:lnTo>
                    <a:lnTo>
                      <a:pt x="1188" y="702"/>
                    </a:lnTo>
                    <a:lnTo>
                      <a:pt x="1177" y="630"/>
                    </a:lnTo>
                    <a:lnTo>
                      <a:pt x="1173" y="543"/>
                    </a:lnTo>
                    <a:lnTo>
                      <a:pt x="1173" y="429"/>
                    </a:lnTo>
                    <a:lnTo>
                      <a:pt x="1181" y="297"/>
                    </a:lnTo>
                    <a:lnTo>
                      <a:pt x="1183" y="198"/>
                    </a:lnTo>
                    <a:lnTo>
                      <a:pt x="1186" y="93"/>
                    </a:lnTo>
                    <a:lnTo>
                      <a:pt x="1188" y="48"/>
                    </a:lnTo>
                    <a:lnTo>
                      <a:pt x="1197" y="35"/>
                    </a:lnTo>
                    <a:lnTo>
                      <a:pt x="1205" y="42"/>
                    </a:lnTo>
                    <a:lnTo>
                      <a:pt x="1197" y="180"/>
                    </a:lnTo>
                    <a:lnTo>
                      <a:pt x="1192" y="286"/>
                    </a:lnTo>
                    <a:lnTo>
                      <a:pt x="1192" y="370"/>
                    </a:lnTo>
                    <a:lnTo>
                      <a:pt x="1186" y="470"/>
                    </a:lnTo>
                    <a:lnTo>
                      <a:pt x="1186" y="567"/>
                    </a:lnTo>
                    <a:lnTo>
                      <a:pt x="1192" y="641"/>
                    </a:lnTo>
                    <a:lnTo>
                      <a:pt x="1201" y="689"/>
                    </a:lnTo>
                    <a:lnTo>
                      <a:pt x="1212" y="732"/>
                    </a:lnTo>
                    <a:lnTo>
                      <a:pt x="1225" y="782"/>
                    </a:lnTo>
                    <a:lnTo>
                      <a:pt x="1229" y="819"/>
                    </a:lnTo>
                    <a:lnTo>
                      <a:pt x="1220" y="858"/>
                    </a:lnTo>
                    <a:lnTo>
                      <a:pt x="1205" y="870"/>
                    </a:lnTo>
                    <a:lnTo>
                      <a:pt x="1181" y="868"/>
                    </a:lnTo>
                    <a:lnTo>
                      <a:pt x="1132" y="853"/>
                    </a:lnTo>
                    <a:lnTo>
                      <a:pt x="1066" y="840"/>
                    </a:lnTo>
                    <a:lnTo>
                      <a:pt x="973" y="827"/>
                    </a:lnTo>
                    <a:lnTo>
                      <a:pt x="900" y="819"/>
                    </a:lnTo>
                    <a:lnTo>
                      <a:pt x="828" y="819"/>
                    </a:lnTo>
                    <a:lnTo>
                      <a:pt x="750" y="819"/>
                    </a:lnTo>
                    <a:lnTo>
                      <a:pt x="679" y="825"/>
                    </a:lnTo>
                    <a:lnTo>
                      <a:pt x="603" y="836"/>
                    </a:lnTo>
                    <a:lnTo>
                      <a:pt x="529" y="851"/>
                    </a:lnTo>
                    <a:lnTo>
                      <a:pt x="447" y="864"/>
                    </a:lnTo>
                    <a:lnTo>
                      <a:pt x="362" y="877"/>
                    </a:lnTo>
                    <a:lnTo>
                      <a:pt x="276" y="883"/>
                    </a:lnTo>
                    <a:lnTo>
                      <a:pt x="219" y="888"/>
                    </a:lnTo>
                    <a:lnTo>
                      <a:pt x="169" y="877"/>
                    </a:lnTo>
                    <a:lnTo>
                      <a:pt x="126" y="868"/>
                    </a:lnTo>
                    <a:lnTo>
                      <a:pt x="108" y="858"/>
                    </a:lnTo>
                    <a:lnTo>
                      <a:pt x="102" y="829"/>
                    </a:lnTo>
                    <a:lnTo>
                      <a:pt x="98" y="784"/>
                    </a:lnTo>
                    <a:lnTo>
                      <a:pt x="105" y="732"/>
                    </a:lnTo>
                    <a:lnTo>
                      <a:pt x="98" y="660"/>
                    </a:lnTo>
                    <a:lnTo>
                      <a:pt x="102" y="585"/>
                    </a:lnTo>
                    <a:lnTo>
                      <a:pt x="98" y="516"/>
                    </a:lnTo>
                    <a:lnTo>
                      <a:pt x="98" y="457"/>
                    </a:lnTo>
                    <a:lnTo>
                      <a:pt x="89" y="399"/>
                    </a:lnTo>
                    <a:lnTo>
                      <a:pt x="85" y="338"/>
                    </a:lnTo>
                    <a:lnTo>
                      <a:pt x="81" y="282"/>
                    </a:lnTo>
                    <a:lnTo>
                      <a:pt x="68" y="208"/>
                    </a:lnTo>
                    <a:lnTo>
                      <a:pt x="54" y="156"/>
                    </a:lnTo>
                    <a:lnTo>
                      <a:pt x="33" y="130"/>
                    </a:lnTo>
                    <a:lnTo>
                      <a:pt x="7" y="93"/>
                    </a:lnTo>
                    <a:lnTo>
                      <a:pt x="2" y="76"/>
                    </a:lnTo>
                    <a:lnTo>
                      <a:pt x="0" y="67"/>
                    </a:lnTo>
                    <a:lnTo>
                      <a:pt x="18" y="59"/>
                    </a:lnTo>
                    <a:lnTo>
                      <a:pt x="83" y="44"/>
                    </a:lnTo>
                    <a:lnTo>
                      <a:pt x="137" y="35"/>
                    </a:lnTo>
                    <a:lnTo>
                      <a:pt x="180" y="29"/>
                    </a:lnTo>
                    <a:lnTo>
                      <a:pt x="221" y="35"/>
                    </a:lnTo>
                    <a:lnTo>
                      <a:pt x="269" y="37"/>
                    </a:lnTo>
                    <a:lnTo>
                      <a:pt x="33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6488665" y="2004719"/>
                <a:ext cx="108203" cy="2616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4" y="6"/>
                  </a:cxn>
                  <a:cxn ang="0">
                    <a:pos x="23" y="10"/>
                  </a:cxn>
                  <a:cxn ang="0">
                    <a:pos x="29" y="15"/>
                  </a:cxn>
                  <a:cxn ang="0">
                    <a:pos x="38" y="18"/>
                  </a:cxn>
                  <a:cxn ang="0">
                    <a:pos x="45" y="13"/>
                  </a:cxn>
                  <a:cxn ang="0">
                    <a:pos x="52" y="6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6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1" y="10"/>
                  </a:cxn>
                  <a:cxn ang="0">
                    <a:pos x="108" y="8"/>
                  </a:cxn>
                  <a:cxn ang="0">
                    <a:pos x="115" y="8"/>
                  </a:cxn>
                  <a:cxn ang="0">
                    <a:pos x="122" y="3"/>
                  </a:cxn>
                  <a:cxn ang="0">
                    <a:pos x="128" y="3"/>
                  </a:cxn>
                  <a:cxn ang="0">
                    <a:pos x="131" y="10"/>
                  </a:cxn>
                  <a:cxn ang="0">
                    <a:pos x="133" y="18"/>
                  </a:cxn>
                  <a:cxn ang="0">
                    <a:pos x="128" y="26"/>
                  </a:cxn>
                  <a:cxn ang="0">
                    <a:pos x="122" y="28"/>
                  </a:cxn>
                  <a:cxn ang="0">
                    <a:pos x="115" y="26"/>
                  </a:cxn>
                  <a:cxn ang="0">
                    <a:pos x="108" y="30"/>
                  </a:cxn>
                  <a:cxn ang="0">
                    <a:pos x="101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3"/>
                  </a:cxn>
                  <a:cxn ang="0">
                    <a:pos x="65" y="21"/>
                  </a:cxn>
                  <a:cxn ang="0">
                    <a:pos x="59" y="21"/>
                  </a:cxn>
                  <a:cxn ang="0">
                    <a:pos x="54" y="28"/>
                  </a:cxn>
                  <a:cxn ang="0">
                    <a:pos x="50" y="36"/>
                  </a:cxn>
                  <a:cxn ang="0">
                    <a:pos x="43" y="41"/>
                  </a:cxn>
                  <a:cxn ang="0">
                    <a:pos x="36" y="41"/>
                  </a:cxn>
                  <a:cxn ang="0">
                    <a:pos x="29" y="41"/>
                  </a:cxn>
                  <a:cxn ang="0">
                    <a:pos x="23" y="43"/>
                  </a:cxn>
                  <a:cxn ang="0">
                    <a:pos x="14" y="43"/>
                  </a:cxn>
                  <a:cxn ang="0">
                    <a:pos x="5" y="38"/>
                  </a:cxn>
                  <a:cxn ang="0">
                    <a:pos x="0" y="30"/>
                  </a:cxn>
                  <a:cxn ang="0">
                    <a:pos x="7" y="3"/>
                  </a:cxn>
                </a:cxnLst>
                <a:rect l="0" t="0" r="r" b="b"/>
                <a:pathLst>
                  <a:path w="133" h="43">
                    <a:moveTo>
                      <a:pt x="7" y="3"/>
                    </a:moveTo>
                    <a:lnTo>
                      <a:pt x="14" y="6"/>
                    </a:lnTo>
                    <a:lnTo>
                      <a:pt x="23" y="10"/>
                    </a:lnTo>
                    <a:lnTo>
                      <a:pt x="29" y="15"/>
                    </a:lnTo>
                    <a:lnTo>
                      <a:pt x="38" y="18"/>
                    </a:lnTo>
                    <a:lnTo>
                      <a:pt x="45" y="13"/>
                    </a:lnTo>
                    <a:lnTo>
                      <a:pt x="52" y="6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6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1" y="10"/>
                    </a:lnTo>
                    <a:lnTo>
                      <a:pt x="108" y="8"/>
                    </a:lnTo>
                    <a:lnTo>
                      <a:pt x="115" y="8"/>
                    </a:lnTo>
                    <a:lnTo>
                      <a:pt x="122" y="3"/>
                    </a:lnTo>
                    <a:lnTo>
                      <a:pt x="128" y="3"/>
                    </a:lnTo>
                    <a:lnTo>
                      <a:pt x="131" y="10"/>
                    </a:lnTo>
                    <a:lnTo>
                      <a:pt x="133" y="18"/>
                    </a:lnTo>
                    <a:lnTo>
                      <a:pt x="128" y="26"/>
                    </a:lnTo>
                    <a:lnTo>
                      <a:pt x="122" y="28"/>
                    </a:lnTo>
                    <a:lnTo>
                      <a:pt x="115" y="26"/>
                    </a:lnTo>
                    <a:lnTo>
                      <a:pt x="108" y="30"/>
                    </a:lnTo>
                    <a:lnTo>
                      <a:pt x="101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3"/>
                    </a:lnTo>
                    <a:lnTo>
                      <a:pt x="65" y="21"/>
                    </a:lnTo>
                    <a:lnTo>
                      <a:pt x="59" y="21"/>
                    </a:lnTo>
                    <a:lnTo>
                      <a:pt x="54" y="28"/>
                    </a:lnTo>
                    <a:lnTo>
                      <a:pt x="50" y="36"/>
                    </a:lnTo>
                    <a:lnTo>
                      <a:pt x="43" y="41"/>
                    </a:lnTo>
                    <a:lnTo>
                      <a:pt x="36" y="41"/>
                    </a:lnTo>
                    <a:lnTo>
                      <a:pt x="29" y="41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5" y="38"/>
                    </a:lnTo>
                    <a:lnTo>
                      <a:pt x="0" y="3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6509817" y="2130068"/>
                <a:ext cx="108203" cy="2616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10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3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2" y="10"/>
                  </a:cxn>
                  <a:cxn ang="0">
                    <a:pos x="108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10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8"/>
                  </a:cxn>
                  <a:cxn ang="0">
                    <a:pos x="115" y="25"/>
                  </a:cxn>
                  <a:cxn ang="0">
                    <a:pos x="108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8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3"/>
                  </a:cxn>
                  <a:cxn ang="0">
                    <a:pos x="13" y="43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3">
                    <a:moveTo>
                      <a:pt x="6" y="2"/>
                    </a:moveTo>
                    <a:lnTo>
                      <a:pt x="13" y="5"/>
                    </a:lnTo>
                    <a:lnTo>
                      <a:pt x="22" y="10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3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2" y="10"/>
                    </a:lnTo>
                    <a:lnTo>
                      <a:pt x="108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10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8"/>
                    </a:lnTo>
                    <a:lnTo>
                      <a:pt x="115" y="25"/>
                    </a:lnTo>
                    <a:lnTo>
                      <a:pt x="108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8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3"/>
                    </a:lnTo>
                    <a:lnTo>
                      <a:pt x="13" y="43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6519580" y="2255417"/>
                <a:ext cx="109016" cy="2616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4" y="5"/>
                  </a:cxn>
                  <a:cxn ang="0">
                    <a:pos x="23" y="10"/>
                  </a:cxn>
                  <a:cxn ang="0">
                    <a:pos x="30" y="15"/>
                  </a:cxn>
                  <a:cxn ang="0">
                    <a:pos x="39" y="17"/>
                  </a:cxn>
                  <a:cxn ang="0">
                    <a:pos x="45" y="13"/>
                  </a:cxn>
                  <a:cxn ang="0">
                    <a:pos x="52" y="5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6" y="10"/>
                  </a:cxn>
                  <a:cxn ang="0">
                    <a:pos x="103" y="10"/>
                  </a:cxn>
                  <a:cxn ang="0">
                    <a:pos x="109" y="7"/>
                  </a:cxn>
                  <a:cxn ang="0">
                    <a:pos x="116" y="7"/>
                  </a:cxn>
                  <a:cxn ang="0">
                    <a:pos x="123" y="2"/>
                  </a:cxn>
                  <a:cxn ang="0">
                    <a:pos x="130" y="2"/>
                  </a:cxn>
                  <a:cxn ang="0">
                    <a:pos x="132" y="10"/>
                  </a:cxn>
                  <a:cxn ang="0">
                    <a:pos x="134" y="17"/>
                  </a:cxn>
                  <a:cxn ang="0">
                    <a:pos x="130" y="25"/>
                  </a:cxn>
                  <a:cxn ang="0">
                    <a:pos x="123" y="28"/>
                  </a:cxn>
                  <a:cxn ang="0">
                    <a:pos x="116" y="25"/>
                  </a:cxn>
                  <a:cxn ang="0">
                    <a:pos x="109" y="30"/>
                  </a:cxn>
                  <a:cxn ang="0">
                    <a:pos x="103" y="33"/>
                  </a:cxn>
                  <a:cxn ang="0">
                    <a:pos x="96" y="33"/>
                  </a:cxn>
                  <a:cxn ang="0">
                    <a:pos x="87" y="33"/>
                  </a:cxn>
                  <a:cxn ang="0">
                    <a:pos x="80" y="28"/>
                  </a:cxn>
                  <a:cxn ang="0">
                    <a:pos x="73" y="22"/>
                  </a:cxn>
                  <a:cxn ang="0">
                    <a:pos x="66" y="20"/>
                  </a:cxn>
                  <a:cxn ang="0">
                    <a:pos x="59" y="20"/>
                  </a:cxn>
                  <a:cxn ang="0">
                    <a:pos x="54" y="28"/>
                  </a:cxn>
                  <a:cxn ang="0">
                    <a:pos x="50" y="35"/>
                  </a:cxn>
                  <a:cxn ang="0">
                    <a:pos x="43" y="40"/>
                  </a:cxn>
                  <a:cxn ang="0">
                    <a:pos x="36" y="40"/>
                  </a:cxn>
                  <a:cxn ang="0">
                    <a:pos x="30" y="40"/>
                  </a:cxn>
                  <a:cxn ang="0">
                    <a:pos x="23" y="43"/>
                  </a:cxn>
                  <a:cxn ang="0">
                    <a:pos x="14" y="43"/>
                  </a:cxn>
                  <a:cxn ang="0">
                    <a:pos x="5" y="37"/>
                  </a:cxn>
                  <a:cxn ang="0">
                    <a:pos x="0" y="30"/>
                  </a:cxn>
                  <a:cxn ang="0">
                    <a:pos x="7" y="2"/>
                  </a:cxn>
                </a:cxnLst>
                <a:rect l="0" t="0" r="r" b="b"/>
                <a:pathLst>
                  <a:path w="134" h="43">
                    <a:moveTo>
                      <a:pt x="7" y="2"/>
                    </a:moveTo>
                    <a:lnTo>
                      <a:pt x="14" y="5"/>
                    </a:lnTo>
                    <a:lnTo>
                      <a:pt x="23" y="10"/>
                    </a:lnTo>
                    <a:lnTo>
                      <a:pt x="30" y="15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2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6" y="10"/>
                    </a:lnTo>
                    <a:lnTo>
                      <a:pt x="103" y="10"/>
                    </a:lnTo>
                    <a:lnTo>
                      <a:pt x="109" y="7"/>
                    </a:lnTo>
                    <a:lnTo>
                      <a:pt x="116" y="7"/>
                    </a:lnTo>
                    <a:lnTo>
                      <a:pt x="123" y="2"/>
                    </a:lnTo>
                    <a:lnTo>
                      <a:pt x="130" y="2"/>
                    </a:lnTo>
                    <a:lnTo>
                      <a:pt x="132" y="10"/>
                    </a:lnTo>
                    <a:lnTo>
                      <a:pt x="134" y="17"/>
                    </a:lnTo>
                    <a:lnTo>
                      <a:pt x="130" y="25"/>
                    </a:lnTo>
                    <a:lnTo>
                      <a:pt x="123" y="28"/>
                    </a:lnTo>
                    <a:lnTo>
                      <a:pt x="116" y="25"/>
                    </a:lnTo>
                    <a:lnTo>
                      <a:pt x="109" y="30"/>
                    </a:lnTo>
                    <a:lnTo>
                      <a:pt x="103" y="33"/>
                    </a:lnTo>
                    <a:lnTo>
                      <a:pt x="96" y="33"/>
                    </a:lnTo>
                    <a:lnTo>
                      <a:pt x="87" y="33"/>
                    </a:lnTo>
                    <a:lnTo>
                      <a:pt x="80" y="28"/>
                    </a:lnTo>
                    <a:lnTo>
                      <a:pt x="73" y="22"/>
                    </a:lnTo>
                    <a:lnTo>
                      <a:pt x="66" y="20"/>
                    </a:lnTo>
                    <a:lnTo>
                      <a:pt x="59" y="20"/>
                    </a:lnTo>
                    <a:lnTo>
                      <a:pt x="54" y="28"/>
                    </a:lnTo>
                    <a:lnTo>
                      <a:pt x="50" y="35"/>
                    </a:lnTo>
                    <a:lnTo>
                      <a:pt x="43" y="40"/>
                    </a:lnTo>
                    <a:lnTo>
                      <a:pt x="36" y="40"/>
                    </a:lnTo>
                    <a:lnTo>
                      <a:pt x="30" y="40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5" y="37"/>
                    </a:lnTo>
                    <a:lnTo>
                      <a:pt x="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46"/>
              <p:cNvSpPr>
                <a:spLocks/>
              </p:cNvSpPr>
              <p:nvPr/>
            </p:nvSpPr>
            <p:spPr bwMode="auto">
              <a:xfrm>
                <a:off x="6534224" y="2380766"/>
                <a:ext cx="108203" cy="2555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9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2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9"/>
                  </a:cxn>
                  <a:cxn ang="0">
                    <a:pos x="95" y="9"/>
                  </a:cxn>
                  <a:cxn ang="0">
                    <a:pos x="102" y="9"/>
                  </a:cxn>
                  <a:cxn ang="0">
                    <a:pos x="109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9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7"/>
                  </a:cxn>
                  <a:cxn ang="0">
                    <a:pos x="115" y="25"/>
                  </a:cxn>
                  <a:cxn ang="0">
                    <a:pos x="109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7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7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2"/>
                  </a:cxn>
                  <a:cxn ang="0">
                    <a:pos x="13" y="42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2">
                    <a:moveTo>
                      <a:pt x="6" y="2"/>
                    </a:moveTo>
                    <a:lnTo>
                      <a:pt x="13" y="5"/>
                    </a:lnTo>
                    <a:lnTo>
                      <a:pt x="22" y="9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2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9"/>
                    </a:lnTo>
                    <a:lnTo>
                      <a:pt x="95" y="9"/>
                    </a:lnTo>
                    <a:lnTo>
                      <a:pt x="102" y="9"/>
                    </a:lnTo>
                    <a:lnTo>
                      <a:pt x="109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9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15" y="25"/>
                    </a:lnTo>
                    <a:lnTo>
                      <a:pt x="109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7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7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2"/>
                    </a:lnTo>
                    <a:lnTo>
                      <a:pt x="13" y="42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20" name="Gruppe 292"/>
              <p:cNvGrpSpPr/>
              <p:nvPr/>
            </p:nvGrpSpPr>
            <p:grpSpPr>
              <a:xfrm>
                <a:off x="6920516" y="2167239"/>
                <a:ext cx="201803" cy="54468"/>
                <a:chOff x="6653816" y="2169620"/>
                <a:chExt cx="314845" cy="44420"/>
              </a:xfrm>
            </p:grpSpPr>
            <p:sp>
              <p:nvSpPr>
                <p:cNvPr id="33" name="Freeform 47"/>
                <p:cNvSpPr>
                  <a:spLocks/>
                </p:cNvSpPr>
                <p:nvPr/>
              </p:nvSpPr>
              <p:spPr bwMode="auto">
                <a:xfrm>
                  <a:off x="6653816" y="2169620"/>
                  <a:ext cx="314845" cy="41377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129" y="17"/>
                    </a:cxn>
                    <a:cxn ang="0">
                      <a:pos x="284" y="2"/>
                    </a:cxn>
                    <a:cxn ang="0">
                      <a:pos x="387" y="0"/>
                    </a:cxn>
                    <a:cxn ang="0">
                      <a:pos x="387" y="68"/>
                    </a:cxn>
                    <a:cxn ang="0">
                      <a:pos x="370" y="68"/>
                    </a:cxn>
                    <a:cxn ang="0">
                      <a:pos x="376" y="12"/>
                    </a:cxn>
                    <a:cxn ang="0">
                      <a:pos x="212" y="21"/>
                    </a:cxn>
                    <a:cxn ang="0">
                      <a:pos x="109" y="26"/>
                    </a:cxn>
                    <a:cxn ang="0">
                      <a:pos x="0" y="33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387" h="68">
                      <a:moveTo>
                        <a:pt x="4" y="19"/>
                      </a:moveTo>
                      <a:lnTo>
                        <a:pt x="129" y="17"/>
                      </a:lnTo>
                      <a:lnTo>
                        <a:pt x="284" y="2"/>
                      </a:lnTo>
                      <a:lnTo>
                        <a:pt x="387" y="0"/>
                      </a:lnTo>
                      <a:lnTo>
                        <a:pt x="387" y="68"/>
                      </a:lnTo>
                      <a:lnTo>
                        <a:pt x="370" y="68"/>
                      </a:lnTo>
                      <a:lnTo>
                        <a:pt x="376" y="12"/>
                      </a:lnTo>
                      <a:lnTo>
                        <a:pt x="212" y="21"/>
                      </a:lnTo>
                      <a:lnTo>
                        <a:pt x="109" y="26"/>
                      </a:lnTo>
                      <a:lnTo>
                        <a:pt x="0" y="33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" name="Freeform 48"/>
                <p:cNvSpPr>
                  <a:spLocks/>
                </p:cNvSpPr>
                <p:nvPr/>
              </p:nvSpPr>
              <p:spPr bwMode="auto">
                <a:xfrm>
                  <a:off x="6653816" y="2181790"/>
                  <a:ext cx="311591" cy="32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3"/>
                    </a:cxn>
                    <a:cxn ang="0">
                      <a:pos x="182" y="48"/>
                    </a:cxn>
                    <a:cxn ang="0">
                      <a:pos x="302" y="39"/>
                    </a:cxn>
                    <a:cxn ang="0">
                      <a:pos x="383" y="45"/>
                    </a:cxn>
                    <a:cxn ang="0">
                      <a:pos x="381" y="33"/>
                    </a:cxn>
                    <a:cxn ang="0">
                      <a:pos x="315" y="33"/>
                    </a:cxn>
                    <a:cxn ang="0">
                      <a:pos x="263" y="33"/>
                    </a:cxn>
                    <a:cxn ang="0">
                      <a:pos x="178" y="41"/>
                    </a:cxn>
                    <a:cxn ang="0">
                      <a:pos x="70" y="41"/>
                    </a:cxn>
                    <a:cxn ang="0">
                      <a:pos x="11" y="43"/>
                    </a:cxn>
                    <a:cxn ang="0">
                      <a:pos x="13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3" h="53">
                      <a:moveTo>
                        <a:pt x="0" y="0"/>
                      </a:moveTo>
                      <a:lnTo>
                        <a:pt x="2" y="53"/>
                      </a:lnTo>
                      <a:lnTo>
                        <a:pt x="182" y="48"/>
                      </a:lnTo>
                      <a:lnTo>
                        <a:pt x="302" y="39"/>
                      </a:lnTo>
                      <a:lnTo>
                        <a:pt x="383" y="45"/>
                      </a:lnTo>
                      <a:lnTo>
                        <a:pt x="381" y="33"/>
                      </a:lnTo>
                      <a:lnTo>
                        <a:pt x="315" y="33"/>
                      </a:lnTo>
                      <a:lnTo>
                        <a:pt x="263" y="33"/>
                      </a:lnTo>
                      <a:lnTo>
                        <a:pt x="178" y="41"/>
                      </a:lnTo>
                      <a:lnTo>
                        <a:pt x="70" y="41"/>
                      </a:lnTo>
                      <a:lnTo>
                        <a:pt x="11" y="43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1" name="Gruppe 294"/>
              <p:cNvGrpSpPr/>
              <p:nvPr/>
            </p:nvGrpSpPr>
            <p:grpSpPr>
              <a:xfrm>
                <a:off x="7019133" y="2335738"/>
                <a:ext cx="196066" cy="44419"/>
                <a:chOff x="6890559" y="2335738"/>
                <a:chExt cx="196066" cy="44419"/>
              </a:xfrm>
            </p:grpSpPr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6890559" y="2335738"/>
                  <a:ext cx="196066" cy="41377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80" y="17"/>
                    </a:cxn>
                    <a:cxn ang="0">
                      <a:pos x="177" y="2"/>
                    </a:cxn>
                    <a:cxn ang="0">
                      <a:pos x="241" y="0"/>
                    </a:cxn>
                    <a:cxn ang="0">
                      <a:pos x="241" y="68"/>
                    </a:cxn>
                    <a:cxn ang="0">
                      <a:pos x="230" y="68"/>
                    </a:cxn>
                    <a:cxn ang="0">
                      <a:pos x="234" y="12"/>
                    </a:cxn>
                    <a:cxn ang="0">
                      <a:pos x="132" y="21"/>
                    </a:cxn>
                    <a:cxn ang="0">
                      <a:pos x="68" y="26"/>
                    </a:cxn>
                    <a:cxn ang="0">
                      <a:pos x="0" y="33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241" h="68">
                      <a:moveTo>
                        <a:pt x="3" y="19"/>
                      </a:moveTo>
                      <a:lnTo>
                        <a:pt x="80" y="17"/>
                      </a:lnTo>
                      <a:lnTo>
                        <a:pt x="177" y="2"/>
                      </a:lnTo>
                      <a:lnTo>
                        <a:pt x="241" y="0"/>
                      </a:lnTo>
                      <a:lnTo>
                        <a:pt x="241" y="68"/>
                      </a:lnTo>
                      <a:lnTo>
                        <a:pt x="230" y="68"/>
                      </a:lnTo>
                      <a:lnTo>
                        <a:pt x="234" y="12"/>
                      </a:lnTo>
                      <a:lnTo>
                        <a:pt x="132" y="21"/>
                      </a:lnTo>
                      <a:lnTo>
                        <a:pt x="68" y="26"/>
                      </a:lnTo>
                      <a:lnTo>
                        <a:pt x="0" y="33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" name="Freeform 50"/>
                <p:cNvSpPr>
                  <a:spLocks/>
                </p:cNvSpPr>
                <p:nvPr/>
              </p:nvSpPr>
              <p:spPr bwMode="auto">
                <a:xfrm>
                  <a:off x="6890559" y="2347907"/>
                  <a:ext cx="193625" cy="32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3"/>
                    </a:cxn>
                    <a:cxn ang="0">
                      <a:pos x="113" y="48"/>
                    </a:cxn>
                    <a:cxn ang="0">
                      <a:pos x="188" y="39"/>
                    </a:cxn>
                    <a:cxn ang="0">
                      <a:pos x="238" y="45"/>
                    </a:cxn>
                    <a:cxn ang="0">
                      <a:pos x="237" y="33"/>
                    </a:cxn>
                    <a:cxn ang="0">
                      <a:pos x="196" y="33"/>
                    </a:cxn>
                    <a:cxn ang="0">
                      <a:pos x="163" y="33"/>
                    </a:cxn>
                    <a:cxn ang="0">
                      <a:pos x="110" y="41"/>
                    </a:cxn>
                    <a:cxn ang="0">
                      <a:pos x="44" y="41"/>
                    </a:cxn>
                    <a:cxn ang="0">
                      <a:pos x="7" y="43"/>
                    </a:cxn>
                    <a:cxn ang="0">
                      <a:pos x="8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8" h="53">
                      <a:moveTo>
                        <a:pt x="0" y="0"/>
                      </a:moveTo>
                      <a:lnTo>
                        <a:pt x="2" y="53"/>
                      </a:lnTo>
                      <a:lnTo>
                        <a:pt x="113" y="48"/>
                      </a:lnTo>
                      <a:lnTo>
                        <a:pt x="188" y="39"/>
                      </a:lnTo>
                      <a:lnTo>
                        <a:pt x="238" y="45"/>
                      </a:lnTo>
                      <a:lnTo>
                        <a:pt x="237" y="33"/>
                      </a:lnTo>
                      <a:lnTo>
                        <a:pt x="196" y="33"/>
                      </a:lnTo>
                      <a:lnTo>
                        <a:pt x="163" y="33"/>
                      </a:lnTo>
                      <a:lnTo>
                        <a:pt x="110" y="41"/>
                      </a:lnTo>
                      <a:lnTo>
                        <a:pt x="44" y="41"/>
                      </a:lnTo>
                      <a:lnTo>
                        <a:pt x="7" y="43"/>
                      </a:lnTo>
                      <a:lnTo>
                        <a:pt x="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2" name="Gruppe 293"/>
              <p:cNvGrpSpPr/>
              <p:nvPr/>
            </p:nvGrpSpPr>
            <p:grpSpPr>
              <a:xfrm>
                <a:off x="6732731" y="2262719"/>
                <a:ext cx="196708" cy="61381"/>
                <a:chOff x="6732730" y="2262719"/>
                <a:chExt cx="282303" cy="43811"/>
              </a:xfrm>
            </p:grpSpPr>
            <p:sp>
              <p:nvSpPr>
                <p:cNvPr id="29" name="Freeform 51"/>
                <p:cNvSpPr>
                  <a:spLocks/>
                </p:cNvSpPr>
                <p:nvPr/>
              </p:nvSpPr>
              <p:spPr bwMode="auto">
                <a:xfrm>
                  <a:off x="6732730" y="2262719"/>
                  <a:ext cx="282303" cy="41377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115" y="17"/>
                    </a:cxn>
                    <a:cxn ang="0">
                      <a:pos x="254" y="2"/>
                    </a:cxn>
                    <a:cxn ang="0">
                      <a:pos x="347" y="0"/>
                    </a:cxn>
                    <a:cxn ang="0">
                      <a:pos x="347" y="68"/>
                    </a:cxn>
                    <a:cxn ang="0">
                      <a:pos x="331" y="68"/>
                    </a:cxn>
                    <a:cxn ang="0">
                      <a:pos x="337" y="12"/>
                    </a:cxn>
                    <a:cxn ang="0">
                      <a:pos x="190" y="21"/>
                    </a:cxn>
                    <a:cxn ang="0">
                      <a:pos x="98" y="26"/>
                    </a:cxn>
                    <a:cxn ang="0">
                      <a:pos x="0" y="33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347" h="68">
                      <a:moveTo>
                        <a:pt x="3" y="19"/>
                      </a:moveTo>
                      <a:lnTo>
                        <a:pt x="115" y="17"/>
                      </a:lnTo>
                      <a:lnTo>
                        <a:pt x="254" y="2"/>
                      </a:lnTo>
                      <a:lnTo>
                        <a:pt x="347" y="0"/>
                      </a:lnTo>
                      <a:lnTo>
                        <a:pt x="347" y="68"/>
                      </a:lnTo>
                      <a:lnTo>
                        <a:pt x="331" y="68"/>
                      </a:lnTo>
                      <a:lnTo>
                        <a:pt x="337" y="12"/>
                      </a:lnTo>
                      <a:lnTo>
                        <a:pt x="190" y="21"/>
                      </a:lnTo>
                      <a:lnTo>
                        <a:pt x="98" y="26"/>
                      </a:lnTo>
                      <a:lnTo>
                        <a:pt x="0" y="33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0" name="Freeform 52"/>
                <p:cNvSpPr>
                  <a:spLocks/>
                </p:cNvSpPr>
                <p:nvPr/>
              </p:nvSpPr>
              <p:spPr bwMode="auto">
                <a:xfrm>
                  <a:off x="6732730" y="2274280"/>
                  <a:ext cx="278235" cy="32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3"/>
                    </a:cxn>
                    <a:cxn ang="0">
                      <a:pos x="162" y="49"/>
                    </a:cxn>
                    <a:cxn ang="0">
                      <a:pos x="270" y="39"/>
                    </a:cxn>
                    <a:cxn ang="0">
                      <a:pos x="342" y="46"/>
                    </a:cxn>
                    <a:cxn ang="0">
                      <a:pos x="340" y="34"/>
                    </a:cxn>
                    <a:cxn ang="0">
                      <a:pos x="281" y="34"/>
                    </a:cxn>
                    <a:cxn ang="0">
                      <a:pos x="235" y="34"/>
                    </a:cxn>
                    <a:cxn ang="0">
                      <a:pos x="158" y="41"/>
                    </a:cxn>
                    <a:cxn ang="0">
                      <a:pos x="62" y="41"/>
                    </a:cxn>
                    <a:cxn ang="0">
                      <a:pos x="9" y="43"/>
                    </a:cxn>
                    <a:cxn ang="0">
                      <a:pos x="12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2" h="53">
                      <a:moveTo>
                        <a:pt x="0" y="0"/>
                      </a:moveTo>
                      <a:lnTo>
                        <a:pt x="2" y="53"/>
                      </a:lnTo>
                      <a:lnTo>
                        <a:pt x="162" y="49"/>
                      </a:lnTo>
                      <a:lnTo>
                        <a:pt x="270" y="39"/>
                      </a:lnTo>
                      <a:lnTo>
                        <a:pt x="342" y="46"/>
                      </a:lnTo>
                      <a:lnTo>
                        <a:pt x="340" y="34"/>
                      </a:lnTo>
                      <a:lnTo>
                        <a:pt x="281" y="34"/>
                      </a:lnTo>
                      <a:lnTo>
                        <a:pt x="235" y="34"/>
                      </a:lnTo>
                      <a:lnTo>
                        <a:pt x="158" y="41"/>
                      </a:lnTo>
                      <a:lnTo>
                        <a:pt x="62" y="41"/>
                      </a:lnTo>
                      <a:lnTo>
                        <a:pt x="9" y="43"/>
                      </a:lnTo>
                      <a:lnTo>
                        <a:pt x="1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3" name="Gruppe 291"/>
              <p:cNvGrpSpPr/>
              <p:nvPr/>
            </p:nvGrpSpPr>
            <p:grpSpPr>
              <a:xfrm>
                <a:off x="6723380" y="2091468"/>
                <a:ext cx="239999" cy="43811"/>
                <a:chOff x="6642426" y="2079563"/>
                <a:chExt cx="239999" cy="43811"/>
              </a:xfrm>
            </p:grpSpPr>
            <p:sp>
              <p:nvSpPr>
                <p:cNvPr id="27" name="Freeform 53"/>
                <p:cNvSpPr>
                  <a:spLocks/>
                </p:cNvSpPr>
                <p:nvPr/>
              </p:nvSpPr>
              <p:spPr bwMode="auto">
                <a:xfrm>
                  <a:off x="6642426" y="2079563"/>
                  <a:ext cx="239184" cy="43811"/>
                </a:xfrm>
                <a:custGeom>
                  <a:avLst/>
                  <a:gdLst/>
                  <a:ahLst/>
                  <a:cxnLst>
                    <a:cxn ang="0">
                      <a:pos x="289" y="1"/>
                    </a:cxn>
                    <a:cxn ang="0">
                      <a:pos x="196" y="6"/>
                    </a:cxn>
                    <a:cxn ang="0">
                      <a:pos x="78" y="0"/>
                    </a:cxn>
                    <a:cxn ang="0">
                      <a:pos x="0" y="4"/>
                    </a:cxn>
                    <a:cxn ang="0">
                      <a:pos x="5" y="72"/>
                    </a:cxn>
                    <a:cxn ang="0">
                      <a:pos x="18" y="71"/>
                    </a:cxn>
                    <a:cxn ang="0">
                      <a:pos x="9" y="15"/>
                    </a:cxn>
                    <a:cxn ang="0">
                      <a:pos x="133" y="15"/>
                    </a:cxn>
                    <a:cxn ang="0">
                      <a:pos x="211" y="15"/>
                    </a:cxn>
                    <a:cxn ang="0">
                      <a:pos x="294" y="15"/>
                    </a:cxn>
                    <a:cxn ang="0">
                      <a:pos x="289" y="1"/>
                    </a:cxn>
                  </a:cxnLst>
                  <a:rect l="0" t="0" r="r" b="b"/>
                  <a:pathLst>
                    <a:path w="294" h="72">
                      <a:moveTo>
                        <a:pt x="289" y="1"/>
                      </a:moveTo>
                      <a:lnTo>
                        <a:pt x="196" y="6"/>
                      </a:lnTo>
                      <a:lnTo>
                        <a:pt x="78" y="0"/>
                      </a:lnTo>
                      <a:lnTo>
                        <a:pt x="0" y="4"/>
                      </a:lnTo>
                      <a:lnTo>
                        <a:pt x="5" y="72"/>
                      </a:lnTo>
                      <a:lnTo>
                        <a:pt x="18" y="71"/>
                      </a:lnTo>
                      <a:lnTo>
                        <a:pt x="9" y="15"/>
                      </a:lnTo>
                      <a:lnTo>
                        <a:pt x="133" y="15"/>
                      </a:lnTo>
                      <a:lnTo>
                        <a:pt x="211" y="15"/>
                      </a:lnTo>
                      <a:lnTo>
                        <a:pt x="294" y="15"/>
                      </a:lnTo>
                      <a:lnTo>
                        <a:pt x="28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" name="Freeform 54"/>
                <p:cNvSpPr>
                  <a:spLocks/>
                </p:cNvSpPr>
                <p:nvPr/>
              </p:nvSpPr>
              <p:spPr bwMode="auto">
                <a:xfrm>
                  <a:off x="6648935" y="2081388"/>
                  <a:ext cx="233490" cy="40160"/>
                </a:xfrm>
                <a:custGeom>
                  <a:avLst/>
                  <a:gdLst/>
                  <a:ahLst/>
                  <a:cxnLst>
                    <a:cxn ang="0">
                      <a:pos x="285" y="0"/>
                    </a:cxn>
                    <a:cxn ang="0">
                      <a:pos x="287" y="51"/>
                    </a:cxn>
                    <a:cxn ang="0">
                      <a:pos x="151" y="57"/>
                    </a:cxn>
                    <a:cxn ang="0">
                      <a:pos x="60" y="54"/>
                    </a:cxn>
                    <a:cxn ang="0">
                      <a:pos x="0" y="66"/>
                    </a:cxn>
                    <a:cxn ang="0">
                      <a:pos x="1" y="54"/>
                    </a:cxn>
                    <a:cxn ang="0">
                      <a:pos x="50" y="51"/>
                    </a:cxn>
                    <a:cxn ang="0">
                      <a:pos x="89" y="48"/>
                    </a:cxn>
                    <a:cxn ang="0">
                      <a:pos x="154" y="50"/>
                    </a:cxn>
                    <a:cxn ang="0">
                      <a:pos x="234" y="44"/>
                    </a:cxn>
                    <a:cxn ang="0">
                      <a:pos x="279" y="43"/>
                    </a:cxn>
                    <a:cxn ang="0">
                      <a:pos x="275" y="5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287" h="66">
                      <a:moveTo>
                        <a:pt x="285" y="0"/>
                      </a:moveTo>
                      <a:lnTo>
                        <a:pt x="287" y="51"/>
                      </a:lnTo>
                      <a:lnTo>
                        <a:pt x="151" y="57"/>
                      </a:lnTo>
                      <a:lnTo>
                        <a:pt x="60" y="54"/>
                      </a:lnTo>
                      <a:lnTo>
                        <a:pt x="0" y="66"/>
                      </a:lnTo>
                      <a:lnTo>
                        <a:pt x="1" y="54"/>
                      </a:lnTo>
                      <a:lnTo>
                        <a:pt x="50" y="51"/>
                      </a:lnTo>
                      <a:lnTo>
                        <a:pt x="89" y="48"/>
                      </a:lnTo>
                      <a:lnTo>
                        <a:pt x="154" y="50"/>
                      </a:lnTo>
                      <a:lnTo>
                        <a:pt x="234" y="44"/>
                      </a:lnTo>
                      <a:lnTo>
                        <a:pt x="279" y="43"/>
                      </a:lnTo>
                      <a:lnTo>
                        <a:pt x="275" y="5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4" name="Gruppe 290"/>
              <p:cNvGrpSpPr/>
              <p:nvPr/>
            </p:nvGrpSpPr>
            <p:grpSpPr>
              <a:xfrm>
                <a:off x="6759578" y="1995591"/>
                <a:ext cx="291303" cy="76097"/>
                <a:chOff x="6759578" y="1995591"/>
                <a:chExt cx="466166" cy="43811"/>
              </a:xfrm>
            </p:grpSpPr>
            <p:sp>
              <p:nvSpPr>
                <p:cNvPr id="25" name="Freeform 55"/>
                <p:cNvSpPr>
                  <a:spLocks/>
                </p:cNvSpPr>
                <p:nvPr/>
              </p:nvSpPr>
              <p:spPr bwMode="auto">
                <a:xfrm>
                  <a:off x="6759578" y="1995591"/>
                  <a:ext cx="466166" cy="43811"/>
                </a:xfrm>
                <a:custGeom>
                  <a:avLst/>
                  <a:gdLst/>
                  <a:ahLst/>
                  <a:cxnLst>
                    <a:cxn ang="0">
                      <a:pos x="565" y="2"/>
                    </a:cxn>
                    <a:cxn ang="0">
                      <a:pos x="381" y="6"/>
                    </a:cxn>
                    <a:cxn ang="0">
                      <a:pos x="152" y="0"/>
                    </a:cxn>
                    <a:cxn ang="0">
                      <a:pos x="0" y="4"/>
                    </a:cxn>
                    <a:cxn ang="0">
                      <a:pos x="2" y="72"/>
                    </a:cxn>
                    <a:cxn ang="0">
                      <a:pos x="28" y="71"/>
                    </a:cxn>
                    <a:cxn ang="0">
                      <a:pos x="16" y="15"/>
                    </a:cxn>
                    <a:cxn ang="0">
                      <a:pos x="259" y="15"/>
                    </a:cxn>
                    <a:cxn ang="0">
                      <a:pos x="411" y="15"/>
                    </a:cxn>
                    <a:cxn ang="0">
                      <a:pos x="573" y="15"/>
                    </a:cxn>
                    <a:cxn ang="0">
                      <a:pos x="565" y="2"/>
                    </a:cxn>
                  </a:cxnLst>
                  <a:rect l="0" t="0" r="r" b="b"/>
                  <a:pathLst>
                    <a:path w="573" h="72">
                      <a:moveTo>
                        <a:pt x="565" y="2"/>
                      </a:moveTo>
                      <a:lnTo>
                        <a:pt x="381" y="6"/>
                      </a:lnTo>
                      <a:lnTo>
                        <a:pt x="152" y="0"/>
                      </a:lnTo>
                      <a:lnTo>
                        <a:pt x="0" y="4"/>
                      </a:lnTo>
                      <a:lnTo>
                        <a:pt x="2" y="72"/>
                      </a:lnTo>
                      <a:lnTo>
                        <a:pt x="28" y="71"/>
                      </a:lnTo>
                      <a:lnTo>
                        <a:pt x="16" y="15"/>
                      </a:lnTo>
                      <a:lnTo>
                        <a:pt x="259" y="15"/>
                      </a:lnTo>
                      <a:lnTo>
                        <a:pt x="411" y="15"/>
                      </a:lnTo>
                      <a:lnTo>
                        <a:pt x="573" y="15"/>
                      </a:lnTo>
                      <a:lnTo>
                        <a:pt x="56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6" name="Freeform 56"/>
                <p:cNvSpPr>
                  <a:spLocks/>
                </p:cNvSpPr>
                <p:nvPr/>
              </p:nvSpPr>
              <p:spPr bwMode="auto">
                <a:xfrm>
                  <a:off x="6766086" y="1997417"/>
                  <a:ext cx="458843" cy="40160"/>
                </a:xfrm>
                <a:custGeom>
                  <a:avLst/>
                  <a:gdLst/>
                  <a:ahLst/>
                  <a:cxnLst>
                    <a:cxn ang="0">
                      <a:pos x="564" y="0"/>
                    </a:cxn>
                    <a:cxn ang="0">
                      <a:pos x="563" y="52"/>
                    </a:cxn>
                    <a:cxn ang="0">
                      <a:pos x="297" y="57"/>
                    </a:cxn>
                    <a:cxn ang="0">
                      <a:pos x="119" y="55"/>
                    </a:cxn>
                    <a:cxn ang="0">
                      <a:pos x="0" y="66"/>
                    </a:cxn>
                    <a:cxn ang="0">
                      <a:pos x="3" y="54"/>
                    </a:cxn>
                    <a:cxn ang="0">
                      <a:pos x="101" y="51"/>
                    </a:cxn>
                    <a:cxn ang="0">
                      <a:pos x="178" y="48"/>
                    </a:cxn>
                    <a:cxn ang="0">
                      <a:pos x="304" y="51"/>
                    </a:cxn>
                    <a:cxn ang="0">
                      <a:pos x="462" y="45"/>
                    </a:cxn>
                    <a:cxn ang="0">
                      <a:pos x="550" y="44"/>
                    </a:cxn>
                    <a:cxn ang="0">
                      <a:pos x="545" y="6"/>
                    </a:cxn>
                    <a:cxn ang="0">
                      <a:pos x="564" y="0"/>
                    </a:cxn>
                  </a:cxnLst>
                  <a:rect l="0" t="0" r="r" b="b"/>
                  <a:pathLst>
                    <a:path w="564" h="66">
                      <a:moveTo>
                        <a:pt x="564" y="0"/>
                      </a:moveTo>
                      <a:lnTo>
                        <a:pt x="563" y="52"/>
                      </a:lnTo>
                      <a:lnTo>
                        <a:pt x="297" y="57"/>
                      </a:lnTo>
                      <a:lnTo>
                        <a:pt x="119" y="55"/>
                      </a:lnTo>
                      <a:lnTo>
                        <a:pt x="0" y="66"/>
                      </a:lnTo>
                      <a:lnTo>
                        <a:pt x="3" y="54"/>
                      </a:lnTo>
                      <a:lnTo>
                        <a:pt x="101" y="51"/>
                      </a:lnTo>
                      <a:lnTo>
                        <a:pt x="178" y="48"/>
                      </a:lnTo>
                      <a:lnTo>
                        <a:pt x="304" y="51"/>
                      </a:lnTo>
                      <a:lnTo>
                        <a:pt x="462" y="45"/>
                      </a:lnTo>
                      <a:lnTo>
                        <a:pt x="550" y="44"/>
                      </a:lnTo>
                      <a:lnTo>
                        <a:pt x="545" y="6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8" name="Gruppe 268"/>
            <p:cNvGrpSpPr/>
            <p:nvPr/>
          </p:nvGrpSpPr>
          <p:grpSpPr>
            <a:xfrm>
              <a:off x="8978691" y="4411884"/>
              <a:ext cx="525463" cy="1219200"/>
              <a:chOff x="8688388" y="841375"/>
              <a:chExt cx="525463" cy="1219200"/>
            </a:xfrm>
            <a:solidFill>
              <a:srgbClr val="0000FF"/>
            </a:solidFill>
          </p:grpSpPr>
          <p:sp>
            <p:nvSpPr>
              <p:cNvPr id="9" name="Freeform 35"/>
              <p:cNvSpPr>
                <a:spLocks/>
              </p:cNvSpPr>
              <p:nvPr/>
            </p:nvSpPr>
            <p:spPr bwMode="auto">
              <a:xfrm>
                <a:off x="8807451" y="841375"/>
                <a:ext cx="311150" cy="242888"/>
              </a:xfrm>
              <a:custGeom>
                <a:avLst/>
                <a:gdLst/>
                <a:ahLst/>
                <a:cxnLst>
                  <a:cxn ang="0">
                    <a:pos x="64" y="63"/>
                  </a:cxn>
                  <a:cxn ang="0">
                    <a:pos x="74" y="43"/>
                  </a:cxn>
                  <a:cxn ang="0">
                    <a:pos x="87" y="26"/>
                  </a:cxn>
                  <a:cxn ang="0">
                    <a:pos x="103" y="15"/>
                  </a:cxn>
                  <a:cxn ang="0">
                    <a:pos x="121" y="5"/>
                  </a:cxn>
                  <a:cxn ang="0">
                    <a:pos x="137" y="0"/>
                  </a:cxn>
                  <a:cxn ang="0">
                    <a:pos x="155" y="0"/>
                  </a:cxn>
                  <a:cxn ang="0">
                    <a:pos x="176" y="6"/>
                  </a:cxn>
                  <a:cxn ang="0">
                    <a:pos x="188" y="16"/>
                  </a:cxn>
                  <a:cxn ang="0">
                    <a:pos x="193" y="27"/>
                  </a:cxn>
                  <a:cxn ang="0">
                    <a:pos x="196" y="41"/>
                  </a:cxn>
                  <a:cxn ang="0">
                    <a:pos x="196" y="57"/>
                  </a:cxn>
                  <a:cxn ang="0">
                    <a:pos x="191" y="75"/>
                  </a:cxn>
                  <a:cxn ang="0">
                    <a:pos x="182" y="93"/>
                  </a:cxn>
                  <a:cxn ang="0">
                    <a:pos x="173" y="108"/>
                  </a:cxn>
                  <a:cxn ang="0">
                    <a:pos x="161" y="121"/>
                  </a:cxn>
                  <a:cxn ang="0">
                    <a:pos x="149" y="130"/>
                  </a:cxn>
                  <a:cxn ang="0">
                    <a:pos x="135" y="140"/>
                  </a:cxn>
                  <a:cxn ang="0">
                    <a:pos x="120" y="148"/>
                  </a:cxn>
                  <a:cxn ang="0">
                    <a:pos x="107" y="153"/>
                  </a:cxn>
                  <a:cxn ang="0">
                    <a:pos x="94" y="153"/>
                  </a:cxn>
                  <a:cxn ang="0">
                    <a:pos x="82" y="150"/>
                  </a:cxn>
                  <a:cxn ang="0">
                    <a:pos x="70" y="144"/>
                  </a:cxn>
                  <a:cxn ang="0">
                    <a:pos x="63" y="137"/>
                  </a:cxn>
                  <a:cxn ang="0">
                    <a:pos x="58" y="124"/>
                  </a:cxn>
                  <a:cxn ang="0">
                    <a:pos x="56" y="113"/>
                  </a:cxn>
                  <a:cxn ang="0">
                    <a:pos x="54" y="99"/>
                  </a:cxn>
                  <a:cxn ang="0">
                    <a:pos x="58" y="85"/>
                  </a:cxn>
                  <a:cxn ang="0">
                    <a:pos x="38" y="90"/>
                  </a:cxn>
                  <a:cxn ang="0">
                    <a:pos x="20" y="95"/>
                  </a:cxn>
                  <a:cxn ang="0">
                    <a:pos x="7" y="96"/>
                  </a:cxn>
                  <a:cxn ang="0">
                    <a:pos x="2" y="93"/>
                  </a:cxn>
                  <a:cxn ang="0">
                    <a:pos x="0" y="81"/>
                  </a:cxn>
                  <a:cxn ang="0">
                    <a:pos x="5" y="75"/>
                  </a:cxn>
                  <a:cxn ang="0">
                    <a:pos x="20" y="70"/>
                  </a:cxn>
                  <a:cxn ang="0">
                    <a:pos x="37" y="71"/>
                  </a:cxn>
                  <a:cxn ang="0">
                    <a:pos x="54" y="69"/>
                  </a:cxn>
                  <a:cxn ang="0">
                    <a:pos x="64" y="63"/>
                  </a:cxn>
                </a:cxnLst>
                <a:rect l="0" t="0" r="r" b="b"/>
                <a:pathLst>
                  <a:path w="196" h="153">
                    <a:moveTo>
                      <a:pt x="64" y="63"/>
                    </a:moveTo>
                    <a:lnTo>
                      <a:pt x="74" y="43"/>
                    </a:lnTo>
                    <a:lnTo>
                      <a:pt x="87" y="26"/>
                    </a:lnTo>
                    <a:lnTo>
                      <a:pt x="103" y="15"/>
                    </a:lnTo>
                    <a:lnTo>
                      <a:pt x="121" y="5"/>
                    </a:lnTo>
                    <a:lnTo>
                      <a:pt x="137" y="0"/>
                    </a:lnTo>
                    <a:lnTo>
                      <a:pt x="155" y="0"/>
                    </a:lnTo>
                    <a:lnTo>
                      <a:pt x="176" y="6"/>
                    </a:lnTo>
                    <a:lnTo>
                      <a:pt x="188" y="16"/>
                    </a:lnTo>
                    <a:lnTo>
                      <a:pt x="193" y="27"/>
                    </a:lnTo>
                    <a:lnTo>
                      <a:pt x="196" y="41"/>
                    </a:lnTo>
                    <a:lnTo>
                      <a:pt x="196" y="57"/>
                    </a:lnTo>
                    <a:lnTo>
                      <a:pt x="191" y="75"/>
                    </a:lnTo>
                    <a:lnTo>
                      <a:pt x="182" y="93"/>
                    </a:lnTo>
                    <a:lnTo>
                      <a:pt x="173" y="108"/>
                    </a:lnTo>
                    <a:lnTo>
                      <a:pt x="161" y="121"/>
                    </a:lnTo>
                    <a:lnTo>
                      <a:pt x="149" y="130"/>
                    </a:lnTo>
                    <a:lnTo>
                      <a:pt x="135" y="140"/>
                    </a:lnTo>
                    <a:lnTo>
                      <a:pt x="120" y="148"/>
                    </a:lnTo>
                    <a:lnTo>
                      <a:pt x="107" y="153"/>
                    </a:lnTo>
                    <a:lnTo>
                      <a:pt x="94" y="153"/>
                    </a:lnTo>
                    <a:lnTo>
                      <a:pt x="82" y="150"/>
                    </a:lnTo>
                    <a:lnTo>
                      <a:pt x="70" y="144"/>
                    </a:lnTo>
                    <a:lnTo>
                      <a:pt x="63" y="137"/>
                    </a:lnTo>
                    <a:lnTo>
                      <a:pt x="58" y="124"/>
                    </a:lnTo>
                    <a:lnTo>
                      <a:pt x="56" y="113"/>
                    </a:lnTo>
                    <a:lnTo>
                      <a:pt x="54" y="99"/>
                    </a:lnTo>
                    <a:lnTo>
                      <a:pt x="58" y="85"/>
                    </a:lnTo>
                    <a:lnTo>
                      <a:pt x="38" y="90"/>
                    </a:lnTo>
                    <a:lnTo>
                      <a:pt x="20" y="95"/>
                    </a:lnTo>
                    <a:lnTo>
                      <a:pt x="7" y="96"/>
                    </a:lnTo>
                    <a:lnTo>
                      <a:pt x="2" y="93"/>
                    </a:lnTo>
                    <a:lnTo>
                      <a:pt x="0" y="81"/>
                    </a:lnTo>
                    <a:lnTo>
                      <a:pt x="5" y="75"/>
                    </a:lnTo>
                    <a:lnTo>
                      <a:pt x="20" y="70"/>
                    </a:lnTo>
                    <a:lnTo>
                      <a:pt x="37" y="71"/>
                    </a:lnTo>
                    <a:lnTo>
                      <a:pt x="54" y="69"/>
                    </a:lnTo>
                    <a:lnTo>
                      <a:pt x="64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36"/>
              <p:cNvSpPr>
                <a:spLocks/>
              </p:cNvSpPr>
              <p:nvPr/>
            </p:nvSpPr>
            <p:spPr bwMode="auto">
              <a:xfrm>
                <a:off x="8837613" y="1101725"/>
                <a:ext cx="247650" cy="438150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55" y="2"/>
                  </a:cxn>
                  <a:cxn ang="0">
                    <a:pos x="70" y="0"/>
                  </a:cxn>
                  <a:cxn ang="0">
                    <a:pos x="86" y="1"/>
                  </a:cxn>
                  <a:cxn ang="0">
                    <a:pos x="103" y="5"/>
                  </a:cxn>
                  <a:cxn ang="0">
                    <a:pos x="117" y="12"/>
                  </a:cxn>
                  <a:cxn ang="0">
                    <a:pos x="126" y="22"/>
                  </a:cxn>
                  <a:cxn ang="0">
                    <a:pos x="130" y="37"/>
                  </a:cxn>
                  <a:cxn ang="0">
                    <a:pos x="130" y="52"/>
                  </a:cxn>
                  <a:cxn ang="0">
                    <a:pos x="126" y="71"/>
                  </a:cxn>
                  <a:cxn ang="0">
                    <a:pos x="118" y="88"/>
                  </a:cxn>
                  <a:cxn ang="0">
                    <a:pos x="115" y="102"/>
                  </a:cxn>
                  <a:cxn ang="0">
                    <a:pos x="112" y="115"/>
                  </a:cxn>
                  <a:cxn ang="0">
                    <a:pos x="109" y="135"/>
                  </a:cxn>
                  <a:cxn ang="0">
                    <a:pos x="112" y="154"/>
                  </a:cxn>
                  <a:cxn ang="0">
                    <a:pos x="119" y="163"/>
                  </a:cxn>
                  <a:cxn ang="0">
                    <a:pos x="130" y="171"/>
                  </a:cxn>
                  <a:cxn ang="0">
                    <a:pos x="146" y="184"/>
                  </a:cxn>
                  <a:cxn ang="0">
                    <a:pos x="153" y="197"/>
                  </a:cxn>
                  <a:cxn ang="0">
                    <a:pos x="156" y="212"/>
                  </a:cxn>
                  <a:cxn ang="0">
                    <a:pos x="156" y="230"/>
                  </a:cxn>
                  <a:cxn ang="0">
                    <a:pos x="151" y="246"/>
                  </a:cxn>
                  <a:cxn ang="0">
                    <a:pos x="142" y="259"/>
                  </a:cxn>
                  <a:cxn ang="0">
                    <a:pos x="127" y="270"/>
                  </a:cxn>
                  <a:cxn ang="0">
                    <a:pos x="106" y="274"/>
                  </a:cxn>
                  <a:cxn ang="0">
                    <a:pos x="92" y="276"/>
                  </a:cxn>
                  <a:cxn ang="0">
                    <a:pos x="79" y="274"/>
                  </a:cxn>
                  <a:cxn ang="0">
                    <a:pos x="58" y="268"/>
                  </a:cxn>
                  <a:cxn ang="0">
                    <a:pos x="42" y="261"/>
                  </a:cxn>
                  <a:cxn ang="0">
                    <a:pos x="30" y="245"/>
                  </a:cxn>
                  <a:cxn ang="0">
                    <a:pos x="21" y="230"/>
                  </a:cxn>
                  <a:cxn ang="0">
                    <a:pos x="12" y="213"/>
                  </a:cxn>
                  <a:cxn ang="0">
                    <a:pos x="6" y="189"/>
                  </a:cxn>
                  <a:cxn ang="0">
                    <a:pos x="0" y="160"/>
                  </a:cxn>
                  <a:cxn ang="0">
                    <a:pos x="3" y="127"/>
                  </a:cxn>
                  <a:cxn ang="0">
                    <a:pos x="5" y="97"/>
                  </a:cxn>
                  <a:cxn ang="0">
                    <a:pos x="9" y="70"/>
                  </a:cxn>
                  <a:cxn ang="0">
                    <a:pos x="19" y="46"/>
                  </a:cxn>
                  <a:cxn ang="0">
                    <a:pos x="30" y="28"/>
                  </a:cxn>
                  <a:cxn ang="0">
                    <a:pos x="36" y="17"/>
                  </a:cxn>
                  <a:cxn ang="0">
                    <a:pos x="45" y="7"/>
                  </a:cxn>
                </a:cxnLst>
                <a:rect l="0" t="0" r="r" b="b"/>
                <a:pathLst>
                  <a:path w="156" h="276">
                    <a:moveTo>
                      <a:pt x="45" y="7"/>
                    </a:moveTo>
                    <a:lnTo>
                      <a:pt x="55" y="2"/>
                    </a:lnTo>
                    <a:lnTo>
                      <a:pt x="70" y="0"/>
                    </a:lnTo>
                    <a:lnTo>
                      <a:pt x="86" y="1"/>
                    </a:lnTo>
                    <a:lnTo>
                      <a:pt x="103" y="5"/>
                    </a:lnTo>
                    <a:lnTo>
                      <a:pt x="117" y="12"/>
                    </a:lnTo>
                    <a:lnTo>
                      <a:pt x="126" y="22"/>
                    </a:lnTo>
                    <a:lnTo>
                      <a:pt x="130" y="37"/>
                    </a:lnTo>
                    <a:lnTo>
                      <a:pt x="130" y="52"/>
                    </a:lnTo>
                    <a:lnTo>
                      <a:pt x="126" y="71"/>
                    </a:lnTo>
                    <a:lnTo>
                      <a:pt x="118" y="88"/>
                    </a:lnTo>
                    <a:lnTo>
                      <a:pt x="115" y="102"/>
                    </a:lnTo>
                    <a:lnTo>
                      <a:pt x="112" y="115"/>
                    </a:lnTo>
                    <a:lnTo>
                      <a:pt x="109" y="135"/>
                    </a:lnTo>
                    <a:lnTo>
                      <a:pt x="112" y="154"/>
                    </a:lnTo>
                    <a:lnTo>
                      <a:pt x="119" y="163"/>
                    </a:lnTo>
                    <a:lnTo>
                      <a:pt x="130" y="171"/>
                    </a:lnTo>
                    <a:lnTo>
                      <a:pt x="146" y="184"/>
                    </a:lnTo>
                    <a:lnTo>
                      <a:pt x="153" y="197"/>
                    </a:lnTo>
                    <a:lnTo>
                      <a:pt x="156" y="212"/>
                    </a:lnTo>
                    <a:lnTo>
                      <a:pt x="156" y="230"/>
                    </a:lnTo>
                    <a:lnTo>
                      <a:pt x="151" y="246"/>
                    </a:lnTo>
                    <a:lnTo>
                      <a:pt x="142" y="259"/>
                    </a:lnTo>
                    <a:lnTo>
                      <a:pt x="127" y="270"/>
                    </a:lnTo>
                    <a:lnTo>
                      <a:pt x="106" y="274"/>
                    </a:lnTo>
                    <a:lnTo>
                      <a:pt x="92" y="276"/>
                    </a:lnTo>
                    <a:lnTo>
                      <a:pt x="79" y="274"/>
                    </a:lnTo>
                    <a:lnTo>
                      <a:pt x="58" y="268"/>
                    </a:lnTo>
                    <a:lnTo>
                      <a:pt x="42" y="261"/>
                    </a:lnTo>
                    <a:lnTo>
                      <a:pt x="30" y="245"/>
                    </a:lnTo>
                    <a:lnTo>
                      <a:pt x="21" y="230"/>
                    </a:lnTo>
                    <a:lnTo>
                      <a:pt x="12" y="213"/>
                    </a:lnTo>
                    <a:lnTo>
                      <a:pt x="6" y="189"/>
                    </a:lnTo>
                    <a:lnTo>
                      <a:pt x="0" y="160"/>
                    </a:lnTo>
                    <a:lnTo>
                      <a:pt x="3" y="127"/>
                    </a:lnTo>
                    <a:lnTo>
                      <a:pt x="5" y="97"/>
                    </a:lnTo>
                    <a:lnTo>
                      <a:pt x="9" y="70"/>
                    </a:lnTo>
                    <a:lnTo>
                      <a:pt x="19" y="46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5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8688388" y="1106488"/>
                <a:ext cx="244475" cy="471488"/>
              </a:xfrm>
              <a:custGeom>
                <a:avLst/>
                <a:gdLst/>
                <a:ahLst/>
                <a:cxnLst>
                  <a:cxn ang="0">
                    <a:pos x="112" y="19"/>
                  </a:cxn>
                  <a:cxn ang="0">
                    <a:pos x="133" y="2"/>
                  </a:cxn>
                  <a:cxn ang="0">
                    <a:pos x="148" y="0"/>
                  </a:cxn>
                  <a:cxn ang="0">
                    <a:pos x="154" y="10"/>
                  </a:cxn>
                  <a:cxn ang="0">
                    <a:pos x="149" y="40"/>
                  </a:cxn>
                  <a:cxn ang="0">
                    <a:pos x="133" y="52"/>
                  </a:cxn>
                  <a:cxn ang="0">
                    <a:pos x="114" y="57"/>
                  </a:cxn>
                  <a:cxn ang="0">
                    <a:pos x="91" y="69"/>
                  </a:cxn>
                  <a:cxn ang="0">
                    <a:pos x="61" y="92"/>
                  </a:cxn>
                  <a:cxn ang="0">
                    <a:pos x="38" y="111"/>
                  </a:cxn>
                  <a:cxn ang="0">
                    <a:pos x="26" y="129"/>
                  </a:cxn>
                  <a:cxn ang="0">
                    <a:pos x="25" y="142"/>
                  </a:cxn>
                  <a:cxn ang="0">
                    <a:pos x="27" y="150"/>
                  </a:cxn>
                  <a:cxn ang="0">
                    <a:pos x="36" y="163"/>
                  </a:cxn>
                  <a:cxn ang="0">
                    <a:pos x="58" y="169"/>
                  </a:cxn>
                  <a:cxn ang="0">
                    <a:pos x="91" y="175"/>
                  </a:cxn>
                  <a:cxn ang="0">
                    <a:pos x="109" y="182"/>
                  </a:cxn>
                  <a:cxn ang="0">
                    <a:pos x="120" y="193"/>
                  </a:cxn>
                  <a:cxn ang="0">
                    <a:pos x="115" y="205"/>
                  </a:cxn>
                  <a:cxn ang="0">
                    <a:pos x="109" y="222"/>
                  </a:cxn>
                  <a:cxn ang="0">
                    <a:pos x="87" y="241"/>
                  </a:cxn>
                  <a:cxn ang="0">
                    <a:pos x="76" y="259"/>
                  </a:cxn>
                  <a:cxn ang="0">
                    <a:pos x="70" y="277"/>
                  </a:cxn>
                  <a:cxn ang="0">
                    <a:pos x="73" y="286"/>
                  </a:cxn>
                  <a:cxn ang="0">
                    <a:pos x="70" y="296"/>
                  </a:cxn>
                  <a:cxn ang="0">
                    <a:pos x="62" y="297"/>
                  </a:cxn>
                  <a:cxn ang="0">
                    <a:pos x="52" y="292"/>
                  </a:cxn>
                  <a:cxn ang="0">
                    <a:pos x="51" y="281"/>
                  </a:cxn>
                  <a:cxn ang="0">
                    <a:pos x="53" y="261"/>
                  </a:cxn>
                  <a:cxn ang="0">
                    <a:pos x="64" y="241"/>
                  </a:cxn>
                  <a:cxn ang="0">
                    <a:pos x="82" y="222"/>
                  </a:cxn>
                  <a:cxn ang="0">
                    <a:pos x="91" y="211"/>
                  </a:cxn>
                  <a:cxn ang="0">
                    <a:pos x="93" y="201"/>
                  </a:cxn>
                  <a:cxn ang="0">
                    <a:pos x="87" y="196"/>
                  </a:cxn>
                  <a:cxn ang="0">
                    <a:pos x="64" y="190"/>
                  </a:cxn>
                  <a:cxn ang="0">
                    <a:pos x="29" y="181"/>
                  </a:cxn>
                  <a:cxn ang="0">
                    <a:pos x="11" y="170"/>
                  </a:cxn>
                  <a:cxn ang="0">
                    <a:pos x="2" y="157"/>
                  </a:cxn>
                  <a:cxn ang="0">
                    <a:pos x="0" y="144"/>
                  </a:cxn>
                  <a:cxn ang="0">
                    <a:pos x="2" y="130"/>
                  </a:cxn>
                  <a:cxn ang="0">
                    <a:pos x="8" y="112"/>
                  </a:cxn>
                  <a:cxn ang="0">
                    <a:pos x="24" y="89"/>
                  </a:cxn>
                  <a:cxn ang="0">
                    <a:pos x="45" y="69"/>
                  </a:cxn>
                  <a:cxn ang="0">
                    <a:pos x="77" y="47"/>
                  </a:cxn>
                  <a:cxn ang="0">
                    <a:pos x="97" y="32"/>
                  </a:cxn>
                  <a:cxn ang="0">
                    <a:pos x="112" y="19"/>
                  </a:cxn>
                </a:cxnLst>
                <a:rect l="0" t="0" r="r" b="b"/>
                <a:pathLst>
                  <a:path w="154" h="297">
                    <a:moveTo>
                      <a:pt x="112" y="19"/>
                    </a:moveTo>
                    <a:lnTo>
                      <a:pt x="133" y="2"/>
                    </a:lnTo>
                    <a:lnTo>
                      <a:pt x="148" y="0"/>
                    </a:lnTo>
                    <a:lnTo>
                      <a:pt x="154" y="10"/>
                    </a:lnTo>
                    <a:lnTo>
                      <a:pt x="149" y="40"/>
                    </a:lnTo>
                    <a:lnTo>
                      <a:pt x="133" y="52"/>
                    </a:lnTo>
                    <a:lnTo>
                      <a:pt x="114" y="57"/>
                    </a:lnTo>
                    <a:lnTo>
                      <a:pt x="91" y="69"/>
                    </a:lnTo>
                    <a:lnTo>
                      <a:pt x="61" y="92"/>
                    </a:lnTo>
                    <a:lnTo>
                      <a:pt x="38" y="111"/>
                    </a:lnTo>
                    <a:lnTo>
                      <a:pt x="26" y="129"/>
                    </a:lnTo>
                    <a:lnTo>
                      <a:pt x="25" y="142"/>
                    </a:lnTo>
                    <a:lnTo>
                      <a:pt x="27" y="150"/>
                    </a:lnTo>
                    <a:lnTo>
                      <a:pt x="36" y="163"/>
                    </a:lnTo>
                    <a:lnTo>
                      <a:pt x="58" y="169"/>
                    </a:lnTo>
                    <a:lnTo>
                      <a:pt x="91" y="175"/>
                    </a:lnTo>
                    <a:lnTo>
                      <a:pt x="109" y="182"/>
                    </a:lnTo>
                    <a:lnTo>
                      <a:pt x="120" y="193"/>
                    </a:lnTo>
                    <a:lnTo>
                      <a:pt x="115" y="205"/>
                    </a:lnTo>
                    <a:lnTo>
                      <a:pt x="109" y="222"/>
                    </a:lnTo>
                    <a:lnTo>
                      <a:pt x="87" y="241"/>
                    </a:lnTo>
                    <a:lnTo>
                      <a:pt x="76" y="259"/>
                    </a:lnTo>
                    <a:lnTo>
                      <a:pt x="70" y="277"/>
                    </a:lnTo>
                    <a:lnTo>
                      <a:pt x="73" y="286"/>
                    </a:lnTo>
                    <a:lnTo>
                      <a:pt x="70" y="296"/>
                    </a:lnTo>
                    <a:lnTo>
                      <a:pt x="62" y="297"/>
                    </a:lnTo>
                    <a:lnTo>
                      <a:pt x="52" y="292"/>
                    </a:lnTo>
                    <a:lnTo>
                      <a:pt x="51" y="281"/>
                    </a:lnTo>
                    <a:lnTo>
                      <a:pt x="53" y="261"/>
                    </a:lnTo>
                    <a:lnTo>
                      <a:pt x="64" y="241"/>
                    </a:lnTo>
                    <a:lnTo>
                      <a:pt x="82" y="222"/>
                    </a:lnTo>
                    <a:lnTo>
                      <a:pt x="91" y="211"/>
                    </a:lnTo>
                    <a:lnTo>
                      <a:pt x="93" y="201"/>
                    </a:lnTo>
                    <a:lnTo>
                      <a:pt x="87" y="196"/>
                    </a:lnTo>
                    <a:lnTo>
                      <a:pt x="64" y="190"/>
                    </a:lnTo>
                    <a:lnTo>
                      <a:pt x="29" y="181"/>
                    </a:lnTo>
                    <a:lnTo>
                      <a:pt x="11" y="170"/>
                    </a:lnTo>
                    <a:lnTo>
                      <a:pt x="2" y="157"/>
                    </a:lnTo>
                    <a:lnTo>
                      <a:pt x="0" y="144"/>
                    </a:lnTo>
                    <a:lnTo>
                      <a:pt x="2" y="130"/>
                    </a:lnTo>
                    <a:lnTo>
                      <a:pt x="8" y="112"/>
                    </a:lnTo>
                    <a:lnTo>
                      <a:pt x="24" y="89"/>
                    </a:lnTo>
                    <a:lnTo>
                      <a:pt x="45" y="69"/>
                    </a:lnTo>
                    <a:lnTo>
                      <a:pt x="77" y="47"/>
                    </a:lnTo>
                    <a:lnTo>
                      <a:pt x="97" y="32"/>
                    </a:lnTo>
                    <a:lnTo>
                      <a:pt x="11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8988426" y="1119188"/>
                <a:ext cx="225425" cy="3556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"/>
                  </a:cxn>
                  <a:cxn ang="0">
                    <a:pos x="43" y="9"/>
                  </a:cxn>
                  <a:cxn ang="0">
                    <a:pos x="76" y="26"/>
                  </a:cxn>
                  <a:cxn ang="0">
                    <a:pos x="101" y="44"/>
                  </a:cxn>
                  <a:cxn ang="0">
                    <a:pos x="119" y="60"/>
                  </a:cxn>
                  <a:cxn ang="0">
                    <a:pos x="133" y="78"/>
                  </a:cxn>
                  <a:cxn ang="0">
                    <a:pos x="135" y="91"/>
                  </a:cxn>
                  <a:cxn ang="0">
                    <a:pos x="132" y="104"/>
                  </a:cxn>
                  <a:cxn ang="0">
                    <a:pos x="122" y="119"/>
                  </a:cxn>
                  <a:cxn ang="0">
                    <a:pos x="97" y="139"/>
                  </a:cxn>
                  <a:cxn ang="0">
                    <a:pos x="71" y="157"/>
                  </a:cxn>
                  <a:cxn ang="0">
                    <a:pos x="66" y="164"/>
                  </a:cxn>
                  <a:cxn ang="0">
                    <a:pos x="68" y="171"/>
                  </a:cxn>
                  <a:cxn ang="0">
                    <a:pos x="76" y="173"/>
                  </a:cxn>
                  <a:cxn ang="0">
                    <a:pos x="97" y="179"/>
                  </a:cxn>
                  <a:cxn ang="0">
                    <a:pos x="124" y="194"/>
                  </a:cxn>
                  <a:cxn ang="0">
                    <a:pos x="137" y="207"/>
                  </a:cxn>
                  <a:cxn ang="0">
                    <a:pos x="142" y="215"/>
                  </a:cxn>
                  <a:cxn ang="0">
                    <a:pos x="137" y="221"/>
                  </a:cxn>
                  <a:cxn ang="0">
                    <a:pos x="123" y="224"/>
                  </a:cxn>
                  <a:cxn ang="0">
                    <a:pos x="112" y="221"/>
                  </a:cxn>
                  <a:cxn ang="0">
                    <a:pos x="103" y="211"/>
                  </a:cxn>
                  <a:cxn ang="0">
                    <a:pos x="92" y="200"/>
                  </a:cxn>
                  <a:cxn ang="0">
                    <a:pos x="76" y="191"/>
                  </a:cxn>
                  <a:cxn ang="0">
                    <a:pos x="64" y="187"/>
                  </a:cxn>
                  <a:cxn ang="0">
                    <a:pos x="46" y="182"/>
                  </a:cxn>
                  <a:cxn ang="0">
                    <a:pos x="37" y="176"/>
                  </a:cxn>
                  <a:cxn ang="0">
                    <a:pos x="32" y="169"/>
                  </a:cxn>
                  <a:cxn ang="0">
                    <a:pos x="41" y="156"/>
                  </a:cxn>
                  <a:cxn ang="0">
                    <a:pos x="61" y="143"/>
                  </a:cxn>
                  <a:cxn ang="0">
                    <a:pos x="79" y="132"/>
                  </a:cxn>
                  <a:cxn ang="0">
                    <a:pos x="101" y="117"/>
                  </a:cxn>
                  <a:cxn ang="0">
                    <a:pos x="110" y="104"/>
                  </a:cxn>
                  <a:cxn ang="0">
                    <a:pos x="110" y="95"/>
                  </a:cxn>
                  <a:cxn ang="0">
                    <a:pos x="110" y="87"/>
                  </a:cxn>
                  <a:cxn ang="0">
                    <a:pos x="105" y="77"/>
                  </a:cxn>
                  <a:cxn ang="0">
                    <a:pos x="88" y="67"/>
                  </a:cxn>
                  <a:cxn ang="0">
                    <a:pos x="68" y="58"/>
                  </a:cxn>
                  <a:cxn ang="0">
                    <a:pos x="45" y="52"/>
                  </a:cxn>
                  <a:cxn ang="0">
                    <a:pos x="29" y="45"/>
                  </a:cxn>
                  <a:cxn ang="0">
                    <a:pos x="10" y="40"/>
                  </a:cxn>
                  <a:cxn ang="0">
                    <a:pos x="5" y="25"/>
                  </a:cxn>
                  <a:cxn ang="0">
                    <a:pos x="0" y="16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142" h="224">
                    <a:moveTo>
                      <a:pt x="5" y="0"/>
                    </a:moveTo>
                    <a:lnTo>
                      <a:pt x="21" y="1"/>
                    </a:lnTo>
                    <a:lnTo>
                      <a:pt x="43" y="9"/>
                    </a:lnTo>
                    <a:lnTo>
                      <a:pt x="76" y="26"/>
                    </a:lnTo>
                    <a:lnTo>
                      <a:pt x="101" y="44"/>
                    </a:lnTo>
                    <a:lnTo>
                      <a:pt x="119" y="60"/>
                    </a:lnTo>
                    <a:lnTo>
                      <a:pt x="133" y="78"/>
                    </a:lnTo>
                    <a:lnTo>
                      <a:pt x="135" y="91"/>
                    </a:lnTo>
                    <a:lnTo>
                      <a:pt x="132" y="104"/>
                    </a:lnTo>
                    <a:lnTo>
                      <a:pt x="122" y="119"/>
                    </a:lnTo>
                    <a:lnTo>
                      <a:pt x="97" y="139"/>
                    </a:lnTo>
                    <a:lnTo>
                      <a:pt x="71" y="157"/>
                    </a:lnTo>
                    <a:lnTo>
                      <a:pt x="66" y="164"/>
                    </a:lnTo>
                    <a:lnTo>
                      <a:pt x="68" y="171"/>
                    </a:lnTo>
                    <a:lnTo>
                      <a:pt x="76" y="173"/>
                    </a:lnTo>
                    <a:lnTo>
                      <a:pt x="97" y="179"/>
                    </a:lnTo>
                    <a:lnTo>
                      <a:pt x="124" y="194"/>
                    </a:lnTo>
                    <a:lnTo>
                      <a:pt x="137" y="207"/>
                    </a:lnTo>
                    <a:lnTo>
                      <a:pt x="142" y="215"/>
                    </a:lnTo>
                    <a:lnTo>
                      <a:pt x="137" y="221"/>
                    </a:lnTo>
                    <a:lnTo>
                      <a:pt x="123" y="224"/>
                    </a:lnTo>
                    <a:lnTo>
                      <a:pt x="112" y="221"/>
                    </a:lnTo>
                    <a:lnTo>
                      <a:pt x="103" y="211"/>
                    </a:lnTo>
                    <a:lnTo>
                      <a:pt x="92" y="200"/>
                    </a:lnTo>
                    <a:lnTo>
                      <a:pt x="76" y="191"/>
                    </a:lnTo>
                    <a:lnTo>
                      <a:pt x="64" y="187"/>
                    </a:lnTo>
                    <a:lnTo>
                      <a:pt x="46" y="182"/>
                    </a:lnTo>
                    <a:lnTo>
                      <a:pt x="37" y="176"/>
                    </a:lnTo>
                    <a:lnTo>
                      <a:pt x="32" y="169"/>
                    </a:lnTo>
                    <a:lnTo>
                      <a:pt x="41" y="156"/>
                    </a:lnTo>
                    <a:lnTo>
                      <a:pt x="61" y="143"/>
                    </a:lnTo>
                    <a:lnTo>
                      <a:pt x="79" y="132"/>
                    </a:lnTo>
                    <a:lnTo>
                      <a:pt x="101" y="117"/>
                    </a:lnTo>
                    <a:lnTo>
                      <a:pt x="110" y="104"/>
                    </a:lnTo>
                    <a:lnTo>
                      <a:pt x="110" y="95"/>
                    </a:lnTo>
                    <a:lnTo>
                      <a:pt x="110" y="87"/>
                    </a:lnTo>
                    <a:lnTo>
                      <a:pt x="105" y="77"/>
                    </a:lnTo>
                    <a:lnTo>
                      <a:pt x="88" y="67"/>
                    </a:lnTo>
                    <a:lnTo>
                      <a:pt x="68" y="58"/>
                    </a:lnTo>
                    <a:lnTo>
                      <a:pt x="45" y="52"/>
                    </a:lnTo>
                    <a:lnTo>
                      <a:pt x="29" y="45"/>
                    </a:lnTo>
                    <a:lnTo>
                      <a:pt x="10" y="40"/>
                    </a:lnTo>
                    <a:lnTo>
                      <a:pt x="5" y="25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8834438" y="1463675"/>
                <a:ext cx="166688" cy="596900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44" y="19"/>
                  </a:cxn>
                  <a:cxn ang="0">
                    <a:pos x="64" y="7"/>
                  </a:cxn>
                  <a:cxn ang="0">
                    <a:pos x="85" y="0"/>
                  </a:cxn>
                  <a:cxn ang="0">
                    <a:pos x="105" y="13"/>
                  </a:cxn>
                  <a:cxn ang="0">
                    <a:pos x="102" y="34"/>
                  </a:cxn>
                  <a:cxn ang="0">
                    <a:pos x="90" y="58"/>
                  </a:cxn>
                  <a:cxn ang="0">
                    <a:pos x="78" y="95"/>
                  </a:cxn>
                  <a:cxn ang="0">
                    <a:pos x="73" y="131"/>
                  </a:cxn>
                  <a:cxn ang="0">
                    <a:pos x="72" y="163"/>
                  </a:cxn>
                  <a:cxn ang="0">
                    <a:pos x="76" y="203"/>
                  </a:cxn>
                  <a:cxn ang="0">
                    <a:pos x="83" y="233"/>
                  </a:cxn>
                  <a:cxn ang="0">
                    <a:pos x="88" y="259"/>
                  </a:cxn>
                  <a:cxn ang="0">
                    <a:pos x="97" y="292"/>
                  </a:cxn>
                  <a:cxn ang="0">
                    <a:pos x="99" y="321"/>
                  </a:cxn>
                  <a:cxn ang="0">
                    <a:pos x="99" y="346"/>
                  </a:cxn>
                  <a:cxn ang="0">
                    <a:pos x="102" y="358"/>
                  </a:cxn>
                  <a:cxn ang="0">
                    <a:pos x="103" y="367"/>
                  </a:cxn>
                  <a:cxn ang="0">
                    <a:pos x="99" y="375"/>
                  </a:cxn>
                  <a:cxn ang="0">
                    <a:pos x="88" y="376"/>
                  </a:cxn>
                  <a:cxn ang="0">
                    <a:pos x="76" y="373"/>
                  </a:cxn>
                  <a:cxn ang="0">
                    <a:pos x="66" y="368"/>
                  </a:cxn>
                  <a:cxn ang="0">
                    <a:pos x="60" y="356"/>
                  </a:cxn>
                  <a:cxn ang="0">
                    <a:pos x="44" y="347"/>
                  </a:cxn>
                  <a:cxn ang="0">
                    <a:pos x="23" y="338"/>
                  </a:cxn>
                  <a:cxn ang="0">
                    <a:pos x="7" y="331"/>
                  </a:cxn>
                  <a:cxn ang="0">
                    <a:pos x="0" y="318"/>
                  </a:cxn>
                  <a:cxn ang="0">
                    <a:pos x="7" y="313"/>
                  </a:cxn>
                  <a:cxn ang="0">
                    <a:pos x="20" y="308"/>
                  </a:cxn>
                  <a:cxn ang="0">
                    <a:pos x="39" y="310"/>
                  </a:cxn>
                  <a:cxn ang="0">
                    <a:pos x="48" y="312"/>
                  </a:cxn>
                  <a:cxn ang="0">
                    <a:pos x="55" y="316"/>
                  </a:cxn>
                  <a:cxn ang="0">
                    <a:pos x="60" y="325"/>
                  </a:cxn>
                  <a:cxn ang="0">
                    <a:pos x="71" y="334"/>
                  </a:cxn>
                  <a:cxn ang="0">
                    <a:pos x="78" y="334"/>
                  </a:cxn>
                  <a:cxn ang="0">
                    <a:pos x="81" y="325"/>
                  </a:cxn>
                  <a:cxn ang="0">
                    <a:pos x="76" y="298"/>
                  </a:cxn>
                  <a:cxn ang="0">
                    <a:pos x="63" y="265"/>
                  </a:cxn>
                  <a:cxn ang="0">
                    <a:pos x="51" y="229"/>
                  </a:cxn>
                  <a:cxn ang="0">
                    <a:pos x="44" y="192"/>
                  </a:cxn>
                  <a:cxn ang="0">
                    <a:pos x="40" y="155"/>
                  </a:cxn>
                  <a:cxn ang="0">
                    <a:pos x="38" y="118"/>
                  </a:cxn>
                  <a:cxn ang="0">
                    <a:pos x="37" y="81"/>
                  </a:cxn>
                  <a:cxn ang="0">
                    <a:pos x="42" y="47"/>
                  </a:cxn>
                </a:cxnLst>
                <a:rect l="0" t="0" r="r" b="b"/>
                <a:pathLst>
                  <a:path w="105" h="376">
                    <a:moveTo>
                      <a:pt x="42" y="47"/>
                    </a:moveTo>
                    <a:lnTo>
                      <a:pt x="44" y="19"/>
                    </a:lnTo>
                    <a:lnTo>
                      <a:pt x="64" y="7"/>
                    </a:lnTo>
                    <a:lnTo>
                      <a:pt x="85" y="0"/>
                    </a:lnTo>
                    <a:lnTo>
                      <a:pt x="105" y="13"/>
                    </a:lnTo>
                    <a:lnTo>
                      <a:pt x="102" y="34"/>
                    </a:lnTo>
                    <a:lnTo>
                      <a:pt x="90" y="58"/>
                    </a:lnTo>
                    <a:lnTo>
                      <a:pt x="78" y="95"/>
                    </a:lnTo>
                    <a:lnTo>
                      <a:pt x="73" y="131"/>
                    </a:lnTo>
                    <a:lnTo>
                      <a:pt x="72" y="163"/>
                    </a:lnTo>
                    <a:lnTo>
                      <a:pt x="76" y="203"/>
                    </a:lnTo>
                    <a:lnTo>
                      <a:pt x="83" y="233"/>
                    </a:lnTo>
                    <a:lnTo>
                      <a:pt x="88" y="259"/>
                    </a:lnTo>
                    <a:lnTo>
                      <a:pt x="97" y="292"/>
                    </a:lnTo>
                    <a:lnTo>
                      <a:pt x="99" y="321"/>
                    </a:lnTo>
                    <a:lnTo>
                      <a:pt x="99" y="346"/>
                    </a:lnTo>
                    <a:lnTo>
                      <a:pt x="102" y="358"/>
                    </a:lnTo>
                    <a:lnTo>
                      <a:pt x="103" y="367"/>
                    </a:lnTo>
                    <a:lnTo>
                      <a:pt x="99" y="375"/>
                    </a:lnTo>
                    <a:lnTo>
                      <a:pt x="88" y="376"/>
                    </a:lnTo>
                    <a:lnTo>
                      <a:pt x="76" y="373"/>
                    </a:lnTo>
                    <a:lnTo>
                      <a:pt x="66" y="368"/>
                    </a:lnTo>
                    <a:lnTo>
                      <a:pt x="60" y="356"/>
                    </a:lnTo>
                    <a:lnTo>
                      <a:pt x="44" y="347"/>
                    </a:lnTo>
                    <a:lnTo>
                      <a:pt x="23" y="338"/>
                    </a:lnTo>
                    <a:lnTo>
                      <a:pt x="7" y="331"/>
                    </a:lnTo>
                    <a:lnTo>
                      <a:pt x="0" y="318"/>
                    </a:lnTo>
                    <a:lnTo>
                      <a:pt x="7" y="313"/>
                    </a:lnTo>
                    <a:lnTo>
                      <a:pt x="20" y="308"/>
                    </a:lnTo>
                    <a:lnTo>
                      <a:pt x="39" y="310"/>
                    </a:lnTo>
                    <a:lnTo>
                      <a:pt x="48" y="312"/>
                    </a:lnTo>
                    <a:lnTo>
                      <a:pt x="55" y="316"/>
                    </a:lnTo>
                    <a:lnTo>
                      <a:pt x="60" y="325"/>
                    </a:lnTo>
                    <a:lnTo>
                      <a:pt x="71" y="334"/>
                    </a:lnTo>
                    <a:lnTo>
                      <a:pt x="78" y="334"/>
                    </a:lnTo>
                    <a:lnTo>
                      <a:pt x="81" y="325"/>
                    </a:lnTo>
                    <a:lnTo>
                      <a:pt x="76" y="298"/>
                    </a:lnTo>
                    <a:lnTo>
                      <a:pt x="63" y="265"/>
                    </a:lnTo>
                    <a:lnTo>
                      <a:pt x="51" y="229"/>
                    </a:lnTo>
                    <a:lnTo>
                      <a:pt x="44" y="192"/>
                    </a:lnTo>
                    <a:lnTo>
                      <a:pt x="40" y="155"/>
                    </a:lnTo>
                    <a:lnTo>
                      <a:pt x="38" y="118"/>
                    </a:lnTo>
                    <a:lnTo>
                      <a:pt x="37" y="81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8982076" y="1438275"/>
                <a:ext cx="142875" cy="590550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1" y="13"/>
                  </a:cxn>
                  <a:cxn ang="0">
                    <a:pos x="41" y="0"/>
                  </a:cxn>
                  <a:cxn ang="0">
                    <a:pos x="57" y="10"/>
                  </a:cxn>
                  <a:cxn ang="0">
                    <a:pos x="62" y="26"/>
                  </a:cxn>
                  <a:cxn ang="0">
                    <a:pos x="57" y="62"/>
                  </a:cxn>
                  <a:cxn ang="0">
                    <a:pos x="55" y="107"/>
                  </a:cxn>
                  <a:cxn ang="0">
                    <a:pos x="51" y="158"/>
                  </a:cxn>
                  <a:cxn ang="0">
                    <a:pos x="46" y="190"/>
                  </a:cxn>
                  <a:cxn ang="0">
                    <a:pos x="51" y="223"/>
                  </a:cxn>
                  <a:cxn ang="0">
                    <a:pos x="65" y="249"/>
                  </a:cxn>
                  <a:cxn ang="0">
                    <a:pos x="73" y="282"/>
                  </a:cxn>
                  <a:cxn ang="0">
                    <a:pos x="76" y="307"/>
                  </a:cxn>
                  <a:cxn ang="0">
                    <a:pos x="85" y="335"/>
                  </a:cxn>
                  <a:cxn ang="0">
                    <a:pos x="90" y="347"/>
                  </a:cxn>
                  <a:cxn ang="0">
                    <a:pos x="90" y="360"/>
                  </a:cxn>
                  <a:cxn ang="0">
                    <a:pos x="85" y="371"/>
                  </a:cxn>
                  <a:cxn ang="0">
                    <a:pos x="76" y="372"/>
                  </a:cxn>
                  <a:cxn ang="0">
                    <a:pos x="62" y="368"/>
                  </a:cxn>
                  <a:cxn ang="0">
                    <a:pos x="49" y="360"/>
                  </a:cxn>
                  <a:cxn ang="0">
                    <a:pos x="37" y="346"/>
                  </a:cxn>
                  <a:cxn ang="0">
                    <a:pos x="21" y="338"/>
                  </a:cxn>
                  <a:cxn ang="0">
                    <a:pos x="0" y="330"/>
                  </a:cxn>
                  <a:cxn ang="0">
                    <a:pos x="0" y="321"/>
                  </a:cxn>
                  <a:cxn ang="0">
                    <a:pos x="5" y="314"/>
                  </a:cxn>
                  <a:cxn ang="0">
                    <a:pos x="30" y="312"/>
                  </a:cxn>
                  <a:cxn ang="0">
                    <a:pos x="43" y="317"/>
                  </a:cxn>
                  <a:cxn ang="0">
                    <a:pos x="64" y="335"/>
                  </a:cxn>
                  <a:cxn ang="0">
                    <a:pos x="60" y="323"/>
                  </a:cxn>
                  <a:cxn ang="0">
                    <a:pos x="53" y="295"/>
                  </a:cxn>
                  <a:cxn ang="0">
                    <a:pos x="34" y="249"/>
                  </a:cxn>
                  <a:cxn ang="0">
                    <a:pos x="27" y="230"/>
                  </a:cxn>
                  <a:cxn ang="0">
                    <a:pos x="21" y="191"/>
                  </a:cxn>
                  <a:cxn ang="0">
                    <a:pos x="16" y="154"/>
                  </a:cxn>
                  <a:cxn ang="0">
                    <a:pos x="9" y="116"/>
                  </a:cxn>
                  <a:cxn ang="0">
                    <a:pos x="4" y="84"/>
                  </a:cxn>
                  <a:cxn ang="0">
                    <a:pos x="4" y="58"/>
                  </a:cxn>
                  <a:cxn ang="0">
                    <a:pos x="9" y="31"/>
                  </a:cxn>
                </a:cxnLst>
                <a:rect l="0" t="0" r="r" b="b"/>
                <a:pathLst>
                  <a:path w="90" h="372">
                    <a:moveTo>
                      <a:pt x="9" y="31"/>
                    </a:moveTo>
                    <a:lnTo>
                      <a:pt x="21" y="13"/>
                    </a:lnTo>
                    <a:lnTo>
                      <a:pt x="41" y="0"/>
                    </a:lnTo>
                    <a:lnTo>
                      <a:pt x="57" y="10"/>
                    </a:lnTo>
                    <a:lnTo>
                      <a:pt x="62" y="26"/>
                    </a:lnTo>
                    <a:lnTo>
                      <a:pt x="57" y="62"/>
                    </a:lnTo>
                    <a:lnTo>
                      <a:pt x="55" y="107"/>
                    </a:lnTo>
                    <a:lnTo>
                      <a:pt x="51" y="158"/>
                    </a:lnTo>
                    <a:lnTo>
                      <a:pt x="46" y="190"/>
                    </a:lnTo>
                    <a:lnTo>
                      <a:pt x="51" y="223"/>
                    </a:lnTo>
                    <a:lnTo>
                      <a:pt x="65" y="249"/>
                    </a:lnTo>
                    <a:lnTo>
                      <a:pt x="73" y="282"/>
                    </a:lnTo>
                    <a:lnTo>
                      <a:pt x="76" y="307"/>
                    </a:lnTo>
                    <a:lnTo>
                      <a:pt x="85" y="335"/>
                    </a:lnTo>
                    <a:lnTo>
                      <a:pt x="90" y="347"/>
                    </a:lnTo>
                    <a:lnTo>
                      <a:pt x="90" y="360"/>
                    </a:lnTo>
                    <a:lnTo>
                      <a:pt x="85" y="371"/>
                    </a:lnTo>
                    <a:lnTo>
                      <a:pt x="76" y="372"/>
                    </a:lnTo>
                    <a:lnTo>
                      <a:pt x="62" y="368"/>
                    </a:lnTo>
                    <a:lnTo>
                      <a:pt x="49" y="360"/>
                    </a:lnTo>
                    <a:lnTo>
                      <a:pt x="37" y="346"/>
                    </a:lnTo>
                    <a:lnTo>
                      <a:pt x="21" y="338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5" y="314"/>
                    </a:lnTo>
                    <a:lnTo>
                      <a:pt x="30" y="312"/>
                    </a:lnTo>
                    <a:lnTo>
                      <a:pt x="43" y="317"/>
                    </a:lnTo>
                    <a:lnTo>
                      <a:pt x="64" y="335"/>
                    </a:lnTo>
                    <a:lnTo>
                      <a:pt x="60" y="323"/>
                    </a:lnTo>
                    <a:lnTo>
                      <a:pt x="53" y="295"/>
                    </a:lnTo>
                    <a:lnTo>
                      <a:pt x="34" y="249"/>
                    </a:lnTo>
                    <a:lnTo>
                      <a:pt x="27" y="230"/>
                    </a:lnTo>
                    <a:lnTo>
                      <a:pt x="21" y="191"/>
                    </a:lnTo>
                    <a:lnTo>
                      <a:pt x="16" y="154"/>
                    </a:lnTo>
                    <a:lnTo>
                      <a:pt x="9" y="116"/>
                    </a:lnTo>
                    <a:lnTo>
                      <a:pt x="4" y="84"/>
                    </a:lnTo>
                    <a:lnTo>
                      <a:pt x="4" y="58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1" name="Gruppe 268"/>
            <p:cNvGrpSpPr/>
            <p:nvPr/>
          </p:nvGrpSpPr>
          <p:grpSpPr>
            <a:xfrm>
              <a:off x="9173097" y="4179656"/>
              <a:ext cx="525463" cy="1219200"/>
              <a:chOff x="8688388" y="841375"/>
              <a:chExt cx="525463" cy="1219200"/>
            </a:xfrm>
            <a:solidFill>
              <a:srgbClr val="0000FF"/>
            </a:solidFill>
          </p:grpSpPr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8807451" y="841375"/>
                <a:ext cx="311150" cy="242888"/>
              </a:xfrm>
              <a:custGeom>
                <a:avLst/>
                <a:gdLst/>
                <a:ahLst/>
                <a:cxnLst>
                  <a:cxn ang="0">
                    <a:pos x="64" y="63"/>
                  </a:cxn>
                  <a:cxn ang="0">
                    <a:pos x="74" y="43"/>
                  </a:cxn>
                  <a:cxn ang="0">
                    <a:pos x="87" y="26"/>
                  </a:cxn>
                  <a:cxn ang="0">
                    <a:pos x="103" y="15"/>
                  </a:cxn>
                  <a:cxn ang="0">
                    <a:pos x="121" y="5"/>
                  </a:cxn>
                  <a:cxn ang="0">
                    <a:pos x="137" y="0"/>
                  </a:cxn>
                  <a:cxn ang="0">
                    <a:pos x="155" y="0"/>
                  </a:cxn>
                  <a:cxn ang="0">
                    <a:pos x="176" y="6"/>
                  </a:cxn>
                  <a:cxn ang="0">
                    <a:pos x="188" y="16"/>
                  </a:cxn>
                  <a:cxn ang="0">
                    <a:pos x="193" y="27"/>
                  </a:cxn>
                  <a:cxn ang="0">
                    <a:pos x="196" y="41"/>
                  </a:cxn>
                  <a:cxn ang="0">
                    <a:pos x="196" y="57"/>
                  </a:cxn>
                  <a:cxn ang="0">
                    <a:pos x="191" y="75"/>
                  </a:cxn>
                  <a:cxn ang="0">
                    <a:pos x="182" y="93"/>
                  </a:cxn>
                  <a:cxn ang="0">
                    <a:pos x="173" y="108"/>
                  </a:cxn>
                  <a:cxn ang="0">
                    <a:pos x="161" y="121"/>
                  </a:cxn>
                  <a:cxn ang="0">
                    <a:pos x="149" y="130"/>
                  </a:cxn>
                  <a:cxn ang="0">
                    <a:pos x="135" y="140"/>
                  </a:cxn>
                  <a:cxn ang="0">
                    <a:pos x="120" y="148"/>
                  </a:cxn>
                  <a:cxn ang="0">
                    <a:pos x="107" y="153"/>
                  </a:cxn>
                  <a:cxn ang="0">
                    <a:pos x="94" y="153"/>
                  </a:cxn>
                  <a:cxn ang="0">
                    <a:pos x="82" y="150"/>
                  </a:cxn>
                  <a:cxn ang="0">
                    <a:pos x="70" y="144"/>
                  </a:cxn>
                  <a:cxn ang="0">
                    <a:pos x="63" y="137"/>
                  </a:cxn>
                  <a:cxn ang="0">
                    <a:pos x="58" y="124"/>
                  </a:cxn>
                  <a:cxn ang="0">
                    <a:pos x="56" y="113"/>
                  </a:cxn>
                  <a:cxn ang="0">
                    <a:pos x="54" y="99"/>
                  </a:cxn>
                  <a:cxn ang="0">
                    <a:pos x="58" y="85"/>
                  </a:cxn>
                  <a:cxn ang="0">
                    <a:pos x="38" y="90"/>
                  </a:cxn>
                  <a:cxn ang="0">
                    <a:pos x="20" y="95"/>
                  </a:cxn>
                  <a:cxn ang="0">
                    <a:pos x="7" y="96"/>
                  </a:cxn>
                  <a:cxn ang="0">
                    <a:pos x="2" y="93"/>
                  </a:cxn>
                  <a:cxn ang="0">
                    <a:pos x="0" y="81"/>
                  </a:cxn>
                  <a:cxn ang="0">
                    <a:pos x="5" y="75"/>
                  </a:cxn>
                  <a:cxn ang="0">
                    <a:pos x="20" y="70"/>
                  </a:cxn>
                  <a:cxn ang="0">
                    <a:pos x="37" y="71"/>
                  </a:cxn>
                  <a:cxn ang="0">
                    <a:pos x="54" y="69"/>
                  </a:cxn>
                  <a:cxn ang="0">
                    <a:pos x="64" y="63"/>
                  </a:cxn>
                </a:cxnLst>
                <a:rect l="0" t="0" r="r" b="b"/>
                <a:pathLst>
                  <a:path w="196" h="153">
                    <a:moveTo>
                      <a:pt x="64" y="63"/>
                    </a:moveTo>
                    <a:lnTo>
                      <a:pt x="74" y="43"/>
                    </a:lnTo>
                    <a:lnTo>
                      <a:pt x="87" y="26"/>
                    </a:lnTo>
                    <a:lnTo>
                      <a:pt x="103" y="15"/>
                    </a:lnTo>
                    <a:lnTo>
                      <a:pt x="121" y="5"/>
                    </a:lnTo>
                    <a:lnTo>
                      <a:pt x="137" y="0"/>
                    </a:lnTo>
                    <a:lnTo>
                      <a:pt x="155" y="0"/>
                    </a:lnTo>
                    <a:lnTo>
                      <a:pt x="176" y="6"/>
                    </a:lnTo>
                    <a:lnTo>
                      <a:pt x="188" y="16"/>
                    </a:lnTo>
                    <a:lnTo>
                      <a:pt x="193" y="27"/>
                    </a:lnTo>
                    <a:lnTo>
                      <a:pt x="196" y="41"/>
                    </a:lnTo>
                    <a:lnTo>
                      <a:pt x="196" y="57"/>
                    </a:lnTo>
                    <a:lnTo>
                      <a:pt x="191" y="75"/>
                    </a:lnTo>
                    <a:lnTo>
                      <a:pt x="182" y="93"/>
                    </a:lnTo>
                    <a:lnTo>
                      <a:pt x="173" y="108"/>
                    </a:lnTo>
                    <a:lnTo>
                      <a:pt x="161" y="121"/>
                    </a:lnTo>
                    <a:lnTo>
                      <a:pt x="149" y="130"/>
                    </a:lnTo>
                    <a:lnTo>
                      <a:pt x="135" y="140"/>
                    </a:lnTo>
                    <a:lnTo>
                      <a:pt x="120" y="148"/>
                    </a:lnTo>
                    <a:lnTo>
                      <a:pt x="107" y="153"/>
                    </a:lnTo>
                    <a:lnTo>
                      <a:pt x="94" y="153"/>
                    </a:lnTo>
                    <a:lnTo>
                      <a:pt x="82" y="150"/>
                    </a:lnTo>
                    <a:lnTo>
                      <a:pt x="70" y="144"/>
                    </a:lnTo>
                    <a:lnTo>
                      <a:pt x="63" y="137"/>
                    </a:lnTo>
                    <a:lnTo>
                      <a:pt x="58" y="124"/>
                    </a:lnTo>
                    <a:lnTo>
                      <a:pt x="56" y="113"/>
                    </a:lnTo>
                    <a:lnTo>
                      <a:pt x="54" y="99"/>
                    </a:lnTo>
                    <a:lnTo>
                      <a:pt x="58" y="85"/>
                    </a:lnTo>
                    <a:lnTo>
                      <a:pt x="38" y="90"/>
                    </a:lnTo>
                    <a:lnTo>
                      <a:pt x="20" y="95"/>
                    </a:lnTo>
                    <a:lnTo>
                      <a:pt x="7" y="96"/>
                    </a:lnTo>
                    <a:lnTo>
                      <a:pt x="2" y="93"/>
                    </a:lnTo>
                    <a:lnTo>
                      <a:pt x="0" y="81"/>
                    </a:lnTo>
                    <a:lnTo>
                      <a:pt x="5" y="75"/>
                    </a:lnTo>
                    <a:lnTo>
                      <a:pt x="20" y="70"/>
                    </a:lnTo>
                    <a:lnTo>
                      <a:pt x="37" y="71"/>
                    </a:lnTo>
                    <a:lnTo>
                      <a:pt x="54" y="69"/>
                    </a:lnTo>
                    <a:lnTo>
                      <a:pt x="64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8837613" y="1101725"/>
                <a:ext cx="247650" cy="438150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55" y="2"/>
                  </a:cxn>
                  <a:cxn ang="0">
                    <a:pos x="70" y="0"/>
                  </a:cxn>
                  <a:cxn ang="0">
                    <a:pos x="86" y="1"/>
                  </a:cxn>
                  <a:cxn ang="0">
                    <a:pos x="103" y="5"/>
                  </a:cxn>
                  <a:cxn ang="0">
                    <a:pos x="117" y="12"/>
                  </a:cxn>
                  <a:cxn ang="0">
                    <a:pos x="126" y="22"/>
                  </a:cxn>
                  <a:cxn ang="0">
                    <a:pos x="130" y="37"/>
                  </a:cxn>
                  <a:cxn ang="0">
                    <a:pos x="130" y="52"/>
                  </a:cxn>
                  <a:cxn ang="0">
                    <a:pos x="126" y="71"/>
                  </a:cxn>
                  <a:cxn ang="0">
                    <a:pos x="118" y="88"/>
                  </a:cxn>
                  <a:cxn ang="0">
                    <a:pos x="115" y="102"/>
                  </a:cxn>
                  <a:cxn ang="0">
                    <a:pos x="112" y="115"/>
                  </a:cxn>
                  <a:cxn ang="0">
                    <a:pos x="109" y="135"/>
                  </a:cxn>
                  <a:cxn ang="0">
                    <a:pos x="112" y="154"/>
                  </a:cxn>
                  <a:cxn ang="0">
                    <a:pos x="119" y="163"/>
                  </a:cxn>
                  <a:cxn ang="0">
                    <a:pos x="130" y="171"/>
                  </a:cxn>
                  <a:cxn ang="0">
                    <a:pos x="146" y="184"/>
                  </a:cxn>
                  <a:cxn ang="0">
                    <a:pos x="153" y="197"/>
                  </a:cxn>
                  <a:cxn ang="0">
                    <a:pos x="156" y="212"/>
                  </a:cxn>
                  <a:cxn ang="0">
                    <a:pos x="156" y="230"/>
                  </a:cxn>
                  <a:cxn ang="0">
                    <a:pos x="151" y="246"/>
                  </a:cxn>
                  <a:cxn ang="0">
                    <a:pos x="142" y="259"/>
                  </a:cxn>
                  <a:cxn ang="0">
                    <a:pos x="127" y="270"/>
                  </a:cxn>
                  <a:cxn ang="0">
                    <a:pos x="106" y="274"/>
                  </a:cxn>
                  <a:cxn ang="0">
                    <a:pos x="92" y="276"/>
                  </a:cxn>
                  <a:cxn ang="0">
                    <a:pos x="79" y="274"/>
                  </a:cxn>
                  <a:cxn ang="0">
                    <a:pos x="58" y="268"/>
                  </a:cxn>
                  <a:cxn ang="0">
                    <a:pos x="42" y="261"/>
                  </a:cxn>
                  <a:cxn ang="0">
                    <a:pos x="30" y="245"/>
                  </a:cxn>
                  <a:cxn ang="0">
                    <a:pos x="21" y="230"/>
                  </a:cxn>
                  <a:cxn ang="0">
                    <a:pos x="12" y="213"/>
                  </a:cxn>
                  <a:cxn ang="0">
                    <a:pos x="6" y="189"/>
                  </a:cxn>
                  <a:cxn ang="0">
                    <a:pos x="0" y="160"/>
                  </a:cxn>
                  <a:cxn ang="0">
                    <a:pos x="3" y="127"/>
                  </a:cxn>
                  <a:cxn ang="0">
                    <a:pos x="5" y="97"/>
                  </a:cxn>
                  <a:cxn ang="0">
                    <a:pos x="9" y="70"/>
                  </a:cxn>
                  <a:cxn ang="0">
                    <a:pos x="19" y="46"/>
                  </a:cxn>
                  <a:cxn ang="0">
                    <a:pos x="30" y="28"/>
                  </a:cxn>
                  <a:cxn ang="0">
                    <a:pos x="36" y="17"/>
                  </a:cxn>
                  <a:cxn ang="0">
                    <a:pos x="45" y="7"/>
                  </a:cxn>
                </a:cxnLst>
                <a:rect l="0" t="0" r="r" b="b"/>
                <a:pathLst>
                  <a:path w="156" h="276">
                    <a:moveTo>
                      <a:pt x="45" y="7"/>
                    </a:moveTo>
                    <a:lnTo>
                      <a:pt x="55" y="2"/>
                    </a:lnTo>
                    <a:lnTo>
                      <a:pt x="70" y="0"/>
                    </a:lnTo>
                    <a:lnTo>
                      <a:pt x="86" y="1"/>
                    </a:lnTo>
                    <a:lnTo>
                      <a:pt x="103" y="5"/>
                    </a:lnTo>
                    <a:lnTo>
                      <a:pt x="117" y="12"/>
                    </a:lnTo>
                    <a:lnTo>
                      <a:pt x="126" y="22"/>
                    </a:lnTo>
                    <a:lnTo>
                      <a:pt x="130" y="37"/>
                    </a:lnTo>
                    <a:lnTo>
                      <a:pt x="130" y="52"/>
                    </a:lnTo>
                    <a:lnTo>
                      <a:pt x="126" y="71"/>
                    </a:lnTo>
                    <a:lnTo>
                      <a:pt x="118" y="88"/>
                    </a:lnTo>
                    <a:lnTo>
                      <a:pt x="115" y="102"/>
                    </a:lnTo>
                    <a:lnTo>
                      <a:pt x="112" y="115"/>
                    </a:lnTo>
                    <a:lnTo>
                      <a:pt x="109" y="135"/>
                    </a:lnTo>
                    <a:lnTo>
                      <a:pt x="112" y="154"/>
                    </a:lnTo>
                    <a:lnTo>
                      <a:pt x="119" y="163"/>
                    </a:lnTo>
                    <a:lnTo>
                      <a:pt x="130" y="171"/>
                    </a:lnTo>
                    <a:lnTo>
                      <a:pt x="146" y="184"/>
                    </a:lnTo>
                    <a:lnTo>
                      <a:pt x="153" y="197"/>
                    </a:lnTo>
                    <a:lnTo>
                      <a:pt x="156" y="212"/>
                    </a:lnTo>
                    <a:lnTo>
                      <a:pt x="156" y="230"/>
                    </a:lnTo>
                    <a:lnTo>
                      <a:pt x="151" y="246"/>
                    </a:lnTo>
                    <a:lnTo>
                      <a:pt x="142" y="259"/>
                    </a:lnTo>
                    <a:lnTo>
                      <a:pt x="127" y="270"/>
                    </a:lnTo>
                    <a:lnTo>
                      <a:pt x="106" y="274"/>
                    </a:lnTo>
                    <a:lnTo>
                      <a:pt x="92" y="276"/>
                    </a:lnTo>
                    <a:lnTo>
                      <a:pt x="79" y="274"/>
                    </a:lnTo>
                    <a:lnTo>
                      <a:pt x="58" y="268"/>
                    </a:lnTo>
                    <a:lnTo>
                      <a:pt x="42" y="261"/>
                    </a:lnTo>
                    <a:lnTo>
                      <a:pt x="30" y="245"/>
                    </a:lnTo>
                    <a:lnTo>
                      <a:pt x="21" y="230"/>
                    </a:lnTo>
                    <a:lnTo>
                      <a:pt x="12" y="213"/>
                    </a:lnTo>
                    <a:lnTo>
                      <a:pt x="6" y="189"/>
                    </a:lnTo>
                    <a:lnTo>
                      <a:pt x="0" y="160"/>
                    </a:lnTo>
                    <a:lnTo>
                      <a:pt x="3" y="127"/>
                    </a:lnTo>
                    <a:lnTo>
                      <a:pt x="5" y="97"/>
                    </a:lnTo>
                    <a:lnTo>
                      <a:pt x="9" y="70"/>
                    </a:lnTo>
                    <a:lnTo>
                      <a:pt x="19" y="46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5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8688388" y="1106488"/>
                <a:ext cx="244475" cy="471488"/>
              </a:xfrm>
              <a:custGeom>
                <a:avLst/>
                <a:gdLst/>
                <a:ahLst/>
                <a:cxnLst>
                  <a:cxn ang="0">
                    <a:pos x="112" y="19"/>
                  </a:cxn>
                  <a:cxn ang="0">
                    <a:pos x="133" y="2"/>
                  </a:cxn>
                  <a:cxn ang="0">
                    <a:pos x="148" y="0"/>
                  </a:cxn>
                  <a:cxn ang="0">
                    <a:pos x="154" y="10"/>
                  </a:cxn>
                  <a:cxn ang="0">
                    <a:pos x="149" y="40"/>
                  </a:cxn>
                  <a:cxn ang="0">
                    <a:pos x="133" y="52"/>
                  </a:cxn>
                  <a:cxn ang="0">
                    <a:pos x="114" y="57"/>
                  </a:cxn>
                  <a:cxn ang="0">
                    <a:pos x="91" y="69"/>
                  </a:cxn>
                  <a:cxn ang="0">
                    <a:pos x="61" y="92"/>
                  </a:cxn>
                  <a:cxn ang="0">
                    <a:pos x="38" y="111"/>
                  </a:cxn>
                  <a:cxn ang="0">
                    <a:pos x="26" y="129"/>
                  </a:cxn>
                  <a:cxn ang="0">
                    <a:pos x="25" y="142"/>
                  </a:cxn>
                  <a:cxn ang="0">
                    <a:pos x="27" y="150"/>
                  </a:cxn>
                  <a:cxn ang="0">
                    <a:pos x="36" y="163"/>
                  </a:cxn>
                  <a:cxn ang="0">
                    <a:pos x="58" y="169"/>
                  </a:cxn>
                  <a:cxn ang="0">
                    <a:pos x="91" y="175"/>
                  </a:cxn>
                  <a:cxn ang="0">
                    <a:pos x="109" y="182"/>
                  </a:cxn>
                  <a:cxn ang="0">
                    <a:pos x="120" y="193"/>
                  </a:cxn>
                  <a:cxn ang="0">
                    <a:pos x="115" y="205"/>
                  </a:cxn>
                  <a:cxn ang="0">
                    <a:pos x="109" y="222"/>
                  </a:cxn>
                  <a:cxn ang="0">
                    <a:pos x="87" y="241"/>
                  </a:cxn>
                  <a:cxn ang="0">
                    <a:pos x="76" y="259"/>
                  </a:cxn>
                  <a:cxn ang="0">
                    <a:pos x="70" y="277"/>
                  </a:cxn>
                  <a:cxn ang="0">
                    <a:pos x="73" y="286"/>
                  </a:cxn>
                  <a:cxn ang="0">
                    <a:pos x="70" y="296"/>
                  </a:cxn>
                  <a:cxn ang="0">
                    <a:pos x="62" y="297"/>
                  </a:cxn>
                  <a:cxn ang="0">
                    <a:pos x="52" y="292"/>
                  </a:cxn>
                  <a:cxn ang="0">
                    <a:pos x="51" y="281"/>
                  </a:cxn>
                  <a:cxn ang="0">
                    <a:pos x="53" y="261"/>
                  </a:cxn>
                  <a:cxn ang="0">
                    <a:pos x="64" y="241"/>
                  </a:cxn>
                  <a:cxn ang="0">
                    <a:pos x="82" y="222"/>
                  </a:cxn>
                  <a:cxn ang="0">
                    <a:pos x="91" y="211"/>
                  </a:cxn>
                  <a:cxn ang="0">
                    <a:pos x="93" y="201"/>
                  </a:cxn>
                  <a:cxn ang="0">
                    <a:pos x="87" y="196"/>
                  </a:cxn>
                  <a:cxn ang="0">
                    <a:pos x="64" y="190"/>
                  </a:cxn>
                  <a:cxn ang="0">
                    <a:pos x="29" y="181"/>
                  </a:cxn>
                  <a:cxn ang="0">
                    <a:pos x="11" y="170"/>
                  </a:cxn>
                  <a:cxn ang="0">
                    <a:pos x="2" y="157"/>
                  </a:cxn>
                  <a:cxn ang="0">
                    <a:pos x="0" y="144"/>
                  </a:cxn>
                  <a:cxn ang="0">
                    <a:pos x="2" y="130"/>
                  </a:cxn>
                  <a:cxn ang="0">
                    <a:pos x="8" y="112"/>
                  </a:cxn>
                  <a:cxn ang="0">
                    <a:pos x="24" y="89"/>
                  </a:cxn>
                  <a:cxn ang="0">
                    <a:pos x="45" y="69"/>
                  </a:cxn>
                  <a:cxn ang="0">
                    <a:pos x="77" y="47"/>
                  </a:cxn>
                  <a:cxn ang="0">
                    <a:pos x="97" y="32"/>
                  </a:cxn>
                  <a:cxn ang="0">
                    <a:pos x="112" y="19"/>
                  </a:cxn>
                </a:cxnLst>
                <a:rect l="0" t="0" r="r" b="b"/>
                <a:pathLst>
                  <a:path w="154" h="297">
                    <a:moveTo>
                      <a:pt x="112" y="19"/>
                    </a:moveTo>
                    <a:lnTo>
                      <a:pt x="133" y="2"/>
                    </a:lnTo>
                    <a:lnTo>
                      <a:pt x="148" y="0"/>
                    </a:lnTo>
                    <a:lnTo>
                      <a:pt x="154" y="10"/>
                    </a:lnTo>
                    <a:lnTo>
                      <a:pt x="149" y="40"/>
                    </a:lnTo>
                    <a:lnTo>
                      <a:pt x="133" y="52"/>
                    </a:lnTo>
                    <a:lnTo>
                      <a:pt x="114" y="57"/>
                    </a:lnTo>
                    <a:lnTo>
                      <a:pt x="91" y="69"/>
                    </a:lnTo>
                    <a:lnTo>
                      <a:pt x="61" y="92"/>
                    </a:lnTo>
                    <a:lnTo>
                      <a:pt x="38" y="111"/>
                    </a:lnTo>
                    <a:lnTo>
                      <a:pt x="26" y="129"/>
                    </a:lnTo>
                    <a:lnTo>
                      <a:pt x="25" y="142"/>
                    </a:lnTo>
                    <a:lnTo>
                      <a:pt x="27" y="150"/>
                    </a:lnTo>
                    <a:lnTo>
                      <a:pt x="36" y="163"/>
                    </a:lnTo>
                    <a:lnTo>
                      <a:pt x="58" y="169"/>
                    </a:lnTo>
                    <a:lnTo>
                      <a:pt x="91" y="175"/>
                    </a:lnTo>
                    <a:lnTo>
                      <a:pt x="109" y="182"/>
                    </a:lnTo>
                    <a:lnTo>
                      <a:pt x="120" y="193"/>
                    </a:lnTo>
                    <a:lnTo>
                      <a:pt x="115" y="205"/>
                    </a:lnTo>
                    <a:lnTo>
                      <a:pt x="109" y="222"/>
                    </a:lnTo>
                    <a:lnTo>
                      <a:pt x="87" y="241"/>
                    </a:lnTo>
                    <a:lnTo>
                      <a:pt x="76" y="259"/>
                    </a:lnTo>
                    <a:lnTo>
                      <a:pt x="70" y="277"/>
                    </a:lnTo>
                    <a:lnTo>
                      <a:pt x="73" y="286"/>
                    </a:lnTo>
                    <a:lnTo>
                      <a:pt x="70" y="296"/>
                    </a:lnTo>
                    <a:lnTo>
                      <a:pt x="62" y="297"/>
                    </a:lnTo>
                    <a:lnTo>
                      <a:pt x="52" y="292"/>
                    </a:lnTo>
                    <a:lnTo>
                      <a:pt x="51" y="281"/>
                    </a:lnTo>
                    <a:lnTo>
                      <a:pt x="53" y="261"/>
                    </a:lnTo>
                    <a:lnTo>
                      <a:pt x="64" y="241"/>
                    </a:lnTo>
                    <a:lnTo>
                      <a:pt x="82" y="222"/>
                    </a:lnTo>
                    <a:lnTo>
                      <a:pt x="91" y="211"/>
                    </a:lnTo>
                    <a:lnTo>
                      <a:pt x="93" y="201"/>
                    </a:lnTo>
                    <a:lnTo>
                      <a:pt x="87" y="196"/>
                    </a:lnTo>
                    <a:lnTo>
                      <a:pt x="64" y="190"/>
                    </a:lnTo>
                    <a:lnTo>
                      <a:pt x="29" y="181"/>
                    </a:lnTo>
                    <a:lnTo>
                      <a:pt x="11" y="170"/>
                    </a:lnTo>
                    <a:lnTo>
                      <a:pt x="2" y="157"/>
                    </a:lnTo>
                    <a:lnTo>
                      <a:pt x="0" y="144"/>
                    </a:lnTo>
                    <a:lnTo>
                      <a:pt x="2" y="130"/>
                    </a:lnTo>
                    <a:lnTo>
                      <a:pt x="8" y="112"/>
                    </a:lnTo>
                    <a:lnTo>
                      <a:pt x="24" y="89"/>
                    </a:lnTo>
                    <a:lnTo>
                      <a:pt x="45" y="69"/>
                    </a:lnTo>
                    <a:lnTo>
                      <a:pt x="77" y="47"/>
                    </a:lnTo>
                    <a:lnTo>
                      <a:pt x="97" y="32"/>
                    </a:lnTo>
                    <a:lnTo>
                      <a:pt x="11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8988426" y="1119188"/>
                <a:ext cx="225425" cy="3556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"/>
                  </a:cxn>
                  <a:cxn ang="0">
                    <a:pos x="43" y="9"/>
                  </a:cxn>
                  <a:cxn ang="0">
                    <a:pos x="76" y="26"/>
                  </a:cxn>
                  <a:cxn ang="0">
                    <a:pos x="101" y="44"/>
                  </a:cxn>
                  <a:cxn ang="0">
                    <a:pos x="119" y="60"/>
                  </a:cxn>
                  <a:cxn ang="0">
                    <a:pos x="133" y="78"/>
                  </a:cxn>
                  <a:cxn ang="0">
                    <a:pos x="135" y="91"/>
                  </a:cxn>
                  <a:cxn ang="0">
                    <a:pos x="132" y="104"/>
                  </a:cxn>
                  <a:cxn ang="0">
                    <a:pos x="122" y="119"/>
                  </a:cxn>
                  <a:cxn ang="0">
                    <a:pos x="97" y="139"/>
                  </a:cxn>
                  <a:cxn ang="0">
                    <a:pos x="71" y="157"/>
                  </a:cxn>
                  <a:cxn ang="0">
                    <a:pos x="66" y="164"/>
                  </a:cxn>
                  <a:cxn ang="0">
                    <a:pos x="68" y="171"/>
                  </a:cxn>
                  <a:cxn ang="0">
                    <a:pos x="76" y="173"/>
                  </a:cxn>
                  <a:cxn ang="0">
                    <a:pos x="97" y="179"/>
                  </a:cxn>
                  <a:cxn ang="0">
                    <a:pos x="124" y="194"/>
                  </a:cxn>
                  <a:cxn ang="0">
                    <a:pos x="137" y="207"/>
                  </a:cxn>
                  <a:cxn ang="0">
                    <a:pos x="142" y="215"/>
                  </a:cxn>
                  <a:cxn ang="0">
                    <a:pos x="137" y="221"/>
                  </a:cxn>
                  <a:cxn ang="0">
                    <a:pos x="123" y="224"/>
                  </a:cxn>
                  <a:cxn ang="0">
                    <a:pos x="112" y="221"/>
                  </a:cxn>
                  <a:cxn ang="0">
                    <a:pos x="103" y="211"/>
                  </a:cxn>
                  <a:cxn ang="0">
                    <a:pos x="92" y="200"/>
                  </a:cxn>
                  <a:cxn ang="0">
                    <a:pos x="76" y="191"/>
                  </a:cxn>
                  <a:cxn ang="0">
                    <a:pos x="64" y="187"/>
                  </a:cxn>
                  <a:cxn ang="0">
                    <a:pos x="46" y="182"/>
                  </a:cxn>
                  <a:cxn ang="0">
                    <a:pos x="37" y="176"/>
                  </a:cxn>
                  <a:cxn ang="0">
                    <a:pos x="32" y="169"/>
                  </a:cxn>
                  <a:cxn ang="0">
                    <a:pos x="41" y="156"/>
                  </a:cxn>
                  <a:cxn ang="0">
                    <a:pos x="61" y="143"/>
                  </a:cxn>
                  <a:cxn ang="0">
                    <a:pos x="79" y="132"/>
                  </a:cxn>
                  <a:cxn ang="0">
                    <a:pos x="101" y="117"/>
                  </a:cxn>
                  <a:cxn ang="0">
                    <a:pos x="110" y="104"/>
                  </a:cxn>
                  <a:cxn ang="0">
                    <a:pos x="110" y="95"/>
                  </a:cxn>
                  <a:cxn ang="0">
                    <a:pos x="110" y="87"/>
                  </a:cxn>
                  <a:cxn ang="0">
                    <a:pos x="105" y="77"/>
                  </a:cxn>
                  <a:cxn ang="0">
                    <a:pos x="88" y="67"/>
                  </a:cxn>
                  <a:cxn ang="0">
                    <a:pos x="68" y="58"/>
                  </a:cxn>
                  <a:cxn ang="0">
                    <a:pos x="45" y="52"/>
                  </a:cxn>
                  <a:cxn ang="0">
                    <a:pos x="29" y="45"/>
                  </a:cxn>
                  <a:cxn ang="0">
                    <a:pos x="10" y="40"/>
                  </a:cxn>
                  <a:cxn ang="0">
                    <a:pos x="5" y="25"/>
                  </a:cxn>
                  <a:cxn ang="0">
                    <a:pos x="0" y="16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142" h="224">
                    <a:moveTo>
                      <a:pt x="5" y="0"/>
                    </a:moveTo>
                    <a:lnTo>
                      <a:pt x="21" y="1"/>
                    </a:lnTo>
                    <a:lnTo>
                      <a:pt x="43" y="9"/>
                    </a:lnTo>
                    <a:lnTo>
                      <a:pt x="76" y="26"/>
                    </a:lnTo>
                    <a:lnTo>
                      <a:pt x="101" y="44"/>
                    </a:lnTo>
                    <a:lnTo>
                      <a:pt x="119" y="60"/>
                    </a:lnTo>
                    <a:lnTo>
                      <a:pt x="133" y="78"/>
                    </a:lnTo>
                    <a:lnTo>
                      <a:pt x="135" y="91"/>
                    </a:lnTo>
                    <a:lnTo>
                      <a:pt x="132" y="104"/>
                    </a:lnTo>
                    <a:lnTo>
                      <a:pt x="122" y="119"/>
                    </a:lnTo>
                    <a:lnTo>
                      <a:pt x="97" y="139"/>
                    </a:lnTo>
                    <a:lnTo>
                      <a:pt x="71" y="157"/>
                    </a:lnTo>
                    <a:lnTo>
                      <a:pt x="66" y="164"/>
                    </a:lnTo>
                    <a:lnTo>
                      <a:pt x="68" y="171"/>
                    </a:lnTo>
                    <a:lnTo>
                      <a:pt x="76" y="173"/>
                    </a:lnTo>
                    <a:lnTo>
                      <a:pt x="97" y="179"/>
                    </a:lnTo>
                    <a:lnTo>
                      <a:pt x="124" y="194"/>
                    </a:lnTo>
                    <a:lnTo>
                      <a:pt x="137" y="207"/>
                    </a:lnTo>
                    <a:lnTo>
                      <a:pt x="142" y="215"/>
                    </a:lnTo>
                    <a:lnTo>
                      <a:pt x="137" y="221"/>
                    </a:lnTo>
                    <a:lnTo>
                      <a:pt x="123" y="224"/>
                    </a:lnTo>
                    <a:lnTo>
                      <a:pt x="112" y="221"/>
                    </a:lnTo>
                    <a:lnTo>
                      <a:pt x="103" y="211"/>
                    </a:lnTo>
                    <a:lnTo>
                      <a:pt x="92" y="200"/>
                    </a:lnTo>
                    <a:lnTo>
                      <a:pt x="76" y="191"/>
                    </a:lnTo>
                    <a:lnTo>
                      <a:pt x="64" y="187"/>
                    </a:lnTo>
                    <a:lnTo>
                      <a:pt x="46" y="182"/>
                    </a:lnTo>
                    <a:lnTo>
                      <a:pt x="37" y="176"/>
                    </a:lnTo>
                    <a:lnTo>
                      <a:pt x="32" y="169"/>
                    </a:lnTo>
                    <a:lnTo>
                      <a:pt x="41" y="156"/>
                    </a:lnTo>
                    <a:lnTo>
                      <a:pt x="61" y="143"/>
                    </a:lnTo>
                    <a:lnTo>
                      <a:pt x="79" y="132"/>
                    </a:lnTo>
                    <a:lnTo>
                      <a:pt x="101" y="117"/>
                    </a:lnTo>
                    <a:lnTo>
                      <a:pt x="110" y="104"/>
                    </a:lnTo>
                    <a:lnTo>
                      <a:pt x="110" y="95"/>
                    </a:lnTo>
                    <a:lnTo>
                      <a:pt x="110" y="87"/>
                    </a:lnTo>
                    <a:lnTo>
                      <a:pt x="105" y="77"/>
                    </a:lnTo>
                    <a:lnTo>
                      <a:pt x="88" y="67"/>
                    </a:lnTo>
                    <a:lnTo>
                      <a:pt x="68" y="58"/>
                    </a:lnTo>
                    <a:lnTo>
                      <a:pt x="45" y="52"/>
                    </a:lnTo>
                    <a:lnTo>
                      <a:pt x="29" y="45"/>
                    </a:lnTo>
                    <a:lnTo>
                      <a:pt x="10" y="40"/>
                    </a:lnTo>
                    <a:lnTo>
                      <a:pt x="5" y="25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8834438" y="1463675"/>
                <a:ext cx="166688" cy="596900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44" y="19"/>
                  </a:cxn>
                  <a:cxn ang="0">
                    <a:pos x="64" y="7"/>
                  </a:cxn>
                  <a:cxn ang="0">
                    <a:pos x="85" y="0"/>
                  </a:cxn>
                  <a:cxn ang="0">
                    <a:pos x="105" y="13"/>
                  </a:cxn>
                  <a:cxn ang="0">
                    <a:pos x="102" y="34"/>
                  </a:cxn>
                  <a:cxn ang="0">
                    <a:pos x="90" y="58"/>
                  </a:cxn>
                  <a:cxn ang="0">
                    <a:pos x="78" y="95"/>
                  </a:cxn>
                  <a:cxn ang="0">
                    <a:pos x="73" y="131"/>
                  </a:cxn>
                  <a:cxn ang="0">
                    <a:pos x="72" y="163"/>
                  </a:cxn>
                  <a:cxn ang="0">
                    <a:pos x="76" y="203"/>
                  </a:cxn>
                  <a:cxn ang="0">
                    <a:pos x="83" y="233"/>
                  </a:cxn>
                  <a:cxn ang="0">
                    <a:pos x="88" y="259"/>
                  </a:cxn>
                  <a:cxn ang="0">
                    <a:pos x="97" y="292"/>
                  </a:cxn>
                  <a:cxn ang="0">
                    <a:pos x="99" y="321"/>
                  </a:cxn>
                  <a:cxn ang="0">
                    <a:pos x="99" y="346"/>
                  </a:cxn>
                  <a:cxn ang="0">
                    <a:pos x="102" y="358"/>
                  </a:cxn>
                  <a:cxn ang="0">
                    <a:pos x="103" y="367"/>
                  </a:cxn>
                  <a:cxn ang="0">
                    <a:pos x="99" y="375"/>
                  </a:cxn>
                  <a:cxn ang="0">
                    <a:pos x="88" y="376"/>
                  </a:cxn>
                  <a:cxn ang="0">
                    <a:pos x="76" y="373"/>
                  </a:cxn>
                  <a:cxn ang="0">
                    <a:pos x="66" y="368"/>
                  </a:cxn>
                  <a:cxn ang="0">
                    <a:pos x="60" y="356"/>
                  </a:cxn>
                  <a:cxn ang="0">
                    <a:pos x="44" y="347"/>
                  </a:cxn>
                  <a:cxn ang="0">
                    <a:pos x="23" y="338"/>
                  </a:cxn>
                  <a:cxn ang="0">
                    <a:pos x="7" y="331"/>
                  </a:cxn>
                  <a:cxn ang="0">
                    <a:pos x="0" y="318"/>
                  </a:cxn>
                  <a:cxn ang="0">
                    <a:pos x="7" y="313"/>
                  </a:cxn>
                  <a:cxn ang="0">
                    <a:pos x="20" y="308"/>
                  </a:cxn>
                  <a:cxn ang="0">
                    <a:pos x="39" y="310"/>
                  </a:cxn>
                  <a:cxn ang="0">
                    <a:pos x="48" y="312"/>
                  </a:cxn>
                  <a:cxn ang="0">
                    <a:pos x="55" y="316"/>
                  </a:cxn>
                  <a:cxn ang="0">
                    <a:pos x="60" y="325"/>
                  </a:cxn>
                  <a:cxn ang="0">
                    <a:pos x="71" y="334"/>
                  </a:cxn>
                  <a:cxn ang="0">
                    <a:pos x="78" y="334"/>
                  </a:cxn>
                  <a:cxn ang="0">
                    <a:pos x="81" y="325"/>
                  </a:cxn>
                  <a:cxn ang="0">
                    <a:pos x="76" y="298"/>
                  </a:cxn>
                  <a:cxn ang="0">
                    <a:pos x="63" y="265"/>
                  </a:cxn>
                  <a:cxn ang="0">
                    <a:pos x="51" y="229"/>
                  </a:cxn>
                  <a:cxn ang="0">
                    <a:pos x="44" y="192"/>
                  </a:cxn>
                  <a:cxn ang="0">
                    <a:pos x="40" y="155"/>
                  </a:cxn>
                  <a:cxn ang="0">
                    <a:pos x="38" y="118"/>
                  </a:cxn>
                  <a:cxn ang="0">
                    <a:pos x="37" y="81"/>
                  </a:cxn>
                  <a:cxn ang="0">
                    <a:pos x="42" y="47"/>
                  </a:cxn>
                </a:cxnLst>
                <a:rect l="0" t="0" r="r" b="b"/>
                <a:pathLst>
                  <a:path w="105" h="376">
                    <a:moveTo>
                      <a:pt x="42" y="47"/>
                    </a:moveTo>
                    <a:lnTo>
                      <a:pt x="44" y="19"/>
                    </a:lnTo>
                    <a:lnTo>
                      <a:pt x="64" y="7"/>
                    </a:lnTo>
                    <a:lnTo>
                      <a:pt x="85" y="0"/>
                    </a:lnTo>
                    <a:lnTo>
                      <a:pt x="105" y="13"/>
                    </a:lnTo>
                    <a:lnTo>
                      <a:pt x="102" y="34"/>
                    </a:lnTo>
                    <a:lnTo>
                      <a:pt x="90" y="58"/>
                    </a:lnTo>
                    <a:lnTo>
                      <a:pt x="78" y="95"/>
                    </a:lnTo>
                    <a:lnTo>
                      <a:pt x="73" y="131"/>
                    </a:lnTo>
                    <a:lnTo>
                      <a:pt x="72" y="163"/>
                    </a:lnTo>
                    <a:lnTo>
                      <a:pt x="76" y="203"/>
                    </a:lnTo>
                    <a:lnTo>
                      <a:pt x="83" y="233"/>
                    </a:lnTo>
                    <a:lnTo>
                      <a:pt x="88" y="259"/>
                    </a:lnTo>
                    <a:lnTo>
                      <a:pt x="97" y="292"/>
                    </a:lnTo>
                    <a:lnTo>
                      <a:pt x="99" y="321"/>
                    </a:lnTo>
                    <a:lnTo>
                      <a:pt x="99" y="346"/>
                    </a:lnTo>
                    <a:lnTo>
                      <a:pt x="102" y="358"/>
                    </a:lnTo>
                    <a:lnTo>
                      <a:pt x="103" y="367"/>
                    </a:lnTo>
                    <a:lnTo>
                      <a:pt x="99" y="375"/>
                    </a:lnTo>
                    <a:lnTo>
                      <a:pt x="88" y="376"/>
                    </a:lnTo>
                    <a:lnTo>
                      <a:pt x="76" y="373"/>
                    </a:lnTo>
                    <a:lnTo>
                      <a:pt x="66" y="368"/>
                    </a:lnTo>
                    <a:lnTo>
                      <a:pt x="60" y="356"/>
                    </a:lnTo>
                    <a:lnTo>
                      <a:pt x="44" y="347"/>
                    </a:lnTo>
                    <a:lnTo>
                      <a:pt x="23" y="338"/>
                    </a:lnTo>
                    <a:lnTo>
                      <a:pt x="7" y="331"/>
                    </a:lnTo>
                    <a:lnTo>
                      <a:pt x="0" y="318"/>
                    </a:lnTo>
                    <a:lnTo>
                      <a:pt x="7" y="313"/>
                    </a:lnTo>
                    <a:lnTo>
                      <a:pt x="20" y="308"/>
                    </a:lnTo>
                    <a:lnTo>
                      <a:pt x="39" y="310"/>
                    </a:lnTo>
                    <a:lnTo>
                      <a:pt x="48" y="312"/>
                    </a:lnTo>
                    <a:lnTo>
                      <a:pt x="55" y="316"/>
                    </a:lnTo>
                    <a:lnTo>
                      <a:pt x="60" y="325"/>
                    </a:lnTo>
                    <a:lnTo>
                      <a:pt x="71" y="334"/>
                    </a:lnTo>
                    <a:lnTo>
                      <a:pt x="78" y="334"/>
                    </a:lnTo>
                    <a:lnTo>
                      <a:pt x="81" y="325"/>
                    </a:lnTo>
                    <a:lnTo>
                      <a:pt x="76" y="298"/>
                    </a:lnTo>
                    <a:lnTo>
                      <a:pt x="63" y="265"/>
                    </a:lnTo>
                    <a:lnTo>
                      <a:pt x="51" y="229"/>
                    </a:lnTo>
                    <a:lnTo>
                      <a:pt x="44" y="192"/>
                    </a:lnTo>
                    <a:lnTo>
                      <a:pt x="40" y="155"/>
                    </a:lnTo>
                    <a:lnTo>
                      <a:pt x="38" y="118"/>
                    </a:lnTo>
                    <a:lnTo>
                      <a:pt x="37" y="81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8982076" y="1438275"/>
                <a:ext cx="142875" cy="590550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1" y="13"/>
                  </a:cxn>
                  <a:cxn ang="0">
                    <a:pos x="41" y="0"/>
                  </a:cxn>
                  <a:cxn ang="0">
                    <a:pos x="57" y="10"/>
                  </a:cxn>
                  <a:cxn ang="0">
                    <a:pos x="62" y="26"/>
                  </a:cxn>
                  <a:cxn ang="0">
                    <a:pos x="57" y="62"/>
                  </a:cxn>
                  <a:cxn ang="0">
                    <a:pos x="55" y="107"/>
                  </a:cxn>
                  <a:cxn ang="0">
                    <a:pos x="51" y="158"/>
                  </a:cxn>
                  <a:cxn ang="0">
                    <a:pos x="46" y="190"/>
                  </a:cxn>
                  <a:cxn ang="0">
                    <a:pos x="51" y="223"/>
                  </a:cxn>
                  <a:cxn ang="0">
                    <a:pos x="65" y="249"/>
                  </a:cxn>
                  <a:cxn ang="0">
                    <a:pos x="73" y="282"/>
                  </a:cxn>
                  <a:cxn ang="0">
                    <a:pos x="76" y="307"/>
                  </a:cxn>
                  <a:cxn ang="0">
                    <a:pos x="85" y="335"/>
                  </a:cxn>
                  <a:cxn ang="0">
                    <a:pos x="90" y="347"/>
                  </a:cxn>
                  <a:cxn ang="0">
                    <a:pos x="90" y="360"/>
                  </a:cxn>
                  <a:cxn ang="0">
                    <a:pos x="85" y="371"/>
                  </a:cxn>
                  <a:cxn ang="0">
                    <a:pos x="76" y="372"/>
                  </a:cxn>
                  <a:cxn ang="0">
                    <a:pos x="62" y="368"/>
                  </a:cxn>
                  <a:cxn ang="0">
                    <a:pos x="49" y="360"/>
                  </a:cxn>
                  <a:cxn ang="0">
                    <a:pos x="37" y="346"/>
                  </a:cxn>
                  <a:cxn ang="0">
                    <a:pos x="21" y="338"/>
                  </a:cxn>
                  <a:cxn ang="0">
                    <a:pos x="0" y="330"/>
                  </a:cxn>
                  <a:cxn ang="0">
                    <a:pos x="0" y="321"/>
                  </a:cxn>
                  <a:cxn ang="0">
                    <a:pos x="5" y="314"/>
                  </a:cxn>
                  <a:cxn ang="0">
                    <a:pos x="30" y="312"/>
                  </a:cxn>
                  <a:cxn ang="0">
                    <a:pos x="43" y="317"/>
                  </a:cxn>
                  <a:cxn ang="0">
                    <a:pos x="64" y="335"/>
                  </a:cxn>
                  <a:cxn ang="0">
                    <a:pos x="60" y="323"/>
                  </a:cxn>
                  <a:cxn ang="0">
                    <a:pos x="53" y="295"/>
                  </a:cxn>
                  <a:cxn ang="0">
                    <a:pos x="34" y="249"/>
                  </a:cxn>
                  <a:cxn ang="0">
                    <a:pos x="27" y="230"/>
                  </a:cxn>
                  <a:cxn ang="0">
                    <a:pos x="21" y="191"/>
                  </a:cxn>
                  <a:cxn ang="0">
                    <a:pos x="16" y="154"/>
                  </a:cxn>
                  <a:cxn ang="0">
                    <a:pos x="9" y="116"/>
                  </a:cxn>
                  <a:cxn ang="0">
                    <a:pos x="4" y="84"/>
                  </a:cxn>
                  <a:cxn ang="0">
                    <a:pos x="4" y="58"/>
                  </a:cxn>
                  <a:cxn ang="0">
                    <a:pos x="9" y="31"/>
                  </a:cxn>
                </a:cxnLst>
                <a:rect l="0" t="0" r="r" b="b"/>
                <a:pathLst>
                  <a:path w="90" h="372">
                    <a:moveTo>
                      <a:pt x="9" y="31"/>
                    </a:moveTo>
                    <a:lnTo>
                      <a:pt x="21" y="13"/>
                    </a:lnTo>
                    <a:lnTo>
                      <a:pt x="41" y="0"/>
                    </a:lnTo>
                    <a:lnTo>
                      <a:pt x="57" y="10"/>
                    </a:lnTo>
                    <a:lnTo>
                      <a:pt x="62" y="26"/>
                    </a:lnTo>
                    <a:lnTo>
                      <a:pt x="57" y="62"/>
                    </a:lnTo>
                    <a:lnTo>
                      <a:pt x="55" y="107"/>
                    </a:lnTo>
                    <a:lnTo>
                      <a:pt x="51" y="158"/>
                    </a:lnTo>
                    <a:lnTo>
                      <a:pt x="46" y="190"/>
                    </a:lnTo>
                    <a:lnTo>
                      <a:pt x="51" y="223"/>
                    </a:lnTo>
                    <a:lnTo>
                      <a:pt x="65" y="249"/>
                    </a:lnTo>
                    <a:lnTo>
                      <a:pt x="73" y="282"/>
                    </a:lnTo>
                    <a:lnTo>
                      <a:pt x="76" y="307"/>
                    </a:lnTo>
                    <a:lnTo>
                      <a:pt x="85" y="335"/>
                    </a:lnTo>
                    <a:lnTo>
                      <a:pt x="90" y="347"/>
                    </a:lnTo>
                    <a:lnTo>
                      <a:pt x="90" y="360"/>
                    </a:lnTo>
                    <a:lnTo>
                      <a:pt x="85" y="371"/>
                    </a:lnTo>
                    <a:lnTo>
                      <a:pt x="76" y="372"/>
                    </a:lnTo>
                    <a:lnTo>
                      <a:pt x="62" y="368"/>
                    </a:lnTo>
                    <a:lnTo>
                      <a:pt x="49" y="360"/>
                    </a:lnTo>
                    <a:lnTo>
                      <a:pt x="37" y="346"/>
                    </a:lnTo>
                    <a:lnTo>
                      <a:pt x="21" y="338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5" y="314"/>
                    </a:lnTo>
                    <a:lnTo>
                      <a:pt x="30" y="312"/>
                    </a:lnTo>
                    <a:lnTo>
                      <a:pt x="43" y="317"/>
                    </a:lnTo>
                    <a:lnTo>
                      <a:pt x="64" y="335"/>
                    </a:lnTo>
                    <a:lnTo>
                      <a:pt x="60" y="323"/>
                    </a:lnTo>
                    <a:lnTo>
                      <a:pt x="53" y="295"/>
                    </a:lnTo>
                    <a:lnTo>
                      <a:pt x="34" y="249"/>
                    </a:lnTo>
                    <a:lnTo>
                      <a:pt x="27" y="230"/>
                    </a:lnTo>
                    <a:lnTo>
                      <a:pt x="21" y="191"/>
                    </a:lnTo>
                    <a:lnTo>
                      <a:pt x="16" y="154"/>
                    </a:lnTo>
                    <a:lnTo>
                      <a:pt x="9" y="116"/>
                    </a:lnTo>
                    <a:lnTo>
                      <a:pt x="4" y="84"/>
                    </a:lnTo>
                    <a:lnTo>
                      <a:pt x="4" y="58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8" name="Gruppe 268"/>
            <p:cNvGrpSpPr/>
            <p:nvPr/>
          </p:nvGrpSpPr>
          <p:grpSpPr>
            <a:xfrm>
              <a:off x="9367502" y="3947429"/>
              <a:ext cx="525463" cy="1219200"/>
              <a:chOff x="8688388" y="841375"/>
              <a:chExt cx="525463" cy="1219200"/>
            </a:xfrm>
            <a:solidFill>
              <a:srgbClr val="0000FF"/>
            </a:solidFill>
          </p:grpSpPr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8807451" y="841375"/>
                <a:ext cx="311150" cy="242888"/>
              </a:xfrm>
              <a:custGeom>
                <a:avLst/>
                <a:gdLst/>
                <a:ahLst/>
                <a:cxnLst>
                  <a:cxn ang="0">
                    <a:pos x="64" y="63"/>
                  </a:cxn>
                  <a:cxn ang="0">
                    <a:pos x="74" y="43"/>
                  </a:cxn>
                  <a:cxn ang="0">
                    <a:pos x="87" y="26"/>
                  </a:cxn>
                  <a:cxn ang="0">
                    <a:pos x="103" y="15"/>
                  </a:cxn>
                  <a:cxn ang="0">
                    <a:pos x="121" y="5"/>
                  </a:cxn>
                  <a:cxn ang="0">
                    <a:pos x="137" y="0"/>
                  </a:cxn>
                  <a:cxn ang="0">
                    <a:pos x="155" y="0"/>
                  </a:cxn>
                  <a:cxn ang="0">
                    <a:pos x="176" y="6"/>
                  </a:cxn>
                  <a:cxn ang="0">
                    <a:pos x="188" y="16"/>
                  </a:cxn>
                  <a:cxn ang="0">
                    <a:pos x="193" y="27"/>
                  </a:cxn>
                  <a:cxn ang="0">
                    <a:pos x="196" y="41"/>
                  </a:cxn>
                  <a:cxn ang="0">
                    <a:pos x="196" y="57"/>
                  </a:cxn>
                  <a:cxn ang="0">
                    <a:pos x="191" y="75"/>
                  </a:cxn>
                  <a:cxn ang="0">
                    <a:pos x="182" y="93"/>
                  </a:cxn>
                  <a:cxn ang="0">
                    <a:pos x="173" y="108"/>
                  </a:cxn>
                  <a:cxn ang="0">
                    <a:pos x="161" y="121"/>
                  </a:cxn>
                  <a:cxn ang="0">
                    <a:pos x="149" y="130"/>
                  </a:cxn>
                  <a:cxn ang="0">
                    <a:pos x="135" y="140"/>
                  </a:cxn>
                  <a:cxn ang="0">
                    <a:pos x="120" y="148"/>
                  </a:cxn>
                  <a:cxn ang="0">
                    <a:pos x="107" y="153"/>
                  </a:cxn>
                  <a:cxn ang="0">
                    <a:pos x="94" y="153"/>
                  </a:cxn>
                  <a:cxn ang="0">
                    <a:pos x="82" y="150"/>
                  </a:cxn>
                  <a:cxn ang="0">
                    <a:pos x="70" y="144"/>
                  </a:cxn>
                  <a:cxn ang="0">
                    <a:pos x="63" y="137"/>
                  </a:cxn>
                  <a:cxn ang="0">
                    <a:pos x="58" y="124"/>
                  </a:cxn>
                  <a:cxn ang="0">
                    <a:pos x="56" y="113"/>
                  </a:cxn>
                  <a:cxn ang="0">
                    <a:pos x="54" y="99"/>
                  </a:cxn>
                  <a:cxn ang="0">
                    <a:pos x="58" y="85"/>
                  </a:cxn>
                  <a:cxn ang="0">
                    <a:pos x="38" y="90"/>
                  </a:cxn>
                  <a:cxn ang="0">
                    <a:pos x="20" y="95"/>
                  </a:cxn>
                  <a:cxn ang="0">
                    <a:pos x="7" y="96"/>
                  </a:cxn>
                  <a:cxn ang="0">
                    <a:pos x="2" y="93"/>
                  </a:cxn>
                  <a:cxn ang="0">
                    <a:pos x="0" y="81"/>
                  </a:cxn>
                  <a:cxn ang="0">
                    <a:pos x="5" y="75"/>
                  </a:cxn>
                  <a:cxn ang="0">
                    <a:pos x="20" y="70"/>
                  </a:cxn>
                  <a:cxn ang="0">
                    <a:pos x="37" y="71"/>
                  </a:cxn>
                  <a:cxn ang="0">
                    <a:pos x="54" y="69"/>
                  </a:cxn>
                  <a:cxn ang="0">
                    <a:pos x="64" y="63"/>
                  </a:cxn>
                </a:cxnLst>
                <a:rect l="0" t="0" r="r" b="b"/>
                <a:pathLst>
                  <a:path w="196" h="153">
                    <a:moveTo>
                      <a:pt x="64" y="63"/>
                    </a:moveTo>
                    <a:lnTo>
                      <a:pt x="74" y="43"/>
                    </a:lnTo>
                    <a:lnTo>
                      <a:pt x="87" y="26"/>
                    </a:lnTo>
                    <a:lnTo>
                      <a:pt x="103" y="15"/>
                    </a:lnTo>
                    <a:lnTo>
                      <a:pt x="121" y="5"/>
                    </a:lnTo>
                    <a:lnTo>
                      <a:pt x="137" y="0"/>
                    </a:lnTo>
                    <a:lnTo>
                      <a:pt x="155" y="0"/>
                    </a:lnTo>
                    <a:lnTo>
                      <a:pt x="176" y="6"/>
                    </a:lnTo>
                    <a:lnTo>
                      <a:pt x="188" y="16"/>
                    </a:lnTo>
                    <a:lnTo>
                      <a:pt x="193" y="27"/>
                    </a:lnTo>
                    <a:lnTo>
                      <a:pt x="196" y="41"/>
                    </a:lnTo>
                    <a:lnTo>
                      <a:pt x="196" y="57"/>
                    </a:lnTo>
                    <a:lnTo>
                      <a:pt x="191" y="75"/>
                    </a:lnTo>
                    <a:lnTo>
                      <a:pt x="182" y="93"/>
                    </a:lnTo>
                    <a:lnTo>
                      <a:pt x="173" y="108"/>
                    </a:lnTo>
                    <a:lnTo>
                      <a:pt x="161" y="121"/>
                    </a:lnTo>
                    <a:lnTo>
                      <a:pt x="149" y="130"/>
                    </a:lnTo>
                    <a:lnTo>
                      <a:pt x="135" y="140"/>
                    </a:lnTo>
                    <a:lnTo>
                      <a:pt x="120" y="148"/>
                    </a:lnTo>
                    <a:lnTo>
                      <a:pt x="107" y="153"/>
                    </a:lnTo>
                    <a:lnTo>
                      <a:pt x="94" y="153"/>
                    </a:lnTo>
                    <a:lnTo>
                      <a:pt x="82" y="150"/>
                    </a:lnTo>
                    <a:lnTo>
                      <a:pt x="70" y="144"/>
                    </a:lnTo>
                    <a:lnTo>
                      <a:pt x="63" y="137"/>
                    </a:lnTo>
                    <a:lnTo>
                      <a:pt x="58" y="124"/>
                    </a:lnTo>
                    <a:lnTo>
                      <a:pt x="56" y="113"/>
                    </a:lnTo>
                    <a:lnTo>
                      <a:pt x="54" y="99"/>
                    </a:lnTo>
                    <a:lnTo>
                      <a:pt x="58" y="85"/>
                    </a:lnTo>
                    <a:lnTo>
                      <a:pt x="38" y="90"/>
                    </a:lnTo>
                    <a:lnTo>
                      <a:pt x="20" y="95"/>
                    </a:lnTo>
                    <a:lnTo>
                      <a:pt x="7" y="96"/>
                    </a:lnTo>
                    <a:lnTo>
                      <a:pt x="2" y="93"/>
                    </a:lnTo>
                    <a:lnTo>
                      <a:pt x="0" y="81"/>
                    </a:lnTo>
                    <a:lnTo>
                      <a:pt x="5" y="75"/>
                    </a:lnTo>
                    <a:lnTo>
                      <a:pt x="20" y="70"/>
                    </a:lnTo>
                    <a:lnTo>
                      <a:pt x="37" y="71"/>
                    </a:lnTo>
                    <a:lnTo>
                      <a:pt x="54" y="69"/>
                    </a:lnTo>
                    <a:lnTo>
                      <a:pt x="64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8837613" y="1101725"/>
                <a:ext cx="247650" cy="438150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55" y="2"/>
                  </a:cxn>
                  <a:cxn ang="0">
                    <a:pos x="70" y="0"/>
                  </a:cxn>
                  <a:cxn ang="0">
                    <a:pos x="86" y="1"/>
                  </a:cxn>
                  <a:cxn ang="0">
                    <a:pos x="103" y="5"/>
                  </a:cxn>
                  <a:cxn ang="0">
                    <a:pos x="117" y="12"/>
                  </a:cxn>
                  <a:cxn ang="0">
                    <a:pos x="126" y="22"/>
                  </a:cxn>
                  <a:cxn ang="0">
                    <a:pos x="130" y="37"/>
                  </a:cxn>
                  <a:cxn ang="0">
                    <a:pos x="130" y="52"/>
                  </a:cxn>
                  <a:cxn ang="0">
                    <a:pos x="126" y="71"/>
                  </a:cxn>
                  <a:cxn ang="0">
                    <a:pos x="118" y="88"/>
                  </a:cxn>
                  <a:cxn ang="0">
                    <a:pos x="115" y="102"/>
                  </a:cxn>
                  <a:cxn ang="0">
                    <a:pos x="112" y="115"/>
                  </a:cxn>
                  <a:cxn ang="0">
                    <a:pos x="109" y="135"/>
                  </a:cxn>
                  <a:cxn ang="0">
                    <a:pos x="112" y="154"/>
                  </a:cxn>
                  <a:cxn ang="0">
                    <a:pos x="119" y="163"/>
                  </a:cxn>
                  <a:cxn ang="0">
                    <a:pos x="130" y="171"/>
                  </a:cxn>
                  <a:cxn ang="0">
                    <a:pos x="146" y="184"/>
                  </a:cxn>
                  <a:cxn ang="0">
                    <a:pos x="153" y="197"/>
                  </a:cxn>
                  <a:cxn ang="0">
                    <a:pos x="156" y="212"/>
                  </a:cxn>
                  <a:cxn ang="0">
                    <a:pos x="156" y="230"/>
                  </a:cxn>
                  <a:cxn ang="0">
                    <a:pos x="151" y="246"/>
                  </a:cxn>
                  <a:cxn ang="0">
                    <a:pos x="142" y="259"/>
                  </a:cxn>
                  <a:cxn ang="0">
                    <a:pos x="127" y="270"/>
                  </a:cxn>
                  <a:cxn ang="0">
                    <a:pos x="106" y="274"/>
                  </a:cxn>
                  <a:cxn ang="0">
                    <a:pos x="92" y="276"/>
                  </a:cxn>
                  <a:cxn ang="0">
                    <a:pos x="79" y="274"/>
                  </a:cxn>
                  <a:cxn ang="0">
                    <a:pos x="58" y="268"/>
                  </a:cxn>
                  <a:cxn ang="0">
                    <a:pos x="42" y="261"/>
                  </a:cxn>
                  <a:cxn ang="0">
                    <a:pos x="30" y="245"/>
                  </a:cxn>
                  <a:cxn ang="0">
                    <a:pos x="21" y="230"/>
                  </a:cxn>
                  <a:cxn ang="0">
                    <a:pos x="12" y="213"/>
                  </a:cxn>
                  <a:cxn ang="0">
                    <a:pos x="6" y="189"/>
                  </a:cxn>
                  <a:cxn ang="0">
                    <a:pos x="0" y="160"/>
                  </a:cxn>
                  <a:cxn ang="0">
                    <a:pos x="3" y="127"/>
                  </a:cxn>
                  <a:cxn ang="0">
                    <a:pos x="5" y="97"/>
                  </a:cxn>
                  <a:cxn ang="0">
                    <a:pos x="9" y="70"/>
                  </a:cxn>
                  <a:cxn ang="0">
                    <a:pos x="19" y="46"/>
                  </a:cxn>
                  <a:cxn ang="0">
                    <a:pos x="30" y="28"/>
                  </a:cxn>
                  <a:cxn ang="0">
                    <a:pos x="36" y="17"/>
                  </a:cxn>
                  <a:cxn ang="0">
                    <a:pos x="45" y="7"/>
                  </a:cxn>
                </a:cxnLst>
                <a:rect l="0" t="0" r="r" b="b"/>
                <a:pathLst>
                  <a:path w="156" h="276">
                    <a:moveTo>
                      <a:pt x="45" y="7"/>
                    </a:moveTo>
                    <a:lnTo>
                      <a:pt x="55" y="2"/>
                    </a:lnTo>
                    <a:lnTo>
                      <a:pt x="70" y="0"/>
                    </a:lnTo>
                    <a:lnTo>
                      <a:pt x="86" y="1"/>
                    </a:lnTo>
                    <a:lnTo>
                      <a:pt x="103" y="5"/>
                    </a:lnTo>
                    <a:lnTo>
                      <a:pt x="117" y="12"/>
                    </a:lnTo>
                    <a:lnTo>
                      <a:pt x="126" y="22"/>
                    </a:lnTo>
                    <a:lnTo>
                      <a:pt x="130" y="37"/>
                    </a:lnTo>
                    <a:lnTo>
                      <a:pt x="130" y="52"/>
                    </a:lnTo>
                    <a:lnTo>
                      <a:pt x="126" y="71"/>
                    </a:lnTo>
                    <a:lnTo>
                      <a:pt x="118" y="88"/>
                    </a:lnTo>
                    <a:lnTo>
                      <a:pt x="115" y="102"/>
                    </a:lnTo>
                    <a:lnTo>
                      <a:pt x="112" y="115"/>
                    </a:lnTo>
                    <a:lnTo>
                      <a:pt x="109" y="135"/>
                    </a:lnTo>
                    <a:lnTo>
                      <a:pt x="112" y="154"/>
                    </a:lnTo>
                    <a:lnTo>
                      <a:pt x="119" y="163"/>
                    </a:lnTo>
                    <a:lnTo>
                      <a:pt x="130" y="171"/>
                    </a:lnTo>
                    <a:lnTo>
                      <a:pt x="146" y="184"/>
                    </a:lnTo>
                    <a:lnTo>
                      <a:pt x="153" y="197"/>
                    </a:lnTo>
                    <a:lnTo>
                      <a:pt x="156" y="212"/>
                    </a:lnTo>
                    <a:lnTo>
                      <a:pt x="156" y="230"/>
                    </a:lnTo>
                    <a:lnTo>
                      <a:pt x="151" y="246"/>
                    </a:lnTo>
                    <a:lnTo>
                      <a:pt x="142" y="259"/>
                    </a:lnTo>
                    <a:lnTo>
                      <a:pt x="127" y="270"/>
                    </a:lnTo>
                    <a:lnTo>
                      <a:pt x="106" y="274"/>
                    </a:lnTo>
                    <a:lnTo>
                      <a:pt x="92" y="276"/>
                    </a:lnTo>
                    <a:lnTo>
                      <a:pt x="79" y="274"/>
                    </a:lnTo>
                    <a:lnTo>
                      <a:pt x="58" y="268"/>
                    </a:lnTo>
                    <a:lnTo>
                      <a:pt x="42" y="261"/>
                    </a:lnTo>
                    <a:lnTo>
                      <a:pt x="30" y="245"/>
                    </a:lnTo>
                    <a:lnTo>
                      <a:pt x="21" y="230"/>
                    </a:lnTo>
                    <a:lnTo>
                      <a:pt x="12" y="213"/>
                    </a:lnTo>
                    <a:lnTo>
                      <a:pt x="6" y="189"/>
                    </a:lnTo>
                    <a:lnTo>
                      <a:pt x="0" y="160"/>
                    </a:lnTo>
                    <a:lnTo>
                      <a:pt x="3" y="127"/>
                    </a:lnTo>
                    <a:lnTo>
                      <a:pt x="5" y="97"/>
                    </a:lnTo>
                    <a:lnTo>
                      <a:pt x="9" y="70"/>
                    </a:lnTo>
                    <a:lnTo>
                      <a:pt x="19" y="46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5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Freeform 37"/>
              <p:cNvSpPr>
                <a:spLocks/>
              </p:cNvSpPr>
              <p:nvPr/>
            </p:nvSpPr>
            <p:spPr bwMode="auto">
              <a:xfrm>
                <a:off x="8688388" y="1106488"/>
                <a:ext cx="244475" cy="471488"/>
              </a:xfrm>
              <a:custGeom>
                <a:avLst/>
                <a:gdLst/>
                <a:ahLst/>
                <a:cxnLst>
                  <a:cxn ang="0">
                    <a:pos x="112" y="19"/>
                  </a:cxn>
                  <a:cxn ang="0">
                    <a:pos x="133" y="2"/>
                  </a:cxn>
                  <a:cxn ang="0">
                    <a:pos x="148" y="0"/>
                  </a:cxn>
                  <a:cxn ang="0">
                    <a:pos x="154" y="10"/>
                  </a:cxn>
                  <a:cxn ang="0">
                    <a:pos x="149" y="40"/>
                  </a:cxn>
                  <a:cxn ang="0">
                    <a:pos x="133" y="52"/>
                  </a:cxn>
                  <a:cxn ang="0">
                    <a:pos x="114" y="57"/>
                  </a:cxn>
                  <a:cxn ang="0">
                    <a:pos x="91" y="69"/>
                  </a:cxn>
                  <a:cxn ang="0">
                    <a:pos x="61" y="92"/>
                  </a:cxn>
                  <a:cxn ang="0">
                    <a:pos x="38" y="111"/>
                  </a:cxn>
                  <a:cxn ang="0">
                    <a:pos x="26" y="129"/>
                  </a:cxn>
                  <a:cxn ang="0">
                    <a:pos x="25" y="142"/>
                  </a:cxn>
                  <a:cxn ang="0">
                    <a:pos x="27" y="150"/>
                  </a:cxn>
                  <a:cxn ang="0">
                    <a:pos x="36" y="163"/>
                  </a:cxn>
                  <a:cxn ang="0">
                    <a:pos x="58" y="169"/>
                  </a:cxn>
                  <a:cxn ang="0">
                    <a:pos x="91" y="175"/>
                  </a:cxn>
                  <a:cxn ang="0">
                    <a:pos x="109" y="182"/>
                  </a:cxn>
                  <a:cxn ang="0">
                    <a:pos x="120" y="193"/>
                  </a:cxn>
                  <a:cxn ang="0">
                    <a:pos x="115" y="205"/>
                  </a:cxn>
                  <a:cxn ang="0">
                    <a:pos x="109" y="222"/>
                  </a:cxn>
                  <a:cxn ang="0">
                    <a:pos x="87" y="241"/>
                  </a:cxn>
                  <a:cxn ang="0">
                    <a:pos x="76" y="259"/>
                  </a:cxn>
                  <a:cxn ang="0">
                    <a:pos x="70" y="277"/>
                  </a:cxn>
                  <a:cxn ang="0">
                    <a:pos x="73" y="286"/>
                  </a:cxn>
                  <a:cxn ang="0">
                    <a:pos x="70" y="296"/>
                  </a:cxn>
                  <a:cxn ang="0">
                    <a:pos x="62" y="297"/>
                  </a:cxn>
                  <a:cxn ang="0">
                    <a:pos x="52" y="292"/>
                  </a:cxn>
                  <a:cxn ang="0">
                    <a:pos x="51" y="281"/>
                  </a:cxn>
                  <a:cxn ang="0">
                    <a:pos x="53" y="261"/>
                  </a:cxn>
                  <a:cxn ang="0">
                    <a:pos x="64" y="241"/>
                  </a:cxn>
                  <a:cxn ang="0">
                    <a:pos x="82" y="222"/>
                  </a:cxn>
                  <a:cxn ang="0">
                    <a:pos x="91" y="211"/>
                  </a:cxn>
                  <a:cxn ang="0">
                    <a:pos x="93" y="201"/>
                  </a:cxn>
                  <a:cxn ang="0">
                    <a:pos x="87" y="196"/>
                  </a:cxn>
                  <a:cxn ang="0">
                    <a:pos x="64" y="190"/>
                  </a:cxn>
                  <a:cxn ang="0">
                    <a:pos x="29" y="181"/>
                  </a:cxn>
                  <a:cxn ang="0">
                    <a:pos x="11" y="170"/>
                  </a:cxn>
                  <a:cxn ang="0">
                    <a:pos x="2" y="157"/>
                  </a:cxn>
                  <a:cxn ang="0">
                    <a:pos x="0" y="144"/>
                  </a:cxn>
                  <a:cxn ang="0">
                    <a:pos x="2" y="130"/>
                  </a:cxn>
                  <a:cxn ang="0">
                    <a:pos x="8" y="112"/>
                  </a:cxn>
                  <a:cxn ang="0">
                    <a:pos x="24" y="89"/>
                  </a:cxn>
                  <a:cxn ang="0">
                    <a:pos x="45" y="69"/>
                  </a:cxn>
                  <a:cxn ang="0">
                    <a:pos x="77" y="47"/>
                  </a:cxn>
                  <a:cxn ang="0">
                    <a:pos x="97" y="32"/>
                  </a:cxn>
                  <a:cxn ang="0">
                    <a:pos x="112" y="19"/>
                  </a:cxn>
                </a:cxnLst>
                <a:rect l="0" t="0" r="r" b="b"/>
                <a:pathLst>
                  <a:path w="154" h="297">
                    <a:moveTo>
                      <a:pt x="112" y="19"/>
                    </a:moveTo>
                    <a:lnTo>
                      <a:pt x="133" y="2"/>
                    </a:lnTo>
                    <a:lnTo>
                      <a:pt x="148" y="0"/>
                    </a:lnTo>
                    <a:lnTo>
                      <a:pt x="154" y="10"/>
                    </a:lnTo>
                    <a:lnTo>
                      <a:pt x="149" y="40"/>
                    </a:lnTo>
                    <a:lnTo>
                      <a:pt x="133" y="52"/>
                    </a:lnTo>
                    <a:lnTo>
                      <a:pt x="114" y="57"/>
                    </a:lnTo>
                    <a:lnTo>
                      <a:pt x="91" y="69"/>
                    </a:lnTo>
                    <a:lnTo>
                      <a:pt x="61" y="92"/>
                    </a:lnTo>
                    <a:lnTo>
                      <a:pt x="38" y="111"/>
                    </a:lnTo>
                    <a:lnTo>
                      <a:pt x="26" y="129"/>
                    </a:lnTo>
                    <a:lnTo>
                      <a:pt x="25" y="142"/>
                    </a:lnTo>
                    <a:lnTo>
                      <a:pt x="27" y="150"/>
                    </a:lnTo>
                    <a:lnTo>
                      <a:pt x="36" y="163"/>
                    </a:lnTo>
                    <a:lnTo>
                      <a:pt x="58" y="169"/>
                    </a:lnTo>
                    <a:lnTo>
                      <a:pt x="91" y="175"/>
                    </a:lnTo>
                    <a:lnTo>
                      <a:pt x="109" y="182"/>
                    </a:lnTo>
                    <a:lnTo>
                      <a:pt x="120" y="193"/>
                    </a:lnTo>
                    <a:lnTo>
                      <a:pt x="115" y="205"/>
                    </a:lnTo>
                    <a:lnTo>
                      <a:pt x="109" y="222"/>
                    </a:lnTo>
                    <a:lnTo>
                      <a:pt x="87" y="241"/>
                    </a:lnTo>
                    <a:lnTo>
                      <a:pt x="76" y="259"/>
                    </a:lnTo>
                    <a:lnTo>
                      <a:pt x="70" y="277"/>
                    </a:lnTo>
                    <a:lnTo>
                      <a:pt x="73" y="286"/>
                    </a:lnTo>
                    <a:lnTo>
                      <a:pt x="70" y="296"/>
                    </a:lnTo>
                    <a:lnTo>
                      <a:pt x="62" y="297"/>
                    </a:lnTo>
                    <a:lnTo>
                      <a:pt x="52" y="292"/>
                    </a:lnTo>
                    <a:lnTo>
                      <a:pt x="51" y="281"/>
                    </a:lnTo>
                    <a:lnTo>
                      <a:pt x="53" y="261"/>
                    </a:lnTo>
                    <a:lnTo>
                      <a:pt x="64" y="241"/>
                    </a:lnTo>
                    <a:lnTo>
                      <a:pt x="82" y="222"/>
                    </a:lnTo>
                    <a:lnTo>
                      <a:pt x="91" y="211"/>
                    </a:lnTo>
                    <a:lnTo>
                      <a:pt x="93" y="201"/>
                    </a:lnTo>
                    <a:lnTo>
                      <a:pt x="87" y="196"/>
                    </a:lnTo>
                    <a:lnTo>
                      <a:pt x="64" y="190"/>
                    </a:lnTo>
                    <a:lnTo>
                      <a:pt x="29" y="181"/>
                    </a:lnTo>
                    <a:lnTo>
                      <a:pt x="11" y="170"/>
                    </a:lnTo>
                    <a:lnTo>
                      <a:pt x="2" y="157"/>
                    </a:lnTo>
                    <a:lnTo>
                      <a:pt x="0" y="144"/>
                    </a:lnTo>
                    <a:lnTo>
                      <a:pt x="2" y="130"/>
                    </a:lnTo>
                    <a:lnTo>
                      <a:pt x="8" y="112"/>
                    </a:lnTo>
                    <a:lnTo>
                      <a:pt x="24" y="89"/>
                    </a:lnTo>
                    <a:lnTo>
                      <a:pt x="45" y="69"/>
                    </a:lnTo>
                    <a:lnTo>
                      <a:pt x="77" y="47"/>
                    </a:lnTo>
                    <a:lnTo>
                      <a:pt x="97" y="32"/>
                    </a:lnTo>
                    <a:lnTo>
                      <a:pt x="11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38"/>
              <p:cNvSpPr>
                <a:spLocks/>
              </p:cNvSpPr>
              <p:nvPr/>
            </p:nvSpPr>
            <p:spPr bwMode="auto">
              <a:xfrm>
                <a:off x="8988426" y="1119188"/>
                <a:ext cx="225425" cy="3556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"/>
                  </a:cxn>
                  <a:cxn ang="0">
                    <a:pos x="43" y="9"/>
                  </a:cxn>
                  <a:cxn ang="0">
                    <a:pos x="76" y="26"/>
                  </a:cxn>
                  <a:cxn ang="0">
                    <a:pos x="101" y="44"/>
                  </a:cxn>
                  <a:cxn ang="0">
                    <a:pos x="119" y="60"/>
                  </a:cxn>
                  <a:cxn ang="0">
                    <a:pos x="133" y="78"/>
                  </a:cxn>
                  <a:cxn ang="0">
                    <a:pos x="135" y="91"/>
                  </a:cxn>
                  <a:cxn ang="0">
                    <a:pos x="132" y="104"/>
                  </a:cxn>
                  <a:cxn ang="0">
                    <a:pos x="122" y="119"/>
                  </a:cxn>
                  <a:cxn ang="0">
                    <a:pos x="97" y="139"/>
                  </a:cxn>
                  <a:cxn ang="0">
                    <a:pos x="71" y="157"/>
                  </a:cxn>
                  <a:cxn ang="0">
                    <a:pos x="66" y="164"/>
                  </a:cxn>
                  <a:cxn ang="0">
                    <a:pos x="68" y="171"/>
                  </a:cxn>
                  <a:cxn ang="0">
                    <a:pos x="76" y="173"/>
                  </a:cxn>
                  <a:cxn ang="0">
                    <a:pos x="97" y="179"/>
                  </a:cxn>
                  <a:cxn ang="0">
                    <a:pos x="124" y="194"/>
                  </a:cxn>
                  <a:cxn ang="0">
                    <a:pos x="137" y="207"/>
                  </a:cxn>
                  <a:cxn ang="0">
                    <a:pos x="142" y="215"/>
                  </a:cxn>
                  <a:cxn ang="0">
                    <a:pos x="137" y="221"/>
                  </a:cxn>
                  <a:cxn ang="0">
                    <a:pos x="123" y="224"/>
                  </a:cxn>
                  <a:cxn ang="0">
                    <a:pos x="112" y="221"/>
                  </a:cxn>
                  <a:cxn ang="0">
                    <a:pos x="103" y="211"/>
                  </a:cxn>
                  <a:cxn ang="0">
                    <a:pos x="92" y="200"/>
                  </a:cxn>
                  <a:cxn ang="0">
                    <a:pos x="76" y="191"/>
                  </a:cxn>
                  <a:cxn ang="0">
                    <a:pos x="64" y="187"/>
                  </a:cxn>
                  <a:cxn ang="0">
                    <a:pos x="46" y="182"/>
                  </a:cxn>
                  <a:cxn ang="0">
                    <a:pos x="37" y="176"/>
                  </a:cxn>
                  <a:cxn ang="0">
                    <a:pos x="32" y="169"/>
                  </a:cxn>
                  <a:cxn ang="0">
                    <a:pos x="41" y="156"/>
                  </a:cxn>
                  <a:cxn ang="0">
                    <a:pos x="61" y="143"/>
                  </a:cxn>
                  <a:cxn ang="0">
                    <a:pos x="79" y="132"/>
                  </a:cxn>
                  <a:cxn ang="0">
                    <a:pos x="101" y="117"/>
                  </a:cxn>
                  <a:cxn ang="0">
                    <a:pos x="110" y="104"/>
                  </a:cxn>
                  <a:cxn ang="0">
                    <a:pos x="110" y="95"/>
                  </a:cxn>
                  <a:cxn ang="0">
                    <a:pos x="110" y="87"/>
                  </a:cxn>
                  <a:cxn ang="0">
                    <a:pos x="105" y="77"/>
                  </a:cxn>
                  <a:cxn ang="0">
                    <a:pos x="88" y="67"/>
                  </a:cxn>
                  <a:cxn ang="0">
                    <a:pos x="68" y="58"/>
                  </a:cxn>
                  <a:cxn ang="0">
                    <a:pos x="45" y="52"/>
                  </a:cxn>
                  <a:cxn ang="0">
                    <a:pos x="29" y="45"/>
                  </a:cxn>
                  <a:cxn ang="0">
                    <a:pos x="10" y="40"/>
                  </a:cxn>
                  <a:cxn ang="0">
                    <a:pos x="5" y="25"/>
                  </a:cxn>
                  <a:cxn ang="0">
                    <a:pos x="0" y="16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142" h="224">
                    <a:moveTo>
                      <a:pt x="5" y="0"/>
                    </a:moveTo>
                    <a:lnTo>
                      <a:pt x="21" y="1"/>
                    </a:lnTo>
                    <a:lnTo>
                      <a:pt x="43" y="9"/>
                    </a:lnTo>
                    <a:lnTo>
                      <a:pt x="76" y="26"/>
                    </a:lnTo>
                    <a:lnTo>
                      <a:pt x="101" y="44"/>
                    </a:lnTo>
                    <a:lnTo>
                      <a:pt x="119" y="60"/>
                    </a:lnTo>
                    <a:lnTo>
                      <a:pt x="133" y="78"/>
                    </a:lnTo>
                    <a:lnTo>
                      <a:pt x="135" y="91"/>
                    </a:lnTo>
                    <a:lnTo>
                      <a:pt x="132" y="104"/>
                    </a:lnTo>
                    <a:lnTo>
                      <a:pt x="122" y="119"/>
                    </a:lnTo>
                    <a:lnTo>
                      <a:pt x="97" y="139"/>
                    </a:lnTo>
                    <a:lnTo>
                      <a:pt x="71" y="157"/>
                    </a:lnTo>
                    <a:lnTo>
                      <a:pt x="66" y="164"/>
                    </a:lnTo>
                    <a:lnTo>
                      <a:pt x="68" y="171"/>
                    </a:lnTo>
                    <a:lnTo>
                      <a:pt x="76" y="173"/>
                    </a:lnTo>
                    <a:lnTo>
                      <a:pt x="97" y="179"/>
                    </a:lnTo>
                    <a:lnTo>
                      <a:pt x="124" y="194"/>
                    </a:lnTo>
                    <a:lnTo>
                      <a:pt x="137" y="207"/>
                    </a:lnTo>
                    <a:lnTo>
                      <a:pt x="142" y="215"/>
                    </a:lnTo>
                    <a:lnTo>
                      <a:pt x="137" y="221"/>
                    </a:lnTo>
                    <a:lnTo>
                      <a:pt x="123" y="224"/>
                    </a:lnTo>
                    <a:lnTo>
                      <a:pt x="112" y="221"/>
                    </a:lnTo>
                    <a:lnTo>
                      <a:pt x="103" y="211"/>
                    </a:lnTo>
                    <a:lnTo>
                      <a:pt x="92" y="200"/>
                    </a:lnTo>
                    <a:lnTo>
                      <a:pt x="76" y="191"/>
                    </a:lnTo>
                    <a:lnTo>
                      <a:pt x="64" y="187"/>
                    </a:lnTo>
                    <a:lnTo>
                      <a:pt x="46" y="182"/>
                    </a:lnTo>
                    <a:lnTo>
                      <a:pt x="37" y="176"/>
                    </a:lnTo>
                    <a:lnTo>
                      <a:pt x="32" y="169"/>
                    </a:lnTo>
                    <a:lnTo>
                      <a:pt x="41" y="156"/>
                    </a:lnTo>
                    <a:lnTo>
                      <a:pt x="61" y="143"/>
                    </a:lnTo>
                    <a:lnTo>
                      <a:pt x="79" y="132"/>
                    </a:lnTo>
                    <a:lnTo>
                      <a:pt x="101" y="117"/>
                    </a:lnTo>
                    <a:lnTo>
                      <a:pt x="110" y="104"/>
                    </a:lnTo>
                    <a:lnTo>
                      <a:pt x="110" y="95"/>
                    </a:lnTo>
                    <a:lnTo>
                      <a:pt x="110" y="87"/>
                    </a:lnTo>
                    <a:lnTo>
                      <a:pt x="105" y="77"/>
                    </a:lnTo>
                    <a:lnTo>
                      <a:pt x="88" y="67"/>
                    </a:lnTo>
                    <a:lnTo>
                      <a:pt x="68" y="58"/>
                    </a:lnTo>
                    <a:lnTo>
                      <a:pt x="45" y="52"/>
                    </a:lnTo>
                    <a:lnTo>
                      <a:pt x="29" y="45"/>
                    </a:lnTo>
                    <a:lnTo>
                      <a:pt x="10" y="40"/>
                    </a:lnTo>
                    <a:lnTo>
                      <a:pt x="5" y="25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Freeform 39"/>
              <p:cNvSpPr>
                <a:spLocks/>
              </p:cNvSpPr>
              <p:nvPr/>
            </p:nvSpPr>
            <p:spPr bwMode="auto">
              <a:xfrm>
                <a:off x="8834438" y="1463675"/>
                <a:ext cx="166688" cy="596900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44" y="19"/>
                  </a:cxn>
                  <a:cxn ang="0">
                    <a:pos x="64" y="7"/>
                  </a:cxn>
                  <a:cxn ang="0">
                    <a:pos x="85" y="0"/>
                  </a:cxn>
                  <a:cxn ang="0">
                    <a:pos x="105" y="13"/>
                  </a:cxn>
                  <a:cxn ang="0">
                    <a:pos x="102" y="34"/>
                  </a:cxn>
                  <a:cxn ang="0">
                    <a:pos x="90" y="58"/>
                  </a:cxn>
                  <a:cxn ang="0">
                    <a:pos x="78" y="95"/>
                  </a:cxn>
                  <a:cxn ang="0">
                    <a:pos x="73" y="131"/>
                  </a:cxn>
                  <a:cxn ang="0">
                    <a:pos x="72" y="163"/>
                  </a:cxn>
                  <a:cxn ang="0">
                    <a:pos x="76" y="203"/>
                  </a:cxn>
                  <a:cxn ang="0">
                    <a:pos x="83" y="233"/>
                  </a:cxn>
                  <a:cxn ang="0">
                    <a:pos x="88" y="259"/>
                  </a:cxn>
                  <a:cxn ang="0">
                    <a:pos x="97" y="292"/>
                  </a:cxn>
                  <a:cxn ang="0">
                    <a:pos x="99" y="321"/>
                  </a:cxn>
                  <a:cxn ang="0">
                    <a:pos x="99" y="346"/>
                  </a:cxn>
                  <a:cxn ang="0">
                    <a:pos x="102" y="358"/>
                  </a:cxn>
                  <a:cxn ang="0">
                    <a:pos x="103" y="367"/>
                  </a:cxn>
                  <a:cxn ang="0">
                    <a:pos x="99" y="375"/>
                  </a:cxn>
                  <a:cxn ang="0">
                    <a:pos x="88" y="376"/>
                  </a:cxn>
                  <a:cxn ang="0">
                    <a:pos x="76" y="373"/>
                  </a:cxn>
                  <a:cxn ang="0">
                    <a:pos x="66" y="368"/>
                  </a:cxn>
                  <a:cxn ang="0">
                    <a:pos x="60" y="356"/>
                  </a:cxn>
                  <a:cxn ang="0">
                    <a:pos x="44" y="347"/>
                  </a:cxn>
                  <a:cxn ang="0">
                    <a:pos x="23" y="338"/>
                  </a:cxn>
                  <a:cxn ang="0">
                    <a:pos x="7" y="331"/>
                  </a:cxn>
                  <a:cxn ang="0">
                    <a:pos x="0" y="318"/>
                  </a:cxn>
                  <a:cxn ang="0">
                    <a:pos x="7" y="313"/>
                  </a:cxn>
                  <a:cxn ang="0">
                    <a:pos x="20" y="308"/>
                  </a:cxn>
                  <a:cxn ang="0">
                    <a:pos x="39" y="310"/>
                  </a:cxn>
                  <a:cxn ang="0">
                    <a:pos x="48" y="312"/>
                  </a:cxn>
                  <a:cxn ang="0">
                    <a:pos x="55" y="316"/>
                  </a:cxn>
                  <a:cxn ang="0">
                    <a:pos x="60" y="325"/>
                  </a:cxn>
                  <a:cxn ang="0">
                    <a:pos x="71" y="334"/>
                  </a:cxn>
                  <a:cxn ang="0">
                    <a:pos x="78" y="334"/>
                  </a:cxn>
                  <a:cxn ang="0">
                    <a:pos x="81" y="325"/>
                  </a:cxn>
                  <a:cxn ang="0">
                    <a:pos x="76" y="298"/>
                  </a:cxn>
                  <a:cxn ang="0">
                    <a:pos x="63" y="265"/>
                  </a:cxn>
                  <a:cxn ang="0">
                    <a:pos x="51" y="229"/>
                  </a:cxn>
                  <a:cxn ang="0">
                    <a:pos x="44" y="192"/>
                  </a:cxn>
                  <a:cxn ang="0">
                    <a:pos x="40" y="155"/>
                  </a:cxn>
                  <a:cxn ang="0">
                    <a:pos x="38" y="118"/>
                  </a:cxn>
                  <a:cxn ang="0">
                    <a:pos x="37" y="81"/>
                  </a:cxn>
                  <a:cxn ang="0">
                    <a:pos x="42" y="47"/>
                  </a:cxn>
                </a:cxnLst>
                <a:rect l="0" t="0" r="r" b="b"/>
                <a:pathLst>
                  <a:path w="105" h="376">
                    <a:moveTo>
                      <a:pt x="42" y="47"/>
                    </a:moveTo>
                    <a:lnTo>
                      <a:pt x="44" y="19"/>
                    </a:lnTo>
                    <a:lnTo>
                      <a:pt x="64" y="7"/>
                    </a:lnTo>
                    <a:lnTo>
                      <a:pt x="85" y="0"/>
                    </a:lnTo>
                    <a:lnTo>
                      <a:pt x="105" y="13"/>
                    </a:lnTo>
                    <a:lnTo>
                      <a:pt x="102" y="34"/>
                    </a:lnTo>
                    <a:lnTo>
                      <a:pt x="90" y="58"/>
                    </a:lnTo>
                    <a:lnTo>
                      <a:pt x="78" y="95"/>
                    </a:lnTo>
                    <a:lnTo>
                      <a:pt x="73" y="131"/>
                    </a:lnTo>
                    <a:lnTo>
                      <a:pt x="72" y="163"/>
                    </a:lnTo>
                    <a:lnTo>
                      <a:pt x="76" y="203"/>
                    </a:lnTo>
                    <a:lnTo>
                      <a:pt x="83" y="233"/>
                    </a:lnTo>
                    <a:lnTo>
                      <a:pt x="88" y="259"/>
                    </a:lnTo>
                    <a:lnTo>
                      <a:pt x="97" y="292"/>
                    </a:lnTo>
                    <a:lnTo>
                      <a:pt x="99" y="321"/>
                    </a:lnTo>
                    <a:lnTo>
                      <a:pt x="99" y="346"/>
                    </a:lnTo>
                    <a:lnTo>
                      <a:pt x="102" y="358"/>
                    </a:lnTo>
                    <a:lnTo>
                      <a:pt x="103" y="367"/>
                    </a:lnTo>
                    <a:lnTo>
                      <a:pt x="99" y="375"/>
                    </a:lnTo>
                    <a:lnTo>
                      <a:pt x="88" y="376"/>
                    </a:lnTo>
                    <a:lnTo>
                      <a:pt x="76" y="373"/>
                    </a:lnTo>
                    <a:lnTo>
                      <a:pt x="66" y="368"/>
                    </a:lnTo>
                    <a:lnTo>
                      <a:pt x="60" y="356"/>
                    </a:lnTo>
                    <a:lnTo>
                      <a:pt x="44" y="347"/>
                    </a:lnTo>
                    <a:lnTo>
                      <a:pt x="23" y="338"/>
                    </a:lnTo>
                    <a:lnTo>
                      <a:pt x="7" y="331"/>
                    </a:lnTo>
                    <a:lnTo>
                      <a:pt x="0" y="318"/>
                    </a:lnTo>
                    <a:lnTo>
                      <a:pt x="7" y="313"/>
                    </a:lnTo>
                    <a:lnTo>
                      <a:pt x="20" y="308"/>
                    </a:lnTo>
                    <a:lnTo>
                      <a:pt x="39" y="310"/>
                    </a:lnTo>
                    <a:lnTo>
                      <a:pt x="48" y="312"/>
                    </a:lnTo>
                    <a:lnTo>
                      <a:pt x="55" y="316"/>
                    </a:lnTo>
                    <a:lnTo>
                      <a:pt x="60" y="325"/>
                    </a:lnTo>
                    <a:lnTo>
                      <a:pt x="71" y="334"/>
                    </a:lnTo>
                    <a:lnTo>
                      <a:pt x="78" y="334"/>
                    </a:lnTo>
                    <a:lnTo>
                      <a:pt x="81" y="325"/>
                    </a:lnTo>
                    <a:lnTo>
                      <a:pt x="76" y="298"/>
                    </a:lnTo>
                    <a:lnTo>
                      <a:pt x="63" y="265"/>
                    </a:lnTo>
                    <a:lnTo>
                      <a:pt x="51" y="229"/>
                    </a:lnTo>
                    <a:lnTo>
                      <a:pt x="44" y="192"/>
                    </a:lnTo>
                    <a:lnTo>
                      <a:pt x="40" y="155"/>
                    </a:lnTo>
                    <a:lnTo>
                      <a:pt x="38" y="118"/>
                    </a:lnTo>
                    <a:lnTo>
                      <a:pt x="37" y="81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8982076" y="1438275"/>
                <a:ext cx="142875" cy="590550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1" y="13"/>
                  </a:cxn>
                  <a:cxn ang="0">
                    <a:pos x="41" y="0"/>
                  </a:cxn>
                  <a:cxn ang="0">
                    <a:pos x="57" y="10"/>
                  </a:cxn>
                  <a:cxn ang="0">
                    <a:pos x="62" y="26"/>
                  </a:cxn>
                  <a:cxn ang="0">
                    <a:pos x="57" y="62"/>
                  </a:cxn>
                  <a:cxn ang="0">
                    <a:pos x="55" y="107"/>
                  </a:cxn>
                  <a:cxn ang="0">
                    <a:pos x="51" y="158"/>
                  </a:cxn>
                  <a:cxn ang="0">
                    <a:pos x="46" y="190"/>
                  </a:cxn>
                  <a:cxn ang="0">
                    <a:pos x="51" y="223"/>
                  </a:cxn>
                  <a:cxn ang="0">
                    <a:pos x="65" y="249"/>
                  </a:cxn>
                  <a:cxn ang="0">
                    <a:pos x="73" y="282"/>
                  </a:cxn>
                  <a:cxn ang="0">
                    <a:pos x="76" y="307"/>
                  </a:cxn>
                  <a:cxn ang="0">
                    <a:pos x="85" y="335"/>
                  </a:cxn>
                  <a:cxn ang="0">
                    <a:pos x="90" y="347"/>
                  </a:cxn>
                  <a:cxn ang="0">
                    <a:pos x="90" y="360"/>
                  </a:cxn>
                  <a:cxn ang="0">
                    <a:pos x="85" y="371"/>
                  </a:cxn>
                  <a:cxn ang="0">
                    <a:pos x="76" y="372"/>
                  </a:cxn>
                  <a:cxn ang="0">
                    <a:pos x="62" y="368"/>
                  </a:cxn>
                  <a:cxn ang="0">
                    <a:pos x="49" y="360"/>
                  </a:cxn>
                  <a:cxn ang="0">
                    <a:pos x="37" y="346"/>
                  </a:cxn>
                  <a:cxn ang="0">
                    <a:pos x="21" y="338"/>
                  </a:cxn>
                  <a:cxn ang="0">
                    <a:pos x="0" y="330"/>
                  </a:cxn>
                  <a:cxn ang="0">
                    <a:pos x="0" y="321"/>
                  </a:cxn>
                  <a:cxn ang="0">
                    <a:pos x="5" y="314"/>
                  </a:cxn>
                  <a:cxn ang="0">
                    <a:pos x="30" y="312"/>
                  </a:cxn>
                  <a:cxn ang="0">
                    <a:pos x="43" y="317"/>
                  </a:cxn>
                  <a:cxn ang="0">
                    <a:pos x="64" y="335"/>
                  </a:cxn>
                  <a:cxn ang="0">
                    <a:pos x="60" y="323"/>
                  </a:cxn>
                  <a:cxn ang="0">
                    <a:pos x="53" y="295"/>
                  </a:cxn>
                  <a:cxn ang="0">
                    <a:pos x="34" y="249"/>
                  </a:cxn>
                  <a:cxn ang="0">
                    <a:pos x="27" y="230"/>
                  </a:cxn>
                  <a:cxn ang="0">
                    <a:pos x="21" y="191"/>
                  </a:cxn>
                  <a:cxn ang="0">
                    <a:pos x="16" y="154"/>
                  </a:cxn>
                  <a:cxn ang="0">
                    <a:pos x="9" y="116"/>
                  </a:cxn>
                  <a:cxn ang="0">
                    <a:pos x="4" y="84"/>
                  </a:cxn>
                  <a:cxn ang="0">
                    <a:pos x="4" y="58"/>
                  </a:cxn>
                  <a:cxn ang="0">
                    <a:pos x="9" y="31"/>
                  </a:cxn>
                </a:cxnLst>
                <a:rect l="0" t="0" r="r" b="b"/>
                <a:pathLst>
                  <a:path w="90" h="372">
                    <a:moveTo>
                      <a:pt x="9" y="31"/>
                    </a:moveTo>
                    <a:lnTo>
                      <a:pt x="21" y="13"/>
                    </a:lnTo>
                    <a:lnTo>
                      <a:pt x="41" y="0"/>
                    </a:lnTo>
                    <a:lnTo>
                      <a:pt x="57" y="10"/>
                    </a:lnTo>
                    <a:lnTo>
                      <a:pt x="62" y="26"/>
                    </a:lnTo>
                    <a:lnTo>
                      <a:pt x="57" y="62"/>
                    </a:lnTo>
                    <a:lnTo>
                      <a:pt x="55" y="107"/>
                    </a:lnTo>
                    <a:lnTo>
                      <a:pt x="51" y="158"/>
                    </a:lnTo>
                    <a:lnTo>
                      <a:pt x="46" y="190"/>
                    </a:lnTo>
                    <a:lnTo>
                      <a:pt x="51" y="223"/>
                    </a:lnTo>
                    <a:lnTo>
                      <a:pt x="65" y="249"/>
                    </a:lnTo>
                    <a:lnTo>
                      <a:pt x="73" y="282"/>
                    </a:lnTo>
                    <a:lnTo>
                      <a:pt x="76" y="307"/>
                    </a:lnTo>
                    <a:lnTo>
                      <a:pt x="85" y="335"/>
                    </a:lnTo>
                    <a:lnTo>
                      <a:pt x="90" y="347"/>
                    </a:lnTo>
                    <a:lnTo>
                      <a:pt x="90" y="360"/>
                    </a:lnTo>
                    <a:lnTo>
                      <a:pt x="85" y="371"/>
                    </a:lnTo>
                    <a:lnTo>
                      <a:pt x="76" y="372"/>
                    </a:lnTo>
                    <a:lnTo>
                      <a:pt x="62" y="368"/>
                    </a:lnTo>
                    <a:lnTo>
                      <a:pt x="49" y="360"/>
                    </a:lnTo>
                    <a:lnTo>
                      <a:pt x="37" y="346"/>
                    </a:lnTo>
                    <a:lnTo>
                      <a:pt x="21" y="338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5" y="314"/>
                    </a:lnTo>
                    <a:lnTo>
                      <a:pt x="30" y="312"/>
                    </a:lnTo>
                    <a:lnTo>
                      <a:pt x="43" y="317"/>
                    </a:lnTo>
                    <a:lnTo>
                      <a:pt x="64" y="335"/>
                    </a:lnTo>
                    <a:lnTo>
                      <a:pt x="60" y="323"/>
                    </a:lnTo>
                    <a:lnTo>
                      <a:pt x="53" y="295"/>
                    </a:lnTo>
                    <a:lnTo>
                      <a:pt x="34" y="249"/>
                    </a:lnTo>
                    <a:lnTo>
                      <a:pt x="27" y="230"/>
                    </a:lnTo>
                    <a:lnTo>
                      <a:pt x="21" y="191"/>
                    </a:lnTo>
                    <a:lnTo>
                      <a:pt x="16" y="154"/>
                    </a:lnTo>
                    <a:lnTo>
                      <a:pt x="9" y="116"/>
                    </a:lnTo>
                    <a:lnTo>
                      <a:pt x="4" y="84"/>
                    </a:lnTo>
                    <a:lnTo>
                      <a:pt x="4" y="58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BE3019-FECF-49C1-9C23-0794BA84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el 1"/>
          <p:cNvSpPr>
            <a:spLocks noGrp="1"/>
          </p:cNvSpPr>
          <p:nvPr>
            <p:ph type="title"/>
          </p:nvPr>
        </p:nvSpPr>
        <p:spPr>
          <a:xfrm>
            <a:off x="0" y="13384"/>
            <a:ext cx="9905999" cy="654273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The common electricity market</a:t>
            </a:r>
          </a:p>
        </p:txBody>
      </p:sp>
      <p:grpSp>
        <p:nvGrpSpPr>
          <p:cNvPr id="23" name="Gruppe 22"/>
          <p:cNvGrpSpPr/>
          <p:nvPr/>
        </p:nvGrpSpPr>
        <p:grpSpPr>
          <a:xfrm>
            <a:off x="2394836" y="618675"/>
            <a:ext cx="5106308" cy="798195"/>
            <a:chOff x="1364342" y="676731"/>
            <a:chExt cx="5106308" cy="798195"/>
          </a:xfrm>
        </p:grpSpPr>
        <p:pic>
          <p:nvPicPr>
            <p:cNvPr id="22" name="Picture 10" descr="amconf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4342" y="676731"/>
              <a:ext cx="371475" cy="798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kstboks 4"/>
            <p:cNvSpPr txBox="1">
              <a:spLocks noChangeArrowheads="1"/>
            </p:cNvSpPr>
            <p:nvPr/>
          </p:nvSpPr>
          <p:spPr bwMode="auto">
            <a:xfrm>
              <a:off x="1741488" y="914400"/>
              <a:ext cx="47291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/>
                <a:t>What is actually </a:t>
              </a:r>
              <a:r>
                <a:rPr lang="en-GB" sz="2400" i="1" dirty="0"/>
                <a:t>common</a:t>
              </a:r>
              <a:r>
                <a:rPr lang="en-GB" sz="2400" dirty="0"/>
                <a:t>?</a:t>
              </a:r>
            </a:p>
          </p:txBody>
        </p:sp>
      </p:grpSp>
      <p:sp>
        <p:nvSpPr>
          <p:cNvPr id="136195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F5FAF-B30D-4520-B70F-1A4F4D81D4B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kstboks 5"/>
          <p:cNvSpPr txBox="1">
            <a:spLocks noChangeArrowheads="1"/>
          </p:cNvSpPr>
          <p:nvPr/>
        </p:nvSpPr>
        <p:spPr bwMode="auto">
          <a:xfrm>
            <a:off x="1016698" y="1480230"/>
            <a:ext cx="4487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We have </a:t>
            </a:r>
            <a:r>
              <a:rPr lang="en-GB" sz="2400" u="sng" dirty="0"/>
              <a:t>many markets</a:t>
            </a:r>
            <a:r>
              <a:rPr lang="en-GB" sz="2400" dirty="0"/>
              <a:t>.</a:t>
            </a:r>
          </a:p>
        </p:txBody>
      </p:sp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136498" y="1973263"/>
            <a:ext cx="37481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u="sng" dirty="0"/>
              <a:t>Capacity markets</a:t>
            </a:r>
          </a:p>
          <a:p>
            <a:pPr algn="ctr"/>
            <a:r>
              <a:rPr lang="en-GB" dirty="0"/>
              <a:t>All operated by the TSOs</a:t>
            </a:r>
          </a:p>
        </p:txBody>
      </p:sp>
      <p:sp>
        <p:nvSpPr>
          <p:cNvPr id="10" name="Tekstboks 9"/>
          <p:cNvSpPr txBox="1">
            <a:spLocks noChangeArrowheads="1"/>
          </p:cNvSpPr>
          <p:nvPr/>
        </p:nvSpPr>
        <p:spPr bwMode="auto">
          <a:xfrm>
            <a:off x="383361" y="5472113"/>
            <a:ext cx="32544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Primary reserves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Automatically, very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fast reacting units</a:t>
            </a:r>
          </a:p>
        </p:txBody>
      </p:sp>
      <p:sp>
        <p:nvSpPr>
          <p:cNvPr id="11" name="Tekstboks 10"/>
          <p:cNvSpPr txBox="1">
            <a:spLocks noChangeArrowheads="1"/>
          </p:cNvSpPr>
          <p:nvPr/>
        </p:nvSpPr>
        <p:spPr bwMode="auto">
          <a:xfrm>
            <a:off x="174169" y="4203700"/>
            <a:ext cx="367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Secondary reserves</a:t>
            </a:r>
          </a:p>
          <a:p>
            <a:pPr algn="ctr"/>
            <a:r>
              <a:rPr lang="en-GB" dirty="0">
                <a:solidFill>
                  <a:srgbClr val="0000FF"/>
                </a:solidFill>
              </a:rPr>
              <a:t>Automatically, pretty</a:t>
            </a:r>
          </a:p>
          <a:p>
            <a:pPr algn="ctr"/>
            <a:r>
              <a:rPr lang="en-GB" dirty="0">
                <a:solidFill>
                  <a:srgbClr val="0000FF"/>
                </a:solidFill>
              </a:rPr>
              <a:t>fast reacting units</a:t>
            </a:r>
          </a:p>
        </p:txBody>
      </p: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437060" y="2935288"/>
            <a:ext cx="3147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</a:rPr>
              <a:t>Tertiary reserves</a:t>
            </a:r>
          </a:p>
          <a:p>
            <a:pPr algn="ctr"/>
            <a:r>
              <a:rPr lang="en-GB" dirty="0">
                <a:solidFill>
                  <a:srgbClr val="008000"/>
                </a:solidFill>
              </a:rPr>
              <a:t>Activated manually</a:t>
            </a: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4248150" y="2046288"/>
            <a:ext cx="2909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u="sng" dirty="0"/>
              <a:t>Energy markets</a:t>
            </a:r>
          </a:p>
        </p:txBody>
      </p:sp>
      <p:sp>
        <p:nvSpPr>
          <p:cNvPr id="14" name="Tekstboks 13"/>
          <p:cNvSpPr txBox="1">
            <a:spLocks noChangeArrowheads="1"/>
          </p:cNvSpPr>
          <p:nvPr/>
        </p:nvSpPr>
        <p:spPr bwMode="auto">
          <a:xfrm>
            <a:off x="4157212" y="5777775"/>
            <a:ext cx="317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Balancing energy</a:t>
            </a:r>
          </a:p>
        </p:txBody>
      </p:sp>
      <p:sp>
        <p:nvSpPr>
          <p:cNvPr id="15" name="Tekstboks 14"/>
          <p:cNvSpPr txBox="1">
            <a:spLocks noChangeArrowheads="1"/>
          </p:cNvSpPr>
          <p:nvPr/>
        </p:nvSpPr>
        <p:spPr bwMode="auto">
          <a:xfrm>
            <a:off x="7693181" y="5654664"/>
            <a:ext cx="19046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Operated</a:t>
            </a:r>
          </a:p>
          <a:p>
            <a:pPr algn="ctr"/>
            <a:r>
              <a:rPr lang="en-GB" dirty="0"/>
              <a:t>by the TSOs</a:t>
            </a:r>
          </a:p>
        </p:txBody>
      </p:sp>
      <p:sp>
        <p:nvSpPr>
          <p:cNvPr id="16" name="Tekstboks 15"/>
          <p:cNvSpPr txBox="1">
            <a:spLocks noChangeArrowheads="1"/>
          </p:cNvSpPr>
          <p:nvPr/>
        </p:nvSpPr>
        <p:spPr bwMode="auto">
          <a:xfrm>
            <a:off x="4002088" y="2643188"/>
            <a:ext cx="3400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Day-ahead trading</a:t>
            </a:r>
          </a:p>
          <a:p>
            <a:pPr algn="ctr"/>
            <a:r>
              <a:rPr lang="en-GB" dirty="0"/>
              <a:t>Trading electrical</a:t>
            </a:r>
          </a:p>
          <a:p>
            <a:pPr algn="ctr"/>
            <a:r>
              <a:rPr lang="en-GB" dirty="0"/>
              <a:t>energy for tomorrow</a:t>
            </a:r>
          </a:p>
        </p:txBody>
      </p:sp>
      <p:sp>
        <p:nvSpPr>
          <p:cNvPr id="17" name="Tekstboks 16"/>
          <p:cNvSpPr txBox="1">
            <a:spLocks noChangeArrowheads="1"/>
          </p:cNvSpPr>
          <p:nvPr/>
        </p:nvSpPr>
        <p:spPr bwMode="auto">
          <a:xfrm>
            <a:off x="7383809" y="2827407"/>
            <a:ext cx="2521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Exchange plus </a:t>
            </a:r>
          </a:p>
          <a:p>
            <a:pPr algn="ctr"/>
            <a:r>
              <a:rPr lang="en-GB" dirty="0"/>
              <a:t>bilateral trading</a:t>
            </a:r>
          </a:p>
        </p:txBody>
      </p:sp>
      <p:sp>
        <p:nvSpPr>
          <p:cNvPr id="18" name="Tekstboks 17"/>
          <p:cNvSpPr txBox="1">
            <a:spLocks noChangeArrowheads="1"/>
          </p:cNvSpPr>
          <p:nvPr/>
        </p:nvSpPr>
        <p:spPr bwMode="auto">
          <a:xfrm>
            <a:off x="4068763" y="4086674"/>
            <a:ext cx="3267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Intra-day trading</a:t>
            </a:r>
          </a:p>
          <a:p>
            <a:pPr algn="ctr"/>
            <a:r>
              <a:rPr lang="en-GB" dirty="0"/>
              <a:t>Trading electrical</a:t>
            </a:r>
          </a:p>
          <a:p>
            <a:pPr algn="ctr"/>
            <a:r>
              <a:rPr lang="en-GB" dirty="0"/>
              <a:t>energy for today</a:t>
            </a:r>
          </a:p>
        </p:txBody>
      </p:sp>
      <p:sp>
        <p:nvSpPr>
          <p:cNvPr id="19" name="Tekstboks 18"/>
          <p:cNvSpPr txBox="1">
            <a:spLocks noChangeArrowheads="1"/>
          </p:cNvSpPr>
          <p:nvPr/>
        </p:nvSpPr>
        <p:spPr bwMode="auto">
          <a:xfrm>
            <a:off x="7383463" y="4270824"/>
            <a:ext cx="2522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Exchange plus </a:t>
            </a:r>
          </a:p>
          <a:p>
            <a:pPr algn="ctr"/>
            <a:r>
              <a:rPr lang="en-GB" dirty="0"/>
              <a:t>bilateral trading</a:t>
            </a:r>
          </a:p>
        </p:txBody>
      </p:sp>
      <p:sp>
        <p:nvSpPr>
          <p:cNvPr id="21" name="Tekstboks 20"/>
          <p:cNvSpPr txBox="1">
            <a:spLocks noChangeArrowheads="1"/>
          </p:cNvSpPr>
          <p:nvPr/>
        </p:nvSpPr>
        <p:spPr bwMode="auto">
          <a:xfrm rot="-3660000">
            <a:off x="452337" y="3283091"/>
            <a:ext cx="32159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500" dirty="0"/>
              <a:t>Currently</a:t>
            </a:r>
          </a:p>
          <a:p>
            <a:pPr algn="ctr"/>
            <a:r>
              <a:rPr lang="en-GB" sz="4500" dirty="0"/>
              <a:t>mainly</a:t>
            </a:r>
          </a:p>
          <a:p>
            <a:pPr algn="ctr"/>
            <a:r>
              <a:rPr lang="en-GB" sz="4500" dirty="0"/>
              <a:t>national</a:t>
            </a:r>
          </a:p>
          <a:p>
            <a:pPr algn="ctr"/>
            <a:r>
              <a:rPr lang="en-GB" sz="4500" dirty="0"/>
              <a:t>markets</a:t>
            </a:r>
          </a:p>
        </p:txBody>
      </p:sp>
      <p:grpSp>
        <p:nvGrpSpPr>
          <p:cNvPr id="2" name="Gruppe 22"/>
          <p:cNvGrpSpPr>
            <a:grpSpLocks/>
          </p:cNvGrpSpPr>
          <p:nvPr/>
        </p:nvGrpSpPr>
        <p:grpSpPr bwMode="auto">
          <a:xfrm>
            <a:off x="3840265" y="2583770"/>
            <a:ext cx="5993166" cy="1422400"/>
            <a:chOff x="3811904" y="2423884"/>
            <a:chExt cx="5992498" cy="1422402"/>
          </a:xfrm>
        </p:grpSpPr>
        <p:sp>
          <p:nvSpPr>
            <p:cNvPr id="136211" name="Rektangel 23"/>
            <p:cNvSpPr>
              <a:spLocks noChangeArrowheads="1"/>
            </p:cNvSpPr>
            <p:nvPr/>
          </p:nvSpPr>
          <p:spPr bwMode="auto">
            <a:xfrm>
              <a:off x="3846951" y="2423884"/>
              <a:ext cx="5957451" cy="1422402"/>
            </a:xfrm>
            <a:prstGeom prst="rect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6212" name="Tekstboks 24"/>
            <p:cNvSpPr txBox="1">
              <a:spLocks noChangeArrowheads="1"/>
            </p:cNvSpPr>
            <p:nvPr/>
          </p:nvSpPr>
          <p:spPr bwMode="auto">
            <a:xfrm>
              <a:off x="3811904" y="2781142"/>
              <a:ext cx="58817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969696"/>
                  </a:solidFill>
                </a:rPr>
                <a:t>First made common</a:t>
              </a:r>
            </a:p>
          </p:txBody>
        </p:sp>
      </p:grpSp>
      <p:sp>
        <p:nvSpPr>
          <p:cNvPr id="24" name="Tekstboks 23"/>
          <p:cNvSpPr txBox="1"/>
          <p:nvPr/>
        </p:nvSpPr>
        <p:spPr>
          <a:xfrm>
            <a:off x="5362912" y="1480458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Some of them are: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89164AA-D0B4-4602-96EB-837AA392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2308" y="1581844"/>
            <a:ext cx="98864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Appendix 1</a:t>
            </a:r>
          </a:p>
          <a:p>
            <a:pPr algn="ctr"/>
            <a:r>
              <a:rPr lang="en-GB" sz="4000" dirty="0"/>
              <a:t>concepts and units</a:t>
            </a:r>
            <a:r>
              <a:rPr lang="en-GB" sz="4800" dirty="0"/>
              <a:t> 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472833F-639A-44B1-AA40-AF7D4107C217}" type="slidenum">
              <a:rPr lang="en-GB" smtClean="0"/>
              <a:pPr defTabSz="762000"/>
              <a:t>14</a:t>
            </a:fld>
            <a:endParaRPr lang="en-GB" dirty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50"/>
            <a:ext cx="8420100" cy="1143000"/>
          </a:xfrm>
        </p:spPr>
        <p:txBody>
          <a:bodyPr/>
          <a:lstStyle/>
          <a:p>
            <a:r>
              <a:rPr lang="en-GB" dirty="0"/>
              <a:t>Concepts and units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0813" y="1160463"/>
            <a:ext cx="4789487" cy="1079500"/>
            <a:chOff x="1237" y="1138"/>
            <a:chExt cx="3017" cy="9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85" y="1138"/>
              <a:ext cx="1569" cy="954"/>
              <a:chOff x="3493" y="2450"/>
              <a:chExt cx="1569" cy="954"/>
            </a:xfrm>
          </p:grpSpPr>
          <p:sp>
            <p:nvSpPr>
              <p:cNvPr id="3136" name="Line 5"/>
              <p:cNvSpPr>
                <a:spLocks noChangeAspect="1" noChangeShapeType="1"/>
              </p:cNvSpPr>
              <p:nvPr/>
            </p:nvSpPr>
            <p:spPr bwMode="auto">
              <a:xfrm>
                <a:off x="4834" y="3067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7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4767" y="3061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8" name="Freeform 7"/>
              <p:cNvSpPr>
                <a:spLocks/>
              </p:cNvSpPr>
              <p:nvPr/>
            </p:nvSpPr>
            <p:spPr bwMode="auto">
              <a:xfrm>
                <a:off x="3493" y="2480"/>
                <a:ext cx="1569" cy="924"/>
              </a:xfrm>
              <a:custGeom>
                <a:avLst/>
                <a:gdLst>
                  <a:gd name="T0" fmla="*/ 367 w 1569"/>
                  <a:gd name="T1" fmla="*/ 0 h 924"/>
                  <a:gd name="T2" fmla="*/ 367 w 1569"/>
                  <a:gd name="T3" fmla="*/ 677 h 924"/>
                  <a:gd name="T4" fmla="*/ 19 w 1569"/>
                  <a:gd name="T5" fmla="*/ 674 h 924"/>
                  <a:gd name="T6" fmla="*/ 19 w 1569"/>
                  <a:gd name="T7" fmla="*/ 850 h 924"/>
                  <a:gd name="T8" fmla="*/ 0 w 1569"/>
                  <a:gd name="T9" fmla="*/ 883 h 924"/>
                  <a:gd name="T10" fmla="*/ 125 w 1569"/>
                  <a:gd name="T11" fmla="*/ 883 h 924"/>
                  <a:gd name="T12" fmla="*/ 110 w 1569"/>
                  <a:gd name="T13" fmla="*/ 847 h 924"/>
                  <a:gd name="T14" fmla="*/ 110 w 1569"/>
                  <a:gd name="T15" fmla="*/ 742 h 924"/>
                  <a:gd name="T16" fmla="*/ 365 w 1569"/>
                  <a:gd name="T17" fmla="*/ 742 h 924"/>
                  <a:gd name="T18" fmla="*/ 365 w 1569"/>
                  <a:gd name="T19" fmla="*/ 924 h 924"/>
                  <a:gd name="T20" fmla="*/ 1207 w 1569"/>
                  <a:gd name="T21" fmla="*/ 922 h 924"/>
                  <a:gd name="T22" fmla="*/ 1207 w 1569"/>
                  <a:gd name="T23" fmla="*/ 742 h 924"/>
                  <a:gd name="T24" fmla="*/ 1464 w 1569"/>
                  <a:gd name="T25" fmla="*/ 742 h 924"/>
                  <a:gd name="T26" fmla="*/ 1464 w 1569"/>
                  <a:gd name="T27" fmla="*/ 850 h 924"/>
                  <a:gd name="T28" fmla="*/ 1442 w 1569"/>
                  <a:gd name="T29" fmla="*/ 883 h 924"/>
                  <a:gd name="T30" fmla="*/ 1569 w 1569"/>
                  <a:gd name="T31" fmla="*/ 883 h 924"/>
                  <a:gd name="T32" fmla="*/ 1555 w 1569"/>
                  <a:gd name="T33" fmla="*/ 847 h 924"/>
                  <a:gd name="T34" fmla="*/ 1555 w 1569"/>
                  <a:gd name="T35" fmla="*/ 674 h 924"/>
                  <a:gd name="T36" fmla="*/ 1209 w 1569"/>
                  <a:gd name="T37" fmla="*/ 674 h 924"/>
                  <a:gd name="T38" fmla="*/ 1214 w 1569"/>
                  <a:gd name="T39" fmla="*/ 0 h 924"/>
                  <a:gd name="T40" fmla="*/ 367 w 1569"/>
                  <a:gd name="T41" fmla="*/ 0 h 9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9"/>
                  <a:gd name="T64" fmla="*/ 0 h 924"/>
                  <a:gd name="T65" fmla="*/ 1569 w 1569"/>
                  <a:gd name="T66" fmla="*/ 924 h 9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9" h="924">
                    <a:moveTo>
                      <a:pt x="367" y="0"/>
                    </a:moveTo>
                    <a:lnTo>
                      <a:pt x="367" y="677"/>
                    </a:lnTo>
                    <a:lnTo>
                      <a:pt x="19" y="674"/>
                    </a:lnTo>
                    <a:lnTo>
                      <a:pt x="19" y="850"/>
                    </a:lnTo>
                    <a:lnTo>
                      <a:pt x="0" y="883"/>
                    </a:lnTo>
                    <a:lnTo>
                      <a:pt x="125" y="883"/>
                    </a:lnTo>
                    <a:lnTo>
                      <a:pt x="110" y="847"/>
                    </a:lnTo>
                    <a:lnTo>
                      <a:pt x="110" y="742"/>
                    </a:lnTo>
                    <a:lnTo>
                      <a:pt x="365" y="742"/>
                    </a:lnTo>
                    <a:lnTo>
                      <a:pt x="365" y="924"/>
                    </a:lnTo>
                    <a:lnTo>
                      <a:pt x="1207" y="922"/>
                    </a:lnTo>
                    <a:lnTo>
                      <a:pt x="1207" y="742"/>
                    </a:lnTo>
                    <a:lnTo>
                      <a:pt x="1464" y="742"/>
                    </a:lnTo>
                    <a:lnTo>
                      <a:pt x="1464" y="850"/>
                    </a:lnTo>
                    <a:lnTo>
                      <a:pt x="1442" y="883"/>
                    </a:lnTo>
                    <a:lnTo>
                      <a:pt x="1569" y="883"/>
                    </a:lnTo>
                    <a:lnTo>
                      <a:pt x="1555" y="847"/>
                    </a:lnTo>
                    <a:lnTo>
                      <a:pt x="1555" y="674"/>
                    </a:lnTo>
                    <a:lnTo>
                      <a:pt x="1209" y="674"/>
                    </a:lnTo>
                    <a:lnTo>
                      <a:pt x="1214" y="0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33CC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9" name="Line 8"/>
              <p:cNvSpPr>
                <a:spLocks noChangeShapeType="1"/>
              </p:cNvSpPr>
              <p:nvPr/>
            </p:nvSpPr>
            <p:spPr bwMode="auto">
              <a:xfrm flipH="1">
                <a:off x="4706" y="2450"/>
                <a:ext cx="0" cy="7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0" name="Line 9"/>
              <p:cNvSpPr>
                <a:spLocks noChangeShapeType="1"/>
              </p:cNvSpPr>
              <p:nvPr/>
            </p:nvSpPr>
            <p:spPr bwMode="auto">
              <a:xfrm flipH="1">
                <a:off x="3854" y="2451"/>
                <a:ext cx="0" cy="7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1" name="Line 10"/>
              <p:cNvSpPr>
                <a:spLocks noChangeShapeType="1"/>
              </p:cNvSpPr>
              <p:nvPr/>
            </p:nvSpPr>
            <p:spPr bwMode="auto">
              <a:xfrm>
                <a:off x="4705" y="3221"/>
                <a:ext cx="0" cy="1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2" name="Line 11"/>
              <p:cNvSpPr>
                <a:spLocks noChangeShapeType="1"/>
              </p:cNvSpPr>
              <p:nvPr/>
            </p:nvSpPr>
            <p:spPr bwMode="auto">
              <a:xfrm>
                <a:off x="3853" y="3220"/>
                <a:ext cx="0" cy="1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3" name="Line 12"/>
              <p:cNvSpPr>
                <a:spLocks noChangeShapeType="1"/>
              </p:cNvSpPr>
              <p:nvPr/>
            </p:nvSpPr>
            <p:spPr bwMode="auto">
              <a:xfrm>
                <a:off x="3840" y="3404"/>
                <a:ext cx="8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4" name="Line 13"/>
              <p:cNvSpPr>
                <a:spLocks noChangeShapeType="1"/>
              </p:cNvSpPr>
              <p:nvPr/>
            </p:nvSpPr>
            <p:spPr bwMode="auto">
              <a:xfrm flipH="1">
                <a:off x="4701" y="3153"/>
                <a:ext cx="343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5" name="Line 14"/>
              <p:cNvSpPr>
                <a:spLocks noChangeShapeType="1"/>
              </p:cNvSpPr>
              <p:nvPr/>
            </p:nvSpPr>
            <p:spPr bwMode="auto">
              <a:xfrm flipH="1">
                <a:off x="5048" y="3142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6" name="Line 15"/>
              <p:cNvSpPr>
                <a:spLocks noChangeShapeType="1"/>
              </p:cNvSpPr>
              <p:nvPr/>
            </p:nvSpPr>
            <p:spPr bwMode="auto">
              <a:xfrm>
                <a:off x="4955" y="3207"/>
                <a:ext cx="0" cy="1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47" name="Line 16"/>
              <p:cNvSpPr>
                <a:spLocks noChangeShapeType="1"/>
              </p:cNvSpPr>
              <p:nvPr/>
            </p:nvSpPr>
            <p:spPr bwMode="auto">
              <a:xfrm>
                <a:off x="4698" y="3219"/>
                <a:ext cx="26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237" y="1138"/>
              <a:ext cx="1569" cy="954"/>
              <a:chOff x="1645" y="2546"/>
              <a:chExt cx="1569" cy="954"/>
            </a:xfrm>
          </p:grpSpPr>
          <p:sp>
            <p:nvSpPr>
              <p:cNvPr id="3124" name="Line 18"/>
              <p:cNvSpPr>
                <a:spLocks noChangeAspect="1" noChangeShapeType="1"/>
              </p:cNvSpPr>
              <p:nvPr/>
            </p:nvSpPr>
            <p:spPr bwMode="auto">
              <a:xfrm>
                <a:off x="1854" y="3158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25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1787" y="315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26" name="Freeform 20"/>
              <p:cNvSpPr>
                <a:spLocks/>
              </p:cNvSpPr>
              <p:nvPr/>
            </p:nvSpPr>
            <p:spPr bwMode="auto">
              <a:xfrm>
                <a:off x="1645" y="2576"/>
                <a:ext cx="1569" cy="924"/>
              </a:xfrm>
              <a:custGeom>
                <a:avLst/>
                <a:gdLst>
                  <a:gd name="T0" fmla="*/ 367 w 1569"/>
                  <a:gd name="T1" fmla="*/ 0 h 924"/>
                  <a:gd name="T2" fmla="*/ 367 w 1569"/>
                  <a:gd name="T3" fmla="*/ 677 h 924"/>
                  <a:gd name="T4" fmla="*/ 19 w 1569"/>
                  <a:gd name="T5" fmla="*/ 674 h 924"/>
                  <a:gd name="T6" fmla="*/ 19 w 1569"/>
                  <a:gd name="T7" fmla="*/ 850 h 924"/>
                  <a:gd name="T8" fmla="*/ 0 w 1569"/>
                  <a:gd name="T9" fmla="*/ 883 h 924"/>
                  <a:gd name="T10" fmla="*/ 125 w 1569"/>
                  <a:gd name="T11" fmla="*/ 883 h 924"/>
                  <a:gd name="T12" fmla="*/ 110 w 1569"/>
                  <a:gd name="T13" fmla="*/ 847 h 924"/>
                  <a:gd name="T14" fmla="*/ 110 w 1569"/>
                  <a:gd name="T15" fmla="*/ 742 h 924"/>
                  <a:gd name="T16" fmla="*/ 365 w 1569"/>
                  <a:gd name="T17" fmla="*/ 742 h 924"/>
                  <a:gd name="T18" fmla="*/ 365 w 1569"/>
                  <a:gd name="T19" fmla="*/ 924 h 924"/>
                  <a:gd name="T20" fmla="*/ 1207 w 1569"/>
                  <a:gd name="T21" fmla="*/ 922 h 924"/>
                  <a:gd name="T22" fmla="*/ 1207 w 1569"/>
                  <a:gd name="T23" fmla="*/ 742 h 924"/>
                  <a:gd name="T24" fmla="*/ 1464 w 1569"/>
                  <a:gd name="T25" fmla="*/ 742 h 924"/>
                  <a:gd name="T26" fmla="*/ 1464 w 1569"/>
                  <a:gd name="T27" fmla="*/ 850 h 924"/>
                  <a:gd name="T28" fmla="*/ 1442 w 1569"/>
                  <a:gd name="T29" fmla="*/ 883 h 924"/>
                  <a:gd name="T30" fmla="*/ 1569 w 1569"/>
                  <a:gd name="T31" fmla="*/ 883 h 924"/>
                  <a:gd name="T32" fmla="*/ 1555 w 1569"/>
                  <a:gd name="T33" fmla="*/ 847 h 924"/>
                  <a:gd name="T34" fmla="*/ 1555 w 1569"/>
                  <a:gd name="T35" fmla="*/ 674 h 924"/>
                  <a:gd name="T36" fmla="*/ 1209 w 1569"/>
                  <a:gd name="T37" fmla="*/ 674 h 924"/>
                  <a:gd name="T38" fmla="*/ 1214 w 1569"/>
                  <a:gd name="T39" fmla="*/ 0 h 924"/>
                  <a:gd name="T40" fmla="*/ 367 w 1569"/>
                  <a:gd name="T41" fmla="*/ 0 h 9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9"/>
                  <a:gd name="T64" fmla="*/ 0 h 924"/>
                  <a:gd name="T65" fmla="*/ 1569 w 1569"/>
                  <a:gd name="T66" fmla="*/ 924 h 9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9" h="924">
                    <a:moveTo>
                      <a:pt x="367" y="0"/>
                    </a:moveTo>
                    <a:lnTo>
                      <a:pt x="367" y="677"/>
                    </a:lnTo>
                    <a:lnTo>
                      <a:pt x="19" y="674"/>
                    </a:lnTo>
                    <a:lnTo>
                      <a:pt x="19" y="850"/>
                    </a:lnTo>
                    <a:lnTo>
                      <a:pt x="0" y="883"/>
                    </a:lnTo>
                    <a:lnTo>
                      <a:pt x="125" y="883"/>
                    </a:lnTo>
                    <a:lnTo>
                      <a:pt x="110" y="847"/>
                    </a:lnTo>
                    <a:lnTo>
                      <a:pt x="110" y="742"/>
                    </a:lnTo>
                    <a:lnTo>
                      <a:pt x="365" y="742"/>
                    </a:lnTo>
                    <a:lnTo>
                      <a:pt x="365" y="924"/>
                    </a:lnTo>
                    <a:lnTo>
                      <a:pt x="1207" y="922"/>
                    </a:lnTo>
                    <a:lnTo>
                      <a:pt x="1207" y="742"/>
                    </a:lnTo>
                    <a:lnTo>
                      <a:pt x="1464" y="742"/>
                    </a:lnTo>
                    <a:lnTo>
                      <a:pt x="1464" y="850"/>
                    </a:lnTo>
                    <a:lnTo>
                      <a:pt x="1442" y="883"/>
                    </a:lnTo>
                    <a:lnTo>
                      <a:pt x="1569" y="883"/>
                    </a:lnTo>
                    <a:lnTo>
                      <a:pt x="1555" y="847"/>
                    </a:lnTo>
                    <a:lnTo>
                      <a:pt x="1555" y="674"/>
                    </a:lnTo>
                    <a:lnTo>
                      <a:pt x="1209" y="674"/>
                    </a:lnTo>
                    <a:lnTo>
                      <a:pt x="1214" y="0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33CC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27" name="Line 21"/>
              <p:cNvSpPr>
                <a:spLocks noChangeShapeType="1"/>
              </p:cNvSpPr>
              <p:nvPr/>
            </p:nvSpPr>
            <p:spPr bwMode="auto">
              <a:xfrm flipH="1">
                <a:off x="2858" y="2546"/>
                <a:ext cx="0" cy="7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28" name="Line 22"/>
              <p:cNvSpPr>
                <a:spLocks noChangeShapeType="1"/>
              </p:cNvSpPr>
              <p:nvPr/>
            </p:nvSpPr>
            <p:spPr bwMode="auto">
              <a:xfrm flipH="1">
                <a:off x="2006" y="2547"/>
                <a:ext cx="0" cy="7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29" name="Line 23"/>
              <p:cNvSpPr>
                <a:spLocks noChangeShapeType="1"/>
              </p:cNvSpPr>
              <p:nvPr/>
            </p:nvSpPr>
            <p:spPr bwMode="auto">
              <a:xfrm>
                <a:off x="2857" y="3317"/>
                <a:ext cx="0" cy="1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0" name="Line 24"/>
              <p:cNvSpPr>
                <a:spLocks noChangeShapeType="1"/>
              </p:cNvSpPr>
              <p:nvPr/>
            </p:nvSpPr>
            <p:spPr bwMode="auto">
              <a:xfrm>
                <a:off x="2005" y="3316"/>
                <a:ext cx="0" cy="1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1" name="Line 25"/>
              <p:cNvSpPr>
                <a:spLocks noChangeShapeType="1"/>
              </p:cNvSpPr>
              <p:nvPr/>
            </p:nvSpPr>
            <p:spPr bwMode="auto">
              <a:xfrm>
                <a:off x="1992" y="3500"/>
                <a:ext cx="8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2" name="Line 26"/>
              <p:cNvSpPr>
                <a:spLocks noChangeShapeType="1"/>
              </p:cNvSpPr>
              <p:nvPr/>
            </p:nvSpPr>
            <p:spPr bwMode="auto">
              <a:xfrm flipH="1">
                <a:off x="1664" y="3250"/>
                <a:ext cx="343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3" name="Line 27"/>
              <p:cNvSpPr>
                <a:spLocks noChangeShapeType="1"/>
              </p:cNvSpPr>
              <p:nvPr/>
            </p:nvSpPr>
            <p:spPr bwMode="auto">
              <a:xfrm flipH="1">
                <a:off x="1670" y="3239"/>
                <a:ext cx="0" cy="1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4" name="Line 28"/>
              <p:cNvSpPr>
                <a:spLocks noChangeShapeType="1"/>
              </p:cNvSpPr>
              <p:nvPr/>
            </p:nvSpPr>
            <p:spPr bwMode="auto">
              <a:xfrm flipH="1">
                <a:off x="1756" y="3317"/>
                <a:ext cx="0" cy="1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35" name="Line 29"/>
              <p:cNvSpPr>
                <a:spLocks noChangeShapeType="1"/>
              </p:cNvSpPr>
              <p:nvPr/>
            </p:nvSpPr>
            <p:spPr bwMode="auto">
              <a:xfrm>
                <a:off x="1746" y="3315"/>
                <a:ext cx="26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</p:grpSp>
        <p:sp>
          <p:nvSpPr>
            <p:cNvPr id="3121" name="Rectangle 30"/>
            <p:cNvSpPr>
              <a:spLocks noChangeArrowheads="1"/>
            </p:cNvSpPr>
            <p:nvPr/>
          </p:nvSpPr>
          <p:spPr bwMode="auto">
            <a:xfrm>
              <a:off x="2682" y="1910"/>
              <a:ext cx="136" cy="1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 flipV="1">
              <a:off x="2437" y="1832"/>
              <a:ext cx="6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3123" name="Line 32"/>
            <p:cNvSpPr>
              <a:spLocks noChangeShapeType="1"/>
            </p:cNvSpPr>
            <p:nvPr/>
          </p:nvSpPr>
          <p:spPr bwMode="auto">
            <a:xfrm flipV="1">
              <a:off x="2437" y="1920"/>
              <a:ext cx="6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738313" y="547688"/>
            <a:ext cx="4013200" cy="498475"/>
            <a:chOff x="1437" y="720"/>
            <a:chExt cx="2528" cy="314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549" y="720"/>
              <a:ext cx="416" cy="314"/>
              <a:chOff x="3253" y="1932"/>
              <a:chExt cx="416" cy="314"/>
            </a:xfrm>
          </p:grpSpPr>
          <p:sp>
            <p:nvSpPr>
              <p:cNvPr id="3112" name="Line 35"/>
              <p:cNvSpPr>
                <a:spLocks noChangeAspect="1" noChangeShapeType="1"/>
              </p:cNvSpPr>
              <p:nvPr/>
            </p:nvSpPr>
            <p:spPr bwMode="auto">
              <a:xfrm>
                <a:off x="3449" y="1938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3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3385" y="193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4" name="Freeform 37"/>
              <p:cNvSpPr>
                <a:spLocks noChangeAspect="1"/>
              </p:cNvSpPr>
              <p:nvPr/>
            </p:nvSpPr>
            <p:spPr bwMode="auto">
              <a:xfrm>
                <a:off x="3253" y="2036"/>
                <a:ext cx="416" cy="210"/>
              </a:xfrm>
              <a:custGeom>
                <a:avLst/>
                <a:gdLst>
                  <a:gd name="T0" fmla="*/ 2147483647 w 257"/>
                  <a:gd name="T1" fmla="*/ 0 h 130"/>
                  <a:gd name="T2" fmla="*/ 1859259326 w 257"/>
                  <a:gd name="T3" fmla="*/ 0 h 130"/>
                  <a:gd name="T4" fmla="*/ 1859259326 w 257"/>
                  <a:gd name="T5" fmla="*/ 2147483647 h 130"/>
                  <a:gd name="T6" fmla="*/ 0 w 257"/>
                  <a:gd name="T7" fmla="*/ 2147483647 h 130"/>
                  <a:gd name="T8" fmla="*/ 2147483647 w 257"/>
                  <a:gd name="T9" fmla="*/ 2147483647 h 130"/>
                  <a:gd name="T10" fmla="*/ 2147483647 w 257"/>
                  <a:gd name="T11" fmla="*/ 2147483647 h 130"/>
                  <a:gd name="T12" fmla="*/ 2147483647 w 257"/>
                  <a:gd name="T13" fmla="*/ 2147483647 h 130"/>
                  <a:gd name="T14" fmla="*/ 2147483647 w 257"/>
                  <a:gd name="T15" fmla="*/ 2147483647 h 130"/>
                  <a:gd name="T16" fmla="*/ 2147483647 w 257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7"/>
                  <a:gd name="T28" fmla="*/ 0 h 130"/>
                  <a:gd name="T29" fmla="*/ 257 w 257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7" h="130">
                    <a:moveTo>
                      <a:pt x="256" y="0"/>
                    </a:moveTo>
                    <a:lnTo>
                      <a:pt x="13" y="0"/>
                    </a:lnTo>
                    <a:lnTo>
                      <a:pt x="13" y="107"/>
                    </a:lnTo>
                    <a:lnTo>
                      <a:pt x="0" y="129"/>
                    </a:lnTo>
                    <a:lnTo>
                      <a:pt x="81" y="129"/>
                    </a:lnTo>
                    <a:lnTo>
                      <a:pt x="67" y="107"/>
                    </a:lnTo>
                    <a:lnTo>
                      <a:pt x="67" y="43"/>
                    </a:lnTo>
                    <a:lnTo>
                      <a:pt x="256" y="43"/>
                    </a:lnTo>
                    <a:lnTo>
                      <a:pt x="256" y="0"/>
                    </a:lnTo>
                  </a:path>
                </a:pathLst>
              </a:custGeom>
              <a:solidFill>
                <a:srgbClr val="33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5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3276" y="2036"/>
                <a:ext cx="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6" name="Line 39"/>
              <p:cNvSpPr>
                <a:spLocks noChangeAspect="1" noChangeShapeType="1"/>
              </p:cNvSpPr>
              <p:nvPr/>
            </p:nvSpPr>
            <p:spPr bwMode="auto">
              <a:xfrm>
                <a:off x="3274" y="2036"/>
                <a:ext cx="0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7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3365" y="2103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8" name="Line 41"/>
              <p:cNvSpPr>
                <a:spLocks noChangeAspect="1" noChangeShapeType="1"/>
              </p:cNvSpPr>
              <p:nvPr/>
            </p:nvSpPr>
            <p:spPr bwMode="auto">
              <a:xfrm>
                <a:off x="3364" y="2105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 flipH="1">
              <a:off x="1437" y="720"/>
              <a:ext cx="416" cy="314"/>
              <a:chOff x="3253" y="1932"/>
              <a:chExt cx="416" cy="314"/>
            </a:xfrm>
          </p:grpSpPr>
          <p:sp>
            <p:nvSpPr>
              <p:cNvPr id="3105" name="Line 43"/>
              <p:cNvSpPr>
                <a:spLocks noChangeAspect="1" noChangeShapeType="1"/>
              </p:cNvSpPr>
              <p:nvPr/>
            </p:nvSpPr>
            <p:spPr bwMode="auto">
              <a:xfrm>
                <a:off x="3449" y="1938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06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3385" y="1932"/>
                <a:ext cx="1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07" name="Freeform 45"/>
              <p:cNvSpPr>
                <a:spLocks noChangeAspect="1"/>
              </p:cNvSpPr>
              <p:nvPr/>
            </p:nvSpPr>
            <p:spPr bwMode="auto">
              <a:xfrm>
                <a:off x="3253" y="2036"/>
                <a:ext cx="416" cy="210"/>
              </a:xfrm>
              <a:custGeom>
                <a:avLst/>
                <a:gdLst>
                  <a:gd name="T0" fmla="*/ 2147483647 w 257"/>
                  <a:gd name="T1" fmla="*/ 0 h 130"/>
                  <a:gd name="T2" fmla="*/ 1859259326 w 257"/>
                  <a:gd name="T3" fmla="*/ 0 h 130"/>
                  <a:gd name="T4" fmla="*/ 1859259326 w 257"/>
                  <a:gd name="T5" fmla="*/ 2147483647 h 130"/>
                  <a:gd name="T6" fmla="*/ 0 w 257"/>
                  <a:gd name="T7" fmla="*/ 2147483647 h 130"/>
                  <a:gd name="T8" fmla="*/ 2147483647 w 257"/>
                  <a:gd name="T9" fmla="*/ 2147483647 h 130"/>
                  <a:gd name="T10" fmla="*/ 2147483647 w 257"/>
                  <a:gd name="T11" fmla="*/ 2147483647 h 130"/>
                  <a:gd name="T12" fmla="*/ 2147483647 w 257"/>
                  <a:gd name="T13" fmla="*/ 2147483647 h 130"/>
                  <a:gd name="T14" fmla="*/ 2147483647 w 257"/>
                  <a:gd name="T15" fmla="*/ 2147483647 h 130"/>
                  <a:gd name="T16" fmla="*/ 2147483647 w 257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7"/>
                  <a:gd name="T28" fmla="*/ 0 h 130"/>
                  <a:gd name="T29" fmla="*/ 257 w 257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7" h="130">
                    <a:moveTo>
                      <a:pt x="256" y="0"/>
                    </a:moveTo>
                    <a:lnTo>
                      <a:pt x="13" y="0"/>
                    </a:lnTo>
                    <a:lnTo>
                      <a:pt x="13" y="107"/>
                    </a:lnTo>
                    <a:lnTo>
                      <a:pt x="0" y="129"/>
                    </a:lnTo>
                    <a:lnTo>
                      <a:pt x="81" y="129"/>
                    </a:lnTo>
                    <a:lnTo>
                      <a:pt x="67" y="107"/>
                    </a:lnTo>
                    <a:lnTo>
                      <a:pt x="67" y="43"/>
                    </a:lnTo>
                    <a:lnTo>
                      <a:pt x="256" y="43"/>
                    </a:lnTo>
                    <a:lnTo>
                      <a:pt x="256" y="0"/>
                    </a:lnTo>
                  </a:path>
                </a:pathLst>
              </a:custGeom>
              <a:solidFill>
                <a:srgbClr val="33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08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3276" y="2036"/>
                <a:ext cx="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09" name="Line 47"/>
              <p:cNvSpPr>
                <a:spLocks noChangeAspect="1" noChangeShapeType="1"/>
              </p:cNvSpPr>
              <p:nvPr/>
            </p:nvSpPr>
            <p:spPr bwMode="auto">
              <a:xfrm>
                <a:off x="3274" y="2036"/>
                <a:ext cx="0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0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3365" y="2103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  <p:sp>
            <p:nvSpPr>
              <p:cNvPr id="3111" name="Line 49"/>
              <p:cNvSpPr>
                <a:spLocks noChangeAspect="1" noChangeShapeType="1"/>
              </p:cNvSpPr>
              <p:nvPr/>
            </p:nvSpPr>
            <p:spPr bwMode="auto">
              <a:xfrm>
                <a:off x="3364" y="2105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da-DK" dirty="0"/>
              </a:p>
            </p:txBody>
          </p:sp>
        </p:grpSp>
      </p:grpSp>
      <p:sp>
        <p:nvSpPr>
          <p:cNvPr id="593970" name="Text Box 50"/>
          <p:cNvSpPr txBox="1">
            <a:spLocks noChangeArrowheads="1"/>
          </p:cNvSpPr>
          <p:nvPr/>
        </p:nvSpPr>
        <p:spPr bwMode="auto">
          <a:xfrm>
            <a:off x="271410" y="3409107"/>
            <a:ext cx="1098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593971" name="Text Box 51"/>
          <p:cNvSpPr txBox="1">
            <a:spLocks noChangeArrowheads="1"/>
          </p:cNvSpPr>
          <p:nvPr/>
        </p:nvSpPr>
        <p:spPr bwMode="auto">
          <a:xfrm>
            <a:off x="5347506" y="3260706"/>
            <a:ext cx="114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W</a:t>
            </a:r>
          </a:p>
          <a:p>
            <a:pPr algn="ctr"/>
            <a:r>
              <a:rPr lang="en-GB" dirty="0"/>
              <a:t>(Watt)</a:t>
            </a:r>
          </a:p>
        </p:txBody>
      </p:sp>
      <p:sp>
        <p:nvSpPr>
          <p:cNvPr id="593972" name="Text Box 52"/>
          <p:cNvSpPr txBox="1">
            <a:spLocks noChangeArrowheads="1"/>
          </p:cNvSpPr>
          <p:nvPr/>
        </p:nvSpPr>
        <p:spPr bwMode="auto">
          <a:xfrm>
            <a:off x="227328" y="4951563"/>
            <a:ext cx="1186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Energy</a:t>
            </a:r>
          </a:p>
        </p:txBody>
      </p:sp>
      <p:sp>
        <p:nvSpPr>
          <p:cNvPr id="593973" name="Text Box 53"/>
          <p:cNvSpPr txBox="1">
            <a:spLocks noChangeArrowheads="1"/>
          </p:cNvSpPr>
          <p:nvPr/>
        </p:nvSpPr>
        <p:spPr bwMode="auto">
          <a:xfrm>
            <a:off x="4954600" y="4800781"/>
            <a:ext cx="1935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Wh</a:t>
            </a:r>
          </a:p>
          <a:p>
            <a:pPr algn="ctr"/>
            <a:r>
              <a:rPr lang="en-GB" dirty="0"/>
              <a:t>(Watt-hour)</a:t>
            </a:r>
          </a:p>
        </p:txBody>
      </p:sp>
      <p:sp>
        <p:nvSpPr>
          <p:cNvPr id="593974" name="Text Box 54"/>
          <p:cNvSpPr txBox="1">
            <a:spLocks noChangeArrowheads="1"/>
          </p:cNvSpPr>
          <p:nvPr/>
        </p:nvSpPr>
        <p:spPr bwMode="auto">
          <a:xfrm>
            <a:off x="6935992" y="4489899"/>
            <a:ext cx="28103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33CC"/>
                </a:solidFill>
              </a:rPr>
              <a:t>During an hour:</a:t>
            </a:r>
          </a:p>
          <a:p>
            <a:pPr algn="ctr"/>
            <a:r>
              <a:rPr lang="en-GB" dirty="0">
                <a:solidFill>
                  <a:srgbClr val="0033CC"/>
                </a:solidFill>
              </a:rPr>
              <a:t>how much water</a:t>
            </a:r>
          </a:p>
          <a:p>
            <a:pPr algn="ctr"/>
            <a:r>
              <a:rPr lang="en-GB" dirty="0">
                <a:solidFill>
                  <a:srgbClr val="0033CC"/>
                </a:solidFill>
              </a:rPr>
              <a:t>was fed in, taken</a:t>
            </a:r>
          </a:p>
          <a:p>
            <a:pPr algn="ctr"/>
            <a:r>
              <a:rPr lang="en-GB" dirty="0">
                <a:solidFill>
                  <a:srgbClr val="0033CC"/>
                </a:solidFill>
              </a:rPr>
              <a:t>out or flowing by?</a:t>
            </a:r>
          </a:p>
        </p:txBody>
      </p:sp>
      <p:sp>
        <p:nvSpPr>
          <p:cNvPr id="593975" name="Text Box 55"/>
          <p:cNvSpPr txBox="1">
            <a:spLocks noChangeArrowheads="1"/>
          </p:cNvSpPr>
          <p:nvPr/>
        </p:nvSpPr>
        <p:spPr bwMode="auto">
          <a:xfrm>
            <a:off x="112713" y="6053101"/>
            <a:ext cx="1415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Capacity</a:t>
            </a:r>
          </a:p>
        </p:txBody>
      </p:sp>
      <p:sp>
        <p:nvSpPr>
          <p:cNvPr id="593976" name="Text Box 56"/>
          <p:cNvSpPr txBox="1">
            <a:spLocks noChangeArrowheads="1"/>
          </p:cNvSpPr>
          <p:nvPr/>
        </p:nvSpPr>
        <p:spPr bwMode="auto">
          <a:xfrm>
            <a:off x="153056" y="2357438"/>
            <a:ext cx="1335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u="sng" dirty="0"/>
              <a:t>Concept</a:t>
            </a:r>
          </a:p>
        </p:txBody>
      </p:sp>
      <p:sp>
        <p:nvSpPr>
          <p:cNvPr id="593977" name="Text Box 57"/>
          <p:cNvSpPr txBox="1">
            <a:spLocks noChangeArrowheads="1"/>
          </p:cNvSpPr>
          <p:nvPr/>
        </p:nvSpPr>
        <p:spPr bwMode="auto">
          <a:xfrm>
            <a:off x="5534831" y="235743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u="sng" dirty="0"/>
              <a:t>Unit</a:t>
            </a:r>
          </a:p>
        </p:txBody>
      </p:sp>
      <p:sp>
        <p:nvSpPr>
          <p:cNvPr id="593978" name="Text Box 58"/>
          <p:cNvSpPr txBox="1">
            <a:spLocks noChangeArrowheads="1"/>
          </p:cNvSpPr>
          <p:nvPr/>
        </p:nvSpPr>
        <p:spPr bwMode="auto">
          <a:xfrm>
            <a:off x="7208509" y="2357438"/>
            <a:ext cx="226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u="sng" dirty="0">
                <a:solidFill>
                  <a:srgbClr val="0033CC"/>
                </a:solidFill>
              </a:rPr>
              <a:t>Water analogy</a:t>
            </a:r>
          </a:p>
        </p:txBody>
      </p:sp>
      <p:sp>
        <p:nvSpPr>
          <p:cNvPr id="593979" name="Text Box 59"/>
          <p:cNvSpPr txBox="1">
            <a:spLocks noChangeArrowheads="1"/>
          </p:cNvSpPr>
          <p:nvPr/>
        </p:nvSpPr>
        <p:spPr bwMode="auto">
          <a:xfrm>
            <a:off x="5347506" y="5902319"/>
            <a:ext cx="114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W</a:t>
            </a:r>
          </a:p>
          <a:p>
            <a:pPr algn="ctr"/>
            <a:r>
              <a:rPr lang="en-GB" dirty="0"/>
              <a:t>(Watt)</a:t>
            </a:r>
          </a:p>
        </p:txBody>
      </p:sp>
      <p:sp>
        <p:nvSpPr>
          <p:cNvPr id="593980" name="Text Box 60"/>
          <p:cNvSpPr txBox="1">
            <a:spLocks noChangeArrowheads="1"/>
          </p:cNvSpPr>
          <p:nvPr/>
        </p:nvSpPr>
        <p:spPr bwMode="auto">
          <a:xfrm>
            <a:off x="7252959" y="5902319"/>
            <a:ext cx="2174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33CC"/>
                </a:solidFill>
              </a:rPr>
              <a:t>The ability to</a:t>
            </a:r>
          </a:p>
          <a:p>
            <a:pPr algn="ctr"/>
            <a:r>
              <a:rPr lang="en-GB" dirty="0">
                <a:solidFill>
                  <a:srgbClr val="0033CC"/>
                </a:solidFill>
              </a:rPr>
              <a:t>change a flow</a:t>
            </a:r>
          </a:p>
        </p:txBody>
      </p:sp>
      <p:sp>
        <p:nvSpPr>
          <p:cNvPr id="593986" name="Text Box 66"/>
          <p:cNvSpPr txBox="1">
            <a:spLocks noChangeArrowheads="1"/>
          </p:cNvSpPr>
          <p:nvPr/>
        </p:nvSpPr>
        <p:spPr bwMode="auto">
          <a:xfrm>
            <a:off x="2254495" y="3105925"/>
            <a:ext cx="255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Flow: How much</a:t>
            </a:r>
          </a:p>
          <a:p>
            <a:pPr algn="ctr"/>
            <a:r>
              <a:rPr lang="en-GB" dirty="0"/>
              <a:t>energy per</a:t>
            </a:r>
          </a:p>
          <a:p>
            <a:pPr algn="ctr"/>
            <a:r>
              <a:rPr lang="en-GB" dirty="0"/>
              <a:t>second?</a:t>
            </a:r>
          </a:p>
        </p:txBody>
      </p:sp>
      <p:sp>
        <p:nvSpPr>
          <p:cNvPr id="593987" name="Text Box 67"/>
          <p:cNvSpPr txBox="1">
            <a:spLocks noChangeArrowheads="1"/>
          </p:cNvSpPr>
          <p:nvPr/>
        </p:nvSpPr>
        <p:spPr bwMode="auto">
          <a:xfrm>
            <a:off x="2309264" y="4648381"/>
            <a:ext cx="2443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amount</a:t>
            </a:r>
          </a:p>
          <a:p>
            <a:pPr algn="ctr"/>
            <a:r>
              <a:rPr lang="en-GB" dirty="0"/>
              <a:t>(for example, </a:t>
            </a:r>
          </a:p>
          <a:p>
            <a:pPr algn="ctr"/>
            <a:r>
              <a:rPr lang="en-GB" dirty="0"/>
              <a:t>during an hour)</a:t>
            </a:r>
          </a:p>
        </p:txBody>
      </p:sp>
      <p:sp>
        <p:nvSpPr>
          <p:cNvPr id="593988" name="Text Box 68"/>
          <p:cNvSpPr txBox="1">
            <a:spLocks noChangeArrowheads="1"/>
          </p:cNvSpPr>
          <p:nvPr/>
        </p:nvSpPr>
        <p:spPr bwMode="auto">
          <a:xfrm>
            <a:off x="2595014" y="2357438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u="sng" dirty="0"/>
              <a:t>Explanation</a:t>
            </a:r>
          </a:p>
        </p:txBody>
      </p:sp>
      <p:sp>
        <p:nvSpPr>
          <p:cNvPr id="593989" name="Text Box 69"/>
          <p:cNvSpPr txBox="1">
            <a:spLocks noChangeArrowheads="1"/>
          </p:cNvSpPr>
          <p:nvPr/>
        </p:nvSpPr>
        <p:spPr bwMode="auto">
          <a:xfrm>
            <a:off x="2443408" y="5902319"/>
            <a:ext cx="2174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The ability to</a:t>
            </a:r>
          </a:p>
          <a:p>
            <a:pPr algn="ctr"/>
            <a:r>
              <a:rPr lang="en-GB" dirty="0"/>
              <a:t>change a flow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183390" y="1995488"/>
            <a:ext cx="6446838" cy="2433638"/>
            <a:chOff x="2179" y="1257"/>
            <a:chExt cx="4061" cy="1533"/>
          </a:xfrm>
        </p:grpSpPr>
        <p:sp>
          <p:nvSpPr>
            <p:cNvPr id="3100" name="Text Box 71"/>
            <p:cNvSpPr txBox="1">
              <a:spLocks noChangeArrowheads="1"/>
            </p:cNvSpPr>
            <p:nvPr/>
          </p:nvSpPr>
          <p:spPr bwMode="auto">
            <a:xfrm>
              <a:off x="4612" y="1762"/>
              <a:ext cx="1628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33CC"/>
                  </a:solidFill>
                </a:rPr>
                <a:t>Flow: How much</a:t>
              </a:r>
            </a:p>
            <a:p>
              <a:pPr algn="ctr"/>
              <a:r>
                <a:rPr lang="en-GB" dirty="0">
                  <a:solidFill>
                    <a:srgbClr val="0033CC"/>
                  </a:solidFill>
                </a:rPr>
                <a:t>water is being</a:t>
              </a:r>
            </a:p>
            <a:p>
              <a:pPr algn="ctr"/>
              <a:r>
                <a:rPr lang="en-GB" dirty="0">
                  <a:solidFill>
                    <a:srgbClr val="0033CC"/>
                  </a:solidFill>
                </a:rPr>
                <a:t>fed in, taken out</a:t>
              </a:r>
            </a:p>
            <a:p>
              <a:pPr algn="ctr"/>
              <a:r>
                <a:rPr lang="en-GB" dirty="0">
                  <a:solidFill>
                    <a:srgbClr val="0033CC"/>
                  </a:solidFill>
                </a:rPr>
                <a:t>or is flowing</a:t>
              </a:r>
            </a:p>
            <a:p>
              <a:pPr algn="ctr"/>
              <a:r>
                <a:rPr lang="en-GB" dirty="0">
                  <a:solidFill>
                    <a:srgbClr val="0033CC"/>
                  </a:solidFill>
                </a:rPr>
                <a:t>by per second?</a:t>
              </a:r>
            </a:p>
          </p:txBody>
        </p:sp>
        <p:sp>
          <p:nvSpPr>
            <p:cNvPr id="3101" name="Line 72"/>
            <p:cNvSpPr>
              <a:spLocks noChangeShapeType="1"/>
            </p:cNvSpPr>
            <p:nvPr/>
          </p:nvSpPr>
          <p:spPr bwMode="auto">
            <a:xfrm flipH="1">
              <a:off x="2179" y="1257"/>
              <a:ext cx="8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7097762E-4F08-40C7-8D96-C44CC7F3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0" grpId="0"/>
      <p:bldP spid="593971" grpId="0"/>
      <p:bldP spid="593972" grpId="0"/>
      <p:bldP spid="593973" grpId="0"/>
      <p:bldP spid="593974" grpId="0"/>
      <p:bldP spid="593975" grpId="0"/>
      <p:bldP spid="593976" grpId="0"/>
      <p:bldP spid="593977" grpId="0"/>
      <p:bldP spid="593978" grpId="0"/>
      <p:bldP spid="593979" grpId="0"/>
      <p:bldP spid="593980" grpId="0"/>
      <p:bldP spid="593986" grpId="0"/>
      <p:bldP spid="593987" grpId="0"/>
      <p:bldP spid="593988" grpId="0"/>
      <p:bldP spid="5939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2308" y="2975188"/>
            <a:ext cx="98864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Appendix 2</a:t>
            </a:r>
          </a:p>
          <a:p>
            <a:pPr algn="ctr"/>
            <a:r>
              <a:rPr lang="en-GB" sz="2800" dirty="0"/>
              <a:t>The TSOs’ markets for balancing energy and balancing capacity 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29028" y="5457325"/>
            <a:ext cx="9849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Nordic area and Western Denmark as cases</a:t>
            </a:r>
          </a:p>
        </p:txBody>
      </p:sp>
      <p:grpSp>
        <p:nvGrpSpPr>
          <p:cNvPr id="32" name="Gruppe 31"/>
          <p:cNvGrpSpPr>
            <a:grpSpLocks noChangeAspect="1"/>
          </p:cNvGrpSpPr>
          <p:nvPr/>
        </p:nvGrpSpPr>
        <p:grpSpPr>
          <a:xfrm>
            <a:off x="5252227" y="136438"/>
            <a:ext cx="1890528" cy="1774575"/>
            <a:chOff x="4628121" y="223515"/>
            <a:chExt cx="2821684" cy="2648619"/>
          </a:xfrm>
        </p:grpSpPr>
        <p:grpSp>
          <p:nvGrpSpPr>
            <p:cNvPr id="6" name="Gruppe 21"/>
            <p:cNvGrpSpPr/>
            <p:nvPr/>
          </p:nvGrpSpPr>
          <p:grpSpPr>
            <a:xfrm>
              <a:off x="4628121" y="223515"/>
              <a:ext cx="1502118" cy="2648618"/>
              <a:chOff x="5266737" y="364817"/>
              <a:chExt cx="1502118" cy="2648618"/>
            </a:xfrm>
          </p:grpSpPr>
          <p:sp>
            <p:nvSpPr>
              <p:cNvPr id="2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5266737" y="1264931"/>
                <a:ext cx="119801" cy="1748504"/>
              </a:xfrm>
              <a:prstGeom prst="rect">
                <a:avLst/>
              </a:prstGeom>
              <a:solidFill>
                <a:srgbClr val="0000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5418792" y="2257207"/>
                <a:ext cx="1350063" cy="756228"/>
              </a:xfrm>
              <a:prstGeom prst="rect">
                <a:avLst/>
              </a:prstGeom>
              <a:solidFill>
                <a:srgbClr val="EAEAEA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" name="Freeform 8"/>
              <p:cNvSpPr>
                <a:spLocks noChangeAspect="1"/>
              </p:cNvSpPr>
              <p:nvPr/>
            </p:nvSpPr>
            <p:spPr bwMode="auto">
              <a:xfrm rot="1500000">
                <a:off x="5363957" y="364817"/>
                <a:ext cx="580572" cy="966050"/>
              </a:xfrm>
              <a:custGeom>
                <a:avLst/>
                <a:gdLst>
                  <a:gd name="T0" fmla="*/ 29 w 126"/>
                  <a:gd name="T1" fmla="*/ 209 h 221"/>
                  <a:gd name="T2" fmla="*/ 29 w 126"/>
                  <a:gd name="T3" fmla="*/ 186 h 221"/>
                  <a:gd name="T4" fmla="*/ 25 w 126"/>
                  <a:gd name="T5" fmla="*/ 170 h 221"/>
                  <a:gd name="T6" fmla="*/ 18 w 126"/>
                  <a:gd name="T7" fmla="*/ 155 h 221"/>
                  <a:gd name="T8" fmla="*/ 11 w 126"/>
                  <a:gd name="T9" fmla="*/ 141 h 221"/>
                  <a:gd name="T10" fmla="*/ 6 w 126"/>
                  <a:gd name="T11" fmla="*/ 127 h 221"/>
                  <a:gd name="T12" fmla="*/ 4 w 126"/>
                  <a:gd name="T13" fmla="*/ 113 h 221"/>
                  <a:gd name="T14" fmla="*/ 2 w 126"/>
                  <a:gd name="T15" fmla="*/ 100 h 221"/>
                  <a:gd name="T16" fmla="*/ 0 w 126"/>
                  <a:gd name="T17" fmla="*/ 88 h 221"/>
                  <a:gd name="T18" fmla="*/ 0 w 126"/>
                  <a:gd name="T19" fmla="*/ 72 h 221"/>
                  <a:gd name="T20" fmla="*/ 0 w 126"/>
                  <a:gd name="T21" fmla="*/ 61 h 221"/>
                  <a:gd name="T22" fmla="*/ 2 w 126"/>
                  <a:gd name="T23" fmla="*/ 47 h 221"/>
                  <a:gd name="T24" fmla="*/ 6 w 126"/>
                  <a:gd name="T25" fmla="*/ 36 h 221"/>
                  <a:gd name="T26" fmla="*/ 13 w 126"/>
                  <a:gd name="T27" fmla="*/ 22 h 221"/>
                  <a:gd name="T28" fmla="*/ 20 w 126"/>
                  <a:gd name="T29" fmla="*/ 11 h 221"/>
                  <a:gd name="T30" fmla="*/ 34 w 126"/>
                  <a:gd name="T31" fmla="*/ 2 h 221"/>
                  <a:gd name="T32" fmla="*/ 45 w 126"/>
                  <a:gd name="T33" fmla="*/ 0 h 221"/>
                  <a:gd name="T34" fmla="*/ 59 w 126"/>
                  <a:gd name="T35" fmla="*/ 0 h 221"/>
                  <a:gd name="T36" fmla="*/ 72 w 126"/>
                  <a:gd name="T37" fmla="*/ 2 h 221"/>
                  <a:gd name="T38" fmla="*/ 97 w 126"/>
                  <a:gd name="T39" fmla="*/ 6 h 221"/>
                  <a:gd name="T40" fmla="*/ 109 w 126"/>
                  <a:gd name="T41" fmla="*/ 18 h 221"/>
                  <a:gd name="T42" fmla="*/ 113 w 126"/>
                  <a:gd name="T43" fmla="*/ 29 h 221"/>
                  <a:gd name="T44" fmla="*/ 120 w 126"/>
                  <a:gd name="T45" fmla="*/ 43 h 221"/>
                  <a:gd name="T46" fmla="*/ 122 w 126"/>
                  <a:gd name="T47" fmla="*/ 54 h 221"/>
                  <a:gd name="T48" fmla="*/ 125 w 126"/>
                  <a:gd name="T49" fmla="*/ 68 h 221"/>
                  <a:gd name="T50" fmla="*/ 125 w 126"/>
                  <a:gd name="T51" fmla="*/ 79 h 221"/>
                  <a:gd name="T52" fmla="*/ 120 w 126"/>
                  <a:gd name="T53" fmla="*/ 95 h 221"/>
                  <a:gd name="T54" fmla="*/ 118 w 126"/>
                  <a:gd name="T55" fmla="*/ 107 h 221"/>
                  <a:gd name="T56" fmla="*/ 111 w 126"/>
                  <a:gd name="T57" fmla="*/ 120 h 221"/>
                  <a:gd name="T58" fmla="*/ 102 w 126"/>
                  <a:gd name="T59" fmla="*/ 134 h 221"/>
                  <a:gd name="T60" fmla="*/ 91 w 126"/>
                  <a:gd name="T61" fmla="*/ 150 h 221"/>
                  <a:gd name="T62" fmla="*/ 81 w 126"/>
                  <a:gd name="T63" fmla="*/ 164 h 221"/>
                  <a:gd name="T64" fmla="*/ 72 w 126"/>
                  <a:gd name="T65" fmla="*/ 177 h 221"/>
                  <a:gd name="T66" fmla="*/ 63 w 126"/>
                  <a:gd name="T67" fmla="*/ 184 h 221"/>
                  <a:gd name="T68" fmla="*/ 52 w 126"/>
                  <a:gd name="T69" fmla="*/ 195 h 221"/>
                  <a:gd name="T70" fmla="*/ 43 w 126"/>
                  <a:gd name="T71" fmla="*/ 205 h 221"/>
                  <a:gd name="T72" fmla="*/ 29 w 126"/>
                  <a:gd name="T73" fmla="*/ 220 h 2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221"/>
                  <a:gd name="T113" fmla="*/ 126 w 126"/>
                  <a:gd name="T114" fmla="*/ 221 h 2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221">
                    <a:moveTo>
                      <a:pt x="29" y="220"/>
                    </a:moveTo>
                    <a:lnTo>
                      <a:pt x="29" y="209"/>
                    </a:lnTo>
                    <a:lnTo>
                      <a:pt x="29" y="193"/>
                    </a:lnTo>
                    <a:lnTo>
                      <a:pt x="29" y="186"/>
                    </a:lnTo>
                    <a:lnTo>
                      <a:pt x="27" y="177"/>
                    </a:lnTo>
                    <a:lnTo>
                      <a:pt x="25" y="170"/>
                    </a:lnTo>
                    <a:lnTo>
                      <a:pt x="20" y="161"/>
                    </a:lnTo>
                    <a:lnTo>
                      <a:pt x="18" y="155"/>
                    </a:lnTo>
                    <a:lnTo>
                      <a:pt x="16" y="148"/>
                    </a:lnTo>
                    <a:lnTo>
                      <a:pt x="11" y="141"/>
                    </a:lnTo>
                    <a:lnTo>
                      <a:pt x="11" y="134"/>
                    </a:lnTo>
                    <a:lnTo>
                      <a:pt x="6" y="127"/>
                    </a:lnTo>
                    <a:lnTo>
                      <a:pt x="4" y="120"/>
                    </a:lnTo>
                    <a:lnTo>
                      <a:pt x="4" y="113"/>
                    </a:lnTo>
                    <a:lnTo>
                      <a:pt x="2" y="107"/>
                    </a:lnTo>
                    <a:lnTo>
                      <a:pt x="2" y="100"/>
                    </a:lnTo>
                    <a:lnTo>
                      <a:pt x="2" y="95"/>
                    </a:lnTo>
                    <a:lnTo>
                      <a:pt x="0" y="88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6" y="36"/>
                    </a:lnTo>
                    <a:lnTo>
                      <a:pt x="11" y="29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0" y="11"/>
                    </a:lnTo>
                    <a:lnTo>
                      <a:pt x="27" y="6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91" y="4"/>
                    </a:lnTo>
                    <a:lnTo>
                      <a:pt x="97" y="6"/>
                    </a:lnTo>
                    <a:lnTo>
                      <a:pt x="104" y="11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9"/>
                    </a:lnTo>
                    <a:lnTo>
                      <a:pt x="118" y="36"/>
                    </a:lnTo>
                    <a:lnTo>
                      <a:pt x="120" y="43"/>
                    </a:lnTo>
                    <a:lnTo>
                      <a:pt x="120" y="47"/>
                    </a:lnTo>
                    <a:lnTo>
                      <a:pt x="122" y="54"/>
                    </a:lnTo>
                    <a:lnTo>
                      <a:pt x="125" y="61"/>
                    </a:lnTo>
                    <a:lnTo>
                      <a:pt x="125" y="68"/>
                    </a:lnTo>
                    <a:lnTo>
                      <a:pt x="125" y="72"/>
                    </a:lnTo>
                    <a:lnTo>
                      <a:pt x="125" y="79"/>
                    </a:lnTo>
                    <a:lnTo>
                      <a:pt x="122" y="88"/>
                    </a:lnTo>
                    <a:lnTo>
                      <a:pt x="120" y="95"/>
                    </a:lnTo>
                    <a:lnTo>
                      <a:pt x="120" y="100"/>
                    </a:lnTo>
                    <a:lnTo>
                      <a:pt x="118" y="107"/>
                    </a:lnTo>
                    <a:lnTo>
                      <a:pt x="113" y="113"/>
                    </a:lnTo>
                    <a:lnTo>
                      <a:pt x="111" y="120"/>
                    </a:lnTo>
                    <a:lnTo>
                      <a:pt x="106" y="127"/>
                    </a:lnTo>
                    <a:lnTo>
                      <a:pt x="102" y="134"/>
                    </a:lnTo>
                    <a:lnTo>
                      <a:pt x="97" y="143"/>
                    </a:lnTo>
                    <a:lnTo>
                      <a:pt x="91" y="150"/>
                    </a:lnTo>
                    <a:lnTo>
                      <a:pt x="86" y="157"/>
                    </a:lnTo>
                    <a:lnTo>
                      <a:pt x="81" y="164"/>
                    </a:lnTo>
                    <a:lnTo>
                      <a:pt x="75" y="173"/>
                    </a:lnTo>
                    <a:lnTo>
                      <a:pt x="72" y="177"/>
                    </a:lnTo>
                    <a:lnTo>
                      <a:pt x="68" y="184"/>
                    </a:lnTo>
                    <a:lnTo>
                      <a:pt x="63" y="184"/>
                    </a:lnTo>
                    <a:lnTo>
                      <a:pt x="59" y="191"/>
                    </a:lnTo>
                    <a:lnTo>
                      <a:pt x="52" y="195"/>
                    </a:lnTo>
                    <a:lnTo>
                      <a:pt x="50" y="200"/>
                    </a:lnTo>
                    <a:lnTo>
                      <a:pt x="43" y="205"/>
                    </a:lnTo>
                    <a:lnTo>
                      <a:pt x="36" y="209"/>
                    </a:lnTo>
                    <a:lnTo>
                      <a:pt x="29" y="220"/>
                    </a:lnTo>
                  </a:path>
                </a:pathLst>
              </a:custGeom>
              <a:solidFill>
                <a:srgbClr val="777777"/>
              </a:solidFill>
              <a:ln w="57150" cap="rnd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7" name="Gruppe 308"/>
            <p:cNvGrpSpPr/>
            <p:nvPr/>
          </p:nvGrpSpPr>
          <p:grpSpPr>
            <a:xfrm>
              <a:off x="6262516" y="965535"/>
              <a:ext cx="1187289" cy="1906599"/>
              <a:chOff x="5380628" y="4909327"/>
              <a:chExt cx="399661" cy="624039"/>
            </a:xfrm>
          </p:grpSpPr>
          <p:sp>
            <p:nvSpPr>
              <p:cNvPr id="24" name="Line 5"/>
              <p:cNvSpPr>
                <a:spLocks noChangeAspect="1" noChangeShapeType="1"/>
              </p:cNvSpPr>
              <p:nvPr/>
            </p:nvSpPr>
            <p:spPr bwMode="auto">
              <a:xfrm rot="540000" flipV="1">
                <a:off x="5380628" y="5003642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5599664" y="5013114"/>
                <a:ext cx="0" cy="52025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6" name="Line 5"/>
              <p:cNvSpPr>
                <a:spLocks noChangeAspect="1" noChangeShapeType="1"/>
              </p:cNvSpPr>
              <p:nvPr/>
            </p:nvSpPr>
            <p:spPr bwMode="auto">
              <a:xfrm rot="18900000" flipV="1">
                <a:off x="5559242" y="4909327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7" name="Line 5"/>
              <p:cNvSpPr>
                <a:spLocks noChangeAspect="1" noChangeShapeType="1"/>
              </p:cNvSpPr>
              <p:nvPr/>
            </p:nvSpPr>
            <p:spPr bwMode="auto">
              <a:xfrm rot="2700000">
                <a:off x="5556880" y="5094256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33" name="Gruppe 32"/>
          <p:cNvGrpSpPr/>
          <p:nvPr/>
        </p:nvGrpSpPr>
        <p:grpSpPr>
          <a:xfrm>
            <a:off x="3271834" y="1388174"/>
            <a:ext cx="1729979" cy="1572815"/>
            <a:chOff x="2444536" y="1809080"/>
            <a:chExt cx="1729979" cy="1572815"/>
          </a:xfrm>
        </p:grpSpPr>
        <p:grpSp>
          <p:nvGrpSpPr>
            <p:cNvPr id="8" name="Gruppe 39"/>
            <p:cNvGrpSpPr>
              <a:grpSpLocks noChangeAspect="1"/>
            </p:cNvGrpSpPr>
            <p:nvPr/>
          </p:nvGrpSpPr>
          <p:grpSpPr>
            <a:xfrm>
              <a:off x="2444536" y="1809080"/>
              <a:ext cx="1729979" cy="1572815"/>
              <a:chOff x="1544637" y="1141412"/>
              <a:chExt cx="2306636" cy="2097088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771649" y="1746251"/>
                <a:ext cx="761999" cy="306388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0" y="50"/>
                  </a:cxn>
                  <a:cxn ang="0">
                    <a:pos x="12" y="86"/>
                  </a:cxn>
                  <a:cxn ang="0">
                    <a:pos x="49" y="107"/>
                  </a:cxn>
                  <a:cxn ang="0">
                    <a:pos x="113" y="136"/>
                  </a:cxn>
                  <a:cxn ang="0">
                    <a:pos x="193" y="173"/>
                  </a:cxn>
                  <a:cxn ang="0">
                    <a:pos x="270" y="193"/>
                  </a:cxn>
                  <a:cxn ang="0">
                    <a:pos x="290" y="193"/>
                  </a:cxn>
                  <a:cxn ang="0">
                    <a:pos x="322" y="165"/>
                  </a:cxn>
                  <a:cxn ang="0">
                    <a:pos x="363" y="119"/>
                  </a:cxn>
                  <a:cxn ang="0">
                    <a:pos x="403" y="83"/>
                  </a:cxn>
                  <a:cxn ang="0">
                    <a:pos x="471" y="50"/>
                  </a:cxn>
                  <a:cxn ang="0">
                    <a:pos x="480" y="25"/>
                  </a:cxn>
                  <a:cxn ang="0">
                    <a:pos x="471" y="0"/>
                  </a:cxn>
                  <a:cxn ang="0">
                    <a:pos x="444" y="12"/>
                  </a:cxn>
                  <a:cxn ang="0">
                    <a:pos x="407" y="45"/>
                  </a:cxn>
                  <a:cxn ang="0">
                    <a:pos x="363" y="83"/>
                  </a:cxn>
                  <a:cxn ang="0">
                    <a:pos x="302" y="148"/>
                  </a:cxn>
                  <a:cxn ang="0">
                    <a:pos x="274" y="165"/>
                  </a:cxn>
                  <a:cxn ang="0">
                    <a:pos x="242" y="160"/>
                  </a:cxn>
                  <a:cxn ang="0">
                    <a:pos x="169" y="128"/>
                  </a:cxn>
                  <a:cxn ang="0">
                    <a:pos x="97" y="83"/>
                  </a:cxn>
                  <a:cxn ang="0">
                    <a:pos x="56" y="50"/>
                  </a:cxn>
                  <a:cxn ang="0">
                    <a:pos x="12" y="37"/>
                  </a:cxn>
                </a:cxnLst>
                <a:rect l="0" t="0" r="r" b="b"/>
                <a:pathLst>
                  <a:path w="480" h="193">
                    <a:moveTo>
                      <a:pt x="12" y="37"/>
                    </a:moveTo>
                    <a:lnTo>
                      <a:pt x="0" y="50"/>
                    </a:lnTo>
                    <a:lnTo>
                      <a:pt x="12" y="86"/>
                    </a:lnTo>
                    <a:lnTo>
                      <a:pt x="49" y="107"/>
                    </a:lnTo>
                    <a:lnTo>
                      <a:pt x="113" y="136"/>
                    </a:lnTo>
                    <a:lnTo>
                      <a:pt x="193" y="173"/>
                    </a:lnTo>
                    <a:lnTo>
                      <a:pt x="270" y="193"/>
                    </a:lnTo>
                    <a:lnTo>
                      <a:pt x="290" y="193"/>
                    </a:lnTo>
                    <a:lnTo>
                      <a:pt x="322" y="165"/>
                    </a:lnTo>
                    <a:lnTo>
                      <a:pt x="363" y="119"/>
                    </a:lnTo>
                    <a:lnTo>
                      <a:pt x="403" y="83"/>
                    </a:lnTo>
                    <a:lnTo>
                      <a:pt x="471" y="50"/>
                    </a:lnTo>
                    <a:lnTo>
                      <a:pt x="480" y="25"/>
                    </a:lnTo>
                    <a:lnTo>
                      <a:pt x="471" y="0"/>
                    </a:lnTo>
                    <a:lnTo>
                      <a:pt x="444" y="12"/>
                    </a:lnTo>
                    <a:lnTo>
                      <a:pt x="407" y="45"/>
                    </a:lnTo>
                    <a:lnTo>
                      <a:pt x="363" y="83"/>
                    </a:lnTo>
                    <a:lnTo>
                      <a:pt x="302" y="148"/>
                    </a:lnTo>
                    <a:lnTo>
                      <a:pt x="274" y="165"/>
                    </a:lnTo>
                    <a:lnTo>
                      <a:pt x="242" y="160"/>
                    </a:lnTo>
                    <a:lnTo>
                      <a:pt x="169" y="128"/>
                    </a:lnTo>
                    <a:lnTo>
                      <a:pt x="97" y="83"/>
                    </a:lnTo>
                    <a:lnTo>
                      <a:pt x="56" y="50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2378073" y="1500188"/>
                <a:ext cx="393700" cy="792163"/>
              </a:xfrm>
              <a:custGeom>
                <a:avLst/>
                <a:gdLst/>
                <a:ahLst/>
                <a:cxnLst>
                  <a:cxn ang="0">
                    <a:pos x="61" y="121"/>
                  </a:cxn>
                  <a:cxn ang="0">
                    <a:pos x="45" y="93"/>
                  </a:cxn>
                  <a:cxn ang="0">
                    <a:pos x="4" y="33"/>
                  </a:cxn>
                  <a:cxn ang="0">
                    <a:pos x="49" y="12"/>
                  </a:cxn>
                  <a:cxn ang="0">
                    <a:pos x="126" y="0"/>
                  </a:cxn>
                  <a:cxn ang="0">
                    <a:pos x="159" y="4"/>
                  </a:cxn>
                  <a:cxn ang="0">
                    <a:pos x="134" y="61"/>
                  </a:cxn>
                  <a:cxn ang="0">
                    <a:pos x="114" y="105"/>
                  </a:cxn>
                  <a:cxn ang="0">
                    <a:pos x="114" y="125"/>
                  </a:cxn>
                  <a:cxn ang="0">
                    <a:pos x="163" y="149"/>
                  </a:cxn>
                  <a:cxn ang="0">
                    <a:pos x="211" y="193"/>
                  </a:cxn>
                  <a:cxn ang="0">
                    <a:pos x="232" y="250"/>
                  </a:cxn>
                  <a:cxn ang="0">
                    <a:pos x="248" y="310"/>
                  </a:cxn>
                  <a:cxn ang="0">
                    <a:pos x="248" y="382"/>
                  </a:cxn>
                  <a:cxn ang="0">
                    <a:pos x="220" y="451"/>
                  </a:cxn>
                  <a:cxn ang="0">
                    <a:pos x="183" y="483"/>
                  </a:cxn>
                  <a:cxn ang="0">
                    <a:pos x="114" y="499"/>
                  </a:cxn>
                  <a:cxn ang="0">
                    <a:pos x="49" y="479"/>
                  </a:cxn>
                  <a:cxn ang="0">
                    <a:pos x="12" y="434"/>
                  </a:cxn>
                  <a:cxn ang="0">
                    <a:pos x="0" y="375"/>
                  </a:cxn>
                  <a:cxn ang="0">
                    <a:pos x="4" y="297"/>
                  </a:cxn>
                  <a:cxn ang="0">
                    <a:pos x="37" y="205"/>
                  </a:cxn>
                  <a:cxn ang="0">
                    <a:pos x="61" y="165"/>
                  </a:cxn>
                  <a:cxn ang="0">
                    <a:pos x="61" y="121"/>
                  </a:cxn>
                </a:cxnLst>
                <a:rect l="0" t="0" r="r" b="b"/>
                <a:pathLst>
                  <a:path w="248" h="499">
                    <a:moveTo>
                      <a:pt x="61" y="121"/>
                    </a:moveTo>
                    <a:lnTo>
                      <a:pt x="45" y="93"/>
                    </a:lnTo>
                    <a:lnTo>
                      <a:pt x="4" y="33"/>
                    </a:lnTo>
                    <a:lnTo>
                      <a:pt x="49" y="12"/>
                    </a:lnTo>
                    <a:lnTo>
                      <a:pt x="126" y="0"/>
                    </a:lnTo>
                    <a:lnTo>
                      <a:pt x="159" y="4"/>
                    </a:lnTo>
                    <a:lnTo>
                      <a:pt x="134" y="61"/>
                    </a:lnTo>
                    <a:lnTo>
                      <a:pt x="114" y="105"/>
                    </a:lnTo>
                    <a:lnTo>
                      <a:pt x="114" y="125"/>
                    </a:lnTo>
                    <a:lnTo>
                      <a:pt x="163" y="149"/>
                    </a:lnTo>
                    <a:lnTo>
                      <a:pt x="211" y="193"/>
                    </a:lnTo>
                    <a:lnTo>
                      <a:pt x="232" y="250"/>
                    </a:lnTo>
                    <a:lnTo>
                      <a:pt x="248" y="310"/>
                    </a:lnTo>
                    <a:lnTo>
                      <a:pt x="248" y="382"/>
                    </a:lnTo>
                    <a:lnTo>
                      <a:pt x="220" y="451"/>
                    </a:lnTo>
                    <a:lnTo>
                      <a:pt x="183" y="483"/>
                    </a:lnTo>
                    <a:lnTo>
                      <a:pt x="114" y="499"/>
                    </a:lnTo>
                    <a:lnTo>
                      <a:pt x="49" y="479"/>
                    </a:lnTo>
                    <a:lnTo>
                      <a:pt x="12" y="434"/>
                    </a:lnTo>
                    <a:lnTo>
                      <a:pt x="0" y="375"/>
                    </a:lnTo>
                    <a:lnTo>
                      <a:pt x="4" y="297"/>
                    </a:lnTo>
                    <a:lnTo>
                      <a:pt x="37" y="205"/>
                    </a:lnTo>
                    <a:lnTo>
                      <a:pt x="61" y="165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2359024" y="1476375"/>
                <a:ext cx="439737" cy="835026"/>
              </a:xfrm>
              <a:custGeom>
                <a:avLst/>
                <a:gdLst/>
                <a:ahLst/>
                <a:cxnLst>
                  <a:cxn ang="0">
                    <a:pos x="118" y="116"/>
                  </a:cxn>
                  <a:cxn ang="0">
                    <a:pos x="154" y="28"/>
                  </a:cxn>
                  <a:cxn ang="0">
                    <a:pos x="102" y="32"/>
                  </a:cxn>
                  <a:cxn ang="0">
                    <a:pos x="53" y="44"/>
                  </a:cxn>
                  <a:cxn ang="0">
                    <a:pos x="41" y="59"/>
                  </a:cxn>
                  <a:cxn ang="0">
                    <a:pos x="74" y="104"/>
                  </a:cxn>
                  <a:cxn ang="0">
                    <a:pos x="86" y="136"/>
                  </a:cxn>
                  <a:cxn ang="0">
                    <a:pos x="86" y="173"/>
                  </a:cxn>
                  <a:cxn ang="0">
                    <a:pos x="65" y="229"/>
                  </a:cxn>
                  <a:cxn ang="0">
                    <a:pos x="37" y="285"/>
                  </a:cxn>
                  <a:cxn ang="0">
                    <a:pos x="20" y="341"/>
                  </a:cxn>
                  <a:cxn ang="0">
                    <a:pos x="29" y="385"/>
                  </a:cxn>
                  <a:cxn ang="0">
                    <a:pos x="37" y="429"/>
                  </a:cxn>
                  <a:cxn ang="0">
                    <a:pos x="57" y="458"/>
                  </a:cxn>
                  <a:cxn ang="0">
                    <a:pos x="89" y="485"/>
                  </a:cxn>
                  <a:cxn ang="0">
                    <a:pos x="130" y="497"/>
                  </a:cxn>
                  <a:cxn ang="0">
                    <a:pos x="163" y="494"/>
                  </a:cxn>
                  <a:cxn ang="0">
                    <a:pos x="208" y="478"/>
                  </a:cxn>
                  <a:cxn ang="0">
                    <a:pos x="236" y="429"/>
                  </a:cxn>
                  <a:cxn ang="0">
                    <a:pos x="244" y="385"/>
                  </a:cxn>
                  <a:cxn ang="0">
                    <a:pos x="252" y="329"/>
                  </a:cxn>
                  <a:cxn ang="0">
                    <a:pos x="236" y="277"/>
                  </a:cxn>
                  <a:cxn ang="0">
                    <a:pos x="223" y="244"/>
                  </a:cxn>
                  <a:cxn ang="0">
                    <a:pos x="203" y="212"/>
                  </a:cxn>
                  <a:cxn ang="0">
                    <a:pos x="175" y="173"/>
                  </a:cxn>
                  <a:cxn ang="0">
                    <a:pos x="134" y="156"/>
                  </a:cxn>
                  <a:cxn ang="0">
                    <a:pos x="134" y="140"/>
                  </a:cxn>
                  <a:cxn ang="0">
                    <a:pos x="151" y="136"/>
                  </a:cxn>
                  <a:cxn ang="0">
                    <a:pos x="183" y="156"/>
                  </a:cxn>
                  <a:cxn ang="0">
                    <a:pos x="208" y="180"/>
                  </a:cxn>
                  <a:cxn ang="0">
                    <a:pos x="236" y="208"/>
                  </a:cxn>
                  <a:cxn ang="0">
                    <a:pos x="252" y="253"/>
                  </a:cxn>
                  <a:cxn ang="0">
                    <a:pos x="268" y="289"/>
                  </a:cxn>
                  <a:cxn ang="0">
                    <a:pos x="277" y="345"/>
                  </a:cxn>
                  <a:cxn ang="0">
                    <a:pos x="273" y="402"/>
                  </a:cxn>
                  <a:cxn ang="0">
                    <a:pos x="260" y="449"/>
                  </a:cxn>
                  <a:cxn ang="0">
                    <a:pos x="232" y="490"/>
                  </a:cxn>
                  <a:cxn ang="0">
                    <a:pos x="203" y="510"/>
                  </a:cxn>
                  <a:cxn ang="0">
                    <a:pos x="154" y="522"/>
                  </a:cxn>
                  <a:cxn ang="0">
                    <a:pos x="106" y="526"/>
                  </a:cxn>
                  <a:cxn ang="0">
                    <a:pos x="57" y="497"/>
                  </a:cxn>
                  <a:cxn ang="0">
                    <a:pos x="25" y="461"/>
                  </a:cxn>
                  <a:cxn ang="0">
                    <a:pos x="8" y="429"/>
                  </a:cxn>
                  <a:cxn ang="0">
                    <a:pos x="0" y="390"/>
                  </a:cxn>
                  <a:cxn ang="0">
                    <a:pos x="8" y="329"/>
                  </a:cxn>
                  <a:cxn ang="0">
                    <a:pos x="12" y="285"/>
                  </a:cxn>
                  <a:cxn ang="0">
                    <a:pos x="41" y="237"/>
                  </a:cxn>
                  <a:cxn ang="0">
                    <a:pos x="57" y="184"/>
                  </a:cxn>
                  <a:cxn ang="0">
                    <a:pos x="65" y="152"/>
                  </a:cxn>
                  <a:cxn ang="0">
                    <a:pos x="61" y="136"/>
                  </a:cxn>
                  <a:cxn ang="0">
                    <a:pos x="45" y="100"/>
                  </a:cxn>
                  <a:cxn ang="0">
                    <a:pos x="25" y="80"/>
                  </a:cxn>
                  <a:cxn ang="0">
                    <a:pos x="0" y="48"/>
                  </a:cxn>
                  <a:cxn ang="0">
                    <a:pos x="12" y="36"/>
                  </a:cxn>
                  <a:cxn ang="0">
                    <a:pos x="69" y="24"/>
                  </a:cxn>
                  <a:cxn ang="0">
                    <a:pos x="110" y="12"/>
                  </a:cxn>
                  <a:cxn ang="0">
                    <a:pos x="166" y="3"/>
                  </a:cxn>
                  <a:cxn ang="0">
                    <a:pos x="191" y="0"/>
                  </a:cxn>
                  <a:cxn ang="0">
                    <a:pos x="187" y="32"/>
                  </a:cxn>
                  <a:cxn ang="0">
                    <a:pos x="163" y="68"/>
                  </a:cxn>
                  <a:cxn ang="0">
                    <a:pos x="118" y="116"/>
                  </a:cxn>
                </a:cxnLst>
                <a:rect l="0" t="0" r="r" b="b"/>
                <a:pathLst>
                  <a:path w="277" h="526">
                    <a:moveTo>
                      <a:pt x="118" y="116"/>
                    </a:moveTo>
                    <a:lnTo>
                      <a:pt x="154" y="28"/>
                    </a:lnTo>
                    <a:lnTo>
                      <a:pt x="102" y="32"/>
                    </a:lnTo>
                    <a:lnTo>
                      <a:pt x="53" y="44"/>
                    </a:lnTo>
                    <a:lnTo>
                      <a:pt x="41" y="59"/>
                    </a:lnTo>
                    <a:lnTo>
                      <a:pt x="74" y="104"/>
                    </a:lnTo>
                    <a:lnTo>
                      <a:pt x="86" y="136"/>
                    </a:lnTo>
                    <a:lnTo>
                      <a:pt x="86" y="173"/>
                    </a:lnTo>
                    <a:lnTo>
                      <a:pt x="65" y="229"/>
                    </a:lnTo>
                    <a:lnTo>
                      <a:pt x="37" y="285"/>
                    </a:lnTo>
                    <a:lnTo>
                      <a:pt x="20" y="341"/>
                    </a:lnTo>
                    <a:lnTo>
                      <a:pt x="29" y="385"/>
                    </a:lnTo>
                    <a:lnTo>
                      <a:pt x="37" y="429"/>
                    </a:lnTo>
                    <a:lnTo>
                      <a:pt x="57" y="458"/>
                    </a:lnTo>
                    <a:lnTo>
                      <a:pt x="89" y="485"/>
                    </a:lnTo>
                    <a:lnTo>
                      <a:pt x="130" y="497"/>
                    </a:lnTo>
                    <a:lnTo>
                      <a:pt x="163" y="494"/>
                    </a:lnTo>
                    <a:lnTo>
                      <a:pt x="208" y="478"/>
                    </a:lnTo>
                    <a:lnTo>
                      <a:pt x="236" y="429"/>
                    </a:lnTo>
                    <a:lnTo>
                      <a:pt x="244" y="385"/>
                    </a:lnTo>
                    <a:lnTo>
                      <a:pt x="252" y="329"/>
                    </a:lnTo>
                    <a:lnTo>
                      <a:pt x="236" y="277"/>
                    </a:lnTo>
                    <a:lnTo>
                      <a:pt x="223" y="244"/>
                    </a:lnTo>
                    <a:lnTo>
                      <a:pt x="203" y="212"/>
                    </a:lnTo>
                    <a:lnTo>
                      <a:pt x="175" y="173"/>
                    </a:lnTo>
                    <a:lnTo>
                      <a:pt x="134" y="156"/>
                    </a:lnTo>
                    <a:lnTo>
                      <a:pt x="134" y="140"/>
                    </a:lnTo>
                    <a:lnTo>
                      <a:pt x="151" y="136"/>
                    </a:lnTo>
                    <a:lnTo>
                      <a:pt x="183" y="156"/>
                    </a:lnTo>
                    <a:lnTo>
                      <a:pt x="208" y="180"/>
                    </a:lnTo>
                    <a:lnTo>
                      <a:pt x="236" y="208"/>
                    </a:lnTo>
                    <a:lnTo>
                      <a:pt x="252" y="253"/>
                    </a:lnTo>
                    <a:lnTo>
                      <a:pt x="268" y="289"/>
                    </a:lnTo>
                    <a:lnTo>
                      <a:pt x="277" y="345"/>
                    </a:lnTo>
                    <a:lnTo>
                      <a:pt x="273" y="402"/>
                    </a:lnTo>
                    <a:lnTo>
                      <a:pt x="260" y="449"/>
                    </a:lnTo>
                    <a:lnTo>
                      <a:pt x="232" y="490"/>
                    </a:lnTo>
                    <a:lnTo>
                      <a:pt x="203" y="510"/>
                    </a:lnTo>
                    <a:lnTo>
                      <a:pt x="154" y="522"/>
                    </a:lnTo>
                    <a:lnTo>
                      <a:pt x="106" y="526"/>
                    </a:lnTo>
                    <a:lnTo>
                      <a:pt x="57" y="497"/>
                    </a:lnTo>
                    <a:lnTo>
                      <a:pt x="25" y="461"/>
                    </a:lnTo>
                    <a:lnTo>
                      <a:pt x="8" y="429"/>
                    </a:lnTo>
                    <a:lnTo>
                      <a:pt x="0" y="390"/>
                    </a:lnTo>
                    <a:lnTo>
                      <a:pt x="8" y="329"/>
                    </a:lnTo>
                    <a:lnTo>
                      <a:pt x="12" y="285"/>
                    </a:lnTo>
                    <a:lnTo>
                      <a:pt x="41" y="237"/>
                    </a:lnTo>
                    <a:lnTo>
                      <a:pt x="57" y="184"/>
                    </a:lnTo>
                    <a:lnTo>
                      <a:pt x="65" y="152"/>
                    </a:lnTo>
                    <a:lnTo>
                      <a:pt x="61" y="136"/>
                    </a:lnTo>
                    <a:lnTo>
                      <a:pt x="45" y="100"/>
                    </a:lnTo>
                    <a:lnTo>
                      <a:pt x="25" y="80"/>
                    </a:lnTo>
                    <a:lnTo>
                      <a:pt x="0" y="48"/>
                    </a:lnTo>
                    <a:lnTo>
                      <a:pt x="12" y="36"/>
                    </a:lnTo>
                    <a:lnTo>
                      <a:pt x="69" y="24"/>
                    </a:lnTo>
                    <a:lnTo>
                      <a:pt x="110" y="12"/>
                    </a:lnTo>
                    <a:lnTo>
                      <a:pt x="166" y="3"/>
                    </a:lnTo>
                    <a:lnTo>
                      <a:pt x="191" y="0"/>
                    </a:lnTo>
                    <a:lnTo>
                      <a:pt x="187" y="32"/>
                    </a:lnTo>
                    <a:lnTo>
                      <a:pt x="163" y="68"/>
                    </a:lnTo>
                    <a:lnTo>
                      <a:pt x="11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141662" y="1141412"/>
                <a:ext cx="444499" cy="419100"/>
              </a:xfrm>
              <a:custGeom>
                <a:avLst/>
                <a:gdLst/>
                <a:ahLst/>
                <a:cxnLst>
                  <a:cxn ang="0">
                    <a:pos x="81" y="167"/>
                  </a:cxn>
                  <a:cxn ang="0">
                    <a:pos x="89" y="118"/>
                  </a:cxn>
                  <a:cxn ang="0">
                    <a:pos x="97" y="65"/>
                  </a:cxn>
                  <a:cxn ang="0">
                    <a:pos x="130" y="29"/>
                  </a:cxn>
                  <a:cxn ang="0">
                    <a:pos x="163" y="0"/>
                  </a:cxn>
                  <a:cxn ang="0">
                    <a:pos x="211" y="0"/>
                  </a:cxn>
                  <a:cxn ang="0">
                    <a:pos x="252" y="20"/>
                  </a:cxn>
                  <a:cxn ang="0">
                    <a:pos x="272" y="57"/>
                  </a:cxn>
                  <a:cxn ang="0">
                    <a:pos x="280" y="110"/>
                  </a:cxn>
                  <a:cxn ang="0">
                    <a:pos x="264" y="167"/>
                  </a:cxn>
                  <a:cxn ang="0">
                    <a:pos x="240" y="204"/>
                  </a:cxn>
                  <a:cxn ang="0">
                    <a:pos x="203" y="240"/>
                  </a:cxn>
                  <a:cxn ang="0">
                    <a:pos x="154" y="256"/>
                  </a:cxn>
                  <a:cxn ang="0">
                    <a:pos x="109" y="256"/>
                  </a:cxn>
                  <a:cxn ang="0">
                    <a:pos x="94" y="236"/>
                  </a:cxn>
                  <a:cxn ang="0">
                    <a:pos x="89" y="220"/>
                  </a:cxn>
                  <a:cxn ang="0">
                    <a:pos x="45" y="256"/>
                  </a:cxn>
                  <a:cxn ang="0">
                    <a:pos x="20" y="264"/>
                  </a:cxn>
                  <a:cxn ang="0">
                    <a:pos x="4" y="256"/>
                  </a:cxn>
                  <a:cxn ang="0">
                    <a:pos x="0" y="228"/>
                  </a:cxn>
                  <a:cxn ang="0">
                    <a:pos x="29" y="220"/>
                  </a:cxn>
                  <a:cxn ang="0">
                    <a:pos x="69" y="208"/>
                  </a:cxn>
                  <a:cxn ang="0">
                    <a:pos x="77" y="196"/>
                  </a:cxn>
                  <a:cxn ang="0">
                    <a:pos x="81" y="167"/>
                  </a:cxn>
                </a:cxnLst>
                <a:rect l="0" t="0" r="r" b="b"/>
                <a:pathLst>
                  <a:path w="280" h="264">
                    <a:moveTo>
                      <a:pt x="81" y="167"/>
                    </a:moveTo>
                    <a:lnTo>
                      <a:pt x="89" y="118"/>
                    </a:lnTo>
                    <a:lnTo>
                      <a:pt x="97" y="65"/>
                    </a:lnTo>
                    <a:lnTo>
                      <a:pt x="130" y="29"/>
                    </a:lnTo>
                    <a:lnTo>
                      <a:pt x="163" y="0"/>
                    </a:lnTo>
                    <a:lnTo>
                      <a:pt x="211" y="0"/>
                    </a:lnTo>
                    <a:lnTo>
                      <a:pt x="252" y="20"/>
                    </a:lnTo>
                    <a:lnTo>
                      <a:pt x="272" y="57"/>
                    </a:lnTo>
                    <a:lnTo>
                      <a:pt x="280" y="110"/>
                    </a:lnTo>
                    <a:lnTo>
                      <a:pt x="264" y="167"/>
                    </a:lnTo>
                    <a:lnTo>
                      <a:pt x="240" y="204"/>
                    </a:lnTo>
                    <a:lnTo>
                      <a:pt x="203" y="240"/>
                    </a:lnTo>
                    <a:lnTo>
                      <a:pt x="154" y="256"/>
                    </a:lnTo>
                    <a:lnTo>
                      <a:pt x="109" y="256"/>
                    </a:lnTo>
                    <a:lnTo>
                      <a:pt x="94" y="236"/>
                    </a:lnTo>
                    <a:lnTo>
                      <a:pt x="89" y="220"/>
                    </a:lnTo>
                    <a:lnTo>
                      <a:pt x="45" y="256"/>
                    </a:lnTo>
                    <a:lnTo>
                      <a:pt x="20" y="264"/>
                    </a:lnTo>
                    <a:lnTo>
                      <a:pt x="4" y="256"/>
                    </a:lnTo>
                    <a:lnTo>
                      <a:pt x="0" y="228"/>
                    </a:lnTo>
                    <a:lnTo>
                      <a:pt x="29" y="220"/>
                    </a:lnTo>
                    <a:lnTo>
                      <a:pt x="69" y="208"/>
                    </a:lnTo>
                    <a:lnTo>
                      <a:pt x="77" y="196"/>
                    </a:lnTo>
                    <a:lnTo>
                      <a:pt x="81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286123" y="1582739"/>
                <a:ext cx="293686" cy="715963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78" y="4"/>
                  </a:cxn>
                  <a:cxn ang="0">
                    <a:pos x="111" y="0"/>
                  </a:cxn>
                  <a:cxn ang="0">
                    <a:pos x="157" y="16"/>
                  </a:cxn>
                  <a:cxn ang="0">
                    <a:pos x="165" y="44"/>
                  </a:cxn>
                  <a:cxn ang="0">
                    <a:pos x="169" y="81"/>
                  </a:cxn>
                  <a:cxn ang="0">
                    <a:pos x="161" y="145"/>
                  </a:cxn>
                  <a:cxn ang="0">
                    <a:pos x="149" y="193"/>
                  </a:cxn>
                  <a:cxn ang="0">
                    <a:pos x="144" y="245"/>
                  </a:cxn>
                  <a:cxn ang="0">
                    <a:pos x="153" y="290"/>
                  </a:cxn>
                  <a:cxn ang="0">
                    <a:pos x="174" y="330"/>
                  </a:cxn>
                  <a:cxn ang="0">
                    <a:pos x="185" y="363"/>
                  </a:cxn>
                  <a:cxn ang="0">
                    <a:pos x="185" y="395"/>
                  </a:cxn>
                  <a:cxn ang="0">
                    <a:pos x="174" y="431"/>
                  </a:cxn>
                  <a:cxn ang="0">
                    <a:pos x="141" y="451"/>
                  </a:cxn>
                  <a:cxn ang="0">
                    <a:pos x="83" y="448"/>
                  </a:cxn>
                  <a:cxn ang="0">
                    <a:pos x="45" y="415"/>
                  </a:cxn>
                  <a:cxn ang="0">
                    <a:pos x="21" y="359"/>
                  </a:cxn>
                  <a:cxn ang="0">
                    <a:pos x="4" y="282"/>
                  </a:cxn>
                  <a:cxn ang="0">
                    <a:pos x="0" y="193"/>
                  </a:cxn>
                  <a:cxn ang="0">
                    <a:pos x="21" y="113"/>
                  </a:cxn>
                  <a:cxn ang="0">
                    <a:pos x="29" y="64"/>
                  </a:cxn>
                  <a:cxn ang="0">
                    <a:pos x="50" y="32"/>
                  </a:cxn>
                </a:cxnLst>
                <a:rect l="0" t="0" r="r" b="b"/>
                <a:pathLst>
                  <a:path w="185" h="451">
                    <a:moveTo>
                      <a:pt x="50" y="32"/>
                    </a:moveTo>
                    <a:lnTo>
                      <a:pt x="78" y="4"/>
                    </a:lnTo>
                    <a:lnTo>
                      <a:pt x="111" y="0"/>
                    </a:lnTo>
                    <a:lnTo>
                      <a:pt x="157" y="16"/>
                    </a:lnTo>
                    <a:lnTo>
                      <a:pt x="165" y="44"/>
                    </a:lnTo>
                    <a:lnTo>
                      <a:pt x="169" y="81"/>
                    </a:lnTo>
                    <a:lnTo>
                      <a:pt x="161" y="145"/>
                    </a:lnTo>
                    <a:lnTo>
                      <a:pt x="149" y="193"/>
                    </a:lnTo>
                    <a:lnTo>
                      <a:pt x="144" y="245"/>
                    </a:lnTo>
                    <a:lnTo>
                      <a:pt x="153" y="290"/>
                    </a:lnTo>
                    <a:lnTo>
                      <a:pt x="174" y="330"/>
                    </a:lnTo>
                    <a:lnTo>
                      <a:pt x="185" y="363"/>
                    </a:lnTo>
                    <a:lnTo>
                      <a:pt x="185" y="395"/>
                    </a:lnTo>
                    <a:lnTo>
                      <a:pt x="174" y="431"/>
                    </a:lnTo>
                    <a:lnTo>
                      <a:pt x="141" y="451"/>
                    </a:lnTo>
                    <a:lnTo>
                      <a:pt x="83" y="448"/>
                    </a:lnTo>
                    <a:lnTo>
                      <a:pt x="45" y="415"/>
                    </a:lnTo>
                    <a:lnTo>
                      <a:pt x="21" y="359"/>
                    </a:lnTo>
                    <a:lnTo>
                      <a:pt x="4" y="282"/>
                    </a:lnTo>
                    <a:lnTo>
                      <a:pt x="0" y="193"/>
                    </a:lnTo>
                    <a:lnTo>
                      <a:pt x="21" y="113"/>
                    </a:lnTo>
                    <a:lnTo>
                      <a:pt x="29" y="64"/>
                    </a:lnTo>
                    <a:lnTo>
                      <a:pt x="5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3481387" y="1614488"/>
                <a:ext cx="312737" cy="7286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24"/>
                  </a:cxn>
                  <a:cxn ang="0">
                    <a:pos x="12" y="53"/>
                  </a:cxn>
                  <a:cxn ang="0">
                    <a:pos x="45" y="65"/>
                  </a:cxn>
                  <a:cxn ang="0">
                    <a:pos x="86" y="81"/>
                  </a:cxn>
                  <a:cxn ang="0">
                    <a:pos x="128" y="117"/>
                  </a:cxn>
                  <a:cxn ang="0">
                    <a:pos x="152" y="169"/>
                  </a:cxn>
                  <a:cxn ang="0">
                    <a:pos x="164" y="217"/>
                  </a:cxn>
                  <a:cxn ang="0">
                    <a:pos x="156" y="246"/>
                  </a:cxn>
                  <a:cxn ang="0">
                    <a:pos x="119" y="290"/>
                  </a:cxn>
                  <a:cxn ang="0">
                    <a:pos x="78" y="327"/>
                  </a:cxn>
                  <a:cxn ang="0">
                    <a:pos x="58" y="350"/>
                  </a:cxn>
                  <a:cxn ang="0">
                    <a:pos x="62" y="362"/>
                  </a:cxn>
                  <a:cxn ang="0">
                    <a:pos x="95" y="378"/>
                  </a:cxn>
                  <a:cxn ang="0">
                    <a:pos x="119" y="407"/>
                  </a:cxn>
                  <a:cxn ang="0">
                    <a:pos x="136" y="447"/>
                  </a:cxn>
                  <a:cxn ang="0">
                    <a:pos x="156" y="459"/>
                  </a:cxn>
                  <a:cxn ang="0">
                    <a:pos x="177" y="451"/>
                  </a:cxn>
                  <a:cxn ang="0">
                    <a:pos x="164" y="415"/>
                  </a:cxn>
                  <a:cxn ang="0">
                    <a:pos x="140" y="383"/>
                  </a:cxn>
                  <a:cxn ang="0">
                    <a:pos x="103" y="354"/>
                  </a:cxn>
                  <a:cxn ang="0">
                    <a:pos x="99" y="339"/>
                  </a:cxn>
                  <a:cxn ang="0">
                    <a:pos x="144" y="310"/>
                  </a:cxn>
                  <a:cxn ang="0">
                    <a:pos x="181" y="262"/>
                  </a:cxn>
                  <a:cxn ang="0">
                    <a:pos x="197" y="242"/>
                  </a:cxn>
                  <a:cxn ang="0">
                    <a:pos x="189" y="190"/>
                  </a:cxn>
                  <a:cxn ang="0">
                    <a:pos x="164" y="125"/>
                  </a:cxn>
                  <a:cxn ang="0">
                    <a:pos x="136" y="77"/>
                  </a:cxn>
                  <a:cxn ang="0">
                    <a:pos x="107" y="44"/>
                  </a:cxn>
                  <a:cxn ang="0">
                    <a:pos x="62" y="12"/>
                  </a:cxn>
                  <a:cxn ang="0">
                    <a:pos x="12" y="0"/>
                  </a:cxn>
                </a:cxnLst>
                <a:rect l="0" t="0" r="r" b="b"/>
                <a:pathLst>
                  <a:path w="197" h="459">
                    <a:moveTo>
                      <a:pt x="12" y="0"/>
                    </a:moveTo>
                    <a:lnTo>
                      <a:pt x="0" y="24"/>
                    </a:lnTo>
                    <a:lnTo>
                      <a:pt x="12" y="53"/>
                    </a:lnTo>
                    <a:lnTo>
                      <a:pt x="45" y="65"/>
                    </a:lnTo>
                    <a:lnTo>
                      <a:pt x="86" y="81"/>
                    </a:lnTo>
                    <a:lnTo>
                      <a:pt x="128" y="117"/>
                    </a:lnTo>
                    <a:lnTo>
                      <a:pt x="152" y="169"/>
                    </a:lnTo>
                    <a:lnTo>
                      <a:pt x="164" y="217"/>
                    </a:lnTo>
                    <a:lnTo>
                      <a:pt x="156" y="246"/>
                    </a:lnTo>
                    <a:lnTo>
                      <a:pt x="119" y="290"/>
                    </a:lnTo>
                    <a:lnTo>
                      <a:pt x="78" y="327"/>
                    </a:lnTo>
                    <a:lnTo>
                      <a:pt x="58" y="350"/>
                    </a:lnTo>
                    <a:lnTo>
                      <a:pt x="62" y="362"/>
                    </a:lnTo>
                    <a:lnTo>
                      <a:pt x="95" y="378"/>
                    </a:lnTo>
                    <a:lnTo>
                      <a:pt x="119" y="407"/>
                    </a:lnTo>
                    <a:lnTo>
                      <a:pt x="136" y="447"/>
                    </a:lnTo>
                    <a:lnTo>
                      <a:pt x="156" y="459"/>
                    </a:lnTo>
                    <a:lnTo>
                      <a:pt x="177" y="451"/>
                    </a:lnTo>
                    <a:lnTo>
                      <a:pt x="164" y="415"/>
                    </a:lnTo>
                    <a:lnTo>
                      <a:pt x="140" y="383"/>
                    </a:lnTo>
                    <a:lnTo>
                      <a:pt x="103" y="354"/>
                    </a:lnTo>
                    <a:lnTo>
                      <a:pt x="99" y="339"/>
                    </a:lnTo>
                    <a:lnTo>
                      <a:pt x="144" y="310"/>
                    </a:lnTo>
                    <a:lnTo>
                      <a:pt x="181" y="262"/>
                    </a:lnTo>
                    <a:lnTo>
                      <a:pt x="197" y="242"/>
                    </a:lnTo>
                    <a:lnTo>
                      <a:pt x="189" y="190"/>
                    </a:lnTo>
                    <a:lnTo>
                      <a:pt x="164" y="125"/>
                    </a:lnTo>
                    <a:lnTo>
                      <a:pt x="136" y="77"/>
                    </a:lnTo>
                    <a:lnTo>
                      <a:pt x="107" y="44"/>
                    </a:lnTo>
                    <a:lnTo>
                      <a:pt x="6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2698749" y="1595439"/>
                <a:ext cx="736599" cy="368300"/>
              </a:xfrm>
              <a:custGeom>
                <a:avLst/>
                <a:gdLst/>
                <a:ahLst/>
                <a:cxnLst>
                  <a:cxn ang="0">
                    <a:pos x="395" y="37"/>
                  </a:cxn>
                  <a:cxn ang="0">
                    <a:pos x="436" y="0"/>
                  </a:cxn>
                  <a:cxn ang="0">
                    <a:pos x="460" y="8"/>
                  </a:cxn>
                  <a:cxn ang="0">
                    <a:pos x="464" y="49"/>
                  </a:cxn>
                  <a:cxn ang="0">
                    <a:pos x="440" y="77"/>
                  </a:cxn>
                  <a:cxn ang="0">
                    <a:pos x="400" y="94"/>
                  </a:cxn>
                  <a:cxn ang="0">
                    <a:pos x="351" y="142"/>
                  </a:cxn>
                  <a:cxn ang="0">
                    <a:pos x="303" y="199"/>
                  </a:cxn>
                  <a:cxn ang="0">
                    <a:pos x="271" y="229"/>
                  </a:cxn>
                  <a:cxn ang="0">
                    <a:pos x="242" y="232"/>
                  </a:cxn>
                  <a:cxn ang="0">
                    <a:pos x="222" y="212"/>
                  </a:cxn>
                  <a:cxn ang="0">
                    <a:pos x="178" y="171"/>
                  </a:cxn>
                  <a:cxn ang="0">
                    <a:pos x="137" y="134"/>
                  </a:cxn>
                  <a:cxn ang="0">
                    <a:pos x="93" y="118"/>
                  </a:cxn>
                  <a:cxn ang="0">
                    <a:pos x="65" y="127"/>
                  </a:cxn>
                  <a:cxn ang="0">
                    <a:pos x="36" y="151"/>
                  </a:cxn>
                  <a:cxn ang="0">
                    <a:pos x="0" y="134"/>
                  </a:cxn>
                  <a:cxn ang="0">
                    <a:pos x="21" y="98"/>
                  </a:cxn>
                  <a:cxn ang="0">
                    <a:pos x="65" y="82"/>
                  </a:cxn>
                  <a:cxn ang="0">
                    <a:pos x="105" y="94"/>
                  </a:cxn>
                  <a:cxn ang="0">
                    <a:pos x="105" y="53"/>
                  </a:cxn>
                  <a:cxn ang="0">
                    <a:pos x="129" y="53"/>
                  </a:cxn>
                  <a:cxn ang="0">
                    <a:pos x="129" y="94"/>
                  </a:cxn>
                  <a:cxn ang="0">
                    <a:pos x="154" y="122"/>
                  </a:cxn>
                  <a:cxn ang="0">
                    <a:pos x="198" y="151"/>
                  </a:cxn>
                  <a:cxn ang="0">
                    <a:pos x="234" y="179"/>
                  </a:cxn>
                  <a:cxn ang="0">
                    <a:pos x="258" y="192"/>
                  </a:cxn>
                  <a:cxn ang="0">
                    <a:pos x="278" y="171"/>
                  </a:cxn>
                  <a:cxn ang="0">
                    <a:pos x="311" y="134"/>
                  </a:cxn>
                  <a:cxn ang="0">
                    <a:pos x="359" y="74"/>
                  </a:cxn>
                  <a:cxn ang="0">
                    <a:pos x="395" y="37"/>
                  </a:cxn>
                </a:cxnLst>
                <a:rect l="0" t="0" r="r" b="b"/>
                <a:pathLst>
                  <a:path w="464" h="232">
                    <a:moveTo>
                      <a:pt x="395" y="37"/>
                    </a:moveTo>
                    <a:lnTo>
                      <a:pt x="436" y="0"/>
                    </a:lnTo>
                    <a:lnTo>
                      <a:pt x="460" y="8"/>
                    </a:lnTo>
                    <a:lnTo>
                      <a:pt x="464" y="49"/>
                    </a:lnTo>
                    <a:lnTo>
                      <a:pt x="440" y="77"/>
                    </a:lnTo>
                    <a:lnTo>
                      <a:pt x="400" y="94"/>
                    </a:lnTo>
                    <a:lnTo>
                      <a:pt x="351" y="142"/>
                    </a:lnTo>
                    <a:lnTo>
                      <a:pt x="303" y="199"/>
                    </a:lnTo>
                    <a:lnTo>
                      <a:pt x="271" y="229"/>
                    </a:lnTo>
                    <a:lnTo>
                      <a:pt x="242" y="232"/>
                    </a:lnTo>
                    <a:lnTo>
                      <a:pt x="222" y="212"/>
                    </a:lnTo>
                    <a:lnTo>
                      <a:pt x="178" y="171"/>
                    </a:lnTo>
                    <a:lnTo>
                      <a:pt x="137" y="134"/>
                    </a:lnTo>
                    <a:lnTo>
                      <a:pt x="93" y="118"/>
                    </a:lnTo>
                    <a:lnTo>
                      <a:pt x="65" y="127"/>
                    </a:lnTo>
                    <a:lnTo>
                      <a:pt x="36" y="151"/>
                    </a:lnTo>
                    <a:lnTo>
                      <a:pt x="0" y="134"/>
                    </a:lnTo>
                    <a:lnTo>
                      <a:pt x="21" y="98"/>
                    </a:lnTo>
                    <a:lnTo>
                      <a:pt x="65" y="82"/>
                    </a:lnTo>
                    <a:lnTo>
                      <a:pt x="105" y="94"/>
                    </a:lnTo>
                    <a:lnTo>
                      <a:pt x="105" y="53"/>
                    </a:lnTo>
                    <a:lnTo>
                      <a:pt x="129" y="53"/>
                    </a:lnTo>
                    <a:lnTo>
                      <a:pt x="129" y="94"/>
                    </a:lnTo>
                    <a:lnTo>
                      <a:pt x="154" y="122"/>
                    </a:lnTo>
                    <a:lnTo>
                      <a:pt x="198" y="151"/>
                    </a:lnTo>
                    <a:lnTo>
                      <a:pt x="234" y="179"/>
                    </a:lnTo>
                    <a:lnTo>
                      <a:pt x="258" y="192"/>
                    </a:lnTo>
                    <a:lnTo>
                      <a:pt x="278" y="171"/>
                    </a:lnTo>
                    <a:lnTo>
                      <a:pt x="311" y="134"/>
                    </a:lnTo>
                    <a:lnTo>
                      <a:pt x="359" y="74"/>
                    </a:lnTo>
                    <a:lnTo>
                      <a:pt x="39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3470273" y="2189163"/>
                <a:ext cx="381000" cy="99218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"/>
                  </a:cxn>
                  <a:cxn ang="0">
                    <a:pos x="4" y="27"/>
                  </a:cxn>
                  <a:cxn ang="0">
                    <a:pos x="4" y="56"/>
                  </a:cxn>
                  <a:cxn ang="0">
                    <a:pos x="57" y="104"/>
                  </a:cxn>
                  <a:cxn ang="0">
                    <a:pos x="90" y="164"/>
                  </a:cxn>
                  <a:cxn ang="0">
                    <a:pos x="102" y="224"/>
                  </a:cxn>
                  <a:cxn ang="0">
                    <a:pos x="102" y="280"/>
                  </a:cxn>
                  <a:cxn ang="0">
                    <a:pos x="81" y="373"/>
                  </a:cxn>
                  <a:cxn ang="0">
                    <a:pos x="61" y="468"/>
                  </a:cxn>
                  <a:cxn ang="0">
                    <a:pos x="40" y="541"/>
                  </a:cxn>
                  <a:cxn ang="0">
                    <a:pos x="40" y="581"/>
                  </a:cxn>
                  <a:cxn ang="0">
                    <a:pos x="49" y="593"/>
                  </a:cxn>
                  <a:cxn ang="0">
                    <a:pos x="90" y="593"/>
                  </a:cxn>
                  <a:cxn ang="0">
                    <a:pos x="135" y="597"/>
                  </a:cxn>
                  <a:cxn ang="0">
                    <a:pos x="192" y="625"/>
                  </a:cxn>
                  <a:cxn ang="0">
                    <a:pos x="207" y="613"/>
                  </a:cxn>
                  <a:cxn ang="0">
                    <a:pos x="240" y="581"/>
                  </a:cxn>
                  <a:cxn ang="0">
                    <a:pos x="224" y="569"/>
                  </a:cxn>
                  <a:cxn ang="0">
                    <a:pos x="155" y="560"/>
                  </a:cxn>
                  <a:cxn ang="0">
                    <a:pos x="98" y="569"/>
                  </a:cxn>
                  <a:cxn ang="0">
                    <a:pos x="65" y="560"/>
                  </a:cxn>
                  <a:cxn ang="0">
                    <a:pos x="73" y="529"/>
                  </a:cxn>
                  <a:cxn ang="0">
                    <a:pos x="93" y="448"/>
                  </a:cxn>
                  <a:cxn ang="0">
                    <a:pos x="126" y="352"/>
                  </a:cxn>
                  <a:cxn ang="0">
                    <a:pos x="142" y="280"/>
                  </a:cxn>
                  <a:cxn ang="0">
                    <a:pos x="135" y="216"/>
                  </a:cxn>
                  <a:cxn ang="0">
                    <a:pos x="126" y="148"/>
                  </a:cxn>
                  <a:cxn ang="0">
                    <a:pos x="98" y="68"/>
                  </a:cxn>
                  <a:cxn ang="0">
                    <a:pos x="57" y="15"/>
                  </a:cxn>
                  <a:cxn ang="0">
                    <a:pos x="33" y="0"/>
                  </a:cxn>
                </a:cxnLst>
                <a:rect l="0" t="0" r="r" b="b"/>
                <a:pathLst>
                  <a:path w="240" h="625">
                    <a:moveTo>
                      <a:pt x="33" y="0"/>
                    </a:moveTo>
                    <a:lnTo>
                      <a:pt x="0" y="3"/>
                    </a:lnTo>
                    <a:lnTo>
                      <a:pt x="4" y="27"/>
                    </a:lnTo>
                    <a:lnTo>
                      <a:pt x="4" y="56"/>
                    </a:lnTo>
                    <a:lnTo>
                      <a:pt x="57" y="104"/>
                    </a:lnTo>
                    <a:lnTo>
                      <a:pt x="90" y="164"/>
                    </a:lnTo>
                    <a:lnTo>
                      <a:pt x="102" y="224"/>
                    </a:lnTo>
                    <a:lnTo>
                      <a:pt x="102" y="280"/>
                    </a:lnTo>
                    <a:lnTo>
                      <a:pt x="81" y="373"/>
                    </a:lnTo>
                    <a:lnTo>
                      <a:pt x="61" y="468"/>
                    </a:lnTo>
                    <a:lnTo>
                      <a:pt x="40" y="541"/>
                    </a:lnTo>
                    <a:lnTo>
                      <a:pt x="40" y="581"/>
                    </a:lnTo>
                    <a:lnTo>
                      <a:pt x="49" y="593"/>
                    </a:lnTo>
                    <a:lnTo>
                      <a:pt x="90" y="593"/>
                    </a:lnTo>
                    <a:lnTo>
                      <a:pt x="135" y="597"/>
                    </a:lnTo>
                    <a:lnTo>
                      <a:pt x="192" y="625"/>
                    </a:lnTo>
                    <a:lnTo>
                      <a:pt x="207" y="613"/>
                    </a:lnTo>
                    <a:lnTo>
                      <a:pt x="240" y="581"/>
                    </a:lnTo>
                    <a:lnTo>
                      <a:pt x="224" y="569"/>
                    </a:lnTo>
                    <a:lnTo>
                      <a:pt x="155" y="560"/>
                    </a:lnTo>
                    <a:lnTo>
                      <a:pt x="98" y="569"/>
                    </a:lnTo>
                    <a:lnTo>
                      <a:pt x="65" y="560"/>
                    </a:lnTo>
                    <a:lnTo>
                      <a:pt x="73" y="529"/>
                    </a:lnTo>
                    <a:lnTo>
                      <a:pt x="93" y="448"/>
                    </a:lnTo>
                    <a:lnTo>
                      <a:pt x="126" y="352"/>
                    </a:lnTo>
                    <a:lnTo>
                      <a:pt x="142" y="280"/>
                    </a:lnTo>
                    <a:lnTo>
                      <a:pt x="135" y="216"/>
                    </a:lnTo>
                    <a:lnTo>
                      <a:pt x="126" y="148"/>
                    </a:lnTo>
                    <a:lnTo>
                      <a:pt x="98" y="68"/>
                    </a:lnTo>
                    <a:lnTo>
                      <a:pt x="57" y="1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179762" y="2193925"/>
                <a:ext cx="293686" cy="1044575"/>
              </a:xfrm>
              <a:custGeom>
                <a:avLst/>
                <a:gdLst/>
                <a:ahLst/>
                <a:cxnLst>
                  <a:cxn ang="0">
                    <a:pos x="94" y="69"/>
                  </a:cxn>
                  <a:cxn ang="0">
                    <a:pos x="132" y="0"/>
                  </a:cxn>
                  <a:cxn ang="0">
                    <a:pos x="165" y="0"/>
                  </a:cxn>
                  <a:cxn ang="0">
                    <a:pos x="185" y="21"/>
                  </a:cxn>
                  <a:cxn ang="0">
                    <a:pos x="181" y="57"/>
                  </a:cxn>
                  <a:cxn ang="0">
                    <a:pos x="148" y="84"/>
                  </a:cxn>
                  <a:cxn ang="0">
                    <a:pos x="115" y="133"/>
                  </a:cxn>
                  <a:cxn ang="0">
                    <a:pos x="91" y="213"/>
                  </a:cxn>
                  <a:cxn ang="0">
                    <a:pos x="91" y="297"/>
                  </a:cxn>
                  <a:cxn ang="0">
                    <a:pos x="107" y="413"/>
                  </a:cxn>
                  <a:cxn ang="0">
                    <a:pos x="127" y="489"/>
                  </a:cxn>
                  <a:cxn ang="0">
                    <a:pos x="132" y="549"/>
                  </a:cxn>
                  <a:cxn ang="0">
                    <a:pos x="127" y="569"/>
                  </a:cxn>
                  <a:cxn ang="0">
                    <a:pos x="99" y="593"/>
                  </a:cxn>
                  <a:cxn ang="0">
                    <a:pos x="66" y="630"/>
                  </a:cxn>
                  <a:cxn ang="0">
                    <a:pos x="49" y="658"/>
                  </a:cxn>
                  <a:cxn ang="0">
                    <a:pos x="20" y="654"/>
                  </a:cxn>
                  <a:cxn ang="0">
                    <a:pos x="0" y="605"/>
                  </a:cxn>
                  <a:cxn ang="0">
                    <a:pos x="25" y="586"/>
                  </a:cxn>
                  <a:cxn ang="0">
                    <a:pos x="70" y="554"/>
                  </a:cxn>
                  <a:cxn ang="0">
                    <a:pos x="99" y="542"/>
                  </a:cxn>
                  <a:cxn ang="0">
                    <a:pos x="99" y="509"/>
                  </a:cxn>
                  <a:cxn ang="0">
                    <a:pos x="91" y="462"/>
                  </a:cxn>
                  <a:cxn ang="0">
                    <a:pos x="66" y="397"/>
                  </a:cxn>
                  <a:cxn ang="0">
                    <a:pos x="49" y="337"/>
                  </a:cxn>
                  <a:cxn ang="0">
                    <a:pos x="37" y="277"/>
                  </a:cxn>
                  <a:cxn ang="0">
                    <a:pos x="41" y="221"/>
                  </a:cxn>
                  <a:cxn ang="0">
                    <a:pos x="49" y="161"/>
                  </a:cxn>
                  <a:cxn ang="0">
                    <a:pos x="74" y="105"/>
                  </a:cxn>
                  <a:cxn ang="0">
                    <a:pos x="94" y="69"/>
                  </a:cxn>
                </a:cxnLst>
                <a:rect l="0" t="0" r="r" b="b"/>
                <a:pathLst>
                  <a:path w="185" h="658">
                    <a:moveTo>
                      <a:pt x="94" y="69"/>
                    </a:moveTo>
                    <a:lnTo>
                      <a:pt x="132" y="0"/>
                    </a:lnTo>
                    <a:lnTo>
                      <a:pt x="165" y="0"/>
                    </a:lnTo>
                    <a:lnTo>
                      <a:pt x="185" y="21"/>
                    </a:lnTo>
                    <a:lnTo>
                      <a:pt x="181" y="57"/>
                    </a:lnTo>
                    <a:lnTo>
                      <a:pt x="148" y="84"/>
                    </a:lnTo>
                    <a:lnTo>
                      <a:pt x="115" y="133"/>
                    </a:lnTo>
                    <a:lnTo>
                      <a:pt x="91" y="213"/>
                    </a:lnTo>
                    <a:lnTo>
                      <a:pt x="91" y="297"/>
                    </a:lnTo>
                    <a:lnTo>
                      <a:pt x="107" y="413"/>
                    </a:lnTo>
                    <a:lnTo>
                      <a:pt x="127" y="489"/>
                    </a:lnTo>
                    <a:lnTo>
                      <a:pt x="132" y="549"/>
                    </a:lnTo>
                    <a:lnTo>
                      <a:pt x="127" y="569"/>
                    </a:lnTo>
                    <a:lnTo>
                      <a:pt x="99" y="593"/>
                    </a:lnTo>
                    <a:lnTo>
                      <a:pt x="66" y="630"/>
                    </a:lnTo>
                    <a:lnTo>
                      <a:pt x="49" y="658"/>
                    </a:lnTo>
                    <a:lnTo>
                      <a:pt x="20" y="654"/>
                    </a:lnTo>
                    <a:lnTo>
                      <a:pt x="0" y="605"/>
                    </a:lnTo>
                    <a:lnTo>
                      <a:pt x="25" y="586"/>
                    </a:lnTo>
                    <a:lnTo>
                      <a:pt x="70" y="554"/>
                    </a:lnTo>
                    <a:lnTo>
                      <a:pt x="99" y="542"/>
                    </a:lnTo>
                    <a:lnTo>
                      <a:pt x="99" y="509"/>
                    </a:lnTo>
                    <a:lnTo>
                      <a:pt x="91" y="462"/>
                    </a:lnTo>
                    <a:lnTo>
                      <a:pt x="66" y="397"/>
                    </a:lnTo>
                    <a:lnTo>
                      <a:pt x="49" y="337"/>
                    </a:lnTo>
                    <a:lnTo>
                      <a:pt x="37" y="277"/>
                    </a:lnTo>
                    <a:lnTo>
                      <a:pt x="41" y="221"/>
                    </a:lnTo>
                    <a:lnTo>
                      <a:pt x="49" y="161"/>
                    </a:lnTo>
                    <a:lnTo>
                      <a:pt x="74" y="105"/>
                    </a:lnTo>
                    <a:lnTo>
                      <a:pt x="9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544637" y="1254125"/>
                <a:ext cx="452437" cy="427039"/>
              </a:xfrm>
              <a:custGeom>
                <a:avLst/>
                <a:gdLst/>
                <a:ahLst/>
                <a:cxnLst>
                  <a:cxn ang="0">
                    <a:pos x="179" y="114"/>
                  </a:cxn>
                  <a:cxn ang="0">
                    <a:pos x="154" y="54"/>
                  </a:cxn>
                  <a:cxn ang="0">
                    <a:pos x="130" y="25"/>
                  </a:cxn>
                  <a:cxn ang="0">
                    <a:pos x="110" y="9"/>
                  </a:cxn>
                  <a:cxn ang="0">
                    <a:pos x="82" y="0"/>
                  </a:cxn>
                  <a:cxn ang="0">
                    <a:pos x="49" y="4"/>
                  </a:cxn>
                  <a:cxn ang="0">
                    <a:pos x="16" y="29"/>
                  </a:cxn>
                  <a:cxn ang="0">
                    <a:pos x="4" y="65"/>
                  </a:cxn>
                  <a:cxn ang="0">
                    <a:pos x="0" y="119"/>
                  </a:cxn>
                  <a:cxn ang="0">
                    <a:pos x="16" y="192"/>
                  </a:cxn>
                  <a:cxn ang="0">
                    <a:pos x="53" y="232"/>
                  </a:cxn>
                  <a:cxn ang="0">
                    <a:pos x="94" y="265"/>
                  </a:cxn>
                  <a:cxn ang="0">
                    <a:pos x="126" y="269"/>
                  </a:cxn>
                  <a:cxn ang="0">
                    <a:pos x="163" y="244"/>
                  </a:cxn>
                  <a:cxn ang="0">
                    <a:pos x="179" y="188"/>
                  </a:cxn>
                  <a:cxn ang="0">
                    <a:pos x="183" y="147"/>
                  </a:cxn>
                  <a:cxn ang="0">
                    <a:pos x="244" y="159"/>
                  </a:cxn>
                  <a:cxn ang="0">
                    <a:pos x="268" y="167"/>
                  </a:cxn>
                  <a:cxn ang="0">
                    <a:pos x="285" y="151"/>
                  </a:cxn>
                  <a:cxn ang="0">
                    <a:pos x="276" y="131"/>
                  </a:cxn>
                  <a:cxn ang="0">
                    <a:pos x="231" y="131"/>
                  </a:cxn>
                  <a:cxn ang="0">
                    <a:pos x="179" y="114"/>
                  </a:cxn>
                </a:cxnLst>
                <a:rect l="0" t="0" r="r" b="b"/>
                <a:pathLst>
                  <a:path w="285" h="269">
                    <a:moveTo>
                      <a:pt x="179" y="114"/>
                    </a:moveTo>
                    <a:lnTo>
                      <a:pt x="154" y="54"/>
                    </a:lnTo>
                    <a:lnTo>
                      <a:pt x="130" y="25"/>
                    </a:lnTo>
                    <a:lnTo>
                      <a:pt x="110" y="9"/>
                    </a:lnTo>
                    <a:lnTo>
                      <a:pt x="82" y="0"/>
                    </a:lnTo>
                    <a:lnTo>
                      <a:pt x="49" y="4"/>
                    </a:lnTo>
                    <a:lnTo>
                      <a:pt x="16" y="29"/>
                    </a:lnTo>
                    <a:lnTo>
                      <a:pt x="4" y="65"/>
                    </a:lnTo>
                    <a:lnTo>
                      <a:pt x="0" y="119"/>
                    </a:lnTo>
                    <a:lnTo>
                      <a:pt x="16" y="192"/>
                    </a:lnTo>
                    <a:lnTo>
                      <a:pt x="53" y="232"/>
                    </a:lnTo>
                    <a:lnTo>
                      <a:pt x="94" y="265"/>
                    </a:lnTo>
                    <a:lnTo>
                      <a:pt x="126" y="269"/>
                    </a:lnTo>
                    <a:lnTo>
                      <a:pt x="163" y="244"/>
                    </a:lnTo>
                    <a:lnTo>
                      <a:pt x="179" y="188"/>
                    </a:lnTo>
                    <a:lnTo>
                      <a:pt x="183" y="147"/>
                    </a:lnTo>
                    <a:lnTo>
                      <a:pt x="244" y="159"/>
                    </a:lnTo>
                    <a:lnTo>
                      <a:pt x="268" y="167"/>
                    </a:lnTo>
                    <a:lnTo>
                      <a:pt x="285" y="151"/>
                    </a:lnTo>
                    <a:lnTo>
                      <a:pt x="276" y="131"/>
                    </a:lnTo>
                    <a:lnTo>
                      <a:pt x="231" y="131"/>
                    </a:lnTo>
                    <a:lnTo>
                      <a:pt x="179" y="11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689100" y="1716088"/>
                <a:ext cx="331786" cy="72072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2" y="24"/>
                  </a:cxn>
                  <a:cxn ang="0">
                    <a:pos x="37" y="4"/>
                  </a:cxn>
                  <a:cxn ang="0">
                    <a:pos x="87" y="0"/>
                  </a:cxn>
                  <a:cxn ang="0">
                    <a:pos x="128" y="16"/>
                  </a:cxn>
                  <a:cxn ang="0">
                    <a:pos x="164" y="68"/>
                  </a:cxn>
                  <a:cxn ang="0">
                    <a:pos x="185" y="141"/>
                  </a:cxn>
                  <a:cxn ang="0">
                    <a:pos x="206" y="229"/>
                  </a:cxn>
                  <a:cxn ang="0">
                    <a:pos x="209" y="317"/>
                  </a:cxn>
                  <a:cxn ang="0">
                    <a:pos x="197" y="386"/>
                  </a:cxn>
                  <a:cxn ang="0">
                    <a:pos x="181" y="422"/>
                  </a:cxn>
                  <a:cxn ang="0">
                    <a:pos x="140" y="450"/>
                  </a:cxn>
                  <a:cxn ang="0">
                    <a:pos x="82" y="454"/>
                  </a:cxn>
                  <a:cxn ang="0">
                    <a:pos x="50" y="430"/>
                  </a:cxn>
                  <a:cxn ang="0">
                    <a:pos x="33" y="386"/>
                  </a:cxn>
                  <a:cxn ang="0">
                    <a:pos x="33" y="354"/>
                  </a:cxn>
                  <a:cxn ang="0">
                    <a:pos x="54" y="313"/>
                  </a:cxn>
                  <a:cxn ang="0">
                    <a:pos x="58" y="266"/>
                  </a:cxn>
                  <a:cxn ang="0">
                    <a:pos x="58" y="213"/>
                  </a:cxn>
                  <a:cxn ang="0">
                    <a:pos x="45" y="144"/>
                  </a:cxn>
                  <a:cxn ang="0">
                    <a:pos x="17" y="112"/>
                  </a:cxn>
                  <a:cxn ang="0">
                    <a:pos x="0" y="72"/>
                  </a:cxn>
                </a:cxnLst>
                <a:rect l="0" t="0" r="r" b="b"/>
                <a:pathLst>
                  <a:path w="209" h="454">
                    <a:moveTo>
                      <a:pt x="0" y="72"/>
                    </a:moveTo>
                    <a:lnTo>
                      <a:pt x="12" y="24"/>
                    </a:lnTo>
                    <a:lnTo>
                      <a:pt x="37" y="4"/>
                    </a:lnTo>
                    <a:lnTo>
                      <a:pt x="87" y="0"/>
                    </a:lnTo>
                    <a:lnTo>
                      <a:pt x="128" y="16"/>
                    </a:lnTo>
                    <a:lnTo>
                      <a:pt x="164" y="68"/>
                    </a:lnTo>
                    <a:lnTo>
                      <a:pt x="185" y="141"/>
                    </a:lnTo>
                    <a:lnTo>
                      <a:pt x="206" y="229"/>
                    </a:lnTo>
                    <a:lnTo>
                      <a:pt x="209" y="317"/>
                    </a:lnTo>
                    <a:lnTo>
                      <a:pt x="197" y="386"/>
                    </a:lnTo>
                    <a:lnTo>
                      <a:pt x="181" y="422"/>
                    </a:lnTo>
                    <a:lnTo>
                      <a:pt x="140" y="450"/>
                    </a:lnTo>
                    <a:lnTo>
                      <a:pt x="82" y="454"/>
                    </a:lnTo>
                    <a:lnTo>
                      <a:pt x="50" y="430"/>
                    </a:lnTo>
                    <a:lnTo>
                      <a:pt x="33" y="386"/>
                    </a:lnTo>
                    <a:lnTo>
                      <a:pt x="33" y="354"/>
                    </a:lnTo>
                    <a:lnTo>
                      <a:pt x="54" y="313"/>
                    </a:lnTo>
                    <a:lnTo>
                      <a:pt x="58" y="266"/>
                    </a:lnTo>
                    <a:lnTo>
                      <a:pt x="58" y="213"/>
                    </a:lnTo>
                    <a:lnTo>
                      <a:pt x="45" y="144"/>
                    </a:lnTo>
                    <a:lnTo>
                      <a:pt x="17" y="11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809750" y="1614488"/>
                <a:ext cx="792162" cy="306388"/>
              </a:xfrm>
              <a:custGeom>
                <a:avLst/>
                <a:gdLst/>
                <a:ahLst/>
                <a:cxnLst>
                  <a:cxn ang="0">
                    <a:pos x="20" y="78"/>
                  </a:cxn>
                  <a:cxn ang="0">
                    <a:pos x="0" y="106"/>
                  </a:cxn>
                  <a:cxn ang="0">
                    <a:pos x="20" y="131"/>
                  </a:cxn>
                  <a:cxn ang="0">
                    <a:pos x="56" y="143"/>
                  </a:cxn>
                  <a:cxn ang="0">
                    <a:pos x="137" y="172"/>
                  </a:cxn>
                  <a:cxn ang="0">
                    <a:pos x="197" y="193"/>
                  </a:cxn>
                  <a:cxn ang="0">
                    <a:pos x="234" y="193"/>
                  </a:cxn>
                  <a:cxn ang="0">
                    <a:pos x="273" y="181"/>
                  </a:cxn>
                  <a:cxn ang="0">
                    <a:pos x="350" y="127"/>
                  </a:cxn>
                  <a:cxn ang="0">
                    <a:pos x="399" y="90"/>
                  </a:cxn>
                  <a:cxn ang="0">
                    <a:pos x="426" y="70"/>
                  </a:cxn>
                  <a:cxn ang="0">
                    <a:pos x="467" y="62"/>
                  </a:cxn>
                  <a:cxn ang="0">
                    <a:pos x="495" y="58"/>
                  </a:cxn>
                  <a:cxn ang="0">
                    <a:pos x="499" y="25"/>
                  </a:cxn>
                  <a:cxn ang="0">
                    <a:pos x="483" y="0"/>
                  </a:cxn>
                  <a:cxn ang="0">
                    <a:pos x="438" y="17"/>
                  </a:cxn>
                  <a:cxn ang="0">
                    <a:pos x="411" y="50"/>
                  </a:cxn>
                  <a:cxn ang="0">
                    <a:pos x="346" y="90"/>
                  </a:cxn>
                  <a:cxn ang="0">
                    <a:pos x="285" y="143"/>
                  </a:cxn>
                  <a:cxn ang="0">
                    <a:pos x="238" y="168"/>
                  </a:cxn>
                  <a:cxn ang="0">
                    <a:pos x="193" y="168"/>
                  </a:cxn>
                  <a:cxn ang="0">
                    <a:pos x="121" y="131"/>
                  </a:cxn>
                  <a:cxn ang="0">
                    <a:pos x="64" y="90"/>
                  </a:cxn>
                  <a:cxn ang="0">
                    <a:pos x="20" y="78"/>
                  </a:cxn>
                </a:cxnLst>
                <a:rect l="0" t="0" r="r" b="b"/>
                <a:pathLst>
                  <a:path w="499" h="193">
                    <a:moveTo>
                      <a:pt x="20" y="78"/>
                    </a:moveTo>
                    <a:lnTo>
                      <a:pt x="0" y="106"/>
                    </a:lnTo>
                    <a:lnTo>
                      <a:pt x="20" y="131"/>
                    </a:lnTo>
                    <a:lnTo>
                      <a:pt x="56" y="143"/>
                    </a:lnTo>
                    <a:lnTo>
                      <a:pt x="137" y="172"/>
                    </a:lnTo>
                    <a:lnTo>
                      <a:pt x="197" y="193"/>
                    </a:lnTo>
                    <a:lnTo>
                      <a:pt x="234" y="193"/>
                    </a:lnTo>
                    <a:lnTo>
                      <a:pt x="273" y="181"/>
                    </a:lnTo>
                    <a:lnTo>
                      <a:pt x="350" y="127"/>
                    </a:lnTo>
                    <a:lnTo>
                      <a:pt x="399" y="90"/>
                    </a:lnTo>
                    <a:lnTo>
                      <a:pt x="426" y="70"/>
                    </a:lnTo>
                    <a:lnTo>
                      <a:pt x="467" y="62"/>
                    </a:lnTo>
                    <a:lnTo>
                      <a:pt x="495" y="58"/>
                    </a:lnTo>
                    <a:lnTo>
                      <a:pt x="499" y="25"/>
                    </a:lnTo>
                    <a:lnTo>
                      <a:pt x="483" y="0"/>
                    </a:lnTo>
                    <a:lnTo>
                      <a:pt x="438" y="17"/>
                    </a:lnTo>
                    <a:lnTo>
                      <a:pt x="411" y="50"/>
                    </a:lnTo>
                    <a:lnTo>
                      <a:pt x="346" y="90"/>
                    </a:lnTo>
                    <a:lnTo>
                      <a:pt x="285" y="143"/>
                    </a:lnTo>
                    <a:lnTo>
                      <a:pt x="238" y="168"/>
                    </a:lnTo>
                    <a:lnTo>
                      <a:pt x="193" y="168"/>
                    </a:lnTo>
                    <a:lnTo>
                      <a:pt x="121" y="131"/>
                    </a:lnTo>
                    <a:lnTo>
                      <a:pt x="64" y="90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866899" y="2327275"/>
                <a:ext cx="393699" cy="77946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" y="0"/>
                  </a:cxn>
                  <a:cxn ang="0">
                    <a:pos x="0" y="32"/>
                  </a:cxn>
                  <a:cxn ang="0">
                    <a:pos x="16" y="68"/>
                  </a:cxn>
                  <a:cxn ang="0">
                    <a:pos x="106" y="92"/>
                  </a:cxn>
                  <a:cxn ang="0">
                    <a:pos x="146" y="116"/>
                  </a:cxn>
                  <a:cxn ang="0">
                    <a:pos x="179" y="164"/>
                  </a:cxn>
                  <a:cxn ang="0">
                    <a:pos x="187" y="196"/>
                  </a:cxn>
                  <a:cxn ang="0">
                    <a:pos x="179" y="233"/>
                  </a:cxn>
                  <a:cxn ang="0">
                    <a:pos x="138" y="294"/>
                  </a:cxn>
                  <a:cxn ang="0">
                    <a:pos x="106" y="358"/>
                  </a:cxn>
                  <a:cxn ang="0">
                    <a:pos x="94" y="406"/>
                  </a:cxn>
                  <a:cxn ang="0">
                    <a:pos x="82" y="434"/>
                  </a:cxn>
                  <a:cxn ang="0">
                    <a:pos x="89" y="450"/>
                  </a:cxn>
                  <a:cxn ang="0">
                    <a:pos x="114" y="455"/>
                  </a:cxn>
                  <a:cxn ang="0">
                    <a:pos x="154" y="462"/>
                  </a:cxn>
                  <a:cxn ang="0">
                    <a:pos x="203" y="491"/>
                  </a:cxn>
                  <a:cxn ang="0">
                    <a:pos x="216" y="487"/>
                  </a:cxn>
                  <a:cxn ang="0">
                    <a:pos x="248" y="458"/>
                  </a:cxn>
                  <a:cxn ang="0">
                    <a:pos x="244" y="446"/>
                  </a:cxn>
                  <a:cxn ang="0">
                    <a:pos x="191" y="438"/>
                  </a:cxn>
                  <a:cxn ang="0">
                    <a:pos x="126" y="430"/>
                  </a:cxn>
                  <a:cxn ang="0">
                    <a:pos x="118" y="422"/>
                  </a:cxn>
                  <a:cxn ang="0">
                    <a:pos x="130" y="362"/>
                  </a:cxn>
                  <a:cxn ang="0">
                    <a:pos x="166" y="309"/>
                  </a:cxn>
                  <a:cxn ang="0">
                    <a:pos x="203" y="262"/>
                  </a:cxn>
                  <a:cxn ang="0">
                    <a:pos x="219" y="209"/>
                  </a:cxn>
                  <a:cxn ang="0">
                    <a:pos x="219" y="172"/>
                  </a:cxn>
                  <a:cxn ang="0">
                    <a:pos x="203" y="132"/>
                  </a:cxn>
                  <a:cxn ang="0">
                    <a:pos x="175" y="88"/>
                  </a:cxn>
                  <a:cxn ang="0">
                    <a:pos x="142" y="56"/>
                  </a:cxn>
                  <a:cxn ang="0">
                    <a:pos x="82" y="20"/>
                  </a:cxn>
                  <a:cxn ang="0">
                    <a:pos x="40" y="0"/>
                  </a:cxn>
                </a:cxnLst>
                <a:rect l="0" t="0" r="r" b="b"/>
                <a:pathLst>
                  <a:path w="248" h="491">
                    <a:moveTo>
                      <a:pt x="40" y="0"/>
                    </a:moveTo>
                    <a:lnTo>
                      <a:pt x="4" y="0"/>
                    </a:lnTo>
                    <a:lnTo>
                      <a:pt x="0" y="32"/>
                    </a:lnTo>
                    <a:lnTo>
                      <a:pt x="16" y="68"/>
                    </a:lnTo>
                    <a:lnTo>
                      <a:pt x="106" y="92"/>
                    </a:lnTo>
                    <a:lnTo>
                      <a:pt x="146" y="116"/>
                    </a:lnTo>
                    <a:lnTo>
                      <a:pt x="179" y="164"/>
                    </a:lnTo>
                    <a:lnTo>
                      <a:pt x="187" y="196"/>
                    </a:lnTo>
                    <a:lnTo>
                      <a:pt x="179" y="233"/>
                    </a:lnTo>
                    <a:lnTo>
                      <a:pt x="138" y="294"/>
                    </a:lnTo>
                    <a:lnTo>
                      <a:pt x="106" y="358"/>
                    </a:lnTo>
                    <a:lnTo>
                      <a:pt x="94" y="406"/>
                    </a:lnTo>
                    <a:lnTo>
                      <a:pt x="82" y="434"/>
                    </a:lnTo>
                    <a:lnTo>
                      <a:pt x="89" y="450"/>
                    </a:lnTo>
                    <a:lnTo>
                      <a:pt x="114" y="455"/>
                    </a:lnTo>
                    <a:lnTo>
                      <a:pt x="154" y="462"/>
                    </a:lnTo>
                    <a:lnTo>
                      <a:pt x="203" y="491"/>
                    </a:lnTo>
                    <a:lnTo>
                      <a:pt x="216" y="487"/>
                    </a:lnTo>
                    <a:lnTo>
                      <a:pt x="248" y="458"/>
                    </a:lnTo>
                    <a:lnTo>
                      <a:pt x="244" y="446"/>
                    </a:lnTo>
                    <a:lnTo>
                      <a:pt x="191" y="438"/>
                    </a:lnTo>
                    <a:lnTo>
                      <a:pt x="126" y="430"/>
                    </a:lnTo>
                    <a:lnTo>
                      <a:pt x="118" y="422"/>
                    </a:lnTo>
                    <a:lnTo>
                      <a:pt x="130" y="362"/>
                    </a:lnTo>
                    <a:lnTo>
                      <a:pt x="166" y="309"/>
                    </a:lnTo>
                    <a:lnTo>
                      <a:pt x="203" y="262"/>
                    </a:lnTo>
                    <a:lnTo>
                      <a:pt x="219" y="209"/>
                    </a:lnTo>
                    <a:lnTo>
                      <a:pt x="219" y="172"/>
                    </a:lnTo>
                    <a:lnTo>
                      <a:pt x="203" y="132"/>
                    </a:lnTo>
                    <a:lnTo>
                      <a:pt x="175" y="88"/>
                    </a:lnTo>
                    <a:lnTo>
                      <a:pt x="142" y="56"/>
                    </a:lnTo>
                    <a:lnTo>
                      <a:pt x="82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651001" y="2327275"/>
                <a:ext cx="236537" cy="854075"/>
              </a:xfrm>
              <a:custGeom>
                <a:avLst/>
                <a:gdLst/>
                <a:ahLst/>
                <a:cxnLst>
                  <a:cxn ang="0">
                    <a:pos x="63" y="68"/>
                  </a:cxn>
                  <a:cxn ang="0">
                    <a:pos x="87" y="12"/>
                  </a:cxn>
                  <a:cxn ang="0">
                    <a:pos x="112" y="0"/>
                  </a:cxn>
                  <a:cxn ang="0">
                    <a:pos x="149" y="12"/>
                  </a:cxn>
                  <a:cxn ang="0">
                    <a:pos x="149" y="44"/>
                  </a:cxn>
                  <a:cxn ang="0">
                    <a:pos x="117" y="80"/>
                  </a:cxn>
                  <a:cxn ang="0">
                    <a:pos x="79" y="128"/>
                  </a:cxn>
                  <a:cxn ang="0">
                    <a:pos x="54" y="193"/>
                  </a:cxn>
                  <a:cxn ang="0">
                    <a:pos x="42" y="237"/>
                  </a:cxn>
                  <a:cxn ang="0">
                    <a:pos x="46" y="297"/>
                  </a:cxn>
                  <a:cxn ang="0">
                    <a:pos x="71" y="341"/>
                  </a:cxn>
                  <a:cxn ang="0">
                    <a:pos x="104" y="397"/>
                  </a:cxn>
                  <a:cxn ang="0">
                    <a:pos x="133" y="441"/>
                  </a:cxn>
                  <a:cxn ang="0">
                    <a:pos x="133" y="473"/>
                  </a:cxn>
                  <a:cxn ang="0">
                    <a:pos x="117" y="485"/>
                  </a:cxn>
                  <a:cxn ang="0">
                    <a:pos x="87" y="490"/>
                  </a:cxn>
                  <a:cxn ang="0">
                    <a:pos x="50" y="514"/>
                  </a:cxn>
                  <a:cxn ang="0">
                    <a:pos x="21" y="538"/>
                  </a:cxn>
                  <a:cxn ang="0">
                    <a:pos x="5" y="530"/>
                  </a:cxn>
                  <a:cxn ang="0">
                    <a:pos x="0" y="485"/>
                  </a:cxn>
                  <a:cxn ang="0">
                    <a:pos x="9" y="470"/>
                  </a:cxn>
                  <a:cxn ang="0">
                    <a:pos x="38" y="461"/>
                  </a:cxn>
                  <a:cxn ang="0">
                    <a:pos x="79" y="458"/>
                  </a:cxn>
                  <a:cxn ang="0">
                    <a:pos x="100" y="453"/>
                  </a:cxn>
                  <a:cxn ang="0">
                    <a:pos x="96" y="441"/>
                  </a:cxn>
                  <a:cxn ang="0">
                    <a:pos x="79" y="397"/>
                  </a:cxn>
                  <a:cxn ang="0">
                    <a:pos x="38" y="341"/>
                  </a:cxn>
                  <a:cxn ang="0">
                    <a:pos x="17" y="300"/>
                  </a:cxn>
                  <a:cxn ang="0">
                    <a:pos x="0" y="269"/>
                  </a:cxn>
                  <a:cxn ang="0">
                    <a:pos x="5" y="224"/>
                  </a:cxn>
                  <a:cxn ang="0">
                    <a:pos x="17" y="180"/>
                  </a:cxn>
                  <a:cxn ang="0">
                    <a:pos x="38" y="120"/>
                  </a:cxn>
                  <a:cxn ang="0">
                    <a:pos x="63" y="68"/>
                  </a:cxn>
                </a:cxnLst>
                <a:rect l="0" t="0" r="r" b="b"/>
                <a:pathLst>
                  <a:path w="149" h="538">
                    <a:moveTo>
                      <a:pt x="63" y="68"/>
                    </a:moveTo>
                    <a:lnTo>
                      <a:pt x="87" y="12"/>
                    </a:lnTo>
                    <a:lnTo>
                      <a:pt x="112" y="0"/>
                    </a:lnTo>
                    <a:lnTo>
                      <a:pt x="149" y="12"/>
                    </a:lnTo>
                    <a:lnTo>
                      <a:pt x="149" y="44"/>
                    </a:lnTo>
                    <a:lnTo>
                      <a:pt x="117" y="80"/>
                    </a:lnTo>
                    <a:lnTo>
                      <a:pt x="79" y="128"/>
                    </a:lnTo>
                    <a:lnTo>
                      <a:pt x="54" y="193"/>
                    </a:lnTo>
                    <a:lnTo>
                      <a:pt x="42" y="237"/>
                    </a:lnTo>
                    <a:lnTo>
                      <a:pt x="46" y="297"/>
                    </a:lnTo>
                    <a:lnTo>
                      <a:pt x="71" y="341"/>
                    </a:lnTo>
                    <a:lnTo>
                      <a:pt x="104" y="397"/>
                    </a:lnTo>
                    <a:lnTo>
                      <a:pt x="133" y="441"/>
                    </a:lnTo>
                    <a:lnTo>
                      <a:pt x="133" y="473"/>
                    </a:lnTo>
                    <a:lnTo>
                      <a:pt x="117" y="485"/>
                    </a:lnTo>
                    <a:lnTo>
                      <a:pt x="87" y="490"/>
                    </a:lnTo>
                    <a:lnTo>
                      <a:pt x="50" y="514"/>
                    </a:lnTo>
                    <a:lnTo>
                      <a:pt x="21" y="538"/>
                    </a:lnTo>
                    <a:lnTo>
                      <a:pt x="5" y="530"/>
                    </a:lnTo>
                    <a:lnTo>
                      <a:pt x="0" y="485"/>
                    </a:lnTo>
                    <a:lnTo>
                      <a:pt x="9" y="470"/>
                    </a:lnTo>
                    <a:lnTo>
                      <a:pt x="38" y="461"/>
                    </a:lnTo>
                    <a:lnTo>
                      <a:pt x="79" y="458"/>
                    </a:lnTo>
                    <a:lnTo>
                      <a:pt x="100" y="453"/>
                    </a:lnTo>
                    <a:lnTo>
                      <a:pt x="96" y="441"/>
                    </a:lnTo>
                    <a:lnTo>
                      <a:pt x="79" y="397"/>
                    </a:lnTo>
                    <a:lnTo>
                      <a:pt x="38" y="341"/>
                    </a:lnTo>
                    <a:lnTo>
                      <a:pt x="17" y="300"/>
                    </a:lnTo>
                    <a:lnTo>
                      <a:pt x="0" y="269"/>
                    </a:lnTo>
                    <a:lnTo>
                      <a:pt x="5" y="224"/>
                    </a:lnTo>
                    <a:lnTo>
                      <a:pt x="17" y="180"/>
                    </a:lnTo>
                    <a:lnTo>
                      <a:pt x="38" y="120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  <p:sp>
          <p:nvSpPr>
            <p:cNvPr id="9" name="Tekstboks 8"/>
            <p:cNvSpPr txBox="1"/>
            <p:nvPr/>
          </p:nvSpPr>
          <p:spPr>
            <a:xfrm>
              <a:off x="3045631" y="2271161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dirty="0"/>
                <a:t>€</a:t>
              </a:r>
            </a:p>
          </p:txBody>
        </p:sp>
      </p:grpSp>
      <p:sp>
        <p:nvSpPr>
          <p:cNvPr id="36" name="Pladsholder til dato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1C889279-B980-450E-AA8F-5D019F29E669}" type="slidenum">
              <a:rPr lang="en-GB" smtClean="0"/>
              <a:pPr defTabSz="762000"/>
              <a:t>16</a:t>
            </a:fld>
            <a:endParaRPr lang="en-GB" dirty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8" y="164876"/>
            <a:ext cx="9769475" cy="894669"/>
          </a:xfrm>
        </p:spPr>
        <p:txBody>
          <a:bodyPr/>
          <a:lstStyle/>
          <a:p>
            <a:r>
              <a:rPr lang="en-GB" sz="2800" dirty="0"/>
              <a:t>The Nordic TSOs’ market for balancing energy</a:t>
            </a:r>
            <a:endParaRPr lang="en-GB" sz="2000" u="sng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17847" y="4535939"/>
            <a:ext cx="4641850" cy="1016000"/>
            <a:chOff x="2955" y="2711"/>
            <a:chExt cx="2924" cy="640"/>
          </a:xfrm>
        </p:grpSpPr>
        <p:sp>
          <p:nvSpPr>
            <p:cNvPr id="17423" name="AutoShape 6"/>
            <p:cNvSpPr>
              <a:spLocks noChangeArrowheads="1"/>
            </p:cNvSpPr>
            <p:nvPr/>
          </p:nvSpPr>
          <p:spPr bwMode="auto">
            <a:xfrm>
              <a:off x="2955" y="2820"/>
              <a:ext cx="318" cy="437"/>
            </a:xfrm>
            <a:prstGeom prst="downArrow">
              <a:avLst>
                <a:gd name="adj1" fmla="val 50000"/>
                <a:gd name="adj2" fmla="val 34355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7424" name="Text Box 7"/>
            <p:cNvSpPr txBox="1">
              <a:spLocks noChangeArrowheads="1"/>
            </p:cNvSpPr>
            <p:nvPr/>
          </p:nvSpPr>
          <p:spPr bwMode="auto">
            <a:xfrm>
              <a:off x="3352" y="2711"/>
              <a:ext cx="252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dirty="0">
                  <a:latin typeface="+mn-lt"/>
                </a:rPr>
                <a:t>The producer has sold 200</a:t>
              </a:r>
            </a:p>
            <a:p>
              <a:pPr algn="ctr" defTabSz="762000"/>
              <a:r>
                <a:rPr lang="en-GB" dirty="0">
                  <a:latin typeface="+mn-lt"/>
                </a:rPr>
                <a:t>MWh to the retailer. Price:</a:t>
              </a:r>
            </a:p>
            <a:p>
              <a:pPr algn="ctr" defTabSz="762000"/>
              <a:r>
                <a:rPr lang="en-GB" dirty="0">
                  <a:latin typeface="+mn-lt"/>
                </a:rPr>
                <a:t>44 EUR/MWh</a:t>
              </a:r>
            </a:p>
          </p:txBody>
        </p:sp>
      </p:grpSp>
      <p:sp>
        <p:nvSpPr>
          <p:cNvPr id="385032" name="Oval 8"/>
          <p:cNvSpPr>
            <a:spLocks noChangeArrowheads="1"/>
          </p:cNvSpPr>
          <p:nvPr/>
        </p:nvSpPr>
        <p:spPr bwMode="auto">
          <a:xfrm>
            <a:off x="3111272" y="1968500"/>
            <a:ext cx="8763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GB" sz="2400" dirty="0">
                <a:latin typeface="+mn-lt"/>
              </a:rPr>
              <a:t>TSO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93984" y="1765305"/>
            <a:ext cx="4648200" cy="1365255"/>
            <a:chOff x="2688" y="1112"/>
            <a:chExt cx="2928" cy="860"/>
          </a:xfrm>
        </p:grpSpPr>
        <p:sp>
          <p:nvSpPr>
            <p:cNvPr id="17421" name="AutoShape 10"/>
            <p:cNvSpPr>
              <a:spLocks noChangeArrowheads="1"/>
            </p:cNvSpPr>
            <p:nvPr/>
          </p:nvSpPr>
          <p:spPr bwMode="auto">
            <a:xfrm rot="5400000">
              <a:off x="2693" y="1385"/>
              <a:ext cx="582" cy="5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3 w 21600"/>
                <a:gd name="T13" fmla="*/ 2924 h 21600"/>
                <a:gd name="T14" fmla="*/ 18223 w 21600"/>
                <a:gd name="T15" fmla="*/ 92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7422" name="Text Box 11"/>
            <p:cNvSpPr txBox="1">
              <a:spLocks noChangeArrowheads="1"/>
            </p:cNvSpPr>
            <p:nvPr/>
          </p:nvSpPr>
          <p:spPr bwMode="auto">
            <a:xfrm>
              <a:off x="3088" y="1112"/>
              <a:ext cx="252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en-GB" dirty="0">
                  <a:latin typeface="+mn-lt"/>
                </a:rPr>
                <a:t>Sell 200 MWh to producer.</a:t>
              </a:r>
            </a:p>
            <a:p>
              <a:pPr algn="ctr" defTabSz="762000"/>
              <a:r>
                <a:rPr lang="en-GB" dirty="0">
                  <a:latin typeface="+mn-lt"/>
                </a:rPr>
                <a:t>Producer’s purchase bid</a:t>
              </a:r>
            </a:p>
            <a:p>
              <a:pPr algn="ctr" defTabSz="762000"/>
              <a:r>
                <a:rPr lang="en-GB" dirty="0">
                  <a:latin typeface="+mn-lt"/>
                </a:rPr>
                <a:t>price:  40 EUR/MWh</a:t>
              </a:r>
            </a:p>
          </p:txBody>
        </p:sp>
      </p:grpSp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115238" y="1417648"/>
            <a:ext cx="312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GB" dirty="0">
                <a:latin typeface="+mn-lt"/>
              </a:rPr>
              <a:t>Result for TSO: a</a:t>
            </a:r>
          </a:p>
          <a:p>
            <a:pPr algn="ctr" defTabSz="762000"/>
            <a:r>
              <a:rPr lang="en-GB" dirty="0">
                <a:latin typeface="+mn-lt"/>
              </a:rPr>
              <a:t>production decrease</a:t>
            </a:r>
          </a:p>
          <a:p>
            <a:pPr algn="ctr" defTabSz="762000"/>
            <a:r>
              <a:rPr lang="en-GB" dirty="0">
                <a:latin typeface="+mn-lt"/>
              </a:rPr>
              <a:t>of 200 MWh</a:t>
            </a:r>
          </a:p>
        </p:txBody>
      </p:sp>
      <p:sp>
        <p:nvSpPr>
          <p:cNvPr id="385037" name="Text Box 13"/>
          <p:cNvSpPr txBox="1">
            <a:spLocks noChangeArrowheads="1"/>
          </p:cNvSpPr>
          <p:nvPr/>
        </p:nvSpPr>
        <p:spPr bwMode="auto">
          <a:xfrm>
            <a:off x="1113491" y="3372532"/>
            <a:ext cx="3323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GB" dirty="0">
                <a:latin typeface="+mn-lt"/>
              </a:rPr>
              <a:t>                : buy at</a:t>
            </a:r>
          </a:p>
          <a:p>
            <a:pPr algn="ctr" defTabSz="762000"/>
            <a:r>
              <a:rPr lang="en-GB" dirty="0">
                <a:latin typeface="+mn-lt"/>
              </a:rPr>
              <a:t>40 EUR/MWh and sell</a:t>
            </a:r>
          </a:p>
          <a:p>
            <a:pPr algn="ctr" defTabSz="762000"/>
            <a:r>
              <a:rPr lang="en-GB" dirty="0">
                <a:latin typeface="+mn-lt"/>
              </a:rPr>
              <a:t>at 44 EUR/MWh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5783318" y="3744696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Producer’s marginal</a:t>
            </a:r>
          </a:p>
          <a:p>
            <a:pPr algn="ctr"/>
            <a:r>
              <a:rPr lang="en-GB" dirty="0"/>
              <a:t>costs are 41 EUR/MWh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5812974" y="3062512"/>
            <a:ext cx="344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Producer’s initial plan:</a:t>
            </a:r>
          </a:p>
          <a:p>
            <a:pPr algn="ctr"/>
            <a:r>
              <a:rPr lang="en-GB" dirty="0"/>
              <a:t>produce 200 MWh</a:t>
            </a:r>
          </a:p>
        </p:txBody>
      </p:sp>
      <p:grpSp>
        <p:nvGrpSpPr>
          <p:cNvPr id="20" name="Gruppe 19"/>
          <p:cNvGrpSpPr/>
          <p:nvPr/>
        </p:nvGrpSpPr>
        <p:grpSpPr>
          <a:xfrm>
            <a:off x="3275270" y="5855598"/>
            <a:ext cx="2333139" cy="762000"/>
            <a:chOff x="3275270" y="5855598"/>
            <a:chExt cx="2333139" cy="762000"/>
          </a:xfrm>
        </p:grpSpPr>
        <p:sp>
          <p:nvSpPr>
            <p:cNvPr id="385028" name="Oval 4"/>
            <p:cNvSpPr>
              <a:spLocks noChangeArrowheads="1"/>
            </p:cNvSpPr>
            <p:nvPr/>
          </p:nvSpPr>
          <p:spPr bwMode="auto">
            <a:xfrm>
              <a:off x="4732109" y="5855598"/>
              <a:ext cx="876300" cy="7620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2400" dirty="0">
                  <a:latin typeface="+mn-lt"/>
                </a:rPr>
                <a:t>R</a:t>
              </a:r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3275270" y="6042705"/>
              <a:ext cx="1317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Retailer</a:t>
              </a: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1496667" y="3374685"/>
            <a:ext cx="4111742" cy="848065"/>
            <a:chOff x="1496667" y="3374685"/>
            <a:chExt cx="4111742" cy="848065"/>
          </a:xfrm>
        </p:grpSpPr>
        <p:sp>
          <p:nvSpPr>
            <p:cNvPr id="22" name="Tekstboks 21"/>
            <p:cNvSpPr txBox="1"/>
            <p:nvPr/>
          </p:nvSpPr>
          <p:spPr>
            <a:xfrm>
              <a:off x="1496667" y="3374685"/>
              <a:ext cx="1487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Producer</a:t>
              </a:r>
            </a:p>
          </p:txBody>
        </p:sp>
        <p:sp>
          <p:nvSpPr>
            <p:cNvPr id="23" name="Oval 3"/>
            <p:cNvSpPr>
              <a:spLocks noChangeArrowheads="1"/>
            </p:cNvSpPr>
            <p:nvPr/>
          </p:nvSpPr>
          <p:spPr bwMode="auto">
            <a:xfrm>
              <a:off x="4732109" y="3460750"/>
              <a:ext cx="876300" cy="7620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GB" sz="2400" dirty="0">
                  <a:latin typeface="+mn-lt"/>
                </a:rPr>
                <a:t>P</a:t>
              </a:r>
            </a:p>
          </p:txBody>
        </p:sp>
      </p:grpSp>
      <p:sp>
        <p:nvSpPr>
          <p:cNvPr id="24" name="Tekstboks 23"/>
          <p:cNvSpPr txBox="1"/>
          <p:nvPr/>
        </p:nvSpPr>
        <p:spPr>
          <a:xfrm>
            <a:off x="1088669" y="841830"/>
            <a:ext cx="773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 for an hour where the production is too </a:t>
            </a:r>
            <a:r>
              <a:rPr lang="en-GB" u="sng" dirty="0"/>
              <a:t>big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16B0E3-E759-4B78-9A7A-49C79048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2" grpId="0" animBg="1" autoUpdateAnimBg="0"/>
      <p:bldP spid="385036" grpId="0" autoUpdateAnimBg="0"/>
      <p:bldP spid="385037" grpId="0" autoUpdateAnimBg="0"/>
      <p:bldP spid="17" grpId="0"/>
      <p:bldP spid="1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e 47"/>
          <p:cNvGrpSpPr/>
          <p:nvPr/>
        </p:nvGrpSpPr>
        <p:grpSpPr>
          <a:xfrm>
            <a:off x="584539" y="1598839"/>
            <a:ext cx="5938838" cy="2906486"/>
            <a:chOff x="584539" y="1598839"/>
            <a:chExt cx="5938838" cy="2906486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auto">
            <a:xfrm flipH="1" flipV="1">
              <a:off x="4951752" y="2458473"/>
              <a:ext cx="15716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584539" y="1598839"/>
              <a:ext cx="329247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008000"/>
                  </a:solidFill>
                  <a:latin typeface="+mn-lt"/>
                </a:rPr>
                <a:t>All sellers in question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8000"/>
                  </a:solidFill>
                  <a:latin typeface="+mn-lt"/>
                </a:rPr>
                <a:t>get this price</a:t>
              </a:r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3673814" y="2190977"/>
              <a:ext cx="1103313" cy="25082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6450247" y="2483077"/>
              <a:ext cx="1582" cy="2022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1843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6394621-4A13-404C-8784-5BDE54DCFB8A}" type="slidenum">
              <a:rPr lang="en-GB" smtClean="0"/>
              <a:pPr defTabSz="762000"/>
              <a:t>17</a:t>
            </a:fld>
            <a:endParaRPr lang="en-GB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420100" cy="1143000"/>
          </a:xfrm>
        </p:spPr>
        <p:txBody>
          <a:bodyPr/>
          <a:lstStyle/>
          <a:p>
            <a:pPr algn="l"/>
            <a:r>
              <a:rPr lang="en-GB" sz="2800" dirty="0"/>
              <a:t>Offers and bids at the Nordic TSOs’</a:t>
            </a:r>
            <a:br>
              <a:rPr lang="en-GB" sz="2800" dirty="0"/>
            </a:br>
            <a:r>
              <a:rPr lang="en-GB" sz="2800" dirty="0"/>
              <a:t>market for balancing energy – 1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940652" y="1568678"/>
            <a:ext cx="4784732" cy="1874838"/>
            <a:chOff x="3120" y="979"/>
            <a:chExt cx="3014" cy="1181"/>
          </a:xfrm>
        </p:grpSpPr>
        <p:sp>
          <p:nvSpPr>
            <p:cNvPr id="17429" name="Freeform 13"/>
            <p:cNvSpPr>
              <a:spLocks/>
            </p:cNvSpPr>
            <p:nvPr/>
          </p:nvSpPr>
          <p:spPr bwMode="auto">
            <a:xfrm>
              <a:off x="3120" y="1277"/>
              <a:ext cx="1474" cy="883"/>
            </a:xfrm>
            <a:custGeom>
              <a:avLst/>
              <a:gdLst>
                <a:gd name="T0" fmla="*/ 0 w 1474"/>
                <a:gd name="T1" fmla="*/ 883 h 883"/>
                <a:gd name="T2" fmla="*/ 158 w 1474"/>
                <a:gd name="T3" fmla="*/ 883 h 883"/>
                <a:gd name="T4" fmla="*/ 158 w 1474"/>
                <a:gd name="T5" fmla="*/ 720 h 883"/>
                <a:gd name="T6" fmla="*/ 552 w 1474"/>
                <a:gd name="T7" fmla="*/ 720 h 883"/>
                <a:gd name="T8" fmla="*/ 552 w 1474"/>
                <a:gd name="T9" fmla="*/ 494 h 883"/>
                <a:gd name="T10" fmla="*/ 859 w 1474"/>
                <a:gd name="T11" fmla="*/ 494 h 883"/>
                <a:gd name="T12" fmla="*/ 859 w 1474"/>
                <a:gd name="T13" fmla="*/ 264 h 883"/>
                <a:gd name="T14" fmla="*/ 1210 w 1474"/>
                <a:gd name="T15" fmla="*/ 269 h 883"/>
                <a:gd name="T16" fmla="*/ 1210 w 1474"/>
                <a:gd name="T17" fmla="*/ 0 h 883"/>
                <a:gd name="T18" fmla="*/ 1474 w 1474"/>
                <a:gd name="T19" fmla="*/ 0 h 8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4"/>
                <a:gd name="T31" fmla="*/ 0 h 883"/>
                <a:gd name="T32" fmla="*/ 1474 w 1474"/>
                <a:gd name="T33" fmla="*/ 883 h 8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4" h="883">
                  <a:moveTo>
                    <a:pt x="0" y="883"/>
                  </a:moveTo>
                  <a:lnTo>
                    <a:pt x="158" y="883"/>
                  </a:lnTo>
                  <a:lnTo>
                    <a:pt x="158" y="720"/>
                  </a:lnTo>
                  <a:lnTo>
                    <a:pt x="552" y="720"/>
                  </a:lnTo>
                  <a:lnTo>
                    <a:pt x="552" y="494"/>
                  </a:lnTo>
                  <a:lnTo>
                    <a:pt x="859" y="494"/>
                  </a:lnTo>
                  <a:lnTo>
                    <a:pt x="859" y="264"/>
                  </a:lnTo>
                  <a:lnTo>
                    <a:pt x="1210" y="269"/>
                  </a:lnTo>
                  <a:lnTo>
                    <a:pt x="1210" y="0"/>
                  </a:lnTo>
                  <a:lnTo>
                    <a:pt x="1474" y="0"/>
                  </a:lnTo>
                </a:path>
              </a:pathLst>
            </a:custGeom>
            <a:noFill/>
            <a:ln w="57150" cmpd="sng">
              <a:solidFill>
                <a:srgbClr val="3399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7430" name="Text Box 14"/>
            <p:cNvSpPr txBox="1">
              <a:spLocks noChangeArrowheads="1"/>
            </p:cNvSpPr>
            <p:nvPr/>
          </p:nvSpPr>
          <p:spPr bwMode="auto">
            <a:xfrm>
              <a:off x="3832" y="979"/>
              <a:ext cx="23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339933"/>
                  </a:solidFill>
                  <a:latin typeface="+mn-lt"/>
                </a:rPr>
                <a:t>Sell reg. energy to TSOs</a:t>
              </a:r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391161" y="2722109"/>
            <a:ext cx="6308089" cy="1631216"/>
            <a:chOff x="391161" y="2722109"/>
            <a:chExt cx="6308089" cy="1631216"/>
          </a:xfrm>
        </p:grpSpPr>
        <p:grpSp>
          <p:nvGrpSpPr>
            <p:cNvPr id="6" name="Gruppe 25"/>
            <p:cNvGrpSpPr/>
            <p:nvPr/>
          </p:nvGrpSpPr>
          <p:grpSpPr>
            <a:xfrm>
              <a:off x="391161" y="2722109"/>
              <a:ext cx="2725904" cy="1631216"/>
              <a:chOff x="200326" y="2637634"/>
              <a:chExt cx="2725904" cy="1631216"/>
            </a:xfrm>
          </p:grpSpPr>
          <p:sp>
            <p:nvSpPr>
              <p:cNvPr id="17420" name="Text Box 18"/>
              <p:cNvSpPr txBox="1">
                <a:spLocks noChangeArrowheads="1"/>
              </p:cNvSpPr>
              <p:nvPr/>
            </p:nvSpPr>
            <p:spPr bwMode="auto">
              <a:xfrm>
                <a:off x="200326" y="2637634"/>
                <a:ext cx="2157963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Price at spot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exchange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for this hour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(day-ahead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market price)</a:t>
                </a:r>
              </a:p>
            </p:txBody>
          </p:sp>
          <p:sp>
            <p:nvSpPr>
              <p:cNvPr id="17421" name="Line 19"/>
              <p:cNvSpPr>
                <a:spLocks noChangeShapeType="1"/>
              </p:cNvSpPr>
              <p:nvPr/>
            </p:nvSpPr>
            <p:spPr bwMode="auto">
              <a:xfrm flipV="1">
                <a:off x="2308692" y="3447255"/>
                <a:ext cx="617538" cy="635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+mn-lt"/>
                </a:endParaRPr>
              </a:p>
            </p:txBody>
          </p:sp>
        </p:grpSp>
        <p:cxnSp>
          <p:nvCxnSpPr>
            <p:cNvPr id="31" name="Lige forbindelse 30"/>
            <p:cNvCxnSpPr/>
            <p:nvPr/>
          </p:nvCxnSpPr>
          <p:spPr bwMode="auto">
            <a:xfrm>
              <a:off x="3206750" y="3530600"/>
              <a:ext cx="3492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uppe 46"/>
          <p:cNvGrpSpPr/>
          <p:nvPr/>
        </p:nvGrpSpPr>
        <p:grpSpPr>
          <a:xfrm>
            <a:off x="4975998" y="4675570"/>
            <a:ext cx="3701418" cy="1961453"/>
            <a:chOff x="4975998" y="4559458"/>
            <a:chExt cx="3701418" cy="1961453"/>
          </a:xfrm>
        </p:grpSpPr>
        <p:sp>
          <p:nvSpPr>
            <p:cNvPr id="17425" name="Text Box 23"/>
            <p:cNvSpPr txBox="1">
              <a:spLocks noChangeArrowheads="1"/>
            </p:cNvSpPr>
            <p:nvPr/>
          </p:nvSpPr>
          <p:spPr bwMode="auto">
            <a:xfrm>
              <a:off x="5235447" y="5197472"/>
              <a:ext cx="3441969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Example 1: during this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hour, the TSOs had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to buy this amount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of balancing energy</a:t>
              </a:r>
            </a:p>
          </p:txBody>
        </p:sp>
        <p:sp>
          <p:nvSpPr>
            <p:cNvPr id="17426" name="Line 24"/>
            <p:cNvSpPr>
              <a:spLocks noChangeShapeType="1"/>
            </p:cNvSpPr>
            <p:nvPr/>
          </p:nvSpPr>
          <p:spPr bwMode="auto">
            <a:xfrm>
              <a:off x="5731902" y="4792077"/>
              <a:ext cx="165548" cy="433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40" name="Højre klammeparentes 39"/>
            <p:cNvSpPr/>
            <p:nvPr/>
          </p:nvSpPr>
          <p:spPr bwMode="auto">
            <a:xfrm rot="5400000">
              <a:off x="5633297" y="3902159"/>
              <a:ext cx="155448" cy="1470045"/>
            </a:xfrm>
            <a:prstGeom prst="righ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2" name="Gruppe 41"/>
          <p:cNvGrpSpPr/>
          <p:nvPr/>
        </p:nvGrpSpPr>
        <p:grpSpPr>
          <a:xfrm>
            <a:off x="1929151" y="1130527"/>
            <a:ext cx="7026275" cy="4125912"/>
            <a:chOff x="1929151" y="1130527"/>
            <a:chExt cx="7026275" cy="4125912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1929151" y="4623913"/>
              <a:ext cx="6049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8053726" y="4364244"/>
              <a:ext cx="9017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latin typeface="+mn-lt"/>
                </a:rPr>
                <a:t>MWh</a:t>
              </a: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4113552" y="1130527"/>
              <a:ext cx="1662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latin typeface="+mn-lt"/>
                </a:rPr>
                <a:t>EUR/MWh</a:t>
              </a:r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951752" y="1584552"/>
              <a:ext cx="0" cy="36718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</p:grpSp>
      <p:grpSp>
        <p:nvGrpSpPr>
          <p:cNvPr id="35" name="Gruppe 34"/>
          <p:cNvGrpSpPr/>
          <p:nvPr/>
        </p:nvGrpSpPr>
        <p:grpSpPr>
          <a:xfrm>
            <a:off x="11501" y="3605213"/>
            <a:ext cx="4933901" cy="1955854"/>
            <a:chOff x="11501" y="3605213"/>
            <a:chExt cx="4933901" cy="1955854"/>
          </a:xfrm>
        </p:grpSpPr>
        <p:sp>
          <p:nvSpPr>
            <p:cNvPr id="17428" name="Text Box 17"/>
            <p:cNvSpPr txBox="1">
              <a:spLocks noChangeArrowheads="1"/>
            </p:cNvSpPr>
            <p:nvPr/>
          </p:nvSpPr>
          <p:spPr bwMode="auto">
            <a:xfrm>
              <a:off x="11501" y="5160957"/>
              <a:ext cx="40623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FF0000"/>
                  </a:solidFill>
                  <a:latin typeface="+mn-lt"/>
                </a:rPr>
                <a:t>Buy reg. energy from TSOs</a:t>
              </a:r>
            </a:p>
          </p:txBody>
        </p:sp>
        <p:sp>
          <p:nvSpPr>
            <p:cNvPr id="29" name="Kombinationstegning 28"/>
            <p:cNvSpPr/>
            <p:nvPr/>
          </p:nvSpPr>
          <p:spPr bwMode="auto">
            <a:xfrm>
              <a:off x="2411752" y="3605213"/>
              <a:ext cx="2533650" cy="1519237"/>
            </a:xfrm>
            <a:custGeom>
              <a:avLst/>
              <a:gdLst>
                <a:gd name="connsiteX0" fmla="*/ 2533650 w 2533650"/>
                <a:gd name="connsiteY0" fmla="*/ 0 h 1519237"/>
                <a:gd name="connsiteX1" fmla="*/ 1909763 w 2533650"/>
                <a:gd name="connsiteY1" fmla="*/ 4762 h 1519237"/>
                <a:gd name="connsiteX2" fmla="*/ 1914525 w 2533650"/>
                <a:gd name="connsiteY2" fmla="*/ 371475 h 1519237"/>
                <a:gd name="connsiteX3" fmla="*/ 1414463 w 2533650"/>
                <a:gd name="connsiteY3" fmla="*/ 376237 h 1519237"/>
                <a:gd name="connsiteX4" fmla="*/ 1419225 w 2533650"/>
                <a:gd name="connsiteY4" fmla="*/ 762000 h 1519237"/>
                <a:gd name="connsiteX5" fmla="*/ 966788 w 2533650"/>
                <a:gd name="connsiteY5" fmla="*/ 762000 h 1519237"/>
                <a:gd name="connsiteX6" fmla="*/ 966788 w 2533650"/>
                <a:gd name="connsiteY6" fmla="*/ 1166812 h 1519237"/>
                <a:gd name="connsiteX7" fmla="*/ 423863 w 2533650"/>
                <a:gd name="connsiteY7" fmla="*/ 1166812 h 1519237"/>
                <a:gd name="connsiteX8" fmla="*/ 423863 w 2533650"/>
                <a:gd name="connsiteY8" fmla="*/ 1519237 h 1519237"/>
                <a:gd name="connsiteX9" fmla="*/ 0 w 2533650"/>
                <a:gd name="connsiteY9" fmla="*/ 1519237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3650" h="1519237">
                  <a:moveTo>
                    <a:pt x="2533650" y="0"/>
                  </a:moveTo>
                  <a:lnTo>
                    <a:pt x="1909763" y="4762"/>
                  </a:lnTo>
                  <a:cubicBezTo>
                    <a:pt x="1911350" y="127000"/>
                    <a:pt x="1912938" y="249237"/>
                    <a:pt x="1914525" y="371475"/>
                  </a:cubicBezTo>
                  <a:lnTo>
                    <a:pt x="1414463" y="376237"/>
                  </a:lnTo>
                  <a:cubicBezTo>
                    <a:pt x="1416050" y="504825"/>
                    <a:pt x="1417638" y="633412"/>
                    <a:pt x="1419225" y="762000"/>
                  </a:cubicBezTo>
                  <a:lnTo>
                    <a:pt x="966788" y="762000"/>
                  </a:lnTo>
                  <a:lnTo>
                    <a:pt x="966788" y="1166812"/>
                  </a:lnTo>
                  <a:lnTo>
                    <a:pt x="423863" y="1166812"/>
                  </a:lnTo>
                  <a:lnTo>
                    <a:pt x="423863" y="1519237"/>
                  </a:lnTo>
                  <a:lnTo>
                    <a:pt x="0" y="151923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0" name="Tekstboks 29"/>
          <p:cNvSpPr txBox="1"/>
          <p:nvPr/>
        </p:nvSpPr>
        <p:spPr>
          <a:xfrm>
            <a:off x="7068454" y="493487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Example for one</a:t>
            </a:r>
          </a:p>
          <a:p>
            <a:pPr algn="ctr"/>
            <a:r>
              <a:rPr lang="en-GB" dirty="0"/>
              <a:t>Hour of Operation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BE6A34-34D6-4E17-9F50-F1F2A426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6394621-4A13-404C-8784-5BDE54DCFB8A}" type="slidenum">
              <a:rPr lang="en-GB" smtClean="0"/>
              <a:pPr defTabSz="762000"/>
              <a:t>18</a:t>
            </a:fld>
            <a:endParaRPr lang="en-GB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420100" cy="1143000"/>
          </a:xfrm>
        </p:spPr>
        <p:txBody>
          <a:bodyPr/>
          <a:lstStyle/>
          <a:p>
            <a:pPr algn="l"/>
            <a:r>
              <a:rPr lang="en-GB" sz="2800" dirty="0"/>
              <a:t>Offers and bids at the Nordic TSOs’</a:t>
            </a:r>
            <a:br>
              <a:rPr lang="en-GB" sz="2800" dirty="0"/>
            </a:br>
            <a:r>
              <a:rPr lang="en-GB" sz="2800" dirty="0"/>
              <a:t>market for balancing energy – 2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40652" y="1568678"/>
            <a:ext cx="4784732" cy="1874838"/>
            <a:chOff x="3120" y="979"/>
            <a:chExt cx="3014" cy="1181"/>
          </a:xfrm>
        </p:grpSpPr>
        <p:sp>
          <p:nvSpPr>
            <p:cNvPr id="17429" name="Freeform 13"/>
            <p:cNvSpPr>
              <a:spLocks/>
            </p:cNvSpPr>
            <p:nvPr/>
          </p:nvSpPr>
          <p:spPr bwMode="auto">
            <a:xfrm>
              <a:off x="3120" y="1277"/>
              <a:ext cx="1474" cy="883"/>
            </a:xfrm>
            <a:custGeom>
              <a:avLst/>
              <a:gdLst>
                <a:gd name="T0" fmla="*/ 0 w 1474"/>
                <a:gd name="T1" fmla="*/ 883 h 883"/>
                <a:gd name="T2" fmla="*/ 158 w 1474"/>
                <a:gd name="T3" fmla="*/ 883 h 883"/>
                <a:gd name="T4" fmla="*/ 158 w 1474"/>
                <a:gd name="T5" fmla="*/ 720 h 883"/>
                <a:gd name="T6" fmla="*/ 552 w 1474"/>
                <a:gd name="T7" fmla="*/ 720 h 883"/>
                <a:gd name="T8" fmla="*/ 552 w 1474"/>
                <a:gd name="T9" fmla="*/ 494 h 883"/>
                <a:gd name="T10" fmla="*/ 859 w 1474"/>
                <a:gd name="T11" fmla="*/ 494 h 883"/>
                <a:gd name="T12" fmla="*/ 859 w 1474"/>
                <a:gd name="T13" fmla="*/ 264 h 883"/>
                <a:gd name="T14" fmla="*/ 1210 w 1474"/>
                <a:gd name="T15" fmla="*/ 269 h 883"/>
                <a:gd name="T16" fmla="*/ 1210 w 1474"/>
                <a:gd name="T17" fmla="*/ 0 h 883"/>
                <a:gd name="T18" fmla="*/ 1474 w 1474"/>
                <a:gd name="T19" fmla="*/ 0 h 8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4"/>
                <a:gd name="T31" fmla="*/ 0 h 883"/>
                <a:gd name="T32" fmla="*/ 1474 w 1474"/>
                <a:gd name="T33" fmla="*/ 883 h 8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4" h="883">
                  <a:moveTo>
                    <a:pt x="0" y="883"/>
                  </a:moveTo>
                  <a:lnTo>
                    <a:pt x="158" y="883"/>
                  </a:lnTo>
                  <a:lnTo>
                    <a:pt x="158" y="720"/>
                  </a:lnTo>
                  <a:lnTo>
                    <a:pt x="552" y="720"/>
                  </a:lnTo>
                  <a:lnTo>
                    <a:pt x="552" y="494"/>
                  </a:lnTo>
                  <a:lnTo>
                    <a:pt x="859" y="494"/>
                  </a:lnTo>
                  <a:lnTo>
                    <a:pt x="859" y="264"/>
                  </a:lnTo>
                  <a:lnTo>
                    <a:pt x="1210" y="269"/>
                  </a:lnTo>
                  <a:lnTo>
                    <a:pt x="1210" y="0"/>
                  </a:lnTo>
                  <a:lnTo>
                    <a:pt x="1474" y="0"/>
                  </a:lnTo>
                </a:path>
              </a:pathLst>
            </a:custGeom>
            <a:noFill/>
            <a:ln w="57150" cmpd="sng">
              <a:solidFill>
                <a:srgbClr val="339933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7430" name="Text Box 14"/>
            <p:cNvSpPr txBox="1">
              <a:spLocks noChangeArrowheads="1"/>
            </p:cNvSpPr>
            <p:nvPr/>
          </p:nvSpPr>
          <p:spPr bwMode="auto">
            <a:xfrm>
              <a:off x="3832" y="979"/>
              <a:ext cx="23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339933"/>
                  </a:solidFill>
                  <a:latin typeface="+mn-lt"/>
                </a:rPr>
                <a:t>Sell reg. energy to TSOs</a:t>
              </a:r>
            </a:p>
          </p:txBody>
        </p:sp>
      </p:grpSp>
      <p:grpSp>
        <p:nvGrpSpPr>
          <p:cNvPr id="4" name="Gruppe 33"/>
          <p:cNvGrpSpPr/>
          <p:nvPr/>
        </p:nvGrpSpPr>
        <p:grpSpPr>
          <a:xfrm>
            <a:off x="392628" y="2721881"/>
            <a:ext cx="6306622" cy="1631216"/>
            <a:chOff x="392628" y="2721881"/>
            <a:chExt cx="6306622" cy="1631216"/>
          </a:xfrm>
        </p:grpSpPr>
        <p:grpSp>
          <p:nvGrpSpPr>
            <p:cNvPr id="5" name="Gruppe 25"/>
            <p:cNvGrpSpPr/>
            <p:nvPr/>
          </p:nvGrpSpPr>
          <p:grpSpPr>
            <a:xfrm>
              <a:off x="392628" y="2721881"/>
              <a:ext cx="2724437" cy="1631216"/>
              <a:chOff x="201793" y="2637406"/>
              <a:chExt cx="2724437" cy="1631216"/>
            </a:xfrm>
          </p:grpSpPr>
          <p:sp>
            <p:nvSpPr>
              <p:cNvPr id="17420" name="Text Box 18"/>
              <p:cNvSpPr txBox="1">
                <a:spLocks noChangeArrowheads="1"/>
              </p:cNvSpPr>
              <p:nvPr/>
            </p:nvSpPr>
            <p:spPr bwMode="auto">
              <a:xfrm>
                <a:off x="201793" y="2637406"/>
                <a:ext cx="2157963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Price at spot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exchange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for this hour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(day-ahead</a:t>
                </a:r>
              </a:p>
              <a:p>
                <a:pPr algn="ctr" defTabSz="762000">
                  <a:defRPr/>
                </a:pPr>
                <a:r>
                  <a:rPr lang="en-GB" dirty="0">
                    <a:latin typeface="+mn-lt"/>
                  </a:rPr>
                  <a:t>market price)</a:t>
                </a:r>
              </a:p>
            </p:txBody>
          </p:sp>
          <p:sp>
            <p:nvSpPr>
              <p:cNvPr id="17421" name="Line 19"/>
              <p:cNvSpPr>
                <a:spLocks noChangeShapeType="1"/>
              </p:cNvSpPr>
              <p:nvPr/>
            </p:nvSpPr>
            <p:spPr bwMode="auto">
              <a:xfrm flipV="1">
                <a:off x="2308692" y="3447255"/>
                <a:ext cx="617538" cy="635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+mn-lt"/>
                </a:endParaRPr>
              </a:p>
            </p:txBody>
          </p:sp>
        </p:grpSp>
        <p:cxnSp>
          <p:nvCxnSpPr>
            <p:cNvPr id="31" name="Lige forbindelse 30"/>
            <p:cNvCxnSpPr/>
            <p:nvPr/>
          </p:nvCxnSpPr>
          <p:spPr bwMode="auto">
            <a:xfrm>
              <a:off x="3206750" y="3530600"/>
              <a:ext cx="3492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uppe 31"/>
          <p:cNvGrpSpPr/>
          <p:nvPr/>
        </p:nvGrpSpPr>
        <p:grpSpPr>
          <a:xfrm>
            <a:off x="3678238" y="3645353"/>
            <a:ext cx="5061979" cy="976652"/>
            <a:chOff x="3678238" y="3645353"/>
            <a:chExt cx="5061979" cy="976652"/>
          </a:xfrm>
        </p:grpSpPr>
        <p:sp>
          <p:nvSpPr>
            <p:cNvPr id="17433" name="Line 3"/>
            <p:cNvSpPr>
              <a:spLocks noChangeShapeType="1"/>
            </p:cNvSpPr>
            <p:nvPr/>
          </p:nvSpPr>
          <p:spPr bwMode="auto">
            <a:xfrm flipH="1" flipV="1">
              <a:off x="3683793" y="4368799"/>
              <a:ext cx="1265237" cy="1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7434" name="Text Box 4"/>
            <p:cNvSpPr txBox="1">
              <a:spLocks noChangeArrowheads="1"/>
            </p:cNvSpPr>
            <p:nvPr/>
          </p:nvSpPr>
          <p:spPr bwMode="auto">
            <a:xfrm>
              <a:off x="5416871" y="3645353"/>
              <a:ext cx="33233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FF0000"/>
                  </a:solidFill>
                  <a:latin typeface="+mn-lt"/>
                </a:rPr>
                <a:t>All buyers in question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FF0000"/>
                  </a:solidFill>
                  <a:latin typeface="+mn-lt"/>
                </a:rPr>
                <a:t>pay this price</a:t>
              </a:r>
            </a:p>
          </p:txBody>
        </p:sp>
        <p:sp>
          <p:nvSpPr>
            <p:cNvPr id="17435" name="Line 5"/>
            <p:cNvSpPr>
              <a:spLocks noChangeShapeType="1"/>
            </p:cNvSpPr>
            <p:nvPr/>
          </p:nvSpPr>
          <p:spPr bwMode="auto">
            <a:xfrm rot="10800000" flipV="1">
              <a:off x="5010148" y="4060032"/>
              <a:ext cx="673895" cy="30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17423" name="Line 21"/>
            <p:cNvSpPr>
              <a:spLocks noChangeShapeType="1"/>
            </p:cNvSpPr>
            <p:nvPr/>
          </p:nvSpPr>
          <p:spPr bwMode="auto">
            <a:xfrm>
              <a:off x="3678238" y="4371974"/>
              <a:ext cx="0" cy="250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3688557" y="4675570"/>
            <a:ext cx="3871260" cy="1975967"/>
            <a:chOff x="3688557" y="4559458"/>
            <a:chExt cx="3871260" cy="1975967"/>
          </a:xfrm>
        </p:grpSpPr>
        <p:sp>
          <p:nvSpPr>
            <p:cNvPr id="17425" name="Text Box 23"/>
            <p:cNvSpPr txBox="1">
              <a:spLocks noChangeArrowheads="1"/>
            </p:cNvSpPr>
            <p:nvPr/>
          </p:nvSpPr>
          <p:spPr bwMode="auto">
            <a:xfrm>
              <a:off x="4117848" y="5211986"/>
              <a:ext cx="3441969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Example 2: during this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hour, the TSOs had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to sell this amount</a:t>
              </a:r>
            </a:p>
            <a:p>
              <a:pPr algn="ctr" defTabSz="762000">
                <a:defRPr/>
              </a:pPr>
              <a:r>
                <a:rPr lang="en-GB" dirty="0">
                  <a:solidFill>
                    <a:srgbClr val="0000FF"/>
                  </a:solidFill>
                  <a:latin typeface="+mn-lt"/>
                </a:rPr>
                <a:t>of balancing energy</a:t>
              </a:r>
            </a:p>
          </p:txBody>
        </p:sp>
        <p:sp>
          <p:nvSpPr>
            <p:cNvPr id="17426" name="Line 24"/>
            <p:cNvSpPr>
              <a:spLocks noChangeShapeType="1"/>
            </p:cNvSpPr>
            <p:nvPr/>
          </p:nvSpPr>
          <p:spPr bwMode="auto">
            <a:xfrm>
              <a:off x="4322202" y="4785160"/>
              <a:ext cx="165548" cy="433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40" name="Højre klammeparentes 39"/>
            <p:cNvSpPr/>
            <p:nvPr/>
          </p:nvSpPr>
          <p:spPr bwMode="auto">
            <a:xfrm rot="5400000">
              <a:off x="4232467" y="4015548"/>
              <a:ext cx="155448" cy="1243268"/>
            </a:xfrm>
            <a:prstGeom prst="righ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" name="Gruppe 41"/>
          <p:cNvGrpSpPr/>
          <p:nvPr/>
        </p:nvGrpSpPr>
        <p:grpSpPr>
          <a:xfrm>
            <a:off x="1929151" y="1130527"/>
            <a:ext cx="7022425" cy="4125912"/>
            <a:chOff x="1929151" y="1130527"/>
            <a:chExt cx="7022425" cy="4125912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1929151" y="4623913"/>
              <a:ext cx="6049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8049876" y="4422300"/>
              <a:ext cx="9017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latin typeface="+mn-lt"/>
                </a:rPr>
                <a:t>MWh</a:t>
              </a:r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4113552" y="1130527"/>
              <a:ext cx="1662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latin typeface="+mn-lt"/>
                </a:rPr>
                <a:t>EUR/MWh</a:t>
              </a:r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951752" y="1584552"/>
              <a:ext cx="0" cy="36718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n-lt"/>
              </a:endParaRPr>
            </a:p>
          </p:txBody>
        </p:sp>
      </p:grpSp>
      <p:grpSp>
        <p:nvGrpSpPr>
          <p:cNvPr id="8" name="Gruppe 34"/>
          <p:cNvGrpSpPr/>
          <p:nvPr/>
        </p:nvGrpSpPr>
        <p:grpSpPr>
          <a:xfrm>
            <a:off x="11501" y="3605213"/>
            <a:ext cx="4933901" cy="1955854"/>
            <a:chOff x="11501" y="3605213"/>
            <a:chExt cx="4933901" cy="1955854"/>
          </a:xfrm>
        </p:grpSpPr>
        <p:sp>
          <p:nvSpPr>
            <p:cNvPr id="17428" name="Text Box 17"/>
            <p:cNvSpPr txBox="1">
              <a:spLocks noChangeArrowheads="1"/>
            </p:cNvSpPr>
            <p:nvPr/>
          </p:nvSpPr>
          <p:spPr bwMode="auto">
            <a:xfrm>
              <a:off x="11501" y="5160957"/>
              <a:ext cx="40623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dirty="0">
                  <a:solidFill>
                    <a:srgbClr val="FF0000"/>
                  </a:solidFill>
                  <a:latin typeface="+mn-lt"/>
                </a:rPr>
                <a:t>Buy reg. energy from TSOs</a:t>
              </a:r>
            </a:p>
          </p:txBody>
        </p:sp>
        <p:sp>
          <p:nvSpPr>
            <p:cNvPr id="29" name="Kombinationstegning 28"/>
            <p:cNvSpPr/>
            <p:nvPr/>
          </p:nvSpPr>
          <p:spPr bwMode="auto">
            <a:xfrm>
              <a:off x="2411752" y="3605213"/>
              <a:ext cx="2533650" cy="1519237"/>
            </a:xfrm>
            <a:custGeom>
              <a:avLst/>
              <a:gdLst>
                <a:gd name="connsiteX0" fmla="*/ 2533650 w 2533650"/>
                <a:gd name="connsiteY0" fmla="*/ 0 h 1519237"/>
                <a:gd name="connsiteX1" fmla="*/ 1909763 w 2533650"/>
                <a:gd name="connsiteY1" fmla="*/ 4762 h 1519237"/>
                <a:gd name="connsiteX2" fmla="*/ 1914525 w 2533650"/>
                <a:gd name="connsiteY2" fmla="*/ 371475 h 1519237"/>
                <a:gd name="connsiteX3" fmla="*/ 1414463 w 2533650"/>
                <a:gd name="connsiteY3" fmla="*/ 376237 h 1519237"/>
                <a:gd name="connsiteX4" fmla="*/ 1419225 w 2533650"/>
                <a:gd name="connsiteY4" fmla="*/ 762000 h 1519237"/>
                <a:gd name="connsiteX5" fmla="*/ 966788 w 2533650"/>
                <a:gd name="connsiteY5" fmla="*/ 762000 h 1519237"/>
                <a:gd name="connsiteX6" fmla="*/ 966788 w 2533650"/>
                <a:gd name="connsiteY6" fmla="*/ 1166812 h 1519237"/>
                <a:gd name="connsiteX7" fmla="*/ 423863 w 2533650"/>
                <a:gd name="connsiteY7" fmla="*/ 1166812 h 1519237"/>
                <a:gd name="connsiteX8" fmla="*/ 423863 w 2533650"/>
                <a:gd name="connsiteY8" fmla="*/ 1519237 h 1519237"/>
                <a:gd name="connsiteX9" fmla="*/ 0 w 2533650"/>
                <a:gd name="connsiteY9" fmla="*/ 1519237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3650" h="1519237">
                  <a:moveTo>
                    <a:pt x="2533650" y="0"/>
                  </a:moveTo>
                  <a:lnTo>
                    <a:pt x="1909763" y="4762"/>
                  </a:lnTo>
                  <a:cubicBezTo>
                    <a:pt x="1911350" y="127000"/>
                    <a:pt x="1912938" y="249237"/>
                    <a:pt x="1914525" y="371475"/>
                  </a:cubicBezTo>
                  <a:lnTo>
                    <a:pt x="1414463" y="376237"/>
                  </a:lnTo>
                  <a:cubicBezTo>
                    <a:pt x="1416050" y="504825"/>
                    <a:pt x="1417638" y="633412"/>
                    <a:pt x="1419225" y="762000"/>
                  </a:cubicBezTo>
                  <a:lnTo>
                    <a:pt x="966788" y="762000"/>
                  </a:lnTo>
                  <a:lnTo>
                    <a:pt x="966788" y="1166812"/>
                  </a:lnTo>
                  <a:lnTo>
                    <a:pt x="423863" y="1166812"/>
                  </a:lnTo>
                  <a:lnTo>
                    <a:pt x="423863" y="1519237"/>
                  </a:lnTo>
                  <a:lnTo>
                    <a:pt x="0" y="151923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3" name="Tekstboks 32"/>
          <p:cNvSpPr txBox="1"/>
          <p:nvPr/>
        </p:nvSpPr>
        <p:spPr>
          <a:xfrm>
            <a:off x="7068454" y="493487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Example for one</a:t>
            </a:r>
          </a:p>
          <a:p>
            <a:pPr algn="ctr"/>
            <a:r>
              <a:rPr lang="en-GB" dirty="0"/>
              <a:t>Hour of Operation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370994E-66CB-4CBF-8850-8768651A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C76C935-79E3-4547-AD79-1709E8272274}" type="slidenum">
              <a:rPr lang="en-GB" smtClean="0"/>
              <a:pPr defTabSz="762000"/>
              <a:t>19</a:t>
            </a:fld>
            <a:endParaRPr lang="en-GB" dirty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energy – 1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 dirty="0"/>
              <a:t>The players at the Nordic TSOs’ market for balancing energy are paid the marginal price</a:t>
            </a:r>
          </a:p>
          <a:p>
            <a:pPr lvl="1"/>
            <a:r>
              <a:rPr lang="en-GB" sz="2400" i="1" dirty="0"/>
              <a:t>The last player’s</a:t>
            </a:r>
            <a:r>
              <a:rPr lang="en-GB" sz="2400" dirty="0"/>
              <a:t> price sets the price for everyone.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6001" cy="769257"/>
          </a:xfrm>
          <a:solidFill>
            <a:srgbClr val="FFFFFF"/>
          </a:solidFill>
        </p:spPr>
        <p:txBody>
          <a:bodyPr/>
          <a:lstStyle/>
          <a:p>
            <a:r>
              <a:rPr lang="en-GB" sz="3200" dirty="0"/>
              <a:t>The Single European Electricity Market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72570" y="860203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The Single European Electricity Market,</a:t>
            </a:r>
          </a:p>
          <a:p>
            <a:r>
              <a:rPr lang="en-GB" dirty="0"/>
              <a:t>this document has two messages: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786945" y="5696841"/>
            <a:ext cx="8491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contrast: the electricity supply business will slide back</a:t>
            </a:r>
          </a:p>
          <a:p>
            <a:r>
              <a:rPr lang="en-GB" dirty="0"/>
              <a:t>to planning economy, if the TSOs buy capacity on</a:t>
            </a:r>
          </a:p>
          <a:p>
            <a:r>
              <a:rPr lang="en-GB" dirty="0"/>
              <a:t>medium-term or long-term contracts.</a:t>
            </a:r>
          </a:p>
        </p:txBody>
      </p:sp>
      <p:sp>
        <p:nvSpPr>
          <p:cNvPr id="71" name="Tekstboks 70"/>
          <p:cNvSpPr txBox="1"/>
          <p:nvPr/>
        </p:nvSpPr>
        <p:spPr>
          <a:xfrm>
            <a:off x="786945" y="2417971"/>
            <a:ext cx="7181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the security of supply, with separation of</a:t>
            </a:r>
          </a:p>
          <a:p>
            <a:r>
              <a:rPr lang="en-GB" dirty="0"/>
              <a:t>the TSOs’ markets for energy and capacity,</a:t>
            </a:r>
          </a:p>
          <a:p>
            <a:r>
              <a:rPr lang="en-GB" u="sng" dirty="0">
                <a:solidFill>
                  <a:srgbClr val="FF0000"/>
                </a:solidFill>
              </a:rPr>
              <a:t>the green producers become part of the solution</a:t>
            </a:r>
            <a:endParaRPr lang="en-GB" u="sng" dirty="0"/>
          </a:p>
        </p:txBody>
      </p:sp>
      <p:sp>
        <p:nvSpPr>
          <p:cNvPr id="72" name="Tekstboks 71"/>
          <p:cNvSpPr txBox="1"/>
          <p:nvPr/>
        </p:nvSpPr>
        <p:spPr>
          <a:xfrm>
            <a:off x="1501320" y="3504632"/>
            <a:ext cx="545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Instead of being part of the problem</a:t>
            </a:r>
          </a:p>
        </p:txBody>
      </p:sp>
      <p:sp>
        <p:nvSpPr>
          <p:cNvPr id="73" name="Tekstboks 72"/>
          <p:cNvSpPr txBox="1"/>
          <p:nvPr/>
        </p:nvSpPr>
        <p:spPr>
          <a:xfrm>
            <a:off x="2215695" y="3975740"/>
            <a:ext cx="415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Please refer to slide no. 21.</a:t>
            </a:r>
          </a:p>
        </p:txBody>
      </p:sp>
      <p:sp>
        <p:nvSpPr>
          <p:cNvPr id="74" name="Tekstboks 73"/>
          <p:cNvSpPr txBox="1"/>
          <p:nvPr/>
        </p:nvSpPr>
        <p:spPr>
          <a:xfrm>
            <a:off x="72570" y="1639087"/>
            <a:ext cx="7300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tabLst>
                <a:tab pos="449263" algn="l"/>
              </a:tabLst>
            </a:pPr>
            <a:r>
              <a:rPr lang="en-GB" dirty="0"/>
              <a:t>1)	The TSOs must establish separate markets for</a:t>
            </a:r>
          </a:p>
          <a:p>
            <a:pPr marL="457200" indent="-457200">
              <a:tabLst>
                <a:tab pos="449263" algn="l"/>
              </a:tabLst>
            </a:pPr>
            <a:r>
              <a:rPr lang="en-GB" dirty="0"/>
              <a:t>	balancing energy and balancing capacity</a:t>
            </a:r>
          </a:p>
        </p:txBody>
      </p:sp>
      <p:sp>
        <p:nvSpPr>
          <p:cNvPr id="75" name="Tekstboks 74"/>
          <p:cNvSpPr txBox="1"/>
          <p:nvPr/>
        </p:nvSpPr>
        <p:spPr>
          <a:xfrm>
            <a:off x="72570" y="4446848"/>
            <a:ext cx="7715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tabLst>
                <a:tab pos="449263" algn="l"/>
              </a:tabLst>
            </a:pPr>
            <a:r>
              <a:rPr lang="en-GB" dirty="0"/>
              <a:t>2)	For capacity, the TSOs must establish short-term</a:t>
            </a:r>
          </a:p>
          <a:p>
            <a:pPr marL="457200" indent="-457200">
              <a:tabLst>
                <a:tab pos="449263" algn="l"/>
              </a:tabLst>
            </a:pPr>
            <a:r>
              <a:rPr lang="en-GB" dirty="0"/>
              <a:t>	capacity markets</a:t>
            </a:r>
          </a:p>
        </p:txBody>
      </p:sp>
      <p:sp>
        <p:nvSpPr>
          <p:cNvPr id="76" name="Tekstboks 75"/>
          <p:cNvSpPr txBox="1"/>
          <p:nvPr/>
        </p:nvSpPr>
        <p:spPr>
          <a:xfrm>
            <a:off x="786945" y="5225732"/>
            <a:ext cx="917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/>
              <a:t>Thus </a:t>
            </a:r>
            <a:r>
              <a:rPr lang="en-GB" u="sng" dirty="0">
                <a:solidFill>
                  <a:srgbClr val="FF0000"/>
                </a:solidFill>
              </a:rPr>
              <a:t>providing a continuous updated price signal for capacity.</a:t>
            </a:r>
          </a:p>
        </p:txBody>
      </p:sp>
      <p:grpSp>
        <p:nvGrpSpPr>
          <p:cNvPr id="193" name="Gruppe 192"/>
          <p:cNvGrpSpPr/>
          <p:nvPr/>
        </p:nvGrpSpPr>
        <p:grpSpPr>
          <a:xfrm>
            <a:off x="7766797" y="4143856"/>
            <a:ext cx="1965035" cy="1118026"/>
            <a:chOff x="7814976" y="4259974"/>
            <a:chExt cx="1965035" cy="1118026"/>
          </a:xfrm>
        </p:grpSpPr>
        <p:grpSp>
          <p:nvGrpSpPr>
            <p:cNvPr id="160" name="Gruppe 159"/>
            <p:cNvGrpSpPr/>
            <p:nvPr/>
          </p:nvGrpSpPr>
          <p:grpSpPr>
            <a:xfrm>
              <a:off x="7856261" y="4315262"/>
              <a:ext cx="485648" cy="1062738"/>
              <a:chOff x="7474946" y="3647618"/>
              <a:chExt cx="485648" cy="1062738"/>
            </a:xfrm>
          </p:grpSpPr>
          <p:sp>
            <p:nvSpPr>
              <p:cNvPr id="80" name="Freeform 35"/>
              <p:cNvSpPr>
                <a:spLocks/>
              </p:cNvSpPr>
              <p:nvPr/>
            </p:nvSpPr>
            <p:spPr bwMode="auto">
              <a:xfrm>
                <a:off x="7676629" y="4066526"/>
                <a:ext cx="88404" cy="12412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" y="37"/>
                  </a:cxn>
                  <a:cxn ang="0">
                    <a:pos x="5" y="24"/>
                  </a:cxn>
                  <a:cxn ang="0">
                    <a:pos x="10" y="15"/>
                  </a:cxn>
                  <a:cxn ang="0">
                    <a:pos x="18" y="8"/>
                  </a:cxn>
                  <a:cxn ang="0">
                    <a:pos x="28" y="3"/>
                  </a:cxn>
                  <a:cxn ang="0">
                    <a:pos x="37" y="0"/>
                  </a:cxn>
                  <a:cxn ang="0">
                    <a:pos x="46" y="0"/>
                  </a:cxn>
                  <a:cxn ang="0">
                    <a:pos x="57" y="1"/>
                  </a:cxn>
                  <a:cxn ang="0">
                    <a:pos x="64" y="4"/>
                  </a:cxn>
                  <a:cxn ang="0">
                    <a:pos x="73" y="10"/>
                  </a:cxn>
                  <a:cxn ang="0">
                    <a:pos x="79" y="18"/>
                  </a:cxn>
                  <a:cxn ang="0">
                    <a:pos x="87" y="29"/>
                  </a:cxn>
                  <a:cxn ang="0">
                    <a:pos x="92" y="42"/>
                  </a:cxn>
                  <a:cxn ang="0">
                    <a:pos x="96" y="57"/>
                  </a:cxn>
                  <a:cxn ang="0">
                    <a:pos x="98" y="72"/>
                  </a:cxn>
                  <a:cxn ang="0">
                    <a:pos x="99" y="88"/>
                  </a:cxn>
                  <a:cxn ang="0">
                    <a:pos x="97" y="104"/>
                  </a:cxn>
                  <a:cxn ang="0">
                    <a:pos x="91" y="116"/>
                  </a:cxn>
                  <a:cxn ang="0">
                    <a:pos x="85" y="123"/>
                  </a:cxn>
                  <a:cxn ang="0">
                    <a:pos x="76" y="131"/>
                  </a:cxn>
                  <a:cxn ang="0">
                    <a:pos x="64" y="136"/>
                  </a:cxn>
                  <a:cxn ang="0">
                    <a:pos x="54" y="139"/>
                  </a:cxn>
                  <a:cxn ang="0">
                    <a:pos x="44" y="138"/>
                  </a:cxn>
                  <a:cxn ang="0">
                    <a:pos x="34" y="135"/>
                  </a:cxn>
                  <a:cxn ang="0">
                    <a:pos x="25" y="129"/>
                  </a:cxn>
                  <a:cxn ang="0">
                    <a:pos x="14" y="120"/>
                  </a:cxn>
                  <a:cxn ang="0">
                    <a:pos x="7" y="107"/>
                  </a:cxn>
                  <a:cxn ang="0">
                    <a:pos x="4" y="91"/>
                  </a:cxn>
                  <a:cxn ang="0">
                    <a:pos x="0" y="70"/>
                  </a:cxn>
                  <a:cxn ang="0">
                    <a:pos x="0" y="52"/>
                  </a:cxn>
                </a:cxnLst>
                <a:rect l="0" t="0" r="r" b="b"/>
                <a:pathLst>
                  <a:path w="99" h="139">
                    <a:moveTo>
                      <a:pt x="0" y="52"/>
                    </a:moveTo>
                    <a:lnTo>
                      <a:pt x="1" y="37"/>
                    </a:lnTo>
                    <a:lnTo>
                      <a:pt x="5" y="24"/>
                    </a:lnTo>
                    <a:lnTo>
                      <a:pt x="10" y="15"/>
                    </a:lnTo>
                    <a:lnTo>
                      <a:pt x="18" y="8"/>
                    </a:lnTo>
                    <a:lnTo>
                      <a:pt x="28" y="3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7" y="1"/>
                    </a:lnTo>
                    <a:lnTo>
                      <a:pt x="64" y="4"/>
                    </a:lnTo>
                    <a:lnTo>
                      <a:pt x="73" y="10"/>
                    </a:lnTo>
                    <a:lnTo>
                      <a:pt x="79" y="18"/>
                    </a:lnTo>
                    <a:lnTo>
                      <a:pt x="87" y="29"/>
                    </a:lnTo>
                    <a:lnTo>
                      <a:pt x="92" y="42"/>
                    </a:lnTo>
                    <a:lnTo>
                      <a:pt x="96" y="57"/>
                    </a:lnTo>
                    <a:lnTo>
                      <a:pt x="98" y="72"/>
                    </a:lnTo>
                    <a:lnTo>
                      <a:pt x="99" y="88"/>
                    </a:lnTo>
                    <a:lnTo>
                      <a:pt x="97" y="104"/>
                    </a:lnTo>
                    <a:lnTo>
                      <a:pt x="91" y="116"/>
                    </a:lnTo>
                    <a:lnTo>
                      <a:pt x="85" y="123"/>
                    </a:lnTo>
                    <a:lnTo>
                      <a:pt x="76" y="131"/>
                    </a:lnTo>
                    <a:lnTo>
                      <a:pt x="64" y="136"/>
                    </a:lnTo>
                    <a:lnTo>
                      <a:pt x="54" y="139"/>
                    </a:lnTo>
                    <a:lnTo>
                      <a:pt x="44" y="138"/>
                    </a:lnTo>
                    <a:lnTo>
                      <a:pt x="34" y="135"/>
                    </a:lnTo>
                    <a:lnTo>
                      <a:pt x="25" y="129"/>
                    </a:lnTo>
                    <a:lnTo>
                      <a:pt x="14" y="120"/>
                    </a:lnTo>
                    <a:lnTo>
                      <a:pt x="7" y="107"/>
                    </a:lnTo>
                    <a:lnTo>
                      <a:pt x="4" y="91"/>
                    </a:lnTo>
                    <a:lnTo>
                      <a:pt x="0" y="7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36"/>
              <p:cNvSpPr>
                <a:spLocks/>
              </p:cNvSpPr>
              <p:nvPr/>
            </p:nvSpPr>
            <p:spPr bwMode="auto">
              <a:xfrm>
                <a:off x="7706990" y="4205830"/>
                <a:ext cx="145554" cy="26521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7" y="29"/>
                  </a:cxn>
                  <a:cxn ang="0">
                    <a:pos x="18" y="15"/>
                  </a:cxn>
                  <a:cxn ang="0">
                    <a:pos x="30" y="7"/>
                  </a:cxn>
                  <a:cxn ang="0">
                    <a:pos x="48" y="3"/>
                  </a:cxn>
                  <a:cxn ang="0">
                    <a:pos x="68" y="0"/>
                  </a:cxn>
                  <a:cxn ang="0">
                    <a:pos x="92" y="4"/>
                  </a:cxn>
                  <a:cxn ang="0">
                    <a:pos x="111" y="12"/>
                  </a:cxn>
                  <a:cxn ang="0">
                    <a:pos x="126" y="25"/>
                  </a:cxn>
                  <a:cxn ang="0">
                    <a:pos x="137" y="43"/>
                  </a:cxn>
                  <a:cxn ang="0">
                    <a:pos x="148" y="69"/>
                  </a:cxn>
                  <a:cxn ang="0">
                    <a:pos x="154" y="88"/>
                  </a:cxn>
                  <a:cxn ang="0">
                    <a:pos x="160" y="114"/>
                  </a:cxn>
                  <a:cxn ang="0">
                    <a:pos x="163" y="139"/>
                  </a:cxn>
                  <a:cxn ang="0">
                    <a:pos x="163" y="163"/>
                  </a:cxn>
                  <a:cxn ang="0">
                    <a:pos x="163" y="191"/>
                  </a:cxn>
                  <a:cxn ang="0">
                    <a:pos x="160" y="218"/>
                  </a:cxn>
                  <a:cxn ang="0">
                    <a:pos x="157" y="240"/>
                  </a:cxn>
                  <a:cxn ang="0">
                    <a:pos x="152" y="257"/>
                  </a:cxn>
                  <a:cxn ang="0">
                    <a:pos x="146" y="272"/>
                  </a:cxn>
                  <a:cxn ang="0">
                    <a:pos x="139" y="282"/>
                  </a:cxn>
                  <a:cxn ang="0">
                    <a:pos x="130" y="288"/>
                  </a:cxn>
                  <a:cxn ang="0">
                    <a:pos x="121" y="295"/>
                  </a:cxn>
                  <a:cxn ang="0">
                    <a:pos x="109" y="297"/>
                  </a:cxn>
                  <a:cxn ang="0">
                    <a:pos x="95" y="297"/>
                  </a:cxn>
                  <a:cxn ang="0">
                    <a:pos x="84" y="294"/>
                  </a:cxn>
                  <a:cxn ang="0">
                    <a:pos x="72" y="288"/>
                  </a:cxn>
                  <a:cxn ang="0">
                    <a:pos x="63" y="282"/>
                  </a:cxn>
                  <a:cxn ang="0">
                    <a:pos x="57" y="274"/>
                  </a:cxn>
                  <a:cxn ang="0">
                    <a:pos x="51" y="264"/>
                  </a:cxn>
                  <a:cxn ang="0">
                    <a:pos x="47" y="250"/>
                  </a:cxn>
                  <a:cxn ang="0">
                    <a:pos x="47" y="234"/>
                  </a:cxn>
                  <a:cxn ang="0">
                    <a:pos x="52" y="212"/>
                  </a:cxn>
                  <a:cxn ang="0">
                    <a:pos x="58" y="197"/>
                  </a:cxn>
                  <a:cxn ang="0">
                    <a:pos x="61" y="180"/>
                  </a:cxn>
                  <a:cxn ang="0">
                    <a:pos x="60" y="163"/>
                  </a:cxn>
                  <a:cxn ang="0">
                    <a:pos x="56" y="147"/>
                  </a:cxn>
                  <a:cxn ang="0">
                    <a:pos x="48" y="126"/>
                  </a:cxn>
                  <a:cxn ang="0">
                    <a:pos x="35" y="108"/>
                  </a:cxn>
                  <a:cxn ang="0">
                    <a:pos x="23" y="96"/>
                  </a:cxn>
                  <a:cxn ang="0">
                    <a:pos x="13" y="87"/>
                  </a:cxn>
                  <a:cxn ang="0">
                    <a:pos x="5" y="75"/>
                  </a:cxn>
                  <a:cxn ang="0">
                    <a:pos x="1" y="66"/>
                  </a:cxn>
                  <a:cxn ang="0">
                    <a:pos x="0" y="54"/>
                  </a:cxn>
                  <a:cxn ang="0">
                    <a:pos x="0" y="45"/>
                  </a:cxn>
                </a:cxnLst>
                <a:rect l="0" t="0" r="r" b="b"/>
                <a:pathLst>
                  <a:path w="163" h="297">
                    <a:moveTo>
                      <a:pt x="0" y="45"/>
                    </a:moveTo>
                    <a:lnTo>
                      <a:pt x="7" y="29"/>
                    </a:lnTo>
                    <a:lnTo>
                      <a:pt x="18" y="15"/>
                    </a:lnTo>
                    <a:lnTo>
                      <a:pt x="30" y="7"/>
                    </a:lnTo>
                    <a:lnTo>
                      <a:pt x="48" y="3"/>
                    </a:lnTo>
                    <a:lnTo>
                      <a:pt x="68" y="0"/>
                    </a:lnTo>
                    <a:lnTo>
                      <a:pt x="92" y="4"/>
                    </a:lnTo>
                    <a:lnTo>
                      <a:pt x="111" y="12"/>
                    </a:lnTo>
                    <a:lnTo>
                      <a:pt x="126" y="25"/>
                    </a:lnTo>
                    <a:lnTo>
                      <a:pt x="137" y="43"/>
                    </a:lnTo>
                    <a:lnTo>
                      <a:pt x="148" y="69"/>
                    </a:lnTo>
                    <a:lnTo>
                      <a:pt x="154" y="88"/>
                    </a:lnTo>
                    <a:lnTo>
                      <a:pt x="160" y="114"/>
                    </a:lnTo>
                    <a:lnTo>
                      <a:pt x="163" y="139"/>
                    </a:lnTo>
                    <a:lnTo>
                      <a:pt x="163" y="163"/>
                    </a:lnTo>
                    <a:lnTo>
                      <a:pt x="163" y="191"/>
                    </a:lnTo>
                    <a:lnTo>
                      <a:pt x="160" y="218"/>
                    </a:lnTo>
                    <a:lnTo>
                      <a:pt x="157" y="240"/>
                    </a:lnTo>
                    <a:lnTo>
                      <a:pt x="152" y="257"/>
                    </a:lnTo>
                    <a:lnTo>
                      <a:pt x="146" y="272"/>
                    </a:lnTo>
                    <a:lnTo>
                      <a:pt x="139" y="282"/>
                    </a:lnTo>
                    <a:lnTo>
                      <a:pt x="130" y="288"/>
                    </a:lnTo>
                    <a:lnTo>
                      <a:pt x="121" y="295"/>
                    </a:lnTo>
                    <a:lnTo>
                      <a:pt x="109" y="297"/>
                    </a:lnTo>
                    <a:lnTo>
                      <a:pt x="95" y="297"/>
                    </a:lnTo>
                    <a:lnTo>
                      <a:pt x="84" y="294"/>
                    </a:lnTo>
                    <a:lnTo>
                      <a:pt x="72" y="288"/>
                    </a:lnTo>
                    <a:lnTo>
                      <a:pt x="63" y="282"/>
                    </a:lnTo>
                    <a:lnTo>
                      <a:pt x="57" y="274"/>
                    </a:lnTo>
                    <a:lnTo>
                      <a:pt x="51" y="264"/>
                    </a:lnTo>
                    <a:lnTo>
                      <a:pt x="47" y="250"/>
                    </a:lnTo>
                    <a:lnTo>
                      <a:pt x="47" y="234"/>
                    </a:lnTo>
                    <a:lnTo>
                      <a:pt x="52" y="212"/>
                    </a:lnTo>
                    <a:lnTo>
                      <a:pt x="58" y="197"/>
                    </a:lnTo>
                    <a:lnTo>
                      <a:pt x="61" y="180"/>
                    </a:lnTo>
                    <a:lnTo>
                      <a:pt x="60" y="163"/>
                    </a:lnTo>
                    <a:lnTo>
                      <a:pt x="56" y="147"/>
                    </a:lnTo>
                    <a:lnTo>
                      <a:pt x="48" y="126"/>
                    </a:lnTo>
                    <a:lnTo>
                      <a:pt x="35" y="108"/>
                    </a:lnTo>
                    <a:lnTo>
                      <a:pt x="23" y="96"/>
                    </a:lnTo>
                    <a:lnTo>
                      <a:pt x="13" y="87"/>
                    </a:lnTo>
                    <a:lnTo>
                      <a:pt x="5" y="75"/>
                    </a:lnTo>
                    <a:lnTo>
                      <a:pt x="1" y="66"/>
                    </a:lnTo>
                    <a:lnTo>
                      <a:pt x="0" y="5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Freeform 37"/>
              <p:cNvSpPr>
                <a:spLocks/>
              </p:cNvSpPr>
              <p:nvPr/>
            </p:nvSpPr>
            <p:spPr bwMode="auto">
              <a:xfrm>
                <a:off x="7804324" y="4418356"/>
                <a:ext cx="156270" cy="26342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2" y="0"/>
                  </a:cxn>
                  <a:cxn ang="0">
                    <a:pos x="39" y="3"/>
                  </a:cxn>
                  <a:cxn ang="0">
                    <a:pos x="50" y="14"/>
                  </a:cxn>
                  <a:cxn ang="0">
                    <a:pos x="58" y="26"/>
                  </a:cxn>
                  <a:cxn ang="0">
                    <a:pos x="71" y="46"/>
                  </a:cxn>
                  <a:cxn ang="0">
                    <a:pos x="77" y="63"/>
                  </a:cxn>
                  <a:cxn ang="0">
                    <a:pos x="81" y="83"/>
                  </a:cxn>
                  <a:cxn ang="0">
                    <a:pos x="84" y="103"/>
                  </a:cxn>
                  <a:cxn ang="0">
                    <a:pos x="84" y="126"/>
                  </a:cxn>
                  <a:cxn ang="0">
                    <a:pos x="82" y="154"/>
                  </a:cxn>
                  <a:cxn ang="0">
                    <a:pos x="82" y="157"/>
                  </a:cxn>
                  <a:cxn ang="0">
                    <a:pos x="78" y="180"/>
                  </a:cxn>
                  <a:cxn ang="0">
                    <a:pos x="75" y="201"/>
                  </a:cxn>
                  <a:cxn ang="0">
                    <a:pos x="72" y="226"/>
                  </a:cxn>
                  <a:cxn ang="0">
                    <a:pos x="72" y="241"/>
                  </a:cxn>
                  <a:cxn ang="0">
                    <a:pos x="75" y="250"/>
                  </a:cxn>
                  <a:cxn ang="0">
                    <a:pos x="82" y="255"/>
                  </a:cxn>
                  <a:cxn ang="0">
                    <a:pos x="92" y="259"/>
                  </a:cxn>
                  <a:cxn ang="0">
                    <a:pos x="106" y="260"/>
                  </a:cxn>
                  <a:cxn ang="0">
                    <a:pos x="128" y="261"/>
                  </a:cxn>
                  <a:cxn ang="0">
                    <a:pos x="154" y="262"/>
                  </a:cxn>
                  <a:cxn ang="0">
                    <a:pos x="170" y="267"/>
                  </a:cxn>
                  <a:cxn ang="0">
                    <a:pos x="175" y="271"/>
                  </a:cxn>
                  <a:cxn ang="0">
                    <a:pos x="175" y="279"/>
                  </a:cxn>
                  <a:cxn ang="0">
                    <a:pos x="170" y="285"/>
                  </a:cxn>
                  <a:cxn ang="0">
                    <a:pos x="154" y="295"/>
                  </a:cxn>
                  <a:cxn ang="0">
                    <a:pos x="142" y="293"/>
                  </a:cxn>
                  <a:cxn ang="0">
                    <a:pos x="130" y="288"/>
                  </a:cxn>
                  <a:cxn ang="0">
                    <a:pos x="111" y="282"/>
                  </a:cxn>
                  <a:cxn ang="0">
                    <a:pos x="84" y="278"/>
                  </a:cxn>
                  <a:cxn ang="0">
                    <a:pos x="69" y="281"/>
                  </a:cxn>
                  <a:cxn ang="0">
                    <a:pos x="57" y="283"/>
                  </a:cxn>
                  <a:cxn ang="0">
                    <a:pos x="51" y="279"/>
                  </a:cxn>
                  <a:cxn ang="0">
                    <a:pos x="48" y="273"/>
                  </a:cxn>
                  <a:cxn ang="0">
                    <a:pos x="45" y="264"/>
                  </a:cxn>
                  <a:cxn ang="0">
                    <a:pos x="46" y="253"/>
                  </a:cxn>
                  <a:cxn ang="0">
                    <a:pos x="51" y="241"/>
                  </a:cxn>
                  <a:cxn ang="0">
                    <a:pos x="55" y="230"/>
                  </a:cxn>
                  <a:cxn ang="0">
                    <a:pos x="55" y="211"/>
                  </a:cxn>
                  <a:cxn ang="0">
                    <a:pos x="53" y="190"/>
                  </a:cxn>
                  <a:cxn ang="0">
                    <a:pos x="52" y="170"/>
                  </a:cxn>
                  <a:cxn ang="0">
                    <a:pos x="53" y="148"/>
                  </a:cxn>
                  <a:cxn ang="0">
                    <a:pos x="55" y="130"/>
                  </a:cxn>
                  <a:cxn ang="0">
                    <a:pos x="53" y="116"/>
                  </a:cxn>
                  <a:cxn ang="0">
                    <a:pos x="46" y="100"/>
                  </a:cxn>
                  <a:cxn ang="0">
                    <a:pos x="40" y="83"/>
                  </a:cxn>
                  <a:cxn ang="0">
                    <a:pos x="32" y="66"/>
                  </a:cxn>
                  <a:cxn ang="0">
                    <a:pos x="23" y="48"/>
                  </a:cxn>
                  <a:cxn ang="0">
                    <a:pos x="15" y="34"/>
                  </a:cxn>
                  <a:cxn ang="0">
                    <a:pos x="8" y="22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3" y="2"/>
                  </a:cxn>
                </a:cxnLst>
                <a:rect l="0" t="0" r="r" b="b"/>
                <a:pathLst>
                  <a:path w="175" h="295">
                    <a:moveTo>
                      <a:pt x="3" y="2"/>
                    </a:moveTo>
                    <a:lnTo>
                      <a:pt x="22" y="0"/>
                    </a:lnTo>
                    <a:lnTo>
                      <a:pt x="39" y="3"/>
                    </a:lnTo>
                    <a:lnTo>
                      <a:pt x="50" y="14"/>
                    </a:lnTo>
                    <a:lnTo>
                      <a:pt x="58" y="26"/>
                    </a:lnTo>
                    <a:lnTo>
                      <a:pt x="71" y="46"/>
                    </a:lnTo>
                    <a:lnTo>
                      <a:pt x="77" y="63"/>
                    </a:lnTo>
                    <a:lnTo>
                      <a:pt x="81" y="83"/>
                    </a:lnTo>
                    <a:lnTo>
                      <a:pt x="84" y="103"/>
                    </a:lnTo>
                    <a:lnTo>
                      <a:pt x="84" y="126"/>
                    </a:lnTo>
                    <a:lnTo>
                      <a:pt x="82" y="154"/>
                    </a:lnTo>
                    <a:lnTo>
                      <a:pt x="82" y="157"/>
                    </a:lnTo>
                    <a:lnTo>
                      <a:pt x="78" y="180"/>
                    </a:lnTo>
                    <a:lnTo>
                      <a:pt x="75" y="201"/>
                    </a:lnTo>
                    <a:lnTo>
                      <a:pt x="72" y="226"/>
                    </a:lnTo>
                    <a:lnTo>
                      <a:pt x="72" y="241"/>
                    </a:lnTo>
                    <a:lnTo>
                      <a:pt x="75" y="250"/>
                    </a:lnTo>
                    <a:lnTo>
                      <a:pt x="82" y="255"/>
                    </a:lnTo>
                    <a:lnTo>
                      <a:pt x="92" y="259"/>
                    </a:lnTo>
                    <a:lnTo>
                      <a:pt x="106" y="260"/>
                    </a:lnTo>
                    <a:lnTo>
                      <a:pt x="128" y="261"/>
                    </a:lnTo>
                    <a:lnTo>
                      <a:pt x="154" y="262"/>
                    </a:lnTo>
                    <a:lnTo>
                      <a:pt x="170" y="267"/>
                    </a:lnTo>
                    <a:lnTo>
                      <a:pt x="175" y="271"/>
                    </a:lnTo>
                    <a:lnTo>
                      <a:pt x="175" y="279"/>
                    </a:lnTo>
                    <a:lnTo>
                      <a:pt x="170" y="285"/>
                    </a:lnTo>
                    <a:lnTo>
                      <a:pt x="154" y="295"/>
                    </a:lnTo>
                    <a:lnTo>
                      <a:pt x="142" y="293"/>
                    </a:lnTo>
                    <a:lnTo>
                      <a:pt x="130" y="288"/>
                    </a:lnTo>
                    <a:lnTo>
                      <a:pt x="111" y="282"/>
                    </a:lnTo>
                    <a:lnTo>
                      <a:pt x="84" y="278"/>
                    </a:lnTo>
                    <a:lnTo>
                      <a:pt x="69" y="281"/>
                    </a:lnTo>
                    <a:lnTo>
                      <a:pt x="57" y="283"/>
                    </a:lnTo>
                    <a:lnTo>
                      <a:pt x="51" y="279"/>
                    </a:lnTo>
                    <a:lnTo>
                      <a:pt x="48" y="273"/>
                    </a:lnTo>
                    <a:lnTo>
                      <a:pt x="45" y="264"/>
                    </a:lnTo>
                    <a:lnTo>
                      <a:pt x="46" y="253"/>
                    </a:lnTo>
                    <a:lnTo>
                      <a:pt x="51" y="241"/>
                    </a:lnTo>
                    <a:lnTo>
                      <a:pt x="55" y="230"/>
                    </a:lnTo>
                    <a:lnTo>
                      <a:pt x="55" y="211"/>
                    </a:lnTo>
                    <a:lnTo>
                      <a:pt x="53" y="190"/>
                    </a:lnTo>
                    <a:lnTo>
                      <a:pt x="52" y="170"/>
                    </a:lnTo>
                    <a:lnTo>
                      <a:pt x="53" y="148"/>
                    </a:lnTo>
                    <a:lnTo>
                      <a:pt x="55" y="130"/>
                    </a:lnTo>
                    <a:lnTo>
                      <a:pt x="53" y="116"/>
                    </a:lnTo>
                    <a:lnTo>
                      <a:pt x="46" y="100"/>
                    </a:lnTo>
                    <a:lnTo>
                      <a:pt x="40" y="83"/>
                    </a:lnTo>
                    <a:lnTo>
                      <a:pt x="32" y="66"/>
                    </a:lnTo>
                    <a:lnTo>
                      <a:pt x="23" y="48"/>
                    </a:lnTo>
                    <a:lnTo>
                      <a:pt x="15" y="34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38"/>
              <p:cNvSpPr>
                <a:spLocks/>
              </p:cNvSpPr>
              <p:nvPr/>
            </p:nvSpPr>
            <p:spPr bwMode="auto">
              <a:xfrm>
                <a:off x="7716813" y="4429964"/>
                <a:ext cx="76796" cy="280392"/>
              </a:xfrm>
              <a:custGeom>
                <a:avLst/>
                <a:gdLst/>
                <a:ahLst/>
                <a:cxnLst>
                  <a:cxn ang="0">
                    <a:pos x="47" y="8"/>
                  </a:cxn>
                  <a:cxn ang="0">
                    <a:pos x="56" y="2"/>
                  </a:cxn>
                  <a:cxn ang="0">
                    <a:pos x="67" y="0"/>
                  </a:cxn>
                  <a:cxn ang="0">
                    <a:pos x="80" y="4"/>
                  </a:cxn>
                  <a:cxn ang="0">
                    <a:pos x="83" y="13"/>
                  </a:cxn>
                  <a:cxn ang="0">
                    <a:pos x="86" y="28"/>
                  </a:cxn>
                  <a:cxn ang="0">
                    <a:pos x="84" y="43"/>
                  </a:cxn>
                  <a:cxn ang="0">
                    <a:pos x="74" y="90"/>
                  </a:cxn>
                  <a:cxn ang="0">
                    <a:pos x="69" y="120"/>
                  </a:cxn>
                  <a:cxn ang="0">
                    <a:pos x="66" y="150"/>
                  </a:cxn>
                  <a:cxn ang="0">
                    <a:pos x="66" y="168"/>
                  </a:cxn>
                  <a:cxn ang="0">
                    <a:pos x="67" y="196"/>
                  </a:cxn>
                  <a:cxn ang="0">
                    <a:pos x="73" y="219"/>
                  </a:cxn>
                  <a:cxn ang="0">
                    <a:pos x="77" y="241"/>
                  </a:cxn>
                  <a:cxn ang="0">
                    <a:pos x="83" y="258"/>
                  </a:cxn>
                  <a:cxn ang="0">
                    <a:pos x="85" y="269"/>
                  </a:cxn>
                  <a:cxn ang="0">
                    <a:pos x="81" y="278"/>
                  </a:cxn>
                  <a:cxn ang="0">
                    <a:pos x="74" y="282"/>
                  </a:cxn>
                  <a:cxn ang="0">
                    <a:pos x="53" y="288"/>
                  </a:cxn>
                  <a:cxn ang="0">
                    <a:pos x="37" y="297"/>
                  </a:cxn>
                  <a:cxn ang="0">
                    <a:pos x="24" y="310"/>
                  </a:cxn>
                  <a:cxn ang="0">
                    <a:pos x="18" y="312"/>
                  </a:cxn>
                  <a:cxn ang="0">
                    <a:pos x="16" y="314"/>
                  </a:cxn>
                  <a:cxn ang="0">
                    <a:pos x="10" y="310"/>
                  </a:cxn>
                  <a:cxn ang="0">
                    <a:pos x="1" y="300"/>
                  </a:cxn>
                  <a:cxn ang="0">
                    <a:pos x="0" y="279"/>
                  </a:cxn>
                  <a:cxn ang="0">
                    <a:pos x="7" y="272"/>
                  </a:cxn>
                  <a:cxn ang="0">
                    <a:pos x="27" y="267"/>
                  </a:cxn>
                  <a:cxn ang="0">
                    <a:pos x="49" y="261"/>
                  </a:cxn>
                  <a:cxn ang="0">
                    <a:pos x="58" y="254"/>
                  </a:cxn>
                  <a:cxn ang="0">
                    <a:pos x="58" y="246"/>
                  </a:cxn>
                  <a:cxn ang="0">
                    <a:pos x="55" y="226"/>
                  </a:cxn>
                  <a:cxn ang="0">
                    <a:pos x="52" y="199"/>
                  </a:cxn>
                  <a:cxn ang="0">
                    <a:pos x="48" y="169"/>
                  </a:cxn>
                  <a:cxn ang="0">
                    <a:pos x="47" y="147"/>
                  </a:cxn>
                  <a:cxn ang="0">
                    <a:pos x="43" y="83"/>
                  </a:cxn>
                  <a:cxn ang="0">
                    <a:pos x="40" y="48"/>
                  </a:cxn>
                  <a:cxn ang="0">
                    <a:pos x="42" y="24"/>
                  </a:cxn>
                  <a:cxn ang="0">
                    <a:pos x="43" y="21"/>
                  </a:cxn>
                  <a:cxn ang="0">
                    <a:pos x="44" y="13"/>
                  </a:cxn>
                  <a:cxn ang="0">
                    <a:pos x="47" y="8"/>
                  </a:cxn>
                </a:cxnLst>
                <a:rect l="0" t="0" r="r" b="b"/>
                <a:pathLst>
                  <a:path w="86" h="314">
                    <a:moveTo>
                      <a:pt x="47" y="8"/>
                    </a:moveTo>
                    <a:lnTo>
                      <a:pt x="56" y="2"/>
                    </a:lnTo>
                    <a:lnTo>
                      <a:pt x="67" y="0"/>
                    </a:lnTo>
                    <a:lnTo>
                      <a:pt x="80" y="4"/>
                    </a:lnTo>
                    <a:lnTo>
                      <a:pt x="83" y="13"/>
                    </a:lnTo>
                    <a:lnTo>
                      <a:pt x="86" y="28"/>
                    </a:lnTo>
                    <a:lnTo>
                      <a:pt x="84" y="43"/>
                    </a:lnTo>
                    <a:lnTo>
                      <a:pt x="74" y="90"/>
                    </a:lnTo>
                    <a:lnTo>
                      <a:pt x="69" y="120"/>
                    </a:lnTo>
                    <a:lnTo>
                      <a:pt x="66" y="150"/>
                    </a:lnTo>
                    <a:lnTo>
                      <a:pt x="66" y="168"/>
                    </a:lnTo>
                    <a:lnTo>
                      <a:pt x="67" y="196"/>
                    </a:lnTo>
                    <a:lnTo>
                      <a:pt x="73" y="219"/>
                    </a:lnTo>
                    <a:lnTo>
                      <a:pt x="77" y="241"/>
                    </a:lnTo>
                    <a:lnTo>
                      <a:pt x="83" y="258"/>
                    </a:lnTo>
                    <a:lnTo>
                      <a:pt x="85" y="269"/>
                    </a:lnTo>
                    <a:lnTo>
                      <a:pt x="81" y="278"/>
                    </a:lnTo>
                    <a:lnTo>
                      <a:pt x="74" y="282"/>
                    </a:lnTo>
                    <a:lnTo>
                      <a:pt x="53" y="288"/>
                    </a:lnTo>
                    <a:lnTo>
                      <a:pt x="37" y="297"/>
                    </a:lnTo>
                    <a:lnTo>
                      <a:pt x="24" y="310"/>
                    </a:lnTo>
                    <a:lnTo>
                      <a:pt x="18" y="312"/>
                    </a:lnTo>
                    <a:lnTo>
                      <a:pt x="16" y="314"/>
                    </a:lnTo>
                    <a:lnTo>
                      <a:pt x="10" y="310"/>
                    </a:lnTo>
                    <a:lnTo>
                      <a:pt x="1" y="300"/>
                    </a:lnTo>
                    <a:lnTo>
                      <a:pt x="0" y="279"/>
                    </a:lnTo>
                    <a:lnTo>
                      <a:pt x="7" y="272"/>
                    </a:lnTo>
                    <a:lnTo>
                      <a:pt x="27" y="267"/>
                    </a:lnTo>
                    <a:lnTo>
                      <a:pt x="49" y="261"/>
                    </a:lnTo>
                    <a:lnTo>
                      <a:pt x="58" y="254"/>
                    </a:lnTo>
                    <a:lnTo>
                      <a:pt x="58" y="246"/>
                    </a:lnTo>
                    <a:lnTo>
                      <a:pt x="55" y="226"/>
                    </a:lnTo>
                    <a:lnTo>
                      <a:pt x="52" y="199"/>
                    </a:lnTo>
                    <a:lnTo>
                      <a:pt x="48" y="169"/>
                    </a:lnTo>
                    <a:lnTo>
                      <a:pt x="47" y="147"/>
                    </a:lnTo>
                    <a:lnTo>
                      <a:pt x="43" y="83"/>
                    </a:lnTo>
                    <a:lnTo>
                      <a:pt x="40" y="48"/>
                    </a:lnTo>
                    <a:lnTo>
                      <a:pt x="42" y="24"/>
                    </a:lnTo>
                    <a:lnTo>
                      <a:pt x="43" y="21"/>
                    </a:lnTo>
                    <a:lnTo>
                      <a:pt x="44" y="13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39"/>
              <p:cNvSpPr>
                <a:spLocks/>
              </p:cNvSpPr>
              <p:nvPr/>
            </p:nvSpPr>
            <p:spPr bwMode="auto">
              <a:xfrm>
                <a:off x="7726636" y="3885252"/>
                <a:ext cx="119658" cy="363439"/>
              </a:xfrm>
              <a:custGeom>
                <a:avLst/>
                <a:gdLst/>
                <a:ahLst/>
                <a:cxnLst>
                  <a:cxn ang="0">
                    <a:pos x="40" y="375"/>
                  </a:cxn>
                  <a:cxn ang="0">
                    <a:pos x="45" y="395"/>
                  </a:cxn>
                  <a:cxn ang="0">
                    <a:pos x="69" y="407"/>
                  </a:cxn>
                  <a:cxn ang="0">
                    <a:pos x="97" y="395"/>
                  </a:cxn>
                  <a:cxn ang="0">
                    <a:pos x="120" y="331"/>
                  </a:cxn>
                  <a:cxn ang="0">
                    <a:pos x="134" y="243"/>
                  </a:cxn>
                  <a:cxn ang="0">
                    <a:pos x="130" y="170"/>
                  </a:cxn>
                  <a:cxn ang="0">
                    <a:pos x="114" y="120"/>
                  </a:cxn>
                  <a:cxn ang="0">
                    <a:pos x="82" y="76"/>
                  </a:cxn>
                  <a:cxn ang="0">
                    <a:pos x="52" y="50"/>
                  </a:cxn>
                  <a:cxn ang="0">
                    <a:pos x="46" y="46"/>
                  </a:cxn>
                  <a:cxn ang="0">
                    <a:pos x="41" y="41"/>
                  </a:cxn>
                  <a:cxn ang="0">
                    <a:pos x="38" y="35"/>
                  </a:cxn>
                  <a:cxn ang="0">
                    <a:pos x="37" y="28"/>
                  </a:cxn>
                  <a:cxn ang="0">
                    <a:pos x="37" y="22"/>
                  </a:cxn>
                  <a:cxn ang="0">
                    <a:pos x="37" y="16"/>
                  </a:cxn>
                  <a:cxn ang="0">
                    <a:pos x="35" y="1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8" y="30"/>
                  </a:cxn>
                  <a:cxn ang="0">
                    <a:pos x="14" y="33"/>
                  </a:cxn>
                  <a:cxn ang="0">
                    <a:pos x="20" y="38"/>
                  </a:cxn>
                  <a:cxn ang="0">
                    <a:pos x="25" y="44"/>
                  </a:cxn>
                  <a:cxn ang="0">
                    <a:pos x="28" y="50"/>
                  </a:cxn>
                  <a:cxn ang="0">
                    <a:pos x="29" y="57"/>
                  </a:cxn>
                  <a:cxn ang="0">
                    <a:pos x="23" y="59"/>
                  </a:cxn>
                  <a:cxn ang="0">
                    <a:pos x="17" y="64"/>
                  </a:cxn>
                  <a:cxn ang="0">
                    <a:pos x="14" y="70"/>
                  </a:cxn>
                  <a:cxn ang="0">
                    <a:pos x="14" y="76"/>
                  </a:cxn>
                  <a:cxn ang="0">
                    <a:pos x="20" y="80"/>
                  </a:cxn>
                  <a:cxn ang="0">
                    <a:pos x="26" y="80"/>
                  </a:cxn>
                  <a:cxn ang="0">
                    <a:pos x="32" y="77"/>
                  </a:cxn>
                  <a:cxn ang="0">
                    <a:pos x="38" y="77"/>
                  </a:cxn>
                  <a:cxn ang="0">
                    <a:pos x="76" y="98"/>
                  </a:cxn>
                  <a:cxn ang="0">
                    <a:pos x="98" y="155"/>
                  </a:cxn>
                  <a:cxn ang="0">
                    <a:pos x="106" y="223"/>
                  </a:cxn>
                  <a:cxn ang="0">
                    <a:pos x="96" y="292"/>
                  </a:cxn>
                  <a:cxn ang="0">
                    <a:pos x="78" y="335"/>
                  </a:cxn>
                  <a:cxn ang="0">
                    <a:pos x="56" y="362"/>
                  </a:cxn>
                </a:cxnLst>
                <a:rect l="0" t="0" r="r" b="b"/>
                <a:pathLst>
                  <a:path w="134" h="407">
                    <a:moveTo>
                      <a:pt x="47" y="365"/>
                    </a:moveTo>
                    <a:lnTo>
                      <a:pt x="40" y="375"/>
                    </a:lnTo>
                    <a:lnTo>
                      <a:pt x="39" y="386"/>
                    </a:lnTo>
                    <a:lnTo>
                      <a:pt x="45" y="395"/>
                    </a:lnTo>
                    <a:lnTo>
                      <a:pt x="57" y="404"/>
                    </a:lnTo>
                    <a:lnTo>
                      <a:pt x="69" y="407"/>
                    </a:lnTo>
                    <a:lnTo>
                      <a:pt x="86" y="404"/>
                    </a:lnTo>
                    <a:lnTo>
                      <a:pt x="97" y="395"/>
                    </a:lnTo>
                    <a:lnTo>
                      <a:pt x="109" y="367"/>
                    </a:lnTo>
                    <a:lnTo>
                      <a:pt x="120" y="331"/>
                    </a:lnTo>
                    <a:lnTo>
                      <a:pt x="129" y="289"/>
                    </a:lnTo>
                    <a:lnTo>
                      <a:pt x="134" y="243"/>
                    </a:lnTo>
                    <a:lnTo>
                      <a:pt x="133" y="209"/>
                    </a:lnTo>
                    <a:lnTo>
                      <a:pt x="130" y="170"/>
                    </a:lnTo>
                    <a:lnTo>
                      <a:pt x="125" y="148"/>
                    </a:lnTo>
                    <a:lnTo>
                      <a:pt x="114" y="120"/>
                    </a:lnTo>
                    <a:lnTo>
                      <a:pt x="99" y="95"/>
                    </a:lnTo>
                    <a:lnTo>
                      <a:pt x="82" y="76"/>
                    </a:lnTo>
                    <a:lnTo>
                      <a:pt x="63" y="56"/>
                    </a:lnTo>
                    <a:lnTo>
                      <a:pt x="52" y="50"/>
                    </a:lnTo>
                    <a:lnTo>
                      <a:pt x="49" y="47"/>
                    </a:lnTo>
                    <a:lnTo>
                      <a:pt x="46" y="46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9" y="38"/>
                    </a:lnTo>
                    <a:lnTo>
                      <a:pt x="38" y="35"/>
                    </a:lnTo>
                    <a:lnTo>
                      <a:pt x="38" y="31"/>
                    </a:lnTo>
                    <a:lnTo>
                      <a:pt x="37" y="28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6" y="13"/>
                    </a:lnTo>
                    <a:lnTo>
                      <a:pt x="35" y="10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6" y="5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8" y="30"/>
                    </a:lnTo>
                    <a:lnTo>
                      <a:pt x="11" y="30"/>
                    </a:lnTo>
                    <a:lnTo>
                      <a:pt x="14" y="33"/>
                    </a:lnTo>
                    <a:lnTo>
                      <a:pt x="17" y="36"/>
                    </a:lnTo>
                    <a:lnTo>
                      <a:pt x="20" y="38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6" y="47"/>
                    </a:lnTo>
                    <a:lnTo>
                      <a:pt x="28" y="50"/>
                    </a:lnTo>
                    <a:lnTo>
                      <a:pt x="29" y="53"/>
                    </a:lnTo>
                    <a:lnTo>
                      <a:pt x="29" y="57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18" y="61"/>
                    </a:lnTo>
                    <a:lnTo>
                      <a:pt x="17" y="64"/>
                    </a:lnTo>
                    <a:lnTo>
                      <a:pt x="15" y="67"/>
                    </a:lnTo>
                    <a:lnTo>
                      <a:pt x="14" y="70"/>
                    </a:lnTo>
                    <a:lnTo>
                      <a:pt x="14" y="73"/>
                    </a:lnTo>
                    <a:lnTo>
                      <a:pt x="14" y="76"/>
                    </a:lnTo>
                    <a:lnTo>
                      <a:pt x="17" y="80"/>
                    </a:lnTo>
                    <a:lnTo>
                      <a:pt x="20" y="80"/>
                    </a:lnTo>
                    <a:lnTo>
                      <a:pt x="23" y="80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32" y="77"/>
                    </a:lnTo>
                    <a:lnTo>
                      <a:pt x="35" y="77"/>
                    </a:lnTo>
                    <a:lnTo>
                      <a:pt x="38" y="77"/>
                    </a:lnTo>
                    <a:lnTo>
                      <a:pt x="57" y="78"/>
                    </a:lnTo>
                    <a:lnTo>
                      <a:pt x="76" y="98"/>
                    </a:lnTo>
                    <a:lnTo>
                      <a:pt x="88" y="121"/>
                    </a:lnTo>
                    <a:lnTo>
                      <a:pt x="98" y="155"/>
                    </a:lnTo>
                    <a:lnTo>
                      <a:pt x="103" y="192"/>
                    </a:lnTo>
                    <a:lnTo>
                      <a:pt x="106" y="223"/>
                    </a:lnTo>
                    <a:lnTo>
                      <a:pt x="105" y="257"/>
                    </a:lnTo>
                    <a:lnTo>
                      <a:pt x="96" y="292"/>
                    </a:lnTo>
                    <a:lnTo>
                      <a:pt x="88" y="314"/>
                    </a:lnTo>
                    <a:lnTo>
                      <a:pt x="78" y="335"/>
                    </a:lnTo>
                    <a:lnTo>
                      <a:pt x="66" y="351"/>
                    </a:lnTo>
                    <a:lnTo>
                      <a:pt x="56" y="362"/>
                    </a:lnTo>
                    <a:lnTo>
                      <a:pt x="47" y="36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Freeform 40"/>
              <p:cNvSpPr>
                <a:spLocks/>
              </p:cNvSpPr>
              <p:nvPr/>
            </p:nvSpPr>
            <p:spPr bwMode="auto">
              <a:xfrm>
                <a:off x="7548042" y="3936153"/>
                <a:ext cx="199133" cy="333077"/>
              </a:xfrm>
              <a:custGeom>
                <a:avLst/>
                <a:gdLst/>
                <a:ahLst/>
                <a:cxnLst>
                  <a:cxn ang="0">
                    <a:pos x="214" y="323"/>
                  </a:cxn>
                  <a:cxn ang="0">
                    <a:pos x="223" y="343"/>
                  </a:cxn>
                  <a:cxn ang="0">
                    <a:pos x="209" y="367"/>
                  </a:cxn>
                  <a:cxn ang="0">
                    <a:pos x="179" y="373"/>
                  </a:cxn>
                  <a:cxn ang="0">
                    <a:pos x="123" y="335"/>
                  </a:cxn>
                  <a:cxn ang="0">
                    <a:pos x="60" y="272"/>
                  </a:cxn>
                  <a:cxn ang="0">
                    <a:pos x="20" y="210"/>
                  </a:cxn>
                  <a:cxn ang="0">
                    <a:pos x="4" y="161"/>
                  </a:cxn>
                  <a:cxn ang="0">
                    <a:pos x="4" y="107"/>
                  </a:cxn>
                  <a:cxn ang="0">
                    <a:pos x="12" y="68"/>
                  </a:cxn>
                  <a:cxn ang="0">
                    <a:pos x="15" y="61"/>
                  </a:cxn>
                  <a:cxn ang="0">
                    <a:pos x="16" y="53"/>
                  </a:cxn>
                  <a:cxn ang="0">
                    <a:pos x="15" y="47"/>
                  </a:cxn>
                  <a:cxn ang="0">
                    <a:pos x="12" y="41"/>
                  </a:cxn>
                  <a:cxn ang="0">
                    <a:pos x="9" y="36"/>
                  </a:cxn>
                  <a:cxn ang="0">
                    <a:pos x="5" y="31"/>
                  </a:cxn>
                  <a:cxn ang="0">
                    <a:pos x="2" y="25"/>
                  </a:cxn>
                  <a:cxn ang="0">
                    <a:pos x="4" y="19"/>
                  </a:cxn>
                  <a:cxn ang="0">
                    <a:pos x="10" y="17"/>
                  </a:cxn>
                  <a:cxn ang="0">
                    <a:pos x="10" y="10"/>
                  </a:cxn>
                  <a:cxn ang="0">
                    <a:pos x="15" y="5"/>
                  </a:cxn>
                  <a:cxn ang="0">
                    <a:pos x="20" y="2"/>
                  </a:cxn>
                  <a:cxn ang="0">
                    <a:pos x="27" y="0"/>
                  </a:cxn>
                  <a:cxn ang="0">
                    <a:pos x="31" y="5"/>
                  </a:cxn>
                  <a:cxn ang="0">
                    <a:pos x="35" y="10"/>
                  </a:cxn>
                  <a:cxn ang="0">
                    <a:pos x="36" y="16"/>
                  </a:cxn>
                  <a:cxn ang="0">
                    <a:pos x="36" y="25"/>
                  </a:cxn>
                  <a:cxn ang="0">
                    <a:pos x="33" y="32"/>
                  </a:cxn>
                  <a:cxn ang="0">
                    <a:pos x="30" y="39"/>
                  </a:cxn>
                  <a:cxn ang="0">
                    <a:pos x="31" y="47"/>
                  </a:cxn>
                  <a:cxn ang="0">
                    <a:pos x="32" y="53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50" y="58"/>
                  </a:cxn>
                  <a:cxn ang="0">
                    <a:pos x="55" y="62"/>
                  </a:cxn>
                  <a:cxn ang="0">
                    <a:pos x="59" y="67"/>
                  </a:cxn>
                  <a:cxn ang="0">
                    <a:pos x="57" y="72"/>
                  </a:cxn>
                  <a:cxn ang="0">
                    <a:pos x="51" y="76"/>
                  </a:cxn>
                  <a:cxn ang="0">
                    <a:pos x="45" y="78"/>
                  </a:cxn>
                  <a:cxn ang="0">
                    <a:pos x="40" y="81"/>
                  </a:cxn>
                  <a:cxn ang="0">
                    <a:pos x="21" y="121"/>
                  </a:cxn>
                  <a:cxn ang="0">
                    <a:pos x="37" y="179"/>
                  </a:cxn>
                  <a:cxn ang="0">
                    <a:pos x="70" y="239"/>
                  </a:cxn>
                  <a:cxn ang="0">
                    <a:pos x="119" y="290"/>
                  </a:cxn>
                  <a:cxn ang="0">
                    <a:pos x="160" y="313"/>
                  </a:cxn>
                  <a:cxn ang="0">
                    <a:pos x="193" y="323"/>
                  </a:cxn>
                </a:cxnLst>
                <a:rect l="0" t="0" r="r" b="b"/>
                <a:pathLst>
                  <a:path w="223" h="373">
                    <a:moveTo>
                      <a:pt x="202" y="319"/>
                    </a:moveTo>
                    <a:lnTo>
                      <a:pt x="214" y="323"/>
                    </a:lnTo>
                    <a:lnTo>
                      <a:pt x="221" y="332"/>
                    </a:lnTo>
                    <a:lnTo>
                      <a:pt x="223" y="343"/>
                    </a:lnTo>
                    <a:lnTo>
                      <a:pt x="217" y="357"/>
                    </a:lnTo>
                    <a:lnTo>
                      <a:pt x="209" y="367"/>
                    </a:lnTo>
                    <a:lnTo>
                      <a:pt x="193" y="373"/>
                    </a:lnTo>
                    <a:lnTo>
                      <a:pt x="179" y="373"/>
                    </a:lnTo>
                    <a:lnTo>
                      <a:pt x="153" y="357"/>
                    </a:lnTo>
                    <a:lnTo>
                      <a:pt x="123" y="335"/>
                    </a:lnTo>
                    <a:lnTo>
                      <a:pt x="91" y="306"/>
                    </a:lnTo>
                    <a:lnTo>
                      <a:pt x="60" y="272"/>
                    </a:lnTo>
                    <a:lnTo>
                      <a:pt x="41" y="244"/>
                    </a:lnTo>
                    <a:lnTo>
                      <a:pt x="20" y="210"/>
                    </a:lnTo>
                    <a:lnTo>
                      <a:pt x="12" y="189"/>
                    </a:lnTo>
                    <a:lnTo>
                      <a:pt x="4" y="161"/>
                    </a:lnTo>
                    <a:lnTo>
                      <a:pt x="0" y="131"/>
                    </a:lnTo>
                    <a:lnTo>
                      <a:pt x="4" y="107"/>
                    </a:lnTo>
                    <a:lnTo>
                      <a:pt x="7" y="79"/>
                    </a:lnTo>
                    <a:lnTo>
                      <a:pt x="12" y="68"/>
                    </a:lnTo>
                    <a:lnTo>
                      <a:pt x="14" y="64"/>
                    </a:lnTo>
                    <a:lnTo>
                      <a:pt x="15" y="61"/>
                    </a:lnTo>
                    <a:lnTo>
                      <a:pt x="16" y="57"/>
                    </a:lnTo>
                    <a:lnTo>
                      <a:pt x="16" y="53"/>
                    </a:lnTo>
                    <a:lnTo>
                      <a:pt x="16" y="50"/>
                    </a:lnTo>
                    <a:lnTo>
                      <a:pt x="15" y="47"/>
                    </a:lnTo>
                    <a:lnTo>
                      <a:pt x="13" y="44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9" y="36"/>
                    </a:lnTo>
                    <a:lnTo>
                      <a:pt x="6" y="34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5" y="21"/>
                    </a:lnTo>
                    <a:lnTo>
                      <a:pt x="36" y="25"/>
                    </a:lnTo>
                    <a:lnTo>
                      <a:pt x="34" y="28"/>
                    </a:lnTo>
                    <a:lnTo>
                      <a:pt x="33" y="32"/>
                    </a:lnTo>
                    <a:lnTo>
                      <a:pt x="32" y="35"/>
                    </a:lnTo>
                    <a:lnTo>
                      <a:pt x="30" y="39"/>
                    </a:lnTo>
                    <a:lnTo>
                      <a:pt x="31" y="43"/>
                    </a:lnTo>
                    <a:lnTo>
                      <a:pt x="31" y="47"/>
                    </a:lnTo>
                    <a:lnTo>
                      <a:pt x="31" y="50"/>
                    </a:lnTo>
                    <a:lnTo>
                      <a:pt x="32" y="53"/>
                    </a:lnTo>
                    <a:lnTo>
                      <a:pt x="33" y="56"/>
                    </a:lnTo>
                    <a:lnTo>
                      <a:pt x="36" y="59"/>
                    </a:lnTo>
                    <a:lnTo>
                      <a:pt x="39" y="59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8"/>
                    </a:lnTo>
                    <a:lnTo>
                      <a:pt x="52" y="60"/>
                    </a:lnTo>
                    <a:lnTo>
                      <a:pt x="55" y="62"/>
                    </a:lnTo>
                    <a:lnTo>
                      <a:pt x="57" y="65"/>
                    </a:lnTo>
                    <a:lnTo>
                      <a:pt x="59" y="67"/>
                    </a:lnTo>
                    <a:lnTo>
                      <a:pt x="59" y="71"/>
                    </a:lnTo>
                    <a:lnTo>
                      <a:pt x="57" y="72"/>
                    </a:lnTo>
                    <a:lnTo>
                      <a:pt x="54" y="74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5" y="78"/>
                    </a:lnTo>
                    <a:lnTo>
                      <a:pt x="42" y="80"/>
                    </a:lnTo>
                    <a:lnTo>
                      <a:pt x="40" y="81"/>
                    </a:lnTo>
                    <a:lnTo>
                      <a:pt x="25" y="94"/>
                    </a:lnTo>
                    <a:lnTo>
                      <a:pt x="21" y="121"/>
                    </a:lnTo>
                    <a:lnTo>
                      <a:pt x="25" y="146"/>
                    </a:lnTo>
                    <a:lnTo>
                      <a:pt x="37" y="179"/>
                    </a:lnTo>
                    <a:lnTo>
                      <a:pt x="54" y="212"/>
                    </a:lnTo>
                    <a:lnTo>
                      <a:pt x="70" y="239"/>
                    </a:lnTo>
                    <a:lnTo>
                      <a:pt x="92" y="266"/>
                    </a:lnTo>
                    <a:lnTo>
                      <a:pt x="119" y="290"/>
                    </a:lnTo>
                    <a:lnTo>
                      <a:pt x="139" y="303"/>
                    </a:lnTo>
                    <a:lnTo>
                      <a:pt x="160" y="313"/>
                    </a:lnTo>
                    <a:lnTo>
                      <a:pt x="179" y="319"/>
                    </a:lnTo>
                    <a:lnTo>
                      <a:pt x="193" y="323"/>
                    </a:lnTo>
                    <a:lnTo>
                      <a:pt x="202" y="3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86" name="Gruppe 21"/>
              <p:cNvGrpSpPr>
                <a:grpSpLocks noChangeAspect="1"/>
              </p:cNvGrpSpPr>
              <p:nvPr/>
            </p:nvGrpSpPr>
            <p:grpSpPr>
              <a:xfrm>
                <a:off x="7474946" y="3647618"/>
                <a:ext cx="344776" cy="350670"/>
                <a:chOff x="159655" y="5425273"/>
                <a:chExt cx="417910" cy="425054"/>
              </a:xfrm>
            </p:grpSpPr>
            <p:sp>
              <p:nvSpPr>
                <p:cNvPr id="154" name="Freeform 10"/>
                <p:cNvSpPr>
                  <a:spLocks/>
                </p:cNvSpPr>
                <p:nvPr/>
              </p:nvSpPr>
              <p:spPr bwMode="auto">
                <a:xfrm rot="21180000">
                  <a:off x="159655" y="5425273"/>
                  <a:ext cx="417910" cy="425054"/>
                </a:xfrm>
                <a:custGeom>
                  <a:avLst/>
                  <a:gdLst/>
                  <a:ahLst/>
                  <a:cxnLst>
                    <a:cxn ang="0">
                      <a:pos x="27" y="44"/>
                    </a:cxn>
                    <a:cxn ang="0">
                      <a:pos x="74" y="44"/>
                    </a:cxn>
                    <a:cxn ang="0">
                      <a:pos x="119" y="41"/>
                    </a:cxn>
                    <a:cxn ang="0">
                      <a:pos x="184" y="26"/>
                    </a:cxn>
                    <a:cxn ang="0">
                      <a:pos x="234" y="9"/>
                    </a:cxn>
                    <a:cxn ang="0">
                      <a:pos x="261" y="1"/>
                    </a:cxn>
                    <a:cxn ang="0">
                      <a:pos x="276" y="0"/>
                    </a:cxn>
                    <a:cxn ang="0">
                      <a:pos x="286" y="5"/>
                    </a:cxn>
                    <a:cxn ang="0">
                      <a:pos x="294" y="34"/>
                    </a:cxn>
                    <a:cxn ang="0">
                      <a:pos x="307" y="107"/>
                    </a:cxn>
                    <a:cxn ang="0">
                      <a:pos x="310" y="110"/>
                    </a:cxn>
                    <a:cxn ang="0">
                      <a:pos x="326" y="189"/>
                    </a:cxn>
                    <a:cxn ang="0">
                      <a:pos x="346" y="276"/>
                    </a:cxn>
                    <a:cxn ang="0">
                      <a:pos x="351" y="305"/>
                    </a:cxn>
                    <a:cxn ang="0">
                      <a:pos x="350" y="316"/>
                    </a:cxn>
                    <a:cxn ang="0">
                      <a:pos x="339" y="327"/>
                    </a:cxn>
                    <a:cxn ang="0">
                      <a:pos x="334" y="327"/>
                    </a:cxn>
                    <a:cxn ang="0">
                      <a:pos x="314" y="331"/>
                    </a:cxn>
                    <a:cxn ang="0">
                      <a:pos x="231" y="331"/>
                    </a:cxn>
                    <a:cxn ang="0">
                      <a:pos x="227" y="333"/>
                    </a:cxn>
                    <a:cxn ang="0">
                      <a:pos x="155" y="342"/>
                    </a:cxn>
                    <a:cxn ang="0">
                      <a:pos x="101" y="352"/>
                    </a:cxn>
                    <a:cxn ang="0">
                      <a:pos x="61" y="356"/>
                    </a:cxn>
                    <a:cxn ang="0">
                      <a:pos x="58" y="357"/>
                    </a:cxn>
                    <a:cxn ang="0">
                      <a:pos x="38" y="354"/>
                    </a:cxn>
                    <a:cxn ang="0">
                      <a:pos x="31" y="345"/>
                    </a:cxn>
                    <a:cxn ang="0">
                      <a:pos x="26" y="314"/>
                    </a:cxn>
                    <a:cxn ang="0">
                      <a:pos x="22" y="249"/>
                    </a:cxn>
                    <a:cxn ang="0">
                      <a:pos x="13" y="165"/>
                    </a:cxn>
                    <a:cxn ang="0">
                      <a:pos x="0" y="63"/>
                    </a:cxn>
                    <a:cxn ang="0">
                      <a:pos x="0" y="50"/>
                    </a:cxn>
                    <a:cxn ang="0">
                      <a:pos x="11" y="43"/>
                    </a:cxn>
                    <a:cxn ang="0">
                      <a:pos x="27" y="44"/>
                    </a:cxn>
                  </a:cxnLst>
                  <a:rect l="0" t="0" r="r" b="b"/>
                  <a:pathLst>
                    <a:path w="351" h="357">
                      <a:moveTo>
                        <a:pt x="27" y="44"/>
                      </a:moveTo>
                      <a:lnTo>
                        <a:pt x="74" y="44"/>
                      </a:lnTo>
                      <a:lnTo>
                        <a:pt x="119" y="41"/>
                      </a:lnTo>
                      <a:lnTo>
                        <a:pt x="184" y="26"/>
                      </a:lnTo>
                      <a:lnTo>
                        <a:pt x="234" y="9"/>
                      </a:lnTo>
                      <a:lnTo>
                        <a:pt x="261" y="1"/>
                      </a:lnTo>
                      <a:lnTo>
                        <a:pt x="276" y="0"/>
                      </a:lnTo>
                      <a:lnTo>
                        <a:pt x="286" y="5"/>
                      </a:lnTo>
                      <a:lnTo>
                        <a:pt x="294" y="34"/>
                      </a:lnTo>
                      <a:lnTo>
                        <a:pt x="307" y="107"/>
                      </a:lnTo>
                      <a:lnTo>
                        <a:pt x="310" y="110"/>
                      </a:lnTo>
                      <a:lnTo>
                        <a:pt x="326" y="189"/>
                      </a:lnTo>
                      <a:lnTo>
                        <a:pt x="346" y="276"/>
                      </a:lnTo>
                      <a:lnTo>
                        <a:pt x="351" y="305"/>
                      </a:lnTo>
                      <a:lnTo>
                        <a:pt x="350" y="316"/>
                      </a:lnTo>
                      <a:lnTo>
                        <a:pt x="339" y="327"/>
                      </a:lnTo>
                      <a:lnTo>
                        <a:pt x="334" y="327"/>
                      </a:lnTo>
                      <a:lnTo>
                        <a:pt x="314" y="331"/>
                      </a:lnTo>
                      <a:lnTo>
                        <a:pt x="231" y="331"/>
                      </a:lnTo>
                      <a:lnTo>
                        <a:pt x="227" y="333"/>
                      </a:lnTo>
                      <a:lnTo>
                        <a:pt x="155" y="342"/>
                      </a:lnTo>
                      <a:lnTo>
                        <a:pt x="101" y="352"/>
                      </a:lnTo>
                      <a:lnTo>
                        <a:pt x="61" y="356"/>
                      </a:lnTo>
                      <a:lnTo>
                        <a:pt x="58" y="357"/>
                      </a:lnTo>
                      <a:lnTo>
                        <a:pt x="38" y="354"/>
                      </a:lnTo>
                      <a:lnTo>
                        <a:pt x="31" y="345"/>
                      </a:lnTo>
                      <a:lnTo>
                        <a:pt x="26" y="314"/>
                      </a:lnTo>
                      <a:lnTo>
                        <a:pt x="22" y="249"/>
                      </a:lnTo>
                      <a:lnTo>
                        <a:pt x="13" y="165"/>
                      </a:lnTo>
                      <a:lnTo>
                        <a:pt x="0" y="63"/>
                      </a:lnTo>
                      <a:lnTo>
                        <a:pt x="0" y="50"/>
                      </a:lnTo>
                      <a:lnTo>
                        <a:pt x="11" y="43"/>
                      </a:lnTo>
                      <a:lnTo>
                        <a:pt x="2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55" name="Freeform 11"/>
                <p:cNvSpPr>
                  <a:spLocks/>
                </p:cNvSpPr>
                <p:nvPr/>
              </p:nvSpPr>
              <p:spPr bwMode="auto">
                <a:xfrm rot="21180000">
                  <a:off x="179913" y="5448185"/>
                  <a:ext cx="372666" cy="37981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50" y="38"/>
                    </a:cxn>
                    <a:cxn ang="0">
                      <a:pos x="104" y="38"/>
                    </a:cxn>
                    <a:cxn ang="0">
                      <a:pos x="147" y="31"/>
                    </a:cxn>
                    <a:cxn ang="0">
                      <a:pos x="194" y="17"/>
                    </a:cxn>
                    <a:cxn ang="0">
                      <a:pos x="242" y="0"/>
                    </a:cxn>
                    <a:cxn ang="0">
                      <a:pos x="250" y="0"/>
                    </a:cxn>
                    <a:cxn ang="0">
                      <a:pos x="261" y="7"/>
                    </a:cxn>
                    <a:cxn ang="0">
                      <a:pos x="273" y="80"/>
                    </a:cxn>
                    <a:cxn ang="0">
                      <a:pos x="286" y="137"/>
                    </a:cxn>
                    <a:cxn ang="0">
                      <a:pos x="298" y="193"/>
                    </a:cxn>
                    <a:cxn ang="0">
                      <a:pos x="313" y="269"/>
                    </a:cxn>
                    <a:cxn ang="0">
                      <a:pos x="313" y="285"/>
                    </a:cxn>
                    <a:cxn ang="0">
                      <a:pos x="306" y="293"/>
                    </a:cxn>
                    <a:cxn ang="0">
                      <a:pos x="280" y="296"/>
                    </a:cxn>
                    <a:cxn ang="0">
                      <a:pos x="206" y="296"/>
                    </a:cxn>
                    <a:cxn ang="0">
                      <a:pos x="203" y="297"/>
                    </a:cxn>
                    <a:cxn ang="0">
                      <a:pos x="153" y="304"/>
                    </a:cxn>
                    <a:cxn ang="0">
                      <a:pos x="149" y="306"/>
                    </a:cxn>
                    <a:cxn ang="0">
                      <a:pos x="89" y="314"/>
                    </a:cxn>
                    <a:cxn ang="0">
                      <a:pos x="43" y="319"/>
                    </a:cxn>
                    <a:cxn ang="0">
                      <a:pos x="32" y="315"/>
                    </a:cxn>
                    <a:cxn ang="0">
                      <a:pos x="28" y="314"/>
                    </a:cxn>
                    <a:cxn ang="0">
                      <a:pos x="24" y="292"/>
                    </a:cxn>
                    <a:cxn ang="0">
                      <a:pos x="18" y="189"/>
                    </a:cxn>
                    <a:cxn ang="0">
                      <a:pos x="15" y="127"/>
                    </a:cxn>
                    <a:cxn ang="0">
                      <a:pos x="3" y="67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313" h="319">
                      <a:moveTo>
                        <a:pt x="0" y="40"/>
                      </a:moveTo>
                      <a:lnTo>
                        <a:pt x="50" y="38"/>
                      </a:lnTo>
                      <a:lnTo>
                        <a:pt x="104" y="38"/>
                      </a:lnTo>
                      <a:lnTo>
                        <a:pt x="147" y="31"/>
                      </a:lnTo>
                      <a:lnTo>
                        <a:pt x="194" y="17"/>
                      </a:lnTo>
                      <a:lnTo>
                        <a:pt x="242" y="0"/>
                      </a:lnTo>
                      <a:lnTo>
                        <a:pt x="250" y="0"/>
                      </a:lnTo>
                      <a:lnTo>
                        <a:pt x="261" y="7"/>
                      </a:lnTo>
                      <a:lnTo>
                        <a:pt x="273" y="80"/>
                      </a:lnTo>
                      <a:lnTo>
                        <a:pt x="286" y="137"/>
                      </a:lnTo>
                      <a:lnTo>
                        <a:pt x="298" y="193"/>
                      </a:lnTo>
                      <a:lnTo>
                        <a:pt x="313" y="269"/>
                      </a:lnTo>
                      <a:lnTo>
                        <a:pt x="313" y="285"/>
                      </a:lnTo>
                      <a:lnTo>
                        <a:pt x="306" y="293"/>
                      </a:lnTo>
                      <a:lnTo>
                        <a:pt x="280" y="296"/>
                      </a:lnTo>
                      <a:lnTo>
                        <a:pt x="206" y="296"/>
                      </a:lnTo>
                      <a:lnTo>
                        <a:pt x="203" y="297"/>
                      </a:lnTo>
                      <a:lnTo>
                        <a:pt x="153" y="304"/>
                      </a:lnTo>
                      <a:lnTo>
                        <a:pt x="149" y="306"/>
                      </a:lnTo>
                      <a:lnTo>
                        <a:pt x="89" y="314"/>
                      </a:lnTo>
                      <a:lnTo>
                        <a:pt x="43" y="319"/>
                      </a:lnTo>
                      <a:lnTo>
                        <a:pt x="32" y="315"/>
                      </a:lnTo>
                      <a:lnTo>
                        <a:pt x="28" y="314"/>
                      </a:lnTo>
                      <a:lnTo>
                        <a:pt x="24" y="292"/>
                      </a:lnTo>
                      <a:lnTo>
                        <a:pt x="18" y="189"/>
                      </a:lnTo>
                      <a:lnTo>
                        <a:pt x="15" y="127"/>
                      </a:lnTo>
                      <a:lnTo>
                        <a:pt x="3" y="67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87" name="Tekstboks 86"/>
            <p:cNvSpPr txBox="1">
              <a:spLocks noChangeAspect="1"/>
            </p:cNvSpPr>
            <p:nvPr/>
          </p:nvSpPr>
          <p:spPr>
            <a:xfrm rot="20700000">
              <a:off x="7814976" y="4259974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€</a:t>
              </a:r>
            </a:p>
          </p:txBody>
        </p:sp>
        <p:grpSp>
          <p:nvGrpSpPr>
            <p:cNvPr id="158" name="Gruppe 157"/>
            <p:cNvGrpSpPr/>
            <p:nvPr/>
          </p:nvGrpSpPr>
          <p:grpSpPr>
            <a:xfrm>
              <a:off x="8947278" y="4525498"/>
              <a:ext cx="233600" cy="797597"/>
              <a:chOff x="8835016" y="3857854"/>
              <a:chExt cx="233600" cy="797597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>
                <a:off x="8912168" y="4050019"/>
                <a:ext cx="117872" cy="346115"/>
              </a:xfrm>
              <a:custGeom>
                <a:avLst/>
                <a:gdLst/>
                <a:ahLst/>
                <a:cxnLst>
                  <a:cxn ang="0">
                    <a:pos x="17" y="24"/>
                  </a:cxn>
                  <a:cxn ang="0">
                    <a:pos x="26" y="9"/>
                  </a:cxn>
                  <a:cxn ang="0">
                    <a:pos x="41" y="0"/>
                  </a:cxn>
                  <a:cxn ang="0">
                    <a:pos x="56" y="0"/>
                  </a:cxn>
                  <a:cxn ang="0">
                    <a:pos x="85" y="6"/>
                  </a:cxn>
                  <a:cxn ang="0">
                    <a:pos x="92" y="31"/>
                  </a:cxn>
                  <a:cxn ang="0">
                    <a:pos x="102" y="83"/>
                  </a:cxn>
                  <a:cxn ang="0">
                    <a:pos x="107" y="127"/>
                  </a:cxn>
                  <a:cxn ang="0">
                    <a:pos x="110" y="169"/>
                  </a:cxn>
                  <a:cxn ang="0">
                    <a:pos x="110" y="232"/>
                  </a:cxn>
                  <a:cxn ang="0">
                    <a:pos x="102" y="288"/>
                  </a:cxn>
                  <a:cxn ang="0">
                    <a:pos x="90" y="320"/>
                  </a:cxn>
                  <a:cxn ang="0">
                    <a:pos x="71" y="323"/>
                  </a:cxn>
                  <a:cxn ang="0">
                    <a:pos x="26" y="323"/>
                  </a:cxn>
                  <a:cxn ang="0">
                    <a:pos x="7" y="305"/>
                  </a:cxn>
                  <a:cxn ang="0">
                    <a:pos x="0" y="266"/>
                  </a:cxn>
                  <a:cxn ang="0">
                    <a:pos x="2" y="214"/>
                  </a:cxn>
                  <a:cxn ang="0">
                    <a:pos x="7" y="172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5" y="41"/>
                  </a:cxn>
                  <a:cxn ang="0">
                    <a:pos x="17" y="24"/>
                  </a:cxn>
                </a:cxnLst>
                <a:rect l="0" t="0" r="r" b="b"/>
                <a:pathLst>
                  <a:path w="110" h="323">
                    <a:moveTo>
                      <a:pt x="17" y="24"/>
                    </a:moveTo>
                    <a:lnTo>
                      <a:pt x="26" y="9"/>
                    </a:lnTo>
                    <a:lnTo>
                      <a:pt x="41" y="0"/>
                    </a:lnTo>
                    <a:lnTo>
                      <a:pt x="56" y="0"/>
                    </a:lnTo>
                    <a:lnTo>
                      <a:pt x="85" y="6"/>
                    </a:lnTo>
                    <a:lnTo>
                      <a:pt x="92" y="31"/>
                    </a:lnTo>
                    <a:lnTo>
                      <a:pt x="102" y="83"/>
                    </a:lnTo>
                    <a:lnTo>
                      <a:pt x="107" y="127"/>
                    </a:lnTo>
                    <a:lnTo>
                      <a:pt x="110" y="169"/>
                    </a:lnTo>
                    <a:lnTo>
                      <a:pt x="110" y="232"/>
                    </a:lnTo>
                    <a:lnTo>
                      <a:pt x="102" y="288"/>
                    </a:lnTo>
                    <a:lnTo>
                      <a:pt x="90" y="320"/>
                    </a:lnTo>
                    <a:lnTo>
                      <a:pt x="71" y="323"/>
                    </a:lnTo>
                    <a:lnTo>
                      <a:pt x="26" y="323"/>
                    </a:lnTo>
                    <a:lnTo>
                      <a:pt x="7" y="305"/>
                    </a:lnTo>
                    <a:lnTo>
                      <a:pt x="0" y="266"/>
                    </a:lnTo>
                    <a:lnTo>
                      <a:pt x="2" y="214"/>
                    </a:lnTo>
                    <a:lnTo>
                      <a:pt x="7" y="172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5" y="41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" name="Freeform 21"/>
              <p:cNvSpPr>
                <a:spLocks/>
              </p:cNvSpPr>
              <p:nvPr/>
            </p:nvSpPr>
            <p:spPr bwMode="auto">
              <a:xfrm>
                <a:off x="8904667" y="4338269"/>
                <a:ext cx="125373" cy="31718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90" y="12"/>
                  </a:cxn>
                  <a:cxn ang="0">
                    <a:pos x="96" y="29"/>
                  </a:cxn>
                  <a:cxn ang="0">
                    <a:pos x="98" y="69"/>
                  </a:cxn>
                  <a:cxn ang="0">
                    <a:pos x="102" y="110"/>
                  </a:cxn>
                  <a:cxn ang="0">
                    <a:pos x="106" y="156"/>
                  </a:cxn>
                  <a:cxn ang="0">
                    <a:pos x="109" y="202"/>
                  </a:cxn>
                  <a:cxn ang="0">
                    <a:pos x="111" y="233"/>
                  </a:cxn>
                  <a:cxn ang="0">
                    <a:pos x="116" y="250"/>
                  </a:cxn>
                  <a:cxn ang="0">
                    <a:pos x="117" y="259"/>
                  </a:cxn>
                  <a:cxn ang="0">
                    <a:pos x="109" y="265"/>
                  </a:cxn>
                  <a:cxn ang="0">
                    <a:pos x="93" y="268"/>
                  </a:cxn>
                  <a:cxn ang="0">
                    <a:pos x="67" y="273"/>
                  </a:cxn>
                  <a:cxn ang="0">
                    <a:pos x="41" y="287"/>
                  </a:cxn>
                  <a:cxn ang="0">
                    <a:pos x="21" y="296"/>
                  </a:cxn>
                  <a:cxn ang="0">
                    <a:pos x="9" y="290"/>
                  </a:cxn>
                  <a:cxn ang="0">
                    <a:pos x="0" y="275"/>
                  </a:cxn>
                  <a:cxn ang="0">
                    <a:pos x="11" y="268"/>
                  </a:cxn>
                  <a:cxn ang="0">
                    <a:pos x="42" y="262"/>
                  </a:cxn>
                  <a:cxn ang="0">
                    <a:pos x="78" y="259"/>
                  </a:cxn>
                  <a:cxn ang="0">
                    <a:pos x="94" y="259"/>
                  </a:cxn>
                  <a:cxn ang="0">
                    <a:pos x="99" y="248"/>
                  </a:cxn>
                  <a:cxn ang="0">
                    <a:pos x="98" y="219"/>
                  </a:cxn>
                  <a:cxn ang="0">
                    <a:pos x="93" y="174"/>
                  </a:cxn>
                  <a:cxn ang="0">
                    <a:pos x="86" y="127"/>
                  </a:cxn>
                  <a:cxn ang="0">
                    <a:pos x="81" y="79"/>
                  </a:cxn>
                  <a:cxn ang="0">
                    <a:pos x="64" y="43"/>
                  </a:cxn>
                  <a:cxn ang="0">
                    <a:pos x="55" y="15"/>
                  </a:cxn>
                  <a:cxn ang="0">
                    <a:pos x="60" y="6"/>
                  </a:cxn>
                  <a:cxn ang="0">
                    <a:pos x="72" y="0"/>
                  </a:cxn>
                </a:cxnLst>
                <a:rect l="0" t="0" r="r" b="b"/>
                <a:pathLst>
                  <a:path w="117" h="296">
                    <a:moveTo>
                      <a:pt x="72" y="0"/>
                    </a:moveTo>
                    <a:lnTo>
                      <a:pt x="90" y="12"/>
                    </a:lnTo>
                    <a:lnTo>
                      <a:pt x="96" y="29"/>
                    </a:lnTo>
                    <a:lnTo>
                      <a:pt x="98" y="69"/>
                    </a:lnTo>
                    <a:lnTo>
                      <a:pt x="102" y="110"/>
                    </a:lnTo>
                    <a:lnTo>
                      <a:pt x="106" y="156"/>
                    </a:lnTo>
                    <a:lnTo>
                      <a:pt x="109" y="202"/>
                    </a:lnTo>
                    <a:lnTo>
                      <a:pt x="111" y="233"/>
                    </a:lnTo>
                    <a:lnTo>
                      <a:pt x="116" y="250"/>
                    </a:lnTo>
                    <a:lnTo>
                      <a:pt x="117" y="259"/>
                    </a:lnTo>
                    <a:lnTo>
                      <a:pt x="109" y="265"/>
                    </a:lnTo>
                    <a:lnTo>
                      <a:pt x="93" y="268"/>
                    </a:lnTo>
                    <a:lnTo>
                      <a:pt x="67" y="273"/>
                    </a:lnTo>
                    <a:lnTo>
                      <a:pt x="41" y="287"/>
                    </a:lnTo>
                    <a:lnTo>
                      <a:pt x="21" y="296"/>
                    </a:lnTo>
                    <a:lnTo>
                      <a:pt x="9" y="290"/>
                    </a:lnTo>
                    <a:lnTo>
                      <a:pt x="0" y="275"/>
                    </a:lnTo>
                    <a:lnTo>
                      <a:pt x="11" y="268"/>
                    </a:lnTo>
                    <a:lnTo>
                      <a:pt x="42" y="262"/>
                    </a:lnTo>
                    <a:lnTo>
                      <a:pt x="78" y="259"/>
                    </a:lnTo>
                    <a:lnTo>
                      <a:pt x="94" y="259"/>
                    </a:lnTo>
                    <a:lnTo>
                      <a:pt x="99" y="248"/>
                    </a:lnTo>
                    <a:lnTo>
                      <a:pt x="98" y="219"/>
                    </a:lnTo>
                    <a:lnTo>
                      <a:pt x="93" y="174"/>
                    </a:lnTo>
                    <a:lnTo>
                      <a:pt x="86" y="127"/>
                    </a:lnTo>
                    <a:lnTo>
                      <a:pt x="81" y="79"/>
                    </a:lnTo>
                    <a:lnTo>
                      <a:pt x="64" y="43"/>
                    </a:lnTo>
                    <a:lnTo>
                      <a:pt x="55" y="15"/>
                    </a:lnTo>
                    <a:lnTo>
                      <a:pt x="60" y="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" name="Freeform 22"/>
              <p:cNvSpPr>
                <a:spLocks/>
              </p:cNvSpPr>
              <p:nvPr/>
            </p:nvSpPr>
            <p:spPr bwMode="auto">
              <a:xfrm>
                <a:off x="8835016" y="4344698"/>
                <a:ext cx="127516" cy="280749"/>
              </a:xfrm>
              <a:custGeom>
                <a:avLst/>
                <a:gdLst/>
                <a:ahLst/>
                <a:cxnLst>
                  <a:cxn ang="0">
                    <a:pos x="75" y="56"/>
                  </a:cxn>
                  <a:cxn ang="0">
                    <a:pos x="81" y="23"/>
                  </a:cxn>
                  <a:cxn ang="0">
                    <a:pos x="99" y="0"/>
                  </a:cxn>
                  <a:cxn ang="0">
                    <a:pos x="110" y="6"/>
                  </a:cxn>
                  <a:cxn ang="0">
                    <a:pos x="119" y="20"/>
                  </a:cxn>
                  <a:cxn ang="0">
                    <a:pos x="114" y="35"/>
                  </a:cxn>
                  <a:cxn ang="0">
                    <a:pos x="106" y="45"/>
                  </a:cxn>
                  <a:cxn ang="0">
                    <a:pos x="96" y="72"/>
                  </a:cxn>
                  <a:cxn ang="0">
                    <a:pos x="93" y="99"/>
                  </a:cxn>
                  <a:cxn ang="0">
                    <a:pos x="93" y="135"/>
                  </a:cxn>
                  <a:cxn ang="0">
                    <a:pos x="91" y="165"/>
                  </a:cxn>
                  <a:cxn ang="0">
                    <a:pos x="93" y="205"/>
                  </a:cxn>
                  <a:cxn ang="0">
                    <a:pos x="96" y="228"/>
                  </a:cxn>
                  <a:cxn ang="0">
                    <a:pos x="98" y="237"/>
                  </a:cxn>
                  <a:cxn ang="0">
                    <a:pos x="94" y="242"/>
                  </a:cxn>
                  <a:cxn ang="0">
                    <a:pos x="80" y="244"/>
                  </a:cxn>
                  <a:cxn ang="0">
                    <a:pos x="53" y="248"/>
                  </a:cxn>
                  <a:cxn ang="0">
                    <a:pos x="30" y="259"/>
                  </a:cxn>
                  <a:cxn ang="0">
                    <a:pos x="18" y="262"/>
                  </a:cxn>
                  <a:cxn ang="0">
                    <a:pos x="0" y="250"/>
                  </a:cxn>
                  <a:cxn ang="0">
                    <a:pos x="0" y="245"/>
                  </a:cxn>
                  <a:cxn ang="0">
                    <a:pos x="18" y="242"/>
                  </a:cxn>
                  <a:cxn ang="0">
                    <a:pos x="62" y="237"/>
                  </a:cxn>
                  <a:cxn ang="0">
                    <a:pos x="81" y="237"/>
                  </a:cxn>
                  <a:cxn ang="0">
                    <a:pos x="85" y="228"/>
                  </a:cxn>
                  <a:cxn ang="0">
                    <a:pos x="83" y="205"/>
                  </a:cxn>
                  <a:cxn ang="0">
                    <a:pos x="81" y="162"/>
                  </a:cxn>
                  <a:cxn ang="0">
                    <a:pos x="80" y="123"/>
                  </a:cxn>
                  <a:cxn ang="0">
                    <a:pos x="78" y="81"/>
                  </a:cxn>
                  <a:cxn ang="0">
                    <a:pos x="75" y="56"/>
                  </a:cxn>
                </a:cxnLst>
                <a:rect l="0" t="0" r="r" b="b"/>
                <a:pathLst>
                  <a:path w="119" h="262">
                    <a:moveTo>
                      <a:pt x="75" y="56"/>
                    </a:moveTo>
                    <a:lnTo>
                      <a:pt x="81" y="23"/>
                    </a:lnTo>
                    <a:lnTo>
                      <a:pt x="99" y="0"/>
                    </a:lnTo>
                    <a:lnTo>
                      <a:pt x="110" y="6"/>
                    </a:lnTo>
                    <a:lnTo>
                      <a:pt x="119" y="20"/>
                    </a:lnTo>
                    <a:lnTo>
                      <a:pt x="114" y="35"/>
                    </a:lnTo>
                    <a:lnTo>
                      <a:pt x="106" y="45"/>
                    </a:lnTo>
                    <a:lnTo>
                      <a:pt x="96" y="72"/>
                    </a:lnTo>
                    <a:lnTo>
                      <a:pt x="93" y="99"/>
                    </a:lnTo>
                    <a:lnTo>
                      <a:pt x="93" y="135"/>
                    </a:lnTo>
                    <a:lnTo>
                      <a:pt x="91" y="165"/>
                    </a:lnTo>
                    <a:lnTo>
                      <a:pt x="93" y="205"/>
                    </a:lnTo>
                    <a:lnTo>
                      <a:pt x="96" y="228"/>
                    </a:lnTo>
                    <a:lnTo>
                      <a:pt x="98" y="237"/>
                    </a:lnTo>
                    <a:lnTo>
                      <a:pt x="94" y="242"/>
                    </a:lnTo>
                    <a:lnTo>
                      <a:pt x="80" y="244"/>
                    </a:lnTo>
                    <a:lnTo>
                      <a:pt x="53" y="248"/>
                    </a:lnTo>
                    <a:lnTo>
                      <a:pt x="30" y="259"/>
                    </a:lnTo>
                    <a:lnTo>
                      <a:pt x="18" y="262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18" y="242"/>
                    </a:lnTo>
                    <a:lnTo>
                      <a:pt x="62" y="237"/>
                    </a:lnTo>
                    <a:lnTo>
                      <a:pt x="81" y="237"/>
                    </a:lnTo>
                    <a:lnTo>
                      <a:pt x="85" y="228"/>
                    </a:lnTo>
                    <a:lnTo>
                      <a:pt x="83" y="205"/>
                    </a:lnTo>
                    <a:lnTo>
                      <a:pt x="81" y="162"/>
                    </a:lnTo>
                    <a:lnTo>
                      <a:pt x="80" y="123"/>
                    </a:lnTo>
                    <a:lnTo>
                      <a:pt x="78" y="81"/>
                    </a:lnTo>
                    <a:lnTo>
                      <a:pt x="75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" name="Freeform 23"/>
              <p:cNvSpPr>
                <a:spLocks/>
              </p:cNvSpPr>
              <p:nvPr/>
            </p:nvSpPr>
            <p:spPr bwMode="auto">
              <a:xfrm>
                <a:off x="8865019" y="4062878"/>
                <a:ext cx="87868" cy="310753"/>
              </a:xfrm>
              <a:custGeom>
                <a:avLst/>
                <a:gdLst/>
                <a:ahLst/>
                <a:cxnLst>
                  <a:cxn ang="0">
                    <a:pos x="34" y="27"/>
                  </a:cxn>
                  <a:cxn ang="0">
                    <a:pos x="46" y="1"/>
                  </a:cxn>
                  <a:cxn ang="0">
                    <a:pos x="69" y="0"/>
                  </a:cxn>
                  <a:cxn ang="0">
                    <a:pos x="82" y="17"/>
                  </a:cxn>
                  <a:cxn ang="0">
                    <a:pos x="79" y="35"/>
                  </a:cxn>
                  <a:cxn ang="0">
                    <a:pos x="65" y="42"/>
                  </a:cxn>
                  <a:cxn ang="0">
                    <a:pos x="50" y="53"/>
                  </a:cxn>
                  <a:cxn ang="0">
                    <a:pos x="38" y="70"/>
                  </a:cxn>
                  <a:cxn ang="0">
                    <a:pos x="31" y="88"/>
                  </a:cxn>
                  <a:cxn ang="0">
                    <a:pos x="22" y="121"/>
                  </a:cxn>
                  <a:cxn ang="0">
                    <a:pos x="12" y="163"/>
                  </a:cxn>
                  <a:cxn ang="0">
                    <a:pos x="12" y="206"/>
                  </a:cxn>
                  <a:cxn ang="0">
                    <a:pos x="22" y="234"/>
                  </a:cxn>
                  <a:cxn ang="0">
                    <a:pos x="27" y="256"/>
                  </a:cxn>
                  <a:cxn ang="0">
                    <a:pos x="35" y="269"/>
                  </a:cxn>
                  <a:cxn ang="0">
                    <a:pos x="35" y="284"/>
                  </a:cxn>
                  <a:cxn ang="0">
                    <a:pos x="24" y="290"/>
                  </a:cxn>
                  <a:cxn ang="0">
                    <a:pos x="14" y="279"/>
                  </a:cxn>
                  <a:cxn ang="0">
                    <a:pos x="3" y="264"/>
                  </a:cxn>
                  <a:cxn ang="0">
                    <a:pos x="5" y="249"/>
                  </a:cxn>
                  <a:cxn ang="0">
                    <a:pos x="2" y="204"/>
                  </a:cxn>
                  <a:cxn ang="0">
                    <a:pos x="0" y="172"/>
                  </a:cxn>
                  <a:cxn ang="0">
                    <a:pos x="0" y="139"/>
                  </a:cxn>
                  <a:cxn ang="0">
                    <a:pos x="7" y="91"/>
                  </a:cxn>
                  <a:cxn ang="0">
                    <a:pos x="21" y="56"/>
                  </a:cxn>
                  <a:cxn ang="0">
                    <a:pos x="34" y="27"/>
                  </a:cxn>
                </a:cxnLst>
                <a:rect l="0" t="0" r="r" b="b"/>
                <a:pathLst>
                  <a:path w="82" h="290">
                    <a:moveTo>
                      <a:pt x="34" y="27"/>
                    </a:moveTo>
                    <a:lnTo>
                      <a:pt x="46" y="1"/>
                    </a:lnTo>
                    <a:lnTo>
                      <a:pt x="69" y="0"/>
                    </a:lnTo>
                    <a:lnTo>
                      <a:pt x="82" y="17"/>
                    </a:lnTo>
                    <a:lnTo>
                      <a:pt x="79" y="35"/>
                    </a:lnTo>
                    <a:lnTo>
                      <a:pt x="65" y="42"/>
                    </a:lnTo>
                    <a:lnTo>
                      <a:pt x="50" y="53"/>
                    </a:lnTo>
                    <a:lnTo>
                      <a:pt x="38" y="70"/>
                    </a:lnTo>
                    <a:lnTo>
                      <a:pt x="31" y="88"/>
                    </a:lnTo>
                    <a:lnTo>
                      <a:pt x="22" y="121"/>
                    </a:lnTo>
                    <a:lnTo>
                      <a:pt x="12" y="163"/>
                    </a:lnTo>
                    <a:lnTo>
                      <a:pt x="12" y="206"/>
                    </a:lnTo>
                    <a:lnTo>
                      <a:pt x="22" y="234"/>
                    </a:lnTo>
                    <a:lnTo>
                      <a:pt x="27" y="256"/>
                    </a:lnTo>
                    <a:lnTo>
                      <a:pt x="35" y="269"/>
                    </a:lnTo>
                    <a:lnTo>
                      <a:pt x="35" y="284"/>
                    </a:lnTo>
                    <a:lnTo>
                      <a:pt x="24" y="290"/>
                    </a:lnTo>
                    <a:lnTo>
                      <a:pt x="14" y="279"/>
                    </a:lnTo>
                    <a:lnTo>
                      <a:pt x="3" y="264"/>
                    </a:lnTo>
                    <a:lnTo>
                      <a:pt x="5" y="249"/>
                    </a:lnTo>
                    <a:lnTo>
                      <a:pt x="2" y="204"/>
                    </a:lnTo>
                    <a:lnTo>
                      <a:pt x="0" y="172"/>
                    </a:lnTo>
                    <a:lnTo>
                      <a:pt x="0" y="139"/>
                    </a:lnTo>
                    <a:lnTo>
                      <a:pt x="7" y="91"/>
                    </a:lnTo>
                    <a:lnTo>
                      <a:pt x="21" y="56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" name="Freeform 24"/>
              <p:cNvSpPr>
                <a:spLocks noChangeAspect="1"/>
              </p:cNvSpPr>
              <p:nvPr/>
            </p:nvSpPr>
            <p:spPr bwMode="auto">
              <a:xfrm rot="1680000">
                <a:off x="8882993" y="3857854"/>
                <a:ext cx="158591" cy="173593"/>
              </a:xfrm>
              <a:custGeom>
                <a:avLst/>
                <a:gdLst/>
                <a:ahLst/>
                <a:cxnLst>
                  <a:cxn ang="0">
                    <a:pos x="37" y="78"/>
                  </a:cxn>
                  <a:cxn ang="0">
                    <a:pos x="34" y="56"/>
                  </a:cxn>
                  <a:cxn ang="0">
                    <a:pos x="34" y="33"/>
                  </a:cxn>
                  <a:cxn ang="0">
                    <a:pos x="40" y="15"/>
                  </a:cxn>
                  <a:cxn ang="0">
                    <a:pos x="51" y="6"/>
                  </a:cxn>
                  <a:cxn ang="0">
                    <a:pos x="74" y="0"/>
                  </a:cxn>
                  <a:cxn ang="0">
                    <a:pos x="92" y="0"/>
                  </a:cxn>
                  <a:cxn ang="0">
                    <a:pos x="110" y="9"/>
                  </a:cxn>
                  <a:cxn ang="0">
                    <a:pos x="124" y="27"/>
                  </a:cxn>
                  <a:cxn ang="0">
                    <a:pos x="135" y="46"/>
                  </a:cxn>
                  <a:cxn ang="0">
                    <a:pos x="142" y="74"/>
                  </a:cxn>
                  <a:cxn ang="0">
                    <a:pos x="148" y="102"/>
                  </a:cxn>
                  <a:cxn ang="0">
                    <a:pos x="148" y="121"/>
                  </a:cxn>
                  <a:cxn ang="0">
                    <a:pos x="142" y="143"/>
                  </a:cxn>
                  <a:cxn ang="0">
                    <a:pos x="127" y="156"/>
                  </a:cxn>
                  <a:cxn ang="0">
                    <a:pos x="108" y="162"/>
                  </a:cxn>
                  <a:cxn ang="0">
                    <a:pos x="95" y="161"/>
                  </a:cxn>
                  <a:cxn ang="0">
                    <a:pos x="81" y="151"/>
                  </a:cxn>
                  <a:cxn ang="0">
                    <a:pos x="66" y="133"/>
                  </a:cxn>
                  <a:cxn ang="0">
                    <a:pos x="55" y="115"/>
                  </a:cxn>
                  <a:cxn ang="0">
                    <a:pos x="18" y="126"/>
                  </a:cxn>
                  <a:cxn ang="0">
                    <a:pos x="6" y="129"/>
                  </a:cxn>
                  <a:cxn ang="0">
                    <a:pos x="0" y="126"/>
                  </a:cxn>
                  <a:cxn ang="0">
                    <a:pos x="0" y="120"/>
                  </a:cxn>
                  <a:cxn ang="0">
                    <a:pos x="44" y="102"/>
                  </a:cxn>
                  <a:cxn ang="0">
                    <a:pos x="37" y="78"/>
                  </a:cxn>
                </a:cxnLst>
                <a:rect l="0" t="0" r="r" b="b"/>
                <a:pathLst>
                  <a:path w="148" h="162">
                    <a:moveTo>
                      <a:pt x="37" y="78"/>
                    </a:moveTo>
                    <a:lnTo>
                      <a:pt x="34" y="56"/>
                    </a:lnTo>
                    <a:lnTo>
                      <a:pt x="34" y="33"/>
                    </a:lnTo>
                    <a:lnTo>
                      <a:pt x="40" y="15"/>
                    </a:lnTo>
                    <a:lnTo>
                      <a:pt x="51" y="6"/>
                    </a:lnTo>
                    <a:lnTo>
                      <a:pt x="74" y="0"/>
                    </a:lnTo>
                    <a:lnTo>
                      <a:pt x="92" y="0"/>
                    </a:lnTo>
                    <a:lnTo>
                      <a:pt x="110" y="9"/>
                    </a:lnTo>
                    <a:lnTo>
                      <a:pt x="124" y="27"/>
                    </a:lnTo>
                    <a:lnTo>
                      <a:pt x="135" y="46"/>
                    </a:lnTo>
                    <a:lnTo>
                      <a:pt x="142" y="74"/>
                    </a:lnTo>
                    <a:lnTo>
                      <a:pt x="148" y="102"/>
                    </a:lnTo>
                    <a:lnTo>
                      <a:pt x="148" y="121"/>
                    </a:lnTo>
                    <a:lnTo>
                      <a:pt x="142" y="143"/>
                    </a:lnTo>
                    <a:lnTo>
                      <a:pt x="127" y="156"/>
                    </a:lnTo>
                    <a:lnTo>
                      <a:pt x="108" y="162"/>
                    </a:lnTo>
                    <a:lnTo>
                      <a:pt x="95" y="161"/>
                    </a:lnTo>
                    <a:lnTo>
                      <a:pt x="81" y="151"/>
                    </a:lnTo>
                    <a:lnTo>
                      <a:pt x="66" y="133"/>
                    </a:lnTo>
                    <a:lnTo>
                      <a:pt x="55" y="115"/>
                    </a:lnTo>
                    <a:lnTo>
                      <a:pt x="18" y="126"/>
                    </a:lnTo>
                    <a:lnTo>
                      <a:pt x="6" y="129"/>
                    </a:lnTo>
                    <a:lnTo>
                      <a:pt x="0" y="126"/>
                    </a:lnTo>
                    <a:lnTo>
                      <a:pt x="0" y="120"/>
                    </a:lnTo>
                    <a:lnTo>
                      <a:pt x="44" y="102"/>
                    </a:lnTo>
                    <a:lnTo>
                      <a:pt x="3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" name="Freeform 37"/>
              <p:cNvSpPr>
                <a:spLocks/>
              </p:cNvSpPr>
              <p:nvPr/>
            </p:nvSpPr>
            <p:spPr bwMode="auto">
              <a:xfrm>
                <a:off x="8982891" y="4048947"/>
                <a:ext cx="85725" cy="26896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1"/>
                  </a:cxn>
                  <a:cxn ang="0">
                    <a:pos x="17" y="0"/>
                  </a:cxn>
                  <a:cxn ang="0">
                    <a:pos x="29" y="8"/>
                  </a:cxn>
                  <a:cxn ang="0">
                    <a:pos x="46" y="31"/>
                  </a:cxn>
                  <a:cxn ang="0">
                    <a:pos x="58" y="64"/>
                  </a:cxn>
                  <a:cxn ang="0">
                    <a:pos x="68" y="103"/>
                  </a:cxn>
                  <a:cxn ang="0">
                    <a:pos x="77" y="147"/>
                  </a:cxn>
                  <a:cxn ang="0">
                    <a:pos x="80" y="184"/>
                  </a:cxn>
                  <a:cxn ang="0">
                    <a:pos x="77" y="218"/>
                  </a:cxn>
                  <a:cxn ang="0">
                    <a:pos x="65" y="238"/>
                  </a:cxn>
                  <a:cxn ang="0">
                    <a:pos x="49" y="251"/>
                  </a:cxn>
                  <a:cxn ang="0">
                    <a:pos x="29" y="251"/>
                  </a:cxn>
                  <a:cxn ang="0">
                    <a:pos x="21" y="245"/>
                  </a:cxn>
                  <a:cxn ang="0">
                    <a:pos x="21" y="232"/>
                  </a:cxn>
                  <a:cxn ang="0">
                    <a:pos x="29" y="220"/>
                  </a:cxn>
                  <a:cxn ang="0">
                    <a:pos x="53" y="232"/>
                  </a:cxn>
                  <a:cxn ang="0">
                    <a:pos x="61" y="224"/>
                  </a:cxn>
                  <a:cxn ang="0">
                    <a:pos x="67" y="192"/>
                  </a:cxn>
                  <a:cxn ang="0">
                    <a:pos x="63" y="158"/>
                  </a:cxn>
                  <a:cxn ang="0">
                    <a:pos x="53" y="128"/>
                  </a:cxn>
                  <a:cxn ang="0">
                    <a:pos x="36" y="83"/>
                  </a:cxn>
                  <a:cxn ang="0">
                    <a:pos x="15" y="59"/>
                  </a:cxn>
                  <a:cxn ang="0">
                    <a:pos x="0" y="33"/>
                  </a:cxn>
                  <a:cxn ang="0">
                    <a:pos x="0" y="10"/>
                  </a:cxn>
                </a:cxnLst>
                <a:rect l="0" t="0" r="r" b="b"/>
                <a:pathLst>
                  <a:path w="80" h="251">
                    <a:moveTo>
                      <a:pt x="0" y="10"/>
                    </a:moveTo>
                    <a:lnTo>
                      <a:pt x="7" y="1"/>
                    </a:lnTo>
                    <a:lnTo>
                      <a:pt x="17" y="0"/>
                    </a:lnTo>
                    <a:lnTo>
                      <a:pt x="29" y="8"/>
                    </a:lnTo>
                    <a:lnTo>
                      <a:pt x="46" y="31"/>
                    </a:lnTo>
                    <a:lnTo>
                      <a:pt x="58" y="64"/>
                    </a:lnTo>
                    <a:lnTo>
                      <a:pt x="68" y="103"/>
                    </a:lnTo>
                    <a:lnTo>
                      <a:pt x="77" y="147"/>
                    </a:lnTo>
                    <a:lnTo>
                      <a:pt x="80" y="184"/>
                    </a:lnTo>
                    <a:lnTo>
                      <a:pt x="77" y="218"/>
                    </a:lnTo>
                    <a:lnTo>
                      <a:pt x="65" y="238"/>
                    </a:lnTo>
                    <a:lnTo>
                      <a:pt x="49" y="251"/>
                    </a:lnTo>
                    <a:lnTo>
                      <a:pt x="29" y="251"/>
                    </a:lnTo>
                    <a:lnTo>
                      <a:pt x="21" y="245"/>
                    </a:lnTo>
                    <a:lnTo>
                      <a:pt x="21" y="232"/>
                    </a:lnTo>
                    <a:lnTo>
                      <a:pt x="29" y="220"/>
                    </a:lnTo>
                    <a:lnTo>
                      <a:pt x="53" y="232"/>
                    </a:lnTo>
                    <a:lnTo>
                      <a:pt x="61" y="224"/>
                    </a:lnTo>
                    <a:lnTo>
                      <a:pt x="67" y="192"/>
                    </a:lnTo>
                    <a:lnTo>
                      <a:pt x="63" y="158"/>
                    </a:lnTo>
                    <a:lnTo>
                      <a:pt x="53" y="128"/>
                    </a:lnTo>
                    <a:lnTo>
                      <a:pt x="36" y="83"/>
                    </a:lnTo>
                    <a:lnTo>
                      <a:pt x="15" y="59"/>
                    </a:lnTo>
                    <a:lnTo>
                      <a:pt x="0" y="3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57" name="Gruppe 156"/>
            <p:cNvGrpSpPr/>
            <p:nvPr/>
          </p:nvGrpSpPr>
          <p:grpSpPr>
            <a:xfrm>
              <a:off x="9207552" y="4576217"/>
              <a:ext cx="255032" cy="761881"/>
              <a:chOff x="9128624" y="3908573"/>
              <a:chExt cx="255032" cy="761881"/>
            </a:xfrm>
          </p:grpSpPr>
          <p:sp>
            <p:nvSpPr>
              <p:cNvPr id="140" name="Freeform 15"/>
              <p:cNvSpPr>
                <a:spLocks/>
              </p:cNvSpPr>
              <p:nvPr/>
            </p:nvSpPr>
            <p:spPr bwMode="auto">
              <a:xfrm>
                <a:off x="9202561" y="4091810"/>
                <a:ext cx="117872" cy="330041"/>
              </a:xfrm>
              <a:custGeom>
                <a:avLst/>
                <a:gdLst/>
                <a:ahLst/>
                <a:cxnLst>
                  <a:cxn ang="0">
                    <a:pos x="38" y="25"/>
                  </a:cxn>
                  <a:cxn ang="0">
                    <a:pos x="51" y="6"/>
                  </a:cxn>
                  <a:cxn ang="0">
                    <a:pos x="64" y="0"/>
                  </a:cxn>
                  <a:cxn ang="0">
                    <a:pos x="76" y="3"/>
                  </a:cxn>
                  <a:cxn ang="0">
                    <a:pos x="90" y="20"/>
                  </a:cxn>
                  <a:cxn ang="0">
                    <a:pos x="102" y="47"/>
                  </a:cxn>
                  <a:cxn ang="0">
                    <a:pos x="110" y="82"/>
                  </a:cxn>
                  <a:cxn ang="0">
                    <a:pos x="110" y="132"/>
                  </a:cxn>
                  <a:cxn ang="0">
                    <a:pos x="103" y="189"/>
                  </a:cxn>
                  <a:cxn ang="0">
                    <a:pos x="99" y="248"/>
                  </a:cxn>
                  <a:cxn ang="0">
                    <a:pos x="90" y="276"/>
                  </a:cxn>
                  <a:cxn ang="0">
                    <a:pos x="82" y="291"/>
                  </a:cxn>
                  <a:cxn ang="0">
                    <a:pos x="71" y="302"/>
                  </a:cxn>
                  <a:cxn ang="0">
                    <a:pos x="56" y="308"/>
                  </a:cxn>
                  <a:cxn ang="0">
                    <a:pos x="29" y="308"/>
                  </a:cxn>
                  <a:cxn ang="0">
                    <a:pos x="14" y="302"/>
                  </a:cxn>
                  <a:cxn ang="0">
                    <a:pos x="1" y="276"/>
                  </a:cxn>
                  <a:cxn ang="0">
                    <a:pos x="0" y="240"/>
                  </a:cxn>
                  <a:cxn ang="0">
                    <a:pos x="0" y="195"/>
                  </a:cxn>
                  <a:cxn ang="0">
                    <a:pos x="6" y="135"/>
                  </a:cxn>
                  <a:cxn ang="0">
                    <a:pos x="13" y="87"/>
                  </a:cxn>
                  <a:cxn ang="0">
                    <a:pos x="26" y="45"/>
                  </a:cxn>
                  <a:cxn ang="0">
                    <a:pos x="38" y="25"/>
                  </a:cxn>
                </a:cxnLst>
                <a:rect l="0" t="0" r="r" b="b"/>
                <a:pathLst>
                  <a:path w="110" h="308">
                    <a:moveTo>
                      <a:pt x="38" y="25"/>
                    </a:moveTo>
                    <a:lnTo>
                      <a:pt x="51" y="6"/>
                    </a:lnTo>
                    <a:lnTo>
                      <a:pt x="64" y="0"/>
                    </a:lnTo>
                    <a:lnTo>
                      <a:pt x="76" y="3"/>
                    </a:lnTo>
                    <a:lnTo>
                      <a:pt x="90" y="20"/>
                    </a:lnTo>
                    <a:lnTo>
                      <a:pt x="102" y="47"/>
                    </a:lnTo>
                    <a:lnTo>
                      <a:pt x="110" y="82"/>
                    </a:lnTo>
                    <a:lnTo>
                      <a:pt x="110" y="132"/>
                    </a:lnTo>
                    <a:lnTo>
                      <a:pt x="103" y="189"/>
                    </a:lnTo>
                    <a:lnTo>
                      <a:pt x="99" y="248"/>
                    </a:lnTo>
                    <a:lnTo>
                      <a:pt x="90" y="276"/>
                    </a:lnTo>
                    <a:lnTo>
                      <a:pt x="82" y="291"/>
                    </a:lnTo>
                    <a:lnTo>
                      <a:pt x="71" y="302"/>
                    </a:lnTo>
                    <a:lnTo>
                      <a:pt x="56" y="308"/>
                    </a:lnTo>
                    <a:lnTo>
                      <a:pt x="29" y="308"/>
                    </a:lnTo>
                    <a:lnTo>
                      <a:pt x="14" y="302"/>
                    </a:lnTo>
                    <a:lnTo>
                      <a:pt x="1" y="276"/>
                    </a:lnTo>
                    <a:lnTo>
                      <a:pt x="0" y="240"/>
                    </a:lnTo>
                    <a:lnTo>
                      <a:pt x="0" y="195"/>
                    </a:lnTo>
                    <a:lnTo>
                      <a:pt x="6" y="135"/>
                    </a:lnTo>
                    <a:lnTo>
                      <a:pt x="13" y="87"/>
                    </a:lnTo>
                    <a:lnTo>
                      <a:pt x="26" y="45"/>
                    </a:lnTo>
                    <a:lnTo>
                      <a:pt x="3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" name="Freeform 16"/>
              <p:cNvSpPr>
                <a:spLocks/>
              </p:cNvSpPr>
              <p:nvPr/>
            </p:nvSpPr>
            <p:spPr bwMode="auto">
              <a:xfrm>
                <a:off x="9155413" y="4095025"/>
                <a:ext cx="108228" cy="289322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68" y="0"/>
                  </a:cxn>
                  <a:cxn ang="0">
                    <a:pos x="89" y="0"/>
                  </a:cxn>
                  <a:cxn ang="0">
                    <a:pos x="101" y="16"/>
                  </a:cxn>
                  <a:cxn ang="0">
                    <a:pos x="95" y="34"/>
                  </a:cxn>
                  <a:cxn ang="0">
                    <a:pos x="83" y="37"/>
                  </a:cxn>
                  <a:cxn ang="0">
                    <a:pos x="67" y="47"/>
                  </a:cxn>
                  <a:cxn ang="0">
                    <a:pos x="53" y="62"/>
                  </a:cxn>
                  <a:cxn ang="0">
                    <a:pos x="43" y="79"/>
                  </a:cxn>
                  <a:cxn ang="0">
                    <a:pos x="32" y="109"/>
                  </a:cxn>
                  <a:cxn ang="0">
                    <a:pos x="18" y="148"/>
                  </a:cxn>
                  <a:cxn ang="0">
                    <a:pos x="13" y="189"/>
                  </a:cxn>
                  <a:cxn ang="0">
                    <a:pos x="20" y="217"/>
                  </a:cxn>
                  <a:cxn ang="0">
                    <a:pos x="23" y="236"/>
                  </a:cxn>
                  <a:cxn ang="0">
                    <a:pos x="29" y="251"/>
                  </a:cxn>
                  <a:cxn ang="0">
                    <a:pos x="27" y="265"/>
                  </a:cxn>
                  <a:cxn ang="0">
                    <a:pos x="17" y="270"/>
                  </a:cxn>
                  <a:cxn ang="0">
                    <a:pos x="8" y="258"/>
                  </a:cxn>
                  <a:cxn ang="0">
                    <a:pos x="0" y="242"/>
                  </a:cxn>
                  <a:cxn ang="0">
                    <a:pos x="2" y="229"/>
                  </a:cxn>
                  <a:cxn ang="0">
                    <a:pos x="4" y="187"/>
                  </a:cxn>
                  <a:cxn ang="0">
                    <a:pos x="4" y="155"/>
                  </a:cxn>
                  <a:cxn ang="0">
                    <a:pos x="9" y="124"/>
                  </a:cxn>
                  <a:cxn ang="0">
                    <a:pos x="20" y="81"/>
                  </a:cxn>
                  <a:cxn ang="0">
                    <a:pos x="37" y="45"/>
                  </a:cxn>
                  <a:cxn ang="0">
                    <a:pos x="52" y="21"/>
                  </a:cxn>
                </a:cxnLst>
                <a:rect l="0" t="0" r="r" b="b"/>
                <a:pathLst>
                  <a:path w="101" h="270">
                    <a:moveTo>
                      <a:pt x="52" y="21"/>
                    </a:moveTo>
                    <a:lnTo>
                      <a:pt x="68" y="0"/>
                    </a:lnTo>
                    <a:lnTo>
                      <a:pt x="89" y="0"/>
                    </a:lnTo>
                    <a:lnTo>
                      <a:pt x="101" y="16"/>
                    </a:lnTo>
                    <a:lnTo>
                      <a:pt x="95" y="34"/>
                    </a:lnTo>
                    <a:lnTo>
                      <a:pt x="83" y="37"/>
                    </a:lnTo>
                    <a:lnTo>
                      <a:pt x="67" y="47"/>
                    </a:lnTo>
                    <a:lnTo>
                      <a:pt x="53" y="62"/>
                    </a:lnTo>
                    <a:lnTo>
                      <a:pt x="43" y="79"/>
                    </a:lnTo>
                    <a:lnTo>
                      <a:pt x="32" y="109"/>
                    </a:lnTo>
                    <a:lnTo>
                      <a:pt x="18" y="148"/>
                    </a:lnTo>
                    <a:lnTo>
                      <a:pt x="13" y="189"/>
                    </a:lnTo>
                    <a:lnTo>
                      <a:pt x="20" y="217"/>
                    </a:lnTo>
                    <a:lnTo>
                      <a:pt x="23" y="236"/>
                    </a:lnTo>
                    <a:lnTo>
                      <a:pt x="29" y="251"/>
                    </a:lnTo>
                    <a:lnTo>
                      <a:pt x="27" y="265"/>
                    </a:lnTo>
                    <a:lnTo>
                      <a:pt x="17" y="270"/>
                    </a:lnTo>
                    <a:lnTo>
                      <a:pt x="8" y="258"/>
                    </a:lnTo>
                    <a:lnTo>
                      <a:pt x="0" y="242"/>
                    </a:lnTo>
                    <a:lnTo>
                      <a:pt x="2" y="229"/>
                    </a:lnTo>
                    <a:lnTo>
                      <a:pt x="4" y="187"/>
                    </a:lnTo>
                    <a:lnTo>
                      <a:pt x="4" y="155"/>
                    </a:lnTo>
                    <a:lnTo>
                      <a:pt x="9" y="124"/>
                    </a:lnTo>
                    <a:lnTo>
                      <a:pt x="20" y="81"/>
                    </a:lnTo>
                    <a:lnTo>
                      <a:pt x="37" y="45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" name="Freeform 17"/>
              <p:cNvSpPr>
                <a:spLocks/>
              </p:cNvSpPr>
              <p:nvPr/>
            </p:nvSpPr>
            <p:spPr bwMode="auto">
              <a:xfrm>
                <a:off x="9128624" y="4347914"/>
                <a:ext cx="118944" cy="296823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11" y="13"/>
                  </a:cxn>
                  <a:cxn ang="0">
                    <a:pos x="111" y="36"/>
                  </a:cxn>
                  <a:cxn ang="0">
                    <a:pos x="102" y="58"/>
                  </a:cxn>
                  <a:cxn ang="0">
                    <a:pos x="93" y="99"/>
                  </a:cxn>
                  <a:cxn ang="0">
                    <a:pos x="85" y="140"/>
                  </a:cxn>
                  <a:cxn ang="0">
                    <a:pos x="85" y="172"/>
                  </a:cxn>
                  <a:cxn ang="0">
                    <a:pos x="87" y="214"/>
                  </a:cxn>
                  <a:cxn ang="0">
                    <a:pos x="93" y="239"/>
                  </a:cxn>
                  <a:cxn ang="0">
                    <a:pos x="102" y="250"/>
                  </a:cxn>
                  <a:cxn ang="0">
                    <a:pos x="102" y="265"/>
                  </a:cxn>
                  <a:cxn ang="0">
                    <a:pos x="87" y="268"/>
                  </a:cxn>
                  <a:cxn ang="0">
                    <a:pos x="67" y="274"/>
                  </a:cxn>
                  <a:cxn ang="0">
                    <a:pos x="41" y="277"/>
                  </a:cxn>
                  <a:cxn ang="0">
                    <a:pos x="10" y="277"/>
                  </a:cxn>
                  <a:cxn ang="0">
                    <a:pos x="0" y="268"/>
                  </a:cxn>
                  <a:cxn ang="0">
                    <a:pos x="6" y="258"/>
                  </a:cxn>
                  <a:cxn ang="0">
                    <a:pos x="34" y="259"/>
                  </a:cxn>
                  <a:cxn ang="0">
                    <a:pos x="52" y="259"/>
                  </a:cxn>
                  <a:cxn ang="0">
                    <a:pos x="75" y="255"/>
                  </a:cxn>
                  <a:cxn ang="0">
                    <a:pos x="82" y="248"/>
                  </a:cxn>
                  <a:cxn ang="0">
                    <a:pos x="78" y="229"/>
                  </a:cxn>
                  <a:cxn ang="0">
                    <a:pos x="70" y="191"/>
                  </a:cxn>
                  <a:cxn ang="0">
                    <a:pos x="70" y="152"/>
                  </a:cxn>
                  <a:cxn ang="0">
                    <a:pos x="73" y="104"/>
                  </a:cxn>
                  <a:cxn ang="0">
                    <a:pos x="75" y="56"/>
                  </a:cxn>
                  <a:cxn ang="0">
                    <a:pos x="84" y="19"/>
                  </a:cxn>
                  <a:cxn ang="0">
                    <a:pos x="90" y="6"/>
                  </a:cxn>
                  <a:cxn ang="0">
                    <a:pos x="93" y="0"/>
                  </a:cxn>
                </a:cxnLst>
                <a:rect l="0" t="0" r="r" b="b"/>
                <a:pathLst>
                  <a:path w="111" h="277">
                    <a:moveTo>
                      <a:pt x="93" y="0"/>
                    </a:moveTo>
                    <a:lnTo>
                      <a:pt x="111" y="13"/>
                    </a:lnTo>
                    <a:lnTo>
                      <a:pt x="111" y="36"/>
                    </a:lnTo>
                    <a:lnTo>
                      <a:pt x="102" y="58"/>
                    </a:lnTo>
                    <a:lnTo>
                      <a:pt x="93" y="99"/>
                    </a:lnTo>
                    <a:lnTo>
                      <a:pt x="85" y="140"/>
                    </a:lnTo>
                    <a:lnTo>
                      <a:pt x="85" y="172"/>
                    </a:lnTo>
                    <a:lnTo>
                      <a:pt x="87" y="214"/>
                    </a:lnTo>
                    <a:lnTo>
                      <a:pt x="93" y="239"/>
                    </a:lnTo>
                    <a:lnTo>
                      <a:pt x="102" y="250"/>
                    </a:lnTo>
                    <a:lnTo>
                      <a:pt x="102" y="265"/>
                    </a:lnTo>
                    <a:lnTo>
                      <a:pt x="87" y="268"/>
                    </a:lnTo>
                    <a:lnTo>
                      <a:pt x="67" y="274"/>
                    </a:lnTo>
                    <a:lnTo>
                      <a:pt x="41" y="277"/>
                    </a:lnTo>
                    <a:lnTo>
                      <a:pt x="10" y="277"/>
                    </a:lnTo>
                    <a:lnTo>
                      <a:pt x="0" y="268"/>
                    </a:lnTo>
                    <a:lnTo>
                      <a:pt x="6" y="258"/>
                    </a:lnTo>
                    <a:lnTo>
                      <a:pt x="34" y="259"/>
                    </a:lnTo>
                    <a:lnTo>
                      <a:pt x="52" y="259"/>
                    </a:lnTo>
                    <a:lnTo>
                      <a:pt x="75" y="255"/>
                    </a:lnTo>
                    <a:lnTo>
                      <a:pt x="82" y="248"/>
                    </a:lnTo>
                    <a:lnTo>
                      <a:pt x="78" y="229"/>
                    </a:lnTo>
                    <a:lnTo>
                      <a:pt x="70" y="191"/>
                    </a:lnTo>
                    <a:lnTo>
                      <a:pt x="70" y="152"/>
                    </a:lnTo>
                    <a:lnTo>
                      <a:pt x="73" y="104"/>
                    </a:lnTo>
                    <a:lnTo>
                      <a:pt x="75" y="56"/>
                    </a:lnTo>
                    <a:lnTo>
                      <a:pt x="84" y="19"/>
                    </a:lnTo>
                    <a:lnTo>
                      <a:pt x="90" y="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" name="Freeform 18"/>
              <p:cNvSpPr>
                <a:spLocks/>
              </p:cNvSpPr>
              <p:nvPr/>
            </p:nvSpPr>
            <p:spPr bwMode="auto">
              <a:xfrm>
                <a:off x="9225064" y="4354343"/>
                <a:ext cx="83582" cy="316111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34" y="0"/>
                  </a:cxn>
                  <a:cxn ang="0">
                    <a:pos x="24" y="12"/>
                  </a:cxn>
                  <a:cxn ang="0">
                    <a:pos x="22" y="33"/>
                  </a:cxn>
                  <a:cxn ang="0">
                    <a:pos x="29" y="51"/>
                  </a:cxn>
                  <a:cxn ang="0">
                    <a:pos x="37" y="71"/>
                  </a:cxn>
                  <a:cxn ang="0">
                    <a:pos x="45" y="102"/>
                  </a:cxn>
                  <a:cxn ang="0">
                    <a:pos x="46" y="133"/>
                  </a:cxn>
                  <a:cxn ang="0">
                    <a:pos x="46" y="165"/>
                  </a:cxn>
                  <a:cxn ang="0">
                    <a:pos x="48" y="232"/>
                  </a:cxn>
                  <a:cxn ang="0">
                    <a:pos x="51" y="250"/>
                  </a:cxn>
                  <a:cxn ang="0">
                    <a:pos x="26" y="260"/>
                  </a:cxn>
                  <a:cxn ang="0">
                    <a:pos x="7" y="278"/>
                  </a:cxn>
                  <a:cxn ang="0">
                    <a:pos x="0" y="286"/>
                  </a:cxn>
                  <a:cxn ang="0">
                    <a:pos x="4" y="292"/>
                  </a:cxn>
                  <a:cxn ang="0">
                    <a:pos x="29" y="295"/>
                  </a:cxn>
                  <a:cxn ang="0">
                    <a:pos x="34" y="278"/>
                  </a:cxn>
                  <a:cxn ang="0">
                    <a:pos x="56" y="261"/>
                  </a:cxn>
                  <a:cxn ang="0">
                    <a:pos x="73" y="252"/>
                  </a:cxn>
                  <a:cxn ang="0">
                    <a:pos x="78" y="244"/>
                  </a:cxn>
                  <a:cxn ang="0">
                    <a:pos x="69" y="238"/>
                  </a:cxn>
                  <a:cxn ang="0">
                    <a:pos x="63" y="224"/>
                  </a:cxn>
                  <a:cxn ang="0">
                    <a:pos x="63" y="193"/>
                  </a:cxn>
                  <a:cxn ang="0">
                    <a:pos x="60" y="138"/>
                  </a:cxn>
                  <a:cxn ang="0">
                    <a:pos x="58" y="93"/>
                  </a:cxn>
                  <a:cxn ang="0">
                    <a:pos x="58" y="56"/>
                  </a:cxn>
                  <a:cxn ang="0">
                    <a:pos x="58" y="21"/>
                  </a:cxn>
                  <a:cxn ang="0">
                    <a:pos x="52" y="5"/>
                  </a:cxn>
                </a:cxnLst>
                <a:rect l="0" t="0" r="r" b="b"/>
                <a:pathLst>
                  <a:path w="78" h="295">
                    <a:moveTo>
                      <a:pt x="52" y="5"/>
                    </a:moveTo>
                    <a:lnTo>
                      <a:pt x="34" y="0"/>
                    </a:lnTo>
                    <a:lnTo>
                      <a:pt x="24" y="12"/>
                    </a:lnTo>
                    <a:lnTo>
                      <a:pt x="22" y="33"/>
                    </a:lnTo>
                    <a:lnTo>
                      <a:pt x="29" y="51"/>
                    </a:lnTo>
                    <a:lnTo>
                      <a:pt x="37" y="71"/>
                    </a:lnTo>
                    <a:lnTo>
                      <a:pt x="45" y="102"/>
                    </a:lnTo>
                    <a:lnTo>
                      <a:pt x="46" y="133"/>
                    </a:lnTo>
                    <a:lnTo>
                      <a:pt x="46" y="165"/>
                    </a:lnTo>
                    <a:lnTo>
                      <a:pt x="48" y="232"/>
                    </a:lnTo>
                    <a:lnTo>
                      <a:pt x="51" y="250"/>
                    </a:lnTo>
                    <a:lnTo>
                      <a:pt x="26" y="260"/>
                    </a:lnTo>
                    <a:lnTo>
                      <a:pt x="7" y="278"/>
                    </a:lnTo>
                    <a:lnTo>
                      <a:pt x="0" y="286"/>
                    </a:lnTo>
                    <a:lnTo>
                      <a:pt x="4" y="292"/>
                    </a:lnTo>
                    <a:lnTo>
                      <a:pt x="29" y="295"/>
                    </a:lnTo>
                    <a:lnTo>
                      <a:pt x="34" y="278"/>
                    </a:lnTo>
                    <a:lnTo>
                      <a:pt x="56" y="261"/>
                    </a:lnTo>
                    <a:lnTo>
                      <a:pt x="73" y="252"/>
                    </a:lnTo>
                    <a:lnTo>
                      <a:pt x="78" y="244"/>
                    </a:lnTo>
                    <a:lnTo>
                      <a:pt x="69" y="238"/>
                    </a:lnTo>
                    <a:lnTo>
                      <a:pt x="63" y="224"/>
                    </a:lnTo>
                    <a:lnTo>
                      <a:pt x="63" y="193"/>
                    </a:lnTo>
                    <a:lnTo>
                      <a:pt x="60" y="138"/>
                    </a:lnTo>
                    <a:lnTo>
                      <a:pt x="58" y="93"/>
                    </a:lnTo>
                    <a:lnTo>
                      <a:pt x="58" y="56"/>
                    </a:lnTo>
                    <a:lnTo>
                      <a:pt x="58" y="21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" name="Freeform 19"/>
              <p:cNvSpPr>
                <a:spLocks/>
              </p:cNvSpPr>
              <p:nvPr/>
            </p:nvSpPr>
            <p:spPr bwMode="auto">
              <a:xfrm>
                <a:off x="9202561" y="3908573"/>
                <a:ext cx="157520" cy="178951"/>
              </a:xfrm>
              <a:custGeom>
                <a:avLst/>
                <a:gdLst/>
                <a:ahLst/>
                <a:cxnLst>
                  <a:cxn ang="0">
                    <a:pos x="136" y="94"/>
                  </a:cxn>
                  <a:cxn ang="0">
                    <a:pos x="141" y="75"/>
                  </a:cxn>
                  <a:cxn ang="0">
                    <a:pos x="147" y="48"/>
                  </a:cxn>
                  <a:cxn ang="0">
                    <a:pos x="134" y="22"/>
                  </a:cxn>
                  <a:cxn ang="0">
                    <a:pos x="111" y="0"/>
                  </a:cxn>
                  <a:cxn ang="0">
                    <a:pos x="91" y="1"/>
                  </a:cxn>
                  <a:cxn ang="0">
                    <a:pos x="75" y="14"/>
                  </a:cxn>
                  <a:cxn ang="0">
                    <a:pos x="55" y="38"/>
                  </a:cxn>
                  <a:cxn ang="0">
                    <a:pos x="43" y="65"/>
                  </a:cxn>
                  <a:cxn ang="0">
                    <a:pos x="30" y="75"/>
                  </a:cxn>
                  <a:cxn ang="0">
                    <a:pos x="8" y="81"/>
                  </a:cxn>
                  <a:cxn ang="0">
                    <a:pos x="0" y="92"/>
                  </a:cxn>
                  <a:cxn ang="0">
                    <a:pos x="4" y="97"/>
                  </a:cxn>
                  <a:cxn ang="0">
                    <a:pos x="24" y="91"/>
                  </a:cxn>
                  <a:cxn ang="0">
                    <a:pos x="36" y="91"/>
                  </a:cxn>
                  <a:cxn ang="0">
                    <a:pos x="34" y="116"/>
                  </a:cxn>
                  <a:cxn ang="0">
                    <a:pos x="38" y="142"/>
                  </a:cxn>
                  <a:cxn ang="0">
                    <a:pos x="47" y="156"/>
                  </a:cxn>
                  <a:cxn ang="0">
                    <a:pos x="58" y="167"/>
                  </a:cxn>
                  <a:cxn ang="0">
                    <a:pos x="86" y="159"/>
                  </a:cxn>
                  <a:cxn ang="0">
                    <a:pos x="114" y="142"/>
                  </a:cxn>
                  <a:cxn ang="0">
                    <a:pos x="128" y="120"/>
                  </a:cxn>
                  <a:cxn ang="0">
                    <a:pos x="136" y="94"/>
                  </a:cxn>
                </a:cxnLst>
                <a:rect l="0" t="0" r="r" b="b"/>
                <a:pathLst>
                  <a:path w="147" h="167">
                    <a:moveTo>
                      <a:pt x="136" y="94"/>
                    </a:moveTo>
                    <a:lnTo>
                      <a:pt x="141" y="75"/>
                    </a:lnTo>
                    <a:lnTo>
                      <a:pt x="147" y="48"/>
                    </a:lnTo>
                    <a:lnTo>
                      <a:pt x="134" y="22"/>
                    </a:lnTo>
                    <a:lnTo>
                      <a:pt x="111" y="0"/>
                    </a:lnTo>
                    <a:lnTo>
                      <a:pt x="91" y="1"/>
                    </a:lnTo>
                    <a:lnTo>
                      <a:pt x="75" y="14"/>
                    </a:lnTo>
                    <a:lnTo>
                      <a:pt x="55" y="38"/>
                    </a:lnTo>
                    <a:lnTo>
                      <a:pt x="43" y="65"/>
                    </a:lnTo>
                    <a:lnTo>
                      <a:pt x="30" y="75"/>
                    </a:lnTo>
                    <a:lnTo>
                      <a:pt x="8" y="81"/>
                    </a:lnTo>
                    <a:lnTo>
                      <a:pt x="0" y="92"/>
                    </a:lnTo>
                    <a:lnTo>
                      <a:pt x="4" y="97"/>
                    </a:lnTo>
                    <a:lnTo>
                      <a:pt x="24" y="91"/>
                    </a:lnTo>
                    <a:lnTo>
                      <a:pt x="36" y="91"/>
                    </a:lnTo>
                    <a:lnTo>
                      <a:pt x="34" y="116"/>
                    </a:lnTo>
                    <a:lnTo>
                      <a:pt x="38" y="142"/>
                    </a:lnTo>
                    <a:lnTo>
                      <a:pt x="47" y="156"/>
                    </a:lnTo>
                    <a:lnTo>
                      <a:pt x="58" y="167"/>
                    </a:lnTo>
                    <a:lnTo>
                      <a:pt x="86" y="159"/>
                    </a:lnTo>
                    <a:lnTo>
                      <a:pt x="114" y="142"/>
                    </a:lnTo>
                    <a:lnTo>
                      <a:pt x="128" y="120"/>
                    </a:lnTo>
                    <a:lnTo>
                      <a:pt x="136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" name="Freeform 38"/>
              <p:cNvSpPr>
                <a:spLocks/>
              </p:cNvSpPr>
              <p:nvPr/>
            </p:nvSpPr>
            <p:spPr bwMode="auto">
              <a:xfrm>
                <a:off x="9231494" y="4098239"/>
                <a:ext cx="152162" cy="24003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63" y="0"/>
                  </a:cxn>
                  <a:cxn ang="0">
                    <a:pos x="73" y="0"/>
                  </a:cxn>
                  <a:cxn ang="0">
                    <a:pos x="96" y="24"/>
                  </a:cxn>
                  <a:cxn ang="0">
                    <a:pos x="110" y="48"/>
                  </a:cxn>
                  <a:cxn ang="0">
                    <a:pos x="129" y="79"/>
                  </a:cxn>
                  <a:cxn ang="0">
                    <a:pos x="140" y="110"/>
                  </a:cxn>
                  <a:cxn ang="0">
                    <a:pos x="142" y="144"/>
                  </a:cxn>
                  <a:cxn ang="0">
                    <a:pos x="137" y="153"/>
                  </a:cxn>
                  <a:cxn ang="0">
                    <a:pos x="102" y="167"/>
                  </a:cxn>
                  <a:cxn ang="0">
                    <a:pos x="68" y="188"/>
                  </a:cxn>
                  <a:cxn ang="0">
                    <a:pos x="43" y="207"/>
                  </a:cxn>
                  <a:cxn ang="0">
                    <a:pos x="38" y="213"/>
                  </a:cxn>
                  <a:cxn ang="0">
                    <a:pos x="24" y="224"/>
                  </a:cxn>
                  <a:cxn ang="0">
                    <a:pos x="10" y="219"/>
                  </a:cxn>
                  <a:cxn ang="0">
                    <a:pos x="0" y="205"/>
                  </a:cxn>
                  <a:cxn ang="0">
                    <a:pos x="0" y="196"/>
                  </a:cxn>
                  <a:cxn ang="0">
                    <a:pos x="3" y="190"/>
                  </a:cxn>
                  <a:cxn ang="0">
                    <a:pos x="17" y="189"/>
                  </a:cxn>
                  <a:cxn ang="0">
                    <a:pos x="30" y="188"/>
                  </a:cxn>
                  <a:cxn ang="0">
                    <a:pos x="63" y="177"/>
                  </a:cxn>
                  <a:cxn ang="0">
                    <a:pos x="94" y="161"/>
                  </a:cxn>
                  <a:cxn ang="0">
                    <a:pos x="118" y="144"/>
                  </a:cxn>
                  <a:cxn ang="0">
                    <a:pos x="127" y="133"/>
                  </a:cxn>
                  <a:cxn ang="0">
                    <a:pos x="122" y="108"/>
                  </a:cxn>
                  <a:cxn ang="0">
                    <a:pos x="105" y="80"/>
                  </a:cxn>
                  <a:cxn ang="0">
                    <a:pos x="84" y="59"/>
                  </a:cxn>
                  <a:cxn ang="0">
                    <a:pos x="63" y="48"/>
                  </a:cxn>
                  <a:cxn ang="0">
                    <a:pos x="47" y="31"/>
                  </a:cxn>
                  <a:cxn ang="0">
                    <a:pos x="48" y="16"/>
                  </a:cxn>
                  <a:cxn ang="0">
                    <a:pos x="50" y="8"/>
                  </a:cxn>
                </a:cxnLst>
                <a:rect l="0" t="0" r="r" b="b"/>
                <a:pathLst>
                  <a:path w="142" h="224">
                    <a:moveTo>
                      <a:pt x="50" y="8"/>
                    </a:moveTo>
                    <a:lnTo>
                      <a:pt x="63" y="0"/>
                    </a:lnTo>
                    <a:lnTo>
                      <a:pt x="73" y="0"/>
                    </a:lnTo>
                    <a:lnTo>
                      <a:pt x="96" y="24"/>
                    </a:lnTo>
                    <a:lnTo>
                      <a:pt x="110" y="48"/>
                    </a:lnTo>
                    <a:lnTo>
                      <a:pt x="129" y="79"/>
                    </a:lnTo>
                    <a:lnTo>
                      <a:pt x="140" y="110"/>
                    </a:lnTo>
                    <a:lnTo>
                      <a:pt x="142" y="144"/>
                    </a:lnTo>
                    <a:lnTo>
                      <a:pt x="137" y="153"/>
                    </a:lnTo>
                    <a:lnTo>
                      <a:pt x="102" y="167"/>
                    </a:lnTo>
                    <a:lnTo>
                      <a:pt x="68" y="188"/>
                    </a:lnTo>
                    <a:lnTo>
                      <a:pt x="43" y="207"/>
                    </a:lnTo>
                    <a:lnTo>
                      <a:pt x="38" y="213"/>
                    </a:lnTo>
                    <a:lnTo>
                      <a:pt x="24" y="224"/>
                    </a:lnTo>
                    <a:lnTo>
                      <a:pt x="10" y="219"/>
                    </a:lnTo>
                    <a:lnTo>
                      <a:pt x="0" y="205"/>
                    </a:lnTo>
                    <a:lnTo>
                      <a:pt x="0" y="196"/>
                    </a:lnTo>
                    <a:lnTo>
                      <a:pt x="3" y="190"/>
                    </a:lnTo>
                    <a:lnTo>
                      <a:pt x="17" y="189"/>
                    </a:lnTo>
                    <a:lnTo>
                      <a:pt x="30" y="188"/>
                    </a:lnTo>
                    <a:lnTo>
                      <a:pt x="63" y="177"/>
                    </a:lnTo>
                    <a:lnTo>
                      <a:pt x="94" y="161"/>
                    </a:lnTo>
                    <a:lnTo>
                      <a:pt x="118" y="144"/>
                    </a:lnTo>
                    <a:lnTo>
                      <a:pt x="127" y="133"/>
                    </a:lnTo>
                    <a:lnTo>
                      <a:pt x="122" y="108"/>
                    </a:lnTo>
                    <a:lnTo>
                      <a:pt x="105" y="80"/>
                    </a:lnTo>
                    <a:lnTo>
                      <a:pt x="84" y="59"/>
                    </a:lnTo>
                    <a:lnTo>
                      <a:pt x="63" y="48"/>
                    </a:lnTo>
                    <a:lnTo>
                      <a:pt x="47" y="31"/>
                    </a:lnTo>
                    <a:lnTo>
                      <a:pt x="48" y="16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92" name="Gruppe 191"/>
            <p:cNvGrpSpPr/>
            <p:nvPr/>
          </p:nvGrpSpPr>
          <p:grpSpPr>
            <a:xfrm>
              <a:off x="9504619" y="4614199"/>
              <a:ext cx="275392" cy="715327"/>
              <a:chOff x="9504619" y="4614199"/>
              <a:chExt cx="275392" cy="715327"/>
            </a:xfrm>
          </p:grpSpPr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>
                <a:off x="9575342" y="4801245"/>
                <a:ext cx="116801" cy="285035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40" y="3"/>
                  </a:cxn>
                  <a:cxn ang="0">
                    <a:pos x="55" y="0"/>
                  </a:cxn>
                  <a:cxn ang="0">
                    <a:pos x="66" y="1"/>
                  </a:cxn>
                  <a:cxn ang="0">
                    <a:pos x="76" y="14"/>
                  </a:cxn>
                  <a:cxn ang="0">
                    <a:pos x="84" y="40"/>
                  </a:cxn>
                  <a:cxn ang="0">
                    <a:pos x="91" y="73"/>
                  </a:cxn>
                  <a:cxn ang="0">
                    <a:pos x="99" y="106"/>
                  </a:cxn>
                  <a:cxn ang="0">
                    <a:pos x="105" y="135"/>
                  </a:cxn>
                  <a:cxn ang="0">
                    <a:pos x="105" y="166"/>
                  </a:cxn>
                  <a:cxn ang="0">
                    <a:pos x="109" y="207"/>
                  </a:cxn>
                  <a:cxn ang="0">
                    <a:pos x="105" y="230"/>
                  </a:cxn>
                  <a:cxn ang="0">
                    <a:pos x="99" y="249"/>
                  </a:cxn>
                  <a:cxn ang="0">
                    <a:pos x="83" y="260"/>
                  </a:cxn>
                  <a:cxn ang="0">
                    <a:pos x="50" y="266"/>
                  </a:cxn>
                  <a:cxn ang="0">
                    <a:pos x="26" y="259"/>
                  </a:cxn>
                  <a:cxn ang="0">
                    <a:pos x="5" y="243"/>
                  </a:cxn>
                  <a:cxn ang="0">
                    <a:pos x="0" y="218"/>
                  </a:cxn>
                  <a:cxn ang="0">
                    <a:pos x="0" y="191"/>
                  </a:cxn>
                  <a:cxn ang="0">
                    <a:pos x="6" y="143"/>
                  </a:cxn>
                  <a:cxn ang="0">
                    <a:pos x="6" y="104"/>
                  </a:cxn>
                  <a:cxn ang="0">
                    <a:pos x="8" y="68"/>
                  </a:cxn>
                  <a:cxn ang="0">
                    <a:pos x="17" y="45"/>
                  </a:cxn>
                  <a:cxn ang="0">
                    <a:pos x="26" y="28"/>
                  </a:cxn>
                  <a:cxn ang="0">
                    <a:pos x="28" y="12"/>
                  </a:cxn>
                </a:cxnLst>
                <a:rect l="0" t="0" r="r" b="b"/>
                <a:pathLst>
                  <a:path w="109" h="266">
                    <a:moveTo>
                      <a:pt x="28" y="12"/>
                    </a:moveTo>
                    <a:lnTo>
                      <a:pt x="40" y="3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6" y="14"/>
                    </a:lnTo>
                    <a:lnTo>
                      <a:pt x="84" y="40"/>
                    </a:lnTo>
                    <a:lnTo>
                      <a:pt x="91" y="73"/>
                    </a:lnTo>
                    <a:lnTo>
                      <a:pt x="99" y="106"/>
                    </a:lnTo>
                    <a:lnTo>
                      <a:pt x="105" y="135"/>
                    </a:lnTo>
                    <a:lnTo>
                      <a:pt x="105" y="166"/>
                    </a:lnTo>
                    <a:lnTo>
                      <a:pt x="109" y="207"/>
                    </a:lnTo>
                    <a:lnTo>
                      <a:pt x="105" y="230"/>
                    </a:lnTo>
                    <a:lnTo>
                      <a:pt x="99" y="249"/>
                    </a:lnTo>
                    <a:lnTo>
                      <a:pt x="83" y="260"/>
                    </a:lnTo>
                    <a:lnTo>
                      <a:pt x="50" y="266"/>
                    </a:lnTo>
                    <a:lnTo>
                      <a:pt x="26" y="259"/>
                    </a:lnTo>
                    <a:lnTo>
                      <a:pt x="5" y="243"/>
                    </a:lnTo>
                    <a:lnTo>
                      <a:pt x="0" y="218"/>
                    </a:lnTo>
                    <a:lnTo>
                      <a:pt x="0" y="191"/>
                    </a:lnTo>
                    <a:lnTo>
                      <a:pt x="6" y="143"/>
                    </a:lnTo>
                    <a:lnTo>
                      <a:pt x="6" y="104"/>
                    </a:lnTo>
                    <a:lnTo>
                      <a:pt x="8" y="68"/>
                    </a:lnTo>
                    <a:lnTo>
                      <a:pt x="17" y="45"/>
                    </a:lnTo>
                    <a:lnTo>
                      <a:pt x="26" y="28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" name="Freeform 11"/>
              <p:cNvSpPr>
                <a:spLocks/>
              </p:cNvSpPr>
              <p:nvPr/>
            </p:nvSpPr>
            <p:spPr bwMode="auto">
              <a:xfrm>
                <a:off x="9640708" y="5028416"/>
                <a:ext cx="139303" cy="28289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3"/>
                  </a:cxn>
                  <a:cxn ang="0">
                    <a:pos x="11" y="0"/>
                  </a:cxn>
                  <a:cxn ang="0">
                    <a:pos x="32" y="0"/>
                  </a:cxn>
                  <a:cxn ang="0">
                    <a:pos x="37" y="18"/>
                  </a:cxn>
                  <a:cxn ang="0">
                    <a:pos x="55" y="54"/>
                  </a:cxn>
                  <a:cxn ang="0">
                    <a:pos x="63" y="82"/>
                  </a:cxn>
                  <a:cxn ang="0">
                    <a:pos x="69" y="116"/>
                  </a:cxn>
                  <a:cxn ang="0">
                    <a:pos x="67" y="136"/>
                  </a:cxn>
                  <a:cxn ang="0">
                    <a:pos x="56" y="168"/>
                  </a:cxn>
                  <a:cxn ang="0">
                    <a:pos x="44" y="196"/>
                  </a:cxn>
                  <a:cxn ang="0">
                    <a:pos x="40" y="221"/>
                  </a:cxn>
                  <a:cxn ang="0">
                    <a:pos x="40" y="230"/>
                  </a:cxn>
                  <a:cxn ang="0">
                    <a:pos x="53" y="232"/>
                  </a:cxn>
                  <a:cxn ang="0">
                    <a:pos x="69" y="227"/>
                  </a:cxn>
                  <a:cxn ang="0">
                    <a:pos x="112" y="230"/>
                  </a:cxn>
                  <a:cxn ang="0">
                    <a:pos x="130" y="241"/>
                  </a:cxn>
                  <a:cxn ang="0">
                    <a:pos x="127" y="247"/>
                  </a:cxn>
                  <a:cxn ang="0">
                    <a:pos x="104" y="261"/>
                  </a:cxn>
                  <a:cxn ang="0">
                    <a:pos x="90" y="264"/>
                  </a:cxn>
                  <a:cxn ang="0">
                    <a:pos x="77" y="252"/>
                  </a:cxn>
                  <a:cxn ang="0">
                    <a:pos x="48" y="247"/>
                  </a:cxn>
                  <a:cxn ang="0">
                    <a:pos x="23" y="247"/>
                  </a:cxn>
                  <a:cxn ang="0">
                    <a:pos x="15" y="244"/>
                  </a:cxn>
                  <a:cxn ang="0">
                    <a:pos x="14" y="235"/>
                  </a:cxn>
                  <a:cxn ang="0">
                    <a:pos x="29" y="191"/>
                  </a:cxn>
                  <a:cxn ang="0">
                    <a:pos x="44" y="157"/>
                  </a:cxn>
                  <a:cxn ang="0">
                    <a:pos x="50" y="134"/>
                  </a:cxn>
                  <a:cxn ang="0">
                    <a:pos x="50" y="103"/>
                  </a:cxn>
                  <a:cxn ang="0">
                    <a:pos x="38" y="74"/>
                  </a:cxn>
                  <a:cxn ang="0">
                    <a:pos x="14" y="45"/>
                  </a:cxn>
                  <a:cxn ang="0">
                    <a:pos x="3" y="31"/>
                  </a:cxn>
                  <a:cxn ang="0">
                    <a:pos x="0" y="23"/>
                  </a:cxn>
                </a:cxnLst>
                <a:rect l="0" t="0" r="r" b="b"/>
                <a:pathLst>
                  <a:path w="130" h="264">
                    <a:moveTo>
                      <a:pt x="0" y="23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32" y="0"/>
                    </a:lnTo>
                    <a:lnTo>
                      <a:pt x="37" y="18"/>
                    </a:lnTo>
                    <a:lnTo>
                      <a:pt x="55" y="54"/>
                    </a:lnTo>
                    <a:lnTo>
                      <a:pt x="63" y="82"/>
                    </a:lnTo>
                    <a:lnTo>
                      <a:pt x="69" y="116"/>
                    </a:lnTo>
                    <a:lnTo>
                      <a:pt x="67" y="136"/>
                    </a:lnTo>
                    <a:lnTo>
                      <a:pt x="56" y="168"/>
                    </a:lnTo>
                    <a:lnTo>
                      <a:pt x="44" y="196"/>
                    </a:lnTo>
                    <a:lnTo>
                      <a:pt x="40" y="221"/>
                    </a:lnTo>
                    <a:lnTo>
                      <a:pt x="40" y="230"/>
                    </a:lnTo>
                    <a:lnTo>
                      <a:pt x="53" y="232"/>
                    </a:lnTo>
                    <a:lnTo>
                      <a:pt x="69" y="227"/>
                    </a:lnTo>
                    <a:lnTo>
                      <a:pt x="112" y="230"/>
                    </a:lnTo>
                    <a:lnTo>
                      <a:pt x="130" y="241"/>
                    </a:lnTo>
                    <a:lnTo>
                      <a:pt x="127" y="247"/>
                    </a:lnTo>
                    <a:lnTo>
                      <a:pt x="104" y="261"/>
                    </a:lnTo>
                    <a:lnTo>
                      <a:pt x="90" y="264"/>
                    </a:lnTo>
                    <a:lnTo>
                      <a:pt x="77" y="252"/>
                    </a:lnTo>
                    <a:lnTo>
                      <a:pt x="48" y="247"/>
                    </a:lnTo>
                    <a:lnTo>
                      <a:pt x="23" y="247"/>
                    </a:lnTo>
                    <a:lnTo>
                      <a:pt x="15" y="244"/>
                    </a:lnTo>
                    <a:lnTo>
                      <a:pt x="14" y="235"/>
                    </a:lnTo>
                    <a:lnTo>
                      <a:pt x="29" y="191"/>
                    </a:lnTo>
                    <a:lnTo>
                      <a:pt x="44" y="157"/>
                    </a:lnTo>
                    <a:lnTo>
                      <a:pt x="50" y="134"/>
                    </a:lnTo>
                    <a:lnTo>
                      <a:pt x="50" y="103"/>
                    </a:lnTo>
                    <a:lnTo>
                      <a:pt x="38" y="74"/>
                    </a:lnTo>
                    <a:lnTo>
                      <a:pt x="14" y="45"/>
                    </a:lnTo>
                    <a:lnTo>
                      <a:pt x="3" y="3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" name="Freeform 12"/>
              <p:cNvSpPr>
                <a:spLocks/>
              </p:cNvSpPr>
              <p:nvPr/>
            </p:nvSpPr>
            <p:spPr bwMode="auto">
              <a:xfrm>
                <a:off x="9504619" y="5032703"/>
                <a:ext cx="125373" cy="296823"/>
              </a:xfrm>
              <a:custGeom>
                <a:avLst/>
                <a:gdLst/>
                <a:ahLst/>
                <a:cxnLst>
                  <a:cxn ang="0">
                    <a:pos x="69" y="44"/>
                  </a:cxn>
                  <a:cxn ang="0">
                    <a:pos x="75" y="22"/>
                  </a:cxn>
                  <a:cxn ang="0">
                    <a:pos x="90" y="0"/>
                  </a:cxn>
                  <a:cxn ang="0">
                    <a:pos x="104" y="0"/>
                  </a:cxn>
                  <a:cxn ang="0">
                    <a:pos x="117" y="11"/>
                  </a:cxn>
                  <a:cxn ang="0">
                    <a:pos x="116" y="25"/>
                  </a:cxn>
                  <a:cxn ang="0">
                    <a:pos x="98" y="45"/>
                  </a:cxn>
                  <a:cxn ang="0">
                    <a:pos x="81" y="81"/>
                  </a:cxn>
                  <a:cxn ang="0">
                    <a:pos x="72" y="113"/>
                  </a:cxn>
                  <a:cxn ang="0">
                    <a:pos x="71" y="150"/>
                  </a:cxn>
                  <a:cxn ang="0">
                    <a:pos x="81" y="192"/>
                  </a:cxn>
                  <a:cxn ang="0">
                    <a:pos x="89" y="215"/>
                  </a:cxn>
                  <a:cxn ang="0">
                    <a:pos x="98" y="234"/>
                  </a:cxn>
                  <a:cxn ang="0">
                    <a:pos x="101" y="243"/>
                  </a:cxn>
                  <a:cxn ang="0">
                    <a:pos x="99" y="256"/>
                  </a:cxn>
                  <a:cxn ang="0">
                    <a:pos x="84" y="257"/>
                  </a:cxn>
                  <a:cxn ang="0">
                    <a:pos x="49" y="265"/>
                  </a:cxn>
                  <a:cxn ang="0">
                    <a:pos x="18" y="277"/>
                  </a:cxn>
                  <a:cxn ang="0">
                    <a:pos x="11" y="271"/>
                  </a:cxn>
                  <a:cxn ang="0">
                    <a:pos x="0" y="259"/>
                  </a:cxn>
                  <a:cxn ang="0">
                    <a:pos x="3" y="252"/>
                  </a:cxn>
                  <a:cxn ang="0">
                    <a:pos x="34" y="248"/>
                  </a:cxn>
                  <a:cxn ang="0">
                    <a:pos x="60" y="248"/>
                  </a:cxn>
                  <a:cxn ang="0">
                    <a:pos x="75" y="248"/>
                  </a:cxn>
                  <a:cxn ang="0">
                    <a:pos x="84" y="240"/>
                  </a:cxn>
                  <a:cxn ang="0">
                    <a:pos x="81" y="223"/>
                  </a:cxn>
                  <a:cxn ang="0">
                    <a:pos x="66" y="189"/>
                  </a:cxn>
                  <a:cxn ang="0">
                    <a:pos x="57" y="157"/>
                  </a:cxn>
                  <a:cxn ang="0">
                    <a:pos x="54" y="124"/>
                  </a:cxn>
                  <a:cxn ang="0">
                    <a:pos x="57" y="93"/>
                  </a:cxn>
                  <a:cxn ang="0">
                    <a:pos x="63" y="67"/>
                  </a:cxn>
                  <a:cxn ang="0">
                    <a:pos x="69" y="44"/>
                  </a:cxn>
                </a:cxnLst>
                <a:rect l="0" t="0" r="r" b="b"/>
                <a:pathLst>
                  <a:path w="117" h="277">
                    <a:moveTo>
                      <a:pt x="69" y="44"/>
                    </a:moveTo>
                    <a:lnTo>
                      <a:pt x="75" y="22"/>
                    </a:lnTo>
                    <a:lnTo>
                      <a:pt x="90" y="0"/>
                    </a:lnTo>
                    <a:lnTo>
                      <a:pt x="104" y="0"/>
                    </a:lnTo>
                    <a:lnTo>
                      <a:pt x="117" y="11"/>
                    </a:lnTo>
                    <a:lnTo>
                      <a:pt x="116" y="25"/>
                    </a:lnTo>
                    <a:lnTo>
                      <a:pt x="98" y="45"/>
                    </a:lnTo>
                    <a:lnTo>
                      <a:pt x="81" y="81"/>
                    </a:lnTo>
                    <a:lnTo>
                      <a:pt x="72" y="113"/>
                    </a:lnTo>
                    <a:lnTo>
                      <a:pt x="71" y="150"/>
                    </a:lnTo>
                    <a:lnTo>
                      <a:pt x="81" y="192"/>
                    </a:lnTo>
                    <a:lnTo>
                      <a:pt x="89" y="215"/>
                    </a:lnTo>
                    <a:lnTo>
                      <a:pt x="98" y="234"/>
                    </a:lnTo>
                    <a:lnTo>
                      <a:pt x="101" y="243"/>
                    </a:lnTo>
                    <a:lnTo>
                      <a:pt x="99" y="256"/>
                    </a:lnTo>
                    <a:lnTo>
                      <a:pt x="84" y="257"/>
                    </a:lnTo>
                    <a:lnTo>
                      <a:pt x="49" y="265"/>
                    </a:lnTo>
                    <a:lnTo>
                      <a:pt x="18" y="277"/>
                    </a:lnTo>
                    <a:lnTo>
                      <a:pt x="11" y="271"/>
                    </a:lnTo>
                    <a:lnTo>
                      <a:pt x="0" y="259"/>
                    </a:lnTo>
                    <a:lnTo>
                      <a:pt x="3" y="252"/>
                    </a:lnTo>
                    <a:lnTo>
                      <a:pt x="34" y="248"/>
                    </a:lnTo>
                    <a:lnTo>
                      <a:pt x="60" y="248"/>
                    </a:lnTo>
                    <a:lnTo>
                      <a:pt x="75" y="248"/>
                    </a:lnTo>
                    <a:lnTo>
                      <a:pt x="84" y="240"/>
                    </a:lnTo>
                    <a:lnTo>
                      <a:pt x="81" y="223"/>
                    </a:lnTo>
                    <a:lnTo>
                      <a:pt x="66" y="189"/>
                    </a:lnTo>
                    <a:lnTo>
                      <a:pt x="57" y="157"/>
                    </a:lnTo>
                    <a:lnTo>
                      <a:pt x="54" y="124"/>
                    </a:lnTo>
                    <a:lnTo>
                      <a:pt x="57" y="93"/>
                    </a:lnTo>
                    <a:lnTo>
                      <a:pt x="63" y="67"/>
                    </a:lnTo>
                    <a:lnTo>
                      <a:pt x="6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13"/>
              <p:cNvSpPr>
                <a:spLocks/>
              </p:cNvSpPr>
              <p:nvPr/>
            </p:nvSpPr>
            <p:spPr bwMode="auto">
              <a:xfrm>
                <a:off x="9520693" y="4807674"/>
                <a:ext cx="92154" cy="240030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60" y="0"/>
                  </a:cxn>
                  <a:cxn ang="0">
                    <a:pos x="78" y="0"/>
                  </a:cxn>
                  <a:cxn ang="0">
                    <a:pos x="86" y="11"/>
                  </a:cxn>
                  <a:cxn ang="0">
                    <a:pos x="81" y="36"/>
                  </a:cxn>
                  <a:cxn ang="0">
                    <a:pos x="61" y="45"/>
                  </a:cxn>
                  <a:cxn ang="0">
                    <a:pos x="37" y="61"/>
                  </a:cxn>
                  <a:cxn ang="0">
                    <a:pos x="29" y="83"/>
                  </a:cxn>
                  <a:cxn ang="0">
                    <a:pos x="21" y="105"/>
                  </a:cxn>
                  <a:cxn ang="0">
                    <a:pos x="19" y="136"/>
                  </a:cxn>
                  <a:cxn ang="0">
                    <a:pos x="22" y="166"/>
                  </a:cxn>
                  <a:cxn ang="0">
                    <a:pos x="27" y="179"/>
                  </a:cxn>
                  <a:cxn ang="0">
                    <a:pos x="34" y="188"/>
                  </a:cxn>
                  <a:cxn ang="0">
                    <a:pos x="46" y="190"/>
                  </a:cxn>
                  <a:cxn ang="0">
                    <a:pos x="46" y="204"/>
                  </a:cxn>
                  <a:cxn ang="0">
                    <a:pos x="29" y="218"/>
                  </a:cxn>
                  <a:cxn ang="0">
                    <a:pos x="19" y="224"/>
                  </a:cxn>
                  <a:cxn ang="0">
                    <a:pos x="7" y="215"/>
                  </a:cxn>
                  <a:cxn ang="0">
                    <a:pos x="0" y="190"/>
                  </a:cxn>
                  <a:cxn ang="0">
                    <a:pos x="0" y="158"/>
                  </a:cxn>
                  <a:cxn ang="0">
                    <a:pos x="0" y="118"/>
                  </a:cxn>
                  <a:cxn ang="0">
                    <a:pos x="13" y="78"/>
                  </a:cxn>
                  <a:cxn ang="0">
                    <a:pos x="27" y="44"/>
                  </a:cxn>
                  <a:cxn ang="0">
                    <a:pos x="37" y="18"/>
                  </a:cxn>
                  <a:cxn ang="0">
                    <a:pos x="42" y="5"/>
                  </a:cxn>
                </a:cxnLst>
                <a:rect l="0" t="0" r="r" b="b"/>
                <a:pathLst>
                  <a:path w="86" h="224">
                    <a:moveTo>
                      <a:pt x="42" y="5"/>
                    </a:moveTo>
                    <a:lnTo>
                      <a:pt x="60" y="0"/>
                    </a:lnTo>
                    <a:lnTo>
                      <a:pt x="78" y="0"/>
                    </a:lnTo>
                    <a:lnTo>
                      <a:pt x="86" y="11"/>
                    </a:lnTo>
                    <a:lnTo>
                      <a:pt x="81" y="36"/>
                    </a:lnTo>
                    <a:lnTo>
                      <a:pt x="61" y="45"/>
                    </a:lnTo>
                    <a:lnTo>
                      <a:pt x="37" y="61"/>
                    </a:lnTo>
                    <a:lnTo>
                      <a:pt x="29" y="83"/>
                    </a:lnTo>
                    <a:lnTo>
                      <a:pt x="21" y="105"/>
                    </a:lnTo>
                    <a:lnTo>
                      <a:pt x="19" y="136"/>
                    </a:lnTo>
                    <a:lnTo>
                      <a:pt x="22" y="166"/>
                    </a:lnTo>
                    <a:lnTo>
                      <a:pt x="27" y="179"/>
                    </a:lnTo>
                    <a:lnTo>
                      <a:pt x="34" y="188"/>
                    </a:lnTo>
                    <a:lnTo>
                      <a:pt x="46" y="190"/>
                    </a:lnTo>
                    <a:lnTo>
                      <a:pt x="46" y="204"/>
                    </a:lnTo>
                    <a:lnTo>
                      <a:pt x="29" y="218"/>
                    </a:lnTo>
                    <a:lnTo>
                      <a:pt x="19" y="224"/>
                    </a:lnTo>
                    <a:lnTo>
                      <a:pt x="7" y="215"/>
                    </a:lnTo>
                    <a:lnTo>
                      <a:pt x="0" y="190"/>
                    </a:lnTo>
                    <a:lnTo>
                      <a:pt x="0" y="158"/>
                    </a:lnTo>
                    <a:lnTo>
                      <a:pt x="0" y="118"/>
                    </a:lnTo>
                    <a:lnTo>
                      <a:pt x="13" y="78"/>
                    </a:lnTo>
                    <a:lnTo>
                      <a:pt x="27" y="44"/>
                    </a:lnTo>
                    <a:lnTo>
                      <a:pt x="37" y="18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" name="Freeform 14"/>
              <p:cNvSpPr>
                <a:spLocks noChangeAspect="1"/>
              </p:cNvSpPr>
              <p:nvPr/>
            </p:nvSpPr>
            <p:spPr bwMode="auto">
              <a:xfrm rot="1380000">
                <a:off x="9540454" y="4614199"/>
                <a:ext cx="151091" cy="172522"/>
              </a:xfrm>
              <a:custGeom>
                <a:avLst/>
                <a:gdLst/>
                <a:ahLst/>
                <a:cxnLst>
                  <a:cxn ang="0">
                    <a:pos x="74" y="1"/>
                  </a:cxn>
                  <a:cxn ang="0">
                    <a:pos x="87" y="0"/>
                  </a:cxn>
                  <a:cxn ang="0">
                    <a:pos x="105" y="8"/>
                  </a:cxn>
                  <a:cxn ang="0">
                    <a:pos x="127" y="32"/>
                  </a:cxn>
                  <a:cxn ang="0">
                    <a:pos x="141" y="69"/>
                  </a:cxn>
                  <a:cxn ang="0">
                    <a:pos x="138" y="93"/>
                  </a:cxn>
                  <a:cxn ang="0">
                    <a:pos x="135" y="123"/>
                  </a:cxn>
                  <a:cxn ang="0">
                    <a:pos x="125" y="144"/>
                  </a:cxn>
                  <a:cxn ang="0">
                    <a:pos x="105" y="161"/>
                  </a:cxn>
                  <a:cxn ang="0">
                    <a:pos x="83" y="156"/>
                  </a:cxn>
                  <a:cxn ang="0">
                    <a:pos x="60" y="140"/>
                  </a:cxn>
                  <a:cxn ang="0">
                    <a:pos x="50" y="115"/>
                  </a:cxn>
                  <a:cxn ang="0">
                    <a:pos x="41" y="99"/>
                  </a:cxn>
                  <a:cxn ang="0">
                    <a:pos x="16" y="110"/>
                  </a:cxn>
                  <a:cxn ang="0">
                    <a:pos x="5" y="110"/>
                  </a:cxn>
                  <a:cxn ang="0">
                    <a:pos x="0" y="108"/>
                  </a:cxn>
                  <a:cxn ang="0">
                    <a:pos x="3" y="99"/>
                  </a:cxn>
                  <a:cxn ang="0">
                    <a:pos x="27" y="92"/>
                  </a:cxn>
                  <a:cxn ang="0">
                    <a:pos x="39" y="90"/>
                  </a:cxn>
                  <a:cxn ang="0">
                    <a:pos x="38" y="71"/>
                  </a:cxn>
                  <a:cxn ang="0">
                    <a:pos x="45" y="51"/>
                  </a:cxn>
                  <a:cxn ang="0">
                    <a:pos x="50" y="32"/>
                  </a:cxn>
                  <a:cxn ang="0">
                    <a:pos x="61" y="10"/>
                  </a:cxn>
                  <a:cxn ang="0">
                    <a:pos x="74" y="1"/>
                  </a:cxn>
                </a:cxnLst>
                <a:rect l="0" t="0" r="r" b="b"/>
                <a:pathLst>
                  <a:path w="141" h="161">
                    <a:moveTo>
                      <a:pt x="74" y="1"/>
                    </a:moveTo>
                    <a:lnTo>
                      <a:pt x="87" y="0"/>
                    </a:lnTo>
                    <a:lnTo>
                      <a:pt x="105" y="8"/>
                    </a:lnTo>
                    <a:lnTo>
                      <a:pt x="127" y="32"/>
                    </a:lnTo>
                    <a:lnTo>
                      <a:pt x="141" y="69"/>
                    </a:lnTo>
                    <a:lnTo>
                      <a:pt x="138" y="93"/>
                    </a:lnTo>
                    <a:lnTo>
                      <a:pt x="135" y="123"/>
                    </a:lnTo>
                    <a:lnTo>
                      <a:pt x="125" y="144"/>
                    </a:lnTo>
                    <a:lnTo>
                      <a:pt x="105" y="161"/>
                    </a:lnTo>
                    <a:lnTo>
                      <a:pt x="83" y="156"/>
                    </a:lnTo>
                    <a:lnTo>
                      <a:pt x="60" y="140"/>
                    </a:lnTo>
                    <a:lnTo>
                      <a:pt x="50" y="115"/>
                    </a:lnTo>
                    <a:lnTo>
                      <a:pt x="41" y="99"/>
                    </a:lnTo>
                    <a:lnTo>
                      <a:pt x="16" y="110"/>
                    </a:lnTo>
                    <a:lnTo>
                      <a:pt x="5" y="110"/>
                    </a:lnTo>
                    <a:lnTo>
                      <a:pt x="0" y="108"/>
                    </a:lnTo>
                    <a:lnTo>
                      <a:pt x="3" y="99"/>
                    </a:lnTo>
                    <a:lnTo>
                      <a:pt x="27" y="92"/>
                    </a:lnTo>
                    <a:lnTo>
                      <a:pt x="39" y="90"/>
                    </a:lnTo>
                    <a:lnTo>
                      <a:pt x="38" y="71"/>
                    </a:lnTo>
                    <a:lnTo>
                      <a:pt x="45" y="51"/>
                    </a:lnTo>
                    <a:lnTo>
                      <a:pt x="50" y="32"/>
                    </a:lnTo>
                    <a:lnTo>
                      <a:pt x="61" y="10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>
                <a:off x="9602132" y="4798030"/>
                <a:ext cx="152162" cy="247531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52" y="0"/>
                  </a:cxn>
                  <a:cxn ang="0">
                    <a:pos x="83" y="9"/>
                  </a:cxn>
                  <a:cxn ang="0">
                    <a:pos x="104" y="30"/>
                  </a:cxn>
                  <a:cxn ang="0">
                    <a:pos x="115" y="59"/>
                  </a:cxn>
                  <a:cxn ang="0">
                    <a:pos x="129" y="87"/>
                  </a:cxn>
                  <a:cxn ang="0">
                    <a:pos x="142" y="119"/>
                  </a:cxn>
                  <a:cxn ang="0">
                    <a:pos x="141" y="133"/>
                  </a:cxn>
                  <a:cxn ang="0">
                    <a:pos x="129" y="151"/>
                  </a:cxn>
                  <a:cxn ang="0">
                    <a:pos x="93" y="182"/>
                  </a:cxn>
                  <a:cxn ang="0">
                    <a:pos x="59" y="203"/>
                  </a:cxn>
                  <a:cxn ang="0">
                    <a:pos x="57" y="212"/>
                  </a:cxn>
                  <a:cxn ang="0">
                    <a:pos x="54" y="219"/>
                  </a:cxn>
                  <a:cxn ang="0">
                    <a:pos x="40" y="228"/>
                  </a:cxn>
                  <a:cxn ang="0">
                    <a:pos x="23" y="231"/>
                  </a:cxn>
                  <a:cxn ang="0">
                    <a:pos x="11" y="224"/>
                  </a:cxn>
                  <a:cxn ang="0">
                    <a:pos x="0" y="212"/>
                  </a:cxn>
                  <a:cxn ang="0">
                    <a:pos x="0" y="204"/>
                  </a:cxn>
                  <a:cxn ang="0">
                    <a:pos x="6" y="200"/>
                  </a:cxn>
                  <a:cxn ang="0">
                    <a:pos x="25" y="203"/>
                  </a:cxn>
                  <a:cxn ang="0">
                    <a:pos x="43" y="198"/>
                  </a:cxn>
                  <a:cxn ang="0">
                    <a:pos x="47" y="193"/>
                  </a:cxn>
                  <a:cxn ang="0">
                    <a:pos x="64" y="185"/>
                  </a:cxn>
                  <a:cxn ang="0">
                    <a:pos x="93" y="165"/>
                  </a:cxn>
                  <a:cxn ang="0">
                    <a:pos x="115" y="148"/>
                  </a:cxn>
                  <a:cxn ang="0">
                    <a:pos x="121" y="128"/>
                  </a:cxn>
                  <a:cxn ang="0">
                    <a:pos x="115" y="96"/>
                  </a:cxn>
                  <a:cxn ang="0">
                    <a:pos x="93" y="61"/>
                  </a:cxn>
                  <a:cxn ang="0">
                    <a:pos x="66" y="46"/>
                  </a:cxn>
                  <a:cxn ang="0">
                    <a:pos x="47" y="42"/>
                  </a:cxn>
                  <a:cxn ang="0">
                    <a:pos x="40" y="25"/>
                  </a:cxn>
                  <a:cxn ang="0">
                    <a:pos x="40" y="9"/>
                  </a:cxn>
                </a:cxnLst>
                <a:rect l="0" t="0" r="r" b="b"/>
                <a:pathLst>
                  <a:path w="142" h="231">
                    <a:moveTo>
                      <a:pt x="40" y="9"/>
                    </a:moveTo>
                    <a:lnTo>
                      <a:pt x="52" y="0"/>
                    </a:lnTo>
                    <a:lnTo>
                      <a:pt x="83" y="9"/>
                    </a:lnTo>
                    <a:lnTo>
                      <a:pt x="104" y="30"/>
                    </a:lnTo>
                    <a:lnTo>
                      <a:pt x="115" y="59"/>
                    </a:lnTo>
                    <a:lnTo>
                      <a:pt x="129" y="87"/>
                    </a:lnTo>
                    <a:lnTo>
                      <a:pt x="142" y="119"/>
                    </a:lnTo>
                    <a:lnTo>
                      <a:pt x="141" y="133"/>
                    </a:lnTo>
                    <a:lnTo>
                      <a:pt x="129" y="151"/>
                    </a:lnTo>
                    <a:lnTo>
                      <a:pt x="93" y="182"/>
                    </a:lnTo>
                    <a:lnTo>
                      <a:pt x="59" y="203"/>
                    </a:lnTo>
                    <a:lnTo>
                      <a:pt x="57" y="212"/>
                    </a:lnTo>
                    <a:lnTo>
                      <a:pt x="54" y="219"/>
                    </a:lnTo>
                    <a:lnTo>
                      <a:pt x="40" y="228"/>
                    </a:lnTo>
                    <a:lnTo>
                      <a:pt x="23" y="231"/>
                    </a:lnTo>
                    <a:lnTo>
                      <a:pt x="11" y="224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6" y="200"/>
                    </a:lnTo>
                    <a:lnTo>
                      <a:pt x="25" y="203"/>
                    </a:lnTo>
                    <a:lnTo>
                      <a:pt x="43" y="198"/>
                    </a:lnTo>
                    <a:lnTo>
                      <a:pt x="47" y="193"/>
                    </a:lnTo>
                    <a:lnTo>
                      <a:pt x="64" y="185"/>
                    </a:lnTo>
                    <a:lnTo>
                      <a:pt x="93" y="165"/>
                    </a:lnTo>
                    <a:lnTo>
                      <a:pt x="115" y="148"/>
                    </a:lnTo>
                    <a:lnTo>
                      <a:pt x="121" y="128"/>
                    </a:lnTo>
                    <a:lnTo>
                      <a:pt x="115" y="96"/>
                    </a:lnTo>
                    <a:lnTo>
                      <a:pt x="93" y="61"/>
                    </a:lnTo>
                    <a:lnTo>
                      <a:pt x="66" y="46"/>
                    </a:lnTo>
                    <a:lnTo>
                      <a:pt x="47" y="42"/>
                    </a:lnTo>
                    <a:lnTo>
                      <a:pt x="40" y="25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89" name="Gruppe 188"/>
            <p:cNvGrpSpPr/>
            <p:nvPr/>
          </p:nvGrpSpPr>
          <p:grpSpPr>
            <a:xfrm>
              <a:off x="8513639" y="4546333"/>
              <a:ext cx="431839" cy="774619"/>
              <a:chOff x="8513639" y="4546333"/>
              <a:chExt cx="431839" cy="774619"/>
            </a:xfrm>
          </p:grpSpPr>
          <p:sp>
            <p:nvSpPr>
              <p:cNvPr id="88" name="Freeform 5"/>
              <p:cNvSpPr>
                <a:spLocks noChangeAspect="1"/>
              </p:cNvSpPr>
              <p:nvPr/>
            </p:nvSpPr>
            <p:spPr bwMode="auto">
              <a:xfrm rot="780000">
                <a:off x="8714494" y="4546333"/>
                <a:ext cx="162878" cy="174665"/>
              </a:xfrm>
              <a:custGeom>
                <a:avLst/>
                <a:gdLst/>
                <a:ahLst/>
                <a:cxnLst>
                  <a:cxn ang="0">
                    <a:pos x="50" y="77"/>
                  </a:cxn>
                  <a:cxn ang="0">
                    <a:pos x="47" y="54"/>
                  </a:cxn>
                  <a:cxn ang="0">
                    <a:pos x="47" y="32"/>
                  </a:cxn>
                  <a:cxn ang="0">
                    <a:pos x="54" y="13"/>
                  </a:cxn>
                  <a:cxn ang="0">
                    <a:pos x="69" y="5"/>
                  </a:cxn>
                  <a:cxn ang="0">
                    <a:pos x="89" y="0"/>
                  </a:cxn>
                  <a:cxn ang="0">
                    <a:pos x="114" y="9"/>
                  </a:cxn>
                  <a:cxn ang="0">
                    <a:pos x="131" y="33"/>
                  </a:cxn>
                  <a:cxn ang="0">
                    <a:pos x="146" y="70"/>
                  </a:cxn>
                  <a:cxn ang="0">
                    <a:pos x="151" y="99"/>
                  </a:cxn>
                  <a:cxn ang="0">
                    <a:pos x="152" y="135"/>
                  </a:cxn>
                  <a:cxn ang="0">
                    <a:pos x="142" y="154"/>
                  </a:cxn>
                  <a:cxn ang="0">
                    <a:pos x="130" y="163"/>
                  </a:cxn>
                  <a:cxn ang="0">
                    <a:pos x="105" y="163"/>
                  </a:cxn>
                  <a:cxn ang="0">
                    <a:pos x="88" y="150"/>
                  </a:cxn>
                  <a:cxn ang="0">
                    <a:pos x="70" y="127"/>
                  </a:cxn>
                  <a:cxn ang="0">
                    <a:pos x="57" y="105"/>
                  </a:cxn>
                  <a:cxn ang="0">
                    <a:pos x="5" y="100"/>
                  </a:cxn>
                  <a:cxn ang="0">
                    <a:pos x="0" y="92"/>
                  </a:cxn>
                  <a:cxn ang="0">
                    <a:pos x="1" y="86"/>
                  </a:cxn>
                  <a:cxn ang="0">
                    <a:pos x="53" y="84"/>
                  </a:cxn>
                  <a:cxn ang="0">
                    <a:pos x="50" y="77"/>
                  </a:cxn>
                </a:cxnLst>
                <a:rect l="0" t="0" r="r" b="b"/>
                <a:pathLst>
                  <a:path w="152" h="163">
                    <a:moveTo>
                      <a:pt x="50" y="77"/>
                    </a:moveTo>
                    <a:lnTo>
                      <a:pt x="47" y="54"/>
                    </a:lnTo>
                    <a:lnTo>
                      <a:pt x="47" y="32"/>
                    </a:lnTo>
                    <a:lnTo>
                      <a:pt x="54" y="13"/>
                    </a:lnTo>
                    <a:lnTo>
                      <a:pt x="69" y="5"/>
                    </a:lnTo>
                    <a:lnTo>
                      <a:pt x="89" y="0"/>
                    </a:lnTo>
                    <a:lnTo>
                      <a:pt x="114" y="9"/>
                    </a:lnTo>
                    <a:lnTo>
                      <a:pt x="131" y="33"/>
                    </a:lnTo>
                    <a:lnTo>
                      <a:pt x="146" y="70"/>
                    </a:lnTo>
                    <a:lnTo>
                      <a:pt x="151" y="99"/>
                    </a:lnTo>
                    <a:lnTo>
                      <a:pt x="152" y="135"/>
                    </a:lnTo>
                    <a:lnTo>
                      <a:pt x="142" y="154"/>
                    </a:lnTo>
                    <a:lnTo>
                      <a:pt x="130" y="163"/>
                    </a:lnTo>
                    <a:lnTo>
                      <a:pt x="105" y="163"/>
                    </a:lnTo>
                    <a:lnTo>
                      <a:pt x="88" y="150"/>
                    </a:lnTo>
                    <a:lnTo>
                      <a:pt x="70" y="127"/>
                    </a:lnTo>
                    <a:lnTo>
                      <a:pt x="57" y="105"/>
                    </a:lnTo>
                    <a:lnTo>
                      <a:pt x="5" y="100"/>
                    </a:lnTo>
                    <a:lnTo>
                      <a:pt x="0" y="92"/>
                    </a:lnTo>
                    <a:lnTo>
                      <a:pt x="1" y="86"/>
                    </a:lnTo>
                    <a:lnTo>
                      <a:pt x="53" y="84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6"/>
              <p:cNvSpPr>
                <a:spLocks noChangeAspect="1"/>
              </p:cNvSpPr>
              <p:nvPr/>
            </p:nvSpPr>
            <p:spPr bwMode="auto">
              <a:xfrm rot="300000">
                <a:off x="8513639" y="4681230"/>
                <a:ext cx="313968" cy="116801"/>
              </a:xfrm>
              <a:custGeom>
                <a:avLst/>
                <a:gdLst/>
                <a:ahLst/>
                <a:cxnLst>
                  <a:cxn ang="0">
                    <a:pos x="292" y="91"/>
                  </a:cxn>
                  <a:cxn ang="0">
                    <a:pos x="253" y="77"/>
                  </a:cxn>
                  <a:cxn ang="0">
                    <a:pos x="237" y="74"/>
                  </a:cxn>
                  <a:cxn ang="0">
                    <a:pos x="194" y="62"/>
                  </a:cxn>
                  <a:cxn ang="0">
                    <a:pos x="105" y="36"/>
                  </a:cxn>
                  <a:cxn ang="0">
                    <a:pos x="47" y="19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5" y="13"/>
                  </a:cxn>
                  <a:cxn ang="0">
                    <a:pos x="33" y="28"/>
                  </a:cxn>
                  <a:cxn ang="0">
                    <a:pos x="51" y="31"/>
                  </a:cxn>
                  <a:cxn ang="0">
                    <a:pos x="45" y="40"/>
                  </a:cxn>
                  <a:cxn ang="0">
                    <a:pos x="47" y="54"/>
                  </a:cxn>
                  <a:cxn ang="0">
                    <a:pos x="69" y="69"/>
                  </a:cxn>
                  <a:cxn ang="0">
                    <a:pos x="93" y="75"/>
                  </a:cxn>
                  <a:cxn ang="0">
                    <a:pos x="108" y="64"/>
                  </a:cxn>
                  <a:cxn ang="0">
                    <a:pos x="114" y="52"/>
                  </a:cxn>
                  <a:cxn ang="0">
                    <a:pos x="146" y="57"/>
                  </a:cxn>
                  <a:cxn ang="0">
                    <a:pos x="177" y="70"/>
                  </a:cxn>
                  <a:cxn ang="0">
                    <a:pos x="213" y="83"/>
                  </a:cxn>
                  <a:cxn ang="0">
                    <a:pos x="241" y="97"/>
                  </a:cxn>
                  <a:cxn ang="0">
                    <a:pos x="270" y="106"/>
                  </a:cxn>
                  <a:cxn ang="0">
                    <a:pos x="284" y="109"/>
                  </a:cxn>
                  <a:cxn ang="0">
                    <a:pos x="293" y="100"/>
                  </a:cxn>
                  <a:cxn ang="0">
                    <a:pos x="292" y="91"/>
                  </a:cxn>
                </a:cxnLst>
                <a:rect l="0" t="0" r="r" b="b"/>
                <a:pathLst>
                  <a:path w="293" h="109">
                    <a:moveTo>
                      <a:pt x="292" y="91"/>
                    </a:moveTo>
                    <a:lnTo>
                      <a:pt x="253" y="77"/>
                    </a:lnTo>
                    <a:lnTo>
                      <a:pt x="237" y="74"/>
                    </a:lnTo>
                    <a:lnTo>
                      <a:pt x="194" y="62"/>
                    </a:lnTo>
                    <a:lnTo>
                      <a:pt x="105" y="36"/>
                    </a:lnTo>
                    <a:lnTo>
                      <a:pt x="47" y="19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5" y="13"/>
                    </a:lnTo>
                    <a:lnTo>
                      <a:pt x="33" y="28"/>
                    </a:lnTo>
                    <a:lnTo>
                      <a:pt x="51" y="31"/>
                    </a:lnTo>
                    <a:lnTo>
                      <a:pt x="45" y="40"/>
                    </a:lnTo>
                    <a:lnTo>
                      <a:pt x="47" y="54"/>
                    </a:lnTo>
                    <a:lnTo>
                      <a:pt x="69" y="69"/>
                    </a:lnTo>
                    <a:lnTo>
                      <a:pt x="93" y="75"/>
                    </a:lnTo>
                    <a:lnTo>
                      <a:pt x="108" y="64"/>
                    </a:lnTo>
                    <a:lnTo>
                      <a:pt x="114" y="52"/>
                    </a:lnTo>
                    <a:lnTo>
                      <a:pt x="146" y="57"/>
                    </a:lnTo>
                    <a:lnTo>
                      <a:pt x="177" y="70"/>
                    </a:lnTo>
                    <a:lnTo>
                      <a:pt x="213" y="83"/>
                    </a:lnTo>
                    <a:lnTo>
                      <a:pt x="241" y="97"/>
                    </a:lnTo>
                    <a:lnTo>
                      <a:pt x="270" y="106"/>
                    </a:lnTo>
                    <a:lnTo>
                      <a:pt x="284" y="109"/>
                    </a:lnTo>
                    <a:lnTo>
                      <a:pt x="293" y="100"/>
                    </a:lnTo>
                    <a:lnTo>
                      <a:pt x="29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" name="Freeform 7"/>
              <p:cNvSpPr>
                <a:spLocks/>
              </p:cNvSpPr>
              <p:nvPr/>
            </p:nvSpPr>
            <p:spPr bwMode="auto">
              <a:xfrm>
                <a:off x="8793317" y="4735880"/>
                <a:ext cx="108228" cy="328970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21" y="3"/>
                  </a:cxn>
                  <a:cxn ang="0">
                    <a:pos x="38" y="0"/>
                  </a:cxn>
                  <a:cxn ang="0">
                    <a:pos x="62" y="11"/>
                  </a:cxn>
                  <a:cxn ang="0">
                    <a:pos x="82" y="47"/>
                  </a:cxn>
                  <a:cxn ang="0">
                    <a:pos x="91" y="76"/>
                  </a:cxn>
                  <a:cxn ang="0">
                    <a:pos x="98" y="109"/>
                  </a:cxn>
                  <a:cxn ang="0">
                    <a:pos x="101" y="155"/>
                  </a:cxn>
                  <a:cxn ang="0">
                    <a:pos x="101" y="197"/>
                  </a:cxn>
                  <a:cxn ang="0">
                    <a:pos x="98" y="246"/>
                  </a:cxn>
                  <a:cxn ang="0">
                    <a:pos x="95" y="282"/>
                  </a:cxn>
                  <a:cxn ang="0">
                    <a:pos x="86" y="298"/>
                  </a:cxn>
                  <a:cxn ang="0">
                    <a:pos x="71" y="304"/>
                  </a:cxn>
                  <a:cxn ang="0">
                    <a:pos x="53" y="307"/>
                  </a:cxn>
                  <a:cxn ang="0">
                    <a:pos x="30" y="301"/>
                  </a:cxn>
                  <a:cxn ang="0">
                    <a:pos x="12" y="294"/>
                  </a:cxn>
                  <a:cxn ang="0">
                    <a:pos x="3" y="276"/>
                  </a:cxn>
                  <a:cxn ang="0">
                    <a:pos x="0" y="246"/>
                  </a:cxn>
                  <a:cxn ang="0">
                    <a:pos x="0" y="208"/>
                  </a:cxn>
                  <a:cxn ang="0">
                    <a:pos x="10" y="182"/>
                  </a:cxn>
                  <a:cxn ang="0">
                    <a:pos x="12" y="143"/>
                  </a:cxn>
                  <a:cxn ang="0">
                    <a:pos x="12" y="123"/>
                  </a:cxn>
                  <a:cxn ang="0">
                    <a:pos x="7" y="101"/>
                  </a:cxn>
                  <a:cxn ang="0">
                    <a:pos x="3" y="79"/>
                  </a:cxn>
                  <a:cxn ang="0">
                    <a:pos x="0" y="51"/>
                  </a:cxn>
                  <a:cxn ang="0">
                    <a:pos x="0" y="31"/>
                  </a:cxn>
                  <a:cxn ang="0">
                    <a:pos x="9" y="20"/>
                  </a:cxn>
                  <a:cxn ang="0">
                    <a:pos x="14" y="14"/>
                  </a:cxn>
                </a:cxnLst>
                <a:rect l="0" t="0" r="r" b="b"/>
                <a:pathLst>
                  <a:path w="101" h="307">
                    <a:moveTo>
                      <a:pt x="14" y="14"/>
                    </a:moveTo>
                    <a:lnTo>
                      <a:pt x="21" y="3"/>
                    </a:lnTo>
                    <a:lnTo>
                      <a:pt x="38" y="0"/>
                    </a:lnTo>
                    <a:lnTo>
                      <a:pt x="62" y="11"/>
                    </a:lnTo>
                    <a:lnTo>
                      <a:pt x="82" y="47"/>
                    </a:lnTo>
                    <a:lnTo>
                      <a:pt x="91" y="76"/>
                    </a:lnTo>
                    <a:lnTo>
                      <a:pt x="98" y="109"/>
                    </a:lnTo>
                    <a:lnTo>
                      <a:pt x="101" y="155"/>
                    </a:lnTo>
                    <a:lnTo>
                      <a:pt x="101" y="197"/>
                    </a:lnTo>
                    <a:lnTo>
                      <a:pt x="98" y="246"/>
                    </a:lnTo>
                    <a:lnTo>
                      <a:pt x="95" y="282"/>
                    </a:lnTo>
                    <a:lnTo>
                      <a:pt x="86" y="298"/>
                    </a:lnTo>
                    <a:lnTo>
                      <a:pt x="71" y="304"/>
                    </a:lnTo>
                    <a:lnTo>
                      <a:pt x="53" y="307"/>
                    </a:lnTo>
                    <a:lnTo>
                      <a:pt x="30" y="301"/>
                    </a:lnTo>
                    <a:lnTo>
                      <a:pt x="12" y="294"/>
                    </a:lnTo>
                    <a:lnTo>
                      <a:pt x="3" y="276"/>
                    </a:lnTo>
                    <a:lnTo>
                      <a:pt x="0" y="246"/>
                    </a:lnTo>
                    <a:lnTo>
                      <a:pt x="0" y="208"/>
                    </a:lnTo>
                    <a:lnTo>
                      <a:pt x="10" y="182"/>
                    </a:lnTo>
                    <a:lnTo>
                      <a:pt x="12" y="143"/>
                    </a:lnTo>
                    <a:lnTo>
                      <a:pt x="12" y="123"/>
                    </a:lnTo>
                    <a:lnTo>
                      <a:pt x="7" y="101"/>
                    </a:lnTo>
                    <a:lnTo>
                      <a:pt x="3" y="79"/>
                    </a:lnTo>
                    <a:lnTo>
                      <a:pt x="0" y="51"/>
                    </a:lnTo>
                    <a:lnTo>
                      <a:pt x="0" y="31"/>
                    </a:lnTo>
                    <a:lnTo>
                      <a:pt x="9" y="2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Freeform 8"/>
              <p:cNvSpPr>
                <a:spLocks/>
              </p:cNvSpPr>
              <p:nvPr/>
            </p:nvSpPr>
            <p:spPr bwMode="auto">
              <a:xfrm>
                <a:off x="8762242" y="5005913"/>
                <a:ext cx="136089" cy="315039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103" y="6"/>
                  </a:cxn>
                  <a:cxn ang="0">
                    <a:pos x="106" y="23"/>
                  </a:cxn>
                  <a:cxn ang="0">
                    <a:pos x="109" y="57"/>
                  </a:cxn>
                  <a:cxn ang="0">
                    <a:pos x="103" y="96"/>
                  </a:cxn>
                  <a:cxn ang="0">
                    <a:pos x="98" y="139"/>
                  </a:cxn>
                  <a:cxn ang="0">
                    <a:pos x="94" y="187"/>
                  </a:cxn>
                  <a:cxn ang="0">
                    <a:pos x="97" y="211"/>
                  </a:cxn>
                  <a:cxn ang="0">
                    <a:pos x="104" y="235"/>
                  </a:cxn>
                  <a:cxn ang="0">
                    <a:pos x="120" y="257"/>
                  </a:cxn>
                  <a:cxn ang="0">
                    <a:pos x="127" y="266"/>
                  </a:cxn>
                  <a:cxn ang="0">
                    <a:pos x="124" y="275"/>
                  </a:cxn>
                  <a:cxn ang="0">
                    <a:pos x="105" y="275"/>
                  </a:cxn>
                  <a:cxn ang="0">
                    <a:pos x="78" y="280"/>
                  </a:cxn>
                  <a:cxn ang="0">
                    <a:pos x="40" y="289"/>
                  </a:cxn>
                  <a:cxn ang="0">
                    <a:pos x="17" y="294"/>
                  </a:cxn>
                  <a:cxn ang="0">
                    <a:pos x="2" y="283"/>
                  </a:cxn>
                  <a:cxn ang="0">
                    <a:pos x="0" y="268"/>
                  </a:cxn>
                  <a:cxn ang="0">
                    <a:pos x="17" y="263"/>
                  </a:cxn>
                  <a:cxn ang="0">
                    <a:pos x="47" y="262"/>
                  </a:cxn>
                  <a:cxn ang="0">
                    <a:pos x="82" y="262"/>
                  </a:cxn>
                  <a:cxn ang="0">
                    <a:pos x="109" y="263"/>
                  </a:cxn>
                  <a:cxn ang="0">
                    <a:pos x="106" y="259"/>
                  </a:cxn>
                  <a:cxn ang="0">
                    <a:pos x="94" y="248"/>
                  </a:cxn>
                  <a:cxn ang="0">
                    <a:pos x="85" y="229"/>
                  </a:cxn>
                  <a:cxn ang="0">
                    <a:pos x="78" y="203"/>
                  </a:cxn>
                  <a:cxn ang="0">
                    <a:pos x="78" y="187"/>
                  </a:cxn>
                  <a:cxn ang="0">
                    <a:pos x="82" y="136"/>
                  </a:cxn>
                  <a:cxn ang="0">
                    <a:pos x="82" y="99"/>
                  </a:cxn>
                  <a:cxn ang="0">
                    <a:pos x="80" y="59"/>
                  </a:cxn>
                  <a:cxn ang="0">
                    <a:pos x="73" y="40"/>
                  </a:cxn>
                  <a:cxn ang="0">
                    <a:pos x="70" y="17"/>
                  </a:cxn>
                  <a:cxn ang="0">
                    <a:pos x="77" y="6"/>
                  </a:cxn>
                  <a:cxn ang="0">
                    <a:pos x="80" y="0"/>
                  </a:cxn>
                </a:cxnLst>
                <a:rect l="0" t="0" r="r" b="b"/>
                <a:pathLst>
                  <a:path w="127" h="294">
                    <a:moveTo>
                      <a:pt x="80" y="0"/>
                    </a:moveTo>
                    <a:lnTo>
                      <a:pt x="103" y="6"/>
                    </a:lnTo>
                    <a:lnTo>
                      <a:pt x="106" y="23"/>
                    </a:lnTo>
                    <a:lnTo>
                      <a:pt x="109" y="57"/>
                    </a:lnTo>
                    <a:lnTo>
                      <a:pt x="103" y="96"/>
                    </a:lnTo>
                    <a:lnTo>
                      <a:pt x="98" y="139"/>
                    </a:lnTo>
                    <a:lnTo>
                      <a:pt x="94" y="187"/>
                    </a:lnTo>
                    <a:lnTo>
                      <a:pt x="97" y="211"/>
                    </a:lnTo>
                    <a:lnTo>
                      <a:pt x="104" y="235"/>
                    </a:lnTo>
                    <a:lnTo>
                      <a:pt x="120" y="257"/>
                    </a:lnTo>
                    <a:lnTo>
                      <a:pt x="127" y="266"/>
                    </a:lnTo>
                    <a:lnTo>
                      <a:pt x="124" y="275"/>
                    </a:lnTo>
                    <a:lnTo>
                      <a:pt x="105" y="275"/>
                    </a:lnTo>
                    <a:lnTo>
                      <a:pt x="78" y="280"/>
                    </a:lnTo>
                    <a:lnTo>
                      <a:pt x="40" y="289"/>
                    </a:lnTo>
                    <a:lnTo>
                      <a:pt x="17" y="294"/>
                    </a:lnTo>
                    <a:lnTo>
                      <a:pt x="2" y="283"/>
                    </a:lnTo>
                    <a:lnTo>
                      <a:pt x="0" y="268"/>
                    </a:lnTo>
                    <a:lnTo>
                      <a:pt x="17" y="263"/>
                    </a:lnTo>
                    <a:lnTo>
                      <a:pt x="47" y="262"/>
                    </a:lnTo>
                    <a:lnTo>
                      <a:pt x="82" y="262"/>
                    </a:lnTo>
                    <a:lnTo>
                      <a:pt x="109" y="263"/>
                    </a:lnTo>
                    <a:lnTo>
                      <a:pt x="106" y="259"/>
                    </a:lnTo>
                    <a:lnTo>
                      <a:pt x="94" y="248"/>
                    </a:lnTo>
                    <a:lnTo>
                      <a:pt x="85" y="229"/>
                    </a:lnTo>
                    <a:lnTo>
                      <a:pt x="78" y="203"/>
                    </a:lnTo>
                    <a:lnTo>
                      <a:pt x="78" y="187"/>
                    </a:lnTo>
                    <a:lnTo>
                      <a:pt x="82" y="136"/>
                    </a:lnTo>
                    <a:lnTo>
                      <a:pt x="82" y="99"/>
                    </a:lnTo>
                    <a:lnTo>
                      <a:pt x="80" y="59"/>
                    </a:lnTo>
                    <a:lnTo>
                      <a:pt x="73" y="40"/>
                    </a:lnTo>
                    <a:lnTo>
                      <a:pt x="70" y="17"/>
                    </a:lnTo>
                    <a:lnTo>
                      <a:pt x="77" y="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" name="Freeform 9"/>
              <p:cNvSpPr>
                <a:spLocks/>
              </p:cNvSpPr>
              <p:nvPr/>
            </p:nvSpPr>
            <p:spPr bwMode="auto">
              <a:xfrm>
                <a:off x="8709735" y="4966266"/>
                <a:ext cx="137160" cy="307539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22" y="6"/>
                  </a:cxn>
                  <a:cxn ang="0">
                    <a:pos x="125" y="24"/>
                  </a:cxn>
                  <a:cxn ang="0">
                    <a:pos x="125" y="58"/>
                  </a:cxn>
                  <a:cxn ang="0">
                    <a:pos x="115" y="97"/>
                  </a:cxn>
                  <a:cxn ang="0">
                    <a:pos x="107" y="139"/>
                  </a:cxn>
                  <a:cxn ang="0">
                    <a:pos x="101" y="186"/>
                  </a:cxn>
                  <a:cxn ang="0">
                    <a:pos x="101" y="211"/>
                  </a:cxn>
                  <a:cxn ang="0">
                    <a:pos x="106" y="236"/>
                  </a:cxn>
                  <a:cxn ang="0">
                    <a:pos x="122" y="258"/>
                  </a:cxn>
                  <a:cxn ang="0">
                    <a:pos x="128" y="267"/>
                  </a:cxn>
                  <a:cxn ang="0">
                    <a:pos x="123" y="275"/>
                  </a:cxn>
                  <a:cxn ang="0">
                    <a:pos x="104" y="275"/>
                  </a:cxn>
                  <a:cxn ang="0">
                    <a:pos x="76" y="277"/>
                  </a:cxn>
                  <a:cxn ang="0">
                    <a:pos x="39" y="284"/>
                  </a:cxn>
                  <a:cxn ang="0">
                    <a:pos x="15" y="287"/>
                  </a:cxn>
                  <a:cxn ang="0">
                    <a:pos x="0" y="275"/>
                  </a:cxn>
                  <a:cxn ang="0">
                    <a:pos x="0" y="261"/>
                  </a:cxn>
                  <a:cxn ang="0">
                    <a:pos x="16" y="257"/>
                  </a:cxn>
                  <a:cxn ang="0">
                    <a:pos x="48" y="259"/>
                  </a:cxn>
                  <a:cxn ang="0">
                    <a:pos x="83" y="261"/>
                  </a:cxn>
                  <a:cxn ang="0">
                    <a:pos x="109" y="264"/>
                  </a:cxn>
                  <a:cxn ang="0">
                    <a:pos x="107" y="260"/>
                  </a:cxn>
                  <a:cxn ang="0">
                    <a:pos x="96" y="248"/>
                  </a:cxn>
                  <a:cxn ang="0">
                    <a:pos x="89" y="227"/>
                  </a:cxn>
                  <a:cxn ang="0">
                    <a:pos x="83" y="202"/>
                  </a:cxn>
                  <a:cxn ang="0">
                    <a:pos x="84" y="185"/>
                  </a:cxn>
                  <a:cxn ang="0">
                    <a:pos x="92" y="134"/>
                  </a:cxn>
                  <a:cxn ang="0">
                    <a:pos x="96" y="99"/>
                  </a:cxn>
                  <a:cxn ang="0">
                    <a:pos x="94" y="58"/>
                  </a:cxn>
                  <a:cxn ang="0">
                    <a:pos x="90" y="40"/>
                  </a:cxn>
                  <a:cxn ang="0">
                    <a:pos x="88" y="15"/>
                  </a:cxn>
                  <a:cxn ang="0">
                    <a:pos x="96" y="4"/>
                  </a:cxn>
                  <a:cxn ang="0">
                    <a:pos x="99" y="0"/>
                  </a:cxn>
                </a:cxnLst>
                <a:rect l="0" t="0" r="r" b="b"/>
                <a:pathLst>
                  <a:path w="128" h="287">
                    <a:moveTo>
                      <a:pt x="99" y="0"/>
                    </a:moveTo>
                    <a:lnTo>
                      <a:pt x="122" y="6"/>
                    </a:lnTo>
                    <a:lnTo>
                      <a:pt x="125" y="24"/>
                    </a:lnTo>
                    <a:lnTo>
                      <a:pt x="125" y="58"/>
                    </a:lnTo>
                    <a:lnTo>
                      <a:pt x="115" y="97"/>
                    </a:lnTo>
                    <a:lnTo>
                      <a:pt x="107" y="139"/>
                    </a:lnTo>
                    <a:lnTo>
                      <a:pt x="101" y="186"/>
                    </a:lnTo>
                    <a:lnTo>
                      <a:pt x="101" y="211"/>
                    </a:lnTo>
                    <a:lnTo>
                      <a:pt x="106" y="236"/>
                    </a:lnTo>
                    <a:lnTo>
                      <a:pt x="122" y="258"/>
                    </a:lnTo>
                    <a:lnTo>
                      <a:pt x="128" y="267"/>
                    </a:lnTo>
                    <a:lnTo>
                      <a:pt x="123" y="275"/>
                    </a:lnTo>
                    <a:lnTo>
                      <a:pt x="104" y="275"/>
                    </a:lnTo>
                    <a:lnTo>
                      <a:pt x="76" y="277"/>
                    </a:lnTo>
                    <a:lnTo>
                      <a:pt x="39" y="284"/>
                    </a:lnTo>
                    <a:lnTo>
                      <a:pt x="15" y="287"/>
                    </a:lnTo>
                    <a:lnTo>
                      <a:pt x="0" y="275"/>
                    </a:lnTo>
                    <a:lnTo>
                      <a:pt x="0" y="261"/>
                    </a:lnTo>
                    <a:lnTo>
                      <a:pt x="16" y="257"/>
                    </a:lnTo>
                    <a:lnTo>
                      <a:pt x="48" y="259"/>
                    </a:lnTo>
                    <a:lnTo>
                      <a:pt x="83" y="261"/>
                    </a:lnTo>
                    <a:lnTo>
                      <a:pt x="109" y="264"/>
                    </a:lnTo>
                    <a:lnTo>
                      <a:pt x="107" y="260"/>
                    </a:lnTo>
                    <a:lnTo>
                      <a:pt x="96" y="248"/>
                    </a:lnTo>
                    <a:lnTo>
                      <a:pt x="89" y="227"/>
                    </a:lnTo>
                    <a:lnTo>
                      <a:pt x="83" y="202"/>
                    </a:lnTo>
                    <a:lnTo>
                      <a:pt x="84" y="185"/>
                    </a:lnTo>
                    <a:lnTo>
                      <a:pt x="92" y="134"/>
                    </a:lnTo>
                    <a:lnTo>
                      <a:pt x="96" y="99"/>
                    </a:lnTo>
                    <a:lnTo>
                      <a:pt x="94" y="58"/>
                    </a:lnTo>
                    <a:lnTo>
                      <a:pt x="90" y="40"/>
                    </a:lnTo>
                    <a:lnTo>
                      <a:pt x="88" y="15"/>
                    </a:lnTo>
                    <a:lnTo>
                      <a:pt x="96" y="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>
                <a:off x="8819034" y="4743381"/>
                <a:ext cx="126444" cy="242173"/>
              </a:xfrm>
              <a:custGeom>
                <a:avLst/>
                <a:gdLst/>
                <a:ahLst/>
                <a:cxnLst>
                  <a:cxn ang="0">
                    <a:pos x="11" y="41"/>
                  </a:cxn>
                  <a:cxn ang="0">
                    <a:pos x="0" y="21"/>
                  </a:cxn>
                  <a:cxn ang="0">
                    <a:pos x="2" y="3"/>
                  </a:cxn>
                  <a:cxn ang="0">
                    <a:pos x="14" y="0"/>
                  </a:cxn>
                  <a:cxn ang="0">
                    <a:pos x="26" y="2"/>
                  </a:cxn>
                  <a:cxn ang="0">
                    <a:pos x="45" y="16"/>
                  </a:cxn>
                  <a:cxn ang="0">
                    <a:pos x="60" y="41"/>
                  </a:cxn>
                  <a:cxn ang="0">
                    <a:pos x="83" y="83"/>
                  </a:cxn>
                  <a:cxn ang="0">
                    <a:pos x="101" y="110"/>
                  </a:cxn>
                  <a:cxn ang="0">
                    <a:pos x="113" y="136"/>
                  </a:cxn>
                  <a:cxn ang="0">
                    <a:pos x="118" y="148"/>
                  </a:cxn>
                  <a:cxn ang="0">
                    <a:pos x="108" y="158"/>
                  </a:cxn>
                  <a:cxn ang="0">
                    <a:pos x="82" y="160"/>
                  </a:cxn>
                  <a:cxn ang="0">
                    <a:pos x="50" y="169"/>
                  </a:cxn>
                  <a:cxn ang="0">
                    <a:pos x="37" y="175"/>
                  </a:cxn>
                  <a:cxn ang="0">
                    <a:pos x="32" y="194"/>
                  </a:cxn>
                  <a:cxn ang="0">
                    <a:pos x="37" y="204"/>
                  </a:cxn>
                  <a:cxn ang="0">
                    <a:pos x="34" y="216"/>
                  </a:cxn>
                  <a:cxn ang="0">
                    <a:pos x="16" y="226"/>
                  </a:cxn>
                  <a:cxn ang="0">
                    <a:pos x="13" y="219"/>
                  </a:cxn>
                  <a:cxn ang="0">
                    <a:pos x="5" y="208"/>
                  </a:cxn>
                  <a:cxn ang="0">
                    <a:pos x="2" y="193"/>
                  </a:cxn>
                  <a:cxn ang="0">
                    <a:pos x="11" y="183"/>
                  </a:cxn>
                  <a:cxn ang="0">
                    <a:pos x="24" y="171"/>
                  </a:cxn>
                  <a:cxn ang="0">
                    <a:pos x="45" y="154"/>
                  </a:cxn>
                  <a:cxn ang="0">
                    <a:pos x="75" y="148"/>
                  </a:cxn>
                  <a:cxn ang="0">
                    <a:pos x="94" y="141"/>
                  </a:cxn>
                  <a:cxn ang="0">
                    <a:pos x="89" y="127"/>
                  </a:cxn>
                  <a:cxn ang="0">
                    <a:pos x="70" y="104"/>
                  </a:cxn>
                  <a:cxn ang="0">
                    <a:pos x="36" y="81"/>
                  </a:cxn>
                  <a:cxn ang="0">
                    <a:pos x="14" y="55"/>
                  </a:cxn>
                  <a:cxn ang="0">
                    <a:pos x="11" y="41"/>
                  </a:cxn>
                </a:cxnLst>
                <a:rect l="0" t="0" r="r" b="b"/>
                <a:pathLst>
                  <a:path w="118" h="226">
                    <a:moveTo>
                      <a:pt x="11" y="41"/>
                    </a:moveTo>
                    <a:lnTo>
                      <a:pt x="0" y="21"/>
                    </a:lnTo>
                    <a:lnTo>
                      <a:pt x="2" y="3"/>
                    </a:lnTo>
                    <a:lnTo>
                      <a:pt x="14" y="0"/>
                    </a:lnTo>
                    <a:lnTo>
                      <a:pt x="26" y="2"/>
                    </a:lnTo>
                    <a:lnTo>
                      <a:pt x="45" y="16"/>
                    </a:lnTo>
                    <a:lnTo>
                      <a:pt x="60" y="41"/>
                    </a:lnTo>
                    <a:lnTo>
                      <a:pt x="83" y="83"/>
                    </a:lnTo>
                    <a:lnTo>
                      <a:pt x="101" y="110"/>
                    </a:lnTo>
                    <a:lnTo>
                      <a:pt x="113" y="136"/>
                    </a:lnTo>
                    <a:lnTo>
                      <a:pt x="118" y="148"/>
                    </a:lnTo>
                    <a:lnTo>
                      <a:pt x="108" y="158"/>
                    </a:lnTo>
                    <a:lnTo>
                      <a:pt x="82" y="160"/>
                    </a:lnTo>
                    <a:lnTo>
                      <a:pt x="50" y="169"/>
                    </a:lnTo>
                    <a:lnTo>
                      <a:pt x="37" y="175"/>
                    </a:lnTo>
                    <a:lnTo>
                      <a:pt x="32" y="194"/>
                    </a:lnTo>
                    <a:lnTo>
                      <a:pt x="37" y="204"/>
                    </a:lnTo>
                    <a:lnTo>
                      <a:pt x="34" y="216"/>
                    </a:lnTo>
                    <a:lnTo>
                      <a:pt x="16" y="226"/>
                    </a:lnTo>
                    <a:lnTo>
                      <a:pt x="13" y="219"/>
                    </a:lnTo>
                    <a:lnTo>
                      <a:pt x="5" y="208"/>
                    </a:lnTo>
                    <a:lnTo>
                      <a:pt x="2" y="193"/>
                    </a:lnTo>
                    <a:lnTo>
                      <a:pt x="11" y="183"/>
                    </a:lnTo>
                    <a:lnTo>
                      <a:pt x="24" y="171"/>
                    </a:lnTo>
                    <a:lnTo>
                      <a:pt x="45" y="154"/>
                    </a:lnTo>
                    <a:lnTo>
                      <a:pt x="75" y="148"/>
                    </a:lnTo>
                    <a:lnTo>
                      <a:pt x="94" y="141"/>
                    </a:lnTo>
                    <a:lnTo>
                      <a:pt x="89" y="127"/>
                    </a:lnTo>
                    <a:lnTo>
                      <a:pt x="70" y="104"/>
                    </a:lnTo>
                    <a:lnTo>
                      <a:pt x="36" y="81"/>
                    </a:lnTo>
                    <a:lnTo>
                      <a:pt x="14" y="55"/>
                    </a:lnTo>
                    <a:lnTo>
                      <a:pt x="1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62" name="Gruppe 161"/>
          <p:cNvGrpSpPr/>
          <p:nvPr/>
        </p:nvGrpSpPr>
        <p:grpSpPr>
          <a:xfrm>
            <a:off x="8075100" y="2272811"/>
            <a:ext cx="1484729" cy="1490669"/>
            <a:chOff x="8218714" y="4072612"/>
            <a:chExt cx="1484729" cy="1490669"/>
          </a:xfrm>
        </p:grpSpPr>
        <p:grpSp>
          <p:nvGrpSpPr>
            <p:cNvPr id="163" name="Gruppe 95"/>
            <p:cNvGrpSpPr/>
            <p:nvPr/>
          </p:nvGrpSpPr>
          <p:grpSpPr>
            <a:xfrm>
              <a:off x="8218714" y="4072612"/>
              <a:ext cx="846138" cy="1490669"/>
              <a:chOff x="8218714" y="4072612"/>
              <a:chExt cx="846138" cy="1490669"/>
            </a:xfrm>
            <a:solidFill>
              <a:srgbClr val="008000"/>
            </a:solidFill>
          </p:grpSpPr>
          <p:sp>
            <p:nvSpPr>
              <p:cNvPr id="169" name="Freeform 5"/>
              <p:cNvSpPr>
                <a:spLocks/>
              </p:cNvSpPr>
              <p:nvPr/>
            </p:nvSpPr>
            <p:spPr bwMode="auto">
              <a:xfrm>
                <a:off x="8504464" y="4079759"/>
                <a:ext cx="63500" cy="984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0" y="17"/>
                  </a:cxn>
                  <a:cxn ang="0">
                    <a:pos x="37" y="3"/>
                  </a:cxn>
                  <a:cxn ang="0">
                    <a:pos x="31" y="0"/>
                  </a:cxn>
                  <a:cxn ang="0">
                    <a:pos x="23" y="10"/>
                  </a:cxn>
                  <a:cxn ang="0">
                    <a:pos x="0" y="62"/>
                  </a:cxn>
                </a:cxnLst>
                <a:rect l="0" t="0" r="r" b="b"/>
                <a:pathLst>
                  <a:path w="40" h="62">
                    <a:moveTo>
                      <a:pt x="0" y="62"/>
                    </a:moveTo>
                    <a:lnTo>
                      <a:pt x="40" y="17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" name="Freeform 6"/>
              <p:cNvSpPr>
                <a:spLocks/>
              </p:cNvSpPr>
              <p:nvPr/>
            </p:nvSpPr>
            <p:spPr bwMode="auto">
              <a:xfrm>
                <a:off x="8404452" y="4072612"/>
                <a:ext cx="52388" cy="109537"/>
              </a:xfrm>
              <a:custGeom>
                <a:avLst/>
                <a:gdLst/>
                <a:ahLst/>
                <a:cxnLst>
                  <a:cxn ang="0">
                    <a:pos x="33" y="69"/>
                  </a:cxn>
                  <a:cxn ang="0">
                    <a:pos x="15" y="13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33" y="69"/>
                  </a:cxn>
                </a:cxnLst>
                <a:rect l="0" t="0" r="r" b="b"/>
                <a:pathLst>
                  <a:path w="33" h="69">
                    <a:moveTo>
                      <a:pt x="33" y="69"/>
                    </a:moveTo>
                    <a:lnTo>
                      <a:pt x="15" y="13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33" y="6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Freeform 7"/>
              <p:cNvSpPr>
                <a:spLocks/>
              </p:cNvSpPr>
              <p:nvPr/>
            </p:nvSpPr>
            <p:spPr bwMode="auto">
              <a:xfrm>
                <a:off x="8605273" y="4282168"/>
                <a:ext cx="63500" cy="33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3"/>
                  </a:cxn>
                  <a:cxn ang="0">
                    <a:pos x="40" y="12"/>
                  </a:cxn>
                  <a:cxn ang="0">
                    <a:pos x="29" y="21"/>
                  </a:cxn>
                  <a:cxn ang="0">
                    <a:pos x="0" y="0"/>
                  </a:cxn>
                </a:cxnLst>
                <a:rect l="0" t="0" r="r" b="b"/>
                <a:pathLst>
                  <a:path w="40" h="21">
                    <a:moveTo>
                      <a:pt x="0" y="0"/>
                    </a:moveTo>
                    <a:lnTo>
                      <a:pt x="37" y="3"/>
                    </a:lnTo>
                    <a:lnTo>
                      <a:pt x="40" y="12"/>
                    </a:lnTo>
                    <a:lnTo>
                      <a:pt x="29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" name="Freeform 8"/>
              <p:cNvSpPr>
                <a:spLocks/>
              </p:cNvSpPr>
              <p:nvPr/>
            </p:nvSpPr>
            <p:spPr bwMode="auto">
              <a:xfrm>
                <a:off x="8298877" y="4233754"/>
                <a:ext cx="77788" cy="20637"/>
              </a:xfrm>
              <a:custGeom>
                <a:avLst/>
                <a:gdLst/>
                <a:ahLst/>
                <a:cxnLst>
                  <a:cxn ang="0">
                    <a:pos x="49" y="2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11" y="13"/>
                  </a:cxn>
                  <a:cxn ang="0">
                    <a:pos x="49" y="2"/>
                  </a:cxn>
                </a:cxnLst>
                <a:rect l="0" t="0" r="r" b="b"/>
                <a:pathLst>
                  <a:path w="49" h="13">
                    <a:moveTo>
                      <a:pt x="49" y="2"/>
                    </a:moveTo>
                    <a:lnTo>
                      <a:pt x="11" y="0"/>
                    </a:lnTo>
                    <a:lnTo>
                      <a:pt x="0" y="5"/>
                    </a:lnTo>
                    <a:lnTo>
                      <a:pt x="11" y="13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Freeform 9"/>
              <p:cNvSpPr>
                <a:spLocks/>
              </p:cNvSpPr>
              <p:nvPr/>
            </p:nvSpPr>
            <p:spPr bwMode="auto">
              <a:xfrm>
                <a:off x="8672739" y="4539342"/>
                <a:ext cx="241300" cy="192087"/>
              </a:xfrm>
              <a:custGeom>
                <a:avLst/>
                <a:gdLst/>
                <a:ahLst/>
                <a:cxnLst>
                  <a:cxn ang="0">
                    <a:pos x="40" y="23"/>
                  </a:cxn>
                  <a:cxn ang="0">
                    <a:pos x="56" y="13"/>
                  </a:cxn>
                  <a:cxn ang="0">
                    <a:pos x="73" y="7"/>
                  </a:cxn>
                  <a:cxn ang="0">
                    <a:pos x="93" y="3"/>
                  </a:cxn>
                  <a:cxn ang="0">
                    <a:pos x="110" y="3"/>
                  </a:cxn>
                  <a:cxn ang="0">
                    <a:pos x="126" y="6"/>
                  </a:cxn>
                  <a:cxn ang="0">
                    <a:pos x="137" y="9"/>
                  </a:cxn>
                  <a:cxn ang="0">
                    <a:pos x="146" y="17"/>
                  </a:cxn>
                  <a:cxn ang="0">
                    <a:pos x="150" y="25"/>
                  </a:cxn>
                  <a:cxn ang="0">
                    <a:pos x="152" y="37"/>
                  </a:cxn>
                  <a:cxn ang="0">
                    <a:pos x="152" y="50"/>
                  </a:cxn>
                  <a:cxn ang="0">
                    <a:pos x="147" y="65"/>
                  </a:cxn>
                  <a:cxn ang="0">
                    <a:pos x="137" y="79"/>
                  </a:cxn>
                  <a:cxn ang="0">
                    <a:pos x="124" y="95"/>
                  </a:cxn>
                  <a:cxn ang="0">
                    <a:pos x="109" y="105"/>
                  </a:cxn>
                  <a:cxn ang="0">
                    <a:pos x="94" y="112"/>
                  </a:cxn>
                  <a:cxn ang="0">
                    <a:pos x="76" y="119"/>
                  </a:cxn>
                  <a:cxn ang="0">
                    <a:pos x="61" y="121"/>
                  </a:cxn>
                  <a:cxn ang="0">
                    <a:pos x="47" y="119"/>
                  </a:cxn>
                  <a:cxn ang="0">
                    <a:pos x="37" y="115"/>
                  </a:cxn>
                  <a:cxn ang="0">
                    <a:pos x="29" y="109"/>
                  </a:cxn>
                  <a:cxn ang="0">
                    <a:pos x="23" y="100"/>
                  </a:cxn>
                  <a:cxn ang="0">
                    <a:pos x="21" y="90"/>
                  </a:cxn>
                  <a:cxn ang="0">
                    <a:pos x="21" y="68"/>
                  </a:cxn>
                  <a:cxn ang="0">
                    <a:pos x="23" y="52"/>
                  </a:cxn>
                  <a:cxn ang="0">
                    <a:pos x="26" y="42"/>
                  </a:cxn>
                  <a:cxn ang="0">
                    <a:pos x="13" y="33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3" y="3"/>
                  </a:cxn>
                  <a:cxn ang="0">
                    <a:pos x="9" y="0"/>
                  </a:cxn>
                  <a:cxn ang="0">
                    <a:pos x="18" y="1"/>
                  </a:cxn>
                  <a:cxn ang="0">
                    <a:pos x="28" y="6"/>
                  </a:cxn>
                  <a:cxn ang="0">
                    <a:pos x="40" y="23"/>
                  </a:cxn>
                </a:cxnLst>
                <a:rect l="0" t="0" r="r" b="b"/>
                <a:pathLst>
                  <a:path w="152" h="121">
                    <a:moveTo>
                      <a:pt x="40" y="23"/>
                    </a:moveTo>
                    <a:lnTo>
                      <a:pt x="56" y="13"/>
                    </a:lnTo>
                    <a:lnTo>
                      <a:pt x="73" y="7"/>
                    </a:lnTo>
                    <a:lnTo>
                      <a:pt x="93" y="3"/>
                    </a:lnTo>
                    <a:lnTo>
                      <a:pt x="110" y="3"/>
                    </a:lnTo>
                    <a:lnTo>
                      <a:pt x="126" y="6"/>
                    </a:lnTo>
                    <a:lnTo>
                      <a:pt x="137" y="9"/>
                    </a:lnTo>
                    <a:lnTo>
                      <a:pt x="146" y="17"/>
                    </a:lnTo>
                    <a:lnTo>
                      <a:pt x="150" y="25"/>
                    </a:lnTo>
                    <a:lnTo>
                      <a:pt x="152" y="37"/>
                    </a:lnTo>
                    <a:lnTo>
                      <a:pt x="152" y="50"/>
                    </a:lnTo>
                    <a:lnTo>
                      <a:pt x="147" y="65"/>
                    </a:lnTo>
                    <a:lnTo>
                      <a:pt x="137" y="79"/>
                    </a:lnTo>
                    <a:lnTo>
                      <a:pt x="124" y="95"/>
                    </a:lnTo>
                    <a:lnTo>
                      <a:pt x="109" y="105"/>
                    </a:lnTo>
                    <a:lnTo>
                      <a:pt x="94" y="112"/>
                    </a:lnTo>
                    <a:lnTo>
                      <a:pt x="76" y="119"/>
                    </a:lnTo>
                    <a:lnTo>
                      <a:pt x="61" y="121"/>
                    </a:lnTo>
                    <a:lnTo>
                      <a:pt x="47" y="119"/>
                    </a:lnTo>
                    <a:lnTo>
                      <a:pt x="37" y="115"/>
                    </a:lnTo>
                    <a:lnTo>
                      <a:pt x="29" y="109"/>
                    </a:lnTo>
                    <a:lnTo>
                      <a:pt x="23" y="100"/>
                    </a:lnTo>
                    <a:lnTo>
                      <a:pt x="21" y="90"/>
                    </a:lnTo>
                    <a:lnTo>
                      <a:pt x="21" y="68"/>
                    </a:lnTo>
                    <a:lnTo>
                      <a:pt x="23" y="52"/>
                    </a:lnTo>
                    <a:lnTo>
                      <a:pt x="26" y="42"/>
                    </a:lnTo>
                    <a:lnTo>
                      <a:pt x="13" y="33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8" y="6"/>
                    </a:lnTo>
                    <a:lnTo>
                      <a:pt x="4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Freeform 10"/>
              <p:cNvSpPr>
                <a:spLocks/>
              </p:cNvSpPr>
              <p:nvPr/>
            </p:nvSpPr>
            <p:spPr bwMode="auto">
              <a:xfrm>
                <a:off x="8498114" y="4199618"/>
                <a:ext cx="271463" cy="627062"/>
              </a:xfrm>
              <a:custGeom>
                <a:avLst/>
                <a:gdLst/>
                <a:ahLst/>
                <a:cxnLst>
                  <a:cxn ang="0">
                    <a:pos x="135" y="338"/>
                  </a:cxn>
                  <a:cxn ang="0">
                    <a:pos x="171" y="377"/>
                  </a:cxn>
                  <a:cxn ang="0">
                    <a:pos x="150" y="395"/>
                  </a:cxn>
                  <a:cxn ang="0">
                    <a:pos x="104" y="357"/>
                  </a:cxn>
                  <a:cxn ang="0">
                    <a:pos x="56" y="262"/>
                  </a:cxn>
                  <a:cxn ang="0">
                    <a:pos x="28" y="166"/>
                  </a:cxn>
                  <a:cxn ang="0">
                    <a:pos x="16" y="88"/>
                  </a:cxn>
                  <a:cxn ang="0">
                    <a:pos x="2" y="68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1" y="51"/>
                  </a:cxn>
                  <a:cxn ang="0">
                    <a:pos x="7" y="45"/>
                  </a:cxn>
                  <a:cxn ang="0">
                    <a:pos x="10" y="39"/>
                  </a:cxn>
                  <a:cxn ang="0">
                    <a:pos x="11" y="34"/>
                  </a:cxn>
                  <a:cxn ang="0">
                    <a:pos x="11" y="28"/>
                  </a:cxn>
                  <a:cxn ang="0">
                    <a:pos x="10" y="21"/>
                  </a:cxn>
                  <a:cxn ang="0">
                    <a:pos x="7" y="15"/>
                  </a:cxn>
                  <a:cxn ang="0">
                    <a:pos x="5" y="8"/>
                  </a:cxn>
                  <a:cxn ang="0">
                    <a:pos x="7" y="3"/>
                  </a:cxn>
                  <a:cxn ang="0">
                    <a:pos x="15" y="0"/>
                  </a:cxn>
                  <a:cxn ang="0">
                    <a:pos x="22" y="6"/>
                  </a:cxn>
                  <a:cxn ang="0">
                    <a:pos x="25" y="13"/>
                  </a:cxn>
                  <a:cxn ang="0">
                    <a:pos x="25" y="18"/>
                  </a:cxn>
                  <a:cxn ang="0">
                    <a:pos x="25" y="24"/>
                  </a:cxn>
                  <a:cxn ang="0">
                    <a:pos x="28" y="24"/>
                  </a:cxn>
                  <a:cxn ang="0">
                    <a:pos x="32" y="19"/>
                  </a:cxn>
                  <a:cxn ang="0">
                    <a:pos x="38" y="13"/>
                  </a:cxn>
                  <a:cxn ang="0">
                    <a:pos x="44" y="11"/>
                  </a:cxn>
                  <a:cxn ang="0">
                    <a:pos x="50" y="13"/>
                  </a:cxn>
                  <a:cxn ang="0">
                    <a:pos x="53" y="21"/>
                  </a:cxn>
                  <a:cxn ang="0">
                    <a:pos x="50" y="27"/>
                  </a:cxn>
                  <a:cxn ang="0">
                    <a:pos x="47" y="32"/>
                  </a:cxn>
                  <a:cxn ang="0">
                    <a:pos x="42" y="38"/>
                  </a:cxn>
                  <a:cxn ang="0">
                    <a:pos x="36" y="44"/>
                  </a:cxn>
                  <a:cxn ang="0">
                    <a:pos x="32" y="49"/>
                  </a:cxn>
                  <a:cxn ang="0">
                    <a:pos x="35" y="54"/>
                  </a:cxn>
                  <a:cxn ang="0">
                    <a:pos x="44" y="56"/>
                  </a:cxn>
                  <a:cxn ang="0">
                    <a:pos x="53" y="58"/>
                  </a:cxn>
                  <a:cxn ang="0">
                    <a:pos x="56" y="64"/>
                  </a:cxn>
                  <a:cxn ang="0">
                    <a:pos x="52" y="68"/>
                  </a:cxn>
                  <a:cxn ang="0">
                    <a:pos x="45" y="70"/>
                  </a:cxn>
                  <a:cxn ang="0">
                    <a:pos x="37" y="70"/>
                  </a:cxn>
                  <a:cxn ang="0">
                    <a:pos x="29" y="68"/>
                  </a:cxn>
                  <a:cxn ang="0">
                    <a:pos x="41" y="115"/>
                  </a:cxn>
                  <a:cxn ang="0">
                    <a:pos x="48" y="170"/>
                  </a:cxn>
                  <a:cxn ang="0">
                    <a:pos x="79" y="247"/>
                  </a:cxn>
                  <a:cxn ang="0">
                    <a:pos x="107" y="302"/>
                  </a:cxn>
                </a:cxnLst>
                <a:rect l="0" t="0" r="r" b="b"/>
                <a:pathLst>
                  <a:path w="171" h="395">
                    <a:moveTo>
                      <a:pt x="107" y="302"/>
                    </a:moveTo>
                    <a:lnTo>
                      <a:pt x="124" y="324"/>
                    </a:lnTo>
                    <a:lnTo>
                      <a:pt x="135" y="338"/>
                    </a:lnTo>
                    <a:lnTo>
                      <a:pt x="152" y="352"/>
                    </a:lnTo>
                    <a:lnTo>
                      <a:pt x="168" y="365"/>
                    </a:lnTo>
                    <a:lnTo>
                      <a:pt x="171" y="377"/>
                    </a:lnTo>
                    <a:lnTo>
                      <a:pt x="167" y="389"/>
                    </a:lnTo>
                    <a:lnTo>
                      <a:pt x="166" y="391"/>
                    </a:lnTo>
                    <a:lnTo>
                      <a:pt x="150" y="395"/>
                    </a:lnTo>
                    <a:lnTo>
                      <a:pt x="134" y="392"/>
                    </a:lnTo>
                    <a:lnTo>
                      <a:pt x="119" y="380"/>
                    </a:lnTo>
                    <a:lnTo>
                      <a:pt x="104" y="357"/>
                    </a:lnTo>
                    <a:lnTo>
                      <a:pt x="83" y="321"/>
                    </a:lnTo>
                    <a:lnTo>
                      <a:pt x="68" y="291"/>
                    </a:lnTo>
                    <a:lnTo>
                      <a:pt x="56" y="262"/>
                    </a:lnTo>
                    <a:lnTo>
                      <a:pt x="47" y="234"/>
                    </a:lnTo>
                    <a:lnTo>
                      <a:pt x="36" y="199"/>
                    </a:lnTo>
                    <a:lnTo>
                      <a:pt x="28" y="166"/>
                    </a:lnTo>
                    <a:lnTo>
                      <a:pt x="26" y="132"/>
                    </a:lnTo>
                    <a:lnTo>
                      <a:pt x="25" y="110"/>
                    </a:lnTo>
                    <a:lnTo>
                      <a:pt x="16" y="88"/>
                    </a:lnTo>
                    <a:lnTo>
                      <a:pt x="7" y="75"/>
                    </a:lnTo>
                    <a:lnTo>
                      <a:pt x="5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1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2" y="49"/>
                    </a:lnTo>
                    <a:lnTo>
                      <a:pt x="5" y="47"/>
                    </a:lnTo>
                    <a:lnTo>
                      <a:pt x="7" y="45"/>
                    </a:lnTo>
                    <a:lnTo>
                      <a:pt x="8" y="43"/>
                    </a:lnTo>
                    <a:lnTo>
                      <a:pt x="9" y="42"/>
                    </a:lnTo>
                    <a:lnTo>
                      <a:pt x="10" y="39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1" y="34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8" y="27"/>
                    </a:lnTo>
                    <a:lnTo>
                      <a:pt x="28" y="24"/>
                    </a:lnTo>
                    <a:lnTo>
                      <a:pt x="29" y="23"/>
                    </a:lnTo>
                    <a:lnTo>
                      <a:pt x="31" y="21"/>
                    </a:lnTo>
                    <a:lnTo>
                      <a:pt x="32" y="19"/>
                    </a:lnTo>
                    <a:lnTo>
                      <a:pt x="34" y="17"/>
                    </a:lnTo>
                    <a:lnTo>
                      <a:pt x="36" y="15"/>
                    </a:lnTo>
                    <a:lnTo>
                      <a:pt x="38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0" y="13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3" y="21"/>
                    </a:lnTo>
                    <a:lnTo>
                      <a:pt x="52" y="23"/>
                    </a:lnTo>
                    <a:lnTo>
                      <a:pt x="51" y="24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8" y="30"/>
                    </a:lnTo>
                    <a:lnTo>
                      <a:pt x="47" y="32"/>
                    </a:lnTo>
                    <a:lnTo>
                      <a:pt x="45" y="34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0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6" y="46"/>
                    </a:lnTo>
                    <a:lnTo>
                      <a:pt x="34" y="47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2" y="53"/>
                    </a:lnTo>
                    <a:lnTo>
                      <a:pt x="35" y="54"/>
                    </a:lnTo>
                    <a:lnTo>
                      <a:pt x="38" y="54"/>
                    </a:lnTo>
                    <a:lnTo>
                      <a:pt x="41" y="55"/>
                    </a:lnTo>
                    <a:lnTo>
                      <a:pt x="44" y="56"/>
                    </a:lnTo>
                    <a:lnTo>
                      <a:pt x="48" y="57"/>
                    </a:lnTo>
                    <a:lnTo>
                      <a:pt x="51" y="57"/>
                    </a:lnTo>
                    <a:lnTo>
                      <a:pt x="53" y="58"/>
                    </a:lnTo>
                    <a:lnTo>
                      <a:pt x="56" y="60"/>
                    </a:lnTo>
                    <a:lnTo>
                      <a:pt x="56" y="62"/>
                    </a:lnTo>
                    <a:lnTo>
                      <a:pt x="56" y="64"/>
                    </a:lnTo>
                    <a:lnTo>
                      <a:pt x="56" y="66"/>
                    </a:lnTo>
                    <a:lnTo>
                      <a:pt x="54" y="68"/>
                    </a:lnTo>
                    <a:lnTo>
                      <a:pt x="52" y="68"/>
                    </a:lnTo>
                    <a:lnTo>
                      <a:pt x="50" y="70"/>
                    </a:lnTo>
                    <a:lnTo>
                      <a:pt x="47" y="70"/>
                    </a:lnTo>
                    <a:lnTo>
                      <a:pt x="45" y="70"/>
                    </a:lnTo>
                    <a:lnTo>
                      <a:pt x="42" y="71"/>
                    </a:lnTo>
                    <a:lnTo>
                      <a:pt x="39" y="70"/>
                    </a:lnTo>
                    <a:lnTo>
                      <a:pt x="37" y="70"/>
                    </a:lnTo>
                    <a:lnTo>
                      <a:pt x="35" y="68"/>
                    </a:lnTo>
                    <a:lnTo>
                      <a:pt x="32" y="68"/>
                    </a:lnTo>
                    <a:lnTo>
                      <a:pt x="29" y="68"/>
                    </a:lnTo>
                    <a:lnTo>
                      <a:pt x="28" y="76"/>
                    </a:lnTo>
                    <a:lnTo>
                      <a:pt x="36" y="97"/>
                    </a:lnTo>
                    <a:lnTo>
                      <a:pt x="41" y="115"/>
                    </a:lnTo>
                    <a:lnTo>
                      <a:pt x="44" y="133"/>
                    </a:lnTo>
                    <a:lnTo>
                      <a:pt x="44" y="153"/>
                    </a:lnTo>
                    <a:lnTo>
                      <a:pt x="48" y="170"/>
                    </a:lnTo>
                    <a:lnTo>
                      <a:pt x="58" y="196"/>
                    </a:lnTo>
                    <a:lnTo>
                      <a:pt x="69" y="225"/>
                    </a:lnTo>
                    <a:lnTo>
                      <a:pt x="79" y="247"/>
                    </a:lnTo>
                    <a:lnTo>
                      <a:pt x="90" y="274"/>
                    </a:lnTo>
                    <a:lnTo>
                      <a:pt x="99" y="291"/>
                    </a:lnTo>
                    <a:lnTo>
                      <a:pt x="107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Freeform 11"/>
              <p:cNvSpPr>
                <a:spLocks/>
              </p:cNvSpPr>
              <p:nvPr/>
            </p:nvSpPr>
            <p:spPr bwMode="auto">
              <a:xfrm>
                <a:off x="8658452" y="4747306"/>
                <a:ext cx="273050" cy="384175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34" y="8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77" y="2"/>
                  </a:cxn>
                  <a:cxn ang="0">
                    <a:pos x="94" y="6"/>
                  </a:cxn>
                  <a:cxn ang="0">
                    <a:pos x="106" y="14"/>
                  </a:cxn>
                  <a:cxn ang="0">
                    <a:pos x="110" y="24"/>
                  </a:cxn>
                  <a:cxn ang="0">
                    <a:pos x="111" y="38"/>
                  </a:cxn>
                  <a:cxn ang="0">
                    <a:pos x="109" y="52"/>
                  </a:cxn>
                  <a:cxn ang="0">
                    <a:pos x="101" y="65"/>
                  </a:cxn>
                  <a:cxn ang="0">
                    <a:pos x="99" y="77"/>
                  </a:cxn>
                  <a:cxn ang="0">
                    <a:pos x="97" y="89"/>
                  </a:cxn>
                  <a:cxn ang="0">
                    <a:pos x="100" y="102"/>
                  </a:cxn>
                  <a:cxn ang="0">
                    <a:pos x="106" y="114"/>
                  </a:cxn>
                  <a:cxn ang="0">
                    <a:pos x="117" y="125"/>
                  </a:cxn>
                  <a:cxn ang="0">
                    <a:pos x="131" y="137"/>
                  </a:cxn>
                  <a:cxn ang="0">
                    <a:pos x="144" y="146"/>
                  </a:cxn>
                  <a:cxn ang="0">
                    <a:pos x="158" y="158"/>
                  </a:cxn>
                  <a:cxn ang="0">
                    <a:pos x="167" y="168"/>
                  </a:cxn>
                  <a:cxn ang="0">
                    <a:pos x="172" y="180"/>
                  </a:cxn>
                  <a:cxn ang="0">
                    <a:pos x="172" y="193"/>
                  </a:cxn>
                  <a:cxn ang="0">
                    <a:pos x="167" y="210"/>
                  </a:cxn>
                  <a:cxn ang="0">
                    <a:pos x="158" y="223"/>
                  </a:cxn>
                  <a:cxn ang="0">
                    <a:pos x="150" y="231"/>
                  </a:cxn>
                  <a:cxn ang="0">
                    <a:pos x="138" y="237"/>
                  </a:cxn>
                  <a:cxn ang="0">
                    <a:pos x="125" y="239"/>
                  </a:cxn>
                  <a:cxn ang="0">
                    <a:pos x="107" y="242"/>
                  </a:cxn>
                  <a:cxn ang="0">
                    <a:pos x="88" y="242"/>
                  </a:cxn>
                  <a:cxn ang="0">
                    <a:pos x="72" y="236"/>
                  </a:cxn>
                  <a:cxn ang="0">
                    <a:pos x="57" y="225"/>
                  </a:cxn>
                  <a:cxn ang="0">
                    <a:pos x="43" y="210"/>
                  </a:cxn>
                  <a:cxn ang="0">
                    <a:pos x="33" y="195"/>
                  </a:cxn>
                  <a:cxn ang="0">
                    <a:pos x="24" y="180"/>
                  </a:cxn>
                  <a:cxn ang="0">
                    <a:pos x="15" y="159"/>
                  </a:cxn>
                  <a:cxn ang="0">
                    <a:pos x="6" y="140"/>
                  </a:cxn>
                  <a:cxn ang="0">
                    <a:pos x="2" y="122"/>
                  </a:cxn>
                  <a:cxn ang="0">
                    <a:pos x="0" y="100"/>
                  </a:cxn>
                  <a:cxn ang="0">
                    <a:pos x="0" y="76"/>
                  </a:cxn>
                  <a:cxn ang="0">
                    <a:pos x="4" y="53"/>
                  </a:cxn>
                  <a:cxn ang="0">
                    <a:pos x="8" y="36"/>
                  </a:cxn>
                  <a:cxn ang="0">
                    <a:pos x="15" y="22"/>
                  </a:cxn>
                  <a:cxn ang="0">
                    <a:pos x="21" y="17"/>
                  </a:cxn>
                </a:cxnLst>
                <a:rect l="0" t="0" r="r" b="b"/>
                <a:pathLst>
                  <a:path w="172" h="242">
                    <a:moveTo>
                      <a:pt x="21" y="17"/>
                    </a:moveTo>
                    <a:lnTo>
                      <a:pt x="34" y="8"/>
                    </a:lnTo>
                    <a:lnTo>
                      <a:pt x="46" y="0"/>
                    </a:lnTo>
                    <a:lnTo>
                      <a:pt x="63" y="0"/>
                    </a:lnTo>
                    <a:lnTo>
                      <a:pt x="77" y="2"/>
                    </a:lnTo>
                    <a:lnTo>
                      <a:pt x="94" y="6"/>
                    </a:lnTo>
                    <a:lnTo>
                      <a:pt x="106" y="14"/>
                    </a:lnTo>
                    <a:lnTo>
                      <a:pt x="110" y="24"/>
                    </a:lnTo>
                    <a:lnTo>
                      <a:pt x="111" y="38"/>
                    </a:lnTo>
                    <a:lnTo>
                      <a:pt x="109" y="52"/>
                    </a:lnTo>
                    <a:lnTo>
                      <a:pt x="101" y="65"/>
                    </a:lnTo>
                    <a:lnTo>
                      <a:pt x="99" y="77"/>
                    </a:lnTo>
                    <a:lnTo>
                      <a:pt x="97" y="89"/>
                    </a:lnTo>
                    <a:lnTo>
                      <a:pt x="100" y="102"/>
                    </a:lnTo>
                    <a:lnTo>
                      <a:pt x="106" y="114"/>
                    </a:lnTo>
                    <a:lnTo>
                      <a:pt x="117" y="125"/>
                    </a:lnTo>
                    <a:lnTo>
                      <a:pt x="131" y="137"/>
                    </a:lnTo>
                    <a:lnTo>
                      <a:pt x="144" y="146"/>
                    </a:lnTo>
                    <a:lnTo>
                      <a:pt x="158" y="158"/>
                    </a:lnTo>
                    <a:lnTo>
                      <a:pt x="167" y="168"/>
                    </a:lnTo>
                    <a:lnTo>
                      <a:pt x="172" y="180"/>
                    </a:lnTo>
                    <a:lnTo>
                      <a:pt x="172" y="193"/>
                    </a:lnTo>
                    <a:lnTo>
                      <a:pt x="167" y="210"/>
                    </a:lnTo>
                    <a:lnTo>
                      <a:pt x="158" y="223"/>
                    </a:lnTo>
                    <a:lnTo>
                      <a:pt x="150" y="231"/>
                    </a:lnTo>
                    <a:lnTo>
                      <a:pt x="138" y="237"/>
                    </a:lnTo>
                    <a:lnTo>
                      <a:pt x="125" y="239"/>
                    </a:lnTo>
                    <a:lnTo>
                      <a:pt x="107" y="242"/>
                    </a:lnTo>
                    <a:lnTo>
                      <a:pt x="88" y="242"/>
                    </a:lnTo>
                    <a:lnTo>
                      <a:pt x="72" y="236"/>
                    </a:lnTo>
                    <a:lnTo>
                      <a:pt x="57" y="225"/>
                    </a:lnTo>
                    <a:lnTo>
                      <a:pt x="43" y="210"/>
                    </a:lnTo>
                    <a:lnTo>
                      <a:pt x="33" y="195"/>
                    </a:lnTo>
                    <a:lnTo>
                      <a:pt x="24" y="180"/>
                    </a:lnTo>
                    <a:lnTo>
                      <a:pt x="15" y="159"/>
                    </a:lnTo>
                    <a:lnTo>
                      <a:pt x="6" y="140"/>
                    </a:lnTo>
                    <a:lnTo>
                      <a:pt x="2" y="122"/>
                    </a:lnTo>
                    <a:lnTo>
                      <a:pt x="0" y="100"/>
                    </a:lnTo>
                    <a:lnTo>
                      <a:pt x="0" y="76"/>
                    </a:lnTo>
                    <a:lnTo>
                      <a:pt x="4" y="53"/>
                    </a:lnTo>
                    <a:lnTo>
                      <a:pt x="8" y="36"/>
                    </a:lnTo>
                    <a:lnTo>
                      <a:pt x="15" y="22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Freeform 12"/>
              <p:cNvSpPr>
                <a:spLocks/>
              </p:cNvSpPr>
              <p:nvPr/>
            </p:nvSpPr>
            <p:spPr bwMode="auto">
              <a:xfrm>
                <a:off x="8779102" y="4752068"/>
                <a:ext cx="241300" cy="3365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4" y="8"/>
                  </a:cxn>
                  <a:cxn ang="0">
                    <a:pos x="76" y="35"/>
                  </a:cxn>
                  <a:cxn ang="0">
                    <a:pos x="111" y="64"/>
                  </a:cxn>
                  <a:cxn ang="0">
                    <a:pos x="147" y="80"/>
                  </a:cxn>
                  <a:cxn ang="0">
                    <a:pos x="151" y="99"/>
                  </a:cxn>
                  <a:cxn ang="0">
                    <a:pos x="124" y="126"/>
                  </a:cxn>
                  <a:cxn ang="0">
                    <a:pos x="98" y="159"/>
                  </a:cxn>
                  <a:cxn ang="0">
                    <a:pos x="111" y="174"/>
                  </a:cxn>
                  <a:cxn ang="0">
                    <a:pos x="137" y="180"/>
                  </a:cxn>
                  <a:cxn ang="0">
                    <a:pos x="135" y="194"/>
                  </a:cxn>
                  <a:cxn ang="0">
                    <a:pos x="130" y="195"/>
                  </a:cxn>
                  <a:cxn ang="0">
                    <a:pos x="125" y="195"/>
                  </a:cxn>
                  <a:cxn ang="0">
                    <a:pos x="119" y="194"/>
                  </a:cxn>
                  <a:cxn ang="0">
                    <a:pos x="114" y="191"/>
                  </a:cxn>
                  <a:cxn ang="0">
                    <a:pos x="111" y="188"/>
                  </a:cxn>
                  <a:cxn ang="0">
                    <a:pos x="106" y="186"/>
                  </a:cxn>
                  <a:cxn ang="0">
                    <a:pos x="106" y="192"/>
                  </a:cxn>
                  <a:cxn ang="0">
                    <a:pos x="111" y="197"/>
                  </a:cxn>
                  <a:cxn ang="0">
                    <a:pos x="116" y="198"/>
                  </a:cxn>
                  <a:cxn ang="0">
                    <a:pos x="119" y="203"/>
                  </a:cxn>
                  <a:cxn ang="0">
                    <a:pos x="120" y="208"/>
                  </a:cxn>
                  <a:cxn ang="0">
                    <a:pos x="114" y="210"/>
                  </a:cxn>
                  <a:cxn ang="0">
                    <a:pos x="109" y="212"/>
                  </a:cxn>
                  <a:cxn ang="0">
                    <a:pos x="104" y="210"/>
                  </a:cxn>
                  <a:cxn ang="0">
                    <a:pos x="100" y="208"/>
                  </a:cxn>
                  <a:cxn ang="0">
                    <a:pos x="95" y="204"/>
                  </a:cxn>
                  <a:cxn ang="0">
                    <a:pos x="92" y="200"/>
                  </a:cxn>
                  <a:cxn ang="0">
                    <a:pos x="85" y="179"/>
                  </a:cxn>
                  <a:cxn ang="0">
                    <a:pos x="82" y="175"/>
                  </a:cxn>
                  <a:cxn ang="0">
                    <a:pos x="78" y="175"/>
                  </a:cxn>
                  <a:cxn ang="0">
                    <a:pos x="73" y="176"/>
                  </a:cxn>
                  <a:cxn ang="0">
                    <a:pos x="67" y="177"/>
                  </a:cxn>
                  <a:cxn ang="0">
                    <a:pos x="61" y="180"/>
                  </a:cxn>
                  <a:cxn ang="0">
                    <a:pos x="55" y="181"/>
                  </a:cxn>
                  <a:cxn ang="0">
                    <a:pos x="50" y="180"/>
                  </a:cxn>
                  <a:cxn ang="0">
                    <a:pos x="46" y="173"/>
                  </a:cxn>
                  <a:cxn ang="0">
                    <a:pos x="46" y="168"/>
                  </a:cxn>
                  <a:cxn ang="0">
                    <a:pos x="51" y="165"/>
                  </a:cxn>
                  <a:cxn ang="0">
                    <a:pos x="57" y="162"/>
                  </a:cxn>
                  <a:cxn ang="0">
                    <a:pos x="62" y="162"/>
                  </a:cxn>
                  <a:cxn ang="0">
                    <a:pos x="79" y="156"/>
                  </a:cxn>
                  <a:cxn ang="0">
                    <a:pos x="103" y="125"/>
                  </a:cxn>
                  <a:cxn ang="0">
                    <a:pos x="118" y="95"/>
                  </a:cxn>
                  <a:cxn ang="0">
                    <a:pos x="90" y="80"/>
                  </a:cxn>
                  <a:cxn ang="0">
                    <a:pos x="40" y="52"/>
                  </a:cxn>
                  <a:cxn ang="0">
                    <a:pos x="6" y="27"/>
                  </a:cxn>
                  <a:cxn ang="0">
                    <a:pos x="0" y="4"/>
                  </a:cxn>
                </a:cxnLst>
                <a:rect l="0" t="0" r="r" b="b"/>
                <a:pathLst>
                  <a:path w="152" h="212">
                    <a:moveTo>
                      <a:pt x="0" y="4"/>
                    </a:moveTo>
                    <a:lnTo>
                      <a:pt x="14" y="0"/>
                    </a:lnTo>
                    <a:lnTo>
                      <a:pt x="30" y="1"/>
                    </a:lnTo>
                    <a:lnTo>
                      <a:pt x="44" y="8"/>
                    </a:lnTo>
                    <a:lnTo>
                      <a:pt x="58" y="21"/>
                    </a:lnTo>
                    <a:lnTo>
                      <a:pt x="76" y="35"/>
                    </a:lnTo>
                    <a:lnTo>
                      <a:pt x="92" y="50"/>
                    </a:lnTo>
                    <a:lnTo>
                      <a:pt x="111" y="64"/>
                    </a:lnTo>
                    <a:lnTo>
                      <a:pt x="138" y="77"/>
                    </a:lnTo>
                    <a:lnTo>
                      <a:pt x="147" y="80"/>
                    </a:lnTo>
                    <a:lnTo>
                      <a:pt x="152" y="90"/>
                    </a:lnTo>
                    <a:lnTo>
                      <a:pt x="151" y="99"/>
                    </a:lnTo>
                    <a:lnTo>
                      <a:pt x="142" y="110"/>
                    </a:lnTo>
                    <a:lnTo>
                      <a:pt x="124" y="126"/>
                    </a:lnTo>
                    <a:lnTo>
                      <a:pt x="105" y="146"/>
                    </a:lnTo>
                    <a:lnTo>
                      <a:pt x="98" y="159"/>
                    </a:lnTo>
                    <a:lnTo>
                      <a:pt x="101" y="168"/>
                    </a:lnTo>
                    <a:lnTo>
                      <a:pt x="111" y="174"/>
                    </a:lnTo>
                    <a:lnTo>
                      <a:pt x="128" y="177"/>
                    </a:lnTo>
                    <a:lnTo>
                      <a:pt x="137" y="180"/>
                    </a:lnTo>
                    <a:lnTo>
                      <a:pt x="141" y="186"/>
                    </a:lnTo>
                    <a:lnTo>
                      <a:pt x="135" y="194"/>
                    </a:lnTo>
                    <a:lnTo>
                      <a:pt x="133" y="195"/>
                    </a:lnTo>
                    <a:lnTo>
                      <a:pt x="130" y="195"/>
                    </a:lnTo>
                    <a:lnTo>
                      <a:pt x="127" y="194"/>
                    </a:lnTo>
                    <a:lnTo>
                      <a:pt x="125" y="195"/>
                    </a:lnTo>
                    <a:lnTo>
                      <a:pt x="122" y="194"/>
                    </a:lnTo>
                    <a:lnTo>
                      <a:pt x="119" y="194"/>
                    </a:lnTo>
                    <a:lnTo>
                      <a:pt x="117" y="192"/>
                    </a:lnTo>
                    <a:lnTo>
                      <a:pt x="114" y="191"/>
                    </a:lnTo>
                    <a:lnTo>
                      <a:pt x="112" y="190"/>
                    </a:lnTo>
                    <a:lnTo>
                      <a:pt x="111" y="188"/>
                    </a:lnTo>
                    <a:lnTo>
                      <a:pt x="108" y="187"/>
                    </a:lnTo>
                    <a:lnTo>
                      <a:pt x="106" y="186"/>
                    </a:lnTo>
                    <a:lnTo>
                      <a:pt x="104" y="189"/>
                    </a:lnTo>
                    <a:lnTo>
                      <a:pt x="106" y="192"/>
                    </a:lnTo>
                    <a:lnTo>
                      <a:pt x="109" y="194"/>
                    </a:lnTo>
                    <a:lnTo>
                      <a:pt x="111" y="197"/>
                    </a:lnTo>
                    <a:lnTo>
                      <a:pt x="114" y="197"/>
                    </a:lnTo>
                    <a:lnTo>
                      <a:pt x="116" y="198"/>
                    </a:lnTo>
                    <a:lnTo>
                      <a:pt x="118" y="201"/>
                    </a:lnTo>
                    <a:lnTo>
                      <a:pt x="119" y="203"/>
                    </a:lnTo>
                    <a:lnTo>
                      <a:pt x="120" y="205"/>
                    </a:lnTo>
                    <a:lnTo>
                      <a:pt x="120" y="208"/>
                    </a:lnTo>
                    <a:lnTo>
                      <a:pt x="117" y="210"/>
                    </a:lnTo>
                    <a:lnTo>
                      <a:pt x="114" y="210"/>
                    </a:lnTo>
                    <a:lnTo>
                      <a:pt x="111" y="211"/>
                    </a:lnTo>
                    <a:lnTo>
                      <a:pt x="109" y="212"/>
                    </a:lnTo>
                    <a:lnTo>
                      <a:pt x="106" y="212"/>
                    </a:lnTo>
                    <a:lnTo>
                      <a:pt x="104" y="210"/>
                    </a:lnTo>
                    <a:lnTo>
                      <a:pt x="102" y="210"/>
                    </a:lnTo>
                    <a:lnTo>
                      <a:pt x="100" y="208"/>
                    </a:lnTo>
                    <a:lnTo>
                      <a:pt x="97" y="207"/>
                    </a:lnTo>
                    <a:lnTo>
                      <a:pt x="95" y="204"/>
                    </a:lnTo>
                    <a:lnTo>
                      <a:pt x="94" y="202"/>
                    </a:lnTo>
                    <a:lnTo>
                      <a:pt x="92" y="200"/>
                    </a:lnTo>
                    <a:lnTo>
                      <a:pt x="91" y="197"/>
                    </a:lnTo>
                    <a:lnTo>
                      <a:pt x="85" y="179"/>
                    </a:lnTo>
                    <a:lnTo>
                      <a:pt x="84" y="177"/>
                    </a:lnTo>
                    <a:lnTo>
                      <a:pt x="82" y="175"/>
                    </a:lnTo>
                    <a:lnTo>
                      <a:pt x="80" y="175"/>
                    </a:lnTo>
                    <a:lnTo>
                      <a:pt x="78" y="175"/>
                    </a:lnTo>
                    <a:lnTo>
                      <a:pt x="76" y="176"/>
                    </a:lnTo>
                    <a:lnTo>
                      <a:pt x="73" y="176"/>
                    </a:lnTo>
                    <a:lnTo>
                      <a:pt x="70" y="177"/>
                    </a:lnTo>
                    <a:lnTo>
                      <a:pt x="67" y="177"/>
                    </a:lnTo>
                    <a:lnTo>
                      <a:pt x="64" y="179"/>
                    </a:lnTo>
                    <a:lnTo>
                      <a:pt x="61" y="180"/>
                    </a:lnTo>
                    <a:lnTo>
                      <a:pt x="58" y="181"/>
                    </a:lnTo>
                    <a:lnTo>
                      <a:pt x="55" y="181"/>
                    </a:lnTo>
                    <a:lnTo>
                      <a:pt x="53" y="181"/>
                    </a:lnTo>
                    <a:lnTo>
                      <a:pt x="50" y="180"/>
                    </a:lnTo>
                    <a:lnTo>
                      <a:pt x="48" y="177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6" y="168"/>
                    </a:lnTo>
                    <a:lnTo>
                      <a:pt x="48" y="166"/>
                    </a:lnTo>
                    <a:lnTo>
                      <a:pt x="51" y="165"/>
                    </a:lnTo>
                    <a:lnTo>
                      <a:pt x="55" y="162"/>
                    </a:lnTo>
                    <a:lnTo>
                      <a:pt x="57" y="162"/>
                    </a:lnTo>
                    <a:lnTo>
                      <a:pt x="60" y="162"/>
                    </a:lnTo>
                    <a:lnTo>
                      <a:pt x="62" y="162"/>
                    </a:lnTo>
                    <a:lnTo>
                      <a:pt x="64" y="162"/>
                    </a:lnTo>
                    <a:lnTo>
                      <a:pt x="79" y="156"/>
                    </a:lnTo>
                    <a:lnTo>
                      <a:pt x="91" y="144"/>
                    </a:lnTo>
                    <a:lnTo>
                      <a:pt x="103" y="125"/>
                    </a:lnTo>
                    <a:lnTo>
                      <a:pt x="111" y="109"/>
                    </a:lnTo>
                    <a:lnTo>
                      <a:pt x="118" y="95"/>
                    </a:lnTo>
                    <a:lnTo>
                      <a:pt x="114" y="89"/>
                    </a:lnTo>
                    <a:lnTo>
                      <a:pt x="90" y="80"/>
                    </a:lnTo>
                    <a:lnTo>
                      <a:pt x="64" y="67"/>
                    </a:lnTo>
                    <a:lnTo>
                      <a:pt x="40" y="52"/>
                    </a:lnTo>
                    <a:lnTo>
                      <a:pt x="23" y="41"/>
                    </a:lnTo>
                    <a:lnTo>
                      <a:pt x="6" y="27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Freeform 13"/>
              <p:cNvSpPr>
                <a:spLocks/>
              </p:cNvSpPr>
              <p:nvPr/>
            </p:nvSpPr>
            <p:spPr bwMode="auto">
              <a:xfrm>
                <a:off x="8672739" y="5042581"/>
                <a:ext cx="163513" cy="520700"/>
              </a:xfrm>
              <a:custGeom>
                <a:avLst/>
                <a:gdLst/>
                <a:ahLst/>
                <a:cxnLst>
                  <a:cxn ang="0">
                    <a:pos x="43" y="28"/>
                  </a:cxn>
                  <a:cxn ang="0">
                    <a:pos x="52" y="12"/>
                  </a:cxn>
                  <a:cxn ang="0">
                    <a:pos x="65" y="3"/>
                  </a:cxn>
                  <a:cxn ang="0">
                    <a:pos x="78" y="0"/>
                  </a:cxn>
                  <a:cxn ang="0">
                    <a:pos x="87" y="3"/>
                  </a:cxn>
                  <a:cxn ang="0">
                    <a:pos x="97" y="9"/>
                  </a:cxn>
                  <a:cxn ang="0">
                    <a:pos x="103" y="15"/>
                  </a:cxn>
                  <a:cxn ang="0">
                    <a:pos x="101" y="25"/>
                  </a:cxn>
                  <a:cxn ang="0">
                    <a:pos x="95" y="38"/>
                  </a:cxn>
                  <a:cxn ang="0">
                    <a:pos x="81" y="49"/>
                  </a:cxn>
                  <a:cxn ang="0">
                    <a:pos x="67" y="62"/>
                  </a:cxn>
                  <a:cxn ang="0">
                    <a:pos x="48" y="75"/>
                  </a:cxn>
                  <a:cxn ang="0">
                    <a:pos x="35" y="87"/>
                  </a:cxn>
                  <a:cxn ang="0">
                    <a:pos x="28" y="99"/>
                  </a:cxn>
                  <a:cxn ang="0">
                    <a:pos x="28" y="106"/>
                  </a:cxn>
                  <a:cxn ang="0">
                    <a:pos x="30" y="114"/>
                  </a:cxn>
                  <a:cxn ang="0">
                    <a:pos x="38" y="126"/>
                  </a:cxn>
                  <a:cxn ang="0">
                    <a:pos x="54" y="144"/>
                  </a:cxn>
                  <a:cxn ang="0">
                    <a:pos x="65" y="163"/>
                  </a:cxn>
                  <a:cxn ang="0">
                    <a:pos x="73" y="185"/>
                  </a:cxn>
                  <a:cxn ang="0">
                    <a:pos x="79" y="212"/>
                  </a:cxn>
                  <a:cxn ang="0">
                    <a:pos x="81" y="236"/>
                  </a:cxn>
                  <a:cxn ang="0">
                    <a:pos x="83" y="247"/>
                  </a:cxn>
                  <a:cxn ang="0">
                    <a:pos x="88" y="259"/>
                  </a:cxn>
                  <a:cxn ang="0">
                    <a:pos x="89" y="268"/>
                  </a:cxn>
                  <a:cxn ang="0">
                    <a:pos x="86" y="276"/>
                  </a:cxn>
                  <a:cxn ang="0">
                    <a:pos x="78" y="280"/>
                  </a:cxn>
                  <a:cxn ang="0">
                    <a:pos x="67" y="281"/>
                  </a:cxn>
                  <a:cxn ang="0">
                    <a:pos x="58" y="285"/>
                  </a:cxn>
                  <a:cxn ang="0">
                    <a:pos x="47" y="296"/>
                  </a:cxn>
                  <a:cxn ang="0">
                    <a:pos x="37" y="316"/>
                  </a:cxn>
                  <a:cxn ang="0">
                    <a:pos x="28" y="325"/>
                  </a:cxn>
                  <a:cxn ang="0">
                    <a:pos x="20" y="328"/>
                  </a:cxn>
                  <a:cxn ang="0">
                    <a:pos x="11" y="322"/>
                  </a:cxn>
                  <a:cxn ang="0">
                    <a:pos x="0" y="307"/>
                  </a:cxn>
                  <a:cxn ang="0">
                    <a:pos x="0" y="298"/>
                  </a:cxn>
                  <a:cxn ang="0">
                    <a:pos x="5" y="289"/>
                  </a:cxn>
                  <a:cxn ang="0">
                    <a:pos x="33" y="276"/>
                  </a:cxn>
                  <a:cxn ang="0">
                    <a:pos x="52" y="265"/>
                  </a:cxn>
                  <a:cxn ang="0">
                    <a:pos x="61" y="254"/>
                  </a:cxn>
                  <a:cxn ang="0">
                    <a:pos x="65" y="238"/>
                  </a:cxn>
                  <a:cxn ang="0">
                    <a:pos x="61" y="212"/>
                  </a:cxn>
                  <a:cxn ang="0">
                    <a:pos x="56" y="193"/>
                  </a:cxn>
                  <a:cxn ang="0">
                    <a:pos x="46" y="173"/>
                  </a:cxn>
                  <a:cxn ang="0">
                    <a:pos x="34" y="157"/>
                  </a:cxn>
                  <a:cxn ang="0">
                    <a:pos x="19" y="138"/>
                  </a:cxn>
                  <a:cxn ang="0">
                    <a:pos x="8" y="129"/>
                  </a:cxn>
                  <a:cxn ang="0">
                    <a:pos x="3" y="120"/>
                  </a:cxn>
                  <a:cxn ang="0">
                    <a:pos x="1" y="110"/>
                  </a:cxn>
                  <a:cxn ang="0">
                    <a:pos x="1" y="98"/>
                  </a:cxn>
                  <a:cxn ang="0">
                    <a:pos x="4" y="87"/>
                  </a:cxn>
                  <a:cxn ang="0">
                    <a:pos x="11" y="73"/>
                  </a:cxn>
                  <a:cxn ang="0">
                    <a:pos x="22" y="58"/>
                  </a:cxn>
                  <a:cxn ang="0">
                    <a:pos x="31" y="47"/>
                  </a:cxn>
                  <a:cxn ang="0">
                    <a:pos x="43" y="28"/>
                  </a:cxn>
                </a:cxnLst>
                <a:rect l="0" t="0" r="r" b="b"/>
                <a:pathLst>
                  <a:path w="103" h="328">
                    <a:moveTo>
                      <a:pt x="43" y="28"/>
                    </a:moveTo>
                    <a:lnTo>
                      <a:pt x="52" y="12"/>
                    </a:lnTo>
                    <a:lnTo>
                      <a:pt x="65" y="3"/>
                    </a:lnTo>
                    <a:lnTo>
                      <a:pt x="78" y="0"/>
                    </a:lnTo>
                    <a:lnTo>
                      <a:pt x="87" y="3"/>
                    </a:lnTo>
                    <a:lnTo>
                      <a:pt x="97" y="9"/>
                    </a:lnTo>
                    <a:lnTo>
                      <a:pt x="103" y="15"/>
                    </a:lnTo>
                    <a:lnTo>
                      <a:pt x="101" y="25"/>
                    </a:lnTo>
                    <a:lnTo>
                      <a:pt x="95" y="38"/>
                    </a:lnTo>
                    <a:lnTo>
                      <a:pt x="81" y="49"/>
                    </a:lnTo>
                    <a:lnTo>
                      <a:pt x="67" y="62"/>
                    </a:lnTo>
                    <a:lnTo>
                      <a:pt x="48" y="75"/>
                    </a:lnTo>
                    <a:lnTo>
                      <a:pt x="35" y="87"/>
                    </a:lnTo>
                    <a:lnTo>
                      <a:pt x="28" y="99"/>
                    </a:lnTo>
                    <a:lnTo>
                      <a:pt x="28" y="106"/>
                    </a:lnTo>
                    <a:lnTo>
                      <a:pt x="30" y="114"/>
                    </a:lnTo>
                    <a:lnTo>
                      <a:pt x="38" y="126"/>
                    </a:lnTo>
                    <a:lnTo>
                      <a:pt x="54" y="144"/>
                    </a:lnTo>
                    <a:lnTo>
                      <a:pt x="65" y="163"/>
                    </a:lnTo>
                    <a:lnTo>
                      <a:pt x="73" y="185"/>
                    </a:lnTo>
                    <a:lnTo>
                      <a:pt x="79" y="212"/>
                    </a:lnTo>
                    <a:lnTo>
                      <a:pt x="81" y="236"/>
                    </a:lnTo>
                    <a:lnTo>
                      <a:pt x="83" y="247"/>
                    </a:lnTo>
                    <a:lnTo>
                      <a:pt x="88" y="259"/>
                    </a:lnTo>
                    <a:lnTo>
                      <a:pt x="89" y="268"/>
                    </a:lnTo>
                    <a:lnTo>
                      <a:pt x="86" y="276"/>
                    </a:lnTo>
                    <a:lnTo>
                      <a:pt x="78" y="280"/>
                    </a:lnTo>
                    <a:lnTo>
                      <a:pt x="67" y="281"/>
                    </a:lnTo>
                    <a:lnTo>
                      <a:pt x="58" y="285"/>
                    </a:lnTo>
                    <a:lnTo>
                      <a:pt x="47" y="296"/>
                    </a:lnTo>
                    <a:lnTo>
                      <a:pt x="37" y="316"/>
                    </a:lnTo>
                    <a:lnTo>
                      <a:pt x="28" y="325"/>
                    </a:lnTo>
                    <a:lnTo>
                      <a:pt x="20" y="328"/>
                    </a:lnTo>
                    <a:lnTo>
                      <a:pt x="11" y="322"/>
                    </a:lnTo>
                    <a:lnTo>
                      <a:pt x="0" y="307"/>
                    </a:lnTo>
                    <a:lnTo>
                      <a:pt x="0" y="298"/>
                    </a:lnTo>
                    <a:lnTo>
                      <a:pt x="5" y="289"/>
                    </a:lnTo>
                    <a:lnTo>
                      <a:pt x="33" y="276"/>
                    </a:lnTo>
                    <a:lnTo>
                      <a:pt x="52" y="265"/>
                    </a:lnTo>
                    <a:lnTo>
                      <a:pt x="61" y="254"/>
                    </a:lnTo>
                    <a:lnTo>
                      <a:pt x="65" y="238"/>
                    </a:lnTo>
                    <a:lnTo>
                      <a:pt x="61" y="212"/>
                    </a:lnTo>
                    <a:lnTo>
                      <a:pt x="56" y="193"/>
                    </a:lnTo>
                    <a:lnTo>
                      <a:pt x="46" y="173"/>
                    </a:lnTo>
                    <a:lnTo>
                      <a:pt x="34" y="157"/>
                    </a:lnTo>
                    <a:lnTo>
                      <a:pt x="19" y="138"/>
                    </a:lnTo>
                    <a:lnTo>
                      <a:pt x="8" y="129"/>
                    </a:lnTo>
                    <a:lnTo>
                      <a:pt x="3" y="120"/>
                    </a:lnTo>
                    <a:lnTo>
                      <a:pt x="1" y="110"/>
                    </a:lnTo>
                    <a:lnTo>
                      <a:pt x="1" y="98"/>
                    </a:lnTo>
                    <a:lnTo>
                      <a:pt x="4" y="87"/>
                    </a:lnTo>
                    <a:lnTo>
                      <a:pt x="11" y="73"/>
                    </a:lnTo>
                    <a:lnTo>
                      <a:pt x="22" y="58"/>
                    </a:lnTo>
                    <a:lnTo>
                      <a:pt x="31" y="47"/>
                    </a:lnTo>
                    <a:lnTo>
                      <a:pt x="4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Freeform 14"/>
              <p:cNvSpPr>
                <a:spLocks/>
              </p:cNvSpPr>
              <p:nvPr/>
            </p:nvSpPr>
            <p:spPr bwMode="auto">
              <a:xfrm>
                <a:off x="8831489" y="5067981"/>
                <a:ext cx="233363" cy="450850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61" y="34"/>
                  </a:cxn>
                  <a:cxn ang="0">
                    <a:pos x="82" y="56"/>
                  </a:cxn>
                  <a:cxn ang="0">
                    <a:pos x="97" y="77"/>
                  </a:cxn>
                  <a:cxn ang="0">
                    <a:pos x="104" y="92"/>
                  </a:cxn>
                  <a:cxn ang="0">
                    <a:pos x="106" y="104"/>
                  </a:cxn>
                  <a:cxn ang="0">
                    <a:pos x="104" y="113"/>
                  </a:cxn>
                  <a:cxn ang="0">
                    <a:pos x="99" y="128"/>
                  </a:cxn>
                  <a:cxn ang="0">
                    <a:pos x="89" y="145"/>
                  </a:cxn>
                  <a:cxn ang="0">
                    <a:pos x="78" y="165"/>
                  </a:cxn>
                  <a:cxn ang="0">
                    <a:pos x="70" y="187"/>
                  </a:cxn>
                  <a:cxn ang="0">
                    <a:pos x="64" y="209"/>
                  </a:cxn>
                  <a:cxn ang="0">
                    <a:pos x="64" y="222"/>
                  </a:cxn>
                  <a:cxn ang="0">
                    <a:pos x="67" y="231"/>
                  </a:cxn>
                  <a:cxn ang="0">
                    <a:pos x="73" y="238"/>
                  </a:cxn>
                  <a:cxn ang="0">
                    <a:pos x="83" y="242"/>
                  </a:cxn>
                  <a:cxn ang="0">
                    <a:pos x="106" y="249"/>
                  </a:cxn>
                  <a:cxn ang="0">
                    <a:pos x="134" y="258"/>
                  </a:cxn>
                  <a:cxn ang="0">
                    <a:pos x="141" y="262"/>
                  </a:cxn>
                  <a:cxn ang="0">
                    <a:pos x="147" y="266"/>
                  </a:cxn>
                  <a:cxn ang="0">
                    <a:pos x="146" y="270"/>
                  </a:cxn>
                  <a:cxn ang="0">
                    <a:pos x="140" y="275"/>
                  </a:cxn>
                  <a:cxn ang="0">
                    <a:pos x="120" y="283"/>
                  </a:cxn>
                  <a:cxn ang="0">
                    <a:pos x="112" y="284"/>
                  </a:cxn>
                  <a:cxn ang="0">
                    <a:pos x="103" y="280"/>
                  </a:cxn>
                  <a:cxn ang="0">
                    <a:pos x="96" y="272"/>
                  </a:cxn>
                  <a:cxn ang="0">
                    <a:pos x="83" y="260"/>
                  </a:cxn>
                  <a:cxn ang="0">
                    <a:pos x="69" y="255"/>
                  </a:cxn>
                  <a:cxn ang="0">
                    <a:pos x="49" y="255"/>
                  </a:cxn>
                  <a:cxn ang="0">
                    <a:pos x="37" y="255"/>
                  </a:cxn>
                  <a:cxn ang="0">
                    <a:pos x="34" y="252"/>
                  </a:cxn>
                  <a:cxn ang="0">
                    <a:pos x="29" y="244"/>
                  </a:cxn>
                  <a:cxn ang="0">
                    <a:pos x="29" y="238"/>
                  </a:cxn>
                  <a:cxn ang="0">
                    <a:pos x="31" y="229"/>
                  </a:cxn>
                  <a:cxn ang="0">
                    <a:pos x="37" y="220"/>
                  </a:cxn>
                  <a:cxn ang="0">
                    <a:pos x="43" y="211"/>
                  </a:cxn>
                  <a:cxn ang="0">
                    <a:pos x="50" y="200"/>
                  </a:cxn>
                  <a:cxn ang="0">
                    <a:pos x="52" y="184"/>
                  </a:cxn>
                  <a:cxn ang="0">
                    <a:pos x="56" y="166"/>
                  </a:cxn>
                  <a:cxn ang="0">
                    <a:pos x="61" y="147"/>
                  </a:cxn>
                  <a:cxn ang="0">
                    <a:pos x="65" y="126"/>
                  </a:cxn>
                  <a:cxn ang="0">
                    <a:pos x="72" y="109"/>
                  </a:cxn>
                  <a:cxn ang="0">
                    <a:pos x="74" y="102"/>
                  </a:cxn>
                  <a:cxn ang="0">
                    <a:pos x="72" y="95"/>
                  </a:cxn>
                  <a:cxn ang="0">
                    <a:pos x="62" y="85"/>
                  </a:cxn>
                  <a:cxn ang="0">
                    <a:pos x="45" y="75"/>
                  </a:cxn>
                  <a:cxn ang="0">
                    <a:pos x="28" y="64"/>
                  </a:cxn>
                  <a:cxn ang="0">
                    <a:pos x="17" y="53"/>
                  </a:cxn>
                  <a:cxn ang="0">
                    <a:pos x="6" y="40"/>
                  </a:cxn>
                  <a:cxn ang="0">
                    <a:pos x="0" y="23"/>
                  </a:cxn>
                  <a:cxn ang="0">
                    <a:pos x="0" y="8"/>
                  </a:cxn>
                  <a:cxn ang="0">
                    <a:pos x="9" y="3"/>
                  </a:cxn>
                  <a:cxn ang="0">
                    <a:pos x="19" y="0"/>
                  </a:cxn>
                  <a:cxn ang="0">
                    <a:pos x="28" y="4"/>
                  </a:cxn>
                </a:cxnLst>
                <a:rect l="0" t="0" r="r" b="b"/>
                <a:pathLst>
                  <a:path w="147" h="284">
                    <a:moveTo>
                      <a:pt x="28" y="4"/>
                    </a:moveTo>
                    <a:lnTo>
                      <a:pt x="61" y="34"/>
                    </a:lnTo>
                    <a:lnTo>
                      <a:pt x="82" y="56"/>
                    </a:lnTo>
                    <a:lnTo>
                      <a:pt x="97" y="77"/>
                    </a:lnTo>
                    <a:lnTo>
                      <a:pt x="104" y="92"/>
                    </a:lnTo>
                    <a:lnTo>
                      <a:pt x="106" y="104"/>
                    </a:lnTo>
                    <a:lnTo>
                      <a:pt x="104" y="113"/>
                    </a:lnTo>
                    <a:lnTo>
                      <a:pt x="99" y="128"/>
                    </a:lnTo>
                    <a:lnTo>
                      <a:pt x="89" y="145"/>
                    </a:lnTo>
                    <a:lnTo>
                      <a:pt x="78" y="165"/>
                    </a:lnTo>
                    <a:lnTo>
                      <a:pt x="70" y="187"/>
                    </a:lnTo>
                    <a:lnTo>
                      <a:pt x="64" y="209"/>
                    </a:lnTo>
                    <a:lnTo>
                      <a:pt x="64" y="222"/>
                    </a:lnTo>
                    <a:lnTo>
                      <a:pt x="67" y="231"/>
                    </a:lnTo>
                    <a:lnTo>
                      <a:pt x="73" y="238"/>
                    </a:lnTo>
                    <a:lnTo>
                      <a:pt x="83" y="242"/>
                    </a:lnTo>
                    <a:lnTo>
                      <a:pt x="106" y="249"/>
                    </a:lnTo>
                    <a:lnTo>
                      <a:pt x="134" y="258"/>
                    </a:lnTo>
                    <a:lnTo>
                      <a:pt x="141" y="262"/>
                    </a:lnTo>
                    <a:lnTo>
                      <a:pt x="147" y="266"/>
                    </a:lnTo>
                    <a:lnTo>
                      <a:pt x="146" y="270"/>
                    </a:lnTo>
                    <a:lnTo>
                      <a:pt x="140" y="275"/>
                    </a:lnTo>
                    <a:lnTo>
                      <a:pt x="120" y="283"/>
                    </a:lnTo>
                    <a:lnTo>
                      <a:pt x="112" y="284"/>
                    </a:lnTo>
                    <a:lnTo>
                      <a:pt x="103" y="280"/>
                    </a:lnTo>
                    <a:lnTo>
                      <a:pt x="96" y="272"/>
                    </a:lnTo>
                    <a:lnTo>
                      <a:pt x="83" y="260"/>
                    </a:lnTo>
                    <a:lnTo>
                      <a:pt x="69" y="255"/>
                    </a:lnTo>
                    <a:lnTo>
                      <a:pt x="49" y="255"/>
                    </a:lnTo>
                    <a:lnTo>
                      <a:pt x="37" y="255"/>
                    </a:lnTo>
                    <a:lnTo>
                      <a:pt x="34" y="252"/>
                    </a:lnTo>
                    <a:lnTo>
                      <a:pt x="29" y="244"/>
                    </a:lnTo>
                    <a:lnTo>
                      <a:pt x="29" y="238"/>
                    </a:lnTo>
                    <a:lnTo>
                      <a:pt x="31" y="229"/>
                    </a:lnTo>
                    <a:lnTo>
                      <a:pt x="37" y="220"/>
                    </a:lnTo>
                    <a:lnTo>
                      <a:pt x="43" y="211"/>
                    </a:lnTo>
                    <a:lnTo>
                      <a:pt x="50" y="200"/>
                    </a:lnTo>
                    <a:lnTo>
                      <a:pt x="52" y="184"/>
                    </a:lnTo>
                    <a:lnTo>
                      <a:pt x="56" y="166"/>
                    </a:lnTo>
                    <a:lnTo>
                      <a:pt x="61" y="147"/>
                    </a:lnTo>
                    <a:lnTo>
                      <a:pt x="65" y="126"/>
                    </a:lnTo>
                    <a:lnTo>
                      <a:pt x="72" y="109"/>
                    </a:lnTo>
                    <a:lnTo>
                      <a:pt x="74" y="102"/>
                    </a:lnTo>
                    <a:lnTo>
                      <a:pt x="72" y="95"/>
                    </a:lnTo>
                    <a:lnTo>
                      <a:pt x="62" y="85"/>
                    </a:lnTo>
                    <a:lnTo>
                      <a:pt x="45" y="75"/>
                    </a:lnTo>
                    <a:lnTo>
                      <a:pt x="28" y="64"/>
                    </a:lnTo>
                    <a:lnTo>
                      <a:pt x="17" y="53"/>
                    </a:lnTo>
                    <a:lnTo>
                      <a:pt x="6" y="40"/>
                    </a:lnTo>
                    <a:lnTo>
                      <a:pt x="0" y="23"/>
                    </a:lnTo>
                    <a:lnTo>
                      <a:pt x="0" y="8"/>
                    </a:lnTo>
                    <a:lnTo>
                      <a:pt x="9" y="3"/>
                    </a:lnTo>
                    <a:lnTo>
                      <a:pt x="19" y="0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Freeform 15"/>
              <p:cNvSpPr>
                <a:spLocks/>
              </p:cNvSpPr>
              <p:nvPr/>
            </p:nvSpPr>
            <p:spPr bwMode="auto">
              <a:xfrm>
                <a:off x="8240938" y="4494320"/>
                <a:ext cx="219075" cy="247650"/>
              </a:xfrm>
              <a:custGeom>
                <a:avLst/>
                <a:gdLst/>
                <a:ahLst/>
                <a:cxnLst>
                  <a:cxn ang="0">
                    <a:pos x="87" y="44"/>
                  </a:cxn>
                  <a:cxn ang="0">
                    <a:pos x="67" y="32"/>
                  </a:cxn>
                  <a:cxn ang="0">
                    <a:pos x="49" y="24"/>
                  </a:cxn>
                  <a:cxn ang="0">
                    <a:pos x="36" y="21"/>
                  </a:cxn>
                  <a:cxn ang="0">
                    <a:pos x="24" y="22"/>
                  </a:cxn>
                  <a:cxn ang="0">
                    <a:pos x="11" y="27"/>
                  </a:cxn>
                  <a:cxn ang="0">
                    <a:pos x="4" y="34"/>
                  </a:cxn>
                  <a:cxn ang="0">
                    <a:pos x="0" y="48"/>
                  </a:cxn>
                  <a:cxn ang="0">
                    <a:pos x="0" y="65"/>
                  </a:cxn>
                  <a:cxn ang="0">
                    <a:pos x="4" y="84"/>
                  </a:cxn>
                  <a:cxn ang="0">
                    <a:pos x="12" y="99"/>
                  </a:cxn>
                  <a:cxn ang="0">
                    <a:pos x="21" y="116"/>
                  </a:cxn>
                  <a:cxn ang="0">
                    <a:pos x="35" y="133"/>
                  </a:cxn>
                  <a:cxn ang="0">
                    <a:pos x="51" y="145"/>
                  </a:cxn>
                  <a:cxn ang="0">
                    <a:pos x="66" y="153"/>
                  </a:cxn>
                  <a:cxn ang="0">
                    <a:pos x="82" y="156"/>
                  </a:cxn>
                  <a:cxn ang="0">
                    <a:pos x="97" y="156"/>
                  </a:cxn>
                  <a:cxn ang="0">
                    <a:pos x="112" y="154"/>
                  </a:cxn>
                  <a:cxn ang="0">
                    <a:pos x="121" y="148"/>
                  </a:cxn>
                  <a:cxn ang="0">
                    <a:pos x="127" y="142"/>
                  </a:cxn>
                  <a:cxn ang="0">
                    <a:pos x="130" y="130"/>
                  </a:cxn>
                  <a:cxn ang="0">
                    <a:pos x="130" y="116"/>
                  </a:cxn>
                  <a:cxn ang="0">
                    <a:pos x="124" y="99"/>
                  </a:cxn>
                  <a:cxn ang="0">
                    <a:pos x="119" y="83"/>
                  </a:cxn>
                  <a:cxn ang="0">
                    <a:pos x="112" y="72"/>
                  </a:cxn>
                  <a:cxn ang="0">
                    <a:pos x="101" y="57"/>
                  </a:cxn>
                  <a:cxn ang="0">
                    <a:pos x="130" y="27"/>
                  </a:cxn>
                  <a:cxn ang="0">
                    <a:pos x="138" y="18"/>
                  </a:cxn>
                  <a:cxn ang="0">
                    <a:pos x="138" y="11"/>
                  </a:cxn>
                  <a:cxn ang="0">
                    <a:pos x="134" y="4"/>
                  </a:cxn>
                  <a:cxn ang="0">
                    <a:pos x="126" y="0"/>
                  </a:cxn>
                  <a:cxn ang="0">
                    <a:pos x="115" y="3"/>
                  </a:cxn>
                  <a:cxn ang="0">
                    <a:pos x="106" y="11"/>
                  </a:cxn>
                  <a:cxn ang="0">
                    <a:pos x="92" y="34"/>
                  </a:cxn>
                  <a:cxn ang="0">
                    <a:pos x="87" y="44"/>
                  </a:cxn>
                </a:cxnLst>
                <a:rect l="0" t="0" r="r" b="b"/>
                <a:pathLst>
                  <a:path w="138" h="156">
                    <a:moveTo>
                      <a:pt x="87" y="44"/>
                    </a:moveTo>
                    <a:lnTo>
                      <a:pt x="67" y="32"/>
                    </a:lnTo>
                    <a:lnTo>
                      <a:pt x="49" y="24"/>
                    </a:lnTo>
                    <a:lnTo>
                      <a:pt x="36" y="21"/>
                    </a:lnTo>
                    <a:lnTo>
                      <a:pt x="24" y="22"/>
                    </a:lnTo>
                    <a:lnTo>
                      <a:pt x="11" y="27"/>
                    </a:lnTo>
                    <a:lnTo>
                      <a:pt x="4" y="34"/>
                    </a:lnTo>
                    <a:lnTo>
                      <a:pt x="0" y="48"/>
                    </a:lnTo>
                    <a:lnTo>
                      <a:pt x="0" y="65"/>
                    </a:lnTo>
                    <a:lnTo>
                      <a:pt x="4" y="84"/>
                    </a:lnTo>
                    <a:lnTo>
                      <a:pt x="12" y="99"/>
                    </a:lnTo>
                    <a:lnTo>
                      <a:pt x="21" y="116"/>
                    </a:lnTo>
                    <a:lnTo>
                      <a:pt x="35" y="133"/>
                    </a:lnTo>
                    <a:lnTo>
                      <a:pt x="51" y="145"/>
                    </a:lnTo>
                    <a:lnTo>
                      <a:pt x="66" y="153"/>
                    </a:lnTo>
                    <a:lnTo>
                      <a:pt x="82" y="156"/>
                    </a:lnTo>
                    <a:lnTo>
                      <a:pt x="97" y="156"/>
                    </a:lnTo>
                    <a:lnTo>
                      <a:pt x="112" y="154"/>
                    </a:lnTo>
                    <a:lnTo>
                      <a:pt x="121" y="148"/>
                    </a:lnTo>
                    <a:lnTo>
                      <a:pt x="127" y="142"/>
                    </a:lnTo>
                    <a:lnTo>
                      <a:pt x="130" y="130"/>
                    </a:lnTo>
                    <a:lnTo>
                      <a:pt x="130" y="116"/>
                    </a:lnTo>
                    <a:lnTo>
                      <a:pt x="124" y="99"/>
                    </a:lnTo>
                    <a:lnTo>
                      <a:pt x="119" y="83"/>
                    </a:lnTo>
                    <a:lnTo>
                      <a:pt x="112" y="72"/>
                    </a:lnTo>
                    <a:lnTo>
                      <a:pt x="101" y="57"/>
                    </a:lnTo>
                    <a:lnTo>
                      <a:pt x="130" y="27"/>
                    </a:lnTo>
                    <a:lnTo>
                      <a:pt x="138" y="18"/>
                    </a:lnTo>
                    <a:lnTo>
                      <a:pt x="138" y="11"/>
                    </a:lnTo>
                    <a:lnTo>
                      <a:pt x="134" y="4"/>
                    </a:lnTo>
                    <a:lnTo>
                      <a:pt x="126" y="0"/>
                    </a:lnTo>
                    <a:lnTo>
                      <a:pt x="115" y="3"/>
                    </a:lnTo>
                    <a:lnTo>
                      <a:pt x="106" y="11"/>
                    </a:lnTo>
                    <a:lnTo>
                      <a:pt x="92" y="34"/>
                    </a:lnTo>
                    <a:lnTo>
                      <a:pt x="87" y="4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Freeform 16"/>
              <p:cNvSpPr>
                <a:spLocks/>
              </p:cNvSpPr>
              <p:nvPr/>
            </p:nvSpPr>
            <p:spPr bwMode="auto">
              <a:xfrm>
                <a:off x="8344127" y="4737781"/>
                <a:ext cx="474663" cy="150812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4" y="27"/>
                  </a:cxn>
                  <a:cxn ang="0">
                    <a:pos x="1" y="52"/>
                  </a:cxn>
                  <a:cxn ang="0">
                    <a:pos x="24" y="70"/>
                  </a:cxn>
                  <a:cxn ang="0">
                    <a:pos x="74" y="80"/>
                  </a:cxn>
                  <a:cxn ang="0">
                    <a:pos x="119" y="95"/>
                  </a:cxn>
                  <a:cxn ang="0">
                    <a:pos x="141" y="92"/>
                  </a:cxn>
                  <a:cxn ang="0">
                    <a:pos x="185" y="65"/>
                  </a:cxn>
                  <a:cxn ang="0">
                    <a:pos x="235" y="44"/>
                  </a:cxn>
                  <a:cxn ang="0">
                    <a:pos x="266" y="42"/>
                  </a:cxn>
                  <a:cxn ang="0">
                    <a:pos x="272" y="44"/>
                  </a:cxn>
                  <a:cxn ang="0">
                    <a:pos x="277" y="46"/>
                  </a:cxn>
                  <a:cxn ang="0">
                    <a:pos x="282" y="47"/>
                  </a:cxn>
                  <a:cxn ang="0">
                    <a:pos x="286" y="50"/>
                  </a:cxn>
                  <a:cxn ang="0">
                    <a:pos x="291" y="52"/>
                  </a:cxn>
                  <a:cxn ang="0">
                    <a:pos x="296" y="48"/>
                  </a:cxn>
                  <a:cxn ang="0">
                    <a:pos x="298" y="44"/>
                  </a:cxn>
                  <a:cxn ang="0">
                    <a:pos x="299" y="38"/>
                  </a:cxn>
                  <a:cxn ang="0">
                    <a:pos x="295" y="35"/>
                  </a:cxn>
                  <a:cxn ang="0">
                    <a:pos x="289" y="33"/>
                  </a:cxn>
                  <a:cxn ang="0">
                    <a:pos x="283" y="32"/>
                  </a:cxn>
                  <a:cxn ang="0">
                    <a:pos x="279" y="30"/>
                  </a:cxn>
                  <a:cxn ang="0">
                    <a:pos x="274" y="29"/>
                  </a:cxn>
                  <a:cxn ang="0">
                    <a:pos x="274" y="26"/>
                  </a:cxn>
                  <a:cxn ang="0">
                    <a:pos x="280" y="26"/>
                  </a:cxn>
                  <a:cxn ang="0">
                    <a:pos x="285" y="26"/>
                  </a:cxn>
                  <a:cxn ang="0">
                    <a:pos x="289" y="26"/>
                  </a:cxn>
                  <a:cxn ang="0">
                    <a:pos x="295" y="27"/>
                  </a:cxn>
                  <a:cxn ang="0">
                    <a:pos x="299" y="26"/>
                  </a:cxn>
                  <a:cxn ang="0">
                    <a:pos x="298" y="21"/>
                  </a:cxn>
                  <a:cxn ang="0">
                    <a:pos x="293" y="17"/>
                  </a:cxn>
                  <a:cxn ang="0">
                    <a:pos x="289" y="14"/>
                  </a:cxn>
                  <a:cxn ang="0">
                    <a:pos x="283" y="14"/>
                  </a:cxn>
                  <a:cxn ang="0">
                    <a:pos x="278" y="14"/>
                  </a:cxn>
                  <a:cxn ang="0">
                    <a:pos x="274" y="13"/>
                  </a:cxn>
                  <a:cxn ang="0">
                    <a:pos x="268" y="13"/>
                  </a:cxn>
                  <a:cxn ang="0">
                    <a:pos x="262" y="13"/>
                  </a:cxn>
                  <a:cxn ang="0">
                    <a:pos x="256" y="15"/>
                  </a:cxn>
                  <a:cxn ang="0">
                    <a:pos x="251" y="17"/>
                  </a:cxn>
                  <a:cxn ang="0">
                    <a:pos x="247" y="19"/>
                  </a:cxn>
                  <a:cxn ang="0">
                    <a:pos x="242" y="19"/>
                  </a:cxn>
                  <a:cxn ang="0">
                    <a:pos x="240" y="14"/>
                  </a:cxn>
                  <a:cxn ang="0">
                    <a:pos x="242" y="9"/>
                  </a:cxn>
                  <a:cxn ang="0">
                    <a:pos x="244" y="5"/>
                  </a:cxn>
                  <a:cxn ang="0">
                    <a:pos x="240" y="0"/>
                  </a:cxn>
                  <a:cxn ang="0">
                    <a:pos x="235" y="2"/>
                  </a:cxn>
                  <a:cxn ang="0">
                    <a:pos x="231" y="6"/>
                  </a:cxn>
                  <a:cxn ang="0">
                    <a:pos x="227" y="10"/>
                  </a:cxn>
                  <a:cxn ang="0">
                    <a:pos x="225" y="14"/>
                  </a:cxn>
                  <a:cxn ang="0">
                    <a:pos x="223" y="20"/>
                  </a:cxn>
                  <a:cxn ang="0">
                    <a:pos x="222" y="25"/>
                  </a:cxn>
                  <a:cxn ang="0">
                    <a:pos x="218" y="29"/>
                  </a:cxn>
                  <a:cxn ang="0">
                    <a:pos x="213" y="33"/>
                  </a:cxn>
                  <a:cxn ang="0">
                    <a:pos x="175" y="48"/>
                  </a:cxn>
                  <a:cxn ang="0">
                    <a:pos x="126" y="67"/>
                  </a:cxn>
                  <a:cxn ang="0">
                    <a:pos x="89" y="53"/>
                  </a:cxn>
                  <a:cxn ang="0">
                    <a:pos x="38" y="30"/>
                  </a:cxn>
                </a:cxnLst>
                <a:rect l="0" t="0" r="r" b="b"/>
                <a:pathLst>
                  <a:path w="299" h="95">
                    <a:moveTo>
                      <a:pt x="24" y="23"/>
                    </a:moveTo>
                    <a:lnTo>
                      <a:pt x="13" y="24"/>
                    </a:lnTo>
                    <a:lnTo>
                      <a:pt x="6" y="26"/>
                    </a:lnTo>
                    <a:lnTo>
                      <a:pt x="4" y="27"/>
                    </a:lnTo>
                    <a:lnTo>
                      <a:pt x="0" y="38"/>
                    </a:lnTo>
                    <a:lnTo>
                      <a:pt x="1" y="52"/>
                    </a:lnTo>
                    <a:lnTo>
                      <a:pt x="9" y="63"/>
                    </a:lnTo>
                    <a:lnTo>
                      <a:pt x="24" y="70"/>
                    </a:lnTo>
                    <a:lnTo>
                      <a:pt x="44" y="74"/>
                    </a:lnTo>
                    <a:lnTo>
                      <a:pt x="74" y="80"/>
                    </a:lnTo>
                    <a:lnTo>
                      <a:pt x="104" y="89"/>
                    </a:lnTo>
                    <a:lnTo>
                      <a:pt x="119" y="95"/>
                    </a:lnTo>
                    <a:lnTo>
                      <a:pt x="131" y="95"/>
                    </a:lnTo>
                    <a:lnTo>
                      <a:pt x="141" y="92"/>
                    </a:lnTo>
                    <a:lnTo>
                      <a:pt x="163" y="80"/>
                    </a:lnTo>
                    <a:lnTo>
                      <a:pt x="185" y="65"/>
                    </a:lnTo>
                    <a:lnTo>
                      <a:pt x="207" y="55"/>
                    </a:lnTo>
                    <a:lnTo>
                      <a:pt x="235" y="44"/>
                    </a:lnTo>
                    <a:lnTo>
                      <a:pt x="264" y="41"/>
                    </a:lnTo>
                    <a:lnTo>
                      <a:pt x="266" y="42"/>
                    </a:lnTo>
                    <a:lnTo>
                      <a:pt x="269" y="43"/>
                    </a:lnTo>
                    <a:lnTo>
                      <a:pt x="272" y="44"/>
                    </a:lnTo>
                    <a:lnTo>
                      <a:pt x="274" y="44"/>
                    </a:lnTo>
                    <a:lnTo>
                      <a:pt x="277" y="46"/>
                    </a:lnTo>
                    <a:lnTo>
                      <a:pt x="279" y="47"/>
                    </a:lnTo>
                    <a:lnTo>
                      <a:pt x="282" y="47"/>
                    </a:lnTo>
                    <a:lnTo>
                      <a:pt x="283" y="49"/>
                    </a:lnTo>
                    <a:lnTo>
                      <a:pt x="286" y="50"/>
                    </a:lnTo>
                    <a:lnTo>
                      <a:pt x="289" y="50"/>
                    </a:lnTo>
                    <a:lnTo>
                      <a:pt x="291" y="52"/>
                    </a:lnTo>
                    <a:lnTo>
                      <a:pt x="293" y="50"/>
                    </a:lnTo>
                    <a:lnTo>
                      <a:pt x="296" y="48"/>
                    </a:lnTo>
                    <a:lnTo>
                      <a:pt x="298" y="46"/>
                    </a:lnTo>
                    <a:lnTo>
                      <a:pt x="298" y="44"/>
                    </a:lnTo>
                    <a:lnTo>
                      <a:pt x="299" y="41"/>
                    </a:lnTo>
                    <a:lnTo>
                      <a:pt x="299" y="38"/>
                    </a:lnTo>
                    <a:lnTo>
                      <a:pt x="296" y="36"/>
                    </a:lnTo>
                    <a:lnTo>
                      <a:pt x="295" y="35"/>
                    </a:lnTo>
                    <a:lnTo>
                      <a:pt x="291" y="34"/>
                    </a:lnTo>
                    <a:lnTo>
                      <a:pt x="289" y="33"/>
                    </a:lnTo>
                    <a:lnTo>
                      <a:pt x="286" y="32"/>
                    </a:lnTo>
                    <a:lnTo>
                      <a:pt x="283" y="32"/>
                    </a:lnTo>
                    <a:lnTo>
                      <a:pt x="282" y="32"/>
                    </a:lnTo>
                    <a:lnTo>
                      <a:pt x="279" y="30"/>
                    </a:lnTo>
                    <a:lnTo>
                      <a:pt x="277" y="30"/>
                    </a:lnTo>
                    <a:lnTo>
                      <a:pt x="274" y="29"/>
                    </a:lnTo>
                    <a:lnTo>
                      <a:pt x="272" y="26"/>
                    </a:lnTo>
                    <a:lnTo>
                      <a:pt x="274" y="26"/>
                    </a:lnTo>
                    <a:lnTo>
                      <a:pt x="277" y="26"/>
                    </a:lnTo>
                    <a:lnTo>
                      <a:pt x="280" y="26"/>
                    </a:lnTo>
                    <a:lnTo>
                      <a:pt x="282" y="26"/>
                    </a:lnTo>
                    <a:lnTo>
                      <a:pt x="285" y="26"/>
                    </a:lnTo>
                    <a:lnTo>
                      <a:pt x="287" y="26"/>
                    </a:lnTo>
                    <a:lnTo>
                      <a:pt x="289" y="26"/>
                    </a:lnTo>
                    <a:lnTo>
                      <a:pt x="292" y="27"/>
                    </a:lnTo>
                    <a:lnTo>
                      <a:pt x="295" y="27"/>
                    </a:lnTo>
                    <a:lnTo>
                      <a:pt x="296" y="27"/>
                    </a:lnTo>
                    <a:lnTo>
                      <a:pt x="299" y="26"/>
                    </a:lnTo>
                    <a:lnTo>
                      <a:pt x="299" y="23"/>
                    </a:lnTo>
                    <a:lnTo>
                      <a:pt x="298" y="21"/>
                    </a:lnTo>
                    <a:lnTo>
                      <a:pt x="296" y="19"/>
                    </a:lnTo>
                    <a:lnTo>
                      <a:pt x="293" y="17"/>
                    </a:lnTo>
                    <a:lnTo>
                      <a:pt x="291" y="15"/>
                    </a:lnTo>
                    <a:lnTo>
                      <a:pt x="289" y="14"/>
                    </a:lnTo>
                    <a:lnTo>
                      <a:pt x="286" y="14"/>
                    </a:lnTo>
                    <a:lnTo>
                      <a:pt x="283" y="14"/>
                    </a:lnTo>
                    <a:lnTo>
                      <a:pt x="282" y="14"/>
                    </a:lnTo>
                    <a:lnTo>
                      <a:pt x="278" y="14"/>
                    </a:lnTo>
                    <a:lnTo>
                      <a:pt x="276" y="13"/>
                    </a:lnTo>
                    <a:lnTo>
                      <a:pt x="274" y="13"/>
                    </a:lnTo>
                    <a:lnTo>
                      <a:pt x="271" y="13"/>
                    </a:lnTo>
                    <a:lnTo>
                      <a:pt x="268" y="13"/>
                    </a:lnTo>
                    <a:lnTo>
                      <a:pt x="265" y="13"/>
                    </a:lnTo>
                    <a:lnTo>
                      <a:pt x="262" y="13"/>
                    </a:lnTo>
                    <a:lnTo>
                      <a:pt x="258" y="14"/>
                    </a:lnTo>
                    <a:lnTo>
                      <a:pt x="256" y="15"/>
                    </a:lnTo>
                    <a:lnTo>
                      <a:pt x="253" y="16"/>
                    </a:lnTo>
                    <a:lnTo>
                      <a:pt x="251" y="17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4" y="19"/>
                    </a:lnTo>
                    <a:lnTo>
                      <a:pt x="242" y="19"/>
                    </a:lnTo>
                    <a:lnTo>
                      <a:pt x="241" y="16"/>
                    </a:lnTo>
                    <a:lnTo>
                      <a:pt x="240" y="14"/>
                    </a:lnTo>
                    <a:lnTo>
                      <a:pt x="240" y="11"/>
                    </a:lnTo>
                    <a:lnTo>
                      <a:pt x="242" y="9"/>
                    </a:lnTo>
                    <a:lnTo>
                      <a:pt x="244" y="6"/>
                    </a:lnTo>
                    <a:lnTo>
                      <a:pt x="244" y="5"/>
                    </a:lnTo>
                    <a:lnTo>
                      <a:pt x="244" y="2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235" y="2"/>
                    </a:lnTo>
                    <a:lnTo>
                      <a:pt x="232" y="5"/>
                    </a:lnTo>
                    <a:lnTo>
                      <a:pt x="231" y="6"/>
                    </a:lnTo>
                    <a:lnTo>
                      <a:pt x="229" y="8"/>
                    </a:lnTo>
                    <a:lnTo>
                      <a:pt x="227" y="10"/>
                    </a:lnTo>
                    <a:lnTo>
                      <a:pt x="225" y="12"/>
                    </a:lnTo>
                    <a:lnTo>
                      <a:pt x="225" y="14"/>
                    </a:lnTo>
                    <a:lnTo>
                      <a:pt x="224" y="17"/>
                    </a:lnTo>
                    <a:lnTo>
                      <a:pt x="223" y="20"/>
                    </a:lnTo>
                    <a:lnTo>
                      <a:pt x="223" y="23"/>
                    </a:lnTo>
                    <a:lnTo>
                      <a:pt x="222" y="25"/>
                    </a:lnTo>
                    <a:lnTo>
                      <a:pt x="219" y="26"/>
                    </a:lnTo>
                    <a:lnTo>
                      <a:pt x="218" y="29"/>
                    </a:lnTo>
                    <a:lnTo>
                      <a:pt x="215" y="30"/>
                    </a:lnTo>
                    <a:lnTo>
                      <a:pt x="213" y="33"/>
                    </a:lnTo>
                    <a:lnTo>
                      <a:pt x="210" y="34"/>
                    </a:lnTo>
                    <a:lnTo>
                      <a:pt x="175" y="48"/>
                    </a:lnTo>
                    <a:lnTo>
                      <a:pt x="144" y="60"/>
                    </a:lnTo>
                    <a:lnTo>
                      <a:pt x="126" y="67"/>
                    </a:lnTo>
                    <a:lnTo>
                      <a:pt x="115" y="65"/>
                    </a:lnTo>
                    <a:lnTo>
                      <a:pt x="89" y="53"/>
                    </a:lnTo>
                    <a:lnTo>
                      <a:pt x="62" y="39"/>
                    </a:lnTo>
                    <a:lnTo>
                      <a:pt x="38" y="30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Freeform 17"/>
              <p:cNvSpPr>
                <a:spLocks/>
              </p:cNvSpPr>
              <p:nvPr/>
            </p:nvSpPr>
            <p:spPr bwMode="auto">
              <a:xfrm>
                <a:off x="8218714" y="4235786"/>
                <a:ext cx="271463" cy="563562"/>
              </a:xfrm>
              <a:custGeom>
                <a:avLst/>
                <a:gdLst/>
                <a:ahLst/>
                <a:cxnLst>
                  <a:cxn ang="0">
                    <a:pos x="171" y="91"/>
                  </a:cxn>
                  <a:cxn ang="0">
                    <a:pos x="168" y="60"/>
                  </a:cxn>
                  <a:cxn ang="0">
                    <a:pos x="165" y="52"/>
                  </a:cxn>
                  <a:cxn ang="0">
                    <a:pos x="159" y="46"/>
                  </a:cxn>
                  <a:cxn ang="0">
                    <a:pos x="153" y="39"/>
                  </a:cxn>
                  <a:cxn ang="0">
                    <a:pos x="151" y="33"/>
                  </a:cxn>
                  <a:cxn ang="0">
                    <a:pos x="147" y="23"/>
                  </a:cxn>
                  <a:cxn ang="0">
                    <a:pos x="147" y="16"/>
                  </a:cxn>
                  <a:cxn ang="0">
                    <a:pos x="144" y="8"/>
                  </a:cxn>
                  <a:cxn ang="0">
                    <a:pos x="138" y="1"/>
                  </a:cxn>
                  <a:cxn ang="0">
                    <a:pos x="129" y="0"/>
                  </a:cxn>
                  <a:cxn ang="0">
                    <a:pos x="124" y="8"/>
                  </a:cxn>
                  <a:cxn ang="0">
                    <a:pos x="123" y="15"/>
                  </a:cxn>
                  <a:cxn ang="0">
                    <a:pos x="125" y="24"/>
                  </a:cxn>
                  <a:cxn ang="0">
                    <a:pos x="129" y="30"/>
                  </a:cxn>
                  <a:cxn ang="0">
                    <a:pos x="135" y="37"/>
                  </a:cxn>
                  <a:cxn ang="0">
                    <a:pos x="139" y="43"/>
                  </a:cxn>
                  <a:cxn ang="0">
                    <a:pos x="134" y="47"/>
                  </a:cxn>
                  <a:cxn ang="0">
                    <a:pos x="126" y="42"/>
                  </a:cxn>
                  <a:cxn ang="0">
                    <a:pos x="119" y="36"/>
                  </a:cxn>
                  <a:cxn ang="0">
                    <a:pos x="110" y="33"/>
                  </a:cxn>
                  <a:cxn ang="0">
                    <a:pos x="102" y="36"/>
                  </a:cxn>
                  <a:cxn ang="0">
                    <a:pos x="99" y="45"/>
                  </a:cxn>
                  <a:cxn ang="0">
                    <a:pos x="102" y="53"/>
                  </a:cxn>
                  <a:cxn ang="0">
                    <a:pos x="109" y="58"/>
                  </a:cxn>
                  <a:cxn ang="0">
                    <a:pos x="117" y="61"/>
                  </a:cxn>
                  <a:cxn ang="0">
                    <a:pos x="125" y="63"/>
                  </a:cxn>
                  <a:cxn ang="0">
                    <a:pos x="132" y="65"/>
                  </a:cxn>
                  <a:cxn ang="0">
                    <a:pos x="141" y="69"/>
                  </a:cxn>
                  <a:cxn ang="0">
                    <a:pos x="144" y="75"/>
                  </a:cxn>
                  <a:cxn ang="0">
                    <a:pos x="144" y="81"/>
                  </a:cxn>
                  <a:cxn ang="0">
                    <a:pos x="136" y="88"/>
                  </a:cxn>
                  <a:cxn ang="0">
                    <a:pos x="128" y="91"/>
                  </a:cxn>
                  <a:cxn ang="0">
                    <a:pos x="120" y="97"/>
                  </a:cxn>
                  <a:cxn ang="0">
                    <a:pos x="115" y="103"/>
                  </a:cxn>
                  <a:cxn ang="0">
                    <a:pos x="117" y="110"/>
                  </a:cxn>
                  <a:cxn ang="0">
                    <a:pos x="123" y="114"/>
                  </a:cxn>
                  <a:cxn ang="0">
                    <a:pos x="132" y="114"/>
                  </a:cxn>
                  <a:cxn ang="0">
                    <a:pos x="141" y="109"/>
                  </a:cxn>
                  <a:cxn ang="0">
                    <a:pos x="147" y="102"/>
                  </a:cxn>
                  <a:cxn ang="0">
                    <a:pos x="153" y="97"/>
                  </a:cxn>
                  <a:cxn ang="0">
                    <a:pos x="122" y="148"/>
                  </a:cxn>
                  <a:cxn ang="0">
                    <a:pos x="62" y="190"/>
                  </a:cxn>
                  <a:cxn ang="0">
                    <a:pos x="6" y="255"/>
                  </a:cxn>
                  <a:cxn ang="0">
                    <a:pos x="5" y="329"/>
                  </a:cxn>
                  <a:cxn ang="0">
                    <a:pos x="37" y="355"/>
                  </a:cxn>
                  <a:cxn ang="0">
                    <a:pos x="50" y="326"/>
                  </a:cxn>
                  <a:cxn ang="0">
                    <a:pos x="20" y="279"/>
                  </a:cxn>
                  <a:cxn ang="0">
                    <a:pos x="57" y="213"/>
                  </a:cxn>
                  <a:cxn ang="0">
                    <a:pos x="141" y="152"/>
                  </a:cxn>
                </a:cxnLst>
                <a:rect l="0" t="0" r="r" b="b"/>
                <a:pathLst>
                  <a:path w="171" h="355">
                    <a:moveTo>
                      <a:pt x="159" y="125"/>
                    </a:moveTo>
                    <a:lnTo>
                      <a:pt x="168" y="109"/>
                    </a:lnTo>
                    <a:lnTo>
                      <a:pt x="171" y="91"/>
                    </a:lnTo>
                    <a:lnTo>
                      <a:pt x="171" y="74"/>
                    </a:lnTo>
                    <a:lnTo>
                      <a:pt x="169" y="62"/>
                    </a:lnTo>
                    <a:lnTo>
                      <a:pt x="168" y="60"/>
                    </a:lnTo>
                    <a:lnTo>
                      <a:pt x="168" y="57"/>
                    </a:lnTo>
                    <a:lnTo>
                      <a:pt x="166" y="54"/>
                    </a:lnTo>
                    <a:lnTo>
                      <a:pt x="165" y="52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59" y="46"/>
                    </a:lnTo>
                    <a:lnTo>
                      <a:pt x="158" y="43"/>
                    </a:lnTo>
                    <a:lnTo>
                      <a:pt x="156" y="42"/>
                    </a:lnTo>
                    <a:lnTo>
                      <a:pt x="153" y="39"/>
                    </a:lnTo>
                    <a:lnTo>
                      <a:pt x="153" y="37"/>
                    </a:lnTo>
                    <a:lnTo>
                      <a:pt x="152" y="35"/>
                    </a:lnTo>
                    <a:lnTo>
                      <a:pt x="151" y="33"/>
                    </a:lnTo>
                    <a:lnTo>
                      <a:pt x="149" y="29"/>
                    </a:lnTo>
                    <a:lnTo>
                      <a:pt x="148" y="26"/>
                    </a:lnTo>
                    <a:lnTo>
                      <a:pt x="147" y="23"/>
                    </a:lnTo>
                    <a:lnTo>
                      <a:pt x="147" y="21"/>
                    </a:lnTo>
                    <a:lnTo>
                      <a:pt x="147" y="18"/>
                    </a:lnTo>
                    <a:lnTo>
                      <a:pt x="147" y="16"/>
                    </a:lnTo>
                    <a:lnTo>
                      <a:pt x="146" y="13"/>
                    </a:lnTo>
                    <a:lnTo>
                      <a:pt x="144" y="11"/>
                    </a:lnTo>
                    <a:lnTo>
                      <a:pt x="144" y="8"/>
                    </a:lnTo>
                    <a:lnTo>
                      <a:pt x="142" y="5"/>
                    </a:lnTo>
                    <a:lnTo>
                      <a:pt x="139" y="3"/>
                    </a:lnTo>
                    <a:lnTo>
                      <a:pt x="138" y="1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6" y="3"/>
                    </a:lnTo>
                    <a:lnTo>
                      <a:pt x="125" y="5"/>
                    </a:lnTo>
                    <a:lnTo>
                      <a:pt x="124" y="8"/>
                    </a:lnTo>
                    <a:lnTo>
                      <a:pt x="123" y="10"/>
                    </a:lnTo>
                    <a:lnTo>
                      <a:pt x="123" y="12"/>
                    </a:lnTo>
                    <a:lnTo>
                      <a:pt x="123" y="15"/>
                    </a:lnTo>
                    <a:lnTo>
                      <a:pt x="123" y="18"/>
                    </a:lnTo>
                    <a:lnTo>
                      <a:pt x="124" y="21"/>
                    </a:lnTo>
                    <a:lnTo>
                      <a:pt x="125" y="24"/>
                    </a:lnTo>
                    <a:lnTo>
                      <a:pt x="128" y="26"/>
                    </a:lnTo>
                    <a:lnTo>
                      <a:pt x="128" y="29"/>
                    </a:lnTo>
                    <a:lnTo>
                      <a:pt x="129" y="30"/>
                    </a:lnTo>
                    <a:lnTo>
                      <a:pt x="132" y="33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8" y="39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6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2" y="45"/>
                    </a:lnTo>
                    <a:lnTo>
                      <a:pt x="129" y="43"/>
                    </a:lnTo>
                    <a:lnTo>
                      <a:pt x="126" y="42"/>
                    </a:lnTo>
                    <a:lnTo>
                      <a:pt x="124" y="40"/>
                    </a:lnTo>
                    <a:lnTo>
                      <a:pt x="121" y="38"/>
                    </a:lnTo>
                    <a:lnTo>
                      <a:pt x="119" y="36"/>
                    </a:lnTo>
                    <a:lnTo>
                      <a:pt x="115" y="34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08" y="32"/>
                    </a:lnTo>
                    <a:lnTo>
                      <a:pt x="105" y="33"/>
                    </a:lnTo>
                    <a:lnTo>
                      <a:pt x="102" y="36"/>
                    </a:lnTo>
                    <a:lnTo>
                      <a:pt x="101" y="39"/>
                    </a:lnTo>
                    <a:lnTo>
                      <a:pt x="99" y="42"/>
                    </a:lnTo>
                    <a:lnTo>
                      <a:pt x="99" y="45"/>
                    </a:lnTo>
                    <a:lnTo>
                      <a:pt x="99" y="48"/>
                    </a:lnTo>
                    <a:lnTo>
                      <a:pt x="101" y="51"/>
                    </a:lnTo>
                    <a:lnTo>
                      <a:pt x="102" y="53"/>
                    </a:lnTo>
                    <a:lnTo>
                      <a:pt x="104" y="56"/>
                    </a:lnTo>
                    <a:lnTo>
                      <a:pt x="107" y="58"/>
                    </a:lnTo>
                    <a:lnTo>
                      <a:pt x="109" y="58"/>
                    </a:lnTo>
                    <a:lnTo>
                      <a:pt x="111" y="60"/>
                    </a:lnTo>
                    <a:lnTo>
                      <a:pt x="115" y="60"/>
                    </a:lnTo>
                    <a:lnTo>
                      <a:pt x="117" y="61"/>
                    </a:lnTo>
                    <a:lnTo>
                      <a:pt x="120" y="61"/>
                    </a:lnTo>
                    <a:lnTo>
                      <a:pt x="123" y="62"/>
                    </a:lnTo>
                    <a:lnTo>
                      <a:pt x="125" y="63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2" y="65"/>
                    </a:lnTo>
                    <a:lnTo>
                      <a:pt x="135" y="66"/>
                    </a:lnTo>
                    <a:lnTo>
                      <a:pt x="138" y="67"/>
                    </a:lnTo>
                    <a:lnTo>
                      <a:pt x="141" y="69"/>
                    </a:lnTo>
                    <a:lnTo>
                      <a:pt x="142" y="70"/>
                    </a:lnTo>
                    <a:lnTo>
                      <a:pt x="144" y="72"/>
                    </a:lnTo>
                    <a:lnTo>
                      <a:pt x="144" y="75"/>
                    </a:lnTo>
                    <a:lnTo>
                      <a:pt x="145" y="77"/>
                    </a:lnTo>
                    <a:lnTo>
                      <a:pt x="145" y="80"/>
                    </a:lnTo>
                    <a:lnTo>
                      <a:pt x="144" y="81"/>
                    </a:lnTo>
                    <a:lnTo>
                      <a:pt x="142" y="85"/>
                    </a:lnTo>
                    <a:lnTo>
                      <a:pt x="139" y="86"/>
                    </a:lnTo>
                    <a:lnTo>
                      <a:pt x="136" y="88"/>
                    </a:lnTo>
                    <a:lnTo>
                      <a:pt x="134" y="89"/>
                    </a:lnTo>
                    <a:lnTo>
                      <a:pt x="131" y="91"/>
                    </a:lnTo>
                    <a:lnTo>
                      <a:pt x="128" y="91"/>
                    </a:lnTo>
                    <a:lnTo>
                      <a:pt x="126" y="93"/>
                    </a:lnTo>
                    <a:lnTo>
                      <a:pt x="123" y="94"/>
                    </a:lnTo>
                    <a:lnTo>
                      <a:pt x="120" y="97"/>
                    </a:lnTo>
                    <a:lnTo>
                      <a:pt x="118" y="99"/>
                    </a:lnTo>
                    <a:lnTo>
                      <a:pt x="115" y="100"/>
                    </a:lnTo>
                    <a:lnTo>
                      <a:pt x="115" y="103"/>
                    </a:lnTo>
                    <a:lnTo>
                      <a:pt x="115" y="106"/>
                    </a:lnTo>
                    <a:lnTo>
                      <a:pt x="115" y="107"/>
                    </a:lnTo>
                    <a:lnTo>
                      <a:pt x="117" y="110"/>
                    </a:lnTo>
                    <a:lnTo>
                      <a:pt x="119" y="112"/>
                    </a:lnTo>
                    <a:lnTo>
                      <a:pt x="121" y="113"/>
                    </a:lnTo>
                    <a:lnTo>
                      <a:pt x="123" y="114"/>
                    </a:lnTo>
                    <a:lnTo>
                      <a:pt x="126" y="114"/>
                    </a:lnTo>
                    <a:lnTo>
                      <a:pt x="128" y="115"/>
                    </a:lnTo>
                    <a:lnTo>
                      <a:pt x="132" y="114"/>
                    </a:lnTo>
                    <a:lnTo>
                      <a:pt x="136" y="112"/>
                    </a:lnTo>
                    <a:lnTo>
                      <a:pt x="138" y="111"/>
                    </a:lnTo>
                    <a:lnTo>
                      <a:pt x="141" y="109"/>
                    </a:lnTo>
                    <a:lnTo>
                      <a:pt x="144" y="106"/>
                    </a:lnTo>
                    <a:lnTo>
                      <a:pt x="145" y="103"/>
                    </a:lnTo>
                    <a:lnTo>
                      <a:pt x="147" y="102"/>
                    </a:lnTo>
                    <a:lnTo>
                      <a:pt x="149" y="100"/>
                    </a:lnTo>
                    <a:lnTo>
                      <a:pt x="151" y="98"/>
                    </a:lnTo>
                    <a:lnTo>
                      <a:pt x="153" y="97"/>
                    </a:lnTo>
                    <a:lnTo>
                      <a:pt x="150" y="109"/>
                    </a:lnTo>
                    <a:lnTo>
                      <a:pt x="138" y="130"/>
                    </a:lnTo>
                    <a:lnTo>
                      <a:pt x="122" y="148"/>
                    </a:lnTo>
                    <a:lnTo>
                      <a:pt x="109" y="158"/>
                    </a:lnTo>
                    <a:lnTo>
                      <a:pt x="89" y="171"/>
                    </a:lnTo>
                    <a:lnTo>
                      <a:pt x="62" y="190"/>
                    </a:lnTo>
                    <a:lnTo>
                      <a:pt x="37" y="209"/>
                    </a:lnTo>
                    <a:lnTo>
                      <a:pt x="20" y="227"/>
                    </a:lnTo>
                    <a:lnTo>
                      <a:pt x="6" y="255"/>
                    </a:lnTo>
                    <a:lnTo>
                      <a:pt x="0" y="281"/>
                    </a:lnTo>
                    <a:lnTo>
                      <a:pt x="0" y="307"/>
                    </a:lnTo>
                    <a:lnTo>
                      <a:pt x="5" y="329"/>
                    </a:lnTo>
                    <a:lnTo>
                      <a:pt x="17" y="344"/>
                    </a:lnTo>
                    <a:lnTo>
                      <a:pt x="29" y="353"/>
                    </a:lnTo>
                    <a:lnTo>
                      <a:pt x="37" y="355"/>
                    </a:lnTo>
                    <a:lnTo>
                      <a:pt x="48" y="350"/>
                    </a:lnTo>
                    <a:lnTo>
                      <a:pt x="56" y="341"/>
                    </a:lnTo>
                    <a:lnTo>
                      <a:pt x="50" y="326"/>
                    </a:lnTo>
                    <a:lnTo>
                      <a:pt x="40" y="314"/>
                    </a:lnTo>
                    <a:lnTo>
                      <a:pt x="26" y="297"/>
                    </a:lnTo>
                    <a:lnTo>
                      <a:pt x="20" y="279"/>
                    </a:lnTo>
                    <a:lnTo>
                      <a:pt x="23" y="259"/>
                    </a:lnTo>
                    <a:lnTo>
                      <a:pt x="35" y="236"/>
                    </a:lnTo>
                    <a:lnTo>
                      <a:pt x="57" y="213"/>
                    </a:lnTo>
                    <a:lnTo>
                      <a:pt x="101" y="187"/>
                    </a:lnTo>
                    <a:lnTo>
                      <a:pt x="125" y="168"/>
                    </a:lnTo>
                    <a:lnTo>
                      <a:pt x="141" y="152"/>
                    </a:lnTo>
                    <a:lnTo>
                      <a:pt x="153" y="137"/>
                    </a:lnTo>
                    <a:lnTo>
                      <a:pt x="159" y="12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Freeform 18"/>
              <p:cNvSpPr>
                <a:spLocks/>
              </p:cNvSpPr>
              <p:nvPr/>
            </p:nvSpPr>
            <p:spPr bwMode="auto">
              <a:xfrm>
                <a:off x="8236177" y="4729843"/>
                <a:ext cx="223838" cy="390525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44" y="12"/>
                  </a:cxn>
                  <a:cxn ang="0">
                    <a:pos x="58" y="4"/>
                  </a:cxn>
                  <a:cxn ang="0">
                    <a:pos x="74" y="0"/>
                  </a:cxn>
                  <a:cxn ang="0">
                    <a:pos x="91" y="1"/>
                  </a:cxn>
                  <a:cxn ang="0">
                    <a:pos x="105" y="5"/>
                  </a:cxn>
                  <a:cxn ang="0">
                    <a:pos x="118" y="12"/>
                  </a:cxn>
                  <a:cxn ang="0">
                    <a:pos x="124" y="17"/>
                  </a:cxn>
                  <a:cxn ang="0">
                    <a:pos x="127" y="27"/>
                  </a:cxn>
                  <a:cxn ang="0">
                    <a:pos x="130" y="41"/>
                  </a:cxn>
                  <a:cxn ang="0">
                    <a:pos x="130" y="56"/>
                  </a:cxn>
                  <a:cxn ang="0">
                    <a:pos x="127" y="72"/>
                  </a:cxn>
                  <a:cxn ang="0">
                    <a:pos x="120" y="86"/>
                  </a:cxn>
                  <a:cxn ang="0">
                    <a:pos x="113" y="97"/>
                  </a:cxn>
                  <a:cxn ang="0">
                    <a:pos x="105" y="109"/>
                  </a:cxn>
                  <a:cxn ang="0">
                    <a:pos x="102" y="118"/>
                  </a:cxn>
                  <a:cxn ang="0">
                    <a:pos x="103" y="127"/>
                  </a:cxn>
                  <a:cxn ang="0">
                    <a:pos x="107" y="140"/>
                  </a:cxn>
                  <a:cxn ang="0">
                    <a:pos x="117" y="153"/>
                  </a:cxn>
                  <a:cxn ang="0">
                    <a:pos x="129" y="167"/>
                  </a:cxn>
                  <a:cxn ang="0">
                    <a:pos x="136" y="181"/>
                  </a:cxn>
                  <a:cxn ang="0">
                    <a:pos x="141" y="194"/>
                  </a:cxn>
                  <a:cxn ang="0">
                    <a:pos x="140" y="196"/>
                  </a:cxn>
                  <a:cxn ang="0">
                    <a:pos x="141" y="209"/>
                  </a:cxn>
                  <a:cxn ang="0">
                    <a:pos x="138" y="222"/>
                  </a:cxn>
                  <a:cxn ang="0">
                    <a:pos x="136" y="225"/>
                  </a:cxn>
                  <a:cxn ang="0">
                    <a:pos x="133" y="232"/>
                  </a:cxn>
                  <a:cxn ang="0">
                    <a:pos x="126" y="238"/>
                  </a:cxn>
                  <a:cxn ang="0">
                    <a:pos x="111" y="244"/>
                  </a:cxn>
                  <a:cxn ang="0">
                    <a:pos x="98" y="246"/>
                  </a:cxn>
                  <a:cxn ang="0">
                    <a:pos x="82" y="246"/>
                  </a:cxn>
                  <a:cxn ang="0">
                    <a:pos x="66" y="244"/>
                  </a:cxn>
                  <a:cxn ang="0">
                    <a:pos x="52" y="239"/>
                  </a:cxn>
                  <a:cxn ang="0">
                    <a:pos x="38" y="234"/>
                  </a:cxn>
                  <a:cxn ang="0">
                    <a:pos x="24" y="223"/>
                  </a:cxn>
                  <a:cxn ang="0">
                    <a:pos x="13" y="209"/>
                  </a:cxn>
                  <a:cxn ang="0">
                    <a:pos x="6" y="192"/>
                  </a:cxn>
                  <a:cxn ang="0">
                    <a:pos x="1" y="173"/>
                  </a:cxn>
                  <a:cxn ang="0">
                    <a:pos x="0" y="149"/>
                  </a:cxn>
                  <a:cxn ang="0">
                    <a:pos x="1" y="122"/>
                  </a:cxn>
                  <a:cxn ang="0">
                    <a:pos x="6" y="91"/>
                  </a:cxn>
                  <a:cxn ang="0">
                    <a:pos x="11" y="70"/>
                  </a:cxn>
                  <a:cxn ang="0">
                    <a:pos x="17" y="50"/>
                  </a:cxn>
                  <a:cxn ang="0">
                    <a:pos x="24" y="32"/>
                  </a:cxn>
                  <a:cxn ang="0">
                    <a:pos x="30" y="23"/>
                  </a:cxn>
                </a:cxnLst>
                <a:rect l="0" t="0" r="r" b="b"/>
                <a:pathLst>
                  <a:path w="141" h="246">
                    <a:moveTo>
                      <a:pt x="30" y="23"/>
                    </a:moveTo>
                    <a:lnTo>
                      <a:pt x="44" y="12"/>
                    </a:lnTo>
                    <a:lnTo>
                      <a:pt x="58" y="4"/>
                    </a:lnTo>
                    <a:lnTo>
                      <a:pt x="74" y="0"/>
                    </a:lnTo>
                    <a:lnTo>
                      <a:pt x="91" y="1"/>
                    </a:lnTo>
                    <a:lnTo>
                      <a:pt x="105" y="5"/>
                    </a:lnTo>
                    <a:lnTo>
                      <a:pt x="118" y="12"/>
                    </a:lnTo>
                    <a:lnTo>
                      <a:pt x="124" y="17"/>
                    </a:lnTo>
                    <a:lnTo>
                      <a:pt x="127" y="27"/>
                    </a:lnTo>
                    <a:lnTo>
                      <a:pt x="130" y="41"/>
                    </a:lnTo>
                    <a:lnTo>
                      <a:pt x="130" y="56"/>
                    </a:lnTo>
                    <a:lnTo>
                      <a:pt x="127" y="72"/>
                    </a:lnTo>
                    <a:lnTo>
                      <a:pt x="120" y="86"/>
                    </a:lnTo>
                    <a:lnTo>
                      <a:pt x="113" y="97"/>
                    </a:lnTo>
                    <a:lnTo>
                      <a:pt x="105" y="109"/>
                    </a:lnTo>
                    <a:lnTo>
                      <a:pt x="102" y="118"/>
                    </a:lnTo>
                    <a:lnTo>
                      <a:pt x="103" y="127"/>
                    </a:lnTo>
                    <a:lnTo>
                      <a:pt x="107" y="140"/>
                    </a:lnTo>
                    <a:lnTo>
                      <a:pt x="117" y="153"/>
                    </a:lnTo>
                    <a:lnTo>
                      <a:pt x="129" y="167"/>
                    </a:lnTo>
                    <a:lnTo>
                      <a:pt x="136" y="181"/>
                    </a:lnTo>
                    <a:lnTo>
                      <a:pt x="141" y="194"/>
                    </a:lnTo>
                    <a:lnTo>
                      <a:pt x="140" y="196"/>
                    </a:lnTo>
                    <a:lnTo>
                      <a:pt x="141" y="209"/>
                    </a:lnTo>
                    <a:lnTo>
                      <a:pt x="138" y="222"/>
                    </a:lnTo>
                    <a:lnTo>
                      <a:pt x="136" y="225"/>
                    </a:lnTo>
                    <a:lnTo>
                      <a:pt x="133" y="232"/>
                    </a:lnTo>
                    <a:lnTo>
                      <a:pt x="126" y="238"/>
                    </a:lnTo>
                    <a:lnTo>
                      <a:pt x="111" y="244"/>
                    </a:lnTo>
                    <a:lnTo>
                      <a:pt x="98" y="246"/>
                    </a:lnTo>
                    <a:lnTo>
                      <a:pt x="82" y="246"/>
                    </a:lnTo>
                    <a:lnTo>
                      <a:pt x="66" y="244"/>
                    </a:lnTo>
                    <a:lnTo>
                      <a:pt x="52" y="239"/>
                    </a:lnTo>
                    <a:lnTo>
                      <a:pt x="38" y="234"/>
                    </a:lnTo>
                    <a:lnTo>
                      <a:pt x="24" y="223"/>
                    </a:lnTo>
                    <a:lnTo>
                      <a:pt x="13" y="209"/>
                    </a:lnTo>
                    <a:lnTo>
                      <a:pt x="6" y="192"/>
                    </a:lnTo>
                    <a:lnTo>
                      <a:pt x="1" y="173"/>
                    </a:lnTo>
                    <a:lnTo>
                      <a:pt x="0" y="149"/>
                    </a:lnTo>
                    <a:lnTo>
                      <a:pt x="1" y="122"/>
                    </a:lnTo>
                    <a:lnTo>
                      <a:pt x="6" y="91"/>
                    </a:lnTo>
                    <a:lnTo>
                      <a:pt x="11" y="70"/>
                    </a:lnTo>
                    <a:lnTo>
                      <a:pt x="17" y="50"/>
                    </a:lnTo>
                    <a:lnTo>
                      <a:pt x="24" y="32"/>
                    </a:lnTo>
                    <a:lnTo>
                      <a:pt x="30" y="2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" name="Freeform 19"/>
              <p:cNvSpPr>
                <a:spLocks/>
              </p:cNvSpPr>
              <p:nvPr/>
            </p:nvSpPr>
            <p:spPr bwMode="auto">
              <a:xfrm>
                <a:off x="8336189" y="5037818"/>
                <a:ext cx="241300" cy="500062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47" y="12"/>
                  </a:cxn>
                  <a:cxn ang="0">
                    <a:pos x="62" y="24"/>
                  </a:cxn>
                  <a:cxn ang="0">
                    <a:pos x="74" y="39"/>
                  </a:cxn>
                  <a:cxn ang="0">
                    <a:pos x="85" y="65"/>
                  </a:cxn>
                  <a:cxn ang="0">
                    <a:pos x="94" y="85"/>
                  </a:cxn>
                  <a:cxn ang="0">
                    <a:pos x="100" y="108"/>
                  </a:cxn>
                  <a:cxn ang="0">
                    <a:pos x="102" y="123"/>
                  </a:cxn>
                  <a:cxn ang="0">
                    <a:pos x="100" y="135"/>
                  </a:cxn>
                  <a:cxn ang="0">
                    <a:pos x="94" y="150"/>
                  </a:cxn>
                  <a:cxn ang="0">
                    <a:pos x="85" y="169"/>
                  </a:cxn>
                  <a:cxn ang="0">
                    <a:pos x="73" y="193"/>
                  </a:cxn>
                  <a:cxn ang="0">
                    <a:pos x="64" y="214"/>
                  </a:cxn>
                  <a:cxn ang="0">
                    <a:pos x="61" y="236"/>
                  </a:cxn>
                  <a:cxn ang="0">
                    <a:pos x="61" y="250"/>
                  </a:cxn>
                  <a:cxn ang="0">
                    <a:pos x="65" y="261"/>
                  </a:cxn>
                  <a:cxn ang="0">
                    <a:pos x="75" y="270"/>
                  </a:cxn>
                  <a:cxn ang="0">
                    <a:pos x="89" y="277"/>
                  </a:cxn>
                  <a:cxn ang="0">
                    <a:pos x="106" y="284"/>
                  </a:cxn>
                  <a:cxn ang="0">
                    <a:pos x="122" y="288"/>
                  </a:cxn>
                  <a:cxn ang="0">
                    <a:pos x="138" y="288"/>
                  </a:cxn>
                  <a:cxn ang="0">
                    <a:pos x="149" y="290"/>
                  </a:cxn>
                  <a:cxn ang="0">
                    <a:pos x="152" y="295"/>
                  </a:cxn>
                  <a:cxn ang="0">
                    <a:pos x="151" y="298"/>
                  </a:cxn>
                  <a:cxn ang="0">
                    <a:pos x="151" y="303"/>
                  </a:cxn>
                  <a:cxn ang="0">
                    <a:pos x="138" y="310"/>
                  </a:cxn>
                  <a:cxn ang="0">
                    <a:pos x="113" y="315"/>
                  </a:cxn>
                  <a:cxn ang="0">
                    <a:pos x="97" y="313"/>
                  </a:cxn>
                  <a:cxn ang="0">
                    <a:pos x="85" y="302"/>
                  </a:cxn>
                  <a:cxn ang="0">
                    <a:pos x="68" y="291"/>
                  </a:cxn>
                  <a:cxn ang="0">
                    <a:pos x="49" y="286"/>
                  </a:cxn>
                  <a:cxn ang="0">
                    <a:pos x="37" y="284"/>
                  </a:cxn>
                  <a:cxn ang="0">
                    <a:pos x="31" y="279"/>
                  </a:cxn>
                  <a:cxn ang="0">
                    <a:pos x="29" y="268"/>
                  </a:cxn>
                  <a:cxn ang="0">
                    <a:pos x="35" y="251"/>
                  </a:cxn>
                  <a:cxn ang="0">
                    <a:pos x="46" y="229"/>
                  </a:cxn>
                  <a:cxn ang="0">
                    <a:pos x="49" y="211"/>
                  </a:cxn>
                  <a:cxn ang="0">
                    <a:pos x="51" y="184"/>
                  </a:cxn>
                  <a:cxn ang="0">
                    <a:pos x="55" y="160"/>
                  </a:cxn>
                  <a:cxn ang="0">
                    <a:pos x="62" y="138"/>
                  </a:cxn>
                  <a:cxn ang="0">
                    <a:pos x="67" y="121"/>
                  </a:cxn>
                  <a:cxn ang="0">
                    <a:pos x="68" y="112"/>
                  </a:cxn>
                  <a:cxn ang="0">
                    <a:pos x="64" y="101"/>
                  </a:cxn>
                  <a:cxn ang="0">
                    <a:pos x="49" y="78"/>
                  </a:cxn>
                  <a:cxn ang="0">
                    <a:pos x="30" y="57"/>
                  </a:cxn>
                  <a:cxn ang="0">
                    <a:pos x="13" y="39"/>
                  </a:cxn>
                  <a:cxn ang="0">
                    <a:pos x="2" y="24"/>
                  </a:cxn>
                  <a:cxn ang="0">
                    <a:pos x="0" y="12"/>
                  </a:cxn>
                  <a:cxn ang="0">
                    <a:pos x="4" y="3"/>
                  </a:cxn>
                  <a:cxn ang="0">
                    <a:pos x="14" y="0"/>
                  </a:cxn>
                  <a:cxn ang="0">
                    <a:pos x="28" y="5"/>
                  </a:cxn>
                </a:cxnLst>
                <a:rect l="0" t="0" r="r" b="b"/>
                <a:pathLst>
                  <a:path w="152" h="315">
                    <a:moveTo>
                      <a:pt x="28" y="5"/>
                    </a:moveTo>
                    <a:lnTo>
                      <a:pt x="47" y="12"/>
                    </a:lnTo>
                    <a:lnTo>
                      <a:pt x="62" y="24"/>
                    </a:lnTo>
                    <a:lnTo>
                      <a:pt x="74" y="39"/>
                    </a:lnTo>
                    <a:lnTo>
                      <a:pt x="85" y="65"/>
                    </a:lnTo>
                    <a:lnTo>
                      <a:pt x="94" y="85"/>
                    </a:lnTo>
                    <a:lnTo>
                      <a:pt x="100" y="108"/>
                    </a:lnTo>
                    <a:lnTo>
                      <a:pt x="102" y="123"/>
                    </a:lnTo>
                    <a:lnTo>
                      <a:pt x="100" y="135"/>
                    </a:lnTo>
                    <a:lnTo>
                      <a:pt x="94" y="150"/>
                    </a:lnTo>
                    <a:lnTo>
                      <a:pt x="85" y="169"/>
                    </a:lnTo>
                    <a:lnTo>
                      <a:pt x="73" y="193"/>
                    </a:lnTo>
                    <a:lnTo>
                      <a:pt x="64" y="214"/>
                    </a:lnTo>
                    <a:lnTo>
                      <a:pt x="61" y="236"/>
                    </a:lnTo>
                    <a:lnTo>
                      <a:pt x="61" y="250"/>
                    </a:lnTo>
                    <a:lnTo>
                      <a:pt x="65" y="261"/>
                    </a:lnTo>
                    <a:lnTo>
                      <a:pt x="75" y="270"/>
                    </a:lnTo>
                    <a:lnTo>
                      <a:pt x="89" y="277"/>
                    </a:lnTo>
                    <a:lnTo>
                      <a:pt x="106" y="284"/>
                    </a:lnTo>
                    <a:lnTo>
                      <a:pt x="122" y="288"/>
                    </a:lnTo>
                    <a:lnTo>
                      <a:pt x="138" y="288"/>
                    </a:lnTo>
                    <a:lnTo>
                      <a:pt x="149" y="290"/>
                    </a:lnTo>
                    <a:lnTo>
                      <a:pt x="152" y="295"/>
                    </a:lnTo>
                    <a:lnTo>
                      <a:pt x="151" y="298"/>
                    </a:lnTo>
                    <a:lnTo>
                      <a:pt x="151" y="303"/>
                    </a:lnTo>
                    <a:lnTo>
                      <a:pt x="138" y="310"/>
                    </a:lnTo>
                    <a:lnTo>
                      <a:pt x="113" y="315"/>
                    </a:lnTo>
                    <a:lnTo>
                      <a:pt x="97" y="313"/>
                    </a:lnTo>
                    <a:lnTo>
                      <a:pt x="85" y="302"/>
                    </a:lnTo>
                    <a:lnTo>
                      <a:pt x="68" y="291"/>
                    </a:lnTo>
                    <a:lnTo>
                      <a:pt x="49" y="286"/>
                    </a:lnTo>
                    <a:lnTo>
                      <a:pt x="37" y="284"/>
                    </a:lnTo>
                    <a:lnTo>
                      <a:pt x="31" y="279"/>
                    </a:lnTo>
                    <a:lnTo>
                      <a:pt x="29" y="268"/>
                    </a:lnTo>
                    <a:lnTo>
                      <a:pt x="35" y="251"/>
                    </a:lnTo>
                    <a:lnTo>
                      <a:pt x="46" y="229"/>
                    </a:lnTo>
                    <a:lnTo>
                      <a:pt x="49" y="211"/>
                    </a:lnTo>
                    <a:lnTo>
                      <a:pt x="51" y="184"/>
                    </a:lnTo>
                    <a:lnTo>
                      <a:pt x="55" y="160"/>
                    </a:lnTo>
                    <a:lnTo>
                      <a:pt x="62" y="138"/>
                    </a:lnTo>
                    <a:lnTo>
                      <a:pt x="67" y="121"/>
                    </a:lnTo>
                    <a:lnTo>
                      <a:pt x="68" y="112"/>
                    </a:lnTo>
                    <a:lnTo>
                      <a:pt x="64" y="101"/>
                    </a:lnTo>
                    <a:lnTo>
                      <a:pt x="49" y="78"/>
                    </a:lnTo>
                    <a:lnTo>
                      <a:pt x="30" y="57"/>
                    </a:lnTo>
                    <a:lnTo>
                      <a:pt x="13" y="39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4" y="3"/>
                    </a:lnTo>
                    <a:lnTo>
                      <a:pt x="14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8266339" y="5033056"/>
                <a:ext cx="163513" cy="4794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7"/>
                  </a:cxn>
                  <a:cxn ang="0">
                    <a:pos x="2" y="21"/>
                  </a:cxn>
                  <a:cxn ang="0">
                    <a:pos x="8" y="32"/>
                  </a:cxn>
                  <a:cxn ang="0">
                    <a:pos x="17" y="45"/>
                  </a:cxn>
                  <a:cxn ang="0">
                    <a:pos x="31" y="56"/>
                  </a:cxn>
                  <a:cxn ang="0">
                    <a:pos x="44" y="68"/>
                  </a:cxn>
                  <a:cxn ang="0">
                    <a:pos x="60" y="81"/>
                  </a:cxn>
                  <a:cxn ang="0">
                    <a:pos x="73" y="93"/>
                  </a:cxn>
                  <a:cxn ang="0">
                    <a:pos x="78" y="102"/>
                  </a:cxn>
                  <a:cxn ang="0">
                    <a:pos x="78" y="111"/>
                  </a:cxn>
                  <a:cxn ang="0">
                    <a:pos x="73" y="120"/>
                  </a:cxn>
                  <a:cxn ang="0">
                    <a:pos x="62" y="137"/>
                  </a:cxn>
                  <a:cxn ang="0">
                    <a:pos x="47" y="162"/>
                  </a:cxn>
                  <a:cxn ang="0">
                    <a:pos x="38" y="182"/>
                  </a:cxn>
                  <a:cxn ang="0">
                    <a:pos x="31" y="203"/>
                  </a:cxn>
                  <a:cxn ang="0">
                    <a:pos x="26" y="224"/>
                  </a:cxn>
                  <a:cxn ang="0">
                    <a:pos x="24" y="244"/>
                  </a:cxn>
                  <a:cxn ang="0">
                    <a:pos x="22" y="265"/>
                  </a:cxn>
                  <a:cxn ang="0">
                    <a:pos x="17" y="280"/>
                  </a:cxn>
                  <a:cxn ang="0">
                    <a:pos x="17" y="282"/>
                  </a:cxn>
                  <a:cxn ang="0">
                    <a:pos x="14" y="292"/>
                  </a:cxn>
                  <a:cxn ang="0">
                    <a:pos x="16" y="297"/>
                  </a:cxn>
                  <a:cxn ang="0">
                    <a:pos x="22" y="301"/>
                  </a:cxn>
                  <a:cxn ang="0">
                    <a:pos x="32" y="302"/>
                  </a:cxn>
                  <a:cxn ang="0">
                    <a:pos x="38" y="299"/>
                  </a:cxn>
                  <a:cxn ang="0">
                    <a:pos x="47" y="293"/>
                  </a:cxn>
                  <a:cxn ang="0">
                    <a:pos x="53" y="282"/>
                  </a:cxn>
                  <a:cxn ang="0">
                    <a:pos x="62" y="267"/>
                  </a:cxn>
                  <a:cxn ang="0">
                    <a:pos x="75" y="254"/>
                  </a:cxn>
                  <a:cxn ang="0">
                    <a:pos x="90" y="242"/>
                  </a:cxn>
                  <a:cxn ang="0">
                    <a:pos x="98" y="238"/>
                  </a:cxn>
                  <a:cxn ang="0">
                    <a:pos x="96" y="234"/>
                  </a:cxn>
                  <a:cxn ang="0">
                    <a:pos x="85" y="224"/>
                  </a:cxn>
                  <a:cxn ang="0">
                    <a:pos x="72" y="221"/>
                  </a:cxn>
                  <a:cxn ang="0">
                    <a:pos x="62" y="221"/>
                  </a:cxn>
                  <a:cxn ang="0">
                    <a:pos x="55" y="228"/>
                  </a:cxn>
                  <a:cxn ang="0">
                    <a:pos x="46" y="245"/>
                  </a:cxn>
                  <a:cxn ang="0">
                    <a:pos x="42" y="248"/>
                  </a:cxn>
                  <a:cxn ang="0">
                    <a:pos x="44" y="226"/>
                  </a:cxn>
                  <a:cxn ang="0">
                    <a:pos x="48" y="202"/>
                  </a:cxn>
                  <a:cxn ang="0">
                    <a:pos x="55" y="186"/>
                  </a:cxn>
                  <a:cxn ang="0">
                    <a:pos x="69" y="160"/>
                  </a:cxn>
                  <a:cxn ang="0">
                    <a:pos x="87" y="141"/>
                  </a:cxn>
                  <a:cxn ang="0">
                    <a:pos x="94" y="129"/>
                  </a:cxn>
                  <a:cxn ang="0">
                    <a:pos x="100" y="117"/>
                  </a:cxn>
                  <a:cxn ang="0">
                    <a:pos x="103" y="107"/>
                  </a:cxn>
                  <a:cxn ang="0">
                    <a:pos x="102" y="93"/>
                  </a:cxn>
                  <a:cxn ang="0">
                    <a:pos x="98" y="79"/>
                  </a:cxn>
                  <a:cxn ang="0">
                    <a:pos x="93" y="66"/>
                  </a:cxn>
                  <a:cxn ang="0">
                    <a:pos x="79" y="45"/>
                  </a:cxn>
                  <a:cxn ang="0">
                    <a:pos x="67" y="28"/>
                  </a:cxn>
                  <a:cxn ang="0">
                    <a:pos x="48" y="12"/>
                  </a:cxn>
                  <a:cxn ang="0">
                    <a:pos x="28" y="1"/>
                  </a:cxn>
                  <a:cxn ang="0">
                    <a:pos x="14" y="1"/>
                  </a:cxn>
                  <a:cxn ang="0">
                    <a:pos x="6" y="0"/>
                  </a:cxn>
                </a:cxnLst>
                <a:rect l="0" t="0" r="r" b="b"/>
                <a:pathLst>
                  <a:path w="103" h="302">
                    <a:moveTo>
                      <a:pt x="6" y="0"/>
                    </a:moveTo>
                    <a:lnTo>
                      <a:pt x="0" y="7"/>
                    </a:lnTo>
                    <a:lnTo>
                      <a:pt x="2" y="21"/>
                    </a:lnTo>
                    <a:lnTo>
                      <a:pt x="8" y="32"/>
                    </a:lnTo>
                    <a:lnTo>
                      <a:pt x="17" y="45"/>
                    </a:lnTo>
                    <a:lnTo>
                      <a:pt x="31" y="56"/>
                    </a:lnTo>
                    <a:lnTo>
                      <a:pt x="44" y="68"/>
                    </a:lnTo>
                    <a:lnTo>
                      <a:pt x="60" y="81"/>
                    </a:lnTo>
                    <a:lnTo>
                      <a:pt x="73" y="93"/>
                    </a:lnTo>
                    <a:lnTo>
                      <a:pt x="78" y="102"/>
                    </a:lnTo>
                    <a:lnTo>
                      <a:pt x="78" y="111"/>
                    </a:lnTo>
                    <a:lnTo>
                      <a:pt x="73" y="120"/>
                    </a:lnTo>
                    <a:lnTo>
                      <a:pt x="62" y="137"/>
                    </a:lnTo>
                    <a:lnTo>
                      <a:pt x="47" y="162"/>
                    </a:lnTo>
                    <a:lnTo>
                      <a:pt x="38" y="182"/>
                    </a:lnTo>
                    <a:lnTo>
                      <a:pt x="31" y="203"/>
                    </a:lnTo>
                    <a:lnTo>
                      <a:pt x="26" y="224"/>
                    </a:lnTo>
                    <a:lnTo>
                      <a:pt x="24" y="244"/>
                    </a:lnTo>
                    <a:lnTo>
                      <a:pt x="22" y="265"/>
                    </a:lnTo>
                    <a:lnTo>
                      <a:pt x="17" y="280"/>
                    </a:lnTo>
                    <a:lnTo>
                      <a:pt x="17" y="282"/>
                    </a:lnTo>
                    <a:lnTo>
                      <a:pt x="14" y="292"/>
                    </a:lnTo>
                    <a:lnTo>
                      <a:pt x="16" y="297"/>
                    </a:lnTo>
                    <a:lnTo>
                      <a:pt x="22" y="301"/>
                    </a:lnTo>
                    <a:lnTo>
                      <a:pt x="32" y="302"/>
                    </a:lnTo>
                    <a:lnTo>
                      <a:pt x="38" y="299"/>
                    </a:lnTo>
                    <a:lnTo>
                      <a:pt x="47" y="293"/>
                    </a:lnTo>
                    <a:lnTo>
                      <a:pt x="53" y="282"/>
                    </a:lnTo>
                    <a:lnTo>
                      <a:pt x="62" y="267"/>
                    </a:lnTo>
                    <a:lnTo>
                      <a:pt x="75" y="254"/>
                    </a:lnTo>
                    <a:lnTo>
                      <a:pt x="90" y="242"/>
                    </a:lnTo>
                    <a:lnTo>
                      <a:pt x="98" y="238"/>
                    </a:lnTo>
                    <a:lnTo>
                      <a:pt x="96" y="234"/>
                    </a:lnTo>
                    <a:lnTo>
                      <a:pt x="85" y="224"/>
                    </a:lnTo>
                    <a:lnTo>
                      <a:pt x="72" y="221"/>
                    </a:lnTo>
                    <a:lnTo>
                      <a:pt x="62" y="221"/>
                    </a:lnTo>
                    <a:lnTo>
                      <a:pt x="55" y="228"/>
                    </a:lnTo>
                    <a:lnTo>
                      <a:pt x="46" y="245"/>
                    </a:lnTo>
                    <a:lnTo>
                      <a:pt x="42" y="248"/>
                    </a:lnTo>
                    <a:lnTo>
                      <a:pt x="44" y="226"/>
                    </a:lnTo>
                    <a:lnTo>
                      <a:pt x="48" y="202"/>
                    </a:lnTo>
                    <a:lnTo>
                      <a:pt x="55" y="186"/>
                    </a:lnTo>
                    <a:lnTo>
                      <a:pt x="69" y="160"/>
                    </a:lnTo>
                    <a:lnTo>
                      <a:pt x="87" y="141"/>
                    </a:lnTo>
                    <a:lnTo>
                      <a:pt x="94" y="129"/>
                    </a:lnTo>
                    <a:lnTo>
                      <a:pt x="100" y="117"/>
                    </a:lnTo>
                    <a:lnTo>
                      <a:pt x="103" y="107"/>
                    </a:lnTo>
                    <a:lnTo>
                      <a:pt x="102" y="93"/>
                    </a:lnTo>
                    <a:lnTo>
                      <a:pt x="98" y="79"/>
                    </a:lnTo>
                    <a:lnTo>
                      <a:pt x="93" y="66"/>
                    </a:lnTo>
                    <a:lnTo>
                      <a:pt x="79" y="45"/>
                    </a:lnTo>
                    <a:lnTo>
                      <a:pt x="67" y="28"/>
                    </a:lnTo>
                    <a:lnTo>
                      <a:pt x="48" y="12"/>
                    </a:lnTo>
                    <a:lnTo>
                      <a:pt x="28" y="1"/>
                    </a:lnTo>
                    <a:lnTo>
                      <a:pt x="1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64" name="Gruppe 308"/>
            <p:cNvGrpSpPr/>
            <p:nvPr/>
          </p:nvGrpSpPr>
          <p:grpSpPr>
            <a:xfrm>
              <a:off x="9303784" y="4256446"/>
              <a:ext cx="399659" cy="613129"/>
              <a:chOff x="5380640" y="4909328"/>
              <a:chExt cx="399659" cy="613129"/>
            </a:xfrm>
          </p:grpSpPr>
          <p:sp>
            <p:nvSpPr>
              <p:cNvPr id="165" name="Line 5"/>
              <p:cNvSpPr>
                <a:spLocks noChangeAspect="1" noChangeShapeType="1"/>
              </p:cNvSpPr>
              <p:nvPr/>
            </p:nvSpPr>
            <p:spPr bwMode="auto">
              <a:xfrm rot="540000" flipV="1">
                <a:off x="5380640" y="5003645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66" name="Line 8"/>
              <p:cNvSpPr>
                <a:spLocks noChangeShapeType="1"/>
              </p:cNvSpPr>
              <p:nvPr/>
            </p:nvSpPr>
            <p:spPr bwMode="auto">
              <a:xfrm>
                <a:off x="5599677" y="5002205"/>
                <a:ext cx="0" cy="520252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67" name="Line 5"/>
              <p:cNvSpPr>
                <a:spLocks noChangeAspect="1" noChangeShapeType="1"/>
              </p:cNvSpPr>
              <p:nvPr/>
            </p:nvSpPr>
            <p:spPr bwMode="auto">
              <a:xfrm rot="-2700000" flipV="1">
                <a:off x="5559252" y="4909328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68" name="Line 5"/>
              <p:cNvSpPr>
                <a:spLocks noChangeAspect="1" noChangeShapeType="1"/>
              </p:cNvSpPr>
              <p:nvPr/>
            </p:nvSpPr>
            <p:spPr bwMode="auto">
              <a:xfrm rot="2700000">
                <a:off x="5556880" y="5094256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194" name="Rektangel 193"/>
          <p:cNvSpPr/>
          <p:nvPr/>
        </p:nvSpPr>
        <p:spPr bwMode="auto">
          <a:xfrm>
            <a:off x="60437" y="1622992"/>
            <a:ext cx="7678056" cy="74022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5" name="Rektangel 194"/>
          <p:cNvSpPr/>
          <p:nvPr/>
        </p:nvSpPr>
        <p:spPr bwMode="auto">
          <a:xfrm>
            <a:off x="58509" y="4436038"/>
            <a:ext cx="7678056" cy="74022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7" name="Pladsholder til diasnumm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71" grpId="0"/>
      <p:bldP spid="72" grpId="0"/>
      <p:bldP spid="73" grpId="0"/>
      <p:bldP spid="74" grpId="0"/>
      <p:bldP spid="75" grpId="0"/>
      <p:bldP spid="76" grpId="0"/>
      <p:bldP spid="194" grpId="0" animBg="1"/>
      <p:bldP spid="1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420100" cy="624114"/>
          </a:xfrm>
        </p:spPr>
        <p:txBody>
          <a:bodyPr/>
          <a:lstStyle/>
          <a:p>
            <a:r>
              <a:rPr lang="en-GB" sz="2800" dirty="0"/>
              <a:t>Balancing energy – 2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72573" y="479009"/>
            <a:ext cx="7285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Assume you are a player with both wind turbines</a:t>
            </a:r>
          </a:p>
          <a:p>
            <a:r>
              <a:rPr lang="en-GB" dirty="0"/>
              <a:t>and gas fired power plants in your portfolio.</a:t>
            </a:r>
          </a:p>
        </p:txBody>
      </p:sp>
      <p:grpSp>
        <p:nvGrpSpPr>
          <p:cNvPr id="37" name="Gruppe 36"/>
          <p:cNvGrpSpPr/>
          <p:nvPr/>
        </p:nvGrpSpPr>
        <p:grpSpPr>
          <a:xfrm>
            <a:off x="7792224" y="393847"/>
            <a:ext cx="1881552" cy="1369447"/>
            <a:chOff x="7767339" y="480933"/>
            <a:chExt cx="1881552" cy="1369447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7767339" y="930990"/>
              <a:ext cx="751059" cy="874252"/>
              <a:chOff x="951" y="1601"/>
              <a:chExt cx="326" cy="400"/>
            </a:xfrm>
          </p:grpSpPr>
          <p:sp>
            <p:nvSpPr>
              <p:cNvPr id="1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951" y="1601"/>
                <a:ext cx="26" cy="400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984" y="1828"/>
                <a:ext cx="293" cy="173"/>
              </a:xfrm>
              <a:prstGeom prst="rect">
                <a:avLst/>
              </a:prstGeom>
              <a:solidFill>
                <a:srgbClr val="EAEAEA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sp>
          <p:nvSpPr>
            <p:cNvPr id="17" name="Freeform 8"/>
            <p:cNvSpPr>
              <a:spLocks noChangeAspect="1"/>
            </p:cNvSpPr>
            <p:nvPr/>
          </p:nvSpPr>
          <p:spPr bwMode="auto">
            <a:xfrm rot="1500000">
              <a:off x="7815949" y="480933"/>
              <a:ext cx="290286" cy="483025"/>
            </a:xfrm>
            <a:custGeom>
              <a:avLst/>
              <a:gdLst>
                <a:gd name="T0" fmla="*/ 29 w 126"/>
                <a:gd name="T1" fmla="*/ 209 h 221"/>
                <a:gd name="T2" fmla="*/ 29 w 126"/>
                <a:gd name="T3" fmla="*/ 186 h 221"/>
                <a:gd name="T4" fmla="*/ 25 w 126"/>
                <a:gd name="T5" fmla="*/ 170 h 221"/>
                <a:gd name="T6" fmla="*/ 18 w 126"/>
                <a:gd name="T7" fmla="*/ 155 h 221"/>
                <a:gd name="T8" fmla="*/ 11 w 126"/>
                <a:gd name="T9" fmla="*/ 141 h 221"/>
                <a:gd name="T10" fmla="*/ 6 w 126"/>
                <a:gd name="T11" fmla="*/ 127 h 221"/>
                <a:gd name="T12" fmla="*/ 4 w 126"/>
                <a:gd name="T13" fmla="*/ 113 h 221"/>
                <a:gd name="T14" fmla="*/ 2 w 126"/>
                <a:gd name="T15" fmla="*/ 100 h 221"/>
                <a:gd name="T16" fmla="*/ 0 w 126"/>
                <a:gd name="T17" fmla="*/ 88 h 221"/>
                <a:gd name="T18" fmla="*/ 0 w 126"/>
                <a:gd name="T19" fmla="*/ 72 h 221"/>
                <a:gd name="T20" fmla="*/ 0 w 126"/>
                <a:gd name="T21" fmla="*/ 61 h 221"/>
                <a:gd name="T22" fmla="*/ 2 w 126"/>
                <a:gd name="T23" fmla="*/ 47 h 221"/>
                <a:gd name="T24" fmla="*/ 6 w 126"/>
                <a:gd name="T25" fmla="*/ 36 h 221"/>
                <a:gd name="T26" fmla="*/ 13 w 126"/>
                <a:gd name="T27" fmla="*/ 22 h 221"/>
                <a:gd name="T28" fmla="*/ 20 w 126"/>
                <a:gd name="T29" fmla="*/ 11 h 221"/>
                <a:gd name="T30" fmla="*/ 34 w 126"/>
                <a:gd name="T31" fmla="*/ 2 h 221"/>
                <a:gd name="T32" fmla="*/ 45 w 126"/>
                <a:gd name="T33" fmla="*/ 0 h 221"/>
                <a:gd name="T34" fmla="*/ 59 w 126"/>
                <a:gd name="T35" fmla="*/ 0 h 221"/>
                <a:gd name="T36" fmla="*/ 72 w 126"/>
                <a:gd name="T37" fmla="*/ 2 h 221"/>
                <a:gd name="T38" fmla="*/ 97 w 126"/>
                <a:gd name="T39" fmla="*/ 6 h 221"/>
                <a:gd name="T40" fmla="*/ 109 w 126"/>
                <a:gd name="T41" fmla="*/ 18 h 221"/>
                <a:gd name="T42" fmla="*/ 113 w 126"/>
                <a:gd name="T43" fmla="*/ 29 h 221"/>
                <a:gd name="T44" fmla="*/ 120 w 126"/>
                <a:gd name="T45" fmla="*/ 43 h 221"/>
                <a:gd name="T46" fmla="*/ 122 w 126"/>
                <a:gd name="T47" fmla="*/ 54 h 221"/>
                <a:gd name="T48" fmla="*/ 125 w 126"/>
                <a:gd name="T49" fmla="*/ 68 h 221"/>
                <a:gd name="T50" fmla="*/ 125 w 126"/>
                <a:gd name="T51" fmla="*/ 79 h 221"/>
                <a:gd name="T52" fmla="*/ 120 w 126"/>
                <a:gd name="T53" fmla="*/ 95 h 221"/>
                <a:gd name="T54" fmla="*/ 118 w 126"/>
                <a:gd name="T55" fmla="*/ 107 h 221"/>
                <a:gd name="T56" fmla="*/ 111 w 126"/>
                <a:gd name="T57" fmla="*/ 120 h 221"/>
                <a:gd name="T58" fmla="*/ 102 w 126"/>
                <a:gd name="T59" fmla="*/ 134 h 221"/>
                <a:gd name="T60" fmla="*/ 91 w 126"/>
                <a:gd name="T61" fmla="*/ 150 h 221"/>
                <a:gd name="T62" fmla="*/ 81 w 126"/>
                <a:gd name="T63" fmla="*/ 164 h 221"/>
                <a:gd name="T64" fmla="*/ 72 w 126"/>
                <a:gd name="T65" fmla="*/ 177 h 221"/>
                <a:gd name="T66" fmla="*/ 63 w 126"/>
                <a:gd name="T67" fmla="*/ 184 h 221"/>
                <a:gd name="T68" fmla="*/ 52 w 126"/>
                <a:gd name="T69" fmla="*/ 195 h 221"/>
                <a:gd name="T70" fmla="*/ 43 w 126"/>
                <a:gd name="T71" fmla="*/ 205 h 221"/>
                <a:gd name="T72" fmla="*/ 29 w 126"/>
                <a:gd name="T73" fmla="*/ 220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21"/>
                <a:gd name="T113" fmla="*/ 126 w 126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21">
                  <a:moveTo>
                    <a:pt x="29" y="220"/>
                  </a:moveTo>
                  <a:lnTo>
                    <a:pt x="29" y="209"/>
                  </a:lnTo>
                  <a:lnTo>
                    <a:pt x="29" y="193"/>
                  </a:lnTo>
                  <a:lnTo>
                    <a:pt x="29" y="186"/>
                  </a:lnTo>
                  <a:lnTo>
                    <a:pt x="27" y="177"/>
                  </a:lnTo>
                  <a:lnTo>
                    <a:pt x="25" y="170"/>
                  </a:lnTo>
                  <a:lnTo>
                    <a:pt x="20" y="161"/>
                  </a:lnTo>
                  <a:lnTo>
                    <a:pt x="18" y="155"/>
                  </a:lnTo>
                  <a:lnTo>
                    <a:pt x="16" y="148"/>
                  </a:lnTo>
                  <a:lnTo>
                    <a:pt x="11" y="141"/>
                  </a:lnTo>
                  <a:lnTo>
                    <a:pt x="11" y="134"/>
                  </a:lnTo>
                  <a:lnTo>
                    <a:pt x="6" y="127"/>
                  </a:lnTo>
                  <a:lnTo>
                    <a:pt x="4" y="120"/>
                  </a:lnTo>
                  <a:lnTo>
                    <a:pt x="4" y="113"/>
                  </a:lnTo>
                  <a:lnTo>
                    <a:pt x="2" y="107"/>
                  </a:lnTo>
                  <a:lnTo>
                    <a:pt x="2" y="100"/>
                  </a:lnTo>
                  <a:lnTo>
                    <a:pt x="2" y="95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2" y="47"/>
                  </a:lnTo>
                  <a:lnTo>
                    <a:pt x="4" y="43"/>
                  </a:lnTo>
                  <a:lnTo>
                    <a:pt x="6" y="36"/>
                  </a:lnTo>
                  <a:lnTo>
                    <a:pt x="11" y="29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7" y="6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4" y="11"/>
                  </a:lnTo>
                  <a:lnTo>
                    <a:pt x="109" y="18"/>
                  </a:lnTo>
                  <a:lnTo>
                    <a:pt x="111" y="22"/>
                  </a:lnTo>
                  <a:lnTo>
                    <a:pt x="113" y="29"/>
                  </a:lnTo>
                  <a:lnTo>
                    <a:pt x="118" y="36"/>
                  </a:lnTo>
                  <a:lnTo>
                    <a:pt x="120" y="43"/>
                  </a:lnTo>
                  <a:lnTo>
                    <a:pt x="120" y="47"/>
                  </a:lnTo>
                  <a:lnTo>
                    <a:pt x="122" y="54"/>
                  </a:lnTo>
                  <a:lnTo>
                    <a:pt x="125" y="61"/>
                  </a:lnTo>
                  <a:lnTo>
                    <a:pt x="125" y="68"/>
                  </a:lnTo>
                  <a:lnTo>
                    <a:pt x="125" y="72"/>
                  </a:lnTo>
                  <a:lnTo>
                    <a:pt x="125" y="79"/>
                  </a:lnTo>
                  <a:lnTo>
                    <a:pt x="122" y="88"/>
                  </a:lnTo>
                  <a:lnTo>
                    <a:pt x="120" y="95"/>
                  </a:lnTo>
                  <a:lnTo>
                    <a:pt x="120" y="100"/>
                  </a:lnTo>
                  <a:lnTo>
                    <a:pt x="118" y="107"/>
                  </a:lnTo>
                  <a:lnTo>
                    <a:pt x="113" y="113"/>
                  </a:lnTo>
                  <a:lnTo>
                    <a:pt x="111" y="120"/>
                  </a:lnTo>
                  <a:lnTo>
                    <a:pt x="106" y="127"/>
                  </a:lnTo>
                  <a:lnTo>
                    <a:pt x="102" y="134"/>
                  </a:lnTo>
                  <a:lnTo>
                    <a:pt x="97" y="143"/>
                  </a:lnTo>
                  <a:lnTo>
                    <a:pt x="91" y="150"/>
                  </a:lnTo>
                  <a:lnTo>
                    <a:pt x="86" y="157"/>
                  </a:lnTo>
                  <a:lnTo>
                    <a:pt x="81" y="164"/>
                  </a:lnTo>
                  <a:lnTo>
                    <a:pt x="75" y="173"/>
                  </a:lnTo>
                  <a:lnTo>
                    <a:pt x="72" y="177"/>
                  </a:lnTo>
                  <a:lnTo>
                    <a:pt x="68" y="184"/>
                  </a:lnTo>
                  <a:lnTo>
                    <a:pt x="63" y="184"/>
                  </a:lnTo>
                  <a:lnTo>
                    <a:pt x="59" y="191"/>
                  </a:lnTo>
                  <a:lnTo>
                    <a:pt x="52" y="195"/>
                  </a:lnTo>
                  <a:lnTo>
                    <a:pt x="50" y="200"/>
                  </a:lnTo>
                  <a:lnTo>
                    <a:pt x="43" y="205"/>
                  </a:lnTo>
                  <a:lnTo>
                    <a:pt x="36" y="209"/>
                  </a:lnTo>
                  <a:lnTo>
                    <a:pt x="29" y="220"/>
                  </a:lnTo>
                </a:path>
              </a:pathLst>
            </a:custGeom>
            <a:solidFill>
              <a:srgbClr val="C0C0C0"/>
            </a:solidFill>
            <a:ln w="5715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9" name="Gruppe 308"/>
            <p:cNvGrpSpPr/>
            <p:nvPr/>
          </p:nvGrpSpPr>
          <p:grpSpPr>
            <a:xfrm>
              <a:off x="8584534" y="913743"/>
              <a:ext cx="593640" cy="936633"/>
              <a:chOff x="5380640" y="4909328"/>
              <a:chExt cx="399659" cy="613129"/>
            </a:xfrm>
          </p:grpSpPr>
          <p:sp>
            <p:nvSpPr>
              <p:cNvPr id="12" name="Line 5"/>
              <p:cNvSpPr>
                <a:spLocks noChangeAspect="1" noChangeShapeType="1"/>
              </p:cNvSpPr>
              <p:nvPr/>
            </p:nvSpPr>
            <p:spPr bwMode="auto">
              <a:xfrm rot="540000" flipV="1">
                <a:off x="5380640" y="5003645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5599677" y="5002205"/>
                <a:ext cx="0" cy="52025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4" name="Line 5"/>
              <p:cNvSpPr>
                <a:spLocks noChangeAspect="1" noChangeShapeType="1"/>
              </p:cNvSpPr>
              <p:nvPr/>
            </p:nvSpPr>
            <p:spPr bwMode="auto">
              <a:xfrm rot="-2700000" flipV="1">
                <a:off x="5559252" y="4909328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5" name="Line 5"/>
              <p:cNvSpPr>
                <a:spLocks noChangeAspect="1" noChangeShapeType="1"/>
              </p:cNvSpPr>
              <p:nvPr/>
            </p:nvSpPr>
            <p:spPr bwMode="auto">
              <a:xfrm rot="2700000">
                <a:off x="5556880" y="5094256"/>
                <a:ext cx="221047" cy="3523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 flipH="1">
              <a:off x="9365729" y="1328886"/>
              <a:ext cx="283162" cy="521494"/>
              <a:chOff x="2366" y="1226"/>
              <a:chExt cx="1098" cy="2192"/>
            </a:xfrm>
          </p:grpSpPr>
          <p:sp>
            <p:nvSpPr>
              <p:cNvPr id="21" name="Freeform 10"/>
              <p:cNvSpPr>
                <a:spLocks noChangeAspect="1"/>
              </p:cNvSpPr>
              <p:nvPr/>
            </p:nvSpPr>
            <p:spPr bwMode="auto">
              <a:xfrm>
                <a:off x="2669" y="1226"/>
                <a:ext cx="457" cy="507"/>
              </a:xfrm>
              <a:custGeom>
                <a:avLst/>
                <a:gdLst>
                  <a:gd name="T0" fmla="*/ 238 w 457"/>
                  <a:gd name="T1" fmla="*/ 117 h 507"/>
                  <a:gd name="T2" fmla="*/ 198 w 457"/>
                  <a:gd name="T3" fmla="*/ 65 h 507"/>
                  <a:gd name="T4" fmla="*/ 142 w 457"/>
                  <a:gd name="T5" fmla="*/ 26 h 507"/>
                  <a:gd name="T6" fmla="*/ 92 w 457"/>
                  <a:gd name="T7" fmla="*/ 0 h 507"/>
                  <a:gd name="T8" fmla="*/ 52 w 457"/>
                  <a:gd name="T9" fmla="*/ 7 h 507"/>
                  <a:gd name="T10" fmla="*/ 23 w 457"/>
                  <a:gd name="T11" fmla="*/ 36 h 507"/>
                  <a:gd name="T12" fmla="*/ 0 w 457"/>
                  <a:gd name="T13" fmla="*/ 124 h 507"/>
                  <a:gd name="T14" fmla="*/ 9 w 457"/>
                  <a:gd name="T15" fmla="*/ 225 h 507"/>
                  <a:gd name="T16" fmla="*/ 33 w 457"/>
                  <a:gd name="T17" fmla="*/ 322 h 507"/>
                  <a:gd name="T18" fmla="*/ 59 w 457"/>
                  <a:gd name="T19" fmla="*/ 397 h 507"/>
                  <a:gd name="T20" fmla="*/ 109 w 457"/>
                  <a:gd name="T21" fmla="*/ 475 h 507"/>
                  <a:gd name="T22" fmla="*/ 152 w 457"/>
                  <a:gd name="T23" fmla="*/ 507 h 507"/>
                  <a:gd name="T24" fmla="*/ 211 w 457"/>
                  <a:gd name="T25" fmla="*/ 507 h 507"/>
                  <a:gd name="T26" fmla="*/ 271 w 457"/>
                  <a:gd name="T27" fmla="*/ 485 h 507"/>
                  <a:gd name="T28" fmla="*/ 301 w 457"/>
                  <a:gd name="T29" fmla="*/ 429 h 507"/>
                  <a:gd name="T30" fmla="*/ 317 w 457"/>
                  <a:gd name="T31" fmla="*/ 358 h 507"/>
                  <a:gd name="T32" fmla="*/ 311 w 457"/>
                  <a:gd name="T33" fmla="*/ 270 h 507"/>
                  <a:gd name="T34" fmla="*/ 450 w 457"/>
                  <a:gd name="T35" fmla="*/ 280 h 507"/>
                  <a:gd name="T36" fmla="*/ 457 w 457"/>
                  <a:gd name="T37" fmla="*/ 241 h 507"/>
                  <a:gd name="T38" fmla="*/ 298 w 457"/>
                  <a:gd name="T39" fmla="*/ 225 h 507"/>
                  <a:gd name="T40" fmla="*/ 258 w 457"/>
                  <a:gd name="T41" fmla="*/ 134 h 507"/>
                  <a:gd name="T42" fmla="*/ 238 w 457"/>
                  <a:gd name="T43" fmla="*/ 117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Freeform 11"/>
              <p:cNvSpPr>
                <a:spLocks noChangeAspect="1"/>
              </p:cNvSpPr>
              <p:nvPr/>
            </p:nvSpPr>
            <p:spPr bwMode="auto">
              <a:xfrm>
                <a:off x="2793" y="1770"/>
                <a:ext cx="275" cy="763"/>
              </a:xfrm>
              <a:custGeom>
                <a:avLst/>
                <a:gdLst>
                  <a:gd name="T0" fmla="*/ 17 w 275"/>
                  <a:gd name="T1" fmla="*/ 59 h 763"/>
                  <a:gd name="T2" fmla="*/ 27 w 275"/>
                  <a:gd name="T3" fmla="*/ 20 h 763"/>
                  <a:gd name="T4" fmla="*/ 70 w 275"/>
                  <a:gd name="T5" fmla="*/ 0 h 763"/>
                  <a:gd name="T6" fmla="*/ 109 w 275"/>
                  <a:gd name="T7" fmla="*/ 0 h 763"/>
                  <a:gd name="T8" fmla="*/ 159 w 275"/>
                  <a:gd name="T9" fmla="*/ 29 h 763"/>
                  <a:gd name="T10" fmla="*/ 206 w 275"/>
                  <a:gd name="T11" fmla="*/ 98 h 763"/>
                  <a:gd name="T12" fmla="*/ 239 w 275"/>
                  <a:gd name="T13" fmla="*/ 169 h 763"/>
                  <a:gd name="T14" fmla="*/ 255 w 275"/>
                  <a:gd name="T15" fmla="*/ 266 h 763"/>
                  <a:gd name="T16" fmla="*/ 269 w 275"/>
                  <a:gd name="T17" fmla="*/ 380 h 763"/>
                  <a:gd name="T18" fmla="*/ 275 w 275"/>
                  <a:gd name="T19" fmla="*/ 490 h 763"/>
                  <a:gd name="T20" fmla="*/ 275 w 275"/>
                  <a:gd name="T21" fmla="*/ 633 h 763"/>
                  <a:gd name="T22" fmla="*/ 255 w 275"/>
                  <a:gd name="T23" fmla="*/ 721 h 763"/>
                  <a:gd name="T24" fmla="*/ 219 w 275"/>
                  <a:gd name="T25" fmla="*/ 753 h 763"/>
                  <a:gd name="T26" fmla="*/ 156 w 275"/>
                  <a:gd name="T27" fmla="*/ 763 h 763"/>
                  <a:gd name="T28" fmla="*/ 90 w 275"/>
                  <a:gd name="T29" fmla="*/ 760 h 763"/>
                  <a:gd name="T30" fmla="*/ 56 w 275"/>
                  <a:gd name="T31" fmla="*/ 721 h 763"/>
                  <a:gd name="T32" fmla="*/ 37 w 275"/>
                  <a:gd name="T33" fmla="*/ 653 h 763"/>
                  <a:gd name="T34" fmla="*/ 20 w 275"/>
                  <a:gd name="T35" fmla="*/ 585 h 763"/>
                  <a:gd name="T36" fmla="*/ 7 w 275"/>
                  <a:gd name="T37" fmla="*/ 461 h 763"/>
                  <a:gd name="T38" fmla="*/ 0 w 275"/>
                  <a:gd name="T39" fmla="*/ 322 h 763"/>
                  <a:gd name="T40" fmla="*/ 0 w 275"/>
                  <a:gd name="T41" fmla="*/ 159 h 763"/>
                  <a:gd name="T42" fmla="*/ 17 w 275"/>
                  <a:gd name="T43" fmla="*/ 88 h 763"/>
                  <a:gd name="T44" fmla="*/ 17 w 275"/>
                  <a:gd name="T45" fmla="*/ 59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Freeform 12"/>
              <p:cNvSpPr>
                <a:spLocks noChangeAspect="1"/>
              </p:cNvSpPr>
              <p:nvPr/>
            </p:nvSpPr>
            <p:spPr bwMode="auto">
              <a:xfrm>
                <a:off x="2920" y="1791"/>
                <a:ext cx="420" cy="586"/>
              </a:xfrm>
              <a:custGeom>
                <a:avLst/>
                <a:gdLst>
                  <a:gd name="T0" fmla="*/ 23 w 420"/>
                  <a:gd name="T1" fmla="*/ 0 h 586"/>
                  <a:gd name="T2" fmla="*/ 109 w 420"/>
                  <a:gd name="T3" fmla="*/ 10 h 586"/>
                  <a:gd name="T4" fmla="*/ 198 w 420"/>
                  <a:gd name="T5" fmla="*/ 26 h 586"/>
                  <a:gd name="T6" fmla="*/ 291 w 420"/>
                  <a:gd name="T7" fmla="*/ 78 h 586"/>
                  <a:gd name="T8" fmla="*/ 357 w 420"/>
                  <a:gd name="T9" fmla="*/ 117 h 586"/>
                  <a:gd name="T10" fmla="*/ 400 w 420"/>
                  <a:gd name="T11" fmla="*/ 173 h 586"/>
                  <a:gd name="T12" fmla="*/ 420 w 420"/>
                  <a:gd name="T13" fmla="*/ 205 h 586"/>
                  <a:gd name="T14" fmla="*/ 380 w 420"/>
                  <a:gd name="T15" fmla="*/ 300 h 586"/>
                  <a:gd name="T16" fmla="*/ 317 w 420"/>
                  <a:gd name="T17" fmla="*/ 358 h 586"/>
                  <a:gd name="T18" fmla="*/ 241 w 420"/>
                  <a:gd name="T19" fmla="*/ 400 h 586"/>
                  <a:gd name="T20" fmla="*/ 201 w 420"/>
                  <a:gd name="T21" fmla="*/ 426 h 586"/>
                  <a:gd name="T22" fmla="*/ 132 w 420"/>
                  <a:gd name="T23" fmla="*/ 439 h 586"/>
                  <a:gd name="T24" fmla="*/ 129 w 420"/>
                  <a:gd name="T25" fmla="*/ 465 h 586"/>
                  <a:gd name="T26" fmla="*/ 182 w 420"/>
                  <a:gd name="T27" fmla="*/ 488 h 586"/>
                  <a:gd name="T28" fmla="*/ 258 w 420"/>
                  <a:gd name="T29" fmla="*/ 508 h 586"/>
                  <a:gd name="T30" fmla="*/ 330 w 420"/>
                  <a:gd name="T31" fmla="*/ 547 h 586"/>
                  <a:gd name="T32" fmla="*/ 301 w 420"/>
                  <a:gd name="T33" fmla="*/ 576 h 586"/>
                  <a:gd name="T34" fmla="*/ 271 w 420"/>
                  <a:gd name="T35" fmla="*/ 586 h 586"/>
                  <a:gd name="T36" fmla="*/ 228 w 420"/>
                  <a:gd name="T37" fmla="*/ 543 h 586"/>
                  <a:gd name="T38" fmla="*/ 162 w 420"/>
                  <a:gd name="T39" fmla="*/ 517 h 586"/>
                  <a:gd name="T40" fmla="*/ 109 w 420"/>
                  <a:gd name="T41" fmla="*/ 498 h 586"/>
                  <a:gd name="T42" fmla="*/ 109 w 420"/>
                  <a:gd name="T43" fmla="*/ 459 h 586"/>
                  <a:gd name="T44" fmla="*/ 119 w 420"/>
                  <a:gd name="T45" fmla="*/ 417 h 586"/>
                  <a:gd name="T46" fmla="*/ 152 w 420"/>
                  <a:gd name="T47" fmla="*/ 400 h 586"/>
                  <a:gd name="T48" fmla="*/ 258 w 420"/>
                  <a:gd name="T49" fmla="*/ 358 h 586"/>
                  <a:gd name="T50" fmla="*/ 317 w 420"/>
                  <a:gd name="T51" fmla="*/ 293 h 586"/>
                  <a:gd name="T52" fmla="*/ 360 w 420"/>
                  <a:gd name="T53" fmla="*/ 225 h 586"/>
                  <a:gd name="T54" fmla="*/ 350 w 420"/>
                  <a:gd name="T55" fmla="*/ 192 h 586"/>
                  <a:gd name="T56" fmla="*/ 317 w 420"/>
                  <a:gd name="T57" fmla="*/ 153 h 586"/>
                  <a:gd name="T58" fmla="*/ 238 w 420"/>
                  <a:gd name="T59" fmla="*/ 98 h 586"/>
                  <a:gd name="T60" fmla="*/ 142 w 420"/>
                  <a:gd name="T61" fmla="*/ 78 h 586"/>
                  <a:gd name="T62" fmla="*/ 79 w 420"/>
                  <a:gd name="T63" fmla="*/ 75 h 586"/>
                  <a:gd name="T64" fmla="*/ 23 w 420"/>
                  <a:gd name="T65" fmla="*/ 75 h 586"/>
                  <a:gd name="T66" fmla="*/ 0 w 420"/>
                  <a:gd name="T67" fmla="*/ 39 h 586"/>
                  <a:gd name="T68" fmla="*/ 2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" name="Freeform 13"/>
              <p:cNvSpPr>
                <a:spLocks noChangeAspect="1"/>
              </p:cNvSpPr>
              <p:nvPr/>
            </p:nvSpPr>
            <p:spPr bwMode="auto">
              <a:xfrm>
                <a:off x="2953" y="2455"/>
                <a:ext cx="511" cy="947"/>
              </a:xfrm>
              <a:custGeom>
                <a:avLst/>
                <a:gdLst>
                  <a:gd name="T0" fmla="*/ 59 w 511"/>
                  <a:gd name="T1" fmla="*/ 0 h 947"/>
                  <a:gd name="T2" fmla="*/ 13 w 511"/>
                  <a:gd name="T3" fmla="*/ 0 h 947"/>
                  <a:gd name="T4" fmla="*/ 0 w 511"/>
                  <a:gd name="T5" fmla="*/ 68 h 947"/>
                  <a:gd name="T6" fmla="*/ 33 w 511"/>
                  <a:gd name="T7" fmla="*/ 108 h 947"/>
                  <a:gd name="T8" fmla="*/ 139 w 511"/>
                  <a:gd name="T9" fmla="*/ 202 h 947"/>
                  <a:gd name="T10" fmla="*/ 232 w 511"/>
                  <a:gd name="T11" fmla="*/ 322 h 947"/>
                  <a:gd name="T12" fmla="*/ 292 w 511"/>
                  <a:gd name="T13" fmla="*/ 446 h 947"/>
                  <a:gd name="T14" fmla="*/ 301 w 511"/>
                  <a:gd name="T15" fmla="*/ 527 h 947"/>
                  <a:gd name="T16" fmla="*/ 298 w 511"/>
                  <a:gd name="T17" fmla="*/ 586 h 947"/>
                  <a:gd name="T18" fmla="*/ 272 w 511"/>
                  <a:gd name="T19" fmla="*/ 719 h 947"/>
                  <a:gd name="T20" fmla="*/ 238 w 511"/>
                  <a:gd name="T21" fmla="*/ 827 h 947"/>
                  <a:gd name="T22" fmla="*/ 209 w 511"/>
                  <a:gd name="T23" fmla="*/ 889 h 947"/>
                  <a:gd name="T24" fmla="*/ 202 w 511"/>
                  <a:gd name="T25" fmla="*/ 928 h 947"/>
                  <a:gd name="T26" fmla="*/ 232 w 511"/>
                  <a:gd name="T27" fmla="*/ 928 h 947"/>
                  <a:gd name="T28" fmla="*/ 278 w 511"/>
                  <a:gd name="T29" fmla="*/ 915 h 947"/>
                  <a:gd name="T30" fmla="*/ 292 w 511"/>
                  <a:gd name="T31" fmla="*/ 918 h 947"/>
                  <a:gd name="T32" fmla="*/ 388 w 511"/>
                  <a:gd name="T33" fmla="*/ 924 h 947"/>
                  <a:gd name="T34" fmla="*/ 461 w 511"/>
                  <a:gd name="T35" fmla="*/ 947 h 947"/>
                  <a:gd name="T36" fmla="*/ 487 w 511"/>
                  <a:gd name="T37" fmla="*/ 934 h 947"/>
                  <a:gd name="T38" fmla="*/ 511 w 511"/>
                  <a:gd name="T39" fmla="*/ 885 h 947"/>
                  <a:gd name="T40" fmla="*/ 487 w 511"/>
                  <a:gd name="T41" fmla="*/ 859 h 947"/>
                  <a:gd name="T42" fmla="*/ 378 w 511"/>
                  <a:gd name="T43" fmla="*/ 856 h 947"/>
                  <a:gd name="T44" fmla="*/ 301 w 511"/>
                  <a:gd name="T45" fmla="*/ 866 h 947"/>
                  <a:gd name="T46" fmla="*/ 262 w 511"/>
                  <a:gd name="T47" fmla="*/ 885 h 947"/>
                  <a:gd name="T48" fmla="*/ 268 w 511"/>
                  <a:gd name="T49" fmla="*/ 840 h 947"/>
                  <a:gd name="T50" fmla="*/ 308 w 511"/>
                  <a:gd name="T51" fmla="*/ 771 h 947"/>
                  <a:gd name="T52" fmla="*/ 341 w 511"/>
                  <a:gd name="T53" fmla="*/ 664 h 947"/>
                  <a:gd name="T54" fmla="*/ 368 w 511"/>
                  <a:gd name="T55" fmla="*/ 573 h 947"/>
                  <a:gd name="T56" fmla="*/ 348 w 511"/>
                  <a:gd name="T57" fmla="*/ 469 h 947"/>
                  <a:gd name="T58" fmla="*/ 318 w 511"/>
                  <a:gd name="T59" fmla="*/ 358 h 947"/>
                  <a:gd name="T60" fmla="*/ 258 w 511"/>
                  <a:gd name="T61" fmla="*/ 231 h 947"/>
                  <a:gd name="T62" fmla="*/ 172 w 511"/>
                  <a:gd name="T63" fmla="*/ 114 h 947"/>
                  <a:gd name="T64" fmla="*/ 99 w 511"/>
                  <a:gd name="T65" fmla="*/ 29 h 947"/>
                  <a:gd name="T66" fmla="*/ 59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Freeform 14"/>
              <p:cNvSpPr>
                <a:spLocks noChangeAspect="1"/>
              </p:cNvSpPr>
              <p:nvPr/>
            </p:nvSpPr>
            <p:spPr bwMode="auto">
              <a:xfrm>
                <a:off x="2632" y="2453"/>
                <a:ext cx="344" cy="965"/>
              </a:xfrm>
              <a:custGeom>
                <a:avLst/>
                <a:gdLst>
                  <a:gd name="T0" fmla="*/ 238 w 344"/>
                  <a:gd name="T1" fmla="*/ 0 h 965"/>
                  <a:gd name="T2" fmla="*/ 195 w 344"/>
                  <a:gd name="T3" fmla="*/ 91 h 965"/>
                  <a:gd name="T4" fmla="*/ 165 w 344"/>
                  <a:gd name="T5" fmla="*/ 224 h 965"/>
                  <a:gd name="T6" fmla="*/ 129 w 344"/>
                  <a:gd name="T7" fmla="*/ 371 h 965"/>
                  <a:gd name="T8" fmla="*/ 96 w 344"/>
                  <a:gd name="T9" fmla="*/ 520 h 965"/>
                  <a:gd name="T10" fmla="*/ 96 w 344"/>
                  <a:gd name="T11" fmla="*/ 575 h 965"/>
                  <a:gd name="T12" fmla="*/ 129 w 344"/>
                  <a:gd name="T13" fmla="*/ 673 h 965"/>
                  <a:gd name="T14" fmla="*/ 175 w 344"/>
                  <a:gd name="T15" fmla="*/ 725 h 965"/>
                  <a:gd name="T16" fmla="*/ 218 w 344"/>
                  <a:gd name="T17" fmla="*/ 790 h 965"/>
                  <a:gd name="T18" fmla="*/ 248 w 344"/>
                  <a:gd name="T19" fmla="*/ 838 h 965"/>
                  <a:gd name="T20" fmla="*/ 235 w 344"/>
                  <a:gd name="T21" fmla="*/ 861 h 965"/>
                  <a:gd name="T22" fmla="*/ 159 w 344"/>
                  <a:gd name="T23" fmla="*/ 871 h 965"/>
                  <a:gd name="T24" fmla="*/ 36 w 344"/>
                  <a:gd name="T25" fmla="*/ 890 h 965"/>
                  <a:gd name="T26" fmla="*/ 0 w 344"/>
                  <a:gd name="T27" fmla="*/ 920 h 965"/>
                  <a:gd name="T28" fmla="*/ 30 w 344"/>
                  <a:gd name="T29" fmla="*/ 946 h 965"/>
                  <a:gd name="T30" fmla="*/ 99 w 344"/>
                  <a:gd name="T31" fmla="*/ 965 h 965"/>
                  <a:gd name="T32" fmla="*/ 179 w 344"/>
                  <a:gd name="T33" fmla="*/ 926 h 965"/>
                  <a:gd name="T34" fmla="*/ 238 w 344"/>
                  <a:gd name="T35" fmla="*/ 900 h 965"/>
                  <a:gd name="T36" fmla="*/ 314 w 344"/>
                  <a:gd name="T37" fmla="*/ 890 h 965"/>
                  <a:gd name="T38" fmla="*/ 344 w 344"/>
                  <a:gd name="T39" fmla="*/ 881 h 965"/>
                  <a:gd name="T40" fmla="*/ 334 w 344"/>
                  <a:gd name="T41" fmla="*/ 848 h 965"/>
                  <a:gd name="T42" fmla="*/ 248 w 344"/>
                  <a:gd name="T43" fmla="*/ 764 h 965"/>
                  <a:gd name="T44" fmla="*/ 198 w 344"/>
                  <a:gd name="T45" fmla="*/ 676 h 965"/>
                  <a:gd name="T46" fmla="*/ 155 w 344"/>
                  <a:gd name="T47" fmla="*/ 617 h 965"/>
                  <a:gd name="T48" fmla="*/ 149 w 344"/>
                  <a:gd name="T49" fmla="*/ 559 h 965"/>
                  <a:gd name="T50" fmla="*/ 169 w 344"/>
                  <a:gd name="T51" fmla="*/ 462 h 965"/>
                  <a:gd name="T52" fmla="*/ 215 w 344"/>
                  <a:gd name="T53" fmla="*/ 361 h 965"/>
                  <a:gd name="T54" fmla="*/ 265 w 344"/>
                  <a:gd name="T55" fmla="*/ 189 h 965"/>
                  <a:gd name="T56" fmla="*/ 308 w 344"/>
                  <a:gd name="T57" fmla="*/ 88 h 965"/>
                  <a:gd name="T58" fmla="*/ 304 w 344"/>
                  <a:gd name="T59" fmla="*/ 29 h 965"/>
                  <a:gd name="T60" fmla="*/ 265 w 344"/>
                  <a:gd name="T61" fmla="*/ 0 h 965"/>
                  <a:gd name="T62" fmla="*/ 238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15"/>
              <p:cNvSpPr>
                <a:spLocks noChangeAspect="1"/>
              </p:cNvSpPr>
              <p:nvPr/>
            </p:nvSpPr>
            <p:spPr bwMode="auto">
              <a:xfrm>
                <a:off x="2366" y="1799"/>
                <a:ext cx="505" cy="835"/>
              </a:xfrm>
              <a:custGeom>
                <a:avLst/>
                <a:gdLst>
                  <a:gd name="T0" fmla="*/ 267 w 505"/>
                  <a:gd name="T1" fmla="*/ 124 h 835"/>
                  <a:gd name="T2" fmla="*/ 319 w 505"/>
                  <a:gd name="T3" fmla="*/ 72 h 835"/>
                  <a:gd name="T4" fmla="*/ 392 w 505"/>
                  <a:gd name="T5" fmla="*/ 21 h 835"/>
                  <a:gd name="T6" fmla="*/ 443 w 505"/>
                  <a:gd name="T7" fmla="*/ 0 h 835"/>
                  <a:gd name="T8" fmla="*/ 505 w 505"/>
                  <a:gd name="T9" fmla="*/ 4 h 835"/>
                  <a:gd name="T10" fmla="*/ 505 w 505"/>
                  <a:gd name="T11" fmla="*/ 52 h 835"/>
                  <a:gd name="T12" fmla="*/ 474 w 505"/>
                  <a:gd name="T13" fmla="*/ 93 h 835"/>
                  <a:gd name="T14" fmla="*/ 416 w 505"/>
                  <a:gd name="T15" fmla="*/ 124 h 835"/>
                  <a:gd name="T16" fmla="*/ 271 w 505"/>
                  <a:gd name="T17" fmla="*/ 190 h 835"/>
                  <a:gd name="T18" fmla="*/ 133 w 505"/>
                  <a:gd name="T19" fmla="*/ 269 h 835"/>
                  <a:gd name="T20" fmla="*/ 75 w 505"/>
                  <a:gd name="T21" fmla="*/ 289 h 835"/>
                  <a:gd name="T22" fmla="*/ 55 w 505"/>
                  <a:gd name="T23" fmla="*/ 320 h 835"/>
                  <a:gd name="T24" fmla="*/ 75 w 505"/>
                  <a:gd name="T25" fmla="*/ 351 h 835"/>
                  <a:gd name="T26" fmla="*/ 195 w 505"/>
                  <a:gd name="T27" fmla="*/ 467 h 835"/>
                  <a:gd name="T28" fmla="*/ 250 w 505"/>
                  <a:gd name="T29" fmla="*/ 505 h 835"/>
                  <a:gd name="T30" fmla="*/ 332 w 505"/>
                  <a:gd name="T31" fmla="*/ 570 h 835"/>
                  <a:gd name="T32" fmla="*/ 416 w 505"/>
                  <a:gd name="T33" fmla="*/ 632 h 835"/>
                  <a:gd name="T34" fmla="*/ 412 w 505"/>
                  <a:gd name="T35" fmla="*/ 663 h 835"/>
                  <a:gd name="T36" fmla="*/ 350 w 505"/>
                  <a:gd name="T37" fmla="*/ 673 h 835"/>
                  <a:gd name="T38" fmla="*/ 257 w 505"/>
                  <a:gd name="T39" fmla="*/ 673 h 835"/>
                  <a:gd name="T40" fmla="*/ 199 w 505"/>
                  <a:gd name="T41" fmla="*/ 704 h 835"/>
                  <a:gd name="T42" fmla="*/ 178 w 505"/>
                  <a:gd name="T43" fmla="*/ 783 h 835"/>
                  <a:gd name="T44" fmla="*/ 178 w 505"/>
                  <a:gd name="T45" fmla="*/ 825 h 835"/>
                  <a:gd name="T46" fmla="*/ 154 w 505"/>
                  <a:gd name="T47" fmla="*/ 835 h 835"/>
                  <a:gd name="T48" fmla="*/ 116 w 505"/>
                  <a:gd name="T49" fmla="*/ 797 h 835"/>
                  <a:gd name="T50" fmla="*/ 123 w 505"/>
                  <a:gd name="T51" fmla="*/ 731 h 835"/>
                  <a:gd name="T52" fmla="*/ 157 w 505"/>
                  <a:gd name="T53" fmla="*/ 683 h 835"/>
                  <a:gd name="T54" fmla="*/ 226 w 505"/>
                  <a:gd name="T55" fmla="*/ 642 h 835"/>
                  <a:gd name="T56" fmla="*/ 301 w 505"/>
                  <a:gd name="T57" fmla="*/ 622 h 835"/>
                  <a:gd name="T58" fmla="*/ 308 w 505"/>
                  <a:gd name="T59" fmla="*/ 601 h 835"/>
                  <a:gd name="T60" fmla="*/ 271 w 505"/>
                  <a:gd name="T61" fmla="*/ 560 h 835"/>
                  <a:gd name="T62" fmla="*/ 113 w 505"/>
                  <a:gd name="T63" fmla="*/ 457 h 835"/>
                  <a:gd name="T64" fmla="*/ 65 w 505"/>
                  <a:gd name="T65" fmla="*/ 416 h 835"/>
                  <a:gd name="T66" fmla="*/ 20 w 505"/>
                  <a:gd name="T67" fmla="*/ 361 h 835"/>
                  <a:gd name="T68" fmla="*/ 0 w 505"/>
                  <a:gd name="T69" fmla="*/ 299 h 835"/>
                  <a:gd name="T70" fmla="*/ 13 w 505"/>
                  <a:gd name="T71" fmla="*/ 262 h 835"/>
                  <a:gd name="T72" fmla="*/ 92 w 505"/>
                  <a:gd name="T73" fmla="*/ 238 h 835"/>
                  <a:gd name="T74" fmla="*/ 188 w 505"/>
                  <a:gd name="T75" fmla="*/ 197 h 835"/>
                  <a:gd name="T76" fmla="*/ 250 w 505"/>
                  <a:gd name="T77" fmla="*/ 154 h 835"/>
                  <a:gd name="T78" fmla="*/ 267 w 505"/>
                  <a:gd name="T79" fmla="*/ 124 h 8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5"/>
                  <a:gd name="T121" fmla="*/ 0 h 835"/>
                  <a:gd name="T122" fmla="*/ 505 w 505"/>
                  <a:gd name="T123" fmla="*/ 835 h 83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5" h="835">
                    <a:moveTo>
                      <a:pt x="267" y="124"/>
                    </a:moveTo>
                    <a:lnTo>
                      <a:pt x="319" y="72"/>
                    </a:lnTo>
                    <a:lnTo>
                      <a:pt x="392" y="21"/>
                    </a:lnTo>
                    <a:lnTo>
                      <a:pt x="443" y="0"/>
                    </a:lnTo>
                    <a:lnTo>
                      <a:pt x="505" y="4"/>
                    </a:lnTo>
                    <a:lnTo>
                      <a:pt x="505" y="52"/>
                    </a:lnTo>
                    <a:lnTo>
                      <a:pt x="474" y="93"/>
                    </a:lnTo>
                    <a:lnTo>
                      <a:pt x="416" y="124"/>
                    </a:lnTo>
                    <a:lnTo>
                      <a:pt x="271" y="190"/>
                    </a:lnTo>
                    <a:lnTo>
                      <a:pt x="133" y="269"/>
                    </a:lnTo>
                    <a:lnTo>
                      <a:pt x="75" y="289"/>
                    </a:lnTo>
                    <a:lnTo>
                      <a:pt x="55" y="320"/>
                    </a:lnTo>
                    <a:lnTo>
                      <a:pt x="75" y="351"/>
                    </a:lnTo>
                    <a:lnTo>
                      <a:pt x="195" y="467"/>
                    </a:lnTo>
                    <a:lnTo>
                      <a:pt x="250" y="505"/>
                    </a:lnTo>
                    <a:lnTo>
                      <a:pt x="332" y="570"/>
                    </a:lnTo>
                    <a:lnTo>
                      <a:pt x="416" y="632"/>
                    </a:lnTo>
                    <a:lnTo>
                      <a:pt x="412" y="663"/>
                    </a:lnTo>
                    <a:lnTo>
                      <a:pt x="350" y="673"/>
                    </a:lnTo>
                    <a:lnTo>
                      <a:pt x="257" y="673"/>
                    </a:lnTo>
                    <a:lnTo>
                      <a:pt x="199" y="704"/>
                    </a:lnTo>
                    <a:lnTo>
                      <a:pt x="178" y="783"/>
                    </a:lnTo>
                    <a:lnTo>
                      <a:pt x="178" y="825"/>
                    </a:lnTo>
                    <a:lnTo>
                      <a:pt x="154" y="835"/>
                    </a:lnTo>
                    <a:lnTo>
                      <a:pt x="116" y="797"/>
                    </a:lnTo>
                    <a:lnTo>
                      <a:pt x="123" y="731"/>
                    </a:lnTo>
                    <a:lnTo>
                      <a:pt x="157" y="683"/>
                    </a:lnTo>
                    <a:lnTo>
                      <a:pt x="226" y="642"/>
                    </a:lnTo>
                    <a:lnTo>
                      <a:pt x="301" y="622"/>
                    </a:lnTo>
                    <a:lnTo>
                      <a:pt x="308" y="601"/>
                    </a:lnTo>
                    <a:lnTo>
                      <a:pt x="271" y="560"/>
                    </a:lnTo>
                    <a:lnTo>
                      <a:pt x="113" y="457"/>
                    </a:lnTo>
                    <a:lnTo>
                      <a:pt x="65" y="416"/>
                    </a:lnTo>
                    <a:lnTo>
                      <a:pt x="20" y="361"/>
                    </a:lnTo>
                    <a:lnTo>
                      <a:pt x="0" y="299"/>
                    </a:lnTo>
                    <a:lnTo>
                      <a:pt x="13" y="262"/>
                    </a:lnTo>
                    <a:lnTo>
                      <a:pt x="92" y="238"/>
                    </a:lnTo>
                    <a:lnTo>
                      <a:pt x="188" y="197"/>
                    </a:lnTo>
                    <a:lnTo>
                      <a:pt x="250" y="154"/>
                    </a:lnTo>
                    <a:lnTo>
                      <a:pt x="267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28" name="Tekstboks 27"/>
          <p:cNvSpPr txBox="1"/>
          <p:nvPr/>
        </p:nvSpPr>
        <p:spPr>
          <a:xfrm>
            <a:off x="72573" y="1737279"/>
            <a:ext cx="819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Probably, your forecast for the wind turbine production</a:t>
            </a:r>
          </a:p>
          <a:p>
            <a:r>
              <a:rPr lang="en-GB" dirty="0"/>
              <a:t>will fail somewhat.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72573" y="1108144"/>
            <a:ext cx="7250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the next Hour of Operation: assume your gas</a:t>
            </a:r>
          </a:p>
          <a:p>
            <a:r>
              <a:rPr lang="en-GB" dirty="0"/>
              <a:t>fired power plants have spare capacity.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72573" y="2366414"/>
            <a:ext cx="875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Should you keep the spare capacity as your own reserve?</a:t>
            </a:r>
          </a:p>
        </p:txBody>
      </p:sp>
      <p:sp>
        <p:nvSpPr>
          <p:cNvPr id="31" name="Tekstboks 30"/>
          <p:cNvSpPr txBox="1"/>
          <p:nvPr/>
        </p:nvSpPr>
        <p:spPr>
          <a:xfrm>
            <a:off x="667647" y="2687773"/>
            <a:ext cx="8922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will enable you to adjust the production at the gas fired</a:t>
            </a:r>
          </a:p>
          <a:p>
            <a:r>
              <a:rPr lang="en-GB" dirty="0"/>
              <a:t>power plants. Thus fluctuations in your wind turbine</a:t>
            </a:r>
          </a:p>
          <a:p>
            <a:r>
              <a:rPr lang="en-GB" dirty="0"/>
              <a:t>production can be levelled out.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667647" y="3624685"/>
            <a:ext cx="849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Thereby your total production will be according to plan.</a:t>
            </a:r>
          </a:p>
          <a:p>
            <a:r>
              <a:rPr lang="en-GB" dirty="0"/>
              <a:t>Hence you’ll avoid settling an imbalance with the TSO.</a:t>
            </a:r>
          </a:p>
        </p:txBody>
      </p:sp>
      <p:sp>
        <p:nvSpPr>
          <p:cNvPr id="33" name="Tekstboks 32"/>
          <p:cNvSpPr txBox="1"/>
          <p:nvPr/>
        </p:nvSpPr>
        <p:spPr>
          <a:xfrm>
            <a:off x="72573" y="4253820"/>
            <a:ext cx="820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Alternatively, you can use the spare capacity to send </a:t>
            </a:r>
          </a:p>
          <a:p>
            <a:r>
              <a:rPr lang="en-GB" dirty="0"/>
              <a:t>balancing energy bids to the TSO.</a:t>
            </a:r>
          </a:p>
        </p:txBody>
      </p:sp>
      <p:sp>
        <p:nvSpPr>
          <p:cNvPr id="34" name="Tekstboks 33"/>
          <p:cNvSpPr txBox="1"/>
          <p:nvPr/>
        </p:nvSpPr>
        <p:spPr>
          <a:xfrm>
            <a:off x="72573" y="4882955"/>
            <a:ext cx="8723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Due to the marginal pricing of balancing energy: the most</a:t>
            </a:r>
          </a:p>
          <a:p>
            <a:r>
              <a:rPr lang="en-GB" dirty="0"/>
              <a:t>profitable option is to use all your spare capacity to submit</a:t>
            </a:r>
          </a:p>
          <a:p>
            <a:r>
              <a:rPr lang="en-GB" dirty="0"/>
              <a:t>bids to the TSO’s market for balancing energy.</a:t>
            </a:r>
          </a:p>
        </p:txBody>
      </p:sp>
      <p:sp>
        <p:nvSpPr>
          <p:cNvPr id="35" name="Tekstboks 34"/>
          <p:cNvSpPr txBox="1"/>
          <p:nvPr/>
        </p:nvSpPr>
        <p:spPr>
          <a:xfrm>
            <a:off x="72573" y="5819867"/>
            <a:ext cx="9913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Thereby, the marginal pricing automatically draws in the maximum</a:t>
            </a:r>
          </a:p>
          <a:p>
            <a:r>
              <a:rPr lang="en-GB" dirty="0">
                <a:solidFill>
                  <a:srgbClr val="FF0000"/>
                </a:solidFill>
              </a:rPr>
              <a:t>volume of bids to the TSOs’ market for balancing energy.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72573" y="6448999"/>
            <a:ext cx="6434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is expedient for the security of supply.</a:t>
            </a:r>
          </a:p>
        </p:txBody>
      </p:sp>
      <p:sp>
        <p:nvSpPr>
          <p:cNvPr id="38" name="Pladsholder til diasnumm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38629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/>
              <a:t>The Nordic market for balancing energy</a:t>
            </a:r>
            <a:endParaRPr lang="da-DK" sz="2800" dirty="0"/>
          </a:p>
        </p:txBody>
      </p:sp>
      <p:sp>
        <p:nvSpPr>
          <p:cNvPr id="6" name="Tekstboks 5"/>
          <p:cNvSpPr txBox="1"/>
          <p:nvPr/>
        </p:nvSpPr>
        <p:spPr>
          <a:xfrm>
            <a:off x="14517" y="487186"/>
            <a:ext cx="9857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 the latest 45 minutes before the start of the Hour of Operation,</a:t>
            </a:r>
          </a:p>
          <a:p>
            <a:r>
              <a:rPr lang="en-GB" dirty="0"/>
              <a:t>players can send the local TSO the prices, at which they are willing</a:t>
            </a:r>
          </a:p>
          <a:p>
            <a:r>
              <a:rPr lang="en-GB" dirty="0"/>
              <a:t>to buy and sell balancing energy.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4517" y="1464105"/>
            <a:ext cx="9579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Due to the separation of the TSOs’ markets for balancing energy</a:t>
            </a:r>
          </a:p>
          <a:p>
            <a:r>
              <a:rPr lang="en-GB" dirty="0"/>
              <a:t>and balancing capacity, the TSOs ensure maximum participation</a:t>
            </a:r>
          </a:p>
          <a:p>
            <a:r>
              <a:rPr lang="en-GB" dirty="0"/>
              <a:t>at the market for balancing energy: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528414" y="2441024"/>
            <a:ext cx="888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/>
              <a:t>Players who could </a:t>
            </a:r>
            <a:r>
              <a:rPr lang="en-GB" u="sng" dirty="0"/>
              <a:t>not</a:t>
            </a:r>
            <a:r>
              <a:rPr lang="en-GB" dirty="0"/>
              <a:t> offer capacity at the TSOs’ day-ahead</a:t>
            </a:r>
          </a:p>
          <a:p>
            <a:pPr marL="0" lvl="1"/>
            <a:r>
              <a:rPr lang="en-GB" dirty="0"/>
              <a:t>markets for capacity, can offer to trade balancing energy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042311" y="3110166"/>
            <a:ext cx="818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/>
              <a:t>For example: the owner of a wind farm, who knows the</a:t>
            </a:r>
          </a:p>
          <a:p>
            <a:pPr marL="0" lvl="2"/>
            <a:r>
              <a:rPr lang="en-GB" dirty="0"/>
              <a:t>wind turbines will produce during the next Hour of</a:t>
            </a:r>
          </a:p>
          <a:p>
            <a:pPr marL="0" lvl="2"/>
            <a:r>
              <a:rPr lang="en-GB" dirty="0"/>
              <a:t>Operation, can offer down regulating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1556208" y="4087085"/>
            <a:ext cx="7537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GB" dirty="0"/>
              <a:t>The owner will buy back energy at negative prices.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14517" y="4448451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Thereby, for the security of supply, by separating the TSOs’</a:t>
            </a:r>
          </a:p>
          <a:p>
            <a:r>
              <a:rPr lang="en-GB" dirty="0"/>
              <a:t>markets for energy and capacity – and by having a late deadline for</a:t>
            </a:r>
          </a:p>
          <a:p>
            <a:r>
              <a:rPr lang="en-GB" dirty="0"/>
              <a:t>submitting bids to the TSOs’ energy market – </a:t>
            </a:r>
            <a:r>
              <a:rPr lang="en-GB" dirty="0">
                <a:solidFill>
                  <a:srgbClr val="FF0000"/>
                </a:solidFill>
              </a:rPr>
              <a:t>the wind turbines</a:t>
            </a:r>
          </a:p>
          <a:p>
            <a:r>
              <a:rPr lang="en-GB" dirty="0">
                <a:solidFill>
                  <a:srgbClr val="FF0000"/>
                </a:solidFill>
              </a:rPr>
              <a:t>become part of the solution</a:t>
            </a:r>
            <a:r>
              <a:rPr lang="en-GB" dirty="0"/>
              <a:t> (instead of being part of the problem)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528414" y="5733147"/>
            <a:ext cx="9121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/>
              <a:t>With increasing amounts of intermittent energy sources,</a:t>
            </a:r>
          </a:p>
          <a:p>
            <a:pPr marL="0" lvl="1"/>
            <a:r>
              <a:rPr lang="en-GB" dirty="0">
                <a:solidFill>
                  <a:srgbClr val="FF0000"/>
                </a:solidFill>
              </a:rPr>
              <a:t>the TSOs’ markets for energy and capacity must be designed,</a:t>
            </a:r>
          </a:p>
          <a:p>
            <a:pPr marL="0" lvl="1"/>
            <a:r>
              <a:rPr lang="en-GB" dirty="0">
                <a:solidFill>
                  <a:srgbClr val="FF0000"/>
                </a:solidFill>
              </a:rPr>
              <a:t>so the </a:t>
            </a:r>
            <a:r>
              <a:rPr lang="en-GB" u="sng" dirty="0">
                <a:solidFill>
                  <a:srgbClr val="FF0000"/>
                </a:solidFill>
              </a:rPr>
              <a:t>green producers become part of the solution.</a:t>
            </a:r>
          </a:p>
        </p:txBody>
      </p:sp>
      <p:grpSp>
        <p:nvGrpSpPr>
          <p:cNvPr id="29" name="Gruppe 28"/>
          <p:cNvGrpSpPr/>
          <p:nvPr/>
        </p:nvGrpSpPr>
        <p:grpSpPr>
          <a:xfrm>
            <a:off x="228827" y="3135994"/>
            <a:ext cx="526733" cy="1201103"/>
            <a:chOff x="361721" y="3401788"/>
            <a:chExt cx="526733" cy="1201103"/>
          </a:xfrm>
        </p:grpSpPr>
        <p:grpSp>
          <p:nvGrpSpPr>
            <p:cNvPr id="22" name="Group 4"/>
            <p:cNvGrpSpPr>
              <a:grpSpLocks/>
            </p:cNvGrpSpPr>
            <p:nvPr/>
          </p:nvGrpSpPr>
          <p:grpSpPr bwMode="auto">
            <a:xfrm rot="543394">
              <a:off x="386508" y="3401788"/>
              <a:ext cx="501946" cy="673418"/>
              <a:chOff x="1152" y="415"/>
              <a:chExt cx="486" cy="707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1152" y="76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rot="-3453102">
                <a:off x="1446" y="606"/>
                <a:ext cx="384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rot="3453102" flipV="1">
                <a:off x="1446" y="929"/>
                <a:ext cx="384" cy="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783107" y="3741831"/>
              <a:ext cx="0" cy="81343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 dirty="0"/>
            </a:p>
          </p:txBody>
        </p:sp>
        <p:grpSp>
          <p:nvGrpSpPr>
            <p:cNvPr id="28" name="Gruppe 27"/>
            <p:cNvGrpSpPr/>
            <p:nvPr/>
          </p:nvGrpSpPr>
          <p:grpSpPr>
            <a:xfrm>
              <a:off x="361721" y="3977098"/>
              <a:ext cx="339794" cy="625793"/>
              <a:chOff x="361721" y="3977098"/>
              <a:chExt cx="339794" cy="625793"/>
            </a:xfrm>
            <a:solidFill>
              <a:srgbClr val="008000"/>
            </a:solidFill>
          </p:grpSpPr>
          <p:sp>
            <p:nvSpPr>
              <p:cNvPr id="16" name="Freeform 10"/>
              <p:cNvSpPr>
                <a:spLocks noChangeAspect="1"/>
              </p:cNvSpPr>
              <p:nvPr/>
            </p:nvSpPr>
            <p:spPr bwMode="auto">
              <a:xfrm>
                <a:off x="455489" y="3977098"/>
                <a:ext cx="141426" cy="144743"/>
              </a:xfrm>
              <a:custGeom>
                <a:avLst/>
                <a:gdLst>
                  <a:gd name="T0" fmla="*/ 238 w 457"/>
                  <a:gd name="T1" fmla="*/ 117 h 507"/>
                  <a:gd name="T2" fmla="*/ 198 w 457"/>
                  <a:gd name="T3" fmla="*/ 65 h 507"/>
                  <a:gd name="T4" fmla="*/ 142 w 457"/>
                  <a:gd name="T5" fmla="*/ 26 h 507"/>
                  <a:gd name="T6" fmla="*/ 92 w 457"/>
                  <a:gd name="T7" fmla="*/ 0 h 507"/>
                  <a:gd name="T8" fmla="*/ 52 w 457"/>
                  <a:gd name="T9" fmla="*/ 7 h 507"/>
                  <a:gd name="T10" fmla="*/ 23 w 457"/>
                  <a:gd name="T11" fmla="*/ 36 h 507"/>
                  <a:gd name="T12" fmla="*/ 0 w 457"/>
                  <a:gd name="T13" fmla="*/ 124 h 507"/>
                  <a:gd name="T14" fmla="*/ 9 w 457"/>
                  <a:gd name="T15" fmla="*/ 225 h 507"/>
                  <a:gd name="T16" fmla="*/ 33 w 457"/>
                  <a:gd name="T17" fmla="*/ 322 h 507"/>
                  <a:gd name="T18" fmla="*/ 59 w 457"/>
                  <a:gd name="T19" fmla="*/ 397 h 507"/>
                  <a:gd name="T20" fmla="*/ 109 w 457"/>
                  <a:gd name="T21" fmla="*/ 475 h 507"/>
                  <a:gd name="T22" fmla="*/ 152 w 457"/>
                  <a:gd name="T23" fmla="*/ 507 h 507"/>
                  <a:gd name="T24" fmla="*/ 211 w 457"/>
                  <a:gd name="T25" fmla="*/ 507 h 507"/>
                  <a:gd name="T26" fmla="*/ 271 w 457"/>
                  <a:gd name="T27" fmla="*/ 485 h 507"/>
                  <a:gd name="T28" fmla="*/ 301 w 457"/>
                  <a:gd name="T29" fmla="*/ 429 h 507"/>
                  <a:gd name="T30" fmla="*/ 317 w 457"/>
                  <a:gd name="T31" fmla="*/ 358 h 507"/>
                  <a:gd name="T32" fmla="*/ 311 w 457"/>
                  <a:gd name="T33" fmla="*/ 270 h 507"/>
                  <a:gd name="T34" fmla="*/ 450 w 457"/>
                  <a:gd name="T35" fmla="*/ 280 h 507"/>
                  <a:gd name="T36" fmla="*/ 457 w 457"/>
                  <a:gd name="T37" fmla="*/ 241 h 507"/>
                  <a:gd name="T38" fmla="*/ 298 w 457"/>
                  <a:gd name="T39" fmla="*/ 225 h 507"/>
                  <a:gd name="T40" fmla="*/ 258 w 457"/>
                  <a:gd name="T41" fmla="*/ 134 h 507"/>
                  <a:gd name="T42" fmla="*/ 238 w 457"/>
                  <a:gd name="T43" fmla="*/ 117 h 5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507"/>
                  <a:gd name="T68" fmla="*/ 457 w 457"/>
                  <a:gd name="T69" fmla="*/ 507 h 5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507">
                    <a:moveTo>
                      <a:pt x="238" y="117"/>
                    </a:moveTo>
                    <a:lnTo>
                      <a:pt x="198" y="65"/>
                    </a:lnTo>
                    <a:lnTo>
                      <a:pt x="142" y="26"/>
                    </a:lnTo>
                    <a:lnTo>
                      <a:pt x="92" y="0"/>
                    </a:lnTo>
                    <a:lnTo>
                      <a:pt x="52" y="7"/>
                    </a:lnTo>
                    <a:lnTo>
                      <a:pt x="23" y="36"/>
                    </a:lnTo>
                    <a:lnTo>
                      <a:pt x="0" y="124"/>
                    </a:lnTo>
                    <a:lnTo>
                      <a:pt x="9" y="225"/>
                    </a:lnTo>
                    <a:lnTo>
                      <a:pt x="33" y="322"/>
                    </a:lnTo>
                    <a:lnTo>
                      <a:pt x="59" y="397"/>
                    </a:lnTo>
                    <a:lnTo>
                      <a:pt x="109" y="475"/>
                    </a:lnTo>
                    <a:lnTo>
                      <a:pt x="152" y="507"/>
                    </a:lnTo>
                    <a:lnTo>
                      <a:pt x="211" y="507"/>
                    </a:lnTo>
                    <a:lnTo>
                      <a:pt x="271" y="485"/>
                    </a:lnTo>
                    <a:lnTo>
                      <a:pt x="301" y="429"/>
                    </a:lnTo>
                    <a:lnTo>
                      <a:pt x="317" y="358"/>
                    </a:lnTo>
                    <a:lnTo>
                      <a:pt x="311" y="270"/>
                    </a:lnTo>
                    <a:lnTo>
                      <a:pt x="450" y="280"/>
                    </a:lnTo>
                    <a:lnTo>
                      <a:pt x="457" y="241"/>
                    </a:lnTo>
                    <a:lnTo>
                      <a:pt x="298" y="225"/>
                    </a:lnTo>
                    <a:lnTo>
                      <a:pt x="258" y="134"/>
                    </a:lnTo>
                    <a:lnTo>
                      <a:pt x="238" y="117"/>
                    </a:lnTo>
                    <a:close/>
                  </a:path>
                </a:pathLst>
              </a:cu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17" name="Freeform 11"/>
              <p:cNvSpPr>
                <a:spLocks noChangeAspect="1"/>
              </p:cNvSpPr>
              <p:nvPr/>
            </p:nvSpPr>
            <p:spPr bwMode="auto">
              <a:xfrm>
                <a:off x="493863" y="4132404"/>
                <a:ext cx="85103" cy="217828"/>
              </a:xfrm>
              <a:custGeom>
                <a:avLst/>
                <a:gdLst>
                  <a:gd name="T0" fmla="*/ 17 w 275"/>
                  <a:gd name="T1" fmla="*/ 59 h 763"/>
                  <a:gd name="T2" fmla="*/ 27 w 275"/>
                  <a:gd name="T3" fmla="*/ 20 h 763"/>
                  <a:gd name="T4" fmla="*/ 70 w 275"/>
                  <a:gd name="T5" fmla="*/ 0 h 763"/>
                  <a:gd name="T6" fmla="*/ 109 w 275"/>
                  <a:gd name="T7" fmla="*/ 0 h 763"/>
                  <a:gd name="T8" fmla="*/ 159 w 275"/>
                  <a:gd name="T9" fmla="*/ 29 h 763"/>
                  <a:gd name="T10" fmla="*/ 206 w 275"/>
                  <a:gd name="T11" fmla="*/ 98 h 763"/>
                  <a:gd name="T12" fmla="*/ 239 w 275"/>
                  <a:gd name="T13" fmla="*/ 169 h 763"/>
                  <a:gd name="T14" fmla="*/ 255 w 275"/>
                  <a:gd name="T15" fmla="*/ 266 h 763"/>
                  <a:gd name="T16" fmla="*/ 269 w 275"/>
                  <a:gd name="T17" fmla="*/ 380 h 763"/>
                  <a:gd name="T18" fmla="*/ 275 w 275"/>
                  <a:gd name="T19" fmla="*/ 490 h 763"/>
                  <a:gd name="T20" fmla="*/ 275 w 275"/>
                  <a:gd name="T21" fmla="*/ 633 h 763"/>
                  <a:gd name="T22" fmla="*/ 255 w 275"/>
                  <a:gd name="T23" fmla="*/ 721 h 763"/>
                  <a:gd name="T24" fmla="*/ 219 w 275"/>
                  <a:gd name="T25" fmla="*/ 753 h 763"/>
                  <a:gd name="T26" fmla="*/ 156 w 275"/>
                  <a:gd name="T27" fmla="*/ 763 h 763"/>
                  <a:gd name="T28" fmla="*/ 90 w 275"/>
                  <a:gd name="T29" fmla="*/ 760 h 763"/>
                  <a:gd name="T30" fmla="*/ 56 w 275"/>
                  <a:gd name="T31" fmla="*/ 721 h 763"/>
                  <a:gd name="T32" fmla="*/ 37 w 275"/>
                  <a:gd name="T33" fmla="*/ 653 h 763"/>
                  <a:gd name="T34" fmla="*/ 20 w 275"/>
                  <a:gd name="T35" fmla="*/ 585 h 763"/>
                  <a:gd name="T36" fmla="*/ 7 w 275"/>
                  <a:gd name="T37" fmla="*/ 461 h 763"/>
                  <a:gd name="T38" fmla="*/ 0 w 275"/>
                  <a:gd name="T39" fmla="*/ 322 h 763"/>
                  <a:gd name="T40" fmla="*/ 0 w 275"/>
                  <a:gd name="T41" fmla="*/ 159 h 763"/>
                  <a:gd name="T42" fmla="*/ 17 w 275"/>
                  <a:gd name="T43" fmla="*/ 88 h 763"/>
                  <a:gd name="T44" fmla="*/ 17 w 275"/>
                  <a:gd name="T45" fmla="*/ 59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"/>
                  <a:gd name="T70" fmla="*/ 0 h 763"/>
                  <a:gd name="T71" fmla="*/ 275 w 275"/>
                  <a:gd name="T72" fmla="*/ 763 h 7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" h="763">
                    <a:moveTo>
                      <a:pt x="17" y="59"/>
                    </a:moveTo>
                    <a:lnTo>
                      <a:pt x="27" y="20"/>
                    </a:lnTo>
                    <a:lnTo>
                      <a:pt x="70" y="0"/>
                    </a:lnTo>
                    <a:lnTo>
                      <a:pt x="109" y="0"/>
                    </a:lnTo>
                    <a:lnTo>
                      <a:pt x="159" y="29"/>
                    </a:lnTo>
                    <a:lnTo>
                      <a:pt x="206" y="98"/>
                    </a:lnTo>
                    <a:lnTo>
                      <a:pt x="239" y="169"/>
                    </a:lnTo>
                    <a:lnTo>
                      <a:pt x="255" y="266"/>
                    </a:lnTo>
                    <a:lnTo>
                      <a:pt x="269" y="380"/>
                    </a:lnTo>
                    <a:lnTo>
                      <a:pt x="275" y="490"/>
                    </a:lnTo>
                    <a:lnTo>
                      <a:pt x="275" y="633"/>
                    </a:lnTo>
                    <a:lnTo>
                      <a:pt x="255" y="721"/>
                    </a:lnTo>
                    <a:lnTo>
                      <a:pt x="219" y="753"/>
                    </a:lnTo>
                    <a:lnTo>
                      <a:pt x="156" y="763"/>
                    </a:lnTo>
                    <a:lnTo>
                      <a:pt x="90" y="760"/>
                    </a:lnTo>
                    <a:lnTo>
                      <a:pt x="56" y="721"/>
                    </a:lnTo>
                    <a:lnTo>
                      <a:pt x="37" y="653"/>
                    </a:lnTo>
                    <a:lnTo>
                      <a:pt x="20" y="585"/>
                    </a:lnTo>
                    <a:lnTo>
                      <a:pt x="7" y="461"/>
                    </a:lnTo>
                    <a:lnTo>
                      <a:pt x="0" y="322"/>
                    </a:lnTo>
                    <a:lnTo>
                      <a:pt x="0" y="159"/>
                    </a:lnTo>
                    <a:lnTo>
                      <a:pt x="17" y="88"/>
                    </a:lnTo>
                    <a:lnTo>
                      <a:pt x="17" y="59"/>
                    </a:lnTo>
                    <a:close/>
                  </a:path>
                </a:pathLst>
              </a:cu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18" name="Freeform 12"/>
              <p:cNvSpPr>
                <a:spLocks noChangeAspect="1"/>
              </p:cNvSpPr>
              <p:nvPr/>
            </p:nvSpPr>
            <p:spPr bwMode="auto">
              <a:xfrm>
                <a:off x="533165" y="4138400"/>
                <a:ext cx="129976" cy="167297"/>
              </a:xfrm>
              <a:custGeom>
                <a:avLst/>
                <a:gdLst>
                  <a:gd name="T0" fmla="*/ 23 w 420"/>
                  <a:gd name="T1" fmla="*/ 0 h 586"/>
                  <a:gd name="T2" fmla="*/ 109 w 420"/>
                  <a:gd name="T3" fmla="*/ 10 h 586"/>
                  <a:gd name="T4" fmla="*/ 198 w 420"/>
                  <a:gd name="T5" fmla="*/ 26 h 586"/>
                  <a:gd name="T6" fmla="*/ 291 w 420"/>
                  <a:gd name="T7" fmla="*/ 78 h 586"/>
                  <a:gd name="T8" fmla="*/ 357 w 420"/>
                  <a:gd name="T9" fmla="*/ 117 h 586"/>
                  <a:gd name="T10" fmla="*/ 400 w 420"/>
                  <a:gd name="T11" fmla="*/ 173 h 586"/>
                  <a:gd name="T12" fmla="*/ 420 w 420"/>
                  <a:gd name="T13" fmla="*/ 205 h 586"/>
                  <a:gd name="T14" fmla="*/ 380 w 420"/>
                  <a:gd name="T15" fmla="*/ 300 h 586"/>
                  <a:gd name="T16" fmla="*/ 317 w 420"/>
                  <a:gd name="T17" fmla="*/ 358 h 586"/>
                  <a:gd name="T18" fmla="*/ 241 w 420"/>
                  <a:gd name="T19" fmla="*/ 400 h 586"/>
                  <a:gd name="T20" fmla="*/ 201 w 420"/>
                  <a:gd name="T21" fmla="*/ 426 h 586"/>
                  <a:gd name="T22" fmla="*/ 132 w 420"/>
                  <a:gd name="T23" fmla="*/ 439 h 586"/>
                  <a:gd name="T24" fmla="*/ 129 w 420"/>
                  <a:gd name="T25" fmla="*/ 465 h 586"/>
                  <a:gd name="T26" fmla="*/ 182 w 420"/>
                  <a:gd name="T27" fmla="*/ 488 h 586"/>
                  <a:gd name="T28" fmla="*/ 258 w 420"/>
                  <a:gd name="T29" fmla="*/ 508 h 586"/>
                  <a:gd name="T30" fmla="*/ 330 w 420"/>
                  <a:gd name="T31" fmla="*/ 547 h 586"/>
                  <a:gd name="T32" fmla="*/ 301 w 420"/>
                  <a:gd name="T33" fmla="*/ 576 h 586"/>
                  <a:gd name="T34" fmla="*/ 271 w 420"/>
                  <a:gd name="T35" fmla="*/ 586 h 586"/>
                  <a:gd name="T36" fmla="*/ 228 w 420"/>
                  <a:gd name="T37" fmla="*/ 543 h 586"/>
                  <a:gd name="T38" fmla="*/ 162 w 420"/>
                  <a:gd name="T39" fmla="*/ 517 h 586"/>
                  <a:gd name="T40" fmla="*/ 109 w 420"/>
                  <a:gd name="T41" fmla="*/ 498 h 586"/>
                  <a:gd name="T42" fmla="*/ 109 w 420"/>
                  <a:gd name="T43" fmla="*/ 459 h 586"/>
                  <a:gd name="T44" fmla="*/ 119 w 420"/>
                  <a:gd name="T45" fmla="*/ 417 h 586"/>
                  <a:gd name="T46" fmla="*/ 152 w 420"/>
                  <a:gd name="T47" fmla="*/ 400 h 586"/>
                  <a:gd name="T48" fmla="*/ 258 w 420"/>
                  <a:gd name="T49" fmla="*/ 358 h 586"/>
                  <a:gd name="T50" fmla="*/ 317 w 420"/>
                  <a:gd name="T51" fmla="*/ 293 h 586"/>
                  <a:gd name="T52" fmla="*/ 360 w 420"/>
                  <a:gd name="T53" fmla="*/ 225 h 586"/>
                  <a:gd name="T54" fmla="*/ 350 w 420"/>
                  <a:gd name="T55" fmla="*/ 192 h 586"/>
                  <a:gd name="T56" fmla="*/ 317 w 420"/>
                  <a:gd name="T57" fmla="*/ 153 h 586"/>
                  <a:gd name="T58" fmla="*/ 238 w 420"/>
                  <a:gd name="T59" fmla="*/ 98 h 586"/>
                  <a:gd name="T60" fmla="*/ 142 w 420"/>
                  <a:gd name="T61" fmla="*/ 78 h 586"/>
                  <a:gd name="T62" fmla="*/ 79 w 420"/>
                  <a:gd name="T63" fmla="*/ 75 h 586"/>
                  <a:gd name="T64" fmla="*/ 23 w 420"/>
                  <a:gd name="T65" fmla="*/ 75 h 586"/>
                  <a:gd name="T66" fmla="*/ 0 w 420"/>
                  <a:gd name="T67" fmla="*/ 39 h 586"/>
                  <a:gd name="T68" fmla="*/ 23 w 420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0"/>
                  <a:gd name="T106" fmla="*/ 0 h 586"/>
                  <a:gd name="T107" fmla="*/ 420 w 420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0" h="586">
                    <a:moveTo>
                      <a:pt x="23" y="0"/>
                    </a:moveTo>
                    <a:lnTo>
                      <a:pt x="109" y="10"/>
                    </a:lnTo>
                    <a:lnTo>
                      <a:pt x="198" y="26"/>
                    </a:lnTo>
                    <a:lnTo>
                      <a:pt x="291" y="78"/>
                    </a:lnTo>
                    <a:lnTo>
                      <a:pt x="357" y="117"/>
                    </a:lnTo>
                    <a:lnTo>
                      <a:pt x="400" y="173"/>
                    </a:lnTo>
                    <a:lnTo>
                      <a:pt x="420" y="205"/>
                    </a:lnTo>
                    <a:lnTo>
                      <a:pt x="380" y="300"/>
                    </a:lnTo>
                    <a:lnTo>
                      <a:pt x="317" y="358"/>
                    </a:lnTo>
                    <a:lnTo>
                      <a:pt x="241" y="400"/>
                    </a:lnTo>
                    <a:lnTo>
                      <a:pt x="201" y="426"/>
                    </a:lnTo>
                    <a:lnTo>
                      <a:pt x="132" y="439"/>
                    </a:lnTo>
                    <a:lnTo>
                      <a:pt x="129" y="465"/>
                    </a:lnTo>
                    <a:lnTo>
                      <a:pt x="182" y="488"/>
                    </a:lnTo>
                    <a:lnTo>
                      <a:pt x="258" y="508"/>
                    </a:lnTo>
                    <a:lnTo>
                      <a:pt x="330" y="547"/>
                    </a:lnTo>
                    <a:lnTo>
                      <a:pt x="301" y="576"/>
                    </a:lnTo>
                    <a:lnTo>
                      <a:pt x="271" y="586"/>
                    </a:lnTo>
                    <a:lnTo>
                      <a:pt x="228" y="543"/>
                    </a:lnTo>
                    <a:lnTo>
                      <a:pt x="162" y="517"/>
                    </a:lnTo>
                    <a:lnTo>
                      <a:pt x="109" y="498"/>
                    </a:lnTo>
                    <a:lnTo>
                      <a:pt x="109" y="459"/>
                    </a:lnTo>
                    <a:lnTo>
                      <a:pt x="119" y="417"/>
                    </a:lnTo>
                    <a:lnTo>
                      <a:pt x="152" y="400"/>
                    </a:lnTo>
                    <a:lnTo>
                      <a:pt x="258" y="358"/>
                    </a:lnTo>
                    <a:lnTo>
                      <a:pt x="317" y="293"/>
                    </a:lnTo>
                    <a:lnTo>
                      <a:pt x="360" y="225"/>
                    </a:lnTo>
                    <a:lnTo>
                      <a:pt x="350" y="192"/>
                    </a:lnTo>
                    <a:lnTo>
                      <a:pt x="317" y="153"/>
                    </a:lnTo>
                    <a:lnTo>
                      <a:pt x="238" y="98"/>
                    </a:lnTo>
                    <a:lnTo>
                      <a:pt x="142" y="78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0" y="39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19" name="Freeform 13"/>
              <p:cNvSpPr>
                <a:spLocks noChangeAspect="1"/>
              </p:cNvSpPr>
              <p:nvPr/>
            </p:nvSpPr>
            <p:spPr bwMode="auto">
              <a:xfrm>
                <a:off x="543378" y="4327965"/>
                <a:ext cx="158137" cy="270359"/>
              </a:xfrm>
              <a:custGeom>
                <a:avLst/>
                <a:gdLst>
                  <a:gd name="T0" fmla="*/ 59 w 511"/>
                  <a:gd name="T1" fmla="*/ 0 h 947"/>
                  <a:gd name="T2" fmla="*/ 13 w 511"/>
                  <a:gd name="T3" fmla="*/ 0 h 947"/>
                  <a:gd name="T4" fmla="*/ 0 w 511"/>
                  <a:gd name="T5" fmla="*/ 68 h 947"/>
                  <a:gd name="T6" fmla="*/ 33 w 511"/>
                  <a:gd name="T7" fmla="*/ 108 h 947"/>
                  <a:gd name="T8" fmla="*/ 139 w 511"/>
                  <a:gd name="T9" fmla="*/ 202 h 947"/>
                  <a:gd name="T10" fmla="*/ 232 w 511"/>
                  <a:gd name="T11" fmla="*/ 322 h 947"/>
                  <a:gd name="T12" fmla="*/ 292 w 511"/>
                  <a:gd name="T13" fmla="*/ 446 h 947"/>
                  <a:gd name="T14" fmla="*/ 301 w 511"/>
                  <a:gd name="T15" fmla="*/ 527 h 947"/>
                  <a:gd name="T16" fmla="*/ 298 w 511"/>
                  <a:gd name="T17" fmla="*/ 586 h 947"/>
                  <a:gd name="T18" fmla="*/ 272 w 511"/>
                  <a:gd name="T19" fmla="*/ 719 h 947"/>
                  <a:gd name="T20" fmla="*/ 238 w 511"/>
                  <a:gd name="T21" fmla="*/ 827 h 947"/>
                  <a:gd name="T22" fmla="*/ 209 w 511"/>
                  <a:gd name="T23" fmla="*/ 889 h 947"/>
                  <a:gd name="T24" fmla="*/ 202 w 511"/>
                  <a:gd name="T25" fmla="*/ 928 h 947"/>
                  <a:gd name="T26" fmla="*/ 232 w 511"/>
                  <a:gd name="T27" fmla="*/ 928 h 947"/>
                  <a:gd name="T28" fmla="*/ 278 w 511"/>
                  <a:gd name="T29" fmla="*/ 915 h 947"/>
                  <a:gd name="T30" fmla="*/ 292 w 511"/>
                  <a:gd name="T31" fmla="*/ 918 h 947"/>
                  <a:gd name="T32" fmla="*/ 388 w 511"/>
                  <a:gd name="T33" fmla="*/ 924 h 947"/>
                  <a:gd name="T34" fmla="*/ 461 w 511"/>
                  <a:gd name="T35" fmla="*/ 947 h 947"/>
                  <a:gd name="T36" fmla="*/ 487 w 511"/>
                  <a:gd name="T37" fmla="*/ 934 h 947"/>
                  <a:gd name="T38" fmla="*/ 511 w 511"/>
                  <a:gd name="T39" fmla="*/ 885 h 947"/>
                  <a:gd name="T40" fmla="*/ 487 w 511"/>
                  <a:gd name="T41" fmla="*/ 859 h 947"/>
                  <a:gd name="T42" fmla="*/ 378 w 511"/>
                  <a:gd name="T43" fmla="*/ 856 h 947"/>
                  <a:gd name="T44" fmla="*/ 301 w 511"/>
                  <a:gd name="T45" fmla="*/ 866 h 947"/>
                  <a:gd name="T46" fmla="*/ 262 w 511"/>
                  <a:gd name="T47" fmla="*/ 885 h 947"/>
                  <a:gd name="T48" fmla="*/ 268 w 511"/>
                  <a:gd name="T49" fmla="*/ 840 h 947"/>
                  <a:gd name="T50" fmla="*/ 308 w 511"/>
                  <a:gd name="T51" fmla="*/ 771 h 947"/>
                  <a:gd name="T52" fmla="*/ 341 w 511"/>
                  <a:gd name="T53" fmla="*/ 664 h 947"/>
                  <a:gd name="T54" fmla="*/ 368 w 511"/>
                  <a:gd name="T55" fmla="*/ 573 h 947"/>
                  <a:gd name="T56" fmla="*/ 348 w 511"/>
                  <a:gd name="T57" fmla="*/ 469 h 947"/>
                  <a:gd name="T58" fmla="*/ 318 w 511"/>
                  <a:gd name="T59" fmla="*/ 358 h 947"/>
                  <a:gd name="T60" fmla="*/ 258 w 511"/>
                  <a:gd name="T61" fmla="*/ 231 h 947"/>
                  <a:gd name="T62" fmla="*/ 172 w 511"/>
                  <a:gd name="T63" fmla="*/ 114 h 947"/>
                  <a:gd name="T64" fmla="*/ 99 w 511"/>
                  <a:gd name="T65" fmla="*/ 29 h 947"/>
                  <a:gd name="T66" fmla="*/ 59 w 51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1"/>
                  <a:gd name="T103" fmla="*/ 0 h 947"/>
                  <a:gd name="T104" fmla="*/ 511 w 511"/>
                  <a:gd name="T105" fmla="*/ 947 h 9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1" h="947">
                    <a:moveTo>
                      <a:pt x="59" y="0"/>
                    </a:moveTo>
                    <a:lnTo>
                      <a:pt x="13" y="0"/>
                    </a:lnTo>
                    <a:lnTo>
                      <a:pt x="0" y="68"/>
                    </a:lnTo>
                    <a:lnTo>
                      <a:pt x="33" y="108"/>
                    </a:lnTo>
                    <a:lnTo>
                      <a:pt x="139" y="202"/>
                    </a:lnTo>
                    <a:lnTo>
                      <a:pt x="232" y="322"/>
                    </a:lnTo>
                    <a:lnTo>
                      <a:pt x="292" y="446"/>
                    </a:lnTo>
                    <a:lnTo>
                      <a:pt x="301" y="527"/>
                    </a:lnTo>
                    <a:lnTo>
                      <a:pt x="298" y="586"/>
                    </a:lnTo>
                    <a:lnTo>
                      <a:pt x="272" y="719"/>
                    </a:lnTo>
                    <a:lnTo>
                      <a:pt x="238" y="827"/>
                    </a:lnTo>
                    <a:lnTo>
                      <a:pt x="209" y="889"/>
                    </a:lnTo>
                    <a:lnTo>
                      <a:pt x="202" y="928"/>
                    </a:lnTo>
                    <a:lnTo>
                      <a:pt x="232" y="928"/>
                    </a:lnTo>
                    <a:lnTo>
                      <a:pt x="278" y="915"/>
                    </a:lnTo>
                    <a:lnTo>
                      <a:pt x="292" y="918"/>
                    </a:lnTo>
                    <a:lnTo>
                      <a:pt x="388" y="924"/>
                    </a:lnTo>
                    <a:lnTo>
                      <a:pt x="461" y="947"/>
                    </a:lnTo>
                    <a:lnTo>
                      <a:pt x="487" y="934"/>
                    </a:lnTo>
                    <a:lnTo>
                      <a:pt x="511" y="885"/>
                    </a:lnTo>
                    <a:lnTo>
                      <a:pt x="487" y="859"/>
                    </a:lnTo>
                    <a:lnTo>
                      <a:pt x="378" y="856"/>
                    </a:lnTo>
                    <a:lnTo>
                      <a:pt x="301" y="866"/>
                    </a:lnTo>
                    <a:lnTo>
                      <a:pt x="262" y="885"/>
                    </a:lnTo>
                    <a:lnTo>
                      <a:pt x="268" y="840"/>
                    </a:lnTo>
                    <a:lnTo>
                      <a:pt x="308" y="771"/>
                    </a:lnTo>
                    <a:lnTo>
                      <a:pt x="341" y="664"/>
                    </a:lnTo>
                    <a:lnTo>
                      <a:pt x="368" y="573"/>
                    </a:lnTo>
                    <a:lnTo>
                      <a:pt x="348" y="469"/>
                    </a:lnTo>
                    <a:lnTo>
                      <a:pt x="318" y="358"/>
                    </a:lnTo>
                    <a:lnTo>
                      <a:pt x="258" y="231"/>
                    </a:lnTo>
                    <a:lnTo>
                      <a:pt x="172" y="114"/>
                    </a:lnTo>
                    <a:lnTo>
                      <a:pt x="99" y="29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" name="Freeform 14"/>
              <p:cNvSpPr>
                <a:spLocks noChangeAspect="1"/>
              </p:cNvSpPr>
              <p:nvPr/>
            </p:nvSpPr>
            <p:spPr bwMode="auto">
              <a:xfrm>
                <a:off x="444039" y="4327394"/>
                <a:ext cx="106456" cy="275497"/>
              </a:xfrm>
              <a:custGeom>
                <a:avLst/>
                <a:gdLst>
                  <a:gd name="T0" fmla="*/ 238 w 344"/>
                  <a:gd name="T1" fmla="*/ 0 h 965"/>
                  <a:gd name="T2" fmla="*/ 195 w 344"/>
                  <a:gd name="T3" fmla="*/ 91 h 965"/>
                  <a:gd name="T4" fmla="*/ 165 w 344"/>
                  <a:gd name="T5" fmla="*/ 224 h 965"/>
                  <a:gd name="T6" fmla="*/ 129 w 344"/>
                  <a:gd name="T7" fmla="*/ 371 h 965"/>
                  <a:gd name="T8" fmla="*/ 96 w 344"/>
                  <a:gd name="T9" fmla="*/ 520 h 965"/>
                  <a:gd name="T10" fmla="*/ 96 w 344"/>
                  <a:gd name="T11" fmla="*/ 575 h 965"/>
                  <a:gd name="T12" fmla="*/ 129 w 344"/>
                  <a:gd name="T13" fmla="*/ 673 h 965"/>
                  <a:gd name="T14" fmla="*/ 175 w 344"/>
                  <a:gd name="T15" fmla="*/ 725 h 965"/>
                  <a:gd name="T16" fmla="*/ 218 w 344"/>
                  <a:gd name="T17" fmla="*/ 790 h 965"/>
                  <a:gd name="T18" fmla="*/ 248 w 344"/>
                  <a:gd name="T19" fmla="*/ 838 h 965"/>
                  <a:gd name="T20" fmla="*/ 235 w 344"/>
                  <a:gd name="T21" fmla="*/ 861 h 965"/>
                  <a:gd name="T22" fmla="*/ 159 w 344"/>
                  <a:gd name="T23" fmla="*/ 871 h 965"/>
                  <a:gd name="T24" fmla="*/ 36 w 344"/>
                  <a:gd name="T25" fmla="*/ 890 h 965"/>
                  <a:gd name="T26" fmla="*/ 0 w 344"/>
                  <a:gd name="T27" fmla="*/ 920 h 965"/>
                  <a:gd name="T28" fmla="*/ 30 w 344"/>
                  <a:gd name="T29" fmla="*/ 946 h 965"/>
                  <a:gd name="T30" fmla="*/ 99 w 344"/>
                  <a:gd name="T31" fmla="*/ 965 h 965"/>
                  <a:gd name="T32" fmla="*/ 179 w 344"/>
                  <a:gd name="T33" fmla="*/ 926 h 965"/>
                  <a:gd name="T34" fmla="*/ 238 w 344"/>
                  <a:gd name="T35" fmla="*/ 900 h 965"/>
                  <a:gd name="T36" fmla="*/ 314 w 344"/>
                  <a:gd name="T37" fmla="*/ 890 h 965"/>
                  <a:gd name="T38" fmla="*/ 344 w 344"/>
                  <a:gd name="T39" fmla="*/ 881 h 965"/>
                  <a:gd name="T40" fmla="*/ 334 w 344"/>
                  <a:gd name="T41" fmla="*/ 848 h 965"/>
                  <a:gd name="T42" fmla="*/ 248 w 344"/>
                  <a:gd name="T43" fmla="*/ 764 h 965"/>
                  <a:gd name="T44" fmla="*/ 198 w 344"/>
                  <a:gd name="T45" fmla="*/ 676 h 965"/>
                  <a:gd name="T46" fmla="*/ 155 w 344"/>
                  <a:gd name="T47" fmla="*/ 617 h 965"/>
                  <a:gd name="T48" fmla="*/ 149 w 344"/>
                  <a:gd name="T49" fmla="*/ 559 h 965"/>
                  <a:gd name="T50" fmla="*/ 169 w 344"/>
                  <a:gd name="T51" fmla="*/ 462 h 965"/>
                  <a:gd name="T52" fmla="*/ 215 w 344"/>
                  <a:gd name="T53" fmla="*/ 361 h 965"/>
                  <a:gd name="T54" fmla="*/ 265 w 344"/>
                  <a:gd name="T55" fmla="*/ 189 h 965"/>
                  <a:gd name="T56" fmla="*/ 308 w 344"/>
                  <a:gd name="T57" fmla="*/ 88 h 965"/>
                  <a:gd name="T58" fmla="*/ 304 w 344"/>
                  <a:gd name="T59" fmla="*/ 29 h 965"/>
                  <a:gd name="T60" fmla="*/ 265 w 344"/>
                  <a:gd name="T61" fmla="*/ 0 h 965"/>
                  <a:gd name="T62" fmla="*/ 238 w 344"/>
                  <a:gd name="T63" fmla="*/ 0 h 9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4"/>
                  <a:gd name="T97" fmla="*/ 0 h 965"/>
                  <a:gd name="T98" fmla="*/ 344 w 344"/>
                  <a:gd name="T99" fmla="*/ 965 h 9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4" h="965">
                    <a:moveTo>
                      <a:pt x="238" y="0"/>
                    </a:moveTo>
                    <a:lnTo>
                      <a:pt x="195" y="91"/>
                    </a:lnTo>
                    <a:lnTo>
                      <a:pt x="165" y="224"/>
                    </a:lnTo>
                    <a:lnTo>
                      <a:pt x="129" y="371"/>
                    </a:lnTo>
                    <a:lnTo>
                      <a:pt x="96" y="520"/>
                    </a:lnTo>
                    <a:lnTo>
                      <a:pt x="96" y="575"/>
                    </a:lnTo>
                    <a:lnTo>
                      <a:pt x="129" y="673"/>
                    </a:lnTo>
                    <a:lnTo>
                      <a:pt x="175" y="725"/>
                    </a:lnTo>
                    <a:lnTo>
                      <a:pt x="218" y="790"/>
                    </a:lnTo>
                    <a:lnTo>
                      <a:pt x="248" y="838"/>
                    </a:lnTo>
                    <a:lnTo>
                      <a:pt x="235" y="861"/>
                    </a:lnTo>
                    <a:lnTo>
                      <a:pt x="159" y="871"/>
                    </a:lnTo>
                    <a:lnTo>
                      <a:pt x="36" y="890"/>
                    </a:lnTo>
                    <a:lnTo>
                      <a:pt x="0" y="920"/>
                    </a:lnTo>
                    <a:lnTo>
                      <a:pt x="30" y="946"/>
                    </a:lnTo>
                    <a:lnTo>
                      <a:pt x="99" y="965"/>
                    </a:lnTo>
                    <a:lnTo>
                      <a:pt x="179" y="926"/>
                    </a:lnTo>
                    <a:lnTo>
                      <a:pt x="238" y="900"/>
                    </a:lnTo>
                    <a:lnTo>
                      <a:pt x="314" y="890"/>
                    </a:lnTo>
                    <a:lnTo>
                      <a:pt x="344" y="881"/>
                    </a:lnTo>
                    <a:lnTo>
                      <a:pt x="334" y="848"/>
                    </a:lnTo>
                    <a:lnTo>
                      <a:pt x="248" y="764"/>
                    </a:lnTo>
                    <a:lnTo>
                      <a:pt x="198" y="676"/>
                    </a:lnTo>
                    <a:lnTo>
                      <a:pt x="155" y="617"/>
                    </a:lnTo>
                    <a:lnTo>
                      <a:pt x="149" y="559"/>
                    </a:lnTo>
                    <a:lnTo>
                      <a:pt x="169" y="462"/>
                    </a:lnTo>
                    <a:lnTo>
                      <a:pt x="215" y="361"/>
                    </a:lnTo>
                    <a:lnTo>
                      <a:pt x="265" y="189"/>
                    </a:lnTo>
                    <a:lnTo>
                      <a:pt x="308" y="88"/>
                    </a:lnTo>
                    <a:lnTo>
                      <a:pt x="304" y="29"/>
                    </a:lnTo>
                    <a:lnTo>
                      <a:pt x="265" y="0"/>
                    </a:lnTo>
                    <a:lnTo>
                      <a:pt x="238" y="0"/>
                    </a:lnTo>
                    <a:close/>
                  </a:path>
                </a:pathLst>
              </a:cu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1" name="Freeform 15"/>
              <p:cNvSpPr>
                <a:spLocks noChangeAspect="1"/>
              </p:cNvSpPr>
              <p:nvPr/>
            </p:nvSpPr>
            <p:spPr bwMode="auto">
              <a:xfrm>
                <a:off x="361721" y="4140683"/>
                <a:ext cx="156280" cy="238384"/>
              </a:xfrm>
              <a:custGeom>
                <a:avLst/>
                <a:gdLst>
                  <a:gd name="T0" fmla="*/ 267 w 505"/>
                  <a:gd name="T1" fmla="*/ 124 h 835"/>
                  <a:gd name="T2" fmla="*/ 319 w 505"/>
                  <a:gd name="T3" fmla="*/ 72 h 835"/>
                  <a:gd name="T4" fmla="*/ 392 w 505"/>
                  <a:gd name="T5" fmla="*/ 21 h 835"/>
                  <a:gd name="T6" fmla="*/ 443 w 505"/>
                  <a:gd name="T7" fmla="*/ 0 h 835"/>
                  <a:gd name="T8" fmla="*/ 505 w 505"/>
                  <a:gd name="T9" fmla="*/ 4 h 835"/>
                  <a:gd name="T10" fmla="*/ 505 w 505"/>
                  <a:gd name="T11" fmla="*/ 52 h 835"/>
                  <a:gd name="T12" fmla="*/ 474 w 505"/>
                  <a:gd name="T13" fmla="*/ 93 h 835"/>
                  <a:gd name="T14" fmla="*/ 416 w 505"/>
                  <a:gd name="T15" fmla="*/ 124 h 835"/>
                  <a:gd name="T16" fmla="*/ 271 w 505"/>
                  <a:gd name="T17" fmla="*/ 190 h 835"/>
                  <a:gd name="T18" fmla="*/ 133 w 505"/>
                  <a:gd name="T19" fmla="*/ 269 h 835"/>
                  <a:gd name="T20" fmla="*/ 75 w 505"/>
                  <a:gd name="T21" fmla="*/ 289 h 835"/>
                  <a:gd name="T22" fmla="*/ 55 w 505"/>
                  <a:gd name="T23" fmla="*/ 320 h 835"/>
                  <a:gd name="T24" fmla="*/ 75 w 505"/>
                  <a:gd name="T25" fmla="*/ 351 h 835"/>
                  <a:gd name="T26" fmla="*/ 195 w 505"/>
                  <a:gd name="T27" fmla="*/ 467 h 835"/>
                  <a:gd name="T28" fmla="*/ 250 w 505"/>
                  <a:gd name="T29" fmla="*/ 505 h 835"/>
                  <a:gd name="T30" fmla="*/ 332 w 505"/>
                  <a:gd name="T31" fmla="*/ 570 h 835"/>
                  <a:gd name="T32" fmla="*/ 416 w 505"/>
                  <a:gd name="T33" fmla="*/ 632 h 835"/>
                  <a:gd name="T34" fmla="*/ 412 w 505"/>
                  <a:gd name="T35" fmla="*/ 663 h 835"/>
                  <a:gd name="T36" fmla="*/ 350 w 505"/>
                  <a:gd name="T37" fmla="*/ 673 h 835"/>
                  <a:gd name="T38" fmla="*/ 257 w 505"/>
                  <a:gd name="T39" fmla="*/ 673 h 835"/>
                  <a:gd name="T40" fmla="*/ 199 w 505"/>
                  <a:gd name="T41" fmla="*/ 704 h 835"/>
                  <a:gd name="T42" fmla="*/ 178 w 505"/>
                  <a:gd name="T43" fmla="*/ 783 h 835"/>
                  <a:gd name="T44" fmla="*/ 178 w 505"/>
                  <a:gd name="T45" fmla="*/ 825 h 835"/>
                  <a:gd name="T46" fmla="*/ 154 w 505"/>
                  <a:gd name="T47" fmla="*/ 835 h 835"/>
                  <a:gd name="T48" fmla="*/ 116 w 505"/>
                  <a:gd name="T49" fmla="*/ 797 h 835"/>
                  <a:gd name="T50" fmla="*/ 123 w 505"/>
                  <a:gd name="T51" fmla="*/ 731 h 835"/>
                  <a:gd name="T52" fmla="*/ 157 w 505"/>
                  <a:gd name="T53" fmla="*/ 683 h 835"/>
                  <a:gd name="T54" fmla="*/ 226 w 505"/>
                  <a:gd name="T55" fmla="*/ 642 h 835"/>
                  <a:gd name="T56" fmla="*/ 301 w 505"/>
                  <a:gd name="T57" fmla="*/ 622 h 835"/>
                  <a:gd name="T58" fmla="*/ 308 w 505"/>
                  <a:gd name="T59" fmla="*/ 601 h 835"/>
                  <a:gd name="T60" fmla="*/ 271 w 505"/>
                  <a:gd name="T61" fmla="*/ 560 h 835"/>
                  <a:gd name="T62" fmla="*/ 113 w 505"/>
                  <a:gd name="T63" fmla="*/ 457 h 835"/>
                  <a:gd name="T64" fmla="*/ 65 w 505"/>
                  <a:gd name="T65" fmla="*/ 416 h 835"/>
                  <a:gd name="T66" fmla="*/ 20 w 505"/>
                  <a:gd name="T67" fmla="*/ 361 h 835"/>
                  <a:gd name="T68" fmla="*/ 0 w 505"/>
                  <a:gd name="T69" fmla="*/ 299 h 835"/>
                  <a:gd name="T70" fmla="*/ 13 w 505"/>
                  <a:gd name="T71" fmla="*/ 262 h 835"/>
                  <a:gd name="T72" fmla="*/ 92 w 505"/>
                  <a:gd name="T73" fmla="*/ 238 h 835"/>
                  <a:gd name="T74" fmla="*/ 188 w 505"/>
                  <a:gd name="T75" fmla="*/ 197 h 835"/>
                  <a:gd name="T76" fmla="*/ 250 w 505"/>
                  <a:gd name="T77" fmla="*/ 154 h 835"/>
                  <a:gd name="T78" fmla="*/ 267 w 505"/>
                  <a:gd name="T79" fmla="*/ 124 h 8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5"/>
                  <a:gd name="T121" fmla="*/ 0 h 835"/>
                  <a:gd name="T122" fmla="*/ 505 w 505"/>
                  <a:gd name="T123" fmla="*/ 835 h 83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5" h="835">
                    <a:moveTo>
                      <a:pt x="267" y="124"/>
                    </a:moveTo>
                    <a:lnTo>
                      <a:pt x="319" y="72"/>
                    </a:lnTo>
                    <a:lnTo>
                      <a:pt x="392" y="21"/>
                    </a:lnTo>
                    <a:lnTo>
                      <a:pt x="443" y="0"/>
                    </a:lnTo>
                    <a:lnTo>
                      <a:pt x="505" y="4"/>
                    </a:lnTo>
                    <a:lnTo>
                      <a:pt x="505" y="52"/>
                    </a:lnTo>
                    <a:lnTo>
                      <a:pt x="474" y="93"/>
                    </a:lnTo>
                    <a:lnTo>
                      <a:pt x="416" y="124"/>
                    </a:lnTo>
                    <a:lnTo>
                      <a:pt x="271" y="190"/>
                    </a:lnTo>
                    <a:lnTo>
                      <a:pt x="133" y="269"/>
                    </a:lnTo>
                    <a:lnTo>
                      <a:pt x="75" y="289"/>
                    </a:lnTo>
                    <a:lnTo>
                      <a:pt x="55" y="320"/>
                    </a:lnTo>
                    <a:lnTo>
                      <a:pt x="75" y="351"/>
                    </a:lnTo>
                    <a:lnTo>
                      <a:pt x="195" y="467"/>
                    </a:lnTo>
                    <a:lnTo>
                      <a:pt x="250" y="505"/>
                    </a:lnTo>
                    <a:lnTo>
                      <a:pt x="332" y="570"/>
                    </a:lnTo>
                    <a:lnTo>
                      <a:pt x="416" y="632"/>
                    </a:lnTo>
                    <a:lnTo>
                      <a:pt x="412" y="663"/>
                    </a:lnTo>
                    <a:lnTo>
                      <a:pt x="350" y="673"/>
                    </a:lnTo>
                    <a:lnTo>
                      <a:pt x="257" y="673"/>
                    </a:lnTo>
                    <a:lnTo>
                      <a:pt x="199" y="704"/>
                    </a:lnTo>
                    <a:lnTo>
                      <a:pt x="178" y="783"/>
                    </a:lnTo>
                    <a:lnTo>
                      <a:pt x="178" y="825"/>
                    </a:lnTo>
                    <a:lnTo>
                      <a:pt x="154" y="835"/>
                    </a:lnTo>
                    <a:lnTo>
                      <a:pt x="116" y="797"/>
                    </a:lnTo>
                    <a:lnTo>
                      <a:pt x="123" y="731"/>
                    </a:lnTo>
                    <a:lnTo>
                      <a:pt x="157" y="683"/>
                    </a:lnTo>
                    <a:lnTo>
                      <a:pt x="226" y="642"/>
                    </a:lnTo>
                    <a:lnTo>
                      <a:pt x="301" y="622"/>
                    </a:lnTo>
                    <a:lnTo>
                      <a:pt x="308" y="601"/>
                    </a:lnTo>
                    <a:lnTo>
                      <a:pt x="271" y="560"/>
                    </a:lnTo>
                    <a:lnTo>
                      <a:pt x="113" y="457"/>
                    </a:lnTo>
                    <a:lnTo>
                      <a:pt x="65" y="416"/>
                    </a:lnTo>
                    <a:lnTo>
                      <a:pt x="20" y="361"/>
                    </a:lnTo>
                    <a:lnTo>
                      <a:pt x="0" y="299"/>
                    </a:lnTo>
                    <a:lnTo>
                      <a:pt x="13" y="262"/>
                    </a:lnTo>
                    <a:lnTo>
                      <a:pt x="92" y="238"/>
                    </a:lnTo>
                    <a:lnTo>
                      <a:pt x="188" y="197"/>
                    </a:lnTo>
                    <a:lnTo>
                      <a:pt x="250" y="154"/>
                    </a:lnTo>
                    <a:lnTo>
                      <a:pt x="267" y="124"/>
                    </a:lnTo>
                    <a:close/>
                  </a:path>
                </a:pathLst>
              </a:cu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</p:grp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21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089150" y="747713"/>
            <a:ext cx="3606800" cy="5635625"/>
            <a:chOff x="1114" y="1301"/>
            <a:chExt cx="1398" cy="2365"/>
          </a:xfrm>
        </p:grpSpPr>
        <p:sp>
          <p:nvSpPr>
            <p:cNvPr id="22559" name="Freeform 3"/>
            <p:cNvSpPr>
              <a:spLocks noChangeAspect="1"/>
            </p:cNvSpPr>
            <p:nvPr/>
          </p:nvSpPr>
          <p:spPr bwMode="auto">
            <a:xfrm>
              <a:off x="1114" y="1301"/>
              <a:ext cx="1398" cy="2279"/>
            </a:xfrm>
            <a:custGeom>
              <a:avLst/>
              <a:gdLst>
                <a:gd name="T0" fmla="*/ 110 w 1398"/>
                <a:gd name="T1" fmla="*/ 1716 h 2279"/>
                <a:gd name="T2" fmla="*/ 116 w 1398"/>
                <a:gd name="T3" fmla="*/ 1648 h 2279"/>
                <a:gd name="T4" fmla="*/ 283 w 1398"/>
                <a:gd name="T5" fmla="*/ 1868 h 2279"/>
                <a:gd name="T6" fmla="*/ 348 w 1398"/>
                <a:gd name="T7" fmla="*/ 2206 h 2279"/>
                <a:gd name="T8" fmla="*/ 597 w 1398"/>
                <a:gd name="T9" fmla="*/ 2254 h 2279"/>
                <a:gd name="T10" fmla="*/ 790 w 1398"/>
                <a:gd name="T11" fmla="*/ 2248 h 2279"/>
                <a:gd name="T12" fmla="*/ 781 w 1398"/>
                <a:gd name="T13" fmla="*/ 2146 h 2279"/>
                <a:gd name="T14" fmla="*/ 625 w 1398"/>
                <a:gd name="T15" fmla="*/ 2114 h 2279"/>
                <a:gd name="T16" fmla="*/ 680 w 1398"/>
                <a:gd name="T17" fmla="*/ 2030 h 2279"/>
                <a:gd name="T18" fmla="*/ 777 w 1398"/>
                <a:gd name="T19" fmla="*/ 1934 h 2279"/>
                <a:gd name="T20" fmla="*/ 725 w 1398"/>
                <a:gd name="T21" fmla="*/ 1808 h 2279"/>
                <a:gd name="T22" fmla="*/ 669 w 1398"/>
                <a:gd name="T23" fmla="*/ 1750 h 2279"/>
                <a:gd name="T24" fmla="*/ 797 w 1398"/>
                <a:gd name="T25" fmla="*/ 1698 h 2279"/>
                <a:gd name="T26" fmla="*/ 701 w 1398"/>
                <a:gd name="T27" fmla="*/ 1582 h 2279"/>
                <a:gd name="T28" fmla="*/ 911 w 1398"/>
                <a:gd name="T29" fmla="*/ 1596 h 2279"/>
                <a:gd name="T30" fmla="*/ 957 w 1398"/>
                <a:gd name="T31" fmla="*/ 1552 h 2279"/>
                <a:gd name="T32" fmla="*/ 859 w 1398"/>
                <a:gd name="T33" fmla="*/ 1470 h 2279"/>
                <a:gd name="T34" fmla="*/ 996 w 1398"/>
                <a:gd name="T35" fmla="*/ 1452 h 2279"/>
                <a:gd name="T36" fmla="*/ 1054 w 1398"/>
                <a:gd name="T37" fmla="*/ 1426 h 2279"/>
                <a:gd name="T38" fmla="*/ 1041 w 1398"/>
                <a:gd name="T39" fmla="*/ 1260 h 2279"/>
                <a:gd name="T40" fmla="*/ 1121 w 1398"/>
                <a:gd name="T41" fmla="*/ 1156 h 2279"/>
                <a:gd name="T42" fmla="*/ 1180 w 1398"/>
                <a:gd name="T43" fmla="*/ 1164 h 2279"/>
                <a:gd name="T44" fmla="*/ 1150 w 1398"/>
                <a:gd name="T45" fmla="*/ 1196 h 2279"/>
                <a:gd name="T46" fmla="*/ 1154 w 1398"/>
                <a:gd name="T47" fmla="*/ 1228 h 2279"/>
                <a:gd name="T48" fmla="*/ 1199 w 1398"/>
                <a:gd name="T49" fmla="*/ 1258 h 2279"/>
                <a:gd name="T50" fmla="*/ 1243 w 1398"/>
                <a:gd name="T51" fmla="*/ 1224 h 2279"/>
                <a:gd name="T52" fmla="*/ 1349 w 1398"/>
                <a:gd name="T53" fmla="*/ 1138 h 2279"/>
                <a:gd name="T54" fmla="*/ 1345 w 1398"/>
                <a:gd name="T55" fmla="*/ 960 h 2279"/>
                <a:gd name="T56" fmla="*/ 1108 w 1398"/>
                <a:gd name="T57" fmla="*/ 902 h 2279"/>
                <a:gd name="T58" fmla="*/ 1095 w 1398"/>
                <a:gd name="T59" fmla="*/ 816 h 2279"/>
                <a:gd name="T60" fmla="*/ 1104 w 1398"/>
                <a:gd name="T61" fmla="*/ 802 h 2279"/>
                <a:gd name="T62" fmla="*/ 1017 w 1398"/>
                <a:gd name="T63" fmla="*/ 574 h 2279"/>
                <a:gd name="T64" fmla="*/ 753 w 1398"/>
                <a:gd name="T65" fmla="*/ 604 h 2279"/>
                <a:gd name="T66" fmla="*/ 584 w 1398"/>
                <a:gd name="T67" fmla="*/ 680 h 2279"/>
                <a:gd name="T68" fmla="*/ 617 w 1398"/>
                <a:gd name="T69" fmla="*/ 808 h 2279"/>
                <a:gd name="T70" fmla="*/ 595 w 1398"/>
                <a:gd name="T71" fmla="*/ 908 h 2279"/>
                <a:gd name="T72" fmla="*/ 508 w 1398"/>
                <a:gd name="T73" fmla="*/ 914 h 2279"/>
                <a:gd name="T74" fmla="*/ 424 w 1398"/>
                <a:gd name="T75" fmla="*/ 750 h 2279"/>
                <a:gd name="T76" fmla="*/ 348 w 1398"/>
                <a:gd name="T77" fmla="*/ 928 h 2279"/>
                <a:gd name="T78" fmla="*/ 294 w 1398"/>
                <a:gd name="T79" fmla="*/ 842 h 2279"/>
                <a:gd name="T80" fmla="*/ 214 w 1398"/>
                <a:gd name="T81" fmla="*/ 810 h 2279"/>
                <a:gd name="T82" fmla="*/ 272 w 1398"/>
                <a:gd name="T83" fmla="*/ 700 h 2279"/>
                <a:gd name="T84" fmla="*/ 407 w 1398"/>
                <a:gd name="T85" fmla="*/ 562 h 2279"/>
                <a:gd name="T86" fmla="*/ 519 w 1398"/>
                <a:gd name="T87" fmla="*/ 558 h 2279"/>
                <a:gd name="T88" fmla="*/ 781 w 1398"/>
                <a:gd name="T89" fmla="*/ 512 h 2279"/>
                <a:gd name="T90" fmla="*/ 1065 w 1398"/>
                <a:gd name="T91" fmla="*/ 592 h 2279"/>
                <a:gd name="T92" fmla="*/ 1219 w 1398"/>
                <a:gd name="T93" fmla="*/ 408 h 2279"/>
                <a:gd name="T94" fmla="*/ 1204 w 1398"/>
                <a:gd name="T95" fmla="*/ 196 h 2279"/>
                <a:gd name="T96" fmla="*/ 1223 w 1398"/>
                <a:gd name="T97" fmla="*/ 8 h 2279"/>
                <a:gd name="T98" fmla="*/ 777 w 1398"/>
                <a:gd name="T99" fmla="*/ 370 h 2279"/>
                <a:gd name="T100" fmla="*/ 370 w 1398"/>
                <a:gd name="T101" fmla="*/ 476 h 2279"/>
                <a:gd name="T102" fmla="*/ 134 w 1398"/>
                <a:gd name="T103" fmla="*/ 694 h 2279"/>
                <a:gd name="T104" fmla="*/ 136 w 1398"/>
                <a:gd name="T105" fmla="*/ 728 h 2279"/>
                <a:gd name="T106" fmla="*/ 197 w 1398"/>
                <a:gd name="T107" fmla="*/ 810 h 2279"/>
                <a:gd name="T108" fmla="*/ 162 w 1398"/>
                <a:gd name="T109" fmla="*/ 884 h 2279"/>
                <a:gd name="T110" fmla="*/ 97 w 1398"/>
                <a:gd name="T111" fmla="*/ 828 h 2279"/>
                <a:gd name="T112" fmla="*/ 112 w 1398"/>
                <a:gd name="T113" fmla="*/ 784 h 2279"/>
                <a:gd name="T114" fmla="*/ 54 w 1398"/>
                <a:gd name="T115" fmla="*/ 1232 h 2279"/>
                <a:gd name="T116" fmla="*/ 162 w 1398"/>
                <a:gd name="T117" fmla="*/ 1376 h 2279"/>
                <a:gd name="T118" fmla="*/ 67 w 1398"/>
                <a:gd name="T119" fmla="*/ 1428 h 2279"/>
                <a:gd name="T120" fmla="*/ 56 w 1398"/>
                <a:gd name="T121" fmla="*/ 1508 h 2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8"/>
                <a:gd name="T184" fmla="*/ 0 h 2279"/>
                <a:gd name="T185" fmla="*/ 1398 w 1398"/>
                <a:gd name="T186" fmla="*/ 2279 h 22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8" h="2279">
                  <a:moveTo>
                    <a:pt x="56" y="1508"/>
                  </a:moveTo>
                  <a:lnTo>
                    <a:pt x="36" y="1574"/>
                  </a:lnTo>
                  <a:lnTo>
                    <a:pt x="0" y="1662"/>
                  </a:lnTo>
                  <a:lnTo>
                    <a:pt x="4" y="1668"/>
                  </a:lnTo>
                  <a:lnTo>
                    <a:pt x="41" y="1686"/>
                  </a:lnTo>
                  <a:lnTo>
                    <a:pt x="112" y="1744"/>
                  </a:lnTo>
                  <a:lnTo>
                    <a:pt x="116" y="1738"/>
                  </a:lnTo>
                  <a:lnTo>
                    <a:pt x="110" y="1726"/>
                  </a:lnTo>
                  <a:lnTo>
                    <a:pt x="110" y="1716"/>
                  </a:lnTo>
                  <a:lnTo>
                    <a:pt x="99" y="1706"/>
                  </a:lnTo>
                  <a:lnTo>
                    <a:pt x="80" y="1694"/>
                  </a:lnTo>
                  <a:lnTo>
                    <a:pt x="93" y="1688"/>
                  </a:lnTo>
                  <a:lnTo>
                    <a:pt x="84" y="1684"/>
                  </a:lnTo>
                  <a:lnTo>
                    <a:pt x="77" y="1672"/>
                  </a:lnTo>
                  <a:lnTo>
                    <a:pt x="84" y="1654"/>
                  </a:lnTo>
                  <a:lnTo>
                    <a:pt x="93" y="1642"/>
                  </a:lnTo>
                  <a:lnTo>
                    <a:pt x="103" y="1642"/>
                  </a:lnTo>
                  <a:lnTo>
                    <a:pt x="116" y="1648"/>
                  </a:lnTo>
                  <a:lnTo>
                    <a:pt x="116" y="1656"/>
                  </a:lnTo>
                  <a:lnTo>
                    <a:pt x="108" y="1656"/>
                  </a:lnTo>
                  <a:lnTo>
                    <a:pt x="106" y="1664"/>
                  </a:lnTo>
                  <a:lnTo>
                    <a:pt x="173" y="1750"/>
                  </a:lnTo>
                  <a:lnTo>
                    <a:pt x="201" y="1758"/>
                  </a:lnTo>
                  <a:lnTo>
                    <a:pt x="223" y="1760"/>
                  </a:lnTo>
                  <a:lnTo>
                    <a:pt x="255" y="1784"/>
                  </a:lnTo>
                  <a:lnTo>
                    <a:pt x="275" y="1860"/>
                  </a:lnTo>
                  <a:lnTo>
                    <a:pt x="283" y="1868"/>
                  </a:lnTo>
                  <a:lnTo>
                    <a:pt x="268" y="1908"/>
                  </a:lnTo>
                  <a:lnTo>
                    <a:pt x="279" y="2018"/>
                  </a:lnTo>
                  <a:lnTo>
                    <a:pt x="268" y="2052"/>
                  </a:lnTo>
                  <a:lnTo>
                    <a:pt x="249" y="2192"/>
                  </a:lnTo>
                  <a:lnTo>
                    <a:pt x="264" y="2208"/>
                  </a:lnTo>
                  <a:lnTo>
                    <a:pt x="288" y="2210"/>
                  </a:lnTo>
                  <a:lnTo>
                    <a:pt x="316" y="2200"/>
                  </a:lnTo>
                  <a:lnTo>
                    <a:pt x="331" y="2212"/>
                  </a:lnTo>
                  <a:lnTo>
                    <a:pt x="348" y="2206"/>
                  </a:lnTo>
                  <a:lnTo>
                    <a:pt x="374" y="2206"/>
                  </a:lnTo>
                  <a:lnTo>
                    <a:pt x="405" y="2216"/>
                  </a:lnTo>
                  <a:lnTo>
                    <a:pt x="420" y="2232"/>
                  </a:lnTo>
                  <a:lnTo>
                    <a:pt x="474" y="2232"/>
                  </a:lnTo>
                  <a:lnTo>
                    <a:pt x="491" y="2230"/>
                  </a:lnTo>
                  <a:lnTo>
                    <a:pt x="521" y="2244"/>
                  </a:lnTo>
                  <a:lnTo>
                    <a:pt x="524" y="2270"/>
                  </a:lnTo>
                  <a:lnTo>
                    <a:pt x="565" y="2278"/>
                  </a:lnTo>
                  <a:lnTo>
                    <a:pt x="597" y="2254"/>
                  </a:lnTo>
                  <a:lnTo>
                    <a:pt x="623" y="2268"/>
                  </a:lnTo>
                  <a:lnTo>
                    <a:pt x="649" y="2266"/>
                  </a:lnTo>
                  <a:lnTo>
                    <a:pt x="703" y="2226"/>
                  </a:lnTo>
                  <a:lnTo>
                    <a:pt x="719" y="2228"/>
                  </a:lnTo>
                  <a:lnTo>
                    <a:pt x="716" y="2254"/>
                  </a:lnTo>
                  <a:lnTo>
                    <a:pt x="742" y="2242"/>
                  </a:lnTo>
                  <a:lnTo>
                    <a:pt x="768" y="2256"/>
                  </a:lnTo>
                  <a:lnTo>
                    <a:pt x="781" y="2256"/>
                  </a:lnTo>
                  <a:lnTo>
                    <a:pt x="790" y="2248"/>
                  </a:lnTo>
                  <a:lnTo>
                    <a:pt x="790" y="2238"/>
                  </a:lnTo>
                  <a:lnTo>
                    <a:pt x="777" y="2224"/>
                  </a:lnTo>
                  <a:lnTo>
                    <a:pt x="749" y="2216"/>
                  </a:lnTo>
                  <a:lnTo>
                    <a:pt x="758" y="2210"/>
                  </a:lnTo>
                  <a:lnTo>
                    <a:pt x="797" y="2210"/>
                  </a:lnTo>
                  <a:lnTo>
                    <a:pt x="805" y="2200"/>
                  </a:lnTo>
                  <a:lnTo>
                    <a:pt x="792" y="2188"/>
                  </a:lnTo>
                  <a:lnTo>
                    <a:pt x="792" y="2162"/>
                  </a:lnTo>
                  <a:lnTo>
                    <a:pt x="781" y="2146"/>
                  </a:lnTo>
                  <a:lnTo>
                    <a:pt x="747" y="2148"/>
                  </a:lnTo>
                  <a:lnTo>
                    <a:pt x="716" y="2130"/>
                  </a:lnTo>
                  <a:lnTo>
                    <a:pt x="714" y="2104"/>
                  </a:lnTo>
                  <a:lnTo>
                    <a:pt x="703" y="2100"/>
                  </a:lnTo>
                  <a:lnTo>
                    <a:pt x="701" y="2106"/>
                  </a:lnTo>
                  <a:lnTo>
                    <a:pt x="675" y="2112"/>
                  </a:lnTo>
                  <a:lnTo>
                    <a:pt x="656" y="2126"/>
                  </a:lnTo>
                  <a:lnTo>
                    <a:pt x="638" y="2124"/>
                  </a:lnTo>
                  <a:lnTo>
                    <a:pt x="625" y="2114"/>
                  </a:lnTo>
                  <a:lnTo>
                    <a:pt x="632" y="2102"/>
                  </a:lnTo>
                  <a:lnTo>
                    <a:pt x="638" y="2106"/>
                  </a:lnTo>
                  <a:lnTo>
                    <a:pt x="671" y="2094"/>
                  </a:lnTo>
                  <a:lnTo>
                    <a:pt x="695" y="2070"/>
                  </a:lnTo>
                  <a:lnTo>
                    <a:pt x="695" y="2060"/>
                  </a:lnTo>
                  <a:lnTo>
                    <a:pt x="667" y="2036"/>
                  </a:lnTo>
                  <a:lnTo>
                    <a:pt x="643" y="2042"/>
                  </a:lnTo>
                  <a:lnTo>
                    <a:pt x="654" y="2026"/>
                  </a:lnTo>
                  <a:lnTo>
                    <a:pt x="680" y="2030"/>
                  </a:lnTo>
                  <a:lnTo>
                    <a:pt x="671" y="2022"/>
                  </a:lnTo>
                  <a:lnTo>
                    <a:pt x="667" y="2008"/>
                  </a:lnTo>
                  <a:lnTo>
                    <a:pt x="703" y="1992"/>
                  </a:lnTo>
                  <a:lnTo>
                    <a:pt x="716" y="1980"/>
                  </a:lnTo>
                  <a:lnTo>
                    <a:pt x="736" y="1982"/>
                  </a:lnTo>
                  <a:lnTo>
                    <a:pt x="736" y="1992"/>
                  </a:lnTo>
                  <a:lnTo>
                    <a:pt x="742" y="1994"/>
                  </a:lnTo>
                  <a:lnTo>
                    <a:pt x="762" y="1984"/>
                  </a:lnTo>
                  <a:lnTo>
                    <a:pt x="777" y="1934"/>
                  </a:lnTo>
                  <a:lnTo>
                    <a:pt x="747" y="1890"/>
                  </a:lnTo>
                  <a:lnTo>
                    <a:pt x="736" y="1890"/>
                  </a:lnTo>
                  <a:lnTo>
                    <a:pt x="749" y="1878"/>
                  </a:lnTo>
                  <a:lnTo>
                    <a:pt x="749" y="1868"/>
                  </a:lnTo>
                  <a:lnTo>
                    <a:pt x="738" y="1854"/>
                  </a:lnTo>
                  <a:lnTo>
                    <a:pt x="727" y="1854"/>
                  </a:lnTo>
                  <a:lnTo>
                    <a:pt x="736" y="1842"/>
                  </a:lnTo>
                  <a:lnTo>
                    <a:pt x="736" y="1830"/>
                  </a:lnTo>
                  <a:lnTo>
                    <a:pt x="725" y="1808"/>
                  </a:lnTo>
                  <a:lnTo>
                    <a:pt x="729" y="1800"/>
                  </a:lnTo>
                  <a:lnTo>
                    <a:pt x="753" y="1790"/>
                  </a:lnTo>
                  <a:lnTo>
                    <a:pt x="771" y="1770"/>
                  </a:lnTo>
                  <a:lnTo>
                    <a:pt x="738" y="1744"/>
                  </a:lnTo>
                  <a:lnTo>
                    <a:pt x="727" y="1744"/>
                  </a:lnTo>
                  <a:lnTo>
                    <a:pt x="716" y="1752"/>
                  </a:lnTo>
                  <a:lnTo>
                    <a:pt x="708" y="1748"/>
                  </a:lnTo>
                  <a:lnTo>
                    <a:pt x="680" y="1754"/>
                  </a:lnTo>
                  <a:lnTo>
                    <a:pt x="669" y="1750"/>
                  </a:lnTo>
                  <a:lnTo>
                    <a:pt x="677" y="1744"/>
                  </a:lnTo>
                  <a:lnTo>
                    <a:pt x="716" y="1744"/>
                  </a:lnTo>
                  <a:lnTo>
                    <a:pt x="714" y="1734"/>
                  </a:lnTo>
                  <a:lnTo>
                    <a:pt x="721" y="1724"/>
                  </a:lnTo>
                  <a:lnTo>
                    <a:pt x="732" y="1732"/>
                  </a:lnTo>
                  <a:lnTo>
                    <a:pt x="749" y="1732"/>
                  </a:lnTo>
                  <a:lnTo>
                    <a:pt x="766" y="1718"/>
                  </a:lnTo>
                  <a:lnTo>
                    <a:pt x="799" y="1726"/>
                  </a:lnTo>
                  <a:lnTo>
                    <a:pt x="797" y="1698"/>
                  </a:lnTo>
                  <a:lnTo>
                    <a:pt x="814" y="1694"/>
                  </a:lnTo>
                  <a:lnTo>
                    <a:pt x="827" y="1668"/>
                  </a:lnTo>
                  <a:lnTo>
                    <a:pt x="851" y="1648"/>
                  </a:lnTo>
                  <a:lnTo>
                    <a:pt x="801" y="1644"/>
                  </a:lnTo>
                  <a:lnTo>
                    <a:pt x="790" y="1624"/>
                  </a:lnTo>
                  <a:lnTo>
                    <a:pt x="768" y="1612"/>
                  </a:lnTo>
                  <a:lnTo>
                    <a:pt x="760" y="1594"/>
                  </a:lnTo>
                  <a:lnTo>
                    <a:pt x="721" y="1594"/>
                  </a:lnTo>
                  <a:lnTo>
                    <a:pt x="701" y="1582"/>
                  </a:lnTo>
                  <a:lnTo>
                    <a:pt x="703" y="1580"/>
                  </a:lnTo>
                  <a:lnTo>
                    <a:pt x="721" y="1584"/>
                  </a:lnTo>
                  <a:lnTo>
                    <a:pt x="760" y="1578"/>
                  </a:lnTo>
                  <a:lnTo>
                    <a:pt x="781" y="1586"/>
                  </a:lnTo>
                  <a:lnTo>
                    <a:pt x="797" y="1606"/>
                  </a:lnTo>
                  <a:lnTo>
                    <a:pt x="825" y="1610"/>
                  </a:lnTo>
                  <a:lnTo>
                    <a:pt x="831" y="1614"/>
                  </a:lnTo>
                  <a:lnTo>
                    <a:pt x="877" y="1598"/>
                  </a:lnTo>
                  <a:lnTo>
                    <a:pt x="911" y="1596"/>
                  </a:lnTo>
                  <a:lnTo>
                    <a:pt x="920" y="1592"/>
                  </a:lnTo>
                  <a:lnTo>
                    <a:pt x="933" y="1596"/>
                  </a:lnTo>
                  <a:lnTo>
                    <a:pt x="927" y="1582"/>
                  </a:lnTo>
                  <a:lnTo>
                    <a:pt x="920" y="1578"/>
                  </a:lnTo>
                  <a:lnTo>
                    <a:pt x="920" y="1570"/>
                  </a:lnTo>
                  <a:lnTo>
                    <a:pt x="937" y="1566"/>
                  </a:lnTo>
                  <a:lnTo>
                    <a:pt x="946" y="1558"/>
                  </a:lnTo>
                  <a:lnTo>
                    <a:pt x="961" y="1558"/>
                  </a:lnTo>
                  <a:lnTo>
                    <a:pt x="957" y="1552"/>
                  </a:lnTo>
                  <a:lnTo>
                    <a:pt x="933" y="1546"/>
                  </a:lnTo>
                  <a:lnTo>
                    <a:pt x="931" y="1532"/>
                  </a:lnTo>
                  <a:lnTo>
                    <a:pt x="957" y="1508"/>
                  </a:lnTo>
                  <a:lnTo>
                    <a:pt x="952" y="1496"/>
                  </a:lnTo>
                  <a:lnTo>
                    <a:pt x="935" y="1498"/>
                  </a:lnTo>
                  <a:lnTo>
                    <a:pt x="939" y="1486"/>
                  </a:lnTo>
                  <a:lnTo>
                    <a:pt x="927" y="1494"/>
                  </a:lnTo>
                  <a:lnTo>
                    <a:pt x="859" y="1474"/>
                  </a:lnTo>
                  <a:lnTo>
                    <a:pt x="859" y="1470"/>
                  </a:lnTo>
                  <a:lnTo>
                    <a:pt x="881" y="1460"/>
                  </a:lnTo>
                  <a:lnTo>
                    <a:pt x="890" y="1466"/>
                  </a:lnTo>
                  <a:lnTo>
                    <a:pt x="914" y="1468"/>
                  </a:lnTo>
                  <a:lnTo>
                    <a:pt x="918" y="1452"/>
                  </a:lnTo>
                  <a:lnTo>
                    <a:pt x="942" y="1454"/>
                  </a:lnTo>
                  <a:lnTo>
                    <a:pt x="970" y="1448"/>
                  </a:lnTo>
                  <a:lnTo>
                    <a:pt x="985" y="1450"/>
                  </a:lnTo>
                  <a:lnTo>
                    <a:pt x="989" y="1458"/>
                  </a:lnTo>
                  <a:lnTo>
                    <a:pt x="996" y="1452"/>
                  </a:lnTo>
                  <a:lnTo>
                    <a:pt x="1000" y="1458"/>
                  </a:lnTo>
                  <a:lnTo>
                    <a:pt x="998" y="1468"/>
                  </a:lnTo>
                  <a:lnTo>
                    <a:pt x="1013" y="1484"/>
                  </a:lnTo>
                  <a:lnTo>
                    <a:pt x="1022" y="1484"/>
                  </a:lnTo>
                  <a:lnTo>
                    <a:pt x="1022" y="1474"/>
                  </a:lnTo>
                  <a:lnTo>
                    <a:pt x="1026" y="1466"/>
                  </a:lnTo>
                  <a:lnTo>
                    <a:pt x="1022" y="1448"/>
                  </a:lnTo>
                  <a:lnTo>
                    <a:pt x="1030" y="1446"/>
                  </a:lnTo>
                  <a:lnTo>
                    <a:pt x="1054" y="1426"/>
                  </a:lnTo>
                  <a:lnTo>
                    <a:pt x="1061" y="1390"/>
                  </a:lnTo>
                  <a:lnTo>
                    <a:pt x="1054" y="1376"/>
                  </a:lnTo>
                  <a:lnTo>
                    <a:pt x="1056" y="1362"/>
                  </a:lnTo>
                  <a:lnTo>
                    <a:pt x="1065" y="1362"/>
                  </a:lnTo>
                  <a:lnTo>
                    <a:pt x="1069" y="1350"/>
                  </a:lnTo>
                  <a:lnTo>
                    <a:pt x="1065" y="1350"/>
                  </a:lnTo>
                  <a:lnTo>
                    <a:pt x="1067" y="1334"/>
                  </a:lnTo>
                  <a:lnTo>
                    <a:pt x="1056" y="1286"/>
                  </a:lnTo>
                  <a:lnTo>
                    <a:pt x="1041" y="1260"/>
                  </a:lnTo>
                  <a:lnTo>
                    <a:pt x="1050" y="1246"/>
                  </a:lnTo>
                  <a:lnTo>
                    <a:pt x="1046" y="1240"/>
                  </a:lnTo>
                  <a:lnTo>
                    <a:pt x="1059" y="1218"/>
                  </a:lnTo>
                  <a:lnTo>
                    <a:pt x="1074" y="1210"/>
                  </a:lnTo>
                  <a:lnTo>
                    <a:pt x="1085" y="1192"/>
                  </a:lnTo>
                  <a:lnTo>
                    <a:pt x="1102" y="1182"/>
                  </a:lnTo>
                  <a:lnTo>
                    <a:pt x="1106" y="1162"/>
                  </a:lnTo>
                  <a:lnTo>
                    <a:pt x="1113" y="1156"/>
                  </a:lnTo>
                  <a:lnTo>
                    <a:pt x="1121" y="1156"/>
                  </a:lnTo>
                  <a:lnTo>
                    <a:pt x="1124" y="1144"/>
                  </a:lnTo>
                  <a:lnTo>
                    <a:pt x="1130" y="1140"/>
                  </a:lnTo>
                  <a:lnTo>
                    <a:pt x="1158" y="1138"/>
                  </a:lnTo>
                  <a:lnTo>
                    <a:pt x="1156" y="1148"/>
                  </a:lnTo>
                  <a:lnTo>
                    <a:pt x="1165" y="1150"/>
                  </a:lnTo>
                  <a:lnTo>
                    <a:pt x="1163" y="1154"/>
                  </a:lnTo>
                  <a:lnTo>
                    <a:pt x="1173" y="1152"/>
                  </a:lnTo>
                  <a:lnTo>
                    <a:pt x="1182" y="1154"/>
                  </a:lnTo>
                  <a:lnTo>
                    <a:pt x="1180" y="1164"/>
                  </a:lnTo>
                  <a:lnTo>
                    <a:pt x="1173" y="1164"/>
                  </a:lnTo>
                  <a:lnTo>
                    <a:pt x="1169" y="1174"/>
                  </a:lnTo>
                  <a:lnTo>
                    <a:pt x="1152" y="1192"/>
                  </a:lnTo>
                  <a:lnTo>
                    <a:pt x="1160" y="1192"/>
                  </a:lnTo>
                  <a:lnTo>
                    <a:pt x="1167" y="1206"/>
                  </a:lnTo>
                  <a:lnTo>
                    <a:pt x="1160" y="1212"/>
                  </a:lnTo>
                  <a:lnTo>
                    <a:pt x="1147" y="1210"/>
                  </a:lnTo>
                  <a:lnTo>
                    <a:pt x="1143" y="1204"/>
                  </a:lnTo>
                  <a:lnTo>
                    <a:pt x="1150" y="1196"/>
                  </a:lnTo>
                  <a:lnTo>
                    <a:pt x="1134" y="1198"/>
                  </a:lnTo>
                  <a:lnTo>
                    <a:pt x="1132" y="1204"/>
                  </a:lnTo>
                  <a:lnTo>
                    <a:pt x="1117" y="1212"/>
                  </a:lnTo>
                  <a:lnTo>
                    <a:pt x="1104" y="1212"/>
                  </a:lnTo>
                  <a:lnTo>
                    <a:pt x="1102" y="1216"/>
                  </a:lnTo>
                  <a:lnTo>
                    <a:pt x="1113" y="1220"/>
                  </a:lnTo>
                  <a:lnTo>
                    <a:pt x="1119" y="1236"/>
                  </a:lnTo>
                  <a:lnTo>
                    <a:pt x="1139" y="1240"/>
                  </a:lnTo>
                  <a:lnTo>
                    <a:pt x="1154" y="1228"/>
                  </a:lnTo>
                  <a:lnTo>
                    <a:pt x="1173" y="1236"/>
                  </a:lnTo>
                  <a:lnTo>
                    <a:pt x="1189" y="1234"/>
                  </a:lnTo>
                  <a:lnTo>
                    <a:pt x="1184" y="1254"/>
                  </a:lnTo>
                  <a:lnTo>
                    <a:pt x="1169" y="1258"/>
                  </a:lnTo>
                  <a:lnTo>
                    <a:pt x="1178" y="1286"/>
                  </a:lnTo>
                  <a:lnTo>
                    <a:pt x="1184" y="1294"/>
                  </a:lnTo>
                  <a:lnTo>
                    <a:pt x="1199" y="1284"/>
                  </a:lnTo>
                  <a:lnTo>
                    <a:pt x="1202" y="1268"/>
                  </a:lnTo>
                  <a:lnTo>
                    <a:pt x="1199" y="1258"/>
                  </a:lnTo>
                  <a:lnTo>
                    <a:pt x="1193" y="1248"/>
                  </a:lnTo>
                  <a:lnTo>
                    <a:pt x="1193" y="1238"/>
                  </a:lnTo>
                  <a:lnTo>
                    <a:pt x="1215" y="1212"/>
                  </a:lnTo>
                  <a:lnTo>
                    <a:pt x="1219" y="1198"/>
                  </a:lnTo>
                  <a:lnTo>
                    <a:pt x="1230" y="1192"/>
                  </a:lnTo>
                  <a:lnTo>
                    <a:pt x="1254" y="1198"/>
                  </a:lnTo>
                  <a:lnTo>
                    <a:pt x="1260" y="1210"/>
                  </a:lnTo>
                  <a:lnTo>
                    <a:pt x="1254" y="1224"/>
                  </a:lnTo>
                  <a:lnTo>
                    <a:pt x="1243" y="1224"/>
                  </a:lnTo>
                  <a:lnTo>
                    <a:pt x="1241" y="1228"/>
                  </a:lnTo>
                  <a:lnTo>
                    <a:pt x="1264" y="1258"/>
                  </a:lnTo>
                  <a:lnTo>
                    <a:pt x="1271" y="1260"/>
                  </a:lnTo>
                  <a:lnTo>
                    <a:pt x="1288" y="1236"/>
                  </a:lnTo>
                  <a:lnTo>
                    <a:pt x="1288" y="1210"/>
                  </a:lnTo>
                  <a:lnTo>
                    <a:pt x="1293" y="1194"/>
                  </a:lnTo>
                  <a:lnTo>
                    <a:pt x="1319" y="1176"/>
                  </a:lnTo>
                  <a:lnTo>
                    <a:pt x="1338" y="1146"/>
                  </a:lnTo>
                  <a:lnTo>
                    <a:pt x="1349" y="1138"/>
                  </a:lnTo>
                  <a:lnTo>
                    <a:pt x="1375" y="1106"/>
                  </a:lnTo>
                  <a:lnTo>
                    <a:pt x="1377" y="1054"/>
                  </a:lnTo>
                  <a:lnTo>
                    <a:pt x="1384" y="1036"/>
                  </a:lnTo>
                  <a:lnTo>
                    <a:pt x="1397" y="1032"/>
                  </a:lnTo>
                  <a:lnTo>
                    <a:pt x="1392" y="1020"/>
                  </a:lnTo>
                  <a:lnTo>
                    <a:pt x="1384" y="1010"/>
                  </a:lnTo>
                  <a:lnTo>
                    <a:pt x="1360" y="990"/>
                  </a:lnTo>
                  <a:lnTo>
                    <a:pt x="1353" y="970"/>
                  </a:lnTo>
                  <a:lnTo>
                    <a:pt x="1345" y="960"/>
                  </a:lnTo>
                  <a:lnTo>
                    <a:pt x="1314" y="950"/>
                  </a:lnTo>
                  <a:lnTo>
                    <a:pt x="1290" y="956"/>
                  </a:lnTo>
                  <a:lnTo>
                    <a:pt x="1247" y="958"/>
                  </a:lnTo>
                  <a:lnTo>
                    <a:pt x="1232" y="966"/>
                  </a:lnTo>
                  <a:lnTo>
                    <a:pt x="1206" y="968"/>
                  </a:lnTo>
                  <a:lnTo>
                    <a:pt x="1160" y="962"/>
                  </a:lnTo>
                  <a:lnTo>
                    <a:pt x="1134" y="946"/>
                  </a:lnTo>
                  <a:lnTo>
                    <a:pt x="1115" y="922"/>
                  </a:lnTo>
                  <a:lnTo>
                    <a:pt x="1108" y="902"/>
                  </a:lnTo>
                  <a:lnTo>
                    <a:pt x="1100" y="896"/>
                  </a:lnTo>
                  <a:lnTo>
                    <a:pt x="1100" y="884"/>
                  </a:lnTo>
                  <a:lnTo>
                    <a:pt x="1113" y="878"/>
                  </a:lnTo>
                  <a:lnTo>
                    <a:pt x="1117" y="864"/>
                  </a:lnTo>
                  <a:lnTo>
                    <a:pt x="1115" y="858"/>
                  </a:lnTo>
                  <a:lnTo>
                    <a:pt x="1108" y="854"/>
                  </a:lnTo>
                  <a:lnTo>
                    <a:pt x="1117" y="848"/>
                  </a:lnTo>
                  <a:lnTo>
                    <a:pt x="1111" y="820"/>
                  </a:lnTo>
                  <a:lnTo>
                    <a:pt x="1095" y="816"/>
                  </a:lnTo>
                  <a:lnTo>
                    <a:pt x="1080" y="824"/>
                  </a:lnTo>
                  <a:lnTo>
                    <a:pt x="1069" y="820"/>
                  </a:lnTo>
                  <a:lnTo>
                    <a:pt x="1048" y="832"/>
                  </a:lnTo>
                  <a:lnTo>
                    <a:pt x="1037" y="824"/>
                  </a:lnTo>
                  <a:lnTo>
                    <a:pt x="1043" y="814"/>
                  </a:lnTo>
                  <a:lnTo>
                    <a:pt x="1054" y="808"/>
                  </a:lnTo>
                  <a:lnTo>
                    <a:pt x="1095" y="812"/>
                  </a:lnTo>
                  <a:lnTo>
                    <a:pt x="1104" y="810"/>
                  </a:lnTo>
                  <a:lnTo>
                    <a:pt x="1104" y="802"/>
                  </a:lnTo>
                  <a:lnTo>
                    <a:pt x="1091" y="778"/>
                  </a:lnTo>
                  <a:lnTo>
                    <a:pt x="1080" y="688"/>
                  </a:lnTo>
                  <a:lnTo>
                    <a:pt x="1087" y="636"/>
                  </a:lnTo>
                  <a:lnTo>
                    <a:pt x="1095" y="620"/>
                  </a:lnTo>
                  <a:lnTo>
                    <a:pt x="1089" y="620"/>
                  </a:lnTo>
                  <a:lnTo>
                    <a:pt x="1100" y="606"/>
                  </a:lnTo>
                  <a:lnTo>
                    <a:pt x="1100" y="596"/>
                  </a:lnTo>
                  <a:lnTo>
                    <a:pt x="1061" y="600"/>
                  </a:lnTo>
                  <a:lnTo>
                    <a:pt x="1017" y="574"/>
                  </a:lnTo>
                  <a:lnTo>
                    <a:pt x="965" y="524"/>
                  </a:lnTo>
                  <a:lnTo>
                    <a:pt x="931" y="544"/>
                  </a:lnTo>
                  <a:lnTo>
                    <a:pt x="905" y="540"/>
                  </a:lnTo>
                  <a:lnTo>
                    <a:pt x="877" y="548"/>
                  </a:lnTo>
                  <a:lnTo>
                    <a:pt x="838" y="542"/>
                  </a:lnTo>
                  <a:lnTo>
                    <a:pt x="807" y="554"/>
                  </a:lnTo>
                  <a:lnTo>
                    <a:pt x="794" y="580"/>
                  </a:lnTo>
                  <a:lnTo>
                    <a:pt x="775" y="602"/>
                  </a:lnTo>
                  <a:lnTo>
                    <a:pt x="753" y="604"/>
                  </a:lnTo>
                  <a:lnTo>
                    <a:pt x="758" y="580"/>
                  </a:lnTo>
                  <a:lnTo>
                    <a:pt x="723" y="564"/>
                  </a:lnTo>
                  <a:lnTo>
                    <a:pt x="667" y="566"/>
                  </a:lnTo>
                  <a:lnTo>
                    <a:pt x="625" y="578"/>
                  </a:lnTo>
                  <a:lnTo>
                    <a:pt x="617" y="590"/>
                  </a:lnTo>
                  <a:lnTo>
                    <a:pt x="606" y="598"/>
                  </a:lnTo>
                  <a:lnTo>
                    <a:pt x="576" y="632"/>
                  </a:lnTo>
                  <a:lnTo>
                    <a:pt x="567" y="660"/>
                  </a:lnTo>
                  <a:lnTo>
                    <a:pt x="584" y="680"/>
                  </a:lnTo>
                  <a:lnTo>
                    <a:pt x="584" y="700"/>
                  </a:lnTo>
                  <a:lnTo>
                    <a:pt x="565" y="718"/>
                  </a:lnTo>
                  <a:lnTo>
                    <a:pt x="571" y="734"/>
                  </a:lnTo>
                  <a:lnTo>
                    <a:pt x="569" y="750"/>
                  </a:lnTo>
                  <a:lnTo>
                    <a:pt x="595" y="764"/>
                  </a:lnTo>
                  <a:lnTo>
                    <a:pt x="582" y="796"/>
                  </a:lnTo>
                  <a:lnTo>
                    <a:pt x="558" y="820"/>
                  </a:lnTo>
                  <a:lnTo>
                    <a:pt x="567" y="830"/>
                  </a:lnTo>
                  <a:lnTo>
                    <a:pt x="617" y="808"/>
                  </a:lnTo>
                  <a:lnTo>
                    <a:pt x="623" y="820"/>
                  </a:lnTo>
                  <a:lnTo>
                    <a:pt x="630" y="842"/>
                  </a:lnTo>
                  <a:lnTo>
                    <a:pt x="612" y="902"/>
                  </a:lnTo>
                  <a:lnTo>
                    <a:pt x="621" y="924"/>
                  </a:lnTo>
                  <a:lnTo>
                    <a:pt x="649" y="912"/>
                  </a:lnTo>
                  <a:lnTo>
                    <a:pt x="649" y="934"/>
                  </a:lnTo>
                  <a:lnTo>
                    <a:pt x="638" y="932"/>
                  </a:lnTo>
                  <a:lnTo>
                    <a:pt x="617" y="936"/>
                  </a:lnTo>
                  <a:lnTo>
                    <a:pt x="595" y="908"/>
                  </a:lnTo>
                  <a:lnTo>
                    <a:pt x="597" y="890"/>
                  </a:lnTo>
                  <a:lnTo>
                    <a:pt x="608" y="884"/>
                  </a:lnTo>
                  <a:lnTo>
                    <a:pt x="610" y="866"/>
                  </a:lnTo>
                  <a:lnTo>
                    <a:pt x="563" y="864"/>
                  </a:lnTo>
                  <a:lnTo>
                    <a:pt x="554" y="844"/>
                  </a:lnTo>
                  <a:lnTo>
                    <a:pt x="539" y="858"/>
                  </a:lnTo>
                  <a:lnTo>
                    <a:pt x="537" y="872"/>
                  </a:lnTo>
                  <a:lnTo>
                    <a:pt x="526" y="878"/>
                  </a:lnTo>
                  <a:lnTo>
                    <a:pt x="508" y="914"/>
                  </a:lnTo>
                  <a:lnTo>
                    <a:pt x="500" y="884"/>
                  </a:lnTo>
                  <a:lnTo>
                    <a:pt x="508" y="858"/>
                  </a:lnTo>
                  <a:lnTo>
                    <a:pt x="563" y="800"/>
                  </a:lnTo>
                  <a:lnTo>
                    <a:pt x="539" y="762"/>
                  </a:lnTo>
                  <a:lnTo>
                    <a:pt x="537" y="742"/>
                  </a:lnTo>
                  <a:lnTo>
                    <a:pt x="504" y="724"/>
                  </a:lnTo>
                  <a:lnTo>
                    <a:pt x="498" y="736"/>
                  </a:lnTo>
                  <a:lnTo>
                    <a:pt x="469" y="724"/>
                  </a:lnTo>
                  <a:lnTo>
                    <a:pt x="424" y="750"/>
                  </a:lnTo>
                  <a:lnTo>
                    <a:pt x="400" y="794"/>
                  </a:lnTo>
                  <a:lnTo>
                    <a:pt x="424" y="792"/>
                  </a:lnTo>
                  <a:lnTo>
                    <a:pt x="420" y="808"/>
                  </a:lnTo>
                  <a:lnTo>
                    <a:pt x="394" y="802"/>
                  </a:lnTo>
                  <a:lnTo>
                    <a:pt x="350" y="856"/>
                  </a:lnTo>
                  <a:lnTo>
                    <a:pt x="331" y="858"/>
                  </a:lnTo>
                  <a:lnTo>
                    <a:pt x="342" y="886"/>
                  </a:lnTo>
                  <a:lnTo>
                    <a:pt x="363" y="910"/>
                  </a:lnTo>
                  <a:lnTo>
                    <a:pt x="348" y="928"/>
                  </a:lnTo>
                  <a:lnTo>
                    <a:pt x="342" y="968"/>
                  </a:lnTo>
                  <a:lnTo>
                    <a:pt x="303" y="972"/>
                  </a:lnTo>
                  <a:lnTo>
                    <a:pt x="294" y="950"/>
                  </a:lnTo>
                  <a:lnTo>
                    <a:pt x="277" y="944"/>
                  </a:lnTo>
                  <a:lnTo>
                    <a:pt x="290" y="932"/>
                  </a:lnTo>
                  <a:lnTo>
                    <a:pt x="275" y="890"/>
                  </a:lnTo>
                  <a:lnTo>
                    <a:pt x="264" y="872"/>
                  </a:lnTo>
                  <a:lnTo>
                    <a:pt x="285" y="866"/>
                  </a:lnTo>
                  <a:lnTo>
                    <a:pt x="294" y="842"/>
                  </a:lnTo>
                  <a:lnTo>
                    <a:pt x="307" y="846"/>
                  </a:lnTo>
                  <a:lnTo>
                    <a:pt x="314" y="828"/>
                  </a:lnTo>
                  <a:lnTo>
                    <a:pt x="303" y="822"/>
                  </a:lnTo>
                  <a:lnTo>
                    <a:pt x="288" y="826"/>
                  </a:lnTo>
                  <a:lnTo>
                    <a:pt x="288" y="802"/>
                  </a:lnTo>
                  <a:lnTo>
                    <a:pt x="281" y="802"/>
                  </a:lnTo>
                  <a:lnTo>
                    <a:pt x="249" y="814"/>
                  </a:lnTo>
                  <a:lnTo>
                    <a:pt x="229" y="802"/>
                  </a:lnTo>
                  <a:lnTo>
                    <a:pt x="214" y="810"/>
                  </a:lnTo>
                  <a:lnTo>
                    <a:pt x="205" y="802"/>
                  </a:lnTo>
                  <a:lnTo>
                    <a:pt x="229" y="792"/>
                  </a:lnTo>
                  <a:lnTo>
                    <a:pt x="251" y="802"/>
                  </a:lnTo>
                  <a:lnTo>
                    <a:pt x="259" y="790"/>
                  </a:lnTo>
                  <a:lnTo>
                    <a:pt x="253" y="780"/>
                  </a:lnTo>
                  <a:lnTo>
                    <a:pt x="236" y="780"/>
                  </a:lnTo>
                  <a:lnTo>
                    <a:pt x="246" y="750"/>
                  </a:lnTo>
                  <a:lnTo>
                    <a:pt x="238" y="726"/>
                  </a:lnTo>
                  <a:lnTo>
                    <a:pt x="272" y="700"/>
                  </a:lnTo>
                  <a:lnTo>
                    <a:pt x="290" y="698"/>
                  </a:lnTo>
                  <a:lnTo>
                    <a:pt x="316" y="668"/>
                  </a:lnTo>
                  <a:lnTo>
                    <a:pt x="327" y="622"/>
                  </a:lnTo>
                  <a:lnTo>
                    <a:pt x="335" y="616"/>
                  </a:lnTo>
                  <a:lnTo>
                    <a:pt x="335" y="604"/>
                  </a:lnTo>
                  <a:lnTo>
                    <a:pt x="387" y="602"/>
                  </a:lnTo>
                  <a:lnTo>
                    <a:pt x="400" y="588"/>
                  </a:lnTo>
                  <a:lnTo>
                    <a:pt x="420" y="580"/>
                  </a:lnTo>
                  <a:lnTo>
                    <a:pt x="407" y="562"/>
                  </a:lnTo>
                  <a:lnTo>
                    <a:pt x="424" y="566"/>
                  </a:lnTo>
                  <a:lnTo>
                    <a:pt x="439" y="562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60"/>
                  </a:lnTo>
                  <a:lnTo>
                    <a:pt x="478" y="560"/>
                  </a:lnTo>
                  <a:lnTo>
                    <a:pt x="500" y="548"/>
                  </a:lnTo>
                  <a:lnTo>
                    <a:pt x="511" y="560"/>
                  </a:lnTo>
                  <a:lnTo>
                    <a:pt x="519" y="558"/>
                  </a:lnTo>
                  <a:lnTo>
                    <a:pt x="524" y="546"/>
                  </a:lnTo>
                  <a:lnTo>
                    <a:pt x="534" y="544"/>
                  </a:lnTo>
                  <a:lnTo>
                    <a:pt x="554" y="540"/>
                  </a:lnTo>
                  <a:lnTo>
                    <a:pt x="584" y="566"/>
                  </a:lnTo>
                  <a:lnTo>
                    <a:pt x="608" y="574"/>
                  </a:lnTo>
                  <a:lnTo>
                    <a:pt x="703" y="544"/>
                  </a:lnTo>
                  <a:lnTo>
                    <a:pt x="762" y="544"/>
                  </a:lnTo>
                  <a:lnTo>
                    <a:pt x="786" y="528"/>
                  </a:lnTo>
                  <a:lnTo>
                    <a:pt x="781" y="512"/>
                  </a:lnTo>
                  <a:lnTo>
                    <a:pt x="807" y="508"/>
                  </a:lnTo>
                  <a:lnTo>
                    <a:pt x="801" y="520"/>
                  </a:lnTo>
                  <a:lnTo>
                    <a:pt x="818" y="528"/>
                  </a:lnTo>
                  <a:lnTo>
                    <a:pt x="844" y="528"/>
                  </a:lnTo>
                  <a:lnTo>
                    <a:pt x="862" y="500"/>
                  </a:lnTo>
                  <a:lnTo>
                    <a:pt x="924" y="536"/>
                  </a:lnTo>
                  <a:lnTo>
                    <a:pt x="959" y="518"/>
                  </a:lnTo>
                  <a:lnTo>
                    <a:pt x="972" y="518"/>
                  </a:lnTo>
                  <a:lnTo>
                    <a:pt x="1065" y="592"/>
                  </a:lnTo>
                  <a:lnTo>
                    <a:pt x="1113" y="590"/>
                  </a:lnTo>
                  <a:lnTo>
                    <a:pt x="1134" y="554"/>
                  </a:lnTo>
                  <a:lnTo>
                    <a:pt x="1130" y="550"/>
                  </a:lnTo>
                  <a:lnTo>
                    <a:pt x="1137" y="538"/>
                  </a:lnTo>
                  <a:lnTo>
                    <a:pt x="1141" y="516"/>
                  </a:lnTo>
                  <a:lnTo>
                    <a:pt x="1150" y="500"/>
                  </a:lnTo>
                  <a:lnTo>
                    <a:pt x="1147" y="494"/>
                  </a:lnTo>
                  <a:lnTo>
                    <a:pt x="1171" y="450"/>
                  </a:lnTo>
                  <a:lnTo>
                    <a:pt x="1219" y="408"/>
                  </a:lnTo>
                  <a:lnTo>
                    <a:pt x="1219" y="374"/>
                  </a:lnTo>
                  <a:lnTo>
                    <a:pt x="1212" y="338"/>
                  </a:lnTo>
                  <a:lnTo>
                    <a:pt x="1215" y="324"/>
                  </a:lnTo>
                  <a:lnTo>
                    <a:pt x="1208" y="290"/>
                  </a:lnTo>
                  <a:lnTo>
                    <a:pt x="1215" y="254"/>
                  </a:lnTo>
                  <a:lnTo>
                    <a:pt x="1223" y="246"/>
                  </a:lnTo>
                  <a:lnTo>
                    <a:pt x="1221" y="228"/>
                  </a:lnTo>
                  <a:lnTo>
                    <a:pt x="1204" y="206"/>
                  </a:lnTo>
                  <a:lnTo>
                    <a:pt x="1204" y="196"/>
                  </a:lnTo>
                  <a:lnTo>
                    <a:pt x="1176" y="166"/>
                  </a:lnTo>
                  <a:lnTo>
                    <a:pt x="1167" y="136"/>
                  </a:lnTo>
                  <a:lnTo>
                    <a:pt x="1167" y="122"/>
                  </a:lnTo>
                  <a:lnTo>
                    <a:pt x="1182" y="92"/>
                  </a:lnTo>
                  <a:lnTo>
                    <a:pt x="1223" y="38"/>
                  </a:lnTo>
                  <a:lnTo>
                    <a:pt x="1245" y="24"/>
                  </a:lnTo>
                  <a:lnTo>
                    <a:pt x="1273" y="10"/>
                  </a:lnTo>
                  <a:lnTo>
                    <a:pt x="1249" y="0"/>
                  </a:lnTo>
                  <a:lnTo>
                    <a:pt x="1223" y="8"/>
                  </a:lnTo>
                  <a:lnTo>
                    <a:pt x="1115" y="88"/>
                  </a:lnTo>
                  <a:lnTo>
                    <a:pt x="1067" y="112"/>
                  </a:lnTo>
                  <a:lnTo>
                    <a:pt x="1011" y="122"/>
                  </a:lnTo>
                  <a:lnTo>
                    <a:pt x="950" y="116"/>
                  </a:lnTo>
                  <a:lnTo>
                    <a:pt x="920" y="164"/>
                  </a:lnTo>
                  <a:lnTo>
                    <a:pt x="872" y="212"/>
                  </a:lnTo>
                  <a:lnTo>
                    <a:pt x="862" y="226"/>
                  </a:lnTo>
                  <a:lnTo>
                    <a:pt x="853" y="256"/>
                  </a:lnTo>
                  <a:lnTo>
                    <a:pt x="777" y="370"/>
                  </a:lnTo>
                  <a:lnTo>
                    <a:pt x="738" y="410"/>
                  </a:lnTo>
                  <a:lnTo>
                    <a:pt x="677" y="448"/>
                  </a:lnTo>
                  <a:lnTo>
                    <a:pt x="602" y="462"/>
                  </a:lnTo>
                  <a:lnTo>
                    <a:pt x="537" y="452"/>
                  </a:lnTo>
                  <a:lnTo>
                    <a:pt x="513" y="440"/>
                  </a:lnTo>
                  <a:lnTo>
                    <a:pt x="491" y="440"/>
                  </a:lnTo>
                  <a:lnTo>
                    <a:pt x="437" y="470"/>
                  </a:lnTo>
                  <a:lnTo>
                    <a:pt x="394" y="480"/>
                  </a:lnTo>
                  <a:lnTo>
                    <a:pt x="370" y="476"/>
                  </a:lnTo>
                  <a:lnTo>
                    <a:pt x="329" y="458"/>
                  </a:lnTo>
                  <a:lnTo>
                    <a:pt x="316" y="462"/>
                  </a:lnTo>
                  <a:lnTo>
                    <a:pt x="303" y="472"/>
                  </a:lnTo>
                  <a:lnTo>
                    <a:pt x="298" y="486"/>
                  </a:lnTo>
                  <a:lnTo>
                    <a:pt x="270" y="516"/>
                  </a:lnTo>
                  <a:lnTo>
                    <a:pt x="255" y="518"/>
                  </a:lnTo>
                  <a:lnTo>
                    <a:pt x="233" y="554"/>
                  </a:lnTo>
                  <a:lnTo>
                    <a:pt x="188" y="602"/>
                  </a:lnTo>
                  <a:lnTo>
                    <a:pt x="134" y="694"/>
                  </a:lnTo>
                  <a:lnTo>
                    <a:pt x="125" y="730"/>
                  </a:lnTo>
                  <a:lnTo>
                    <a:pt x="127" y="772"/>
                  </a:lnTo>
                  <a:lnTo>
                    <a:pt x="132" y="776"/>
                  </a:lnTo>
                  <a:lnTo>
                    <a:pt x="132" y="768"/>
                  </a:lnTo>
                  <a:lnTo>
                    <a:pt x="138" y="766"/>
                  </a:lnTo>
                  <a:lnTo>
                    <a:pt x="138" y="756"/>
                  </a:lnTo>
                  <a:lnTo>
                    <a:pt x="132" y="750"/>
                  </a:lnTo>
                  <a:lnTo>
                    <a:pt x="138" y="734"/>
                  </a:lnTo>
                  <a:lnTo>
                    <a:pt x="136" y="728"/>
                  </a:lnTo>
                  <a:lnTo>
                    <a:pt x="145" y="726"/>
                  </a:lnTo>
                  <a:lnTo>
                    <a:pt x="158" y="736"/>
                  </a:lnTo>
                  <a:lnTo>
                    <a:pt x="166" y="746"/>
                  </a:lnTo>
                  <a:lnTo>
                    <a:pt x="171" y="774"/>
                  </a:lnTo>
                  <a:lnTo>
                    <a:pt x="177" y="784"/>
                  </a:lnTo>
                  <a:lnTo>
                    <a:pt x="179" y="792"/>
                  </a:lnTo>
                  <a:lnTo>
                    <a:pt x="184" y="794"/>
                  </a:lnTo>
                  <a:lnTo>
                    <a:pt x="188" y="804"/>
                  </a:lnTo>
                  <a:lnTo>
                    <a:pt x="197" y="810"/>
                  </a:lnTo>
                  <a:lnTo>
                    <a:pt x="216" y="818"/>
                  </a:lnTo>
                  <a:lnTo>
                    <a:pt x="238" y="838"/>
                  </a:lnTo>
                  <a:lnTo>
                    <a:pt x="244" y="836"/>
                  </a:lnTo>
                  <a:lnTo>
                    <a:pt x="253" y="870"/>
                  </a:lnTo>
                  <a:lnTo>
                    <a:pt x="272" y="898"/>
                  </a:lnTo>
                  <a:lnTo>
                    <a:pt x="257" y="910"/>
                  </a:lnTo>
                  <a:lnTo>
                    <a:pt x="231" y="896"/>
                  </a:lnTo>
                  <a:lnTo>
                    <a:pt x="186" y="882"/>
                  </a:lnTo>
                  <a:lnTo>
                    <a:pt x="162" y="884"/>
                  </a:lnTo>
                  <a:lnTo>
                    <a:pt x="155" y="900"/>
                  </a:lnTo>
                  <a:lnTo>
                    <a:pt x="151" y="900"/>
                  </a:lnTo>
                  <a:lnTo>
                    <a:pt x="149" y="878"/>
                  </a:lnTo>
                  <a:lnTo>
                    <a:pt x="158" y="872"/>
                  </a:lnTo>
                  <a:lnTo>
                    <a:pt x="162" y="866"/>
                  </a:lnTo>
                  <a:lnTo>
                    <a:pt x="127" y="856"/>
                  </a:lnTo>
                  <a:lnTo>
                    <a:pt x="129" y="846"/>
                  </a:lnTo>
                  <a:lnTo>
                    <a:pt x="97" y="832"/>
                  </a:lnTo>
                  <a:lnTo>
                    <a:pt x="97" y="828"/>
                  </a:lnTo>
                  <a:lnTo>
                    <a:pt x="121" y="820"/>
                  </a:lnTo>
                  <a:lnTo>
                    <a:pt x="121" y="814"/>
                  </a:lnTo>
                  <a:lnTo>
                    <a:pt x="110" y="814"/>
                  </a:lnTo>
                  <a:lnTo>
                    <a:pt x="106" y="810"/>
                  </a:lnTo>
                  <a:lnTo>
                    <a:pt x="119" y="790"/>
                  </a:lnTo>
                  <a:lnTo>
                    <a:pt x="129" y="790"/>
                  </a:lnTo>
                  <a:lnTo>
                    <a:pt x="129" y="784"/>
                  </a:lnTo>
                  <a:lnTo>
                    <a:pt x="123" y="780"/>
                  </a:lnTo>
                  <a:lnTo>
                    <a:pt x="112" y="784"/>
                  </a:lnTo>
                  <a:lnTo>
                    <a:pt x="93" y="818"/>
                  </a:lnTo>
                  <a:lnTo>
                    <a:pt x="69" y="900"/>
                  </a:lnTo>
                  <a:lnTo>
                    <a:pt x="62" y="944"/>
                  </a:lnTo>
                  <a:lnTo>
                    <a:pt x="58" y="1162"/>
                  </a:lnTo>
                  <a:lnTo>
                    <a:pt x="38" y="1252"/>
                  </a:lnTo>
                  <a:lnTo>
                    <a:pt x="36" y="1322"/>
                  </a:lnTo>
                  <a:lnTo>
                    <a:pt x="45" y="1322"/>
                  </a:lnTo>
                  <a:lnTo>
                    <a:pt x="58" y="1250"/>
                  </a:lnTo>
                  <a:lnTo>
                    <a:pt x="54" y="1232"/>
                  </a:lnTo>
                  <a:lnTo>
                    <a:pt x="67" y="1242"/>
                  </a:lnTo>
                  <a:lnTo>
                    <a:pt x="97" y="1250"/>
                  </a:lnTo>
                  <a:lnTo>
                    <a:pt x="116" y="1282"/>
                  </a:lnTo>
                  <a:lnTo>
                    <a:pt x="125" y="1290"/>
                  </a:lnTo>
                  <a:lnTo>
                    <a:pt x="125" y="1302"/>
                  </a:lnTo>
                  <a:lnTo>
                    <a:pt x="127" y="1322"/>
                  </a:lnTo>
                  <a:lnTo>
                    <a:pt x="134" y="1336"/>
                  </a:lnTo>
                  <a:lnTo>
                    <a:pt x="158" y="1364"/>
                  </a:lnTo>
                  <a:lnTo>
                    <a:pt x="162" y="1376"/>
                  </a:lnTo>
                  <a:lnTo>
                    <a:pt x="158" y="1392"/>
                  </a:lnTo>
                  <a:lnTo>
                    <a:pt x="168" y="1398"/>
                  </a:lnTo>
                  <a:lnTo>
                    <a:pt x="103" y="1446"/>
                  </a:lnTo>
                  <a:lnTo>
                    <a:pt x="93" y="1446"/>
                  </a:lnTo>
                  <a:lnTo>
                    <a:pt x="93" y="1454"/>
                  </a:lnTo>
                  <a:lnTo>
                    <a:pt x="77" y="1454"/>
                  </a:lnTo>
                  <a:lnTo>
                    <a:pt x="86" y="1438"/>
                  </a:lnTo>
                  <a:lnTo>
                    <a:pt x="64" y="1436"/>
                  </a:lnTo>
                  <a:lnTo>
                    <a:pt x="67" y="1428"/>
                  </a:lnTo>
                  <a:lnTo>
                    <a:pt x="60" y="1422"/>
                  </a:lnTo>
                  <a:lnTo>
                    <a:pt x="62" y="1412"/>
                  </a:lnTo>
                  <a:lnTo>
                    <a:pt x="56" y="1394"/>
                  </a:lnTo>
                  <a:lnTo>
                    <a:pt x="60" y="1392"/>
                  </a:lnTo>
                  <a:lnTo>
                    <a:pt x="58" y="1366"/>
                  </a:lnTo>
                  <a:lnTo>
                    <a:pt x="45" y="1326"/>
                  </a:lnTo>
                  <a:lnTo>
                    <a:pt x="38" y="1328"/>
                  </a:lnTo>
                  <a:lnTo>
                    <a:pt x="45" y="1370"/>
                  </a:lnTo>
                  <a:lnTo>
                    <a:pt x="56" y="150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0" name="Freeform 4"/>
            <p:cNvSpPr>
              <a:spLocks noChangeAspect="1"/>
            </p:cNvSpPr>
            <p:nvPr/>
          </p:nvSpPr>
          <p:spPr bwMode="auto">
            <a:xfrm>
              <a:off x="1883" y="2953"/>
              <a:ext cx="571" cy="471"/>
            </a:xfrm>
            <a:custGeom>
              <a:avLst/>
              <a:gdLst>
                <a:gd name="T0" fmla="*/ 32 w 571"/>
                <a:gd name="T1" fmla="*/ 84 h 471"/>
                <a:gd name="T2" fmla="*/ 56 w 571"/>
                <a:gd name="T3" fmla="*/ 54 h 471"/>
                <a:gd name="T4" fmla="*/ 88 w 571"/>
                <a:gd name="T5" fmla="*/ 70 h 471"/>
                <a:gd name="T6" fmla="*/ 130 w 571"/>
                <a:gd name="T7" fmla="*/ 82 h 471"/>
                <a:gd name="T8" fmla="*/ 205 w 571"/>
                <a:gd name="T9" fmla="*/ 38 h 471"/>
                <a:gd name="T10" fmla="*/ 260 w 571"/>
                <a:gd name="T11" fmla="*/ 22 h 471"/>
                <a:gd name="T12" fmla="*/ 299 w 571"/>
                <a:gd name="T13" fmla="*/ 32 h 471"/>
                <a:gd name="T14" fmla="*/ 309 w 571"/>
                <a:gd name="T15" fmla="*/ 8 h 471"/>
                <a:gd name="T16" fmla="*/ 364 w 571"/>
                <a:gd name="T17" fmla="*/ 28 h 471"/>
                <a:gd name="T18" fmla="*/ 398 w 571"/>
                <a:gd name="T19" fmla="*/ 70 h 471"/>
                <a:gd name="T20" fmla="*/ 392 w 571"/>
                <a:gd name="T21" fmla="*/ 76 h 471"/>
                <a:gd name="T22" fmla="*/ 394 w 571"/>
                <a:gd name="T23" fmla="*/ 110 h 471"/>
                <a:gd name="T24" fmla="*/ 377 w 571"/>
                <a:gd name="T25" fmla="*/ 114 h 471"/>
                <a:gd name="T26" fmla="*/ 405 w 571"/>
                <a:gd name="T27" fmla="*/ 138 h 471"/>
                <a:gd name="T28" fmla="*/ 439 w 571"/>
                <a:gd name="T29" fmla="*/ 116 h 471"/>
                <a:gd name="T30" fmla="*/ 457 w 571"/>
                <a:gd name="T31" fmla="*/ 102 h 471"/>
                <a:gd name="T32" fmla="*/ 446 w 571"/>
                <a:gd name="T33" fmla="*/ 76 h 471"/>
                <a:gd name="T34" fmla="*/ 446 w 571"/>
                <a:gd name="T35" fmla="*/ 42 h 471"/>
                <a:gd name="T36" fmla="*/ 452 w 571"/>
                <a:gd name="T37" fmla="*/ 18 h 471"/>
                <a:gd name="T38" fmla="*/ 491 w 571"/>
                <a:gd name="T39" fmla="*/ 70 h 471"/>
                <a:gd name="T40" fmla="*/ 515 w 571"/>
                <a:gd name="T41" fmla="*/ 124 h 471"/>
                <a:gd name="T42" fmla="*/ 478 w 571"/>
                <a:gd name="T43" fmla="*/ 148 h 471"/>
                <a:gd name="T44" fmla="*/ 556 w 571"/>
                <a:gd name="T45" fmla="*/ 250 h 471"/>
                <a:gd name="T46" fmla="*/ 556 w 571"/>
                <a:gd name="T47" fmla="*/ 268 h 471"/>
                <a:gd name="T48" fmla="*/ 530 w 571"/>
                <a:gd name="T49" fmla="*/ 264 h 471"/>
                <a:gd name="T50" fmla="*/ 535 w 571"/>
                <a:gd name="T51" fmla="*/ 286 h 471"/>
                <a:gd name="T52" fmla="*/ 522 w 571"/>
                <a:gd name="T53" fmla="*/ 384 h 471"/>
                <a:gd name="T54" fmla="*/ 500 w 571"/>
                <a:gd name="T55" fmla="*/ 446 h 471"/>
                <a:gd name="T56" fmla="*/ 470 w 571"/>
                <a:gd name="T57" fmla="*/ 452 h 471"/>
                <a:gd name="T58" fmla="*/ 392 w 571"/>
                <a:gd name="T59" fmla="*/ 470 h 471"/>
                <a:gd name="T60" fmla="*/ 331 w 571"/>
                <a:gd name="T61" fmla="*/ 452 h 471"/>
                <a:gd name="T62" fmla="*/ 301 w 571"/>
                <a:gd name="T63" fmla="*/ 448 h 471"/>
                <a:gd name="T64" fmla="*/ 281 w 571"/>
                <a:gd name="T65" fmla="*/ 428 h 471"/>
                <a:gd name="T66" fmla="*/ 240 w 571"/>
                <a:gd name="T67" fmla="*/ 442 h 471"/>
                <a:gd name="T68" fmla="*/ 179 w 571"/>
                <a:gd name="T69" fmla="*/ 434 h 471"/>
                <a:gd name="T70" fmla="*/ 208 w 571"/>
                <a:gd name="T71" fmla="*/ 400 h 471"/>
                <a:gd name="T72" fmla="*/ 203 w 571"/>
                <a:gd name="T73" fmla="*/ 342 h 471"/>
                <a:gd name="T74" fmla="*/ 158 w 571"/>
                <a:gd name="T75" fmla="*/ 338 h 471"/>
                <a:gd name="T76" fmla="*/ 164 w 571"/>
                <a:gd name="T77" fmla="*/ 382 h 471"/>
                <a:gd name="T78" fmla="*/ 136 w 571"/>
                <a:gd name="T79" fmla="*/ 392 h 471"/>
                <a:gd name="T80" fmla="*/ 114 w 571"/>
                <a:gd name="T81" fmla="*/ 320 h 471"/>
                <a:gd name="T82" fmla="*/ 106 w 571"/>
                <a:gd name="T83" fmla="*/ 238 h 471"/>
                <a:gd name="T84" fmla="*/ 104 w 571"/>
                <a:gd name="T85" fmla="*/ 222 h 471"/>
                <a:gd name="T86" fmla="*/ 80 w 571"/>
                <a:gd name="T87" fmla="*/ 210 h 471"/>
                <a:gd name="T88" fmla="*/ 69 w 571"/>
                <a:gd name="T89" fmla="*/ 190 h 471"/>
                <a:gd name="T90" fmla="*/ 49 w 571"/>
                <a:gd name="T91" fmla="*/ 160 h 471"/>
                <a:gd name="T92" fmla="*/ 52 w 571"/>
                <a:gd name="T93" fmla="*/ 144 h 471"/>
                <a:gd name="T94" fmla="*/ 19 w 571"/>
                <a:gd name="T95" fmla="*/ 112 h 471"/>
                <a:gd name="T96" fmla="*/ 62 w 571"/>
                <a:gd name="T97" fmla="*/ 132 h 471"/>
                <a:gd name="T98" fmla="*/ 41 w 571"/>
                <a:gd name="T99" fmla="*/ 116 h 471"/>
                <a:gd name="T100" fmla="*/ 10 w 571"/>
                <a:gd name="T101" fmla="*/ 92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1"/>
                <a:gd name="T154" fmla="*/ 0 h 471"/>
                <a:gd name="T155" fmla="*/ 571 w 571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1" h="471">
                  <a:moveTo>
                    <a:pt x="0" y="84"/>
                  </a:moveTo>
                  <a:lnTo>
                    <a:pt x="0" y="74"/>
                  </a:lnTo>
                  <a:lnTo>
                    <a:pt x="32" y="84"/>
                  </a:lnTo>
                  <a:lnTo>
                    <a:pt x="45" y="64"/>
                  </a:lnTo>
                  <a:lnTo>
                    <a:pt x="43" y="54"/>
                  </a:lnTo>
                  <a:lnTo>
                    <a:pt x="56" y="54"/>
                  </a:lnTo>
                  <a:lnTo>
                    <a:pt x="65" y="48"/>
                  </a:lnTo>
                  <a:lnTo>
                    <a:pt x="86" y="52"/>
                  </a:lnTo>
                  <a:lnTo>
                    <a:pt x="88" y="70"/>
                  </a:lnTo>
                  <a:lnTo>
                    <a:pt x="93" y="78"/>
                  </a:lnTo>
                  <a:lnTo>
                    <a:pt x="108" y="82"/>
                  </a:lnTo>
                  <a:lnTo>
                    <a:pt x="130" y="82"/>
                  </a:lnTo>
                  <a:lnTo>
                    <a:pt x="182" y="48"/>
                  </a:lnTo>
                  <a:lnTo>
                    <a:pt x="197" y="46"/>
                  </a:lnTo>
                  <a:lnTo>
                    <a:pt x="205" y="38"/>
                  </a:lnTo>
                  <a:lnTo>
                    <a:pt x="255" y="26"/>
                  </a:lnTo>
                  <a:lnTo>
                    <a:pt x="253" y="20"/>
                  </a:lnTo>
                  <a:lnTo>
                    <a:pt x="260" y="22"/>
                  </a:lnTo>
                  <a:lnTo>
                    <a:pt x="264" y="16"/>
                  </a:lnTo>
                  <a:lnTo>
                    <a:pt x="299" y="14"/>
                  </a:lnTo>
                  <a:lnTo>
                    <a:pt x="299" y="32"/>
                  </a:lnTo>
                  <a:lnTo>
                    <a:pt x="318" y="26"/>
                  </a:lnTo>
                  <a:lnTo>
                    <a:pt x="312" y="22"/>
                  </a:lnTo>
                  <a:lnTo>
                    <a:pt x="309" y="8"/>
                  </a:lnTo>
                  <a:lnTo>
                    <a:pt x="305" y="2"/>
                  </a:lnTo>
                  <a:lnTo>
                    <a:pt x="318" y="0"/>
                  </a:lnTo>
                  <a:lnTo>
                    <a:pt x="364" y="28"/>
                  </a:lnTo>
                  <a:lnTo>
                    <a:pt x="383" y="48"/>
                  </a:lnTo>
                  <a:lnTo>
                    <a:pt x="400" y="60"/>
                  </a:lnTo>
                  <a:lnTo>
                    <a:pt x="398" y="70"/>
                  </a:lnTo>
                  <a:lnTo>
                    <a:pt x="403" y="74"/>
                  </a:lnTo>
                  <a:lnTo>
                    <a:pt x="394" y="74"/>
                  </a:lnTo>
                  <a:lnTo>
                    <a:pt x="392" y="76"/>
                  </a:lnTo>
                  <a:lnTo>
                    <a:pt x="405" y="100"/>
                  </a:lnTo>
                  <a:lnTo>
                    <a:pt x="396" y="102"/>
                  </a:lnTo>
                  <a:lnTo>
                    <a:pt x="394" y="110"/>
                  </a:lnTo>
                  <a:lnTo>
                    <a:pt x="383" y="108"/>
                  </a:lnTo>
                  <a:lnTo>
                    <a:pt x="381" y="114"/>
                  </a:lnTo>
                  <a:lnTo>
                    <a:pt x="377" y="114"/>
                  </a:lnTo>
                  <a:lnTo>
                    <a:pt x="368" y="144"/>
                  </a:lnTo>
                  <a:lnTo>
                    <a:pt x="392" y="146"/>
                  </a:lnTo>
                  <a:lnTo>
                    <a:pt x="405" y="138"/>
                  </a:lnTo>
                  <a:lnTo>
                    <a:pt x="396" y="120"/>
                  </a:lnTo>
                  <a:lnTo>
                    <a:pt x="418" y="126"/>
                  </a:lnTo>
                  <a:lnTo>
                    <a:pt x="439" y="116"/>
                  </a:lnTo>
                  <a:lnTo>
                    <a:pt x="455" y="118"/>
                  </a:lnTo>
                  <a:lnTo>
                    <a:pt x="459" y="114"/>
                  </a:lnTo>
                  <a:lnTo>
                    <a:pt x="457" y="102"/>
                  </a:lnTo>
                  <a:lnTo>
                    <a:pt x="437" y="88"/>
                  </a:lnTo>
                  <a:lnTo>
                    <a:pt x="437" y="80"/>
                  </a:lnTo>
                  <a:lnTo>
                    <a:pt x="446" y="76"/>
                  </a:lnTo>
                  <a:lnTo>
                    <a:pt x="450" y="86"/>
                  </a:lnTo>
                  <a:lnTo>
                    <a:pt x="463" y="88"/>
                  </a:lnTo>
                  <a:lnTo>
                    <a:pt x="446" y="42"/>
                  </a:lnTo>
                  <a:lnTo>
                    <a:pt x="459" y="56"/>
                  </a:lnTo>
                  <a:lnTo>
                    <a:pt x="463" y="50"/>
                  </a:lnTo>
                  <a:lnTo>
                    <a:pt x="452" y="18"/>
                  </a:lnTo>
                  <a:lnTo>
                    <a:pt x="446" y="14"/>
                  </a:lnTo>
                  <a:lnTo>
                    <a:pt x="452" y="8"/>
                  </a:lnTo>
                  <a:lnTo>
                    <a:pt x="491" y="70"/>
                  </a:lnTo>
                  <a:lnTo>
                    <a:pt x="502" y="98"/>
                  </a:lnTo>
                  <a:lnTo>
                    <a:pt x="513" y="110"/>
                  </a:lnTo>
                  <a:lnTo>
                    <a:pt x="515" y="124"/>
                  </a:lnTo>
                  <a:lnTo>
                    <a:pt x="498" y="124"/>
                  </a:lnTo>
                  <a:lnTo>
                    <a:pt x="483" y="134"/>
                  </a:lnTo>
                  <a:lnTo>
                    <a:pt x="478" y="148"/>
                  </a:lnTo>
                  <a:lnTo>
                    <a:pt x="504" y="174"/>
                  </a:lnTo>
                  <a:lnTo>
                    <a:pt x="548" y="228"/>
                  </a:lnTo>
                  <a:lnTo>
                    <a:pt x="556" y="250"/>
                  </a:lnTo>
                  <a:lnTo>
                    <a:pt x="570" y="266"/>
                  </a:lnTo>
                  <a:lnTo>
                    <a:pt x="565" y="270"/>
                  </a:lnTo>
                  <a:lnTo>
                    <a:pt x="556" y="268"/>
                  </a:lnTo>
                  <a:lnTo>
                    <a:pt x="552" y="262"/>
                  </a:lnTo>
                  <a:lnTo>
                    <a:pt x="541" y="258"/>
                  </a:lnTo>
                  <a:lnTo>
                    <a:pt x="530" y="264"/>
                  </a:lnTo>
                  <a:lnTo>
                    <a:pt x="511" y="270"/>
                  </a:lnTo>
                  <a:lnTo>
                    <a:pt x="535" y="270"/>
                  </a:lnTo>
                  <a:lnTo>
                    <a:pt x="535" y="286"/>
                  </a:lnTo>
                  <a:lnTo>
                    <a:pt x="543" y="316"/>
                  </a:lnTo>
                  <a:lnTo>
                    <a:pt x="537" y="360"/>
                  </a:lnTo>
                  <a:lnTo>
                    <a:pt x="522" y="384"/>
                  </a:lnTo>
                  <a:lnTo>
                    <a:pt x="515" y="424"/>
                  </a:lnTo>
                  <a:lnTo>
                    <a:pt x="504" y="428"/>
                  </a:lnTo>
                  <a:lnTo>
                    <a:pt x="500" y="446"/>
                  </a:lnTo>
                  <a:lnTo>
                    <a:pt x="483" y="452"/>
                  </a:lnTo>
                  <a:lnTo>
                    <a:pt x="476" y="448"/>
                  </a:lnTo>
                  <a:lnTo>
                    <a:pt x="470" y="452"/>
                  </a:lnTo>
                  <a:lnTo>
                    <a:pt x="439" y="446"/>
                  </a:lnTo>
                  <a:lnTo>
                    <a:pt x="431" y="454"/>
                  </a:lnTo>
                  <a:lnTo>
                    <a:pt x="392" y="470"/>
                  </a:lnTo>
                  <a:lnTo>
                    <a:pt x="370" y="456"/>
                  </a:lnTo>
                  <a:lnTo>
                    <a:pt x="344" y="458"/>
                  </a:lnTo>
                  <a:lnTo>
                    <a:pt x="331" y="452"/>
                  </a:lnTo>
                  <a:lnTo>
                    <a:pt x="325" y="442"/>
                  </a:lnTo>
                  <a:lnTo>
                    <a:pt x="318" y="448"/>
                  </a:lnTo>
                  <a:lnTo>
                    <a:pt x="301" y="448"/>
                  </a:lnTo>
                  <a:lnTo>
                    <a:pt x="296" y="440"/>
                  </a:lnTo>
                  <a:lnTo>
                    <a:pt x="290" y="438"/>
                  </a:lnTo>
                  <a:lnTo>
                    <a:pt x="281" y="428"/>
                  </a:lnTo>
                  <a:lnTo>
                    <a:pt x="255" y="410"/>
                  </a:lnTo>
                  <a:lnTo>
                    <a:pt x="255" y="428"/>
                  </a:lnTo>
                  <a:lnTo>
                    <a:pt x="240" y="442"/>
                  </a:lnTo>
                  <a:lnTo>
                    <a:pt x="240" y="434"/>
                  </a:lnTo>
                  <a:lnTo>
                    <a:pt x="210" y="422"/>
                  </a:lnTo>
                  <a:lnTo>
                    <a:pt x="179" y="434"/>
                  </a:lnTo>
                  <a:lnTo>
                    <a:pt x="188" y="410"/>
                  </a:lnTo>
                  <a:lnTo>
                    <a:pt x="197" y="410"/>
                  </a:lnTo>
                  <a:lnTo>
                    <a:pt x="208" y="400"/>
                  </a:lnTo>
                  <a:lnTo>
                    <a:pt x="234" y="392"/>
                  </a:lnTo>
                  <a:lnTo>
                    <a:pt x="214" y="372"/>
                  </a:lnTo>
                  <a:lnTo>
                    <a:pt x="203" y="342"/>
                  </a:lnTo>
                  <a:lnTo>
                    <a:pt x="192" y="354"/>
                  </a:lnTo>
                  <a:lnTo>
                    <a:pt x="158" y="350"/>
                  </a:lnTo>
                  <a:lnTo>
                    <a:pt x="158" y="338"/>
                  </a:lnTo>
                  <a:lnTo>
                    <a:pt x="153" y="336"/>
                  </a:lnTo>
                  <a:lnTo>
                    <a:pt x="147" y="360"/>
                  </a:lnTo>
                  <a:lnTo>
                    <a:pt x="164" y="382"/>
                  </a:lnTo>
                  <a:lnTo>
                    <a:pt x="169" y="392"/>
                  </a:lnTo>
                  <a:lnTo>
                    <a:pt x="160" y="400"/>
                  </a:lnTo>
                  <a:lnTo>
                    <a:pt x="136" y="392"/>
                  </a:lnTo>
                  <a:lnTo>
                    <a:pt x="145" y="330"/>
                  </a:lnTo>
                  <a:lnTo>
                    <a:pt x="136" y="320"/>
                  </a:lnTo>
                  <a:lnTo>
                    <a:pt x="114" y="320"/>
                  </a:lnTo>
                  <a:lnTo>
                    <a:pt x="104" y="304"/>
                  </a:lnTo>
                  <a:lnTo>
                    <a:pt x="99" y="242"/>
                  </a:lnTo>
                  <a:lnTo>
                    <a:pt x="106" y="238"/>
                  </a:lnTo>
                  <a:lnTo>
                    <a:pt x="97" y="238"/>
                  </a:lnTo>
                  <a:lnTo>
                    <a:pt x="95" y="220"/>
                  </a:lnTo>
                  <a:lnTo>
                    <a:pt x="104" y="222"/>
                  </a:lnTo>
                  <a:lnTo>
                    <a:pt x="93" y="210"/>
                  </a:lnTo>
                  <a:lnTo>
                    <a:pt x="95" y="202"/>
                  </a:lnTo>
                  <a:lnTo>
                    <a:pt x="80" y="210"/>
                  </a:lnTo>
                  <a:lnTo>
                    <a:pt x="45" y="198"/>
                  </a:lnTo>
                  <a:lnTo>
                    <a:pt x="49" y="190"/>
                  </a:lnTo>
                  <a:lnTo>
                    <a:pt x="69" y="190"/>
                  </a:lnTo>
                  <a:lnTo>
                    <a:pt x="78" y="180"/>
                  </a:lnTo>
                  <a:lnTo>
                    <a:pt x="62" y="164"/>
                  </a:lnTo>
                  <a:lnTo>
                    <a:pt x="49" y="160"/>
                  </a:lnTo>
                  <a:lnTo>
                    <a:pt x="69" y="160"/>
                  </a:lnTo>
                  <a:lnTo>
                    <a:pt x="69" y="152"/>
                  </a:lnTo>
                  <a:lnTo>
                    <a:pt x="52" y="144"/>
                  </a:lnTo>
                  <a:lnTo>
                    <a:pt x="30" y="140"/>
                  </a:lnTo>
                  <a:lnTo>
                    <a:pt x="30" y="132"/>
                  </a:lnTo>
                  <a:lnTo>
                    <a:pt x="19" y="112"/>
                  </a:lnTo>
                  <a:lnTo>
                    <a:pt x="49" y="138"/>
                  </a:lnTo>
                  <a:lnTo>
                    <a:pt x="69" y="142"/>
                  </a:lnTo>
                  <a:lnTo>
                    <a:pt x="62" y="132"/>
                  </a:lnTo>
                  <a:lnTo>
                    <a:pt x="69" y="126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0" y="110"/>
                  </a:lnTo>
                  <a:lnTo>
                    <a:pt x="23" y="96"/>
                  </a:lnTo>
                  <a:lnTo>
                    <a:pt x="10" y="92"/>
                  </a:lnTo>
                  <a:lnTo>
                    <a:pt x="0" y="8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1" name="Freeform 5"/>
            <p:cNvSpPr>
              <a:spLocks noChangeAspect="1"/>
            </p:cNvSpPr>
            <p:nvPr/>
          </p:nvSpPr>
          <p:spPr bwMode="auto">
            <a:xfrm>
              <a:off x="1368" y="1898"/>
              <a:ext cx="196" cy="213"/>
            </a:xfrm>
            <a:custGeom>
              <a:avLst/>
              <a:gdLst>
                <a:gd name="T0" fmla="*/ 0 w 196"/>
                <a:gd name="T1" fmla="*/ 160 h 213"/>
                <a:gd name="T2" fmla="*/ 0 w 196"/>
                <a:gd name="T3" fmla="*/ 174 h 213"/>
                <a:gd name="T4" fmla="*/ 13 w 196"/>
                <a:gd name="T5" fmla="*/ 162 h 213"/>
                <a:gd name="T6" fmla="*/ 28 w 196"/>
                <a:gd name="T7" fmla="*/ 174 h 213"/>
                <a:gd name="T8" fmla="*/ 34 w 196"/>
                <a:gd name="T9" fmla="*/ 168 h 213"/>
                <a:gd name="T10" fmla="*/ 45 w 196"/>
                <a:gd name="T11" fmla="*/ 180 h 213"/>
                <a:gd name="T12" fmla="*/ 62 w 196"/>
                <a:gd name="T13" fmla="*/ 180 h 213"/>
                <a:gd name="T14" fmla="*/ 65 w 196"/>
                <a:gd name="T15" fmla="*/ 192 h 213"/>
                <a:gd name="T16" fmla="*/ 49 w 196"/>
                <a:gd name="T17" fmla="*/ 188 h 213"/>
                <a:gd name="T18" fmla="*/ 58 w 196"/>
                <a:gd name="T19" fmla="*/ 212 h 213"/>
                <a:gd name="T20" fmla="*/ 97 w 196"/>
                <a:gd name="T21" fmla="*/ 210 h 213"/>
                <a:gd name="T22" fmla="*/ 117 w 196"/>
                <a:gd name="T23" fmla="*/ 204 h 213"/>
                <a:gd name="T24" fmla="*/ 119 w 196"/>
                <a:gd name="T25" fmla="*/ 194 h 213"/>
                <a:gd name="T26" fmla="*/ 143 w 196"/>
                <a:gd name="T27" fmla="*/ 172 h 213"/>
                <a:gd name="T28" fmla="*/ 169 w 196"/>
                <a:gd name="T29" fmla="*/ 138 h 213"/>
                <a:gd name="T30" fmla="*/ 173 w 196"/>
                <a:gd name="T31" fmla="*/ 122 h 213"/>
                <a:gd name="T32" fmla="*/ 151 w 196"/>
                <a:gd name="T33" fmla="*/ 82 h 213"/>
                <a:gd name="T34" fmla="*/ 162 w 196"/>
                <a:gd name="T35" fmla="*/ 58 h 213"/>
                <a:gd name="T36" fmla="*/ 177 w 196"/>
                <a:gd name="T37" fmla="*/ 76 h 213"/>
                <a:gd name="T38" fmla="*/ 195 w 196"/>
                <a:gd name="T39" fmla="*/ 28 h 213"/>
                <a:gd name="T40" fmla="*/ 195 w 196"/>
                <a:gd name="T41" fmla="*/ 0 h 213"/>
                <a:gd name="T42" fmla="*/ 184 w 196"/>
                <a:gd name="T43" fmla="*/ 4 h 213"/>
                <a:gd name="T44" fmla="*/ 166 w 196"/>
                <a:gd name="T45" fmla="*/ 10 h 213"/>
                <a:gd name="T46" fmla="*/ 149 w 196"/>
                <a:gd name="T47" fmla="*/ 42 h 213"/>
                <a:gd name="T48" fmla="*/ 112 w 196"/>
                <a:gd name="T49" fmla="*/ 52 h 213"/>
                <a:gd name="T50" fmla="*/ 71 w 196"/>
                <a:gd name="T51" fmla="*/ 52 h 213"/>
                <a:gd name="T52" fmla="*/ 67 w 196"/>
                <a:gd name="T53" fmla="*/ 62 h 213"/>
                <a:gd name="T54" fmla="*/ 65 w 196"/>
                <a:gd name="T55" fmla="*/ 88 h 213"/>
                <a:gd name="T56" fmla="*/ 56 w 196"/>
                <a:gd name="T57" fmla="*/ 98 h 213"/>
                <a:gd name="T58" fmla="*/ 69 w 196"/>
                <a:gd name="T59" fmla="*/ 104 h 213"/>
                <a:gd name="T60" fmla="*/ 73 w 196"/>
                <a:gd name="T61" fmla="*/ 112 h 213"/>
                <a:gd name="T62" fmla="*/ 19 w 196"/>
                <a:gd name="T63" fmla="*/ 126 h 213"/>
                <a:gd name="T64" fmla="*/ 19 w 196"/>
                <a:gd name="T65" fmla="*/ 152 h 213"/>
                <a:gd name="T66" fmla="*/ 10 w 196"/>
                <a:gd name="T67" fmla="*/ 152 h 213"/>
                <a:gd name="T68" fmla="*/ 0 w 196"/>
                <a:gd name="T69" fmla="*/ 160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213"/>
                <a:gd name="T107" fmla="*/ 196 w 196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213">
                  <a:moveTo>
                    <a:pt x="0" y="160"/>
                  </a:moveTo>
                  <a:lnTo>
                    <a:pt x="0" y="174"/>
                  </a:lnTo>
                  <a:lnTo>
                    <a:pt x="13" y="162"/>
                  </a:lnTo>
                  <a:lnTo>
                    <a:pt x="28" y="174"/>
                  </a:lnTo>
                  <a:lnTo>
                    <a:pt x="34" y="168"/>
                  </a:lnTo>
                  <a:lnTo>
                    <a:pt x="45" y="180"/>
                  </a:lnTo>
                  <a:lnTo>
                    <a:pt x="62" y="180"/>
                  </a:lnTo>
                  <a:lnTo>
                    <a:pt x="65" y="192"/>
                  </a:lnTo>
                  <a:lnTo>
                    <a:pt x="49" y="188"/>
                  </a:lnTo>
                  <a:lnTo>
                    <a:pt x="58" y="212"/>
                  </a:lnTo>
                  <a:lnTo>
                    <a:pt x="97" y="210"/>
                  </a:lnTo>
                  <a:lnTo>
                    <a:pt x="117" y="204"/>
                  </a:lnTo>
                  <a:lnTo>
                    <a:pt x="119" y="194"/>
                  </a:lnTo>
                  <a:lnTo>
                    <a:pt x="143" y="172"/>
                  </a:lnTo>
                  <a:lnTo>
                    <a:pt x="169" y="138"/>
                  </a:lnTo>
                  <a:lnTo>
                    <a:pt x="173" y="122"/>
                  </a:lnTo>
                  <a:lnTo>
                    <a:pt x="151" y="82"/>
                  </a:lnTo>
                  <a:lnTo>
                    <a:pt x="162" y="58"/>
                  </a:lnTo>
                  <a:lnTo>
                    <a:pt x="177" y="76"/>
                  </a:lnTo>
                  <a:lnTo>
                    <a:pt x="195" y="28"/>
                  </a:lnTo>
                  <a:lnTo>
                    <a:pt x="195" y="0"/>
                  </a:lnTo>
                  <a:lnTo>
                    <a:pt x="184" y="4"/>
                  </a:lnTo>
                  <a:lnTo>
                    <a:pt x="166" y="10"/>
                  </a:lnTo>
                  <a:lnTo>
                    <a:pt x="149" y="42"/>
                  </a:lnTo>
                  <a:lnTo>
                    <a:pt x="112" y="52"/>
                  </a:lnTo>
                  <a:lnTo>
                    <a:pt x="71" y="52"/>
                  </a:lnTo>
                  <a:lnTo>
                    <a:pt x="67" y="62"/>
                  </a:lnTo>
                  <a:lnTo>
                    <a:pt x="65" y="88"/>
                  </a:lnTo>
                  <a:lnTo>
                    <a:pt x="56" y="98"/>
                  </a:lnTo>
                  <a:lnTo>
                    <a:pt x="69" y="104"/>
                  </a:lnTo>
                  <a:lnTo>
                    <a:pt x="73" y="112"/>
                  </a:lnTo>
                  <a:lnTo>
                    <a:pt x="19" y="126"/>
                  </a:lnTo>
                  <a:lnTo>
                    <a:pt x="19" y="152"/>
                  </a:lnTo>
                  <a:lnTo>
                    <a:pt x="10" y="152"/>
                  </a:lnTo>
                  <a:lnTo>
                    <a:pt x="0" y="16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2" name="Freeform 6"/>
            <p:cNvSpPr>
              <a:spLocks noChangeAspect="1"/>
            </p:cNvSpPr>
            <p:nvPr/>
          </p:nvSpPr>
          <p:spPr bwMode="auto">
            <a:xfrm>
              <a:off x="1850" y="3375"/>
              <a:ext cx="203" cy="183"/>
            </a:xfrm>
            <a:custGeom>
              <a:avLst/>
              <a:gdLst>
                <a:gd name="T0" fmla="*/ 0 w 203"/>
                <a:gd name="T1" fmla="*/ 20 h 183"/>
                <a:gd name="T2" fmla="*/ 30 w 203"/>
                <a:gd name="T3" fmla="*/ 2 h 183"/>
                <a:gd name="T4" fmla="*/ 60 w 203"/>
                <a:gd name="T5" fmla="*/ 0 h 183"/>
                <a:gd name="T6" fmla="*/ 86 w 203"/>
                <a:gd name="T7" fmla="*/ 14 h 183"/>
                <a:gd name="T8" fmla="*/ 125 w 203"/>
                <a:gd name="T9" fmla="*/ 48 h 183"/>
                <a:gd name="T10" fmla="*/ 149 w 203"/>
                <a:gd name="T11" fmla="*/ 56 h 183"/>
                <a:gd name="T12" fmla="*/ 160 w 203"/>
                <a:gd name="T13" fmla="*/ 64 h 183"/>
                <a:gd name="T14" fmla="*/ 188 w 203"/>
                <a:gd name="T15" fmla="*/ 110 h 183"/>
                <a:gd name="T16" fmla="*/ 202 w 203"/>
                <a:gd name="T17" fmla="*/ 166 h 183"/>
                <a:gd name="T18" fmla="*/ 175 w 203"/>
                <a:gd name="T19" fmla="*/ 166 h 183"/>
                <a:gd name="T20" fmla="*/ 147 w 203"/>
                <a:gd name="T21" fmla="*/ 182 h 183"/>
                <a:gd name="T22" fmla="*/ 123 w 203"/>
                <a:gd name="T23" fmla="*/ 182 h 183"/>
                <a:gd name="T24" fmla="*/ 104 w 203"/>
                <a:gd name="T25" fmla="*/ 170 h 183"/>
                <a:gd name="T26" fmla="*/ 102 w 203"/>
                <a:gd name="T27" fmla="*/ 158 h 183"/>
                <a:gd name="T28" fmla="*/ 112 w 203"/>
                <a:gd name="T29" fmla="*/ 146 h 183"/>
                <a:gd name="T30" fmla="*/ 147 w 203"/>
                <a:gd name="T31" fmla="*/ 178 h 183"/>
                <a:gd name="T32" fmla="*/ 149 w 203"/>
                <a:gd name="T33" fmla="*/ 164 h 183"/>
                <a:gd name="T34" fmla="*/ 112 w 203"/>
                <a:gd name="T35" fmla="*/ 138 h 183"/>
                <a:gd name="T36" fmla="*/ 108 w 203"/>
                <a:gd name="T37" fmla="*/ 142 h 183"/>
                <a:gd name="T38" fmla="*/ 95 w 203"/>
                <a:gd name="T39" fmla="*/ 146 h 183"/>
                <a:gd name="T40" fmla="*/ 76 w 203"/>
                <a:gd name="T41" fmla="*/ 138 h 183"/>
                <a:gd name="T42" fmla="*/ 58 w 203"/>
                <a:gd name="T43" fmla="*/ 76 h 183"/>
                <a:gd name="T44" fmla="*/ 73 w 203"/>
                <a:gd name="T45" fmla="*/ 86 h 183"/>
                <a:gd name="T46" fmla="*/ 97 w 203"/>
                <a:gd name="T47" fmla="*/ 114 h 183"/>
                <a:gd name="T48" fmla="*/ 97 w 203"/>
                <a:gd name="T49" fmla="*/ 98 h 183"/>
                <a:gd name="T50" fmla="*/ 104 w 203"/>
                <a:gd name="T51" fmla="*/ 96 h 183"/>
                <a:gd name="T52" fmla="*/ 95 w 203"/>
                <a:gd name="T53" fmla="*/ 96 h 183"/>
                <a:gd name="T54" fmla="*/ 95 w 203"/>
                <a:gd name="T55" fmla="*/ 80 h 183"/>
                <a:gd name="T56" fmla="*/ 71 w 203"/>
                <a:gd name="T57" fmla="*/ 74 h 183"/>
                <a:gd name="T58" fmla="*/ 76 w 203"/>
                <a:gd name="T59" fmla="*/ 54 h 183"/>
                <a:gd name="T60" fmla="*/ 17 w 203"/>
                <a:gd name="T61" fmla="*/ 54 h 183"/>
                <a:gd name="T62" fmla="*/ 0 w 203"/>
                <a:gd name="T63" fmla="*/ 2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183"/>
                <a:gd name="T98" fmla="*/ 203 w 20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183">
                  <a:moveTo>
                    <a:pt x="0" y="20"/>
                  </a:moveTo>
                  <a:lnTo>
                    <a:pt x="30" y="2"/>
                  </a:lnTo>
                  <a:lnTo>
                    <a:pt x="60" y="0"/>
                  </a:lnTo>
                  <a:lnTo>
                    <a:pt x="86" y="14"/>
                  </a:lnTo>
                  <a:lnTo>
                    <a:pt x="125" y="48"/>
                  </a:lnTo>
                  <a:lnTo>
                    <a:pt x="149" y="56"/>
                  </a:lnTo>
                  <a:lnTo>
                    <a:pt x="160" y="64"/>
                  </a:lnTo>
                  <a:lnTo>
                    <a:pt x="188" y="110"/>
                  </a:lnTo>
                  <a:lnTo>
                    <a:pt x="202" y="166"/>
                  </a:lnTo>
                  <a:lnTo>
                    <a:pt x="175" y="166"/>
                  </a:lnTo>
                  <a:lnTo>
                    <a:pt x="147" y="182"/>
                  </a:lnTo>
                  <a:lnTo>
                    <a:pt x="123" y="182"/>
                  </a:lnTo>
                  <a:lnTo>
                    <a:pt x="104" y="170"/>
                  </a:lnTo>
                  <a:lnTo>
                    <a:pt x="102" y="158"/>
                  </a:lnTo>
                  <a:lnTo>
                    <a:pt x="112" y="146"/>
                  </a:lnTo>
                  <a:lnTo>
                    <a:pt x="147" y="178"/>
                  </a:lnTo>
                  <a:lnTo>
                    <a:pt x="149" y="164"/>
                  </a:lnTo>
                  <a:lnTo>
                    <a:pt x="112" y="138"/>
                  </a:lnTo>
                  <a:lnTo>
                    <a:pt x="108" y="142"/>
                  </a:lnTo>
                  <a:lnTo>
                    <a:pt x="95" y="146"/>
                  </a:lnTo>
                  <a:lnTo>
                    <a:pt x="76" y="138"/>
                  </a:lnTo>
                  <a:lnTo>
                    <a:pt x="58" y="76"/>
                  </a:lnTo>
                  <a:lnTo>
                    <a:pt x="73" y="86"/>
                  </a:lnTo>
                  <a:lnTo>
                    <a:pt x="97" y="114"/>
                  </a:lnTo>
                  <a:lnTo>
                    <a:pt x="97" y="98"/>
                  </a:lnTo>
                  <a:lnTo>
                    <a:pt x="104" y="96"/>
                  </a:lnTo>
                  <a:lnTo>
                    <a:pt x="95" y="96"/>
                  </a:lnTo>
                  <a:lnTo>
                    <a:pt x="95" y="80"/>
                  </a:lnTo>
                  <a:lnTo>
                    <a:pt x="71" y="74"/>
                  </a:lnTo>
                  <a:lnTo>
                    <a:pt x="76" y="54"/>
                  </a:lnTo>
                  <a:lnTo>
                    <a:pt x="17" y="54"/>
                  </a:lnTo>
                  <a:lnTo>
                    <a:pt x="0" y="2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3" name="Freeform 7"/>
            <p:cNvSpPr>
              <a:spLocks noChangeAspect="1"/>
            </p:cNvSpPr>
            <p:nvPr/>
          </p:nvSpPr>
          <p:spPr bwMode="auto">
            <a:xfrm>
              <a:off x="2310" y="3323"/>
              <a:ext cx="176" cy="343"/>
            </a:xfrm>
            <a:custGeom>
              <a:avLst/>
              <a:gdLst>
                <a:gd name="T0" fmla="*/ 0 w 176"/>
                <a:gd name="T1" fmla="*/ 248 h 343"/>
                <a:gd name="T2" fmla="*/ 23 w 176"/>
                <a:gd name="T3" fmla="*/ 266 h 343"/>
                <a:gd name="T4" fmla="*/ 38 w 176"/>
                <a:gd name="T5" fmla="*/ 308 h 343"/>
                <a:gd name="T6" fmla="*/ 36 w 176"/>
                <a:gd name="T7" fmla="*/ 326 h 343"/>
                <a:gd name="T8" fmla="*/ 49 w 176"/>
                <a:gd name="T9" fmla="*/ 342 h 343"/>
                <a:gd name="T10" fmla="*/ 58 w 176"/>
                <a:gd name="T11" fmla="*/ 342 h 343"/>
                <a:gd name="T12" fmla="*/ 69 w 176"/>
                <a:gd name="T13" fmla="*/ 334 h 343"/>
                <a:gd name="T14" fmla="*/ 136 w 176"/>
                <a:gd name="T15" fmla="*/ 160 h 343"/>
                <a:gd name="T16" fmla="*/ 149 w 176"/>
                <a:gd name="T17" fmla="*/ 142 h 343"/>
                <a:gd name="T18" fmla="*/ 172 w 176"/>
                <a:gd name="T19" fmla="*/ 66 h 343"/>
                <a:gd name="T20" fmla="*/ 175 w 176"/>
                <a:gd name="T21" fmla="*/ 0 h 343"/>
                <a:gd name="T22" fmla="*/ 162 w 176"/>
                <a:gd name="T23" fmla="*/ 16 h 343"/>
                <a:gd name="T24" fmla="*/ 129 w 176"/>
                <a:gd name="T25" fmla="*/ 104 h 343"/>
                <a:gd name="T26" fmla="*/ 103 w 176"/>
                <a:gd name="T27" fmla="*/ 146 h 343"/>
                <a:gd name="T28" fmla="*/ 95 w 176"/>
                <a:gd name="T29" fmla="*/ 144 h 343"/>
                <a:gd name="T30" fmla="*/ 69 w 176"/>
                <a:gd name="T31" fmla="*/ 162 h 343"/>
                <a:gd name="T32" fmla="*/ 47 w 176"/>
                <a:gd name="T33" fmla="*/ 184 h 343"/>
                <a:gd name="T34" fmla="*/ 43 w 176"/>
                <a:gd name="T35" fmla="*/ 202 h 343"/>
                <a:gd name="T36" fmla="*/ 51 w 176"/>
                <a:gd name="T37" fmla="*/ 206 h 343"/>
                <a:gd name="T38" fmla="*/ 58 w 176"/>
                <a:gd name="T39" fmla="*/ 200 h 343"/>
                <a:gd name="T40" fmla="*/ 60 w 176"/>
                <a:gd name="T41" fmla="*/ 216 h 343"/>
                <a:gd name="T42" fmla="*/ 69 w 176"/>
                <a:gd name="T43" fmla="*/ 224 h 343"/>
                <a:gd name="T44" fmla="*/ 54 w 176"/>
                <a:gd name="T45" fmla="*/ 224 h 343"/>
                <a:gd name="T46" fmla="*/ 43 w 176"/>
                <a:gd name="T47" fmla="*/ 216 h 343"/>
                <a:gd name="T48" fmla="*/ 38 w 176"/>
                <a:gd name="T49" fmla="*/ 242 h 343"/>
                <a:gd name="T50" fmla="*/ 28 w 176"/>
                <a:gd name="T51" fmla="*/ 254 h 343"/>
                <a:gd name="T52" fmla="*/ 2 w 176"/>
                <a:gd name="T53" fmla="*/ 246 h 343"/>
                <a:gd name="T54" fmla="*/ 0 w 176"/>
                <a:gd name="T55" fmla="*/ 248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343"/>
                <a:gd name="T86" fmla="*/ 176 w 176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343">
                  <a:moveTo>
                    <a:pt x="0" y="248"/>
                  </a:moveTo>
                  <a:lnTo>
                    <a:pt x="23" y="266"/>
                  </a:lnTo>
                  <a:lnTo>
                    <a:pt x="38" y="308"/>
                  </a:lnTo>
                  <a:lnTo>
                    <a:pt x="36" y="326"/>
                  </a:lnTo>
                  <a:lnTo>
                    <a:pt x="49" y="342"/>
                  </a:lnTo>
                  <a:lnTo>
                    <a:pt x="58" y="342"/>
                  </a:lnTo>
                  <a:lnTo>
                    <a:pt x="69" y="334"/>
                  </a:lnTo>
                  <a:lnTo>
                    <a:pt x="136" y="160"/>
                  </a:lnTo>
                  <a:lnTo>
                    <a:pt x="149" y="142"/>
                  </a:lnTo>
                  <a:lnTo>
                    <a:pt x="172" y="66"/>
                  </a:lnTo>
                  <a:lnTo>
                    <a:pt x="175" y="0"/>
                  </a:lnTo>
                  <a:lnTo>
                    <a:pt x="162" y="16"/>
                  </a:lnTo>
                  <a:lnTo>
                    <a:pt x="129" y="104"/>
                  </a:lnTo>
                  <a:lnTo>
                    <a:pt x="103" y="146"/>
                  </a:lnTo>
                  <a:lnTo>
                    <a:pt x="95" y="144"/>
                  </a:lnTo>
                  <a:lnTo>
                    <a:pt x="69" y="162"/>
                  </a:lnTo>
                  <a:lnTo>
                    <a:pt x="47" y="184"/>
                  </a:lnTo>
                  <a:lnTo>
                    <a:pt x="43" y="202"/>
                  </a:lnTo>
                  <a:lnTo>
                    <a:pt x="51" y="206"/>
                  </a:lnTo>
                  <a:lnTo>
                    <a:pt x="58" y="200"/>
                  </a:lnTo>
                  <a:lnTo>
                    <a:pt x="60" y="216"/>
                  </a:lnTo>
                  <a:lnTo>
                    <a:pt x="69" y="224"/>
                  </a:lnTo>
                  <a:lnTo>
                    <a:pt x="54" y="224"/>
                  </a:lnTo>
                  <a:lnTo>
                    <a:pt x="43" y="216"/>
                  </a:lnTo>
                  <a:lnTo>
                    <a:pt x="38" y="242"/>
                  </a:lnTo>
                  <a:lnTo>
                    <a:pt x="28" y="254"/>
                  </a:lnTo>
                  <a:lnTo>
                    <a:pt x="2" y="246"/>
                  </a:lnTo>
                  <a:lnTo>
                    <a:pt x="0" y="24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4" name="Freeform 8"/>
            <p:cNvSpPr>
              <a:spLocks noChangeAspect="1"/>
            </p:cNvSpPr>
            <p:nvPr/>
          </p:nvSpPr>
          <p:spPr bwMode="auto">
            <a:xfrm>
              <a:off x="2296" y="2664"/>
              <a:ext cx="83" cy="181"/>
            </a:xfrm>
            <a:custGeom>
              <a:avLst/>
              <a:gdLst>
                <a:gd name="T0" fmla="*/ 0 w 83"/>
                <a:gd name="T1" fmla="*/ 16 h 181"/>
                <a:gd name="T2" fmla="*/ 12 w 83"/>
                <a:gd name="T3" fmla="*/ 0 h 181"/>
                <a:gd name="T4" fmla="*/ 19 w 83"/>
                <a:gd name="T5" fmla="*/ 0 h 181"/>
                <a:gd name="T6" fmla="*/ 32 w 83"/>
                <a:gd name="T7" fmla="*/ 42 h 181"/>
                <a:gd name="T8" fmla="*/ 62 w 83"/>
                <a:gd name="T9" fmla="*/ 62 h 181"/>
                <a:gd name="T10" fmla="*/ 45 w 83"/>
                <a:gd name="T11" fmla="*/ 68 h 181"/>
                <a:gd name="T12" fmla="*/ 51 w 83"/>
                <a:gd name="T13" fmla="*/ 88 h 181"/>
                <a:gd name="T14" fmla="*/ 60 w 83"/>
                <a:gd name="T15" fmla="*/ 96 h 181"/>
                <a:gd name="T16" fmla="*/ 75 w 83"/>
                <a:gd name="T17" fmla="*/ 90 h 181"/>
                <a:gd name="T18" fmla="*/ 82 w 83"/>
                <a:gd name="T19" fmla="*/ 82 h 181"/>
                <a:gd name="T20" fmla="*/ 71 w 83"/>
                <a:gd name="T21" fmla="*/ 104 h 181"/>
                <a:gd name="T22" fmla="*/ 62 w 83"/>
                <a:gd name="T23" fmla="*/ 108 h 181"/>
                <a:gd name="T24" fmla="*/ 51 w 83"/>
                <a:gd name="T25" fmla="*/ 132 h 181"/>
                <a:gd name="T26" fmla="*/ 56 w 83"/>
                <a:gd name="T27" fmla="*/ 156 h 181"/>
                <a:gd name="T28" fmla="*/ 45 w 83"/>
                <a:gd name="T29" fmla="*/ 180 h 181"/>
                <a:gd name="T30" fmla="*/ 10 w 83"/>
                <a:gd name="T31" fmla="*/ 178 h 181"/>
                <a:gd name="T32" fmla="*/ 2 w 83"/>
                <a:gd name="T33" fmla="*/ 158 h 181"/>
                <a:gd name="T34" fmla="*/ 4 w 83"/>
                <a:gd name="T35" fmla="*/ 114 h 181"/>
                <a:gd name="T36" fmla="*/ 12 w 83"/>
                <a:gd name="T37" fmla="*/ 104 h 181"/>
                <a:gd name="T38" fmla="*/ 30 w 83"/>
                <a:gd name="T39" fmla="*/ 100 h 181"/>
                <a:gd name="T40" fmla="*/ 36 w 83"/>
                <a:gd name="T41" fmla="*/ 72 h 181"/>
                <a:gd name="T42" fmla="*/ 32 w 83"/>
                <a:gd name="T43" fmla="*/ 54 h 181"/>
                <a:gd name="T44" fmla="*/ 19 w 83"/>
                <a:gd name="T45" fmla="*/ 46 h 181"/>
                <a:gd name="T46" fmla="*/ 6 w 83"/>
                <a:gd name="T47" fmla="*/ 46 h 181"/>
                <a:gd name="T48" fmla="*/ 0 w 83"/>
                <a:gd name="T49" fmla="*/ 16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1"/>
                <a:gd name="T77" fmla="*/ 83 w 83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1">
                  <a:moveTo>
                    <a:pt x="0" y="16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32" y="42"/>
                  </a:lnTo>
                  <a:lnTo>
                    <a:pt x="62" y="62"/>
                  </a:lnTo>
                  <a:lnTo>
                    <a:pt x="45" y="68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75" y="90"/>
                  </a:lnTo>
                  <a:lnTo>
                    <a:pt x="82" y="82"/>
                  </a:lnTo>
                  <a:lnTo>
                    <a:pt x="71" y="104"/>
                  </a:lnTo>
                  <a:lnTo>
                    <a:pt x="62" y="108"/>
                  </a:lnTo>
                  <a:lnTo>
                    <a:pt x="51" y="132"/>
                  </a:lnTo>
                  <a:lnTo>
                    <a:pt x="56" y="156"/>
                  </a:lnTo>
                  <a:lnTo>
                    <a:pt x="45" y="180"/>
                  </a:lnTo>
                  <a:lnTo>
                    <a:pt x="10" y="178"/>
                  </a:lnTo>
                  <a:lnTo>
                    <a:pt x="2" y="158"/>
                  </a:lnTo>
                  <a:lnTo>
                    <a:pt x="4" y="114"/>
                  </a:lnTo>
                  <a:lnTo>
                    <a:pt x="12" y="104"/>
                  </a:lnTo>
                  <a:lnTo>
                    <a:pt x="30" y="100"/>
                  </a:lnTo>
                  <a:lnTo>
                    <a:pt x="36" y="72"/>
                  </a:lnTo>
                  <a:lnTo>
                    <a:pt x="32" y="54"/>
                  </a:lnTo>
                  <a:lnTo>
                    <a:pt x="19" y="46"/>
                  </a:lnTo>
                  <a:lnTo>
                    <a:pt x="6" y="46"/>
                  </a:lnTo>
                  <a:lnTo>
                    <a:pt x="0" y="1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5" name="Freeform 9"/>
            <p:cNvSpPr>
              <a:spLocks noChangeAspect="1"/>
            </p:cNvSpPr>
            <p:nvPr/>
          </p:nvSpPr>
          <p:spPr bwMode="auto">
            <a:xfrm>
              <a:off x="2123" y="3467"/>
              <a:ext cx="159" cy="127"/>
            </a:xfrm>
            <a:custGeom>
              <a:avLst/>
              <a:gdLst>
                <a:gd name="T0" fmla="*/ 0 w 159"/>
                <a:gd name="T1" fmla="*/ 0 h 127"/>
                <a:gd name="T2" fmla="*/ 2 w 159"/>
                <a:gd name="T3" fmla="*/ 10 h 127"/>
                <a:gd name="T4" fmla="*/ 15 w 159"/>
                <a:gd name="T5" fmla="*/ 24 h 127"/>
                <a:gd name="T6" fmla="*/ 15 w 159"/>
                <a:gd name="T7" fmla="*/ 42 h 127"/>
                <a:gd name="T8" fmla="*/ 45 w 159"/>
                <a:gd name="T9" fmla="*/ 78 h 127"/>
                <a:gd name="T10" fmla="*/ 58 w 159"/>
                <a:gd name="T11" fmla="*/ 106 h 127"/>
                <a:gd name="T12" fmla="*/ 82 w 159"/>
                <a:gd name="T13" fmla="*/ 126 h 127"/>
                <a:gd name="T14" fmla="*/ 90 w 159"/>
                <a:gd name="T15" fmla="*/ 126 h 127"/>
                <a:gd name="T16" fmla="*/ 99 w 159"/>
                <a:gd name="T17" fmla="*/ 114 h 127"/>
                <a:gd name="T18" fmla="*/ 114 w 159"/>
                <a:gd name="T19" fmla="*/ 108 h 127"/>
                <a:gd name="T20" fmla="*/ 153 w 159"/>
                <a:gd name="T21" fmla="*/ 104 h 127"/>
                <a:gd name="T22" fmla="*/ 158 w 159"/>
                <a:gd name="T23" fmla="*/ 100 h 127"/>
                <a:gd name="T24" fmla="*/ 149 w 159"/>
                <a:gd name="T25" fmla="*/ 98 h 127"/>
                <a:gd name="T26" fmla="*/ 147 w 159"/>
                <a:gd name="T27" fmla="*/ 88 h 127"/>
                <a:gd name="T28" fmla="*/ 134 w 159"/>
                <a:gd name="T29" fmla="*/ 78 h 127"/>
                <a:gd name="T30" fmla="*/ 132 w 159"/>
                <a:gd name="T31" fmla="*/ 86 h 127"/>
                <a:gd name="T32" fmla="*/ 121 w 159"/>
                <a:gd name="T33" fmla="*/ 80 h 127"/>
                <a:gd name="T34" fmla="*/ 110 w 159"/>
                <a:gd name="T35" fmla="*/ 86 h 127"/>
                <a:gd name="T36" fmla="*/ 95 w 159"/>
                <a:gd name="T37" fmla="*/ 60 h 127"/>
                <a:gd name="T38" fmla="*/ 84 w 159"/>
                <a:gd name="T39" fmla="*/ 70 h 127"/>
                <a:gd name="T40" fmla="*/ 75 w 159"/>
                <a:gd name="T41" fmla="*/ 72 h 127"/>
                <a:gd name="T42" fmla="*/ 73 w 159"/>
                <a:gd name="T43" fmla="*/ 64 h 127"/>
                <a:gd name="T44" fmla="*/ 58 w 159"/>
                <a:gd name="T45" fmla="*/ 58 h 127"/>
                <a:gd name="T46" fmla="*/ 43 w 159"/>
                <a:gd name="T47" fmla="*/ 32 h 127"/>
                <a:gd name="T48" fmla="*/ 23 w 159"/>
                <a:gd name="T49" fmla="*/ 24 h 127"/>
                <a:gd name="T50" fmla="*/ 8 w 159"/>
                <a:gd name="T51" fmla="*/ 2 h 127"/>
                <a:gd name="T52" fmla="*/ 0 w 159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27"/>
                <a:gd name="T83" fmla="*/ 159 w 159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27">
                  <a:moveTo>
                    <a:pt x="0" y="0"/>
                  </a:moveTo>
                  <a:lnTo>
                    <a:pt x="2" y="10"/>
                  </a:lnTo>
                  <a:lnTo>
                    <a:pt x="15" y="24"/>
                  </a:lnTo>
                  <a:lnTo>
                    <a:pt x="15" y="42"/>
                  </a:lnTo>
                  <a:lnTo>
                    <a:pt x="45" y="78"/>
                  </a:lnTo>
                  <a:lnTo>
                    <a:pt x="58" y="10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9" y="114"/>
                  </a:lnTo>
                  <a:lnTo>
                    <a:pt x="114" y="108"/>
                  </a:lnTo>
                  <a:lnTo>
                    <a:pt x="153" y="104"/>
                  </a:lnTo>
                  <a:lnTo>
                    <a:pt x="158" y="100"/>
                  </a:lnTo>
                  <a:lnTo>
                    <a:pt x="149" y="98"/>
                  </a:lnTo>
                  <a:lnTo>
                    <a:pt x="147" y="88"/>
                  </a:lnTo>
                  <a:lnTo>
                    <a:pt x="134" y="78"/>
                  </a:lnTo>
                  <a:lnTo>
                    <a:pt x="132" y="86"/>
                  </a:lnTo>
                  <a:lnTo>
                    <a:pt x="121" y="80"/>
                  </a:lnTo>
                  <a:lnTo>
                    <a:pt x="110" y="86"/>
                  </a:lnTo>
                  <a:lnTo>
                    <a:pt x="95" y="60"/>
                  </a:lnTo>
                  <a:lnTo>
                    <a:pt x="84" y="70"/>
                  </a:lnTo>
                  <a:lnTo>
                    <a:pt x="75" y="72"/>
                  </a:lnTo>
                  <a:lnTo>
                    <a:pt x="73" y="64"/>
                  </a:lnTo>
                  <a:lnTo>
                    <a:pt x="58" y="58"/>
                  </a:lnTo>
                  <a:lnTo>
                    <a:pt x="43" y="32"/>
                  </a:lnTo>
                  <a:lnTo>
                    <a:pt x="23" y="2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6" name="Freeform 10"/>
            <p:cNvSpPr>
              <a:spLocks noChangeAspect="1"/>
            </p:cNvSpPr>
            <p:nvPr/>
          </p:nvSpPr>
          <p:spPr bwMode="auto">
            <a:xfrm>
              <a:off x="1296" y="3251"/>
              <a:ext cx="55" cy="123"/>
            </a:xfrm>
            <a:custGeom>
              <a:avLst/>
              <a:gdLst>
                <a:gd name="T0" fmla="*/ 6 w 55"/>
                <a:gd name="T1" fmla="*/ 4 h 123"/>
                <a:gd name="T2" fmla="*/ 10 w 55"/>
                <a:gd name="T3" fmla="*/ 4 h 123"/>
                <a:gd name="T4" fmla="*/ 8 w 55"/>
                <a:gd name="T5" fmla="*/ 0 h 123"/>
                <a:gd name="T6" fmla="*/ 15 w 55"/>
                <a:gd name="T7" fmla="*/ 0 h 123"/>
                <a:gd name="T8" fmla="*/ 54 w 55"/>
                <a:gd name="T9" fmla="*/ 30 h 123"/>
                <a:gd name="T10" fmla="*/ 34 w 55"/>
                <a:gd name="T11" fmla="*/ 56 h 123"/>
                <a:gd name="T12" fmla="*/ 28 w 55"/>
                <a:gd name="T13" fmla="*/ 116 h 123"/>
                <a:gd name="T14" fmla="*/ 12 w 55"/>
                <a:gd name="T15" fmla="*/ 112 h 123"/>
                <a:gd name="T16" fmla="*/ 12 w 55"/>
                <a:gd name="T17" fmla="*/ 122 h 123"/>
                <a:gd name="T18" fmla="*/ 0 w 55"/>
                <a:gd name="T19" fmla="*/ 118 h 123"/>
                <a:gd name="T20" fmla="*/ 6 w 55"/>
                <a:gd name="T21" fmla="*/ 4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3"/>
                <a:gd name="T35" fmla="*/ 55 w 55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3">
                  <a:moveTo>
                    <a:pt x="6" y="4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54" y="30"/>
                  </a:lnTo>
                  <a:lnTo>
                    <a:pt x="34" y="56"/>
                  </a:lnTo>
                  <a:lnTo>
                    <a:pt x="28" y="116"/>
                  </a:lnTo>
                  <a:lnTo>
                    <a:pt x="12" y="112"/>
                  </a:lnTo>
                  <a:lnTo>
                    <a:pt x="12" y="122"/>
                  </a:lnTo>
                  <a:lnTo>
                    <a:pt x="0" y="118"/>
                  </a:lnTo>
                  <a:lnTo>
                    <a:pt x="6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7" name="Freeform 11"/>
            <p:cNvSpPr>
              <a:spLocks noChangeAspect="1"/>
            </p:cNvSpPr>
            <p:nvPr/>
          </p:nvSpPr>
          <p:spPr bwMode="auto">
            <a:xfrm>
              <a:off x="2274" y="3407"/>
              <a:ext cx="88" cy="83"/>
            </a:xfrm>
            <a:custGeom>
              <a:avLst/>
              <a:gdLst>
                <a:gd name="T0" fmla="*/ 0 w 88"/>
                <a:gd name="T1" fmla="*/ 30 h 83"/>
                <a:gd name="T2" fmla="*/ 2 w 88"/>
                <a:gd name="T3" fmla="*/ 38 h 83"/>
                <a:gd name="T4" fmla="*/ 13 w 88"/>
                <a:gd name="T5" fmla="*/ 40 h 83"/>
                <a:gd name="T6" fmla="*/ 8 w 88"/>
                <a:gd name="T7" fmla="*/ 58 h 83"/>
                <a:gd name="T8" fmla="*/ 19 w 88"/>
                <a:gd name="T9" fmla="*/ 68 h 83"/>
                <a:gd name="T10" fmla="*/ 19 w 88"/>
                <a:gd name="T11" fmla="*/ 76 h 83"/>
                <a:gd name="T12" fmla="*/ 26 w 88"/>
                <a:gd name="T13" fmla="*/ 76 h 83"/>
                <a:gd name="T14" fmla="*/ 19 w 88"/>
                <a:gd name="T15" fmla="*/ 80 h 83"/>
                <a:gd name="T16" fmla="*/ 34 w 88"/>
                <a:gd name="T17" fmla="*/ 82 h 83"/>
                <a:gd name="T18" fmla="*/ 34 w 88"/>
                <a:gd name="T19" fmla="*/ 74 h 83"/>
                <a:gd name="T20" fmla="*/ 52 w 88"/>
                <a:gd name="T21" fmla="*/ 80 h 83"/>
                <a:gd name="T22" fmla="*/ 65 w 88"/>
                <a:gd name="T23" fmla="*/ 64 h 83"/>
                <a:gd name="T24" fmla="*/ 84 w 88"/>
                <a:gd name="T25" fmla="*/ 64 h 83"/>
                <a:gd name="T26" fmla="*/ 87 w 88"/>
                <a:gd name="T27" fmla="*/ 44 h 83"/>
                <a:gd name="T28" fmla="*/ 78 w 88"/>
                <a:gd name="T29" fmla="*/ 46 h 83"/>
                <a:gd name="T30" fmla="*/ 71 w 88"/>
                <a:gd name="T31" fmla="*/ 54 h 83"/>
                <a:gd name="T32" fmla="*/ 54 w 88"/>
                <a:gd name="T33" fmla="*/ 48 h 83"/>
                <a:gd name="T34" fmla="*/ 54 w 88"/>
                <a:gd name="T35" fmla="*/ 42 h 83"/>
                <a:gd name="T36" fmla="*/ 58 w 88"/>
                <a:gd name="T37" fmla="*/ 42 h 83"/>
                <a:gd name="T38" fmla="*/ 60 w 88"/>
                <a:gd name="T39" fmla="*/ 4 h 83"/>
                <a:gd name="T40" fmla="*/ 45 w 88"/>
                <a:gd name="T41" fmla="*/ 0 h 83"/>
                <a:gd name="T42" fmla="*/ 8 w 88"/>
                <a:gd name="T43" fmla="*/ 28 h 83"/>
                <a:gd name="T44" fmla="*/ 0 w 88"/>
                <a:gd name="T45" fmla="*/ 30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83"/>
                <a:gd name="T71" fmla="*/ 88 w 88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83">
                  <a:moveTo>
                    <a:pt x="0" y="30"/>
                  </a:moveTo>
                  <a:lnTo>
                    <a:pt x="2" y="38"/>
                  </a:lnTo>
                  <a:lnTo>
                    <a:pt x="13" y="40"/>
                  </a:lnTo>
                  <a:lnTo>
                    <a:pt x="8" y="58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19" y="80"/>
                  </a:lnTo>
                  <a:lnTo>
                    <a:pt x="34" y="82"/>
                  </a:lnTo>
                  <a:lnTo>
                    <a:pt x="34" y="74"/>
                  </a:lnTo>
                  <a:lnTo>
                    <a:pt x="52" y="80"/>
                  </a:lnTo>
                  <a:lnTo>
                    <a:pt x="65" y="64"/>
                  </a:lnTo>
                  <a:lnTo>
                    <a:pt x="84" y="64"/>
                  </a:lnTo>
                  <a:lnTo>
                    <a:pt x="87" y="44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8" y="28"/>
                  </a:lnTo>
                  <a:lnTo>
                    <a:pt x="0" y="3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8" name="Freeform 12"/>
            <p:cNvSpPr>
              <a:spLocks noChangeAspect="1"/>
            </p:cNvSpPr>
            <p:nvPr/>
          </p:nvSpPr>
          <p:spPr bwMode="auto">
            <a:xfrm>
              <a:off x="1240" y="3038"/>
              <a:ext cx="58" cy="109"/>
            </a:xfrm>
            <a:custGeom>
              <a:avLst/>
              <a:gdLst>
                <a:gd name="T0" fmla="*/ 2 w 58"/>
                <a:gd name="T1" fmla="*/ 2 h 109"/>
                <a:gd name="T2" fmla="*/ 0 w 58"/>
                <a:gd name="T3" fmla="*/ 20 h 109"/>
                <a:gd name="T4" fmla="*/ 15 w 58"/>
                <a:gd name="T5" fmla="*/ 50 h 109"/>
                <a:gd name="T6" fmla="*/ 30 w 58"/>
                <a:gd name="T7" fmla="*/ 92 h 109"/>
                <a:gd name="T8" fmla="*/ 41 w 58"/>
                <a:gd name="T9" fmla="*/ 104 h 109"/>
                <a:gd name="T10" fmla="*/ 57 w 58"/>
                <a:gd name="T11" fmla="*/ 108 h 109"/>
                <a:gd name="T12" fmla="*/ 54 w 58"/>
                <a:gd name="T13" fmla="*/ 80 h 109"/>
                <a:gd name="T14" fmla="*/ 46 w 58"/>
                <a:gd name="T15" fmla="*/ 66 h 109"/>
                <a:gd name="T16" fmla="*/ 54 w 58"/>
                <a:gd name="T17" fmla="*/ 54 h 109"/>
                <a:gd name="T18" fmla="*/ 46 w 58"/>
                <a:gd name="T19" fmla="*/ 30 h 109"/>
                <a:gd name="T20" fmla="*/ 39 w 58"/>
                <a:gd name="T21" fmla="*/ 30 h 109"/>
                <a:gd name="T22" fmla="*/ 35 w 58"/>
                <a:gd name="T23" fmla="*/ 38 h 109"/>
                <a:gd name="T24" fmla="*/ 30 w 58"/>
                <a:gd name="T25" fmla="*/ 34 h 109"/>
                <a:gd name="T26" fmla="*/ 30 w 58"/>
                <a:gd name="T27" fmla="*/ 6 h 109"/>
                <a:gd name="T28" fmla="*/ 21 w 58"/>
                <a:gd name="T29" fmla="*/ 0 h 109"/>
                <a:gd name="T30" fmla="*/ 2 w 58"/>
                <a:gd name="T31" fmla="*/ 2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109"/>
                <a:gd name="T50" fmla="*/ 58 w 5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109">
                  <a:moveTo>
                    <a:pt x="2" y="2"/>
                  </a:moveTo>
                  <a:lnTo>
                    <a:pt x="0" y="20"/>
                  </a:lnTo>
                  <a:lnTo>
                    <a:pt x="15" y="50"/>
                  </a:lnTo>
                  <a:lnTo>
                    <a:pt x="30" y="92"/>
                  </a:lnTo>
                  <a:lnTo>
                    <a:pt x="41" y="104"/>
                  </a:lnTo>
                  <a:lnTo>
                    <a:pt x="57" y="108"/>
                  </a:lnTo>
                  <a:lnTo>
                    <a:pt x="54" y="80"/>
                  </a:lnTo>
                  <a:lnTo>
                    <a:pt x="46" y="66"/>
                  </a:lnTo>
                  <a:lnTo>
                    <a:pt x="54" y="54"/>
                  </a:lnTo>
                  <a:lnTo>
                    <a:pt x="46" y="30"/>
                  </a:lnTo>
                  <a:lnTo>
                    <a:pt x="39" y="30"/>
                  </a:lnTo>
                  <a:lnTo>
                    <a:pt x="35" y="38"/>
                  </a:lnTo>
                  <a:lnTo>
                    <a:pt x="30" y="34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2" y="2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9" name="Freeform 13"/>
            <p:cNvSpPr>
              <a:spLocks noChangeAspect="1"/>
            </p:cNvSpPr>
            <p:nvPr/>
          </p:nvSpPr>
          <p:spPr bwMode="auto">
            <a:xfrm>
              <a:off x="1581" y="1990"/>
              <a:ext cx="53" cy="33"/>
            </a:xfrm>
            <a:custGeom>
              <a:avLst/>
              <a:gdLst>
                <a:gd name="T0" fmla="*/ 0 w 53"/>
                <a:gd name="T1" fmla="*/ 4 h 33"/>
                <a:gd name="T2" fmla="*/ 52 w 53"/>
                <a:gd name="T3" fmla="*/ 0 h 33"/>
                <a:gd name="T4" fmla="*/ 49 w 53"/>
                <a:gd name="T5" fmla="*/ 10 h 33"/>
                <a:gd name="T6" fmla="*/ 49 w 53"/>
                <a:gd name="T7" fmla="*/ 19 h 33"/>
                <a:gd name="T8" fmla="*/ 34 w 53"/>
                <a:gd name="T9" fmla="*/ 19 h 33"/>
                <a:gd name="T10" fmla="*/ 23 w 53"/>
                <a:gd name="T11" fmla="*/ 32 h 33"/>
                <a:gd name="T12" fmla="*/ 0 w 53"/>
                <a:gd name="T13" fmla="*/ 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0" y="4"/>
                  </a:moveTo>
                  <a:lnTo>
                    <a:pt x="52" y="0"/>
                  </a:lnTo>
                  <a:lnTo>
                    <a:pt x="49" y="10"/>
                  </a:lnTo>
                  <a:lnTo>
                    <a:pt x="49" y="19"/>
                  </a:lnTo>
                  <a:lnTo>
                    <a:pt x="34" y="19"/>
                  </a:lnTo>
                  <a:lnTo>
                    <a:pt x="23" y="32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0" name="Freeform 14"/>
            <p:cNvSpPr>
              <a:spLocks noChangeAspect="1"/>
            </p:cNvSpPr>
            <p:nvPr/>
          </p:nvSpPr>
          <p:spPr bwMode="auto">
            <a:xfrm>
              <a:off x="2151" y="2826"/>
              <a:ext cx="47" cy="37"/>
            </a:xfrm>
            <a:custGeom>
              <a:avLst/>
              <a:gdLst>
                <a:gd name="T0" fmla="*/ 0 w 47"/>
                <a:gd name="T1" fmla="*/ 26 h 37"/>
                <a:gd name="T2" fmla="*/ 8 w 47"/>
                <a:gd name="T3" fmla="*/ 20 h 37"/>
                <a:gd name="T4" fmla="*/ 19 w 47"/>
                <a:gd name="T5" fmla="*/ 22 h 37"/>
                <a:gd name="T6" fmla="*/ 35 w 47"/>
                <a:gd name="T7" fmla="*/ 18 h 37"/>
                <a:gd name="T8" fmla="*/ 32 w 47"/>
                <a:gd name="T9" fmla="*/ 12 h 37"/>
                <a:gd name="T10" fmla="*/ 37 w 47"/>
                <a:gd name="T11" fmla="*/ 0 h 37"/>
                <a:gd name="T12" fmla="*/ 46 w 47"/>
                <a:gd name="T13" fmla="*/ 12 h 37"/>
                <a:gd name="T14" fmla="*/ 43 w 47"/>
                <a:gd name="T15" fmla="*/ 32 h 37"/>
                <a:gd name="T16" fmla="*/ 39 w 47"/>
                <a:gd name="T17" fmla="*/ 36 h 37"/>
                <a:gd name="T18" fmla="*/ 24 w 47"/>
                <a:gd name="T19" fmla="*/ 30 h 37"/>
                <a:gd name="T20" fmla="*/ 4 w 47"/>
                <a:gd name="T21" fmla="*/ 30 h 37"/>
                <a:gd name="T22" fmla="*/ 0 w 47"/>
                <a:gd name="T23" fmla="*/ 26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37"/>
                <a:gd name="T38" fmla="*/ 47 w 47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37">
                  <a:moveTo>
                    <a:pt x="0" y="26"/>
                  </a:moveTo>
                  <a:lnTo>
                    <a:pt x="8" y="20"/>
                  </a:lnTo>
                  <a:lnTo>
                    <a:pt x="19" y="22"/>
                  </a:lnTo>
                  <a:lnTo>
                    <a:pt x="35" y="18"/>
                  </a:lnTo>
                  <a:lnTo>
                    <a:pt x="32" y="12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24" y="30"/>
                  </a:lnTo>
                  <a:lnTo>
                    <a:pt x="4" y="30"/>
                  </a:lnTo>
                  <a:lnTo>
                    <a:pt x="0" y="2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1" name="Freeform 15"/>
            <p:cNvSpPr>
              <a:spLocks noChangeAspect="1"/>
            </p:cNvSpPr>
            <p:nvPr/>
          </p:nvSpPr>
          <p:spPr bwMode="auto">
            <a:xfrm>
              <a:off x="1182" y="2704"/>
              <a:ext cx="36" cy="33"/>
            </a:xfrm>
            <a:custGeom>
              <a:avLst/>
              <a:gdLst>
                <a:gd name="T0" fmla="*/ 0 w 36"/>
                <a:gd name="T1" fmla="*/ 14 h 33"/>
                <a:gd name="T2" fmla="*/ 10 w 36"/>
                <a:gd name="T3" fmla="*/ 12 h 33"/>
                <a:gd name="T4" fmla="*/ 7 w 36"/>
                <a:gd name="T5" fmla="*/ 2 h 33"/>
                <a:gd name="T6" fmla="*/ 27 w 36"/>
                <a:gd name="T7" fmla="*/ 0 h 33"/>
                <a:gd name="T8" fmla="*/ 20 w 36"/>
                <a:gd name="T9" fmla="*/ 6 h 33"/>
                <a:gd name="T10" fmla="*/ 27 w 36"/>
                <a:gd name="T11" fmla="*/ 16 h 33"/>
                <a:gd name="T12" fmla="*/ 35 w 36"/>
                <a:gd name="T13" fmla="*/ 14 h 33"/>
                <a:gd name="T14" fmla="*/ 35 w 36"/>
                <a:gd name="T15" fmla="*/ 32 h 33"/>
                <a:gd name="T16" fmla="*/ 7 w 36"/>
                <a:gd name="T17" fmla="*/ 28 h 33"/>
                <a:gd name="T18" fmla="*/ 7 w 36"/>
                <a:gd name="T19" fmla="*/ 20 h 33"/>
                <a:gd name="T20" fmla="*/ 0 w 36"/>
                <a:gd name="T21" fmla="*/ 1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3"/>
                <a:gd name="T35" fmla="*/ 36 w 3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3">
                  <a:moveTo>
                    <a:pt x="0" y="14"/>
                  </a:moveTo>
                  <a:lnTo>
                    <a:pt x="10" y="12"/>
                  </a:lnTo>
                  <a:lnTo>
                    <a:pt x="7" y="2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7" y="16"/>
                  </a:lnTo>
                  <a:lnTo>
                    <a:pt x="35" y="14"/>
                  </a:lnTo>
                  <a:lnTo>
                    <a:pt x="35" y="32"/>
                  </a:lnTo>
                  <a:lnTo>
                    <a:pt x="7" y="28"/>
                  </a:lnTo>
                  <a:lnTo>
                    <a:pt x="7" y="20"/>
                  </a:lnTo>
                  <a:lnTo>
                    <a:pt x="0" y="1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2" name="Freeform 16"/>
            <p:cNvSpPr>
              <a:spLocks noChangeAspect="1"/>
            </p:cNvSpPr>
            <p:nvPr/>
          </p:nvSpPr>
          <p:spPr bwMode="auto">
            <a:xfrm>
              <a:off x="2088" y="3394"/>
              <a:ext cx="35" cy="33"/>
            </a:xfrm>
            <a:custGeom>
              <a:avLst/>
              <a:gdLst>
                <a:gd name="T0" fmla="*/ 0 w 35"/>
                <a:gd name="T1" fmla="*/ 9 h 33"/>
                <a:gd name="T2" fmla="*/ 12 w 35"/>
                <a:gd name="T3" fmla="*/ 0 h 33"/>
                <a:gd name="T4" fmla="*/ 9 w 35"/>
                <a:gd name="T5" fmla="*/ 11 h 33"/>
                <a:gd name="T6" fmla="*/ 34 w 35"/>
                <a:gd name="T7" fmla="*/ 18 h 33"/>
                <a:gd name="T8" fmla="*/ 34 w 35"/>
                <a:gd name="T9" fmla="*/ 25 h 33"/>
                <a:gd name="T10" fmla="*/ 12 w 35"/>
                <a:gd name="T11" fmla="*/ 32 h 33"/>
                <a:gd name="T12" fmla="*/ 0 w 35"/>
                <a:gd name="T13" fmla="*/ 20 h 33"/>
                <a:gd name="T14" fmla="*/ 0 w 35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3"/>
                <a:gd name="T26" fmla="*/ 35 w 3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3">
                  <a:moveTo>
                    <a:pt x="0" y="9"/>
                  </a:moveTo>
                  <a:lnTo>
                    <a:pt x="12" y="0"/>
                  </a:lnTo>
                  <a:lnTo>
                    <a:pt x="9" y="11"/>
                  </a:lnTo>
                  <a:lnTo>
                    <a:pt x="34" y="18"/>
                  </a:lnTo>
                  <a:lnTo>
                    <a:pt x="34" y="25"/>
                  </a:lnTo>
                  <a:lnTo>
                    <a:pt x="12" y="32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3" name="Freeform 17"/>
            <p:cNvSpPr>
              <a:spLocks noChangeAspect="1"/>
            </p:cNvSpPr>
            <p:nvPr/>
          </p:nvSpPr>
          <p:spPr bwMode="auto">
            <a:xfrm>
              <a:off x="2142" y="3412"/>
              <a:ext cx="35" cy="33"/>
            </a:xfrm>
            <a:custGeom>
              <a:avLst/>
              <a:gdLst>
                <a:gd name="T0" fmla="*/ 0 w 35"/>
                <a:gd name="T1" fmla="*/ 10 h 33"/>
                <a:gd name="T2" fmla="*/ 20 w 35"/>
                <a:gd name="T3" fmla="*/ 0 h 33"/>
                <a:gd name="T4" fmla="*/ 34 w 35"/>
                <a:gd name="T5" fmla="*/ 32 h 33"/>
                <a:gd name="T6" fmla="*/ 0 w 35"/>
                <a:gd name="T7" fmla="*/ 1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3"/>
                <a:gd name="T14" fmla="*/ 35 w 3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3">
                  <a:moveTo>
                    <a:pt x="0" y="10"/>
                  </a:moveTo>
                  <a:lnTo>
                    <a:pt x="20" y="0"/>
                  </a:lnTo>
                  <a:lnTo>
                    <a:pt x="34" y="32"/>
                  </a:lnTo>
                  <a:lnTo>
                    <a:pt x="0" y="1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253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16112" y="667657"/>
            <a:ext cx="9681029" cy="6103259"/>
          </a:xfrm>
        </p:spPr>
        <p:txBody>
          <a:bodyPr/>
          <a:lstStyle/>
          <a:p>
            <a:r>
              <a:rPr lang="en-GB" dirty="0"/>
              <a:t>Consumption about 20 TWh/year.</a:t>
            </a:r>
          </a:p>
          <a:p>
            <a:r>
              <a:rPr lang="en-GB" dirty="0"/>
              <a:t>Min. load about </a:t>
            </a:r>
            <a:r>
              <a:rPr lang="en-GB" u="sng" dirty="0"/>
              <a:t>1,200 MW</a:t>
            </a:r>
            <a:r>
              <a:rPr lang="en-GB" dirty="0"/>
              <a:t>.   Max. load about </a:t>
            </a:r>
            <a:r>
              <a:rPr lang="en-GB" u="sng" dirty="0"/>
              <a:t>3,700 MW</a:t>
            </a:r>
            <a:r>
              <a:rPr lang="en-GB" dirty="0"/>
              <a:t>.</a:t>
            </a:r>
          </a:p>
          <a:p>
            <a:r>
              <a:rPr lang="en-GB" i="1" dirty="0"/>
              <a:t>Wind turbines more than </a:t>
            </a:r>
            <a:r>
              <a:rPr lang="en-GB" i="1" u="sng" dirty="0"/>
              <a:t>4,200 MW</a:t>
            </a:r>
            <a:r>
              <a:rPr lang="en-GB" i="1" dirty="0"/>
              <a:t> (!)</a:t>
            </a:r>
            <a:r>
              <a:rPr lang="en-GB" dirty="0"/>
              <a:t>.</a:t>
            </a:r>
          </a:p>
          <a:p>
            <a:r>
              <a:rPr lang="en-GB" dirty="0"/>
              <a:t>In 2017, energy produced by wind turbines constituted more than 50% of the total Danish electricity production</a:t>
            </a:r>
          </a:p>
          <a:p>
            <a:pPr lvl="1"/>
            <a:r>
              <a:rPr lang="en-GB" sz="2400" dirty="0"/>
              <a:t>This is the world’s highest wind penetration.</a:t>
            </a:r>
          </a:p>
          <a:p>
            <a:pPr lvl="1"/>
            <a:r>
              <a:rPr lang="en-GB" sz="2400" dirty="0"/>
              <a:t>In Western Denmark it was 57%.</a:t>
            </a:r>
          </a:p>
          <a:p>
            <a:r>
              <a:rPr lang="en-GB" dirty="0"/>
              <a:t>Still, with the world’s highest wind penetration, the DK1 security of supply was maintained solely by means of short-term capacity markets before the establishment of an electrical connection between Western and Eastern Denmark.</a:t>
            </a:r>
          </a:p>
        </p:txBody>
      </p:sp>
      <p:sp>
        <p:nvSpPr>
          <p:cNvPr id="22535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4514"/>
            <a:ext cx="9906000" cy="653143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Western Denmark (DK1) – 1</a:t>
            </a:r>
            <a:endParaRPr lang="en-GB" sz="2400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22</a:t>
            </a:fld>
            <a:endParaRPr lang="en-GB" noProof="0" dirty="0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089150" y="747713"/>
            <a:ext cx="3606800" cy="5635625"/>
            <a:chOff x="1114" y="1301"/>
            <a:chExt cx="1398" cy="2365"/>
          </a:xfrm>
        </p:grpSpPr>
        <p:sp>
          <p:nvSpPr>
            <p:cNvPr id="22559" name="Freeform 3"/>
            <p:cNvSpPr>
              <a:spLocks noChangeAspect="1"/>
            </p:cNvSpPr>
            <p:nvPr/>
          </p:nvSpPr>
          <p:spPr bwMode="auto">
            <a:xfrm>
              <a:off x="1114" y="1301"/>
              <a:ext cx="1398" cy="2279"/>
            </a:xfrm>
            <a:custGeom>
              <a:avLst/>
              <a:gdLst>
                <a:gd name="T0" fmla="*/ 110 w 1398"/>
                <a:gd name="T1" fmla="*/ 1716 h 2279"/>
                <a:gd name="T2" fmla="*/ 116 w 1398"/>
                <a:gd name="T3" fmla="*/ 1648 h 2279"/>
                <a:gd name="T4" fmla="*/ 283 w 1398"/>
                <a:gd name="T5" fmla="*/ 1868 h 2279"/>
                <a:gd name="T6" fmla="*/ 348 w 1398"/>
                <a:gd name="T7" fmla="*/ 2206 h 2279"/>
                <a:gd name="T8" fmla="*/ 597 w 1398"/>
                <a:gd name="T9" fmla="*/ 2254 h 2279"/>
                <a:gd name="T10" fmla="*/ 790 w 1398"/>
                <a:gd name="T11" fmla="*/ 2248 h 2279"/>
                <a:gd name="T12" fmla="*/ 781 w 1398"/>
                <a:gd name="T13" fmla="*/ 2146 h 2279"/>
                <a:gd name="T14" fmla="*/ 625 w 1398"/>
                <a:gd name="T15" fmla="*/ 2114 h 2279"/>
                <a:gd name="T16" fmla="*/ 680 w 1398"/>
                <a:gd name="T17" fmla="*/ 2030 h 2279"/>
                <a:gd name="T18" fmla="*/ 777 w 1398"/>
                <a:gd name="T19" fmla="*/ 1934 h 2279"/>
                <a:gd name="T20" fmla="*/ 725 w 1398"/>
                <a:gd name="T21" fmla="*/ 1808 h 2279"/>
                <a:gd name="T22" fmla="*/ 669 w 1398"/>
                <a:gd name="T23" fmla="*/ 1750 h 2279"/>
                <a:gd name="T24" fmla="*/ 797 w 1398"/>
                <a:gd name="T25" fmla="*/ 1698 h 2279"/>
                <a:gd name="T26" fmla="*/ 701 w 1398"/>
                <a:gd name="T27" fmla="*/ 1582 h 2279"/>
                <a:gd name="T28" fmla="*/ 911 w 1398"/>
                <a:gd name="T29" fmla="*/ 1596 h 2279"/>
                <a:gd name="T30" fmla="*/ 957 w 1398"/>
                <a:gd name="T31" fmla="*/ 1552 h 2279"/>
                <a:gd name="T32" fmla="*/ 859 w 1398"/>
                <a:gd name="T33" fmla="*/ 1470 h 2279"/>
                <a:gd name="T34" fmla="*/ 996 w 1398"/>
                <a:gd name="T35" fmla="*/ 1452 h 2279"/>
                <a:gd name="T36" fmla="*/ 1054 w 1398"/>
                <a:gd name="T37" fmla="*/ 1426 h 2279"/>
                <a:gd name="T38" fmla="*/ 1041 w 1398"/>
                <a:gd name="T39" fmla="*/ 1260 h 2279"/>
                <a:gd name="T40" fmla="*/ 1121 w 1398"/>
                <a:gd name="T41" fmla="*/ 1156 h 2279"/>
                <a:gd name="T42" fmla="*/ 1180 w 1398"/>
                <a:gd name="T43" fmla="*/ 1164 h 2279"/>
                <a:gd name="T44" fmla="*/ 1150 w 1398"/>
                <a:gd name="T45" fmla="*/ 1196 h 2279"/>
                <a:gd name="T46" fmla="*/ 1154 w 1398"/>
                <a:gd name="T47" fmla="*/ 1228 h 2279"/>
                <a:gd name="T48" fmla="*/ 1199 w 1398"/>
                <a:gd name="T49" fmla="*/ 1258 h 2279"/>
                <a:gd name="T50" fmla="*/ 1243 w 1398"/>
                <a:gd name="T51" fmla="*/ 1224 h 2279"/>
                <a:gd name="T52" fmla="*/ 1349 w 1398"/>
                <a:gd name="T53" fmla="*/ 1138 h 2279"/>
                <a:gd name="T54" fmla="*/ 1345 w 1398"/>
                <a:gd name="T55" fmla="*/ 960 h 2279"/>
                <a:gd name="T56" fmla="*/ 1108 w 1398"/>
                <a:gd name="T57" fmla="*/ 902 h 2279"/>
                <a:gd name="T58" fmla="*/ 1095 w 1398"/>
                <a:gd name="T59" fmla="*/ 816 h 2279"/>
                <a:gd name="T60" fmla="*/ 1104 w 1398"/>
                <a:gd name="T61" fmla="*/ 802 h 2279"/>
                <a:gd name="T62" fmla="*/ 1017 w 1398"/>
                <a:gd name="T63" fmla="*/ 574 h 2279"/>
                <a:gd name="T64" fmla="*/ 753 w 1398"/>
                <a:gd name="T65" fmla="*/ 604 h 2279"/>
                <a:gd name="T66" fmla="*/ 584 w 1398"/>
                <a:gd name="T67" fmla="*/ 680 h 2279"/>
                <a:gd name="T68" fmla="*/ 617 w 1398"/>
                <a:gd name="T69" fmla="*/ 808 h 2279"/>
                <a:gd name="T70" fmla="*/ 595 w 1398"/>
                <a:gd name="T71" fmla="*/ 908 h 2279"/>
                <a:gd name="T72" fmla="*/ 508 w 1398"/>
                <a:gd name="T73" fmla="*/ 914 h 2279"/>
                <a:gd name="T74" fmla="*/ 424 w 1398"/>
                <a:gd name="T75" fmla="*/ 750 h 2279"/>
                <a:gd name="T76" fmla="*/ 348 w 1398"/>
                <a:gd name="T77" fmla="*/ 928 h 2279"/>
                <a:gd name="T78" fmla="*/ 294 w 1398"/>
                <a:gd name="T79" fmla="*/ 842 h 2279"/>
                <a:gd name="T80" fmla="*/ 214 w 1398"/>
                <a:gd name="T81" fmla="*/ 810 h 2279"/>
                <a:gd name="T82" fmla="*/ 272 w 1398"/>
                <a:gd name="T83" fmla="*/ 700 h 2279"/>
                <a:gd name="T84" fmla="*/ 407 w 1398"/>
                <a:gd name="T85" fmla="*/ 562 h 2279"/>
                <a:gd name="T86" fmla="*/ 519 w 1398"/>
                <a:gd name="T87" fmla="*/ 558 h 2279"/>
                <a:gd name="T88" fmla="*/ 781 w 1398"/>
                <a:gd name="T89" fmla="*/ 512 h 2279"/>
                <a:gd name="T90" fmla="*/ 1065 w 1398"/>
                <a:gd name="T91" fmla="*/ 592 h 2279"/>
                <a:gd name="T92" fmla="*/ 1219 w 1398"/>
                <a:gd name="T93" fmla="*/ 408 h 2279"/>
                <a:gd name="T94" fmla="*/ 1204 w 1398"/>
                <a:gd name="T95" fmla="*/ 196 h 2279"/>
                <a:gd name="T96" fmla="*/ 1223 w 1398"/>
                <a:gd name="T97" fmla="*/ 8 h 2279"/>
                <a:gd name="T98" fmla="*/ 777 w 1398"/>
                <a:gd name="T99" fmla="*/ 370 h 2279"/>
                <a:gd name="T100" fmla="*/ 370 w 1398"/>
                <a:gd name="T101" fmla="*/ 476 h 2279"/>
                <a:gd name="T102" fmla="*/ 134 w 1398"/>
                <a:gd name="T103" fmla="*/ 694 h 2279"/>
                <a:gd name="T104" fmla="*/ 136 w 1398"/>
                <a:gd name="T105" fmla="*/ 728 h 2279"/>
                <a:gd name="T106" fmla="*/ 197 w 1398"/>
                <a:gd name="T107" fmla="*/ 810 h 2279"/>
                <a:gd name="T108" fmla="*/ 162 w 1398"/>
                <a:gd name="T109" fmla="*/ 884 h 2279"/>
                <a:gd name="T110" fmla="*/ 97 w 1398"/>
                <a:gd name="T111" fmla="*/ 828 h 2279"/>
                <a:gd name="T112" fmla="*/ 112 w 1398"/>
                <a:gd name="T113" fmla="*/ 784 h 2279"/>
                <a:gd name="T114" fmla="*/ 54 w 1398"/>
                <a:gd name="T115" fmla="*/ 1232 h 2279"/>
                <a:gd name="T116" fmla="*/ 162 w 1398"/>
                <a:gd name="T117" fmla="*/ 1376 h 2279"/>
                <a:gd name="T118" fmla="*/ 67 w 1398"/>
                <a:gd name="T119" fmla="*/ 1428 h 2279"/>
                <a:gd name="T120" fmla="*/ 56 w 1398"/>
                <a:gd name="T121" fmla="*/ 1508 h 2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8"/>
                <a:gd name="T184" fmla="*/ 0 h 2279"/>
                <a:gd name="T185" fmla="*/ 1398 w 1398"/>
                <a:gd name="T186" fmla="*/ 2279 h 22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8" h="2279">
                  <a:moveTo>
                    <a:pt x="56" y="1508"/>
                  </a:moveTo>
                  <a:lnTo>
                    <a:pt x="36" y="1574"/>
                  </a:lnTo>
                  <a:lnTo>
                    <a:pt x="0" y="1662"/>
                  </a:lnTo>
                  <a:lnTo>
                    <a:pt x="4" y="1668"/>
                  </a:lnTo>
                  <a:lnTo>
                    <a:pt x="41" y="1686"/>
                  </a:lnTo>
                  <a:lnTo>
                    <a:pt x="112" y="1744"/>
                  </a:lnTo>
                  <a:lnTo>
                    <a:pt x="116" y="1738"/>
                  </a:lnTo>
                  <a:lnTo>
                    <a:pt x="110" y="1726"/>
                  </a:lnTo>
                  <a:lnTo>
                    <a:pt x="110" y="1716"/>
                  </a:lnTo>
                  <a:lnTo>
                    <a:pt x="99" y="1706"/>
                  </a:lnTo>
                  <a:lnTo>
                    <a:pt x="80" y="1694"/>
                  </a:lnTo>
                  <a:lnTo>
                    <a:pt x="93" y="1688"/>
                  </a:lnTo>
                  <a:lnTo>
                    <a:pt x="84" y="1684"/>
                  </a:lnTo>
                  <a:lnTo>
                    <a:pt x="77" y="1672"/>
                  </a:lnTo>
                  <a:lnTo>
                    <a:pt x="84" y="1654"/>
                  </a:lnTo>
                  <a:lnTo>
                    <a:pt x="93" y="1642"/>
                  </a:lnTo>
                  <a:lnTo>
                    <a:pt x="103" y="1642"/>
                  </a:lnTo>
                  <a:lnTo>
                    <a:pt x="116" y="1648"/>
                  </a:lnTo>
                  <a:lnTo>
                    <a:pt x="116" y="1656"/>
                  </a:lnTo>
                  <a:lnTo>
                    <a:pt x="108" y="1656"/>
                  </a:lnTo>
                  <a:lnTo>
                    <a:pt x="106" y="1664"/>
                  </a:lnTo>
                  <a:lnTo>
                    <a:pt x="173" y="1750"/>
                  </a:lnTo>
                  <a:lnTo>
                    <a:pt x="201" y="1758"/>
                  </a:lnTo>
                  <a:lnTo>
                    <a:pt x="223" y="1760"/>
                  </a:lnTo>
                  <a:lnTo>
                    <a:pt x="255" y="1784"/>
                  </a:lnTo>
                  <a:lnTo>
                    <a:pt x="275" y="1860"/>
                  </a:lnTo>
                  <a:lnTo>
                    <a:pt x="283" y="1868"/>
                  </a:lnTo>
                  <a:lnTo>
                    <a:pt x="268" y="1908"/>
                  </a:lnTo>
                  <a:lnTo>
                    <a:pt x="279" y="2018"/>
                  </a:lnTo>
                  <a:lnTo>
                    <a:pt x="268" y="2052"/>
                  </a:lnTo>
                  <a:lnTo>
                    <a:pt x="249" y="2192"/>
                  </a:lnTo>
                  <a:lnTo>
                    <a:pt x="264" y="2208"/>
                  </a:lnTo>
                  <a:lnTo>
                    <a:pt x="288" y="2210"/>
                  </a:lnTo>
                  <a:lnTo>
                    <a:pt x="316" y="2200"/>
                  </a:lnTo>
                  <a:lnTo>
                    <a:pt x="331" y="2212"/>
                  </a:lnTo>
                  <a:lnTo>
                    <a:pt x="348" y="2206"/>
                  </a:lnTo>
                  <a:lnTo>
                    <a:pt x="374" y="2206"/>
                  </a:lnTo>
                  <a:lnTo>
                    <a:pt x="405" y="2216"/>
                  </a:lnTo>
                  <a:lnTo>
                    <a:pt x="420" y="2232"/>
                  </a:lnTo>
                  <a:lnTo>
                    <a:pt x="474" y="2232"/>
                  </a:lnTo>
                  <a:lnTo>
                    <a:pt x="491" y="2230"/>
                  </a:lnTo>
                  <a:lnTo>
                    <a:pt x="521" y="2244"/>
                  </a:lnTo>
                  <a:lnTo>
                    <a:pt x="524" y="2270"/>
                  </a:lnTo>
                  <a:lnTo>
                    <a:pt x="565" y="2278"/>
                  </a:lnTo>
                  <a:lnTo>
                    <a:pt x="597" y="2254"/>
                  </a:lnTo>
                  <a:lnTo>
                    <a:pt x="623" y="2268"/>
                  </a:lnTo>
                  <a:lnTo>
                    <a:pt x="649" y="2266"/>
                  </a:lnTo>
                  <a:lnTo>
                    <a:pt x="703" y="2226"/>
                  </a:lnTo>
                  <a:lnTo>
                    <a:pt x="719" y="2228"/>
                  </a:lnTo>
                  <a:lnTo>
                    <a:pt x="716" y="2254"/>
                  </a:lnTo>
                  <a:lnTo>
                    <a:pt x="742" y="2242"/>
                  </a:lnTo>
                  <a:lnTo>
                    <a:pt x="768" y="2256"/>
                  </a:lnTo>
                  <a:lnTo>
                    <a:pt x="781" y="2256"/>
                  </a:lnTo>
                  <a:lnTo>
                    <a:pt x="790" y="2248"/>
                  </a:lnTo>
                  <a:lnTo>
                    <a:pt x="790" y="2238"/>
                  </a:lnTo>
                  <a:lnTo>
                    <a:pt x="777" y="2224"/>
                  </a:lnTo>
                  <a:lnTo>
                    <a:pt x="749" y="2216"/>
                  </a:lnTo>
                  <a:lnTo>
                    <a:pt x="758" y="2210"/>
                  </a:lnTo>
                  <a:lnTo>
                    <a:pt x="797" y="2210"/>
                  </a:lnTo>
                  <a:lnTo>
                    <a:pt x="805" y="2200"/>
                  </a:lnTo>
                  <a:lnTo>
                    <a:pt x="792" y="2188"/>
                  </a:lnTo>
                  <a:lnTo>
                    <a:pt x="792" y="2162"/>
                  </a:lnTo>
                  <a:lnTo>
                    <a:pt x="781" y="2146"/>
                  </a:lnTo>
                  <a:lnTo>
                    <a:pt x="747" y="2148"/>
                  </a:lnTo>
                  <a:lnTo>
                    <a:pt x="716" y="2130"/>
                  </a:lnTo>
                  <a:lnTo>
                    <a:pt x="714" y="2104"/>
                  </a:lnTo>
                  <a:lnTo>
                    <a:pt x="703" y="2100"/>
                  </a:lnTo>
                  <a:lnTo>
                    <a:pt x="701" y="2106"/>
                  </a:lnTo>
                  <a:lnTo>
                    <a:pt x="675" y="2112"/>
                  </a:lnTo>
                  <a:lnTo>
                    <a:pt x="656" y="2126"/>
                  </a:lnTo>
                  <a:lnTo>
                    <a:pt x="638" y="2124"/>
                  </a:lnTo>
                  <a:lnTo>
                    <a:pt x="625" y="2114"/>
                  </a:lnTo>
                  <a:lnTo>
                    <a:pt x="632" y="2102"/>
                  </a:lnTo>
                  <a:lnTo>
                    <a:pt x="638" y="2106"/>
                  </a:lnTo>
                  <a:lnTo>
                    <a:pt x="671" y="2094"/>
                  </a:lnTo>
                  <a:lnTo>
                    <a:pt x="695" y="2070"/>
                  </a:lnTo>
                  <a:lnTo>
                    <a:pt x="695" y="2060"/>
                  </a:lnTo>
                  <a:lnTo>
                    <a:pt x="667" y="2036"/>
                  </a:lnTo>
                  <a:lnTo>
                    <a:pt x="643" y="2042"/>
                  </a:lnTo>
                  <a:lnTo>
                    <a:pt x="654" y="2026"/>
                  </a:lnTo>
                  <a:lnTo>
                    <a:pt x="680" y="2030"/>
                  </a:lnTo>
                  <a:lnTo>
                    <a:pt x="671" y="2022"/>
                  </a:lnTo>
                  <a:lnTo>
                    <a:pt x="667" y="2008"/>
                  </a:lnTo>
                  <a:lnTo>
                    <a:pt x="703" y="1992"/>
                  </a:lnTo>
                  <a:lnTo>
                    <a:pt x="716" y="1980"/>
                  </a:lnTo>
                  <a:lnTo>
                    <a:pt x="736" y="1982"/>
                  </a:lnTo>
                  <a:lnTo>
                    <a:pt x="736" y="1992"/>
                  </a:lnTo>
                  <a:lnTo>
                    <a:pt x="742" y="1994"/>
                  </a:lnTo>
                  <a:lnTo>
                    <a:pt x="762" y="1984"/>
                  </a:lnTo>
                  <a:lnTo>
                    <a:pt x="777" y="1934"/>
                  </a:lnTo>
                  <a:lnTo>
                    <a:pt x="747" y="1890"/>
                  </a:lnTo>
                  <a:lnTo>
                    <a:pt x="736" y="1890"/>
                  </a:lnTo>
                  <a:lnTo>
                    <a:pt x="749" y="1878"/>
                  </a:lnTo>
                  <a:lnTo>
                    <a:pt x="749" y="1868"/>
                  </a:lnTo>
                  <a:lnTo>
                    <a:pt x="738" y="1854"/>
                  </a:lnTo>
                  <a:lnTo>
                    <a:pt x="727" y="1854"/>
                  </a:lnTo>
                  <a:lnTo>
                    <a:pt x="736" y="1842"/>
                  </a:lnTo>
                  <a:lnTo>
                    <a:pt x="736" y="1830"/>
                  </a:lnTo>
                  <a:lnTo>
                    <a:pt x="725" y="1808"/>
                  </a:lnTo>
                  <a:lnTo>
                    <a:pt x="729" y="1800"/>
                  </a:lnTo>
                  <a:lnTo>
                    <a:pt x="753" y="1790"/>
                  </a:lnTo>
                  <a:lnTo>
                    <a:pt x="771" y="1770"/>
                  </a:lnTo>
                  <a:lnTo>
                    <a:pt x="738" y="1744"/>
                  </a:lnTo>
                  <a:lnTo>
                    <a:pt x="727" y="1744"/>
                  </a:lnTo>
                  <a:lnTo>
                    <a:pt x="716" y="1752"/>
                  </a:lnTo>
                  <a:lnTo>
                    <a:pt x="708" y="1748"/>
                  </a:lnTo>
                  <a:lnTo>
                    <a:pt x="680" y="1754"/>
                  </a:lnTo>
                  <a:lnTo>
                    <a:pt x="669" y="1750"/>
                  </a:lnTo>
                  <a:lnTo>
                    <a:pt x="677" y="1744"/>
                  </a:lnTo>
                  <a:lnTo>
                    <a:pt x="716" y="1744"/>
                  </a:lnTo>
                  <a:lnTo>
                    <a:pt x="714" y="1734"/>
                  </a:lnTo>
                  <a:lnTo>
                    <a:pt x="721" y="1724"/>
                  </a:lnTo>
                  <a:lnTo>
                    <a:pt x="732" y="1732"/>
                  </a:lnTo>
                  <a:lnTo>
                    <a:pt x="749" y="1732"/>
                  </a:lnTo>
                  <a:lnTo>
                    <a:pt x="766" y="1718"/>
                  </a:lnTo>
                  <a:lnTo>
                    <a:pt x="799" y="1726"/>
                  </a:lnTo>
                  <a:lnTo>
                    <a:pt x="797" y="1698"/>
                  </a:lnTo>
                  <a:lnTo>
                    <a:pt x="814" y="1694"/>
                  </a:lnTo>
                  <a:lnTo>
                    <a:pt x="827" y="1668"/>
                  </a:lnTo>
                  <a:lnTo>
                    <a:pt x="851" y="1648"/>
                  </a:lnTo>
                  <a:lnTo>
                    <a:pt x="801" y="1644"/>
                  </a:lnTo>
                  <a:lnTo>
                    <a:pt x="790" y="1624"/>
                  </a:lnTo>
                  <a:lnTo>
                    <a:pt x="768" y="1612"/>
                  </a:lnTo>
                  <a:lnTo>
                    <a:pt x="760" y="1594"/>
                  </a:lnTo>
                  <a:lnTo>
                    <a:pt x="721" y="1594"/>
                  </a:lnTo>
                  <a:lnTo>
                    <a:pt x="701" y="1582"/>
                  </a:lnTo>
                  <a:lnTo>
                    <a:pt x="703" y="1580"/>
                  </a:lnTo>
                  <a:lnTo>
                    <a:pt x="721" y="1584"/>
                  </a:lnTo>
                  <a:lnTo>
                    <a:pt x="760" y="1578"/>
                  </a:lnTo>
                  <a:lnTo>
                    <a:pt x="781" y="1586"/>
                  </a:lnTo>
                  <a:lnTo>
                    <a:pt x="797" y="1606"/>
                  </a:lnTo>
                  <a:lnTo>
                    <a:pt x="825" y="1610"/>
                  </a:lnTo>
                  <a:lnTo>
                    <a:pt x="831" y="1614"/>
                  </a:lnTo>
                  <a:lnTo>
                    <a:pt x="877" y="1598"/>
                  </a:lnTo>
                  <a:lnTo>
                    <a:pt x="911" y="1596"/>
                  </a:lnTo>
                  <a:lnTo>
                    <a:pt x="920" y="1592"/>
                  </a:lnTo>
                  <a:lnTo>
                    <a:pt x="933" y="1596"/>
                  </a:lnTo>
                  <a:lnTo>
                    <a:pt x="927" y="1582"/>
                  </a:lnTo>
                  <a:lnTo>
                    <a:pt x="920" y="1578"/>
                  </a:lnTo>
                  <a:lnTo>
                    <a:pt x="920" y="1570"/>
                  </a:lnTo>
                  <a:lnTo>
                    <a:pt x="937" y="1566"/>
                  </a:lnTo>
                  <a:lnTo>
                    <a:pt x="946" y="1558"/>
                  </a:lnTo>
                  <a:lnTo>
                    <a:pt x="961" y="1558"/>
                  </a:lnTo>
                  <a:lnTo>
                    <a:pt x="957" y="1552"/>
                  </a:lnTo>
                  <a:lnTo>
                    <a:pt x="933" y="1546"/>
                  </a:lnTo>
                  <a:lnTo>
                    <a:pt x="931" y="1532"/>
                  </a:lnTo>
                  <a:lnTo>
                    <a:pt x="957" y="1508"/>
                  </a:lnTo>
                  <a:lnTo>
                    <a:pt x="952" y="1496"/>
                  </a:lnTo>
                  <a:lnTo>
                    <a:pt x="935" y="1498"/>
                  </a:lnTo>
                  <a:lnTo>
                    <a:pt x="939" y="1486"/>
                  </a:lnTo>
                  <a:lnTo>
                    <a:pt x="927" y="1494"/>
                  </a:lnTo>
                  <a:lnTo>
                    <a:pt x="859" y="1474"/>
                  </a:lnTo>
                  <a:lnTo>
                    <a:pt x="859" y="1470"/>
                  </a:lnTo>
                  <a:lnTo>
                    <a:pt x="881" y="1460"/>
                  </a:lnTo>
                  <a:lnTo>
                    <a:pt x="890" y="1466"/>
                  </a:lnTo>
                  <a:lnTo>
                    <a:pt x="914" y="1468"/>
                  </a:lnTo>
                  <a:lnTo>
                    <a:pt x="918" y="1452"/>
                  </a:lnTo>
                  <a:lnTo>
                    <a:pt x="942" y="1454"/>
                  </a:lnTo>
                  <a:lnTo>
                    <a:pt x="970" y="1448"/>
                  </a:lnTo>
                  <a:lnTo>
                    <a:pt x="985" y="1450"/>
                  </a:lnTo>
                  <a:lnTo>
                    <a:pt x="989" y="1458"/>
                  </a:lnTo>
                  <a:lnTo>
                    <a:pt x="996" y="1452"/>
                  </a:lnTo>
                  <a:lnTo>
                    <a:pt x="1000" y="1458"/>
                  </a:lnTo>
                  <a:lnTo>
                    <a:pt x="998" y="1468"/>
                  </a:lnTo>
                  <a:lnTo>
                    <a:pt x="1013" y="1484"/>
                  </a:lnTo>
                  <a:lnTo>
                    <a:pt x="1022" y="1484"/>
                  </a:lnTo>
                  <a:lnTo>
                    <a:pt x="1022" y="1474"/>
                  </a:lnTo>
                  <a:lnTo>
                    <a:pt x="1026" y="1466"/>
                  </a:lnTo>
                  <a:lnTo>
                    <a:pt x="1022" y="1448"/>
                  </a:lnTo>
                  <a:lnTo>
                    <a:pt x="1030" y="1446"/>
                  </a:lnTo>
                  <a:lnTo>
                    <a:pt x="1054" y="1426"/>
                  </a:lnTo>
                  <a:lnTo>
                    <a:pt x="1061" y="1390"/>
                  </a:lnTo>
                  <a:lnTo>
                    <a:pt x="1054" y="1376"/>
                  </a:lnTo>
                  <a:lnTo>
                    <a:pt x="1056" y="1362"/>
                  </a:lnTo>
                  <a:lnTo>
                    <a:pt x="1065" y="1362"/>
                  </a:lnTo>
                  <a:lnTo>
                    <a:pt x="1069" y="1350"/>
                  </a:lnTo>
                  <a:lnTo>
                    <a:pt x="1065" y="1350"/>
                  </a:lnTo>
                  <a:lnTo>
                    <a:pt x="1067" y="1334"/>
                  </a:lnTo>
                  <a:lnTo>
                    <a:pt x="1056" y="1286"/>
                  </a:lnTo>
                  <a:lnTo>
                    <a:pt x="1041" y="1260"/>
                  </a:lnTo>
                  <a:lnTo>
                    <a:pt x="1050" y="1246"/>
                  </a:lnTo>
                  <a:lnTo>
                    <a:pt x="1046" y="1240"/>
                  </a:lnTo>
                  <a:lnTo>
                    <a:pt x="1059" y="1218"/>
                  </a:lnTo>
                  <a:lnTo>
                    <a:pt x="1074" y="1210"/>
                  </a:lnTo>
                  <a:lnTo>
                    <a:pt x="1085" y="1192"/>
                  </a:lnTo>
                  <a:lnTo>
                    <a:pt x="1102" y="1182"/>
                  </a:lnTo>
                  <a:lnTo>
                    <a:pt x="1106" y="1162"/>
                  </a:lnTo>
                  <a:lnTo>
                    <a:pt x="1113" y="1156"/>
                  </a:lnTo>
                  <a:lnTo>
                    <a:pt x="1121" y="1156"/>
                  </a:lnTo>
                  <a:lnTo>
                    <a:pt x="1124" y="1144"/>
                  </a:lnTo>
                  <a:lnTo>
                    <a:pt x="1130" y="1140"/>
                  </a:lnTo>
                  <a:lnTo>
                    <a:pt x="1158" y="1138"/>
                  </a:lnTo>
                  <a:lnTo>
                    <a:pt x="1156" y="1148"/>
                  </a:lnTo>
                  <a:lnTo>
                    <a:pt x="1165" y="1150"/>
                  </a:lnTo>
                  <a:lnTo>
                    <a:pt x="1163" y="1154"/>
                  </a:lnTo>
                  <a:lnTo>
                    <a:pt x="1173" y="1152"/>
                  </a:lnTo>
                  <a:lnTo>
                    <a:pt x="1182" y="1154"/>
                  </a:lnTo>
                  <a:lnTo>
                    <a:pt x="1180" y="1164"/>
                  </a:lnTo>
                  <a:lnTo>
                    <a:pt x="1173" y="1164"/>
                  </a:lnTo>
                  <a:lnTo>
                    <a:pt x="1169" y="1174"/>
                  </a:lnTo>
                  <a:lnTo>
                    <a:pt x="1152" y="1192"/>
                  </a:lnTo>
                  <a:lnTo>
                    <a:pt x="1160" y="1192"/>
                  </a:lnTo>
                  <a:lnTo>
                    <a:pt x="1167" y="1206"/>
                  </a:lnTo>
                  <a:lnTo>
                    <a:pt x="1160" y="1212"/>
                  </a:lnTo>
                  <a:lnTo>
                    <a:pt x="1147" y="1210"/>
                  </a:lnTo>
                  <a:lnTo>
                    <a:pt x="1143" y="1204"/>
                  </a:lnTo>
                  <a:lnTo>
                    <a:pt x="1150" y="1196"/>
                  </a:lnTo>
                  <a:lnTo>
                    <a:pt x="1134" y="1198"/>
                  </a:lnTo>
                  <a:lnTo>
                    <a:pt x="1132" y="1204"/>
                  </a:lnTo>
                  <a:lnTo>
                    <a:pt x="1117" y="1212"/>
                  </a:lnTo>
                  <a:lnTo>
                    <a:pt x="1104" y="1212"/>
                  </a:lnTo>
                  <a:lnTo>
                    <a:pt x="1102" y="1216"/>
                  </a:lnTo>
                  <a:lnTo>
                    <a:pt x="1113" y="1220"/>
                  </a:lnTo>
                  <a:lnTo>
                    <a:pt x="1119" y="1236"/>
                  </a:lnTo>
                  <a:lnTo>
                    <a:pt x="1139" y="1240"/>
                  </a:lnTo>
                  <a:lnTo>
                    <a:pt x="1154" y="1228"/>
                  </a:lnTo>
                  <a:lnTo>
                    <a:pt x="1173" y="1236"/>
                  </a:lnTo>
                  <a:lnTo>
                    <a:pt x="1189" y="1234"/>
                  </a:lnTo>
                  <a:lnTo>
                    <a:pt x="1184" y="1254"/>
                  </a:lnTo>
                  <a:lnTo>
                    <a:pt x="1169" y="1258"/>
                  </a:lnTo>
                  <a:lnTo>
                    <a:pt x="1178" y="1286"/>
                  </a:lnTo>
                  <a:lnTo>
                    <a:pt x="1184" y="1294"/>
                  </a:lnTo>
                  <a:lnTo>
                    <a:pt x="1199" y="1284"/>
                  </a:lnTo>
                  <a:lnTo>
                    <a:pt x="1202" y="1268"/>
                  </a:lnTo>
                  <a:lnTo>
                    <a:pt x="1199" y="1258"/>
                  </a:lnTo>
                  <a:lnTo>
                    <a:pt x="1193" y="1248"/>
                  </a:lnTo>
                  <a:lnTo>
                    <a:pt x="1193" y="1238"/>
                  </a:lnTo>
                  <a:lnTo>
                    <a:pt x="1215" y="1212"/>
                  </a:lnTo>
                  <a:lnTo>
                    <a:pt x="1219" y="1198"/>
                  </a:lnTo>
                  <a:lnTo>
                    <a:pt x="1230" y="1192"/>
                  </a:lnTo>
                  <a:lnTo>
                    <a:pt x="1254" y="1198"/>
                  </a:lnTo>
                  <a:lnTo>
                    <a:pt x="1260" y="1210"/>
                  </a:lnTo>
                  <a:lnTo>
                    <a:pt x="1254" y="1224"/>
                  </a:lnTo>
                  <a:lnTo>
                    <a:pt x="1243" y="1224"/>
                  </a:lnTo>
                  <a:lnTo>
                    <a:pt x="1241" y="1228"/>
                  </a:lnTo>
                  <a:lnTo>
                    <a:pt x="1264" y="1258"/>
                  </a:lnTo>
                  <a:lnTo>
                    <a:pt x="1271" y="1260"/>
                  </a:lnTo>
                  <a:lnTo>
                    <a:pt x="1288" y="1236"/>
                  </a:lnTo>
                  <a:lnTo>
                    <a:pt x="1288" y="1210"/>
                  </a:lnTo>
                  <a:lnTo>
                    <a:pt x="1293" y="1194"/>
                  </a:lnTo>
                  <a:lnTo>
                    <a:pt x="1319" y="1176"/>
                  </a:lnTo>
                  <a:lnTo>
                    <a:pt x="1338" y="1146"/>
                  </a:lnTo>
                  <a:lnTo>
                    <a:pt x="1349" y="1138"/>
                  </a:lnTo>
                  <a:lnTo>
                    <a:pt x="1375" y="1106"/>
                  </a:lnTo>
                  <a:lnTo>
                    <a:pt x="1377" y="1054"/>
                  </a:lnTo>
                  <a:lnTo>
                    <a:pt x="1384" y="1036"/>
                  </a:lnTo>
                  <a:lnTo>
                    <a:pt x="1397" y="1032"/>
                  </a:lnTo>
                  <a:lnTo>
                    <a:pt x="1392" y="1020"/>
                  </a:lnTo>
                  <a:lnTo>
                    <a:pt x="1384" y="1010"/>
                  </a:lnTo>
                  <a:lnTo>
                    <a:pt x="1360" y="990"/>
                  </a:lnTo>
                  <a:lnTo>
                    <a:pt x="1353" y="970"/>
                  </a:lnTo>
                  <a:lnTo>
                    <a:pt x="1345" y="960"/>
                  </a:lnTo>
                  <a:lnTo>
                    <a:pt x="1314" y="950"/>
                  </a:lnTo>
                  <a:lnTo>
                    <a:pt x="1290" y="956"/>
                  </a:lnTo>
                  <a:lnTo>
                    <a:pt x="1247" y="958"/>
                  </a:lnTo>
                  <a:lnTo>
                    <a:pt x="1232" y="966"/>
                  </a:lnTo>
                  <a:lnTo>
                    <a:pt x="1206" y="968"/>
                  </a:lnTo>
                  <a:lnTo>
                    <a:pt x="1160" y="962"/>
                  </a:lnTo>
                  <a:lnTo>
                    <a:pt x="1134" y="946"/>
                  </a:lnTo>
                  <a:lnTo>
                    <a:pt x="1115" y="922"/>
                  </a:lnTo>
                  <a:lnTo>
                    <a:pt x="1108" y="902"/>
                  </a:lnTo>
                  <a:lnTo>
                    <a:pt x="1100" y="896"/>
                  </a:lnTo>
                  <a:lnTo>
                    <a:pt x="1100" y="884"/>
                  </a:lnTo>
                  <a:lnTo>
                    <a:pt x="1113" y="878"/>
                  </a:lnTo>
                  <a:lnTo>
                    <a:pt x="1117" y="864"/>
                  </a:lnTo>
                  <a:lnTo>
                    <a:pt x="1115" y="858"/>
                  </a:lnTo>
                  <a:lnTo>
                    <a:pt x="1108" y="854"/>
                  </a:lnTo>
                  <a:lnTo>
                    <a:pt x="1117" y="848"/>
                  </a:lnTo>
                  <a:lnTo>
                    <a:pt x="1111" y="820"/>
                  </a:lnTo>
                  <a:lnTo>
                    <a:pt x="1095" y="816"/>
                  </a:lnTo>
                  <a:lnTo>
                    <a:pt x="1080" y="824"/>
                  </a:lnTo>
                  <a:lnTo>
                    <a:pt x="1069" y="820"/>
                  </a:lnTo>
                  <a:lnTo>
                    <a:pt x="1048" y="832"/>
                  </a:lnTo>
                  <a:lnTo>
                    <a:pt x="1037" y="824"/>
                  </a:lnTo>
                  <a:lnTo>
                    <a:pt x="1043" y="814"/>
                  </a:lnTo>
                  <a:lnTo>
                    <a:pt x="1054" y="808"/>
                  </a:lnTo>
                  <a:lnTo>
                    <a:pt x="1095" y="812"/>
                  </a:lnTo>
                  <a:lnTo>
                    <a:pt x="1104" y="810"/>
                  </a:lnTo>
                  <a:lnTo>
                    <a:pt x="1104" y="802"/>
                  </a:lnTo>
                  <a:lnTo>
                    <a:pt x="1091" y="778"/>
                  </a:lnTo>
                  <a:lnTo>
                    <a:pt x="1080" y="688"/>
                  </a:lnTo>
                  <a:lnTo>
                    <a:pt x="1087" y="636"/>
                  </a:lnTo>
                  <a:lnTo>
                    <a:pt x="1095" y="620"/>
                  </a:lnTo>
                  <a:lnTo>
                    <a:pt x="1089" y="620"/>
                  </a:lnTo>
                  <a:lnTo>
                    <a:pt x="1100" y="606"/>
                  </a:lnTo>
                  <a:lnTo>
                    <a:pt x="1100" y="596"/>
                  </a:lnTo>
                  <a:lnTo>
                    <a:pt x="1061" y="600"/>
                  </a:lnTo>
                  <a:lnTo>
                    <a:pt x="1017" y="574"/>
                  </a:lnTo>
                  <a:lnTo>
                    <a:pt x="965" y="524"/>
                  </a:lnTo>
                  <a:lnTo>
                    <a:pt x="931" y="544"/>
                  </a:lnTo>
                  <a:lnTo>
                    <a:pt x="905" y="540"/>
                  </a:lnTo>
                  <a:lnTo>
                    <a:pt x="877" y="548"/>
                  </a:lnTo>
                  <a:lnTo>
                    <a:pt x="838" y="542"/>
                  </a:lnTo>
                  <a:lnTo>
                    <a:pt x="807" y="554"/>
                  </a:lnTo>
                  <a:lnTo>
                    <a:pt x="794" y="580"/>
                  </a:lnTo>
                  <a:lnTo>
                    <a:pt x="775" y="602"/>
                  </a:lnTo>
                  <a:lnTo>
                    <a:pt x="753" y="604"/>
                  </a:lnTo>
                  <a:lnTo>
                    <a:pt x="758" y="580"/>
                  </a:lnTo>
                  <a:lnTo>
                    <a:pt x="723" y="564"/>
                  </a:lnTo>
                  <a:lnTo>
                    <a:pt x="667" y="566"/>
                  </a:lnTo>
                  <a:lnTo>
                    <a:pt x="625" y="578"/>
                  </a:lnTo>
                  <a:lnTo>
                    <a:pt x="617" y="590"/>
                  </a:lnTo>
                  <a:lnTo>
                    <a:pt x="606" y="598"/>
                  </a:lnTo>
                  <a:lnTo>
                    <a:pt x="576" y="632"/>
                  </a:lnTo>
                  <a:lnTo>
                    <a:pt x="567" y="660"/>
                  </a:lnTo>
                  <a:lnTo>
                    <a:pt x="584" y="680"/>
                  </a:lnTo>
                  <a:lnTo>
                    <a:pt x="584" y="700"/>
                  </a:lnTo>
                  <a:lnTo>
                    <a:pt x="565" y="718"/>
                  </a:lnTo>
                  <a:lnTo>
                    <a:pt x="571" y="734"/>
                  </a:lnTo>
                  <a:lnTo>
                    <a:pt x="569" y="750"/>
                  </a:lnTo>
                  <a:lnTo>
                    <a:pt x="595" y="764"/>
                  </a:lnTo>
                  <a:lnTo>
                    <a:pt x="582" y="796"/>
                  </a:lnTo>
                  <a:lnTo>
                    <a:pt x="558" y="820"/>
                  </a:lnTo>
                  <a:lnTo>
                    <a:pt x="567" y="830"/>
                  </a:lnTo>
                  <a:lnTo>
                    <a:pt x="617" y="808"/>
                  </a:lnTo>
                  <a:lnTo>
                    <a:pt x="623" y="820"/>
                  </a:lnTo>
                  <a:lnTo>
                    <a:pt x="630" y="842"/>
                  </a:lnTo>
                  <a:lnTo>
                    <a:pt x="612" y="902"/>
                  </a:lnTo>
                  <a:lnTo>
                    <a:pt x="621" y="924"/>
                  </a:lnTo>
                  <a:lnTo>
                    <a:pt x="649" y="912"/>
                  </a:lnTo>
                  <a:lnTo>
                    <a:pt x="649" y="934"/>
                  </a:lnTo>
                  <a:lnTo>
                    <a:pt x="638" y="932"/>
                  </a:lnTo>
                  <a:lnTo>
                    <a:pt x="617" y="936"/>
                  </a:lnTo>
                  <a:lnTo>
                    <a:pt x="595" y="908"/>
                  </a:lnTo>
                  <a:lnTo>
                    <a:pt x="597" y="890"/>
                  </a:lnTo>
                  <a:lnTo>
                    <a:pt x="608" y="884"/>
                  </a:lnTo>
                  <a:lnTo>
                    <a:pt x="610" y="866"/>
                  </a:lnTo>
                  <a:lnTo>
                    <a:pt x="563" y="864"/>
                  </a:lnTo>
                  <a:lnTo>
                    <a:pt x="554" y="844"/>
                  </a:lnTo>
                  <a:lnTo>
                    <a:pt x="539" y="858"/>
                  </a:lnTo>
                  <a:lnTo>
                    <a:pt x="537" y="872"/>
                  </a:lnTo>
                  <a:lnTo>
                    <a:pt x="526" y="878"/>
                  </a:lnTo>
                  <a:lnTo>
                    <a:pt x="508" y="914"/>
                  </a:lnTo>
                  <a:lnTo>
                    <a:pt x="500" y="884"/>
                  </a:lnTo>
                  <a:lnTo>
                    <a:pt x="508" y="858"/>
                  </a:lnTo>
                  <a:lnTo>
                    <a:pt x="563" y="800"/>
                  </a:lnTo>
                  <a:lnTo>
                    <a:pt x="539" y="762"/>
                  </a:lnTo>
                  <a:lnTo>
                    <a:pt x="537" y="742"/>
                  </a:lnTo>
                  <a:lnTo>
                    <a:pt x="504" y="724"/>
                  </a:lnTo>
                  <a:lnTo>
                    <a:pt x="498" y="736"/>
                  </a:lnTo>
                  <a:lnTo>
                    <a:pt x="469" y="724"/>
                  </a:lnTo>
                  <a:lnTo>
                    <a:pt x="424" y="750"/>
                  </a:lnTo>
                  <a:lnTo>
                    <a:pt x="400" y="794"/>
                  </a:lnTo>
                  <a:lnTo>
                    <a:pt x="424" y="792"/>
                  </a:lnTo>
                  <a:lnTo>
                    <a:pt x="420" y="808"/>
                  </a:lnTo>
                  <a:lnTo>
                    <a:pt x="394" y="802"/>
                  </a:lnTo>
                  <a:lnTo>
                    <a:pt x="350" y="856"/>
                  </a:lnTo>
                  <a:lnTo>
                    <a:pt x="331" y="858"/>
                  </a:lnTo>
                  <a:lnTo>
                    <a:pt x="342" y="886"/>
                  </a:lnTo>
                  <a:lnTo>
                    <a:pt x="363" y="910"/>
                  </a:lnTo>
                  <a:lnTo>
                    <a:pt x="348" y="928"/>
                  </a:lnTo>
                  <a:lnTo>
                    <a:pt x="342" y="968"/>
                  </a:lnTo>
                  <a:lnTo>
                    <a:pt x="303" y="972"/>
                  </a:lnTo>
                  <a:lnTo>
                    <a:pt x="294" y="950"/>
                  </a:lnTo>
                  <a:lnTo>
                    <a:pt x="277" y="944"/>
                  </a:lnTo>
                  <a:lnTo>
                    <a:pt x="290" y="932"/>
                  </a:lnTo>
                  <a:lnTo>
                    <a:pt x="275" y="890"/>
                  </a:lnTo>
                  <a:lnTo>
                    <a:pt x="264" y="872"/>
                  </a:lnTo>
                  <a:lnTo>
                    <a:pt x="285" y="866"/>
                  </a:lnTo>
                  <a:lnTo>
                    <a:pt x="294" y="842"/>
                  </a:lnTo>
                  <a:lnTo>
                    <a:pt x="307" y="846"/>
                  </a:lnTo>
                  <a:lnTo>
                    <a:pt x="314" y="828"/>
                  </a:lnTo>
                  <a:lnTo>
                    <a:pt x="303" y="822"/>
                  </a:lnTo>
                  <a:lnTo>
                    <a:pt x="288" y="826"/>
                  </a:lnTo>
                  <a:lnTo>
                    <a:pt x="288" y="802"/>
                  </a:lnTo>
                  <a:lnTo>
                    <a:pt x="281" y="802"/>
                  </a:lnTo>
                  <a:lnTo>
                    <a:pt x="249" y="814"/>
                  </a:lnTo>
                  <a:lnTo>
                    <a:pt x="229" y="802"/>
                  </a:lnTo>
                  <a:lnTo>
                    <a:pt x="214" y="810"/>
                  </a:lnTo>
                  <a:lnTo>
                    <a:pt x="205" y="802"/>
                  </a:lnTo>
                  <a:lnTo>
                    <a:pt x="229" y="792"/>
                  </a:lnTo>
                  <a:lnTo>
                    <a:pt x="251" y="802"/>
                  </a:lnTo>
                  <a:lnTo>
                    <a:pt x="259" y="790"/>
                  </a:lnTo>
                  <a:lnTo>
                    <a:pt x="253" y="780"/>
                  </a:lnTo>
                  <a:lnTo>
                    <a:pt x="236" y="780"/>
                  </a:lnTo>
                  <a:lnTo>
                    <a:pt x="246" y="750"/>
                  </a:lnTo>
                  <a:lnTo>
                    <a:pt x="238" y="726"/>
                  </a:lnTo>
                  <a:lnTo>
                    <a:pt x="272" y="700"/>
                  </a:lnTo>
                  <a:lnTo>
                    <a:pt x="290" y="698"/>
                  </a:lnTo>
                  <a:lnTo>
                    <a:pt x="316" y="668"/>
                  </a:lnTo>
                  <a:lnTo>
                    <a:pt x="327" y="622"/>
                  </a:lnTo>
                  <a:lnTo>
                    <a:pt x="335" y="616"/>
                  </a:lnTo>
                  <a:lnTo>
                    <a:pt x="335" y="604"/>
                  </a:lnTo>
                  <a:lnTo>
                    <a:pt x="387" y="602"/>
                  </a:lnTo>
                  <a:lnTo>
                    <a:pt x="400" y="588"/>
                  </a:lnTo>
                  <a:lnTo>
                    <a:pt x="420" y="580"/>
                  </a:lnTo>
                  <a:lnTo>
                    <a:pt x="407" y="562"/>
                  </a:lnTo>
                  <a:lnTo>
                    <a:pt x="424" y="566"/>
                  </a:lnTo>
                  <a:lnTo>
                    <a:pt x="439" y="562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60"/>
                  </a:lnTo>
                  <a:lnTo>
                    <a:pt x="478" y="560"/>
                  </a:lnTo>
                  <a:lnTo>
                    <a:pt x="500" y="548"/>
                  </a:lnTo>
                  <a:lnTo>
                    <a:pt x="511" y="560"/>
                  </a:lnTo>
                  <a:lnTo>
                    <a:pt x="519" y="558"/>
                  </a:lnTo>
                  <a:lnTo>
                    <a:pt x="524" y="546"/>
                  </a:lnTo>
                  <a:lnTo>
                    <a:pt x="534" y="544"/>
                  </a:lnTo>
                  <a:lnTo>
                    <a:pt x="554" y="540"/>
                  </a:lnTo>
                  <a:lnTo>
                    <a:pt x="584" y="566"/>
                  </a:lnTo>
                  <a:lnTo>
                    <a:pt x="608" y="574"/>
                  </a:lnTo>
                  <a:lnTo>
                    <a:pt x="703" y="544"/>
                  </a:lnTo>
                  <a:lnTo>
                    <a:pt x="762" y="544"/>
                  </a:lnTo>
                  <a:lnTo>
                    <a:pt x="786" y="528"/>
                  </a:lnTo>
                  <a:lnTo>
                    <a:pt x="781" y="512"/>
                  </a:lnTo>
                  <a:lnTo>
                    <a:pt x="807" y="508"/>
                  </a:lnTo>
                  <a:lnTo>
                    <a:pt x="801" y="520"/>
                  </a:lnTo>
                  <a:lnTo>
                    <a:pt x="818" y="528"/>
                  </a:lnTo>
                  <a:lnTo>
                    <a:pt x="844" y="528"/>
                  </a:lnTo>
                  <a:lnTo>
                    <a:pt x="862" y="500"/>
                  </a:lnTo>
                  <a:lnTo>
                    <a:pt x="924" y="536"/>
                  </a:lnTo>
                  <a:lnTo>
                    <a:pt x="959" y="518"/>
                  </a:lnTo>
                  <a:lnTo>
                    <a:pt x="972" y="518"/>
                  </a:lnTo>
                  <a:lnTo>
                    <a:pt x="1065" y="592"/>
                  </a:lnTo>
                  <a:lnTo>
                    <a:pt x="1113" y="590"/>
                  </a:lnTo>
                  <a:lnTo>
                    <a:pt x="1134" y="554"/>
                  </a:lnTo>
                  <a:lnTo>
                    <a:pt x="1130" y="550"/>
                  </a:lnTo>
                  <a:lnTo>
                    <a:pt x="1137" y="538"/>
                  </a:lnTo>
                  <a:lnTo>
                    <a:pt x="1141" y="516"/>
                  </a:lnTo>
                  <a:lnTo>
                    <a:pt x="1150" y="500"/>
                  </a:lnTo>
                  <a:lnTo>
                    <a:pt x="1147" y="494"/>
                  </a:lnTo>
                  <a:lnTo>
                    <a:pt x="1171" y="450"/>
                  </a:lnTo>
                  <a:lnTo>
                    <a:pt x="1219" y="408"/>
                  </a:lnTo>
                  <a:lnTo>
                    <a:pt x="1219" y="374"/>
                  </a:lnTo>
                  <a:lnTo>
                    <a:pt x="1212" y="338"/>
                  </a:lnTo>
                  <a:lnTo>
                    <a:pt x="1215" y="324"/>
                  </a:lnTo>
                  <a:lnTo>
                    <a:pt x="1208" y="290"/>
                  </a:lnTo>
                  <a:lnTo>
                    <a:pt x="1215" y="254"/>
                  </a:lnTo>
                  <a:lnTo>
                    <a:pt x="1223" y="246"/>
                  </a:lnTo>
                  <a:lnTo>
                    <a:pt x="1221" y="228"/>
                  </a:lnTo>
                  <a:lnTo>
                    <a:pt x="1204" y="206"/>
                  </a:lnTo>
                  <a:lnTo>
                    <a:pt x="1204" y="196"/>
                  </a:lnTo>
                  <a:lnTo>
                    <a:pt x="1176" y="166"/>
                  </a:lnTo>
                  <a:lnTo>
                    <a:pt x="1167" y="136"/>
                  </a:lnTo>
                  <a:lnTo>
                    <a:pt x="1167" y="122"/>
                  </a:lnTo>
                  <a:lnTo>
                    <a:pt x="1182" y="92"/>
                  </a:lnTo>
                  <a:lnTo>
                    <a:pt x="1223" y="38"/>
                  </a:lnTo>
                  <a:lnTo>
                    <a:pt x="1245" y="24"/>
                  </a:lnTo>
                  <a:lnTo>
                    <a:pt x="1273" y="10"/>
                  </a:lnTo>
                  <a:lnTo>
                    <a:pt x="1249" y="0"/>
                  </a:lnTo>
                  <a:lnTo>
                    <a:pt x="1223" y="8"/>
                  </a:lnTo>
                  <a:lnTo>
                    <a:pt x="1115" y="88"/>
                  </a:lnTo>
                  <a:lnTo>
                    <a:pt x="1067" y="112"/>
                  </a:lnTo>
                  <a:lnTo>
                    <a:pt x="1011" y="122"/>
                  </a:lnTo>
                  <a:lnTo>
                    <a:pt x="950" y="116"/>
                  </a:lnTo>
                  <a:lnTo>
                    <a:pt x="920" y="164"/>
                  </a:lnTo>
                  <a:lnTo>
                    <a:pt x="872" y="212"/>
                  </a:lnTo>
                  <a:lnTo>
                    <a:pt x="862" y="226"/>
                  </a:lnTo>
                  <a:lnTo>
                    <a:pt x="853" y="256"/>
                  </a:lnTo>
                  <a:lnTo>
                    <a:pt x="777" y="370"/>
                  </a:lnTo>
                  <a:lnTo>
                    <a:pt x="738" y="410"/>
                  </a:lnTo>
                  <a:lnTo>
                    <a:pt x="677" y="448"/>
                  </a:lnTo>
                  <a:lnTo>
                    <a:pt x="602" y="462"/>
                  </a:lnTo>
                  <a:lnTo>
                    <a:pt x="537" y="452"/>
                  </a:lnTo>
                  <a:lnTo>
                    <a:pt x="513" y="440"/>
                  </a:lnTo>
                  <a:lnTo>
                    <a:pt x="491" y="440"/>
                  </a:lnTo>
                  <a:lnTo>
                    <a:pt x="437" y="470"/>
                  </a:lnTo>
                  <a:lnTo>
                    <a:pt x="394" y="480"/>
                  </a:lnTo>
                  <a:lnTo>
                    <a:pt x="370" y="476"/>
                  </a:lnTo>
                  <a:lnTo>
                    <a:pt x="329" y="458"/>
                  </a:lnTo>
                  <a:lnTo>
                    <a:pt x="316" y="462"/>
                  </a:lnTo>
                  <a:lnTo>
                    <a:pt x="303" y="472"/>
                  </a:lnTo>
                  <a:lnTo>
                    <a:pt x="298" y="486"/>
                  </a:lnTo>
                  <a:lnTo>
                    <a:pt x="270" y="516"/>
                  </a:lnTo>
                  <a:lnTo>
                    <a:pt x="255" y="518"/>
                  </a:lnTo>
                  <a:lnTo>
                    <a:pt x="233" y="554"/>
                  </a:lnTo>
                  <a:lnTo>
                    <a:pt x="188" y="602"/>
                  </a:lnTo>
                  <a:lnTo>
                    <a:pt x="134" y="694"/>
                  </a:lnTo>
                  <a:lnTo>
                    <a:pt x="125" y="730"/>
                  </a:lnTo>
                  <a:lnTo>
                    <a:pt x="127" y="772"/>
                  </a:lnTo>
                  <a:lnTo>
                    <a:pt x="132" y="776"/>
                  </a:lnTo>
                  <a:lnTo>
                    <a:pt x="132" y="768"/>
                  </a:lnTo>
                  <a:lnTo>
                    <a:pt x="138" y="766"/>
                  </a:lnTo>
                  <a:lnTo>
                    <a:pt x="138" y="756"/>
                  </a:lnTo>
                  <a:lnTo>
                    <a:pt x="132" y="750"/>
                  </a:lnTo>
                  <a:lnTo>
                    <a:pt x="138" y="734"/>
                  </a:lnTo>
                  <a:lnTo>
                    <a:pt x="136" y="728"/>
                  </a:lnTo>
                  <a:lnTo>
                    <a:pt x="145" y="726"/>
                  </a:lnTo>
                  <a:lnTo>
                    <a:pt x="158" y="736"/>
                  </a:lnTo>
                  <a:lnTo>
                    <a:pt x="166" y="746"/>
                  </a:lnTo>
                  <a:lnTo>
                    <a:pt x="171" y="774"/>
                  </a:lnTo>
                  <a:lnTo>
                    <a:pt x="177" y="784"/>
                  </a:lnTo>
                  <a:lnTo>
                    <a:pt x="179" y="792"/>
                  </a:lnTo>
                  <a:lnTo>
                    <a:pt x="184" y="794"/>
                  </a:lnTo>
                  <a:lnTo>
                    <a:pt x="188" y="804"/>
                  </a:lnTo>
                  <a:lnTo>
                    <a:pt x="197" y="810"/>
                  </a:lnTo>
                  <a:lnTo>
                    <a:pt x="216" y="818"/>
                  </a:lnTo>
                  <a:lnTo>
                    <a:pt x="238" y="838"/>
                  </a:lnTo>
                  <a:lnTo>
                    <a:pt x="244" y="836"/>
                  </a:lnTo>
                  <a:lnTo>
                    <a:pt x="253" y="870"/>
                  </a:lnTo>
                  <a:lnTo>
                    <a:pt x="272" y="898"/>
                  </a:lnTo>
                  <a:lnTo>
                    <a:pt x="257" y="910"/>
                  </a:lnTo>
                  <a:lnTo>
                    <a:pt x="231" y="896"/>
                  </a:lnTo>
                  <a:lnTo>
                    <a:pt x="186" y="882"/>
                  </a:lnTo>
                  <a:lnTo>
                    <a:pt x="162" y="884"/>
                  </a:lnTo>
                  <a:lnTo>
                    <a:pt x="155" y="900"/>
                  </a:lnTo>
                  <a:lnTo>
                    <a:pt x="151" y="900"/>
                  </a:lnTo>
                  <a:lnTo>
                    <a:pt x="149" y="878"/>
                  </a:lnTo>
                  <a:lnTo>
                    <a:pt x="158" y="872"/>
                  </a:lnTo>
                  <a:lnTo>
                    <a:pt x="162" y="866"/>
                  </a:lnTo>
                  <a:lnTo>
                    <a:pt x="127" y="856"/>
                  </a:lnTo>
                  <a:lnTo>
                    <a:pt x="129" y="846"/>
                  </a:lnTo>
                  <a:lnTo>
                    <a:pt x="97" y="832"/>
                  </a:lnTo>
                  <a:lnTo>
                    <a:pt x="97" y="828"/>
                  </a:lnTo>
                  <a:lnTo>
                    <a:pt x="121" y="820"/>
                  </a:lnTo>
                  <a:lnTo>
                    <a:pt x="121" y="814"/>
                  </a:lnTo>
                  <a:lnTo>
                    <a:pt x="110" y="814"/>
                  </a:lnTo>
                  <a:lnTo>
                    <a:pt x="106" y="810"/>
                  </a:lnTo>
                  <a:lnTo>
                    <a:pt x="119" y="790"/>
                  </a:lnTo>
                  <a:lnTo>
                    <a:pt x="129" y="790"/>
                  </a:lnTo>
                  <a:lnTo>
                    <a:pt x="129" y="784"/>
                  </a:lnTo>
                  <a:lnTo>
                    <a:pt x="123" y="780"/>
                  </a:lnTo>
                  <a:lnTo>
                    <a:pt x="112" y="784"/>
                  </a:lnTo>
                  <a:lnTo>
                    <a:pt x="93" y="818"/>
                  </a:lnTo>
                  <a:lnTo>
                    <a:pt x="69" y="900"/>
                  </a:lnTo>
                  <a:lnTo>
                    <a:pt x="62" y="944"/>
                  </a:lnTo>
                  <a:lnTo>
                    <a:pt x="58" y="1162"/>
                  </a:lnTo>
                  <a:lnTo>
                    <a:pt x="38" y="1252"/>
                  </a:lnTo>
                  <a:lnTo>
                    <a:pt x="36" y="1322"/>
                  </a:lnTo>
                  <a:lnTo>
                    <a:pt x="45" y="1322"/>
                  </a:lnTo>
                  <a:lnTo>
                    <a:pt x="58" y="1250"/>
                  </a:lnTo>
                  <a:lnTo>
                    <a:pt x="54" y="1232"/>
                  </a:lnTo>
                  <a:lnTo>
                    <a:pt x="67" y="1242"/>
                  </a:lnTo>
                  <a:lnTo>
                    <a:pt x="97" y="1250"/>
                  </a:lnTo>
                  <a:lnTo>
                    <a:pt x="116" y="1282"/>
                  </a:lnTo>
                  <a:lnTo>
                    <a:pt x="125" y="1290"/>
                  </a:lnTo>
                  <a:lnTo>
                    <a:pt x="125" y="1302"/>
                  </a:lnTo>
                  <a:lnTo>
                    <a:pt x="127" y="1322"/>
                  </a:lnTo>
                  <a:lnTo>
                    <a:pt x="134" y="1336"/>
                  </a:lnTo>
                  <a:lnTo>
                    <a:pt x="158" y="1364"/>
                  </a:lnTo>
                  <a:lnTo>
                    <a:pt x="162" y="1376"/>
                  </a:lnTo>
                  <a:lnTo>
                    <a:pt x="158" y="1392"/>
                  </a:lnTo>
                  <a:lnTo>
                    <a:pt x="168" y="1398"/>
                  </a:lnTo>
                  <a:lnTo>
                    <a:pt x="103" y="1446"/>
                  </a:lnTo>
                  <a:lnTo>
                    <a:pt x="93" y="1446"/>
                  </a:lnTo>
                  <a:lnTo>
                    <a:pt x="93" y="1454"/>
                  </a:lnTo>
                  <a:lnTo>
                    <a:pt x="77" y="1454"/>
                  </a:lnTo>
                  <a:lnTo>
                    <a:pt x="86" y="1438"/>
                  </a:lnTo>
                  <a:lnTo>
                    <a:pt x="64" y="1436"/>
                  </a:lnTo>
                  <a:lnTo>
                    <a:pt x="67" y="1428"/>
                  </a:lnTo>
                  <a:lnTo>
                    <a:pt x="60" y="1422"/>
                  </a:lnTo>
                  <a:lnTo>
                    <a:pt x="62" y="1412"/>
                  </a:lnTo>
                  <a:lnTo>
                    <a:pt x="56" y="1394"/>
                  </a:lnTo>
                  <a:lnTo>
                    <a:pt x="60" y="1392"/>
                  </a:lnTo>
                  <a:lnTo>
                    <a:pt x="58" y="1366"/>
                  </a:lnTo>
                  <a:lnTo>
                    <a:pt x="45" y="1326"/>
                  </a:lnTo>
                  <a:lnTo>
                    <a:pt x="38" y="1328"/>
                  </a:lnTo>
                  <a:lnTo>
                    <a:pt x="45" y="1370"/>
                  </a:lnTo>
                  <a:lnTo>
                    <a:pt x="56" y="150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0" name="Freeform 4"/>
            <p:cNvSpPr>
              <a:spLocks noChangeAspect="1"/>
            </p:cNvSpPr>
            <p:nvPr/>
          </p:nvSpPr>
          <p:spPr bwMode="auto">
            <a:xfrm>
              <a:off x="1883" y="2953"/>
              <a:ext cx="571" cy="471"/>
            </a:xfrm>
            <a:custGeom>
              <a:avLst/>
              <a:gdLst>
                <a:gd name="T0" fmla="*/ 32 w 571"/>
                <a:gd name="T1" fmla="*/ 84 h 471"/>
                <a:gd name="T2" fmla="*/ 56 w 571"/>
                <a:gd name="T3" fmla="*/ 54 h 471"/>
                <a:gd name="T4" fmla="*/ 88 w 571"/>
                <a:gd name="T5" fmla="*/ 70 h 471"/>
                <a:gd name="T6" fmla="*/ 130 w 571"/>
                <a:gd name="T7" fmla="*/ 82 h 471"/>
                <a:gd name="T8" fmla="*/ 205 w 571"/>
                <a:gd name="T9" fmla="*/ 38 h 471"/>
                <a:gd name="T10" fmla="*/ 260 w 571"/>
                <a:gd name="T11" fmla="*/ 22 h 471"/>
                <a:gd name="T12" fmla="*/ 299 w 571"/>
                <a:gd name="T13" fmla="*/ 32 h 471"/>
                <a:gd name="T14" fmla="*/ 309 w 571"/>
                <a:gd name="T15" fmla="*/ 8 h 471"/>
                <a:gd name="T16" fmla="*/ 364 w 571"/>
                <a:gd name="T17" fmla="*/ 28 h 471"/>
                <a:gd name="T18" fmla="*/ 398 w 571"/>
                <a:gd name="T19" fmla="*/ 70 h 471"/>
                <a:gd name="T20" fmla="*/ 392 w 571"/>
                <a:gd name="T21" fmla="*/ 76 h 471"/>
                <a:gd name="T22" fmla="*/ 394 w 571"/>
                <a:gd name="T23" fmla="*/ 110 h 471"/>
                <a:gd name="T24" fmla="*/ 377 w 571"/>
                <a:gd name="T25" fmla="*/ 114 h 471"/>
                <a:gd name="T26" fmla="*/ 405 w 571"/>
                <a:gd name="T27" fmla="*/ 138 h 471"/>
                <a:gd name="T28" fmla="*/ 439 w 571"/>
                <a:gd name="T29" fmla="*/ 116 h 471"/>
                <a:gd name="T30" fmla="*/ 457 w 571"/>
                <a:gd name="T31" fmla="*/ 102 h 471"/>
                <a:gd name="T32" fmla="*/ 446 w 571"/>
                <a:gd name="T33" fmla="*/ 76 h 471"/>
                <a:gd name="T34" fmla="*/ 446 w 571"/>
                <a:gd name="T35" fmla="*/ 42 h 471"/>
                <a:gd name="T36" fmla="*/ 452 w 571"/>
                <a:gd name="T37" fmla="*/ 18 h 471"/>
                <a:gd name="T38" fmla="*/ 491 w 571"/>
                <a:gd name="T39" fmla="*/ 70 h 471"/>
                <a:gd name="T40" fmla="*/ 515 w 571"/>
                <a:gd name="T41" fmla="*/ 124 h 471"/>
                <a:gd name="T42" fmla="*/ 478 w 571"/>
                <a:gd name="T43" fmla="*/ 148 h 471"/>
                <a:gd name="T44" fmla="*/ 556 w 571"/>
                <a:gd name="T45" fmla="*/ 250 h 471"/>
                <a:gd name="T46" fmla="*/ 556 w 571"/>
                <a:gd name="T47" fmla="*/ 268 h 471"/>
                <a:gd name="T48" fmla="*/ 530 w 571"/>
                <a:gd name="T49" fmla="*/ 264 h 471"/>
                <a:gd name="T50" fmla="*/ 535 w 571"/>
                <a:gd name="T51" fmla="*/ 286 h 471"/>
                <a:gd name="T52" fmla="*/ 522 w 571"/>
                <a:gd name="T53" fmla="*/ 384 h 471"/>
                <a:gd name="T54" fmla="*/ 500 w 571"/>
                <a:gd name="T55" fmla="*/ 446 h 471"/>
                <a:gd name="T56" fmla="*/ 470 w 571"/>
                <a:gd name="T57" fmla="*/ 452 h 471"/>
                <a:gd name="T58" fmla="*/ 392 w 571"/>
                <a:gd name="T59" fmla="*/ 470 h 471"/>
                <a:gd name="T60" fmla="*/ 331 w 571"/>
                <a:gd name="T61" fmla="*/ 452 h 471"/>
                <a:gd name="T62" fmla="*/ 301 w 571"/>
                <a:gd name="T63" fmla="*/ 448 h 471"/>
                <a:gd name="T64" fmla="*/ 281 w 571"/>
                <a:gd name="T65" fmla="*/ 428 h 471"/>
                <a:gd name="T66" fmla="*/ 240 w 571"/>
                <a:gd name="T67" fmla="*/ 442 h 471"/>
                <a:gd name="T68" fmla="*/ 179 w 571"/>
                <a:gd name="T69" fmla="*/ 434 h 471"/>
                <a:gd name="T70" fmla="*/ 208 w 571"/>
                <a:gd name="T71" fmla="*/ 400 h 471"/>
                <a:gd name="T72" fmla="*/ 203 w 571"/>
                <a:gd name="T73" fmla="*/ 342 h 471"/>
                <a:gd name="T74" fmla="*/ 158 w 571"/>
                <a:gd name="T75" fmla="*/ 338 h 471"/>
                <a:gd name="T76" fmla="*/ 164 w 571"/>
                <a:gd name="T77" fmla="*/ 382 h 471"/>
                <a:gd name="T78" fmla="*/ 136 w 571"/>
                <a:gd name="T79" fmla="*/ 392 h 471"/>
                <a:gd name="T80" fmla="*/ 114 w 571"/>
                <a:gd name="T81" fmla="*/ 320 h 471"/>
                <a:gd name="T82" fmla="*/ 106 w 571"/>
                <a:gd name="T83" fmla="*/ 238 h 471"/>
                <a:gd name="T84" fmla="*/ 104 w 571"/>
                <a:gd name="T85" fmla="*/ 222 h 471"/>
                <a:gd name="T86" fmla="*/ 80 w 571"/>
                <a:gd name="T87" fmla="*/ 210 h 471"/>
                <a:gd name="T88" fmla="*/ 69 w 571"/>
                <a:gd name="T89" fmla="*/ 190 h 471"/>
                <a:gd name="T90" fmla="*/ 49 w 571"/>
                <a:gd name="T91" fmla="*/ 160 h 471"/>
                <a:gd name="T92" fmla="*/ 52 w 571"/>
                <a:gd name="T93" fmla="*/ 144 h 471"/>
                <a:gd name="T94" fmla="*/ 19 w 571"/>
                <a:gd name="T95" fmla="*/ 112 h 471"/>
                <a:gd name="T96" fmla="*/ 62 w 571"/>
                <a:gd name="T97" fmla="*/ 132 h 471"/>
                <a:gd name="T98" fmla="*/ 41 w 571"/>
                <a:gd name="T99" fmla="*/ 116 h 471"/>
                <a:gd name="T100" fmla="*/ 10 w 571"/>
                <a:gd name="T101" fmla="*/ 92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1"/>
                <a:gd name="T154" fmla="*/ 0 h 471"/>
                <a:gd name="T155" fmla="*/ 571 w 571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1" h="471">
                  <a:moveTo>
                    <a:pt x="0" y="84"/>
                  </a:moveTo>
                  <a:lnTo>
                    <a:pt x="0" y="74"/>
                  </a:lnTo>
                  <a:lnTo>
                    <a:pt x="32" y="84"/>
                  </a:lnTo>
                  <a:lnTo>
                    <a:pt x="45" y="64"/>
                  </a:lnTo>
                  <a:lnTo>
                    <a:pt x="43" y="54"/>
                  </a:lnTo>
                  <a:lnTo>
                    <a:pt x="56" y="54"/>
                  </a:lnTo>
                  <a:lnTo>
                    <a:pt x="65" y="48"/>
                  </a:lnTo>
                  <a:lnTo>
                    <a:pt x="86" y="52"/>
                  </a:lnTo>
                  <a:lnTo>
                    <a:pt x="88" y="70"/>
                  </a:lnTo>
                  <a:lnTo>
                    <a:pt x="93" y="78"/>
                  </a:lnTo>
                  <a:lnTo>
                    <a:pt x="108" y="82"/>
                  </a:lnTo>
                  <a:lnTo>
                    <a:pt x="130" y="82"/>
                  </a:lnTo>
                  <a:lnTo>
                    <a:pt x="182" y="48"/>
                  </a:lnTo>
                  <a:lnTo>
                    <a:pt x="197" y="46"/>
                  </a:lnTo>
                  <a:lnTo>
                    <a:pt x="205" y="38"/>
                  </a:lnTo>
                  <a:lnTo>
                    <a:pt x="255" y="26"/>
                  </a:lnTo>
                  <a:lnTo>
                    <a:pt x="253" y="20"/>
                  </a:lnTo>
                  <a:lnTo>
                    <a:pt x="260" y="22"/>
                  </a:lnTo>
                  <a:lnTo>
                    <a:pt x="264" y="16"/>
                  </a:lnTo>
                  <a:lnTo>
                    <a:pt x="299" y="14"/>
                  </a:lnTo>
                  <a:lnTo>
                    <a:pt x="299" y="32"/>
                  </a:lnTo>
                  <a:lnTo>
                    <a:pt x="318" y="26"/>
                  </a:lnTo>
                  <a:lnTo>
                    <a:pt x="312" y="22"/>
                  </a:lnTo>
                  <a:lnTo>
                    <a:pt x="309" y="8"/>
                  </a:lnTo>
                  <a:lnTo>
                    <a:pt x="305" y="2"/>
                  </a:lnTo>
                  <a:lnTo>
                    <a:pt x="318" y="0"/>
                  </a:lnTo>
                  <a:lnTo>
                    <a:pt x="364" y="28"/>
                  </a:lnTo>
                  <a:lnTo>
                    <a:pt x="383" y="48"/>
                  </a:lnTo>
                  <a:lnTo>
                    <a:pt x="400" y="60"/>
                  </a:lnTo>
                  <a:lnTo>
                    <a:pt x="398" y="70"/>
                  </a:lnTo>
                  <a:lnTo>
                    <a:pt x="403" y="74"/>
                  </a:lnTo>
                  <a:lnTo>
                    <a:pt x="394" y="74"/>
                  </a:lnTo>
                  <a:lnTo>
                    <a:pt x="392" y="76"/>
                  </a:lnTo>
                  <a:lnTo>
                    <a:pt x="405" y="100"/>
                  </a:lnTo>
                  <a:lnTo>
                    <a:pt x="396" y="102"/>
                  </a:lnTo>
                  <a:lnTo>
                    <a:pt x="394" y="110"/>
                  </a:lnTo>
                  <a:lnTo>
                    <a:pt x="383" y="108"/>
                  </a:lnTo>
                  <a:lnTo>
                    <a:pt x="381" y="114"/>
                  </a:lnTo>
                  <a:lnTo>
                    <a:pt x="377" y="114"/>
                  </a:lnTo>
                  <a:lnTo>
                    <a:pt x="368" y="144"/>
                  </a:lnTo>
                  <a:lnTo>
                    <a:pt x="392" y="146"/>
                  </a:lnTo>
                  <a:lnTo>
                    <a:pt x="405" y="138"/>
                  </a:lnTo>
                  <a:lnTo>
                    <a:pt x="396" y="120"/>
                  </a:lnTo>
                  <a:lnTo>
                    <a:pt x="418" y="126"/>
                  </a:lnTo>
                  <a:lnTo>
                    <a:pt x="439" y="116"/>
                  </a:lnTo>
                  <a:lnTo>
                    <a:pt x="455" y="118"/>
                  </a:lnTo>
                  <a:lnTo>
                    <a:pt x="459" y="114"/>
                  </a:lnTo>
                  <a:lnTo>
                    <a:pt x="457" y="102"/>
                  </a:lnTo>
                  <a:lnTo>
                    <a:pt x="437" y="88"/>
                  </a:lnTo>
                  <a:lnTo>
                    <a:pt x="437" y="80"/>
                  </a:lnTo>
                  <a:lnTo>
                    <a:pt x="446" y="76"/>
                  </a:lnTo>
                  <a:lnTo>
                    <a:pt x="450" y="86"/>
                  </a:lnTo>
                  <a:lnTo>
                    <a:pt x="463" y="88"/>
                  </a:lnTo>
                  <a:lnTo>
                    <a:pt x="446" y="42"/>
                  </a:lnTo>
                  <a:lnTo>
                    <a:pt x="459" y="56"/>
                  </a:lnTo>
                  <a:lnTo>
                    <a:pt x="463" y="50"/>
                  </a:lnTo>
                  <a:lnTo>
                    <a:pt x="452" y="18"/>
                  </a:lnTo>
                  <a:lnTo>
                    <a:pt x="446" y="14"/>
                  </a:lnTo>
                  <a:lnTo>
                    <a:pt x="452" y="8"/>
                  </a:lnTo>
                  <a:lnTo>
                    <a:pt x="491" y="70"/>
                  </a:lnTo>
                  <a:lnTo>
                    <a:pt x="502" y="98"/>
                  </a:lnTo>
                  <a:lnTo>
                    <a:pt x="513" y="110"/>
                  </a:lnTo>
                  <a:lnTo>
                    <a:pt x="515" y="124"/>
                  </a:lnTo>
                  <a:lnTo>
                    <a:pt x="498" y="124"/>
                  </a:lnTo>
                  <a:lnTo>
                    <a:pt x="483" y="134"/>
                  </a:lnTo>
                  <a:lnTo>
                    <a:pt x="478" y="148"/>
                  </a:lnTo>
                  <a:lnTo>
                    <a:pt x="504" y="174"/>
                  </a:lnTo>
                  <a:lnTo>
                    <a:pt x="548" y="228"/>
                  </a:lnTo>
                  <a:lnTo>
                    <a:pt x="556" y="250"/>
                  </a:lnTo>
                  <a:lnTo>
                    <a:pt x="570" y="266"/>
                  </a:lnTo>
                  <a:lnTo>
                    <a:pt x="565" y="270"/>
                  </a:lnTo>
                  <a:lnTo>
                    <a:pt x="556" y="268"/>
                  </a:lnTo>
                  <a:lnTo>
                    <a:pt x="552" y="262"/>
                  </a:lnTo>
                  <a:lnTo>
                    <a:pt x="541" y="258"/>
                  </a:lnTo>
                  <a:lnTo>
                    <a:pt x="530" y="264"/>
                  </a:lnTo>
                  <a:lnTo>
                    <a:pt x="511" y="270"/>
                  </a:lnTo>
                  <a:lnTo>
                    <a:pt x="535" y="270"/>
                  </a:lnTo>
                  <a:lnTo>
                    <a:pt x="535" y="286"/>
                  </a:lnTo>
                  <a:lnTo>
                    <a:pt x="543" y="316"/>
                  </a:lnTo>
                  <a:lnTo>
                    <a:pt x="537" y="360"/>
                  </a:lnTo>
                  <a:lnTo>
                    <a:pt x="522" y="384"/>
                  </a:lnTo>
                  <a:lnTo>
                    <a:pt x="515" y="424"/>
                  </a:lnTo>
                  <a:lnTo>
                    <a:pt x="504" y="428"/>
                  </a:lnTo>
                  <a:lnTo>
                    <a:pt x="500" y="446"/>
                  </a:lnTo>
                  <a:lnTo>
                    <a:pt x="483" y="452"/>
                  </a:lnTo>
                  <a:lnTo>
                    <a:pt x="476" y="448"/>
                  </a:lnTo>
                  <a:lnTo>
                    <a:pt x="470" y="452"/>
                  </a:lnTo>
                  <a:lnTo>
                    <a:pt x="439" y="446"/>
                  </a:lnTo>
                  <a:lnTo>
                    <a:pt x="431" y="454"/>
                  </a:lnTo>
                  <a:lnTo>
                    <a:pt x="392" y="470"/>
                  </a:lnTo>
                  <a:lnTo>
                    <a:pt x="370" y="456"/>
                  </a:lnTo>
                  <a:lnTo>
                    <a:pt x="344" y="458"/>
                  </a:lnTo>
                  <a:lnTo>
                    <a:pt x="331" y="452"/>
                  </a:lnTo>
                  <a:lnTo>
                    <a:pt x="325" y="442"/>
                  </a:lnTo>
                  <a:lnTo>
                    <a:pt x="318" y="448"/>
                  </a:lnTo>
                  <a:lnTo>
                    <a:pt x="301" y="448"/>
                  </a:lnTo>
                  <a:lnTo>
                    <a:pt x="296" y="440"/>
                  </a:lnTo>
                  <a:lnTo>
                    <a:pt x="290" y="438"/>
                  </a:lnTo>
                  <a:lnTo>
                    <a:pt x="281" y="428"/>
                  </a:lnTo>
                  <a:lnTo>
                    <a:pt x="255" y="410"/>
                  </a:lnTo>
                  <a:lnTo>
                    <a:pt x="255" y="428"/>
                  </a:lnTo>
                  <a:lnTo>
                    <a:pt x="240" y="442"/>
                  </a:lnTo>
                  <a:lnTo>
                    <a:pt x="240" y="434"/>
                  </a:lnTo>
                  <a:lnTo>
                    <a:pt x="210" y="422"/>
                  </a:lnTo>
                  <a:lnTo>
                    <a:pt x="179" y="434"/>
                  </a:lnTo>
                  <a:lnTo>
                    <a:pt x="188" y="410"/>
                  </a:lnTo>
                  <a:lnTo>
                    <a:pt x="197" y="410"/>
                  </a:lnTo>
                  <a:lnTo>
                    <a:pt x="208" y="400"/>
                  </a:lnTo>
                  <a:lnTo>
                    <a:pt x="234" y="392"/>
                  </a:lnTo>
                  <a:lnTo>
                    <a:pt x="214" y="372"/>
                  </a:lnTo>
                  <a:lnTo>
                    <a:pt x="203" y="342"/>
                  </a:lnTo>
                  <a:lnTo>
                    <a:pt x="192" y="354"/>
                  </a:lnTo>
                  <a:lnTo>
                    <a:pt x="158" y="350"/>
                  </a:lnTo>
                  <a:lnTo>
                    <a:pt x="158" y="338"/>
                  </a:lnTo>
                  <a:lnTo>
                    <a:pt x="153" y="336"/>
                  </a:lnTo>
                  <a:lnTo>
                    <a:pt x="147" y="360"/>
                  </a:lnTo>
                  <a:lnTo>
                    <a:pt x="164" y="382"/>
                  </a:lnTo>
                  <a:lnTo>
                    <a:pt x="169" y="392"/>
                  </a:lnTo>
                  <a:lnTo>
                    <a:pt x="160" y="400"/>
                  </a:lnTo>
                  <a:lnTo>
                    <a:pt x="136" y="392"/>
                  </a:lnTo>
                  <a:lnTo>
                    <a:pt x="145" y="330"/>
                  </a:lnTo>
                  <a:lnTo>
                    <a:pt x="136" y="320"/>
                  </a:lnTo>
                  <a:lnTo>
                    <a:pt x="114" y="320"/>
                  </a:lnTo>
                  <a:lnTo>
                    <a:pt x="104" y="304"/>
                  </a:lnTo>
                  <a:lnTo>
                    <a:pt x="99" y="242"/>
                  </a:lnTo>
                  <a:lnTo>
                    <a:pt x="106" y="238"/>
                  </a:lnTo>
                  <a:lnTo>
                    <a:pt x="97" y="238"/>
                  </a:lnTo>
                  <a:lnTo>
                    <a:pt x="95" y="220"/>
                  </a:lnTo>
                  <a:lnTo>
                    <a:pt x="104" y="222"/>
                  </a:lnTo>
                  <a:lnTo>
                    <a:pt x="93" y="210"/>
                  </a:lnTo>
                  <a:lnTo>
                    <a:pt x="95" y="202"/>
                  </a:lnTo>
                  <a:lnTo>
                    <a:pt x="80" y="210"/>
                  </a:lnTo>
                  <a:lnTo>
                    <a:pt x="45" y="198"/>
                  </a:lnTo>
                  <a:lnTo>
                    <a:pt x="49" y="190"/>
                  </a:lnTo>
                  <a:lnTo>
                    <a:pt x="69" y="190"/>
                  </a:lnTo>
                  <a:lnTo>
                    <a:pt x="78" y="180"/>
                  </a:lnTo>
                  <a:lnTo>
                    <a:pt x="62" y="164"/>
                  </a:lnTo>
                  <a:lnTo>
                    <a:pt x="49" y="160"/>
                  </a:lnTo>
                  <a:lnTo>
                    <a:pt x="69" y="160"/>
                  </a:lnTo>
                  <a:lnTo>
                    <a:pt x="69" y="152"/>
                  </a:lnTo>
                  <a:lnTo>
                    <a:pt x="52" y="144"/>
                  </a:lnTo>
                  <a:lnTo>
                    <a:pt x="30" y="140"/>
                  </a:lnTo>
                  <a:lnTo>
                    <a:pt x="30" y="132"/>
                  </a:lnTo>
                  <a:lnTo>
                    <a:pt x="19" y="112"/>
                  </a:lnTo>
                  <a:lnTo>
                    <a:pt x="49" y="138"/>
                  </a:lnTo>
                  <a:lnTo>
                    <a:pt x="69" y="142"/>
                  </a:lnTo>
                  <a:lnTo>
                    <a:pt x="62" y="132"/>
                  </a:lnTo>
                  <a:lnTo>
                    <a:pt x="69" y="126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0" y="110"/>
                  </a:lnTo>
                  <a:lnTo>
                    <a:pt x="23" y="96"/>
                  </a:lnTo>
                  <a:lnTo>
                    <a:pt x="10" y="92"/>
                  </a:lnTo>
                  <a:lnTo>
                    <a:pt x="0" y="8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1" name="Freeform 5"/>
            <p:cNvSpPr>
              <a:spLocks noChangeAspect="1"/>
            </p:cNvSpPr>
            <p:nvPr/>
          </p:nvSpPr>
          <p:spPr bwMode="auto">
            <a:xfrm>
              <a:off x="1368" y="1898"/>
              <a:ext cx="196" cy="213"/>
            </a:xfrm>
            <a:custGeom>
              <a:avLst/>
              <a:gdLst>
                <a:gd name="T0" fmla="*/ 0 w 196"/>
                <a:gd name="T1" fmla="*/ 160 h 213"/>
                <a:gd name="T2" fmla="*/ 0 w 196"/>
                <a:gd name="T3" fmla="*/ 174 h 213"/>
                <a:gd name="T4" fmla="*/ 13 w 196"/>
                <a:gd name="T5" fmla="*/ 162 h 213"/>
                <a:gd name="T6" fmla="*/ 28 w 196"/>
                <a:gd name="T7" fmla="*/ 174 h 213"/>
                <a:gd name="T8" fmla="*/ 34 w 196"/>
                <a:gd name="T9" fmla="*/ 168 h 213"/>
                <a:gd name="T10" fmla="*/ 45 w 196"/>
                <a:gd name="T11" fmla="*/ 180 h 213"/>
                <a:gd name="T12" fmla="*/ 62 w 196"/>
                <a:gd name="T13" fmla="*/ 180 h 213"/>
                <a:gd name="T14" fmla="*/ 65 w 196"/>
                <a:gd name="T15" fmla="*/ 192 h 213"/>
                <a:gd name="T16" fmla="*/ 49 w 196"/>
                <a:gd name="T17" fmla="*/ 188 h 213"/>
                <a:gd name="T18" fmla="*/ 58 w 196"/>
                <a:gd name="T19" fmla="*/ 212 h 213"/>
                <a:gd name="T20" fmla="*/ 97 w 196"/>
                <a:gd name="T21" fmla="*/ 210 h 213"/>
                <a:gd name="T22" fmla="*/ 117 w 196"/>
                <a:gd name="T23" fmla="*/ 204 h 213"/>
                <a:gd name="T24" fmla="*/ 119 w 196"/>
                <a:gd name="T25" fmla="*/ 194 h 213"/>
                <a:gd name="T26" fmla="*/ 143 w 196"/>
                <a:gd name="T27" fmla="*/ 172 h 213"/>
                <a:gd name="T28" fmla="*/ 169 w 196"/>
                <a:gd name="T29" fmla="*/ 138 h 213"/>
                <a:gd name="T30" fmla="*/ 173 w 196"/>
                <a:gd name="T31" fmla="*/ 122 h 213"/>
                <a:gd name="T32" fmla="*/ 151 w 196"/>
                <a:gd name="T33" fmla="*/ 82 h 213"/>
                <a:gd name="T34" fmla="*/ 162 w 196"/>
                <a:gd name="T35" fmla="*/ 58 h 213"/>
                <a:gd name="T36" fmla="*/ 177 w 196"/>
                <a:gd name="T37" fmla="*/ 76 h 213"/>
                <a:gd name="T38" fmla="*/ 195 w 196"/>
                <a:gd name="T39" fmla="*/ 28 h 213"/>
                <a:gd name="T40" fmla="*/ 195 w 196"/>
                <a:gd name="T41" fmla="*/ 0 h 213"/>
                <a:gd name="T42" fmla="*/ 184 w 196"/>
                <a:gd name="T43" fmla="*/ 4 h 213"/>
                <a:gd name="T44" fmla="*/ 166 w 196"/>
                <a:gd name="T45" fmla="*/ 10 h 213"/>
                <a:gd name="T46" fmla="*/ 149 w 196"/>
                <a:gd name="T47" fmla="*/ 42 h 213"/>
                <a:gd name="T48" fmla="*/ 112 w 196"/>
                <a:gd name="T49" fmla="*/ 52 h 213"/>
                <a:gd name="T50" fmla="*/ 71 w 196"/>
                <a:gd name="T51" fmla="*/ 52 h 213"/>
                <a:gd name="T52" fmla="*/ 67 w 196"/>
                <a:gd name="T53" fmla="*/ 62 h 213"/>
                <a:gd name="T54" fmla="*/ 65 w 196"/>
                <a:gd name="T55" fmla="*/ 88 h 213"/>
                <a:gd name="T56" fmla="*/ 56 w 196"/>
                <a:gd name="T57" fmla="*/ 98 h 213"/>
                <a:gd name="T58" fmla="*/ 69 w 196"/>
                <a:gd name="T59" fmla="*/ 104 h 213"/>
                <a:gd name="T60" fmla="*/ 73 w 196"/>
                <a:gd name="T61" fmla="*/ 112 h 213"/>
                <a:gd name="T62" fmla="*/ 19 w 196"/>
                <a:gd name="T63" fmla="*/ 126 h 213"/>
                <a:gd name="T64" fmla="*/ 19 w 196"/>
                <a:gd name="T65" fmla="*/ 152 h 213"/>
                <a:gd name="T66" fmla="*/ 10 w 196"/>
                <a:gd name="T67" fmla="*/ 152 h 213"/>
                <a:gd name="T68" fmla="*/ 0 w 196"/>
                <a:gd name="T69" fmla="*/ 160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213"/>
                <a:gd name="T107" fmla="*/ 196 w 196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213">
                  <a:moveTo>
                    <a:pt x="0" y="160"/>
                  </a:moveTo>
                  <a:lnTo>
                    <a:pt x="0" y="174"/>
                  </a:lnTo>
                  <a:lnTo>
                    <a:pt x="13" y="162"/>
                  </a:lnTo>
                  <a:lnTo>
                    <a:pt x="28" y="174"/>
                  </a:lnTo>
                  <a:lnTo>
                    <a:pt x="34" y="168"/>
                  </a:lnTo>
                  <a:lnTo>
                    <a:pt x="45" y="180"/>
                  </a:lnTo>
                  <a:lnTo>
                    <a:pt x="62" y="180"/>
                  </a:lnTo>
                  <a:lnTo>
                    <a:pt x="65" y="192"/>
                  </a:lnTo>
                  <a:lnTo>
                    <a:pt x="49" y="188"/>
                  </a:lnTo>
                  <a:lnTo>
                    <a:pt x="58" y="212"/>
                  </a:lnTo>
                  <a:lnTo>
                    <a:pt x="97" y="210"/>
                  </a:lnTo>
                  <a:lnTo>
                    <a:pt x="117" y="204"/>
                  </a:lnTo>
                  <a:lnTo>
                    <a:pt x="119" y="194"/>
                  </a:lnTo>
                  <a:lnTo>
                    <a:pt x="143" y="172"/>
                  </a:lnTo>
                  <a:lnTo>
                    <a:pt x="169" y="138"/>
                  </a:lnTo>
                  <a:lnTo>
                    <a:pt x="173" y="122"/>
                  </a:lnTo>
                  <a:lnTo>
                    <a:pt x="151" y="82"/>
                  </a:lnTo>
                  <a:lnTo>
                    <a:pt x="162" y="58"/>
                  </a:lnTo>
                  <a:lnTo>
                    <a:pt x="177" y="76"/>
                  </a:lnTo>
                  <a:lnTo>
                    <a:pt x="195" y="28"/>
                  </a:lnTo>
                  <a:lnTo>
                    <a:pt x="195" y="0"/>
                  </a:lnTo>
                  <a:lnTo>
                    <a:pt x="184" y="4"/>
                  </a:lnTo>
                  <a:lnTo>
                    <a:pt x="166" y="10"/>
                  </a:lnTo>
                  <a:lnTo>
                    <a:pt x="149" y="42"/>
                  </a:lnTo>
                  <a:lnTo>
                    <a:pt x="112" y="52"/>
                  </a:lnTo>
                  <a:lnTo>
                    <a:pt x="71" y="52"/>
                  </a:lnTo>
                  <a:lnTo>
                    <a:pt x="67" y="62"/>
                  </a:lnTo>
                  <a:lnTo>
                    <a:pt x="65" y="88"/>
                  </a:lnTo>
                  <a:lnTo>
                    <a:pt x="56" y="98"/>
                  </a:lnTo>
                  <a:lnTo>
                    <a:pt x="69" y="104"/>
                  </a:lnTo>
                  <a:lnTo>
                    <a:pt x="73" y="112"/>
                  </a:lnTo>
                  <a:lnTo>
                    <a:pt x="19" y="126"/>
                  </a:lnTo>
                  <a:lnTo>
                    <a:pt x="19" y="152"/>
                  </a:lnTo>
                  <a:lnTo>
                    <a:pt x="10" y="152"/>
                  </a:lnTo>
                  <a:lnTo>
                    <a:pt x="0" y="16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2" name="Freeform 6"/>
            <p:cNvSpPr>
              <a:spLocks noChangeAspect="1"/>
            </p:cNvSpPr>
            <p:nvPr/>
          </p:nvSpPr>
          <p:spPr bwMode="auto">
            <a:xfrm>
              <a:off x="1850" y="3375"/>
              <a:ext cx="203" cy="183"/>
            </a:xfrm>
            <a:custGeom>
              <a:avLst/>
              <a:gdLst>
                <a:gd name="T0" fmla="*/ 0 w 203"/>
                <a:gd name="T1" fmla="*/ 20 h 183"/>
                <a:gd name="T2" fmla="*/ 30 w 203"/>
                <a:gd name="T3" fmla="*/ 2 h 183"/>
                <a:gd name="T4" fmla="*/ 60 w 203"/>
                <a:gd name="T5" fmla="*/ 0 h 183"/>
                <a:gd name="T6" fmla="*/ 86 w 203"/>
                <a:gd name="T7" fmla="*/ 14 h 183"/>
                <a:gd name="T8" fmla="*/ 125 w 203"/>
                <a:gd name="T9" fmla="*/ 48 h 183"/>
                <a:gd name="T10" fmla="*/ 149 w 203"/>
                <a:gd name="T11" fmla="*/ 56 h 183"/>
                <a:gd name="T12" fmla="*/ 160 w 203"/>
                <a:gd name="T13" fmla="*/ 64 h 183"/>
                <a:gd name="T14" fmla="*/ 188 w 203"/>
                <a:gd name="T15" fmla="*/ 110 h 183"/>
                <a:gd name="T16" fmla="*/ 202 w 203"/>
                <a:gd name="T17" fmla="*/ 166 h 183"/>
                <a:gd name="T18" fmla="*/ 175 w 203"/>
                <a:gd name="T19" fmla="*/ 166 h 183"/>
                <a:gd name="T20" fmla="*/ 147 w 203"/>
                <a:gd name="T21" fmla="*/ 182 h 183"/>
                <a:gd name="T22" fmla="*/ 123 w 203"/>
                <a:gd name="T23" fmla="*/ 182 h 183"/>
                <a:gd name="T24" fmla="*/ 104 w 203"/>
                <a:gd name="T25" fmla="*/ 170 h 183"/>
                <a:gd name="T26" fmla="*/ 102 w 203"/>
                <a:gd name="T27" fmla="*/ 158 h 183"/>
                <a:gd name="T28" fmla="*/ 112 w 203"/>
                <a:gd name="T29" fmla="*/ 146 h 183"/>
                <a:gd name="T30" fmla="*/ 147 w 203"/>
                <a:gd name="T31" fmla="*/ 178 h 183"/>
                <a:gd name="T32" fmla="*/ 149 w 203"/>
                <a:gd name="T33" fmla="*/ 164 h 183"/>
                <a:gd name="T34" fmla="*/ 112 w 203"/>
                <a:gd name="T35" fmla="*/ 138 h 183"/>
                <a:gd name="T36" fmla="*/ 108 w 203"/>
                <a:gd name="T37" fmla="*/ 142 h 183"/>
                <a:gd name="T38" fmla="*/ 95 w 203"/>
                <a:gd name="T39" fmla="*/ 146 h 183"/>
                <a:gd name="T40" fmla="*/ 76 w 203"/>
                <a:gd name="T41" fmla="*/ 138 h 183"/>
                <a:gd name="T42" fmla="*/ 58 w 203"/>
                <a:gd name="T43" fmla="*/ 76 h 183"/>
                <a:gd name="T44" fmla="*/ 73 w 203"/>
                <a:gd name="T45" fmla="*/ 86 h 183"/>
                <a:gd name="T46" fmla="*/ 97 w 203"/>
                <a:gd name="T47" fmla="*/ 114 h 183"/>
                <a:gd name="T48" fmla="*/ 97 w 203"/>
                <a:gd name="T49" fmla="*/ 98 h 183"/>
                <a:gd name="T50" fmla="*/ 104 w 203"/>
                <a:gd name="T51" fmla="*/ 96 h 183"/>
                <a:gd name="T52" fmla="*/ 95 w 203"/>
                <a:gd name="T53" fmla="*/ 96 h 183"/>
                <a:gd name="T54" fmla="*/ 95 w 203"/>
                <a:gd name="T55" fmla="*/ 80 h 183"/>
                <a:gd name="T56" fmla="*/ 71 w 203"/>
                <a:gd name="T57" fmla="*/ 74 h 183"/>
                <a:gd name="T58" fmla="*/ 76 w 203"/>
                <a:gd name="T59" fmla="*/ 54 h 183"/>
                <a:gd name="T60" fmla="*/ 17 w 203"/>
                <a:gd name="T61" fmla="*/ 54 h 183"/>
                <a:gd name="T62" fmla="*/ 0 w 203"/>
                <a:gd name="T63" fmla="*/ 2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183"/>
                <a:gd name="T98" fmla="*/ 203 w 20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183">
                  <a:moveTo>
                    <a:pt x="0" y="20"/>
                  </a:moveTo>
                  <a:lnTo>
                    <a:pt x="30" y="2"/>
                  </a:lnTo>
                  <a:lnTo>
                    <a:pt x="60" y="0"/>
                  </a:lnTo>
                  <a:lnTo>
                    <a:pt x="86" y="14"/>
                  </a:lnTo>
                  <a:lnTo>
                    <a:pt x="125" y="48"/>
                  </a:lnTo>
                  <a:lnTo>
                    <a:pt x="149" y="56"/>
                  </a:lnTo>
                  <a:lnTo>
                    <a:pt x="160" y="64"/>
                  </a:lnTo>
                  <a:lnTo>
                    <a:pt x="188" y="110"/>
                  </a:lnTo>
                  <a:lnTo>
                    <a:pt x="202" y="166"/>
                  </a:lnTo>
                  <a:lnTo>
                    <a:pt x="175" y="166"/>
                  </a:lnTo>
                  <a:lnTo>
                    <a:pt x="147" y="182"/>
                  </a:lnTo>
                  <a:lnTo>
                    <a:pt x="123" y="182"/>
                  </a:lnTo>
                  <a:lnTo>
                    <a:pt x="104" y="170"/>
                  </a:lnTo>
                  <a:lnTo>
                    <a:pt x="102" y="158"/>
                  </a:lnTo>
                  <a:lnTo>
                    <a:pt x="112" y="146"/>
                  </a:lnTo>
                  <a:lnTo>
                    <a:pt x="147" y="178"/>
                  </a:lnTo>
                  <a:lnTo>
                    <a:pt x="149" y="164"/>
                  </a:lnTo>
                  <a:lnTo>
                    <a:pt x="112" y="138"/>
                  </a:lnTo>
                  <a:lnTo>
                    <a:pt x="108" y="142"/>
                  </a:lnTo>
                  <a:lnTo>
                    <a:pt x="95" y="146"/>
                  </a:lnTo>
                  <a:lnTo>
                    <a:pt x="76" y="138"/>
                  </a:lnTo>
                  <a:lnTo>
                    <a:pt x="58" y="76"/>
                  </a:lnTo>
                  <a:lnTo>
                    <a:pt x="73" y="86"/>
                  </a:lnTo>
                  <a:lnTo>
                    <a:pt x="97" y="114"/>
                  </a:lnTo>
                  <a:lnTo>
                    <a:pt x="97" y="98"/>
                  </a:lnTo>
                  <a:lnTo>
                    <a:pt x="104" y="96"/>
                  </a:lnTo>
                  <a:lnTo>
                    <a:pt x="95" y="96"/>
                  </a:lnTo>
                  <a:lnTo>
                    <a:pt x="95" y="80"/>
                  </a:lnTo>
                  <a:lnTo>
                    <a:pt x="71" y="74"/>
                  </a:lnTo>
                  <a:lnTo>
                    <a:pt x="76" y="54"/>
                  </a:lnTo>
                  <a:lnTo>
                    <a:pt x="17" y="54"/>
                  </a:lnTo>
                  <a:lnTo>
                    <a:pt x="0" y="2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3" name="Freeform 7"/>
            <p:cNvSpPr>
              <a:spLocks noChangeAspect="1"/>
            </p:cNvSpPr>
            <p:nvPr/>
          </p:nvSpPr>
          <p:spPr bwMode="auto">
            <a:xfrm>
              <a:off x="2310" y="3323"/>
              <a:ext cx="176" cy="343"/>
            </a:xfrm>
            <a:custGeom>
              <a:avLst/>
              <a:gdLst>
                <a:gd name="T0" fmla="*/ 0 w 176"/>
                <a:gd name="T1" fmla="*/ 248 h 343"/>
                <a:gd name="T2" fmla="*/ 23 w 176"/>
                <a:gd name="T3" fmla="*/ 266 h 343"/>
                <a:gd name="T4" fmla="*/ 38 w 176"/>
                <a:gd name="T5" fmla="*/ 308 h 343"/>
                <a:gd name="T6" fmla="*/ 36 w 176"/>
                <a:gd name="T7" fmla="*/ 326 h 343"/>
                <a:gd name="T8" fmla="*/ 49 w 176"/>
                <a:gd name="T9" fmla="*/ 342 h 343"/>
                <a:gd name="T10" fmla="*/ 58 w 176"/>
                <a:gd name="T11" fmla="*/ 342 h 343"/>
                <a:gd name="T12" fmla="*/ 69 w 176"/>
                <a:gd name="T13" fmla="*/ 334 h 343"/>
                <a:gd name="T14" fmla="*/ 136 w 176"/>
                <a:gd name="T15" fmla="*/ 160 h 343"/>
                <a:gd name="T16" fmla="*/ 149 w 176"/>
                <a:gd name="T17" fmla="*/ 142 h 343"/>
                <a:gd name="T18" fmla="*/ 172 w 176"/>
                <a:gd name="T19" fmla="*/ 66 h 343"/>
                <a:gd name="T20" fmla="*/ 175 w 176"/>
                <a:gd name="T21" fmla="*/ 0 h 343"/>
                <a:gd name="T22" fmla="*/ 162 w 176"/>
                <a:gd name="T23" fmla="*/ 16 h 343"/>
                <a:gd name="T24" fmla="*/ 129 w 176"/>
                <a:gd name="T25" fmla="*/ 104 h 343"/>
                <a:gd name="T26" fmla="*/ 103 w 176"/>
                <a:gd name="T27" fmla="*/ 146 h 343"/>
                <a:gd name="T28" fmla="*/ 95 w 176"/>
                <a:gd name="T29" fmla="*/ 144 h 343"/>
                <a:gd name="T30" fmla="*/ 69 w 176"/>
                <a:gd name="T31" fmla="*/ 162 h 343"/>
                <a:gd name="T32" fmla="*/ 47 w 176"/>
                <a:gd name="T33" fmla="*/ 184 h 343"/>
                <a:gd name="T34" fmla="*/ 43 w 176"/>
                <a:gd name="T35" fmla="*/ 202 h 343"/>
                <a:gd name="T36" fmla="*/ 51 w 176"/>
                <a:gd name="T37" fmla="*/ 206 h 343"/>
                <a:gd name="T38" fmla="*/ 58 w 176"/>
                <a:gd name="T39" fmla="*/ 200 h 343"/>
                <a:gd name="T40" fmla="*/ 60 w 176"/>
                <a:gd name="T41" fmla="*/ 216 h 343"/>
                <a:gd name="T42" fmla="*/ 69 w 176"/>
                <a:gd name="T43" fmla="*/ 224 h 343"/>
                <a:gd name="T44" fmla="*/ 54 w 176"/>
                <a:gd name="T45" fmla="*/ 224 h 343"/>
                <a:gd name="T46" fmla="*/ 43 w 176"/>
                <a:gd name="T47" fmla="*/ 216 h 343"/>
                <a:gd name="T48" fmla="*/ 38 w 176"/>
                <a:gd name="T49" fmla="*/ 242 h 343"/>
                <a:gd name="T50" fmla="*/ 28 w 176"/>
                <a:gd name="T51" fmla="*/ 254 h 343"/>
                <a:gd name="T52" fmla="*/ 2 w 176"/>
                <a:gd name="T53" fmla="*/ 246 h 343"/>
                <a:gd name="T54" fmla="*/ 0 w 176"/>
                <a:gd name="T55" fmla="*/ 248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343"/>
                <a:gd name="T86" fmla="*/ 176 w 176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343">
                  <a:moveTo>
                    <a:pt x="0" y="248"/>
                  </a:moveTo>
                  <a:lnTo>
                    <a:pt x="23" y="266"/>
                  </a:lnTo>
                  <a:lnTo>
                    <a:pt x="38" y="308"/>
                  </a:lnTo>
                  <a:lnTo>
                    <a:pt x="36" y="326"/>
                  </a:lnTo>
                  <a:lnTo>
                    <a:pt x="49" y="342"/>
                  </a:lnTo>
                  <a:lnTo>
                    <a:pt x="58" y="342"/>
                  </a:lnTo>
                  <a:lnTo>
                    <a:pt x="69" y="334"/>
                  </a:lnTo>
                  <a:lnTo>
                    <a:pt x="136" y="160"/>
                  </a:lnTo>
                  <a:lnTo>
                    <a:pt x="149" y="142"/>
                  </a:lnTo>
                  <a:lnTo>
                    <a:pt x="172" y="66"/>
                  </a:lnTo>
                  <a:lnTo>
                    <a:pt x="175" y="0"/>
                  </a:lnTo>
                  <a:lnTo>
                    <a:pt x="162" y="16"/>
                  </a:lnTo>
                  <a:lnTo>
                    <a:pt x="129" y="104"/>
                  </a:lnTo>
                  <a:lnTo>
                    <a:pt x="103" y="146"/>
                  </a:lnTo>
                  <a:lnTo>
                    <a:pt x="95" y="144"/>
                  </a:lnTo>
                  <a:lnTo>
                    <a:pt x="69" y="162"/>
                  </a:lnTo>
                  <a:lnTo>
                    <a:pt x="47" y="184"/>
                  </a:lnTo>
                  <a:lnTo>
                    <a:pt x="43" y="202"/>
                  </a:lnTo>
                  <a:lnTo>
                    <a:pt x="51" y="206"/>
                  </a:lnTo>
                  <a:lnTo>
                    <a:pt x="58" y="200"/>
                  </a:lnTo>
                  <a:lnTo>
                    <a:pt x="60" y="216"/>
                  </a:lnTo>
                  <a:lnTo>
                    <a:pt x="69" y="224"/>
                  </a:lnTo>
                  <a:lnTo>
                    <a:pt x="54" y="224"/>
                  </a:lnTo>
                  <a:lnTo>
                    <a:pt x="43" y="216"/>
                  </a:lnTo>
                  <a:lnTo>
                    <a:pt x="38" y="242"/>
                  </a:lnTo>
                  <a:lnTo>
                    <a:pt x="28" y="254"/>
                  </a:lnTo>
                  <a:lnTo>
                    <a:pt x="2" y="246"/>
                  </a:lnTo>
                  <a:lnTo>
                    <a:pt x="0" y="24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4" name="Freeform 8"/>
            <p:cNvSpPr>
              <a:spLocks noChangeAspect="1"/>
            </p:cNvSpPr>
            <p:nvPr/>
          </p:nvSpPr>
          <p:spPr bwMode="auto">
            <a:xfrm>
              <a:off x="2296" y="2664"/>
              <a:ext cx="83" cy="181"/>
            </a:xfrm>
            <a:custGeom>
              <a:avLst/>
              <a:gdLst>
                <a:gd name="T0" fmla="*/ 0 w 83"/>
                <a:gd name="T1" fmla="*/ 16 h 181"/>
                <a:gd name="T2" fmla="*/ 12 w 83"/>
                <a:gd name="T3" fmla="*/ 0 h 181"/>
                <a:gd name="T4" fmla="*/ 19 w 83"/>
                <a:gd name="T5" fmla="*/ 0 h 181"/>
                <a:gd name="T6" fmla="*/ 32 w 83"/>
                <a:gd name="T7" fmla="*/ 42 h 181"/>
                <a:gd name="T8" fmla="*/ 62 w 83"/>
                <a:gd name="T9" fmla="*/ 62 h 181"/>
                <a:gd name="T10" fmla="*/ 45 w 83"/>
                <a:gd name="T11" fmla="*/ 68 h 181"/>
                <a:gd name="T12" fmla="*/ 51 w 83"/>
                <a:gd name="T13" fmla="*/ 88 h 181"/>
                <a:gd name="T14" fmla="*/ 60 w 83"/>
                <a:gd name="T15" fmla="*/ 96 h 181"/>
                <a:gd name="T16" fmla="*/ 75 w 83"/>
                <a:gd name="T17" fmla="*/ 90 h 181"/>
                <a:gd name="T18" fmla="*/ 82 w 83"/>
                <a:gd name="T19" fmla="*/ 82 h 181"/>
                <a:gd name="T20" fmla="*/ 71 w 83"/>
                <a:gd name="T21" fmla="*/ 104 h 181"/>
                <a:gd name="T22" fmla="*/ 62 w 83"/>
                <a:gd name="T23" fmla="*/ 108 h 181"/>
                <a:gd name="T24" fmla="*/ 51 w 83"/>
                <a:gd name="T25" fmla="*/ 132 h 181"/>
                <a:gd name="T26" fmla="*/ 56 w 83"/>
                <a:gd name="T27" fmla="*/ 156 h 181"/>
                <a:gd name="T28" fmla="*/ 45 w 83"/>
                <a:gd name="T29" fmla="*/ 180 h 181"/>
                <a:gd name="T30" fmla="*/ 10 w 83"/>
                <a:gd name="T31" fmla="*/ 178 h 181"/>
                <a:gd name="T32" fmla="*/ 2 w 83"/>
                <a:gd name="T33" fmla="*/ 158 h 181"/>
                <a:gd name="T34" fmla="*/ 4 w 83"/>
                <a:gd name="T35" fmla="*/ 114 h 181"/>
                <a:gd name="T36" fmla="*/ 12 w 83"/>
                <a:gd name="T37" fmla="*/ 104 h 181"/>
                <a:gd name="T38" fmla="*/ 30 w 83"/>
                <a:gd name="T39" fmla="*/ 100 h 181"/>
                <a:gd name="T40" fmla="*/ 36 w 83"/>
                <a:gd name="T41" fmla="*/ 72 h 181"/>
                <a:gd name="T42" fmla="*/ 32 w 83"/>
                <a:gd name="T43" fmla="*/ 54 h 181"/>
                <a:gd name="T44" fmla="*/ 19 w 83"/>
                <a:gd name="T45" fmla="*/ 46 h 181"/>
                <a:gd name="T46" fmla="*/ 6 w 83"/>
                <a:gd name="T47" fmla="*/ 46 h 181"/>
                <a:gd name="T48" fmla="*/ 0 w 83"/>
                <a:gd name="T49" fmla="*/ 16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1"/>
                <a:gd name="T77" fmla="*/ 83 w 83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1">
                  <a:moveTo>
                    <a:pt x="0" y="16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32" y="42"/>
                  </a:lnTo>
                  <a:lnTo>
                    <a:pt x="62" y="62"/>
                  </a:lnTo>
                  <a:lnTo>
                    <a:pt x="45" y="68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75" y="90"/>
                  </a:lnTo>
                  <a:lnTo>
                    <a:pt x="82" y="82"/>
                  </a:lnTo>
                  <a:lnTo>
                    <a:pt x="71" y="104"/>
                  </a:lnTo>
                  <a:lnTo>
                    <a:pt x="62" y="108"/>
                  </a:lnTo>
                  <a:lnTo>
                    <a:pt x="51" y="132"/>
                  </a:lnTo>
                  <a:lnTo>
                    <a:pt x="56" y="156"/>
                  </a:lnTo>
                  <a:lnTo>
                    <a:pt x="45" y="180"/>
                  </a:lnTo>
                  <a:lnTo>
                    <a:pt x="10" y="178"/>
                  </a:lnTo>
                  <a:lnTo>
                    <a:pt x="2" y="158"/>
                  </a:lnTo>
                  <a:lnTo>
                    <a:pt x="4" y="114"/>
                  </a:lnTo>
                  <a:lnTo>
                    <a:pt x="12" y="104"/>
                  </a:lnTo>
                  <a:lnTo>
                    <a:pt x="30" y="100"/>
                  </a:lnTo>
                  <a:lnTo>
                    <a:pt x="36" y="72"/>
                  </a:lnTo>
                  <a:lnTo>
                    <a:pt x="32" y="54"/>
                  </a:lnTo>
                  <a:lnTo>
                    <a:pt x="19" y="46"/>
                  </a:lnTo>
                  <a:lnTo>
                    <a:pt x="6" y="46"/>
                  </a:lnTo>
                  <a:lnTo>
                    <a:pt x="0" y="1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5" name="Freeform 9"/>
            <p:cNvSpPr>
              <a:spLocks noChangeAspect="1"/>
            </p:cNvSpPr>
            <p:nvPr/>
          </p:nvSpPr>
          <p:spPr bwMode="auto">
            <a:xfrm>
              <a:off x="2123" y="3467"/>
              <a:ext cx="159" cy="127"/>
            </a:xfrm>
            <a:custGeom>
              <a:avLst/>
              <a:gdLst>
                <a:gd name="T0" fmla="*/ 0 w 159"/>
                <a:gd name="T1" fmla="*/ 0 h 127"/>
                <a:gd name="T2" fmla="*/ 2 w 159"/>
                <a:gd name="T3" fmla="*/ 10 h 127"/>
                <a:gd name="T4" fmla="*/ 15 w 159"/>
                <a:gd name="T5" fmla="*/ 24 h 127"/>
                <a:gd name="T6" fmla="*/ 15 w 159"/>
                <a:gd name="T7" fmla="*/ 42 h 127"/>
                <a:gd name="T8" fmla="*/ 45 w 159"/>
                <a:gd name="T9" fmla="*/ 78 h 127"/>
                <a:gd name="T10" fmla="*/ 58 w 159"/>
                <a:gd name="T11" fmla="*/ 106 h 127"/>
                <a:gd name="T12" fmla="*/ 82 w 159"/>
                <a:gd name="T13" fmla="*/ 126 h 127"/>
                <a:gd name="T14" fmla="*/ 90 w 159"/>
                <a:gd name="T15" fmla="*/ 126 h 127"/>
                <a:gd name="T16" fmla="*/ 99 w 159"/>
                <a:gd name="T17" fmla="*/ 114 h 127"/>
                <a:gd name="T18" fmla="*/ 114 w 159"/>
                <a:gd name="T19" fmla="*/ 108 h 127"/>
                <a:gd name="T20" fmla="*/ 153 w 159"/>
                <a:gd name="T21" fmla="*/ 104 h 127"/>
                <a:gd name="T22" fmla="*/ 158 w 159"/>
                <a:gd name="T23" fmla="*/ 100 h 127"/>
                <a:gd name="T24" fmla="*/ 149 w 159"/>
                <a:gd name="T25" fmla="*/ 98 h 127"/>
                <a:gd name="T26" fmla="*/ 147 w 159"/>
                <a:gd name="T27" fmla="*/ 88 h 127"/>
                <a:gd name="T28" fmla="*/ 134 w 159"/>
                <a:gd name="T29" fmla="*/ 78 h 127"/>
                <a:gd name="T30" fmla="*/ 132 w 159"/>
                <a:gd name="T31" fmla="*/ 86 h 127"/>
                <a:gd name="T32" fmla="*/ 121 w 159"/>
                <a:gd name="T33" fmla="*/ 80 h 127"/>
                <a:gd name="T34" fmla="*/ 110 w 159"/>
                <a:gd name="T35" fmla="*/ 86 h 127"/>
                <a:gd name="T36" fmla="*/ 95 w 159"/>
                <a:gd name="T37" fmla="*/ 60 h 127"/>
                <a:gd name="T38" fmla="*/ 84 w 159"/>
                <a:gd name="T39" fmla="*/ 70 h 127"/>
                <a:gd name="T40" fmla="*/ 75 w 159"/>
                <a:gd name="T41" fmla="*/ 72 h 127"/>
                <a:gd name="T42" fmla="*/ 73 w 159"/>
                <a:gd name="T43" fmla="*/ 64 h 127"/>
                <a:gd name="T44" fmla="*/ 58 w 159"/>
                <a:gd name="T45" fmla="*/ 58 h 127"/>
                <a:gd name="T46" fmla="*/ 43 w 159"/>
                <a:gd name="T47" fmla="*/ 32 h 127"/>
                <a:gd name="T48" fmla="*/ 23 w 159"/>
                <a:gd name="T49" fmla="*/ 24 h 127"/>
                <a:gd name="T50" fmla="*/ 8 w 159"/>
                <a:gd name="T51" fmla="*/ 2 h 127"/>
                <a:gd name="T52" fmla="*/ 0 w 159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27"/>
                <a:gd name="T83" fmla="*/ 159 w 159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27">
                  <a:moveTo>
                    <a:pt x="0" y="0"/>
                  </a:moveTo>
                  <a:lnTo>
                    <a:pt x="2" y="10"/>
                  </a:lnTo>
                  <a:lnTo>
                    <a:pt x="15" y="24"/>
                  </a:lnTo>
                  <a:lnTo>
                    <a:pt x="15" y="42"/>
                  </a:lnTo>
                  <a:lnTo>
                    <a:pt x="45" y="78"/>
                  </a:lnTo>
                  <a:lnTo>
                    <a:pt x="58" y="10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9" y="114"/>
                  </a:lnTo>
                  <a:lnTo>
                    <a:pt x="114" y="108"/>
                  </a:lnTo>
                  <a:lnTo>
                    <a:pt x="153" y="104"/>
                  </a:lnTo>
                  <a:lnTo>
                    <a:pt x="158" y="100"/>
                  </a:lnTo>
                  <a:lnTo>
                    <a:pt x="149" y="98"/>
                  </a:lnTo>
                  <a:lnTo>
                    <a:pt x="147" y="88"/>
                  </a:lnTo>
                  <a:lnTo>
                    <a:pt x="134" y="78"/>
                  </a:lnTo>
                  <a:lnTo>
                    <a:pt x="132" y="86"/>
                  </a:lnTo>
                  <a:lnTo>
                    <a:pt x="121" y="80"/>
                  </a:lnTo>
                  <a:lnTo>
                    <a:pt x="110" y="86"/>
                  </a:lnTo>
                  <a:lnTo>
                    <a:pt x="95" y="60"/>
                  </a:lnTo>
                  <a:lnTo>
                    <a:pt x="84" y="70"/>
                  </a:lnTo>
                  <a:lnTo>
                    <a:pt x="75" y="72"/>
                  </a:lnTo>
                  <a:lnTo>
                    <a:pt x="73" y="64"/>
                  </a:lnTo>
                  <a:lnTo>
                    <a:pt x="58" y="58"/>
                  </a:lnTo>
                  <a:lnTo>
                    <a:pt x="43" y="32"/>
                  </a:lnTo>
                  <a:lnTo>
                    <a:pt x="23" y="2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6" name="Freeform 10"/>
            <p:cNvSpPr>
              <a:spLocks noChangeAspect="1"/>
            </p:cNvSpPr>
            <p:nvPr/>
          </p:nvSpPr>
          <p:spPr bwMode="auto">
            <a:xfrm>
              <a:off x="1296" y="3251"/>
              <a:ext cx="55" cy="123"/>
            </a:xfrm>
            <a:custGeom>
              <a:avLst/>
              <a:gdLst>
                <a:gd name="T0" fmla="*/ 6 w 55"/>
                <a:gd name="T1" fmla="*/ 4 h 123"/>
                <a:gd name="T2" fmla="*/ 10 w 55"/>
                <a:gd name="T3" fmla="*/ 4 h 123"/>
                <a:gd name="T4" fmla="*/ 8 w 55"/>
                <a:gd name="T5" fmla="*/ 0 h 123"/>
                <a:gd name="T6" fmla="*/ 15 w 55"/>
                <a:gd name="T7" fmla="*/ 0 h 123"/>
                <a:gd name="T8" fmla="*/ 54 w 55"/>
                <a:gd name="T9" fmla="*/ 30 h 123"/>
                <a:gd name="T10" fmla="*/ 34 w 55"/>
                <a:gd name="T11" fmla="*/ 56 h 123"/>
                <a:gd name="T12" fmla="*/ 28 w 55"/>
                <a:gd name="T13" fmla="*/ 116 h 123"/>
                <a:gd name="T14" fmla="*/ 12 w 55"/>
                <a:gd name="T15" fmla="*/ 112 h 123"/>
                <a:gd name="T16" fmla="*/ 12 w 55"/>
                <a:gd name="T17" fmla="*/ 122 h 123"/>
                <a:gd name="T18" fmla="*/ 0 w 55"/>
                <a:gd name="T19" fmla="*/ 118 h 123"/>
                <a:gd name="T20" fmla="*/ 6 w 55"/>
                <a:gd name="T21" fmla="*/ 4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3"/>
                <a:gd name="T35" fmla="*/ 55 w 55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3">
                  <a:moveTo>
                    <a:pt x="6" y="4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54" y="30"/>
                  </a:lnTo>
                  <a:lnTo>
                    <a:pt x="34" y="56"/>
                  </a:lnTo>
                  <a:lnTo>
                    <a:pt x="28" y="116"/>
                  </a:lnTo>
                  <a:lnTo>
                    <a:pt x="12" y="112"/>
                  </a:lnTo>
                  <a:lnTo>
                    <a:pt x="12" y="122"/>
                  </a:lnTo>
                  <a:lnTo>
                    <a:pt x="0" y="118"/>
                  </a:lnTo>
                  <a:lnTo>
                    <a:pt x="6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7" name="Freeform 11"/>
            <p:cNvSpPr>
              <a:spLocks noChangeAspect="1"/>
            </p:cNvSpPr>
            <p:nvPr/>
          </p:nvSpPr>
          <p:spPr bwMode="auto">
            <a:xfrm>
              <a:off x="2274" y="3407"/>
              <a:ext cx="88" cy="83"/>
            </a:xfrm>
            <a:custGeom>
              <a:avLst/>
              <a:gdLst>
                <a:gd name="T0" fmla="*/ 0 w 88"/>
                <a:gd name="T1" fmla="*/ 30 h 83"/>
                <a:gd name="T2" fmla="*/ 2 w 88"/>
                <a:gd name="T3" fmla="*/ 38 h 83"/>
                <a:gd name="T4" fmla="*/ 13 w 88"/>
                <a:gd name="T5" fmla="*/ 40 h 83"/>
                <a:gd name="T6" fmla="*/ 8 w 88"/>
                <a:gd name="T7" fmla="*/ 58 h 83"/>
                <a:gd name="T8" fmla="*/ 19 w 88"/>
                <a:gd name="T9" fmla="*/ 68 h 83"/>
                <a:gd name="T10" fmla="*/ 19 w 88"/>
                <a:gd name="T11" fmla="*/ 76 h 83"/>
                <a:gd name="T12" fmla="*/ 26 w 88"/>
                <a:gd name="T13" fmla="*/ 76 h 83"/>
                <a:gd name="T14" fmla="*/ 19 w 88"/>
                <a:gd name="T15" fmla="*/ 80 h 83"/>
                <a:gd name="T16" fmla="*/ 34 w 88"/>
                <a:gd name="T17" fmla="*/ 82 h 83"/>
                <a:gd name="T18" fmla="*/ 34 w 88"/>
                <a:gd name="T19" fmla="*/ 74 h 83"/>
                <a:gd name="T20" fmla="*/ 52 w 88"/>
                <a:gd name="T21" fmla="*/ 80 h 83"/>
                <a:gd name="T22" fmla="*/ 65 w 88"/>
                <a:gd name="T23" fmla="*/ 64 h 83"/>
                <a:gd name="T24" fmla="*/ 84 w 88"/>
                <a:gd name="T25" fmla="*/ 64 h 83"/>
                <a:gd name="T26" fmla="*/ 87 w 88"/>
                <a:gd name="T27" fmla="*/ 44 h 83"/>
                <a:gd name="T28" fmla="*/ 78 w 88"/>
                <a:gd name="T29" fmla="*/ 46 h 83"/>
                <a:gd name="T30" fmla="*/ 71 w 88"/>
                <a:gd name="T31" fmla="*/ 54 h 83"/>
                <a:gd name="T32" fmla="*/ 54 w 88"/>
                <a:gd name="T33" fmla="*/ 48 h 83"/>
                <a:gd name="T34" fmla="*/ 54 w 88"/>
                <a:gd name="T35" fmla="*/ 42 h 83"/>
                <a:gd name="T36" fmla="*/ 58 w 88"/>
                <a:gd name="T37" fmla="*/ 42 h 83"/>
                <a:gd name="T38" fmla="*/ 60 w 88"/>
                <a:gd name="T39" fmla="*/ 4 h 83"/>
                <a:gd name="T40" fmla="*/ 45 w 88"/>
                <a:gd name="T41" fmla="*/ 0 h 83"/>
                <a:gd name="T42" fmla="*/ 8 w 88"/>
                <a:gd name="T43" fmla="*/ 28 h 83"/>
                <a:gd name="T44" fmla="*/ 0 w 88"/>
                <a:gd name="T45" fmla="*/ 30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83"/>
                <a:gd name="T71" fmla="*/ 88 w 88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83">
                  <a:moveTo>
                    <a:pt x="0" y="30"/>
                  </a:moveTo>
                  <a:lnTo>
                    <a:pt x="2" y="38"/>
                  </a:lnTo>
                  <a:lnTo>
                    <a:pt x="13" y="40"/>
                  </a:lnTo>
                  <a:lnTo>
                    <a:pt x="8" y="58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19" y="80"/>
                  </a:lnTo>
                  <a:lnTo>
                    <a:pt x="34" y="82"/>
                  </a:lnTo>
                  <a:lnTo>
                    <a:pt x="34" y="74"/>
                  </a:lnTo>
                  <a:lnTo>
                    <a:pt x="52" y="80"/>
                  </a:lnTo>
                  <a:lnTo>
                    <a:pt x="65" y="64"/>
                  </a:lnTo>
                  <a:lnTo>
                    <a:pt x="84" y="64"/>
                  </a:lnTo>
                  <a:lnTo>
                    <a:pt x="87" y="44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8" y="28"/>
                  </a:lnTo>
                  <a:lnTo>
                    <a:pt x="0" y="3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8" name="Freeform 12"/>
            <p:cNvSpPr>
              <a:spLocks noChangeAspect="1"/>
            </p:cNvSpPr>
            <p:nvPr/>
          </p:nvSpPr>
          <p:spPr bwMode="auto">
            <a:xfrm>
              <a:off x="1240" y="3038"/>
              <a:ext cx="58" cy="109"/>
            </a:xfrm>
            <a:custGeom>
              <a:avLst/>
              <a:gdLst>
                <a:gd name="T0" fmla="*/ 2 w 58"/>
                <a:gd name="T1" fmla="*/ 2 h 109"/>
                <a:gd name="T2" fmla="*/ 0 w 58"/>
                <a:gd name="T3" fmla="*/ 20 h 109"/>
                <a:gd name="T4" fmla="*/ 15 w 58"/>
                <a:gd name="T5" fmla="*/ 50 h 109"/>
                <a:gd name="T6" fmla="*/ 30 w 58"/>
                <a:gd name="T7" fmla="*/ 92 h 109"/>
                <a:gd name="T8" fmla="*/ 41 w 58"/>
                <a:gd name="T9" fmla="*/ 104 h 109"/>
                <a:gd name="T10" fmla="*/ 57 w 58"/>
                <a:gd name="T11" fmla="*/ 108 h 109"/>
                <a:gd name="T12" fmla="*/ 54 w 58"/>
                <a:gd name="T13" fmla="*/ 80 h 109"/>
                <a:gd name="T14" fmla="*/ 46 w 58"/>
                <a:gd name="T15" fmla="*/ 66 h 109"/>
                <a:gd name="T16" fmla="*/ 54 w 58"/>
                <a:gd name="T17" fmla="*/ 54 h 109"/>
                <a:gd name="T18" fmla="*/ 46 w 58"/>
                <a:gd name="T19" fmla="*/ 30 h 109"/>
                <a:gd name="T20" fmla="*/ 39 w 58"/>
                <a:gd name="T21" fmla="*/ 30 h 109"/>
                <a:gd name="T22" fmla="*/ 35 w 58"/>
                <a:gd name="T23" fmla="*/ 38 h 109"/>
                <a:gd name="T24" fmla="*/ 30 w 58"/>
                <a:gd name="T25" fmla="*/ 34 h 109"/>
                <a:gd name="T26" fmla="*/ 30 w 58"/>
                <a:gd name="T27" fmla="*/ 6 h 109"/>
                <a:gd name="T28" fmla="*/ 21 w 58"/>
                <a:gd name="T29" fmla="*/ 0 h 109"/>
                <a:gd name="T30" fmla="*/ 2 w 58"/>
                <a:gd name="T31" fmla="*/ 2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109"/>
                <a:gd name="T50" fmla="*/ 58 w 5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109">
                  <a:moveTo>
                    <a:pt x="2" y="2"/>
                  </a:moveTo>
                  <a:lnTo>
                    <a:pt x="0" y="20"/>
                  </a:lnTo>
                  <a:lnTo>
                    <a:pt x="15" y="50"/>
                  </a:lnTo>
                  <a:lnTo>
                    <a:pt x="30" y="92"/>
                  </a:lnTo>
                  <a:lnTo>
                    <a:pt x="41" y="104"/>
                  </a:lnTo>
                  <a:lnTo>
                    <a:pt x="57" y="108"/>
                  </a:lnTo>
                  <a:lnTo>
                    <a:pt x="54" y="80"/>
                  </a:lnTo>
                  <a:lnTo>
                    <a:pt x="46" y="66"/>
                  </a:lnTo>
                  <a:lnTo>
                    <a:pt x="54" y="54"/>
                  </a:lnTo>
                  <a:lnTo>
                    <a:pt x="46" y="30"/>
                  </a:lnTo>
                  <a:lnTo>
                    <a:pt x="39" y="30"/>
                  </a:lnTo>
                  <a:lnTo>
                    <a:pt x="35" y="38"/>
                  </a:lnTo>
                  <a:lnTo>
                    <a:pt x="30" y="34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2" y="2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9" name="Freeform 13"/>
            <p:cNvSpPr>
              <a:spLocks noChangeAspect="1"/>
            </p:cNvSpPr>
            <p:nvPr/>
          </p:nvSpPr>
          <p:spPr bwMode="auto">
            <a:xfrm>
              <a:off x="1581" y="1990"/>
              <a:ext cx="53" cy="33"/>
            </a:xfrm>
            <a:custGeom>
              <a:avLst/>
              <a:gdLst>
                <a:gd name="T0" fmla="*/ 0 w 53"/>
                <a:gd name="T1" fmla="*/ 4 h 33"/>
                <a:gd name="T2" fmla="*/ 52 w 53"/>
                <a:gd name="T3" fmla="*/ 0 h 33"/>
                <a:gd name="T4" fmla="*/ 49 w 53"/>
                <a:gd name="T5" fmla="*/ 10 h 33"/>
                <a:gd name="T6" fmla="*/ 49 w 53"/>
                <a:gd name="T7" fmla="*/ 19 h 33"/>
                <a:gd name="T8" fmla="*/ 34 w 53"/>
                <a:gd name="T9" fmla="*/ 19 h 33"/>
                <a:gd name="T10" fmla="*/ 23 w 53"/>
                <a:gd name="T11" fmla="*/ 32 h 33"/>
                <a:gd name="T12" fmla="*/ 0 w 53"/>
                <a:gd name="T13" fmla="*/ 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0" y="4"/>
                  </a:moveTo>
                  <a:lnTo>
                    <a:pt x="52" y="0"/>
                  </a:lnTo>
                  <a:lnTo>
                    <a:pt x="49" y="10"/>
                  </a:lnTo>
                  <a:lnTo>
                    <a:pt x="49" y="19"/>
                  </a:lnTo>
                  <a:lnTo>
                    <a:pt x="34" y="19"/>
                  </a:lnTo>
                  <a:lnTo>
                    <a:pt x="23" y="32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0" name="Freeform 14"/>
            <p:cNvSpPr>
              <a:spLocks noChangeAspect="1"/>
            </p:cNvSpPr>
            <p:nvPr/>
          </p:nvSpPr>
          <p:spPr bwMode="auto">
            <a:xfrm>
              <a:off x="2151" y="2826"/>
              <a:ext cx="47" cy="37"/>
            </a:xfrm>
            <a:custGeom>
              <a:avLst/>
              <a:gdLst>
                <a:gd name="T0" fmla="*/ 0 w 47"/>
                <a:gd name="T1" fmla="*/ 26 h 37"/>
                <a:gd name="T2" fmla="*/ 8 w 47"/>
                <a:gd name="T3" fmla="*/ 20 h 37"/>
                <a:gd name="T4" fmla="*/ 19 w 47"/>
                <a:gd name="T5" fmla="*/ 22 h 37"/>
                <a:gd name="T6" fmla="*/ 35 w 47"/>
                <a:gd name="T7" fmla="*/ 18 h 37"/>
                <a:gd name="T8" fmla="*/ 32 w 47"/>
                <a:gd name="T9" fmla="*/ 12 h 37"/>
                <a:gd name="T10" fmla="*/ 37 w 47"/>
                <a:gd name="T11" fmla="*/ 0 h 37"/>
                <a:gd name="T12" fmla="*/ 46 w 47"/>
                <a:gd name="T13" fmla="*/ 12 h 37"/>
                <a:gd name="T14" fmla="*/ 43 w 47"/>
                <a:gd name="T15" fmla="*/ 32 h 37"/>
                <a:gd name="T16" fmla="*/ 39 w 47"/>
                <a:gd name="T17" fmla="*/ 36 h 37"/>
                <a:gd name="T18" fmla="*/ 24 w 47"/>
                <a:gd name="T19" fmla="*/ 30 h 37"/>
                <a:gd name="T20" fmla="*/ 4 w 47"/>
                <a:gd name="T21" fmla="*/ 30 h 37"/>
                <a:gd name="T22" fmla="*/ 0 w 47"/>
                <a:gd name="T23" fmla="*/ 26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37"/>
                <a:gd name="T38" fmla="*/ 47 w 47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37">
                  <a:moveTo>
                    <a:pt x="0" y="26"/>
                  </a:moveTo>
                  <a:lnTo>
                    <a:pt x="8" y="20"/>
                  </a:lnTo>
                  <a:lnTo>
                    <a:pt x="19" y="22"/>
                  </a:lnTo>
                  <a:lnTo>
                    <a:pt x="35" y="18"/>
                  </a:lnTo>
                  <a:lnTo>
                    <a:pt x="32" y="12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24" y="30"/>
                  </a:lnTo>
                  <a:lnTo>
                    <a:pt x="4" y="30"/>
                  </a:lnTo>
                  <a:lnTo>
                    <a:pt x="0" y="2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1" name="Freeform 15"/>
            <p:cNvSpPr>
              <a:spLocks noChangeAspect="1"/>
            </p:cNvSpPr>
            <p:nvPr/>
          </p:nvSpPr>
          <p:spPr bwMode="auto">
            <a:xfrm>
              <a:off x="1182" y="2704"/>
              <a:ext cx="36" cy="33"/>
            </a:xfrm>
            <a:custGeom>
              <a:avLst/>
              <a:gdLst>
                <a:gd name="T0" fmla="*/ 0 w 36"/>
                <a:gd name="T1" fmla="*/ 14 h 33"/>
                <a:gd name="T2" fmla="*/ 10 w 36"/>
                <a:gd name="T3" fmla="*/ 12 h 33"/>
                <a:gd name="T4" fmla="*/ 7 w 36"/>
                <a:gd name="T5" fmla="*/ 2 h 33"/>
                <a:gd name="T6" fmla="*/ 27 w 36"/>
                <a:gd name="T7" fmla="*/ 0 h 33"/>
                <a:gd name="T8" fmla="*/ 20 w 36"/>
                <a:gd name="T9" fmla="*/ 6 h 33"/>
                <a:gd name="T10" fmla="*/ 27 w 36"/>
                <a:gd name="T11" fmla="*/ 16 h 33"/>
                <a:gd name="T12" fmla="*/ 35 w 36"/>
                <a:gd name="T13" fmla="*/ 14 h 33"/>
                <a:gd name="T14" fmla="*/ 35 w 36"/>
                <a:gd name="T15" fmla="*/ 32 h 33"/>
                <a:gd name="T16" fmla="*/ 7 w 36"/>
                <a:gd name="T17" fmla="*/ 28 h 33"/>
                <a:gd name="T18" fmla="*/ 7 w 36"/>
                <a:gd name="T19" fmla="*/ 20 h 33"/>
                <a:gd name="T20" fmla="*/ 0 w 36"/>
                <a:gd name="T21" fmla="*/ 1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3"/>
                <a:gd name="T35" fmla="*/ 36 w 3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3">
                  <a:moveTo>
                    <a:pt x="0" y="14"/>
                  </a:moveTo>
                  <a:lnTo>
                    <a:pt x="10" y="12"/>
                  </a:lnTo>
                  <a:lnTo>
                    <a:pt x="7" y="2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7" y="16"/>
                  </a:lnTo>
                  <a:lnTo>
                    <a:pt x="35" y="14"/>
                  </a:lnTo>
                  <a:lnTo>
                    <a:pt x="35" y="32"/>
                  </a:lnTo>
                  <a:lnTo>
                    <a:pt x="7" y="28"/>
                  </a:lnTo>
                  <a:lnTo>
                    <a:pt x="7" y="20"/>
                  </a:lnTo>
                  <a:lnTo>
                    <a:pt x="0" y="1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2" name="Freeform 16"/>
            <p:cNvSpPr>
              <a:spLocks noChangeAspect="1"/>
            </p:cNvSpPr>
            <p:nvPr/>
          </p:nvSpPr>
          <p:spPr bwMode="auto">
            <a:xfrm>
              <a:off x="2088" y="3394"/>
              <a:ext cx="35" cy="33"/>
            </a:xfrm>
            <a:custGeom>
              <a:avLst/>
              <a:gdLst>
                <a:gd name="T0" fmla="*/ 0 w 35"/>
                <a:gd name="T1" fmla="*/ 9 h 33"/>
                <a:gd name="T2" fmla="*/ 12 w 35"/>
                <a:gd name="T3" fmla="*/ 0 h 33"/>
                <a:gd name="T4" fmla="*/ 9 w 35"/>
                <a:gd name="T5" fmla="*/ 11 h 33"/>
                <a:gd name="T6" fmla="*/ 34 w 35"/>
                <a:gd name="T7" fmla="*/ 18 h 33"/>
                <a:gd name="T8" fmla="*/ 34 w 35"/>
                <a:gd name="T9" fmla="*/ 25 h 33"/>
                <a:gd name="T10" fmla="*/ 12 w 35"/>
                <a:gd name="T11" fmla="*/ 32 h 33"/>
                <a:gd name="T12" fmla="*/ 0 w 35"/>
                <a:gd name="T13" fmla="*/ 20 h 33"/>
                <a:gd name="T14" fmla="*/ 0 w 35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3"/>
                <a:gd name="T26" fmla="*/ 35 w 3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3">
                  <a:moveTo>
                    <a:pt x="0" y="9"/>
                  </a:moveTo>
                  <a:lnTo>
                    <a:pt x="12" y="0"/>
                  </a:lnTo>
                  <a:lnTo>
                    <a:pt x="9" y="11"/>
                  </a:lnTo>
                  <a:lnTo>
                    <a:pt x="34" y="18"/>
                  </a:lnTo>
                  <a:lnTo>
                    <a:pt x="34" y="25"/>
                  </a:lnTo>
                  <a:lnTo>
                    <a:pt x="12" y="32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3" name="Freeform 17"/>
            <p:cNvSpPr>
              <a:spLocks noChangeAspect="1"/>
            </p:cNvSpPr>
            <p:nvPr/>
          </p:nvSpPr>
          <p:spPr bwMode="auto">
            <a:xfrm>
              <a:off x="2142" y="3412"/>
              <a:ext cx="35" cy="33"/>
            </a:xfrm>
            <a:custGeom>
              <a:avLst/>
              <a:gdLst>
                <a:gd name="T0" fmla="*/ 0 w 35"/>
                <a:gd name="T1" fmla="*/ 10 h 33"/>
                <a:gd name="T2" fmla="*/ 20 w 35"/>
                <a:gd name="T3" fmla="*/ 0 h 33"/>
                <a:gd name="T4" fmla="*/ 34 w 35"/>
                <a:gd name="T5" fmla="*/ 32 h 33"/>
                <a:gd name="T6" fmla="*/ 0 w 35"/>
                <a:gd name="T7" fmla="*/ 1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3"/>
                <a:gd name="T14" fmla="*/ 35 w 3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3">
                  <a:moveTo>
                    <a:pt x="0" y="10"/>
                  </a:moveTo>
                  <a:lnTo>
                    <a:pt x="20" y="0"/>
                  </a:lnTo>
                  <a:lnTo>
                    <a:pt x="34" y="32"/>
                  </a:lnTo>
                  <a:lnTo>
                    <a:pt x="0" y="1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253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74168" y="1030507"/>
            <a:ext cx="9434287" cy="5413829"/>
          </a:xfrm>
        </p:spPr>
        <p:txBody>
          <a:bodyPr/>
          <a:lstStyle/>
          <a:p>
            <a:r>
              <a:rPr lang="en-GB" dirty="0"/>
              <a:t>DK1 became a case of how the TSO’s purchase of capacity on a medium-term contract can play havoc with a short-term capacity market</a:t>
            </a:r>
          </a:p>
          <a:p>
            <a:pPr lvl="1"/>
            <a:r>
              <a:rPr lang="en-GB" sz="2400" dirty="0"/>
              <a:t>This happened after the establishment of an electrical connection between Western and Eastern Denmark.</a:t>
            </a:r>
          </a:p>
          <a:p>
            <a:r>
              <a:rPr lang="en-GB" dirty="0"/>
              <a:t>The DK1 experience with short-term capacity markets illustrate two points: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The short-term market’s price signal can attract lots of new capacity.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TSO purchase of capacity on a medium-term contract can ruin a well-established short-term capacity market.</a:t>
            </a:r>
            <a:endParaRPr lang="en-GB" sz="2400" dirty="0"/>
          </a:p>
        </p:txBody>
      </p:sp>
      <p:sp>
        <p:nvSpPr>
          <p:cNvPr id="22535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4514"/>
            <a:ext cx="9906000" cy="653143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Western Denmark (DK1) – 2</a:t>
            </a:r>
            <a:endParaRPr lang="en-GB" sz="2400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23" name="Pladsholder til dato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089150" y="936395"/>
            <a:ext cx="3606800" cy="5635625"/>
            <a:chOff x="1114" y="1301"/>
            <a:chExt cx="1398" cy="2365"/>
          </a:xfrm>
        </p:grpSpPr>
        <p:sp>
          <p:nvSpPr>
            <p:cNvPr id="22559" name="Freeform 3"/>
            <p:cNvSpPr>
              <a:spLocks noChangeAspect="1"/>
            </p:cNvSpPr>
            <p:nvPr/>
          </p:nvSpPr>
          <p:spPr bwMode="auto">
            <a:xfrm>
              <a:off x="1114" y="1301"/>
              <a:ext cx="1398" cy="2279"/>
            </a:xfrm>
            <a:custGeom>
              <a:avLst/>
              <a:gdLst>
                <a:gd name="T0" fmla="*/ 110 w 1398"/>
                <a:gd name="T1" fmla="*/ 1716 h 2279"/>
                <a:gd name="T2" fmla="*/ 116 w 1398"/>
                <a:gd name="T3" fmla="*/ 1648 h 2279"/>
                <a:gd name="T4" fmla="*/ 283 w 1398"/>
                <a:gd name="T5" fmla="*/ 1868 h 2279"/>
                <a:gd name="T6" fmla="*/ 348 w 1398"/>
                <a:gd name="T7" fmla="*/ 2206 h 2279"/>
                <a:gd name="T8" fmla="*/ 597 w 1398"/>
                <a:gd name="T9" fmla="*/ 2254 h 2279"/>
                <a:gd name="T10" fmla="*/ 790 w 1398"/>
                <a:gd name="T11" fmla="*/ 2248 h 2279"/>
                <a:gd name="T12" fmla="*/ 781 w 1398"/>
                <a:gd name="T13" fmla="*/ 2146 h 2279"/>
                <a:gd name="T14" fmla="*/ 625 w 1398"/>
                <a:gd name="T15" fmla="*/ 2114 h 2279"/>
                <a:gd name="T16" fmla="*/ 680 w 1398"/>
                <a:gd name="T17" fmla="*/ 2030 h 2279"/>
                <a:gd name="T18" fmla="*/ 777 w 1398"/>
                <a:gd name="T19" fmla="*/ 1934 h 2279"/>
                <a:gd name="T20" fmla="*/ 725 w 1398"/>
                <a:gd name="T21" fmla="*/ 1808 h 2279"/>
                <a:gd name="T22" fmla="*/ 669 w 1398"/>
                <a:gd name="T23" fmla="*/ 1750 h 2279"/>
                <a:gd name="T24" fmla="*/ 797 w 1398"/>
                <a:gd name="T25" fmla="*/ 1698 h 2279"/>
                <a:gd name="T26" fmla="*/ 701 w 1398"/>
                <a:gd name="T27" fmla="*/ 1582 h 2279"/>
                <a:gd name="T28" fmla="*/ 911 w 1398"/>
                <a:gd name="T29" fmla="*/ 1596 h 2279"/>
                <a:gd name="T30" fmla="*/ 957 w 1398"/>
                <a:gd name="T31" fmla="*/ 1552 h 2279"/>
                <a:gd name="T32" fmla="*/ 859 w 1398"/>
                <a:gd name="T33" fmla="*/ 1470 h 2279"/>
                <a:gd name="T34" fmla="*/ 996 w 1398"/>
                <a:gd name="T35" fmla="*/ 1452 h 2279"/>
                <a:gd name="T36" fmla="*/ 1054 w 1398"/>
                <a:gd name="T37" fmla="*/ 1426 h 2279"/>
                <a:gd name="T38" fmla="*/ 1041 w 1398"/>
                <a:gd name="T39" fmla="*/ 1260 h 2279"/>
                <a:gd name="T40" fmla="*/ 1121 w 1398"/>
                <a:gd name="T41" fmla="*/ 1156 h 2279"/>
                <a:gd name="T42" fmla="*/ 1180 w 1398"/>
                <a:gd name="T43" fmla="*/ 1164 h 2279"/>
                <a:gd name="T44" fmla="*/ 1150 w 1398"/>
                <a:gd name="T45" fmla="*/ 1196 h 2279"/>
                <a:gd name="T46" fmla="*/ 1154 w 1398"/>
                <a:gd name="T47" fmla="*/ 1228 h 2279"/>
                <a:gd name="T48" fmla="*/ 1199 w 1398"/>
                <a:gd name="T49" fmla="*/ 1258 h 2279"/>
                <a:gd name="T50" fmla="*/ 1243 w 1398"/>
                <a:gd name="T51" fmla="*/ 1224 h 2279"/>
                <a:gd name="T52" fmla="*/ 1349 w 1398"/>
                <a:gd name="T53" fmla="*/ 1138 h 2279"/>
                <a:gd name="T54" fmla="*/ 1345 w 1398"/>
                <a:gd name="T55" fmla="*/ 960 h 2279"/>
                <a:gd name="T56" fmla="*/ 1108 w 1398"/>
                <a:gd name="T57" fmla="*/ 902 h 2279"/>
                <a:gd name="T58" fmla="*/ 1095 w 1398"/>
                <a:gd name="T59" fmla="*/ 816 h 2279"/>
                <a:gd name="T60" fmla="*/ 1104 w 1398"/>
                <a:gd name="T61" fmla="*/ 802 h 2279"/>
                <a:gd name="T62" fmla="*/ 1017 w 1398"/>
                <a:gd name="T63" fmla="*/ 574 h 2279"/>
                <a:gd name="T64" fmla="*/ 753 w 1398"/>
                <a:gd name="T65" fmla="*/ 604 h 2279"/>
                <a:gd name="T66" fmla="*/ 584 w 1398"/>
                <a:gd name="T67" fmla="*/ 680 h 2279"/>
                <a:gd name="T68" fmla="*/ 617 w 1398"/>
                <a:gd name="T69" fmla="*/ 808 h 2279"/>
                <a:gd name="T70" fmla="*/ 595 w 1398"/>
                <a:gd name="T71" fmla="*/ 908 h 2279"/>
                <a:gd name="T72" fmla="*/ 508 w 1398"/>
                <a:gd name="T73" fmla="*/ 914 h 2279"/>
                <a:gd name="T74" fmla="*/ 424 w 1398"/>
                <a:gd name="T75" fmla="*/ 750 h 2279"/>
                <a:gd name="T76" fmla="*/ 348 w 1398"/>
                <a:gd name="T77" fmla="*/ 928 h 2279"/>
                <a:gd name="T78" fmla="*/ 294 w 1398"/>
                <a:gd name="T79" fmla="*/ 842 h 2279"/>
                <a:gd name="T80" fmla="*/ 214 w 1398"/>
                <a:gd name="T81" fmla="*/ 810 h 2279"/>
                <a:gd name="T82" fmla="*/ 272 w 1398"/>
                <a:gd name="T83" fmla="*/ 700 h 2279"/>
                <a:gd name="T84" fmla="*/ 407 w 1398"/>
                <a:gd name="T85" fmla="*/ 562 h 2279"/>
                <a:gd name="T86" fmla="*/ 519 w 1398"/>
                <a:gd name="T87" fmla="*/ 558 h 2279"/>
                <a:gd name="T88" fmla="*/ 781 w 1398"/>
                <a:gd name="T89" fmla="*/ 512 h 2279"/>
                <a:gd name="T90" fmla="*/ 1065 w 1398"/>
                <a:gd name="T91" fmla="*/ 592 h 2279"/>
                <a:gd name="T92" fmla="*/ 1219 w 1398"/>
                <a:gd name="T93" fmla="*/ 408 h 2279"/>
                <a:gd name="T94" fmla="*/ 1204 w 1398"/>
                <a:gd name="T95" fmla="*/ 196 h 2279"/>
                <a:gd name="T96" fmla="*/ 1223 w 1398"/>
                <a:gd name="T97" fmla="*/ 8 h 2279"/>
                <a:gd name="T98" fmla="*/ 777 w 1398"/>
                <a:gd name="T99" fmla="*/ 370 h 2279"/>
                <a:gd name="T100" fmla="*/ 370 w 1398"/>
                <a:gd name="T101" fmla="*/ 476 h 2279"/>
                <a:gd name="T102" fmla="*/ 134 w 1398"/>
                <a:gd name="T103" fmla="*/ 694 h 2279"/>
                <a:gd name="T104" fmla="*/ 136 w 1398"/>
                <a:gd name="T105" fmla="*/ 728 h 2279"/>
                <a:gd name="T106" fmla="*/ 197 w 1398"/>
                <a:gd name="T107" fmla="*/ 810 h 2279"/>
                <a:gd name="T108" fmla="*/ 162 w 1398"/>
                <a:gd name="T109" fmla="*/ 884 h 2279"/>
                <a:gd name="T110" fmla="*/ 97 w 1398"/>
                <a:gd name="T111" fmla="*/ 828 h 2279"/>
                <a:gd name="T112" fmla="*/ 112 w 1398"/>
                <a:gd name="T113" fmla="*/ 784 h 2279"/>
                <a:gd name="T114" fmla="*/ 54 w 1398"/>
                <a:gd name="T115" fmla="*/ 1232 h 2279"/>
                <a:gd name="T116" fmla="*/ 162 w 1398"/>
                <a:gd name="T117" fmla="*/ 1376 h 2279"/>
                <a:gd name="T118" fmla="*/ 67 w 1398"/>
                <a:gd name="T119" fmla="*/ 1428 h 2279"/>
                <a:gd name="T120" fmla="*/ 56 w 1398"/>
                <a:gd name="T121" fmla="*/ 1508 h 2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8"/>
                <a:gd name="T184" fmla="*/ 0 h 2279"/>
                <a:gd name="T185" fmla="*/ 1398 w 1398"/>
                <a:gd name="T186" fmla="*/ 2279 h 22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8" h="2279">
                  <a:moveTo>
                    <a:pt x="56" y="1508"/>
                  </a:moveTo>
                  <a:lnTo>
                    <a:pt x="36" y="1574"/>
                  </a:lnTo>
                  <a:lnTo>
                    <a:pt x="0" y="1662"/>
                  </a:lnTo>
                  <a:lnTo>
                    <a:pt x="4" y="1668"/>
                  </a:lnTo>
                  <a:lnTo>
                    <a:pt x="41" y="1686"/>
                  </a:lnTo>
                  <a:lnTo>
                    <a:pt x="112" y="1744"/>
                  </a:lnTo>
                  <a:lnTo>
                    <a:pt x="116" y="1738"/>
                  </a:lnTo>
                  <a:lnTo>
                    <a:pt x="110" y="1726"/>
                  </a:lnTo>
                  <a:lnTo>
                    <a:pt x="110" y="1716"/>
                  </a:lnTo>
                  <a:lnTo>
                    <a:pt x="99" y="1706"/>
                  </a:lnTo>
                  <a:lnTo>
                    <a:pt x="80" y="1694"/>
                  </a:lnTo>
                  <a:lnTo>
                    <a:pt x="93" y="1688"/>
                  </a:lnTo>
                  <a:lnTo>
                    <a:pt x="84" y="1684"/>
                  </a:lnTo>
                  <a:lnTo>
                    <a:pt x="77" y="1672"/>
                  </a:lnTo>
                  <a:lnTo>
                    <a:pt x="84" y="1654"/>
                  </a:lnTo>
                  <a:lnTo>
                    <a:pt x="93" y="1642"/>
                  </a:lnTo>
                  <a:lnTo>
                    <a:pt x="103" y="1642"/>
                  </a:lnTo>
                  <a:lnTo>
                    <a:pt x="116" y="1648"/>
                  </a:lnTo>
                  <a:lnTo>
                    <a:pt x="116" y="1656"/>
                  </a:lnTo>
                  <a:lnTo>
                    <a:pt x="108" y="1656"/>
                  </a:lnTo>
                  <a:lnTo>
                    <a:pt x="106" y="1664"/>
                  </a:lnTo>
                  <a:lnTo>
                    <a:pt x="173" y="1750"/>
                  </a:lnTo>
                  <a:lnTo>
                    <a:pt x="201" y="1758"/>
                  </a:lnTo>
                  <a:lnTo>
                    <a:pt x="223" y="1760"/>
                  </a:lnTo>
                  <a:lnTo>
                    <a:pt x="255" y="1784"/>
                  </a:lnTo>
                  <a:lnTo>
                    <a:pt x="275" y="1860"/>
                  </a:lnTo>
                  <a:lnTo>
                    <a:pt x="283" y="1868"/>
                  </a:lnTo>
                  <a:lnTo>
                    <a:pt x="268" y="1908"/>
                  </a:lnTo>
                  <a:lnTo>
                    <a:pt x="279" y="2018"/>
                  </a:lnTo>
                  <a:lnTo>
                    <a:pt x="268" y="2052"/>
                  </a:lnTo>
                  <a:lnTo>
                    <a:pt x="249" y="2192"/>
                  </a:lnTo>
                  <a:lnTo>
                    <a:pt x="264" y="2208"/>
                  </a:lnTo>
                  <a:lnTo>
                    <a:pt x="288" y="2210"/>
                  </a:lnTo>
                  <a:lnTo>
                    <a:pt x="316" y="2200"/>
                  </a:lnTo>
                  <a:lnTo>
                    <a:pt x="331" y="2212"/>
                  </a:lnTo>
                  <a:lnTo>
                    <a:pt x="348" y="2206"/>
                  </a:lnTo>
                  <a:lnTo>
                    <a:pt x="374" y="2206"/>
                  </a:lnTo>
                  <a:lnTo>
                    <a:pt x="405" y="2216"/>
                  </a:lnTo>
                  <a:lnTo>
                    <a:pt x="420" y="2232"/>
                  </a:lnTo>
                  <a:lnTo>
                    <a:pt x="474" y="2232"/>
                  </a:lnTo>
                  <a:lnTo>
                    <a:pt x="491" y="2230"/>
                  </a:lnTo>
                  <a:lnTo>
                    <a:pt x="521" y="2244"/>
                  </a:lnTo>
                  <a:lnTo>
                    <a:pt x="524" y="2270"/>
                  </a:lnTo>
                  <a:lnTo>
                    <a:pt x="565" y="2278"/>
                  </a:lnTo>
                  <a:lnTo>
                    <a:pt x="597" y="2254"/>
                  </a:lnTo>
                  <a:lnTo>
                    <a:pt x="623" y="2268"/>
                  </a:lnTo>
                  <a:lnTo>
                    <a:pt x="649" y="2266"/>
                  </a:lnTo>
                  <a:lnTo>
                    <a:pt x="703" y="2226"/>
                  </a:lnTo>
                  <a:lnTo>
                    <a:pt x="719" y="2228"/>
                  </a:lnTo>
                  <a:lnTo>
                    <a:pt x="716" y="2254"/>
                  </a:lnTo>
                  <a:lnTo>
                    <a:pt x="742" y="2242"/>
                  </a:lnTo>
                  <a:lnTo>
                    <a:pt x="768" y="2256"/>
                  </a:lnTo>
                  <a:lnTo>
                    <a:pt x="781" y="2256"/>
                  </a:lnTo>
                  <a:lnTo>
                    <a:pt x="790" y="2248"/>
                  </a:lnTo>
                  <a:lnTo>
                    <a:pt x="790" y="2238"/>
                  </a:lnTo>
                  <a:lnTo>
                    <a:pt x="777" y="2224"/>
                  </a:lnTo>
                  <a:lnTo>
                    <a:pt x="749" y="2216"/>
                  </a:lnTo>
                  <a:lnTo>
                    <a:pt x="758" y="2210"/>
                  </a:lnTo>
                  <a:lnTo>
                    <a:pt x="797" y="2210"/>
                  </a:lnTo>
                  <a:lnTo>
                    <a:pt x="805" y="2200"/>
                  </a:lnTo>
                  <a:lnTo>
                    <a:pt x="792" y="2188"/>
                  </a:lnTo>
                  <a:lnTo>
                    <a:pt x="792" y="2162"/>
                  </a:lnTo>
                  <a:lnTo>
                    <a:pt x="781" y="2146"/>
                  </a:lnTo>
                  <a:lnTo>
                    <a:pt x="747" y="2148"/>
                  </a:lnTo>
                  <a:lnTo>
                    <a:pt x="716" y="2130"/>
                  </a:lnTo>
                  <a:lnTo>
                    <a:pt x="714" y="2104"/>
                  </a:lnTo>
                  <a:lnTo>
                    <a:pt x="703" y="2100"/>
                  </a:lnTo>
                  <a:lnTo>
                    <a:pt x="701" y="2106"/>
                  </a:lnTo>
                  <a:lnTo>
                    <a:pt x="675" y="2112"/>
                  </a:lnTo>
                  <a:lnTo>
                    <a:pt x="656" y="2126"/>
                  </a:lnTo>
                  <a:lnTo>
                    <a:pt x="638" y="2124"/>
                  </a:lnTo>
                  <a:lnTo>
                    <a:pt x="625" y="2114"/>
                  </a:lnTo>
                  <a:lnTo>
                    <a:pt x="632" y="2102"/>
                  </a:lnTo>
                  <a:lnTo>
                    <a:pt x="638" y="2106"/>
                  </a:lnTo>
                  <a:lnTo>
                    <a:pt x="671" y="2094"/>
                  </a:lnTo>
                  <a:lnTo>
                    <a:pt x="695" y="2070"/>
                  </a:lnTo>
                  <a:lnTo>
                    <a:pt x="695" y="2060"/>
                  </a:lnTo>
                  <a:lnTo>
                    <a:pt x="667" y="2036"/>
                  </a:lnTo>
                  <a:lnTo>
                    <a:pt x="643" y="2042"/>
                  </a:lnTo>
                  <a:lnTo>
                    <a:pt x="654" y="2026"/>
                  </a:lnTo>
                  <a:lnTo>
                    <a:pt x="680" y="2030"/>
                  </a:lnTo>
                  <a:lnTo>
                    <a:pt x="671" y="2022"/>
                  </a:lnTo>
                  <a:lnTo>
                    <a:pt x="667" y="2008"/>
                  </a:lnTo>
                  <a:lnTo>
                    <a:pt x="703" y="1992"/>
                  </a:lnTo>
                  <a:lnTo>
                    <a:pt x="716" y="1980"/>
                  </a:lnTo>
                  <a:lnTo>
                    <a:pt x="736" y="1982"/>
                  </a:lnTo>
                  <a:lnTo>
                    <a:pt x="736" y="1992"/>
                  </a:lnTo>
                  <a:lnTo>
                    <a:pt x="742" y="1994"/>
                  </a:lnTo>
                  <a:lnTo>
                    <a:pt x="762" y="1984"/>
                  </a:lnTo>
                  <a:lnTo>
                    <a:pt x="777" y="1934"/>
                  </a:lnTo>
                  <a:lnTo>
                    <a:pt x="747" y="1890"/>
                  </a:lnTo>
                  <a:lnTo>
                    <a:pt x="736" y="1890"/>
                  </a:lnTo>
                  <a:lnTo>
                    <a:pt x="749" y="1878"/>
                  </a:lnTo>
                  <a:lnTo>
                    <a:pt x="749" y="1868"/>
                  </a:lnTo>
                  <a:lnTo>
                    <a:pt x="738" y="1854"/>
                  </a:lnTo>
                  <a:lnTo>
                    <a:pt x="727" y="1854"/>
                  </a:lnTo>
                  <a:lnTo>
                    <a:pt x="736" y="1842"/>
                  </a:lnTo>
                  <a:lnTo>
                    <a:pt x="736" y="1830"/>
                  </a:lnTo>
                  <a:lnTo>
                    <a:pt x="725" y="1808"/>
                  </a:lnTo>
                  <a:lnTo>
                    <a:pt x="729" y="1800"/>
                  </a:lnTo>
                  <a:lnTo>
                    <a:pt x="753" y="1790"/>
                  </a:lnTo>
                  <a:lnTo>
                    <a:pt x="771" y="1770"/>
                  </a:lnTo>
                  <a:lnTo>
                    <a:pt x="738" y="1744"/>
                  </a:lnTo>
                  <a:lnTo>
                    <a:pt x="727" y="1744"/>
                  </a:lnTo>
                  <a:lnTo>
                    <a:pt x="716" y="1752"/>
                  </a:lnTo>
                  <a:lnTo>
                    <a:pt x="708" y="1748"/>
                  </a:lnTo>
                  <a:lnTo>
                    <a:pt x="680" y="1754"/>
                  </a:lnTo>
                  <a:lnTo>
                    <a:pt x="669" y="1750"/>
                  </a:lnTo>
                  <a:lnTo>
                    <a:pt x="677" y="1744"/>
                  </a:lnTo>
                  <a:lnTo>
                    <a:pt x="716" y="1744"/>
                  </a:lnTo>
                  <a:lnTo>
                    <a:pt x="714" y="1734"/>
                  </a:lnTo>
                  <a:lnTo>
                    <a:pt x="721" y="1724"/>
                  </a:lnTo>
                  <a:lnTo>
                    <a:pt x="732" y="1732"/>
                  </a:lnTo>
                  <a:lnTo>
                    <a:pt x="749" y="1732"/>
                  </a:lnTo>
                  <a:lnTo>
                    <a:pt x="766" y="1718"/>
                  </a:lnTo>
                  <a:lnTo>
                    <a:pt x="799" y="1726"/>
                  </a:lnTo>
                  <a:lnTo>
                    <a:pt x="797" y="1698"/>
                  </a:lnTo>
                  <a:lnTo>
                    <a:pt x="814" y="1694"/>
                  </a:lnTo>
                  <a:lnTo>
                    <a:pt x="827" y="1668"/>
                  </a:lnTo>
                  <a:lnTo>
                    <a:pt x="851" y="1648"/>
                  </a:lnTo>
                  <a:lnTo>
                    <a:pt x="801" y="1644"/>
                  </a:lnTo>
                  <a:lnTo>
                    <a:pt x="790" y="1624"/>
                  </a:lnTo>
                  <a:lnTo>
                    <a:pt x="768" y="1612"/>
                  </a:lnTo>
                  <a:lnTo>
                    <a:pt x="760" y="1594"/>
                  </a:lnTo>
                  <a:lnTo>
                    <a:pt x="721" y="1594"/>
                  </a:lnTo>
                  <a:lnTo>
                    <a:pt x="701" y="1582"/>
                  </a:lnTo>
                  <a:lnTo>
                    <a:pt x="703" y="1580"/>
                  </a:lnTo>
                  <a:lnTo>
                    <a:pt x="721" y="1584"/>
                  </a:lnTo>
                  <a:lnTo>
                    <a:pt x="760" y="1578"/>
                  </a:lnTo>
                  <a:lnTo>
                    <a:pt x="781" y="1586"/>
                  </a:lnTo>
                  <a:lnTo>
                    <a:pt x="797" y="1606"/>
                  </a:lnTo>
                  <a:lnTo>
                    <a:pt x="825" y="1610"/>
                  </a:lnTo>
                  <a:lnTo>
                    <a:pt x="831" y="1614"/>
                  </a:lnTo>
                  <a:lnTo>
                    <a:pt x="877" y="1598"/>
                  </a:lnTo>
                  <a:lnTo>
                    <a:pt x="911" y="1596"/>
                  </a:lnTo>
                  <a:lnTo>
                    <a:pt x="920" y="1592"/>
                  </a:lnTo>
                  <a:lnTo>
                    <a:pt x="933" y="1596"/>
                  </a:lnTo>
                  <a:lnTo>
                    <a:pt x="927" y="1582"/>
                  </a:lnTo>
                  <a:lnTo>
                    <a:pt x="920" y="1578"/>
                  </a:lnTo>
                  <a:lnTo>
                    <a:pt x="920" y="1570"/>
                  </a:lnTo>
                  <a:lnTo>
                    <a:pt x="937" y="1566"/>
                  </a:lnTo>
                  <a:lnTo>
                    <a:pt x="946" y="1558"/>
                  </a:lnTo>
                  <a:lnTo>
                    <a:pt x="961" y="1558"/>
                  </a:lnTo>
                  <a:lnTo>
                    <a:pt x="957" y="1552"/>
                  </a:lnTo>
                  <a:lnTo>
                    <a:pt x="933" y="1546"/>
                  </a:lnTo>
                  <a:lnTo>
                    <a:pt x="931" y="1532"/>
                  </a:lnTo>
                  <a:lnTo>
                    <a:pt x="957" y="1508"/>
                  </a:lnTo>
                  <a:lnTo>
                    <a:pt x="952" y="1496"/>
                  </a:lnTo>
                  <a:lnTo>
                    <a:pt x="935" y="1498"/>
                  </a:lnTo>
                  <a:lnTo>
                    <a:pt x="939" y="1486"/>
                  </a:lnTo>
                  <a:lnTo>
                    <a:pt x="927" y="1494"/>
                  </a:lnTo>
                  <a:lnTo>
                    <a:pt x="859" y="1474"/>
                  </a:lnTo>
                  <a:lnTo>
                    <a:pt x="859" y="1470"/>
                  </a:lnTo>
                  <a:lnTo>
                    <a:pt x="881" y="1460"/>
                  </a:lnTo>
                  <a:lnTo>
                    <a:pt x="890" y="1466"/>
                  </a:lnTo>
                  <a:lnTo>
                    <a:pt x="914" y="1468"/>
                  </a:lnTo>
                  <a:lnTo>
                    <a:pt x="918" y="1452"/>
                  </a:lnTo>
                  <a:lnTo>
                    <a:pt x="942" y="1454"/>
                  </a:lnTo>
                  <a:lnTo>
                    <a:pt x="970" y="1448"/>
                  </a:lnTo>
                  <a:lnTo>
                    <a:pt x="985" y="1450"/>
                  </a:lnTo>
                  <a:lnTo>
                    <a:pt x="989" y="1458"/>
                  </a:lnTo>
                  <a:lnTo>
                    <a:pt x="996" y="1452"/>
                  </a:lnTo>
                  <a:lnTo>
                    <a:pt x="1000" y="1458"/>
                  </a:lnTo>
                  <a:lnTo>
                    <a:pt x="998" y="1468"/>
                  </a:lnTo>
                  <a:lnTo>
                    <a:pt x="1013" y="1484"/>
                  </a:lnTo>
                  <a:lnTo>
                    <a:pt x="1022" y="1484"/>
                  </a:lnTo>
                  <a:lnTo>
                    <a:pt x="1022" y="1474"/>
                  </a:lnTo>
                  <a:lnTo>
                    <a:pt x="1026" y="1466"/>
                  </a:lnTo>
                  <a:lnTo>
                    <a:pt x="1022" y="1448"/>
                  </a:lnTo>
                  <a:lnTo>
                    <a:pt x="1030" y="1446"/>
                  </a:lnTo>
                  <a:lnTo>
                    <a:pt x="1054" y="1426"/>
                  </a:lnTo>
                  <a:lnTo>
                    <a:pt x="1061" y="1390"/>
                  </a:lnTo>
                  <a:lnTo>
                    <a:pt x="1054" y="1376"/>
                  </a:lnTo>
                  <a:lnTo>
                    <a:pt x="1056" y="1362"/>
                  </a:lnTo>
                  <a:lnTo>
                    <a:pt x="1065" y="1362"/>
                  </a:lnTo>
                  <a:lnTo>
                    <a:pt x="1069" y="1350"/>
                  </a:lnTo>
                  <a:lnTo>
                    <a:pt x="1065" y="1350"/>
                  </a:lnTo>
                  <a:lnTo>
                    <a:pt x="1067" y="1334"/>
                  </a:lnTo>
                  <a:lnTo>
                    <a:pt x="1056" y="1286"/>
                  </a:lnTo>
                  <a:lnTo>
                    <a:pt x="1041" y="1260"/>
                  </a:lnTo>
                  <a:lnTo>
                    <a:pt x="1050" y="1246"/>
                  </a:lnTo>
                  <a:lnTo>
                    <a:pt x="1046" y="1240"/>
                  </a:lnTo>
                  <a:lnTo>
                    <a:pt x="1059" y="1218"/>
                  </a:lnTo>
                  <a:lnTo>
                    <a:pt x="1074" y="1210"/>
                  </a:lnTo>
                  <a:lnTo>
                    <a:pt x="1085" y="1192"/>
                  </a:lnTo>
                  <a:lnTo>
                    <a:pt x="1102" y="1182"/>
                  </a:lnTo>
                  <a:lnTo>
                    <a:pt x="1106" y="1162"/>
                  </a:lnTo>
                  <a:lnTo>
                    <a:pt x="1113" y="1156"/>
                  </a:lnTo>
                  <a:lnTo>
                    <a:pt x="1121" y="1156"/>
                  </a:lnTo>
                  <a:lnTo>
                    <a:pt x="1124" y="1144"/>
                  </a:lnTo>
                  <a:lnTo>
                    <a:pt x="1130" y="1140"/>
                  </a:lnTo>
                  <a:lnTo>
                    <a:pt x="1158" y="1138"/>
                  </a:lnTo>
                  <a:lnTo>
                    <a:pt x="1156" y="1148"/>
                  </a:lnTo>
                  <a:lnTo>
                    <a:pt x="1165" y="1150"/>
                  </a:lnTo>
                  <a:lnTo>
                    <a:pt x="1163" y="1154"/>
                  </a:lnTo>
                  <a:lnTo>
                    <a:pt x="1173" y="1152"/>
                  </a:lnTo>
                  <a:lnTo>
                    <a:pt x="1182" y="1154"/>
                  </a:lnTo>
                  <a:lnTo>
                    <a:pt x="1180" y="1164"/>
                  </a:lnTo>
                  <a:lnTo>
                    <a:pt x="1173" y="1164"/>
                  </a:lnTo>
                  <a:lnTo>
                    <a:pt x="1169" y="1174"/>
                  </a:lnTo>
                  <a:lnTo>
                    <a:pt x="1152" y="1192"/>
                  </a:lnTo>
                  <a:lnTo>
                    <a:pt x="1160" y="1192"/>
                  </a:lnTo>
                  <a:lnTo>
                    <a:pt x="1167" y="1206"/>
                  </a:lnTo>
                  <a:lnTo>
                    <a:pt x="1160" y="1212"/>
                  </a:lnTo>
                  <a:lnTo>
                    <a:pt x="1147" y="1210"/>
                  </a:lnTo>
                  <a:lnTo>
                    <a:pt x="1143" y="1204"/>
                  </a:lnTo>
                  <a:lnTo>
                    <a:pt x="1150" y="1196"/>
                  </a:lnTo>
                  <a:lnTo>
                    <a:pt x="1134" y="1198"/>
                  </a:lnTo>
                  <a:lnTo>
                    <a:pt x="1132" y="1204"/>
                  </a:lnTo>
                  <a:lnTo>
                    <a:pt x="1117" y="1212"/>
                  </a:lnTo>
                  <a:lnTo>
                    <a:pt x="1104" y="1212"/>
                  </a:lnTo>
                  <a:lnTo>
                    <a:pt x="1102" y="1216"/>
                  </a:lnTo>
                  <a:lnTo>
                    <a:pt x="1113" y="1220"/>
                  </a:lnTo>
                  <a:lnTo>
                    <a:pt x="1119" y="1236"/>
                  </a:lnTo>
                  <a:lnTo>
                    <a:pt x="1139" y="1240"/>
                  </a:lnTo>
                  <a:lnTo>
                    <a:pt x="1154" y="1228"/>
                  </a:lnTo>
                  <a:lnTo>
                    <a:pt x="1173" y="1236"/>
                  </a:lnTo>
                  <a:lnTo>
                    <a:pt x="1189" y="1234"/>
                  </a:lnTo>
                  <a:lnTo>
                    <a:pt x="1184" y="1254"/>
                  </a:lnTo>
                  <a:lnTo>
                    <a:pt x="1169" y="1258"/>
                  </a:lnTo>
                  <a:lnTo>
                    <a:pt x="1178" y="1286"/>
                  </a:lnTo>
                  <a:lnTo>
                    <a:pt x="1184" y="1294"/>
                  </a:lnTo>
                  <a:lnTo>
                    <a:pt x="1199" y="1284"/>
                  </a:lnTo>
                  <a:lnTo>
                    <a:pt x="1202" y="1268"/>
                  </a:lnTo>
                  <a:lnTo>
                    <a:pt x="1199" y="1258"/>
                  </a:lnTo>
                  <a:lnTo>
                    <a:pt x="1193" y="1248"/>
                  </a:lnTo>
                  <a:lnTo>
                    <a:pt x="1193" y="1238"/>
                  </a:lnTo>
                  <a:lnTo>
                    <a:pt x="1215" y="1212"/>
                  </a:lnTo>
                  <a:lnTo>
                    <a:pt x="1219" y="1198"/>
                  </a:lnTo>
                  <a:lnTo>
                    <a:pt x="1230" y="1192"/>
                  </a:lnTo>
                  <a:lnTo>
                    <a:pt x="1254" y="1198"/>
                  </a:lnTo>
                  <a:lnTo>
                    <a:pt x="1260" y="1210"/>
                  </a:lnTo>
                  <a:lnTo>
                    <a:pt x="1254" y="1224"/>
                  </a:lnTo>
                  <a:lnTo>
                    <a:pt x="1243" y="1224"/>
                  </a:lnTo>
                  <a:lnTo>
                    <a:pt x="1241" y="1228"/>
                  </a:lnTo>
                  <a:lnTo>
                    <a:pt x="1264" y="1258"/>
                  </a:lnTo>
                  <a:lnTo>
                    <a:pt x="1271" y="1260"/>
                  </a:lnTo>
                  <a:lnTo>
                    <a:pt x="1288" y="1236"/>
                  </a:lnTo>
                  <a:lnTo>
                    <a:pt x="1288" y="1210"/>
                  </a:lnTo>
                  <a:lnTo>
                    <a:pt x="1293" y="1194"/>
                  </a:lnTo>
                  <a:lnTo>
                    <a:pt x="1319" y="1176"/>
                  </a:lnTo>
                  <a:lnTo>
                    <a:pt x="1338" y="1146"/>
                  </a:lnTo>
                  <a:lnTo>
                    <a:pt x="1349" y="1138"/>
                  </a:lnTo>
                  <a:lnTo>
                    <a:pt x="1375" y="1106"/>
                  </a:lnTo>
                  <a:lnTo>
                    <a:pt x="1377" y="1054"/>
                  </a:lnTo>
                  <a:lnTo>
                    <a:pt x="1384" y="1036"/>
                  </a:lnTo>
                  <a:lnTo>
                    <a:pt x="1397" y="1032"/>
                  </a:lnTo>
                  <a:lnTo>
                    <a:pt x="1392" y="1020"/>
                  </a:lnTo>
                  <a:lnTo>
                    <a:pt x="1384" y="1010"/>
                  </a:lnTo>
                  <a:lnTo>
                    <a:pt x="1360" y="990"/>
                  </a:lnTo>
                  <a:lnTo>
                    <a:pt x="1353" y="970"/>
                  </a:lnTo>
                  <a:lnTo>
                    <a:pt x="1345" y="960"/>
                  </a:lnTo>
                  <a:lnTo>
                    <a:pt x="1314" y="950"/>
                  </a:lnTo>
                  <a:lnTo>
                    <a:pt x="1290" y="956"/>
                  </a:lnTo>
                  <a:lnTo>
                    <a:pt x="1247" y="958"/>
                  </a:lnTo>
                  <a:lnTo>
                    <a:pt x="1232" y="966"/>
                  </a:lnTo>
                  <a:lnTo>
                    <a:pt x="1206" y="968"/>
                  </a:lnTo>
                  <a:lnTo>
                    <a:pt x="1160" y="962"/>
                  </a:lnTo>
                  <a:lnTo>
                    <a:pt x="1134" y="946"/>
                  </a:lnTo>
                  <a:lnTo>
                    <a:pt x="1115" y="922"/>
                  </a:lnTo>
                  <a:lnTo>
                    <a:pt x="1108" y="902"/>
                  </a:lnTo>
                  <a:lnTo>
                    <a:pt x="1100" y="896"/>
                  </a:lnTo>
                  <a:lnTo>
                    <a:pt x="1100" y="884"/>
                  </a:lnTo>
                  <a:lnTo>
                    <a:pt x="1113" y="878"/>
                  </a:lnTo>
                  <a:lnTo>
                    <a:pt x="1117" y="864"/>
                  </a:lnTo>
                  <a:lnTo>
                    <a:pt x="1115" y="858"/>
                  </a:lnTo>
                  <a:lnTo>
                    <a:pt x="1108" y="854"/>
                  </a:lnTo>
                  <a:lnTo>
                    <a:pt x="1117" y="848"/>
                  </a:lnTo>
                  <a:lnTo>
                    <a:pt x="1111" y="820"/>
                  </a:lnTo>
                  <a:lnTo>
                    <a:pt x="1095" y="816"/>
                  </a:lnTo>
                  <a:lnTo>
                    <a:pt x="1080" y="824"/>
                  </a:lnTo>
                  <a:lnTo>
                    <a:pt x="1069" y="820"/>
                  </a:lnTo>
                  <a:lnTo>
                    <a:pt x="1048" y="832"/>
                  </a:lnTo>
                  <a:lnTo>
                    <a:pt x="1037" y="824"/>
                  </a:lnTo>
                  <a:lnTo>
                    <a:pt x="1043" y="814"/>
                  </a:lnTo>
                  <a:lnTo>
                    <a:pt x="1054" y="808"/>
                  </a:lnTo>
                  <a:lnTo>
                    <a:pt x="1095" y="812"/>
                  </a:lnTo>
                  <a:lnTo>
                    <a:pt x="1104" y="810"/>
                  </a:lnTo>
                  <a:lnTo>
                    <a:pt x="1104" y="802"/>
                  </a:lnTo>
                  <a:lnTo>
                    <a:pt x="1091" y="778"/>
                  </a:lnTo>
                  <a:lnTo>
                    <a:pt x="1080" y="688"/>
                  </a:lnTo>
                  <a:lnTo>
                    <a:pt x="1087" y="636"/>
                  </a:lnTo>
                  <a:lnTo>
                    <a:pt x="1095" y="620"/>
                  </a:lnTo>
                  <a:lnTo>
                    <a:pt x="1089" y="620"/>
                  </a:lnTo>
                  <a:lnTo>
                    <a:pt x="1100" y="606"/>
                  </a:lnTo>
                  <a:lnTo>
                    <a:pt x="1100" y="596"/>
                  </a:lnTo>
                  <a:lnTo>
                    <a:pt x="1061" y="600"/>
                  </a:lnTo>
                  <a:lnTo>
                    <a:pt x="1017" y="574"/>
                  </a:lnTo>
                  <a:lnTo>
                    <a:pt x="965" y="524"/>
                  </a:lnTo>
                  <a:lnTo>
                    <a:pt x="931" y="544"/>
                  </a:lnTo>
                  <a:lnTo>
                    <a:pt x="905" y="540"/>
                  </a:lnTo>
                  <a:lnTo>
                    <a:pt x="877" y="548"/>
                  </a:lnTo>
                  <a:lnTo>
                    <a:pt x="838" y="542"/>
                  </a:lnTo>
                  <a:lnTo>
                    <a:pt x="807" y="554"/>
                  </a:lnTo>
                  <a:lnTo>
                    <a:pt x="794" y="580"/>
                  </a:lnTo>
                  <a:lnTo>
                    <a:pt x="775" y="602"/>
                  </a:lnTo>
                  <a:lnTo>
                    <a:pt x="753" y="604"/>
                  </a:lnTo>
                  <a:lnTo>
                    <a:pt x="758" y="580"/>
                  </a:lnTo>
                  <a:lnTo>
                    <a:pt x="723" y="564"/>
                  </a:lnTo>
                  <a:lnTo>
                    <a:pt x="667" y="566"/>
                  </a:lnTo>
                  <a:lnTo>
                    <a:pt x="625" y="578"/>
                  </a:lnTo>
                  <a:lnTo>
                    <a:pt x="617" y="590"/>
                  </a:lnTo>
                  <a:lnTo>
                    <a:pt x="606" y="598"/>
                  </a:lnTo>
                  <a:lnTo>
                    <a:pt x="576" y="632"/>
                  </a:lnTo>
                  <a:lnTo>
                    <a:pt x="567" y="660"/>
                  </a:lnTo>
                  <a:lnTo>
                    <a:pt x="584" y="680"/>
                  </a:lnTo>
                  <a:lnTo>
                    <a:pt x="584" y="700"/>
                  </a:lnTo>
                  <a:lnTo>
                    <a:pt x="565" y="718"/>
                  </a:lnTo>
                  <a:lnTo>
                    <a:pt x="571" y="734"/>
                  </a:lnTo>
                  <a:lnTo>
                    <a:pt x="569" y="750"/>
                  </a:lnTo>
                  <a:lnTo>
                    <a:pt x="595" y="764"/>
                  </a:lnTo>
                  <a:lnTo>
                    <a:pt x="582" y="796"/>
                  </a:lnTo>
                  <a:lnTo>
                    <a:pt x="558" y="820"/>
                  </a:lnTo>
                  <a:lnTo>
                    <a:pt x="567" y="830"/>
                  </a:lnTo>
                  <a:lnTo>
                    <a:pt x="617" y="808"/>
                  </a:lnTo>
                  <a:lnTo>
                    <a:pt x="623" y="820"/>
                  </a:lnTo>
                  <a:lnTo>
                    <a:pt x="630" y="842"/>
                  </a:lnTo>
                  <a:lnTo>
                    <a:pt x="612" y="902"/>
                  </a:lnTo>
                  <a:lnTo>
                    <a:pt x="621" y="924"/>
                  </a:lnTo>
                  <a:lnTo>
                    <a:pt x="649" y="912"/>
                  </a:lnTo>
                  <a:lnTo>
                    <a:pt x="649" y="934"/>
                  </a:lnTo>
                  <a:lnTo>
                    <a:pt x="638" y="932"/>
                  </a:lnTo>
                  <a:lnTo>
                    <a:pt x="617" y="936"/>
                  </a:lnTo>
                  <a:lnTo>
                    <a:pt x="595" y="908"/>
                  </a:lnTo>
                  <a:lnTo>
                    <a:pt x="597" y="890"/>
                  </a:lnTo>
                  <a:lnTo>
                    <a:pt x="608" y="884"/>
                  </a:lnTo>
                  <a:lnTo>
                    <a:pt x="610" y="866"/>
                  </a:lnTo>
                  <a:lnTo>
                    <a:pt x="563" y="864"/>
                  </a:lnTo>
                  <a:lnTo>
                    <a:pt x="554" y="844"/>
                  </a:lnTo>
                  <a:lnTo>
                    <a:pt x="539" y="858"/>
                  </a:lnTo>
                  <a:lnTo>
                    <a:pt x="537" y="872"/>
                  </a:lnTo>
                  <a:lnTo>
                    <a:pt x="526" y="878"/>
                  </a:lnTo>
                  <a:lnTo>
                    <a:pt x="508" y="914"/>
                  </a:lnTo>
                  <a:lnTo>
                    <a:pt x="500" y="884"/>
                  </a:lnTo>
                  <a:lnTo>
                    <a:pt x="508" y="858"/>
                  </a:lnTo>
                  <a:lnTo>
                    <a:pt x="563" y="800"/>
                  </a:lnTo>
                  <a:lnTo>
                    <a:pt x="539" y="762"/>
                  </a:lnTo>
                  <a:lnTo>
                    <a:pt x="537" y="742"/>
                  </a:lnTo>
                  <a:lnTo>
                    <a:pt x="504" y="724"/>
                  </a:lnTo>
                  <a:lnTo>
                    <a:pt x="498" y="736"/>
                  </a:lnTo>
                  <a:lnTo>
                    <a:pt x="469" y="724"/>
                  </a:lnTo>
                  <a:lnTo>
                    <a:pt x="424" y="750"/>
                  </a:lnTo>
                  <a:lnTo>
                    <a:pt x="400" y="794"/>
                  </a:lnTo>
                  <a:lnTo>
                    <a:pt x="424" y="792"/>
                  </a:lnTo>
                  <a:lnTo>
                    <a:pt x="420" y="808"/>
                  </a:lnTo>
                  <a:lnTo>
                    <a:pt x="394" y="802"/>
                  </a:lnTo>
                  <a:lnTo>
                    <a:pt x="350" y="856"/>
                  </a:lnTo>
                  <a:lnTo>
                    <a:pt x="331" y="858"/>
                  </a:lnTo>
                  <a:lnTo>
                    <a:pt x="342" y="886"/>
                  </a:lnTo>
                  <a:lnTo>
                    <a:pt x="363" y="910"/>
                  </a:lnTo>
                  <a:lnTo>
                    <a:pt x="348" y="928"/>
                  </a:lnTo>
                  <a:lnTo>
                    <a:pt x="342" y="968"/>
                  </a:lnTo>
                  <a:lnTo>
                    <a:pt x="303" y="972"/>
                  </a:lnTo>
                  <a:lnTo>
                    <a:pt x="294" y="950"/>
                  </a:lnTo>
                  <a:lnTo>
                    <a:pt x="277" y="944"/>
                  </a:lnTo>
                  <a:lnTo>
                    <a:pt x="290" y="932"/>
                  </a:lnTo>
                  <a:lnTo>
                    <a:pt x="275" y="890"/>
                  </a:lnTo>
                  <a:lnTo>
                    <a:pt x="264" y="872"/>
                  </a:lnTo>
                  <a:lnTo>
                    <a:pt x="285" y="866"/>
                  </a:lnTo>
                  <a:lnTo>
                    <a:pt x="294" y="842"/>
                  </a:lnTo>
                  <a:lnTo>
                    <a:pt x="307" y="846"/>
                  </a:lnTo>
                  <a:lnTo>
                    <a:pt x="314" y="828"/>
                  </a:lnTo>
                  <a:lnTo>
                    <a:pt x="303" y="822"/>
                  </a:lnTo>
                  <a:lnTo>
                    <a:pt x="288" y="826"/>
                  </a:lnTo>
                  <a:lnTo>
                    <a:pt x="288" y="802"/>
                  </a:lnTo>
                  <a:lnTo>
                    <a:pt x="281" y="802"/>
                  </a:lnTo>
                  <a:lnTo>
                    <a:pt x="249" y="814"/>
                  </a:lnTo>
                  <a:lnTo>
                    <a:pt x="229" y="802"/>
                  </a:lnTo>
                  <a:lnTo>
                    <a:pt x="214" y="810"/>
                  </a:lnTo>
                  <a:lnTo>
                    <a:pt x="205" y="802"/>
                  </a:lnTo>
                  <a:lnTo>
                    <a:pt x="229" y="792"/>
                  </a:lnTo>
                  <a:lnTo>
                    <a:pt x="251" y="802"/>
                  </a:lnTo>
                  <a:lnTo>
                    <a:pt x="259" y="790"/>
                  </a:lnTo>
                  <a:lnTo>
                    <a:pt x="253" y="780"/>
                  </a:lnTo>
                  <a:lnTo>
                    <a:pt x="236" y="780"/>
                  </a:lnTo>
                  <a:lnTo>
                    <a:pt x="246" y="750"/>
                  </a:lnTo>
                  <a:lnTo>
                    <a:pt x="238" y="726"/>
                  </a:lnTo>
                  <a:lnTo>
                    <a:pt x="272" y="700"/>
                  </a:lnTo>
                  <a:lnTo>
                    <a:pt x="290" y="698"/>
                  </a:lnTo>
                  <a:lnTo>
                    <a:pt x="316" y="668"/>
                  </a:lnTo>
                  <a:lnTo>
                    <a:pt x="327" y="622"/>
                  </a:lnTo>
                  <a:lnTo>
                    <a:pt x="335" y="616"/>
                  </a:lnTo>
                  <a:lnTo>
                    <a:pt x="335" y="604"/>
                  </a:lnTo>
                  <a:lnTo>
                    <a:pt x="387" y="602"/>
                  </a:lnTo>
                  <a:lnTo>
                    <a:pt x="400" y="588"/>
                  </a:lnTo>
                  <a:lnTo>
                    <a:pt x="420" y="580"/>
                  </a:lnTo>
                  <a:lnTo>
                    <a:pt x="407" y="562"/>
                  </a:lnTo>
                  <a:lnTo>
                    <a:pt x="424" y="566"/>
                  </a:lnTo>
                  <a:lnTo>
                    <a:pt x="439" y="562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60"/>
                  </a:lnTo>
                  <a:lnTo>
                    <a:pt x="478" y="560"/>
                  </a:lnTo>
                  <a:lnTo>
                    <a:pt x="500" y="548"/>
                  </a:lnTo>
                  <a:lnTo>
                    <a:pt x="511" y="560"/>
                  </a:lnTo>
                  <a:lnTo>
                    <a:pt x="519" y="558"/>
                  </a:lnTo>
                  <a:lnTo>
                    <a:pt x="524" y="546"/>
                  </a:lnTo>
                  <a:lnTo>
                    <a:pt x="534" y="544"/>
                  </a:lnTo>
                  <a:lnTo>
                    <a:pt x="554" y="540"/>
                  </a:lnTo>
                  <a:lnTo>
                    <a:pt x="584" y="566"/>
                  </a:lnTo>
                  <a:lnTo>
                    <a:pt x="608" y="574"/>
                  </a:lnTo>
                  <a:lnTo>
                    <a:pt x="703" y="544"/>
                  </a:lnTo>
                  <a:lnTo>
                    <a:pt x="762" y="544"/>
                  </a:lnTo>
                  <a:lnTo>
                    <a:pt x="786" y="528"/>
                  </a:lnTo>
                  <a:lnTo>
                    <a:pt x="781" y="512"/>
                  </a:lnTo>
                  <a:lnTo>
                    <a:pt x="807" y="508"/>
                  </a:lnTo>
                  <a:lnTo>
                    <a:pt x="801" y="520"/>
                  </a:lnTo>
                  <a:lnTo>
                    <a:pt x="818" y="528"/>
                  </a:lnTo>
                  <a:lnTo>
                    <a:pt x="844" y="528"/>
                  </a:lnTo>
                  <a:lnTo>
                    <a:pt x="862" y="500"/>
                  </a:lnTo>
                  <a:lnTo>
                    <a:pt x="924" y="536"/>
                  </a:lnTo>
                  <a:lnTo>
                    <a:pt x="959" y="518"/>
                  </a:lnTo>
                  <a:lnTo>
                    <a:pt x="972" y="518"/>
                  </a:lnTo>
                  <a:lnTo>
                    <a:pt x="1065" y="592"/>
                  </a:lnTo>
                  <a:lnTo>
                    <a:pt x="1113" y="590"/>
                  </a:lnTo>
                  <a:lnTo>
                    <a:pt x="1134" y="554"/>
                  </a:lnTo>
                  <a:lnTo>
                    <a:pt x="1130" y="550"/>
                  </a:lnTo>
                  <a:lnTo>
                    <a:pt x="1137" y="538"/>
                  </a:lnTo>
                  <a:lnTo>
                    <a:pt x="1141" y="516"/>
                  </a:lnTo>
                  <a:lnTo>
                    <a:pt x="1150" y="500"/>
                  </a:lnTo>
                  <a:lnTo>
                    <a:pt x="1147" y="494"/>
                  </a:lnTo>
                  <a:lnTo>
                    <a:pt x="1171" y="450"/>
                  </a:lnTo>
                  <a:lnTo>
                    <a:pt x="1219" y="408"/>
                  </a:lnTo>
                  <a:lnTo>
                    <a:pt x="1219" y="374"/>
                  </a:lnTo>
                  <a:lnTo>
                    <a:pt x="1212" y="338"/>
                  </a:lnTo>
                  <a:lnTo>
                    <a:pt x="1215" y="324"/>
                  </a:lnTo>
                  <a:lnTo>
                    <a:pt x="1208" y="290"/>
                  </a:lnTo>
                  <a:lnTo>
                    <a:pt x="1215" y="254"/>
                  </a:lnTo>
                  <a:lnTo>
                    <a:pt x="1223" y="246"/>
                  </a:lnTo>
                  <a:lnTo>
                    <a:pt x="1221" y="228"/>
                  </a:lnTo>
                  <a:lnTo>
                    <a:pt x="1204" y="206"/>
                  </a:lnTo>
                  <a:lnTo>
                    <a:pt x="1204" y="196"/>
                  </a:lnTo>
                  <a:lnTo>
                    <a:pt x="1176" y="166"/>
                  </a:lnTo>
                  <a:lnTo>
                    <a:pt x="1167" y="136"/>
                  </a:lnTo>
                  <a:lnTo>
                    <a:pt x="1167" y="122"/>
                  </a:lnTo>
                  <a:lnTo>
                    <a:pt x="1182" y="92"/>
                  </a:lnTo>
                  <a:lnTo>
                    <a:pt x="1223" y="38"/>
                  </a:lnTo>
                  <a:lnTo>
                    <a:pt x="1245" y="24"/>
                  </a:lnTo>
                  <a:lnTo>
                    <a:pt x="1273" y="10"/>
                  </a:lnTo>
                  <a:lnTo>
                    <a:pt x="1249" y="0"/>
                  </a:lnTo>
                  <a:lnTo>
                    <a:pt x="1223" y="8"/>
                  </a:lnTo>
                  <a:lnTo>
                    <a:pt x="1115" y="88"/>
                  </a:lnTo>
                  <a:lnTo>
                    <a:pt x="1067" y="112"/>
                  </a:lnTo>
                  <a:lnTo>
                    <a:pt x="1011" y="122"/>
                  </a:lnTo>
                  <a:lnTo>
                    <a:pt x="950" y="116"/>
                  </a:lnTo>
                  <a:lnTo>
                    <a:pt x="920" y="164"/>
                  </a:lnTo>
                  <a:lnTo>
                    <a:pt x="872" y="212"/>
                  </a:lnTo>
                  <a:lnTo>
                    <a:pt x="862" y="226"/>
                  </a:lnTo>
                  <a:lnTo>
                    <a:pt x="853" y="256"/>
                  </a:lnTo>
                  <a:lnTo>
                    <a:pt x="777" y="370"/>
                  </a:lnTo>
                  <a:lnTo>
                    <a:pt x="738" y="410"/>
                  </a:lnTo>
                  <a:lnTo>
                    <a:pt x="677" y="448"/>
                  </a:lnTo>
                  <a:lnTo>
                    <a:pt x="602" y="462"/>
                  </a:lnTo>
                  <a:lnTo>
                    <a:pt x="537" y="452"/>
                  </a:lnTo>
                  <a:lnTo>
                    <a:pt x="513" y="440"/>
                  </a:lnTo>
                  <a:lnTo>
                    <a:pt x="491" y="440"/>
                  </a:lnTo>
                  <a:lnTo>
                    <a:pt x="437" y="470"/>
                  </a:lnTo>
                  <a:lnTo>
                    <a:pt x="394" y="480"/>
                  </a:lnTo>
                  <a:lnTo>
                    <a:pt x="370" y="476"/>
                  </a:lnTo>
                  <a:lnTo>
                    <a:pt x="329" y="458"/>
                  </a:lnTo>
                  <a:lnTo>
                    <a:pt x="316" y="462"/>
                  </a:lnTo>
                  <a:lnTo>
                    <a:pt x="303" y="472"/>
                  </a:lnTo>
                  <a:lnTo>
                    <a:pt x="298" y="486"/>
                  </a:lnTo>
                  <a:lnTo>
                    <a:pt x="270" y="516"/>
                  </a:lnTo>
                  <a:lnTo>
                    <a:pt x="255" y="518"/>
                  </a:lnTo>
                  <a:lnTo>
                    <a:pt x="233" y="554"/>
                  </a:lnTo>
                  <a:lnTo>
                    <a:pt x="188" y="602"/>
                  </a:lnTo>
                  <a:lnTo>
                    <a:pt x="134" y="694"/>
                  </a:lnTo>
                  <a:lnTo>
                    <a:pt x="125" y="730"/>
                  </a:lnTo>
                  <a:lnTo>
                    <a:pt x="127" y="772"/>
                  </a:lnTo>
                  <a:lnTo>
                    <a:pt x="132" y="776"/>
                  </a:lnTo>
                  <a:lnTo>
                    <a:pt x="132" y="768"/>
                  </a:lnTo>
                  <a:lnTo>
                    <a:pt x="138" y="766"/>
                  </a:lnTo>
                  <a:lnTo>
                    <a:pt x="138" y="756"/>
                  </a:lnTo>
                  <a:lnTo>
                    <a:pt x="132" y="750"/>
                  </a:lnTo>
                  <a:lnTo>
                    <a:pt x="138" y="734"/>
                  </a:lnTo>
                  <a:lnTo>
                    <a:pt x="136" y="728"/>
                  </a:lnTo>
                  <a:lnTo>
                    <a:pt x="145" y="726"/>
                  </a:lnTo>
                  <a:lnTo>
                    <a:pt x="158" y="736"/>
                  </a:lnTo>
                  <a:lnTo>
                    <a:pt x="166" y="746"/>
                  </a:lnTo>
                  <a:lnTo>
                    <a:pt x="171" y="774"/>
                  </a:lnTo>
                  <a:lnTo>
                    <a:pt x="177" y="784"/>
                  </a:lnTo>
                  <a:lnTo>
                    <a:pt x="179" y="792"/>
                  </a:lnTo>
                  <a:lnTo>
                    <a:pt x="184" y="794"/>
                  </a:lnTo>
                  <a:lnTo>
                    <a:pt x="188" y="804"/>
                  </a:lnTo>
                  <a:lnTo>
                    <a:pt x="197" y="810"/>
                  </a:lnTo>
                  <a:lnTo>
                    <a:pt x="216" y="818"/>
                  </a:lnTo>
                  <a:lnTo>
                    <a:pt x="238" y="838"/>
                  </a:lnTo>
                  <a:lnTo>
                    <a:pt x="244" y="836"/>
                  </a:lnTo>
                  <a:lnTo>
                    <a:pt x="253" y="870"/>
                  </a:lnTo>
                  <a:lnTo>
                    <a:pt x="272" y="898"/>
                  </a:lnTo>
                  <a:lnTo>
                    <a:pt x="257" y="910"/>
                  </a:lnTo>
                  <a:lnTo>
                    <a:pt x="231" y="896"/>
                  </a:lnTo>
                  <a:lnTo>
                    <a:pt x="186" y="882"/>
                  </a:lnTo>
                  <a:lnTo>
                    <a:pt x="162" y="884"/>
                  </a:lnTo>
                  <a:lnTo>
                    <a:pt x="155" y="900"/>
                  </a:lnTo>
                  <a:lnTo>
                    <a:pt x="151" y="900"/>
                  </a:lnTo>
                  <a:lnTo>
                    <a:pt x="149" y="878"/>
                  </a:lnTo>
                  <a:lnTo>
                    <a:pt x="158" y="872"/>
                  </a:lnTo>
                  <a:lnTo>
                    <a:pt x="162" y="866"/>
                  </a:lnTo>
                  <a:lnTo>
                    <a:pt x="127" y="856"/>
                  </a:lnTo>
                  <a:lnTo>
                    <a:pt x="129" y="846"/>
                  </a:lnTo>
                  <a:lnTo>
                    <a:pt x="97" y="832"/>
                  </a:lnTo>
                  <a:lnTo>
                    <a:pt x="97" y="828"/>
                  </a:lnTo>
                  <a:lnTo>
                    <a:pt x="121" y="820"/>
                  </a:lnTo>
                  <a:lnTo>
                    <a:pt x="121" y="814"/>
                  </a:lnTo>
                  <a:lnTo>
                    <a:pt x="110" y="814"/>
                  </a:lnTo>
                  <a:lnTo>
                    <a:pt x="106" y="810"/>
                  </a:lnTo>
                  <a:lnTo>
                    <a:pt x="119" y="790"/>
                  </a:lnTo>
                  <a:lnTo>
                    <a:pt x="129" y="790"/>
                  </a:lnTo>
                  <a:lnTo>
                    <a:pt x="129" y="784"/>
                  </a:lnTo>
                  <a:lnTo>
                    <a:pt x="123" y="780"/>
                  </a:lnTo>
                  <a:lnTo>
                    <a:pt x="112" y="784"/>
                  </a:lnTo>
                  <a:lnTo>
                    <a:pt x="93" y="818"/>
                  </a:lnTo>
                  <a:lnTo>
                    <a:pt x="69" y="900"/>
                  </a:lnTo>
                  <a:lnTo>
                    <a:pt x="62" y="944"/>
                  </a:lnTo>
                  <a:lnTo>
                    <a:pt x="58" y="1162"/>
                  </a:lnTo>
                  <a:lnTo>
                    <a:pt x="38" y="1252"/>
                  </a:lnTo>
                  <a:lnTo>
                    <a:pt x="36" y="1322"/>
                  </a:lnTo>
                  <a:lnTo>
                    <a:pt x="45" y="1322"/>
                  </a:lnTo>
                  <a:lnTo>
                    <a:pt x="58" y="1250"/>
                  </a:lnTo>
                  <a:lnTo>
                    <a:pt x="54" y="1232"/>
                  </a:lnTo>
                  <a:lnTo>
                    <a:pt x="67" y="1242"/>
                  </a:lnTo>
                  <a:lnTo>
                    <a:pt x="97" y="1250"/>
                  </a:lnTo>
                  <a:lnTo>
                    <a:pt x="116" y="1282"/>
                  </a:lnTo>
                  <a:lnTo>
                    <a:pt x="125" y="1290"/>
                  </a:lnTo>
                  <a:lnTo>
                    <a:pt x="125" y="1302"/>
                  </a:lnTo>
                  <a:lnTo>
                    <a:pt x="127" y="1322"/>
                  </a:lnTo>
                  <a:lnTo>
                    <a:pt x="134" y="1336"/>
                  </a:lnTo>
                  <a:lnTo>
                    <a:pt x="158" y="1364"/>
                  </a:lnTo>
                  <a:lnTo>
                    <a:pt x="162" y="1376"/>
                  </a:lnTo>
                  <a:lnTo>
                    <a:pt x="158" y="1392"/>
                  </a:lnTo>
                  <a:lnTo>
                    <a:pt x="168" y="1398"/>
                  </a:lnTo>
                  <a:lnTo>
                    <a:pt x="103" y="1446"/>
                  </a:lnTo>
                  <a:lnTo>
                    <a:pt x="93" y="1446"/>
                  </a:lnTo>
                  <a:lnTo>
                    <a:pt x="93" y="1454"/>
                  </a:lnTo>
                  <a:lnTo>
                    <a:pt x="77" y="1454"/>
                  </a:lnTo>
                  <a:lnTo>
                    <a:pt x="86" y="1438"/>
                  </a:lnTo>
                  <a:lnTo>
                    <a:pt x="64" y="1436"/>
                  </a:lnTo>
                  <a:lnTo>
                    <a:pt x="67" y="1428"/>
                  </a:lnTo>
                  <a:lnTo>
                    <a:pt x="60" y="1422"/>
                  </a:lnTo>
                  <a:lnTo>
                    <a:pt x="62" y="1412"/>
                  </a:lnTo>
                  <a:lnTo>
                    <a:pt x="56" y="1394"/>
                  </a:lnTo>
                  <a:lnTo>
                    <a:pt x="60" y="1392"/>
                  </a:lnTo>
                  <a:lnTo>
                    <a:pt x="58" y="1366"/>
                  </a:lnTo>
                  <a:lnTo>
                    <a:pt x="45" y="1326"/>
                  </a:lnTo>
                  <a:lnTo>
                    <a:pt x="38" y="1328"/>
                  </a:lnTo>
                  <a:lnTo>
                    <a:pt x="45" y="1370"/>
                  </a:lnTo>
                  <a:lnTo>
                    <a:pt x="56" y="150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0" name="Freeform 4"/>
            <p:cNvSpPr>
              <a:spLocks noChangeAspect="1"/>
            </p:cNvSpPr>
            <p:nvPr/>
          </p:nvSpPr>
          <p:spPr bwMode="auto">
            <a:xfrm>
              <a:off x="1883" y="2953"/>
              <a:ext cx="571" cy="471"/>
            </a:xfrm>
            <a:custGeom>
              <a:avLst/>
              <a:gdLst>
                <a:gd name="T0" fmla="*/ 32 w 571"/>
                <a:gd name="T1" fmla="*/ 84 h 471"/>
                <a:gd name="T2" fmla="*/ 56 w 571"/>
                <a:gd name="T3" fmla="*/ 54 h 471"/>
                <a:gd name="T4" fmla="*/ 88 w 571"/>
                <a:gd name="T5" fmla="*/ 70 h 471"/>
                <a:gd name="T6" fmla="*/ 130 w 571"/>
                <a:gd name="T7" fmla="*/ 82 h 471"/>
                <a:gd name="T8" fmla="*/ 205 w 571"/>
                <a:gd name="T9" fmla="*/ 38 h 471"/>
                <a:gd name="T10" fmla="*/ 260 w 571"/>
                <a:gd name="T11" fmla="*/ 22 h 471"/>
                <a:gd name="T12" fmla="*/ 299 w 571"/>
                <a:gd name="T13" fmla="*/ 32 h 471"/>
                <a:gd name="T14" fmla="*/ 309 w 571"/>
                <a:gd name="T15" fmla="*/ 8 h 471"/>
                <a:gd name="T16" fmla="*/ 364 w 571"/>
                <a:gd name="T17" fmla="*/ 28 h 471"/>
                <a:gd name="T18" fmla="*/ 398 w 571"/>
                <a:gd name="T19" fmla="*/ 70 h 471"/>
                <a:gd name="T20" fmla="*/ 392 w 571"/>
                <a:gd name="T21" fmla="*/ 76 h 471"/>
                <a:gd name="T22" fmla="*/ 394 w 571"/>
                <a:gd name="T23" fmla="*/ 110 h 471"/>
                <a:gd name="T24" fmla="*/ 377 w 571"/>
                <a:gd name="T25" fmla="*/ 114 h 471"/>
                <a:gd name="T26" fmla="*/ 405 w 571"/>
                <a:gd name="T27" fmla="*/ 138 h 471"/>
                <a:gd name="T28" fmla="*/ 439 w 571"/>
                <a:gd name="T29" fmla="*/ 116 h 471"/>
                <a:gd name="T30" fmla="*/ 457 w 571"/>
                <a:gd name="T31" fmla="*/ 102 h 471"/>
                <a:gd name="T32" fmla="*/ 446 w 571"/>
                <a:gd name="T33" fmla="*/ 76 h 471"/>
                <a:gd name="T34" fmla="*/ 446 w 571"/>
                <a:gd name="T35" fmla="*/ 42 h 471"/>
                <a:gd name="T36" fmla="*/ 452 w 571"/>
                <a:gd name="T37" fmla="*/ 18 h 471"/>
                <a:gd name="T38" fmla="*/ 491 w 571"/>
                <a:gd name="T39" fmla="*/ 70 h 471"/>
                <a:gd name="T40" fmla="*/ 515 w 571"/>
                <a:gd name="T41" fmla="*/ 124 h 471"/>
                <a:gd name="T42" fmla="*/ 478 w 571"/>
                <a:gd name="T43" fmla="*/ 148 h 471"/>
                <a:gd name="T44" fmla="*/ 556 w 571"/>
                <a:gd name="T45" fmla="*/ 250 h 471"/>
                <a:gd name="T46" fmla="*/ 556 w 571"/>
                <a:gd name="T47" fmla="*/ 268 h 471"/>
                <a:gd name="T48" fmla="*/ 530 w 571"/>
                <a:gd name="T49" fmla="*/ 264 h 471"/>
                <a:gd name="T50" fmla="*/ 535 w 571"/>
                <a:gd name="T51" fmla="*/ 286 h 471"/>
                <a:gd name="T52" fmla="*/ 522 w 571"/>
                <a:gd name="T53" fmla="*/ 384 h 471"/>
                <a:gd name="T54" fmla="*/ 500 w 571"/>
                <a:gd name="T55" fmla="*/ 446 h 471"/>
                <a:gd name="T56" fmla="*/ 470 w 571"/>
                <a:gd name="T57" fmla="*/ 452 h 471"/>
                <a:gd name="T58" fmla="*/ 392 w 571"/>
                <a:gd name="T59" fmla="*/ 470 h 471"/>
                <a:gd name="T60" fmla="*/ 331 w 571"/>
                <a:gd name="T61" fmla="*/ 452 h 471"/>
                <a:gd name="T62" fmla="*/ 301 w 571"/>
                <a:gd name="T63" fmla="*/ 448 h 471"/>
                <a:gd name="T64" fmla="*/ 281 w 571"/>
                <a:gd name="T65" fmla="*/ 428 h 471"/>
                <a:gd name="T66" fmla="*/ 240 w 571"/>
                <a:gd name="T67" fmla="*/ 442 h 471"/>
                <a:gd name="T68" fmla="*/ 179 w 571"/>
                <a:gd name="T69" fmla="*/ 434 h 471"/>
                <a:gd name="T70" fmla="*/ 208 w 571"/>
                <a:gd name="T71" fmla="*/ 400 h 471"/>
                <a:gd name="T72" fmla="*/ 203 w 571"/>
                <a:gd name="T73" fmla="*/ 342 h 471"/>
                <a:gd name="T74" fmla="*/ 158 w 571"/>
                <a:gd name="T75" fmla="*/ 338 h 471"/>
                <a:gd name="T76" fmla="*/ 164 w 571"/>
                <a:gd name="T77" fmla="*/ 382 h 471"/>
                <a:gd name="T78" fmla="*/ 136 w 571"/>
                <a:gd name="T79" fmla="*/ 392 h 471"/>
                <a:gd name="T80" fmla="*/ 114 w 571"/>
                <a:gd name="T81" fmla="*/ 320 h 471"/>
                <a:gd name="T82" fmla="*/ 106 w 571"/>
                <a:gd name="T83" fmla="*/ 238 h 471"/>
                <a:gd name="T84" fmla="*/ 104 w 571"/>
                <a:gd name="T85" fmla="*/ 222 h 471"/>
                <a:gd name="T86" fmla="*/ 80 w 571"/>
                <a:gd name="T87" fmla="*/ 210 h 471"/>
                <a:gd name="T88" fmla="*/ 69 w 571"/>
                <a:gd name="T89" fmla="*/ 190 h 471"/>
                <a:gd name="T90" fmla="*/ 49 w 571"/>
                <a:gd name="T91" fmla="*/ 160 h 471"/>
                <a:gd name="T92" fmla="*/ 52 w 571"/>
                <a:gd name="T93" fmla="*/ 144 h 471"/>
                <a:gd name="T94" fmla="*/ 19 w 571"/>
                <a:gd name="T95" fmla="*/ 112 h 471"/>
                <a:gd name="T96" fmla="*/ 62 w 571"/>
                <a:gd name="T97" fmla="*/ 132 h 471"/>
                <a:gd name="T98" fmla="*/ 41 w 571"/>
                <a:gd name="T99" fmla="*/ 116 h 471"/>
                <a:gd name="T100" fmla="*/ 10 w 571"/>
                <a:gd name="T101" fmla="*/ 92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1"/>
                <a:gd name="T154" fmla="*/ 0 h 471"/>
                <a:gd name="T155" fmla="*/ 571 w 571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1" h="471">
                  <a:moveTo>
                    <a:pt x="0" y="84"/>
                  </a:moveTo>
                  <a:lnTo>
                    <a:pt x="0" y="74"/>
                  </a:lnTo>
                  <a:lnTo>
                    <a:pt x="32" y="84"/>
                  </a:lnTo>
                  <a:lnTo>
                    <a:pt x="45" y="64"/>
                  </a:lnTo>
                  <a:lnTo>
                    <a:pt x="43" y="54"/>
                  </a:lnTo>
                  <a:lnTo>
                    <a:pt x="56" y="54"/>
                  </a:lnTo>
                  <a:lnTo>
                    <a:pt x="65" y="48"/>
                  </a:lnTo>
                  <a:lnTo>
                    <a:pt x="86" y="52"/>
                  </a:lnTo>
                  <a:lnTo>
                    <a:pt x="88" y="70"/>
                  </a:lnTo>
                  <a:lnTo>
                    <a:pt x="93" y="78"/>
                  </a:lnTo>
                  <a:lnTo>
                    <a:pt x="108" y="82"/>
                  </a:lnTo>
                  <a:lnTo>
                    <a:pt x="130" y="82"/>
                  </a:lnTo>
                  <a:lnTo>
                    <a:pt x="182" y="48"/>
                  </a:lnTo>
                  <a:lnTo>
                    <a:pt x="197" y="46"/>
                  </a:lnTo>
                  <a:lnTo>
                    <a:pt x="205" y="38"/>
                  </a:lnTo>
                  <a:lnTo>
                    <a:pt x="255" y="26"/>
                  </a:lnTo>
                  <a:lnTo>
                    <a:pt x="253" y="20"/>
                  </a:lnTo>
                  <a:lnTo>
                    <a:pt x="260" y="22"/>
                  </a:lnTo>
                  <a:lnTo>
                    <a:pt x="264" y="16"/>
                  </a:lnTo>
                  <a:lnTo>
                    <a:pt x="299" y="14"/>
                  </a:lnTo>
                  <a:lnTo>
                    <a:pt x="299" y="32"/>
                  </a:lnTo>
                  <a:lnTo>
                    <a:pt x="318" y="26"/>
                  </a:lnTo>
                  <a:lnTo>
                    <a:pt x="312" y="22"/>
                  </a:lnTo>
                  <a:lnTo>
                    <a:pt x="309" y="8"/>
                  </a:lnTo>
                  <a:lnTo>
                    <a:pt x="305" y="2"/>
                  </a:lnTo>
                  <a:lnTo>
                    <a:pt x="318" y="0"/>
                  </a:lnTo>
                  <a:lnTo>
                    <a:pt x="364" y="28"/>
                  </a:lnTo>
                  <a:lnTo>
                    <a:pt x="383" y="48"/>
                  </a:lnTo>
                  <a:lnTo>
                    <a:pt x="400" y="60"/>
                  </a:lnTo>
                  <a:lnTo>
                    <a:pt x="398" y="70"/>
                  </a:lnTo>
                  <a:lnTo>
                    <a:pt x="403" y="74"/>
                  </a:lnTo>
                  <a:lnTo>
                    <a:pt x="394" y="74"/>
                  </a:lnTo>
                  <a:lnTo>
                    <a:pt x="392" y="76"/>
                  </a:lnTo>
                  <a:lnTo>
                    <a:pt x="405" y="100"/>
                  </a:lnTo>
                  <a:lnTo>
                    <a:pt x="396" y="102"/>
                  </a:lnTo>
                  <a:lnTo>
                    <a:pt x="394" y="110"/>
                  </a:lnTo>
                  <a:lnTo>
                    <a:pt x="383" y="108"/>
                  </a:lnTo>
                  <a:lnTo>
                    <a:pt x="381" y="114"/>
                  </a:lnTo>
                  <a:lnTo>
                    <a:pt x="377" y="114"/>
                  </a:lnTo>
                  <a:lnTo>
                    <a:pt x="368" y="144"/>
                  </a:lnTo>
                  <a:lnTo>
                    <a:pt x="392" y="146"/>
                  </a:lnTo>
                  <a:lnTo>
                    <a:pt x="405" y="138"/>
                  </a:lnTo>
                  <a:lnTo>
                    <a:pt x="396" y="120"/>
                  </a:lnTo>
                  <a:lnTo>
                    <a:pt x="418" y="126"/>
                  </a:lnTo>
                  <a:lnTo>
                    <a:pt x="439" y="116"/>
                  </a:lnTo>
                  <a:lnTo>
                    <a:pt x="455" y="118"/>
                  </a:lnTo>
                  <a:lnTo>
                    <a:pt x="459" y="114"/>
                  </a:lnTo>
                  <a:lnTo>
                    <a:pt x="457" y="102"/>
                  </a:lnTo>
                  <a:lnTo>
                    <a:pt x="437" y="88"/>
                  </a:lnTo>
                  <a:lnTo>
                    <a:pt x="437" y="80"/>
                  </a:lnTo>
                  <a:lnTo>
                    <a:pt x="446" y="76"/>
                  </a:lnTo>
                  <a:lnTo>
                    <a:pt x="450" y="86"/>
                  </a:lnTo>
                  <a:lnTo>
                    <a:pt x="463" y="88"/>
                  </a:lnTo>
                  <a:lnTo>
                    <a:pt x="446" y="42"/>
                  </a:lnTo>
                  <a:lnTo>
                    <a:pt x="459" y="56"/>
                  </a:lnTo>
                  <a:lnTo>
                    <a:pt x="463" y="50"/>
                  </a:lnTo>
                  <a:lnTo>
                    <a:pt x="452" y="18"/>
                  </a:lnTo>
                  <a:lnTo>
                    <a:pt x="446" y="14"/>
                  </a:lnTo>
                  <a:lnTo>
                    <a:pt x="452" y="8"/>
                  </a:lnTo>
                  <a:lnTo>
                    <a:pt x="491" y="70"/>
                  </a:lnTo>
                  <a:lnTo>
                    <a:pt x="502" y="98"/>
                  </a:lnTo>
                  <a:lnTo>
                    <a:pt x="513" y="110"/>
                  </a:lnTo>
                  <a:lnTo>
                    <a:pt x="515" y="124"/>
                  </a:lnTo>
                  <a:lnTo>
                    <a:pt x="498" y="124"/>
                  </a:lnTo>
                  <a:lnTo>
                    <a:pt x="483" y="134"/>
                  </a:lnTo>
                  <a:lnTo>
                    <a:pt x="478" y="148"/>
                  </a:lnTo>
                  <a:lnTo>
                    <a:pt x="504" y="174"/>
                  </a:lnTo>
                  <a:lnTo>
                    <a:pt x="548" y="228"/>
                  </a:lnTo>
                  <a:lnTo>
                    <a:pt x="556" y="250"/>
                  </a:lnTo>
                  <a:lnTo>
                    <a:pt x="570" y="266"/>
                  </a:lnTo>
                  <a:lnTo>
                    <a:pt x="565" y="270"/>
                  </a:lnTo>
                  <a:lnTo>
                    <a:pt x="556" y="268"/>
                  </a:lnTo>
                  <a:lnTo>
                    <a:pt x="552" y="262"/>
                  </a:lnTo>
                  <a:lnTo>
                    <a:pt x="541" y="258"/>
                  </a:lnTo>
                  <a:lnTo>
                    <a:pt x="530" y="264"/>
                  </a:lnTo>
                  <a:lnTo>
                    <a:pt x="511" y="270"/>
                  </a:lnTo>
                  <a:lnTo>
                    <a:pt x="535" y="270"/>
                  </a:lnTo>
                  <a:lnTo>
                    <a:pt x="535" y="286"/>
                  </a:lnTo>
                  <a:lnTo>
                    <a:pt x="543" y="316"/>
                  </a:lnTo>
                  <a:lnTo>
                    <a:pt x="537" y="360"/>
                  </a:lnTo>
                  <a:lnTo>
                    <a:pt x="522" y="384"/>
                  </a:lnTo>
                  <a:lnTo>
                    <a:pt x="515" y="424"/>
                  </a:lnTo>
                  <a:lnTo>
                    <a:pt x="504" y="428"/>
                  </a:lnTo>
                  <a:lnTo>
                    <a:pt x="500" y="446"/>
                  </a:lnTo>
                  <a:lnTo>
                    <a:pt x="483" y="452"/>
                  </a:lnTo>
                  <a:lnTo>
                    <a:pt x="476" y="448"/>
                  </a:lnTo>
                  <a:lnTo>
                    <a:pt x="470" y="452"/>
                  </a:lnTo>
                  <a:lnTo>
                    <a:pt x="439" y="446"/>
                  </a:lnTo>
                  <a:lnTo>
                    <a:pt x="431" y="454"/>
                  </a:lnTo>
                  <a:lnTo>
                    <a:pt x="392" y="470"/>
                  </a:lnTo>
                  <a:lnTo>
                    <a:pt x="370" y="456"/>
                  </a:lnTo>
                  <a:lnTo>
                    <a:pt x="344" y="458"/>
                  </a:lnTo>
                  <a:lnTo>
                    <a:pt x="331" y="452"/>
                  </a:lnTo>
                  <a:lnTo>
                    <a:pt x="325" y="442"/>
                  </a:lnTo>
                  <a:lnTo>
                    <a:pt x="318" y="448"/>
                  </a:lnTo>
                  <a:lnTo>
                    <a:pt x="301" y="448"/>
                  </a:lnTo>
                  <a:lnTo>
                    <a:pt x="296" y="440"/>
                  </a:lnTo>
                  <a:lnTo>
                    <a:pt x="290" y="438"/>
                  </a:lnTo>
                  <a:lnTo>
                    <a:pt x="281" y="428"/>
                  </a:lnTo>
                  <a:lnTo>
                    <a:pt x="255" y="410"/>
                  </a:lnTo>
                  <a:lnTo>
                    <a:pt x="255" y="428"/>
                  </a:lnTo>
                  <a:lnTo>
                    <a:pt x="240" y="442"/>
                  </a:lnTo>
                  <a:lnTo>
                    <a:pt x="240" y="434"/>
                  </a:lnTo>
                  <a:lnTo>
                    <a:pt x="210" y="422"/>
                  </a:lnTo>
                  <a:lnTo>
                    <a:pt x="179" y="434"/>
                  </a:lnTo>
                  <a:lnTo>
                    <a:pt x="188" y="410"/>
                  </a:lnTo>
                  <a:lnTo>
                    <a:pt x="197" y="410"/>
                  </a:lnTo>
                  <a:lnTo>
                    <a:pt x="208" y="400"/>
                  </a:lnTo>
                  <a:lnTo>
                    <a:pt x="234" y="392"/>
                  </a:lnTo>
                  <a:lnTo>
                    <a:pt x="214" y="372"/>
                  </a:lnTo>
                  <a:lnTo>
                    <a:pt x="203" y="342"/>
                  </a:lnTo>
                  <a:lnTo>
                    <a:pt x="192" y="354"/>
                  </a:lnTo>
                  <a:lnTo>
                    <a:pt x="158" y="350"/>
                  </a:lnTo>
                  <a:lnTo>
                    <a:pt x="158" y="338"/>
                  </a:lnTo>
                  <a:lnTo>
                    <a:pt x="153" y="336"/>
                  </a:lnTo>
                  <a:lnTo>
                    <a:pt x="147" y="360"/>
                  </a:lnTo>
                  <a:lnTo>
                    <a:pt x="164" y="382"/>
                  </a:lnTo>
                  <a:lnTo>
                    <a:pt x="169" y="392"/>
                  </a:lnTo>
                  <a:lnTo>
                    <a:pt x="160" y="400"/>
                  </a:lnTo>
                  <a:lnTo>
                    <a:pt x="136" y="392"/>
                  </a:lnTo>
                  <a:lnTo>
                    <a:pt x="145" y="330"/>
                  </a:lnTo>
                  <a:lnTo>
                    <a:pt x="136" y="320"/>
                  </a:lnTo>
                  <a:lnTo>
                    <a:pt x="114" y="320"/>
                  </a:lnTo>
                  <a:lnTo>
                    <a:pt x="104" y="304"/>
                  </a:lnTo>
                  <a:lnTo>
                    <a:pt x="99" y="242"/>
                  </a:lnTo>
                  <a:lnTo>
                    <a:pt x="106" y="238"/>
                  </a:lnTo>
                  <a:lnTo>
                    <a:pt x="97" y="238"/>
                  </a:lnTo>
                  <a:lnTo>
                    <a:pt x="95" y="220"/>
                  </a:lnTo>
                  <a:lnTo>
                    <a:pt x="104" y="222"/>
                  </a:lnTo>
                  <a:lnTo>
                    <a:pt x="93" y="210"/>
                  </a:lnTo>
                  <a:lnTo>
                    <a:pt x="95" y="202"/>
                  </a:lnTo>
                  <a:lnTo>
                    <a:pt x="80" y="210"/>
                  </a:lnTo>
                  <a:lnTo>
                    <a:pt x="45" y="198"/>
                  </a:lnTo>
                  <a:lnTo>
                    <a:pt x="49" y="190"/>
                  </a:lnTo>
                  <a:lnTo>
                    <a:pt x="69" y="190"/>
                  </a:lnTo>
                  <a:lnTo>
                    <a:pt x="78" y="180"/>
                  </a:lnTo>
                  <a:lnTo>
                    <a:pt x="62" y="164"/>
                  </a:lnTo>
                  <a:lnTo>
                    <a:pt x="49" y="160"/>
                  </a:lnTo>
                  <a:lnTo>
                    <a:pt x="69" y="160"/>
                  </a:lnTo>
                  <a:lnTo>
                    <a:pt x="69" y="152"/>
                  </a:lnTo>
                  <a:lnTo>
                    <a:pt x="52" y="144"/>
                  </a:lnTo>
                  <a:lnTo>
                    <a:pt x="30" y="140"/>
                  </a:lnTo>
                  <a:lnTo>
                    <a:pt x="30" y="132"/>
                  </a:lnTo>
                  <a:lnTo>
                    <a:pt x="19" y="112"/>
                  </a:lnTo>
                  <a:lnTo>
                    <a:pt x="49" y="138"/>
                  </a:lnTo>
                  <a:lnTo>
                    <a:pt x="69" y="142"/>
                  </a:lnTo>
                  <a:lnTo>
                    <a:pt x="62" y="132"/>
                  </a:lnTo>
                  <a:lnTo>
                    <a:pt x="69" y="126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0" y="110"/>
                  </a:lnTo>
                  <a:lnTo>
                    <a:pt x="23" y="96"/>
                  </a:lnTo>
                  <a:lnTo>
                    <a:pt x="10" y="92"/>
                  </a:lnTo>
                  <a:lnTo>
                    <a:pt x="0" y="8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1" name="Freeform 5"/>
            <p:cNvSpPr>
              <a:spLocks noChangeAspect="1"/>
            </p:cNvSpPr>
            <p:nvPr/>
          </p:nvSpPr>
          <p:spPr bwMode="auto">
            <a:xfrm>
              <a:off x="1368" y="1898"/>
              <a:ext cx="196" cy="213"/>
            </a:xfrm>
            <a:custGeom>
              <a:avLst/>
              <a:gdLst>
                <a:gd name="T0" fmla="*/ 0 w 196"/>
                <a:gd name="T1" fmla="*/ 160 h 213"/>
                <a:gd name="T2" fmla="*/ 0 w 196"/>
                <a:gd name="T3" fmla="*/ 174 h 213"/>
                <a:gd name="T4" fmla="*/ 13 w 196"/>
                <a:gd name="T5" fmla="*/ 162 h 213"/>
                <a:gd name="T6" fmla="*/ 28 w 196"/>
                <a:gd name="T7" fmla="*/ 174 h 213"/>
                <a:gd name="T8" fmla="*/ 34 w 196"/>
                <a:gd name="T9" fmla="*/ 168 h 213"/>
                <a:gd name="T10" fmla="*/ 45 w 196"/>
                <a:gd name="T11" fmla="*/ 180 h 213"/>
                <a:gd name="T12" fmla="*/ 62 w 196"/>
                <a:gd name="T13" fmla="*/ 180 h 213"/>
                <a:gd name="T14" fmla="*/ 65 w 196"/>
                <a:gd name="T15" fmla="*/ 192 h 213"/>
                <a:gd name="T16" fmla="*/ 49 w 196"/>
                <a:gd name="T17" fmla="*/ 188 h 213"/>
                <a:gd name="T18" fmla="*/ 58 w 196"/>
                <a:gd name="T19" fmla="*/ 212 h 213"/>
                <a:gd name="T20" fmla="*/ 97 w 196"/>
                <a:gd name="T21" fmla="*/ 210 h 213"/>
                <a:gd name="T22" fmla="*/ 117 w 196"/>
                <a:gd name="T23" fmla="*/ 204 h 213"/>
                <a:gd name="T24" fmla="*/ 119 w 196"/>
                <a:gd name="T25" fmla="*/ 194 h 213"/>
                <a:gd name="T26" fmla="*/ 143 w 196"/>
                <a:gd name="T27" fmla="*/ 172 h 213"/>
                <a:gd name="T28" fmla="*/ 169 w 196"/>
                <a:gd name="T29" fmla="*/ 138 h 213"/>
                <a:gd name="T30" fmla="*/ 173 w 196"/>
                <a:gd name="T31" fmla="*/ 122 h 213"/>
                <a:gd name="T32" fmla="*/ 151 w 196"/>
                <a:gd name="T33" fmla="*/ 82 h 213"/>
                <a:gd name="T34" fmla="*/ 162 w 196"/>
                <a:gd name="T35" fmla="*/ 58 h 213"/>
                <a:gd name="T36" fmla="*/ 177 w 196"/>
                <a:gd name="T37" fmla="*/ 76 h 213"/>
                <a:gd name="T38" fmla="*/ 195 w 196"/>
                <a:gd name="T39" fmla="*/ 28 h 213"/>
                <a:gd name="T40" fmla="*/ 195 w 196"/>
                <a:gd name="T41" fmla="*/ 0 h 213"/>
                <a:gd name="T42" fmla="*/ 184 w 196"/>
                <a:gd name="T43" fmla="*/ 4 h 213"/>
                <a:gd name="T44" fmla="*/ 166 w 196"/>
                <a:gd name="T45" fmla="*/ 10 h 213"/>
                <a:gd name="T46" fmla="*/ 149 w 196"/>
                <a:gd name="T47" fmla="*/ 42 h 213"/>
                <a:gd name="T48" fmla="*/ 112 w 196"/>
                <a:gd name="T49" fmla="*/ 52 h 213"/>
                <a:gd name="T50" fmla="*/ 71 w 196"/>
                <a:gd name="T51" fmla="*/ 52 h 213"/>
                <a:gd name="T52" fmla="*/ 67 w 196"/>
                <a:gd name="T53" fmla="*/ 62 h 213"/>
                <a:gd name="T54" fmla="*/ 65 w 196"/>
                <a:gd name="T55" fmla="*/ 88 h 213"/>
                <a:gd name="T56" fmla="*/ 56 w 196"/>
                <a:gd name="T57" fmla="*/ 98 h 213"/>
                <a:gd name="T58" fmla="*/ 69 w 196"/>
                <a:gd name="T59" fmla="*/ 104 h 213"/>
                <a:gd name="T60" fmla="*/ 73 w 196"/>
                <a:gd name="T61" fmla="*/ 112 h 213"/>
                <a:gd name="T62" fmla="*/ 19 w 196"/>
                <a:gd name="T63" fmla="*/ 126 h 213"/>
                <a:gd name="T64" fmla="*/ 19 w 196"/>
                <a:gd name="T65" fmla="*/ 152 h 213"/>
                <a:gd name="T66" fmla="*/ 10 w 196"/>
                <a:gd name="T67" fmla="*/ 152 h 213"/>
                <a:gd name="T68" fmla="*/ 0 w 196"/>
                <a:gd name="T69" fmla="*/ 160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213"/>
                <a:gd name="T107" fmla="*/ 196 w 196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213">
                  <a:moveTo>
                    <a:pt x="0" y="160"/>
                  </a:moveTo>
                  <a:lnTo>
                    <a:pt x="0" y="174"/>
                  </a:lnTo>
                  <a:lnTo>
                    <a:pt x="13" y="162"/>
                  </a:lnTo>
                  <a:lnTo>
                    <a:pt x="28" y="174"/>
                  </a:lnTo>
                  <a:lnTo>
                    <a:pt x="34" y="168"/>
                  </a:lnTo>
                  <a:lnTo>
                    <a:pt x="45" y="180"/>
                  </a:lnTo>
                  <a:lnTo>
                    <a:pt x="62" y="180"/>
                  </a:lnTo>
                  <a:lnTo>
                    <a:pt x="65" y="192"/>
                  </a:lnTo>
                  <a:lnTo>
                    <a:pt x="49" y="188"/>
                  </a:lnTo>
                  <a:lnTo>
                    <a:pt x="58" y="212"/>
                  </a:lnTo>
                  <a:lnTo>
                    <a:pt x="97" y="210"/>
                  </a:lnTo>
                  <a:lnTo>
                    <a:pt x="117" y="204"/>
                  </a:lnTo>
                  <a:lnTo>
                    <a:pt x="119" y="194"/>
                  </a:lnTo>
                  <a:lnTo>
                    <a:pt x="143" y="172"/>
                  </a:lnTo>
                  <a:lnTo>
                    <a:pt x="169" y="138"/>
                  </a:lnTo>
                  <a:lnTo>
                    <a:pt x="173" y="122"/>
                  </a:lnTo>
                  <a:lnTo>
                    <a:pt x="151" y="82"/>
                  </a:lnTo>
                  <a:lnTo>
                    <a:pt x="162" y="58"/>
                  </a:lnTo>
                  <a:lnTo>
                    <a:pt x="177" y="76"/>
                  </a:lnTo>
                  <a:lnTo>
                    <a:pt x="195" y="28"/>
                  </a:lnTo>
                  <a:lnTo>
                    <a:pt x="195" y="0"/>
                  </a:lnTo>
                  <a:lnTo>
                    <a:pt x="184" y="4"/>
                  </a:lnTo>
                  <a:lnTo>
                    <a:pt x="166" y="10"/>
                  </a:lnTo>
                  <a:lnTo>
                    <a:pt x="149" y="42"/>
                  </a:lnTo>
                  <a:lnTo>
                    <a:pt x="112" y="52"/>
                  </a:lnTo>
                  <a:lnTo>
                    <a:pt x="71" y="52"/>
                  </a:lnTo>
                  <a:lnTo>
                    <a:pt x="67" y="62"/>
                  </a:lnTo>
                  <a:lnTo>
                    <a:pt x="65" y="88"/>
                  </a:lnTo>
                  <a:lnTo>
                    <a:pt x="56" y="98"/>
                  </a:lnTo>
                  <a:lnTo>
                    <a:pt x="69" y="104"/>
                  </a:lnTo>
                  <a:lnTo>
                    <a:pt x="73" y="112"/>
                  </a:lnTo>
                  <a:lnTo>
                    <a:pt x="19" y="126"/>
                  </a:lnTo>
                  <a:lnTo>
                    <a:pt x="19" y="152"/>
                  </a:lnTo>
                  <a:lnTo>
                    <a:pt x="10" y="152"/>
                  </a:lnTo>
                  <a:lnTo>
                    <a:pt x="0" y="16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2" name="Freeform 6"/>
            <p:cNvSpPr>
              <a:spLocks noChangeAspect="1"/>
            </p:cNvSpPr>
            <p:nvPr/>
          </p:nvSpPr>
          <p:spPr bwMode="auto">
            <a:xfrm>
              <a:off x="1850" y="3375"/>
              <a:ext cx="203" cy="183"/>
            </a:xfrm>
            <a:custGeom>
              <a:avLst/>
              <a:gdLst>
                <a:gd name="T0" fmla="*/ 0 w 203"/>
                <a:gd name="T1" fmla="*/ 20 h 183"/>
                <a:gd name="T2" fmla="*/ 30 w 203"/>
                <a:gd name="T3" fmla="*/ 2 h 183"/>
                <a:gd name="T4" fmla="*/ 60 w 203"/>
                <a:gd name="T5" fmla="*/ 0 h 183"/>
                <a:gd name="T6" fmla="*/ 86 w 203"/>
                <a:gd name="T7" fmla="*/ 14 h 183"/>
                <a:gd name="T8" fmla="*/ 125 w 203"/>
                <a:gd name="T9" fmla="*/ 48 h 183"/>
                <a:gd name="T10" fmla="*/ 149 w 203"/>
                <a:gd name="T11" fmla="*/ 56 h 183"/>
                <a:gd name="T12" fmla="*/ 160 w 203"/>
                <a:gd name="T13" fmla="*/ 64 h 183"/>
                <a:gd name="T14" fmla="*/ 188 w 203"/>
                <a:gd name="T15" fmla="*/ 110 h 183"/>
                <a:gd name="T16" fmla="*/ 202 w 203"/>
                <a:gd name="T17" fmla="*/ 166 h 183"/>
                <a:gd name="T18" fmla="*/ 175 w 203"/>
                <a:gd name="T19" fmla="*/ 166 h 183"/>
                <a:gd name="T20" fmla="*/ 147 w 203"/>
                <a:gd name="T21" fmla="*/ 182 h 183"/>
                <a:gd name="T22" fmla="*/ 123 w 203"/>
                <a:gd name="T23" fmla="*/ 182 h 183"/>
                <a:gd name="T24" fmla="*/ 104 w 203"/>
                <a:gd name="T25" fmla="*/ 170 h 183"/>
                <a:gd name="T26" fmla="*/ 102 w 203"/>
                <a:gd name="T27" fmla="*/ 158 h 183"/>
                <a:gd name="T28" fmla="*/ 112 w 203"/>
                <a:gd name="T29" fmla="*/ 146 h 183"/>
                <a:gd name="T30" fmla="*/ 147 w 203"/>
                <a:gd name="T31" fmla="*/ 178 h 183"/>
                <a:gd name="T32" fmla="*/ 149 w 203"/>
                <a:gd name="T33" fmla="*/ 164 h 183"/>
                <a:gd name="T34" fmla="*/ 112 w 203"/>
                <a:gd name="T35" fmla="*/ 138 h 183"/>
                <a:gd name="T36" fmla="*/ 108 w 203"/>
                <a:gd name="T37" fmla="*/ 142 h 183"/>
                <a:gd name="T38" fmla="*/ 95 w 203"/>
                <a:gd name="T39" fmla="*/ 146 h 183"/>
                <a:gd name="T40" fmla="*/ 76 w 203"/>
                <a:gd name="T41" fmla="*/ 138 h 183"/>
                <a:gd name="T42" fmla="*/ 58 w 203"/>
                <a:gd name="T43" fmla="*/ 76 h 183"/>
                <a:gd name="T44" fmla="*/ 73 w 203"/>
                <a:gd name="T45" fmla="*/ 86 h 183"/>
                <a:gd name="T46" fmla="*/ 97 w 203"/>
                <a:gd name="T47" fmla="*/ 114 h 183"/>
                <a:gd name="T48" fmla="*/ 97 w 203"/>
                <a:gd name="T49" fmla="*/ 98 h 183"/>
                <a:gd name="T50" fmla="*/ 104 w 203"/>
                <a:gd name="T51" fmla="*/ 96 h 183"/>
                <a:gd name="T52" fmla="*/ 95 w 203"/>
                <a:gd name="T53" fmla="*/ 96 h 183"/>
                <a:gd name="T54" fmla="*/ 95 w 203"/>
                <a:gd name="T55" fmla="*/ 80 h 183"/>
                <a:gd name="T56" fmla="*/ 71 w 203"/>
                <a:gd name="T57" fmla="*/ 74 h 183"/>
                <a:gd name="T58" fmla="*/ 76 w 203"/>
                <a:gd name="T59" fmla="*/ 54 h 183"/>
                <a:gd name="T60" fmla="*/ 17 w 203"/>
                <a:gd name="T61" fmla="*/ 54 h 183"/>
                <a:gd name="T62" fmla="*/ 0 w 203"/>
                <a:gd name="T63" fmla="*/ 2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183"/>
                <a:gd name="T98" fmla="*/ 203 w 20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183">
                  <a:moveTo>
                    <a:pt x="0" y="20"/>
                  </a:moveTo>
                  <a:lnTo>
                    <a:pt x="30" y="2"/>
                  </a:lnTo>
                  <a:lnTo>
                    <a:pt x="60" y="0"/>
                  </a:lnTo>
                  <a:lnTo>
                    <a:pt x="86" y="14"/>
                  </a:lnTo>
                  <a:lnTo>
                    <a:pt x="125" y="48"/>
                  </a:lnTo>
                  <a:lnTo>
                    <a:pt x="149" y="56"/>
                  </a:lnTo>
                  <a:lnTo>
                    <a:pt x="160" y="64"/>
                  </a:lnTo>
                  <a:lnTo>
                    <a:pt x="188" y="110"/>
                  </a:lnTo>
                  <a:lnTo>
                    <a:pt x="202" y="166"/>
                  </a:lnTo>
                  <a:lnTo>
                    <a:pt x="175" y="166"/>
                  </a:lnTo>
                  <a:lnTo>
                    <a:pt x="147" y="182"/>
                  </a:lnTo>
                  <a:lnTo>
                    <a:pt x="123" y="182"/>
                  </a:lnTo>
                  <a:lnTo>
                    <a:pt x="104" y="170"/>
                  </a:lnTo>
                  <a:lnTo>
                    <a:pt x="102" y="158"/>
                  </a:lnTo>
                  <a:lnTo>
                    <a:pt x="112" y="146"/>
                  </a:lnTo>
                  <a:lnTo>
                    <a:pt x="147" y="178"/>
                  </a:lnTo>
                  <a:lnTo>
                    <a:pt x="149" y="164"/>
                  </a:lnTo>
                  <a:lnTo>
                    <a:pt x="112" y="138"/>
                  </a:lnTo>
                  <a:lnTo>
                    <a:pt x="108" y="142"/>
                  </a:lnTo>
                  <a:lnTo>
                    <a:pt x="95" y="146"/>
                  </a:lnTo>
                  <a:lnTo>
                    <a:pt x="76" y="138"/>
                  </a:lnTo>
                  <a:lnTo>
                    <a:pt x="58" y="76"/>
                  </a:lnTo>
                  <a:lnTo>
                    <a:pt x="73" y="86"/>
                  </a:lnTo>
                  <a:lnTo>
                    <a:pt x="97" y="114"/>
                  </a:lnTo>
                  <a:lnTo>
                    <a:pt x="97" y="98"/>
                  </a:lnTo>
                  <a:lnTo>
                    <a:pt x="104" y="96"/>
                  </a:lnTo>
                  <a:lnTo>
                    <a:pt x="95" y="96"/>
                  </a:lnTo>
                  <a:lnTo>
                    <a:pt x="95" y="80"/>
                  </a:lnTo>
                  <a:lnTo>
                    <a:pt x="71" y="74"/>
                  </a:lnTo>
                  <a:lnTo>
                    <a:pt x="76" y="54"/>
                  </a:lnTo>
                  <a:lnTo>
                    <a:pt x="17" y="54"/>
                  </a:lnTo>
                  <a:lnTo>
                    <a:pt x="0" y="2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3" name="Freeform 7"/>
            <p:cNvSpPr>
              <a:spLocks noChangeAspect="1"/>
            </p:cNvSpPr>
            <p:nvPr/>
          </p:nvSpPr>
          <p:spPr bwMode="auto">
            <a:xfrm>
              <a:off x="2310" y="3323"/>
              <a:ext cx="176" cy="343"/>
            </a:xfrm>
            <a:custGeom>
              <a:avLst/>
              <a:gdLst>
                <a:gd name="T0" fmla="*/ 0 w 176"/>
                <a:gd name="T1" fmla="*/ 248 h 343"/>
                <a:gd name="T2" fmla="*/ 23 w 176"/>
                <a:gd name="T3" fmla="*/ 266 h 343"/>
                <a:gd name="T4" fmla="*/ 38 w 176"/>
                <a:gd name="T5" fmla="*/ 308 h 343"/>
                <a:gd name="T6" fmla="*/ 36 w 176"/>
                <a:gd name="T7" fmla="*/ 326 h 343"/>
                <a:gd name="T8" fmla="*/ 49 w 176"/>
                <a:gd name="T9" fmla="*/ 342 h 343"/>
                <a:gd name="T10" fmla="*/ 58 w 176"/>
                <a:gd name="T11" fmla="*/ 342 h 343"/>
                <a:gd name="T12" fmla="*/ 69 w 176"/>
                <a:gd name="T13" fmla="*/ 334 h 343"/>
                <a:gd name="T14" fmla="*/ 136 w 176"/>
                <a:gd name="T15" fmla="*/ 160 h 343"/>
                <a:gd name="T16" fmla="*/ 149 w 176"/>
                <a:gd name="T17" fmla="*/ 142 h 343"/>
                <a:gd name="T18" fmla="*/ 172 w 176"/>
                <a:gd name="T19" fmla="*/ 66 h 343"/>
                <a:gd name="T20" fmla="*/ 175 w 176"/>
                <a:gd name="T21" fmla="*/ 0 h 343"/>
                <a:gd name="T22" fmla="*/ 162 w 176"/>
                <a:gd name="T23" fmla="*/ 16 h 343"/>
                <a:gd name="T24" fmla="*/ 129 w 176"/>
                <a:gd name="T25" fmla="*/ 104 h 343"/>
                <a:gd name="T26" fmla="*/ 103 w 176"/>
                <a:gd name="T27" fmla="*/ 146 h 343"/>
                <a:gd name="T28" fmla="*/ 95 w 176"/>
                <a:gd name="T29" fmla="*/ 144 h 343"/>
                <a:gd name="T30" fmla="*/ 69 w 176"/>
                <a:gd name="T31" fmla="*/ 162 h 343"/>
                <a:gd name="T32" fmla="*/ 47 w 176"/>
                <a:gd name="T33" fmla="*/ 184 h 343"/>
                <a:gd name="T34" fmla="*/ 43 w 176"/>
                <a:gd name="T35" fmla="*/ 202 h 343"/>
                <a:gd name="T36" fmla="*/ 51 w 176"/>
                <a:gd name="T37" fmla="*/ 206 h 343"/>
                <a:gd name="T38" fmla="*/ 58 w 176"/>
                <a:gd name="T39" fmla="*/ 200 h 343"/>
                <a:gd name="T40" fmla="*/ 60 w 176"/>
                <a:gd name="T41" fmla="*/ 216 h 343"/>
                <a:gd name="T42" fmla="*/ 69 w 176"/>
                <a:gd name="T43" fmla="*/ 224 h 343"/>
                <a:gd name="T44" fmla="*/ 54 w 176"/>
                <a:gd name="T45" fmla="*/ 224 h 343"/>
                <a:gd name="T46" fmla="*/ 43 w 176"/>
                <a:gd name="T47" fmla="*/ 216 h 343"/>
                <a:gd name="T48" fmla="*/ 38 w 176"/>
                <a:gd name="T49" fmla="*/ 242 h 343"/>
                <a:gd name="T50" fmla="*/ 28 w 176"/>
                <a:gd name="T51" fmla="*/ 254 h 343"/>
                <a:gd name="T52" fmla="*/ 2 w 176"/>
                <a:gd name="T53" fmla="*/ 246 h 343"/>
                <a:gd name="T54" fmla="*/ 0 w 176"/>
                <a:gd name="T55" fmla="*/ 248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343"/>
                <a:gd name="T86" fmla="*/ 176 w 176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343">
                  <a:moveTo>
                    <a:pt x="0" y="248"/>
                  </a:moveTo>
                  <a:lnTo>
                    <a:pt x="23" y="266"/>
                  </a:lnTo>
                  <a:lnTo>
                    <a:pt x="38" y="308"/>
                  </a:lnTo>
                  <a:lnTo>
                    <a:pt x="36" y="326"/>
                  </a:lnTo>
                  <a:lnTo>
                    <a:pt x="49" y="342"/>
                  </a:lnTo>
                  <a:lnTo>
                    <a:pt x="58" y="342"/>
                  </a:lnTo>
                  <a:lnTo>
                    <a:pt x="69" y="334"/>
                  </a:lnTo>
                  <a:lnTo>
                    <a:pt x="136" y="160"/>
                  </a:lnTo>
                  <a:lnTo>
                    <a:pt x="149" y="142"/>
                  </a:lnTo>
                  <a:lnTo>
                    <a:pt x="172" y="66"/>
                  </a:lnTo>
                  <a:lnTo>
                    <a:pt x="175" y="0"/>
                  </a:lnTo>
                  <a:lnTo>
                    <a:pt x="162" y="16"/>
                  </a:lnTo>
                  <a:lnTo>
                    <a:pt x="129" y="104"/>
                  </a:lnTo>
                  <a:lnTo>
                    <a:pt x="103" y="146"/>
                  </a:lnTo>
                  <a:lnTo>
                    <a:pt x="95" y="144"/>
                  </a:lnTo>
                  <a:lnTo>
                    <a:pt x="69" y="162"/>
                  </a:lnTo>
                  <a:lnTo>
                    <a:pt x="47" y="184"/>
                  </a:lnTo>
                  <a:lnTo>
                    <a:pt x="43" y="202"/>
                  </a:lnTo>
                  <a:lnTo>
                    <a:pt x="51" y="206"/>
                  </a:lnTo>
                  <a:lnTo>
                    <a:pt x="58" y="200"/>
                  </a:lnTo>
                  <a:lnTo>
                    <a:pt x="60" y="216"/>
                  </a:lnTo>
                  <a:lnTo>
                    <a:pt x="69" y="224"/>
                  </a:lnTo>
                  <a:lnTo>
                    <a:pt x="54" y="224"/>
                  </a:lnTo>
                  <a:lnTo>
                    <a:pt x="43" y="216"/>
                  </a:lnTo>
                  <a:lnTo>
                    <a:pt x="38" y="242"/>
                  </a:lnTo>
                  <a:lnTo>
                    <a:pt x="28" y="254"/>
                  </a:lnTo>
                  <a:lnTo>
                    <a:pt x="2" y="246"/>
                  </a:lnTo>
                  <a:lnTo>
                    <a:pt x="0" y="24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4" name="Freeform 8"/>
            <p:cNvSpPr>
              <a:spLocks noChangeAspect="1"/>
            </p:cNvSpPr>
            <p:nvPr/>
          </p:nvSpPr>
          <p:spPr bwMode="auto">
            <a:xfrm>
              <a:off x="2296" y="2664"/>
              <a:ext cx="83" cy="181"/>
            </a:xfrm>
            <a:custGeom>
              <a:avLst/>
              <a:gdLst>
                <a:gd name="T0" fmla="*/ 0 w 83"/>
                <a:gd name="T1" fmla="*/ 16 h 181"/>
                <a:gd name="T2" fmla="*/ 12 w 83"/>
                <a:gd name="T3" fmla="*/ 0 h 181"/>
                <a:gd name="T4" fmla="*/ 19 w 83"/>
                <a:gd name="T5" fmla="*/ 0 h 181"/>
                <a:gd name="T6" fmla="*/ 32 w 83"/>
                <a:gd name="T7" fmla="*/ 42 h 181"/>
                <a:gd name="T8" fmla="*/ 62 w 83"/>
                <a:gd name="T9" fmla="*/ 62 h 181"/>
                <a:gd name="T10" fmla="*/ 45 w 83"/>
                <a:gd name="T11" fmla="*/ 68 h 181"/>
                <a:gd name="T12" fmla="*/ 51 w 83"/>
                <a:gd name="T13" fmla="*/ 88 h 181"/>
                <a:gd name="T14" fmla="*/ 60 w 83"/>
                <a:gd name="T15" fmla="*/ 96 h 181"/>
                <a:gd name="T16" fmla="*/ 75 w 83"/>
                <a:gd name="T17" fmla="*/ 90 h 181"/>
                <a:gd name="T18" fmla="*/ 82 w 83"/>
                <a:gd name="T19" fmla="*/ 82 h 181"/>
                <a:gd name="T20" fmla="*/ 71 w 83"/>
                <a:gd name="T21" fmla="*/ 104 h 181"/>
                <a:gd name="T22" fmla="*/ 62 w 83"/>
                <a:gd name="T23" fmla="*/ 108 h 181"/>
                <a:gd name="T24" fmla="*/ 51 w 83"/>
                <a:gd name="T25" fmla="*/ 132 h 181"/>
                <a:gd name="T26" fmla="*/ 56 w 83"/>
                <a:gd name="T27" fmla="*/ 156 h 181"/>
                <a:gd name="T28" fmla="*/ 45 w 83"/>
                <a:gd name="T29" fmla="*/ 180 h 181"/>
                <a:gd name="T30" fmla="*/ 10 w 83"/>
                <a:gd name="T31" fmla="*/ 178 h 181"/>
                <a:gd name="T32" fmla="*/ 2 w 83"/>
                <a:gd name="T33" fmla="*/ 158 h 181"/>
                <a:gd name="T34" fmla="*/ 4 w 83"/>
                <a:gd name="T35" fmla="*/ 114 h 181"/>
                <a:gd name="T36" fmla="*/ 12 w 83"/>
                <a:gd name="T37" fmla="*/ 104 h 181"/>
                <a:gd name="T38" fmla="*/ 30 w 83"/>
                <a:gd name="T39" fmla="*/ 100 h 181"/>
                <a:gd name="T40" fmla="*/ 36 w 83"/>
                <a:gd name="T41" fmla="*/ 72 h 181"/>
                <a:gd name="T42" fmla="*/ 32 w 83"/>
                <a:gd name="T43" fmla="*/ 54 h 181"/>
                <a:gd name="T44" fmla="*/ 19 w 83"/>
                <a:gd name="T45" fmla="*/ 46 h 181"/>
                <a:gd name="T46" fmla="*/ 6 w 83"/>
                <a:gd name="T47" fmla="*/ 46 h 181"/>
                <a:gd name="T48" fmla="*/ 0 w 83"/>
                <a:gd name="T49" fmla="*/ 16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1"/>
                <a:gd name="T77" fmla="*/ 83 w 83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1">
                  <a:moveTo>
                    <a:pt x="0" y="16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32" y="42"/>
                  </a:lnTo>
                  <a:lnTo>
                    <a:pt x="62" y="62"/>
                  </a:lnTo>
                  <a:lnTo>
                    <a:pt x="45" y="68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75" y="90"/>
                  </a:lnTo>
                  <a:lnTo>
                    <a:pt x="82" y="82"/>
                  </a:lnTo>
                  <a:lnTo>
                    <a:pt x="71" y="104"/>
                  </a:lnTo>
                  <a:lnTo>
                    <a:pt x="62" y="108"/>
                  </a:lnTo>
                  <a:lnTo>
                    <a:pt x="51" y="132"/>
                  </a:lnTo>
                  <a:lnTo>
                    <a:pt x="56" y="156"/>
                  </a:lnTo>
                  <a:lnTo>
                    <a:pt x="45" y="180"/>
                  </a:lnTo>
                  <a:lnTo>
                    <a:pt x="10" y="178"/>
                  </a:lnTo>
                  <a:lnTo>
                    <a:pt x="2" y="158"/>
                  </a:lnTo>
                  <a:lnTo>
                    <a:pt x="4" y="114"/>
                  </a:lnTo>
                  <a:lnTo>
                    <a:pt x="12" y="104"/>
                  </a:lnTo>
                  <a:lnTo>
                    <a:pt x="30" y="100"/>
                  </a:lnTo>
                  <a:lnTo>
                    <a:pt x="36" y="72"/>
                  </a:lnTo>
                  <a:lnTo>
                    <a:pt x="32" y="54"/>
                  </a:lnTo>
                  <a:lnTo>
                    <a:pt x="19" y="46"/>
                  </a:lnTo>
                  <a:lnTo>
                    <a:pt x="6" y="46"/>
                  </a:lnTo>
                  <a:lnTo>
                    <a:pt x="0" y="1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5" name="Freeform 9"/>
            <p:cNvSpPr>
              <a:spLocks noChangeAspect="1"/>
            </p:cNvSpPr>
            <p:nvPr/>
          </p:nvSpPr>
          <p:spPr bwMode="auto">
            <a:xfrm>
              <a:off x="2123" y="3467"/>
              <a:ext cx="159" cy="127"/>
            </a:xfrm>
            <a:custGeom>
              <a:avLst/>
              <a:gdLst>
                <a:gd name="T0" fmla="*/ 0 w 159"/>
                <a:gd name="T1" fmla="*/ 0 h 127"/>
                <a:gd name="T2" fmla="*/ 2 w 159"/>
                <a:gd name="T3" fmla="*/ 10 h 127"/>
                <a:gd name="T4" fmla="*/ 15 w 159"/>
                <a:gd name="T5" fmla="*/ 24 h 127"/>
                <a:gd name="T6" fmla="*/ 15 w 159"/>
                <a:gd name="T7" fmla="*/ 42 h 127"/>
                <a:gd name="T8" fmla="*/ 45 w 159"/>
                <a:gd name="T9" fmla="*/ 78 h 127"/>
                <a:gd name="T10" fmla="*/ 58 w 159"/>
                <a:gd name="T11" fmla="*/ 106 h 127"/>
                <a:gd name="T12" fmla="*/ 82 w 159"/>
                <a:gd name="T13" fmla="*/ 126 h 127"/>
                <a:gd name="T14" fmla="*/ 90 w 159"/>
                <a:gd name="T15" fmla="*/ 126 h 127"/>
                <a:gd name="T16" fmla="*/ 99 w 159"/>
                <a:gd name="T17" fmla="*/ 114 h 127"/>
                <a:gd name="T18" fmla="*/ 114 w 159"/>
                <a:gd name="T19" fmla="*/ 108 h 127"/>
                <a:gd name="T20" fmla="*/ 153 w 159"/>
                <a:gd name="T21" fmla="*/ 104 h 127"/>
                <a:gd name="T22" fmla="*/ 158 w 159"/>
                <a:gd name="T23" fmla="*/ 100 h 127"/>
                <a:gd name="T24" fmla="*/ 149 w 159"/>
                <a:gd name="T25" fmla="*/ 98 h 127"/>
                <a:gd name="T26" fmla="*/ 147 w 159"/>
                <a:gd name="T27" fmla="*/ 88 h 127"/>
                <a:gd name="T28" fmla="*/ 134 w 159"/>
                <a:gd name="T29" fmla="*/ 78 h 127"/>
                <a:gd name="T30" fmla="*/ 132 w 159"/>
                <a:gd name="T31" fmla="*/ 86 h 127"/>
                <a:gd name="T32" fmla="*/ 121 w 159"/>
                <a:gd name="T33" fmla="*/ 80 h 127"/>
                <a:gd name="T34" fmla="*/ 110 w 159"/>
                <a:gd name="T35" fmla="*/ 86 h 127"/>
                <a:gd name="T36" fmla="*/ 95 w 159"/>
                <a:gd name="T37" fmla="*/ 60 h 127"/>
                <a:gd name="T38" fmla="*/ 84 w 159"/>
                <a:gd name="T39" fmla="*/ 70 h 127"/>
                <a:gd name="T40" fmla="*/ 75 w 159"/>
                <a:gd name="T41" fmla="*/ 72 h 127"/>
                <a:gd name="T42" fmla="*/ 73 w 159"/>
                <a:gd name="T43" fmla="*/ 64 h 127"/>
                <a:gd name="T44" fmla="*/ 58 w 159"/>
                <a:gd name="T45" fmla="*/ 58 h 127"/>
                <a:gd name="T46" fmla="*/ 43 w 159"/>
                <a:gd name="T47" fmla="*/ 32 h 127"/>
                <a:gd name="T48" fmla="*/ 23 w 159"/>
                <a:gd name="T49" fmla="*/ 24 h 127"/>
                <a:gd name="T50" fmla="*/ 8 w 159"/>
                <a:gd name="T51" fmla="*/ 2 h 127"/>
                <a:gd name="T52" fmla="*/ 0 w 159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27"/>
                <a:gd name="T83" fmla="*/ 159 w 159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27">
                  <a:moveTo>
                    <a:pt x="0" y="0"/>
                  </a:moveTo>
                  <a:lnTo>
                    <a:pt x="2" y="10"/>
                  </a:lnTo>
                  <a:lnTo>
                    <a:pt x="15" y="24"/>
                  </a:lnTo>
                  <a:lnTo>
                    <a:pt x="15" y="42"/>
                  </a:lnTo>
                  <a:lnTo>
                    <a:pt x="45" y="78"/>
                  </a:lnTo>
                  <a:lnTo>
                    <a:pt x="58" y="10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9" y="114"/>
                  </a:lnTo>
                  <a:lnTo>
                    <a:pt x="114" y="108"/>
                  </a:lnTo>
                  <a:lnTo>
                    <a:pt x="153" y="104"/>
                  </a:lnTo>
                  <a:lnTo>
                    <a:pt x="158" y="100"/>
                  </a:lnTo>
                  <a:lnTo>
                    <a:pt x="149" y="98"/>
                  </a:lnTo>
                  <a:lnTo>
                    <a:pt x="147" y="88"/>
                  </a:lnTo>
                  <a:lnTo>
                    <a:pt x="134" y="78"/>
                  </a:lnTo>
                  <a:lnTo>
                    <a:pt x="132" y="86"/>
                  </a:lnTo>
                  <a:lnTo>
                    <a:pt x="121" y="80"/>
                  </a:lnTo>
                  <a:lnTo>
                    <a:pt x="110" y="86"/>
                  </a:lnTo>
                  <a:lnTo>
                    <a:pt x="95" y="60"/>
                  </a:lnTo>
                  <a:lnTo>
                    <a:pt x="84" y="70"/>
                  </a:lnTo>
                  <a:lnTo>
                    <a:pt x="75" y="72"/>
                  </a:lnTo>
                  <a:lnTo>
                    <a:pt x="73" y="64"/>
                  </a:lnTo>
                  <a:lnTo>
                    <a:pt x="58" y="58"/>
                  </a:lnTo>
                  <a:lnTo>
                    <a:pt x="43" y="32"/>
                  </a:lnTo>
                  <a:lnTo>
                    <a:pt x="23" y="2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6" name="Freeform 10"/>
            <p:cNvSpPr>
              <a:spLocks noChangeAspect="1"/>
            </p:cNvSpPr>
            <p:nvPr/>
          </p:nvSpPr>
          <p:spPr bwMode="auto">
            <a:xfrm>
              <a:off x="1296" y="3251"/>
              <a:ext cx="55" cy="123"/>
            </a:xfrm>
            <a:custGeom>
              <a:avLst/>
              <a:gdLst>
                <a:gd name="T0" fmla="*/ 6 w 55"/>
                <a:gd name="T1" fmla="*/ 4 h 123"/>
                <a:gd name="T2" fmla="*/ 10 w 55"/>
                <a:gd name="T3" fmla="*/ 4 h 123"/>
                <a:gd name="T4" fmla="*/ 8 w 55"/>
                <a:gd name="T5" fmla="*/ 0 h 123"/>
                <a:gd name="T6" fmla="*/ 15 w 55"/>
                <a:gd name="T7" fmla="*/ 0 h 123"/>
                <a:gd name="T8" fmla="*/ 54 w 55"/>
                <a:gd name="T9" fmla="*/ 30 h 123"/>
                <a:gd name="T10" fmla="*/ 34 w 55"/>
                <a:gd name="T11" fmla="*/ 56 h 123"/>
                <a:gd name="T12" fmla="*/ 28 w 55"/>
                <a:gd name="T13" fmla="*/ 116 h 123"/>
                <a:gd name="T14" fmla="*/ 12 w 55"/>
                <a:gd name="T15" fmla="*/ 112 h 123"/>
                <a:gd name="T16" fmla="*/ 12 w 55"/>
                <a:gd name="T17" fmla="*/ 122 h 123"/>
                <a:gd name="T18" fmla="*/ 0 w 55"/>
                <a:gd name="T19" fmla="*/ 118 h 123"/>
                <a:gd name="T20" fmla="*/ 6 w 55"/>
                <a:gd name="T21" fmla="*/ 4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3"/>
                <a:gd name="T35" fmla="*/ 55 w 55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3">
                  <a:moveTo>
                    <a:pt x="6" y="4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54" y="30"/>
                  </a:lnTo>
                  <a:lnTo>
                    <a:pt x="34" y="56"/>
                  </a:lnTo>
                  <a:lnTo>
                    <a:pt x="28" y="116"/>
                  </a:lnTo>
                  <a:lnTo>
                    <a:pt x="12" y="112"/>
                  </a:lnTo>
                  <a:lnTo>
                    <a:pt x="12" y="122"/>
                  </a:lnTo>
                  <a:lnTo>
                    <a:pt x="0" y="118"/>
                  </a:lnTo>
                  <a:lnTo>
                    <a:pt x="6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7" name="Freeform 11"/>
            <p:cNvSpPr>
              <a:spLocks noChangeAspect="1"/>
            </p:cNvSpPr>
            <p:nvPr/>
          </p:nvSpPr>
          <p:spPr bwMode="auto">
            <a:xfrm>
              <a:off x="2274" y="3407"/>
              <a:ext cx="88" cy="83"/>
            </a:xfrm>
            <a:custGeom>
              <a:avLst/>
              <a:gdLst>
                <a:gd name="T0" fmla="*/ 0 w 88"/>
                <a:gd name="T1" fmla="*/ 30 h 83"/>
                <a:gd name="T2" fmla="*/ 2 w 88"/>
                <a:gd name="T3" fmla="*/ 38 h 83"/>
                <a:gd name="T4" fmla="*/ 13 w 88"/>
                <a:gd name="T5" fmla="*/ 40 h 83"/>
                <a:gd name="T6" fmla="*/ 8 w 88"/>
                <a:gd name="T7" fmla="*/ 58 h 83"/>
                <a:gd name="T8" fmla="*/ 19 w 88"/>
                <a:gd name="T9" fmla="*/ 68 h 83"/>
                <a:gd name="T10" fmla="*/ 19 w 88"/>
                <a:gd name="T11" fmla="*/ 76 h 83"/>
                <a:gd name="T12" fmla="*/ 26 w 88"/>
                <a:gd name="T13" fmla="*/ 76 h 83"/>
                <a:gd name="T14" fmla="*/ 19 w 88"/>
                <a:gd name="T15" fmla="*/ 80 h 83"/>
                <a:gd name="T16" fmla="*/ 34 w 88"/>
                <a:gd name="T17" fmla="*/ 82 h 83"/>
                <a:gd name="T18" fmla="*/ 34 w 88"/>
                <a:gd name="T19" fmla="*/ 74 h 83"/>
                <a:gd name="T20" fmla="*/ 52 w 88"/>
                <a:gd name="T21" fmla="*/ 80 h 83"/>
                <a:gd name="T22" fmla="*/ 65 w 88"/>
                <a:gd name="T23" fmla="*/ 64 h 83"/>
                <a:gd name="T24" fmla="*/ 84 w 88"/>
                <a:gd name="T25" fmla="*/ 64 h 83"/>
                <a:gd name="T26" fmla="*/ 87 w 88"/>
                <a:gd name="T27" fmla="*/ 44 h 83"/>
                <a:gd name="T28" fmla="*/ 78 w 88"/>
                <a:gd name="T29" fmla="*/ 46 h 83"/>
                <a:gd name="T30" fmla="*/ 71 w 88"/>
                <a:gd name="T31" fmla="*/ 54 h 83"/>
                <a:gd name="T32" fmla="*/ 54 w 88"/>
                <a:gd name="T33" fmla="*/ 48 h 83"/>
                <a:gd name="T34" fmla="*/ 54 w 88"/>
                <a:gd name="T35" fmla="*/ 42 h 83"/>
                <a:gd name="T36" fmla="*/ 58 w 88"/>
                <a:gd name="T37" fmla="*/ 42 h 83"/>
                <a:gd name="T38" fmla="*/ 60 w 88"/>
                <a:gd name="T39" fmla="*/ 4 h 83"/>
                <a:gd name="T40" fmla="*/ 45 w 88"/>
                <a:gd name="T41" fmla="*/ 0 h 83"/>
                <a:gd name="T42" fmla="*/ 8 w 88"/>
                <a:gd name="T43" fmla="*/ 28 h 83"/>
                <a:gd name="T44" fmla="*/ 0 w 88"/>
                <a:gd name="T45" fmla="*/ 30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83"/>
                <a:gd name="T71" fmla="*/ 88 w 88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83">
                  <a:moveTo>
                    <a:pt x="0" y="30"/>
                  </a:moveTo>
                  <a:lnTo>
                    <a:pt x="2" y="38"/>
                  </a:lnTo>
                  <a:lnTo>
                    <a:pt x="13" y="40"/>
                  </a:lnTo>
                  <a:lnTo>
                    <a:pt x="8" y="58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19" y="80"/>
                  </a:lnTo>
                  <a:lnTo>
                    <a:pt x="34" y="82"/>
                  </a:lnTo>
                  <a:lnTo>
                    <a:pt x="34" y="74"/>
                  </a:lnTo>
                  <a:lnTo>
                    <a:pt x="52" y="80"/>
                  </a:lnTo>
                  <a:lnTo>
                    <a:pt x="65" y="64"/>
                  </a:lnTo>
                  <a:lnTo>
                    <a:pt x="84" y="64"/>
                  </a:lnTo>
                  <a:lnTo>
                    <a:pt x="87" y="44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8" y="28"/>
                  </a:lnTo>
                  <a:lnTo>
                    <a:pt x="0" y="3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8" name="Freeform 12"/>
            <p:cNvSpPr>
              <a:spLocks noChangeAspect="1"/>
            </p:cNvSpPr>
            <p:nvPr/>
          </p:nvSpPr>
          <p:spPr bwMode="auto">
            <a:xfrm>
              <a:off x="1240" y="3038"/>
              <a:ext cx="58" cy="109"/>
            </a:xfrm>
            <a:custGeom>
              <a:avLst/>
              <a:gdLst>
                <a:gd name="T0" fmla="*/ 2 w 58"/>
                <a:gd name="T1" fmla="*/ 2 h 109"/>
                <a:gd name="T2" fmla="*/ 0 w 58"/>
                <a:gd name="T3" fmla="*/ 20 h 109"/>
                <a:gd name="T4" fmla="*/ 15 w 58"/>
                <a:gd name="T5" fmla="*/ 50 h 109"/>
                <a:gd name="T6" fmla="*/ 30 w 58"/>
                <a:gd name="T7" fmla="*/ 92 h 109"/>
                <a:gd name="T8" fmla="*/ 41 w 58"/>
                <a:gd name="T9" fmla="*/ 104 h 109"/>
                <a:gd name="T10" fmla="*/ 57 w 58"/>
                <a:gd name="T11" fmla="*/ 108 h 109"/>
                <a:gd name="T12" fmla="*/ 54 w 58"/>
                <a:gd name="T13" fmla="*/ 80 h 109"/>
                <a:gd name="T14" fmla="*/ 46 w 58"/>
                <a:gd name="T15" fmla="*/ 66 h 109"/>
                <a:gd name="T16" fmla="*/ 54 w 58"/>
                <a:gd name="T17" fmla="*/ 54 h 109"/>
                <a:gd name="T18" fmla="*/ 46 w 58"/>
                <a:gd name="T19" fmla="*/ 30 h 109"/>
                <a:gd name="T20" fmla="*/ 39 w 58"/>
                <a:gd name="T21" fmla="*/ 30 h 109"/>
                <a:gd name="T22" fmla="*/ 35 w 58"/>
                <a:gd name="T23" fmla="*/ 38 h 109"/>
                <a:gd name="T24" fmla="*/ 30 w 58"/>
                <a:gd name="T25" fmla="*/ 34 h 109"/>
                <a:gd name="T26" fmla="*/ 30 w 58"/>
                <a:gd name="T27" fmla="*/ 6 h 109"/>
                <a:gd name="T28" fmla="*/ 21 w 58"/>
                <a:gd name="T29" fmla="*/ 0 h 109"/>
                <a:gd name="T30" fmla="*/ 2 w 58"/>
                <a:gd name="T31" fmla="*/ 2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109"/>
                <a:gd name="T50" fmla="*/ 58 w 5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109">
                  <a:moveTo>
                    <a:pt x="2" y="2"/>
                  </a:moveTo>
                  <a:lnTo>
                    <a:pt x="0" y="20"/>
                  </a:lnTo>
                  <a:lnTo>
                    <a:pt x="15" y="50"/>
                  </a:lnTo>
                  <a:lnTo>
                    <a:pt x="30" y="92"/>
                  </a:lnTo>
                  <a:lnTo>
                    <a:pt x="41" y="104"/>
                  </a:lnTo>
                  <a:lnTo>
                    <a:pt x="57" y="108"/>
                  </a:lnTo>
                  <a:lnTo>
                    <a:pt x="54" y="80"/>
                  </a:lnTo>
                  <a:lnTo>
                    <a:pt x="46" y="66"/>
                  </a:lnTo>
                  <a:lnTo>
                    <a:pt x="54" y="54"/>
                  </a:lnTo>
                  <a:lnTo>
                    <a:pt x="46" y="30"/>
                  </a:lnTo>
                  <a:lnTo>
                    <a:pt x="39" y="30"/>
                  </a:lnTo>
                  <a:lnTo>
                    <a:pt x="35" y="38"/>
                  </a:lnTo>
                  <a:lnTo>
                    <a:pt x="30" y="34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2" y="2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9" name="Freeform 13"/>
            <p:cNvSpPr>
              <a:spLocks noChangeAspect="1"/>
            </p:cNvSpPr>
            <p:nvPr/>
          </p:nvSpPr>
          <p:spPr bwMode="auto">
            <a:xfrm>
              <a:off x="1581" y="1990"/>
              <a:ext cx="53" cy="33"/>
            </a:xfrm>
            <a:custGeom>
              <a:avLst/>
              <a:gdLst>
                <a:gd name="T0" fmla="*/ 0 w 53"/>
                <a:gd name="T1" fmla="*/ 4 h 33"/>
                <a:gd name="T2" fmla="*/ 52 w 53"/>
                <a:gd name="T3" fmla="*/ 0 h 33"/>
                <a:gd name="T4" fmla="*/ 49 w 53"/>
                <a:gd name="T5" fmla="*/ 10 h 33"/>
                <a:gd name="T6" fmla="*/ 49 w 53"/>
                <a:gd name="T7" fmla="*/ 19 h 33"/>
                <a:gd name="T8" fmla="*/ 34 w 53"/>
                <a:gd name="T9" fmla="*/ 19 h 33"/>
                <a:gd name="T10" fmla="*/ 23 w 53"/>
                <a:gd name="T11" fmla="*/ 32 h 33"/>
                <a:gd name="T12" fmla="*/ 0 w 53"/>
                <a:gd name="T13" fmla="*/ 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0" y="4"/>
                  </a:moveTo>
                  <a:lnTo>
                    <a:pt x="52" y="0"/>
                  </a:lnTo>
                  <a:lnTo>
                    <a:pt x="49" y="10"/>
                  </a:lnTo>
                  <a:lnTo>
                    <a:pt x="49" y="19"/>
                  </a:lnTo>
                  <a:lnTo>
                    <a:pt x="34" y="19"/>
                  </a:lnTo>
                  <a:lnTo>
                    <a:pt x="23" y="32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0" name="Freeform 14"/>
            <p:cNvSpPr>
              <a:spLocks noChangeAspect="1"/>
            </p:cNvSpPr>
            <p:nvPr/>
          </p:nvSpPr>
          <p:spPr bwMode="auto">
            <a:xfrm>
              <a:off x="2151" y="2826"/>
              <a:ext cx="47" cy="37"/>
            </a:xfrm>
            <a:custGeom>
              <a:avLst/>
              <a:gdLst>
                <a:gd name="T0" fmla="*/ 0 w 47"/>
                <a:gd name="T1" fmla="*/ 26 h 37"/>
                <a:gd name="T2" fmla="*/ 8 w 47"/>
                <a:gd name="T3" fmla="*/ 20 h 37"/>
                <a:gd name="T4" fmla="*/ 19 w 47"/>
                <a:gd name="T5" fmla="*/ 22 h 37"/>
                <a:gd name="T6" fmla="*/ 35 w 47"/>
                <a:gd name="T7" fmla="*/ 18 h 37"/>
                <a:gd name="T8" fmla="*/ 32 w 47"/>
                <a:gd name="T9" fmla="*/ 12 h 37"/>
                <a:gd name="T10" fmla="*/ 37 w 47"/>
                <a:gd name="T11" fmla="*/ 0 h 37"/>
                <a:gd name="T12" fmla="*/ 46 w 47"/>
                <a:gd name="T13" fmla="*/ 12 h 37"/>
                <a:gd name="T14" fmla="*/ 43 w 47"/>
                <a:gd name="T15" fmla="*/ 32 h 37"/>
                <a:gd name="T16" fmla="*/ 39 w 47"/>
                <a:gd name="T17" fmla="*/ 36 h 37"/>
                <a:gd name="T18" fmla="*/ 24 w 47"/>
                <a:gd name="T19" fmla="*/ 30 h 37"/>
                <a:gd name="T20" fmla="*/ 4 w 47"/>
                <a:gd name="T21" fmla="*/ 30 h 37"/>
                <a:gd name="T22" fmla="*/ 0 w 47"/>
                <a:gd name="T23" fmla="*/ 26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37"/>
                <a:gd name="T38" fmla="*/ 47 w 47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37">
                  <a:moveTo>
                    <a:pt x="0" y="26"/>
                  </a:moveTo>
                  <a:lnTo>
                    <a:pt x="8" y="20"/>
                  </a:lnTo>
                  <a:lnTo>
                    <a:pt x="19" y="22"/>
                  </a:lnTo>
                  <a:lnTo>
                    <a:pt x="35" y="18"/>
                  </a:lnTo>
                  <a:lnTo>
                    <a:pt x="32" y="12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24" y="30"/>
                  </a:lnTo>
                  <a:lnTo>
                    <a:pt x="4" y="30"/>
                  </a:lnTo>
                  <a:lnTo>
                    <a:pt x="0" y="2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1" name="Freeform 15"/>
            <p:cNvSpPr>
              <a:spLocks noChangeAspect="1"/>
            </p:cNvSpPr>
            <p:nvPr/>
          </p:nvSpPr>
          <p:spPr bwMode="auto">
            <a:xfrm>
              <a:off x="1182" y="2704"/>
              <a:ext cx="36" cy="33"/>
            </a:xfrm>
            <a:custGeom>
              <a:avLst/>
              <a:gdLst>
                <a:gd name="T0" fmla="*/ 0 w 36"/>
                <a:gd name="T1" fmla="*/ 14 h 33"/>
                <a:gd name="T2" fmla="*/ 10 w 36"/>
                <a:gd name="T3" fmla="*/ 12 h 33"/>
                <a:gd name="T4" fmla="*/ 7 w 36"/>
                <a:gd name="T5" fmla="*/ 2 h 33"/>
                <a:gd name="T6" fmla="*/ 27 w 36"/>
                <a:gd name="T7" fmla="*/ 0 h 33"/>
                <a:gd name="T8" fmla="*/ 20 w 36"/>
                <a:gd name="T9" fmla="*/ 6 h 33"/>
                <a:gd name="T10" fmla="*/ 27 w 36"/>
                <a:gd name="T11" fmla="*/ 16 h 33"/>
                <a:gd name="T12" fmla="*/ 35 w 36"/>
                <a:gd name="T13" fmla="*/ 14 h 33"/>
                <a:gd name="T14" fmla="*/ 35 w 36"/>
                <a:gd name="T15" fmla="*/ 32 h 33"/>
                <a:gd name="T16" fmla="*/ 7 w 36"/>
                <a:gd name="T17" fmla="*/ 28 h 33"/>
                <a:gd name="T18" fmla="*/ 7 w 36"/>
                <a:gd name="T19" fmla="*/ 20 h 33"/>
                <a:gd name="T20" fmla="*/ 0 w 36"/>
                <a:gd name="T21" fmla="*/ 1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3"/>
                <a:gd name="T35" fmla="*/ 36 w 3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3">
                  <a:moveTo>
                    <a:pt x="0" y="14"/>
                  </a:moveTo>
                  <a:lnTo>
                    <a:pt x="10" y="12"/>
                  </a:lnTo>
                  <a:lnTo>
                    <a:pt x="7" y="2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7" y="16"/>
                  </a:lnTo>
                  <a:lnTo>
                    <a:pt x="35" y="14"/>
                  </a:lnTo>
                  <a:lnTo>
                    <a:pt x="35" y="32"/>
                  </a:lnTo>
                  <a:lnTo>
                    <a:pt x="7" y="28"/>
                  </a:lnTo>
                  <a:lnTo>
                    <a:pt x="7" y="20"/>
                  </a:lnTo>
                  <a:lnTo>
                    <a:pt x="0" y="1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2" name="Freeform 16"/>
            <p:cNvSpPr>
              <a:spLocks noChangeAspect="1"/>
            </p:cNvSpPr>
            <p:nvPr/>
          </p:nvSpPr>
          <p:spPr bwMode="auto">
            <a:xfrm>
              <a:off x="2088" y="3394"/>
              <a:ext cx="35" cy="33"/>
            </a:xfrm>
            <a:custGeom>
              <a:avLst/>
              <a:gdLst>
                <a:gd name="T0" fmla="*/ 0 w 35"/>
                <a:gd name="T1" fmla="*/ 9 h 33"/>
                <a:gd name="T2" fmla="*/ 12 w 35"/>
                <a:gd name="T3" fmla="*/ 0 h 33"/>
                <a:gd name="T4" fmla="*/ 9 w 35"/>
                <a:gd name="T5" fmla="*/ 11 h 33"/>
                <a:gd name="T6" fmla="*/ 34 w 35"/>
                <a:gd name="T7" fmla="*/ 18 h 33"/>
                <a:gd name="T8" fmla="*/ 34 w 35"/>
                <a:gd name="T9" fmla="*/ 25 h 33"/>
                <a:gd name="T10" fmla="*/ 12 w 35"/>
                <a:gd name="T11" fmla="*/ 32 h 33"/>
                <a:gd name="T12" fmla="*/ 0 w 35"/>
                <a:gd name="T13" fmla="*/ 20 h 33"/>
                <a:gd name="T14" fmla="*/ 0 w 35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3"/>
                <a:gd name="T26" fmla="*/ 35 w 3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3">
                  <a:moveTo>
                    <a:pt x="0" y="9"/>
                  </a:moveTo>
                  <a:lnTo>
                    <a:pt x="12" y="0"/>
                  </a:lnTo>
                  <a:lnTo>
                    <a:pt x="9" y="11"/>
                  </a:lnTo>
                  <a:lnTo>
                    <a:pt x="34" y="18"/>
                  </a:lnTo>
                  <a:lnTo>
                    <a:pt x="34" y="25"/>
                  </a:lnTo>
                  <a:lnTo>
                    <a:pt x="12" y="32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3" name="Freeform 17"/>
            <p:cNvSpPr>
              <a:spLocks noChangeAspect="1"/>
            </p:cNvSpPr>
            <p:nvPr/>
          </p:nvSpPr>
          <p:spPr bwMode="auto">
            <a:xfrm>
              <a:off x="2142" y="3412"/>
              <a:ext cx="35" cy="33"/>
            </a:xfrm>
            <a:custGeom>
              <a:avLst/>
              <a:gdLst>
                <a:gd name="T0" fmla="*/ 0 w 35"/>
                <a:gd name="T1" fmla="*/ 10 h 33"/>
                <a:gd name="T2" fmla="*/ 20 w 35"/>
                <a:gd name="T3" fmla="*/ 0 h 33"/>
                <a:gd name="T4" fmla="*/ 34 w 35"/>
                <a:gd name="T5" fmla="*/ 32 h 33"/>
                <a:gd name="T6" fmla="*/ 0 w 35"/>
                <a:gd name="T7" fmla="*/ 1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3"/>
                <a:gd name="T14" fmla="*/ 35 w 3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3">
                  <a:moveTo>
                    <a:pt x="0" y="10"/>
                  </a:moveTo>
                  <a:lnTo>
                    <a:pt x="20" y="0"/>
                  </a:lnTo>
                  <a:lnTo>
                    <a:pt x="34" y="32"/>
                  </a:lnTo>
                  <a:lnTo>
                    <a:pt x="0" y="1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4838" y="2657261"/>
            <a:ext cx="3805237" cy="2776537"/>
            <a:chOff x="381" y="2396"/>
            <a:chExt cx="2397" cy="1749"/>
          </a:xfrm>
        </p:grpSpPr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445" y="2396"/>
              <a:ext cx="160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Primary reserve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(about 25 MW)</a:t>
              </a:r>
            </a:p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2554" name="Freeform 20"/>
            <p:cNvSpPr>
              <a:spLocks/>
            </p:cNvSpPr>
            <p:nvPr/>
          </p:nvSpPr>
          <p:spPr bwMode="auto">
            <a:xfrm>
              <a:off x="381" y="2907"/>
              <a:ext cx="2259" cy="852"/>
            </a:xfrm>
            <a:custGeom>
              <a:avLst/>
              <a:gdLst>
                <a:gd name="T0" fmla="*/ 0 w 2259"/>
                <a:gd name="T1" fmla="*/ 846 h 852"/>
                <a:gd name="T2" fmla="*/ 816 w 2259"/>
                <a:gd name="T3" fmla="*/ 0 h 852"/>
                <a:gd name="T4" fmla="*/ 2259 w 2259"/>
                <a:gd name="T5" fmla="*/ 852 h 852"/>
                <a:gd name="T6" fmla="*/ 0 60000 65536"/>
                <a:gd name="T7" fmla="*/ 0 60000 65536"/>
                <a:gd name="T8" fmla="*/ 0 60000 65536"/>
                <a:gd name="T9" fmla="*/ 0 w 2259"/>
                <a:gd name="T10" fmla="*/ 0 h 852"/>
                <a:gd name="T11" fmla="*/ 2259 w 2259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" h="852">
                  <a:moveTo>
                    <a:pt x="0" y="846"/>
                  </a:moveTo>
                  <a:lnTo>
                    <a:pt x="816" y="0"/>
                  </a:lnTo>
                  <a:lnTo>
                    <a:pt x="2259" y="852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55" name="Text Box 21"/>
            <p:cNvSpPr txBox="1">
              <a:spLocks noChangeArrowheads="1"/>
            </p:cNvSpPr>
            <p:nvPr/>
          </p:nvSpPr>
          <p:spPr bwMode="auto">
            <a:xfrm>
              <a:off x="820" y="3895"/>
              <a:ext cx="7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30 sec.</a:t>
              </a:r>
            </a:p>
          </p:txBody>
        </p:sp>
        <p:sp>
          <p:nvSpPr>
            <p:cNvPr id="22556" name="Line 22"/>
            <p:cNvSpPr>
              <a:spLocks noChangeShapeType="1"/>
            </p:cNvSpPr>
            <p:nvPr/>
          </p:nvSpPr>
          <p:spPr bwMode="auto">
            <a:xfrm>
              <a:off x="1198" y="3757"/>
              <a:ext cx="0" cy="8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57" name="Line 23"/>
            <p:cNvSpPr>
              <a:spLocks noChangeShapeType="1"/>
            </p:cNvSpPr>
            <p:nvPr/>
          </p:nvSpPr>
          <p:spPr bwMode="auto">
            <a:xfrm>
              <a:off x="2641" y="3757"/>
              <a:ext cx="0" cy="8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58" name="Text Box 24"/>
            <p:cNvSpPr txBox="1">
              <a:spLocks noChangeArrowheads="1"/>
            </p:cNvSpPr>
            <p:nvPr/>
          </p:nvSpPr>
          <p:spPr bwMode="auto">
            <a:xfrm>
              <a:off x="1983" y="3895"/>
              <a:ext cx="7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15 min.</a:t>
              </a:r>
            </a:p>
          </p:txBody>
        </p:sp>
      </p:grpSp>
      <p:sp>
        <p:nvSpPr>
          <p:cNvPr id="22535" name="Rectangle 25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8287657" cy="1143000"/>
          </a:xfrm>
          <a:noFill/>
        </p:spPr>
        <p:txBody>
          <a:bodyPr/>
          <a:lstStyle/>
          <a:p>
            <a:r>
              <a:rPr lang="en-GB" sz="2800" dirty="0"/>
              <a:t>Reserves bought by the TSO</a:t>
            </a:r>
            <a:br>
              <a:rPr lang="en-GB" sz="2800" dirty="0"/>
            </a:br>
            <a:r>
              <a:rPr lang="en-GB" sz="2400" dirty="0"/>
              <a:t>Western Denmark as a case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897063" y="2638211"/>
            <a:ext cx="6332537" cy="2174875"/>
            <a:chOff x="1195" y="2378"/>
            <a:chExt cx="3989" cy="1370"/>
          </a:xfrm>
        </p:grpSpPr>
        <p:sp>
          <p:nvSpPr>
            <p:cNvPr id="22551" name="Freeform 28"/>
            <p:cNvSpPr>
              <a:spLocks/>
            </p:cNvSpPr>
            <p:nvPr/>
          </p:nvSpPr>
          <p:spPr bwMode="auto">
            <a:xfrm>
              <a:off x="1195" y="2897"/>
              <a:ext cx="3989" cy="851"/>
            </a:xfrm>
            <a:custGeom>
              <a:avLst/>
              <a:gdLst>
                <a:gd name="T0" fmla="*/ 0 w 3989"/>
                <a:gd name="T1" fmla="*/ 851 h 851"/>
                <a:gd name="T2" fmla="*/ 1444 w 3989"/>
                <a:gd name="T3" fmla="*/ 0 h 851"/>
                <a:gd name="T4" fmla="*/ 1724 w 3989"/>
                <a:gd name="T5" fmla="*/ 0 h 851"/>
                <a:gd name="T6" fmla="*/ 3989 w 3989"/>
                <a:gd name="T7" fmla="*/ 851 h 8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89"/>
                <a:gd name="T13" fmla="*/ 0 h 851"/>
                <a:gd name="T14" fmla="*/ 3989 w 3989"/>
                <a:gd name="T15" fmla="*/ 851 h 8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9" h="851">
                  <a:moveTo>
                    <a:pt x="0" y="851"/>
                  </a:moveTo>
                  <a:lnTo>
                    <a:pt x="1444" y="0"/>
                  </a:lnTo>
                  <a:lnTo>
                    <a:pt x="1724" y="0"/>
                  </a:lnTo>
                  <a:lnTo>
                    <a:pt x="3989" y="851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52" name="Text Box 29"/>
            <p:cNvSpPr txBox="1">
              <a:spLocks noChangeArrowheads="1"/>
            </p:cNvSpPr>
            <p:nvPr/>
          </p:nvSpPr>
          <p:spPr bwMode="auto">
            <a:xfrm>
              <a:off x="2109" y="2378"/>
              <a:ext cx="17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FF"/>
                  </a:solidFill>
                </a:rPr>
                <a:t>Secondary reserve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(about 90 MW)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452938" y="2403263"/>
            <a:ext cx="5253044" cy="3030539"/>
            <a:chOff x="2805" y="2230"/>
            <a:chExt cx="3309" cy="1909"/>
          </a:xfrm>
        </p:grpSpPr>
        <p:sp>
          <p:nvSpPr>
            <p:cNvPr id="22545" name="Text Box 31"/>
            <p:cNvSpPr txBox="1">
              <a:spLocks noChangeArrowheads="1"/>
            </p:cNvSpPr>
            <p:nvPr/>
          </p:nvSpPr>
          <p:spPr bwMode="auto">
            <a:xfrm>
              <a:off x="4426" y="3889"/>
              <a:ext cx="15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Order + 15 min.</a:t>
              </a:r>
            </a:p>
          </p:txBody>
        </p:sp>
        <p:sp>
          <p:nvSpPr>
            <p:cNvPr id="22546" name="Text Box 32"/>
            <p:cNvSpPr txBox="1">
              <a:spLocks noChangeArrowheads="1"/>
            </p:cNvSpPr>
            <p:nvPr/>
          </p:nvSpPr>
          <p:spPr bwMode="auto">
            <a:xfrm>
              <a:off x="2805" y="3889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Order</a:t>
              </a:r>
            </a:p>
          </p:txBody>
        </p:sp>
        <p:sp>
          <p:nvSpPr>
            <p:cNvPr id="22547" name="Freeform 33"/>
            <p:cNvSpPr>
              <a:spLocks/>
            </p:cNvSpPr>
            <p:nvPr/>
          </p:nvSpPr>
          <p:spPr bwMode="auto">
            <a:xfrm>
              <a:off x="2919" y="2898"/>
              <a:ext cx="2640" cy="852"/>
            </a:xfrm>
            <a:custGeom>
              <a:avLst/>
              <a:gdLst>
                <a:gd name="T0" fmla="*/ 0 w 2640"/>
                <a:gd name="T1" fmla="*/ 852 h 852"/>
                <a:gd name="T2" fmla="*/ 2262 w 2640"/>
                <a:gd name="T3" fmla="*/ 0 h 852"/>
                <a:gd name="T4" fmla="*/ 2640 w 2640"/>
                <a:gd name="T5" fmla="*/ 0 h 852"/>
                <a:gd name="T6" fmla="*/ 0 60000 65536"/>
                <a:gd name="T7" fmla="*/ 0 60000 65536"/>
                <a:gd name="T8" fmla="*/ 0 60000 65536"/>
                <a:gd name="T9" fmla="*/ 0 w 2640"/>
                <a:gd name="T10" fmla="*/ 0 h 852"/>
                <a:gd name="T11" fmla="*/ 2640 w 2640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852">
                  <a:moveTo>
                    <a:pt x="0" y="852"/>
                  </a:moveTo>
                  <a:lnTo>
                    <a:pt x="2262" y="0"/>
                  </a:lnTo>
                  <a:lnTo>
                    <a:pt x="2640" y="0"/>
                  </a:ln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48" name="Text Box 34"/>
            <p:cNvSpPr txBox="1">
              <a:spLocks noChangeArrowheads="1"/>
            </p:cNvSpPr>
            <p:nvPr/>
          </p:nvSpPr>
          <p:spPr bwMode="auto">
            <a:xfrm>
              <a:off x="4234" y="2230"/>
              <a:ext cx="188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8000"/>
                  </a:solidFill>
                </a:rPr>
                <a:t>Tertiary reserve:</a:t>
              </a:r>
            </a:p>
            <a:p>
              <a:pPr algn="ctr"/>
              <a:r>
                <a:rPr lang="en-GB" dirty="0">
                  <a:solidFill>
                    <a:srgbClr val="008000"/>
                  </a:solidFill>
                </a:rPr>
                <a:t>manually activated</a:t>
              </a:r>
            </a:p>
            <a:p>
              <a:pPr algn="ctr"/>
              <a:r>
                <a:rPr lang="en-GB" dirty="0">
                  <a:solidFill>
                    <a:srgbClr val="008000"/>
                  </a:solidFill>
                </a:rPr>
                <a:t>reserve</a:t>
              </a:r>
            </a:p>
            <a:p>
              <a:pPr algn="ctr"/>
              <a:endParaRPr lang="en-GB" dirty="0">
                <a:solidFill>
                  <a:srgbClr val="008000"/>
                </a:solidFill>
              </a:endParaRPr>
            </a:p>
          </p:txBody>
        </p:sp>
        <p:sp>
          <p:nvSpPr>
            <p:cNvPr id="22549" name="Line 35"/>
            <p:cNvSpPr>
              <a:spLocks noChangeShapeType="1"/>
            </p:cNvSpPr>
            <p:nvPr/>
          </p:nvSpPr>
          <p:spPr bwMode="auto">
            <a:xfrm>
              <a:off x="5180" y="3751"/>
              <a:ext cx="0" cy="8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50" name="Line 36"/>
            <p:cNvSpPr>
              <a:spLocks noChangeShapeType="1"/>
            </p:cNvSpPr>
            <p:nvPr/>
          </p:nvSpPr>
          <p:spPr bwMode="auto">
            <a:xfrm>
              <a:off x="2922" y="3751"/>
              <a:ext cx="0" cy="8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41300" y="2276261"/>
            <a:ext cx="9417050" cy="2782887"/>
            <a:chOff x="152" y="2150"/>
            <a:chExt cx="5932" cy="1753"/>
          </a:xfrm>
        </p:grpSpPr>
        <p:sp>
          <p:nvSpPr>
            <p:cNvPr id="22541" name="Line 38"/>
            <p:cNvSpPr>
              <a:spLocks noChangeShapeType="1"/>
            </p:cNvSpPr>
            <p:nvPr/>
          </p:nvSpPr>
          <p:spPr bwMode="auto">
            <a:xfrm>
              <a:off x="384" y="2395"/>
              <a:ext cx="0" cy="15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42" name="Line 39"/>
            <p:cNvSpPr>
              <a:spLocks noChangeShapeType="1"/>
            </p:cNvSpPr>
            <p:nvPr/>
          </p:nvSpPr>
          <p:spPr bwMode="auto">
            <a:xfrm>
              <a:off x="293" y="3747"/>
              <a:ext cx="5211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43" name="Text Box 40"/>
            <p:cNvSpPr txBox="1">
              <a:spLocks noChangeArrowheads="1"/>
            </p:cNvSpPr>
            <p:nvPr/>
          </p:nvSpPr>
          <p:spPr bwMode="auto">
            <a:xfrm>
              <a:off x="152" y="2150"/>
              <a:ext cx="4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MW</a:t>
              </a:r>
            </a:p>
          </p:txBody>
        </p:sp>
        <p:sp>
          <p:nvSpPr>
            <p:cNvPr id="22544" name="Text Box 41"/>
            <p:cNvSpPr txBox="1">
              <a:spLocks noChangeArrowheads="1"/>
            </p:cNvSpPr>
            <p:nvPr/>
          </p:nvSpPr>
          <p:spPr bwMode="auto">
            <a:xfrm>
              <a:off x="5529" y="3632"/>
              <a:ext cx="5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</p:grpSp>
      <p:sp>
        <p:nvSpPr>
          <p:cNvPr id="46" name="Tekstboks 45"/>
          <p:cNvSpPr txBox="1"/>
          <p:nvPr/>
        </p:nvSpPr>
        <p:spPr>
          <a:xfrm>
            <a:off x="145842" y="5401640"/>
            <a:ext cx="2323073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FCR Frequency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Containment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Reserves</a:t>
            </a:r>
          </a:p>
        </p:txBody>
      </p:sp>
      <p:sp>
        <p:nvSpPr>
          <p:cNvPr id="47" name="Tekstboks 46"/>
          <p:cNvSpPr txBox="1"/>
          <p:nvPr/>
        </p:nvSpPr>
        <p:spPr>
          <a:xfrm>
            <a:off x="2984749" y="5401640"/>
            <a:ext cx="2509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0000FF"/>
                </a:solidFill>
              </a:rPr>
              <a:t>aFRR Frequency</a:t>
            </a:r>
          </a:p>
          <a:p>
            <a:pPr algn="ctr"/>
            <a:r>
              <a:rPr lang="en-GB" sz="2000" dirty="0">
                <a:solidFill>
                  <a:srgbClr val="0000FF"/>
                </a:solidFill>
              </a:rPr>
              <a:t>Restoration</a:t>
            </a:r>
          </a:p>
          <a:p>
            <a:pPr algn="ctr"/>
            <a:r>
              <a:rPr lang="en-GB" sz="2000" dirty="0">
                <a:solidFill>
                  <a:srgbClr val="0000FF"/>
                </a:solidFill>
              </a:rPr>
              <a:t>Reserves</a:t>
            </a:r>
          </a:p>
        </p:txBody>
      </p:sp>
      <p:sp>
        <p:nvSpPr>
          <p:cNvPr id="48" name="Tekstboks 47"/>
          <p:cNvSpPr txBox="1"/>
          <p:nvPr/>
        </p:nvSpPr>
        <p:spPr>
          <a:xfrm>
            <a:off x="5264718" y="5401640"/>
            <a:ext cx="3013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0000FF"/>
                </a:solidFill>
              </a:rPr>
              <a:t>Former name:</a:t>
            </a:r>
          </a:p>
          <a:p>
            <a:pPr algn="ctr"/>
            <a:r>
              <a:rPr lang="en-GB" sz="2000" dirty="0">
                <a:solidFill>
                  <a:srgbClr val="0000FF"/>
                </a:solidFill>
              </a:rPr>
              <a:t>LFC automatic Load</a:t>
            </a:r>
          </a:p>
          <a:p>
            <a:pPr algn="ctr"/>
            <a:r>
              <a:rPr lang="en-GB" sz="2000" dirty="0">
                <a:solidFill>
                  <a:srgbClr val="0000FF"/>
                </a:solidFill>
              </a:rPr>
              <a:t>Frequency Control</a:t>
            </a:r>
          </a:p>
        </p:txBody>
      </p:sp>
      <p:sp>
        <p:nvSpPr>
          <p:cNvPr id="49" name="Tekstboks 48"/>
          <p:cNvSpPr txBox="1"/>
          <p:nvPr/>
        </p:nvSpPr>
        <p:spPr>
          <a:xfrm>
            <a:off x="1016018" y="1207624"/>
            <a:ext cx="2042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</a:rPr>
              <a:t>Day-ahead</a:t>
            </a:r>
          </a:p>
          <a:p>
            <a:pPr algn="ctr"/>
            <a:r>
              <a:rPr lang="en-GB" sz="2400" i="1" dirty="0">
                <a:solidFill>
                  <a:srgbClr val="FF0000"/>
                </a:solidFill>
              </a:rPr>
              <a:t>purchase</a:t>
            </a:r>
          </a:p>
        </p:txBody>
      </p:sp>
      <p:sp>
        <p:nvSpPr>
          <p:cNvPr id="50" name="Tekstboks 49"/>
          <p:cNvSpPr txBox="1"/>
          <p:nvPr/>
        </p:nvSpPr>
        <p:spPr>
          <a:xfrm>
            <a:off x="3548416" y="1207624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</a:rPr>
              <a:t>Month-ahead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</a:rPr>
              <a:t>purchase</a:t>
            </a:r>
          </a:p>
        </p:txBody>
      </p:sp>
      <p:sp>
        <p:nvSpPr>
          <p:cNvPr id="52" name="Pladsholder til diasnumm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24</a:t>
            </a:fld>
            <a:endParaRPr lang="en-GB" noProof="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52D3483-54BF-4DF8-B841-8E13E966D645}"/>
              </a:ext>
            </a:extLst>
          </p:cNvPr>
          <p:cNvSpPr txBox="1"/>
          <p:nvPr/>
        </p:nvSpPr>
        <p:spPr>
          <a:xfrm>
            <a:off x="8735438" y="30116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mFRR</a:t>
            </a:r>
          </a:p>
        </p:txBody>
      </p:sp>
      <p:sp>
        <p:nvSpPr>
          <p:cNvPr id="51" name="Tekstboks 48">
            <a:extLst>
              <a:ext uri="{FF2B5EF4-FFF2-40B4-BE49-F238E27FC236}">
                <a16:creationId xmlns:a16="http://schemas.microsoft.com/office/drawing/2014/main" id="{C1D8509D-45A7-4DAD-AB03-4657252F6F8E}"/>
              </a:ext>
            </a:extLst>
          </p:cNvPr>
          <p:cNvSpPr txBox="1"/>
          <p:nvPr/>
        </p:nvSpPr>
        <p:spPr>
          <a:xfrm>
            <a:off x="7210498" y="899848"/>
            <a:ext cx="20778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8000"/>
                </a:solidFill>
              </a:rPr>
              <a:t>Day-ahead</a:t>
            </a:r>
          </a:p>
          <a:p>
            <a:pPr algn="ctr"/>
            <a:r>
              <a:rPr lang="en-GB" sz="2400" i="1" dirty="0">
                <a:solidFill>
                  <a:srgbClr val="008000"/>
                </a:solidFill>
              </a:rPr>
              <a:t>purchase</a:t>
            </a:r>
          </a:p>
          <a:p>
            <a:pPr algn="ctr"/>
            <a:r>
              <a:rPr lang="en-GB" i="1" dirty="0">
                <a:solidFill>
                  <a:srgbClr val="008000"/>
                </a:solidFill>
              </a:rPr>
              <a:t>(in principle)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2ED9EF93-C0E8-4C7C-9C15-CFB7DE13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/>
      <p:bldP spid="50" grpId="0"/>
      <p:bldP spid="7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089150" y="747713"/>
            <a:ext cx="3606800" cy="5635625"/>
            <a:chOff x="1114" y="1301"/>
            <a:chExt cx="1398" cy="2365"/>
          </a:xfrm>
        </p:grpSpPr>
        <p:sp>
          <p:nvSpPr>
            <p:cNvPr id="22559" name="Freeform 3"/>
            <p:cNvSpPr>
              <a:spLocks noChangeAspect="1"/>
            </p:cNvSpPr>
            <p:nvPr/>
          </p:nvSpPr>
          <p:spPr bwMode="auto">
            <a:xfrm>
              <a:off x="1114" y="1301"/>
              <a:ext cx="1398" cy="2279"/>
            </a:xfrm>
            <a:custGeom>
              <a:avLst/>
              <a:gdLst>
                <a:gd name="T0" fmla="*/ 110 w 1398"/>
                <a:gd name="T1" fmla="*/ 1716 h 2279"/>
                <a:gd name="T2" fmla="*/ 116 w 1398"/>
                <a:gd name="T3" fmla="*/ 1648 h 2279"/>
                <a:gd name="T4" fmla="*/ 283 w 1398"/>
                <a:gd name="T5" fmla="*/ 1868 h 2279"/>
                <a:gd name="T6" fmla="*/ 348 w 1398"/>
                <a:gd name="T7" fmla="*/ 2206 h 2279"/>
                <a:gd name="T8" fmla="*/ 597 w 1398"/>
                <a:gd name="T9" fmla="*/ 2254 h 2279"/>
                <a:gd name="T10" fmla="*/ 790 w 1398"/>
                <a:gd name="T11" fmla="*/ 2248 h 2279"/>
                <a:gd name="T12" fmla="*/ 781 w 1398"/>
                <a:gd name="T13" fmla="*/ 2146 h 2279"/>
                <a:gd name="T14" fmla="*/ 625 w 1398"/>
                <a:gd name="T15" fmla="*/ 2114 h 2279"/>
                <a:gd name="T16" fmla="*/ 680 w 1398"/>
                <a:gd name="T17" fmla="*/ 2030 h 2279"/>
                <a:gd name="T18" fmla="*/ 777 w 1398"/>
                <a:gd name="T19" fmla="*/ 1934 h 2279"/>
                <a:gd name="T20" fmla="*/ 725 w 1398"/>
                <a:gd name="T21" fmla="*/ 1808 h 2279"/>
                <a:gd name="T22" fmla="*/ 669 w 1398"/>
                <a:gd name="T23" fmla="*/ 1750 h 2279"/>
                <a:gd name="T24" fmla="*/ 797 w 1398"/>
                <a:gd name="T25" fmla="*/ 1698 h 2279"/>
                <a:gd name="T26" fmla="*/ 701 w 1398"/>
                <a:gd name="T27" fmla="*/ 1582 h 2279"/>
                <a:gd name="T28" fmla="*/ 911 w 1398"/>
                <a:gd name="T29" fmla="*/ 1596 h 2279"/>
                <a:gd name="T30" fmla="*/ 957 w 1398"/>
                <a:gd name="T31" fmla="*/ 1552 h 2279"/>
                <a:gd name="T32" fmla="*/ 859 w 1398"/>
                <a:gd name="T33" fmla="*/ 1470 h 2279"/>
                <a:gd name="T34" fmla="*/ 996 w 1398"/>
                <a:gd name="T35" fmla="*/ 1452 h 2279"/>
                <a:gd name="T36" fmla="*/ 1054 w 1398"/>
                <a:gd name="T37" fmla="*/ 1426 h 2279"/>
                <a:gd name="T38" fmla="*/ 1041 w 1398"/>
                <a:gd name="T39" fmla="*/ 1260 h 2279"/>
                <a:gd name="T40" fmla="*/ 1121 w 1398"/>
                <a:gd name="T41" fmla="*/ 1156 h 2279"/>
                <a:gd name="T42" fmla="*/ 1180 w 1398"/>
                <a:gd name="T43" fmla="*/ 1164 h 2279"/>
                <a:gd name="T44" fmla="*/ 1150 w 1398"/>
                <a:gd name="T45" fmla="*/ 1196 h 2279"/>
                <a:gd name="T46" fmla="*/ 1154 w 1398"/>
                <a:gd name="T47" fmla="*/ 1228 h 2279"/>
                <a:gd name="T48" fmla="*/ 1199 w 1398"/>
                <a:gd name="T49" fmla="*/ 1258 h 2279"/>
                <a:gd name="T50" fmla="*/ 1243 w 1398"/>
                <a:gd name="T51" fmla="*/ 1224 h 2279"/>
                <a:gd name="T52" fmla="*/ 1349 w 1398"/>
                <a:gd name="T53" fmla="*/ 1138 h 2279"/>
                <a:gd name="T54" fmla="*/ 1345 w 1398"/>
                <a:gd name="T55" fmla="*/ 960 h 2279"/>
                <a:gd name="T56" fmla="*/ 1108 w 1398"/>
                <a:gd name="T57" fmla="*/ 902 h 2279"/>
                <a:gd name="T58" fmla="*/ 1095 w 1398"/>
                <a:gd name="T59" fmla="*/ 816 h 2279"/>
                <a:gd name="T60" fmla="*/ 1104 w 1398"/>
                <a:gd name="T61" fmla="*/ 802 h 2279"/>
                <a:gd name="T62" fmla="*/ 1017 w 1398"/>
                <a:gd name="T63" fmla="*/ 574 h 2279"/>
                <a:gd name="T64" fmla="*/ 753 w 1398"/>
                <a:gd name="T65" fmla="*/ 604 h 2279"/>
                <a:gd name="T66" fmla="*/ 584 w 1398"/>
                <a:gd name="T67" fmla="*/ 680 h 2279"/>
                <a:gd name="T68" fmla="*/ 617 w 1398"/>
                <a:gd name="T69" fmla="*/ 808 h 2279"/>
                <a:gd name="T70" fmla="*/ 595 w 1398"/>
                <a:gd name="T71" fmla="*/ 908 h 2279"/>
                <a:gd name="T72" fmla="*/ 508 w 1398"/>
                <a:gd name="T73" fmla="*/ 914 h 2279"/>
                <a:gd name="T74" fmla="*/ 424 w 1398"/>
                <a:gd name="T75" fmla="*/ 750 h 2279"/>
                <a:gd name="T76" fmla="*/ 348 w 1398"/>
                <a:gd name="T77" fmla="*/ 928 h 2279"/>
                <a:gd name="T78" fmla="*/ 294 w 1398"/>
                <a:gd name="T79" fmla="*/ 842 h 2279"/>
                <a:gd name="T80" fmla="*/ 214 w 1398"/>
                <a:gd name="T81" fmla="*/ 810 h 2279"/>
                <a:gd name="T82" fmla="*/ 272 w 1398"/>
                <a:gd name="T83" fmla="*/ 700 h 2279"/>
                <a:gd name="T84" fmla="*/ 407 w 1398"/>
                <a:gd name="T85" fmla="*/ 562 h 2279"/>
                <a:gd name="T86" fmla="*/ 519 w 1398"/>
                <a:gd name="T87" fmla="*/ 558 h 2279"/>
                <a:gd name="T88" fmla="*/ 781 w 1398"/>
                <a:gd name="T89" fmla="*/ 512 h 2279"/>
                <a:gd name="T90" fmla="*/ 1065 w 1398"/>
                <a:gd name="T91" fmla="*/ 592 h 2279"/>
                <a:gd name="T92" fmla="*/ 1219 w 1398"/>
                <a:gd name="T93" fmla="*/ 408 h 2279"/>
                <a:gd name="T94" fmla="*/ 1204 w 1398"/>
                <a:gd name="T95" fmla="*/ 196 h 2279"/>
                <a:gd name="T96" fmla="*/ 1223 w 1398"/>
                <a:gd name="T97" fmla="*/ 8 h 2279"/>
                <a:gd name="T98" fmla="*/ 777 w 1398"/>
                <a:gd name="T99" fmla="*/ 370 h 2279"/>
                <a:gd name="T100" fmla="*/ 370 w 1398"/>
                <a:gd name="T101" fmla="*/ 476 h 2279"/>
                <a:gd name="T102" fmla="*/ 134 w 1398"/>
                <a:gd name="T103" fmla="*/ 694 h 2279"/>
                <a:gd name="T104" fmla="*/ 136 w 1398"/>
                <a:gd name="T105" fmla="*/ 728 h 2279"/>
                <a:gd name="T106" fmla="*/ 197 w 1398"/>
                <a:gd name="T107" fmla="*/ 810 h 2279"/>
                <a:gd name="T108" fmla="*/ 162 w 1398"/>
                <a:gd name="T109" fmla="*/ 884 h 2279"/>
                <a:gd name="T110" fmla="*/ 97 w 1398"/>
                <a:gd name="T111" fmla="*/ 828 h 2279"/>
                <a:gd name="T112" fmla="*/ 112 w 1398"/>
                <a:gd name="T113" fmla="*/ 784 h 2279"/>
                <a:gd name="T114" fmla="*/ 54 w 1398"/>
                <a:gd name="T115" fmla="*/ 1232 h 2279"/>
                <a:gd name="T116" fmla="*/ 162 w 1398"/>
                <a:gd name="T117" fmla="*/ 1376 h 2279"/>
                <a:gd name="T118" fmla="*/ 67 w 1398"/>
                <a:gd name="T119" fmla="*/ 1428 h 2279"/>
                <a:gd name="T120" fmla="*/ 56 w 1398"/>
                <a:gd name="T121" fmla="*/ 1508 h 2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8"/>
                <a:gd name="T184" fmla="*/ 0 h 2279"/>
                <a:gd name="T185" fmla="*/ 1398 w 1398"/>
                <a:gd name="T186" fmla="*/ 2279 h 22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8" h="2279">
                  <a:moveTo>
                    <a:pt x="56" y="1508"/>
                  </a:moveTo>
                  <a:lnTo>
                    <a:pt x="36" y="1574"/>
                  </a:lnTo>
                  <a:lnTo>
                    <a:pt x="0" y="1662"/>
                  </a:lnTo>
                  <a:lnTo>
                    <a:pt x="4" y="1668"/>
                  </a:lnTo>
                  <a:lnTo>
                    <a:pt x="41" y="1686"/>
                  </a:lnTo>
                  <a:lnTo>
                    <a:pt x="112" y="1744"/>
                  </a:lnTo>
                  <a:lnTo>
                    <a:pt x="116" y="1738"/>
                  </a:lnTo>
                  <a:lnTo>
                    <a:pt x="110" y="1726"/>
                  </a:lnTo>
                  <a:lnTo>
                    <a:pt x="110" y="1716"/>
                  </a:lnTo>
                  <a:lnTo>
                    <a:pt x="99" y="1706"/>
                  </a:lnTo>
                  <a:lnTo>
                    <a:pt x="80" y="1694"/>
                  </a:lnTo>
                  <a:lnTo>
                    <a:pt x="93" y="1688"/>
                  </a:lnTo>
                  <a:lnTo>
                    <a:pt x="84" y="1684"/>
                  </a:lnTo>
                  <a:lnTo>
                    <a:pt x="77" y="1672"/>
                  </a:lnTo>
                  <a:lnTo>
                    <a:pt x="84" y="1654"/>
                  </a:lnTo>
                  <a:lnTo>
                    <a:pt x="93" y="1642"/>
                  </a:lnTo>
                  <a:lnTo>
                    <a:pt x="103" y="1642"/>
                  </a:lnTo>
                  <a:lnTo>
                    <a:pt x="116" y="1648"/>
                  </a:lnTo>
                  <a:lnTo>
                    <a:pt x="116" y="1656"/>
                  </a:lnTo>
                  <a:lnTo>
                    <a:pt x="108" y="1656"/>
                  </a:lnTo>
                  <a:lnTo>
                    <a:pt x="106" y="1664"/>
                  </a:lnTo>
                  <a:lnTo>
                    <a:pt x="173" y="1750"/>
                  </a:lnTo>
                  <a:lnTo>
                    <a:pt x="201" y="1758"/>
                  </a:lnTo>
                  <a:lnTo>
                    <a:pt x="223" y="1760"/>
                  </a:lnTo>
                  <a:lnTo>
                    <a:pt x="255" y="1784"/>
                  </a:lnTo>
                  <a:lnTo>
                    <a:pt x="275" y="1860"/>
                  </a:lnTo>
                  <a:lnTo>
                    <a:pt x="283" y="1868"/>
                  </a:lnTo>
                  <a:lnTo>
                    <a:pt x="268" y="1908"/>
                  </a:lnTo>
                  <a:lnTo>
                    <a:pt x="279" y="2018"/>
                  </a:lnTo>
                  <a:lnTo>
                    <a:pt x="268" y="2052"/>
                  </a:lnTo>
                  <a:lnTo>
                    <a:pt x="249" y="2192"/>
                  </a:lnTo>
                  <a:lnTo>
                    <a:pt x="264" y="2208"/>
                  </a:lnTo>
                  <a:lnTo>
                    <a:pt x="288" y="2210"/>
                  </a:lnTo>
                  <a:lnTo>
                    <a:pt x="316" y="2200"/>
                  </a:lnTo>
                  <a:lnTo>
                    <a:pt x="331" y="2212"/>
                  </a:lnTo>
                  <a:lnTo>
                    <a:pt x="348" y="2206"/>
                  </a:lnTo>
                  <a:lnTo>
                    <a:pt x="374" y="2206"/>
                  </a:lnTo>
                  <a:lnTo>
                    <a:pt x="405" y="2216"/>
                  </a:lnTo>
                  <a:lnTo>
                    <a:pt x="420" y="2232"/>
                  </a:lnTo>
                  <a:lnTo>
                    <a:pt x="474" y="2232"/>
                  </a:lnTo>
                  <a:lnTo>
                    <a:pt x="491" y="2230"/>
                  </a:lnTo>
                  <a:lnTo>
                    <a:pt x="521" y="2244"/>
                  </a:lnTo>
                  <a:lnTo>
                    <a:pt x="524" y="2270"/>
                  </a:lnTo>
                  <a:lnTo>
                    <a:pt x="565" y="2278"/>
                  </a:lnTo>
                  <a:lnTo>
                    <a:pt x="597" y="2254"/>
                  </a:lnTo>
                  <a:lnTo>
                    <a:pt x="623" y="2268"/>
                  </a:lnTo>
                  <a:lnTo>
                    <a:pt x="649" y="2266"/>
                  </a:lnTo>
                  <a:lnTo>
                    <a:pt x="703" y="2226"/>
                  </a:lnTo>
                  <a:lnTo>
                    <a:pt x="719" y="2228"/>
                  </a:lnTo>
                  <a:lnTo>
                    <a:pt x="716" y="2254"/>
                  </a:lnTo>
                  <a:lnTo>
                    <a:pt x="742" y="2242"/>
                  </a:lnTo>
                  <a:lnTo>
                    <a:pt x="768" y="2256"/>
                  </a:lnTo>
                  <a:lnTo>
                    <a:pt x="781" y="2256"/>
                  </a:lnTo>
                  <a:lnTo>
                    <a:pt x="790" y="2248"/>
                  </a:lnTo>
                  <a:lnTo>
                    <a:pt x="790" y="2238"/>
                  </a:lnTo>
                  <a:lnTo>
                    <a:pt x="777" y="2224"/>
                  </a:lnTo>
                  <a:lnTo>
                    <a:pt x="749" y="2216"/>
                  </a:lnTo>
                  <a:lnTo>
                    <a:pt x="758" y="2210"/>
                  </a:lnTo>
                  <a:lnTo>
                    <a:pt x="797" y="2210"/>
                  </a:lnTo>
                  <a:lnTo>
                    <a:pt x="805" y="2200"/>
                  </a:lnTo>
                  <a:lnTo>
                    <a:pt x="792" y="2188"/>
                  </a:lnTo>
                  <a:lnTo>
                    <a:pt x="792" y="2162"/>
                  </a:lnTo>
                  <a:lnTo>
                    <a:pt x="781" y="2146"/>
                  </a:lnTo>
                  <a:lnTo>
                    <a:pt x="747" y="2148"/>
                  </a:lnTo>
                  <a:lnTo>
                    <a:pt x="716" y="2130"/>
                  </a:lnTo>
                  <a:lnTo>
                    <a:pt x="714" y="2104"/>
                  </a:lnTo>
                  <a:lnTo>
                    <a:pt x="703" y="2100"/>
                  </a:lnTo>
                  <a:lnTo>
                    <a:pt x="701" y="2106"/>
                  </a:lnTo>
                  <a:lnTo>
                    <a:pt x="675" y="2112"/>
                  </a:lnTo>
                  <a:lnTo>
                    <a:pt x="656" y="2126"/>
                  </a:lnTo>
                  <a:lnTo>
                    <a:pt x="638" y="2124"/>
                  </a:lnTo>
                  <a:lnTo>
                    <a:pt x="625" y="2114"/>
                  </a:lnTo>
                  <a:lnTo>
                    <a:pt x="632" y="2102"/>
                  </a:lnTo>
                  <a:lnTo>
                    <a:pt x="638" y="2106"/>
                  </a:lnTo>
                  <a:lnTo>
                    <a:pt x="671" y="2094"/>
                  </a:lnTo>
                  <a:lnTo>
                    <a:pt x="695" y="2070"/>
                  </a:lnTo>
                  <a:lnTo>
                    <a:pt x="695" y="2060"/>
                  </a:lnTo>
                  <a:lnTo>
                    <a:pt x="667" y="2036"/>
                  </a:lnTo>
                  <a:lnTo>
                    <a:pt x="643" y="2042"/>
                  </a:lnTo>
                  <a:lnTo>
                    <a:pt x="654" y="2026"/>
                  </a:lnTo>
                  <a:lnTo>
                    <a:pt x="680" y="2030"/>
                  </a:lnTo>
                  <a:lnTo>
                    <a:pt x="671" y="2022"/>
                  </a:lnTo>
                  <a:lnTo>
                    <a:pt x="667" y="2008"/>
                  </a:lnTo>
                  <a:lnTo>
                    <a:pt x="703" y="1992"/>
                  </a:lnTo>
                  <a:lnTo>
                    <a:pt x="716" y="1980"/>
                  </a:lnTo>
                  <a:lnTo>
                    <a:pt x="736" y="1982"/>
                  </a:lnTo>
                  <a:lnTo>
                    <a:pt x="736" y="1992"/>
                  </a:lnTo>
                  <a:lnTo>
                    <a:pt x="742" y="1994"/>
                  </a:lnTo>
                  <a:lnTo>
                    <a:pt x="762" y="1984"/>
                  </a:lnTo>
                  <a:lnTo>
                    <a:pt x="777" y="1934"/>
                  </a:lnTo>
                  <a:lnTo>
                    <a:pt x="747" y="1890"/>
                  </a:lnTo>
                  <a:lnTo>
                    <a:pt x="736" y="1890"/>
                  </a:lnTo>
                  <a:lnTo>
                    <a:pt x="749" y="1878"/>
                  </a:lnTo>
                  <a:lnTo>
                    <a:pt x="749" y="1868"/>
                  </a:lnTo>
                  <a:lnTo>
                    <a:pt x="738" y="1854"/>
                  </a:lnTo>
                  <a:lnTo>
                    <a:pt x="727" y="1854"/>
                  </a:lnTo>
                  <a:lnTo>
                    <a:pt x="736" y="1842"/>
                  </a:lnTo>
                  <a:lnTo>
                    <a:pt x="736" y="1830"/>
                  </a:lnTo>
                  <a:lnTo>
                    <a:pt x="725" y="1808"/>
                  </a:lnTo>
                  <a:lnTo>
                    <a:pt x="729" y="1800"/>
                  </a:lnTo>
                  <a:lnTo>
                    <a:pt x="753" y="1790"/>
                  </a:lnTo>
                  <a:lnTo>
                    <a:pt x="771" y="1770"/>
                  </a:lnTo>
                  <a:lnTo>
                    <a:pt x="738" y="1744"/>
                  </a:lnTo>
                  <a:lnTo>
                    <a:pt x="727" y="1744"/>
                  </a:lnTo>
                  <a:lnTo>
                    <a:pt x="716" y="1752"/>
                  </a:lnTo>
                  <a:lnTo>
                    <a:pt x="708" y="1748"/>
                  </a:lnTo>
                  <a:lnTo>
                    <a:pt x="680" y="1754"/>
                  </a:lnTo>
                  <a:lnTo>
                    <a:pt x="669" y="1750"/>
                  </a:lnTo>
                  <a:lnTo>
                    <a:pt x="677" y="1744"/>
                  </a:lnTo>
                  <a:lnTo>
                    <a:pt x="716" y="1744"/>
                  </a:lnTo>
                  <a:lnTo>
                    <a:pt x="714" y="1734"/>
                  </a:lnTo>
                  <a:lnTo>
                    <a:pt x="721" y="1724"/>
                  </a:lnTo>
                  <a:lnTo>
                    <a:pt x="732" y="1732"/>
                  </a:lnTo>
                  <a:lnTo>
                    <a:pt x="749" y="1732"/>
                  </a:lnTo>
                  <a:lnTo>
                    <a:pt x="766" y="1718"/>
                  </a:lnTo>
                  <a:lnTo>
                    <a:pt x="799" y="1726"/>
                  </a:lnTo>
                  <a:lnTo>
                    <a:pt x="797" y="1698"/>
                  </a:lnTo>
                  <a:lnTo>
                    <a:pt x="814" y="1694"/>
                  </a:lnTo>
                  <a:lnTo>
                    <a:pt x="827" y="1668"/>
                  </a:lnTo>
                  <a:lnTo>
                    <a:pt x="851" y="1648"/>
                  </a:lnTo>
                  <a:lnTo>
                    <a:pt x="801" y="1644"/>
                  </a:lnTo>
                  <a:lnTo>
                    <a:pt x="790" y="1624"/>
                  </a:lnTo>
                  <a:lnTo>
                    <a:pt x="768" y="1612"/>
                  </a:lnTo>
                  <a:lnTo>
                    <a:pt x="760" y="1594"/>
                  </a:lnTo>
                  <a:lnTo>
                    <a:pt x="721" y="1594"/>
                  </a:lnTo>
                  <a:lnTo>
                    <a:pt x="701" y="1582"/>
                  </a:lnTo>
                  <a:lnTo>
                    <a:pt x="703" y="1580"/>
                  </a:lnTo>
                  <a:lnTo>
                    <a:pt x="721" y="1584"/>
                  </a:lnTo>
                  <a:lnTo>
                    <a:pt x="760" y="1578"/>
                  </a:lnTo>
                  <a:lnTo>
                    <a:pt x="781" y="1586"/>
                  </a:lnTo>
                  <a:lnTo>
                    <a:pt x="797" y="1606"/>
                  </a:lnTo>
                  <a:lnTo>
                    <a:pt x="825" y="1610"/>
                  </a:lnTo>
                  <a:lnTo>
                    <a:pt x="831" y="1614"/>
                  </a:lnTo>
                  <a:lnTo>
                    <a:pt x="877" y="1598"/>
                  </a:lnTo>
                  <a:lnTo>
                    <a:pt x="911" y="1596"/>
                  </a:lnTo>
                  <a:lnTo>
                    <a:pt x="920" y="1592"/>
                  </a:lnTo>
                  <a:lnTo>
                    <a:pt x="933" y="1596"/>
                  </a:lnTo>
                  <a:lnTo>
                    <a:pt x="927" y="1582"/>
                  </a:lnTo>
                  <a:lnTo>
                    <a:pt x="920" y="1578"/>
                  </a:lnTo>
                  <a:lnTo>
                    <a:pt x="920" y="1570"/>
                  </a:lnTo>
                  <a:lnTo>
                    <a:pt x="937" y="1566"/>
                  </a:lnTo>
                  <a:lnTo>
                    <a:pt x="946" y="1558"/>
                  </a:lnTo>
                  <a:lnTo>
                    <a:pt x="961" y="1558"/>
                  </a:lnTo>
                  <a:lnTo>
                    <a:pt x="957" y="1552"/>
                  </a:lnTo>
                  <a:lnTo>
                    <a:pt x="933" y="1546"/>
                  </a:lnTo>
                  <a:lnTo>
                    <a:pt x="931" y="1532"/>
                  </a:lnTo>
                  <a:lnTo>
                    <a:pt x="957" y="1508"/>
                  </a:lnTo>
                  <a:lnTo>
                    <a:pt x="952" y="1496"/>
                  </a:lnTo>
                  <a:lnTo>
                    <a:pt x="935" y="1498"/>
                  </a:lnTo>
                  <a:lnTo>
                    <a:pt x="939" y="1486"/>
                  </a:lnTo>
                  <a:lnTo>
                    <a:pt x="927" y="1494"/>
                  </a:lnTo>
                  <a:lnTo>
                    <a:pt x="859" y="1474"/>
                  </a:lnTo>
                  <a:lnTo>
                    <a:pt x="859" y="1470"/>
                  </a:lnTo>
                  <a:lnTo>
                    <a:pt x="881" y="1460"/>
                  </a:lnTo>
                  <a:lnTo>
                    <a:pt x="890" y="1466"/>
                  </a:lnTo>
                  <a:lnTo>
                    <a:pt x="914" y="1468"/>
                  </a:lnTo>
                  <a:lnTo>
                    <a:pt x="918" y="1452"/>
                  </a:lnTo>
                  <a:lnTo>
                    <a:pt x="942" y="1454"/>
                  </a:lnTo>
                  <a:lnTo>
                    <a:pt x="970" y="1448"/>
                  </a:lnTo>
                  <a:lnTo>
                    <a:pt x="985" y="1450"/>
                  </a:lnTo>
                  <a:lnTo>
                    <a:pt x="989" y="1458"/>
                  </a:lnTo>
                  <a:lnTo>
                    <a:pt x="996" y="1452"/>
                  </a:lnTo>
                  <a:lnTo>
                    <a:pt x="1000" y="1458"/>
                  </a:lnTo>
                  <a:lnTo>
                    <a:pt x="998" y="1468"/>
                  </a:lnTo>
                  <a:lnTo>
                    <a:pt x="1013" y="1484"/>
                  </a:lnTo>
                  <a:lnTo>
                    <a:pt x="1022" y="1484"/>
                  </a:lnTo>
                  <a:lnTo>
                    <a:pt x="1022" y="1474"/>
                  </a:lnTo>
                  <a:lnTo>
                    <a:pt x="1026" y="1466"/>
                  </a:lnTo>
                  <a:lnTo>
                    <a:pt x="1022" y="1448"/>
                  </a:lnTo>
                  <a:lnTo>
                    <a:pt x="1030" y="1446"/>
                  </a:lnTo>
                  <a:lnTo>
                    <a:pt x="1054" y="1426"/>
                  </a:lnTo>
                  <a:lnTo>
                    <a:pt x="1061" y="1390"/>
                  </a:lnTo>
                  <a:lnTo>
                    <a:pt x="1054" y="1376"/>
                  </a:lnTo>
                  <a:lnTo>
                    <a:pt x="1056" y="1362"/>
                  </a:lnTo>
                  <a:lnTo>
                    <a:pt x="1065" y="1362"/>
                  </a:lnTo>
                  <a:lnTo>
                    <a:pt x="1069" y="1350"/>
                  </a:lnTo>
                  <a:lnTo>
                    <a:pt x="1065" y="1350"/>
                  </a:lnTo>
                  <a:lnTo>
                    <a:pt x="1067" y="1334"/>
                  </a:lnTo>
                  <a:lnTo>
                    <a:pt x="1056" y="1286"/>
                  </a:lnTo>
                  <a:lnTo>
                    <a:pt x="1041" y="1260"/>
                  </a:lnTo>
                  <a:lnTo>
                    <a:pt x="1050" y="1246"/>
                  </a:lnTo>
                  <a:lnTo>
                    <a:pt x="1046" y="1240"/>
                  </a:lnTo>
                  <a:lnTo>
                    <a:pt x="1059" y="1218"/>
                  </a:lnTo>
                  <a:lnTo>
                    <a:pt x="1074" y="1210"/>
                  </a:lnTo>
                  <a:lnTo>
                    <a:pt x="1085" y="1192"/>
                  </a:lnTo>
                  <a:lnTo>
                    <a:pt x="1102" y="1182"/>
                  </a:lnTo>
                  <a:lnTo>
                    <a:pt x="1106" y="1162"/>
                  </a:lnTo>
                  <a:lnTo>
                    <a:pt x="1113" y="1156"/>
                  </a:lnTo>
                  <a:lnTo>
                    <a:pt x="1121" y="1156"/>
                  </a:lnTo>
                  <a:lnTo>
                    <a:pt x="1124" y="1144"/>
                  </a:lnTo>
                  <a:lnTo>
                    <a:pt x="1130" y="1140"/>
                  </a:lnTo>
                  <a:lnTo>
                    <a:pt x="1158" y="1138"/>
                  </a:lnTo>
                  <a:lnTo>
                    <a:pt x="1156" y="1148"/>
                  </a:lnTo>
                  <a:lnTo>
                    <a:pt x="1165" y="1150"/>
                  </a:lnTo>
                  <a:lnTo>
                    <a:pt x="1163" y="1154"/>
                  </a:lnTo>
                  <a:lnTo>
                    <a:pt x="1173" y="1152"/>
                  </a:lnTo>
                  <a:lnTo>
                    <a:pt x="1182" y="1154"/>
                  </a:lnTo>
                  <a:lnTo>
                    <a:pt x="1180" y="1164"/>
                  </a:lnTo>
                  <a:lnTo>
                    <a:pt x="1173" y="1164"/>
                  </a:lnTo>
                  <a:lnTo>
                    <a:pt x="1169" y="1174"/>
                  </a:lnTo>
                  <a:lnTo>
                    <a:pt x="1152" y="1192"/>
                  </a:lnTo>
                  <a:lnTo>
                    <a:pt x="1160" y="1192"/>
                  </a:lnTo>
                  <a:lnTo>
                    <a:pt x="1167" y="1206"/>
                  </a:lnTo>
                  <a:lnTo>
                    <a:pt x="1160" y="1212"/>
                  </a:lnTo>
                  <a:lnTo>
                    <a:pt x="1147" y="1210"/>
                  </a:lnTo>
                  <a:lnTo>
                    <a:pt x="1143" y="1204"/>
                  </a:lnTo>
                  <a:lnTo>
                    <a:pt x="1150" y="1196"/>
                  </a:lnTo>
                  <a:lnTo>
                    <a:pt x="1134" y="1198"/>
                  </a:lnTo>
                  <a:lnTo>
                    <a:pt x="1132" y="1204"/>
                  </a:lnTo>
                  <a:lnTo>
                    <a:pt x="1117" y="1212"/>
                  </a:lnTo>
                  <a:lnTo>
                    <a:pt x="1104" y="1212"/>
                  </a:lnTo>
                  <a:lnTo>
                    <a:pt x="1102" y="1216"/>
                  </a:lnTo>
                  <a:lnTo>
                    <a:pt x="1113" y="1220"/>
                  </a:lnTo>
                  <a:lnTo>
                    <a:pt x="1119" y="1236"/>
                  </a:lnTo>
                  <a:lnTo>
                    <a:pt x="1139" y="1240"/>
                  </a:lnTo>
                  <a:lnTo>
                    <a:pt x="1154" y="1228"/>
                  </a:lnTo>
                  <a:lnTo>
                    <a:pt x="1173" y="1236"/>
                  </a:lnTo>
                  <a:lnTo>
                    <a:pt x="1189" y="1234"/>
                  </a:lnTo>
                  <a:lnTo>
                    <a:pt x="1184" y="1254"/>
                  </a:lnTo>
                  <a:lnTo>
                    <a:pt x="1169" y="1258"/>
                  </a:lnTo>
                  <a:lnTo>
                    <a:pt x="1178" y="1286"/>
                  </a:lnTo>
                  <a:lnTo>
                    <a:pt x="1184" y="1294"/>
                  </a:lnTo>
                  <a:lnTo>
                    <a:pt x="1199" y="1284"/>
                  </a:lnTo>
                  <a:lnTo>
                    <a:pt x="1202" y="1268"/>
                  </a:lnTo>
                  <a:lnTo>
                    <a:pt x="1199" y="1258"/>
                  </a:lnTo>
                  <a:lnTo>
                    <a:pt x="1193" y="1248"/>
                  </a:lnTo>
                  <a:lnTo>
                    <a:pt x="1193" y="1238"/>
                  </a:lnTo>
                  <a:lnTo>
                    <a:pt x="1215" y="1212"/>
                  </a:lnTo>
                  <a:lnTo>
                    <a:pt x="1219" y="1198"/>
                  </a:lnTo>
                  <a:lnTo>
                    <a:pt x="1230" y="1192"/>
                  </a:lnTo>
                  <a:lnTo>
                    <a:pt x="1254" y="1198"/>
                  </a:lnTo>
                  <a:lnTo>
                    <a:pt x="1260" y="1210"/>
                  </a:lnTo>
                  <a:lnTo>
                    <a:pt x="1254" y="1224"/>
                  </a:lnTo>
                  <a:lnTo>
                    <a:pt x="1243" y="1224"/>
                  </a:lnTo>
                  <a:lnTo>
                    <a:pt x="1241" y="1228"/>
                  </a:lnTo>
                  <a:lnTo>
                    <a:pt x="1264" y="1258"/>
                  </a:lnTo>
                  <a:lnTo>
                    <a:pt x="1271" y="1260"/>
                  </a:lnTo>
                  <a:lnTo>
                    <a:pt x="1288" y="1236"/>
                  </a:lnTo>
                  <a:lnTo>
                    <a:pt x="1288" y="1210"/>
                  </a:lnTo>
                  <a:lnTo>
                    <a:pt x="1293" y="1194"/>
                  </a:lnTo>
                  <a:lnTo>
                    <a:pt x="1319" y="1176"/>
                  </a:lnTo>
                  <a:lnTo>
                    <a:pt x="1338" y="1146"/>
                  </a:lnTo>
                  <a:lnTo>
                    <a:pt x="1349" y="1138"/>
                  </a:lnTo>
                  <a:lnTo>
                    <a:pt x="1375" y="1106"/>
                  </a:lnTo>
                  <a:lnTo>
                    <a:pt x="1377" y="1054"/>
                  </a:lnTo>
                  <a:lnTo>
                    <a:pt x="1384" y="1036"/>
                  </a:lnTo>
                  <a:lnTo>
                    <a:pt x="1397" y="1032"/>
                  </a:lnTo>
                  <a:lnTo>
                    <a:pt x="1392" y="1020"/>
                  </a:lnTo>
                  <a:lnTo>
                    <a:pt x="1384" y="1010"/>
                  </a:lnTo>
                  <a:lnTo>
                    <a:pt x="1360" y="990"/>
                  </a:lnTo>
                  <a:lnTo>
                    <a:pt x="1353" y="970"/>
                  </a:lnTo>
                  <a:lnTo>
                    <a:pt x="1345" y="960"/>
                  </a:lnTo>
                  <a:lnTo>
                    <a:pt x="1314" y="950"/>
                  </a:lnTo>
                  <a:lnTo>
                    <a:pt x="1290" y="956"/>
                  </a:lnTo>
                  <a:lnTo>
                    <a:pt x="1247" y="958"/>
                  </a:lnTo>
                  <a:lnTo>
                    <a:pt x="1232" y="966"/>
                  </a:lnTo>
                  <a:lnTo>
                    <a:pt x="1206" y="968"/>
                  </a:lnTo>
                  <a:lnTo>
                    <a:pt x="1160" y="962"/>
                  </a:lnTo>
                  <a:lnTo>
                    <a:pt x="1134" y="946"/>
                  </a:lnTo>
                  <a:lnTo>
                    <a:pt x="1115" y="922"/>
                  </a:lnTo>
                  <a:lnTo>
                    <a:pt x="1108" y="902"/>
                  </a:lnTo>
                  <a:lnTo>
                    <a:pt x="1100" y="896"/>
                  </a:lnTo>
                  <a:lnTo>
                    <a:pt x="1100" y="884"/>
                  </a:lnTo>
                  <a:lnTo>
                    <a:pt x="1113" y="878"/>
                  </a:lnTo>
                  <a:lnTo>
                    <a:pt x="1117" y="864"/>
                  </a:lnTo>
                  <a:lnTo>
                    <a:pt x="1115" y="858"/>
                  </a:lnTo>
                  <a:lnTo>
                    <a:pt x="1108" y="854"/>
                  </a:lnTo>
                  <a:lnTo>
                    <a:pt x="1117" y="848"/>
                  </a:lnTo>
                  <a:lnTo>
                    <a:pt x="1111" y="820"/>
                  </a:lnTo>
                  <a:lnTo>
                    <a:pt x="1095" y="816"/>
                  </a:lnTo>
                  <a:lnTo>
                    <a:pt x="1080" y="824"/>
                  </a:lnTo>
                  <a:lnTo>
                    <a:pt x="1069" y="820"/>
                  </a:lnTo>
                  <a:lnTo>
                    <a:pt x="1048" y="832"/>
                  </a:lnTo>
                  <a:lnTo>
                    <a:pt x="1037" y="824"/>
                  </a:lnTo>
                  <a:lnTo>
                    <a:pt x="1043" y="814"/>
                  </a:lnTo>
                  <a:lnTo>
                    <a:pt x="1054" y="808"/>
                  </a:lnTo>
                  <a:lnTo>
                    <a:pt x="1095" y="812"/>
                  </a:lnTo>
                  <a:lnTo>
                    <a:pt x="1104" y="810"/>
                  </a:lnTo>
                  <a:lnTo>
                    <a:pt x="1104" y="802"/>
                  </a:lnTo>
                  <a:lnTo>
                    <a:pt x="1091" y="778"/>
                  </a:lnTo>
                  <a:lnTo>
                    <a:pt x="1080" y="688"/>
                  </a:lnTo>
                  <a:lnTo>
                    <a:pt x="1087" y="636"/>
                  </a:lnTo>
                  <a:lnTo>
                    <a:pt x="1095" y="620"/>
                  </a:lnTo>
                  <a:lnTo>
                    <a:pt x="1089" y="620"/>
                  </a:lnTo>
                  <a:lnTo>
                    <a:pt x="1100" y="606"/>
                  </a:lnTo>
                  <a:lnTo>
                    <a:pt x="1100" y="596"/>
                  </a:lnTo>
                  <a:lnTo>
                    <a:pt x="1061" y="600"/>
                  </a:lnTo>
                  <a:lnTo>
                    <a:pt x="1017" y="574"/>
                  </a:lnTo>
                  <a:lnTo>
                    <a:pt x="965" y="524"/>
                  </a:lnTo>
                  <a:lnTo>
                    <a:pt x="931" y="544"/>
                  </a:lnTo>
                  <a:lnTo>
                    <a:pt x="905" y="540"/>
                  </a:lnTo>
                  <a:lnTo>
                    <a:pt x="877" y="548"/>
                  </a:lnTo>
                  <a:lnTo>
                    <a:pt x="838" y="542"/>
                  </a:lnTo>
                  <a:lnTo>
                    <a:pt x="807" y="554"/>
                  </a:lnTo>
                  <a:lnTo>
                    <a:pt x="794" y="580"/>
                  </a:lnTo>
                  <a:lnTo>
                    <a:pt x="775" y="602"/>
                  </a:lnTo>
                  <a:lnTo>
                    <a:pt x="753" y="604"/>
                  </a:lnTo>
                  <a:lnTo>
                    <a:pt x="758" y="580"/>
                  </a:lnTo>
                  <a:lnTo>
                    <a:pt x="723" y="564"/>
                  </a:lnTo>
                  <a:lnTo>
                    <a:pt x="667" y="566"/>
                  </a:lnTo>
                  <a:lnTo>
                    <a:pt x="625" y="578"/>
                  </a:lnTo>
                  <a:lnTo>
                    <a:pt x="617" y="590"/>
                  </a:lnTo>
                  <a:lnTo>
                    <a:pt x="606" y="598"/>
                  </a:lnTo>
                  <a:lnTo>
                    <a:pt x="576" y="632"/>
                  </a:lnTo>
                  <a:lnTo>
                    <a:pt x="567" y="660"/>
                  </a:lnTo>
                  <a:lnTo>
                    <a:pt x="584" y="680"/>
                  </a:lnTo>
                  <a:lnTo>
                    <a:pt x="584" y="700"/>
                  </a:lnTo>
                  <a:lnTo>
                    <a:pt x="565" y="718"/>
                  </a:lnTo>
                  <a:lnTo>
                    <a:pt x="571" y="734"/>
                  </a:lnTo>
                  <a:lnTo>
                    <a:pt x="569" y="750"/>
                  </a:lnTo>
                  <a:lnTo>
                    <a:pt x="595" y="764"/>
                  </a:lnTo>
                  <a:lnTo>
                    <a:pt x="582" y="796"/>
                  </a:lnTo>
                  <a:lnTo>
                    <a:pt x="558" y="820"/>
                  </a:lnTo>
                  <a:lnTo>
                    <a:pt x="567" y="830"/>
                  </a:lnTo>
                  <a:lnTo>
                    <a:pt x="617" y="808"/>
                  </a:lnTo>
                  <a:lnTo>
                    <a:pt x="623" y="820"/>
                  </a:lnTo>
                  <a:lnTo>
                    <a:pt x="630" y="842"/>
                  </a:lnTo>
                  <a:lnTo>
                    <a:pt x="612" y="902"/>
                  </a:lnTo>
                  <a:lnTo>
                    <a:pt x="621" y="924"/>
                  </a:lnTo>
                  <a:lnTo>
                    <a:pt x="649" y="912"/>
                  </a:lnTo>
                  <a:lnTo>
                    <a:pt x="649" y="934"/>
                  </a:lnTo>
                  <a:lnTo>
                    <a:pt x="638" y="932"/>
                  </a:lnTo>
                  <a:lnTo>
                    <a:pt x="617" y="936"/>
                  </a:lnTo>
                  <a:lnTo>
                    <a:pt x="595" y="908"/>
                  </a:lnTo>
                  <a:lnTo>
                    <a:pt x="597" y="890"/>
                  </a:lnTo>
                  <a:lnTo>
                    <a:pt x="608" y="884"/>
                  </a:lnTo>
                  <a:lnTo>
                    <a:pt x="610" y="866"/>
                  </a:lnTo>
                  <a:lnTo>
                    <a:pt x="563" y="864"/>
                  </a:lnTo>
                  <a:lnTo>
                    <a:pt x="554" y="844"/>
                  </a:lnTo>
                  <a:lnTo>
                    <a:pt x="539" y="858"/>
                  </a:lnTo>
                  <a:lnTo>
                    <a:pt x="537" y="872"/>
                  </a:lnTo>
                  <a:lnTo>
                    <a:pt x="526" y="878"/>
                  </a:lnTo>
                  <a:lnTo>
                    <a:pt x="508" y="914"/>
                  </a:lnTo>
                  <a:lnTo>
                    <a:pt x="500" y="884"/>
                  </a:lnTo>
                  <a:lnTo>
                    <a:pt x="508" y="858"/>
                  </a:lnTo>
                  <a:lnTo>
                    <a:pt x="563" y="800"/>
                  </a:lnTo>
                  <a:lnTo>
                    <a:pt x="539" y="762"/>
                  </a:lnTo>
                  <a:lnTo>
                    <a:pt x="537" y="742"/>
                  </a:lnTo>
                  <a:lnTo>
                    <a:pt x="504" y="724"/>
                  </a:lnTo>
                  <a:lnTo>
                    <a:pt x="498" y="736"/>
                  </a:lnTo>
                  <a:lnTo>
                    <a:pt x="469" y="724"/>
                  </a:lnTo>
                  <a:lnTo>
                    <a:pt x="424" y="750"/>
                  </a:lnTo>
                  <a:lnTo>
                    <a:pt x="400" y="794"/>
                  </a:lnTo>
                  <a:lnTo>
                    <a:pt x="424" y="792"/>
                  </a:lnTo>
                  <a:lnTo>
                    <a:pt x="420" y="808"/>
                  </a:lnTo>
                  <a:lnTo>
                    <a:pt x="394" y="802"/>
                  </a:lnTo>
                  <a:lnTo>
                    <a:pt x="350" y="856"/>
                  </a:lnTo>
                  <a:lnTo>
                    <a:pt x="331" y="858"/>
                  </a:lnTo>
                  <a:lnTo>
                    <a:pt x="342" y="886"/>
                  </a:lnTo>
                  <a:lnTo>
                    <a:pt x="363" y="910"/>
                  </a:lnTo>
                  <a:lnTo>
                    <a:pt x="348" y="928"/>
                  </a:lnTo>
                  <a:lnTo>
                    <a:pt x="342" y="968"/>
                  </a:lnTo>
                  <a:lnTo>
                    <a:pt x="303" y="972"/>
                  </a:lnTo>
                  <a:lnTo>
                    <a:pt x="294" y="950"/>
                  </a:lnTo>
                  <a:lnTo>
                    <a:pt x="277" y="944"/>
                  </a:lnTo>
                  <a:lnTo>
                    <a:pt x="290" y="932"/>
                  </a:lnTo>
                  <a:lnTo>
                    <a:pt x="275" y="890"/>
                  </a:lnTo>
                  <a:lnTo>
                    <a:pt x="264" y="872"/>
                  </a:lnTo>
                  <a:lnTo>
                    <a:pt x="285" y="866"/>
                  </a:lnTo>
                  <a:lnTo>
                    <a:pt x="294" y="842"/>
                  </a:lnTo>
                  <a:lnTo>
                    <a:pt x="307" y="846"/>
                  </a:lnTo>
                  <a:lnTo>
                    <a:pt x="314" y="828"/>
                  </a:lnTo>
                  <a:lnTo>
                    <a:pt x="303" y="822"/>
                  </a:lnTo>
                  <a:lnTo>
                    <a:pt x="288" y="826"/>
                  </a:lnTo>
                  <a:lnTo>
                    <a:pt x="288" y="802"/>
                  </a:lnTo>
                  <a:lnTo>
                    <a:pt x="281" y="802"/>
                  </a:lnTo>
                  <a:lnTo>
                    <a:pt x="249" y="814"/>
                  </a:lnTo>
                  <a:lnTo>
                    <a:pt x="229" y="802"/>
                  </a:lnTo>
                  <a:lnTo>
                    <a:pt x="214" y="810"/>
                  </a:lnTo>
                  <a:lnTo>
                    <a:pt x="205" y="802"/>
                  </a:lnTo>
                  <a:lnTo>
                    <a:pt x="229" y="792"/>
                  </a:lnTo>
                  <a:lnTo>
                    <a:pt x="251" y="802"/>
                  </a:lnTo>
                  <a:lnTo>
                    <a:pt x="259" y="790"/>
                  </a:lnTo>
                  <a:lnTo>
                    <a:pt x="253" y="780"/>
                  </a:lnTo>
                  <a:lnTo>
                    <a:pt x="236" y="780"/>
                  </a:lnTo>
                  <a:lnTo>
                    <a:pt x="246" y="750"/>
                  </a:lnTo>
                  <a:lnTo>
                    <a:pt x="238" y="726"/>
                  </a:lnTo>
                  <a:lnTo>
                    <a:pt x="272" y="700"/>
                  </a:lnTo>
                  <a:lnTo>
                    <a:pt x="290" y="698"/>
                  </a:lnTo>
                  <a:lnTo>
                    <a:pt x="316" y="668"/>
                  </a:lnTo>
                  <a:lnTo>
                    <a:pt x="327" y="622"/>
                  </a:lnTo>
                  <a:lnTo>
                    <a:pt x="335" y="616"/>
                  </a:lnTo>
                  <a:lnTo>
                    <a:pt x="335" y="604"/>
                  </a:lnTo>
                  <a:lnTo>
                    <a:pt x="387" y="602"/>
                  </a:lnTo>
                  <a:lnTo>
                    <a:pt x="400" y="588"/>
                  </a:lnTo>
                  <a:lnTo>
                    <a:pt x="420" y="580"/>
                  </a:lnTo>
                  <a:lnTo>
                    <a:pt x="407" y="562"/>
                  </a:lnTo>
                  <a:lnTo>
                    <a:pt x="424" y="566"/>
                  </a:lnTo>
                  <a:lnTo>
                    <a:pt x="439" y="562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60"/>
                  </a:lnTo>
                  <a:lnTo>
                    <a:pt x="478" y="560"/>
                  </a:lnTo>
                  <a:lnTo>
                    <a:pt x="500" y="548"/>
                  </a:lnTo>
                  <a:lnTo>
                    <a:pt x="511" y="560"/>
                  </a:lnTo>
                  <a:lnTo>
                    <a:pt x="519" y="558"/>
                  </a:lnTo>
                  <a:lnTo>
                    <a:pt x="524" y="546"/>
                  </a:lnTo>
                  <a:lnTo>
                    <a:pt x="534" y="544"/>
                  </a:lnTo>
                  <a:lnTo>
                    <a:pt x="554" y="540"/>
                  </a:lnTo>
                  <a:lnTo>
                    <a:pt x="584" y="566"/>
                  </a:lnTo>
                  <a:lnTo>
                    <a:pt x="608" y="574"/>
                  </a:lnTo>
                  <a:lnTo>
                    <a:pt x="703" y="544"/>
                  </a:lnTo>
                  <a:lnTo>
                    <a:pt x="762" y="544"/>
                  </a:lnTo>
                  <a:lnTo>
                    <a:pt x="786" y="528"/>
                  </a:lnTo>
                  <a:lnTo>
                    <a:pt x="781" y="512"/>
                  </a:lnTo>
                  <a:lnTo>
                    <a:pt x="807" y="508"/>
                  </a:lnTo>
                  <a:lnTo>
                    <a:pt x="801" y="520"/>
                  </a:lnTo>
                  <a:lnTo>
                    <a:pt x="818" y="528"/>
                  </a:lnTo>
                  <a:lnTo>
                    <a:pt x="844" y="528"/>
                  </a:lnTo>
                  <a:lnTo>
                    <a:pt x="862" y="500"/>
                  </a:lnTo>
                  <a:lnTo>
                    <a:pt x="924" y="536"/>
                  </a:lnTo>
                  <a:lnTo>
                    <a:pt x="959" y="518"/>
                  </a:lnTo>
                  <a:lnTo>
                    <a:pt x="972" y="518"/>
                  </a:lnTo>
                  <a:lnTo>
                    <a:pt x="1065" y="592"/>
                  </a:lnTo>
                  <a:lnTo>
                    <a:pt x="1113" y="590"/>
                  </a:lnTo>
                  <a:lnTo>
                    <a:pt x="1134" y="554"/>
                  </a:lnTo>
                  <a:lnTo>
                    <a:pt x="1130" y="550"/>
                  </a:lnTo>
                  <a:lnTo>
                    <a:pt x="1137" y="538"/>
                  </a:lnTo>
                  <a:lnTo>
                    <a:pt x="1141" y="516"/>
                  </a:lnTo>
                  <a:lnTo>
                    <a:pt x="1150" y="500"/>
                  </a:lnTo>
                  <a:lnTo>
                    <a:pt x="1147" y="494"/>
                  </a:lnTo>
                  <a:lnTo>
                    <a:pt x="1171" y="450"/>
                  </a:lnTo>
                  <a:lnTo>
                    <a:pt x="1219" y="408"/>
                  </a:lnTo>
                  <a:lnTo>
                    <a:pt x="1219" y="374"/>
                  </a:lnTo>
                  <a:lnTo>
                    <a:pt x="1212" y="338"/>
                  </a:lnTo>
                  <a:lnTo>
                    <a:pt x="1215" y="324"/>
                  </a:lnTo>
                  <a:lnTo>
                    <a:pt x="1208" y="290"/>
                  </a:lnTo>
                  <a:lnTo>
                    <a:pt x="1215" y="254"/>
                  </a:lnTo>
                  <a:lnTo>
                    <a:pt x="1223" y="246"/>
                  </a:lnTo>
                  <a:lnTo>
                    <a:pt x="1221" y="228"/>
                  </a:lnTo>
                  <a:lnTo>
                    <a:pt x="1204" y="206"/>
                  </a:lnTo>
                  <a:lnTo>
                    <a:pt x="1204" y="196"/>
                  </a:lnTo>
                  <a:lnTo>
                    <a:pt x="1176" y="166"/>
                  </a:lnTo>
                  <a:lnTo>
                    <a:pt x="1167" y="136"/>
                  </a:lnTo>
                  <a:lnTo>
                    <a:pt x="1167" y="122"/>
                  </a:lnTo>
                  <a:lnTo>
                    <a:pt x="1182" y="92"/>
                  </a:lnTo>
                  <a:lnTo>
                    <a:pt x="1223" y="38"/>
                  </a:lnTo>
                  <a:lnTo>
                    <a:pt x="1245" y="24"/>
                  </a:lnTo>
                  <a:lnTo>
                    <a:pt x="1273" y="10"/>
                  </a:lnTo>
                  <a:lnTo>
                    <a:pt x="1249" y="0"/>
                  </a:lnTo>
                  <a:lnTo>
                    <a:pt x="1223" y="8"/>
                  </a:lnTo>
                  <a:lnTo>
                    <a:pt x="1115" y="88"/>
                  </a:lnTo>
                  <a:lnTo>
                    <a:pt x="1067" y="112"/>
                  </a:lnTo>
                  <a:lnTo>
                    <a:pt x="1011" y="122"/>
                  </a:lnTo>
                  <a:lnTo>
                    <a:pt x="950" y="116"/>
                  </a:lnTo>
                  <a:lnTo>
                    <a:pt x="920" y="164"/>
                  </a:lnTo>
                  <a:lnTo>
                    <a:pt x="872" y="212"/>
                  </a:lnTo>
                  <a:lnTo>
                    <a:pt x="862" y="226"/>
                  </a:lnTo>
                  <a:lnTo>
                    <a:pt x="853" y="256"/>
                  </a:lnTo>
                  <a:lnTo>
                    <a:pt x="777" y="370"/>
                  </a:lnTo>
                  <a:lnTo>
                    <a:pt x="738" y="410"/>
                  </a:lnTo>
                  <a:lnTo>
                    <a:pt x="677" y="448"/>
                  </a:lnTo>
                  <a:lnTo>
                    <a:pt x="602" y="462"/>
                  </a:lnTo>
                  <a:lnTo>
                    <a:pt x="537" y="452"/>
                  </a:lnTo>
                  <a:lnTo>
                    <a:pt x="513" y="440"/>
                  </a:lnTo>
                  <a:lnTo>
                    <a:pt x="491" y="440"/>
                  </a:lnTo>
                  <a:lnTo>
                    <a:pt x="437" y="470"/>
                  </a:lnTo>
                  <a:lnTo>
                    <a:pt x="394" y="480"/>
                  </a:lnTo>
                  <a:lnTo>
                    <a:pt x="370" y="476"/>
                  </a:lnTo>
                  <a:lnTo>
                    <a:pt x="329" y="458"/>
                  </a:lnTo>
                  <a:lnTo>
                    <a:pt x="316" y="462"/>
                  </a:lnTo>
                  <a:lnTo>
                    <a:pt x="303" y="472"/>
                  </a:lnTo>
                  <a:lnTo>
                    <a:pt x="298" y="486"/>
                  </a:lnTo>
                  <a:lnTo>
                    <a:pt x="270" y="516"/>
                  </a:lnTo>
                  <a:lnTo>
                    <a:pt x="255" y="518"/>
                  </a:lnTo>
                  <a:lnTo>
                    <a:pt x="233" y="554"/>
                  </a:lnTo>
                  <a:lnTo>
                    <a:pt x="188" y="602"/>
                  </a:lnTo>
                  <a:lnTo>
                    <a:pt x="134" y="694"/>
                  </a:lnTo>
                  <a:lnTo>
                    <a:pt x="125" y="730"/>
                  </a:lnTo>
                  <a:lnTo>
                    <a:pt x="127" y="772"/>
                  </a:lnTo>
                  <a:lnTo>
                    <a:pt x="132" y="776"/>
                  </a:lnTo>
                  <a:lnTo>
                    <a:pt x="132" y="768"/>
                  </a:lnTo>
                  <a:lnTo>
                    <a:pt x="138" y="766"/>
                  </a:lnTo>
                  <a:lnTo>
                    <a:pt x="138" y="756"/>
                  </a:lnTo>
                  <a:lnTo>
                    <a:pt x="132" y="750"/>
                  </a:lnTo>
                  <a:lnTo>
                    <a:pt x="138" y="734"/>
                  </a:lnTo>
                  <a:lnTo>
                    <a:pt x="136" y="728"/>
                  </a:lnTo>
                  <a:lnTo>
                    <a:pt x="145" y="726"/>
                  </a:lnTo>
                  <a:lnTo>
                    <a:pt x="158" y="736"/>
                  </a:lnTo>
                  <a:lnTo>
                    <a:pt x="166" y="746"/>
                  </a:lnTo>
                  <a:lnTo>
                    <a:pt x="171" y="774"/>
                  </a:lnTo>
                  <a:lnTo>
                    <a:pt x="177" y="784"/>
                  </a:lnTo>
                  <a:lnTo>
                    <a:pt x="179" y="792"/>
                  </a:lnTo>
                  <a:lnTo>
                    <a:pt x="184" y="794"/>
                  </a:lnTo>
                  <a:lnTo>
                    <a:pt x="188" y="804"/>
                  </a:lnTo>
                  <a:lnTo>
                    <a:pt x="197" y="810"/>
                  </a:lnTo>
                  <a:lnTo>
                    <a:pt x="216" y="818"/>
                  </a:lnTo>
                  <a:lnTo>
                    <a:pt x="238" y="838"/>
                  </a:lnTo>
                  <a:lnTo>
                    <a:pt x="244" y="836"/>
                  </a:lnTo>
                  <a:lnTo>
                    <a:pt x="253" y="870"/>
                  </a:lnTo>
                  <a:lnTo>
                    <a:pt x="272" y="898"/>
                  </a:lnTo>
                  <a:lnTo>
                    <a:pt x="257" y="910"/>
                  </a:lnTo>
                  <a:lnTo>
                    <a:pt x="231" y="896"/>
                  </a:lnTo>
                  <a:lnTo>
                    <a:pt x="186" y="882"/>
                  </a:lnTo>
                  <a:lnTo>
                    <a:pt x="162" y="884"/>
                  </a:lnTo>
                  <a:lnTo>
                    <a:pt x="155" y="900"/>
                  </a:lnTo>
                  <a:lnTo>
                    <a:pt x="151" y="900"/>
                  </a:lnTo>
                  <a:lnTo>
                    <a:pt x="149" y="878"/>
                  </a:lnTo>
                  <a:lnTo>
                    <a:pt x="158" y="872"/>
                  </a:lnTo>
                  <a:lnTo>
                    <a:pt x="162" y="866"/>
                  </a:lnTo>
                  <a:lnTo>
                    <a:pt x="127" y="856"/>
                  </a:lnTo>
                  <a:lnTo>
                    <a:pt x="129" y="846"/>
                  </a:lnTo>
                  <a:lnTo>
                    <a:pt x="97" y="832"/>
                  </a:lnTo>
                  <a:lnTo>
                    <a:pt x="97" y="828"/>
                  </a:lnTo>
                  <a:lnTo>
                    <a:pt x="121" y="820"/>
                  </a:lnTo>
                  <a:lnTo>
                    <a:pt x="121" y="814"/>
                  </a:lnTo>
                  <a:lnTo>
                    <a:pt x="110" y="814"/>
                  </a:lnTo>
                  <a:lnTo>
                    <a:pt x="106" y="810"/>
                  </a:lnTo>
                  <a:lnTo>
                    <a:pt x="119" y="790"/>
                  </a:lnTo>
                  <a:lnTo>
                    <a:pt x="129" y="790"/>
                  </a:lnTo>
                  <a:lnTo>
                    <a:pt x="129" y="784"/>
                  </a:lnTo>
                  <a:lnTo>
                    <a:pt x="123" y="780"/>
                  </a:lnTo>
                  <a:lnTo>
                    <a:pt x="112" y="784"/>
                  </a:lnTo>
                  <a:lnTo>
                    <a:pt x="93" y="818"/>
                  </a:lnTo>
                  <a:lnTo>
                    <a:pt x="69" y="900"/>
                  </a:lnTo>
                  <a:lnTo>
                    <a:pt x="62" y="944"/>
                  </a:lnTo>
                  <a:lnTo>
                    <a:pt x="58" y="1162"/>
                  </a:lnTo>
                  <a:lnTo>
                    <a:pt x="38" y="1252"/>
                  </a:lnTo>
                  <a:lnTo>
                    <a:pt x="36" y="1322"/>
                  </a:lnTo>
                  <a:lnTo>
                    <a:pt x="45" y="1322"/>
                  </a:lnTo>
                  <a:lnTo>
                    <a:pt x="58" y="1250"/>
                  </a:lnTo>
                  <a:lnTo>
                    <a:pt x="54" y="1232"/>
                  </a:lnTo>
                  <a:lnTo>
                    <a:pt x="67" y="1242"/>
                  </a:lnTo>
                  <a:lnTo>
                    <a:pt x="97" y="1250"/>
                  </a:lnTo>
                  <a:lnTo>
                    <a:pt x="116" y="1282"/>
                  </a:lnTo>
                  <a:lnTo>
                    <a:pt x="125" y="1290"/>
                  </a:lnTo>
                  <a:lnTo>
                    <a:pt x="125" y="1302"/>
                  </a:lnTo>
                  <a:lnTo>
                    <a:pt x="127" y="1322"/>
                  </a:lnTo>
                  <a:lnTo>
                    <a:pt x="134" y="1336"/>
                  </a:lnTo>
                  <a:lnTo>
                    <a:pt x="158" y="1364"/>
                  </a:lnTo>
                  <a:lnTo>
                    <a:pt x="162" y="1376"/>
                  </a:lnTo>
                  <a:lnTo>
                    <a:pt x="158" y="1392"/>
                  </a:lnTo>
                  <a:lnTo>
                    <a:pt x="168" y="1398"/>
                  </a:lnTo>
                  <a:lnTo>
                    <a:pt x="103" y="1446"/>
                  </a:lnTo>
                  <a:lnTo>
                    <a:pt x="93" y="1446"/>
                  </a:lnTo>
                  <a:lnTo>
                    <a:pt x="93" y="1454"/>
                  </a:lnTo>
                  <a:lnTo>
                    <a:pt x="77" y="1454"/>
                  </a:lnTo>
                  <a:lnTo>
                    <a:pt x="86" y="1438"/>
                  </a:lnTo>
                  <a:lnTo>
                    <a:pt x="64" y="1436"/>
                  </a:lnTo>
                  <a:lnTo>
                    <a:pt x="67" y="1428"/>
                  </a:lnTo>
                  <a:lnTo>
                    <a:pt x="60" y="1422"/>
                  </a:lnTo>
                  <a:lnTo>
                    <a:pt x="62" y="1412"/>
                  </a:lnTo>
                  <a:lnTo>
                    <a:pt x="56" y="1394"/>
                  </a:lnTo>
                  <a:lnTo>
                    <a:pt x="60" y="1392"/>
                  </a:lnTo>
                  <a:lnTo>
                    <a:pt x="58" y="1366"/>
                  </a:lnTo>
                  <a:lnTo>
                    <a:pt x="45" y="1326"/>
                  </a:lnTo>
                  <a:lnTo>
                    <a:pt x="38" y="1328"/>
                  </a:lnTo>
                  <a:lnTo>
                    <a:pt x="45" y="1370"/>
                  </a:lnTo>
                  <a:lnTo>
                    <a:pt x="56" y="150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0" name="Freeform 4"/>
            <p:cNvSpPr>
              <a:spLocks noChangeAspect="1"/>
            </p:cNvSpPr>
            <p:nvPr/>
          </p:nvSpPr>
          <p:spPr bwMode="auto">
            <a:xfrm>
              <a:off x="1883" y="2953"/>
              <a:ext cx="571" cy="471"/>
            </a:xfrm>
            <a:custGeom>
              <a:avLst/>
              <a:gdLst>
                <a:gd name="T0" fmla="*/ 32 w 571"/>
                <a:gd name="T1" fmla="*/ 84 h 471"/>
                <a:gd name="T2" fmla="*/ 56 w 571"/>
                <a:gd name="T3" fmla="*/ 54 h 471"/>
                <a:gd name="T4" fmla="*/ 88 w 571"/>
                <a:gd name="T5" fmla="*/ 70 h 471"/>
                <a:gd name="T6" fmla="*/ 130 w 571"/>
                <a:gd name="T7" fmla="*/ 82 h 471"/>
                <a:gd name="T8" fmla="*/ 205 w 571"/>
                <a:gd name="T9" fmla="*/ 38 h 471"/>
                <a:gd name="T10" fmla="*/ 260 w 571"/>
                <a:gd name="T11" fmla="*/ 22 h 471"/>
                <a:gd name="T12" fmla="*/ 299 w 571"/>
                <a:gd name="T13" fmla="*/ 32 h 471"/>
                <a:gd name="T14" fmla="*/ 309 w 571"/>
                <a:gd name="T15" fmla="*/ 8 h 471"/>
                <a:gd name="T16" fmla="*/ 364 w 571"/>
                <a:gd name="T17" fmla="*/ 28 h 471"/>
                <a:gd name="T18" fmla="*/ 398 w 571"/>
                <a:gd name="T19" fmla="*/ 70 h 471"/>
                <a:gd name="T20" fmla="*/ 392 w 571"/>
                <a:gd name="T21" fmla="*/ 76 h 471"/>
                <a:gd name="T22" fmla="*/ 394 w 571"/>
                <a:gd name="T23" fmla="*/ 110 h 471"/>
                <a:gd name="T24" fmla="*/ 377 w 571"/>
                <a:gd name="T25" fmla="*/ 114 h 471"/>
                <a:gd name="T26" fmla="*/ 405 w 571"/>
                <a:gd name="T27" fmla="*/ 138 h 471"/>
                <a:gd name="T28" fmla="*/ 439 w 571"/>
                <a:gd name="T29" fmla="*/ 116 h 471"/>
                <a:gd name="T30" fmla="*/ 457 w 571"/>
                <a:gd name="T31" fmla="*/ 102 h 471"/>
                <a:gd name="T32" fmla="*/ 446 w 571"/>
                <a:gd name="T33" fmla="*/ 76 h 471"/>
                <a:gd name="T34" fmla="*/ 446 w 571"/>
                <a:gd name="T35" fmla="*/ 42 h 471"/>
                <a:gd name="T36" fmla="*/ 452 w 571"/>
                <a:gd name="T37" fmla="*/ 18 h 471"/>
                <a:gd name="T38" fmla="*/ 491 w 571"/>
                <a:gd name="T39" fmla="*/ 70 h 471"/>
                <a:gd name="T40" fmla="*/ 515 w 571"/>
                <a:gd name="T41" fmla="*/ 124 h 471"/>
                <a:gd name="T42" fmla="*/ 478 w 571"/>
                <a:gd name="T43" fmla="*/ 148 h 471"/>
                <a:gd name="T44" fmla="*/ 556 w 571"/>
                <a:gd name="T45" fmla="*/ 250 h 471"/>
                <a:gd name="T46" fmla="*/ 556 w 571"/>
                <a:gd name="T47" fmla="*/ 268 h 471"/>
                <a:gd name="T48" fmla="*/ 530 w 571"/>
                <a:gd name="T49" fmla="*/ 264 h 471"/>
                <a:gd name="T50" fmla="*/ 535 w 571"/>
                <a:gd name="T51" fmla="*/ 286 h 471"/>
                <a:gd name="T52" fmla="*/ 522 w 571"/>
                <a:gd name="T53" fmla="*/ 384 h 471"/>
                <a:gd name="T54" fmla="*/ 500 w 571"/>
                <a:gd name="T55" fmla="*/ 446 h 471"/>
                <a:gd name="T56" fmla="*/ 470 w 571"/>
                <a:gd name="T57" fmla="*/ 452 h 471"/>
                <a:gd name="T58" fmla="*/ 392 w 571"/>
                <a:gd name="T59" fmla="*/ 470 h 471"/>
                <a:gd name="T60" fmla="*/ 331 w 571"/>
                <a:gd name="T61" fmla="*/ 452 h 471"/>
                <a:gd name="T62" fmla="*/ 301 w 571"/>
                <a:gd name="T63" fmla="*/ 448 h 471"/>
                <a:gd name="T64" fmla="*/ 281 w 571"/>
                <a:gd name="T65" fmla="*/ 428 h 471"/>
                <a:gd name="T66" fmla="*/ 240 w 571"/>
                <a:gd name="T67" fmla="*/ 442 h 471"/>
                <a:gd name="T68" fmla="*/ 179 w 571"/>
                <a:gd name="T69" fmla="*/ 434 h 471"/>
                <a:gd name="T70" fmla="*/ 208 w 571"/>
                <a:gd name="T71" fmla="*/ 400 h 471"/>
                <a:gd name="T72" fmla="*/ 203 w 571"/>
                <a:gd name="T73" fmla="*/ 342 h 471"/>
                <a:gd name="T74" fmla="*/ 158 w 571"/>
                <a:gd name="T75" fmla="*/ 338 h 471"/>
                <a:gd name="T76" fmla="*/ 164 w 571"/>
                <a:gd name="T77" fmla="*/ 382 h 471"/>
                <a:gd name="T78" fmla="*/ 136 w 571"/>
                <a:gd name="T79" fmla="*/ 392 h 471"/>
                <a:gd name="T80" fmla="*/ 114 w 571"/>
                <a:gd name="T81" fmla="*/ 320 h 471"/>
                <a:gd name="T82" fmla="*/ 106 w 571"/>
                <a:gd name="T83" fmla="*/ 238 h 471"/>
                <a:gd name="T84" fmla="*/ 104 w 571"/>
                <a:gd name="T85" fmla="*/ 222 h 471"/>
                <a:gd name="T86" fmla="*/ 80 w 571"/>
                <a:gd name="T87" fmla="*/ 210 h 471"/>
                <a:gd name="T88" fmla="*/ 69 w 571"/>
                <a:gd name="T89" fmla="*/ 190 h 471"/>
                <a:gd name="T90" fmla="*/ 49 w 571"/>
                <a:gd name="T91" fmla="*/ 160 h 471"/>
                <a:gd name="T92" fmla="*/ 52 w 571"/>
                <a:gd name="T93" fmla="*/ 144 h 471"/>
                <a:gd name="T94" fmla="*/ 19 w 571"/>
                <a:gd name="T95" fmla="*/ 112 h 471"/>
                <a:gd name="T96" fmla="*/ 62 w 571"/>
                <a:gd name="T97" fmla="*/ 132 h 471"/>
                <a:gd name="T98" fmla="*/ 41 w 571"/>
                <a:gd name="T99" fmla="*/ 116 h 471"/>
                <a:gd name="T100" fmla="*/ 10 w 571"/>
                <a:gd name="T101" fmla="*/ 92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1"/>
                <a:gd name="T154" fmla="*/ 0 h 471"/>
                <a:gd name="T155" fmla="*/ 571 w 571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1" h="471">
                  <a:moveTo>
                    <a:pt x="0" y="84"/>
                  </a:moveTo>
                  <a:lnTo>
                    <a:pt x="0" y="74"/>
                  </a:lnTo>
                  <a:lnTo>
                    <a:pt x="32" y="84"/>
                  </a:lnTo>
                  <a:lnTo>
                    <a:pt x="45" y="64"/>
                  </a:lnTo>
                  <a:lnTo>
                    <a:pt x="43" y="54"/>
                  </a:lnTo>
                  <a:lnTo>
                    <a:pt x="56" y="54"/>
                  </a:lnTo>
                  <a:lnTo>
                    <a:pt x="65" y="48"/>
                  </a:lnTo>
                  <a:lnTo>
                    <a:pt x="86" y="52"/>
                  </a:lnTo>
                  <a:lnTo>
                    <a:pt x="88" y="70"/>
                  </a:lnTo>
                  <a:lnTo>
                    <a:pt x="93" y="78"/>
                  </a:lnTo>
                  <a:lnTo>
                    <a:pt x="108" y="82"/>
                  </a:lnTo>
                  <a:lnTo>
                    <a:pt x="130" y="82"/>
                  </a:lnTo>
                  <a:lnTo>
                    <a:pt x="182" y="48"/>
                  </a:lnTo>
                  <a:lnTo>
                    <a:pt x="197" y="46"/>
                  </a:lnTo>
                  <a:lnTo>
                    <a:pt x="205" y="38"/>
                  </a:lnTo>
                  <a:lnTo>
                    <a:pt x="255" y="26"/>
                  </a:lnTo>
                  <a:lnTo>
                    <a:pt x="253" y="20"/>
                  </a:lnTo>
                  <a:lnTo>
                    <a:pt x="260" y="22"/>
                  </a:lnTo>
                  <a:lnTo>
                    <a:pt x="264" y="16"/>
                  </a:lnTo>
                  <a:lnTo>
                    <a:pt x="299" y="14"/>
                  </a:lnTo>
                  <a:lnTo>
                    <a:pt x="299" y="32"/>
                  </a:lnTo>
                  <a:lnTo>
                    <a:pt x="318" y="26"/>
                  </a:lnTo>
                  <a:lnTo>
                    <a:pt x="312" y="22"/>
                  </a:lnTo>
                  <a:lnTo>
                    <a:pt x="309" y="8"/>
                  </a:lnTo>
                  <a:lnTo>
                    <a:pt x="305" y="2"/>
                  </a:lnTo>
                  <a:lnTo>
                    <a:pt x="318" y="0"/>
                  </a:lnTo>
                  <a:lnTo>
                    <a:pt x="364" y="28"/>
                  </a:lnTo>
                  <a:lnTo>
                    <a:pt x="383" y="48"/>
                  </a:lnTo>
                  <a:lnTo>
                    <a:pt x="400" y="60"/>
                  </a:lnTo>
                  <a:lnTo>
                    <a:pt x="398" y="70"/>
                  </a:lnTo>
                  <a:lnTo>
                    <a:pt x="403" y="74"/>
                  </a:lnTo>
                  <a:lnTo>
                    <a:pt x="394" y="74"/>
                  </a:lnTo>
                  <a:lnTo>
                    <a:pt x="392" y="76"/>
                  </a:lnTo>
                  <a:lnTo>
                    <a:pt x="405" y="100"/>
                  </a:lnTo>
                  <a:lnTo>
                    <a:pt x="396" y="102"/>
                  </a:lnTo>
                  <a:lnTo>
                    <a:pt x="394" y="110"/>
                  </a:lnTo>
                  <a:lnTo>
                    <a:pt x="383" y="108"/>
                  </a:lnTo>
                  <a:lnTo>
                    <a:pt x="381" y="114"/>
                  </a:lnTo>
                  <a:lnTo>
                    <a:pt x="377" y="114"/>
                  </a:lnTo>
                  <a:lnTo>
                    <a:pt x="368" y="144"/>
                  </a:lnTo>
                  <a:lnTo>
                    <a:pt x="392" y="146"/>
                  </a:lnTo>
                  <a:lnTo>
                    <a:pt x="405" y="138"/>
                  </a:lnTo>
                  <a:lnTo>
                    <a:pt x="396" y="120"/>
                  </a:lnTo>
                  <a:lnTo>
                    <a:pt x="418" y="126"/>
                  </a:lnTo>
                  <a:lnTo>
                    <a:pt x="439" y="116"/>
                  </a:lnTo>
                  <a:lnTo>
                    <a:pt x="455" y="118"/>
                  </a:lnTo>
                  <a:lnTo>
                    <a:pt x="459" y="114"/>
                  </a:lnTo>
                  <a:lnTo>
                    <a:pt x="457" y="102"/>
                  </a:lnTo>
                  <a:lnTo>
                    <a:pt x="437" y="88"/>
                  </a:lnTo>
                  <a:lnTo>
                    <a:pt x="437" y="80"/>
                  </a:lnTo>
                  <a:lnTo>
                    <a:pt x="446" y="76"/>
                  </a:lnTo>
                  <a:lnTo>
                    <a:pt x="450" y="86"/>
                  </a:lnTo>
                  <a:lnTo>
                    <a:pt x="463" y="88"/>
                  </a:lnTo>
                  <a:lnTo>
                    <a:pt x="446" y="42"/>
                  </a:lnTo>
                  <a:lnTo>
                    <a:pt x="459" y="56"/>
                  </a:lnTo>
                  <a:lnTo>
                    <a:pt x="463" y="50"/>
                  </a:lnTo>
                  <a:lnTo>
                    <a:pt x="452" y="18"/>
                  </a:lnTo>
                  <a:lnTo>
                    <a:pt x="446" y="14"/>
                  </a:lnTo>
                  <a:lnTo>
                    <a:pt x="452" y="8"/>
                  </a:lnTo>
                  <a:lnTo>
                    <a:pt x="491" y="70"/>
                  </a:lnTo>
                  <a:lnTo>
                    <a:pt x="502" y="98"/>
                  </a:lnTo>
                  <a:lnTo>
                    <a:pt x="513" y="110"/>
                  </a:lnTo>
                  <a:lnTo>
                    <a:pt x="515" y="124"/>
                  </a:lnTo>
                  <a:lnTo>
                    <a:pt x="498" y="124"/>
                  </a:lnTo>
                  <a:lnTo>
                    <a:pt x="483" y="134"/>
                  </a:lnTo>
                  <a:lnTo>
                    <a:pt x="478" y="148"/>
                  </a:lnTo>
                  <a:lnTo>
                    <a:pt x="504" y="174"/>
                  </a:lnTo>
                  <a:lnTo>
                    <a:pt x="548" y="228"/>
                  </a:lnTo>
                  <a:lnTo>
                    <a:pt x="556" y="250"/>
                  </a:lnTo>
                  <a:lnTo>
                    <a:pt x="570" y="266"/>
                  </a:lnTo>
                  <a:lnTo>
                    <a:pt x="565" y="270"/>
                  </a:lnTo>
                  <a:lnTo>
                    <a:pt x="556" y="268"/>
                  </a:lnTo>
                  <a:lnTo>
                    <a:pt x="552" y="262"/>
                  </a:lnTo>
                  <a:lnTo>
                    <a:pt x="541" y="258"/>
                  </a:lnTo>
                  <a:lnTo>
                    <a:pt x="530" y="264"/>
                  </a:lnTo>
                  <a:lnTo>
                    <a:pt x="511" y="270"/>
                  </a:lnTo>
                  <a:lnTo>
                    <a:pt x="535" y="270"/>
                  </a:lnTo>
                  <a:lnTo>
                    <a:pt x="535" y="286"/>
                  </a:lnTo>
                  <a:lnTo>
                    <a:pt x="543" y="316"/>
                  </a:lnTo>
                  <a:lnTo>
                    <a:pt x="537" y="360"/>
                  </a:lnTo>
                  <a:lnTo>
                    <a:pt x="522" y="384"/>
                  </a:lnTo>
                  <a:lnTo>
                    <a:pt x="515" y="424"/>
                  </a:lnTo>
                  <a:lnTo>
                    <a:pt x="504" y="428"/>
                  </a:lnTo>
                  <a:lnTo>
                    <a:pt x="500" y="446"/>
                  </a:lnTo>
                  <a:lnTo>
                    <a:pt x="483" y="452"/>
                  </a:lnTo>
                  <a:lnTo>
                    <a:pt x="476" y="448"/>
                  </a:lnTo>
                  <a:lnTo>
                    <a:pt x="470" y="452"/>
                  </a:lnTo>
                  <a:lnTo>
                    <a:pt x="439" y="446"/>
                  </a:lnTo>
                  <a:lnTo>
                    <a:pt x="431" y="454"/>
                  </a:lnTo>
                  <a:lnTo>
                    <a:pt x="392" y="470"/>
                  </a:lnTo>
                  <a:lnTo>
                    <a:pt x="370" y="456"/>
                  </a:lnTo>
                  <a:lnTo>
                    <a:pt x="344" y="458"/>
                  </a:lnTo>
                  <a:lnTo>
                    <a:pt x="331" y="452"/>
                  </a:lnTo>
                  <a:lnTo>
                    <a:pt x="325" y="442"/>
                  </a:lnTo>
                  <a:lnTo>
                    <a:pt x="318" y="448"/>
                  </a:lnTo>
                  <a:lnTo>
                    <a:pt x="301" y="448"/>
                  </a:lnTo>
                  <a:lnTo>
                    <a:pt x="296" y="440"/>
                  </a:lnTo>
                  <a:lnTo>
                    <a:pt x="290" y="438"/>
                  </a:lnTo>
                  <a:lnTo>
                    <a:pt x="281" y="428"/>
                  </a:lnTo>
                  <a:lnTo>
                    <a:pt x="255" y="410"/>
                  </a:lnTo>
                  <a:lnTo>
                    <a:pt x="255" y="428"/>
                  </a:lnTo>
                  <a:lnTo>
                    <a:pt x="240" y="442"/>
                  </a:lnTo>
                  <a:lnTo>
                    <a:pt x="240" y="434"/>
                  </a:lnTo>
                  <a:lnTo>
                    <a:pt x="210" y="422"/>
                  </a:lnTo>
                  <a:lnTo>
                    <a:pt x="179" y="434"/>
                  </a:lnTo>
                  <a:lnTo>
                    <a:pt x="188" y="410"/>
                  </a:lnTo>
                  <a:lnTo>
                    <a:pt x="197" y="410"/>
                  </a:lnTo>
                  <a:lnTo>
                    <a:pt x="208" y="400"/>
                  </a:lnTo>
                  <a:lnTo>
                    <a:pt x="234" y="392"/>
                  </a:lnTo>
                  <a:lnTo>
                    <a:pt x="214" y="372"/>
                  </a:lnTo>
                  <a:lnTo>
                    <a:pt x="203" y="342"/>
                  </a:lnTo>
                  <a:lnTo>
                    <a:pt x="192" y="354"/>
                  </a:lnTo>
                  <a:lnTo>
                    <a:pt x="158" y="350"/>
                  </a:lnTo>
                  <a:lnTo>
                    <a:pt x="158" y="338"/>
                  </a:lnTo>
                  <a:lnTo>
                    <a:pt x="153" y="336"/>
                  </a:lnTo>
                  <a:lnTo>
                    <a:pt x="147" y="360"/>
                  </a:lnTo>
                  <a:lnTo>
                    <a:pt x="164" y="382"/>
                  </a:lnTo>
                  <a:lnTo>
                    <a:pt x="169" y="392"/>
                  </a:lnTo>
                  <a:lnTo>
                    <a:pt x="160" y="400"/>
                  </a:lnTo>
                  <a:lnTo>
                    <a:pt x="136" y="392"/>
                  </a:lnTo>
                  <a:lnTo>
                    <a:pt x="145" y="330"/>
                  </a:lnTo>
                  <a:lnTo>
                    <a:pt x="136" y="320"/>
                  </a:lnTo>
                  <a:lnTo>
                    <a:pt x="114" y="320"/>
                  </a:lnTo>
                  <a:lnTo>
                    <a:pt x="104" y="304"/>
                  </a:lnTo>
                  <a:lnTo>
                    <a:pt x="99" y="242"/>
                  </a:lnTo>
                  <a:lnTo>
                    <a:pt x="106" y="238"/>
                  </a:lnTo>
                  <a:lnTo>
                    <a:pt x="97" y="238"/>
                  </a:lnTo>
                  <a:lnTo>
                    <a:pt x="95" y="220"/>
                  </a:lnTo>
                  <a:lnTo>
                    <a:pt x="104" y="222"/>
                  </a:lnTo>
                  <a:lnTo>
                    <a:pt x="93" y="210"/>
                  </a:lnTo>
                  <a:lnTo>
                    <a:pt x="95" y="202"/>
                  </a:lnTo>
                  <a:lnTo>
                    <a:pt x="80" y="210"/>
                  </a:lnTo>
                  <a:lnTo>
                    <a:pt x="45" y="198"/>
                  </a:lnTo>
                  <a:lnTo>
                    <a:pt x="49" y="190"/>
                  </a:lnTo>
                  <a:lnTo>
                    <a:pt x="69" y="190"/>
                  </a:lnTo>
                  <a:lnTo>
                    <a:pt x="78" y="180"/>
                  </a:lnTo>
                  <a:lnTo>
                    <a:pt x="62" y="164"/>
                  </a:lnTo>
                  <a:lnTo>
                    <a:pt x="49" y="160"/>
                  </a:lnTo>
                  <a:lnTo>
                    <a:pt x="69" y="160"/>
                  </a:lnTo>
                  <a:lnTo>
                    <a:pt x="69" y="152"/>
                  </a:lnTo>
                  <a:lnTo>
                    <a:pt x="52" y="144"/>
                  </a:lnTo>
                  <a:lnTo>
                    <a:pt x="30" y="140"/>
                  </a:lnTo>
                  <a:lnTo>
                    <a:pt x="30" y="132"/>
                  </a:lnTo>
                  <a:lnTo>
                    <a:pt x="19" y="112"/>
                  </a:lnTo>
                  <a:lnTo>
                    <a:pt x="49" y="138"/>
                  </a:lnTo>
                  <a:lnTo>
                    <a:pt x="69" y="142"/>
                  </a:lnTo>
                  <a:lnTo>
                    <a:pt x="62" y="132"/>
                  </a:lnTo>
                  <a:lnTo>
                    <a:pt x="69" y="126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0" y="110"/>
                  </a:lnTo>
                  <a:lnTo>
                    <a:pt x="23" y="96"/>
                  </a:lnTo>
                  <a:lnTo>
                    <a:pt x="10" y="92"/>
                  </a:lnTo>
                  <a:lnTo>
                    <a:pt x="0" y="8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1" name="Freeform 5"/>
            <p:cNvSpPr>
              <a:spLocks noChangeAspect="1"/>
            </p:cNvSpPr>
            <p:nvPr/>
          </p:nvSpPr>
          <p:spPr bwMode="auto">
            <a:xfrm>
              <a:off x="1368" y="1898"/>
              <a:ext cx="196" cy="213"/>
            </a:xfrm>
            <a:custGeom>
              <a:avLst/>
              <a:gdLst>
                <a:gd name="T0" fmla="*/ 0 w 196"/>
                <a:gd name="T1" fmla="*/ 160 h 213"/>
                <a:gd name="T2" fmla="*/ 0 w 196"/>
                <a:gd name="T3" fmla="*/ 174 h 213"/>
                <a:gd name="T4" fmla="*/ 13 w 196"/>
                <a:gd name="T5" fmla="*/ 162 h 213"/>
                <a:gd name="T6" fmla="*/ 28 w 196"/>
                <a:gd name="T7" fmla="*/ 174 h 213"/>
                <a:gd name="T8" fmla="*/ 34 w 196"/>
                <a:gd name="T9" fmla="*/ 168 h 213"/>
                <a:gd name="T10" fmla="*/ 45 w 196"/>
                <a:gd name="T11" fmla="*/ 180 h 213"/>
                <a:gd name="T12" fmla="*/ 62 w 196"/>
                <a:gd name="T13" fmla="*/ 180 h 213"/>
                <a:gd name="T14" fmla="*/ 65 w 196"/>
                <a:gd name="T15" fmla="*/ 192 h 213"/>
                <a:gd name="T16" fmla="*/ 49 w 196"/>
                <a:gd name="T17" fmla="*/ 188 h 213"/>
                <a:gd name="T18" fmla="*/ 58 w 196"/>
                <a:gd name="T19" fmla="*/ 212 h 213"/>
                <a:gd name="T20" fmla="*/ 97 w 196"/>
                <a:gd name="T21" fmla="*/ 210 h 213"/>
                <a:gd name="T22" fmla="*/ 117 w 196"/>
                <a:gd name="T23" fmla="*/ 204 h 213"/>
                <a:gd name="T24" fmla="*/ 119 w 196"/>
                <a:gd name="T25" fmla="*/ 194 h 213"/>
                <a:gd name="T26" fmla="*/ 143 w 196"/>
                <a:gd name="T27" fmla="*/ 172 h 213"/>
                <a:gd name="T28" fmla="*/ 169 w 196"/>
                <a:gd name="T29" fmla="*/ 138 h 213"/>
                <a:gd name="T30" fmla="*/ 173 w 196"/>
                <a:gd name="T31" fmla="*/ 122 h 213"/>
                <a:gd name="T32" fmla="*/ 151 w 196"/>
                <a:gd name="T33" fmla="*/ 82 h 213"/>
                <a:gd name="T34" fmla="*/ 162 w 196"/>
                <a:gd name="T35" fmla="*/ 58 h 213"/>
                <a:gd name="T36" fmla="*/ 177 w 196"/>
                <a:gd name="T37" fmla="*/ 76 h 213"/>
                <a:gd name="T38" fmla="*/ 195 w 196"/>
                <a:gd name="T39" fmla="*/ 28 h 213"/>
                <a:gd name="T40" fmla="*/ 195 w 196"/>
                <a:gd name="T41" fmla="*/ 0 h 213"/>
                <a:gd name="T42" fmla="*/ 184 w 196"/>
                <a:gd name="T43" fmla="*/ 4 h 213"/>
                <a:gd name="T44" fmla="*/ 166 w 196"/>
                <a:gd name="T45" fmla="*/ 10 h 213"/>
                <a:gd name="T46" fmla="*/ 149 w 196"/>
                <a:gd name="T47" fmla="*/ 42 h 213"/>
                <a:gd name="T48" fmla="*/ 112 w 196"/>
                <a:gd name="T49" fmla="*/ 52 h 213"/>
                <a:gd name="T50" fmla="*/ 71 w 196"/>
                <a:gd name="T51" fmla="*/ 52 h 213"/>
                <a:gd name="T52" fmla="*/ 67 w 196"/>
                <a:gd name="T53" fmla="*/ 62 h 213"/>
                <a:gd name="T54" fmla="*/ 65 w 196"/>
                <a:gd name="T55" fmla="*/ 88 h 213"/>
                <a:gd name="T56" fmla="*/ 56 w 196"/>
                <a:gd name="T57" fmla="*/ 98 h 213"/>
                <a:gd name="T58" fmla="*/ 69 w 196"/>
                <a:gd name="T59" fmla="*/ 104 h 213"/>
                <a:gd name="T60" fmla="*/ 73 w 196"/>
                <a:gd name="T61" fmla="*/ 112 h 213"/>
                <a:gd name="T62" fmla="*/ 19 w 196"/>
                <a:gd name="T63" fmla="*/ 126 h 213"/>
                <a:gd name="T64" fmla="*/ 19 w 196"/>
                <a:gd name="T65" fmla="*/ 152 h 213"/>
                <a:gd name="T66" fmla="*/ 10 w 196"/>
                <a:gd name="T67" fmla="*/ 152 h 213"/>
                <a:gd name="T68" fmla="*/ 0 w 196"/>
                <a:gd name="T69" fmla="*/ 160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213"/>
                <a:gd name="T107" fmla="*/ 196 w 196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213">
                  <a:moveTo>
                    <a:pt x="0" y="160"/>
                  </a:moveTo>
                  <a:lnTo>
                    <a:pt x="0" y="174"/>
                  </a:lnTo>
                  <a:lnTo>
                    <a:pt x="13" y="162"/>
                  </a:lnTo>
                  <a:lnTo>
                    <a:pt x="28" y="174"/>
                  </a:lnTo>
                  <a:lnTo>
                    <a:pt x="34" y="168"/>
                  </a:lnTo>
                  <a:lnTo>
                    <a:pt x="45" y="180"/>
                  </a:lnTo>
                  <a:lnTo>
                    <a:pt x="62" y="180"/>
                  </a:lnTo>
                  <a:lnTo>
                    <a:pt x="65" y="192"/>
                  </a:lnTo>
                  <a:lnTo>
                    <a:pt x="49" y="188"/>
                  </a:lnTo>
                  <a:lnTo>
                    <a:pt x="58" y="212"/>
                  </a:lnTo>
                  <a:lnTo>
                    <a:pt x="97" y="210"/>
                  </a:lnTo>
                  <a:lnTo>
                    <a:pt x="117" y="204"/>
                  </a:lnTo>
                  <a:lnTo>
                    <a:pt x="119" y="194"/>
                  </a:lnTo>
                  <a:lnTo>
                    <a:pt x="143" y="172"/>
                  </a:lnTo>
                  <a:lnTo>
                    <a:pt x="169" y="138"/>
                  </a:lnTo>
                  <a:lnTo>
                    <a:pt x="173" y="122"/>
                  </a:lnTo>
                  <a:lnTo>
                    <a:pt x="151" y="82"/>
                  </a:lnTo>
                  <a:lnTo>
                    <a:pt x="162" y="58"/>
                  </a:lnTo>
                  <a:lnTo>
                    <a:pt x="177" y="76"/>
                  </a:lnTo>
                  <a:lnTo>
                    <a:pt x="195" y="28"/>
                  </a:lnTo>
                  <a:lnTo>
                    <a:pt x="195" y="0"/>
                  </a:lnTo>
                  <a:lnTo>
                    <a:pt x="184" y="4"/>
                  </a:lnTo>
                  <a:lnTo>
                    <a:pt x="166" y="10"/>
                  </a:lnTo>
                  <a:lnTo>
                    <a:pt x="149" y="42"/>
                  </a:lnTo>
                  <a:lnTo>
                    <a:pt x="112" y="52"/>
                  </a:lnTo>
                  <a:lnTo>
                    <a:pt x="71" y="52"/>
                  </a:lnTo>
                  <a:lnTo>
                    <a:pt x="67" y="62"/>
                  </a:lnTo>
                  <a:lnTo>
                    <a:pt x="65" y="88"/>
                  </a:lnTo>
                  <a:lnTo>
                    <a:pt x="56" y="98"/>
                  </a:lnTo>
                  <a:lnTo>
                    <a:pt x="69" y="104"/>
                  </a:lnTo>
                  <a:lnTo>
                    <a:pt x="73" y="112"/>
                  </a:lnTo>
                  <a:lnTo>
                    <a:pt x="19" y="126"/>
                  </a:lnTo>
                  <a:lnTo>
                    <a:pt x="19" y="152"/>
                  </a:lnTo>
                  <a:lnTo>
                    <a:pt x="10" y="152"/>
                  </a:lnTo>
                  <a:lnTo>
                    <a:pt x="0" y="16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2" name="Freeform 6"/>
            <p:cNvSpPr>
              <a:spLocks noChangeAspect="1"/>
            </p:cNvSpPr>
            <p:nvPr/>
          </p:nvSpPr>
          <p:spPr bwMode="auto">
            <a:xfrm>
              <a:off x="1850" y="3375"/>
              <a:ext cx="203" cy="183"/>
            </a:xfrm>
            <a:custGeom>
              <a:avLst/>
              <a:gdLst>
                <a:gd name="T0" fmla="*/ 0 w 203"/>
                <a:gd name="T1" fmla="*/ 20 h 183"/>
                <a:gd name="T2" fmla="*/ 30 w 203"/>
                <a:gd name="T3" fmla="*/ 2 h 183"/>
                <a:gd name="T4" fmla="*/ 60 w 203"/>
                <a:gd name="T5" fmla="*/ 0 h 183"/>
                <a:gd name="T6" fmla="*/ 86 w 203"/>
                <a:gd name="T7" fmla="*/ 14 h 183"/>
                <a:gd name="T8" fmla="*/ 125 w 203"/>
                <a:gd name="T9" fmla="*/ 48 h 183"/>
                <a:gd name="T10" fmla="*/ 149 w 203"/>
                <a:gd name="T11" fmla="*/ 56 h 183"/>
                <a:gd name="T12" fmla="*/ 160 w 203"/>
                <a:gd name="T13" fmla="*/ 64 h 183"/>
                <a:gd name="T14" fmla="*/ 188 w 203"/>
                <a:gd name="T15" fmla="*/ 110 h 183"/>
                <a:gd name="T16" fmla="*/ 202 w 203"/>
                <a:gd name="T17" fmla="*/ 166 h 183"/>
                <a:gd name="T18" fmla="*/ 175 w 203"/>
                <a:gd name="T19" fmla="*/ 166 h 183"/>
                <a:gd name="T20" fmla="*/ 147 w 203"/>
                <a:gd name="T21" fmla="*/ 182 h 183"/>
                <a:gd name="T22" fmla="*/ 123 w 203"/>
                <a:gd name="T23" fmla="*/ 182 h 183"/>
                <a:gd name="T24" fmla="*/ 104 w 203"/>
                <a:gd name="T25" fmla="*/ 170 h 183"/>
                <a:gd name="T26" fmla="*/ 102 w 203"/>
                <a:gd name="T27" fmla="*/ 158 h 183"/>
                <a:gd name="T28" fmla="*/ 112 w 203"/>
                <a:gd name="T29" fmla="*/ 146 h 183"/>
                <a:gd name="T30" fmla="*/ 147 w 203"/>
                <a:gd name="T31" fmla="*/ 178 h 183"/>
                <a:gd name="T32" fmla="*/ 149 w 203"/>
                <a:gd name="T33" fmla="*/ 164 h 183"/>
                <a:gd name="T34" fmla="*/ 112 w 203"/>
                <a:gd name="T35" fmla="*/ 138 h 183"/>
                <a:gd name="T36" fmla="*/ 108 w 203"/>
                <a:gd name="T37" fmla="*/ 142 h 183"/>
                <a:gd name="T38" fmla="*/ 95 w 203"/>
                <a:gd name="T39" fmla="*/ 146 h 183"/>
                <a:gd name="T40" fmla="*/ 76 w 203"/>
                <a:gd name="T41" fmla="*/ 138 h 183"/>
                <a:gd name="T42" fmla="*/ 58 w 203"/>
                <a:gd name="T43" fmla="*/ 76 h 183"/>
                <a:gd name="T44" fmla="*/ 73 w 203"/>
                <a:gd name="T45" fmla="*/ 86 h 183"/>
                <a:gd name="T46" fmla="*/ 97 w 203"/>
                <a:gd name="T47" fmla="*/ 114 h 183"/>
                <a:gd name="T48" fmla="*/ 97 w 203"/>
                <a:gd name="T49" fmla="*/ 98 h 183"/>
                <a:gd name="T50" fmla="*/ 104 w 203"/>
                <a:gd name="T51" fmla="*/ 96 h 183"/>
                <a:gd name="T52" fmla="*/ 95 w 203"/>
                <a:gd name="T53" fmla="*/ 96 h 183"/>
                <a:gd name="T54" fmla="*/ 95 w 203"/>
                <a:gd name="T55" fmla="*/ 80 h 183"/>
                <a:gd name="T56" fmla="*/ 71 w 203"/>
                <a:gd name="T57" fmla="*/ 74 h 183"/>
                <a:gd name="T58" fmla="*/ 76 w 203"/>
                <a:gd name="T59" fmla="*/ 54 h 183"/>
                <a:gd name="T60" fmla="*/ 17 w 203"/>
                <a:gd name="T61" fmla="*/ 54 h 183"/>
                <a:gd name="T62" fmla="*/ 0 w 203"/>
                <a:gd name="T63" fmla="*/ 2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183"/>
                <a:gd name="T98" fmla="*/ 203 w 20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183">
                  <a:moveTo>
                    <a:pt x="0" y="20"/>
                  </a:moveTo>
                  <a:lnTo>
                    <a:pt x="30" y="2"/>
                  </a:lnTo>
                  <a:lnTo>
                    <a:pt x="60" y="0"/>
                  </a:lnTo>
                  <a:lnTo>
                    <a:pt x="86" y="14"/>
                  </a:lnTo>
                  <a:lnTo>
                    <a:pt x="125" y="48"/>
                  </a:lnTo>
                  <a:lnTo>
                    <a:pt x="149" y="56"/>
                  </a:lnTo>
                  <a:lnTo>
                    <a:pt x="160" y="64"/>
                  </a:lnTo>
                  <a:lnTo>
                    <a:pt x="188" y="110"/>
                  </a:lnTo>
                  <a:lnTo>
                    <a:pt x="202" y="166"/>
                  </a:lnTo>
                  <a:lnTo>
                    <a:pt x="175" y="166"/>
                  </a:lnTo>
                  <a:lnTo>
                    <a:pt x="147" y="182"/>
                  </a:lnTo>
                  <a:lnTo>
                    <a:pt x="123" y="182"/>
                  </a:lnTo>
                  <a:lnTo>
                    <a:pt x="104" y="170"/>
                  </a:lnTo>
                  <a:lnTo>
                    <a:pt x="102" y="158"/>
                  </a:lnTo>
                  <a:lnTo>
                    <a:pt x="112" y="146"/>
                  </a:lnTo>
                  <a:lnTo>
                    <a:pt x="147" y="178"/>
                  </a:lnTo>
                  <a:lnTo>
                    <a:pt x="149" y="164"/>
                  </a:lnTo>
                  <a:lnTo>
                    <a:pt x="112" y="138"/>
                  </a:lnTo>
                  <a:lnTo>
                    <a:pt x="108" y="142"/>
                  </a:lnTo>
                  <a:lnTo>
                    <a:pt x="95" y="146"/>
                  </a:lnTo>
                  <a:lnTo>
                    <a:pt x="76" y="138"/>
                  </a:lnTo>
                  <a:lnTo>
                    <a:pt x="58" y="76"/>
                  </a:lnTo>
                  <a:lnTo>
                    <a:pt x="73" y="86"/>
                  </a:lnTo>
                  <a:lnTo>
                    <a:pt x="97" y="114"/>
                  </a:lnTo>
                  <a:lnTo>
                    <a:pt x="97" y="98"/>
                  </a:lnTo>
                  <a:lnTo>
                    <a:pt x="104" y="96"/>
                  </a:lnTo>
                  <a:lnTo>
                    <a:pt x="95" y="96"/>
                  </a:lnTo>
                  <a:lnTo>
                    <a:pt x="95" y="80"/>
                  </a:lnTo>
                  <a:lnTo>
                    <a:pt x="71" y="74"/>
                  </a:lnTo>
                  <a:lnTo>
                    <a:pt x="76" y="54"/>
                  </a:lnTo>
                  <a:lnTo>
                    <a:pt x="17" y="54"/>
                  </a:lnTo>
                  <a:lnTo>
                    <a:pt x="0" y="2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3" name="Freeform 7"/>
            <p:cNvSpPr>
              <a:spLocks noChangeAspect="1"/>
            </p:cNvSpPr>
            <p:nvPr/>
          </p:nvSpPr>
          <p:spPr bwMode="auto">
            <a:xfrm>
              <a:off x="2310" y="3323"/>
              <a:ext cx="176" cy="343"/>
            </a:xfrm>
            <a:custGeom>
              <a:avLst/>
              <a:gdLst>
                <a:gd name="T0" fmla="*/ 0 w 176"/>
                <a:gd name="T1" fmla="*/ 248 h 343"/>
                <a:gd name="T2" fmla="*/ 23 w 176"/>
                <a:gd name="T3" fmla="*/ 266 h 343"/>
                <a:gd name="T4" fmla="*/ 38 w 176"/>
                <a:gd name="T5" fmla="*/ 308 h 343"/>
                <a:gd name="T6" fmla="*/ 36 w 176"/>
                <a:gd name="T7" fmla="*/ 326 h 343"/>
                <a:gd name="T8" fmla="*/ 49 w 176"/>
                <a:gd name="T9" fmla="*/ 342 h 343"/>
                <a:gd name="T10" fmla="*/ 58 w 176"/>
                <a:gd name="T11" fmla="*/ 342 h 343"/>
                <a:gd name="T12" fmla="*/ 69 w 176"/>
                <a:gd name="T13" fmla="*/ 334 h 343"/>
                <a:gd name="T14" fmla="*/ 136 w 176"/>
                <a:gd name="T15" fmla="*/ 160 h 343"/>
                <a:gd name="T16" fmla="*/ 149 w 176"/>
                <a:gd name="T17" fmla="*/ 142 h 343"/>
                <a:gd name="T18" fmla="*/ 172 w 176"/>
                <a:gd name="T19" fmla="*/ 66 h 343"/>
                <a:gd name="T20" fmla="*/ 175 w 176"/>
                <a:gd name="T21" fmla="*/ 0 h 343"/>
                <a:gd name="T22" fmla="*/ 162 w 176"/>
                <a:gd name="T23" fmla="*/ 16 h 343"/>
                <a:gd name="T24" fmla="*/ 129 w 176"/>
                <a:gd name="T25" fmla="*/ 104 h 343"/>
                <a:gd name="T26" fmla="*/ 103 w 176"/>
                <a:gd name="T27" fmla="*/ 146 h 343"/>
                <a:gd name="T28" fmla="*/ 95 w 176"/>
                <a:gd name="T29" fmla="*/ 144 h 343"/>
                <a:gd name="T30" fmla="*/ 69 w 176"/>
                <a:gd name="T31" fmla="*/ 162 h 343"/>
                <a:gd name="T32" fmla="*/ 47 w 176"/>
                <a:gd name="T33" fmla="*/ 184 h 343"/>
                <a:gd name="T34" fmla="*/ 43 w 176"/>
                <a:gd name="T35" fmla="*/ 202 h 343"/>
                <a:gd name="T36" fmla="*/ 51 w 176"/>
                <a:gd name="T37" fmla="*/ 206 h 343"/>
                <a:gd name="T38" fmla="*/ 58 w 176"/>
                <a:gd name="T39" fmla="*/ 200 h 343"/>
                <a:gd name="T40" fmla="*/ 60 w 176"/>
                <a:gd name="T41" fmla="*/ 216 h 343"/>
                <a:gd name="T42" fmla="*/ 69 w 176"/>
                <a:gd name="T43" fmla="*/ 224 h 343"/>
                <a:gd name="T44" fmla="*/ 54 w 176"/>
                <a:gd name="T45" fmla="*/ 224 h 343"/>
                <a:gd name="T46" fmla="*/ 43 w 176"/>
                <a:gd name="T47" fmla="*/ 216 h 343"/>
                <a:gd name="T48" fmla="*/ 38 w 176"/>
                <a:gd name="T49" fmla="*/ 242 h 343"/>
                <a:gd name="T50" fmla="*/ 28 w 176"/>
                <a:gd name="T51" fmla="*/ 254 h 343"/>
                <a:gd name="T52" fmla="*/ 2 w 176"/>
                <a:gd name="T53" fmla="*/ 246 h 343"/>
                <a:gd name="T54" fmla="*/ 0 w 176"/>
                <a:gd name="T55" fmla="*/ 248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343"/>
                <a:gd name="T86" fmla="*/ 176 w 176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343">
                  <a:moveTo>
                    <a:pt x="0" y="248"/>
                  </a:moveTo>
                  <a:lnTo>
                    <a:pt x="23" y="266"/>
                  </a:lnTo>
                  <a:lnTo>
                    <a:pt x="38" y="308"/>
                  </a:lnTo>
                  <a:lnTo>
                    <a:pt x="36" y="326"/>
                  </a:lnTo>
                  <a:lnTo>
                    <a:pt x="49" y="342"/>
                  </a:lnTo>
                  <a:lnTo>
                    <a:pt x="58" y="342"/>
                  </a:lnTo>
                  <a:lnTo>
                    <a:pt x="69" y="334"/>
                  </a:lnTo>
                  <a:lnTo>
                    <a:pt x="136" y="160"/>
                  </a:lnTo>
                  <a:lnTo>
                    <a:pt x="149" y="142"/>
                  </a:lnTo>
                  <a:lnTo>
                    <a:pt x="172" y="66"/>
                  </a:lnTo>
                  <a:lnTo>
                    <a:pt x="175" y="0"/>
                  </a:lnTo>
                  <a:lnTo>
                    <a:pt x="162" y="16"/>
                  </a:lnTo>
                  <a:lnTo>
                    <a:pt x="129" y="104"/>
                  </a:lnTo>
                  <a:lnTo>
                    <a:pt x="103" y="146"/>
                  </a:lnTo>
                  <a:lnTo>
                    <a:pt x="95" y="144"/>
                  </a:lnTo>
                  <a:lnTo>
                    <a:pt x="69" y="162"/>
                  </a:lnTo>
                  <a:lnTo>
                    <a:pt x="47" y="184"/>
                  </a:lnTo>
                  <a:lnTo>
                    <a:pt x="43" y="202"/>
                  </a:lnTo>
                  <a:lnTo>
                    <a:pt x="51" y="206"/>
                  </a:lnTo>
                  <a:lnTo>
                    <a:pt x="58" y="200"/>
                  </a:lnTo>
                  <a:lnTo>
                    <a:pt x="60" y="216"/>
                  </a:lnTo>
                  <a:lnTo>
                    <a:pt x="69" y="224"/>
                  </a:lnTo>
                  <a:lnTo>
                    <a:pt x="54" y="224"/>
                  </a:lnTo>
                  <a:lnTo>
                    <a:pt x="43" y="216"/>
                  </a:lnTo>
                  <a:lnTo>
                    <a:pt x="38" y="242"/>
                  </a:lnTo>
                  <a:lnTo>
                    <a:pt x="28" y="254"/>
                  </a:lnTo>
                  <a:lnTo>
                    <a:pt x="2" y="246"/>
                  </a:lnTo>
                  <a:lnTo>
                    <a:pt x="0" y="24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4" name="Freeform 8"/>
            <p:cNvSpPr>
              <a:spLocks noChangeAspect="1"/>
            </p:cNvSpPr>
            <p:nvPr/>
          </p:nvSpPr>
          <p:spPr bwMode="auto">
            <a:xfrm>
              <a:off x="2296" y="2664"/>
              <a:ext cx="83" cy="181"/>
            </a:xfrm>
            <a:custGeom>
              <a:avLst/>
              <a:gdLst>
                <a:gd name="T0" fmla="*/ 0 w 83"/>
                <a:gd name="T1" fmla="*/ 16 h 181"/>
                <a:gd name="T2" fmla="*/ 12 w 83"/>
                <a:gd name="T3" fmla="*/ 0 h 181"/>
                <a:gd name="T4" fmla="*/ 19 w 83"/>
                <a:gd name="T5" fmla="*/ 0 h 181"/>
                <a:gd name="T6" fmla="*/ 32 w 83"/>
                <a:gd name="T7" fmla="*/ 42 h 181"/>
                <a:gd name="T8" fmla="*/ 62 w 83"/>
                <a:gd name="T9" fmla="*/ 62 h 181"/>
                <a:gd name="T10" fmla="*/ 45 w 83"/>
                <a:gd name="T11" fmla="*/ 68 h 181"/>
                <a:gd name="T12" fmla="*/ 51 w 83"/>
                <a:gd name="T13" fmla="*/ 88 h 181"/>
                <a:gd name="T14" fmla="*/ 60 w 83"/>
                <a:gd name="T15" fmla="*/ 96 h 181"/>
                <a:gd name="T16" fmla="*/ 75 w 83"/>
                <a:gd name="T17" fmla="*/ 90 h 181"/>
                <a:gd name="T18" fmla="*/ 82 w 83"/>
                <a:gd name="T19" fmla="*/ 82 h 181"/>
                <a:gd name="T20" fmla="*/ 71 w 83"/>
                <a:gd name="T21" fmla="*/ 104 h 181"/>
                <a:gd name="T22" fmla="*/ 62 w 83"/>
                <a:gd name="T23" fmla="*/ 108 h 181"/>
                <a:gd name="T24" fmla="*/ 51 w 83"/>
                <a:gd name="T25" fmla="*/ 132 h 181"/>
                <a:gd name="T26" fmla="*/ 56 w 83"/>
                <a:gd name="T27" fmla="*/ 156 h 181"/>
                <a:gd name="T28" fmla="*/ 45 w 83"/>
                <a:gd name="T29" fmla="*/ 180 h 181"/>
                <a:gd name="T30" fmla="*/ 10 w 83"/>
                <a:gd name="T31" fmla="*/ 178 h 181"/>
                <a:gd name="T32" fmla="*/ 2 w 83"/>
                <a:gd name="T33" fmla="*/ 158 h 181"/>
                <a:gd name="T34" fmla="*/ 4 w 83"/>
                <a:gd name="T35" fmla="*/ 114 h 181"/>
                <a:gd name="T36" fmla="*/ 12 w 83"/>
                <a:gd name="T37" fmla="*/ 104 h 181"/>
                <a:gd name="T38" fmla="*/ 30 w 83"/>
                <a:gd name="T39" fmla="*/ 100 h 181"/>
                <a:gd name="T40" fmla="*/ 36 w 83"/>
                <a:gd name="T41" fmla="*/ 72 h 181"/>
                <a:gd name="T42" fmla="*/ 32 w 83"/>
                <a:gd name="T43" fmla="*/ 54 h 181"/>
                <a:gd name="T44" fmla="*/ 19 w 83"/>
                <a:gd name="T45" fmla="*/ 46 h 181"/>
                <a:gd name="T46" fmla="*/ 6 w 83"/>
                <a:gd name="T47" fmla="*/ 46 h 181"/>
                <a:gd name="T48" fmla="*/ 0 w 83"/>
                <a:gd name="T49" fmla="*/ 16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1"/>
                <a:gd name="T77" fmla="*/ 83 w 83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1">
                  <a:moveTo>
                    <a:pt x="0" y="16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32" y="42"/>
                  </a:lnTo>
                  <a:lnTo>
                    <a:pt x="62" y="62"/>
                  </a:lnTo>
                  <a:lnTo>
                    <a:pt x="45" y="68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75" y="90"/>
                  </a:lnTo>
                  <a:lnTo>
                    <a:pt x="82" y="82"/>
                  </a:lnTo>
                  <a:lnTo>
                    <a:pt x="71" y="104"/>
                  </a:lnTo>
                  <a:lnTo>
                    <a:pt x="62" y="108"/>
                  </a:lnTo>
                  <a:lnTo>
                    <a:pt x="51" y="132"/>
                  </a:lnTo>
                  <a:lnTo>
                    <a:pt x="56" y="156"/>
                  </a:lnTo>
                  <a:lnTo>
                    <a:pt x="45" y="180"/>
                  </a:lnTo>
                  <a:lnTo>
                    <a:pt x="10" y="178"/>
                  </a:lnTo>
                  <a:lnTo>
                    <a:pt x="2" y="158"/>
                  </a:lnTo>
                  <a:lnTo>
                    <a:pt x="4" y="114"/>
                  </a:lnTo>
                  <a:lnTo>
                    <a:pt x="12" y="104"/>
                  </a:lnTo>
                  <a:lnTo>
                    <a:pt x="30" y="100"/>
                  </a:lnTo>
                  <a:lnTo>
                    <a:pt x="36" y="72"/>
                  </a:lnTo>
                  <a:lnTo>
                    <a:pt x="32" y="54"/>
                  </a:lnTo>
                  <a:lnTo>
                    <a:pt x="19" y="46"/>
                  </a:lnTo>
                  <a:lnTo>
                    <a:pt x="6" y="46"/>
                  </a:lnTo>
                  <a:lnTo>
                    <a:pt x="0" y="1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5" name="Freeform 9"/>
            <p:cNvSpPr>
              <a:spLocks noChangeAspect="1"/>
            </p:cNvSpPr>
            <p:nvPr/>
          </p:nvSpPr>
          <p:spPr bwMode="auto">
            <a:xfrm>
              <a:off x="2123" y="3467"/>
              <a:ext cx="159" cy="127"/>
            </a:xfrm>
            <a:custGeom>
              <a:avLst/>
              <a:gdLst>
                <a:gd name="T0" fmla="*/ 0 w 159"/>
                <a:gd name="T1" fmla="*/ 0 h 127"/>
                <a:gd name="T2" fmla="*/ 2 w 159"/>
                <a:gd name="T3" fmla="*/ 10 h 127"/>
                <a:gd name="T4" fmla="*/ 15 w 159"/>
                <a:gd name="T5" fmla="*/ 24 h 127"/>
                <a:gd name="T6" fmla="*/ 15 w 159"/>
                <a:gd name="T7" fmla="*/ 42 h 127"/>
                <a:gd name="T8" fmla="*/ 45 w 159"/>
                <a:gd name="T9" fmla="*/ 78 h 127"/>
                <a:gd name="T10" fmla="*/ 58 w 159"/>
                <a:gd name="T11" fmla="*/ 106 h 127"/>
                <a:gd name="T12" fmla="*/ 82 w 159"/>
                <a:gd name="T13" fmla="*/ 126 h 127"/>
                <a:gd name="T14" fmla="*/ 90 w 159"/>
                <a:gd name="T15" fmla="*/ 126 h 127"/>
                <a:gd name="T16" fmla="*/ 99 w 159"/>
                <a:gd name="T17" fmla="*/ 114 h 127"/>
                <a:gd name="T18" fmla="*/ 114 w 159"/>
                <a:gd name="T19" fmla="*/ 108 h 127"/>
                <a:gd name="T20" fmla="*/ 153 w 159"/>
                <a:gd name="T21" fmla="*/ 104 h 127"/>
                <a:gd name="T22" fmla="*/ 158 w 159"/>
                <a:gd name="T23" fmla="*/ 100 h 127"/>
                <a:gd name="T24" fmla="*/ 149 w 159"/>
                <a:gd name="T25" fmla="*/ 98 h 127"/>
                <a:gd name="T26" fmla="*/ 147 w 159"/>
                <a:gd name="T27" fmla="*/ 88 h 127"/>
                <a:gd name="T28" fmla="*/ 134 w 159"/>
                <a:gd name="T29" fmla="*/ 78 h 127"/>
                <a:gd name="T30" fmla="*/ 132 w 159"/>
                <a:gd name="T31" fmla="*/ 86 h 127"/>
                <a:gd name="T32" fmla="*/ 121 w 159"/>
                <a:gd name="T33" fmla="*/ 80 h 127"/>
                <a:gd name="T34" fmla="*/ 110 w 159"/>
                <a:gd name="T35" fmla="*/ 86 h 127"/>
                <a:gd name="T36" fmla="*/ 95 w 159"/>
                <a:gd name="T37" fmla="*/ 60 h 127"/>
                <a:gd name="T38" fmla="*/ 84 w 159"/>
                <a:gd name="T39" fmla="*/ 70 h 127"/>
                <a:gd name="T40" fmla="*/ 75 w 159"/>
                <a:gd name="T41" fmla="*/ 72 h 127"/>
                <a:gd name="T42" fmla="*/ 73 w 159"/>
                <a:gd name="T43" fmla="*/ 64 h 127"/>
                <a:gd name="T44" fmla="*/ 58 w 159"/>
                <a:gd name="T45" fmla="*/ 58 h 127"/>
                <a:gd name="T46" fmla="*/ 43 w 159"/>
                <a:gd name="T47" fmla="*/ 32 h 127"/>
                <a:gd name="T48" fmla="*/ 23 w 159"/>
                <a:gd name="T49" fmla="*/ 24 h 127"/>
                <a:gd name="T50" fmla="*/ 8 w 159"/>
                <a:gd name="T51" fmla="*/ 2 h 127"/>
                <a:gd name="T52" fmla="*/ 0 w 159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27"/>
                <a:gd name="T83" fmla="*/ 159 w 159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27">
                  <a:moveTo>
                    <a:pt x="0" y="0"/>
                  </a:moveTo>
                  <a:lnTo>
                    <a:pt x="2" y="10"/>
                  </a:lnTo>
                  <a:lnTo>
                    <a:pt x="15" y="24"/>
                  </a:lnTo>
                  <a:lnTo>
                    <a:pt x="15" y="42"/>
                  </a:lnTo>
                  <a:lnTo>
                    <a:pt x="45" y="78"/>
                  </a:lnTo>
                  <a:lnTo>
                    <a:pt x="58" y="10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9" y="114"/>
                  </a:lnTo>
                  <a:lnTo>
                    <a:pt x="114" y="108"/>
                  </a:lnTo>
                  <a:lnTo>
                    <a:pt x="153" y="104"/>
                  </a:lnTo>
                  <a:lnTo>
                    <a:pt x="158" y="100"/>
                  </a:lnTo>
                  <a:lnTo>
                    <a:pt x="149" y="98"/>
                  </a:lnTo>
                  <a:lnTo>
                    <a:pt x="147" y="88"/>
                  </a:lnTo>
                  <a:lnTo>
                    <a:pt x="134" y="78"/>
                  </a:lnTo>
                  <a:lnTo>
                    <a:pt x="132" y="86"/>
                  </a:lnTo>
                  <a:lnTo>
                    <a:pt x="121" y="80"/>
                  </a:lnTo>
                  <a:lnTo>
                    <a:pt x="110" y="86"/>
                  </a:lnTo>
                  <a:lnTo>
                    <a:pt x="95" y="60"/>
                  </a:lnTo>
                  <a:lnTo>
                    <a:pt x="84" y="70"/>
                  </a:lnTo>
                  <a:lnTo>
                    <a:pt x="75" y="72"/>
                  </a:lnTo>
                  <a:lnTo>
                    <a:pt x="73" y="64"/>
                  </a:lnTo>
                  <a:lnTo>
                    <a:pt x="58" y="58"/>
                  </a:lnTo>
                  <a:lnTo>
                    <a:pt x="43" y="32"/>
                  </a:lnTo>
                  <a:lnTo>
                    <a:pt x="23" y="2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6" name="Freeform 10"/>
            <p:cNvSpPr>
              <a:spLocks noChangeAspect="1"/>
            </p:cNvSpPr>
            <p:nvPr/>
          </p:nvSpPr>
          <p:spPr bwMode="auto">
            <a:xfrm>
              <a:off x="1296" y="3251"/>
              <a:ext cx="55" cy="123"/>
            </a:xfrm>
            <a:custGeom>
              <a:avLst/>
              <a:gdLst>
                <a:gd name="T0" fmla="*/ 6 w 55"/>
                <a:gd name="T1" fmla="*/ 4 h 123"/>
                <a:gd name="T2" fmla="*/ 10 w 55"/>
                <a:gd name="T3" fmla="*/ 4 h 123"/>
                <a:gd name="T4" fmla="*/ 8 w 55"/>
                <a:gd name="T5" fmla="*/ 0 h 123"/>
                <a:gd name="T6" fmla="*/ 15 w 55"/>
                <a:gd name="T7" fmla="*/ 0 h 123"/>
                <a:gd name="T8" fmla="*/ 54 w 55"/>
                <a:gd name="T9" fmla="*/ 30 h 123"/>
                <a:gd name="T10" fmla="*/ 34 w 55"/>
                <a:gd name="T11" fmla="*/ 56 h 123"/>
                <a:gd name="T12" fmla="*/ 28 w 55"/>
                <a:gd name="T13" fmla="*/ 116 h 123"/>
                <a:gd name="T14" fmla="*/ 12 w 55"/>
                <a:gd name="T15" fmla="*/ 112 h 123"/>
                <a:gd name="T16" fmla="*/ 12 w 55"/>
                <a:gd name="T17" fmla="*/ 122 h 123"/>
                <a:gd name="T18" fmla="*/ 0 w 55"/>
                <a:gd name="T19" fmla="*/ 118 h 123"/>
                <a:gd name="T20" fmla="*/ 6 w 55"/>
                <a:gd name="T21" fmla="*/ 4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3"/>
                <a:gd name="T35" fmla="*/ 55 w 55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3">
                  <a:moveTo>
                    <a:pt x="6" y="4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54" y="30"/>
                  </a:lnTo>
                  <a:lnTo>
                    <a:pt x="34" y="56"/>
                  </a:lnTo>
                  <a:lnTo>
                    <a:pt x="28" y="116"/>
                  </a:lnTo>
                  <a:lnTo>
                    <a:pt x="12" y="112"/>
                  </a:lnTo>
                  <a:lnTo>
                    <a:pt x="12" y="122"/>
                  </a:lnTo>
                  <a:lnTo>
                    <a:pt x="0" y="118"/>
                  </a:lnTo>
                  <a:lnTo>
                    <a:pt x="6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7" name="Freeform 11"/>
            <p:cNvSpPr>
              <a:spLocks noChangeAspect="1"/>
            </p:cNvSpPr>
            <p:nvPr/>
          </p:nvSpPr>
          <p:spPr bwMode="auto">
            <a:xfrm>
              <a:off x="2274" y="3407"/>
              <a:ext cx="88" cy="83"/>
            </a:xfrm>
            <a:custGeom>
              <a:avLst/>
              <a:gdLst>
                <a:gd name="T0" fmla="*/ 0 w 88"/>
                <a:gd name="T1" fmla="*/ 30 h 83"/>
                <a:gd name="T2" fmla="*/ 2 w 88"/>
                <a:gd name="T3" fmla="*/ 38 h 83"/>
                <a:gd name="T4" fmla="*/ 13 w 88"/>
                <a:gd name="T5" fmla="*/ 40 h 83"/>
                <a:gd name="T6" fmla="*/ 8 w 88"/>
                <a:gd name="T7" fmla="*/ 58 h 83"/>
                <a:gd name="T8" fmla="*/ 19 w 88"/>
                <a:gd name="T9" fmla="*/ 68 h 83"/>
                <a:gd name="T10" fmla="*/ 19 w 88"/>
                <a:gd name="T11" fmla="*/ 76 h 83"/>
                <a:gd name="T12" fmla="*/ 26 w 88"/>
                <a:gd name="T13" fmla="*/ 76 h 83"/>
                <a:gd name="T14" fmla="*/ 19 w 88"/>
                <a:gd name="T15" fmla="*/ 80 h 83"/>
                <a:gd name="T16" fmla="*/ 34 w 88"/>
                <a:gd name="T17" fmla="*/ 82 h 83"/>
                <a:gd name="T18" fmla="*/ 34 w 88"/>
                <a:gd name="T19" fmla="*/ 74 h 83"/>
                <a:gd name="T20" fmla="*/ 52 w 88"/>
                <a:gd name="T21" fmla="*/ 80 h 83"/>
                <a:gd name="T22" fmla="*/ 65 w 88"/>
                <a:gd name="T23" fmla="*/ 64 h 83"/>
                <a:gd name="T24" fmla="*/ 84 w 88"/>
                <a:gd name="T25" fmla="*/ 64 h 83"/>
                <a:gd name="T26" fmla="*/ 87 w 88"/>
                <a:gd name="T27" fmla="*/ 44 h 83"/>
                <a:gd name="T28" fmla="*/ 78 w 88"/>
                <a:gd name="T29" fmla="*/ 46 h 83"/>
                <a:gd name="T30" fmla="*/ 71 w 88"/>
                <a:gd name="T31" fmla="*/ 54 h 83"/>
                <a:gd name="T32" fmla="*/ 54 w 88"/>
                <a:gd name="T33" fmla="*/ 48 h 83"/>
                <a:gd name="T34" fmla="*/ 54 w 88"/>
                <a:gd name="T35" fmla="*/ 42 h 83"/>
                <a:gd name="T36" fmla="*/ 58 w 88"/>
                <a:gd name="T37" fmla="*/ 42 h 83"/>
                <a:gd name="T38" fmla="*/ 60 w 88"/>
                <a:gd name="T39" fmla="*/ 4 h 83"/>
                <a:gd name="T40" fmla="*/ 45 w 88"/>
                <a:gd name="T41" fmla="*/ 0 h 83"/>
                <a:gd name="T42" fmla="*/ 8 w 88"/>
                <a:gd name="T43" fmla="*/ 28 h 83"/>
                <a:gd name="T44" fmla="*/ 0 w 88"/>
                <a:gd name="T45" fmla="*/ 30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83"/>
                <a:gd name="T71" fmla="*/ 88 w 88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83">
                  <a:moveTo>
                    <a:pt x="0" y="30"/>
                  </a:moveTo>
                  <a:lnTo>
                    <a:pt x="2" y="38"/>
                  </a:lnTo>
                  <a:lnTo>
                    <a:pt x="13" y="40"/>
                  </a:lnTo>
                  <a:lnTo>
                    <a:pt x="8" y="58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19" y="80"/>
                  </a:lnTo>
                  <a:lnTo>
                    <a:pt x="34" y="82"/>
                  </a:lnTo>
                  <a:lnTo>
                    <a:pt x="34" y="74"/>
                  </a:lnTo>
                  <a:lnTo>
                    <a:pt x="52" y="80"/>
                  </a:lnTo>
                  <a:lnTo>
                    <a:pt x="65" y="64"/>
                  </a:lnTo>
                  <a:lnTo>
                    <a:pt x="84" y="64"/>
                  </a:lnTo>
                  <a:lnTo>
                    <a:pt x="87" y="44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8" y="28"/>
                  </a:lnTo>
                  <a:lnTo>
                    <a:pt x="0" y="3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8" name="Freeform 12"/>
            <p:cNvSpPr>
              <a:spLocks noChangeAspect="1"/>
            </p:cNvSpPr>
            <p:nvPr/>
          </p:nvSpPr>
          <p:spPr bwMode="auto">
            <a:xfrm>
              <a:off x="1240" y="3038"/>
              <a:ext cx="58" cy="109"/>
            </a:xfrm>
            <a:custGeom>
              <a:avLst/>
              <a:gdLst>
                <a:gd name="T0" fmla="*/ 2 w 58"/>
                <a:gd name="T1" fmla="*/ 2 h 109"/>
                <a:gd name="T2" fmla="*/ 0 w 58"/>
                <a:gd name="T3" fmla="*/ 20 h 109"/>
                <a:gd name="T4" fmla="*/ 15 w 58"/>
                <a:gd name="T5" fmla="*/ 50 h 109"/>
                <a:gd name="T6" fmla="*/ 30 w 58"/>
                <a:gd name="T7" fmla="*/ 92 h 109"/>
                <a:gd name="T8" fmla="*/ 41 w 58"/>
                <a:gd name="T9" fmla="*/ 104 h 109"/>
                <a:gd name="T10" fmla="*/ 57 w 58"/>
                <a:gd name="T11" fmla="*/ 108 h 109"/>
                <a:gd name="T12" fmla="*/ 54 w 58"/>
                <a:gd name="T13" fmla="*/ 80 h 109"/>
                <a:gd name="T14" fmla="*/ 46 w 58"/>
                <a:gd name="T15" fmla="*/ 66 h 109"/>
                <a:gd name="T16" fmla="*/ 54 w 58"/>
                <a:gd name="T17" fmla="*/ 54 h 109"/>
                <a:gd name="T18" fmla="*/ 46 w 58"/>
                <a:gd name="T19" fmla="*/ 30 h 109"/>
                <a:gd name="T20" fmla="*/ 39 w 58"/>
                <a:gd name="T21" fmla="*/ 30 h 109"/>
                <a:gd name="T22" fmla="*/ 35 w 58"/>
                <a:gd name="T23" fmla="*/ 38 h 109"/>
                <a:gd name="T24" fmla="*/ 30 w 58"/>
                <a:gd name="T25" fmla="*/ 34 h 109"/>
                <a:gd name="T26" fmla="*/ 30 w 58"/>
                <a:gd name="T27" fmla="*/ 6 h 109"/>
                <a:gd name="T28" fmla="*/ 21 w 58"/>
                <a:gd name="T29" fmla="*/ 0 h 109"/>
                <a:gd name="T30" fmla="*/ 2 w 58"/>
                <a:gd name="T31" fmla="*/ 2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109"/>
                <a:gd name="T50" fmla="*/ 58 w 5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109">
                  <a:moveTo>
                    <a:pt x="2" y="2"/>
                  </a:moveTo>
                  <a:lnTo>
                    <a:pt x="0" y="20"/>
                  </a:lnTo>
                  <a:lnTo>
                    <a:pt x="15" y="50"/>
                  </a:lnTo>
                  <a:lnTo>
                    <a:pt x="30" y="92"/>
                  </a:lnTo>
                  <a:lnTo>
                    <a:pt x="41" y="104"/>
                  </a:lnTo>
                  <a:lnTo>
                    <a:pt x="57" y="108"/>
                  </a:lnTo>
                  <a:lnTo>
                    <a:pt x="54" y="80"/>
                  </a:lnTo>
                  <a:lnTo>
                    <a:pt x="46" y="66"/>
                  </a:lnTo>
                  <a:lnTo>
                    <a:pt x="54" y="54"/>
                  </a:lnTo>
                  <a:lnTo>
                    <a:pt x="46" y="30"/>
                  </a:lnTo>
                  <a:lnTo>
                    <a:pt x="39" y="30"/>
                  </a:lnTo>
                  <a:lnTo>
                    <a:pt x="35" y="38"/>
                  </a:lnTo>
                  <a:lnTo>
                    <a:pt x="30" y="34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2" y="2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9" name="Freeform 13"/>
            <p:cNvSpPr>
              <a:spLocks noChangeAspect="1"/>
            </p:cNvSpPr>
            <p:nvPr/>
          </p:nvSpPr>
          <p:spPr bwMode="auto">
            <a:xfrm>
              <a:off x="1581" y="1990"/>
              <a:ext cx="53" cy="33"/>
            </a:xfrm>
            <a:custGeom>
              <a:avLst/>
              <a:gdLst>
                <a:gd name="T0" fmla="*/ 0 w 53"/>
                <a:gd name="T1" fmla="*/ 4 h 33"/>
                <a:gd name="T2" fmla="*/ 52 w 53"/>
                <a:gd name="T3" fmla="*/ 0 h 33"/>
                <a:gd name="T4" fmla="*/ 49 w 53"/>
                <a:gd name="T5" fmla="*/ 10 h 33"/>
                <a:gd name="T6" fmla="*/ 49 w 53"/>
                <a:gd name="T7" fmla="*/ 19 h 33"/>
                <a:gd name="T8" fmla="*/ 34 w 53"/>
                <a:gd name="T9" fmla="*/ 19 h 33"/>
                <a:gd name="T10" fmla="*/ 23 w 53"/>
                <a:gd name="T11" fmla="*/ 32 h 33"/>
                <a:gd name="T12" fmla="*/ 0 w 53"/>
                <a:gd name="T13" fmla="*/ 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0" y="4"/>
                  </a:moveTo>
                  <a:lnTo>
                    <a:pt x="52" y="0"/>
                  </a:lnTo>
                  <a:lnTo>
                    <a:pt x="49" y="10"/>
                  </a:lnTo>
                  <a:lnTo>
                    <a:pt x="49" y="19"/>
                  </a:lnTo>
                  <a:lnTo>
                    <a:pt x="34" y="19"/>
                  </a:lnTo>
                  <a:lnTo>
                    <a:pt x="23" y="32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0" name="Freeform 14"/>
            <p:cNvSpPr>
              <a:spLocks noChangeAspect="1"/>
            </p:cNvSpPr>
            <p:nvPr/>
          </p:nvSpPr>
          <p:spPr bwMode="auto">
            <a:xfrm>
              <a:off x="2151" y="2826"/>
              <a:ext cx="47" cy="37"/>
            </a:xfrm>
            <a:custGeom>
              <a:avLst/>
              <a:gdLst>
                <a:gd name="T0" fmla="*/ 0 w 47"/>
                <a:gd name="T1" fmla="*/ 26 h 37"/>
                <a:gd name="T2" fmla="*/ 8 w 47"/>
                <a:gd name="T3" fmla="*/ 20 h 37"/>
                <a:gd name="T4" fmla="*/ 19 w 47"/>
                <a:gd name="T5" fmla="*/ 22 h 37"/>
                <a:gd name="T6" fmla="*/ 35 w 47"/>
                <a:gd name="T7" fmla="*/ 18 h 37"/>
                <a:gd name="T8" fmla="*/ 32 w 47"/>
                <a:gd name="T9" fmla="*/ 12 h 37"/>
                <a:gd name="T10" fmla="*/ 37 w 47"/>
                <a:gd name="T11" fmla="*/ 0 h 37"/>
                <a:gd name="T12" fmla="*/ 46 w 47"/>
                <a:gd name="T13" fmla="*/ 12 h 37"/>
                <a:gd name="T14" fmla="*/ 43 w 47"/>
                <a:gd name="T15" fmla="*/ 32 h 37"/>
                <a:gd name="T16" fmla="*/ 39 w 47"/>
                <a:gd name="T17" fmla="*/ 36 h 37"/>
                <a:gd name="T18" fmla="*/ 24 w 47"/>
                <a:gd name="T19" fmla="*/ 30 h 37"/>
                <a:gd name="T20" fmla="*/ 4 w 47"/>
                <a:gd name="T21" fmla="*/ 30 h 37"/>
                <a:gd name="T22" fmla="*/ 0 w 47"/>
                <a:gd name="T23" fmla="*/ 26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37"/>
                <a:gd name="T38" fmla="*/ 47 w 47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37">
                  <a:moveTo>
                    <a:pt x="0" y="26"/>
                  </a:moveTo>
                  <a:lnTo>
                    <a:pt x="8" y="20"/>
                  </a:lnTo>
                  <a:lnTo>
                    <a:pt x="19" y="22"/>
                  </a:lnTo>
                  <a:lnTo>
                    <a:pt x="35" y="18"/>
                  </a:lnTo>
                  <a:lnTo>
                    <a:pt x="32" y="12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24" y="30"/>
                  </a:lnTo>
                  <a:lnTo>
                    <a:pt x="4" y="30"/>
                  </a:lnTo>
                  <a:lnTo>
                    <a:pt x="0" y="2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1" name="Freeform 15"/>
            <p:cNvSpPr>
              <a:spLocks noChangeAspect="1"/>
            </p:cNvSpPr>
            <p:nvPr/>
          </p:nvSpPr>
          <p:spPr bwMode="auto">
            <a:xfrm>
              <a:off x="1182" y="2704"/>
              <a:ext cx="36" cy="33"/>
            </a:xfrm>
            <a:custGeom>
              <a:avLst/>
              <a:gdLst>
                <a:gd name="T0" fmla="*/ 0 w 36"/>
                <a:gd name="T1" fmla="*/ 14 h 33"/>
                <a:gd name="T2" fmla="*/ 10 w 36"/>
                <a:gd name="T3" fmla="*/ 12 h 33"/>
                <a:gd name="T4" fmla="*/ 7 w 36"/>
                <a:gd name="T5" fmla="*/ 2 h 33"/>
                <a:gd name="T6" fmla="*/ 27 w 36"/>
                <a:gd name="T7" fmla="*/ 0 h 33"/>
                <a:gd name="T8" fmla="*/ 20 w 36"/>
                <a:gd name="T9" fmla="*/ 6 h 33"/>
                <a:gd name="T10" fmla="*/ 27 w 36"/>
                <a:gd name="T11" fmla="*/ 16 h 33"/>
                <a:gd name="T12" fmla="*/ 35 w 36"/>
                <a:gd name="T13" fmla="*/ 14 h 33"/>
                <a:gd name="T14" fmla="*/ 35 w 36"/>
                <a:gd name="T15" fmla="*/ 32 h 33"/>
                <a:gd name="T16" fmla="*/ 7 w 36"/>
                <a:gd name="T17" fmla="*/ 28 h 33"/>
                <a:gd name="T18" fmla="*/ 7 w 36"/>
                <a:gd name="T19" fmla="*/ 20 h 33"/>
                <a:gd name="T20" fmla="*/ 0 w 36"/>
                <a:gd name="T21" fmla="*/ 1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3"/>
                <a:gd name="T35" fmla="*/ 36 w 3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3">
                  <a:moveTo>
                    <a:pt x="0" y="14"/>
                  </a:moveTo>
                  <a:lnTo>
                    <a:pt x="10" y="12"/>
                  </a:lnTo>
                  <a:lnTo>
                    <a:pt x="7" y="2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7" y="16"/>
                  </a:lnTo>
                  <a:lnTo>
                    <a:pt x="35" y="14"/>
                  </a:lnTo>
                  <a:lnTo>
                    <a:pt x="35" y="32"/>
                  </a:lnTo>
                  <a:lnTo>
                    <a:pt x="7" y="28"/>
                  </a:lnTo>
                  <a:lnTo>
                    <a:pt x="7" y="20"/>
                  </a:lnTo>
                  <a:lnTo>
                    <a:pt x="0" y="1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2" name="Freeform 16"/>
            <p:cNvSpPr>
              <a:spLocks noChangeAspect="1"/>
            </p:cNvSpPr>
            <p:nvPr/>
          </p:nvSpPr>
          <p:spPr bwMode="auto">
            <a:xfrm>
              <a:off x="2088" y="3394"/>
              <a:ext cx="35" cy="33"/>
            </a:xfrm>
            <a:custGeom>
              <a:avLst/>
              <a:gdLst>
                <a:gd name="T0" fmla="*/ 0 w 35"/>
                <a:gd name="T1" fmla="*/ 9 h 33"/>
                <a:gd name="T2" fmla="*/ 12 w 35"/>
                <a:gd name="T3" fmla="*/ 0 h 33"/>
                <a:gd name="T4" fmla="*/ 9 w 35"/>
                <a:gd name="T5" fmla="*/ 11 h 33"/>
                <a:gd name="T6" fmla="*/ 34 w 35"/>
                <a:gd name="T7" fmla="*/ 18 h 33"/>
                <a:gd name="T8" fmla="*/ 34 w 35"/>
                <a:gd name="T9" fmla="*/ 25 h 33"/>
                <a:gd name="T10" fmla="*/ 12 w 35"/>
                <a:gd name="T11" fmla="*/ 32 h 33"/>
                <a:gd name="T12" fmla="*/ 0 w 35"/>
                <a:gd name="T13" fmla="*/ 20 h 33"/>
                <a:gd name="T14" fmla="*/ 0 w 35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3"/>
                <a:gd name="T26" fmla="*/ 35 w 3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3">
                  <a:moveTo>
                    <a:pt x="0" y="9"/>
                  </a:moveTo>
                  <a:lnTo>
                    <a:pt x="12" y="0"/>
                  </a:lnTo>
                  <a:lnTo>
                    <a:pt x="9" y="11"/>
                  </a:lnTo>
                  <a:lnTo>
                    <a:pt x="34" y="18"/>
                  </a:lnTo>
                  <a:lnTo>
                    <a:pt x="34" y="25"/>
                  </a:lnTo>
                  <a:lnTo>
                    <a:pt x="12" y="32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3" name="Freeform 17"/>
            <p:cNvSpPr>
              <a:spLocks noChangeAspect="1"/>
            </p:cNvSpPr>
            <p:nvPr/>
          </p:nvSpPr>
          <p:spPr bwMode="auto">
            <a:xfrm>
              <a:off x="2142" y="3412"/>
              <a:ext cx="35" cy="33"/>
            </a:xfrm>
            <a:custGeom>
              <a:avLst/>
              <a:gdLst>
                <a:gd name="T0" fmla="*/ 0 w 35"/>
                <a:gd name="T1" fmla="*/ 10 h 33"/>
                <a:gd name="T2" fmla="*/ 20 w 35"/>
                <a:gd name="T3" fmla="*/ 0 h 33"/>
                <a:gd name="T4" fmla="*/ 34 w 35"/>
                <a:gd name="T5" fmla="*/ 32 h 33"/>
                <a:gd name="T6" fmla="*/ 0 w 35"/>
                <a:gd name="T7" fmla="*/ 1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3"/>
                <a:gd name="T14" fmla="*/ 35 w 3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3">
                  <a:moveTo>
                    <a:pt x="0" y="10"/>
                  </a:moveTo>
                  <a:lnTo>
                    <a:pt x="20" y="0"/>
                  </a:lnTo>
                  <a:lnTo>
                    <a:pt x="34" y="32"/>
                  </a:lnTo>
                  <a:lnTo>
                    <a:pt x="0" y="1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253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64458" y="1538498"/>
            <a:ext cx="8969822" cy="407851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primary reserve is bought day-ahead. The capacity is autonomous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“Self activating” when needed.</a:t>
            </a:r>
          </a:p>
          <a:p>
            <a:r>
              <a:rPr lang="en-GB" dirty="0">
                <a:solidFill>
                  <a:srgbClr val="FF0000"/>
                </a:solidFill>
              </a:rPr>
              <a:t>The supplier of the service must be able to maintain the regulation up to 15 minutes.</a:t>
            </a:r>
          </a:p>
          <a:p>
            <a:r>
              <a:rPr lang="en-GB" dirty="0">
                <a:solidFill>
                  <a:srgbClr val="0000FF"/>
                </a:solidFill>
              </a:rPr>
              <a:t>The secondary reserves are bought month-ahead. The capacity is activated automatically via an electronic signal from the TSO’s control room.</a:t>
            </a:r>
          </a:p>
        </p:txBody>
      </p:sp>
      <p:sp>
        <p:nvSpPr>
          <p:cNvPr id="22535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4514"/>
            <a:ext cx="7373257" cy="653143"/>
          </a:xfrm>
          <a:noFill/>
        </p:spPr>
        <p:txBody>
          <a:bodyPr/>
          <a:lstStyle/>
          <a:p>
            <a:r>
              <a:rPr lang="en-GB" dirty="0"/>
              <a:t>Western Denmark – 3</a:t>
            </a:r>
            <a:endParaRPr lang="en-GB" sz="2400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25</a:t>
            </a:fld>
            <a:endParaRPr lang="en-GB" noProof="0" dirty="0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089150" y="747713"/>
            <a:ext cx="3606800" cy="5635625"/>
            <a:chOff x="1114" y="1301"/>
            <a:chExt cx="1398" cy="2365"/>
          </a:xfrm>
        </p:grpSpPr>
        <p:sp>
          <p:nvSpPr>
            <p:cNvPr id="22559" name="Freeform 3"/>
            <p:cNvSpPr>
              <a:spLocks noChangeAspect="1"/>
            </p:cNvSpPr>
            <p:nvPr/>
          </p:nvSpPr>
          <p:spPr bwMode="auto">
            <a:xfrm>
              <a:off x="1114" y="1301"/>
              <a:ext cx="1398" cy="2279"/>
            </a:xfrm>
            <a:custGeom>
              <a:avLst/>
              <a:gdLst>
                <a:gd name="T0" fmla="*/ 110 w 1398"/>
                <a:gd name="T1" fmla="*/ 1716 h 2279"/>
                <a:gd name="T2" fmla="*/ 116 w 1398"/>
                <a:gd name="T3" fmla="*/ 1648 h 2279"/>
                <a:gd name="T4" fmla="*/ 283 w 1398"/>
                <a:gd name="T5" fmla="*/ 1868 h 2279"/>
                <a:gd name="T6" fmla="*/ 348 w 1398"/>
                <a:gd name="T7" fmla="*/ 2206 h 2279"/>
                <a:gd name="T8" fmla="*/ 597 w 1398"/>
                <a:gd name="T9" fmla="*/ 2254 h 2279"/>
                <a:gd name="T10" fmla="*/ 790 w 1398"/>
                <a:gd name="T11" fmla="*/ 2248 h 2279"/>
                <a:gd name="T12" fmla="*/ 781 w 1398"/>
                <a:gd name="T13" fmla="*/ 2146 h 2279"/>
                <a:gd name="T14" fmla="*/ 625 w 1398"/>
                <a:gd name="T15" fmla="*/ 2114 h 2279"/>
                <a:gd name="T16" fmla="*/ 680 w 1398"/>
                <a:gd name="T17" fmla="*/ 2030 h 2279"/>
                <a:gd name="T18" fmla="*/ 777 w 1398"/>
                <a:gd name="T19" fmla="*/ 1934 h 2279"/>
                <a:gd name="T20" fmla="*/ 725 w 1398"/>
                <a:gd name="T21" fmla="*/ 1808 h 2279"/>
                <a:gd name="T22" fmla="*/ 669 w 1398"/>
                <a:gd name="T23" fmla="*/ 1750 h 2279"/>
                <a:gd name="T24" fmla="*/ 797 w 1398"/>
                <a:gd name="T25" fmla="*/ 1698 h 2279"/>
                <a:gd name="T26" fmla="*/ 701 w 1398"/>
                <a:gd name="T27" fmla="*/ 1582 h 2279"/>
                <a:gd name="T28" fmla="*/ 911 w 1398"/>
                <a:gd name="T29" fmla="*/ 1596 h 2279"/>
                <a:gd name="T30" fmla="*/ 957 w 1398"/>
                <a:gd name="T31" fmla="*/ 1552 h 2279"/>
                <a:gd name="T32" fmla="*/ 859 w 1398"/>
                <a:gd name="T33" fmla="*/ 1470 h 2279"/>
                <a:gd name="T34" fmla="*/ 996 w 1398"/>
                <a:gd name="T35" fmla="*/ 1452 h 2279"/>
                <a:gd name="T36" fmla="*/ 1054 w 1398"/>
                <a:gd name="T37" fmla="*/ 1426 h 2279"/>
                <a:gd name="T38" fmla="*/ 1041 w 1398"/>
                <a:gd name="T39" fmla="*/ 1260 h 2279"/>
                <a:gd name="T40" fmla="*/ 1121 w 1398"/>
                <a:gd name="T41" fmla="*/ 1156 h 2279"/>
                <a:gd name="T42" fmla="*/ 1180 w 1398"/>
                <a:gd name="T43" fmla="*/ 1164 h 2279"/>
                <a:gd name="T44" fmla="*/ 1150 w 1398"/>
                <a:gd name="T45" fmla="*/ 1196 h 2279"/>
                <a:gd name="T46" fmla="*/ 1154 w 1398"/>
                <a:gd name="T47" fmla="*/ 1228 h 2279"/>
                <a:gd name="T48" fmla="*/ 1199 w 1398"/>
                <a:gd name="T49" fmla="*/ 1258 h 2279"/>
                <a:gd name="T50" fmla="*/ 1243 w 1398"/>
                <a:gd name="T51" fmla="*/ 1224 h 2279"/>
                <a:gd name="T52" fmla="*/ 1349 w 1398"/>
                <a:gd name="T53" fmla="*/ 1138 h 2279"/>
                <a:gd name="T54" fmla="*/ 1345 w 1398"/>
                <a:gd name="T55" fmla="*/ 960 h 2279"/>
                <a:gd name="T56" fmla="*/ 1108 w 1398"/>
                <a:gd name="T57" fmla="*/ 902 h 2279"/>
                <a:gd name="T58" fmla="*/ 1095 w 1398"/>
                <a:gd name="T59" fmla="*/ 816 h 2279"/>
                <a:gd name="T60" fmla="*/ 1104 w 1398"/>
                <a:gd name="T61" fmla="*/ 802 h 2279"/>
                <a:gd name="T62" fmla="*/ 1017 w 1398"/>
                <a:gd name="T63" fmla="*/ 574 h 2279"/>
                <a:gd name="T64" fmla="*/ 753 w 1398"/>
                <a:gd name="T65" fmla="*/ 604 h 2279"/>
                <a:gd name="T66" fmla="*/ 584 w 1398"/>
                <a:gd name="T67" fmla="*/ 680 h 2279"/>
                <a:gd name="T68" fmla="*/ 617 w 1398"/>
                <a:gd name="T69" fmla="*/ 808 h 2279"/>
                <a:gd name="T70" fmla="*/ 595 w 1398"/>
                <a:gd name="T71" fmla="*/ 908 h 2279"/>
                <a:gd name="T72" fmla="*/ 508 w 1398"/>
                <a:gd name="T73" fmla="*/ 914 h 2279"/>
                <a:gd name="T74" fmla="*/ 424 w 1398"/>
                <a:gd name="T75" fmla="*/ 750 h 2279"/>
                <a:gd name="T76" fmla="*/ 348 w 1398"/>
                <a:gd name="T77" fmla="*/ 928 h 2279"/>
                <a:gd name="T78" fmla="*/ 294 w 1398"/>
                <a:gd name="T79" fmla="*/ 842 h 2279"/>
                <a:gd name="T80" fmla="*/ 214 w 1398"/>
                <a:gd name="T81" fmla="*/ 810 h 2279"/>
                <a:gd name="T82" fmla="*/ 272 w 1398"/>
                <a:gd name="T83" fmla="*/ 700 h 2279"/>
                <a:gd name="T84" fmla="*/ 407 w 1398"/>
                <a:gd name="T85" fmla="*/ 562 h 2279"/>
                <a:gd name="T86" fmla="*/ 519 w 1398"/>
                <a:gd name="T87" fmla="*/ 558 h 2279"/>
                <a:gd name="T88" fmla="*/ 781 w 1398"/>
                <a:gd name="T89" fmla="*/ 512 h 2279"/>
                <a:gd name="T90" fmla="*/ 1065 w 1398"/>
                <a:gd name="T91" fmla="*/ 592 h 2279"/>
                <a:gd name="T92" fmla="*/ 1219 w 1398"/>
                <a:gd name="T93" fmla="*/ 408 h 2279"/>
                <a:gd name="T94" fmla="*/ 1204 w 1398"/>
                <a:gd name="T95" fmla="*/ 196 h 2279"/>
                <a:gd name="T96" fmla="*/ 1223 w 1398"/>
                <a:gd name="T97" fmla="*/ 8 h 2279"/>
                <a:gd name="T98" fmla="*/ 777 w 1398"/>
                <a:gd name="T99" fmla="*/ 370 h 2279"/>
                <a:gd name="T100" fmla="*/ 370 w 1398"/>
                <a:gd name="T101" fmla="*/ 476 h 2279"/>
                <a:gd name="T102" fmla="*/ 134 w 1398"/>
                <a:gd name="T103" fmla="*/ 694 h 2279"/>
                <a:gd name="T104" fmla="*/ 136 w 1398"/>
                <a:gd name="T105" fmla="*/ 728 h 2279"/>
                <a:gd name="T106" fmla="*/ 197 w 1398"/>
                <a:gd name="T107" fmla="*/ 810 h 2279"/>
                <a:gd name="T108" fmla="*/ 162 w 1398"/>
                <a:gd name="T109" fmla="*/ 884 h 2279"/>
                <a:gd name="T110" fmla="*/ 97 w 1398"/>
                <a:gd name="T111" fmla="*/ 828 h 2279"/>
                <a:gd name="T112" fmla="*/ 112 w 1398"/>
                <a:gd name="T113" fmla="*/ 784 h 2279"/>
                <a:gd name="T114" fmla="*/ 54 w 1398"/>
                <a:gd name="T115" fmla="*/ 1232 h 2279"/>
                <a:gd name="T116" fmla="*/ 162 w 1398"/>
                <a:gd name="T117" fmla="*/ 1376 h 2279"/>
                <a:gd name="T118" fmla="*/ 67 w 1398"/>
                <a:gd name="T119" fmla="*/ 1428 h 2279"/>
                <a:gd name="T120" fmla="*/ 56 w 1398"/>
                <a:gd name="T121" fmla="*/ 1508 h 2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8"/>
                <a:gd name="T184" fmla="*/ 0 h 2279"/>
                <a:gd name="T185" fmla="*/ 1398 w 1398"/>
                <a:gd name="T186" fmla="*/ 2279 h 22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8" h="2279">
                  <a:moveTo>
                    <a:pt x="56" y="1508"/>
                  </a:moveTo>
                  <a:lnTo>
                    <a:pt x="36" y="1574"/>
                  </a:lnTo>
                  <a:lnTo>
                    <a:pt x="0" y="1662"/>
                  </a:lnTo>
                  <a:lnTo>
                    <a:pt x="4" y="1668"/>
                  </a:lnTo>
                  <a:lnTo>
                    <a:pt x="41" y="1686"/>
                  </a:lnTo>
                  <a:lnTo>
                    <a:pt x="112" y="1744"/>
                  </a:lnTo>
                  <a:lnTo>
                    <a:pt x="116" y="1738"/>
                  </a:lnTo>
                  <a:lnTo>
                    <a:pt x="110" y="1726"/>
                  </a:lnTo>
                  <a:lnTo>
                    <a:pt x="110" y="1716"/>
                  </a:lnTo>
                  <a:lnTo>
                    <a:pt x="99" y="1706"/>
                  </a:lnTo>
                  <a:lnTo>
                    <a:pt x="80" y="1694"/>
                  </a:lnTo>
                  <a:lnTo>
                    <a:pt x="93" y="1688"/>
                  </a:lnTo>
                  <a:lnTo>
                    <a:pt x="84" y="1684"/>
                  </a:lnTo>
                  <a:lnTo>
                    <a:pt x="77" y="1672"/>
                  </a:lnTo>
                  <a:lnTo>
                    <a:pt x="84" y="1654"/>
                  </a:lnTo>
                  <a:lnTo>
                    <a:pt x="93" y="1642"/>
                  </a:lnTo>
                  <a:lnTo>
                    <a:pt x="103" y="1642"/>
                  </a:lnTo>
                  <a:lnTo>
                    <a:pt x="116" y="1648"/>
                  </a:lnTo>
                  <a:lnTo>
                    <a:pt x="116" y="1656"/>
                  </a:lnTo>
                  <a:lnTo>
                    <a:pt x="108" y="1656"/>
                  </a:lnTo>
                  <a:lnTo>
                    <a:pt x="106" y="1664"/>
                  </a:lnTo>
                  <a:lnTo>
                    <a:pt x="173" y="1750"/>
                  </a:lnTo>
                  <a:lnTo>
                    <a:pt x="201" y="1758"/>
                  </a:lnTo>
                  <a:lnTo>
                    <a:pt x="223" y="1760"/>
                  </a:lnTo>
                  <a:lnTo>
                    <a:pt x="255" y="1784"/>
                  </a:lnTo>
                  <a:lnTo>
                    <a:pt x="275" y="1860"/>
                  </a:lnTo>
                  <a:lnTo>
                    <a:pt x="283" y="1868"/>
                  </a:lnTo>
                  <a:lnTo>
                    <a:pt x="268" y="1908"/>
                  </a:lnTo>
                  <a:lnTo>
                    <a:pt x="279" y="2018"/>
                  </a:lnTo>
                  <a:lnTo>
                    <a:pt x="268" y="2052"/>
                  </a:lnTo>
                  <a:lnTo>
                    <a:pt x="249" y="2192"/>
                  </a:lnTo>
                  <a:lnTo>
                    <a:pt x="264" y="2208"/>
                  </a:lnTo>
                  <a:lnTo>
                    <a:pt x="288" y="2210"/>
                  </a:lnTo>
                  <a:lnTo>
                    <a:pt x="316" y="2200"/>
                  </a:lnTo>
                  <a:lnTo>
                    <a:pt x="331" y="2212"/>
                  </a:lnTo>
                  <a:lnTo>
                    <a:pt x="348" y="2206"/>
                  </a:lnTo>
                  <a:lnTo>
                    <a:pt x="374" y="2206"/>
                  </a:lnTo>
                  <a:lnTo>
                    <a:pt x="405" y="2216"/>
                  </a:lnTo>
                  <a:lnTo>
                    <a:pt x="420" y="2232"/>
                  </a:lnTo>
                  <a:lnTo>
                    <a:pt x="474" y="2232"/>
                  </a:lnTo>
                  <a:lnTo>
                    <a:pt x="491" y="2230"/>
                  </a:lnTo>
                  <a:lnTo>
                    <a:pt x="521" y="2244"/>
                  </a:lnTo>
                  <a:lnTo>
                    <a:pt x="524" y="2270"/>
                  </a:lnTo>
                  <a:lnTo>
                    <a:pt x="565" y="2278"/>
                  </a:lnTo>
                  <a:lnTo>
                    <a:pt x="597" y="2254"/>
                  </a:lnTo>
                  <a:lnTo>
                    <a:pt x="623" y="2268"/>
                  </a:lnTo>
                  <a:lnTo>
                    <a:pt x="649" y="2266"/>
                  </a:lnTo>
                  <a:lnTo>
                    <a:pt x="703" y="2226"/>
                  </a:lnTo>
                  <a:lnTo>
                    <a:pt x="719" y="2228"/>
                  </a:lnTo>
                  <a:lnTo>
                    <a:pt x="716" y="2254"/>
                  </a:lnTo>
                  <a:lnTo>
                    <a:pt x="742" y="2242"/>
                  </a:lnTo>
                  <a:lnTo>
                    <a:pt x="768" y="2256"/>
                  </a:lnTo>
                  <a:lnTo>
                    <a:pt x="781" y="2256"/>
                  </a:lnTo>
                  <a:lnTo>
                    <a:pt x="790" y="2248"/>
                  </a:lnTo>
                  <a:lnTo>
                    <a:pt x="790" y="2238"/>
                  </a:lnTo>
                  <a:lnTo>
                    <a:pt x="777" y="2224"/>
                  </a:lnTo>
                  <a:lnTo>
                    <a:pt x="749" y="2216"/>
                  </a:lnTo>
                  <a:lnTo>
                    <a:pt x="758" y="2210"/>
                  </a:lnTo>
                  <a:lnTo>
                    <a:pt x="797" y="2210"/>
                  </a:lnTo>
                  <a:lnTo>
                    <a:pt x="805" y="2200"/>
                  </a:lnTo>
                  <a:lnTo>
                    <a:pt x="792" y="2188"/>
                  </a:lnTo>
                  <a:lnTo>
                    <a:pt x="792" y="2162"/>
                  </a:lnTo>
                  <a:lnTo>
                    <a:pt x="781" y="2146"/>
                  </a:lnTo>
                  <a:lnTo>
                    <a:pt x="747" y="2148"/>
                  </a:lnTo>
                  <a:lnTo>
                    <a:pt x="716" y="2130"/>
                  </a:lnTo>
                  <a:lnTo>
                    <a:pt x="714" y="2104"/>
                  </a:lnTo>
                  <a:lnTo>
                    <a:pt x="703" y="2100"/>
                  </a:lnTo>
                  <a:lnTo>
                    <a:pt x="701" y="2106"/>
                  </a:lnTo>
                  <a:lnTo>
                    <a:pt x="675" y="2112"/>
                  </a:lnTo>
                  <a:lnTo>
                    <a:pt x="656" y="2126"/>
                  </a:lnTo>
                  <a:lnTo>
                    <a:pt x="638" y="2124"/>
                  </a:lnTo>
                  <a:lnTo>
                    <a:pt x="625" y="2114"/>
                  </a:lnTo>
                  <a:lnTo>
                    <a:pt x="632" y="2102"/>
                  </a:lnTo>
                  <a:lnTo>
                    <a:pt x="638" y="2106"/>
                  </a:lnTo>
                  <a:lnTo>
                    <a:pt x="671" y="2094"/>
                  </a:lnTo>
                  <a:lnTo>
                    <a:pt x="695" y="2070"/>
                  </a:lnTo>
                  <a:lnTo>
                    <a:pt x="695" y="2060"/>
                  </a:lnTo>
                  <a:lnTo>
                    <a:pt x="667" y="2036"/>
                  </a:lnTo>
                  <a:lnTo>
                    <a:pt x="643" y="2042"/>
                  </a:lnTo>
                  <a:lnTo>
                    <a:pt x="654" y="2026"/>
                  </a:lnTo>
                  <a:lnTo>
                    <a:pt x="680" y="2030"/>
                  </a:lnTo>
                  <a:lnTo>
                    <a:pt x="671" y="2022"/>
                  </a:lnTo>
                  <a:lnTo>
                    <a:pt x="667" y="2008"/>
                  </a:lnTo>
                  <a:lnTo>
                    <a:pt x="703" y="1992"/>
                  </a:lnTo>
                  <a:lnTo>
                    <a:pt x="716" y="1980"/>
                  </a:lnTo>
                  <a:lnTo>
                    <a:pt x="736" y="1982"/>
                  </a:lnTo>
                  <a:lnTo>
                    <a:pt x="736" y="1992"/>
                  </a:lnTo>
                  <a:lnTo>
                    <a:pt x="742" y="1994"/>
                  </a:lnTo>
                  <a:lnTo>
                    <a:pt x="762" y="1984"/>
                  </a:lnTo>
                  <a:lnTo>
                    <a:pt x="777" y="1934"/>
                  </a:lnTo>
                  <a:lnTo>
                    <a:pt x="747" y="1890"/>
                  </a:lnTo>
                  <a:lnTo>
                    <a:pt x="736" y="1890"/>
                  </a:lnTo>
                  <a:lnTo>
                    <a:pt x="749" y="1878"/>
                  </a:lnTo>
                  <a:lnTo>
                    <a:pt x="749" y="1868"/>
                  </a:lnTo>
                  <a:lnTo>
                    <a:pt x="738" y="1854"/>
                  </a:lnTo>
                  <a:lnTo>
                    <a:pt x="727" y="1854"/>
                  </a:lnTo>
                  <a:lnTo>
                    <a:pt x="736" y="1842"/>
                  </a:lnTo>
                  <a:lnTo>
                    <a:pt x="736" y="1830"/>
                  </a:lnTo>
                  <a:lnTo>
                    <a:pt x="725" y="1808"/>
                  </a:lnTo>
                  <a:lnTo>
                    <a:pt x="729" y="1800"/>
                  </a:lnTo>
                  <a:lnTo>
                    <a:pt x="753" y="1790"/>
                  </a:lnTo>
                  <a:lnTo>
                    <a:pt x="771" y="1770"/>
                  </a:lnTo>
                  <a:lnTo>
                    <a:pt x="738" y="1744"/>
                  </a:lnTo>
                  <a:lnTo>
                    <a:pt x="727" y="1744"/>
                  </a:lnTo>
                  <a:lnTo>
                    <a:pt x="716" y="1752"/>
                  </a:lnTo>
                  <a:lnTo>
                    <a:pt x="708" y="1748"/>
                  </a:lnTo>
                  <a:lnTo>
                    <a:pt x="680" y="1754"/>
                  </a:lnTo>
                  <a:lnTo>
                    <a:pt x="669" y="1750"/>
                  </a:lnTo>
                  <a:lnTo>
                    <a:pt x="677" y="1744"/>
                  </a:lnTo>
                  <a:lnTo>
                    <a:pt x="716" y="1744"/>
                  </a:lnTo>
                  <a:lnTo>
                    <a:pt x="714" y="1734"/>
                  </a:lnTo>
                  <a:lnTo>
                    <a:pt x="721" y="1724"/>
                  </a:lnTo>
                  <a:lnTo>
                    <a:pt x="732" y="1732"/>
                  </a:lnTo>
                  <a:lnTo>
                    <a:pt x="749" y="1732"/>
                  </a:lnTo>
                  <a:lnTo>
                    <a:pt x="766" y="1718"/>
                  </a:lnTo>
                  <a:lnTo>
                    <a:pt x="799" y="1726"/>
                  </a:lnTo>
                  <a:lnTo>
                    <a:pt x="797" y="1698"/>
                  </a:lnTo>
                  <a:lnTo>
                    <a:pt x="814" y="1694"/>
                  </a:lnTo>
                  <a:lnTo>
                    <a:pt x="827" y="1668"/>
                  </a:lnTo>
                  <a:lnTo>
                    <a:pt x="851" y="1648"/>
                  </a:lnTo>
                  <a:lnTo>
                    <a:pt x="801" y="1644"/>
                  </a:lnTo>
                  <a:lnTo>
                    <a:pt x="790" y="1624"/>
                  </a:lnTo>
                  <a:lnTo>
                    <a:pt x="768" y="1612"/>
                  </a:lnTo>
                  <a:lnTo>
                    <a:pt x="760" y="1594"/>
                  </a:lnTo>
                  <a:lnTo>
                    <a:pt x="721" y="1594"/>
                  </a:lnTo>
                  <a:lnTo>
                    <a:pt x="701" y="1582"/>
                  </a:lnTo>
                  <a:lnTo>
                    <a:pt x="703" y="1580"/>
                  </a:lnTo>
                  <a:lnTo>
                    <a:pt x="721" y="1584"/>
                  </a:lnTo>
                  <a:lnTo>
                    <a:pt x="760" y="1578"/>
                  </a:lnTo>
                  <a:lnTo>
                    <a:pt x="781" y="1586"/>
                  </a:lnTo>
                  <a:lnTo>
                    <a:pt x="797" y="1606"/>
                  </a:lnTo>
                  <a:lnTo>
                    <a:pt x="825" y="1610"/>
                  </a:lnTo>
                  <a:lnTo>
                    <a:pt x="831" y="1614"/>
                  </a:lnTo>
                  <a:lnTo>
                    <a:pt x="877" y="1598"/>
                  </a:lnTo>
                  <a:lnTo>
                    <a:pt x="911" y="1596"/>
                  </a:lnTo>
                  <a:lnTo>
                    <a:pt x="920" y="1592"/>
                  </a:lnTo>
                  <a:lnTo>
                    <a:pt x="933" y="1596"/>
                  </a:lnTo>
                  <a:lnTo>
                    <a:pt x="927" y="1582"/>
                  </a:lnTo>
                  <a:lnTo>
                    <a:pt x="920" y="1578"/>
                  </a:lnTo>
                  <a:lnTo>
                    <a:pt x="920" y="1570"/>
                  </a:lnTo>
                  <a:lnTo>
                    <a:pt x="937" y="1566"/>
                  </a:lnTo>
                  <a:lnTo>
                    <a:pt x="946" y="1558"/>
                  </a:lnTo>
                  <a:lnTo>
                    <a:pt x="961" y="1558"/>
                  </a:lnTo>
                  <a:lnTo>
                    <a:pt x="957" y="1552"/>
                  </a:lnTo>
                  <a:lnTo>
                    <a:pt x="933" y="1546"/>
                  </a:lnTo>
                  <a:lnTo>
                    <a:pt x="931" y="1532"/>
                  </a:lnTo>
                  <a:lnTo>
                    <a:pt x="957" y="1508"/>
                  </a:lnTo>
                  <a:lnTo>
                    <a:pt x="952" y="1496"/>
                  </a:lnTo>
                  <a:lnTo>
                    <a:pt x="935" y="1498"/>
                  </a:lnTo>
                  <a:lnTo>
                    <a:pt x="939" y="1486"/>
                  </a:lnTo>
                  <a:lnTo>
                    <a:pt x="927" y="1494"/>
                  </a:lnTo>
                  <a:lnTo>
                    <a:pt x="859" y="1474"/>
                  </a:lnTo>
                  <a:lnTo>
                    <a:pt x="859" y="1470"/>
                  </a:lnTo>
                  <a:lnTo>
                    <a:pt x="881" y="1460"/>
                  </a:lnTo>
                  <a:lnTo>
                    <a:pt x="890" y="1466"/>
                  </a:lnTo>
                  <a:lnTo>
                    <a:pt x="914" y="1468"/>
                  </a:lnTo>
                  <a:lnTo>
                    <a:pt x="918" y="1452"/>
                  </a:lnTo>
                  <a:lnTo>
                    <a:pt x="942" y="1454"/>
                  </a:lnTo>
                  <a:lnTo>
                    <a:pt x="970" y="1448"/>
                  </a:lnTo>
                  <a:lnTo>
                    <a:pt x="985" y="1450"/>
                  </a:lnTo>
                  <a:lnTo>
                    <a:pt x="989" y="1458"/>
                  </a:lnTo>
                  <a:lnTo>
                    <a:pt x="996" y="1452"/>
                  </a:lnTo>
                  <a:lnTo>
                    <a:pt x="1000" y="1458"/>
                  </a:lnTo>
                  <a:lnTo>
                    <a:pt x="998" y="1468"/>
                  </a:lnTo>
                  <a:lnTo>
                    <a:pt x="1013" y="1484"/>
                  </a:lnTo>
                  <a:lnTo>
                    <a:pt x="1022" y="1484"/>
                  </a:lnTo>
                  <a:lnTo>
                    <a:pt x="1022" y="1474"/>
                  </a:lnTo>
                  <a:lnTo>
                    <a:pt x="1026" y="1466"/>
                  </a:lnTo>
                  <a:lnTo>
                    <a:pt x="1022" y="1448"/>
                  </a:lnTo>
                  <a:lnTo>
                    <a:pt x="1030" y="1446"/>
                  </a:lnTo>
                  <a:lnTo>
                    <a:pt x="1054" y="1426"/>
                  </a:lnTo>
                  <a:lnTo>
                    <a:pt x="1061" y="1390"/>
                  </a:lnTo>
                  <a:lnTo>
                    <a:pt x="1054" y="1376"/>
                  </a:lnTo>
                  <a:lnTo>
                    <a:pt x="1056" y="1362"/>
                  </a:lnTo>
                  <a:lnTo>
                    <a:pt x="1065" y="1362"/>
                  </a:lnTo>
                  <a:lnTo>
                    <a:pt x="1069" y="1350"/>
                  </a:lnTo>
                  <a:lnTo>
                    <a:pt x="1065" y="1350"/>
                  </a:lnTo>
                  <a:lnTo>
                    <a:pt x="1067" y="1334"/>
                  </a:lnTo>
                  <a:lnTo>
                    <a:pt x="1056" y="1286"/>
                  </a:lnTo>
                  <a:lnTo>
                    <a:pt x="1041" y="1260"/>
                  </a:lnTo>
                  <a:lnTo>
                    <a:pt x="1050" y="1246"/>
                  </a:lnTo>
                  <a:lnTo>
                    <a:pt x="1046" y="1240"/>
                  </a:lnTo>
                  <a:lnTo>
                    <a:pt x="1059" y="1218"/>
                  </a:lnTo>
                  <a:lnTo>
                    <a:pt x="1074" y="1210"/>
                  </a:lnTo>
                  <a:lnTo>
                    <a:pt x="1085" y="1192"/>
                  </a:lnTo>
                  <a:lnTo>
                    <a:pt x="1102" y="1182"/>
                  </a:lnTo>
                  <a:lnTo>
                    <a:pt x="1106" y="1162"/>
                  </a:lnTo>
                  <a:lnTo>
                    <a:pt x="1113" y="1156"/>
                  </a:lnTo>
                  <a:lnTo>
                    <a:pt x="1121" y="1156"/>
                  </a:lnTo>
                  <a:lnTo>
                    <a:pt x="1124" y="1144"/>
                  </a:lnTo>
                  <a:lnTo>
                    <a:pt x="1130" y="1140"/>
                  </a:lnTo>
                  <a:lnTo>
                    <a:pt x="1158" y="1138"/>
                  </a:lnTo>
                  <a:lnTo>
                    <a:pt x="1156" y="1148"/>
                  </a:lnTo>
                  <a:lnTo>
                    <a:pt x="1165" y="1150"/>
                  </a:lnTo>
                  <a:lnTo>
                    <a:pt x="1163" y="1154"/>
                  </a:lnTo>
                  <a:lnTo>
                    <a:pt x="1173" y="1152"/>
                  </a:lnTo>
                  <a:lnTo>
                    <a:pt x="1182" y="1154"/>
                  </a:lnTo>
                  <a:lnTo>
                    <a:pt x="1180" y="1164"/>
                  </a:lnTo>
                  <a:lnTo>
                    <a:pt x="1173" y="1164"/>
                  </a:lnTo>
                  <a:lnTo>
                    <a:pt x="1169" y="1174"/>
                  </a:lnTo>
                  <a:lnTo>
                    <a:pt x="1152" y="1192"/>
                  </a:lnTo>
                  <a:lnTo>
                    <a:pt x="1160" y="1192"/>
                  </a:lnTo>
                  <a:lnTo>
                    <a:pt x="1167" y="1206"/>
                  </a:lnTo>
                  <a:lnTo>
                    <a:pt x="1160" y="1212"/>
                  </a:lnTo>
                  <a:lnTo>
                    <a:pt x="1147" y="1210"/>
                  </a:lnTo>
                  <a:lnTo>
                    <a:pt x="1143" y="1204"/>
                  </a:lnTo>
                  <a:lnTo>
                    <a:pt x="1150" y="1196"/>
                  </a:lnTo>
                  <a:lnTo>
                    <a:pt x="1134" y="1198"/>
                  </a:lnTo>
                  <a:lnTo>
                    <a:pt x="1132" y="1204"/>
                  </a:lnTo>
                  <a:lnTo>
                    <a:pt x="1117" y="1212"/>
                  </a:lnTo>
                  <a:lnTo>
                    <a:pt x="1104" y="1212"/>
                  </a:lnTo>
                  <a:lnTo>
                    <a:pt x="1102" y="1216"/>
                  </a:lnTo>
                  <a:lnTo>
                    <a:pt x="1113" y="1220"/>
                  </a:lnTo>
                  <a:lnTo>
                    <a:pt x="1119" y="1236"/>
                  </a:lnTo>
                  <a:lnTo>
                    <a:pt x="1139" y="1240"/>
                  </a:lnTo>
                  <a:lnTo>
                    <a:pt x="1154" y="1228"/>
                  </a:lnTo>
                  <a:lnTo>
                    <a:pt x="1173" y="1236"/>
                  </a:lnTo>
                  <a:lnTo>
                    <a:pt x="1189" y="1234"/>
                  </a:lnTo>
                  <a:lnTo>
                    <a:pt x="1184" y="1254"/>
                  </a:lnTo>
                  <a:lnTo>
                    <a:pt x="1169" y="1258"/>
                  </a:lnTo>
                  <a:lnTo>
                    <a:pt x="1178" y="1286"/>
                  </a:lnTo>
                  <a:lnTo>
                    <a:pt x="1184" y="1294"/>
                  </a:lnTo>
                  <a:lnTo>
                    <a:pt x="1199" y="1284"/>
                  </a:lnTo>
                  <a:lnTo>
                    <a:pt x="1202" y="1268"/>
                  </a:lnTo>
                  <a:lnTo>
                    <a:pt x="1199" y="1258"/>
                  </a:lnTo>
                  <a:lnTo>
                    <a:pt x="1193" y="1248"/>
                  </a:lnTo>
                  <a:lnTo>
                    <a:pt x="1193" y="1238"/>
                  </a:lnTo>
                  <a:lnTo>
                    <a:pt x="1215" y="1212"/>
                  </a:lnTo>
                  <a:lnTo>
                    <a:pt x="1219" y="1198"/>
                  </a:lnTo>
                  <a:lnTo>
                    <a:pt x="1230" y="1192"/>
                  </a:lnTo>
                  <a:lnTo>
                    <a:pt x="1254" y="1198"/>
                  </a:lnTo>
                  <a:lnTo>
                    <a:pt x="1260" y="1210"/>
                  </a:lnTo>
                  <a:lnTo>
                    <a:pt x="1254" y="1224"/>
                  </a:lnTo>
                  <a:lnTo>
                    <a:pt x="1243" y="1224"/>
                  </a:lnTo>
                  <a:lnTo>
                    <a:pt x="1241" y="1228"/>
                  </a:lnTo>
                  <a:lnTo>
                    <a:pt x="1264" y="1258"/>
                  </a:lnTo>
                  <a:lnTo>
                    <a:pt x="1271" y="1260"/>
                  </a:lnTo>
                  <a:lnTo>
                    <a:pt x="1288" y="1236"/>
                  </a:lnTo>
                  <a:lnTo>
                    <a:pt x="1288" y="1210"/>
                  </a:lnTo>
                  <a:lnTo>
                    <a:pt x="1293" y="1194"/>
                  </a:lnTo>
                  <a:lnTo>
                    <a:pt x="1319" y="1176"/>
                  </a:lnTo>
                  <a:lnTo>
                    <a:pt x="1338" y="1146"/>
                  </a:lnTo>
                  <a:lnTo>
                    <a:pt x="1349" y="1138"/>
                  </a:lnTo>
                  <a:lnTo>
                    <a:pt x="1375" y="1106"/>
                  </a:lnTo>
                  <a:lnTo>
                    <a:pt x="1377" y="1054"/>
                  </a:lnTo>
                  <a:lnTo>
                    <a:pt x="1384" y="1036"/>
                  </a:lnTo>
                  <a:lnTo>
                    <a:pt x="1397" y="1032"/>
                  </a:lnTo>
                  <a:lnTo>
                    <a:pt x="1392" y="1020"/>
                  </a:lnTo>
                  <a:lnTo>
                    <a:pt x="1384" y="1010"/>
                  </a:lnTo>
                  <a:lnTo>
                    <a:pt x="1360" y="990"/>
                  </a:lnTo>
                  <a:lnTo>
                    <a:pt x="1353" y="970"/>
                  </a:lnTo>
                  <a:lnTo>
                    <a:pt x="1345" y="960"/>
                  </a:lnTo>
                  <a:lnTo>
                    <a:pt x="1314" y="950"/>
                  </a:lnTo>
                  <a:lnTo>
                    <a:pt x="1290" y="956"/>
                  </a:lnTo>
                  <a:lnTo>
                    <a:pt x="1247" y="958"/>
                  </a:lnTo>
                  <a:lnTo>
                    <a:pt x="1232" y="966"/>
                  </a:lnTo>
                  <a:lnTo>
                    <a:pt x="1206" y="968"/>
                  </a:lnTo>
                  <a:lnTo>
                    <a:pt x="1160" y="962"/>
                  </a:lnTo>
                  <a:lnTo>
                    <a:pt x="1134" y="946"/>
                  </a:lnTo>
                  <a:lnTo>
                    <a:pt x="1115" y="922"/>
                  </a:lnTo>
                  <a:lnTo>
                    <a:pt x="1108" y="902"/>
                  </a:lnTo>
                  <a:lnTo>
                    <a:pt x="1100" y="896"/>
                  </a:lnTo>
                  <a:lnTo>
                    <a:pt x="1100" y="884"/>
                  </a:lnTo>
                  <a:lnTo>
                    <a:pt x="1113" y="878"/>
                  </a:lnTo>
                  <a:lnTo>
                    <a:pt x="1117" y="864"/>
                  </a:lnTo>
                  <a:lnTo>
                    <a:pt x="1115" y="858"/>
                  </a:lnTo>
                  <a:lnTo>
                    <a:pt x="1108" y="854"/>
                  </a:lnTo>
                  <a:lnTo>
                    <a:pt x="1117" y="848"/>
                  </a:lnTo>
                  <a:lnTo>
                    <a:pt x="1111" y="820"/>
                  </a:lnTo>
                  <a:lnTo>
                    <a:pt x="1095" y="816"/>
                  </a:lnTo>
                  <a:lnTo>
                    <a:pt x="1080" y="824"/>
                  </a:lnTo>
                  <a:lnTo>
                    <a:pt x="1069" y="820"/>
                  </a:lnTo>
                  <a:lnTo>
                    <a:pt x="1048" y="832"/>
                  </a:lnTo>
                  <a:lnTo>
                    <a:pt x="1037" y="824"/>
                  </a:lnTo>
                  <a:lnTo>
                    <a:pt x="1043" y="814"/>
                  </a:lnTo>
                  <a:lnTo>
                    <a:pt x="1054" y="808"/>
                  </a:lnTo>
                  <a:lnTo>
                    <a:pt x="1095" y="812"/>
                  </a:lnTo>
                  <a:lnTo>
                    <a:pt x="1104" y="810"/>
                  </a:lnTo>
                  <a:lnTo>
                    <a:pt x="1104" y="802"/>
                  </a:lnTo>
                  <a:lnTo>
                    <a:pt x="1091" y="778"/>
                  </a:lnTo>
                  <a:lnTo>
                    <a:pt x="1080" y="688"/>
                  </a:lnTo>
                  <a:lnTo>
                    <a:pt x="1087" y="636"/>
                  </a:lnTo>
                  <a:lnTo>
                    <a:pt x="1095" y="620"/>
                  </a:lnTo>
                  <a:lnTo>
                    <a:pt x="1089" y="620"/>
                  </a:lnTo>
                  <a:lnTo>
                    <a:pt x="1100" y="606"/>
                  </a:lnTo>
                  <a:lnTo>
                    <a:pt x="1100" y="596"/>
                  </a:lnTo>
                  <a:lnTo>
                    <a:pt x="1061" y="600"/>
                  </a:lnTo>
                  <a:lnTo>
                    <a:pt x="1017" y="574"/>
                  </a:lnTo>
                  <a:lnTo>
                    <a:pt x="965" y="524"/>
                  </a:lnTo>
                  <a:lnTo>
                    <a:pt x="931" y="544"/>
                  </a:lnTo>
                  <a:lnTo>
                    <a:pt x="905" y="540"/>
                  </a:lnTo>
                  <a:lnTo>
                    <a:pt x="877" y="548"/>
                  </a:lnTo>
                  <a:lnTo>
                    <a:pt x="838" y="542"/>
                  </a:lnTo>
                  <a:lnTo>
                    <a:pt x="807" y="554"/>
                  </a:lnTo>
                  <a:lnTo>
                    <a:pt x="794" y="580"/>
                  </a:lnTo>
                  <a:lnTo>
                    <a:pt x="775" y="602"/>
                  </a:lnTo>
                  <a:lnTo>
                    <a:pt x="753" y="604"/>
                  </a:lnTo>
                  <a:lnTo>
                    <a:pt x="758" y="580"/>
                  </a:lnTo>
                  <a:lnTo>
                    <a:pt x="723" y="564"/>
                  </a:lnTo>
                  <a:lnTo>
                    <a:pt x="667" y="566"/>
                  </a:lnTo>
                  <a:lnTo>
                    <a:pt x="625" y="578"/>
                  </a:lnTo>
                  <a:lnTo>
                    <a:pt x="617" y="590"/>
                  </a:lnTo>
                  <a:lnTo>
                    <a:pt x="606" y="598"/>
                  </a:lnTo>
                  <a:lnTo>
                    <a:pt x="576" y="632"/>
                  </a:lnTo>
                  <a:lnTo>
                    <a:pt x="567" y="660"/>
                  </a:lnTo>
                  <a:lnTo>
                    <a:pt x="584" y="680"/>
                  </a:lnTo>
                  <a:lnTo>
                    <a:pt x="584" y="700"/>
                  </a:lnTo>
                  <a:lnTo>
                    <a:pt x="565" y="718"/>
                  </a:lnTo>
                  <a:lnTo>
                    <a:pt x="571" y="734"/>
                  </a:lnTo>
                  <a:lnTo>
                    <a:pt x="569" y="750"/>
                  </a:lnTo>
                  <a:lnTo>
                    <a:pt x="595" y="764"/>
                  </a:lnTo>
                  <a:lnTo>
                    <a:pt x="582" y="796"/>
                  </a:lnTo>
                  <a:lnTo>
                    <a:pt x="558" y="820"/>
                  </a:lnTo>
                  <a:lnTo>
                    <a:pt x="567" y="830"/>
                  </a:lnTo>
                  <a:lnTo>
                    <a:pt x="617" y="808"/>
                  </a:lnTo>
                  <a:lnTo>
                    <a:pt x="623" y="820"/>
                  </a:lnTo>
                  <a:lnTo>
                    <a:pt x="630" y="842"/>
                  </a:lnTo>
                  <a:lnTo>
                    <a:pt x="612" y="902"/>
                  </a:lnTo>
                  <a:lnTo>
                    <a:pt x="621" y="924"/>
                  </a:lnTo>
                  <a:lnTo>
                    <a:pt x="649" y="912"/>
                  </a:lnTo>
                  <a:lnTo>
                    <a:pt x="649" y="934"/>
                  </a:lnTo>
                  <a:lnTo>
                    <a:pt x="638" y="932"/>
                  </a:lnTo>
                  <a:lnTo>
                    <a:pt x="617" y="936"/>
                  </a:lnTo>
                  <a:lnTo>
                    <a:pt x="595" y="908"/>
                  </a:lnTo>
                  <a:lnTo>
                    <a:pt x="597" y="890"/>
                  </a:lnTo>
                  <a:lnTo>
                    <a:pt x="608" y="884"/>
                  </a:lnTo>
                  <a:lnTo>
                    <a:pt x="610" y="866"/>
                  </a:lnTo>
                  <a:lnTo>
                    <a:pt x="563" y="864"/>
                  </a:lnTo>
                  <a:lnTo>
                    <a:pt x="554" y="844"/>
                  </a:lnTo>
                  <a:lnTo>
                    <a:pt x="539" y="858"/>
                  </a:lnTo>
                  <a:lnTo>
                    <a:pt x="537" y="872"/>
                  </a:lnTo>
                  <a:lnTo>
                    <a:pt x="526" y="878"/>
                  </a:lnTo>
                  <a:lnTo>
                    <a:pt x="508" y="914"/>
                  </a:lnTo>
                  <a:lnTo>
                    <a:pt x="500" y="884"/>
                  </a:lnTo>
                  <a:lnTo>
                    <a:pt x="508" y="858"/>
                  </a:lnTo>
                  <a:lnTo>
                    <a:pt x="563" y="800"/>
                  </a:lnTo>
                  <a:lnTo>
                    <a:pt x="539" y="762"/>
                  </a:lnTo>
                  <a:lnTo>
                    <a:pt x="537" y="742"/>
                  </a:lnTo>
                  <a:lnTo>
                    <a:pt x="504" y="724"/>
                  </a:lnTo>
                  <a:lnTo>
                    <a:pt x="498" y="736"/>
                  </a:lnTo>
                  <a:lnTo>
                    <a:pt x="469" y="724"/>
                  </a:lnTo>
                  <a:lnTo>
                    <a:pt x="424" y="750"/>
                  </a:lnTo>
                  <a:lnTo>
                    <a:pt x="400" y="794"/>
                  </a:lnTo>
                  <a:lnTo>
                    <a:pt x="424" y="792"/>
                  </a:lnTo>
                  <a:lnTo>
                    <a:pt x="420" y="808"/>
                  </a:lnTo>
                  <a:lnTo>
                    <a:pt x="394" y="802"/>
                  </a:lnTo>
                  <a:lnTo>
                    <a:pt x="350" y="856"/>
                  </a:lnTo>
                  <a:lnTo>
                    <a:pt x="331" y="858"/>
                  </a:lnTo>
                  <a:lnTo>
                    <a:pt x="342" y="886"/>
                  </a:lnTo>
                  <a:lnTo>
                    <a:pt x="363" y="910"/>
                  </a:lnTo>
                  <a:lnTo>
                    <a:pt x="348" y="928"/>
                  </a:lnTo>
                  <a:lnTo>
                    <a:pt x="342" y="968"/>
                  </a:lnTo>
                  <a:lnTo>
                    <a:pt x="303" y="972"/>
                  </a:lnTo>
                  <a:lnTo>
                    <a:pt x="294" y="950"/>
                  </a:lnTo>
                  <a:lnTo>
                    <a:pt x="277" y="944"/>
                  </a:lnTo>
                  <a:lnTo>
                    <a:pt x="290" y="932"/>
                  </a:lnTo>
                  <a:lnTo>
                    <a:pt x="275" y="890"/>
                  </a:lnTo>
                  <a:lnTo>
                    <a:pt x="264" y="872"/>
                  </a:lnTo>
                  <a:lnTo>
                    <a:pt x="285" y="866"/>
                  </a:lnTo>
                  <a:lnTo>
                    <a:pt x="294" y="842"/>
                  </a:lnTo>
                  <a:lnTo>
                    <a:pt x="307" y="846"/>
                  </a:lnTo>
                  <a:lnTo>
                    <a:pt x="314" y="828"/>
                  </a:lnTo>
                  <a:lnTo>
                    <a:pt x="303" y="822"/>
                  </a:lnTo>
                  <a:lnTo>
                    <a:pt x="288" y="826"/>
                  </a:lnTo>
                  <a:lnTo>
                    <a:pt x="288" y="802"/>
                  </a:lnTo>
                  <a:lnTo>
                    <a:pt x="281" y="802"/>
                  </a:lnTo>
                  <a:lnTo>
                    <a:pt x="249" y="814"/>
                  </a:lnTo>
                  <a:lnTo>
                    <a:pt x="229" y="802"/>
                  </a:lnTo>
                  <a:lnTo>
                    <a:pt x="214" y="810"/>
                  </a:lnTo>
                  <a:lnTo>
                    <a:pt x="205" y="802"/>
                  </a:lnTo>
                  <a:lnTo>
                    <a:pt x="229" y="792"/>
                  </a:lnTo>
                  <a:lnTo>
                    <a:pt x="251" y="802"/>
                  </a:lnTo>
                  <a:lnTo>
                    <a:pt x="259" y="790"/>
                  </a:lnTo>
                  <a:lnTo>
                    <a:pt x="253" y="780"/>
                  </a:lnTo>
                  <a:lnTo>
                    <a:pt x="236" y="780"/>
                  </a:lnTo>
                  <a:lnTo>
                    <a:pt x="246" y="750"/>
                  </a:lnTo>
                  <a:lnTo>
                    <a:pt x="238" y="726"/>
                  </a:lnTo>
                  <a:lnTo>
                    <a:pt x="272" y="700"/>
                  </a:lnTo>
                  <a:lnTo>
                    <a:pt x="290" y="698"/>
                  </a:lnTo>
                  <a:lnTo>
                    <a:pt x="316" y="668"/>
                  </a:lnTo>
                  <a:lnTo>
                    <a:pt x="327" y="622"/>
                  </a:lnTo>
                  <a:lnTo>
                    <a:pt x="335" y="616"/>
                  </a:lnTo>
                  <a:lnTo>
                    <a:pt x="335" y="604"/>
                  </a:lnTo>
                  <a:lnTo>
                    <a:pt x="387" y="602"/>
                  </a:lnTo>
                  <a:lnTo>
                    <a:pt x="400" y="588"/>
                  </a:lnTo>
                  <a:lnTo>
                    <a:pt x="420" y="580"/>
                  </a:lnTo>
                  <a:lnTo>
                    <a:pt x="407" y="562"/>
                  </a:lnTo>
                  <a:lnTo>
                    <a:pt x="424" y="566"/>
                  </a:lnTo>
                  <a:lnTo>
                    <a:pt x="439" y="562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60"/>
                  </a:lnTo>
                  <a:lnTo>
                    <a:pt x="478" y="560"/>
                  </a:lnTo>
                  <a:lnTo>
                    <a:pt x="500" y="548"/>
                  </a:lnTo>
                  <a:lnTo>
                    <a:pt x="511" y="560"/>
                  </a:lnTo>
                  <a:lnTo>
                    <a:pt x="519" y="558"/>
                  </a:lnTo>
                  <a:lnTo>
                    <a:pt x="524" y="546"/>
                  </a:lnTo>
                  <a:lnTo>
                    <a:pt x="534" y="544"/>
                  </a:lnTo>
                  <a:lnTo>
                    <a:pt x="554" y="540"/>
                  </a:lnTo>
                  <a:lnTo>
                    <a:pt x="584" y="566"/>
                  </a:lnTo>
                  <a:lnTo>
                    <a:pt x="608" y="574"/>
                  </a:lnTo>
                  <a:lnTo>
                    <a:pt x="703" y="544"/>
                  </a:lnTo>
                  <a:lnTo>
                    <a:pt x="762" y="544"/>
                  </a:lnTo>
                  <a:lnTo>
                    <a:pt x="786" y="528"/>
                  </a:lnTo>
                  <a:lnTo>
                    <a:pt x="781" y="512"/>
                  </a:lnTo>
                  <a:lnTo>
                    <a:pt x="807" y="508"/>
                  </a:lnTo>
                  <a:lnTo>
                    <a:pt x="801" y="520"/>
                  </a:lnTo>
                  <a:lnTo>
                    <a:pt x="818" y="528"/>
                  </a:lnTo>
                  <a:lnTo>
                    <a:pt x="844" y="528"/>
                  </a:lnTo>
                  <a:lnTo>
                    <a:pt x="862" y="500"/>
                  </a:lnTo>
                  <a:lnTo>
                    <a:pt x="924" y="536"/>
                  </a:lnTo>
                  <a:lnTo>
                    <a:pt x="959" y="518"/>
                  </a:lnTo>
                  <a:lnTo>
                    <a:pt x="972" y="518"/>
                  </a:lnTo>
                  <a:lnTo>
                    <a:pt x="1065" y="592"/>
                  </a:lnTo>
                  <a:lnTo>
                    <a:pt x="1113" y="590"/>
                  </a:lnTo>
                  <a:lnTo>
                    <a:pt x="1134" y="554"/>
                  </a:lnTo>
                  <a:lnTo>
                    <a:pt x="1130" y="550"/>
                  </a:lnTo>
                  <a:lnTo>
                    <a:pt x="1137" y="538"/>
                  </a:lnTo>
                  <a:lnTo>
                    <a:pt x="1141" y="516"/>
                  </a:lnTo>
                  <a:lnTo>
                    <a:pt x="1150" y="500"/>
                  </a:lnTo>
                  <a:lnTo>
                    <a:pt x="1147" y="494"/>
                  </a:lnTo>
                  <a:lnTo>
                    <a:pt x="1171" y="450"/>
                  </a:lnTo>
                  <a:lnTo>
                    <a:pt x="1219" y="408"/>
                  </a:lnTo>
                  <a:lnTo>
                    <a:pt x="1219" y="374"/>
                  </a:lnTo>
                  <a:lnTo>
                    <a:pt x="1212" y="338"/>
                  </a:lnTo>
                  <a:lnTo>
                    <a:pt x="1215" y="324"/>
                  </a:lnTo>
                  <a:lnTo>
                    <a:pt x="1208" y="290"/>
                  </a:lnTo>
                  <a:lnTo>
                    <a:pt x="1215" y="254"/>
                  </a:lnTo>
                  <a:lnTo>
                    <a:pt x="1223" y="246"/>
                  </a:lnTo>
                  <a:lnTo>
                    <a:pt x="1221" y="228"/>
                  </a:lnTo>
                  <a:lnTo>
                    <a:pt x="1204" y="206"/>
                  </a:lnTo>
                  <a:lnTo>
                    <a:pt x="1204" y="196"/>
                  </a:lnTo>
                  <a:lnTo>
                    <a:pt x="1176" y="166"/>
                  </a:lnTo>
                  <a:lnTo>
                    <a:pt x="1167" y="136"/>
                  </a:lnTo>
                  <a:lnTo>
                    <a:pt x="1167" y="122"/>
                  </a:lnTo>
                  <a:lnTo>
                    <a:pt x="1182" y="92"/>
                  </a:lnTo>
                  <a:lnTo>
                    <a:pt x="1223" y="38"/>
                  </a:lnTo>
                  <a:lnTo>
                    <a:pt x="1245" y="24"/>
                  </a:lnTo>
                  <a:lnTo>
                    <a:pt x="1273" y="10"/>
                  </a:lnTo>
                  <a:lnTo>
                    <a:pt x="1249" y="0"/>
                  </a:lnTo>
                  <a:lnTo>
                    <a:pt x="1223" y="8"/>
                  </a:lnTo>
                  <a:lnTo>
                    <a:pt x="1115" y="88"/>
                  </a:lnTo>
                  <a:lnTo>
                    <a:pt x="1067" y="112"/>
                  </a:lnTo>
                  <a:lnTo>
                    <a:pt x="1011" y="122"/>
                  </a:lnTo>
                  <a:lnTo>
                    <a:pt x="950" y="116"/>
                  </a:lnTo>
                  <a:lnTo>
                    <a:pt x="920" y="164"/>
                  </a:lnTo>
                  <a:lnTo>
                    <a:pt x="872" y="212"/>
                  </a:lnTo>
                  <a:lnTo>
                    <a:pt x="862" y="226"/>
                  </a:lnTo>
                  <a:lnTo>
                    <a:pt x="853" y="256"/>
                  </a:lnTo>
                  <a:lnTo>
                    <a:pt x="777" y="370"/>
                  </a:lnTo>
                  <a:lnTo>
                    <a:pt x="738" y="410"/>
                  </a:lnTo>
                  <a:lnTo>
                    <a:pt x="677" y="448"/>
                  </a:lnTo>
                  <a:lnTo>
                    <a:pt x="602" y="462"/>
                  </a:lnTo>
                  <a:lnTo>
                    <a:pt x="537" y="452"/>
                  </a:lnTo>
                  <a:lnTo>
                    <a:pt x="513" y="440"/>
                  </a:lnTo>
                  <a:lnTo>
                    <a:pt x="491" y="440"/>
                  </a:lnTo>
                  <a:lnTo>
                    <a:pt x="437" y="470"/>
                  </a:lnTo>
                  <a:lnTo>
                    <a:pt x="394" y="480"/>
                  </a:lnTo>
                  <a:lnTo>
                    <a:pt x="370" y="476"/>
                  </a:lnTo>
                  <a:lnTo>
                    <a:pt x="329" y="458"/>
                  </a:lnTo>
                  <a:lnTo>
                    <a:pt x="316" y="462"/>
                  </a:lnTo>
                  <a:lnTo>
                    <a:pt x="303" y="472"/>
                  </a:lnTo>
                  <a:lnTo>
                    <a:pt x="298" y="486"/>
                  </a:lnTo>
                  <a:lnTo>
                    <a:pt x="270" y="516"/>
                  </a:lnTo>
                  <a:lnTo>
                    <a:pt x="255" y="518"/>
                  </a:lnTo>
                  <a:lnTo>
                    <a:pt x="233" y="554"/>
                  </a:lnTo>
                  <a:lnTo>
                    <a:pt x="188" y="602"/>
                  </a:lnTo>
                  <a:lnTo>
                    <a:pt x="134" y="694"/>
                  </a:lnTo>
                  <a:lnTo>
                    <a:pt x="125" y="730"/>
                  </a:lnTo>
                  <a:lnTo>
                    <a:pt x="127" y="772"/>
                  </a:lnTo>
                  <a:lnTo>
                    <a:pt x="132" y="776"/>
                  </a:lnTo>
                  <a:lnTo>
                    <a:pt x="132" y="768"/>
                  </a:lnTo>
                  <a:lnTo>
                    <a:pt x="138" y="766"/>
                  </a:lnTo>
                  <a:lnTo>
                    <a:pt x="138" y="756"/>
                  </a:lnTo>
                  <a:lnTo>
                    <a:pt x="132" y="750"/>
                  </a:lnTo>
                  <a:lnTo>
                    <a:pt x="138" y="734"/>
                  </a:lnTo>
                  <a:lnTo>
                    <a:pt x="136" y="728"/>
                  </a:lnTo>
                  <a:lnTo>
                    <a:pt x="145" y="726"/>
                  </a:lnTo>
                  <a:lnTo>
                    <a:pt x="158" y="736"/>
                  </a:lnTo>
                  <a:lnTo>
                    <a:pt x="166" y="746"/>
                  </a:lnTo>
                  <a:lnTo>
                    <a:pt x="171" y="774"/>
                  </a:lnTo>
                  <a:lnTo>
                    <a:pt x="177" y="784"/>
                  </a:lnTo>
                  <a:lnTo>
                    <a:pt x="179" y="792"/>
                  </a:lnTo>
                  <a:lnTo>
                    <a:pt x="184" y="794"/>
                  </a:lnTo>
                  <a:lnTo>
                    <a:pt x="188" y="804"/>
                  </a:lnTo>
                  <a:lnTo>
                    <a:pt x="197" y="810"/>
                  </a:lnTo>
                  <a:lnTo>
                    <a:pt x="216" y="818"/>
                  </a:lnTo>
                  <a:lnTo>
                    <a:pt x="238" y="838"/>
                  </a:lnTo>
                  <a:lnTo>
                    <a:pt x="244" y="836"/>
                  </a:lnTo>
                  <a:lnTo>
                    <a:pt x="253" y="870"/>
                  </a:lnTo>
                  <a:lnTo>
                    <a:pt x="272" y="898"/>
                  </a:lnTo>
                  <a:lnTo>
                    <a:pt x="257" y="910"/>
                  </a:lnTo>
                  <a:lnTo>
                    <a:pt x="231" y="896"/>
                  </a:lnTo>
                  <a:lnTo>
                    <a:pt x="186" y="882"/>
                  </a:lnTo>
                  <a:lnTo>
                    <a:pt x="162" y="884"/>
                  </a:lnTo>
                  <a:lnTo>
                    <a:pt x="155" y="900"/>
                  </a:lnTo>
                  <a:lnTo>
                    <a:pt x="151" y="900"/>
                  </a:lnTo>
                  <a:lnTo>
                    <a:pt x="149" y="878"/>
                  </a:lnTo>
                  <a:lnTo>
                    <a:pt x="158" y="872"/>
                  </a:lnTo>
                  <a:lnTo>
                    <a:pt x="162" y="866"/>
                  </a:lnTo>
                  <a:lnTo>
                    <a:pt x="127" y="856"/>
                  </a:lnTo>
                  <a:lnTo>
                    <a:pt x="129" y="846"/>
                  </a:lnTo>
                  <a:lnTo>
                    <a:pt x="97" y="832"/>
                  </a:lnTo>
                  <a:lnTo>
                    <a:pt x="97" y="828"/>
                  </a:lnTo>
                  <a:lnTo>
                    <a:pt x="121" y="820"/>
                  </a:lnTo>
                  <a:lnTo>
                    <a:pt x="121" y="814"/>
                  </a:lnTo>
                  <a:lnTo>
                    <a:pt x="110" y="814"/>
                  </a:lnTo>
                  <a:lnTo>
                    <a:pt x="106" y="810"/>
                  </a:lnTo>
                  <a:lnTo>
                    <a:pt x="119" y="790"/>
                  </a:lnTo>
                  <a:lnTo>
                    <a:pt x="129" y="790"/>
                  </a:lnTo>
                  <a:lnTo>
                    <a:pt x="129" y="784"/>
                  </a:lnTo>
                  <a:lnTo>
                    <a:pt x="123" y="780"/>
                  </a:lnTo>
                  <a:lnTo>
                    <a:pt x="112" y="784"/>
                  </a:lnTo>
                  <a:lnTo>
                    <a:pt x="93" y="818"/>
                  </a:lnTo>
                  <a:lnTo>
                    <a:pt x="69" y="900"/>
                  </a:lnTo>
                  <a:lnTo>
                    <a:pt x="62" y="944"/>
                  </a:lnTo>
                  <a:lnTo>
                    <a:pt x="58" y="1162"/>
                  </a:lnTo>
                  <a:lnTo>
                    <a:pt x="38" y="1252"/>
                  </a:lnTo>
                  <a:lnTo>
                    <a:pt x="36" y="1322"/>
                  </a:lnTo>
                  <a:lnTo>
                    <a:pt x="45" y="1322"/>
                  </a:lnTo>
                  <a:lnTo>
                    <a:pt x="58" y="1250"/>
                  </a:lnTo>
                  <a:lnTo>
                    <a:pt x="54" y="1232"/>
                  </a:lnTo>
                  <a:lnTo>
                    <a:pt x="67" y="1242"/>
                  </a:lnTo>
                  <a:lnTo>
                    <a:pt x="97" y="1250"/>
                  </a:lnTo>
                  <a:lnTo>
                    <a:pt x="116" y="1282"/>
                  </a:lnTo>
                  <a:lnTo>
                    <a:pt x="125" y="1290"/>
                  </a:lnTo>
                  <a:lnTo>
                    <a:pt x="125" y="1302"/>
                  </a:lnTo>
                  <a:lnTo>
                    <a:pt x="127" y="1322"/>
                  </a:lnTo>
                  <a:lnTo>
                    <a:pt x="134" y="1336"/>
                  </a:lnTo>
                  <a:lnTo>
                    <a:pt x="158" y="1364"/>
                  </a:lnTo>
                  <a:lnTo>
                    <a:pt x="162" y="1376"/>
                  </a:lnTo>
                  <a:lnTo>
                    <a:pt x="158" y="1392"/>
                  </a:lnTo>
                  <a:lnTo>
                    <a:pt x="168" y="1398"/>
                  </a:lnTo>
                  <a:lnTo>
                    <a:pt x="103" y="1446"/>
                  </a:lnTo>
                  <a:lnTo>
                    <a:pt x="93" y="1446"/>
                  </a:lnTo>
                  <a:lnTo>
                    <a:pt x="93" y="1454"/>
                  </a:lnTo>
                  <a:lnTo>
                    <a:pt x="77" y="1454"/>
                  </a:lnTo>
                  <a:lnTo>
                    <a:pt x="86" y="1438"/>
                  </a:lnTo>
                  <a:lnTo>
                    <a:pt x="64" y="1436"/>
                  </a:lnTo>
                  <a:lnTo>
                    <a:pt x="67" y="1428"/>
                  </a:lnTo>
                  <a:lnTo>
                    <a:pt x="60" y="1422"/>
                  </a:lnTo>
                  <a:lnTo>
                    <a:pt x="62" y="1412"/>
                  </a:lnTo>
                  <a:lnTo>
                    <a:pt x="56" y="1394"/>
                  </a:lnTo>
                  <a:lnTo>
                    <a:pt x="60" y="1392"/>
                  </a:lnTo>
                  <a:lnTo>
                    <a:pt x="58" y="1366"/>
                  </a:lnTo>
                  <a:lnTo>
                    <a:pt x="45" y="1326"/>
                  </a:lnTo>
                  <a:lnTo>
                    <a:pt x="38" y="1328"/>
                  </a:lnTo>
                  <a:lnTo>
                    <a:pt x="45" y="1370"/>
                  </a:lnTo>
                  <a:lnTo>
                    <a:pt x="56" y="150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0" name="Freeform 4"/>
            <p:cNvSpPr>
              <a:spLocks noChangeAspect="1"/>
            </p:cNvSpPr>
            <p:nvPr/>
          </p:nvSpPr>
          <p:spPr bwMode="auto">
            <a:xfrm>
              <a:off x="1883" y="2953"/>
              <a:ext cx="571" cy="471"/>
            </a:xfrm>
            <a:custGeom>
              <a:avLst/>
              <a:gdLst>
                <a:gd name="T0" fmla="*/ 32 w 571"/>
                <a:gd name="T1" fmla="*/ 84 h 471"/>
                <a:gd name="T2" fmla="*/ 56 w 571"/>
                <a:gd name="T3" fmla="*/ 54 h 471"/>
                <a:gd name="T4" fmla="*/ 88 w 571"/>
                <a:gd name="T5" fmla="*/ 70 h 471"/>
                <a:gd name="T6" fmla="*/ 130 w 571"/>
                <a:gd name="T7" fmla="*/ 82 h 471"/>
                <a:gd name="T8" fmla="*/ 205 w 571"/>
                <a:gd name="T9" fmla="*/ 38 h 471"/>
                <a:gd name="T10" fmla="*/ 260 w 571"/>
                <a:gd name="T11" fmla="*/ 22 h 471"/>
                <a:gd name="T12" fmla="*/ 299 w 571"/>
                <a:gd name="T13" fmla="*/ 32 h 471"/>
                <a:gd name="T14" fmla="*/ 309 w 571"/>
                <a:gd name="T15" fmla="*/ 8 h 471"/>
                <a:gd name="T16" fmla="*/ 364 w 571"/>
                <a:gd name="T17" fmla="*/ 28 h 471"/>
                <a:gd name="T18" fmla="*/ 398 w 571"/>
                <a:gd name="T19" fmla="*/ 70 h 471"/>
                <a:gd name="T20" fmla="*/ 392 w 571"/>
                <a:gd name="T21" fmla="*/ 76 h 471"/>
                <a:gd name="T22" fmla="*/ 394 w 571"/>
                <a:gd name="T23" fmla="*/ 110 h 471"/>
                <a:gd name="T24" fmla="*/ 377 w 571"/>
                <a:gd name="T25" fmla="*/ 114 h 471"/>
                <a:gd name="T26" fmla="*/ 405 w 571"/>
                <a:gd name="T27" fmla="*/ 138 h 471"/>
                <a:gd name="T28" fmla="*/ 439 w 571"/>
                <a:gd name="T29" fmla="*/ 116 h 471"/>
                <a:gd name="T30" fmla="*/ 457 w 571"/>
                <a:gd name="T31" fmla="*/ 102 h 471"/>
                <a:gd name="T32" fmla="*/ 446 w 571"/>
                <a:gd name="T33" fmla="*/ 76 h 471"/>
                <a:gd name="T34" fmla="*/ 446 w 571"/>
                <a:gd name="T35" fmla="*/ 42 h 471"/>
                <a:gd name="T36" fmla="*/ 452 w 571"/>
                <a:gd name="T37" fmla="*/ 18 h 471"/>
                <a:gd name="T38" fmla="*/ 491 w 571"/>
                <a:gd name="T39" fmla="*/ 70 h 471"/>
                <a:gd name="T40" fmla="*/ 515 w 571"/>
                <a:gd name="T41" fmla="*/ 124 h 471"/>
                <a:gd name="T42" fmla="*/ 478 w 571"/>
                <a:gd name="T43" fmla="*/ 148 h 471"/>
                <a:gd name="T44" fmla="*/ 556 w 571"/>
                <a:gd name="T45" fmla="*/ 250 h 471"/>
                <a:gd name="T46" fmla="*/ 556 w 571"/>
                <a:gd name="T47" fmla="*/ 268 h 471"/>
                <a:gd name="T48" fmla="*/ 530 w 571"/>
                <a:gd name="T49" fmla="*/ 264 h 471"/>
                <a:gd name="T50" fmla="*/ 535 w 571"/>
                <a:gd name="T51" fmla="*/ 286 h 471"/>
                <a:gd name="T52" fmla="*/ 522 w 571"/>
                <a:gd name="T53" fmla="*/ 384 h 471"/>
                <a:gd name="T54" fmla="*/ 500 w 571"/>
                <a:gd name="T55" fmla="*/ 446 h 471"/>
                <a:gd name="T56" fmla="*/ 470 w 571"/>
                <a:gd name="T57" fmla="*/ 452 h 471"/>
                <a:gd name="T58" fmla="*/ 392 w 571"/>
                <a:gd name="T59" fmla="*/ 470 h 471"/>
                <a:gd name="T60" fmla="*/ 331 w 571"/>
                <a:gd name="T61" fmla="*/ 452 h 471"/>
                <a:gd name="T62" fmla="*/ 301 w 571"/>
                <a:gd name="T63" fmla="*/ 448 h 471"/>
                <a:gd name="T64" fmla="*/ 281 w 571"/>
                <a:gd name="T65" fmla="*/ 428 h 471"/>
                <a:gd name="T66" fmla="*/ 240 w 571"/>
                <a:gd name="T67" fmla="*/ 442 h 471"/>
                <a:gd name="T68" fmla="*/ 179 w 571"/>
                <a:gd name="T69" fmla="*/ 434 h 471"/>
                <a:gd name="T70" fmla="*/ 208 w 571"/>
                <a:gd name="T71" fmla="*/ 400 h 471"/>
                <a:gd name="T72" fmla="*/ 203 w 571"/>
                <a:gd name="T73" fmla="*/ 342 h 471"/>
                <a:gd name="T74" fmla="*/ 158 w 571"/>
                <a:gd name="T75" fmla="*/ 338 h 471"/>
                <a:gd name="T76" fmla="*/ 164 w 571"/>
                <a:gd name="T77" fmla="*/ 382 h 471"/>
                <a:gd name="T78" fmla="*/ 136 w 571"/>
                <a:gd name="T79" fmla="*/ 392 h 471"/>
                <a:gd name="T80" fmla="*/ 114 w 571"/>
                <a:gd name="T81" fmla="*/ 320 h 471"/>
                <a:gd name="T82" fmla="*/ 106 w 571"/>
                <a:gd name="T83" fmla="*/ 238 h 471"/>
                <a:gd name="T84" fmla="*/ 104 w 571"/>
                <a:gd name="T85" fmla="*/ 222 h 471"/>
                <a:gd name="T86" fmla="*/ 80 w 571"/>
                <a:gd name="T87" fmla="*/ 210 h 471"/>
                <a:gd name="T88" fmla="*/ 69 w 571"/>
                <a:gd name="T89" fmla="*/ 190 h 471"/>
                <a:gd name="T90" fmla="*/ 49 w 571"/>
                <a:gd name="T91" fmla="*/ 160 h 471"/>
                <a:gd name="T92" fmla="*/ 52 w 571"/>
                <a:gd name="T93" fmla="*/ 144 h 471"/>
                <a:gd name="T94" fmla="*/ 19 w 571"/>
                <a:gd name="T95" fmla="*/ 112 h 471"/>
                <a:gd name="T96" fmla="*/ 62 w 571"/>
                <a:gd name="T97" fmla="*/ 132 h 471"/>
                <a:gd name="T98" fmla="*/ 41 w 571"/>
                <a:gd name="T99" fmla="*/ 116 h 471"/>
                <a:gd name="T100" fmla="*/ 10 w 571"/>
                <a:gd name="T101" fmla="*/ 92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1"/>
                <a:gd name="T154" fmla="*/ 0 h 471"/>
                <a:gd name="T155" fmla="*/ 571 w 571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1" h="471">
                  <a:moveTo>
                    <a:pt x="0" y="84"/>
                  </a:moveTo>
                  <a:lnTo>
                    <a:pt x="0" y="74"/>
                  </a:lnTo>
                  <a:lnTo>
                    <a:pt x="32" y="84"/>
                  </a:lnTo>
                  <a:lnTo>
                    <a:pt x="45" y="64"/>
                  </a:lnTo>
                  <a:lnTo>
                    <a:pt x="43" y="54"/>
                  </a:lnTo>
                  <a:lnTo>
                    <a:pt x="56" y="54"/>
                  </a:lnTo>
                  <a:lnTo>
                    <a:pt x="65" y="48"/>
                  </a:lnTo>
                  <a:lnTo>
                    <a:pt x="86" y="52"/>
                  </a:lnTo>
                  <a:lnTo>
                    <a:pt x="88" y="70"/>
                  </a:lnTo>
                  <a:lnTo>
                    <a:pt x="93" y="78"/>
                  </a:lnTo>
                  <a:lnTo>
                    <a:pt x="108" y="82"/>
                  </a:lnTo>
                  <a:lnTo>
                    <a:pt x="130" y="82"/>
                  </a:lnTo>
                  <a:lnTo>
                    <a:pt x="182" y="48"/>
                  </a:lnTo>
                  <a:lnTo>
                    <a:pt x="197" y="46"/>
                  </a:lnTo>
                  <a:lnTo>
                    <a:pt x="205" y="38"/>
                  </a:lnTo>
                  <a:lnTo>
                    <a:pt x="255" y="26"/>
                  </a:lnTo>
                  <a:lnTo>
                    <a:pt x="253" y="20"/>
                  </a:lnTo>
                  <a:lnTo>
                    <a:pt x="260" y="22"/>
                  </a:lnTo>
                  <a:lnTo>
                    <a:pt x="264" y="16"/>
                  </a:lnTo>
                  <a:lnTo>
                    <a:pt x="299" y="14"/>
                  </a:lnTo>
                  <a:lnTo>
                    <a:pt x="299" y="32"/>
                  </a:lnTo>
                  <a:lnTo>
                    <a:pt x="318" y="26"/>
                  </a:lnTo>
                  <a:lnTo>
                    <a:pt x="312" y="22"/>
                  </a:lnTo>
                  <a:lnTo>
                    <a:pt x="309" y="8"/>
                  </a:lnTo>
                  <a:lnTo>
                    <a:pt x="305" y="2"/>
                  </a:lnTo>
                  <a:lnTo>
                    <a:pt x="318" y="0"/>
                  </a:lnTo>
                  <a:lnTo>
                    <a:pt x="364" y="28"/>
                  </a:lnTo>
                  <a:lnTo>
                    <a:pt x="383" y="48"/>
                  </a:lnTo>
                  <a:lnTo>
                    <a:pt x="400" y="60"/>
                  </a:lnTo>
                  <a:lnTo>
                    <a:pt x="398" y="70"/>
                  </a:lnTo>
                  <a:lnTo>
                    <a:pt x="403" y="74"/>
                  </a:lnTo>
                  <a:lnTo>
                    <a:pt x="394" y="74"/>
                  </a:lnTo>
                  <a:lnTo>
                    <a:pt x="392" y="76"/>
                  </a:lnTo>
                  <a:lnTo>
                    <a:pt x="405" y="100"/>
                  </a:lnTo>
                  <a:lnTo>
                    <a:pt x="396" y="102"/>
                  </a:lnTo>
                  <a:lnTo>
                    <a:pt x="394" y="110"/>
                  </a:lnTo>
                  <a:lnTo>
                    <a:pt x="383" y="108"/>
                  </a:lnTo>
                  <a:lnTo>
                    <a:pt x="381" y="114"/>
                  </a:lnTo>
                  <a:lnTo>
                    <a:pt x="377" y="114"/>
                  </a:lnTo>
                  <a:lnTo>
                    <a:pt x="368" y="144"/>
                  </a:lnTo>
                  <a:lnTo>
                    <a:pt x="392" y="146"/>
                  </a:lnTo>
                  <a:lnTo>
                    <a:pt x="405" y="138"/>
                  </a:lnTo>
                  <a:lnTo>
                    <a:pt x="396" y="120"/>
                  </a:lnTo>
                  <a:lnTo>
                    <a:pt x="418" y="126"/>
                  </a:lnTo>
                  <a:lnTo>
                    <a:pt x="439" y="116"/>
                  </a:lnTo>
                  <a:lnTo>
                    <a:pt x="455" y="118"/>
                  </a:lnTo>
                  <a:lnTo>
                    <a:pt x="459" y="114"/>
                  </a:lnTo>
                  <a:lnTo>
                    <a:pt x="457" y="102"/>
                  </a:lnTo>
                  <a:lnTo>
                    <a:pt x="437" y="88"/>
                  </a:lnTo>
                  <a:lnTo>
                    <a:pt x="437" y="80"/>
                  </a:lnTo>
                  <a:lnTo>
                    <a:pt x="446" y="76"/>
                  </a:lnTo>
                  <a:lnTo>
                    <a:pt x="450" y="86"/>
                  </a:lnTo>
                  <a:lnTo>
                    <a:pt x="463" y="88"/>
                  </a:lnTo>
                  <a:lnTo>
                    <a:pt x="446" y="42"/>
                  </a:lnTo>
                  <a:lnTo>
                    <a:pt x="459" y="56"/>
                  </a:lnTo>
                  <a:lnTo>
                    <a:pt x="463" y="50"/>
                  </a:lnTo>
                  <a:lnTo>
                    <a:pt x="452" y="18"/>
                  </a:lnTo>
                  <a:lnTo>
                    <a:pt x="446" y="14"/>
                  </a:lnTo>
                  <a:lnTo>
                    <a:pt x="452" y="8"/>
                  </a:lnTo>
                  <a:lnTo>
                    <a:pt x="491" y="70"/>
                  </a:lnTo>
                  <a:lnTo>
                    <a:pt x="502" y="98"/>
                  </a:lnTo>
                  <a:lnTo>
                    <a:pt x="513" y="110"/>
                  </a:lnTo>
                  <a:lnTo>
                    <a:pt x="515" y="124"/>
                  </a:lnTo>
                  <a:lnTo>
                    <a:pt x="498" y="124"/>
                  </a:lnTo>
                  <a:lnTo>
                    <a:pt x="483" y="134"/>
                  </a:lnTo>
                  <a:lnTo>
                    <a:pt x="478" y="148"/>
                  </a:lnTo>
                  <a:lnTo>
                    <a:pt x="504" y="174"/>
                  </a:lnTo>
                  <a:lnTo>
                    <a:pt x="548" y="228"/>
                  </a:lnTo>
                  <a:lnTo>
                    <a:pt x="556" y="250"/>
                  </a:lnTo>
                  <a:lnTo>
                    <a:pt x="570" y="266"/>
                  </a:lnTo>
                  <a:lnTo>
                    <a:pt x="565" y="270"/>
                  </a:lnTo>
                  <a:lnTo>
                    <a:pt x="556" y="268"/>
                  </a:lnTo>
                  <a:lnTo>
                    <a:pt x="552" y="262"/>
                  </a:lnTo>
                  <a:lnTo>
                    <a:pt x="541" y="258"/>
                  </a:lnTo>
                  <a:lnTo>
                    <a:pt x="530" y="264"/>
                  </a:lnTo>
                  <a:lnTo>
                    <a:pt x="511" y="270"/>
                  </a:lnTo>
                  <a:lnTo>
                    <a:pt x="535" y="270"/>
                  </a:lnTo>
                  <a:lnTo>
                    <a:pt x="535" y="286"/>
                  </a:lnTo>
                  <a:lnTo>
                    <a:pt x="543" y="316"/>
                  </a:lnTo>
                  <a:lnTo>
                    <a:pt x="537" y="360"/>
                  </a:lnTo>
                  <a:lnTo>
                    <a:pt x="522" y="384"/>
                  </a:lnTo>
                  <a:lnTo>
                    <a:pt x="515" y="424"/>
                  </a:lnTo>
                  <a:lnTo>
                    <a:pt x="504" y="428"/>
                  </a:lnTo>
                  <a:lnTo>
                    <a:pt x="500" y="446"/>
                  </a:lnTo>
                  <a:lnTo>
                    <a:pt x="483" y="452"/>
                  </a:lnTo>
                  <a:lnTo>
                    <a:pt x="476" y="448"/>
                  </a:lnTo>
                  <a:lnTo>
                    <a:pt x="470" y="452"/>
                  </a:lnTo>
                  <a:lnTo>
                    <a:pt x="439" y="446"/>
                  </a:lnTo>
                  <a:lnTo>
                    <a:pt x="431" y="454"/>
                  </a:lnTo>
                  <a:lnTo>
                    <a:pt x="392" y="470"/>
                  </a:lnTo>
                  <a:lnTo>
                    <a:pt x="370" y="456"/>
                  </a:lnTo>
                  <a:lnTo>
                    <a:pt x="344" y="458"/>
                  </a:lnTo>
                  <a:lnTo>
                    <a:pt x="331" y="452"/>
                  </a:lnTo>
                  <a:lnTo>
                    <a:pt x="325" y="442"/>
                  </a:lnTo>
                  <a:lnTo>
                    <a:pt x="318" y="448"/>
                  </a:lnTo>
                  <a:lnTo>
                    <a:pt x="301" y="448"/>
                  </a:lnTo>
                  <a:lnTo>
                    <a:pt x="296" y="440"/>
                  </a:lnTo>
                  <a:lnTo>
                    <a:pt x="290" y="438"/>
                  </a:lnTo>
                  <a:lnTo>
                    <a:pt x="281" y="428"/>
                  </a:lnTo>
                  <a:lnTo>
                    <a:pt x="255" y="410"/>
                  </a:lnTo>
                  <a:lnTo>
                    <a:pt x="255" y="428"/>
                  </a:lnTo>
                  <a:lnTo>
                    <a:pt x="240" y="442"/>
                  </a:lnTo>
                  <a:lnTo>
                    <a:pt x="240" y="434"/>
                  </a:lnTo>
                  <a:lnTo>
                    <a:pt x="210" y="422"/>
                  </a:lnTo>
                  <a:lnTo>
                    <a:pt x="179" y="434"/>
                  </a:lnTo>
                  <a:lnTo>
                    <a:pt x="188" y="410"/>
                  </a:lnTo>
                  <a:lnTo>
                    <a:pt x="197" y="410"/>
                  </a:lnTo>
                  <a:lnTo>
                    <a:pt x="208" y="400"/>
                  </a:lnTo>
                  <a:lnTo>
                    <a:pt x="234" y="392"/>
                  </a:lnTo>
                  <a:lnTo>
                    <a:pt x="214" y="372"/>
                  </a:lnTo>
                  <a:lnTo>
                    <a:pt x="203" y="342"/>
                  </a:lnTo>
                  <a:lnTo>
                    <a:pt x="192" y="354"/>
                  </a:lnTo>
                  <a:lnTo>
                    <a:pt x="158" y="350"/>
                  </a:lnTo>
                  <a:lnTo>
                    <a:pt x="158" y="338"/>
                  </a:lnTo>
                  <a:lnTo>
                    <a:pt x="153" y="336"/>
                  </a:lnTo>
                  <a:lnTo>
                    <a:pt x="147" y="360"/>
                  </a:lnTo>
                  <a:lnTo>
                    <a:pt x="164" y="382"/>
                  </a:lnTo>
                  <a:lnTo>
                    <a:pt x="169" y="392"/>
                  </a:lnTo>
                  <a:lnTo>
                    <a:pt x="160" y="400"/>
                  </a:lnTo>
                  <a:lnTo>
                    <a:pt x="136" y="392"/>
                  </a:lnTo>
                  <a:lnTo>
                    <a:pt x="145" y="330"/>
                  </a:lnTo>
                  <a:lnTo>
                    <a:pt x="136" y="320"/>
                  </a:lnTo>
                  <a:lnTo>
                    <a:pt x="114" y="320"/>
                  </a:lnTo>
                  <a:lnTo>
                    <a:pt x="104" y="304"/>
                  </a:lnTo>
                  <a:lnTo>
                    <a:pt x="99" y="242"/>
                  </a:lnTo>
                  <a:lnTo>
                    <a:pt x="106" y="238"/>
                  </a:lnTo>
                  <a:lnTo>
                    <a:pt x="97" y="238"/>
                  </a:lnTo>
                  <a:lnTo>
                    <a:pt x="95" y="220"/>
                  </a:lnTo>
                  <a:lnTo>
                    <a:pt x="104" y="222"/>
                  </a:lnTo>
                  <a:lnTo>
                    <a:pt x="93" y="210"/>
                  </a:lnTo>
                  <a:lnTo>
                    <a:pt x="95" y="202"/>
                  </a:lnTo>
                  <a:lnTo>
                    <a:pt x="80" y="210"/>
                  </a:lnTo>
                  <a:lnTo>
                    <a:pt x="45" y="198"/>
                  </a:lnTo>
                  <a:lnTo>
                    <a:pt x="49" y="190"/>
                  </a:lnTo>
                  <a:lnTo>
                    <a:pt x="69" y="190"/>
                  </a:lnTo>
                  <a:lnTo>
                    <a:pt x="78" y="180"/>
                  </a:lnTo>
                  <a:lnTo>
                    <a:pt x="62" y="164"/>
                  </a:lnTo>
                  <a:lnTo>
                    <a:pt x="49" y="160"/>
                  </a:lnTo>
                  <a:lnTo>
                    <a:pt x="69" y="160"/>
                  </a:lnTo>
                  <a:lnTo>
                    <a:pt x="69" y="152"/>
                  </a:lnTo>
                  <a:lnTo>
                    <a:pt x="52" y="144"/>
                  </a:lnTo>
                  <a:lnTo>
                    <a:pt x="30" y="140"/>
                  </a:lnTo>
                  <a:lnTo>
                    <a:pt x="30" y="132"/>
                  </a:lnTo>
                  <a:lnTo>
                    <a:pt x="19" y="112"/>
                  </a:lnTo>
                  <a:lnTo>
                    <a:pt x="49" y="138"/>
                  </a:lnTo>
                  <a:lnTo>
                    <a:pt x="69" y="142"/>
                  </a:lnTo>
                  <a:lnTo>
                    <a:pt x="62" y="132"/>
                  </a:lnTo>
                  <a:lnTo>
                    <a:pt x="69" y="126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0" y="110"/>
                  </a:lnTo>
                  <a:lnTo>
                    <a:pt x="23" y="96"/>
                  </a:lnTo>
                  <a:lnTo>
                    <a:pt x="10" y="92"/>
                  </a:lnTo>
                  <a:lnTo>
                    <a:pt x="0" y="8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1" name="Freeform 5"/>
            <p:cNvSpPr>
              <a:spLocks noChangeAspect="1"/>
            </p:cNvSpPr>
            <p:nvPr/>
          </p:nvSpPr>
          <p:spPr bwMode="auto">
            <a:xfrm>
              <a:off x="1368" y="1898"/>
              <a:ext cx="196" cy="213"/>
            </a:xfrm>
            <a:custGeom>
              <a:avLst/>
              <a:gdLst>
                <a:gd name="T0" fmla="*/ 0 w 196"/>
                <a:gd name="T1" fmla="*/ 160 h 213"/>
                <a:gd name="T2" fmla="*/ 0 w 196"/>
                <a:gd name="T3" fmla="*/ 174 h 213"/>
                <a:gd name="T4" fmla="*/ 13 w 196"/>
                <a:gd name="T5" fmla="*/ 162 h 213"/>
                <a:gd name="T6" fmla="*/ 28 w 196"/>
                <a:gd name="T7" fmla="*/ 174 h 213"/>
                <a:gd name="T8" fmla="*/ 34 w 196"/>
                <a:gd name="T9" fmla="*/ 168 h 213"/>
                <a:gd name="T10" fmla="*/ 45 w 196"/>
                <a:gd name="T11" fmla="*/ 180 h 213"/>
                <a:gd name="T12" fmla="*/ 62 w 196"/>
                <a:gd name="T13" fmla="*/ 180 h 213"/>
                <a:gd name="T14" fmla="*/ 65 w 196"/>
                <a:gd name="T15" fmla="*/ 192 h 213"/>
                <a:gd name="T16" fmla="*/ 49 w 196"/>
                <a:gd name="T17" fmla="*/ 188 h 213"/>
                <a:gd name="T18" fmla="*/ 58 w 196"/>
                <a:gd name="T19" fmla="*/ 212 h 213"/>
                <a:gd name="T20" fmla="*/ 97 w 196"/>
                <a:gd name="T21" fmla="*/ 210 h 213"/>
                <a:gd name="T22" fmla="*/ 117 w 196"/>
                <a:gd name="T23" fmla="*/ 204 h 213"/>
                <a:gd name="T24" fmla="*/ 119 w 196"/>
                <a:gd name="T25" fmla="*/ 194 h 213"/>
                <a:gd name="T26" fmla="*/ 143 w 196"/>
                <a:gd name="T27" fmla="*/ 172 h 213"/>
                <a:gd name="T28" fmla="*/ 169 w 196"/>
                <a:gd name="T29" fmla="*/ 138 h 213"/>
                <a:gd name="T30" fmla="*/ 173 w 196"/>
                <a:gd name="T31" fmla="*/ 122 h 213"/>
                <a:gd name="T32" fmla="*/ 151 w 196"/>
                <a:gd name="T33" fmla="*/ 82 h 213"/>
                <a:gd name="T34" fmla="*/ 162 w 196"/>
                <a:gd name="T35" fmla="*/ 58 h 213"/>
                <a:gd name="T36" fmla="*/ 177 w 196"/>
                <a:gd name="T37" fmla="*/ 76 h 213"/>
                <a:gd name="T38" fmla="*/ 195 w 196"/>
                <a:gd name="T39" fmla="*/ 28 h 213"/>
                <a:gd name="T40" fmla="*/ 195 w 196"/>
                <a:gd name="T41" fmla="*/ 0 h 213"/>
                <a:gd name="T42" fmla="*/ 184 w 196"/>
                <a:gd name="T43" fmla="*/ 4 h 213"/>
                <a:gd name="T44" fmla="*/ 166 w 196"/>
                <a:gd name="T45" fmla="*/ 10 h 213"/>
                <a:gd name="T46" fmla="*/ 149 w 196"/>
                <a:gd name="T47" fmla="*/ 42 h 213"/>
                <a:gd name="T48" fmla="*/ 112 w 196"/>
                <a:gd name="T49" fmla="*/ 52 h 213"/>
                <a:gd name="T50" fmla="*/ 71 w 196"/>
                <a:gd name="T51" fmla="*/ 52 h 213"/>
                <a:gd name="T52" fmla="*/ 67 w 196"/>
                <a:gd name="T53" fmla="*/ 62 h 213"/>
                <a:gd name="T54" fmla="*/ 65 w 196"/>
                <a:gd name="T55" fmla="*/ 88 h 213"/>
                <a:gd name="T56" fmla="*/ 56 w 196"/>
                <a:gd name="T57" fmla="*/ 98 h 213"/>
                <a:gd name="T58" fmla="*/ 69 w 196"/>
                <a:gd name="T59" fmla="*/ 104 h 213"/>
                <a:gd name="T60" fmla="*/ 73 w 196"/>
                <a:gd name="T61" fmla="*/ 112 h 213"/>
                <a:gd name="T62" fmla="*/ 19 w 196"/>
                <a:gd name="T63" fmla="*/ 126 h 213"/>
                <a:gd name="T64" fmla="*/ 19 w 196"/>
                <a:gd name="T65" fmla="*/ 152 h 213"/>
                <a:gd name="T66" fmla="*/ 10 w 196"/>
                <a:gd name="T67" fmla="*/ 152 h 213"/>
                <a:gd name="T68" fmla="*/ 0 w 196"/>
                <a:gd name="T69" fmla="*/ 160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6"/>
                <a:gd name="T106" fmla="*/ 0 h 213"/>
                <a:gd name="T107" fmla="*/ 196 w 196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6" h="213">
                  <a:moveTo>
                    <a:pt x="0" y="160"/>
                  </a:moveTo>
                  <a:lnTo>
                    <a:pt x="0" y="174"/>
                  </a:lnTo>
                  <a:lnTo>
                    <a:pt x="13" y="162"/>
                  </a:lnTo>
                  <a:lnTo>
                    <a:pt x="28" y="174"/>
                  </a:lnTo>
                  <a:lnTo>
                    <a:pt x="34" y="168"/>
                  </a:lnTo>
                  <a:lnTo>
                    <a:pt x="45" y="180"/>
                  </a:lnTo>
                  <a:lnTo>
                    <a:pt x="62" y="180"/>
                  </a:lnTo>
                  <a:lnTo>
                    <a:pt x="65" y="192"/>
                  </a:lnTo>
                  <a:lnTo>
                    <a:pt x="49" y="188"/>
                  </a:lnTo>
                  <a:lnTo>
                    <a:pt x="58" y="212"/>
                  </a:lnTo>
                  <a:lnTo>
                    <a:pt x="97" y="210"/>
                  </a:lnTo>
                  <a:lnTo>
                    <a:pt x="117" y="204"/>
                  </a:lnTo>
                  <a:lnTo>
                    <a:pt x="119" y="194"/>
                  </a:lnTo>
                  <a:lnTo>
                    <a:pt x="143" y="172"/>
                  </a:lnTo>
                  <a:lnTo>
                    <a:pt x="169" y="138"/>
                  </a:lnTo>
                  <a:lnTo>
                    <a:pt x="173" y="122"/>
                  </a:lnTo>
                  <a:lnTo>
                    <a:pt x="151" y="82"/>
                  </a:lnTo>
                  <a:lnTo>
                    <a:pt x="162" y="58"/>
                  </a:lnTo>
                  <a:lnTo>
                    <a:pt x="177" y="76"/>
                  </a:lnTo>
                  <a:lnTo>
                    <a:pt x="195" y="28"/>
                  </a:lnTo>
                  <a:lnTo>
                    <a:pt x="195" y="0"/>
                  </a:lnTo>
                  <a:lnTo>
                    <a:pt x="184" y="4"/>
                  </a:lnTo>
                  <a:lnTo>
                    <a:pt x="166" y="10"/>
                  </a:lnTo>
                  <a:lnTo>
                    <a:pt x="149" y="42"/>
                  </a:lnTo>
                  <a:lnTo>
                    <a:pt x="112" y="52"/>
                  </a:lnTo>
                  <a:lnTo>
                    <a:pt x="71" y="52"/>
                  </a:lnTo>
                  <a:lnTo>
                    <a:pt x="67" y="62"/>
                  </a:lnTo>
                  <a:lnTo>
                    <a:pt x="65" y="88"/>
                  </a:lnTo>
                  <a:lnTo>
                    <a:pt x="56" y="98"/>
                  </a:lnTo>
                  <a:lnTo>
                    <a:pt x="69" y="104"/>
                  </a:lnTo>
                  <a:lnTo>
                    <a:pt x="73" y="112"/>
                  </a:lnTo>
                  <a:lnTo>
                    <a:pt x="19" y="126"/>
                  </a:lnTo>
                  <a:lnTo>
                    <a:pt x="19" y="152"/>
                  </a:lnTo>
                  <a:lnTo>
                    <a:pt x="10" y="152"/>
                  </a:lnTo>
                  <a:lnTo>
                    <a:pt x="0" y="16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2" name="Freeform 6"/>
            <p:cNvSpPr>
              <a:spLocks noChangeAspect="1"/>
            </p:cNvSpPr>
            <p:nvPr/>
          </p:nvSpPr>
          <p:spPr bwMode="auto">
            <a:xfrm>
              <a:off x="1850" y="3375"/>
              <a:ext cx="203" cy="183"/>
            </a:xfrm>
            <a:custGeom>
              <a:avLst/>
              <a:gdLst>
                <a:gd name="T0" fmla="*/ 0 w 203"/>
                <a:gd name="T1" fmla="*/ 20 h 183"/>
                <a:gd name="T2" fmla="*/ 30 w 203"/>
                <a:gd name="T3" fmla="*/ 2 h 183"/>
                <a:gd name="T4" fmla="*/ 60 w 203"/>
                <a:gd name="T5" fmla="*/ 0 h 183"/>
                <a:gd name="T6" fmla="*/ 86 w 203"/>
                <a:gd name="T7" fmla="*/ 14 h 183"/>
                <a:gd name="T8" fmla="*/ 125 w 203"/>
                <a:gd name="T9" fmla="*/ 48 h 183"/>
                <a:gd name="T10" fmla="*/ 149 w 203"/>
                <a:gd name="T11" fmla="*/ 56 h 183"/>
                <a:gd name="T12" fmla="*/ 160 w 203"/>
                <a:gd name="T13" fmla="*/ 64 h 183"/>
                <a:gd name="T14" fmla="*/ 188 w 203"/>
                <a:gd name="T15" fmla="*/ 110 h 183"/>
                <a:gd name="T16" fmla="*/ 202 w 203"/>
                <a:gd name="T17" fmla="*/ 166 h 183"/>
                <a:gd name="T18" fmla="*/ 175 w 203"/>
                <a:gd name="T19" fmla="*/ 166 h 183"/>
                <a:gd name="T20" fmla="*/ 147 w 203"/>
                <a:gd name="T21" fmla="*/ 182 h 183"/>
                <a:gd name="T22" fmla="*/ 123 w 203"/>
                <a:gd name="T23" fmla="*/ 182 h 183"/>
                <a:gd name="T24" fmla="*/ 104 w 203"/>
                <a:gd name="T25" fmla="*/ 170 h 183"/>
                <a:gd name="T26" fmla="*/ 102 w 203"/>
                <a:gd name="T27" fmla="*/ 158 h 183"/>
                <a:gd name="T28" fmla="*/ 112 w 203"/>
                <a:gd name="T29" fmla="*/ 146 h 183"/>
                <a:gd name="T30" fmla="*/ 147 w 203"/>
                <a:gd name="T31" fmla="*/ 178 h 183"/>
                <a:gd name="T32" fmla="*/ 149 w 203"/>
                <a:gd name="T33" fmla="*/ 164 h 183"/>
                <a:gd name="T34" fmla="*/ 112 w 203"/>
                <a:gd name="T35" fmla="*/ 138 h 183"/>
                <a:gd name="T36" fmla="*/ 108 w 203"/>
                <a:gd name="T37" fmla="*/ 142 h 183"/>
                <a:gd name="T38" fmla="*/ 95 w 203"/>
                <a:gd name="T39" fmla="*/ 146 h 183"/>
                <a:gd name="T40" fmla="*/ 76 w 203"/>
                <a:gd name="T41" fmla="*/ 138 h 183"/>
                <a:gd name="T42" fmla="*/ 58 w 203"/>
                <a:gd name="T43" fmla="*/ 76 h 183"/>
                <a:gd name="T44" fmla="*/ 73 w 203"/>
                <a:gd name="T45" fmla="*/ 86 h 183"/>
                <a:gd name="T46" fmla="*/ 97 w 203"/>
                <a:gd name="T47" fmla="*/ 114 h 183"/>
                <a:gd name="T48" fmla="*/ 97 w 203"/>
                <a:gd name="T49" fmla="*/ 98 h 183"/>
                <a:gd name="T50" fmla="*/ 104 w 203"/>
                <a:gd name="T51" fmla="*/ 96 h 183"/>
                <a:gd name="T52" fmla="*/ 95 w 203"/>
                <a:gd name="T53" fmla="*/ 96 h 183"/>
                <a:gd name="T54" fmla="*/ 95 w 203"/>
                <a:gd name="T55" fmla="*/ 80 h 183"/>
                <a:gd name="T56" fmla="*/ 71 w 203"/>
                <a:gd name="T57" fmla="*/ 74 h 183"/>
                <a:gd name="T58" fmla="*/ 76 w 203"/>
                <a:gd name="T59" fmla="*/ 54 h 183"/>
                <a:gd name="T60" fmla="*/ 17 w 203"/>
                <a:gd name="T61" fmla="*/ 54 h 183"/>
                <a:gd name="T62" fmla="*/ 0 w 203"/>
                <a:gd name="T63" fmla="*/ 2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183"/>
                <a:gd name="T98" fmla="*/ 203 w 20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183">
                  <a:moveTo>
                    <a:pt x="0" y="20"/>
                  </a:moveTo>
                  <a:lnTo>
                    <a:pt x="30" y="2"/>
                  </a:lnTo>
                  <a:lnTo>
                    <a:pt x="60" y="0"/>
                  </a:lnTo>
                  <a:lnTo>
                    <a:pt x="86" y="14"/>
                  </a:lnTo>
                  <a:lnTo>
                    <a:pt x="125" y="48"/>
                  </a:lnTo>
                  <a:lnTo>
                    <a:pt x="149" y="56"/>
                  </a:lnTo>
                  <a:lnTo>
                    <a:pt x="160" y="64"/>
                  </a:lnTo>
                  <a:lnTo>
                    <a:pt x="188" y="110"/>
                  </a:lnTo>
                  <a:lnTo>
                    <a:pt x="202" y="166"/>
                  </a:lnTo>
                  <a:lnTo>
                    <a:pt x="175" y="166"/>
                  </a:lnTo>
                  <a:lnTo>
                    <a:pt x="147" y="182"/>
                  </a:lnTo>
                  <a:lnTo>
                    <a:pt x="123" y="182"/>
                  </a:lnTo>
                  <a:lnTo>
                    <a:pt x="104" y="170"/>
                  </a:lnTo>
                  <a:lnTo>
                    <a:pt x="102" y="158"/>
                  </a:lnTo>
                  <a:lnTo>
                    <a:pt x="112" y="146"/>
                  </a:lnTo>
                  <a:lnTo>
                    <a:pt x="147" y="178"/>
                  </a:lnTo>
                  <a:lnTo>
                    <a:pt x="149" y="164"/>
                  </a:lnTo>
                  <a:lnTo>
                    <a:pt x="112" y="138"/>
                  </a:lnTo>
                  <a:lnTo>
                    <a:pt x="108" y="142"/>
                  </a:lnTo>
                  <a:lnTo>
                    <a:pt x="95" y="146"/>
                  </a:lnTo>
                  <a:lnTo>
                    <a:pt x="76" y="138"/>
                  </a:lnTo>
                  <a:lnTo>
                    <a:pt x="58" y="76"/>
                  </a:lnTo>
                  <a:lnTo>
                    <a:pt x="73" y="86"/>
                  </a:lnTo>
                  <a:lnTo>
                    <a:pt x="97" y="114"/>
                  </a:lnTo>
                  <a:lnTo>
                    <a:pt x="97" y="98"/>
                  </a:lnTo>
                  <a:lnTo>
                    <a:pt x="104" y="96"/>
                  </a:lnTo>
                  <a:lnTo>
                    <a:pt x="95" y="96"/>
                  </a:lnTo>
                  <a:lnTo>
                    <a:pt x="95" y="80"/>
                  </a:lnTo>
                  <a:lnTo>
                    <a:pt x="71" y="74"/>
                  </a:lnTo>
                  <a:lnTo>
                    <a:pt x="76" y="54"/>
                  </a:lnTo>
                  <a:lnTo>
                    <a:pt x="17" y="54"/>
                  </a:lnTo>
                  <a:lnTo>
                    <a:pt x="0" y="2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3" name="Freeform 7"/>
            <p:cNvSpPr>
              <a:spLocks noChangeAspect="1"/>
            </p:cNvSpPr>
            <p:nvPr/>
          </p:nvSpPr>
          <p:spPr bwMode="auto">
            <a:xfrm>
              <a:off x="2310" y="3323"/>
              <a:ext cx="176" cy="343"/>
            </a:xfrm>
            <a:custGeom>
              <a:avLst/>
              <a:gdLst>
                <a:gd name="T0" fmla="*/ 0 w 176"/>
                <a:gd name="T1" fmla="*/ 248 h 343"/>
                <a:gd name="T2" fmla="*/ 23 w 176"/>
                <a:gd name="T3" fmla="*/ 266 h 343"/>
                <a:gd name="T4" fmla="*/ 38 w 176"/>
                <a:gd name="T5" fmla="*/ 308 h 343"/>
                <a:gd name="T6" fmla="*/ 36 w 176"/>
                <a:gd name="T7" fmla="*/ 326 h 343"/>
                <a:gd name="T8" fmla="*/ 49 w 176"/>
                <a:gd name="T9" fmla="*/ 342 h 343"/>
                <a:gd name="T10" fmla="*/ 58 w 176"/>
                <a:gd name="T11" fmla="*/ 342 h 343"/>
                <a:gd name="T12" fmla="*/ 69 w 176"/>
                <a:gd name="T13" fmla="*/ 334 h 343"/>
                <a:gd name="T14" fmla="*/ 136 w 176"/>
                <a:gd name="T15" fmla="*/ 160 h 343"/>
                <a:gd name="T16" fmla="*/ 149 w 176"/>
                <a:gd name="T17" fmla="*/ 142 h 343"/>
                <a:gd name="T18" fmla="*/ 172 w 176"/>
                <a:gd name="T19" fmla="*/ 66 h 343"/>
                <a:gd name="T20" fmla="*/ 175 w 176"/>
                <a:gd name="T21" fmla="*/ 0 h 343"/>
                <a:gd name="T22" fmla="*/ 162 w 176"/>
                <a:gd name="T23" fmla="*/ 16 h 343"/>
                <a:gd name="T24" fmla="*/ 129 w 176"/>
                <a:gd name="T25" fmla="*/ 104 h 343"/>
                <a:gd name="T26" fmla="*/ 103 w 176"/>
                <a:gd name="T27" fmla="*/ 146 h 343"/>
                <a:gd name="T28" fmla="*/ 95 w 176"/>
                <a:gd name="T29" fmla="*/ 144 h 343"/>
                <a:gd name="T30" fmla="*/ 69 w 176"/>
                <a:gd name="T31" fmla="*/ 162 h 343"/>
                <a:gd name="T32" fmla="*/ 47 w 176"/>
                <a:gd name="T33" fmla="*/ 184 h 343"/>
                <a:gd name="T34" fmla="*/ 43 w 176"/>
                <a:gd name="T35" fmla="*/ 202 h 343"/>
                <a:gd name="T36" fmla="*/ 51 w 176"/>
                <a:gd name="T37" fmla="*/ 206 h 343"/>
                <a:gd name="T38" fmla="*/ 58 w 176"/>
                <a:gd name="T39" fmla="*/ 200 h 343"/>
                <a:gd name="T40" fmla="*/ 60 w 176"/>
                <a:gd name="T41" fmla="*/ 216 h 343"/>
                <a:gd name="T42" fmla="*/ 69 w 176"/>
                <a:gd name="T43" fmla="*/ 224 h 343"/>
                <a:gd name="T44" fmla="*/ 54 w 176"/>
                <a:gd name="T45" fmla="*/ 224 h 343"/>
                <a:gd name="T46" fmla="*/ 43 w 176"/>
                <a:gd name="T47" fmla="*/ 216 h 343"/>
                <a:gd name="T48" fmla="*/ 38 w 176"/>
                <a:gd name="T49" fmla="*/ 242 h 343"/>
                <a:gd name="T50" fmla="*/ 28 w 176"/>
                <a:gd name="T51" fmla="*/ 254 h 343"/>
                <a:gd name="T52" fmla="*/ 2 w 176"/>
                <a:gd name="T53" fmla="*/ 246 h 343"/>
                <a:gd name="T54" fmla="*/ 0 w 176"/>
                <a:gd name="T55" fmla="*/ 248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343"/>
                <a:gd name="T86" fmla="*/ 176 w 176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343">
                  <a:moveTo>
                    <a:pt x="0" y="248"/>
                  </a:moveTo>
                  <a:lnTo>
                    <a:pt x="23" y="266"/>
                  </a:lnTo>
                  <a:lnTo>
                    <a:pt x="38" y="308"/>
                  </a:lnTo>
                  <a:lnTo>
                    <a:pt x="36" y="326"/>
                  </a:lnTo>
                  <a:lnTo>
                    <a:pt x="49" y="342"/>
                  </a:lnTo>
                  <a:lnTo>
                    <a:pt x="58" y="342"/>
                  </a:lnTo>
                  <a:lnTo>
                    <a:pt x="69" y="334"/>
                  </a:lnTo>
                  <a:lnTo>
                    <a:pt x="136" y="160"/>
                  </a:lnTo>
                  <a:lnTo>
                    <a:pt x="149" y="142"/>
                  </a:lnTo>
                  <a:lnTo>
                    <a:pt x="172" y="66"/>
                  </a:lnTo>
                  <a:lnTo>
                    <a:pt x="175" y="0"/>
                  </a:lnTo>
                  <a:lnTo>
                    <a:pt x="162" y="16"/>
                  </a:lnTo>
                  <a:lnTo>
                    <a:pt x="129" y="104"/>
                  </a:lnTo>
                  <a:lnTo>
                    <a:pt x="103" y="146"/>
                  </a:lnTo>
                  <a:lnTo>
                    <a:pt x="95" y="144"/>
                  </a:lnTo>
                  <a:lnTo>
                    <a:pt x="69" y="162"/>
                  </a:lnTo>
                  <a:lnTo>
                    <a:pt x="47" y="184"/>
                  </a:lnTo>
                  <a:lnTo>
                    <a:pt x="43" y="202"/>
                  </a:lnTo>
                  <a:lnTo>
                    <a:pt x="51" y="206"/>
                  </a:lnTo>
                  <a:lnTo>
                    <a:pt x="58" y="200"/>
                  </a:lnTo>
                  <a:lnTo>
                    <a:pt x="60" y="216"/>
                  </a:lnTo>
                  <a:lnTo>
                    <a:pt x="69" y="224"/>
                  </a:lnTo>
                  <a:lnTo>
                    <a:pt x="54" y="224"/>
                  </a:lnTo>
                  <a:lnTo>
                    <a:pt x="43" y="216"/>
                  </a:lnTo>
                  <a:lnTo>
                    <a:pt x="38" y="242"/>
                  </a:lnTo>
                  <a:lnTo>
                    <a:pt x="28" y="254"/>
                  </a:lnTo>
                  <a:lnTo>
                    <a:pt x="2" y="246"/>
                  </a:lnTo>
                  <a:lnTo>
                    <a:pt x="0" y="248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4" name="Freeform 8"/>
            <p:cNvSpPr>
              <a:spLocks noChangeAspect="1"/>
            </p:cNvSpPr>
            <p:nvPr/>
          </p:nvSpPr>
          <p:spPr bwMode="auto">
            <a:xfrm>
              <a:off x="2296" y="2664"/>
              <a:ext cx="83" cy="181"/>
            </a:xfrm>
            <a:custGeom>
              <a:avLst/>
              <a:gdLst>
                <a:gd name="T0" fmla="*/ 0 w 83"/>
                <a:gd name="T1" fmla="*/ 16 h 181"/>
                <a:gd name="T2" fmla="*/ 12 w 83"/>
                <a:gd name="T3" fmla="*/ 0 h 181"/>
                <a:gd name="T4" fmla="*/ 19 w 83"/>
                <a:gd name="T5" fmla="*/ 0 h 181"/>
                <a:gd name="T6" fmla="*/ 32 w 83"/>
                <a:gd name="T7" fmla="*/ 42 h 181"/>
                <a:gd name="T8" fmla="*/ 62 w 83"/>
                <a:gd name="T9" fmla="*/ 62 h 181"/>
                <a:gd name="T10" fmla="*/ 45 w 83"/>
                <a:gd name="T11" fmla="*/ 68 h 181"/>
                <a:gd name="T12" fmla="*/ 51 w 83"/>
                <a:gd name="T13" fmla="*/ 88 h 181"/>
                <a:gd name="T14" fmla="*/ 60 w 83"/>
                <a:gd name="T15" fmla="*/ 96 h 181"/>
                <a:gd name="T16" fmla="*/ 75 w 83"/>
                <a:gd name="T17" fmla="*/ 90 h 181"/>
                <a:gd name="T18" fmla="*/ 82 w 83"/>
                <a:gd name="T19" fmla="*/ 82 h 181"/>
                <a:gd name="T20" fmla="*/ 71 w 83"/>
                <a:gd name="T21" fmla="*/ 104 h 181"/>
                <a:gd name="T22" fmla="*/ 62 w 83"/>
                <a:gd name="T23" fmla="*/ 108 h 181"/>
                <a:gd name="T24" fmla="*/ 51 w 83"/>
                <a:gd name="T25" fmla="*/ 132 h 181"/>
                <a:gd name="T26" fmla="*/ 56 w 83"/>
                <a:gd name="T27" fmla="*/ 156 h 181"/>
                <a:gd name="T28" fmla="*/ 45 w 83"/>
                <a:gd name="T29" fmla="*/ 180 h 181"/>
                <a:gd name="T30" fmla="*/ 10 w 83"/>
                <a:gd name="T31" fmla="*/ 178 h 181"/>
                <a:gd name="T32" fmla="*/ 2 w 83"/>
                <a:gd name="T33" fmla="*/ 158 h 181"/>
                <a:gd name="T34" fmla="*/ 4 w 83"/>
                <a:gd name="T35" fmla="*/ 114 h 181"/>
                <a:gd name="T36" fmla="*/ 12 w 83"/>
                <a:gd name="T37" fmla="*/ 104 h 181"/>
                <a:gd name="T38" fmla="*/ 30 w 83"/>
                <a:gd name="T39" fmla="*/ 100 h 181"/>
                <a:gd name="T40" fmla="*/ 36 w 83"/>
                <a:gd name="T41" fmla="*/ 72 h 181"/>
                <a:gd name="T42" fmla="*/ 32 w 83"/>
                <a:gd name="T43" fmla="*/ 54 h 181"/>
                <a:gd name="T44" fmla="*/ 19 w 83"/>
                <a:gd name="T45" fmla="*/ 46 h 181"/>
                <a:gd name="T46" fmla="*/ 6 w 83"/>
                <a:gd name="T47" fmla="*/ 46 h 181"/>
                <a:gd name="T48" fmla="*/ 0 w 83"/>
                <a:gd name="T49" fmla="*/ 16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1"/>
                <a:gd name="T77" fmla="*/ 83 w 83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1">
                  <a:moveTo>
                    <a:pt x="0" y="16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32" y="42"/>
                  </a:lnTo>
                  <a:lnTo>
                    <a:pt x="62" y="62"/>
                  </a:lnTo>
                  <a:lnTo>
                    <a:pt x="45" y="68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75" y="90"/>
                  </a:lnTo>
                  <a:lnTo>
                    <a:pt x="82" y="82"/>
                  </a:lnTo>
                  <a:lnTo>
                    <a:pt x="71" y="104"/>
                  </a:lnTo>
                  <a:lnTo>
                    <a:pt x="62" y="108"/>
                  </a:lnTo>
                  <a:lnTo>
                    <a:pt x="51" y="132"/>
                  </a:lnTo>
                  <a:lnTo>
                    <a:pt x="56" y="156"/>
                  </a:lnTo>
                  <a:lnTo>
                    <a:pt x="45" y="180"/>
                  </a:lnTo>
                  <a:lnTo>
                    <a:pt x="10" y="178"/>
                  </a:lnTo>
                  <a:lnTo>
                    <a:pt x="2" y="158"/>
                  </a:lnTo>
                  <a:lnTo>
                    <a:pt x="4" y="114"/>
                  </a:lnTo>
                  <a:lnTo>
                    <a:pt x="12" y="104"/>
                  </a:lnTo>
                  <a:lnTo>
                    <a:pt x="30" y="100"/>
                  </a:lnTo>
                  <a:lnTo>
                    <a:pt x="36" y="72"/>
                  </a:lnTo>
                  <a:lnTo>
                    <a:pt x="32" y="54"/>
                  </a:lnTo>
                  <a:lnTo>
                    <a:pt x="19" y="46"/>
                  </a:lnTo>
                  <a:lnTo>
                    <a:pt x="6" y="46"/>
                  </a:lnTo>
                  <a:lnTo>
                    <a:pt x="0" y="1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5" name="Freeform 9"/>
            <p:cNvSpPr>
              <a:spLocks noChangeAspect="1"/>
            </p:cNvSpPr>
            <p:nvPr/>
          </p:nvSpPr>
          <p:spPr bwMode="auto">
            <a:xfrm>
              <a:off x="2123" y="3467"/>
              <a:ext cx="159" cy="127"/>
            </a:xfrm>
            <a:custGeom>
              <a:avLst/>
              <a:gdLst>
                <a:gd name="T0" fmla="*/ 0 w 159"/>
                <a:gd name="T1" fmla="*/ 0 h 127"/>
                <a:gd name="T2" fmla="*/ 2 w 159"/>
                <a:gd name="T3" fmla="*/ 10 h 127"/>
                <a:gd name="T4" fmla="*/ 15 w 159"/>
                <a:gd name="T5" fmla="*/ 24 h 127"/>
                <a:gd name="T6" fmla="*/ 15 w 159"/>
                <a:gd name="T7" fmla="*/ 42 h 127"/>
                <a:gd name="T8" fmla="*/ 45 w 159"/>
                <a:gd name="T9" fmla="*/ 78 h 127"/>
                <a:gd name="T10" fmla="*/ 58 w 159"/>
                <a:gd name="T11" fmla="*/ 106 h 127"/>
                <a:gd name="T12" fmla="*/ 82 w 159"/>
                <a:gd name="T13" fmla="*/ 126 h 127"/>
                <a:gd name="T14" fmla="*/ 90 w 159"/>
                <a:gd name="T15" fmla="*/ 126 h 127"/>
                <a:gd name="T16" fmla="*/ 99 w 159"/>
                <a:gd name="T17" fmla="*/ 114 h 127"/>
                <a:gd name="T18" fmla="*/ 114 w 159"/>
                <a:gd name="T19" fmla="*/ 108 h 127"/>
                <a:gd name="T20" fmla="*/ 153 w 159"/>
                <a:gd name="T21" fmla="*/ 104 h 127"/>
                <a:gd name="T22" fmla="*/ 158 w 159"/>
                <a:gd name="T23" fmla="*/ 100 h 127"/>
                <a:gd name="T24" fmla="*/ 149 w 159"/>
                <a:gd name="T25" fmla="*/ 98 h 127"/>
                <a:gd name="T26" fmla="*/ 147 w 159"/>
                <a:gd name="T27" fmla="*/ 88 h 127"/>
                <a:gd name="T28" fmla="*/ 134 w 159"/>
                <a:gd name="T29" fmla="*/ 78 h 127"/>
                <a:gd name="T30" fmla="*/ 132 w 159"/>
                <a:gd name="T31" fmla="*/ 86 h 127"/>
                <a:gd name="T32" fmla="*/ 121 w 159"/>
                <a:gd name="T33" fmla="*/ 80 h 127"/>
                <a:gd name="T34" fmla="*/ 110 w 159"/>
                <a:gd name="T35" fmla="*/ 86 h 127"/>
                <a:gd name="T36" fmla="*/ 95 w 159"/>
                <a:gd name="T37" fmla="*/ 60 h 127"/>
                <a:gd name="T38" fmla="*/ 84 w 159"/>
                <a:gd name="T39" fmla="*/ 70 h 127"/>
                <a:gd name="T40" fmla="*/ 75 w 159"/>
                <a:gd name="T41" fmla="*/ 72 h 127"/>
                <a:gd name="T42" fmla="*/ 73 w 159"/>
                <a:gd name="T43" fmla="*/ 64 h 127"/>
                <a:gd name="T44" fmla="*/ 58 w 159"/>
                <a:gd name="T45" fmla="*/ 58 h 127"/>
                <a:gd name="T46" fmla="*/ 43 w 159"/>
                <a:gd name="T47" fmla="*/ 32 h 127"/>
                <a:gd name="T48" fmla="*/ 23 w 159"/>
                <a:gd name="T49" fmla="*/ 24 h 127"/>
                <a:gd name="T50" fmla="*/ 8 w 159"/>
                <a:gd name="T51" fmla="*/ 2 h 127"/>
                <a:gd name="T52" fmla="*/ 0 w 159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9"/>
                <a:gd name="T82" fmla="*/ 0 h 127"/>
                <a:gd name="T83" fmla="*/ 159 w 159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9" h="127">
                  <a:moveTo>
                    <a:pt x="0" y="0"/>
                  </a:moveTo>
                  <a:lnTo>
                    <a:pt x="2" y="10"/>
                  </a:lnTo>
                  <a:lnTo>
                    <a:pt x="15" y="24"/>
                  </a:lnTo>
                  <a:lnTo>
                    <a:pt x="15" y="42"/>
                  </a:lnTo>
                  <a:lnTo>
                    <a:pt x="45" y="78"/>
                  </a:lnTo>
                  <a:lnTo>
                    <a:pt x="58" y="10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9" y="114"/>
                  </a:lnTo>
                  <a:lnTo>
                    <a:pt x="114" y="108"/>
                  </a:lnTo>
                  <a:lnTo>
                    <a:pt x="153" y="104"/>
                  </a:lnTo>
                  <a:lnTo>
                    <a:pt x="158" y="100"/>
                  </a:lnTo>
                  <a:lnTo>
                    <a:pt x="149" y="98"/>
                  </a:lnTo>
                  <a:lnTo>
                    <a:pt x="147" y="88"/>
                  </a:lnTo>
                  <a:lnTo>
                    <a:pt x="134" y="78"/>
                  </a:lnTo>
                  <a:lnTo>
                    <a:pt x="132" y="86"/>
                  </a:lnTo>
                  <a:lnTo>
                    <a:pt x="121" y="80"/>
                  </a:lnTo>
                  <a:lnTo>
                    <a:pt x="110" y="86"/>
                  </a:lnTo>
                  <a:lnTo>
                    <a:pt x="95" y="60"/>
                  </a:lnTo>
                  <a:lnTo>
                    <a:pt x="84" y="70"/>
                  </a:lnTo>
                  <a:lnTo>
                    <a:pt x="75" y="72"/>
                  </a:lnTo>
                  <a:lnTo>
                    <a:pt x="73" y="64"/>
                  </a:lnTo>
                  <a:lnTo>
                    <a:pt x="58" y="58"/>
                  </a:lnTo>
                  <a:lnTo>
                    <a:pt x="43" y="32"/>
                  </a:lnTo>
                  <a:lnTo>
                    <a:pt x="23" y="2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6" name="Freeform 10"/>
            <p:cNvSpPr>
              <a:spLocks noChangeAspect="1"/>
            </p:cNvSpPr>
            <p:nvPr/>
          </p:nvSpPr>
          <p:spPr bwMode="auto">
            <a:xfrm>
              <a:off x="1296" y="3251"/>
              <a:ext cx="55" cy="123"/>
            </a:xfrm>
            <a:custGeom>
              <a:avLst/>
              <a:gdLst>
                <a:gd name="T0" fmla="*/ 6 w 55"/>
                <a:gd name="T1" fmla="*/ 4 h 123"/>
                <a:gd name="T2" fmla="*/ 10 w 55"/>
                <a:gd name="T3" fmla="*/ 4 h 123"/>
                <a:gd name="T4" fmla="*/ 8 w 55"/>
                <a:gd name="T5" fmla="*/ 0 h 123"/>
                <a:gd name="T6" fmla="*/ 15 w 55"/>
                <a:gd name="T7" fmla="*/ 0 h 123"/>
                <a:gd name="T8" fmla="*/ 54 w 55"/>
                <a:gd name="T9" fmla="*/ 30 h 123"/>
                <a:gd name="T10" fmla="*/ 34 w 55"/>
                <a:gd name="T11" fmla="*/ 56 h 123"/>
                <a:gd name="T12" fmla="*/ 28 w 55"/>
                <a:gd name="T13" fmla="*/ 116 h 123"/>
                <a:gd name="T14" fmla="*/ 12 w 55"/>
                <a:gd name="T15" fmla="*/ 112 h 123"/>
                <a:gd name="T16" fmla="*/ 12 w 55"/>
                <a:gd name="T17" fmla="*/ 122 h 123"/>
                <a:gd name="T18" fmla="*/ 0 w 55"/>
                <a:gd name="T19" fmla="*/ 118 h 123"/>
                <a:gd name="T20" fmla="*/ 6 w 55"/>
                <a:gd name="T21" fmla="*/ 4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3"/>
                <a:gd name="T35" fmla="*/ 55 w 55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3">
                  <a:moveTo>
                    <a:pt x="6" y="4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54" y="30"/>
                  </a:lnTo>
                  <a:lnTo>
                    <a:pt x="34" y="56"/>
                  </a:lnTo>
                  <a:lnTo>
                    <a:pt x="28" y="116"/>
                  </a:lnTo>
                  <a:lnTo>
                    <a:pt x="12" y="112"/>
                  </a:lnTo>
                  <a:lnTo>
                    <a:pt x="12" y="122"/>
                  </a:lnTo>
                  <a:lnTo>
                    <a:pt x="0" y="118"/>
                  </a:lnTo>
                  <a:lnTo>
                    <a:pt x="6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7" name="Freeform 11"/>
            <p:cNvSpPr>
              <a:spLocks noChangeAspect="1"/>
            </p:cNvSpPr>
            <p:nvPr/>
          </p:nvSpPr>
          <p:spPr bwMode="auto">
            <a:xfrm>
              <a:off x="2274" y="3407"/>
              <a:ext cx="88" cy="83"/>
            </a:xfrm>
            <a:custGeom>
              <a:avLst/>
              <a:gdLst>
                <a:gd name="T0" fmla="*/ 0 w 88"/>
                <a:gd name="T1" fmla="*/ 30 h 83"/>
                <a:gd name="T2" fmla="*/ 2 w 88"/>
                <a:gd name="T3" fmla="*/ 38 h 83"/>
                <a:gd name="T4" fmla="*/ 13 w 88"/>
                <a:gd name="T5" fmla="*/ 40 h 83"/>
                <a:gd name="T6" fmla="*/ 8 w 88"/>
                <a:gd name="T7" fmla="*/ 58 h 83"/>
                <a:gd name="T8" fmla="*/ 19 w 88"/>
                <a:gd name="T9" fmla="*/ 68 h 83"/>
                <a:gd name="T10" fmla="*/ 19 w 88"/>
                <a:gd name="T11" fmla="*/ 76 h 83"/>
                <a:gd name="T12" fmla="*/ 26 w 88"/>
                <a:gd name="T13" fmla="*/ 76 h 83"/>
                <a:gd name="T14" fmla="*/ 19 w 88"/>
                <a:gd name="T15" fmla="*/ 80 h 83"/>
                <a:gd name="T16" fmla="*/ 34 w 88"/>
                <a:gd name="T17" fmla="*/ 82 h 83"/>
                <a:gd name="T18" fmla="*/ 34 w 88"/>
                <a:gd name="T19" fmla="*/ 74 h 83"/>
                <a:gd name="T20" fmla="*/ 52 w 88"/>
                <a:gd name="T21" fmla="*/ 80 h 83"/>
                <a:gd name="T22" fmla="*/ 65 w 88"/>
                <a:gd name="T23" fmla="*/ 64 h 83"/>
                <a:gd name="T24" fmla="*/ 84 w 88"/>
                <a:gd name="T25" fmla="*/ 64 h 83"/>
                <a:gd name="T26" fmla="*/ 87 w 88"/>
                <a:gd name="T27" fmla="*/ 44 h 83"/>
                <a:gd name="T28" fmla="*/ 78 w 88"/>
                <a:gd name="T29" fmla="*/ 46 h 83"/>
                <a:gd name="T30" fmla="*/ 71 w 88"/>
                <a:gd name="T31" fmla="*/ 54 h 83"/>
                <a:gd name="T32" fmla="*/ 54 w 88"/>
                <a:gd name="T33" fmla="*/ 48 h 83"/>
                <a:gd name="T34" fmla="*/ 54 w 88"/>
                <a:gd name="T35" fmla="*/ 42 h 83"/>
                <a:gd name="T36" fmla="*/ 58 w 88"/>
                <a:gd name="T37" fmla="*/ 42 h 83"/>
                <a:gd name="T38" fmla="*/ 60 w 88"/>
                <a:gd name="T39" fmla="*/ 4 h 83"/>
                <a:gd name="T40" fmla="*/ 45 w 88"/>
                <a:gd name="T41" fmla="*/ 0 h 83"/>
                <a:gd name="T42" fmla="*/ 8 w 88"/>
                <a:gd name="T43" fmla="*/ 28 h 83"/>
                <a:gd name="T44" fmla="*/ 0 w 88"/>
                <a:gd name="T45" fmla="*/ 30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83"/>
                <a:gd name="T71" fmla="*/ 88 w 88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83">
                  <a:moveTo>
                    <a:pt x="0" y="30"/>
                  </a:moveTo>
                  <a:lnTo>
                    <a:pt x="2" y="38"/>
                  </a:lnTo>
                  <a:lnTo>
                    <a:pt x="13" y="40"/>
                  </a:lnTo>
                  <a:lnTo>
                    <a:pt x="8" y="58"/>
                  </a:lnTo>
                  <a:lnTo>
                    <a:pt x="19" y="68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19" y="80"/>
                  </a:lnTo>
                  <a:lnTo>
                    <a:pt x="34" y="82"/>
                  </a:lnTo>
                  <a:lnTo>
                    <a:pt x="34" y="74"/>
                  </a:lnTo>
                  <a:lnTo>
                    <a:pt x="52" y="80"/>
                  </a:lnTo>
                  <a:lnTo>
                    <a:pt x="65" y="64"/>
                  </a:lnTo>
                  <a:lnTo>
                    <a:pt x="84" y="64"/>
                  </a:lnTo>
                  <a:lnTo>
                    <a:pt x="87" y="44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8" y="42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8" y="28"/>
                  </a:lnTo>
                  <a:lnTo>
                    <a:pt x="0" y="3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8" name="Freeform 12"/>
            <p:cNvSpPr>
              <a:spLocks noChangeAspect="1"/>
            </p:cNvSpPr>
            <p:nvPr/>
          </p:nvSpPr>
          <p:spPr bwMode="auto">
            <a:xfrm>
              <a:off x="1240" y="3038"/>
              <a:ext cx="58" cy="109"/>
            </a:xfrm>
            <a:custGeom>
              <a:avLst/>
              <a:gdLst>
                <a:gd name="T0" fmla="*/ 2 w 58"/>
                <a:gd name="T1" fmla="*/ 2 h 109"/>
                <a:gd name="T2" fmla="*/ 0 w 58"/>
                <a:gd name="T3" fmla="*/ 20 h 109"/>
                <a:gd name="T4" fmla="*/ 15 w 58"/>
                <a:gd name="T5" fmla="*/ 50 h 109"/>
                <a:gd name="T6" fmla="*/ 30 w 58"/>
                <a:gd name="T7" fmla="*/ 92 h 109"/>
                <a:gd name="T8" fmla="*/ 41 w 58"/>
                <a:gd name="T9" fmla="*/ 104 h 109"/>
                <a:gd name="T10" fmla="*/ 57 w 58"/>
                <a:gd name="T11" fmla="*/ 108 h 109"/>
                <a:gd name="T12" fmla="*/ 54 w 58"/>
                <a:gd name="T13" fmla="*/ 80 h 109"/>
                <a:gd name="T14" fmla="*/ 46 w 58"/>
                <a:gd name="T15" fmla="*/ 66 h 109"/>
                <a:gd name="T16" fmla="*/ 54 w 58"/>
                <a:gd name="T17" fmla="*/ 54 h 109"/>
                <a:gd name="T18" fmla="*/ 46 w 58"/>
                <a:gd name="T19" fmla="*/ 30 h 109"/>
                <a:gd name="T20" fmla="*/ 39 w 58"/>
                <a:gd name="T21" fmla="*/ 30 h 109"/>
                <a:gd name="T22" fmla="*/ 35 w 58"/>
                <a:gd name="T23" fmla="*/ 38 h 109"/>
                <a:gd name="T24" fmla="*/ 30 w 58"/>
                <a:gd name="T25" fmla="*/ 34 h 109"/>
                <a:gd name="T26" fmla="*/ 30 w 58"/>
                <a:gd name="T27" fmla="*/ 6 h 109"/>
                <a:gd name="T28" fmla="*/ 21 w 58"/>
                <a:gd name="T29" fmla="*/ 0 h 109"/>
                <a:gd name="T30" fmla="*/ 2 w 58"/>
                <a:gd name="T31" fmla="*/ 2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109"/>
                <a:gd name="T50" fmla="*/ 58 w 5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109">
                  <a:moveTo>
                    <a:pt x="2" y="2"/>
                  </a:moveTo>
                  <a:lnTo>
                    <a:pt x="0" y="20"/>
                  </a:lnTo>
                  <a:lnTo>
                    <a:pt x="15" y="50"/>
                  </a:lnTo>
                  <a:lnTo>
                    <a:pt x="30" y="92"/>
                  </a:lnTo>
                  <a:lnTo>
                    <a:pt x="41" y="104"/>
                  </a:lnTo>
                  <a:lnTo>
                    <a:pt x="57" y="108"/>
                  </a:lnTo>
                  <a:lnTo>
                    <a:pt x="54" y="80"/>
                  </a:lnTo>
                  <a:lnTo>
                    <a:pt x="46" y="66"/>
                  </a:lnTo>
                  <a:lnTo>
                    <a:pt x="54" y="54"/>
                  </a:lnTo>
                  <a:lnTo>
                    <a:pt x="46" y="30"/>
                  </a:lnTo>
                  <a:lnTo>
                    <a:pt x="39" y="30"/>
                  </a:lnTo>
                  <a:lnTo>
                    <a:pt x="35" y="38"/>
                  </a:lnTo>
                  <a:lnTo>
                    <a:pt x="30" y="34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2" y="2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69" name="Freeform 13"/>
            <p:cNvSpPr>
              <a:spLocks noChangeAspect="1"/>
            </p:cNvSpPr>
            <p:nvPr/>
          </p:nvSpPr>
          <p:spPr bwMode="auto">
            <a:xfrm>
              <a:off x="1581" y="1990"/>
              <a:ext cx="53" cy="33"/>
            </a:xfrm>
            <a:custGeom>
              <a:avLst/>
              <a:gdLst>
                <a:gd name="T0" fmla="*/ 0 w 53"/>
                <a:gd name="T1" fmla="*/ 4 h 33"/>
                <a:gd name="T2" fmla="*/ 52 w 53"/>
                <a:gd name="T3" fmla="*/ 0 h 33"/>
                <a:gd name="T4" fmla="*/ 49 w 53"/>
                <a:gd name="T5" fmla="*/ 10 h 33"/>
                <a:gd name="T6" fmla="*/ 49 w 53"/>
                <a:gd name="T7" fmla="*/ 19 h 33"/>
                <a:gd name="T8" fmla="*/ 34 w 53"/>
                <a:gd name="T9" fmla="*/ 19 h 33"/>
                <a:gd name="T10" fmla="*/ 23 w 53"/>
                <a:gd name="T11" fmla="*/ 32 h 33"/>
                <a:gd name="T12" fmla="*/ 0 w 53"/>
                <a:gd name="T13" fmla="*/ 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0" y="4"/>
                  </a:moveTo>
                  <a:lnTo>
                    <a:pt x="52" y="0"/>
                  </a:lnTo>
                  <a:lnTo>
                    <a:pt x="49" y="10"/>
                  </a:lnTo>
                  <a:lnTo>
                    <a:pt x="49" y="19"/>
                  </a:lnTo>
                  <a:lnTo>
                    <a:pt x="34" y="19"/>
                  </a:lnTo>
                  <a:lnTo>
                    <a:pt x="23" y="32"/>
                  </a:lnTo>
                  <a:lnTo>
                    <a:pt x="0" y="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0" name="Freeform 14"/>
            <p:cNvSpPr>
              <a:spLocks noChangeAspect="1"/>
            </p:cNvSpPr>
            <p:nvPr/>
          </p:nvSpPr>
          <p:spPr bwMode="auto">
            <a:xfrm>
              <a:off x="2151" y="2826"/>
              <a:ext cx="47" cy="37"/>
            </a:xfrm>
            <a:custGeom>
              <a:avLst/>
              <a:gdLst>
                <a:gd name="T0" fmla="*/ 0 w 47"/>
                <a:gd name="T1" fmla="*/ 26 h 37"/>
                <a:gd name="T2" fmla="*/ 8 w 47"/>
                <a:gd name="T3" fmla="*/ 20 h 37"/>
                <a:gd name="T4" fmla="*/ 19 w 47"/>
                <a:gd name="T5" fmla="*/ 22 h 37"/>
                <a:gd name="T6" fmla="*/ 35 w 47"/>
                <a:gd name="T7" fmla="*/ 18 h 37"/>
                <a:gd name="T8" fmla="*/ 32 w 47"/>
                <a:gd name="T9" fmla="*/ 12 h 37"/>
                <a:gd name="T10" fmla="*/ 37 w 47"/>
                <a:gd name="T11" fmla="*/ 0 h 37"/>
                <a:gd name="T12" fmla="*/ 46 w 47"/>
                <a:gd name="T13" fmla="*/ 12 h 37"/>
                <a:gd name="T14" fmla="*/ 43 w 47"/>
                <a:gd name="T15" fmla="*/ 32 h 37"/>
                <a:gd name="T16" fmla="*/ 39 w 47"/>
                <a:gd name="T17" fmla="*/ 36 h 37"/>
                <a:gd name="T18" fmla="*/ 24 w 47"/>
                <a:gd name="T19" fmla="*/ 30 h 37"/>
                <a:gd name="T20" fmla="*/ 4 w 47"/>
                <a:gd name="T21" fmla="*/ 30 h 37"/>
                <a:gd name="T22" fmla="*/ 0 w 47"/>
                <a:gd name="T23" fmla="*/ 26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37"/>
                <a:gd name="T38" fmla="*/ 47 w 47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37">
                  <a:moveTo>
                    <a:pt x="0" y="26"/>
                  </a:moveTo>
                  <a:lnTo>
                    <a:pt x="8" y="20"/>
                  </a:lnTo>
                  <a:lnTo>
                    <a:pt x="19" y="22"/>
                  </a:lnTo>
                  <a:lnTo>
                    <a:pt x="35" y="18"/>
                  </a:lnTo>
                  <a:lnTo>
                    <a:pt x="32" y="12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24" y="30"/>
                  </a:lnTo>
                  <a:lnTo>
                    <a:pt x="4" y="30"/>
                  </a:lnTo>
                  <a:lnTo>
                    <a:pt x="0" y="26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1" name="Freeform 15"/>
            <p:cNvSpPr>
              <a:spLocks noChangeAspect="1"/>
            </p:cNvSpPr>
            <p:nvPr/>
          </p:nvSpPr>
          <p:spPr bwMode="auto">
            <a:xfrm>
              <a:off x="1182" y="2704"/>
              <a:ext cx="36" cy="33"/>
            </a:xfrm>
            <a:custGeom>
              <a:avLst/>
              <a:gdLst>
                <a:gd name="T0" fmla="*/ 0 w 36"/>
                <a:gd name="T1" fmla="*/ 14 h 33"/>
                <a:gd name="T2" fmla="*/ 10 w 36"/>
                <a:gd name="T3" fmla="*/ 12 h 33"/>
                <a:gd name="T4" fmla="*/ 7 w 36"/>
                <a:gd name="T5" fmla="*/ 2 h 33"/>
                <a:gd name="T6" fmla="*/ 27 w 36"/>
                <a:gd name="T7" fmla="*/ 0 h 33"/>
                <a:gd name="T8" fmla="*/ 20 w 36"/>
                <a:gd name="T9" fmla="*/ 6 h 33"/>
                <a:gd name="T10" fmla="*/ 27 w 36"/>
                <a:gd name="T11" fmla="*/ 16 h 33"/>
                <a:gd name="T12" fmla="*/ 35 w 36"/>
                <a:gd name="T13" fmla="*/ 14 h 33"/>
                <a:gd name="T14" fmla="*/ 35 w 36"/>
                <a:gd name="T15" fmla="*/ 32 h 33"/>
                <a:gd name="T16" fmla="*/ 7 w 36"/>
                <a:gd name="T17" fmla="*/ 28 h 33"/>
                <a:gd name="T18" fmla="*/ 7 w 36"/>
                <a:gd name="T19" fmla="*/ 20 h 33"/>
                <a:gd name="T20" fmla="*/ 0 w 36"/>
                <a:gd name="T21" fmla="*/ 1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3"/>
                <a:gd name="T35" fmla="*/ 36 w 3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3">
                  <a:moveTo>
                    <a:pt x="0" y="14"/>
                  </a:moveTo>
                  <a:lnTo>
                    <a:pt x="10" y="12"/>
                  </a:lnTo>
                  <a:lnTo>
                    <a:pt x="7" y="2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7" y="16"/>
                  </a:lnTo>
                  <a:lnTo>
                    <a:pt x="35" y="14"/>
                  </a:lnTo>
                  <a:lnTo>
                    <a:pt x="35" y="32"/>
                  </a:lnTo>
                  <a:lnTo>
                    <a:pt x="7" y="28"/>
                  </a:lnTo>
                  <a:lnTo>
                    <a:pt x="7" y="20"/>
                  </a:lnTo>
                  <a:lnTo>
                    <a:pt x="0" y="14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2" name="Freeform 16"/>
            <p:cNvSpPr>
              <a:spLocks noChangeAspect="1"/>
            </p:cNvSpPr>
            <p:nvPr/>
          </p:nvSpPr>
          <p:spPr bwMode="auto">
            <a:xfrm>
              <a:off x="2088" y="3394"/>
              <a:ext cx="35" cy="33"/>
            </a:xfrm>
            <a:custGeom>
              <a:avLst/>
              <a:gdLst>
                <a:gd name="T0" fmla="*/ 0 w 35"/>
                <a:gd name="T1" fmla="*/ 9 h 33"/>
                <a:gd name="T2" fmla="*/ 12 w 35"/>
                <a:gd name="T3" fmla="*/ 0 h 33"/>
                <a:gd name="T4" fmla="*/ 9 w 35"/>
                <a:gd name="T5" fmla="*/ 11 h 33"/>
                <a:gd name="T6" fmla="*/ 34 w 35"/>
                <a:gd name="T7" fmla="*/ 18 h 33"/>
                <a:gd name="T8" fmla="*/ 34 w 35"/>
                <a:gd name="T9" fmla="*/ 25 h 33"/>
                <a:gd name="T10" fmla="*/ 12 w 35"/>
                <a:gd name="T11" fmla="*/ 32 h 33"/>
                <a:gd name="T12" fmla="*/ 0 w 35"/>
                <a:gd name="T13" fmla="*/ 20 h 33"/>
                <a:gd name="T14" fmla="*/ 0 w 35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3"/>
                <a:gd name="T26" fmla="*/ 35 w 3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3">
                  <a:moveTo>
                    <a:pt x="0" y="9"/>
                  </a:moveTo>
                  <a:lnTo>
                    <a:pt x="12" y="0"/>
                  </a:lnTo>
                  <a:lnTo>
                    <a:pt x="9" y="11"/>
                  </a:lnTo>
                  <a:lnTo>
                    <a:pt x="34" y="18"/>
                  </a:lnTo>
                  <a:lnTo>
                    <a:pt x="34" y="25"/>
                  </a:lnTo>
                  <a:lnTo>
                    <a:pt x="12" y="32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73" name="Freeform 17"/>
            <p:cNvSpPr>
              <a:spLocks noChangeAspect="1"/>
            </p:cNvSpPr>
            <p:nvPr/>
          </p:nvSpPr>
          <p:spPr bwMode="auto">
            <a:xfrm>
              <a:off x="2142" y="3412"/>
              <a:ext cx="35" cy="33"/>
            </a:xfrm>
            <a:custGeom>
              <a:avLst/>
              <a:gdLst>
                <a:gd name="T0" fmla="*/ 0 w 35"/>
                <a:gd name="T1" fmla="*/ 10 h 33"/>
                <a:gd name="T2" fmla="*/ 20 w 35"/>
                <a:gd name="T3" fmla="*/ 0 h 33"/>
                <a:gd name="T4" fmla="*/ 34 w 35"/>
                <a:gd name="T5" fmla="*/ 32 h 33"/>
                <a:gd name="T6" fmla="*/ 0 w 35"/>
                <a:gd name="T7" fmla="*/ 1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3"/>
                <a:gd name="T14" fmla="*/ 35 w 3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3">
                  <a:moveTo>
                    <a:pt x="0" y="10"/>
                  </a:moveTo>
                  <a:lnTo>
                    <a:pt x="20" y="0"/>
                  </a:lnTo>
                  <a:lnTo>
                    <a:pt x="34" y="32"/>
                  </a:lnTo>
                  <a:lnTo>
                    <a:pt x="0" y="10"/>
                  </a:lnTo>
                </a:path>
              </a:pathLst>
            </a:custGeom>
            <a:solidFill>
              <a:srgbClr val="FFFF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253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508002"/>
            <a:ext cx="9906000" cy="6320970"/>
          </a:xfrm>
        </p:spPr>
        <p:txBody>
          <a:bodyPr/>
          <a:lstStyle/>
          <a:p>
            <a:r>
              <a:rPr lang="en-GB" sz="1800" dirty="0">
                <a:solidFill>
                  <a:srgbClr val="008000"/>
                </a:solidFill>
              </a:rPr>
              <a:t>The tertiary reserves were previously solely bought day-ahead</a:t>
            </a:r>
          </a:p>
          <a:p>
            <a:pPr lvl="1"/>
            <a:r>
              <a:rPr lang="en-GB" sz="1800" dirty="0">
                <a:solidFill>
                  <a:srgbClr val="008000"/>
                </a:solidFill>
              </a:rPr>
              <a:t>Now, 300 MW have been bought via a medium-term contract.</a:t>
            </a:r>
          </a:p>
          <a:p>
            <a:pPr lvl="1"/>
            <a:r>
              <a:rPr lang="en-GB" sz="1800" dirty="0">
                <a:solidFill>
                  <a:srgbClr val="008000"/>
                </a:solidFill>
              </a:rPr>
              <a:t>The day-ahead purchase is currently about 200 MW.</a:t>
            </a:r>
          </a:p>
          <a:p>
            <a:r>
              <a:rPr lang="en-GB" sz="1800" dirty="0">
                <a:solidFill>
                  <a:srgbClr val="008000"/>
                </a:solidFill>
              </a:rPr>
              <a:t>The tertiary reserves are activated manually.</a:t>
            </a:r>
          </a:p>
          <a:p>
            <a:r>
              <a:rPr lang="en-GB" sz="1800" dirty="0">
                <a:solidFill>
                  <a:srgbClr val="008000"/>
                </a:solidFill>
              </a:rPr>
              <a:t>Note: even if a player has not sold balancing </a:t>
            </a:r>
            <a:r>
              <a:rPr lang="en-GB" sz="1800" u="sng" dirty="0">
                <a:solidFill>
                  <a:srgbClr val="008000"/>
                </a:solidFill>
              </a:rPr>
              <a:t>capacity</a:t>
            </a:r>
            <a:r>
              <a:rPr lang="en-GB" sz="1800" dirty="0">
                <a:solidFill>
                  <a:srgbClr val="008000"/>
                </a:solidFill>
              </a:rPr>
              <a:t> day-ahead, the player can send bids and offers to the TSO’s market for balancing </a:t>
            </a:r>
            <a:r>
              <a:rPr lang="en-GB" sz="1800" u="sng" dirty="0">
                <a:solidFill>
                  <a:srgbClr val="008000"/>
                </a:solidFill>
              </a:rPr>
              <a:t>energy</a:t>
            </a:r>
            <a:endParaRPr lang="en-GB" sz="1800" dirty="0">
              <a:solidFill>
                <a:srgbClr val="008000"/>
              </a:solidFill>
            </a:endParaRPr>
          </a:p>
          <a:p>
            <a:pPr lvl="1"/>
            <a:r>
              <a:rPr lang="en-GB" sz="1800" dirty="0">
                <a:solidFill>
                  <a:srgbClr val="008000"/>
                </a:solidFill>
              </a:rPr>
              <a:t>The player’s capacity will be activated manually, if the TSO wants to trade with the player.</a:t>
            </a:r>
          </a:p>
          <a:p>
            <a:pPr lvl="1"/>
            <a:r>
              <a:rPr lang="en-GB" sz="1800" dirty="0">
                <a:solidFill>
                  <a:srgbClr val="008000"/>
                </a:solidFill>
              </a:rPr>
              <a:t>Hence, a player’s capacity becomes part of the tertiary reserves, if the player sends bids to the TSO’s market for balancing energy shortly before the start of the next Hour of Operation</a:t>
            </a:r>
          </a:p>
          <a:p>
            <a:pPr lvl="2"/>
            <a:r>
              <a:rPr lang="en-GB" sz="1800" dirty="0">
                <a:solidFill>
                  <a:srgbClr val="008000"/>
                </a:solidFill>
              </a:rPr>
              <a:t>At the latest 45 minutes before the start of the Hour of Operation.</a:t>
            </a:r>
          </a:p>
          <a:p>
            <a:pPr lvl="2"/>
            <a:r>
              <a:rPr lang="en-GB" sz="1800" dirty="0">
                <a:solidFill>
                  <a:srgbClr val="008000"/>
                </a:solidFill>
              </a:rPr>
              <a:t>Due to the late enrolment, the player is not paid for putting the capacity at the TSOs’ disposal. There’s only settlement for energy (if the player’s capacity is activated).</a:t>
            </a:r>
          </a:p>
          <a:p>
            <a:r>
              <a:rPr lang="en-GB" sz="1800" dirty="0">
                <a:solidFill>
                  <a:srgbClr val="008000"/>
                </a:solidFill>
              </a:rPr>
              <a:t>For balancing </a:t>
            </a:r>
            <a:r>
              <a:rPr lang="en-GB" sz="1800" u="sng" dirty="0">
                <a:solidFill>
                  <a:srgbClr val="008000"/>
                </a:solidFill>
              </a:rPr>
              <a:t>energy</a:t>
            </a:r>
            <a:r>
              <a:rPr lang="en-GB" sz="1800" dirty="0">
                <a:solidFill>
                  <a:srgbClr val="008000"/>
                </a:solidFill>
              </a:rPr>
              <a:t> from the manually activated units, there is a common Nordic market.</a:t>
            </a:r>
          </a:p>
          <a:p>
            <a:r>
              <a:rPr lang="en-GB" sz="1800" dirty="0"/>
              <a:t>All the information on the slides no. 16 – 21 refers to balancing energy delivered from manually activated units.</a:t>
            </a:r>
          </a:p>
          <a:p>
            <a:endParaRPr lang="en-GB" sz="1800" dirty="0">
              <a:solidFill>
                <a:srgbClr val="FF0000"/>
              </a:solidFill>
            </a:endParaRPr>
          </a:p>
          <a:p>
            <a:endParaRPr lang="en-GB" sz="1800" dirty="0"/>
          </a:p>
        </p:txBody>
      </p:sp>
      <p:sp>
        <p:nvSpPr>
          <p:cNvPr id="22535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4514"/>
            <a:ext cx="7373257" cy="566057"/>
          </a:xfrm>
          <a:noFill/>
        </p:spPr>
        <p:txBody>
          <a:bodyPr/>
          <a:lstStyle/>
          <a:p>
            <a:r>
              <a:rPr lang="en-GB" sz="2800" dirty="0"/>
              <a:t>Western Denmark – 4</a:t>
            </a:r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26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2249488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/>
              <a:t>Appendix 3</a:t>
            </a:r>
          </a:p>
          <a:p>
            <a:pPr algn="ctr"/>
            <a:r>
              <a:rPr lang="en-GB" sz="4800" dirty="0"/>
              <a:t>Terminology and acronyms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522" y="4316578"/>
            <a:ext cx="22145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073598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Terminology and acronyms – 1</a:t>
            </a:r>
            <a:br>
              <a:rPr lang="en-GB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871317"/>
            <a:ext cx="9920288" cy="5732684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1700" i="1" dirty="0"/>
              <a:t>Balancing capacity</a:t>
            </a:r>
            <a:r>
              <a:rPr lang="en-GB" sz="1700" dirty="0"/>
              <a:t>  Capacity the TSOs buy in order to ensure the security of supply.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700" dirty="0"/>
              <a:t>	The TSOs’ purchase of capacity ensures, the TSOs will always have balancing energy available.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700" dirty="0"/>
              <a:t>	By changing the energy production/consumption of the capacity bought by the TSOs, the TSOs can ensure a balance between total production and total consumption.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1700" i="1" dirty="0"/>
              <a:t>Balancing energy</a:t>
            </a:r>
            <a:r>
              <a:rPr lang="en-GB" sz="1700" dirty="0"/>
              <a:t>  Energy which the TSOs buy or sell in order to maintain the security of supply (ie, maintain a balance between the total consumption and the total production). The TSOs’ counterparties are commercial market players.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1700" i="1" dirty="0"/>
              <a:t>Balance responsible player</a:t>
            </a:r>
            <a:r>
              <a:rPr lang="en-GB" sz="1700" dirty="0"/>
              <a:t>  A player who is responsible for settling imbalances with the TSO.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700" dirty="0"/>
              <a:t>	For a retailer, an imbalance occurs if the customers’ hourly consumption does not fit the retailer’s hourly purchase.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700" dirty="0"/>
              <a:t>	For a producer, an imbalance occurs if the producer’s production does not fit the producer’s sale.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700" dirty="0"/>
              <a:t>	A balance responsible player may also be portfolio manager, who settles imbalances on behalf of other market players.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073598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Terminology and acronyms – 2</a:t>
            </a:r>
            <a:br>
              <a:rPr lang="en-GB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393829"/>
            <a:ext cx="9920288" cy="4078055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Bidding zone</a:t>
            </a:r>
            <a:r>
              <a:rPr lang="en-GB" sz="2000" dirty="0"/>
              <a:t>  A geographical area, within which the players can trade electrical energy day-ahead without considering grid bottlenecks.</a:t>
            </a:r>
            <a:endParaRPr lang="en-GB" sz="2000" i="1" dirty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Day of Operation</a:t>
            </a:r>
            <a:r>
              <a:rPr lang="en-GB" sz="2000" dirty="0"/>
              <a:t>  The day where the electrical energy is produced and consumed.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DK1</a:t>
            </a:r>
            <a:r>
              <a:rPr lang="en-GB" sz="2000" dirty="0"/>
              <a:t>  Western Denmark.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Down regulating</a:t>
            </a:r>
            <a:r>
              <a:rPr lang="en-GB" sz="2000" dirty="0"/>
              <a:t>  A player buying electrical energy from the TSO.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/>
              <a:t>	It’s either a producer reducing the production or a consumer increasing the consumption.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EU</a:t>
            </a:r>
            <a:r>
              <a:rPr lang="en-GB" sz="2000" dirty="0"/>
              <a:t>  European Union.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696686"/>
          </a:xfrm>
          <a:solidFill>
            <a:srgbClr val="FFFFFF"/>
          </a:solidFill>
        </p:spPr>
        <p:txBody>
          <a:bodyPr/>
          <a:lstStyle/>
          <a:p>
            <a:r>
              <a:rPr lang="en-GB" sz="2400" dirty="0"/>
              <a:t>Separation of the TSOs’ markets for capacity and energy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515" y="522520"/>
            <a:ext cx="8940799" cy="6197593"/>
          </a:xfrm>
        </p:spPr>
        <p:txBody>
          <a:bodyPr/>
          <a:lstStyle/>
          <a:p>
            <a:r>
              <a:rPr lang="en-GB" sz="2000" dirty="0"/>
              <a:t>Referring to slide no. 10: the TSOs can ensure maximum competition at their market for balancing energy by separating their markets for energy and capacity.</a:t>
            </a:r>
          </a:p>
          <a:p>
            <a:r>
              <a:rPr lang="en-GB" sz="2000" dirty="0">
                <a:solidFill>
                  <a:srgbClr val="FF0000"/>
                </a:solidFill>
              </a:rPr>
              <a:t>Efficient competition at the TSOs’ market for balancing energy is vital for the competition at the retail market.</a:t>
            </a:r>
          </a:p>
          <a:p>
            <a:r>
              <a:rPr lang="en-GB" sz="2000" dirty="0"/>
              <a:t>Because the prices for imbalances are derived from the TSOs’ prices for balancing energy.</a:t>
            </a:r>
          </a:p>
          <a:p>
            <a:r>
              <a:rPr lang="en-GB" sz="2000" dirty="0"/>
              <a:t>A new retailer (with few customers) will have relatively high imbalances</a:t>
            </a:r>
          </a:p>
          <a:p>
            <a:pPr lvl="1"/>
            <a:r>
              <a:rPr lang="en-GB" dirty="0"/>
              <a:t>Buying the right amount of energy for every hour is difficult, when you have few customers</a:t>
            </a:r>
          </a:p>
          <a:p>
            <a:pPr lvl="2"/>
            <a:r>
              <a:rPr lang="en-GB" dirty="0"/>
              <a:t>As predicting a small customer portfolio’s consumption is relatively more difficult than predicting a big portfolio’s consumption.</a:t>
            </a:r>
          </a:p>
          <a:p>
            <a:pPr lvl="1"/>
            <a:r>
              <a:rPr lang="en-GB" dirty="0"/>
              <a:t>Thereby, </a:t>
            </a:r>
            <a:r>
              <a:rPr lang="en-GB" dirty="0">
                <a:solidFill>
                  <a:srgbClr val="FF0000"/>
                </a:solidFill>
              </a:rPr>
              <a:t>at the retail market, high prices for imbalances create an high entrance barrier.</a:t>
            </a:r>
          </a:p>
          <a:p>
            <a:r>
              <a:rPr lang="en-GB" sz="2000" dirty="0"/>
              <a:t>However, the TSOs can keep the imbalance prices in check by separating their markets for energy and capacity.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grpSp>
        <p:nvGrpSpPr>
          <p:cNvPr id="38" name="Gruppe 37"/>
          <p:cNvGrpSpPr>
            <a:grpSpLocks noChangeAspect="1"/>
          </p:cNvGrpSpPr>
          <p:nvPr/>
        </p:nvGrpSpPr>
        <p:grpSpPr>
          <a:xfrm>
            <a:off x="8313745" y="5148497"/>
            <a:ext cx="1304449" cy="901065"/>
            <a:chOff x="7958138" y="5845175"/>
            <a:chExt cx="1185863" cy="819150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8093075" y="5975350"/>
              <a:ext cx="565150" cy="581025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44" y="23"/>
                </a:cxn>
                <a:cxn ang="0">
                  <a:pos x="170" y="34"/>
                </a:cxn>
                <a:cxn ang="0">
                  <a:pos x="183" y="35"/>
                </a:cxn>
                <a:cxn ang="0">
                  <a:pos x="206" y="30"/>
                </a:cxn>
                <a:cxn ang="0">
                  <a:pos x="235" y="22"/>
                </a:cxn>
                <a:cxn ang="0">
                  <a:pos x="270" y="6"/>
                </a:cxn>
                <a:cxn ang="0">
                  <a:pos x="286" y="0"/>
                </a:cxn>
                <a:cxn ang="0">
                  <a:pos x="305" y="0"/>
                </a:cxn>
                <a:cxn ang="0">
                  <a:pos x="323" y="0"/>
                </a:cxn>
                <a:cxn ang="0">
                  <a:pos x="342" y="6"/>
                </a:cxn>
                <a:cxn ang="0">
                  <a:pos x="356" y="22"/>
                </a:cxn>
                <a:cxn ang="0">
                  <a:pos x="326" y="20"/>
                </a:cxn>
                <a:cxn ang="0">
                  <a:pos x="309" y="25"/>
                </a:cxn>
                <a:cxn ang="0">
                  <a:pos x="300" y="28"/>
                </a:cxn>
                <a:cxn ang="0">
                  <a:pos x="287" y="40"/>
                </a:cxn>
                <a:cxn ang="0">
                  <a:pos x="271" y="56"/>
                </a:cxn>
                <a:cxn ang="0">
                  <a:pos x="257" y="76"/>
                </a:cxn>
                <a:cxn ang="0">
                  <a:pos x="244" y="100"/>
                </a:cxn>
                <a:cxn ang="0">
                  <a:pos x="222" y="145"/>
                </a:cxn>
                <a:cxn ang="0">
                  <a:pos x="202" y="183"/>
                </a:cxn>
                <a:cxn ang="0">
                  <a:pos x="191" y="208"/>
                </a:cxn>
                <a:cxn ang="0">
                  <a:pos x="183" y="235"/>
                </a:cxn>
                <a:cxn ang="0">
                  <a:pos x="178" y="267"/>
                </a:cxn>
                <a:cxn ang="0">
                  <a:pos x="175" y="299"/>
                </a:cxn>
                <a:cxn ang="0">
                  <a:pos x="173" y="329"/>
                </a:cxn>
                <a:cxn ang="0">
                  <a:pos x="171" y="349"/>
                </a:cxn>
                <a:cxn ang="0">
                  <a:pos x="149" y="322"/>
                </a:cxn>
                <a:cxn ang="0">
                  <a:pos x="129" y="292"/>
                </a:cxn>
                <a:cxn ang="0">
                  <a:pos x="116" y="281"/>
                </a:cxn>
                <a:cxn ang="0">
                  <a:pos x="105" y="274"/>
                </a:cxn>
                <a:cxn ang="0">
                  <a:pos x="93" y="276"/>
                </a:cxn>
                <a:cxn ang="0">
                  <a:pos x="78" y="283"/>
                </a:cxn>
                <a:cxn ang="0">
                  <a:pos x="59" y="301"/>
                </a:cxn>
                <a:cxn ang="0">
                  <a:pos x="41" y="322"/>
                </a:cxn>
                <a:cxn ang="0">
                  <a:pos x="29" y="346"/>
                </a:cxn>
                <a:cxn ang="0">
                  <a:pos x="18" y="366"/>
                </a:cxn>
                <a:cxn ang="0">
                  <a:pos x="10" y="346"/>
                </a:cxn>
                <a:cxn ang="0">
                  <a:pos x="6" y="318"/>
                </a:cxn>
                <a:cxn ang="0">
                  <a:pos x="0" y="283"/>
                </a:cxn>
                <a:cxn ang="0">
                  <a:pos x="0" y="258"/>
                </a:cxn>
                <a:cxn ang="0">
                  <a:pos x="3" y="229"/>
                </a:cxn>
                <a:cxn ang="0">
                  <a:pos x="9" y="202"/>
                </a:cxn>
                <a:cxn ang="0">
                  <a:pos x="23" y="168"/>
                </a:cxn>
                <a:cxn ang="0">
                  <a:pos x="41" y="133"/>
                </a:cxn>
                <a:cxn ang="0">
                  <a:pos x="68" y="105"/>
                </a:cxn>
                <a:cxn ang="0">
                  <a:pos x="91" y="80"/>
                </a:cxn>
                <a:cxn ang="0">
                  <a:pos x="101" y="59"/>
                </a:cxn>
                <a:cxn ang="0">
                  <a:pos x="107" y="34"/>
                </a:cxn>
                <a:cxn ang="0">
                  <a:pos x="107" y="2"/>
                </a:cxn>
              </a:cxnLst>
              <a:rect l="0" t="0" r="r" b="b"/>
              <a:pathLst>
                <a:path w="356" h="366">
                  <a:moveTo>
                    <a:pt x="107" y="2"/>
                  </a:moveTo>
                  <a:lnTo>
                    <a:pt x="144" y="23"/>
                  </a:lnTo>
                  <a:lnTo>
                    <a:pt x="170" y="34"/>
                  </a:lnTo>
                  <a:lnTo>
                    <a:pt x="183" y="35"/>
                  </a:lnTo>
                  <a:lnTo>
                    <a:pt x="206" y="30"/>
                  </a:lnTo>
                  <a:lnTo>
                    <a:pt x="235" y="22"/>
                  </a:lnTo>
                  <a:lnTo>
                    <a:pt x="270" y="6"/>
                  </a:lnTo>
                  <a:lnTo>
                    <a:pt x="286" y="0"/>
                  </a:lnTo>
                  <a:lnTo>
                    <a:pt x="305" y="0"/>
                  </a:lnTo>
                  <a:lnTo>
                    <a:pt x="323" y="0"/>
                  </a:lnTo>
                  <a:lnTo>
                    <a:pt x="342" y="6"/>
                  </a:lnTo>
                  <a:lnTo>
                    <a:pt x="356" y="22"/>
                  </a:lnTo>
                  <a:lnTo>
                    <a:pt x="326" y="20"/>
                  </a:lnTo>
                  <a:lnTo>
                    <a:pt x="309" y="25"/>
                  </a:lnTo>
                  <a:lnTo>
                    <a:pt x="300" y="28"/>
                  </a:lnTo>
                  <a:lnTo>
                    <a:pt x="287" y="40"/>
                  </a:lnTo>
                  <a:lnTo>
                    <a:pt x="271" y="56"/>
                  </a:lnTo>
                  <a:lnTo>
                    <a:pt x="257" y="76"/>
                  </a:lnTo>
                  <a:lnTo>
                    <a:pt x="244" y="100"/>
                  </a:lnTo>
                  <a:lnTo>
                    <a:pt x="222" y="145"/>
                  </a:lnTo>
                  <a:lnTo>
                    <a:pt x="202" y="183"/>
                  </a:lnTo>
                  <a:lnTo>
                    <a:pt x="191" y="208"/>
                  </a:lnTo>
                  <a:lnTo>
                    <a:pt x="183" y="235"/>
                  </a:lnTo>
                  <a:lnTo>
                    <a:pt x="178" y="267"/>
                  </a:lnTo>
                  <a:lnTo>
                    <a:pt x="175" y="299"/>
                  </a:lnTo>
                  <a:lnTo>
                    <a:pt x="173" y="329"/>
                  </a:lnTo>
                  <a:lnTo>
                    <a:pt x="171" y="349"/>
                  </a:lnTo>
                  <a:lnTo>
                    <a:pt x="149" y="322"/>
                  </a:lnTo>
                  <a:lnTo>
                    <a:pt x="129" y="292"/>
                  </a:lnTo>
                  <a:lnTo>
                    <a:pt x="116" y="281"/>
                  </a:lnTo>
                  <a:lnTo>
                    <a:pt x="105" y="274"/>
                  </a:lnTo>
                  <a:lnTo>
                    <a:pt x="93" y="276"/>
                  </a:lnTo>
                  <a:lnTo>
                    <a:pt x="78" y="283"/>
                  </a:lnTo>
                  <a:lnTo>
                    <a:pt x="59" y="301"/>
                  </a:lnTo>
                  <a:lnTo>
                    <a:pt x="41" y="322"/>
                  </a:lnTo>
                  <a:lnTo>
                    <a:pt x="29" y="346"/>
                  </a:lnTo>
                  <a:lnTo>
                    <a:pt x="18" y="366"/>
                  </a:lnTo>
                  <a:lnTo>
                    <a:pt x="10" y="346"/>
                  </a:lnTo>
                  <a:lnTo>
                    <a:pt x="6" y="318"/>
                  </a:lnTo>
                  <a:lnTo>
                    <a:pt x="0" y="283"/>
                  </a:lnTo>
                  <a:lnTo>
                    <a:pt x="0" y="258"/>
                  </a:lnTo>
                  <a:lnTo>
                    <a:pt x="3" y="229"/>
                  </a:lnTo>
                  <a:lnTo>
                    <a:pt x="9" y="202"/>
                  </a:lnTo>
                  <a:lnTo>
                    <a:pt x="23" y="168"/>
                  </a:lnTo>
                  <a:lnTo>
                    <a:pt x="41" y="133"/>
                  </a:lnTo>
                  <a:lnTo>
                    <a:pt x="68" y="105"/>
                  </a:lnTo>
                  <a:lnTo>
                    <a:pt x="91" y="80"/>
                  </a:lnTo>
                  <a:lnTo>
                    <a:pt x="101" y="59"/>
                  </a:lnTo>
                  <a:lnTo>
                    <a:pt x="107" y="34"/>
                  </a:lnTo>
                  <a:lnTo>
                    <a:pt x="107" y="2"/>
                  </a:lnTo>
                  <a:close/>
                </a:path>
              </a:pathLst>
            </a:custGeom>
            <a:solidFill>
              <a:srgbClr val="B9DAB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8094663" y="5967413"/>
              <a:ext cx="577850" cy="396875"/>
            </a:xfrm>
            <a:custGeom>
              <a:avLst/>
              <a:gdLst/>
              <a:ahLst/>
              <a:cxnLst>
                <a:cxn ang="0">
                  <a:pos x="128" y="14"/>
                </a:cxn>
                <a:cxn ang="0">
                  <a:pos x="165" y="33"/>
                </a:cxn>
                <a:cxn ang="0">
                  <a:pos x="200" y="33"/>
                </a:cxn>
                <a:cxn ang="0">
                  <a:pos x="252" y="13"/>
                </a:cxn>
                <a:cxn ang="0">
                  <a:pos x="301" y="1"/>
                </a:cxn>
                <a:cxn ang="0">
                  <a:pos x="353" y="18"/>
                </a:cxn>
                <a:cxn ang="0">
                  <a:pos x="338" y="28"/>
                </a:cxn>
                <a:cxn ang="0">
                  <a:pos x="298" y="37"/>
                </a:cxn>
                <a:cxn ang="0">
                  <a:pos x="258" y="84"/>
                </a:cxn>
                <a:cxn ang="0">
                  <a:pos x="212" y="174"/>
                </a:cxn>
                <a:cxn ang="0">
                  <a:pos x="209" y="165"/>
                </a:cxn>
                <a:cxn ang="0">
                  <a:pos x="240" y="102"/>
                </a:cxn>
                <a:cxn ang="0">
                  <a:pos x="271" y="55"/>
                </a:cxn>
                <a:cxn ang="0">
                  <a:pos x="301" y="27"/>
                </a:cxn>
                <a:cxn ang="0">
                  <a:pos x="341" y="23"/>
                </a:cxn>
                <a:cxn ang="0">
                  <a:pos x="338" y="15"/>
                </a:cxn>
                <a:cxn ang="0">
                  <a:pos x="292" y="8"/>
                </a:cxn>
                <a:cxn ang="0">
                  <a:pos x="249" y="23"/>
                </a:cxn>
                <a:cxn ang="0">
                  <a:pos x="207" y="40"/>
                </a:cxn>
                <a:cxn ang="0">
                  <a:pos x="147" y="36"/>
                </a:cxn>
                <a:cxn ang="0">
                  <a:pos x="111" y="17"/>
                </a:cxn>
                <a:cxn ang="0">
                  <a:pos x="108" y="56"/>
                </a:cxn>
                <a:cxn ang="0">
                  <a:pos x="92" y="89"/>
                </a:cxn>
                <a:cxn ang="0">
                  <a:pos x="53" y="131"/>
                </a:cxn>
                <a:cxn ang="0">
                  <a:pos x="27" y="174"/>
                </a:cxn>
                <a:cxn ang="0">
                  <a:pos x="7" y="226"/>
                </a:cxn>
                <a:cxn ang="0">
                  <a:pos x="0" y="220"/>
                </a:cxn>
                <a:cxn ang="0">
                  <a:pos x="21" y="167"/>
                </a:cxn>
                <a:cxn ang="0">
                  <a:pos x="48" y="123"/>
                </a:cxn>
                <a:cxn ang="0">
                  <a:pos x="77" y="94"/>
                </a:cxn>
                <a:cxn ang="0">
                  <a:pos x="99" y="60"/>
                </a:cxn>
                <a:cxn ang="0">
                  <a:pos x="103" y="23"/>
                </a:cxn>
                <a:cxn ang="0">
                  <a:pos x="107" y="0"/>
                </a:cxn>
              </a:cxnLst>
              <a:rect l="0" t="0" r="r" b="b"/>
              <a:pathLst>
                <a:path w="364" h="250">
                  <a:moveTo>
                    <a:pt x="107" y="0"/>
                  </a:moveTo>
                  <a:lnTo>
                    <a:pt x="128" y="14"/>
                  </a:lnTo>
                  <a:lnTo>
                    <a:pt x="146" y="25"/>
                  </a:lnTo>
                  <a:lnTo>
                    <a:pt x="165" y="33"/>
                  </a:lnTo>
                  <a:lnTo>
                    <a:pt x="182" y="36"/>
                  </a:lnTo>
                  <a:lnTo>
                    <a:pt x="200" y="33"/>
                  </a:lnTo>
                  <a:lnTo>
                    <a:pt x="230" y="23"/>
                  </a:lnTo>
                  <a:lnTo>
                    <a:pt x="252" y="13"/>
                  </a:lnTo>
                  <a:lnTo>
                    <a:pt x="279" y="3"/>
                  </a:lnTo>
                  <a:lnTo>
                    <a:pt x="301" y="1"/>
                  </a:lnTo>
                  <a:lnTo>
                    <a:pt x="335" y="5"/>
                  </a:lnTo>
                  <a:lnTo>
                    <a:pt x="353" y="18"/>
                  </a:lnTo>
                  <a:lnTo>
                    <a:pt x="364" y="30"/>
                  </a:lnTo>
                  <a:lnTo>
                    <a:pt x="338" y="28"/>
                  </a:lnTo>
                  <a:lnTo>
                    <a:pt x="317" y="29"/>
                  </a:lnTo>
                  <a:lnTo>
                    <a:pt x="298" y="37"/>
                  </a:lnTo>
                  <a:lnTo>
                    <a:pt x="280" y="56"/>
                  </a:lnTo>
                  <a:lnTo>
                    <a:pt x="258" y="84"/>
                  </a:lnTo>
                  <a:lnTo>
                    <a:pt x="232" y="135"/>
                  </a:lnTo>
                  <a:lnTo>
                    <a:pt x="212" y="174"/>
                  </a:lnTo>
                  <a:lnTo>
                    <a:pt x="186" y="226"/>
                  </a:lnTo>
                  <a:lnTo>
                    <a:pt x="209" y="165"/>
                  </a:lnTo>
                  <a:lnTo>
                    <a:pt x="225" y="134"/>
                  </a:lnTo>
                  <a:lnTo>
                    <a:pt x="240" y="102"/>
                  </a:lnTo>
                  <a:lnTo>
                    <a:pt x="256" y="75"/>
                  </a:lnTo>
                  <a:lnTo>
                    <a:pt x="271" y="55"/>
                  </a:lnTo>
                  <a:lnTo>
                    <a:pt x="286" y="38"/>
                  </a:lnTo>
                  <a:lnTo>
                    <a:pt x="301" y="27"/>
                  </a:lnTo>
                  <a:lnTo>
                    <a:pt x="318" y="23"/>
                  </a:lnTo>
                  <a:lnTo>
                    <a:pt x="341" y="23"/>
                  </a:lnTo>
                  <a:lnTo>
                    <a:pt x="347" y="23"/>
                  </a:lnTo>
                  <a:lnTo>
                    <a:pt x="338" y="15"/>
                  </a:lnTo>
                  <a:lnTo>
                    <a:pt x="322" y="10"/>
                  </a:lnTo>
                  <a:lnTo>
                    <a:pt x="292" y="8"/>
                  </a:lnTo>
                  <a:lnTo>
                    <a:pt x="274" y="11"/>
                  </a:lnTo>
                  <a:lnTo>
                    <a:pt x="249" y="23"/>
                  </a:lnTo>
                  <a:lnTo>
                    <a:pt x="228" y="34"/>
                  </a:lnTo>
                  <a:lnTo>
                    <a:pt x="207" y="40"/>
                  </a:lnTo>
                  <a:lnTo>
                    <a:pt x="174" y="45"/>
                  </a:lnTo>
                  <a:lnTo>
                    <a:pt x="147" y="36"/>
                  </a:lnTo>
                  <a:lnTo>
                    <a:pt x="118" y="20"/>
                  </a:lnTo>
                  <a:lnTo>
                    <a:pt x="111" y="17"/>
                  </a:lnTo>
                  <a:lnTo>
                    <a:pt x="111" y="37"/>
                  </a:lnTo>
                  <a:lnTo>
                    <a:pt x="108" y="56"/>
                  </a:lnTo>
                  <a:lnTo>
                    <a:pt x="102" y="70"/>
                  </a:lnTo>
                  <a:lnTo>
                    <a:pt x="92" y="89"/>
                  </a:lnTo>
                  <a:lnTo>
                    <a:pt x="76" y="106"/>
                  </a:lnTo>
                  <a:lnTo>
                    <a:pt x="53" y="131"/>
                  </a:lnTo>
                  <a:lnTo>
                    <a:pt x="37" y="153"/>
                  </a:lnTo>
                  <a:lnTo>
                    <a:pt x="27" y="174"/>
                  </a:lnTo>
                  <a:lnTo>
                    <a:pt x="14" y="202"/>
                  </a:lnTo>
                  <a:lnTo>
                    <a:pt x="7" y="226"/>
                  </a:lnTo>
                  <a:lnTo>
                    <a:pt x="5" y="250"/>
                  </a:lnTo>
                  <a:lnTo>
                    <a:pt x="0" y="220"/>
                  </a:lnTo>
                  <a:lnTo>
                    <a:pt x="9" y="193"/>
                  </a:lnTo>
                  <a:lnTo>
                    <a:pt x="21" y="167"/>
                  </a:lnTo>
                  <a:lnTo>
                    <a:pt x="33" y="142"/>
                  </a:lnTo>
                  <a:lnTo>
                    <a:pt x="48" y="123"/>
                  </a:lnTo>
                  <a:lnTo>
                    <a:pt x="62" y="109"/>
                  </a:lnTo>
                  <a:lnTo>
                    <a:pt x="77" y="94"/>
                  </a:lnTo>
                  <a:lnTo>
                    <a:pt x="90" y="78"/>
                  </a:lnTo>
                  <a:lnTo>
                    <a:pt x="99" y="60"/>
                  </a:lnTo>
                  <a:lnTo>
                    <a:pt x="102" y="41"/>
                  </a:lnTo>
                  <a:lnTo>
                    <a:pt x="103" y="23"/>
                  </a:lnTo>
                  <a:lnTo>
                    <a:pt x="100" y="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8208963" y="6153150"/>
              <a:ext cx="184150" cy="139700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15" y="24"/>
                </a:cxn>
                <a:cxn ang="0">
                  <a:pos x="37" y="8"/>
                </a:cxn>
                <a:cxn ang="0">
                  <a:pos x="55" y="3"/>
                </a:cxn>
                <a:cxn ang="0">
                  <a:pos x="74" y="0"/>
                </a:cxn>
                <a:cxn ang="0">
                  <a:pos x="89" y="3"/>
                </a:cxn>
                <a:cxn ang="0">
                  <a:pos x="104" y="8"/>
                </a:cxn>
                <a:cxn ang="0">
                  <a:pos x="113" y="18"/>
                </a:cxn>
                <a:cxn ang="0">
                  <a:pos x="116" y="33"/>
                </a:cxn>
                <a:cxn ang="0">
                  <a:pos x="113" y="50"/>
                </a:cxn>
                <a:cxn ang="0">
                  <a:pos x="105" y="65"/>
                </a:cxn>
                <a:cxn ang="0">
                  <a:pos x="90" y="83"/>
                </a:cxn>
                <a:cxn ang="0">
                  <a:pos x="77" y="88"/>
                </a:cxn>
                <a:cxn ang="0">
                  <a:pos x="90" y="70"/>
                </a:cxn>
                <a:cxn ang="0">
                  <a:pos x="98" y="49"/>
                </a:cxn>
                <a:cxn ang="0">
                  <a:pos x="102" y="34"/>
                </a:cxn>
                <a:cxn ang="0">
                  <a:pos x="98" y="24"/>
                </a:cxn>
                <a:cxn ang="0">
                  <a:pos x="94" y="18"/>
                </a:cxn>
                <a:cxn ang="0">
                  <a:pos x="81" y="11"/>
                </a:cxn>
                <a:cxn ang="0">
                  <a:pos x="67" y="10"/>
                </a:cxn>
                <a:cxn ang="0">
                  <a:pos x="55" y="13"/>
                </a:cxn>
                <a:cxn ang="0">
                  <a:pos x="42" y="17"/>
                </a:cxn>
                <a:cxn ang="0">
                  <a:pos x="26" y="27"/>
                </a:cxn>
                <a:cxn ang="0">
                  <a:pos x="14" y="42"/>
                </a:cxn>
                <a:cxn ang="0">
                  <a:pos x="5" y="57"/>
                </a:cxn>
                <a:cxn ang="0">
                  <a:pos x="0" y="75"/>
                </a:cxn>
                <a:cxn ang="0">
                  <a:pos x="2" y="42"/>
                </a:cxn>
              </a:cxnLst>
              <a:rect l="0" t="0" r="r" b="b"/>
              <a:pathLst>
                <a:path w="116" h="88">
                  <a:moveTo>
                    <a:pt x="2" y="42"/>
                  </a:moveTo>
                  <a:lnTo>
                    <a:pt x="15" y="24"/>
                  </a:lnTo>
                  <a:lnTo>
                    <a:pt x="37" y="8"/>
                  </a:lnTo>
                  <a:lnTo>
                    <a:pt x="55" y="3"/>
                  </a:lnTo>
                  <a:lnTo>
                    <a:pt x="74" y="0"/>
                  </a:lnTo>
                  <a:lnTo>
                    <a:pt x="89" y="3"/>
                  </a:lnTo>
                  <a:lnTo>
                    <a:pt x="104" y="8"/>
                  </a:lnTo>
                  <a:lnTo>
                    <a:pt x="113" y="18"/>
                  </a:lnTo>
                  <a:lnTo>
                    <a:pt x="116" y="33"/>
                  </a:lnTo>
                  <a:lnTo>
                    <a:pt x="113" y="50"/>
                  </a:lnTo>
                  <a:lnTo>
                    <a:pt x="105" y="65"/>
                  </a:lnTo>
                  <a:lnTo>
                    <a:pt x="90" y="83"/>
                  </a:lnTo>
                  <a:lnTo>
                    <a:pt x="77" y="88"/>
                  </a:lnTo>
                  <a:lnTo>
                    <a:pt x="90" y="70"/>
                  </a:lnTo>
                  <a:lnTo>
                    <a:pt x="98" y="49"/>
                  </a:lnTo>
                  <a:lnTo>
                    <a:pt x="102" y="34"/>
                  </a:lnTo>
                  <a:lnTo>
                    <a:pt x="98" y="24"/>
                  </a:lnTo>
                  <a:lnTo>
                    <a:pt x="94" y="18"/>
                  </a:lnTo>
                  <a:lnTo>
                    <a:pt x="81" y="11"/>
                  </a:lnTo>
                  <a:lnTo>
                    <a:pt x="67" y="10"/>
                  </a:lnTo>
                  <a:lnTo>
                    <a:pt x="55" y="13"/>
                  </a:lnTo>
                  <a:lnTo>
                    <a:pt x="42" y="17"/>
                  </a:lnTo>
                  <a:lnTo>
                    <a:pt x="26" y="27"/>
                  </a:lnTo>
                  <a:lnTo>
                    <a:pt x="14" y="42"/>
                  </a:lnTo>
                  <a:lnTo>
                    <a:pt x="5" y="57"/>
                  </a:lnTo>
                  <a:lnTo>
                    <a:pt x="0" y="7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8193088" y="6213475"/>
              <a:ext cx="190500" cy="11747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" y="15"/>
                </a:cxn>
                <a:cxn ang="0">
                  <a:pos x="0" y="35"/>
                </a:cxn>
                <a:cxn ang="0">
                  <a:pos x="0" y="51"/>
                </a:cxn>
                <a:cxn ang="0">
                  <a:pos x="6" y="60"/>
                </a:cxn>
                <a:cxn ang="0">
                  <a:pos x="15" y="67"/>
                </a:cxn>
                <a:cxn ang="0">
                  <a:pos x="28" y="72"/>
                </a:cxn>
                <a:cxn ang="0">
                  <a:pos x="44" y="74"/>
                </a:cxn>
                <a:cxn ang="0">
                  <a:pos x="60" y="71"/>
                </a:cxn>
                <a:cxn ang="0">
                  <a:pos x="76" y="66"/>
                </a:cxn>
                <a:cxn ang="0">
                  <a:pos x="89" y="56"/>
                </a:cxn>
                <a:cxn ang="0">
                  <a:pos x="100" y="46"/>
                </a:cxn>
                <a:cxn ang="0">
                  <a:pos x="120" y="12"/>
                </a:cxn>
                <a:cxn ang="0">
                  <a:pos x="100" y="34"/>
                </a:cxn>
                <a:cxn ang="0">
                  <a:pos x="81" y="48"/>
                </a:cxn>
                <a:cxn ang="0">
                  <a:pos x="65" y="58"/>
                </a:cxn>
                <a:cxn ang="0">
                  <a:pos x="52" y="62"/>
                </a:cxn>
                <a:cxn ang="0">
                  <a:pos x="41" y="63"/>
                </a:cxn>
                <a:cxn ang="0">
                  <a:pos x="30" y="60"/>
                </a:cxn>
                <a:cxn ang="0">
                  <a:pos x="20" y="55"/>
                </a:cxn>
                <a:cxn ang="0">
                  <a:pos x="13" y="49"/>
                </a:cxn>
                <a:cxn ang="0">
                  <a:pos x="10" y="37"/>
                </a:cxn>
                <a:cxn ang="0">
                  <a:pos x="13" y="21"/>
                </a:cxn>
                <a:cxn ang="0">
                  <a:pos x="17" y="0"/>
                </a:cxn>
              </a:cxnLst>
              <a:rect l="0" t="0" r="r" b="b"/>
              <a:pathLst>
                <a:path w="120" h="74">
                  <a:moveTo>
                    <a:pt x="17" y="0"/>
                  </a:moveTo>
                  <a:lnTo>
                    <a:pt x="6" y="15"/>
                  </a:lnTo>
                  <a:lnTo>
                    <a:pt x="0" y="35"/>
                  </a:lnTo>
                  <a:lnTo>
                    <a:pt x="0" y="51"/>
                  </a:lnTo>
                  <a:lnTo>
                    <a:pt x="6" y="60"/>
                  </a:lnTo>
                  <a:lnTo>
                    <a:pt x="15" y="67"/>
                  </a:lnTo>
                  <a:lnTo>
                    <a:pt x="28" y="72"/>
                  </a:lnTo>
                  <a:lnTo>
                    <a:pt x="44" y="74"/>
                  </a:lnTo>
                  <a:lnTo>
                    <a:pt x="60" y="71"/>
                  </a:lnTo>
                  <a:lnTo>
                    <a:pt x="76" y="66"/>
                  </a:lnTo>
                  <a:lnTo>
                    <a:pt x="89" y="56"/>
                  </a:lnTo>
                  <a:lnTo>
                    <a:pt x="100" y="46"/>
                  </a:lnTo>
                  <a:lnTo>
                    <a:pt x="120" y="12"/>
                  </a:lnTo>
                  <a:lnTo>
                    <a:pt x="100" y="34"/>
                  </a:lnTo>
                  <a:lnTo>
                    <a:pt x="81" y="48"/>
                  </a:lnTo>
                  <a:lnTo>
                    <a:pt x="65" y="58"/>
                  </a:lnTo>
                  <a:lnTo>
                    <a:pt x="52" y="62"/>
                  </a:lnTo>
                  <a:lnTo>
                    <a:pt x="41" y="63"/>
                  </a:lnTo>
                  <a:lnTo>
                    <a:pt x="30" y="60"/>
                  </a:lnTo>
                  <a:lnTo>
                    <a:pt x="20" y="55"/>
                  </a:lnTo>
                  <a:lnTo>
                    <a:pt x="13" y="49"/>
                  </a:lnTo>
                  <a:lnTo>
                    <a:pt x="10" y="37"/>
                  </a:lnTo>
                  <a:lnTo>
                    <a:pt x="13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8261350" y="6062663"/>
              <a:ext cx="71438" cy="90488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24" y="31"/>
                </a:cxn>
                <a:cxn ang="0">
                  <a:pos x="31" y="19"/>
                </a:cxn>
                <a:cxn ang="0">
                  <a:pos x="36" y="0"/>
                </a:cxn>
                <a:cxn ang="0">
                  <a:pos x="45" y="3"/>
                </a:cxn>
                <a:cxn ang="0">
                  <a:pos x="39" y="21"/>
                </a:cxn>
                <a:cxn ang="0">
                  <a:pos x="28" y="44"/>
                </a:cxn>
                <a:cxn ang="0">
                  <a:pos x="15" y="53"/>
                </a:cxn>
                <a:cxn ang="0">
                  <a:pos x="0" y="57"/>
                </a:cxn>
                <a:cxn ang="0">
                  <a:pos x="12" y="46"/>
                </a:cxn>
              </a:cxnLst>
              <a:rect l="0" t="0" r="r" b="b"/>
              <a:pathLst>
                <a:path w="45" h="57">
                  <a:moveTo>
                    <a:pt x="12" y="46"/>
                  </a:moveTo>
                  <a:lnTo>
                    <a:pt x="24" y="31"/>
                  </a:lnTo>
                  <a:lnTo>
                    <a:pt x="31" y="19"/>
                  </a:lnTo>
                  <a:lnTo>
                    <a:pt x="36" y="0"/>
                  </a:lnTo>
                  <a:lnTo>
                    <a:pt x="45" y="3"/>
                  </a:lnTo>
                  <a:lnTo>
                    <a:pt x="39" y="21"/>
                  </a:lnTo>
                  <a:lnTo>
                    <a:pt x="28" y="44"/>
                  </a:lnTo>
                  <a:lnTo>
                    <a:pt x="15" y="53"/>
                  </a:lnTo>
                  <a:lnTo>
                    <a:pt x="0" y="57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8382000" y="6080125"/>
              <a:ext cx="63500" cy="825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2" y="52"/>
                </a:cxn>
                <a:cxn ang="0">
                  <a:pos x="17" y="34"/>
                </a:cxn>
                <a:cxn ang="0">
                  <a:pos x="23" y="26"/>
                </a:cxn>
                <a:cxn ang="0">
                  <a:pos x="30" y="13"/>
                </a:cxn>
                <a:cxn ang="0">
                  <a:pos x="40" y="1"/>
                </a:cxn>
                <a:cxn ang="0">
                  <a:pos x="25" y="0"/>
                </a:cxn>
                <a:cxn ang="0">
                  <a:pos x="21" y="10"/>
                </a:cxn>
                <a:cxn ang="0">
                  <a:pos x="11" y="27"/>
                </a:cxn>
                <a:cxn ang="0">
                  <a:pos x="0" y="43"/>
                </a:cxn>
              </a:cxnLst>
              <a:rect l="0" t="0" r="r" b="b"/>
              <a:pathLst>
                <a:path w="40" h="52">
                  <a:moveTo>
                    <a:pt x="0" y="43"/>
                  </a:moveTo>
                  <a:lnTo>
                    <a:pt x="12" y="52"/>
                  </a:lnTo>
                  <a:lnTo>
                    <a:pt x="17" y="34"/>
                  </a:lnTo>
                  <a:lnTo>
                    <a:pt x="23" y="26"/>
                  </a:lnTo>
                  <a:lnTo>
                    <a:pt x="30" y="13"/>
                  </a:lnTo>
                  <a:lnTo>
                    <a:pt x="40" y="1"/>
                  </a:lnTo>
                  <a:lnTo>
                    <a:pt x="25" y="0"/>
                  </a:lnTo>
                  <a:lnTo>
                    <a:pt x="21" y="10"/>
                  </a:lnTo>
                  <a:lnTo>
                    <a:pt x="11" y="2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8135938" y="6372225"/>
              <a:ext cx="214313" cy="10477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34" y="9"/>
                </a:cxn>
                <a:cxn ang="0">
                  <a:pos x="60" y="2"/>
                </a:cxn>
                <a:cxn ang="0">
                  <a:pos x="80" y="0"/>
                </a:cxn>
                <a:cxn ang="0">
                  <a:pos x="97" y="4"/>
                </a:cxn>
                <a:cxn ang="0">
                  <a:pos x="117" y="24"/>
                </a:cxn>
                <a:cxn ang="0">
                  <a:pos x="133" y="49"/>
                </a:cxn>
                <a:cxn ang="0">
                  <a:pos x="135" y="63"/>
                </a:cxn>
                <a:cxn ang="0">
                  <a:pos x="115" y="33"/>
                </a:cxn>
                <a:cxn ang="0">
                  <a:pos x="100" y="16"/>
                </a:cxn>
                <a:cxn ang="0">
                  <a:pos x="79" y="6"/>
                </a:cxn>
                <a:cxn ang="0">
                  <a:pos x="59" y="8"/>
                </a:cxn>
                <a:cxn ang="0">
                  <a:pos x="39" y="14"/>
                </a:cxn>
                <a:cxn ang="0">
                  <a:pos x="24" y="31"/>
                </a:cxn>
                <a:cxn ang="0">
                  <a:pos x="5" y="57"/>
                </a:cxn>
                <a:cxn ang="0">
                  <a:pos x="1" y="66"/>
                </a:cxn>
                <a:cxn ang="0">
                  <a:pos x="0" y="44"/>
                </a:cxn>
                <a:cxn ang="0">
                  <a:pos x="19" y="19"/>
                </a:cxn>
              </a:cxnLst>
              <a:rect l="0" t="0" r="r" b="b"/>
              <a:pathLst>
                <a:path w="135" h="66">
                  <a:moveTo>
                    <a:pt x="19" y="19"/>
                  </a:moveTo>
                  <a:lnTo>
                    <a:pt x="34" y="9"/>
                  </a:lnTo>
                  <a:lnTo>
                    <a:pt x="60" y="2"/>
                  </a:lnTo>
                  <a:lnTo>
                    <a:pt x="80" y="0"/>
                  </a:lnTo>
                  <a:lnTo>
                    <a:pt x="97" y="4"/>
                  </a:lnTo>
                  <a:lnTo>
                    <a:pt x="117" y="24"/>
                  </a:lnTo>
                  <a:lnTo>
                    <a:pt x="133" y="49"/>
                  </a:lnTo>
                  <a:lnTo>
                    <a:pt x="135" y="63"/>
                  </a:lnTo>
                  <a:lnTo>
                    <a:pt x="115" y="33"/>
                  </a:lnTo>
                  <a:lnTo>
                    <a:pt x="100" y="16"/>
                  </a:lnTo>
                  <a:lnTo>
                    <a:pt x="79" y="6"/>
                  </a:lnTo>
                  <a:lnTo>
                    <a:pt x="59" y="8"/>
                  </a:lnTo>
                  <a:lnTo>
                    <a:pt x="39" y="14"/>
                  </a:lnTo>
                  <a:lnTo>
                    <a:pt x="24" y="31"/>
                  </a:lnTo>
                  <a:lnTo>
                    <a:pt x="5" y="57"/>
                  </a:lnTo>
                  <a:lnTo>
                    <a:pt x="1" y="66"/>
                  </a:lnTo>
                  <a:lnTo>
                    <a:pt x="0" y="44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8147050" y="6265863"/>
              <a:ext cx="33338" cy="134938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" y="42"/>
                </a:cxn>
                <a:cxn ang="0">
                  <a:pos x="0" y="57"/>
                </a:cxn>
                <a:cxn ang="0">
                  <a:pos x="1" y="85"/>
                </a:cxn>
                <a:cxn ang="0">
                  <a:pos x="10" y="74"/>
                </a:cxn>
                <a:cxn ang="0">
                  <a:pos x="10" y="49"/>
                </a:cxn>
                <a:cxn ang="0">
                  <a:pos x="19" y="26"/>
                </a:cxn>
                <a:cxn ang="0">
                  <a:pos x="21" y="21"/>
                </a:cxn>
                <a:cxn ang="0">
                  <a:pos x="18" y="0"/>
                </a:cxn>
                <a:cxn ang="0">
                  <a:pos x="10" y="19"/>
                </a:cxn>
              </a:cxnLst>
              <a:rect l="0" t="0" r="r" b="b"/>
              <a:pathLst>
                <a:path w="21" h="85">
                  <a:moveTo>
                    <a:pt x="10" y="19"/>
                  </a:moveTo>
                  <a:lnTo>
                    <a:pt x="2" y="42"/>
                  </a:lnTo>
                  <a:lnTo>
                    <a:pt x="0" y="57"/>
                  </a:lnTo>
                  <a:lnTo>
                    <a:pt x="1" y="85"/>
                  </a:lnTo>
                  <a:lnTo>
                    <a:pt x="10" y="74"/>
                  </a:lnTo>
                  <a:lnTo>
                    <a:pt x="10" y="49"/>
                  </a:lnTo>
                  <a:lnTo>
                    <a:pt x="19" y="26"/>
                  </a:lnTo>
                  <a:lnTo>
                    <a:pt x="21" y="21"/>
                  </a:lnTo>
                  <a:lnTo>
                    <a:pt x="18" y="0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8316913" y="6302375"/>
              <a:ext cx="42863" cy="109538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0" y="36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27" y="0"/>
                </a:cxn>
                <a:cxn ang="0">
                  <a:pos x="16" y="23"/>
                </a:cxn>
                <a:cxn ang="0">
                  <a:pos x="11" y="35"/>
                </a:cxn>
                <a:cxn ang="0">
                  <a:pos x="11" y="44"/>
                </a:cxn>
                <a:cxn ang="0">
                  <a:pos x="11" y="59"/>
                </a:cxn>
                <a:cxn ang="0">
                  <a:pos x="14" y="69"/>
                </a:cxn>
                <a:cxn ang="0">
                  <a:pos x="2" y="53"/>
                </a:cxn>
              </a:cxnLst>
              <a:rect l="0" t="0" r="r" b="b"/>
              <a:pathLst>
                <a:path w="27" h="69">
                  <a:moveTo>
                    <a:pt x="2" y="53"/>
                  </a:moveTo>
                  <a:lnTo>
                    <a:pt x="0" y="36"/>
                  </a:lnTo>
                  <a:lnTo>
                    <a:pt x="5" y="17"/>
                  </a:lnTo>
                  <a:lnTo>
                    <a:pt x="8" y="10"/>
                  </a:lnTo>
                  <a:lnTo>
                    <a:pt x="27" y="0"/>
                  </a:lnTo>
                  <a:lnTo>
                    <a:pt x="16" y="23"/>
                  </a:lnTo>
                  <a:lnTo>
                    <a:pt x="11" y="35"/>
                  </a:lnTo>
                  <a:lnTo>
                    <a:pt x="11" y="44"/>
                  </a:lnTo>
                  <a:lnTo>
                    <a:pt x="11" y="59"/>
                  </a:lnTo>
                  <a:lnTo>
                    <a:pt x="14" y="69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8294688" y="6015038"/>
              <a:ext cx="233363" cy="5397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27" y="22"/>
                </a:cxn>
                <a:cxn ang="0">
                  <a:pos x="52" y="25"/>
                </a:cxn>
                <a:cxn ang="0">
                  <a:pos x="79" y="26"/>
                </a:cxn>
                <a:cxn ang="0">
                  <a:pos x="108" y="21"/>
                </a:cxn>
                <a:cxn ang="0">
                  <a:pos x="147" y="0"/>
                </a:cxn>
                <a:cxn ang="0">
                  <a:pos x="136" y="14"/>
                </a:cxn>
                <a:cxn ang="0">
                  <a:pos x="123" y="25"/>
                </a:cxn>
                <a:cxn ang="0">
                  <a:pos x="111" y="28"/>
                </a:cxn>
                <a:cxn ang="0">
                  <a:pos x="86" y="33"/>
                </a:cxn>
                <a:cxn ang="0">
                  <a:pos x="67" y="34"/>
                </a:cxn>
                <a:cxn ang="0">
                  <a:pos x="41" y="31"/>
                </a:cxn>
                <a:cxn ang="0">
                  <a:pos x="24" y="26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4" y="13"/>
                </a:cxn>
              </a:cxnLst>
              <a:rect l="0" t="0" r="r" b="b"/>
              <a:pathLst>
                <a:path w="147" h="34">
                  <a:moveTo>
                    <a:pt x="4" y="13"/>
                  </a:moveTo>
                  <a:lnTo>
                    <a:pt x="27" y="22"/>
                  </a:lnTo>
                  <a:lnTo>
                    <a:pt x="52" y="25"/>
                  </a:lnTo>
                  <a:lnTo>
                    <a:pt x="79" y="26"/>
                  </a:lnTo>
                  <a:lnTo>
                    <a:pt x="108" y="21"/>
                  </a:lnTo>
                  <a:lnTo>
                    <a:pt x="147" y="0"/>
                  </a:lnTo>
                  <a:lnTo>
                    <a:pt x="136" y="14"/>
                  </a:lnTo>
                  <a:lnTo>
                    <a:pt x="123" y="25"/>
                  </a:lnTo>
                  <a:lnTo>
                    <a:pt x="111" y="28"/>
                  </a:lnTo>
                  <a:lnTo>
                    <a:pt x="86" y="33"/>
                  </a:lnTo>
                  <a:lnTo>
                    <a:pt x="67" y="34"/>
                  </a:lnTo>
                  <a:lnTo>
                    <a:pt x="41" y="31"/>
                  </a:lnTo>
                  <a:lnTo>
                    <a:pt x="24" y="26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8086725" y="6181725"/>
              <a:ext cx="368300" cy="392113"/>
            </a:xfrm>
            <a:custGeom>
              <a:avLst/>
              <a:gdLst/>
              <a:ahLst/>
              <a:cxnLst>
                <a:cxn ang="0">
                  <a:pos x="13" y="72"/>
                </a:cxn>
                <a:cxn ang="0">
                  <a:pos x="4" y="89"/>
                </a:cxn>
                <a:cxn ang="0">
                  <a:pos x="0" y="117"/>
                </a:cxn>
                <a:cxn ang="0">
                  <a:pos x="0" y="154"/>
                </a:cxn>
                <a:cxn ang="0">
                  <a:pos x="6" y="188"/>
                </a:cxn>
                <a:cxn ang="0">
                  <a:pos x="14" y="226"/>
                </a:cxn>
                <a:cxn ang="0">
                  <a:pos x="26" y="247"/>
                </a:cxn>
                <a:cxn ang="0">
                  <a:pos x="37" y="216"/>
                </a:cxn>
                <a:cxn ang="0">
                  <a:pos x="51" y="190"/>
                </a:cxn>
                <a:cxn ang="0">
                  <a:pos x="66" y="173"/>
                </a:cxn>
                <a:cxn ang="0">
                  <a:pos x="80" y="159"/>
                </a:cxn>
                <a:cxn ang="0">
                  <a:pos x="93" y="151"/>
                </a:cxn>
                <a:cxn ang="0">
                  <a:pos x="104" y="150"/>
                </a:cxn>
                <a:cxn ang="0">
                  <a:pos x="117" y="151"/>
                </a:cxn>
                <a:cxn ang="0">
                  <a:pos x="129" y="162"/>
                </a:cxn>
                <a:cxn ang="0">
                  <a:pos x="138" y="174"/>
                </a:cxn>
                <a:cxn ang="0">
                  <a:pos x="153" y="195"/>
                </a:cxn>
                <a:cxn ang="0">
                  <a:pos x="174" y="226"/>
                </a:cxn>
                <a:cxn ang="0">
                  <a:pos x="179" y="226"/>
                </a:cxn>
                <a:cxn ang="0">
                  <a:pos x="181" y="187"/>
                </a:cxn>
                <a:cxn ang="0">
                  <a:pos x="184" y="156"/>
                </a:cxn>
                <a:cxn ang="0">
                  <a:pos x="188" y="129"/>
                </a:cxn>
                <a:cxn ang="0">
                  <a:pos x="192" y="103"/>
                </a:cxn>
                <a:cxn ang="0">
                  <a:pos x="198" y="77"/>
                </a:cxn>
                <a:cxn ang="0">
                  <a:pos x="208" y="54"/>
                </a:cxn>
                <a:cxn ang="0">
                  <a:pos x="221" y="27"/>
                </a:cxn>
                <a:cxn ang="0">
                  <a:pos x="232" y="0"/>
                </a:cxn>
                <a:cxn ang="0">
                  <a:pos x="212" y="33"/>
                </a:cxn>
                <a:cxn ang="0">
                  <a:pos x="198" y="58"/>
                </a:cxn>
                <a:cxn ang="0">
                  <a:pos x="188" y="82"/>
                </a:cxn>
                <a:cxn ang="0">
                  <a:pos x="182" y="111"/>
                </a:cxn>
                <a:cxn ang="0">
                  <a:pos x="179" y="136"/>
                </a:cxn>
                <a:cxn ang="0">
                  <a:pos x="176" y="165"/>
                </a:cxn>
                <a:cxn ang="0">
                  <a:pos x="174" y="188"/>
                </a:cxn>
                <a:cxn ang="0">
                  <a:pos x="173" y="210"/>
                </a:cxn>
                <a:cxn ang="0">
                  <a:pos x="160" y="191"/>
                </a:cxn>
                <a:cxn ang="0">
                  <a:pos x="145" y="169"/>
                </a:cxn>
                <a:cxn ang="0">
                  <a:pos x="131" y="152"/>
                </a:cxn>
                <a:cxn ang="0">
                  <a:pos x="120" y="144"/>
                </a:cxn>
                <a:cxn ang="0">
                  <a:pos x="109" y="139"/>
                </a:cxn>
                <a:cxn ang="0">
                  <a:pos x="98" y="141"/>
                </a:cxn>
                <a:cxn ang="0">
                  <a:pos x="84" y="145"/>
                </a:cxn>
                <a:cxn ang="0">
                  <a:pos x="72" y="157"/>
                </a:cxn>
                <a:cxn ang="0">
                  <a:pos x="57" y="172"/>
                </a:cxn>
                <a:cxn ang="0">
                  <a:pos x="44" y="185"/>
                </a:cxn>
                <a:cxn ang="0">
                  <a:pos x="36" y="201"/>
                </a:cxn>
                <a:cxn ang="0">
                  <a:pos x="28" y="217"/>
                </a:cxn>
                <a:cxn ang="0">
                  <a:pos x="25" y="228"/>
                </a:cxn>
                <a:cxn ang="0">
                  <a:pos x="18" y="211"/>
                </a:cxn>
                <a:cxn ang="0">
                  <a:pos x="14" y="185"/>
                </a:cxn>
                <a:cxn ang="0">
                  <a:pos x="9" y="158"/>
                </a:cxn>
                <a:cxn ang="0">
                  <a:pos x="6" y="134"/>
                </a:cxn>
                <a:cxn ang="0">
                  <a:pos x="8" y="112"/>
                </a:cxn>
                <a:cxn ang="0">
                  <a:pos x="12" y="90"/>
                </a:cxn>
                <a:cxn ang="0">
                  <a:pos x="13" y="72"/>
                </a:cxn>
              </a:cxnLst>
              <a:rect l="0" t="0" r="r" b="b"/>
              <a:pathLst>
                <a:path w="232" h="247">
                  <a:moveTo>
                    <a:pt x="13" y="72"/>
                  </a:moveTo>
                  <a:lnTo>
                    <a:pt x="4" y="89"/>
                  </a:lnTo>
                  <a:lnTo>
                    <a:pt x="0" y="117"/>
                  </a:lnTo>
                  <a:lnTo>
                    <a:pt x="0" y="154"/>
                  </a:lnTo>
                  <a:lnTo>
                    <a:pt x="6" y="188"/>
                  </a:lnTo>
                  <a:lnTo>
                    <a:pt x="14" y="226"/>
                  </a:lnTo>
                  <a:lnTo>
                    <a:pt x="26" y="247"/>
                  </a:lnTo>
                  <a:lnTo>
                    <a:pt x="37" y="216"/>
                  </a:lnTo>
                  <a:lnTo>
                    <a:pt x="51" y="190"/>
                  </a:lnTo>
                  <a:lnTo>
                    <a:pt x="66" y="173"/>
                  </a:lnTo>
                  <a:lnTo>
                    <a:pt x="80" y="159"/>
                  </a:lnTo>
                  <a:lnTo>
                    <a:pt x="93" y="151"/>
                  </a:lnTo>
                  <a:lnTo>
                    <a:pt x="104" y="150"/>
                  </a:lnTo>
                  <a:lnTo>
                    <a:pt x="117" y="151"/>
                  </a:lnTo>
                  <a:lnTo>
                    <a:pt x="129" y="162"/>
                  </a:lnTo>
                  <a:lnTo>
                    <a:pt x="138" y="174"/>
                  </a:lnTo>
                  <a:lnTo>
                    <a:pt x="153" y="195"/>
                  </a:lnTo>
                  <a:lnTo>
                    <a:pt x="174" y="226"/>
                  </a:lnTo>
                  <a:lnTo>
                    <a:pt x="179" y="226"/>
                  </a:lnTo>
                  <a:lnTo>
                    <a:pt x="181" y="187"/>
                  </a:lnTo>
                  <a:lnTo>
                    <a:pt x="184" y="156"/>
                  </a:lnTo>
                  <a:lnTo>
                    <a:pt x="188" y="129"/>
                  </a:lnTo>
                  <a:lnTo>
                    <a:pt x="192" y="103"/>
                  </a:lnTo>
                  <a:lnTo>
                    <a:pt x="198" y="77"/>
                  </a:lnTo>
                  <a:lnTo>
                    <a:pt x="208" y="54"/>
                  </a:lnTo>
                  <a:lnTo>
                    <a:pt x="221" y="27"/>
                  </a:lnTo>
                  <a:lnTo>
                    <a:pt x="232" y="0"/>
                  </a:lnTo>
                  <a:lnTo>
                    <a:pt x="212" y="33"/>
                  </a:lnTo>
                  <a:lnTo>
                    <a:pt x="198" y="58"/>
                  </a:lnTo>
                  <a:lnTo>
                    <a:pt x="188" y="82"/>
                  </a:lnTo>
                  <a:lnTo>
                    <a:pt x="182" y="111"/>
                  </a:lnTo>
                  <a:lnTo>
                    <a:pt x="179" y="136"/>
                  </a:lnTo>
                  <a:lnTo>
                    <a:pt x="176" y="165"/>
                  </a:lnTo>
                  <a:lnTo>
                    <a:pt x="174" y="188"/>
                  </a:lnTo>
                  <a:lnTo>
                    <a:pt x="173" y="210"/>
                  </a:lnTo>
                  <a:lnTo>
                    <a:pt x="160" y="191"/>
                  </a:lnTo>
                  <a:lnTo>
                    <a:pt x="145" y="169"/>
                  </a:lnTo>
                  <a:lnTo>
                    <a:pt x="131" y="152"/>
                  </a:lnTo>
                  <a:lnTo>
                    <a:pt x="120" y="144"/>
                  </a:lnTo>
                  <a:lnTo>
                    <a:pt x="109" y="139"/>
                  </a:lnTo>
                  <a:lnTo>
                    <a:pt x="98" y="141"/>
                  </a:lnTo>
                  <a:lnTo>
                    <a:pt x="84" y="145"/>
                  </a:lnTo>
                  <a:lnTo>
                    <a:pt x="72" y="157"/>
                  </a:lnTo>
                  <a:lnTo>
                    <a:pt x="57" y="172"/>
                  </a:lnTo>
                  <a:lnTo>
                    <a:pt x="44" y="185"/>
                  </a:lnTo>
                  <a:lnTo>
                    <a:pt x="36" y="201"/>
                  </a:lnTo>
                  <a:lnTo>
                    <a:pt x="28" y="217"/>
                  </a:lnTo>
                  <a:lnTo>
                    <a:pt x="25" y="228"/>
                  </a:lnTo>
                  <a:lnTo>
                    <a:pt x="18" y="211"/>
                  </a:lnTo>
                  <a:lnTo>
                    <a:pt x="14" y="185"/>
                  </a:lnTo>
                  <a:lnTo>
                    <a:pt x="9" y="158"/>
                  </a:lnTo>
                  <a:lnTo>
                    <a:pt x="6" y="134"/>
                  </a:lnTo>
                  <a:lnTo>
                    <a:pt x="8" y="112"/>
                  </a:lnTo>
                  <a:lnTo>
                    <a:pt x="12" y="90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438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7977188" y="6545263"/>
              <a:ext cx="735013" cy="76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48"/>
                </a:cxn>
                <a:cxn ang="0">
                  <a:pos x="463" y="35"/>
                </a:cxn>
                <a:cxn ang="0">
                  <a:pos x="459" y="0"/>
                </a:cxn>
                <a:cxn ang="0">
                  <a:pos x="309" y="2"/>
                </a:cxn>
                <a:cxn ang="0">
                  <a:pos x="147" y="6"/>
                </a:cxn>
                <a:cxn ang="0">
                  <a:pos x="43" y="8"/>
                </a:cxn>
                <a:cxn ang="0">
                  <a:pos x="0" y="8"/>
                </a:cxn>
              </a:cxnLst>
              <a:rect l="0" t="0" r="r" b="b"/>
              <a:pathLst>
                <a:path w="463" h="48">
                  <a:moveTo>
                    <a:pt x="0" y="8"/>
                  </a:moveTo>
                  <a:lnTo>
                    <a:pt x="3" y="48"/>
                  </a:lnTo>
                  <a:lnTo>
                    <a:pt x="463" y="35"/>
                  </a:lnTo>
                  <a:lnTo>
                    <a:pt x="459" y="0"/>
                  </a:lnTo>
                  <a:lnTo>
                    <a:pt x="309" y="2"/>
                  </a:lnTo>
                  <a:lnTo>
                    <a:pt x="147" y="6"/>
                  </a:lnTo>
                  <a:lnTo>
                    <a:pt x="4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979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7964488" y="5851525"/>
              <a:ext cx="735013" cy="746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47"/>
                </a:cxn>
                <a:cxn ang="0">
                  <a:pos x="463" y="35"/>
                </a:cxn>
                <a:cxn ang="0">
                  <a:pos x="460" y="0"/>
                </a:cxn>
                <a:cxn ang="0">
                  <a:pos x="309" y="2"/>
                </a:cxn>
                <a:cxn ang="0">
                  <a:pos x="147" y="5"/>
                </a:cxn>
                <a:cxn ang="0">
                  <a:pos x="43" y="8"/>
                </a:cxn>
                <a:cxn ang="0">
                  <a:pos x="0" y="8"/>
                </a:cxn>
              </a:cxnLst>
              <a:rect l="0" t="0" r="r" b="b"/>
              <a:pathLst>
                <a:path w="463" h="47">
                  <a:moveTo>
                    <a:pt x="0" y="8"/>
                  </a:moveTo>
                  <a:lnTo>
                    <a:pt x="3" y="47"/>
                  </a:lnTo>
                  <a:lnTo>
                    <a:pt x="463" y="35"/>
                  </a:lnTo>
                  <a:lnTo>
                    <a:pt x="460" y="0"/>
                  </a:lnTo>
                  <a:lnTo>
                    <a:pt x="309" y="2"/>
                  </a:lnTo>
                  <a:lnTo>
                    <a:pt x="147" y="5"/>
                  </a:lnTo>
                  <a:lnTo>
                    <a:pt x="4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979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7958138" y="5845175"/>
              <a:ext cx="742950" cy="6985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467" y="0"/>
                </a:cxn>
                <a:cxn ang="0">
                  <a:pos x="468" y="41"/>
                </a:cxn>
                <a:cxn ang="0">
                  <a:pos x="457" y="44"/>
                </a:cxn>
                <a:cxn ang="0">
                  <a:pos x="460" y="6"/>
                </a:cxn>
                <a:cxn ang="0">
                  <a:pos x="0" y="16"/>
                </a:cxn>
                <a:cxn ang="0">
                  <a:pos x="1" y="8"/>
                </a:cxn>
              </a:cxnLst>
              <a:rect l="0" t="0" r="r" b="b"/>
              <a:pathLst>
                <a:path w="468" h="44">
                  <a:moveTo>
                    <a:pt x="1" y="8"/>
                  </a:moveTo>
                  <a:lnTo>
                    <a:pt x="467" y="0"/>
                  </a:lnTo>
                  <a:lnTo>
                    <a:pt x="468" y="41"/>
                  </a:lnTo>
                  <a:lnTo>
                    <a:pt x="457" y="44"/>
                  </a:lnTo>
                  <a:lnTo>
                    <a:pt x="460" y="6"/>
                  </a:lnTo>
                  <a:lnTo>
                    <a:pt x="0" y="1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7959725" y="5862638"/>
              <a:ext cx="738188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3"/>
                </a:cxn>
                <a:cxn ang="0">
                  <a:pos x="465" y="31"/>
                </a:cxn>
                <a:cxn ang="0">
                  <a:pos x="464" y="24"/>
                </a:cxn>
                <a:cxn ang="0">
                  <a:pos x="10" y="33"/>
                </a:cxn>
                <a:cxn ang="0">
                  <a:pos x="8" y="2"/>
                </a:cxn>
                <a:cxn ang="0">
                  <a:pos x="0" y="0"/>
                </a:cxn>
              </a:cxnLst>
              <a:rect l="0" t="0" r="r" b="b"/>
              <a:pathLst>
                <a:path w="465" h="43">
                  <a:moveTo>
                    <a:pt x="0" y="0"/>
                  </a:moveTo>
                  <a:lnTo>
                    <a:pt x="1" y="43"/>
                  </a:lnTo>
                  <a:lnTo>
                    <a:pt x="465" y="31"/>
                  </a:lnTo>
                  <a:lnTo>
                    <a:pt x="464" y="24"/>
                  </a:lnTo>
                  <a:lnTo>
                    <a:pt x="10" y="33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975600" y="6540500"/>
              <a:ext cx="742950" cy="68263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467" y="0"/>
                </a:cxn>
                <a:cxn ang="0">
                  <a:pos x="468" y="41"/>
                </a:cxn>
                <a:cxn ang="0">
                  <a:pos x="457" y="43"/>
                </a:cxn>
                <a:cxn ang="0">
                  <a:pos x="459" y="5"/>
                </a:cxn>
                <a:cxn ang="0">
                  <a:pos x="0" y="16"/>
                </a:cxn>
                <a:cxn ang="0">
                  <a:pos x="1" y="8"/>
                </a:cxn>
              </a:cxnLst>
              <a:rect l="0" t="0" r="r" b="b"/>
              <a:pathLst>
                <a:path w="468" h="43">
                  <a:moveTo>
                    <a:pt x="1" y="8"/>
                  </a:moveTo>
                  <a:lnTo>
                    <a:pt x="467" y="0"/>
                  </a:lnTo>
                  <a:lnTo>
                    <a:pt x="468" y="41"/>
                  </a:lnTo>
                  <a:lnTo>
                    <a:pt x="457" y="43"/>
                  </a:lnTo>
                  <a:lnTo>
                    <a:pt x="459" y="5"/>
                  </a:lnTo>
                  <a:lnTo>
                    <a:pt x="0" y="1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7977188" y="6557963"/>
              <a:ext cx="73818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2"/>
                </a:cxn>
                <a:cxn ang="0">
                  <a:pos x="465" y="31"/>
                </a:cxn>
                <a:cxn ang="0">
                  <a:pos x="464" y="24"/>
                </a:cxn>
                <a:cxn ang="0">
                  <a:pos x="10" y="3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465" h="42">
                  <a:moveTo>
                    <a:pt x="0" y="0"/>
                  </a:moveTo>
                  <a:lnTo>
                    <a:pt x="1" y="42"/>
                  </a:lnTo>
                  <a:lnTo>
                    <a:pt x="465" y="31"/>
                  </a:lnTo>
                  <a:lnTo>
                    <a:pt x="464" y="24"/>
                  </a:lnTo>
                  <a:lnTo>
                    <a:pt x="10" y="3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7996238" y="5921375"/>
              <a:ext cx="47625" cy="6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3"/>
                </a:cxn>
                <a:cxn ang="0">
                  <a:pos x="30" y="401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0" h="403">
                  <a:moveTo>
                    <a:pt x="0" y="0"/>
                  </a:moveTo>
                  <a:lnTo>
                    <a:pt x="10" y="403"/>
                  </a:lnTo>
                  <a:lnTo>
                    <a:pt x="30" y="40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8135938" y="5921375"/>
              <a:ext cx="47625" cy="6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3"/>
                </a:cxn>
                <a:cxn ang="0">
                  <a:pos x="30" y="401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0" h="403">
                  <a:moveTo>
                    <a:pt x="0" y="0"/>
                  </a:moveTo>
                  <a:lnTo>
                    <a:pt x="10" y="403"/>
                  </a:lnTo>
                  <a:lnTo>
                    <a:pt x="30" y="40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8262938" y="5913438"/>
              <a:ext cx="49213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4"/>
                </a:cxn>
                <a:cxn ang="0">
                  <a:pos x="31" y="402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31" h="404">
                  <a:moveTo>
                    <a:pt x="0" y="0"/>
                  </a:moveTo>
                  <a:lnTo>
                    <a:pt x="11" y="404"/>
                  </a:lnTo>
                  <a:lnTo>
                    <a:pt x="31" y="402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8388350" y="5908675"/>
              <a:ext cx="49213" cy="6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3"/>
                </a:cxn>
                <a:cxn ang="0">
                  <a:pos x="31" y="401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31" h="403">
                  <a:moveTo>
                    <a:pt x="0" y="0"/>
                  </a:moveTo>
                  <a:lnTo>
                    <a:pt x="11" y="403"/>
                  </a:lnTo>
                  <a:lnTo>
                    <a:pt x="31" y="40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8505825" y="5908675"/>
              <a:ext cx="49213" cy="6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3"/>
                </a:cxn>
                <a:cxn ang="0">
                  <a:pos x="31" y="401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31" h="403">
                  <a:moveTo>
                    <a:pt x="0" y="0"/>
                  </a:moveTo>
                  <a:lnTo>
                    <a:pt x="11" y="403"/>
                  </a:lnTo>
                  <a:lnTo>
                    <a:pt x="31" y="40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8621713" y="5907088"/>
              <a:ext cx="49213" cy="6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3"/>
                </a:cxn>
                <a:cxn ang="0">
                  <a:pos x="31" y="401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31" h="403">
                  <a:moveTo>
                    <a:pt x="0" y="0"/>
                  </a:moveTo>
                  <a:lnTo>
                    <a:pt x="11" y="403"/>
                  </a:lnTo>
                  <a:lnTo>
                    <a:pt x="31" y="401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8893175" y="6010275"/>
              <a:ext cx="188913" cy="146050"/>
            </a:xfrm>
            <a:custGeom>
              <a:avLst/>
              <a:gdLst/>
              <a:ahLst/>
              <a:cxnLst>
                <a:cxn ang="0">
                  <a:pos x="40" y="45"/>
                </a:cxn>
                <a:cxn ang="0">
                  <a:pos x="43" y="31"/>
                </a:cxn>
                <a:cxn ang="0">
                  <a:pos x="48" y="18"/>
                </a:cxn>
                <a:cxn ang="0">
                  <a:pos x="58" y="9"/>
                </a:cxn>
                <a:cxn ang="0">
                  <a:pos x="69" y="3"/>
                </a:cxn>
                <a:cxn ang="0">
                  <a:pos x="83" y="0"/>
                </a:cxn>
                <a:cxn ang="0">
                  <a:pos x="95" y="3"/>
                </a:cxn>
                <a:cxn ang="0">
                  <a:pos x="106" y="9"/>
                </a:cxn>
                <a:cxn ang="0">
                  <a:pos x="113" y="16"/>
                </a:cxn>
                <a:cxn ang="0">
                  <a:pos x="118" y="29"/>
                </a:cxn>
                <a:cxn ang="0">
                  <a:pos x="119" y="43"/>
                </a:cxn>
                <a:cxn ang="0">
                  <a:pos x="116" y="58"/>
                </a:cxn>
                <a:cxn ang="0">
                  <a:pos x="108" y="70"/>
                </a:cxn>
                <a:cxn ang="0">
                  <a:pos x="99" y="80"/>
                </a:cxn>
                <a:cxn ang="0">
                  <a:pos x="88" y="88"/>
                </a:cxn>
                <a:cxn ang="0">
                  <a:pos x="78" y="92"/>
                </a:cxn>
                <a:cxn ang="0">
                  <a:pos x="67" y="92"/>
                </a:cxn>
                <a:cxn ang="0">
                  <a:pos x="54" y="88"/>
                </a:cxn>
                <a:cxn ang="0">
                  <a:pos x="46" y="78"/>
                </a:cxn>
                <a:cxn ang="0">
                  <a:pos x="42" y="68"/>
                </a:cxn>
                <a:cxn ang="0">
                  <a:pos x="40" y="57"/>
                </a:cxn>
                <a:cxn ang="0">
                  <a:pos x="28" y="66"/>
                </a:cxn>
                <a:cxn ang="0">
                  <a:pos x="17" y="75"/>
                </a:cxn>
                <a:cxn ang="0">
                  <a:pos x="10" y="81"/>
                </a:cxn>
                <a:cxn ang="0">
                  <a:pos x="5" y="81"/>
                </a:cxn>
                <a:cxn ang="0">
                  <a:pos x="0" y="77"/>
                </a:cxn>
                <a:cxn ang="0">
                  <a:pos x="0" y="70"/>
                </a:cxn>
                <a:cxn ang="0">
                  <a:pos x="2" y="63"/>
                </a:cxn>
                <a:cxn ang="0">
                  <a:pos x="11" y="59"/>
                </a:cxn>
                <a:cxn ang="0">
                  <a:pos x="23" y="55"/>
                </a:cxn>
                <a:cxn ang="0">
                  <a:pos x="34" y="48"/>
                </a:cxn>
                <a:cxn ang="0">
                  <a:pos x="40" y="45"/>
                </a:cxn>
              </a:cxnLst>
              <a:rect l="0" t="0" r="r" b="b"/>
              <a:pathLst>
                <a:path w="119" h="92">
                  <a:moveTo>
                    <a:pt x="40" y="45"/>
                  </a:moveTo>
                  <a:lnTo>
                    <a:pt x="43" y="31"/>
                  </a:lnTo>
                  <a:lnTo>
                    <a:pt x="48" y="18"/>
                  </a:lnTo>
                  <a:lnTo>
                    <a:pt x="58" y="9"/>
                  </a:lnTo>
                  <a:lnTo>
                    <a:pt x="69" y="3"/>
                  </a:lnTo>
                  <a:lnTo>
                    <a:pt x="83" y="0"/>
                  </a:lnTo>
                  <a:lnTo>
                    <a:pt x="95" y="3"/>
                  </a:lnTo>
                  <a:lnTo>
                    <a:pt x="106" y="9"/>
                  </a:lnTo>
                  <a:lnTo>
                    <a:pt x="113" y="16"/>
                  </a:lnTo>
                  <a:lnTo>
                    <a:pt x="118" y="29"/>
                  </a:lnTo>
                  <a:lnTo>
                    <a:pt x="119" y="43"/>
                  </a:lnTo>
                  <a:lnTo>
                    <a:pt x="116" y="58"/>
                  </a:lnTo>
                  <a:lnTo>
                    <a:pt x="108" y="70"/>
                  </a:lnTo>
                  <a:lnTo>
                    <a:pt x="99" y="80"/>
                  </a:lnTo>
                  <a:lnTo>
                    <a:pt x="88" y="88"/>
                  </a:lnTo>
                  <a:lnTo>
                    <a:pt x="78" y="92"/>
                  </a:lnTo>
                  <a:lnTo>
                    <a:pt x="67" y="92"/>
                  </a:lnTo>
                  <a:lnTo>
                    <a:pt x="54" y="88"/>
                  </a:lnTo>
                  <a:lnTo>
                    <a:pt x="46" y="78"/>
                  </a:lnTo>
                  <a:lnTo>
                    <a:pt x="42" y="68"/>
                  </a:lnTo>
                  <a:lnTo>
                    <a:pt x="40" y="57"/>
                  </a:lnTo>
                  <a:lnTo>
                    <a:pt x="28" y="66"/>
                  </a:lnTo>
                  <a:lnTo>
                    <a:pt x="17" y="75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34" y="48"/>
                  </a:lnTo>
                  <a:lnTo>
                    <a:pt x="40" y="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8912225" y="6170613"/>
              <a:ext cx="142875" cy="217488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8" y="15"/>
                </a:cxn>
                <a:cxn ang="0">
                  <a:pos x="40" y="6"/>
                </a:cxn>
                <a:cxn ang="0">
                  <a:pos x="47" y="2"/>
                </a:cxn>
                <a:cxn ang="0">
                  <a:pos x="58" y="0"/>
                </a:cxn>
                <a:cxn ang="0">
                  <a:pos x="69" y="2"/>
                </a:cxn>
                <a:cxn ang="0">
                  <a:pos x="79" y="6"/>
                </a:cxn>
                <a:cxn ang="0">
                  <a:pos x="86" y="12"/>
                </a:cxn>
                <a:cxn ang="0">
                  <a:pos x="90" y="19"/>
                </a:cxn>
                <a:cxn ang="0">
                  <a:pos x="90" y="31"/>
                </a:cxn>
                <a:cxn ang="0">
                  <a:pos x="86" y="37"/>
                </a:cxn>
                <a:cxn ang="0">
                  <a:pos x="77" y="49"/>
                </a:cxn>
                <a:cxn ang="0">
                  <a:pos x="68" y="60"/>
                </a:cxn>
                <a:cxn ang="0">
                  <a:pos x="65" y="67"/>
                </a:cxn>
                <a:cxn ang="0">
                  <a:pos x="65" y="76"/>
                </a:cxn>
                <a:cxn ang="0">
                  <a:pos x="71" y="90"/>
                </a:cxn>
                <a:cxn ang="0">
                  <a:pos x="73" y="102"/>
                </a:cxn>
                <a:cxn ang="0">
                  <a:pos x="73" y="118"/>
                </a:cxn>
                <a:cxn ang="0">
                  <a:pos x="66" y="127"/>
                </a:cxn>
                <a:cxn ang="0">
                  <a:pos x="60" y="133"/>
                </a:cxn>
                <a:cxn ang="0">
                  <a:pos x="50" y="137"/>
                </a:cxn>
                <a:cxn ang="0">
                  <a:pos x="40" y="137"/>
                </a:cxn>
                <a:cxn ang="0">
                  <a:pos x="26" y="135"/>
                </a:cxn>
                <a:cxn ang="0">
                  <a:pos x="17" y="128"/>
                </a:cxn>
                <a:cxn ang="0">
                  <a:pos x="8" y="118"/>
                </a:cxn>
                <a:cxn ang="0">
                  <a:pos x="3" y="105"/>
                </a:cxn>
                <a:cxn ang="0">
                  <a:pos x="1" y="91"/>
                </a:cxn>
                <a:cxn ang="0">
                  <a:pos x="0" y="75"/>
                </a:cxn>
                <a:cxn ang="0">
                  <a:pos x="3" y="62"/>
                </a:cxn>
                <a:cxn ang="0">
                  <a:pos x="8" y="46"/>
                </a:cxn>
                <a:cxn ang="0">
                  <a:pos x="14" y="35"/>
                </a:cxn>
                <a:cxn ang="0">
                  <a:pos x="18" y="28"/>
                </a:cxn>
              </a:cxnLst>
              <a:rect l="0" t="0" r="r" b="b"/>
              <a:pathLst>
                <a:path w="90" h="137">
                  <a:moveTo>
                    <a:pt x="18" y="28"/>
                  </a:moveTo>
                  <a:lnTo>
                    <a:pt x="28" y="15"/>
                  </a:lnTo>
                  <a:lnTo>
                    <a:pt x="40" y="6"/>
                  </a:lnTo>
                  <a:lnTo>
                    <a:pt x="47" y="2"/>
                  </a:lnTo>
                  <a:lnTo>
                    <a:pt x="58" y="0"/>
                  </a:lnTo>
                  <a:lnTo>
                    <a:pt x="69" y="2"/>
                  </a:lnTo>
                  <a:lnTo>
                    <a:pt x="79" y="6"/>
                  </a:lnTo>
                  <a:lnTo>
                    <a:pt x="86" y="12"/>
                  </a:lnTo>
                  <a:lnTo>
                    <a:pt x="90" y="19"/>
                  </a:lnTo>
                  <a:lnTo>
                    <a:pt x="90" y="31"/>
                  </a:lnTo>
                  <a:lnTo>
                    <a:pt x="86" y="37"/>
                  </a:lnTo>
                  <a:lnTo>
                    <a:pt x="77" y="49"/>
                  </a:lnTo>
                  <a:lnTo>
                    <a:pt x="68" y="60"/>
                  </a:lnTo>
                  <a:lnTo>
                    <a:pt x="65" y="67"/>
                  </a:lnTo>
                  <a:lnTo>
                    <a:pt x="65" y="76"/>
                  </a:lnTo>
                  <a:lnTo>
                    <a:pt x="71" y="90"/>
                  </a:lnTo>
                  <a:lnTo>
                    <a:pt x="73" y="102"/>
                  </a:lnTo>
                  <a:lnTo>
                    <a:pt x="73" y="118"/>
                  </a:lnTo>
                  <a:lnTo>
                    <a:pt x="66" y="127"/>
                  </a:lnTo>
                  <a:lnTo>
                    <a:pt x="60" y="133"/>
                  </a:lnTo>
                  <a:lnTo>
                    <a:pt x="50" y="137"/>
                  </a:lnTo>
                  <a:lnTo>
                    <a:pt x="40" y="137"/>
                  </a:lnTo>
                  <a:lnTo>
                    <a:pt x="26" y="135"/>
                  </a:lnTo>
                  <a:lnTo>
                    <a:pt x="17" y="128"/>
                  </a:lnTo>
                  <a:lnTo>
                    <a:pt x="8" y="118"/>
                  </a:lnTo>
                  <a:lnTo>
                    <a:pt x="3" y="105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3" y="62"/>
                  </a:lnTo>
                  <a:lnTo>
                    <a:pt x="8" y="46"/>
                  </a:lnTo>
                  <a:lnTo>
                    <a:pt x="14" y="35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8691563" y="6116638"/>
              <a:ext cx="307975" cy="98425"/>
            </a:xfrm>
            <a:custGeom>
              <a:avLst/>
              <a:gdLst/>
              <a:ahLst/>
              <a:cxnLst>
                <a:cxn ang="0">
                  <a:pos x="172" y="35"/>
                </a:cxn>
                <a:cxn ang="0">
                  <a:pos x="191" y="39"/>
                </a:cxn>
                <a:cxn ang="0">
                  <a:pos x="194" y="42"/>
                </a:cxn>
                <a:cxn ang="0">
                  <a:pos x="190" y="54"/>
                </a:cxn>
                <a:cxn ang="0">
                  <a:pos x="173" y="62"/>
                </a:cxn>
                <a:cxn ang="0">
                  <a:pos x="156" y="52"/>
                </a:cxn>
                <a:cxn ang="0">
                  <a:pos x="138" y="45"/>
                </a:cxn>
                <a:cxn ang="0">
                  <a:pos x="113" y="38"/>
                </a:cxn>
                <a:cxn ang="0">
                  <a:pos x="89" y="32"/>
                </a:cxn>
                <a:cxn ang="0">
                  <a:pos x="81" y="33"/>
                </a:cxn>
                <a:cxn ang="0">
                  <a:pos x="76" y="42"/>
                </a:cxn>
                <a:cxn ang="0">
                  <a:pos x="67" y="47"/>
                </a:cxn>
                <a:cxn ang="0">
                  <a:pos x="56" y="47"/>
                </a:cxn>
                <a:cxn ang="0">
                  <a:pos x="46" y="42"/>
                </a:cxn>
                <a:cxn ang="0">
                  <a:pos x="40" y="31"/>
                </a:cxn>
                <a:cxn ang="0">
                  <a:pos x="42" y="22"/>
                </a:cxn>
                <a:cxn ang="0">
                  <a:pos x="26" y="18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" y="3"/>
                </a:cxn>
                <a:cxn ang="0">
                  <a:pos x="10" y="0"/>
                </a:cxn>
                <a:cxn ang="0">
                  <a:pos x="23" y="5"/>
                </a:cxn>
                <a:cxn ang="0">
                  <a:pos x="44" y="13"/>
                </a:cxn>
                <a:cxn ang="0">
                  <a:pos x="53" y="10"/>
                </a:cxn>
                <a:cxn ang="0">
                  <a:pos x="71" y="13"/>
                </a:cxn>
                <a:cxn ang="0">
                  <a:pos x="84" y="17"/>
                </a:cxn>
                <a:cxn ang="0">
                  <a:pos x="93" y="23"/>
                </a:cxn>
                <a:cxn ang="0">
                  <a:pos x="125" y="28"/>
                </a:cxn>
                <a:cxn ang="0">
                  <a:pos x="152" y="34"/>
                </a:cxn>
                <a:cxn ang="0">
                  <a:pos x="172" y="35"/>
                </a:cxn>
              </a:cxnLst>
              <a:rect l="0" t="0" r="r" b="b"/>
              <a:pathLst>
                <a:path w="194" h="62">
                  <a:moveTo>
                    <a:pt x="172" y="35"/>
                  </a:moveTo>
                  <a:lnTo>
                    <a:pt x="191" y="39"/>
                  </a:lnTo>
                  <a:lnTo>
                    <a:pt x="194" y="42"/>
                  </a:lnTo>
                  <a:lnTo>
                    <a:pt x="190" y="54"/>
                  </a:lnTo>
                  <a:lnTo>
                    <a:pt x="173" y="62"/>
                  </a:lnTo>
                  <a:lnTo>
                    <a:pt x="156" y="52"/>
                  </a:lnTo>
                  <a:lnTo>
                    <a:pt x="138" y="45"/>
                  </a:lnTo>
                  <a:lnTo>
                    <a:pt x="113" y="38"/>
                  </a:lnTo>
                  <a:lnTo>
                    <a:pt x="89" y="32"/>
                  </a:lnTo>
                  <a:lnTo>
                    <a:pt x="81" y="33"/>
                  </a:lnTo>
                  <a:lnTo>
                    <a:pt x="76" y="42"/>
                  </a:lnTo>
                  <a:lnTo>
                    <a:pt x="67" y="47"/>
                  </a:lnTo>
                  <a:lnTo>
                    <a:pt x="56" y="47"/>
                  </a:lnTo>
                  <a:lnTo>
                    <a:pt x="46" y="42"/>
                  </a:lnTo>
                  <a:lnTo>
                    <a:pt x="40" y="31"/>
                  </a:lnTo>
                  <a:lnTo>
                    <a:pt x="42" y="22"/>
                  </a:lnTo>
                  <a:lnTo>
                    <a:pt x="26" y="18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" y="3"/>
                  </a:lnTo>
                  <a:lnTo>
                    <a:pt x="10" y="0"/>
                  </a:lnTo>
                  <a:lnTo>
                    <a:pt x="23" y="5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71" y="13"/>
                  </a:lnTo>
                  <a:lnTo>
                    <a:pt x="84" y="17"/>
                  </a:lnTo>
                  <a:lnTo>
                    <a:pt x="93" y="23"/>
                  </a:lnTo>
                  <a:lnTo>
                    <a:pt x="125" y="28"/>
                  </a:lnTo>
                  <a:lnTo>
                    <a:pt x="152" y="34"/>
                  </a:lnTo>
                  <a:lnTo>
                    <a:pt x="172" y="3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9015413" y="6188075"/>
              <a:ext cx="128588" cy="2190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31" y="8"/>
                </a:cxn>
                <a:cxn ang="0">
                  <a:pos x="53" y="26"/>
                </a:cxn>
                <a:cxn ang="0">
                  <a:pos x="75" y="49"/>
                </a:cxn>
                <a:cxn ang="0">
                  <a:pos x="81" y="61"/>
                </a:cxn>
                <a:cxn ang="0">
                  <a:pos x="80" y="69"/>
                </a:cxn>
                <a:cxn ang="0">
                  <a:pos x="75" y="72"/>
                </a:cxn>
                <a:cxn ang="0">
                  <a:pos x="48" y="81"/>
                </a:cxn>
                <a:cxn ang="0">
                  <a:pos x="26" y="90"/>
                </a:cxn>
                <a:cxn ang="0">
                  <a:pos x="20" y="95"/>
                </a:cxn>
                <a:cxn ang="0">
                  <a:pos x="18" y="100"/>
                </a:cxn>
                <a:cxn ang="0">
                  <a:pos x="31" y="107"/>
                </a:cxn>
                <a:cxn ang="0">
                  <a:pos x="51" y="118"/>
                </a:cxn>
                <a:cxn ang="0">
                  <a:pos x="59" y="128"/>
                </a:cxn>
                <a:cxn ang="0">
                  <a:pos x="61" y="134"/>
                </a:cxn>
                <a:cxn ang="0">
                  <a:pos x="53" y="138"/>
                </a:cxn>
                <a:cxn ang="0">
                  <a:pos x="43" y="136"/>
                </a:cxn>
                <a:cxn ang="0">
                  <a:pos x="40" y="129"/>
                </a:cxn>
                <a:cxn ang="0">
                  <a:pos x="33" y="119"/>
                </a:cxn>
                <a:cxn ang="0">
                  <a:pos x="16" y="110"/>
                </a:cxn>
                <a:cxn ang="0">
                  <a:pos x="1" y="105"/>
                </a:cxn>
                <a:cxn ang="0">
                  <a:pos x="0" y="92"/>
                </a:cxn>
                <a:cxn ang="0">
                  <a:pos x="16" y="85"/>
                </a:cxn>
                <a:cxn ang="0">
                  <a:pos x="36" y="77"/>
                </a:cxn>
                <a:cxn ang="0">
                  <a:pos x="56" y="69"/>
                </a:cxn>
                <a:cxn ang="0">
                  <a:pos x="64" y="64"/>
                </a:cxn>
                <a:cxn ang="0">
                  <a:pos x="65" y="60"/>
                </a:cxn>
                <a:cxn ang="0">
                  <a:pos x="60" y="52"/>
                </a:cxn>
                <a:cxn ang="0">
                  <a:pos x="44" y="40"/>
                </a:cxn>
                <a:cxn ang="0">
                  <a:pos x="28" y="30"/>
                </a:cxn>
                <a:cxn ang="0">
                  <a:pos x="16" y="22"/>
                </a:cxn>
                <a:cxn ang="0">
                  <a:pos x="8" y="11"/>
                </a:cxn>
                <a:cxn ang="0">
                  <a:pos x="10" y="0"/>
                </a:cxn>
              </a:cxnLst>
              <a:rect l="0" t="0" r="r" b="b"/>
              <a:pathLst>
                <a:path w="81" h="138">
                  <a:moveTo>
                    <a:pt x="10" y="0"/>
                  </a:moveTo>
                  <a:lnTo>
                    <a:pt x="18" y="0"/>
                  </a:lnTo>
                  <a:lnTo>
                    <a:pt x="31" y="8"/>
                  </a:lnTo>
                  <a:lnTo>
                    <a:pt x="53" y="26"/>
                  </a:lnTo>
                  <a:lnTo>
                    <a:pt x="75" y="49"/>
                  </a:lnTo>
                  <a:lnTo>
                    <a:pt x="81" y="61"/>
                  </a:lnTo>
                  <a:lnTo>
                    <a:pt x="80" y="69"/>
                  </a:lnTo>
                  <a:lnTo>
                    <a:pt x="75" y="72"/>
                  </a:lnTo>
                  <a:lnTo>
                    <a:pt x="48" y="81"/>
                  </a:lnTo>
                  <a:lnTo>
                    <a:pt x="26" y="90"/>
                  </a:lnTo>
                  <a:lnTo>
                    <a:pt x="20" y="95"/>
                  </a:lnTo>
                  <a:lnTo>
                    <a:pt x="18" y="100"/>
                  </a:lnTo>
                  <a:lnTo>
                    <a:pt x="31" y="107"/>
                  </a:lnTo>
                  <a:lnTo>
                    <a:pt x="51" y="118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8"/>
                  </a:lnTo>
                  <a:lnTo>
                    <a:pt x="43" y="136"/>
                  </a:lnTo>
                  <a:lnTo>
                    <a:pt x="40" y="129"/>
                  </a:lnTo>
                  <a:lnTo>
                    <a:pt x="33" y="119"/>
                  </a:lnTo>
                  <a:lnTo>
                    <a:pt x="16" y="110"/>
                  </a:lnTo>
                  <a:lnTo>
                    <a:pt x="1" y="105"/>
                  </a:lnTo>
                  <a:lnTo>
                    <a:pt x="0" y="92"/>
                  </a:lnTo>
                  <a:lnTo>
                    <a:pt x="16" y="85"/>
                  </a:lnTo>
                  <a:lnTo>
                    <a:pt x="36" y="77"/>
                  </a:lnTo>
                  <a:lnTo>
                    <a:pt x="56" y="69"/>
                  </a:lnTo>
                  <a:lnTo>
                    <a:pt x="64" y="64"/>
                  </a:lnTo>
                  <a:lnTo>
                    <a:pt x="65" y="60"/>
                  </a:lnTo>
                  <a:lnTo>
                    <a:pt x="60" y="52"/>
                  </a:lnTo>
                  <a:lnTo>
                    <a:pt x="44" y="40"/>
                  </a:lnTo>
                  <a:lnTo>
                    <a:pt x="28" y="30"/>
                  </a:lnTo>
                  <a:lnTo>
                    <a:pt x="16" y="22"/>
                  </a:lnTo>
                  <a:lnTo>
                    <a:pt x="8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8848725" y="6338888"/>
              <a:ext cx="117475" cy="252413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52" y="22"/>
                </a:cxn>
                <a:cxn ang="0">
                  <a:pos x="59" y="3"/>
                </a:cxn>
                <a:cxn ang="0">
                  <a:pos x="69" y="0"/>
                </a:cxn>
                <a:cxn ang="0">
                  <a:pos x="74" y="11"/>
                </a:cxn>
                <a:cxn ang="0">
                  <a:pos x="74" y="23"/>
                </a:cxn>
                <a:cxn ang="0">
                  <a:pos x="66" y="40"/>
                </a:cxn>
                <a:cxn ang="0">
                  <a:pos x="60" y="66"/>
                </a:cxn>
                <a:cxn ang="0">
                  <a:pos x="57" y="86"/>
                </a:cxn>
                <a:cxn ang="0">
                  <a:pos x="56" y="106"/>
                </a:cxn>
                <a:cxn ang="0">
                  <a:pos x="59" y="123"/>
                </a:cxn>
                <a:cxn ang="0">
                  <a:pos x="63" y="138"/>
                </a:cxn>
                <a:cxn ang="0">
                  <a:pos x="63" y="145"/>
                </a:cxn>
                <a:cxn ang="0">
                  <a:pos x="59" y="152"/>
                </a:cxn>
                <a:cxn ang="0">
                  <a:pos x="52" y="152"/>
                </a:cxn>
                <a:cxn ang="0">
                  <a:pos x="37" y="151"/>
                </a:cxn>
                <a:cxn ang="0">
                  <a:pos x="27" y="152"/>
                </a:cxn>
                <a:cxn ang="0">
                  <a:pos x="13" y="157"/>
                </a:cxn>
                <a:cxn ang="0">
                  <a:pos x="6" y="159"/>
                </a:cxn>
                <a:cxn ang="0">
                  <a:pos x="0" y="154"/>
                </a:cxn>
                <a:cxn ang="0">
                  <a:pos x="5" y="138"/>
                </a:cxn>
                <a:cxn ang="0">
                  <a:pos x="15" y="134"/>
                </a:cxn>
                <a:cxn ang="0">
                  <a:pos x="35" y="135"/>
                </a:cxn>
                <a:cxn ang="0">
                  <a:pos x="46" y="132"/>
                </a:cxn>
                <a:cxn ang="0">
                  <a:pos x="49" y="125"/>
                </a:cxn>
                <a:cxn ang="0">
                  <a:pos x="46" y="109"/>
                </a:cxn>
                <a:cxn ang="0">
                  <a:pos x="43" y="93"/>
                </a:cxn>
                <a:cxn ang="0">
                  <a:pos x="43" y="78"/>
                </a:cxn>
                <a:cxn ang="0">
                  <a:pos x="44" y="58"/>
                </a:cxn>
                <a:cxn ang="0">
                  <a:pos x="47" y="48"/>
                </a:cxn>
              </a:cxnLst>
              <a:rect l="0" t="0" r="r" b="b"/>
              <a:pathLst>
                <a:path w="74" h="159">
                  <a:moveTo>
                    <a:pt x="47" y="48"/>
                  </a:moveTo>
                  <a:lnTo>
                    <a:pt x="52" y="22"/>
                  </a:lnTo>
                  <a:lnTo>
                    <a:pt x="59" y="3"/>
                  </a:lnTo>
                  <a:lnTo>
                    <a:pt x="69" y="0"/>
                  </a:lnTo>
                  <a:lnTo>
                    <a:pt x="74" y="11"/>
                  </a:lnTo>
                  <a:lnTo>
                    <a:pt x="74" y="23"/>
                  </a:lnTo>
                  <a:lnTo>
                    <a:pt x="66" y="40"/>
                  </a:lnTo>
                  <a:lnTo>
                    <a:pt x="60" y="66"/>
                  </a:lnTo>
                  <a:lnTo>
                    <a:pt x="57" y="86"/>
                  </a:lnTo>
                  <a:lnTo>
                    <a:pt x="56" y="106"/>
                  </a:lnTo>
                  <a:lnTo>
                    <a:pt x="59" y="123"/>
                  </a:lnTo>
                  <a:lnTo>
                    <a:pt x="63" y="138"/>
                  </a:lnTo>
                  <a:lnTo>
                    <a:pt x="63" y="145"/>
                  </a:lnTo>
                  <a:lnTo>
                    <a:pt x="59" y="152"/>
                  </a:lnTo>
                  <a:lnTo>
                    <a:pt x="52" y="152"/>
                  </a:lnTo>
                  <a:lnTo>
                    <a:pt x="37" y="151"/>
                  </a:lnTo>
                  <a:lnTo>
                    <a:pt x="27" y="152"/>
                  </a:lnTo>
                  <a:lnTo>
                    <a:pt x="13" y="157"/>
                  </a:lnTo>
                  <a:lnTo>
                    <a:pt x="6" y="159"/>
                  </a:lnTo>
                  <a:lnTo>
                    <a:pt x="0" y="154"/>
                  </a:lnTo>
                  <a:lnTo>
                    <a:pt x="5" y="138"/>
                  </a:lnTo>
                  <a:lnTo>
                    <a:pt x="15" y="134"/>
                  </a:lnTo>
                  <a:lnTo>
                    <a:pt x="35" y="135"/>
                  </a:lnTo>
                  <a:lnTo>
                    <a:pt x="46" y="132"/>
                  </a:lnTo>
                  <a:lnTo>
                    <a:pt x="49" y="125"/>
                  </a:lnTo>
                  <a:lnTo>
                    <a:pt x="46" y="109"/>
                  </a:lnTo>
                  <a:lnTo>
                    <a:pt x="43" y="93"/>
                  </a:lnTo>
                  <a:lnTo>
                    <a:pt x="43" y="78"/>
                  </a:lnTo>
                  <a:lnTo>
                    <a:pt x="44" y="58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8939213" y="6340475"/>
              <a:ext cx="104775" cy="323850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2" y="29"/>
                </a:cxn>
                <a:cxn ang="0">
                  <a:pos x="23" y="11"/>
                </a:cxn>
                <a:cxn ang="0">
                  <a:pos x="29" y="1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1" y="11"/>
                </a:cxn>
                <a:cxn ang="0">
                  <a:pos x="49" y="28"/>
                </a:cxn>
                <a:cxn ang="0">
                  <a:pos x="44" y="54"/>
                </a:cxn>
                <a:cxn ang="0">
                  <a:pos x="42" y="75"/>
                </a:cxn>
                <a:cxn ang="0">
                  <a:pos x="42" y="92"/>
                </a:cxn>
                <a:cxn ang="0">
                  <a:pos x="47" y="103"/>
                </a:cxn>
                <a:cxn ang="0">
                  <a:pos x="56" y="121"/>
                </a:cxn>
                <a:cxn ang="0">
                  <a:pos x="60" y="140"/>
                </a:cxn>
                <a:cxn ang="0">
                  <a:pos x="60" y="157"/>
                </a:cxn>
                <a:cxn ang="0">
                  <a:pos x="64" y="164"/>
                </a:cxn>
                <a:cxn ang="0">
                  <a:pos x="66" y="172"/>
                </a:cxn>
                <a:cxn ang="0">
                  <a:pos x="60" y="180"/>
                </a:cxn>
                <a:cxn ang="0">
                  <a:pos x="51" y="183"/>
                </a:cxn>
                <a:cxn ang="0">
                  <a:pos x="34" y="190"/>
                </a:cxn>
                <a:cxn ang="0">
                  <a:pos x="22" y="202"/>
                </a:cxn>
                <a:cxn ang="0">
                  <a:pos x="17" y="204"/>
                </a:cxn>
                <a:cxn ang="0">
                  <a:pos x="0" y="199"/>
                </a:cxn>
                <a:cxn ang="0">
                  <a:pos x="0" y="193"/>
                </a:cxn>
                <a:cxn ang="0">
                  <a:pos x="5" y="185"/>
                </a:cxn>
                <a:cxn ang="0">
                  <a:pos x="17" y="179"/>
                </a:cxn>
                <a:cxn ang="0">
                  <a:pos x="38" y="170"/>
                </a:cxn>
                <a:cxn ang="0">
                  <a:pos x="46" y="161"/>
                </a:cxn>
                <a:cxn ang="0">
                  <a:pos x="49" y="152"/>
                </a:cxn>
                <a:cxn ang="0">
                  <a:pos x="44" y="139"/>
                </a:cxn>
                <a:cxn ang="0">
                  <a:pos x="32" y="117"/>
                </a:cxn>
                <a:cxn ang="0">
                  <a:pos x="27" y="101"/>
                </a:cxn>
                <a:cxn ang="0">
                  <a:pos x="25" y="89"/>
                </a:cxn>
                <a:cxn ang="0">
                  <a:pos x="23" y="70"/>
                </a:cxn>
                <a:cxn ang="0">
                  <a:pos x="22" y="59"/>
                </a:cxn>
              </a:cxnLst>
              <a:rect l="0" t="0" r="r" b="b"/>
              <a:pathLst>
                <a:path w="66" h="204">
                  <a:moveTo>
                    <a:pt x="22" y="59"/>
                  </a:moveTo>
                  <a:lnTo>
                    <a:pt x="22" y="29"/>
                  </a:lnTo>
                  <a:lnTo>
                    <a:pt x="23" y="11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9" y="2"/>
                  </a:lnTo>
                  <a:lnTo>
                    <a:pt x="51" y="11"/>
                  </a:lnTo>
                  <a:lnTo>
                    <a:pt x="49" y="28"/>
                  </a:lnTo>
                  <a:lnTo>
                    <a:pt x="44" y="54"/>
                  </a:lnTo>
                  <a:lnTo>
                    <a:pt x="42" y="75"/>
                  </a:lnTo>
                  <a:lnTo>
                    <a:pt x="42" y="92"/>
                  </a:lnTo>
                  <a:lnTo>
                    <a:pt x="47" y="103"/>
                  </a:lnTo>
                  <a:lnTo>
                    <a:pt x="56" y="121"/>
                  </a:lnTo>
                  <a:lnTo>
                    <a:pt x="60" y="140"/>
                  </a:lnTo>
                  <a:lnTo>
                    <a:pt x="60" y="157"/>
                  </a:lnTo>
                  <a:lnTo>
                    <a:pt x="64" y="164"/>
                  </a:lnTo>
                  <a:lnTo>
                    <a:pt x="66" y="172"/>
                  </a:lnTo>
                  <a:lnTo>
                    <a:pt x="60" y="180"/>
                  </a:lnTo>
                  <a:lnTo>
                    <a:pt x="51" y="183"/>
                  </a:lnTo>
                  <a:lnTo>
                    <a:pt x="34" y="190"/>
                  </a:lnTo>
                  <a:lnTo>
                    <a:pt x="22" y="202"/>
                  </a:lnTo>
                  <a:lnTo>
                    <a:pt x="17" y="204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5" y="185"/>
                  </a:lnTo>
                  <a:lnTo>
                    <a:pt x="17" y="179"/>
                  </a:lnTo>
                  <a:lnTo>
                    <a:pt x="38" y="170"/>
                  </a:lnTo>
                  <a:lnTo>
                    <a:pt x="46" y="161"/>
                  </a:lnTo>
                  <a:lnTo>
                    <a:pt x="49" y="152"/>
                  </a:lnTo>
                  <a:lnTo>
                    <a:pt x="44" y="139"/>
                  </a:lnTo>
                  <a:lnTo>
                    <a:pt x="32" y="117"/>
                  </a:lnTo>
                  <a:lnTo>
                    <a:pt x="27" y="101"/>
                  </a:lnTo>
                  <a:lnTo>
                    <a:pt x="25" y="89"/>
                  </a:lnTo>
                  <a:lnTo>
                    <a:pt x="23" y="70"/>
                  </a:lnTo>
                  <a:lnTo>
                    <a:pt x="22" y="5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073598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Terminology and acronyms – 3</a:t>
            </a:r>
            <a:br>
              <a:rPr lang="en-GB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1030971"/>
            <a:ext cx="9920288" cy="5413370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Hour of Operation</a:t>
            </a:r>
            <a:r>
              <a:rPr lang="en-GB" sz="2000" dirty="0"/>
              <a:t>  The hour where the electrical energy is produced and consumed.</a:t>
            </a:r>
            <a:endParaRPr lang="en-GB" sz="2000" i="1" dirty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Long-term purchase of capacity</a:t>
            </a:r>
            <a:r>
              <a:rPr lang="en-GB" sz="2000" dirty="0"/>
              <a:t>  Purchase where the capacity bought by the TSO must be put at the TSO’s disposal for more than five years.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/>
              <a:t>	It’s implied the capacity is bought shortly before entering the period where the TSO has disposal of the capacity.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Medium-term purchase of capacity</a:t>
            </a:r>
            <a:r>
              <a:rPr lang="en-GB" sz="2000" dirty="0"/>
              <a:t>  Purchase where the capacity bought by the TSO must be put at the TSO’s disposal for more than one month and up to five years.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/>
              <a:t>	It’s implied the capacity is bought shortly before entering the period where the TSO has disposal of the capacity.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Nordic</a:t>
            </a:r>
            <a:r>
              <a:rPr lang="en-GB" sz="2000" dirty="0"/>
              <a:t> and </a:t>
            </a:r>
            <a:r>
              <a:rPr lang="en-GB" sz="2000" i="1" dirty="0"/>
              <a:t>Nordic area</a:t>
            </a:r>
            <a:r>
              <a:rPr lang="en-GB" sz="2000" dirty="0"/>
              <a:t>  refer to the countries Denmark, Finland, Norway and Sweden.</a:t>
            </a:r>
            <a:endParaRPr lang="en-GB" sz="2000" i="1" dirty="0"/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073598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Terminology and acronyms – 4</a:t>
            </a:r>
            <a:br>
              <a:rPr lang="en-GB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914859"/>
            <a:ext cx="9920288" cy="5732684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Short-term purchase of capacity</a:t>
            </a:r>
            <a:r>
              <a:rPr lang="en-GB" sz="2000" dirty="0"/>
              <a:t>  Purchase where the capacity bought by the TSO must be put at the TSO’s disposal for maximum one month.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/>
              <a:t>	It’s implied the capacity is bought shortly before entering the period where the TSO has disposal of the capacity.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/>
              <a:t>	In practice, this is capacity bought day-ahead, week-ahead or month-ahead.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US" sz="2000" i="1" dirty="0"/>
              <a:t>UPS</a:t>
            </a:r>
            <a:r>
              <a:rPr lang="en-US" sz="2000" dirty="0"/>
              <a:t>  Uninterruptible Power Supply. An electrical apparatus that provides emergency power when the main power fails.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US" sz="2000" dirty="0"/>
              <a:t>	For example, a hospital normally have an UPS.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TSO</a:t>
            </a:r>
            <a:r>
              <a:rPr lang="en-GB" sz="2000" dirty="0"/>
              <a:t>  Transmission System Operator. An organisation owning and operating the transmission grid in a given area, and responsible for this area’s security of supply.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/>
              <a:t>Up regulating</a:t>
            </a:r>
            <a:r>
              <a:rPr lang="en-GB" sz="2000" dirty="0"/>
              <a:t>  A player selling electrical energy to the TSO.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/>
              <a:t>	It’s either a producer increasing the production or a consumer reducing the consumption.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0D325DB-2EAC-4F39-842C-322E4165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32</a:t>
            </a:fld>
            <a:endParaRPr lang="en-GB" dirty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Consulting ApS</a:t>
            </a:r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/>
              <a:t>anders@houmollerconsulting.dk</a:t>
            </a:r>
          </a:p>
          <a:p>
            <a:pPr algn="ctr"/>
            <a:r>
              <a:rPr lang="en-GB" sz="4000" dirty="0"/>
              <a:t>Web 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AC51EB8-0043-463D-9A6A-C4BF114D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667656"/>
          </a:xfrm>
          <a:solidFill>
            <a:srgbClr val="FFFFFF"/>
          </a:solidFill>
        </p:spPr>
        <p:txBody>
          <a:bodyPr/>
          <a:lstStyle/>
          <a:p>
            <a:r>
              <a:rPr lang="en-GB" sz="2700" dirty="0"/>
              <a:t>Players at the TSOs’ capacity and energy markets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8000" y="624122"/>
            <a:ext cx="9398000" cy="6052447"/>
          </a:xfrm>
        </p:spPr>
        <p:txBody>
          <a:bodyPr/>
          <a:lstStyle/>
          <a:p>
            <a:r>
              <a:rPr lang="en-GB" sz="2000" dirty="0"/>
              <a:t>In order to promote innovation and competition, it’s very important the players are normal, commercial players</a:t>
            </a:r>
          </a:p>
          <a:p>
            <a:pPr lvl="1"/>
            <a:r>
              <a:rPr lang="en-GB" dirty="0"/>
              <a:t>Retailers, producers, traders, portfolio managers.</a:t>
            </a:r>
          </a:p>
          <a:p>
            <a:r>
              <a:rPr lang="en-GB" sz="2000" dirty="0"/>
              <a:t>Every balance responsible player must be allowed to offer services at the TSOs’ capacity and energy markets.</a:t>
            </a:r>
          </a:p>
          <a:p>
            <a:r>
              <a:rPr lang="en-GB" sz="2000" dirty="0"/>
              <a:t>As for the so-called </a:t>
            </a:r>
            <a:r>
              <a:rPr lang="en-GB" sz="2000" dirty="0">
                <a:solidFill>
                  <a:srgbClr val="FF0000"/>
                </a:solidFill>
              </a:rPr>
              <a:t>”smart grid” technologies: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The investment in these technologies must be made solely by commercial players,</a:t>
            </a:r>
            <a:r>
              <a:rPr lang="en-GB" dirty="0"/>
              <a:t> who see a business opportunity</a:t>
            </a:r>
          </a:p>
          <a:p>
            <a:pPr lvl="2"/>
            <a:r>
              <a:rPr lang="en-GB" dirty="0"/>
              <a:t>An opportunity to use the technologies to offer more services at the TSOs’ markets for capacity and energy.</a:t>
            </a:r>
          </a:p>
          <a:p>
            <a:pPr lvl="1"/>
            <a:r>
              <a:rPr lang="en-GB" dirty="0"/>
              <a:t>The investments must </a:t>
            </a:r>
            <a:r>
              <a:rPr lang="en-GB" u="sng" dirty="0"/>
              <a:t>not</a:t>
            </a:r>
            <a:r>
              <a:rPr lang="en-GB" dirty="0"/>
              <a:t> be made by the monopolies (ie, </a:t>
            </a:r>
            <a:r>
              <a:rPr lang="en-GB" u="sng" dirty="0"/>
              <a:t>not</a:t>
            </a:r>
            <a:r>
              <a:rPr lang="en-GB" dirty="0"/>
              <a:t> by TSOs or distribution system operators).</a:t>
            </a:r>
          </a:p>
          <a:p>
            <a:r>
              <a:rPr lang="en-GB" sz="2000" dirty="0"/>
              <a:t>We ensure the grid users will not end up paying for non-viable investments by ensuring smart grid investments are made by commercial players on fully commercial terms</a:t>
            </a:r>
          </a:p>
          <a:p>
            <a:pPr lvl="1"/>
            <a:r>
              <a:rPr lang="en-GB" dirty="0"/>
              <a:t>The TSOs’ job is solely to provide the price signal.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25" name="Gruppe 24"/>
          <p:cNvGrpSpPr/>
          <p:nvPr/>
        </p:nvGrpSpPr>
        <p:grpSpPr>
          <a:xfrm>
            <a:off x="100144" y="5329122"/>
            <a:ext cx="639914" cy="1439206"/>
            <a:chOff x="129172" y="5387178"/>
            <a:chExt cx="639914" cy="1439206"/>
          </a:xfrm>
        </p:grpSpPr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390467" y="5967943"/>
              <a:ext cx="117872" cy="1654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37"/>
                </a:cxn>
                <a:cxn ang="0">
                  <a:pos x="5" y="24"/>
                </a:cxn>
                <a:cxn ang="0">
                  <a:pos x="10" y="15"/>
                </a:cxn>
                <a:cxn ang="0">
                  <a:pos x="18" y="8"/>
                </a:cxn>
                <a:cxn ang="0">
                  <a:pos x="28" y="3"/>
                </a:cxn>
                <a:cxn ang="0">
                  <a:pos x="37" y="0"/>
                </a:cxn>
                <a:cxn ang="0">
                  <a:pos x="46" y="0"/>
                </a:cxn>
                <a:cxn ang="0">
                  <a:pos x="57" y="1"/>
                </a:cxn>
                <a:cxn ang="0">
                  <a:pos x="64" y="4"/>
                </a:cxn>
                <a:cxn ang="0">
                  <a:pos x="73" y="10"/>
                </a:cxn>
                <a:cxn ang="0">
                  <a:pos x="79" y="18"/>
                </a:cxn>
                <a:cxn ang="0">
                  <a:pos x="87" y="29"/>
                </a:cxn>
                <a:cxn ang="0">
                  <a:pos x="92" y="42"/>
                </a:cxn>
                <a:cxn ang="0">
                  <a:pos x="96" y="57"/>
                </a:cxn>
                <a:cxn ang="0">
                  <a:pos x="98" y="72"/>
                </a:cxn>
                <a:cxn ang="0">
                  <a:pos x="99" y="88"/>
                </a:cxn>
                <a:cxn ang="0">
                  <a:pos x="97" y="104"/>
                </a:cxn>
                <a:cxn ang="0">
                  <a:pos x="91" y="116"/>
                </a:cxn>
                <a:cxn ang="0">
                  <a:pos x="85" y="123"/>
                </a:cxn>
                <a:cxn ang="0">
                  <a:pos x="76" y="131"/>
                </a:cxn>
                <a:cxn ang="0">
                  <a:pos x="64" y="136"/>
                </a:cxn>
                <a:cxn ang="0">
                  <a:pos x="54" y="139"/>
                </a:cxn>
                <a:cxn ang="0">
                  <a:pos x="44" y="138"/>
                </a:cxn>
                <a:cxn ang="0">
                  <a:pos x="34" y="135"/>
                </a:cxn>
                <a:cxn ang="0">
                  <a:pos x="25" y="129"/>
                </a:cxn>
                <a:cxn ang="0">
                  <a:pos x="14" y="120"/>
                </a:cxn>
                <a:cxn ang="0">
                  <a:pos x="7" y="107"/>
                </a:cxn>
                <a:cxn ang="0">
                  <a:pos x="4" y="91"/>
                </a:cxn>
                <a:cxn ang="0">
                  <a:pos x="0" y="70"/>
                </a:cxn>
                <a:cxn ang="0">
                  <a:pos x="0" y="52"/>
                </a:cxn>
              </a:cxnLst>
              <a:rect l="0" t="0" r="r" b="b"/>
              <a:pathLst>
                <a:path w="99" h="139">
                  <a:moveTo>
                    <a:pt x="0" y="52"/>
                  </a:moveTo>
                  <a:lnTo>
                    <a:pt x="1" y="37"/>
                  </a:lnTo>
                  <a:lnTo>
                    <a:pt x="5" y="24"/>
                  </a:lnTo>
                  <a:lnTo>
                    <a:pt x="10" y="15"/>
                  </a:lnTo>
                  <a:lnTo>
                    <a:pt x="18" y="8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4" y="4"/>
                  </a:lnTo>
                  <a:lnTo>
                    <a:pt x="73" y="10"/>
                  </a:lnTo>
                  <a:lnTo>
                    <a:pt x="79" y="18"/>
                  </a:lnTo>
                  <a:lnTo>
                    <a:pt x="87" y="29"/>
                  </a:lnTo>
                  <a:lnTo>
                    <a:pt x="92" y="42"/>
                  </a:lnTo>
                  <a:lnTo>
                    <a:pt x="96" y="57"/>
                  </a:lnTo>
                  <a:lnTo>
                    <a:pt x="98" y="72"/>
                  </a:lnTo>
                  <a:lnTo>
                    <a:pt x="99" y="88"/>
                  </a:lnTo>
                  <a:lnTo>
                    <a:pt x="97" y="104"/>
                  </a:lnTo>
                  <a:lnTo>
                    <a:pt x="91" y="116"/>
                  </a:lnTo>
                  <a:lnTo>
                    <a:pt x="85" y="123"/>
                  </a:lnTo>
                  <a:lnTo>
                    <a:pt x="76" y="131"/>
                  </a:lnTo>
                  <a:lnTo>
                    <a:pt x="64" y="136"/>
                  </a:lnTo>
                  <a:lnTo>
                    <a:pt x="54" y="139"/>
                  </a:lnTo>
                  <a:lnTo>
                    <a:pt x="44" y="138"/>
                  </a:lnTo>
                  <a:lnTo>
                    <a:pt x="34" y="135"/>
                  </a:lnTo>
                  <a:lnTo>
                    <a:pt x="25" y="129"/>
                  </a:lnTo>
                  <a:lnTo>
                    <a:pt x="14" y="120"/>
                  </a:lnTo>
                  <a:lnTo>
                    <a:pt x="7" y="107"/>
                  </a:lnTo>
                  <a:lnTo>
                    <a:pt x="4" y="91"/>
                  </a:lnTo>
                  <a:lnTo>
                    <a:pt x="0" y="7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430948" y="6153681"/>
              <a:ext cx="194072" cy="353616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7" y="29"/>
                </a:cxn>
                <a:cxn ang="0">
                  <a:pos x="18" y="15"/>
                </a:cxn>
                <a:cxn ang="0">
                  <a:pos x="30" y="7"/>
                </a:cxn>
                <a:cxn ang="0">
                  <a:pos x="48" y="3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1" y="12"/>
                </a:cxn>
                <a:cxn ang="0">
                  <a:pos x="126" y="25"/>
                </a:cxn>
                <a:cxn ang="0">
                  <a:pos x="137" y="43"/>
                </a:cxn>
                <a:cxn ang="0">
                  <a:pos x="148" y="69"/>
                </a:cxn>
                <a:cxn ang="0">
                  <a:pos x="154" y="88"/>
                </a:cxn>
                <a:cxn ang="0">
                  <a:pos x="160" y="114"/>
                </a:cxn>
                <a:cxn ang="0">
                  <a:pos x="163" y="139"/>
                </a:cxn>
                <a:cxn ang="0">
                  <a:pos x="163" y="163"/>
                </a:cxn>
                <a:cxn ang="0">
                  <a:pos x="163" y="191"/>
                </a:cxn>
                <a:cxn ang="0">
                  <a:pos x="160" y="218"/>
                </a:cxn>
                <a:cxn ang="0">
                  <a:pos x="157" y="240"/>
                </a:cxn>
                <a:cxn ang="0">
                  <a:pos x="152" y="257"/>
                </a:cxn>
                <a:cxn ang="0">
                  <a:pos x="146" y="272"/>
                </a:cxn>
                <a:cxn ang="0">
                  <a:pos x="139" y="282"/>
                </a:cxn>
                <a:cxn ang="0">
                  <a:pos x="130" y="288"/>
                </a:cxn>
                <a:cxn ang="0">
                  <a:pos x="121" y="295"/>
                </a:cxn>
                <a:cxn ang="0">
                  <a:pos x="109" y="297"/>
                </a:cxn>
                <a:cxn ang="0">
                  <a:pos x="95" y="297"/>
                </a:cxn>
                <a:cxn ang="0">
                  <a:pos x="84" y="294"/>
                </a:cxn>
                <a:cxn ang="0">
                  <a:pos x="72" y="288"/>
                </a:cxn>
                <a:cxn ang="0">
                  <a:pos x="63" y="282"/>
                </a:cxn>
                <a:cxn ang="0">
                  <a:pos x="57" y="274"/>
                </a:cxn>
                <a:cxn ang="0">
                  <a:pos x="51" y="264"/>
                </a:cxn>
                <a:cxn ang="0">
                  <a:pos x="47" y="250"/>
                </a:cxn>
                <a:cxn ang="0">
                  <a:pos x="47" y="234"/>
                </a:cxn>
                <a:cxn ang="0">
                  <a:pos x="52" y="212"/>
                </a:cxn>
                <a:cxn ang="0">
                  <a:pos x="58" y="197"/>
                </a:cxn>
                <a:cxn ang="0">
                  <a:pos x="61" y="180"/>
                </a:cxn>
                <a:cxn ang="0">
                  <a:pos x="60" y="163"/>
                </a:cxn>
                <a:cxn ang="0">
                  <a:pos x="56" y="147"/>
                </a:cxn>
                <a:cxn ang="0">
                  <a:pos x="48" y="126"/>
                </a:cxn>
                <a:cxn ang="0">
                  <a:pos x="35" y="108"/>
                </a:cxn>
                <a:cxn ang="0">
                  <a:pos x="23" y="96"/>
                </a:cxn>
                <a:cxn ang="0">
                  <a:pos x="13" y="87"/>
                </a:cxn>
                <a:cxn ang="0">
                  <a:pos x="5" y="75"/>
                </a:cxn>
                <a:cxn ang="0">
                  <a:pos x="1" y="66"/>
                </a:cxn>
                <a:cxn ang="0">
                  <a:pos x="0" y="54"/>
                </a:cxn>
                <a:cxn ang="0">
                  <a:pos x="0" y="45"/>
                </a:cxn>
              </a:cxnLst>
              <a:rect l="0" t="0" r="r" b="b"/>
              <a:pathLst>
                <a:path w="163" h="297">
                  <a:moveTo>
                    <a:pt x="0" y="45"/>
                  </a:moveTo>
                  <a:lnTo>
                    <a:pt x="7" y="29"/>
                  </a:lnTo>
                  <a:lnTo>
                    <a:pt x="18" y="15"/>
                  </a:lnTo>
                  <a:lnTo>
                    <a:pt x="30" y="7"/>
                  </a:lnTo>
                  <a:lnTo>
                    <a:pt x="48" y="3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1" y="12"/>
                  </a:lnTo>
                  <a:lnTo>
                    <a:pt x="126" y="25"/>
                  </a:lnTo>
                  <a:lnTo>
                    <a:pt x="137" y="43"/>
                  </a:lnTo>
                  <a:lnTo>
                    <a:pt x="148" y="69"/>
                  </a:lnTo>
                  <a:lnTo>
                    <a:pt x="154" y="88"/>
                  </a:lnTo>
                  <a:lnTo>
                    <a:pt x="160" y="114"/>
                  </a:lnTo>
                  <a:lnTo>
                    <a:pt x="163" y="139"/>
                  </a:lnTo>
                  <a:lnTo>
                    <a:pt x="163" y="163"/>
                  </a:lnTo>
                  <a:lnTo>
                    <a:pt x="163" y="191"/>
                  </a:lnTo>
                  <a:lnTo>
                    <a:pt x="160" y="218"/>
                  </a:lnTo>
                  <a:lnTo>
                    <a:pt x="157" y="240"/>
                  </a:lnTo>
                  <a:lnTo>
                    <a:pt x="152" y="257"/>
                  </a:lnTo>
                  <a:lnTo>
                    <a:pt x="146" y="272"/>
                  </a:lnTo>
                  <a:lnTo>
                    <a:pt x="139" y="282"/>
                  </a:lnTo>
                  <a:lnTo>
                    <a:pt x="130" y="288"/>
                  </a:lnTo>
                  <a:lnTo>
                    <a:pt x="121" y="295"/>
                  </a:lnTo>
                  <a:lnTo>
                    <a:pt x="109" y="297"/>
                  </a:lnTo>
                  <a:lnTo>
                    <a:pt x="95" y="297"/>
                  </a:lnTo>
                  <a:lnTo>
                    <a:pt x="84" y="294"/>
                  </a:lnTo>
                  <a:lnTo>
                    <a:pt x="72" y="288"/>
                  </a:lnTo>
                  <a:lnTo>
                    <a:pt x="63" y="282"/>
                  </a:lnTo>
                  <a:lnTo>
                    <a:pt x="57" y="274"/>
                  </a:lnTo>
                  <a:lnTo>
                    <a:pt x="51" y="264"/>
                  </a:lnTo>
                  <a:lnTo>
                    <a:pt x="47" y="250"/>
                  </a:lnTo>
                  <a:lnTo>
                    <a:pt x="47" y="234"/>
                  </a:lnTo>
                  <a:lnTo>
                    <a:pt x="52" y="212"/>
                  </a:lnTo>
                  <a:lnTo>
                    <a:pt x="58" y="197"/>
                  </a:lnTo>
                  <a:lnTo>
                    <a:pt x="61" y="180"/>
                  </a:lnTo>
                  <a:lnTo>
                    <a:pt x="60" y="163"/>
                  </a:lnTo>
                  <a:lnTo>
                    <a:pt x="56" y="147"/>
                  </a:lnTo>
                  <a:lnTo>
                    <a:pt x="48" y="126"/>
                  </a:lnTo>
                  <a:lnTo>
                    <a:pt x="35" y="108"/>
                  </a:lnTo>
                  <a:lnTo>
                    <a:pt x="23" y="96"/>
                  </a:lnTo>
                  <a:lnTo>
                    <a:pt x="13" y="87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560726" y="6437049"/>
              <a:ext cx="208360" cy="35123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2" y="0"/>
                </a:cxn>
                <a:cxn ang="0">
                  <a:pos x="39" y="3"/>
                </a:cxn>
                <a:cxn ang="0">
                  <a:pos x="50" y="14"/>
                </a:cxn>
                <a:cxn ang="0">
                  <a:pos x="58" y="26"/>
                </a:cxn>
                <a:cxn ang="0">
                  <a:pos x="71" y="46"/>
                </a:cxn>
                <a:cxn ang="0">
                  <a:pos x="77" y="63"/>
                </a:cxn>
                <a:cxn ang="0">
                  <a:pos x="81" y="83"/>
                </a:cxn>
                <a:cxn ang="0">
                  <a:pos x="84" y="103"/>
                </a:cxn>
                <a:cxn ang="0">
                  <a:pos x="84" y="126"/>
                </a:cxn>
                <a:cxn ang="0">
                  <a:pos x="82" y="154"/>
                </a:cxn>
                <a:cxn ang="0">
                  <a:pos x="82" y="157"/>
                </a:cxn>
                <a:cxn ang="0">
                  <a:pos x="78" y="180"/>
                </a:cxn>
                <a:cxn ang="0">
                  <a:pos x="75" y="201"/>
                </a:cxn>
                <a:cxn ang="0">
                  <a:pos x="72" y="226"/>
                </a:cxn>
                <a:cxn ang="0">
                  <a:pos x="72" y="241"/>
                </a:cxn>
                <a:cxn ang="0">
                  <a:pos x="75" y="250"/>
                </a:cxn>
                <a:cxn ang="0">
                  <a:pos x="82" y="255"/>
                </a:cxn>
                <a:cxn ang="0">
                  <a:pos x="92" y="259"/>
                </a:cxn>
                <a:cxn ang="0">
                  <a:pos x="106" y="260"/>
                </a:cxn>
                <a:cxn ang="0">
                  <a:pos x="128" y="261"/>
                </a:cxn>
                <a:cxn ang="0">
                  <a:pos x="154" y="262"/>
                </a:cxn>
                <a:cxn ang="0">
                  <a:pos x="170" y="267"/>
                </a:cxn>
                <a:cxn ang="0">
                  <a:pos x="175" y="271"/>
                </a:cxn>
                <a:cxn ang="0">
                  <a:pos x="175" y="279"/>
                </a:cxn>
                <a:cxn ang="0">
                  <a:pos x="170" y="285"/>
                </a:cxn>
                <a:cxn ang="0">
                  <a:pos x="154" y="295"/>
                </a:cxn>
                <a:cxn ang="0">
                  <a:pos x="142" y="293"/>
                </a:cxn>
                <a:cxn ang="0">
                  <a:pos x="130" y="288"/>
                </a:cxn>
                <a:cxn ang="0">
                  <a:pos x="111" y="282"/>
                </a:cxn>
                <a:cxn ang="0">
                  <a:pos x="84" y="278"/>
                </a:cxn>
                <a:cxn ang="0">
                  <a:pos x="69" y="281"/>
                </a:cxn>
                <a:cxn ang="0">
                  <a:pos x="57" y="283"/>
                </a:cxn>
                <a:cxn ang="0">
                  <a:pos x="51" y="279"/>
                </a:cxn>
                <a:cxn ang="0">
                  <a:pos x="48" y="273"/>
                </a:cxn>
                <a:cxn ang="0">
                  <a:pos x="45" y="264"/>
                </a:cxn>
                <a:cxn ang="0">
                  <a:pos x="46" y="253"/>
                </a:cxn>
                <a:cxn ang="0">
                  <a:pos x="51" y="241"/>
                </a:cxn>
                <a:cxn ang="0">
                  <a:pos x="55" y="230"/>
                </a:cxn>
                <a:cxn ang="0">
                  <a:pos x="55" y="211"/>
                </a:cxn>
                <a:cxn ang="0">
                  <a:pos x="53" y="190"/>
                </a:cxn>
                <a:cxn ang="0">
                  <a:pos x="52" y="170"/>
                </a:cxn>
                <a:cxn ang="0">
                  <a:pos x="53" y="148"/>
                </a:cxn>
                <a:cxn ang="0">
                  <a:pos x="55" y="130"/>
                </a:cxn>
                <a:cxn ang="0">
                  <a:pos x="53" y="116"/>
                </a:cxn>
                <a:cxn ang="0">
                  <a:pos x="46" y="100"/>
                </a:cxn>
                <a:cxn ang="0">
                  <a:pos x="40" y="83"/>
                </a:cxn>
                <a:cxn ang="0">
                  <a:pos x="32" y="66"/>
                </a:cxn>
                <a:cxn ang="0">
                  <a:pos x="23" y="48"/>
                </a:cxn>
                <a:cxn ang="0">
                  <a:pos x="15" y="34"/>
                </a:cxn>
                <a:cxn ang="0">
                  <a:pos x="8" y="22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3" y="2"/>
                </a:cxn>
              </a:cxnLst>
              <a:rect l="0" t="0" r="r" b="b"/>
              <a:pathLst>
                <a:path w="175" h="295">
                  <a:moveTo>
                    <a:pt x="3" y="2"/>
                  </a:moveTo>
                  <a:lnTo>
                    <a:pt x="22" y="0"/>
                  </a:lnTo>
                  <a:lnTo>
                    <a:pt x="39" y="3"/>
                  </a:lnTo>
                  <a:lnTo>
                    <a:pt x="50" y="14"/>
                  </a:lnTo>
                  <a:lnTo>
                    <a:pt x="58" y="26"/>
                  </a:lnTo>
                  <a:lnTo>
                    <a:pt x="71" y="46"/>
                  </a:lnTo>
                  <a:lnTo>
                    <a:pt x="77" y="63"/>
                  </a:lnTo>
                  <a:lnTo>
                    <a:pt x="81" y="83"/>
                  </a:lnTo>
                  <a:lnTo>
                    <a:pt x="84" y="103"/>
                  </a:lnTo>
                  <a:lnTo>
                    <a:pt x="84" y="126"/>
                  </a:lnTo>
                  <a:lnTo>
                    <a:pt x="82" y="154"/>
                  </a:lnTo>
                  <a:lnTo>
                    <a:pt x="82" y="157"/>
                  </a:lnTo>
                  <a:lnTo>
                    <a:pt x="78" y="180"/>
                  </a:lnTo>
                  <a:lnTo>
                    <a:pt x="75" y="201"/>
                  </a:lnTo>
                  <a:lnTo>
                    <a:pt x="72" y="226"/>
                  </a:lnTo>
                  <a:lnTo>
                    <a:pt x="72" y="241"/>
                  </a:lnTo>
                  <a:lnTo>
                    <a:pt x="75" y="250"/>
                  </a:lnTo>
                  <a:lnTo>
                    <a:pt x="82" y="255"/>
                  </a:lnTo>
                  <a:lnTo>
                    <a:pt x="92" y="259"/>
                  </a:lnTo>
                  <a:lnTo>
                    <a:pt x="106" y="260"/>
                  </a:lnTo>
                  <a:lnTo>
                    <a:pt x="128" y="261"/>
                  </a:lnTo>
                  <a:lnTo>
                    <a:pt x="154" y="262"/>
                  </a:lnTo>
                  <a:lnTo>
                    <a:pt x="170" y="267"/>
                  </a:lnTo>
                  <a:lnTo>
                    <a:pt x="175" y="271"/>
                  </a:lnTo>
                  <a:lnTo>
                    <a:pt x="175" y="279"/>
                  </a:lnTo>
                  <a:lnTo>
                    <a:pt x="170" y="285"/>
                  </a:lnTo>
                  <a:lnTo>
                    <a:pt x="154" y="295"/>
                  </a:lnTo>
                  <a:lnTo>
                    <a:pt x="142" y="293"/>
                  </a:lnTo>
                  <a:lnTo>
                    <a:pt x="130" y="288"/>
                  </a:lnTo>
                  <a:lnTo>
                    <a:pt x="111" y="282"/>
                  </a:lnTo>
                  <a:lnTo>
                    <a:pt x="84" y="278"/>
                  </a:lnTo>
                  <a:lnTo>
                    <a:pt x="69" y="281"/>
                  </a:lnTo>
                  <a:lnTo>
                    <a:pt x="57" y="283"/>
                  </a:lnTo>
                  <a:lnTo>
                    <a:pt x="51" y="279"/>
                  </a:lnTo>
                  <a:lnTo>
                    <a:pt x="48" y="273"/>
                  </a:lnTo>
                  <a:lnTo>
                    <a:pt x="45" y="264"/>
                  </a:lnTo>
                  <a:lnTo>
                    <a:pt x="46" y="253"/>
                  </a:lnTo>
                  <a:lnTo>
                    <a:pt x="51" y="241"/>
                  </a:lnTo>
                  <a:lnTo>
                    <a:pt x="55" y="230"/>
                  </a:lnTo>
                  <a:lnTo>
                    <a:pt x="55" y="211"/>
                  </a:lnTo>
                  <a:lnTo>
                    <a:pt x="53" y="190"/>
                  </a:lnTo>
                  <a:lnTo>
                    <a:pt x="52" y="170"/>
                  </a:lnTo>
                  <a:lnTo>
                    <a:pt x="53" y="148"/>
                  </a:lnTo>
                  <a:lnTo>
                    <a:pt x="55" y="130"/>
                  </a:lnTo>
                  <a:lnTo>
                    <a:pt x="53" y="116"/>
                  </a:lnTo>
                  <a:lnTo>
                    <a:pt x="46" y="100"/>
                  </a:lnTo>
                  <a:lnTo>
                    <a:pt x="40" y="83"/>
                  </a:lnTo>
                  <a:lnTo>
                    <a:pt x="32" y="66"/>
                  </a:lnTo>
                  <a:lnTo>
                    <a:pt x="23" y="48"/>
                  </a:lnTo>
                  <a:lnTo>
                    <a:pt x="15" y="34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444045" y="6452528"/>
              <a:ext cx="102394" cy="373856"/>
            </a:xfrm>
            <a:custGeom>
              <a:avLst/>
              <a:gdLst/>
              <a:ahLst/>
              <a:cxnLst>
                <a:cxn ang="0">
                  <a:pos x="47" y="8"/>
                </a:cxn>
                <a:cxn ang="0">
                  <a:pos x="56" y="2"/>
                </a:cxn>
                <a:cxn ang="0">
                  <a:pos x="67" y="0"/>
                </a:cxn>
                <a:cxn ang="0">
                  <a:pos x="80" y="4"/>
                </a:cxn>
                <a:cxn ang="0">
                  <a:pos x="83" y="13"/>
                </a:cxn>
                <a:cxn ang="0">
                  <a:pos x="86" y="28"/>
                </a:cxn>
                <a:cxn ang="0">
                  <a:pos x="84" y="43"/>
                </a:cxn>
                <a:cxn ang="0">
                  <a:pos x="74" y="90"/>
                </a:cxn>
                <a:cxn ang="0">
                  <a:pos x="69" y="120"/>
                </a:cxn>
                <a:cxn ang="0">
                  <a:pos x="66" y="150"/>
                </a:cxn>
                <a:cxn ang="0">
                  <a:pos x="66" y="168"/>
                </a:cxn>
                <a:cxn ang="0">
                  <a:pos x="67" y="196"/>
                </a:cxn>
                <a:cxn ang="0">
                  <a:pos x="73" y="219"/>
                </a:cxn>
                <a:cxn ang="0">
                  <a:pos x="77" y="241"/>
                </a:cxn>
                <a:cxn ang="0">
                  <a:pos x="83" y="258"/>
                </a:cxn>
                <a:cxn ang="0">
                  <a:pos x="85" y="269"/>
                </a:cxn>
                <a:cxn ang="0">
                  <a:pos x="81" y="278"/>
                </a:cxn>
                <a:cxn ang="0">
                  <a:pos x="74" y="282"/>
                </a:cxn>
                <a:cxn ang="0">
                  <a:pos x="53" y="288"/>
                </a:cxn>
                <a:cxn ang="0">
                  <a:pos x="37" y="297"/>
                </a:cxn>
                <a:cxn ang="0">
                  <a:pos x="24" y="310"/>
                </a:cxn>
                <a:cxn ang="0">
                  <a:pos x="18" y="312"/>
                </a:cxn>
                <a:cxn ang="0">
                  <a:pos x="16" y="314"/>
                </a:cxn>
                <a:cxn ang="0">
                  <a:pos x="10" y="310"/>
                </a:cxn>
                <a:cxn ang="0">
                  <a:pos x="1" y="300"/>
                </a:cxn>
                <a:cxn ang="0">
                  <a:pos x="0" y="279"/>
                </a:cxn>
                <a:cxn ang="0">
                  <a:pos x="7" y="272"/>
                </a:cxn>
                <a:cxn ang="0">
                  <a:pos x="27" y="267"/>
                </a:cxn>
                <a:cxn ang="0">
                  <a:pos x="49" y="261"/>
                </a:cxn>
                <a:cxn ang="0">
                  <a:pos x="58" y="254"/>
                </a:cxn>
                <a:cxn ang="0">
                  <a:pos x="58" y="246"/>
                </a:cxn>
                <a:cxn ang="0">
                  <a:pos x="55" y="226"/>
                </a:cxn>
                <a:cxn ang="0">
                  <a:pos x="52" y="199"/>
                </a:cxn>
                <a:cxn ang="0">
                  <a:pos x="48" y="169"/>
                </a:cxn>
                <a:cxn ang="0">
                  <a:pos x="47" y="147"/>
                </a:cxn>
                <a:cxn ang="0">
                  <a:pos x="43" y="83"/>
                </a:cxn>
                <a:cxn ang="0">
                  <a:pos x="40" y="48"/>
                </a:cxn>
                <a:cxn ang="0">
                  <a:pos x="42" y="24"/>
                </a:cxn>
                <a:cxn ang="0">
                  <a:pos x="43" y="21"/>
                </a:cxn>
                <a:cxn ang="0">
                  <a:pos x="44" y="13"/>
                </a:cxn>
                <a:cxn ang="0">
                  <a:pos x="47" y="8"/>
                </a:cxn>
              </a:cxnLst>
              <a:rect l="0" t="0" r="r" b="b"/>
              <a:pathLst>
                <a:path w="86" h="314">
                  <a:moveTo>
                    <a:pt x="47" y="8"/>
                  </a:moveTo>
                  <a:lnTo>
                    <a:pt x="56" y="2"/>
                  </a:lnTo>
                  <a:lnTo>
                    <a:pt x="67" y="0"/>
                  </a:lnTo>
                  <a:lnTo>
                    <a:pt x="80" y="4"/>
                  </a:lnTo>
                  <a:lnTo>
                    <a:pt x="83" y="13"/>
                  </a:lnTo>
                  <a:lnTo>
                    <a:pt x="86" y="28"/>
                  </a:lnTo>
                  <a:lnTo>
                    <a:pt x="84" y="43"/>
                  </a:lnTo>
                  <a:lnTo>
                    <a:pt x="74" y="90"/>
                  </a:lnTo>
                  <a:lnTo>
                    <a:pt x="69" y="120"/>
                  </a:lnTo>
                  <a:lnTo>
                    <a:pt x="66" y="150"/>
                  </a:lnTo>
                  <a:lnTo>
                    <a:pt x="66" y="168"/>
                  </a:lnTo>
                  <a:lnTo>
                    <a:pt x="67" y="196"/>
                  </a:lnTo>
                  <a:lnTo>
                    <a:pt x="73" y="219"/>
                  </a:lnTo>
                  <a:lnTo>
                    <a:pt x="77" y="241"/>
                  </a:lnTo>
                  <a:lnTo>
                    <a:pt x="83" y="258"/>
                  </a:lnTo>
                  <a:lnTo>
                    <a:pt x="85" y="269"/>
                  </a:lnTo>
                  <a:lnTo>
                    <a:pt x="81" y="278"/>
                  </a:lnTo>
                  <a:lnTo>
                    <a:pt x="74" y="282"/>
                  </a:lnTo>
                  <a:lnTo>
                    <a:pt x="53" y="288"/>
                  </a:lnTo>
                  <a:lnTo>
                    <a:pt x="37" y="297"/>
                  </a:lnTo>
                  <a:lnTo>
                    <a:pt x="24" y="310"/>
                  </a:lnTo>
                  <a:lnTo>
                    <a:pt x="18" y="312"/>
                  </a:lnTo>
                  <a:lnTo>
                    <a:pt x="16" y="314"/>
                  </a:lnTo>
                  <a:lnTo>
                    <a:pt x="10" y="310"/>
                  </a:lnTo>
                  <a:lnTo>
                    <a:pt x="1" y="300"/>
                  </a:lnTo>
                  <a:lnTo>
                    <a:pt x="0" y="279"/>
                  </a:lnTo>
                  <a:lnTo>
                    <a:pt x="7" y="272"/>
                  </a:lnTo>
                  <a:lnTo>
                    <a:pt x="27" y="267"/>
                  </a:lnTo>
                  <a:lnTo>
                    <a:pt x="49" y="261"/>
                  </a:lnTo>
                  <a:lnTo>
                    <a:pt x="58" y="254"/>
                  </a:lnTo>
                  <a:lnTo>
                    <a:pt x="58" y="246"/>
                  </a:lnTo>
                  <a:lnTo>
                    <a:pt x="55" y="226"/>
                  </a:lnTo>
                  <a:lnTo>
                    <a:pt x="52" y="199"/>
                  </a:lnTo>
                  <a:lnTo>
                    <a:pt x="48" y="169"/>
                  </a:lnTo>
                  <a:lnTo>
                    <a:pt x="47" y="147"/>
                  </a:lnTo>
                  <a:lnTo>
                    <a:pt x="43" y="83"/>
                  </a:lnTo>
                  <a:lnTo>
                    <a:pt x="40" y="48"/>
                  </a:lnTo>
                  <a:lnTo>
                    <a:pt x="42" y="24"/>
                  </a:lnTo>
                  <a:lnTo>
                    <a:pt x="43" y="21"/>
                  </a:lnTo>
                  <a:lnTo>
                    <a:pt x="44" y="13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457142" y="5726246"/>
              <a:ext cx="159544" cy="484585"/>
            </a:xfrm>
            <a:custGeom>
              <a:avLst/>
              <a:gdLst/>
              <a:ahLst/>
              <a:cxnLst>
                <a:cxn ang="0">
                  <a:pos x="40" y="375"/>
                </a:cxn>
                <a:cxn ang="0">
                  <a:pos x="45" y="395"/>
                </a:cxn>
                <a:cxn ang="0">
                  <a:pos x="69" y="407"/>
                </a:cxn>
                <a:cxn ang="0">
                  <a:pos x="97" y="395"/>
                </a:cxn>
                <a:cxn ang="0">
                  <a:pos x="120" y="331"/>
                </a:cxn>
                <a:cxn ang="0">
                  <a:pos x="134" y="243"/>
                </a:cxn>
                <a:cxn ang="0">
                  <a:pos x="130" y="170"/>
                </a:cxn>
                <a:cxn ang="0">
                  <a:pos x="114" y="120"/>
                </a:cxn>
                <a:cxn ang="0">
                  <a:pos x="82" y="76"/>
                </a:cxn>
                <a:cxn ang="0">
                  <a:pos x="52" y="50"/>
                </a:cxn>
                <a:cxn ang="0">
                  <a:pos x="46" y="46"/>
                </a:cxn>
                <a:cxn ang="0">
                  <a:pos x="41" y="41"/>
                </a:cxn>
                <a:cxn ang="0">
                  <a:pos x="38" y="35"/>
                </a:cxn>
                <a:cxn ang="0">
                  <a:pos x="37" y="28"/>
                </a:cxn>
                <a:cxn ang="0">
                  <a:pos x="37" y="22"/>
                </a:cxn>
                <a:cxn ang="0">
                  <a:pos x="37" y="16"/>
                </a:cxn>
                <a:cxn ang="0">
                  <a:pos x="35" y="10"/>
                </a:cxn>
                <a:cxn ang="0">
                  <a:pos x="29" y="6"/>
                </a:cxn>
                <a:cxn ang="0">
                  <a:pos x="25" y="8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1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4" y="33"/>
                </a:cxn>
                <a:cxn ang="0">
                  <a:pos x="20" y="38"/>
                </a:cxn>
                <a:cxn ang="0">
                  <a:pos x="25" y="44"/>
                </a:cxn>
                <a:cxn ang="0">
                  <a:pos x="28" y="50"/>
                </a:cxn>
                <a:cxn ang="0">
                  <a:pos x="29" y="57"/>
                </a:cxn>
                <a:cxn ang="0">
                  <a:pos x="23" y="59"/>
                </a:cxn>
                <a:cxn ang="0">
                  <a:pos x="17" y="64"/>
                </a:cxn>
                <a:cxn ang="0">
                  <a:pos x="14" y="70"/>
                </a:cxn>
                <a:cxn ang="0">
                  <a:pos x="14" y="76"/>
                </a:cxn>
                <a:cxn ang="0">
                  <a:pos x="20" y="80"/>
                </a:cxn>
                <a:cxn ang="0">
                  <a:pos x="26" y="80"/>
                </a:cxn>
                <a:cxn ang="0">
                  <a:pos x="32" y="77"/>
                </a:cxn>
                <a:cxn ang="0">
                  <a:pos x="38" y="77"/>
                </a:cxn>
                <a:cxn ang="0">
                  <a:pos x="76" y="98"/>
                </a:cxn>
                <a:cxn ang="0">
                  <a:pos x="98" y="155"/>
                </a:cxn>
                <a:cxn ang="0">
                  <a:pos x="106" y="223"/>
                </a:cxn>
                <a:cxn ang="0">
                  <a:pos x="96" y="292"/>
                </a:cxn>
                <a:cxn ang="0">
                  <a:pos x="78" y="335"/>
                </a:cxn>
                <a:cxn ang="0">
                  <a:pos x="56" y="362"/>
                </a:cxn>
              </a:cxnLst>
              <a:rect l="0" t="0" r="r" b="b"/>
              <a:pathLst>
                <a:path w="134" h="407">
                  <a:moveTo>
                    <a:pt x="47" y="365"/>
                  </a:moveTo>
                  <a:lnTo>
                    <a:pt x="40" y="375"/>
                  </a:lnTo>
                  <a:lnTo>
                    <a:pt x="39" y="386"/>
                  </a:lnTo>
                  <a:lnTo>
                    <a:pt x="45" y="395"/>
                  </a:lnTo>
                  <a:lnTo>
                    <a:pt x="57" y="404"/>
                  </a:lnTo>
                  <a:lnTo>
                    <a:pt x="69" y="407"/>
                  </a:lnTo>
                  <a:lnTo>
                    <a:pt x="86" y="404"/>
                  </a:lnTo>
                  <a:lnTo>
                    <a:pt x="97" y="395"/>
                  </a:lnTo>
                  <a:lnTo>
                    <a:pt x="109" y="367"/>
                  </a:lnTo>
                  <a:lnTo>
                    <a:pt x="120" y="331"/>
                  </a:lnTo>
                  <a:lnTo>
                    <a:pt x="129" y="289"/>
                  </a:lnTo>
                  <a:lnTo>
                    <a:pt x="134" y="243"/>
                  </a:lnTo>
                  <a:lnTo>
                    <a:pt x="133" y="209"/>
                  </a:lnTo>
                  <a:lnTo>
                    <a:pt x="130" y="170"/>
                  </a:lnTo>
                  <a:lnTo>
                    <a:pt x="125" y="148"/>
                  </a:lnTo>
                  <a:lnTo>
                    <a:pt x="114" y="120"/>
                  </a:lnTo>
                  <a:lnTo>
                    <a:pt x="99" y="95"/>
                  </a:lnTo>
                  <a:lnTo>
                    <a:pt x="82" y="76"/>
                  </a:lnTo>
                  <a:lnTo>
                    <a:pt x="63" y="56"/>
                  </a:lnTo>
                  <a:lnTo>
                    <a:pt x="52" y="50"/>
                  </a:lnTo>
                  <a:lnTo>
                    <a:pt x="49" y="47"/>
                  </a:lnTo>
                  <a:lnTo>
                    <a:pt x="46" y="46"/>
                  </a:lnTo>
                  <a:lnTo>
                    <a:pt x="43" y="44"/>
                  </a:lnTo>
                  <a:lnTo>
                    <a:pt x="41" y="41"/>
                  </a:lnTo>
                  <a:lnTo>
                    <a:pt x="39" y="38"/>
                  </a:lnTo>
                  <a:lnTo>
                    <a:pt x="38" y="35"/>
                  </a:lnTo>
                  <a:lnTo>
                    <a:pt x="38" y="31"/>
                  </a:lnTo>
                  <a:lnTo>
                    <a:pt x="37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6" y="13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29" y="6"/>
                  </a:lnTo>
                  <a:lnTo>
                    <a:pt x="26" y="5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4" y="33"/>
                  </a:lnTo>
                  <a:lnTo>
                    <a:pt x="17" y="36"/>
                  </a:lnTo>
                  <a:lnTo>
                    <a:pt x="20" y="38"/>
                  </a:lnTo>
                  <a:lnTo>
                    <a:pt x="23" y="41"/>
                  </a:lnTo>
                  <a:lnTo>
                    <a:pt x="25" y="44"/>
                  </a:lnTo>
                  <a:lnTo>
                    <a:pt x="26" y="47"/>
                  </a:lnTo>
                  <a:lnTo>
                    <a:pt x="28" y="50"/>
                  </a:lnTo>
                  <a:lnTo>
                    <a:pt x="29" y="53"/>
                  </a:lnTo>
                  <a:lnTo>
                    <a:pt x="29" y="57"/>
                  </a:lnTo>
                  <a:lnTo>
                    <a:pt x="26" y="59"/>
                  </a:lnTo>
                  <a:lnTo>
                    <a:pt x="23" y="59"/>
                  </a:lnTo>
                  <a:lnTo>
                    <a:pt x="18" y="61"/>
                  </a:lnTo>
                  <a:lnTo>
                    <a:pt x="17" y="64"/>
                  </a:lnTo>
                  <a:lnTo>
                    <a:pt x="15" y="67"/>
                  </a:lnTo>
                  <a:lnTo>
                    <a:pt x="14" y="70"/>
                  </a:lnTo>
                  <a:lnTo>
                    <a:pt x="14" y="73"/>
                  </a:lnTo>
                  <a:lnTo>
                    <a:pt x="14" y="76"/>
                  </a:lnTo>
                  <a:lnTo>
                    <a:pt x="17" y="80"/>
                  </a:lnTo>
                  <a:lnTo>
                    <a:pt x="20" y="80"/>
                  </a:lnTo>
                  <a:lnTo>
                    <a:pt x="23" y="80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32" y="77"/>
                  </a:lnTo>
                  <a:lnTo>
                    <a:pt x="35" y="77"/>
                  </a:lnTo>
                  <a:lnTo>
                    <a:pt x="38" y="77"/>
                  </a:lnTo>
                  <a:lnTo>
                    <a:pt x="57" y="78"/>
                  </a:lnTo>
                  <a:lnTo>
                    <a:pt x="76" y="98"/>
                  </a:lnTo>
                  <a:lnTo>
                    <a:pt x="88" y="121"/>
                  </a:lnTo>
                  <a:lnTo>
                    <a:pt x="98" y="155"/>
                  </a:lnTo>
                  <a:lnTo>
                    <a:pt x="103" y="192"/>
                  </a:lnTo>
                  <a:lnTo>
                    <a:pt x="106" y="223"/>
                  </a:lnTo>
                  <a:lnTo>
                    <a:pt x="105" y="257"/>
                  </a:lnTo>
                  <a:lnTo>
                    <a:pt x="96" y="292"/>
                  </a:lnTo>
                  <a:lnTo>
                    <a:pt x="88" y="314"/>
                  </a:lnTo>
                  <a:lnTo>
                    <a:pt x="78" y="335"/>
                  </a:lnTo>
                  <a:lnTo>
                    <a:pt x="66" y="351"/>
                  </a:lnTo>
                  <a:lnTo>
                    <a:pt x="56" y="362"/>
                  </a:lnTo>
                  <a:lnTo>
                    <a:pt x="47" y="3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219017" y="5794112"/>
              <a:ext cx="265510" cy="444103"/>
            </a:xfrm>
            <a:custGeom>
              <a:avLst/>
              <a:gdLst/>
              <a:ahLst/>
              <a:cxnLst>
                <a:cxn ang="0">
                  <a:pos x="214" y="323"/>
                </a:cxn>
                <a:cxn ang="0">
                  <a:pos x="223" y="343"/>
                </a:cxn>
                <a:cxn ang="0">
                  <a:pos x="209" y="367"/>
                </a:cxn>
                <a:cxn ang="0">
                  <a:pos x="179" y="373"/>
                </a:cxn>
                <a:cxn ang="0">
                  <a:pos x="123" y="335"/>
                </a:cxn>
                <a:cxn ang="0">
                  <a:pos x="60" y="272"/>
                </a:cxn>
                <a:cxn ang="0">
                  <a:pos x="20" y="210"/>
                </a:cxn>
                <a:cxn ang="0">
                  <a:pos x="4" y="161"/>
                </a:cxn>
                <a:cxn ang="0">
                  <a:pos x="4" y="107"/>
                </a:cxn>
                <a:cxn ang="0">
                  <a:pos x="12" y="68"/>
                </a:cxn>
                <a:cxn ang="0">
                  <a:pos x="15" y="61"/>
                </a:cxn>
                <a:cxn ang="0">
                  <a:pos x="16" y="53"/>
                </a:cxn>
                <a:cxn ang="0">
                  <a:pos x="15" y="47"/>
                </a:cxn>
                <a:cxn ang="0">
                  <a:pos x="12" y="41"/>
                </a:cxn>
                <a:cxn ang="0">
                  <a:pos x="9" y="36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4" y="19"/>
                </a:cxn>
                <a:cxn ang="0">
                  <a:pos x="10" y="17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20" y="2"/>
                </a:cxn>
                <a:cxn ang="0">
                  <a:pos x="27" y="0"/>
                </a:cxn>
                <a:cxn ang="0">
                  <a:pos x="31" y="5"/>
                </a:cxn>
                <a:cxn ang="0">
                  <a:pos x="35" y="10"/>
                </a:cxn>
                <a:cxn ang="0">
                  <a:pos x="36" y="16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30" y="39"/>
                </a:cxn>
                <a:cxn ang="0">
                  <a:pos x="31" y="47"/>
                </a:cxn>
                <a:cxn ang="0">
                  <a:pos x="32" y="53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50" y="58"/>
                </a:cxn>
                <a:cxn ang="0">
                  <a:pos x="55" y="62"/>
                </a:cxn>
                <a:cxn ang="0">
                  <a:pos x="59" y="67"/>
                </a:cxn>
                <a:cxn ang="0">
                  <a:pos x="57" y="72"/>
                </a:cxn>
                <a:cxn ang="0">
                  <a:pos x="51" y="76"/>
                </a:cxn>
                <a:cxn ang="0">
                  <a:pos x="45" y="78"/>
                </a:cxn>
                <a:cxn ang="0">
                  <a:pos x="40" y="81"/>
                </a:cxn>
                <a:cxn ang="0">
                  <a:pos x="21" y="121"/>
                </a:cxn>
                <a:cxn ang="0">
                  <a:pos x="37" y="179"/>
                </a:cxn>
                <a:cxn ang="0">
                  <a:pos x="70" y="239"/>
                </a:cxn>
                <a:cxn ang="0">
                  <a:pos x="119" y="290"/>
                </a:cxn>
                <a:cxn ang="0">
                  <a:pos x="160" y="313"/>
                </a:cxn>
                <a:cxn ang="0">
                  <a:pos x="193" y="323"/>
                </a:cxn>
              </a:cxnLst>
              <a:rect l="0" t="0" r="r" b="b"/>
              <a:pathLst>
                <a:path w="223" h="373">
                  <a:moveTo>
                    <a:pt x="202" y="319"/>
                  </a:moveTo>
                  <a:lnTo>
                    <a:pt x="214" y="323"/>
                  </a:lnTo>
                  <a:lnTo>
                    <a:pt x="221" y="332"/>
                  </a:lnTo>
                  <a:lnTo>
                    <a:pt x="223" y="343"/>
                  </a:lnTo>
                  <a:lnTo>
                    <a:pt x="217" y="357"/>
                  </a:lnTo>
                  <a:lnTo>
                    <a:pt x="209" y="367"/>
                  </a:lnTo>
                  <a:lnTo>
                    <a:pt x="193" y="373"/>
                  </a:lnTo>
                  <a:lnTo>
                    <a:pt x="179" y="373"/>
                  </a:lnTo>
                  <a:lnTo>
                    <a:pt x="153" y="357"/>
                  </a:lnTo>
                  <a:lnTo>
                    <a:pt x="123" y="335"/>
                  </a:lnTo>
                  <a:lnTo>
                    <a:pt x="91" y="306"/>
                  </a:lnTo>
                  <a:lnTo>
                    <a:pt x="60" y="272"/>
                  </a:lnTo>
                  <a:lnTo>
                    <a:pt x="41" y="244"/>
                  </a:lnTo>
                  <a:lnTo>
                    <a:pt x="20" y="210"/>
                  </a:lnTo>
                  <a:lnTo>
                    <a:pt x="12" y="189"/>
                  </a:lnTo>
                  <a:lnTo>
                    <a:pt x="4" y="161"/>
                  </a:lnTo>
                  <a:lnTo>
                    <a:pt x="0" y="131"/>
                  </a:lnTo>
                  <a:lnTo>
                    <a:pt x="4" y="107"/>
                  </a:lnTo>
                  <a:lnTo>
                    <a:pt x="7" y="79"/>
                  </a:lnTo>
                  <a:lnTo>
                    <a:pt x="12" y="68"/>
                  </a:lnTo>
                  <a:lnTo>
                    <a:pt x="14" y="64"/>
                  </a:lnTo>
                  <a:lnTo>
                    <a:pt x="15" y="61"/>
                  </a:lnTo>
                  <a:lnTo>
                    <a:pt x="16" y="57"/>
                  </a:lnTo>
                  <a:lnTo>
                    <a:pt x="16" y="53"/>
                  </a:lnTo>
                  <a:lnTo>
                    <a:pt x="16" y="50"/>
                  </a:lnTo>
                  <a:lnTo>
                    <a:pt x="15" y="47"/>
                  </a:lnTo>
                  <a:lnTo>
                    <a:pt x="13" y="44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5" y="10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5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31" y="43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2" y="53"/>
                  </a:lnTo>
                  <a:lnTo>
                    <a:pt x="33" y="56"/>
                  </a:lnTo>
                  <a:lnTo>
                    <a:pt x="36" y="59"/>
                  </a:lnTo>
                  <a:lnTo>
                    <a:pt x="39" y="59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5" y="62"/>
                  </a:lnTo>
                  <a:lnTo>
                    <a:pt x="57" y="65"/>
                  </a:lnTo>
                  <a:lnTo>
                    <a:pt x="59" y="67"/>
                  </a:lnTo>
                  <a:lnTo>
                    <a:pt x="59" y="71"/>
                  </a:lnTo>
                  <a:lnTo>
                    <a:pt x="57" y="72"/>
                  </a:lnTo>
                  <a:lnTo>
                    <a:pt x="54" y="74"/>
                  </a:lnTo>
                  <a:lnTo>
                    <a:pt x="51" y="76"/>
                  </a:lnTo>
                  <a:lnTo>
                    <a:pt x="49" y="77"/>
                  </a:lnTo>
                  <a:lnTo>
                    <a:pt x="45" y="78"/>
                  </a:lnTo>
                  <a:lnTo>
                    <a:pt x="42" y="80"/>
                  </a:lnTo>
                  <a:lnTo>
                    <a:pt x="40" y="81"/>
                  </a:lnTo>
                  <a:lnTo>
                    <a:pt x="25" y="94"/>
                  </a:lnTo>
                  <a:lnTo>
                    <a:pt x="21" y="121"/>
                  </a:lnTo>
                  <a:lnTo>
                    <a:pt x="25" y="146"/>
                  </a:lnTo>
                  <a:lnTo>
                    <a:pt x="37" y="179"/>
                  </a:lnTo>
                  <a:lnTo>
                    <a:pt x="54" y="212"/>
                  </a:lnTo>
                  <a:lnTo>
                    <a:pt x="70" y="239"/>
                  </a:lnTo>
                  <a:lnTo>
                    <a:pt x="92" y="266"/>
                  </a:lnTo>
                  <a:lnTo>
                    <a:pt x="119" y="290"/>
                  </a:lnTo>
                  <a:lnTo>
                    <a:pt x="139" y="303"/>
                  </a:lnTo>
                  <a:lnTo>
                    <a:pt x="160" y="313"/>
                  </a:lnTo>
                  <a:lnTo>
                    <a:pt x="179" y="319"/>
                  </a:lnTo>
                  <a:lnTo>
                    <a:pt x="193" y="323"/>
                  </a:lnTo>
                  <a:lnTo>
                    <a:pt x="202" y="31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grpSp>
          <p:nvGrpSpPr>
            <p:cNvPr id="23" name="Gruppe 22"/>
            <p:cNvGrpSpPr/>
            <p:nvPr/>
          </p:nvGrpSpPr>
          <p:grpSpPr>
            <a:xfrm>
              <a:off x="129172" y="5387178"/>
              <a:ext cx="448393" cy="492443"/>
              <a:chOff x="129172" y="5387178"/>
              <a:chExt cx="448393" cy="492443"/>
            </a:xfrm>
          </p:grpSpPr>
          <p:grpSp>
            <p:nvGrpSpPr>
              <p:cNvPr id="22" name="Gruppe 21"/>
              <p:cNvGrpSpPr/>
              <p:nvPr/>
            </p:nvGrpSpPr>
            <p:grpSpPr>
              <a:xfrm>
                <a:off x="159655" y="5425273"/>
                <a:ext cx="417910" cy="425054"/>
                <a:chOff x="159655" y="5425273"/>
                <a:chExt cx="417910" cy="425054"/>
              </a:xfrm>
            </p:grpSpPr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 rot="21180000">
                  <a:off x="159655" y="5425273"/>
                  <a:ext cx="417910" cy="425054"/>
                </a:xfrm>
                <a:custGeom>
                  <a:avLst/>
                  <a:gdLst/>
                  <a:ahLst/>
                  <a:cxnLst>
                    <a:cxn ang="0">
                      <a:pos x="27" y="44"/>
                    </a:cxn>
                    <a:cxn ang="0">
                      <a:pos x="74" y="44"/>
                    </a:cxn>
                    <a:cxn ang="0">
                      <a:pos x="119" y="41"/>
                    </a:cxn>
                    <a:cxn ang="0">
                      <a:pos x="184" y="26"/>
                    </a:cxn>
                    <a:cxn ang="0">
                      <a:pos x="234" y="9"/>
                    </a:cxn>
                    <a:cxn ang="0">
                      <a:pos x="261" y="1"/>
                    </a:cxn>
                    <a:cxn ang="0">
                      <a:pos x="276" y="0"/>
                    </a:cxn>
                    <a:cxn ang="0">
                      <a:pos x="286" y="5"/>
                    </a:cxn>
                    <a:cxn ang="0">
                      <a:pos x="294" y="34"/>
                    </a:cxn>
                    <a:cxn ang="0">
                      <a:pos x="307" y="107"/>
                    </a:cxn>
                    <a:cxn ang="0">
                      <a:pos x="310" y="110"/>
                    </a:cxn>
                    <a:cxn ang="0">
                      <a:pos x="326" y="189"/>
                    </a:cxn>
                    <a:cxn ang="0">
                      <a:pos x="346" y="276"/>
                    </a:cxn>
                    <a:cxn ang="0">
                      <a:pos x="351" y="305"/>
                    </a:cxn>
                    <a:cxn ang="0">
                      <a:pos x="350" y="316"/>
                    </a:cxn>
                    <a:cxn ang="0">
                      <a:pos x="339" y="327"/>
                    </a:cxn>
                    <a:cxn ang="0">
                      <a:pos x="334" y="327"/>
                    </a:cxn>
                    <a:cxn ang="0">
                      <a:pos x="314" y="331"/>
                    </a:cxn>
                    <a:cxn ang="0">
                      <a:pos x="231" y="331"/>
                    </a:cxn>
                    <a:cxn ang="0">
                      <a:pos x="227" y="333"/>
                    </a:cxn>
                    <a:cxn ang="0">
                      <a:pos x="155" y="342"/>
                    </a:cxn>
                    <a:cxn ang="0">
                      <a:pos x="101" y="352"/>
                    </a:cxn>
                    <a:cxn ang="0">
                      <a:pos x="61" y="356"/>
                    </a:cxn>
                    <a:cxn ang="0">
                      <a:pos x="58" y="357"/>
                    </a:cxn>
                    <a:cxn ang="0">
                      <a:pos x="38" y="354"/>
                    </a:cxn>
                    <a:cxn ang="0">
                      <a:pos x="31" y="345"/>
                    </a:cxn>
                    <a:cxn ang="0">
                      <a:pos x="26" y="314"/>
                    </a:cxn>
                    <a:cxn ang="0">
                      <a:pos x="22" y="249"/>
                    </a:cxn>
                    <a:cxn ang="0">
                      <a:pos x="13" y="165"/>
                    </a:cxn>
                    <a:cxn ang="0">
                      <a:pos x="0" y="63"/>
                    </a:cxn>
                    <a:cxn ang="0">
                      <a:pos x="0" y="50"/>
                    </a:cxn>
                    <a:cxn ang="0">
                      <a:pos x="11" y="43"/>
                    </a:cxn>
                    <a:cxn ang="0">
                      <a:pos x="27" y="44"/>
                    </a:cxn>
                  </a:cxnLst>
                  <a:rect l="0" t="0" r="r" b="b"/>
                  <a:pathLst>
                    <a:path w="351" h="357">
                      <a:moveTo>
                        <a:pt x="27" y="44"/>
                      </a:moveTo>
                      <a:lnTo>
                        <a:pt x="74" y="44"/>
                      </a:lnTo>
                      <a:lnTo>
                        <a:pt x="119" y="41"/>
                      </a:lnTo>
                      <a:lnTo>
                        <a:pt x="184" y="26"/>
                      </a:lnTo>
                      <a:lnTo>
                        <a:pt x="234" y="9"/>
                      </a:lnTo>
                      <a:lnTo>
                        <a:pt x="261" y="1"/>
                      </a:lnTo>
                      <a:lnTo>
                        <a:pt x="276" y="0"/>
                      </a:lnTo>
                      <a:lnTo>
                        <a:pt x="286" y="5"/>
                      </a:lnTo>
                      <a:lnTo>
                        <a:pt x="294" y="34"/>
                      </a:lnTo>
                      <a:lnTo>
                        <a:pt x="307" y="107"/>
                      </a:lnTo>
                      <a:lnTo>
                        <a:pt x="310" y="110"/>
                      </a:lnTo>
                      <a:lnTo>
                        <a:pt x="326" y="189"/>
                      </a:lnTo>
                      <a:lnTo>
                        <a:pt x="346" y="276"/>
                      </a:lnTo>
                      <a:lnTo>
                        <a:pt x="351" y="305"/>
                      </a:lnTo>
                      <a:lnTo>
                        <a:pt x="350" y="316"/>
                      </a:lnTo>
                      <a:lnTo>
                        <a:pt x="339" y="327"/>
                      </a:lnTo>
                      <a:lnTo>
                        <a:pt x="334" y="327"/>
                      </a:lnTo>
                      <a:lnTo>
                        <a:pt x="314" y="331"/>
                      </a:lnTo>
                      <a:lnTo>
                        <a:pt x="231" y="331"/>
                      </a:lnTo>
                      <a:lnTo>
                        <a:pt x="227" y="333"/>
                      </a:lnTo>
                      <a:lnTo>
                        <a:pt x="155" y="342"/>
                      </a:lnTo>
                      <a:lnTo>
                        <a:pt x="101" y="352"/>
                      </a:lnTo>
                      <a:lnTo>
                        <a:pt x="61" y="356"/>
                      </a:lnTo>
                      <a:lnTo>
                        <a:pt x="58" y="357"/>
                      </a:lnTo>
                      <a:lnTo>
                        <a:pt x="38" y="354"/>
                      </a:lnTo>
                      <a:lnTo>
                        <a:pt x="31" y="345"/>
                      </a:lnTo>
                      <a:lnTo>
                        <a:pt x="26" y="314"/>
                      </a:lnTo>
                      <a:lnTo>
                        <a:pt x="22" y="249"/>
                      </a:lnTo>
                      <a:lnTo>
                        <a:pt x="13" y="165"/>
                      </a:lnTo>
                      <a:lnTo>
                        <a:pt x="0" y="63"/>
                      </a:lnTo>
                      <a:lnTo>
                        <a:pt x="0" y="50"/>
                      </a:lnTo>
                      <a:lnTo>
                        <a:pt x="11" y="43"/>
                      </a:lnTo>
                      <a:lnTo>
                        <a:pt x="27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 rot="21180000">
                  <a:off x="179913" y="5448185"/>
                  <a:ext cx="372666" cy="37981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50" y="38"/>
                    </a:cxn>
                    <a:cxn ang="0">
                      <a:pos x="104" y="38"/>
                    </a:cxn>
                    <a:cxn ang="0">
                      <a:pos x="147" y="31"/>
                    </a:cxn>
                    <a:cxn ang="0">
                      <a:pos x="194" y="17"/>
                    </a:cxn>
                    <a:cxn ang="0">
                      <a:pos x="242" y="0"/>
                    </a:cxn>
                    <a:cxn ang="0">
                      <a:pos x="250" y="0"/>
                    </a:cxn>
                    <a:cxn ang="0">
                      <a:pos x="261" y="7"/>
                    </a:cxn>
                    <a:cxn ang="0">
                      <a:pos x="273" y="80"/>
                    </a:cxn>
                    <a:cxn ang="0">
                      <a:pos x="286" y="137"/>
                    </a:cxn>
                    <a:cxn ang="0">
                      <a:pos x="298" y="193"/>
                    </a:cxn>
                    <a:cxn ang="0">
                      <a:pos x="313" y="269"/>
                    </a:cxn>
                    <a:cxn ang="0">
                      <a:pos x="313" y="285"/>
                    </a:cxn>
                    <a:cxn ang="0">
                      <a:pos x="306" y="293"/>
                    </a:cxn>
                    <a:cxn ang="0">
                      <a:pos x="280" y="296"/>
                    </a:cxn>
                    <a:cxn ang="0">
                      <a:pos x="206" y="296"/>
                    </a:cxn>
                    <a:cxn ang="0">
                      <a:pos x="203" y="297"/>
                    </a:cxn>
                    <a:cxn ang="0">
                      <a:pos x="153" y="304"/>
                    </a:cxn>
                    <a:cxn ang="0">
                      <a:pos x="149" y="306"/>
                    </a:cxn>
                    <a:cxn ang="0">
                      <a:pos x="89" y="314"/>
                    </a:cxn>
                    <a:cxn ang="0">
                      <a:pos x="43" y="319"/>
                    </a:cxn>
                    <a:cxn ang="0">
                      <a:pos x="32" y="315"/>
                    </a:cxn>
                    <a:cxn ang="0">
                      <a:pos x="28" y="314"/>
                    </a:cxn>
                    <a:cxn ang="0">
                      <a:pos x="24" y="292"/>
                    </a:cxn>
                    <a:cxn ang="0">
                      <a:pos x="18" y="189"/>
                    </a:cxn>
                    <a:cxn ang="0">
                      <a:pos x="15" y="127"/>
                    </a:cxn>
                    <a:cxn ang="0">
                      <a:pos x="3" y="67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313" h="319">
                      <a:moveTo>
                        <a:pt x="0" y="40"/>
                      </a:moveTo>
                      <a:lnTo>
                        <a:pt x="50" y="38"/>
                      </a:lnTo>
                      <a:lnTo>
                        <a:pt x="104" y="38"/>
                      </a:lnTo>
                      <a:lnTo>
                        <a:pt x="147" y="31"/>
                      </a:lnTo>
                      <a:lnTo>
                        <a:pt x="194" y="17"/>
                      </a:lnTo>
                      <a:lnTo>
                        <a:pt x="242" y="0"/>
                      </a:lnTo>
                      <a:lnTo>
                        <a:pt x="250" y="0"/>
                      </a:lnTo>
                      <a:lnTo>
                        <a:pt x="261" y="7"/>
                      </a:lnTo>
                      <a:lnTo>
                        <a:pt x="273" y="80"/>
                      </a:lnTo>
                      <a:lnTo>
                        <a:pt x="286" y="137"/>
                      </a:lnTo>
                      <a:lnTo>
                        <a:pt x="298" y="193"/>
                      </a:lnTo>
                      <a:lnTo>
                        <a:pt x="313" y="269"/>
                      </a:lnTo>
                      <a:lnTo>
                        <a:pt x="313" y="285"/>
                      </a:lnTo>
                      <a:lnTo>
                        <a:pt x="306" y="293"/>
                      </a:lnTo>
                      <a:lnTo>
                        <a:pt x="280" y="296"/>
                      </a:lnTo>
                      <a:lnTo>
                        <a:pt x="206" y="296"/>
                      </a:lnTo>
                      <a:lnTo>
                        <a:pt x="203" y="297"/>
                      </a:lnTo>
                      <a:lnTo>
                        <a:pt x="153" y="304"/>
                      </a:lnTo>
                      <a:lnTo>
                        <a:pt x="149" y="306"/>
                      </a:lnTo>
                      <a:lnTo>
                        <a:pt x="89" y="314"/>
                      </a:lnTo>
                      <a:lnTo>
                        <a:pt x="43" y="319"/>
                      </a:lnTo>
                      <a:lnTo>
                        <a:pt x="32" y="315"/>
                      </a:lnTo>
                      <a:lnTo>
                        <a:pt x="28" y="314"/>
                      </a:lnTo>
                      <a:lnTo>
                        <a:pt x="24" y="292"/>
                      </a:lnTo>
                      <a:lnTo>
                        <a:pt x="18" y="189"/>
                      </a:lnTo>
                      <a:lnTo>
                        <a:pt x="15" y="127"/>
                      </a:lnTo>
                      <a:lnTo>
                        <a:pt x="3" y="67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</p:grpSp>
          <p:sp>
            <p:nvSpPr>
              <p:cNvPr id="18" name="Tekstboks 17"/>
              <p:cNvSpPr txBox="1">
                <a:spLocks noChangeAspect="1"/>
              </p:cNvSpPr>
              <p:nvPr/>
            </p:nvSpPr>
            <p:spPr>
              <a:xfrm rot="20700000">
                <a:off x="129172" y="5387178"/>
                <a:ext cx="42191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600" dirty="0"/>
                  <a:t>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kstboks 141"/>
          <p:cNvSpPr txBox="1"/>
          <p:nvPr/>
        </p:nvSpPr>
        <p:spPr>
          <a:xfrm>
            <a:off x="7503205" y="4194646"/>
            <a:ext cx="24208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Consumers</a:t>
            </a:r>
          </a:p>
          <a:p>
            <a:pPr algn="ctr"/>
            <a:r>
              <a:rPr lang="en-GB" dirty="0"/>
              <a:t>and producers</a:t>
            </a:r>
          </a:p>
          <a:p>
            <a:pPr algn="ctr"/>
            <a:r>
              <a:rPr lang="en-GB" dirty="0"/>
              <a:t>of electrical</a:t>
            </a:r>
          </a:p>
          <a:p>
            <a:pPr algn="ctr"/>
            <a:r>
              <a:rPr lang="en-GB" dirty="0"/>
              <a:t>energy, who</a:t>
            </a:r>
          </a:p>
          <a:p>
            <a:pPr algn="ctr"/>
            <a:r>
              <a:rPr lang="en-GB" dirty="0"/>
              <a:t>have the ability</a:t>
            </a:r>
          </a:p>
          <a:p>
            <a:pPr algn="ctr"/>
            <a:r>
              <a:rPr lang="en-GB" dirty="0"/>
              <a:t>to change</a:t>
            </a:r>
          </a:p>
          <a:p>
            <a:pPr algn="ctr"/>
            <a:r>
              <a:rPr lang="en-GB" dirty="0"/>
              <a:t>production/</a:t>
            </a:r>
          </a:p>
          <a:p>
            <a:pPr algn="ctr"/>
            <a:r>
              <a:rPr lang="en-GB" dirty="0"/>
              <a:t>consumption</a:t>
            </a:r>
          </a:p>
        </p:txBody>
      </p:sp>
      <p:grpSp>
        <p:nvGrpSpPr>
          <p:cNvPr id="196" name="Gruppe 195"/>
          <p:cNvGrpSpPr/>
          <p:nvPr/>
        </p:nvGrpSpPr>
        <p:grpSpPr>
          <a:xfrm>
            <a:off x="29028" y="1369573"/>
            <a:ext cx="7518401" cy="5306998"/>
            <a:chOff x="29028" y="1471171"/>
            <a:chExt cx="7518401" cy="5306998"/>
          </a:xfrm>
        </p:grpSpPr>
        <p:sp>
          <p:nvSpPr>
            <p:cNvPr id="197" name="Afrundet rektangel 196"/>
            <p:cNvSpPr/>
            <p:nvPr/>
          </p:nvSpPr>
          <p:spPr bwMode="auto">
            <a:xfrm>
              <a:off x="29028" y="4339769"/>
              <a:ext cx="7518401" cy="2438400"/>
            </a:xfrm>
            <a:prstGeom prst="round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8" name="Tekstboks 197"/>
            <p:cNvSpPr txBox="1"/>
            <p:nvPr/>
          </p:nvSpPr>
          <p:spPr>
            <a:xfrm>
              <a:off x="999485" y="2481961"/>
              <a:ext cx="376737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Portfolio manager:</a:t>
              </a:r>
            </a:p>
            <a:p>
              <a:pPr algn="ctr"/>
              <a:r>
                <a:rPr lang="en-GB" dirty="0"/>
                <a:t>retailer or other</a:t>
              </a:r>
            </a:p>
            <a:p>
              <a:pPr algn="ctr"/>
              <a:r>
                <a:rPr lang="en-GB" dirty="0"/>
                <a:t>commercial player.</a:t>
              </a:r>
            </a:p>
            <a:p>
              <a:pPr algn="ctr"/>
              <a:r>
                <a:rPr lang="en-GB" dirty="0"/>
                <a:t>Aggregate small players’</a:t>
              </a:r>
            </a:p>
            <a:p>
              <a:pPr algn="ctr"/>
              <a:r>
                <a:rPr lang="en-GB" dirty="0"/>
                <a:t>service offers</a:t>
              </a:r>
            </a:p>
          </p:txBody>
        </p:sp>
        <p:grpSp>
          <p:nvGrpSpPr>
            <p:cNvPr id="199" name="Gruppe 80"/>
            <p:cNvGrpSpPr>
              <a:grpSpLocks noChangeAspect="1"/>
            </p:cNvGrpSpPr>
            <p:nvPr/>
          </p:nvGrpSpPr>
          <p:grpSpPr>
            <a:xfrm>
              <a:off x="2435539" y="1471171"/>
              <a:ext cx="727869" cy="954881"/>
              <a:chOff x="2365057" y="2109788"/>
              <a:chExt cx="1455737" cy="1909762"/>
            </a:xfrm>
          </p:grpSpPr>
          <p:sp>
            <p:nvSpPr>
              <p:cNvPr id="200" name="Freeform 6"/>
              <p:cNvSpPr>
                <a:spLocks/>
              </p:cNvSpPr>
              <p:nvPr/>
            </p:nvSpPr>
            <p:spPr bwMode="auto">
              <a:xfrm>
                <a:off x="3000057" y="2741613"/>
                <a:ext cx="346075" cy="681037"/>
              </a:xfrm>
              <a:custGeom>
                <a:avLst/>
                <a:gdLst/>
                <a:ahLst/>
                <a:cxnLst>
                  <a:cxn ang="0">
                    <a:pos x="51" y="34"/>
                  </a:cxn>
                  <a:cxn ang="0">
                    <a:pos x="75" y="9"/>
                  </a:cxn>
                  <a:cxn ang="0">
                    <a:pos x="119" y="0"/>
                  </a:cxn>
                  <a:cxn ang="0">
                    <a:pos x="157" y="9"/>
                  </a:cxn>
                  <a:cxn ang="0">
                    <a:pos x="179" y="22"/>
                  </a:cxn>
                  <a:cxn ang="0">
                    <a:pos x="196" y="51"/>
                  </a:cxn>
                  <a:cxn ang="0">
                    <a:pos x="211" y="101"/>
                  </a:cxn>
                  <a:cxn ang="0">
                    <a:pos x="218" y="154"/>
                  </a:cxn>
                  <a:cxn ang="0">
                    <a:pos x="218" y="252"/>
                  </a:cxn>
                  <a:cxn ang="0">
                    <a:pos x="196" y="336"/>
                  </a:cxn>
                  <a:cxn ang="0">
                    <a:pos x="164" y="383"/>
                  </a:cxn>
                  <a:cxn ang="0">
                    <a:pos x="132" y="410"/>
                  </a:cxn>
                  <a:cxn ang="0">
                    <a:pos x="96" y="429"/>
                  </a:cxn>
                  <a:cxn ang="0">
                    <a:pos x="45" y="427"/>
                  </a:cxn>
                  <a:cxn ang="0">
                    <a:pos x="5" y="399"/>
                  </a:cxn>
                  <a:cxn ang="0">
                    <a:pos x="0" y="364"/>
                  </a:cxn>
                  <a:cxn ang="0">
                    <a:pos x="20" y="312"/>
                  </a:cxn>
                  <a:cxn ang="0">
                    <a:pos x="36" y="255"/>
                  </a:cxn>
                  <a:cxn ang="0">
                    <a:pos x="43" y="181"/>
                  </a:cxn>
                  <a:cxn ang="0">
                    <a:pos x="32" y="118"/>
                  </a:cxn>
                  <a:cxn ang="0">
                    <a:pos x="32" y="72"/>
                  </a:cxn>
                  <a:cxn ang="0">
                    <a:pos x="51" y="34"/>
                  </a:cxn>
                </a:cxnLst>
                <a:rect l="0" t="0" r="r" b="b"/>
                <a:pathLst>
                  <a:path w="218" h="429">
                    <a:moveTo>
                      <a:pt x="51" y="34"/>
                    </a:moveTo>
                    <a:lnTo>
                      <a:pt x="75" y="9"/>
                    </a:lnTo>
                    <a:lnTo>
                      <a:pt x="119" y="0"/>
                    </a:lnTo>
                    <a:lnTo>
                      <a:pt x="157" y="9"/>
                    </a:lnTo>
                    <a:lnTo>
                      <a:pt x="179" y="22"/>
                    </a:lnTo>
                    <a:lnTo>
                      <a:pt x="196" y="51"/>
                    </a:lnTo>
                    <a:lnTo>
                      <a:pt x="211" y="101"/>
                    </a:lnTo>
                    <a:lnTo>
                      <a:pt x="218" y="154"/>
                    </a:lnTo>
                    <a:lnTo>
                      <a:pt x="218" y="252"/>
                    </a:lnTo>
                    <a:lnTo>
                      <a:pt x="196" y="336"/>
                    </a:lnTo>
                    <a:lnTo>
                      <a:pt x="164" y="383"/>
                    </a:lnTo>
                    <a:lnTo>
                      <a:pt x="132" y="410"/>
                    </a:lnTo>
                    <a:lnTo>
                      <a:pt x="96" y="429"/>
                    </a:lnTo>
                    <a:lnTo>
                      <a:pt x="45" y="427"/>
                    </a:lnTo>
                    <a:lnTo>
                      <a:pt x="5" y="399"/>
                    </a:lnTo>
                    <a:lnTo>
                      <a:pt x="0" y="364"/>
                    </a:lnTo>
                    <a:lnTo>
                      <a:pt x="20" y="312"/>
                    </a:lnTo>
                    <a:lnTo>
                      <a:pt x="36" y="255"/>
                    </a:lnTo>
                    <a:lnTo>
                      <a:pt x="43" y="181"/>
                    </a:lnTo>
                    <a:lnTo>
                      <a:pt x="32" y="118"/>
                    </a:lnTo>
                    <a:lnTo>
                      <a:pt x="32" y="72"/>
                    </a:lnTo>
                    <a:lnTo>
                      <a:pt x="51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7"/>
              <p:cNvSpPr>
                <a:spLocks/>
              </p:cNvSpPr>
              <p:nvPr/>
            </p:nvSpPr>
            <p:spPr bwMode="auto">
              <a:xfrm>
                <a:off x="3127057" y="3338513"/>
                <a:ext cx="395288" cy="671512"/>
              </a:xfrm>
              <a:custGeom>
                <a:avLst/>
                <a:gdLst/>
                <a:ahLst/>
                <a:cxnLst>
                  <a:cxn ang="0">
                    <a:pos x="83" y="17"/>
                  </a:cxn>
                  <a:cxn ang="0">
                    <a:pos x="53" y="0"/>
                  </a:cxn>
                  <a:cxn ang="0">
                    <a:pos x="15" y="0"/>
                  </a:cxn>
                  <a:cxn ang="0">
                    <a:pos x="0" y="23"/>
                  </a:cxn>
                  <a:cxn ang="0">
                    <a:pos x="6" y="57"/>
                  </a:cxn>
                  <a:cxn ang="0">
                    <a:pos x="41" y="92"/>
                  </a:cxn>
                  <a:cxn ang="0">
                    <a:pos x="110" y="122"/>
                  </a:cxn>
                  <a:cxn ang="0">
                    <a:pos x="191" y="188"/>
                  </a:cxn>
                  <a:cxn ang="0">
                    <a:pos x="204" y="216"/>
                  </a:cxn>
                  <a:cxn ang="0">
                    <a:pos x="197" y="229"/>
                  </a:cxn>
                  <a:cxn ang="0">
                    <a:pos x="136" y="274"/>
                  </a:cxn>
                  <a:cxn ang="0">
                    <a:pos x="64" y="325"/>
                  </a:cxn>
                  <a:cxn ang="0">
                    <a:pos x="47" y="347"/>
                  </a:cxn>
                  <a:cxn ang="0">
                    <a:pos x="47" y="370"/>
                  </a:cxn>
                  <a:cxn ang="0">
                    <a:pos x="102" y="395"/>
                  </a:cxn>
                  <a:cxn ang="0">
                    <a:pos x="187" y="423"/>
                  </a:cxn>
                  <a:cxn ang="0">
                    <a:pos x="217" y="423"/>
                  </a:cxn>
                  <a:cxn ang="0">
                    <a:pos x="249" y="404"/>
                  </a:cxn>
                  <a:cxn ang="0">
                    <a:pos x="249" y="389"/>
                  </a:cxn>
                  <a:cxn ang="0">
                    <a:pos x="225" y="382"/>
                  </a:cxn>
                  <a:cxn ang="0">
                    <a:pos x="117" y="370"/>
                  </a:cxn>
                  <a:cxn ang="0">
                    <a:pos x="77" y="361"/>
                  </a:cxn>
                  <a:cxn ang="0">
                    <a:pos x="72" y="343"/>
                  </a:cxn>
                  <a:cxn ang="0">
                    <a:pos x="143" y="296"/>
                  </a:cxn>
                  <a:cxn ang="0">
                    <a:pos x="218" y="250"/>
                  </a:cxn>
                  <a:cxn ang="0">
                    <a:pos x="235" y="233"/>
                  </a:cxn>
                  <a:cxn ang="0">
                    <a:pos x="242" y="211"/>
                  </a:cxn>
                  <a:cxn ang="0">
                    <a:pos x="235" y="178"/>
                  </a:cxn>
                  <a:cxn ang="0">
                    <a:pos x="212" y="154"/>
                  </a:cxn>
                  <a:cxn ang="0">
                    <a:pos x="136" y="71"/>
                  </a:cxn>
                  <a:cxn ang="0">
                    <a:pos x="83" y="17"/>
                  </a:cxn>
                </a:cxnLst>
                <a:rect l="0" t="0" r="r" b="b"/>
                <a:pathLst>
                  <a:path w="249" h="423">
                    <a:moveTo>
                      <a:pt x="83" y="17"/>
                    </a:moveTo>
                    <a:lnTo>
                      <a:pt x="53" y="0"/>
                    </a:lnTo>
                    <a:lnTo>
                      <a:pt x="15" y="0"/>
                    </a:lnTo>
                    <a:lnTo>
                      <a:pt x="0" y="23"/>
                    </a:lnTo>
                    <a:lnTo>
                      <a:pt x="6" y="57"/>
                    </a:lnTo>
                    <a:lnTo>
                      <a:pt x="41" y="92"/>
                    </a:lnTo>
                    <a:lnTo>
                      <a:pt x="110" y="122"/>
                    </a:lnTo>
                    <a:lnTo>
                      <a:pt x="191" y="188"/>
                    </a:lnTo>
                    <a:lnTo>
                      <a:pt x="204" y="216"/>
                    </a:lnTo>
                    <a:lnTo>
                      <a:pt x="197" y="229"/>
                    </a:lnTo>
                    <a:lnTo>
                      <a:pt x="136" y="274"/>
                    </a:lnTo>
                    <a:lnTo>
                      <a:pt x="64" y="325"/>
                    </a:lnTo>
                    <a:lnTo>
                      <a:pt x="47" y="347"/>
                    </a:lnTo>
                    <a:lnTo>
                      <a:pt x="47" y="370"/>
                    </a:lnTo>
                    <a:lnTo>
                      <a:pt x="102" y="395"/>
                    </a:lnTo>
                    <a:lnTo>
                      <a:pt x="187" y="423"/>
                    </a:lnTo>
                    <a:lnTo>
                      <a:pt x="217" y="423"/>
                    </a:lnTo>
                    <a:lnTo>
                      <a:pt x="249" y="404"/>
                    </a:lnTo>
                    <a:lnTo>
                      <a:pt x="249" y="389"/>
                    </a:lnTo>
                    <a:lnTo>
                      <a:pt x="225" y="382"/>
                    </a:lnTo>
                    <a:lnTo>
                      <a:pt x="117" y="370"/>
                    </a:lnTo>
                    <a:lnTo>
                      <a:pt x="77" y="361"/>
                    </a:lnTo>
                    <a:lnTo>
                      <a:pt x="72" y="343"/>
                    </a:lnTo>
                    <a:lnTo>
                      <a:pt x="143" y="296"/>
                    </a:lnTo>
                    <a:lnTo>
                      <a:pt x="218" y="250"/>
                    </a:lnTo>
                    <a:lnTo>
                      <a:pt x="235" y="233"/>
                    </a:lnTo>
                    <a:lnTo>
                      <a:pt x="242" y="211"/>
                    </a:lnTo>
                    <a:lnTo>
                      <a:pt x="235" y="178"/>
                    </a:lnTo>
                    <a:lnTo>
                      <a:pt x="212" y="154"/>
                    </a:lnTo>
                    <a:lnTo>
                      <a:pt x="136" y="71"/>
                    </a:ln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Freeform 8"/>
              <p:cNvSpPr>
                <a:spLocks/>
              </p:cNvSpPr>
              <p:nvPr/>
            </p:nvSpPr>
            <p:spPr bwMode="auto">
              <a:xfrm>
                <a:off x="2620644" y="3306763"/>
                <a:ext cx="488950" cy="712787"/>
              </a:xfrm>
              <a:custGeom>
                <a:avLst/>
                <a:gdLst/>
                <a:ahLst/>
                <a:cxnLst>
                  <a:cxn ang="0">
                    <a:pos x="167" y="60"/>
                  </a:cxn>
                  <a:cxn ang="0">
                    <a:pos x="217" y="22"/>
                  </a:cxn>
                  <a:cxn ang="0">
                    <a:pos x="263" y="0"/>
                  </a:cxn>
                  <a:cxn ang="0">
                    <a:pos x="292" y="4"/>
                  </a:cxn>
                  <a:cxn ang="0">
                    <a:pos x="308" y="22"/>
                  </a:cxn>
                  <a:cxn ang="0">
                    <a:pos x="308" y="43"/>
                  </a:cxn>
                  <a:cxn ang="0">
                    <a:pos x="299" y="66"/>
                  </a:cxn>
                  <a:cxn ang="0">
                    <a:pos x="268" y="79"/>
                  </a:cxn>
                  <a:cxn ang="0">
                    <a:pos x="203" y="112"/>
                  </a:cxn>
                  <a:cxn ang="0">
                    <a:pos x="166" y="151"/>
                  </a:cxn>
                  <a:cxn ang="0">
                    <a:pos x="140" y="198"/>
                  </a:cxn>
                  <a:cxn ang="0">
                    <a:pos x="134" y="227"/>
                  </a:cxn>
                  <a:cxn ang="0">
                    <a:pos x="167" y="261"/>
                  </a:cxn>
                  <a:cxn ang="0">
                    <a:pos x="203" y="310"/>
                  </a:cxn>
                  <a:cxn ang="0">
                    <a:pos x="229" y="357"/>
                  </a:cxn>
                  <a:cxn ang="0">
                    <a:pos x="235" y="384"/>
                  </a:cxn>
                  <a:cxn ang="0">
                    <a:pos x="235" y="402"/>
                  </a:cxn>
                  <a:cxn ang="0">
                    <a:pos x="219" y="413"/>
                  </a:cxn>
                  <a:cxn ang="0">
                    <a:pos x="166" y="415"/>
                  </a:cxn>
                  <a:cxn ang="0">
                    <a:pos x="85" y="432"/>
                  </a:cxn>
                  <a:cxn ang="0">
                    <a:pos x="70" y="447"/>
                  </a:cxn>
                  <a:cxn ang="0">
                    <a:pos x="57" y="449"/>
                  </a:cxn>
                  <a:cxn ang="0">
                    <a:pos x="0" y="432"/>
                  </a:cxn>
                  <a:cxn ang="0">
                    <a:pos x="0" y="415"/>
                  </a:cxn>
                  <a:cxn ang="0">
                    <a:pos x="26" y="402"/>
                  </a:cxn>
                  <a:cxn ang="0">
                    <a:pos x="128" y="384"/>
                  </a:cxn>
                  <a:cxn ang="0">
                    <a:pos x="180" y="390"/>
                  </a:cxn>
                  <a:cxn ang="0">
                    <a:pos x="206" y="390"/>
                  </a:cxn>
                  <a:cxn ang="0">
                    <a:pos x="212" y="381"/>
                  </a:cxn>
                  <a:cxn ang="0">
                    <a:pos x="190" y="339"/>
                  </a:cxn>
                  <a:cxn ang="0">
                    <a:pos x="146" y="284"/>
                  </a:cxn>
                  <a:cxn ang="0">
                    <a:pos x="115" y="244"/>
                  </a:cxn>
                  <a:cxn ang="0">
                    <a:pos x="101" y="222"/>
                  </a:cxn>
                  <a:cxn ang="0">
                    <a:pos x="101" y="187"/>
                  </a:cxn>
                  <a:cxn ang="0">
                    <a:pos x="123" y="130"/>
                  </a:cxn>
                  <a:cxn ang="0">
                    <a:pos x="143" y="94"/>
                  </a:cxn>
                  <a:cxn ang="0">
                    <a:pos x="167" y="60"/>
                  </a:cxn>
                </a:cxnLst>
                <a:rect l="0" t="0" r="r" b="b"/>
                <a:pathLst>
                  <a:path w="308" h="449">
                    <a:moveTo>
                      <a:pt x="167" y="60"/>
                    </a:moveTo>
                    <a:lnTo>
                      <a:pt x="217" y="22"/>
                    </a:lnTo>
                    <a:lnTo>
                      <a:pt x="263" y="0"/>
                    </a:lnTo>
                    <a:lnTo>
                      <a:pt x="292" y="4"/>
                    </a:lnTo>
                    <a:lnTo>
                      <a:pt x="308" y="22"/>
                    </a:lnTo>
                    <a:lnTo>
                      <a:pt x="308" y="43"/>
                    </a:lnTo>
                    <a:lnTo>
                      <a:pt x="299" y="66"/>
                    </a:lnTo>
                    <a:lnTo>
                      <a:pt x="268" y="79"/>
                    </a:lnTo>
                    <a:lnTo>
                      <a:pt x="203" y="112"/>
                    </a:lnTo>
                    <a:lnTo>
                      <a:pt x="166" y="151"/>
                    </a:lnTo>
                    <a:lnTo>
                      <a:pt x="140" y="198"/>
                    </a:lnTo>
                    <a:lnTo>
                      <a:pt x="134" y="227"/>
                    </a:lnTo>
                    <a:lnTo>
                      <a:pt x="167" y="261"/>
                    </a:lnTo>
                    <a:lnTo>
                      <a:pt x="203" y="310"/>
                    </a:lnTo>
                    <a:lnTo>
                      <a:pt x="229" y="357"/>
                    </a:lnTo>
                    <a:lnTo>
                      <a:pt x="235" y="384"/>
                    </a:lnTo>
                    <a:lnTo>
                      <a:pt x="235" y="402"/>
                    </a:lnTo>
                    <a:lnTo>
                      <a:pt x="219" y="413"/>
                    </a:lnTo>
                    <a:lnTo>
                      <a:pt x="166" y="415"/>
                    </a:lnTo>
                    <a:lnTo>
                      <a:pt x="85" y="432"/>
                    </a:lnTo>
                    <a:lnTo>
                      <a:pt x="70" y="447"/>
                    </a:lnTo>
                    <a:lnTo>
                      <a:pt x="57" y="449"/>
                    </a:lnTo>
                    <a:lnTo>
                      <a:pt x="0" y="432"/>
                    </a:lnTo>
                    <a:lnTo>
                      <a:pt x="0" y="415"/>
                    </a:lnTo>
                    <a:lnTo>
                      <a:pt x="26" y="402"/>
                    </a:lnTo>
                    <a:lnTo>
                      <a:pt x="128" y="384"/>
                    </a:lnTo>
                    <a:lnTo>
                      <a:pt x="180" y="390"/>
                    </a:lnTo>
                    <a:lnTo>
                      <a:pt x="206" y="390"/>
                    </a:lnTo>
                    <a:lnTo>
                      <a:pt x="212" y="381"/>
                    </a:lnTo>
                    <a:lnTo>
                      <a:pt x="190" y="339"/>
                    </a:lnTo>
                    <a:lnTo>
                      <a:pt x="146" y="284"/>
                    </a:lnTo>
                    <a:lnTo>
                      <a:pt x="115" y="244"/>
                    </a:lnTo>
                    <a:lnTo>
                      <a:pt x="101" y="222"/>
                    </a:lnTo>
                    <a:lnTo>
                      <a:pt x="101" y="187"/>
                    </a:lnTo>
                    <a:lnTo>
                      <a:pt x="123" y="130"/>
                    </a:lnTo>
                    <a:lnTo>
                      <a:pt x="143" y="94"/>
                    </a:lnTo>
                    <a:lnTo>
                      <a:pt x="167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Freeform 9"/>
              <p:cNvSpPr>
                <a:spLocks/>
              </p:cNvSpPr>
              <p:nvPr/>
            </p:nvSpPr>
            <p:spPr bwMode="auto">
              <a:xfrm>
                <a:off x="2365057" y="2743200"/>
                <a:ext cx="657225" cy="536575"/>
              </a:xfrm>
              <a:custGeom>
                <a:avLst/>
                <a:gdLst/>
                <a:ahLst/>
                <a:cxnLst>
                  <a:cxn ang="0">
                    <a:pos x="249" y="338"/>
                  </a:cxn>
                  <a:cxn ang="0">
                    <a:pos x="274" y="335"/>
                  </a:cxn>
                  <a:cxn ang="0">
                    <a:pos x="282" y="316"/>
                  </a:cxn>
                  <a:cxn ang="0">
                    <a:pos x="289" y="248"/>
                  </a:cxn>
                  <a:cxn ang="0">
                    <a:pos x="327" y="168"/>
                  </a:cxn>
                  <a:cxn ang="0">
                    <a:pos x="367" y="131"/>
                  </a:cxn>
                  <a:cxn ang="0">
                    <a:pos x="414" y="93"/>
                  </a:cxn>
                  <a:cxn ang="0">
                    <a:pos x="410" y="66"/>
                  </a:cxn>
                  <a:cxn ang="0">
                    <a:pos x="382" y="52"/>
                  </a:cxn>
                  <a:cxn ang="0">
                    <a:pos x="347" y="66"/>
                  </a:cxn>
                  <a:cxn ang="0">
                    <a:pos x="309" y="105"/>
                  </a:cxn>
                  <a:cxn ang="0">
                    <a:pos x="273" y="189"/>
                  </a:cxn>
                  <a:cxn ang="0">
                    <a:pos x="258" y="254"/>
                  </a:cxn>
                  <a:cxn ang="0">
                    <a:pos x="247" y="289"/>
                  </a:cxn>
                  <a:cxn ang="0">
                    <a:pos x="218" y="276"/>
                  </a:cxn>
                  <a:cxn ang="0">
                    <a:pos x="185" y="220"/>
                  </a:cxn>
                  <a:cxn ang="0">
                    <a:pos x="157" y="142"/>
                  </a:cxn>
                  <a:cxn ang="0">
                    <a:pos x="163" y="108"/>
                  </a:cxn>
                  <a:cxn ang="0">
                    <a:pos x="178" y="70"/>
                  </a:cxn>
                  <a:cxn ang="0">
                    <a:pos x="184" y="42"/>
                  </a:cxn>
                  <a:cxn ang="0">
                    <a:pos x="117" y="41"/>
                  </a:cxn>
                  <a:cxn ang="0">
                    <a:pos x="50" y="30"/>
                  </a:cxn>
                  <a:cxn ang="0">
                    <a:pos x="18" y="0"/>
                  </a:cxn>
                  <a:cxn ang="0">
                    <a:pos x="0" y="15"/>
                  </a:cxn>
                  <a:cxn ang="0">
                    <a:pos x="25" y="65"/>
                  </a:cxn>
                  <a:cxn ang="0">
                    <a:pos x="79" y="71"/>
                  </a:cxn>
                  <a:cxn ang="0">
                    <a:pos x="136" y="76"/>
                  </a:cxn>
                  <a:cxn ang="0">
                    <a:pos x="138" y="120"/>
                  </a:cxn>
                  <a:cxn ang="0">
                    <a:pos x="143" y="172"/>
                  </a:cxn>
                  <a:cxn ang="0">
                    <a:pos x="163" y="230"/>
                  </a:cxn>
                  <a:cxn ang="0">
                    <a:pos x="187" y="287"/>
                  </a:cxn>
                  <a:cxn ang="0">
                    <a:pos x="225" y="324"/>
                  </a:cxn>
                  <a:cxn ang="0">
                    <a:pos x="249" y="338"/>
                  </a:cxn>
                </a:cxnLst>
                <a:rect l="0" t="0" r="r" b="b"/>
                <a:pathLst>
                  <a:path w="414" h="338">
                    <a:moveTo>
                      <a:pt x="249" y="338"/>
                    </a:moveTo>
                    <a:lnTo>
                      <a:pt x="274" y="335"/>
                    </a:lnTo>
                    <a:lnTo>
                      <a:pt x="282" y="316"/>
                    </a:lnTo>
                    <a:lnTo>
                      <a:pt x="289" y="248"/>
                    </a:lnTo>
                    <a:lnTo>
                      <a:pt x="327" y="168"/>
                    </a:lnTo>
                    <a:lnTo>
                      <a:pt x="367" y="131"/>
                    </a:lnTo>
                    <a:lnTo>
                      <a:pt x="414" y="93"/>
                    </a:lnTo>
                    <a:lnTo>
                      <a:pt x="410" y="66"/>
                    </a:lnTo>
                    <a:lnTo>
                      <a:pt x="382" y="52"/>
                    </a:lnTo>
                    <a:lnTo>
                      <a:pt x="347" y="66"/>
                    </a:lnTo>
                    <a:lnTo>
                      <a:pt x="309" y="105"/>
                    </a:lnTo>
                    <a:lnTo>
                      <a:pt x="273" y="189"/>
                    </a:lnTo>
                    <a:lnTo>
                      <a:pt x="258" y="254"/>
                    </a:lnTo>
                    <a:lnTo>
                      <a:pt x="247" y="289"/>
                    </a:lnTo>
                    <a:lnTo>
                      <a:pt x="218" y="276"/>
                    </a:lnTo>
                    <a:lnTo>
                      <a:pt x="185" y="220"/>
                    </a:lnTo>
                    <a:lnTo>
                      <a:pt x="157" y="142"/>
                    </a:lnTo>
                    <a:lnTo>
                      <a:pt x="163" y="108"/>
                    </a:lnTo>
                    <a:lnTo>
                      <a:pt x="178" y="70"/>
                    </a:lnTo>
                    <a:lnTo>
                      <a:pt x="184" y="42"/>
                    </a:lnTo>
                    <a:lnTo>
                      <a:pt x="117" y="41"/>
                    </a:lnTo>
                    <a:lnTo>
                      <a:pt x="50" y="30"/>
                    </a:lnTo>
                    <a:lnTo>
                      <a:pt x="18" y="0"/>
                    </a:lnTo>
                    <a:lnTo>
                      <a:pt x="0" y="15"/>
                    </a:lnTo>
                    <a:lnTo>
                      <a:pt x="25" y="65"/>
                    </a:lnTo>
                    <a:lnTo>
                      <a:pt x="79" y="71"/>
                    </a:lnTo>
                    <a:lnTo>
                      <a:pt x="136" y="76"/>
                    </a:lnTo>
                    <a:lnTo>
                      <a:pt x="138" y="120"/>
                    </a:lnTo>
                    <a:lnTo>
                      <a:pt x="143" y="172"/>
                    </a:lnTo>
                    <a:lnTo>
                      <a:pt x="163" y="230"/>
                    </a:lnTo>
                    <a:lnTo>
                      <a:pt x="187" y="287"/>
                    </a:lnTo>
                    <a:lnTo>
                      <a:pt x="225" y="324"/>
                    </a:lnTo>
                    <a:lnTo>
                      <a:pt x="249" y="3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Freeform 10"/>
              <p:cNvSpPr>
                <a:spLocks/>
              </p:cNvSpPr>
              <p:nvPr/>
            </p:nvSpPr>
            <p:spPr bwMode="auto">
              <a:xfrm>
                <a:off x="3335019" y="2109788"/>
                <a:ext cx="485775" cy="720725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0" y="420"/>
                  </a:cxn>
                  <a:cxn ang="0">
                    <a:pos x="18" y="396"/>
                  </a:cxn>
                  <a:cxn ang="0">
                    <a:pos x="101" y="370"/>
                  </a:cxn>
                  <a:cxn ang="0">
                    <a:pos x="203" y="347"/>
                  </a:cxn>
                  <a:cxn ang="0">
                    <a:pos x="263" y="334"/>
                  </a:cxn>
                  <a:cxn ang="0">
                    <a:pos x="269" y="322"/>
                  </a:cxn>
                  <a:cxn ang="0">
                    <a:pos x="242" y="289"/>
                  </a:cxn>
                  <a:cxn ang="0">
                    <a:pos x="187" y="239"/>
                  </a:cxn>
                  <a:cxn ang="0">
                    <a:pos x="129" y="197"/>
                  </a:cxn>
                  <a:cxn ang="0">
                    <a:pos x="85" y="175"/>
                  </a:cxn>
                  <a:cxn ang="0">
                    <a:pos x="59" y="152"/>
                  </a:cxn>
                  <a:cxn ang="0">
                    <a:pos x="56" y="134"/>
                  </a:cxn>
                  <a:cxn ang="0">
                    <a:pos x="71" y="120"/>
                  </a:cxn>
                  <a:cxn ang="0">
                    <a:pos x="107" y="112"/>
                  </a:cxn>
                  <a:cxn ang="0">
                    <a:pos x="153" y="83"/>
                  </a:cxn>
                  <a:cxn ang="0">
                    <a:pos x="159" y="55"/>
                  </a:cxn>
                  <a:cxn ang="0">
                    <a:pos x="159" y="15"/>
                  </a:cxn>
                  <a:cxn ang="0">
                    <a:pos x="155" y="0"/>
                  </a:cxn>
                  <a:cxn ang="0">
                    <a:pos x="172" y="4"/>
                  </a:cxn>
                  <a:cxn ang="0">
                    <a:pos x="195" y="38"/>
                  </a:cxn>
                  <a:cxn ang="0">
                    <a:pos x="203" y="74"/>
                  </a:cxn>
                  <a:cxn ang="0">
                    <a:pos x="178" y="101"/>
                  </a:cxn>
                  <a:cxn ang="0">
                    <a:pos x="155" y="108"/>
                  </a:cxn>
                  <a:cxn ang="0">
                    <a:pos x="110" y="129"/>
                  </a:cxn>
                  <a:cxn ang="0">
                    <a:pos x="101" y="140"/>
                  </a:cxn>
                  <a:cxn ang="0">
                    <a:pos x="107" y="152"/>
                  </a:cxn>
                  <a:cxn ang="0">
                    <a:pos x="148" y="182"/>
                  </a:cxn>
                  <a:cxn ang="0">
                    <a:pos x="191" y="199"/>
                  </a:cxn>
                  <a:cxn ang="0">
                    <a:pos x="248" y="243"/>
                  </a:cxn>
                  <a:cxn ang="0">
                    <a:pos x="286" y="294"/>
                  </a:cxn>
                  <a:cxn ang="0">
                    <a:pos x="306" y="334"/>
                  </a:cxn>
                  <a:cxn ang="0">
                    <a:pos x="299" y="347"/>
                  </a:cxn>
                  <a:cxn ang="0">
                    <a:pos x="286" y="357"/>
                  </a:cxn>
                  <a:cxn ang="0">
                    <a:pos x="238" y="374"/>
                  </a:cxn>
                  <a:cxn ang="0">
                    <a:pos x="140" y="402"/>
                  </a:cxn>
                  <a:cxn ang="0">
                    <a:pos x="78" y="427"/>
                  </a:cxn>
                  <a:cxn ang="0">
                    <a:pos x="38" y="448"/>
                  </a:cxn>
                  <a:cxn ang="0">
                    <a:pos x="12" y="454"/>
                  </a:cxn>
                  <a:cxn ang="0">
                    <a:pos x="0" y="450"/>
                  </a:cxn>
                </a:cxnLst>
                <a:rect l="0" t="0" r="r" b="b"/>
                <a:pathLst>
                  <a:path w="306" h="454">
                    <a:moveTo>
                      <a:pt x="0" y="450"/>
                    </a:moveTo>
                    <a:lnTo>
                      <a:pt x="0" y="420"/>
                    </a:lnTo>
                    <a:lnTo>
                      <a:pt x="18" y="396"/>
                    </a:lnTo>
                    <a:lnTo>
                      <a:pt x="101" y="370"/>
                    </a:lnTo>
                    <a:lnTo>
                      <a:pt x="203" y="347"/>
                    </a:lnTo>
                    <a:lnTo>
                      <a:pt x="263" y="334"/>
                    </a:lnTo>
                    <a:lnTo>
                      <a:pt x="269" y="322"/>
                    </a:lnTo>
                    <a:lnTo>
                      <a:pt x="242" y="289"/>
                    </a:lnTo>
                    <a:lnTo>
                      <a:pt x="187" y="239"/>
                    </a:lnTo>
                    <a:lnTo>
                      <a:pt x="129" y="197"/>
                    </a:lnTo>
                    <a:lnTo>
                      <a:pt x="85" y="175"/>
                    </a:lnTo>
                    <a:lnTo>
                      <a:pt x="59" y="152"/>
                    </a:lnTo>
                    <a:lnTo>
                      <a:pt x="56" y="134"/>
                    </a:lnTo>
                    <a:lnTo>
                      <a:pt x="71" y="120"/>
                    </a:lnTo>
                    <a:lnTo>
                      <a:pt x="107" y="112"/>
                    </a:lnTo>
                    <a:lnTo>
                      <a:pt x="153" y="83"/>
                    </a:lnTo>
                    <a:lnTo>
                      <a:pt x="159" y="55"/>
                    </a:lnTo>
                    <a:lnTo>
                      <a:pt x="159" y="15"/>
                    </a:lnTo>
                    <a:lnTo>
                      <a:pt x="155" y="0"/>
                    </a:lnTo>
                    <a:lnTo>
                      <a:pt x="172" y="4"/>
                    </a:lnTo>
                    <a:lnTo>
                      <a:pt x="195" y="38"/>
                    </a:lnTo>
                    <a:lnTo>
                      <a:pt x="203" y="74"/>
                    </a:lnTo>
                    <a:lnTo>
                      <a:pt x="178" y="101"/>
                    </a:lnTo>
                    <a:lnTo>
                      <a:pt x="155" y="108"/>
                    </a:lnTo>
                    <a:lnTo>
                      <a:pt x="110" y="129"/>
                    </a:lnTo>
                    <a:lnTo>
                      <a:pt x="101" y="140"/>
                    </a:lnTo>
                    <a:lnTo>
                      <a:pt x="107" y="152"/>
                    </a:lnTo>
                    <a:lnTo>
                      <a:pt x="148" y="182"/>
                    </a:lnTo>
                    <a:lnTo>
                      <a:pt x="191" y="199"/>
                    </a:lnTo>
                    <a:lnTo>
                      <a:pt x="248" y="243"/>
                    </a:lnTo>
                    <a:lnTo>
                      <a:pt x="286" y="294"/>
                    </a:lnTo>
                    <a:lnTo>
                      <a:pt x="306" y="334"/>
                    </a:lnTo>
                    <a:lnTo>
                      <a:pt x="299" y="347"/>
                    </a:lnTo>
                    <a:lnTo>
                      <a:pt x="286" y="357"/>
                    </a:lnTo>
                    <a:lnTo>
                      <a:pt x="238" y="374"/>
                    </a:lnTo>
                    <a:lnTo>
                      <a:pt x="140" y="402"/>
                    </a:lnTo>
                    <a:lnTo>
                      <a:pt x="78" y="427"/>
                    </a:lnTo>
                    <a:lnTo>
                      <a:pt x="38" y="448"/>
                    </a:lnTo>
                    <a:lnTo>
                      <a:pt x="12" y="454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Freeform 11"/>
              <p:cNvSpPr>
                <a:spLocks/>
              </p:cNvSpPr>
              <p:nvPr/>
            </p:nvSpPr>
            <p:spPr bwMode="auto">
              <a:xfrm>
                <a:off x="2865119" y="2217738"/>
                <a:ext cx="382588" cy="515937"/>
              </a:xfrm>
              <a:custGeom>
                <a:avLst/>
                <a:gdLst/>
                <a:ahLst/>
                <a:cxnLst>
                  <a:cxn ang="0">
                    <a:pos x="49" y="263"/>
                  </a:cxn>
                  <a:cxn ang="0">
                    <a:pos x="77" y="292"/>
                  </a:cxn>
                  <a:cxn ang="0">
                    <a:pos x="121" y="319"/>
                  </a:cxn>
                  <a:cxn ang="0">
                    <a:pos x="159" y="325"/>
                  </a:cxn>
                  <a:cxn ang="0">
                    <a:pos x="189" y="319"/>
                  </a:cxn>
                  <a:cxn ang="0">
                    <a:pos x="224" y="296"/>
                  </a:cxn>
                  <a:cxn ang="0">
                    <a:pos x="236" y="249"/>
                  </a:cxn>
                  <a:cxn ang="0">
                    <a:pos x="241" y="215"/>
                  </a:cxn>
                  <a:cxn ang="0">
                    <a:pos x="230" y="182"/>
                  </a:cxn>
                  <a:cxn ang="0">
                    <a:pos x="210" y="143"/>
                  </a:cxn>
                  <a:cxn ang="0">
                    <a:pos x="191" y="108"/>
                  </a:cxn>
                  <a:cxn ang="0">
                    <a:pos x="189" y="100"/>
                  </a:cxn>
                  <a:cxn ang="0">
                    <a:pos x="197" y="60"/>
                  </a:cxn>
                  <a:cxn ang="0">
                    <a:pos x="224" y="20"/>
                  </a:cxn>
                  <a:cxn ang="0">
                    <a:pos x="228" y="9"/>
                  </a:cxn>
                  <a:cxn ang="0">
                    <a:pos x="215" y="0"/>
                  </a:cxn>
                  <a:cxn ang="0">
                    <a:pos x="197" y="0"/>
                  </a:cxn>
                  <a:cxn ang="0">
                    <a:pos x="179" y="51"/>
                  </a:cxn>
                  <a:cxn ang="0">
                    <a:pos x="171" y="85"/>
                  </a:cxn>
                  <a:cxn ang="0">
                    <a:pos x="147" y="62"/>
                  </a:cxn>
                  <a:cxn ang="0">
                    <a:pos x="128" y="44"/>
                  </a:cxn>
                  <a:cxn ang="0">
                    <a:pos x="87" y="31"/>
                  </a:cxn>
                  <a:cxn ang="0">
                    <a:pos x="57" y="31"/>
                  </a:cxn>
                  <a:cxn ang="0">
                    <a:pos x="12" y="51"/>
                  </a:cxn>
                  <a:cxn ang="0">
                    <a:pos x="0" y="106"/>
                  </a:cxn>
                  <a:cxn ang="0">
                    <a:pos x="10" y="177"/>
                  </a:cxn>
                  <a:cxn ang="0">
                    <a:pos x="30" y="244"/>
                  </a:cxn>
                  <a:cxn ang="0">
                    <a:pos x="49" y="263"/>
                  </a:cxn>
                </a:cxnLst>
                <a:rect l="0" t="0" r="r" b="b"/>
                <a:pathLst>
                  <a:path w="241" h="325">
                    <a:moveTo>
                      <a:pt x="49" y="263"/>
                    </a:moveTo>
                    <a:lnTo>
                      <a:pt x="77" y="292"/>
                    </a:lnTo>
                    <a:lnTo>
                      <a:pt x="121" y="319"/>
                    </a:lnTo>
                    <a:lnTo>
                      <a:pt x="159" y="325"/>
                    </a:lnTo>
                    <a:lnTo>
                      <a:pt x="189" y="319"/>
                    </a:lnTo>
                    <a:lnTo>
                      <a:pt x="224" y="296"/>
                    </a:lnTo>
                    <a:lnTo>
                      <a:pt x="236" y="249"/>
                    </a:lnTo>
                    <a:lnTo>
                      <a:pt x="241" y="215"/>
                    </a:lnTo>
                    <a:lnTo>
                      <a:pt x="230" y="182"/>
                    </a:lnTo>
                    <a:lnTo>
                      <a:pt x="210" y="143"/>
                    </a:lnTo>
                    <a:lnTo>
                      <a:pt x="191" y="108"/>
                    </a:lnTo>
                    <a:lnTo>
                      <a:pt x="189" y="100"/>
                    </a:lnTo>
                    <a:lnTo>
                      <a:pt x="197" y="60"/>
                    </a:lnTo>
                    <a:lnTo>
                      <a:pt x="224" y="20"/>
                    </a:lnTo>
                    <a:lnTo>
                      <a:pt x="228" y="9"/>
                    </a:lnTo>
                    <a:lnTo>
                      <a:pt x="215" y="0"/>
                    </a:lnTo>
                    <a:lnTo>
                      <a:pt x="197" y="0"/>
                    </a:lnTo>
                    <a:lnTo>
                      <a:pt x="179" y="51"/>
                    </a:lnTo>
                    <a:lnTo>
                      <a:pt x="171" y="85"/>
                    </a:lnTo>
                    <a:lnTo>
                      <a:pt x="147" y="62"/>
                    </a:lnTo>
                    <a:lnTo>
                      <a:pt x="128" y="44"/>
                    </a:lnTo>
                    <a:lnTo>
                      <a:pt x="87" y="31"/>
                    </a:lnTo>
                    <a:lnTo>
                      <a:pt x="57" y="31"/>
                    </a:lnTo>
                    <a:lnTo>
                      <a:pt x="12" y="51"/>
                    </a:lnTo>
                    <a:lnTo>
                      <a:pt x="0" y="106"/>
                    </a:lnTo>
                    <a:lnTo>
                      <a:pt x="10" y="177"/>
                    </a:lnTo>
                    <a:lnTo>
                      <a:pt x="30" y="244"/>
                    </a:lnTo>
                    <a:lnTo>
                      <a:pt x="49" y="2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07" name="Gruppe 206"/>
          <p:cNvGrpSpPr/>
          <p:nvPr/>
        </p:nvGrpSpPr>
        <p:grpSpPr>
          <a:xfrm>
            <a:off x="1300" y="1944921"/>
            <a:ext cx="1326089" cy="2251066"/>
            <a:chOff x="1300" y="1915893"/>
            <a:chExt cx="1326089" cy="2251066"/>
          </a:xfrm>
        </p:grpSpPr>
        <p:sp>
          <p:nvSpPr>
            <p:cNvPr id="208" name="Kombinationstegning 207"/>
            <p:cNvSpPr/>
            <p:nvPr/>
          </p:nvSpPr>
          <p:spPr bwMode="auto">
            <a:xfrm>
              <a:off x="692889" y="1915893"/>
              <a:ext cx="634500" cy="2251066"/>
            </a:xfrm>
            <a:custGeom>
              <a:avLst/>
              <a:gdLst>
                <a:gd name="connsiteX0" fmla="*/ 567531 w 572294"/>
                <a:gd name="connsiteY0" fmla="*/ 0 h 1643062"/>
                <a:gd name="connsiteX1" fmla="*/ 794 w 572294"/>
                <a:gd name="connsiteY1" fmla="*/ 823912 h 1643062"/>
                <a:gd name="connsiteX2" fmla="*/ 572294 w 572294"/>
                <a:gd name="connsiteY2" fmla="*/ 1643062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294" h="1643062">
                  <a:moveTo>
                    <a:pt x="567531" y="0"/>
                  </a:moveTo>
                  <a:cubicBezTo>
                    <a:pt x="283765" y="275034"/>
                    <a:pt x="0" y="550068"/>
                    <a:pt x="794" y="823912"/>
                  </a:cubicBezTo>
                  <a:cubicBezTo>
                    <a:pt x="1588" y="1097756"/>
                    <a:pt x="572294" y="1643062"/>
                    <a:pt x="572294" y="1643062"/>
                  </a:cubicBezTo>
                </a:path>
              </a:pathLst>
            </a:cu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9" name="Tekstboks 208"/>
            <p:cNvSpPr txBox="1"/>
            <p:nvPr/>
          </p:nvSpPr>
          <p:spPr>
            <a:xfrm rot="16200000">
              <a:off x="-587484" y="2714178"/>
              <a:ext cx="18854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Commercial</a:t>
              </a:r>
            </a:p>
            <a:p>
              <a:pPr algn="ctr"/>
              <a:r>
                <a:rPr lang="en-GB" dirty="0"/>
                <a:t>agreements</a:t>
              </a:r>
            </a:p>
          </p:txBody>
        </p:sp>
      </p:grpSp>
      <p:grpSp>
        <p:nvGrpSpPr>
          <p:cNvPr id="299" name="Gruppe 298"/>
          <p:cNvGrpSpPr/>
          <p:nvPr/>
        </p:nvGrpSpPr>
        <p:grpSpPr>
          <a:xfrm>
            <a:off x="6836238" y="757482"/>
            <a:ext cx="3064537" cy="3265617"/>
            <a:chOff x="6836238" y="757482"/>
            <a:chExt cx="3064537" cy="3265617"/>
          </a:xfrm>
        </p:grpSpPr>
        <p:pic>
          <p:nvPicPr>
            <p:cNvPr id="1055" name="Picture 31" descr="C:\Dokumenter\Billeder\Billeder diverse\Elnet 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1180" y="757482"/>
              <a:ext cx="1879595" cy="1245031"/>
            </a:xfrm>
            <a:prstGeom prst="rect">
              <a:avLst/>
            </a:prstGeom>
            <a:noFill/>
          </p:spPr>
        </p:pic>
        <p:sp>
          <p:nvSpPr>
            <p:cNvPr id="186" name="Tekstboks 185"/>
            <p:cNvSpPr txBox="1"/>
            <p:nvPr/>
          </p:nvSpPr>
          <p:spPr>
            <a:xfrm>
              <a:off x="6836238" y="2699660"/>
              <a:ext cx="304923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00FF"/>
                  </a:solidFill>
                </a:rPr>
                <a:t>TSO. Buying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balancing capacity.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Buying and selling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balancing energy</a:t>
              </a:r>
            </a:p>
          </p:txBody>
        </p:sp>
        <p:grpSp>
          <p:nvGrpSpPr>
            <p:cNvPr id="269" name="Gruppe 268"/>
            <p:cNvGrpSpPr/>
            <p:nvPr/>
          </p:nvGrpSpPr>
          <p:grpSpPr>
            <a:xfrm>
              <a:off x="7483716" y="1509030"/>
              <a:ext cx="525463" cy="1219200"/>
              <a:chOff x="8688388" y="841375"/>
              <a:chExt cx="525463" cy="1219200"/>
            </a:xfrm>
            <a:solidFill>
              <a:srgbClr val="0000FF"/>
            </a:solidFill>
          </p:grpSpPr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8807451" y="841375"/>
                <a:ext cx="311150" cy="242888"/>
              </a:xfrm>
              <a:custGeom>
                <a:avLst/>
                <a:gdLst/>
                <a:ahLst/>
                <a:cxnLst>
                  <a:cxn ang="0">
                    <a:pos x="64" y="63"/>
                  </a:cxn>
                  <a:cxn ang="0">
                    <a:pos x="74" y="43"/>
                  </a:cxn>
                  <a:cxn ang="0">
                    <a:pos x="87" y="26"/>
                  </a:cxn>
                  <a:cxn ang="0">
                    <a:pos x="103" y="15"/>
                  </a:cxn>
                  <a:cxn ang="0">
                    <a:pos x="121" y="5"/>
                  </a:cxn>
                  <a:cxn ang="0">
                    <a:pos x="137" y="0"/>
                  </a:cxn>
                  <a:cxn ang="0">
                    <a:pos x="155" y="0"/>
                  </a:cxn>
                  <a:cxn ang="0">
                    <a:pos x="176" y="6"/>
                  </a:cxn>
                  <a:cxn ang="0">
                    <a:pos x="188" y="16"/>
                  </a:cxn>
                  <a:cxn ang="0">
                    <a:pos x="193" y="27"/>
                  </a:cxn>
                  <a:cxn ang="0">
                    <a:pos x="196" y="41"/>
                  </a:cxn>
                  <a:cxn ang="0">
                    <a:pos x="196" y="57"/>
                  </a:cxn>
                  <a:cxn ang="0">
                    <a:pos x="191" y="75"/>
                  </a:cxn>
                  <a:cxn ang="0">
                    <a:pos x="182" y="93"/>
                  </a:cxn>
                  <a:cxn ang="0">
                    <a:pos x="173" y="108"/>
                  </a:cxn>
                  <a:cxn ang="0">
                    <a:pos x="161" y="121"/>
                  </a:cxn>
                  <a:cxn ang="0">
                    <a:pos x="149" y="130"/>
                  </a:cxn>
                  <a:cxn ang="0">
                    <a:pos x="135" y="140"/>
                  </a:cxn>
                  <a:cxn ang="0">
                    <a:pos x="120" y="148"/>
                  </a:cxn>
                  <a:cxn ang="0">
                    <a:pos x="107" y="153"/>
                  </a:cxn>
                  <a:cxn ang="0">
                    <a:pos x="94" y="153"/>
                  </a:cxn>
                  <a:cxn ang="0">
                    <a:pos x="82" y="150"/>
                  </a:cxn>
                  <a:cxn ang="0">
                    <a:pos x="70" y="144"/>
                  </a:cxn>
                  <a:cxn ang="0">
                    <a:pos x="63" y="137"/>
                  </a:cxn>
                  <a:cxn ang="0">
                    <a:pos x="58" y="124"/>
                  </a:cxn>
                  <a:cxn ang="0">
                    <a:pos x="56" y="113"/>
                  </a:cxn>
                  <a:cxn ang="0">
                    <a:pos x="54" y="99"/>
                  </a:cxn>
                  <a:cxn ang="0">
                    <a:pos x="58" y="85"/>
                  </a:cxn>
                  <a:cxn ang="0">
                    <a:pos x="38" y="90"/>
                  </a:cxn>
                  <a:cxn ang="0">
                    <a:pos x="20" y="95"/>
                  </a:cxn>
                  <a:cxn ang="0">
                    <a:pos x="7" y="96"/>
                  </a:cxn>
                  <a:cxn ang="0">
                    <a:pos x="2" y="93"/>
                  </a:cxn>
                  <a:cxn ang="0">
                    <a:pos x="0" y="81"/>
                  </a:cxn>
                  <a:cxn ang="0">
                    <a:pos x="5" y="75"/>
                  </a:cxn>
                  <a:cxn ang="0">
                    <a:pos x="20" y="70"/>
                  </a:cxn>
                  <a:cxn ang="0">
                    <a:pos x="37" y="71"/>
                  </a:cxn>
                  <a:cxn ang="0">
                    <a:pos x="54" y="69"/>
                  </a:cxn>
                  <a:cxn ang="0">
                    <a:pos x="64" y="63"/>
                  </a:cxn>
                </a:cxnLst>
                <a:rect l="0" t="0" r="r" b="b"/>
                <a:pathLst>
                  <a:path w="196" h="153">
                    <a:moveTo>
                      <a:pt x="64" y="63"/>
                    </a:moveTo>
                    <a:lnTo>
                      <a:pt x="74" y="43"/>
                    </a:lnTo>
                    <a:lnTo>
                      <a:pt x="87" y="26"/>
                    </a:lnTo>
                    <a:lnTo>
                      <a:pt x="103" y="15"/>
                    </a:lnTo>
                    <a:lnTo>
                      <a:pt x="121" y="5"/>
                    </a:lnTo>
                    <a:lnTo>
                      <a:pt x="137" y="0"/>
                    </a:lnTo>
                    <a:lnTo>
                      <a:pt x="155" y="0"/>
                    </a:lnTo>
                    <a:lnTo>
                      <a:pt x="176" y="6"/>
                    </a:lnTo>
                    <a:lnTo>
                      <a:pt x="188" y="16"/>
                    </a:lnTo>
                    <a:lnTo>
                      <a:pt x="193" y="27"/>
                    </a:lnTo>
                    <a:lnTo>
                      <a:pt x="196" y="41"/>
                    </a:lnTo>
                    <a:lnTo>
                      <a:pt x="196" y="57"/>
                    </a:lnTo>
                    <a:lnTo>
                      <a:pt x="191" y="75"/>
                    </a:lnTo>
                    <a:lnTo>
                      <a:pt x="182" y="93"/>
                    </a:lnTo>
                    <a:lnTo>
                      <a:pt x="173" y="108"/>
                    </a:lnTo>
                    <a:lnTo>
                      <a:pt x="161" y="121"/>
                    </a:lnTo>
                    <a:lnTo>
                      <a:pt x="149" y="130"/>
                    </a:lnTo>
                    <a:lnTo>
                      <a:pt x="135" y="140"/>
                    </a:lnTo>
                    <a:lnTo>
                      <a:pt x="120" y="148"/>
                    </a:lnTo>
                    <a:lnTo>
                      <a:pt x="107" y="153"/>
                    </a:lnTo>
                    <a:lnTo>
                      <a:pt x="94" y="153"/>
                    </a:lnTo>
                    <a:lnTo>
                      <a:pt x="82" y="150"/>
                    </a:lnTo>
                    <a:lnTo>
                      <a:pt x="70" y="144"/>
                    </a:lnTo>
                    <a:lnTo>
                      <a:pt x="63" y="137"/>
                    </a:lnTo>
                    <a:lnTo>
                      <a:pt x="58" y="124"/>
                    </a:lnTo>
                    <a:lnTo>
                      <a:pt x="56" y="113"/>
                    </a:lnTo>
                    <a:lnTo>
                      <a:pt x="54" y="99"/>
                    </a:lnTo>
                    <a:lnTo>
                      <a:pt x="58" y="85"/>
                    </a:lnTo>
                    <a:lnTo>
                      <a:pt x="38" y="90"/>
                    </a:lnTo>
                    <a:lnTo>
                      <a:pt x="20" y="95"/>
                    </a:lnTo>
                    <a:lnTo>
                      <a:pt x="7" y="96"/>
                    </a:lnTo>
                    <a:lnTo>
                      <a:pt x="2" y="93"/>
                    </a:lnTo>
                    <a:lnTo>
                      <a:pt x="0" y="81"/>
                    </a:lnTo>
                    <a:lnTo>
                      <a:pt x="5" y="75"/>
                    </a:lnTo>
                    <a:lnTo>
                      <a:pt x="20" y="70"/>
                    </a:lnTo>
                    <a:lnTo>
                      <a:pt x="37" y="71"/>
                    </a:lnTo>
                    <a:lnTo>
                      <a:pt x="54" y="69"/>
                    </a:lnTo>
                    <a:lnTo>
                      <a:pt x="64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8837613" y="1101725"/>
                <a:ext cx="247650" cy="438150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55" y="2"/>
                  </a:cxn>
                  <a:cxn ang="0">
                    <a:pos x="70" y="0"/>
                  </a:cxn>
                  <a:cxn ang="0">
                    <a:pos x="86" y="1"/>
                  </a:cxn>
                  <a:cxn ang="0">
                    <a:pos x="103" y="5"/>
                  </a:cxn>
                  <a:cxn ang="0">
                    <a:pos x="117" y="12"/>
                  </a:cxn>
                  <a:cxn ang="0">
                    <a:pos x="126" y="22"/>
                  </a:cxn>
                  <a:cxn ang="0">
                    <a:pos x="130" y="37"/>
                  </a:cxn>
                  <a:cxn ang="0">
                    <a:pos x="130" y="52"/>
                  </a:cxn>
                  <a:cxn ang="0">
                    <a:pos x="126" y="71"/>
                  </a:cxn>
                  <a:cxn ang="0">
                    <a:pos x="118" y="88"/>
                  </a:cxn>
                  <a:cxn ang="0">
                    <a:pos x="115" y="102"/>
                  </a:cxn>
                  <a:cxn ang="0">
                    <a:pos x="112" y="115"/>
                  </a:cxn>
                  <a:cxn ang="0">
                    <a:pos x="109" y="135"/>
                  </a:cxn>
                  <a:cxn ang="0">
                    <a:pos x="112" y="154"/>
                  </a:cxn>
                  <a:cxn ang="0">
                    <a:pos x="119" y="163"/>
                  </a:cxn>
                  <a:cxn ang="0">
                    <a:pos x="130" y="171"/>
                  </a:cxn>
                  <a:cxn ang="0">
                    <a:pos x="146" y="184"/>
                  </a:cxn>
                  <a:cxn ang="0">
                    <a:pos x="153" y="197"/>
                  </a:cxn>
                  <a:cxn ang="0">
                    <a:pos x="156" y="212"/>
                  </a:cxn>
                  <a:cxn ang="0">
                    <a:pos x="156" y="230"/>
                  </a:cxn>
                  <a:cxn ang="0">
                    <a:pos x="151" y="246"/>
                  </a:cxn>
                  <a:cxn ang="0">
                    <a:pos x="142" y="259"/>
                  </a:cxn>
                  <a:cxn ang="0">
                    <a:pos x="127" y="270"/>
                  </a:cxn>
                  <a:cxn ang="0">
                    <a:pos x="106" y="274"/>
                  </a:cxn>
                  <a:cxn ang="0">
                    <a:pos x="92" y="276"/>
                  </a:cxn>
                  <a:cxn ang="0">
                    <a:pos x="79" y="274"/>
                  </a:cxn>
                  <a:cxn ang="0">
                    <a:pos x="58" y="268"/>
                  </a:cxn>
                  <a:cxn ang="0">
                    <a:pos x="42" y="261"/>
                  </a:cxn>
                  <a:cxn ang="0">
                    <a:pos x="30" y="245"/>
                  </a:cxn>
                  <a:cxn ang="0">
                    <a:pos x="21" y="230"/>
                  </a:cxn>
                  <a:cxn ang="0">
                    <a:pos x="12" y="213"/>
                  </a:cxn>
                  <a:cxn ang="0">
                    <a:pos x="6" y="189"/>
                  </a:cxn>
                  <a:cxn ang="0">
                    <a:pos x="0" y="160"/>
                  </a:cxn>
                  <a:cxn ang="0">
                    <a:pos x="3" y="127"/>
                  </a:cxn>
                  <a:cxn ang="0">
                    <a:pos x="5" y="97"/>
                  </a:cxn>
                  <a:cxn ang="0">
                    <a:pos x="9" y="70"/>
                  </a:cxn>
                  <a:cxn ang="0">
                    <a:pos x="19" y="46"/>
                  </a:cxn>
                  <a:cxn ang="0">
                    <a:pos x="30" y="28"/>
                  </a:cxn>
                  <a:cxn ang="0">
                    <a:pos x="36" y="17"/>
                  </a:cxn>
                  <a:cxn ang="0">
                    <a:pos x="45" y="7"/>
                  </a:cxn>
                </a:cxnLst>
                <a:rect l="0" t="0" r="r" b="b"/>
                <a:pathLst>
                  <a:path w="156" h="276">
                    <a:moveTo>
                      <a:pt x="45" y="7"/>
                    </a:moveTo>
                    <a:lnTo>
                      <a:pt x="55" y="2"/>
                    </a:lnTo>
                    <a:lnTo>
                      <a:pt x="70" y="0"/>
                    </a:lnTo>
                    <a:lnTo>
                      <a:pt x="86" y="1"/>
                    </a:lnTo>
                    <a:lnTo>
                      <a:pt x="103" y="5"/>
                    </a:lnTo>
                    <a:lnTo>
                      <a:pt x="117" y="12"/>
                    </a:lnTo>
                    <a:lnTo>
                      <a:pt x="126" y="22"/>
                    </a:lnTo>
                    <a:lnTo>
                      <a:pt x="130" y="37"/>
                    </a:lnTo>
                    <a:lnTo>
                      <a:pt x="130" y="52"/>
                    </a:lnTo>
                    <a:lnTo>
                      <a:pt x="126" y="71"/>
                    </a:lnTo>
                    <a:lnTo>
                      <a:pt x="118" y="88"/>
                    </a:lnTo>
                    <a:lnTo>
                      <a:pt x="115" y="102"/>
                    </a:lnTo>
                    <a:lnTo>
                      <a:pt x="112" y="115"/>
                    </a:lnTo>
                    <a:lnTo>
                      <a:pt x="109" y="135"/>
                    </a:lnTo>
                    <a:lnTo>
                      <a:pt x="112" y="154"/>
                    </a:lnTo>
                    <a:lnTo>
                      <a:pt x="119" y="163"/>
                    </a:lnTo>
                    <a:lnTo>
                      <a:pt x="130" y="171"/>
                    </a:lnTo>
                    <a:lnTo>
                      <a:pt x="146" y="184"/>
                    </a:lnTo>
                    <a:lnTo>
                      <a:pt x="153" y="197"/>
                    </a:lnTo>
                    <a:lnTo>
                      <a:pt x="156" y="212"/>
                    </a:lnTo>
                    <a:lnTo>
                      <a:pt x="156" y="230"/>
                    </a:lnTo>
                    <a:lnTo>
                      <a:pt x="151" y="246"/>
                    </a:lnTo>
                    <a:lnTo>
                      <a:pt x="142" y="259"/>
                    </a:lnTo>
                    <a:lnTo>
                      <a:pt x="127" y="270"/>
                    </a:lnTo>
                    <a:lnTo>
                      <a:pt x="106" y="274"/>
                    </a:lnTo>
                    <a:lnTo>
                      <a:pt x="92" y="276"/>
                    </a:lnTo>
                    <a:lnTo>
                      <a:pt x="79" y="274"/>
                    </a:lnTo>
                    <a:lnTo>
                      <a:pt x="58" y="268"/>
                    </a:lnTo>
                    <a:lnTo>
                      <a:pt x="42" y="261"/>
                    </a:lnTo>
                    <a:lnTo>
                      <a:pt x="30" y="245"/>
                    </a:lnTo>
                    <a:lnTo>
                      <a:pt x="21" y="230"/>
                    </a:lnTo>
                    <a:lnTo>
                      <a:pt x="12" y="213"/>
                    </a:lnTo>
                    <a:lnTo>
                      <a:pt x="6" y="189"/>
                    </a:lnTo>
                    <a:lnTo>
                      <a:pt x="0" y="160"/>
                    </a:lnTo>
                    <a:lnTo>
                      <a:pt x="3" y="127"/>
                    </a:lnTo>
                    <a:lnTo>
                      <a:pt x="5" y="97"/>
                    </a:lnTo>
                    <a:lnTo>
                      <a:pt x="9" y="70"/>
                    </a:lnTo>
                    <a:lnTo>
                      <a:pt x="19" y="46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5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8688388" y="1106488"/>
                <a:ext cx="244475" cy="471488"/>
              </a:xfrm>
              <a:custGeom>
                <a:avLst/>
                <a:gdLst/>
                <a:ahLst/>
                <a:cxnLst>
                  <a:cxn ang="0">
                    <a:pos x="112" y="19"/>
                  </a:cxn>
                  <a:cxn ang="0">
                    <a:pos x="133" y="2"/>
                  </a:cxn>
                  <a:cxn ang="0">
                    <a:pos x="148" y="0"/>
                  </a:cxn>
                  <a:cxn ang="0">
                    <a:pos x="154" y="10"/>
                  </a:cxn>
                  <a:cxn ang="0">
                    <a:pos x="149" y="40"/>
                  </a:cxn>
                  <a:cxn ang="0">
                    <a:pos x="133" y="52"/>
                  </a:cxn>
                  <a:cxn ang="0">
                    <a:pos x="114" y="57"/>
                  </a:cxn>
                  <a:cxn ang="0">
                    <a:pos x="91" y="69"/>
                  </a:cxn>
                  <a:cxn ang="0">
                    <a:pos x="61" y="92"/>
                  </a:cxn>
                  <a:cxn ang="0">
                    <a:pos x="38" y="111"/>
                  </a:cxn>
                  <a:cxn ang="0">
                    <a:pos x="26" y="129"/>
                  </a:cxn>
                  <a:cxn ang="0">
                    <a:pos x="25" y="142"/>
                  </a:cxn>
                  <a:cxn ang="0">
                    <a:pos x="27" y="150"/>
                  </a:cxn>
                  <a:cxn ang="0">
                    <a:pos x="36" y="163"/>
                  </a:cxn>
                  <a:cxn ang="0">
                    <a:pos x="58" y="169"/>
                  </a:cxn>
                  <a:cxn ang="0">
                    <a:pos x="91" y="175"/>
                  </a:cxn>
                  <a:cxn ang="0">
                    <a:pos x="109" y="182"/>
                  </a:cxn>
                  <a:cxn ang="0">
                    <a:pos x="120" y="193"/>
                  </a:cxn>
                  <a:cxn ang="0">
                    <a:pos x="115" y="205"/>
                  </a:cxn>
                  <a:cxn ang="0">
                    <a:pos x="109" y="222"/>
                  </a:cxn>
                  <a:cxn ang="0">
                    <a:pos x="87" y="241"/>
                  </a:cxn>
                  <a:cxn ang="0">
                    <a:pos x="76" y="259"/>
                  </a:cxn>
                  <a:cxn ang="0">
                    <a:pos x="70" y="277"/>
                  </a:cxn>
                  <a:cxn ang="0">
                    <a:pos x="73" y="286"/>
                  </a:cxn>
                  <a:cxn ang="0">
                    <a:pos x="70" y="296"/>
                  </a:cxn>
                  <a:cxn ang="0">
                    <a:pos x="62" y="297"/>
                  </a:cxn>
                  <a:cxn ang="0">
                    <a:pos x="52" y="292"/>
                  </a:cxn>
                  <a:cxn ang="0">
                    <a:pos x="51" y="281"/>
                  </a:cxn>
                  <a:cxn ang="0">
                    <a:pos x="53" y="261"/>
                  </a:cxn>
                  <a:cxn ang="0">
                    <a:pos x="64" y="241"/>
                  </a:cxn>
                  <a:cxn ang="0">
                    <a:pos x="82" y="222"/>
                  </a:cxn>
                  <a:cxn ang="0">
                    <a:pos x="91" y="211"/>
                  </a:cxn>
                  <a:cxn ang="0">
                    <a:pos x="93" y="201"/>
                  </a:cxn>
                  <a:cxn ang="0">
                    <a:pos x="87" y="196"/>
                  </a:cxn>
                  <a:cxn ang="0">
                    <a:pos x="64" y="190"/>
                  </a:cxn>
                  <a:cxn ang="0">
                    <a:pos x="29" y="181"/>
                  </a:cxn>
                  <a:cxn ang="0">
                    <a:pos x="11" y="170"/>
                  </a:cxn>
                  <a:cxn ang="0">
                    <a:pos x="2" y="157"/>
                  </a:cxn>
                  <a:cxn ang="0">
                    <a:pos x="0" y="144"/>
                  </a:cxn>
                  <a:cxn ang="0">
                    <a:pos x="2" y="130"/>
                  </a:cxn>
                  <a:cxn ang="0">
                    <a:pos x="8" y="112"/>
                  </a:cxn>
                  <a:cxn ang="0">
                    <a:pos x="24" y="89"/>
                  </a:cxn>
                  <a:cxn ang="0">
                    <a:pos x="45" y="69"/>
                  </a:cxn>
                  <a:cxn ang="0">
                    <a:pos x="77" y="47"/>
                  </a:cxn>
                  <a:cxn ang="0">
                    <a:pos x="97" y="32"/>
                  </a:cxn>
                  <a:cxn ang="0">
                    <a:pos x="112" y="19"/>
                  </a:cxn>
                </a:cxnLst>
                <a:rect l="0" t="0" r="r" b="b"/>
                <a:pathLst>
                  <a:path w="154" h="297">
                    <a:moveTo>
                      <a:pt x="112" y="19"/>
                    </a:moveTo>
                    <a:lnTo>
                      <a:pt x="133" y="2"/>
                    </a:lnTo>
                    <a:lnTo>
                      <a:pt x="148" y="0"/>
                    </a:lnTo>
                    <a:lnTo>
                      <a:pt x="154" y="10"/>
                    </a:lnTo>
                    <a:lnTo>
                      <a:pt x="149" y="40"/>
                    </a:lnTo>
                    <a:lnTo>
                      <a:pt x="133" y="52"/>
                    </a:lnTo>
                    <a:lnTo>
                      <a:pt x="114" y="57"/>
                    </a:lnTo>
                    <a:lnTo>
                      <a:pt x="91" y="69"/>
                    </a:lnTo>
                    <a:lnTo>
                      <a:pt x="61" y="92"/>
                    </a:lnTo>
                    <a:lnTo>
                      <a:pt x="38" y="111"/>
                    </a:lnTo>
                    <a:lnTo>
                      <a:pt x="26" y="129"/>
                    </a:lnTo>
                    <a:lnTo>
                      <a:pt x="25" y="142"/>
                    </a:lnTo>
                    <a:lnTo>
                      <a:pt x="27" y="150"/>
                    </a:lnTo>
                    <a:lnTo>
                      <a:pt x="36" y="163"/>
                    </a:lnTo>
                    <a:lnTo>
                      <a:pt x="58" y="169"/>
                    </a:lnTo>
                    <a:lnTo>
                      <a:pt x="91" y="175"/>
                    </a:lnTo>
                    <a:lnTo>
                      <a:pt x="109" y="182"/>
                    </a:lnTo>
                    <a:lnTo>
                      <a:pt x="120" y="193"/>
                    </a:lnTo>
                    <a:lnTo>
                      <a:pt x="115" y="205"/>
                    </a:lnTo>
                    <a:lnTo>
                      <a:pt x="109" y="222"/>
                    </a:lnTo>
                    <a:lnTo>
                      <a:pt x="87" y="241"/>
                    </a:lnTo>
                    <a:lnTo>
                      <a:pt x="76" y="259"/>
                    </a:lnTo>
                    <a:lnTo>
                      <a:pt x="70" y="277"/>
                    </a:lnTo>
                    <a:lnTo>
                      <a:pt x="73" y="286"/>
                    </a:lnTo>
                    <a:lnTo>
                      <a:pt x="70" y="296"/>
                    </a:lnTo>
                    <a:lnTo>
                      <a:pt x="62" y="297"/>
                    </a:lnTo>
                    <a:lnTo>
                      <a:pt x="52" y="292"/>
                    </a:lnTo>
                    <a:lnTo>
                      <a:pt x="51" y="281"/>
                    </a:lnTo>
                    <a:lnTo>
                      <a:pt x="53" y="261"/>
                    </a:lnTo>
                    <a:lnTo>
                      <a:pt x="64" y="241"/>
                    </a:lnTo>
                    <a:lnTo>
                      <a:pt x="82" y="222"/>
                    </a:lnTo>
                    <a:lnTo>
                      <a:pt x="91" y="211"/>
                    </a:lnTo>
                    <a:lnTo>
                      <a:pt x="93" y="201"/>
                    </a:lnTo>
                    <a:lnTo>
                      <a:pt x="87" y="196"/>
                    </a:lnTo>
                    <a:lnTo>
                      <a:pt x="64" y="190"/>
                    </a:lnTo>
                    <a:lnTo>
                      <a:pt x="29" y="181"/>
                    </a:lnTo>
                    <a:lnTo>
                      <a:pt x="11" y="170"/>
                    </a:lnTo>
                    <a:lnTo>
                      <a:pt x="2" y="157"/>
                    </a:lnTo>
                    <a:lnTo>
                      <a:pt x="0" y="144"/>
                    </a:lnTo>
                    <a:lnTo>
                      <a:pt x="2" y="130"/>
                    </a:lnTo>
                    <a:lnTo>
                      <a:pt x="8" y="112"/>
                    </a:lnTo>
                    <a:lnTo>
                      <a:pt x="24" y="89"/>
                    </a:lnTo>
                    <a:lnTo>
                      <a:pt x="45" y="69"/>
                    </a:lnTo>
                    <a:lnTo>
                      <a:pt x="77" y="47"/>
                    </a:lnTo>
                    <a:lnTo>
                      <a:pt x="97" y="32"/>
                    </a:lnTo>
                    <a:lnTo>
                      <a:pt x="11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8988426" y="1119188"/>
                <a:ext cx="225425" cy="3556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1"/>
                  </a:cxn>
                  <a:cxn ang="0">
                    <a:pos x="43" y="9"/>
                  </a:cxn>
                  <a:cxn ang="0">
                    <a:pos x="76" y="26"/>
                  </a:cxn>
                  <a:cxn ang="0">
                    <a:pos x="101" y="44"/>
                  </a:cxn>
                  <a:cxn ang="0">
                    <a:pos x="119" y="60"/>
                  </a:cxn>
                  <a:cxn ang="0">
                    <a:pos x="133" y="78"/>
                  </a:cxn>
                  <a:cxn ang="0">
                    <a:pos x="135" y="91"/>
                  </a:cxn>
                  <a:cxn ang="0">
                    <a:pos x="132" y="104"/>
                  </a:cxn>
                  <a:cxn ang="0">
                    <a:pos x="122" y="119"/>
                  </a:cxn>
                  <a:cxn ang="0">
                    <a:pos x="97" y="139"/>
                  </a:cxn>
                  <a:cxn ang="0">
                    <a:pos x="71" y="157"/>
                  </a:cxn>
                  <a:cxn ang="0">
                    <a:pos x="66" y="164"/>
                  </a:cxn>
                  <a:cxn ang="0">
                    <a:pos x="68" y="171"/>
                  </a:cxn>
                  <a:cxn ang="0">
                    <a:pos x="76" y="173"/>
                  </a:cxn>
                  <a:cxn ang="0">
                    <a:pos x="97" y="179"/>
                  </a:cxn>
                  <a:cxn ang="0">
                    <a:pos x="124" y="194"/>
                  </a:cxn>
                  <a:cxn ang="0">
                    <a:pos x="137" y="207"/>
                  </a:cxn>
                  <a:cxn ang="0">
                    <a:pos x="142" y="215"/>
                  </a:cxn>
                  <a:cxn ang="0">
                    <a:pos x="137" y="221"/>
                  </a:cxn>
                  <a:cxn ang="0">
                    <a:pos x="123" y="224"/>
                  </a:cxn>
                  <a:cxn ang="0">
                    <a:pos x="112" y="221"/>
                  </a:cxn>
                  <a:cxn ang="0">
                    <a:pos x="103" y="211"/>
                  </a:cxn>
                  <a:cxn ang="0">
                    <a:pos x="92" y="200"/>
                  </a:cxn>
                  <a:cxn ang="0">
                    <a:pos x="76" y="191"/>
                  </a:cxn>
                  <a:cxn ang="0">
                    <a:pos x="64" y="187"/>
                  </a:cxn>
                  <a:cxn ang="0">
                    <a:pos x="46" y="182"/>
                  </a:cxn>
                  <a:cxn ang="0">
                    <a:pos x="37" y="176"/>
                  </a:cxn>
                  <a:cxn ang="0">
                    <a:pos x="32" y="169"/>
                  </a:cxn>
                  <a:cxn ang="0">
                    <a:pos x="41" y="156"/>
                  </a:cxn>
                  <a:cxn ang="0">
                    <a:pos x="61" y="143"/>
                  </a:cxn>
                  <a:cxn ang="0">
                    <a:pos x="79" y="132"/>
                  </a:cxn>
                  <a:cxn ang="0">
                    <a:pos x="101" y="117"/>
                  </a:cxn>
                  <a:cxn ang="0">
                    <a:pos x="110" y="104"/>
                  </a:cxn>
                  <a:cxn ang="0">
                    <a:pos x="110" y="95"/>
                  </a:cxn>
                  <a:cxn ang="0">
                    <a:pos x="110" y="87"/>
                  </a:cxn>
                  <a:cxn ang="0">
                    <a:pos x="105" y="77"/>
                  </a:cxn>
                  <a:cxn ang="0">
                    <a:pos x="88" y="67"/>
                  </a:cxn>
                  <a:cxn ang="0">
                    <a:pos x="68" y="58"/>
                  </a:cxn>
                  <a:cxn ang="0">
                    <a:pos x="45" y="52"/>
                  </a:cxn>
                  <a:cxn ang="0">
                    <a:pos x="29" y="45"/>
                  </a:cxn>
                  <a:cxn ang="0">
                    <a:pos x="10" y="40"/>
                  </a:cxn>
                  <a:cxn ang="0">
                    <a:pos x="5" y="25"/>
                  </a:cxn>
                  <a:cxn ang="0">
                    <a:pos x="0" y="16"/>
                  </a:cxn>
                  <a:cxn ang="0">
                    <a:pos x="0" y="7"/>
                  </a:cxn>
                  <a:cxn ang="0">
                    <a:pos x="5" y="0"/>
                  </a:cxn>
                </a:cxnLst>
                <a:rect l="0" t="0" r="r" b="b"/>
                <a:pathLst>
                  <a:path w="142" h="224">
                    <a:moveTo>
                      <a:pt x="5" y="0"/>
                    </a:moveTo>
                    <a:lnTo>
                      <a:pt x="21" y="1"/>
                    </a:lnTo>
                    <a:lnTo>
                      <a:pt x="43" y="9"/>
                    </a:lnTo>
                    <a:lnTo>
                      <a:pt x="76" y="26"/>
                    </a:lnTo>
                    <a:lnTo>
                      <a:pt x="101" y="44"/>
                    </a:lnTo>
                    <a:lnTo>
                      <a:pt x="119" y="60"/>
                    </a:lnTo>
                    <a:lnTo>
                      <a:pt x="133" y="78"/>
                    </a:lnTo>
                    <a:lnTo>
                      <a:pt x="135" y="91"/>
                    </a:lnTo>
                    <a:lnTo>
                      <a:pt x="132" y="104"/>
                    </a:lnTo>
                    <a:lnTo>
                      <a:pt x="122" y="119"/>
                    </a:lnTo>
                    <a:lnTo>
                      <a:pt x="97" y="139"/>
                    </a:lnTo>
                    <a:lnTo>
                      <a:pt x="71" y="157"/>
                    </a:lnTo>
                    <a:lnTo>
                      <a:pt x="66" y="164"/>
                    </a:lnTo>
                    <a:lnTo>
                      <a:pt x="68" y="171"/>
                    </a:lnTo>
                    <a:lnTo>
                      <a:pt x="76" y="173"/>
                    </a:lnTo>
                    <a:lnTo>
                      <a:pt x="97" y="179"/>
                    </a:lnTo>
                    <a:lnTo>
                      <a:pt x="124" y="194"/>
                    </a:lnTo>
                    <a:lnTo>
                      <a:pt x="137" y="207"/>
                    </a:lnTo>
                    <a:lnTo>
                      <a:pt x="142" y="215"/>
                    </a:lnTo>
                    <a:lnTo>
                      <a:pt x="137" y="221"/>
                    </a:lnTo>
                    <a:lnTo>
                      <a:pt x="123" y="224"/>
                    </a:lnTo>
                    <a:lnTo>
                      <a:pt x="112" y="221"/>
                    </a:lnTo>
                    <a:lnTo>
                      <a:pt x="103" y="211"/>
                    </a:lnTo>
                    <a:lnTo>
                      <a:pt x="92" y="200"/>
                    </a:lnTo>
                    <a:lnTo>
                      <a:pt x="76" y="191"/>
                    </a:lnTo>
                    <a:lnTo>
                      <a:pt x="64" y="187"/>
                    </a:lnTo>
                    <a:lnTo>
                      <a:pt x="46" y="182"/>
                    </a:lnTo>
                    <a:lnTo>
                      <a:pt x="37" y="176"/>
                    </a:lnTo>
                    <a:lnTo>
                      <a:pt x="32" y="169"/>
                    </a:lnTo>
                    <a:lnTo>
                      <a:pt x="41" y="156"/>
                    </a:lnTo>
                    <a:lnTo>
                      <a:pt x="61" y="143"/>
                    </a:lnTo>
                    <a:lnTo>
                      <a:pt x="79" y="132"/>
                    </a:lnTo>
                    <a:lnTo>
                      <a:pt x="101" y="117"/>
                    </a:lnTo>
                    <a:lnTo>
                      <a:pt x="110" y="104"/>
                    </a:lnTo>
                    <a:lnTo>
                      <a:pt x="110" y="95"/>
                    </a:lnTo>
                    <a:lnTo>
                      <a:pt x="110" y="87"/>
                    </a:lnTo>
                    <a:lnTo>
                      <a:pt x="105" y="77"/>
                    </a:lnTo>
                    <a:lnTo>
                      <a:pt x="88" y="67"/>
                    </a:lnTo>
                    <a:lnTo>
                      <a:pt x="68" y="58"/>
                    </a:lnTo>
                    <a:lnTo>
                      <a:pt x="45" y="52"/>
                    </a:lnTo>
                    <a:lnTo>
                      <a:pt x="29" y="45"/>
                    </a:lnTo>
                    <a:lnTo>
                      <a:pt x="10" y="40"/>
                    </a:lnTo>
                    <a:lnTo>
                      <a:pt x="5" y="25"/>
                    </a:lnTo>
                    <a:lnTo>
                      <a:pt x="0" y="1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8834438" y="1463675"/>
                <a:ext cx="166688" cy="596900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44" y="19"/>
                  </a:cxn>
                  <a:cxn ang="0">
                    <a:pos x="64" y="7"/>
                  </a:cxn>
                  <a:cxn ang="0">
                    <a:pos x="85" y="0"/>
                  </a:cxn>
                  <a:cxn ang="0">
                    <a:pos x="105" y="13"/>
                  </a:cxn>
                  <a:cxn ang="0">
                    <a:pos x="102" y="34"/>
                  </a:cxn>
                  <a:cxn ang="0">
                    <a:pos x="90" y="58"/>
                  </a:cxn>
                  <a:cxn ang="0">
                    <a:pos x="78" y="95"/>
                  </a:cxn>
                  <a:cxn ang="0">
                    <a:pos x="73" y="131"/>
                  </a:cxn>
                  <a:cxn ang="0">
                    <a:pos x="72" y="163"/>
                  </a:cxn>
                  <a:cxn ang="0">
                    <a:pos x="76" y="203"/>
                  </a:cxn>
                  <a:cxn ang="0">
                    <a:pos x="83" y="233"/>
                  </a:cxn>
                  <a:cxn ang="0">
                    <a:pos x="88" y="259"/>
                  </a:cxn>
                  <a:cxn ang="0">
                    <a:pos x="97" y="292"/>
                  </a:cxn>
                  <a:cxn ang="0">
                    <a:pos x="99" y="321"/>
                  </a:cxn>
                  <a:cxn ang="0">
                    <a:pos x="99" y="346"/>
                  </a:cxn>
                  <a:cxn ang="0">
                    <a:pos x="102" y="358"/>
                  </a:cxn>
                  <a:cxn ang="0">
                    <a:pos x="103" y="367"/>
                  </a:cxn>
                  <a:cxn ang="0">
                    <a:pos x="99" y="375"/>
                  </a:cxn>
                  <a:cxn ang="0">
                    <a:pos x="88" y="376"/>
                  </a:cxn>
                  <a:cxn ang="0">
                    <a:pos x="76" y="373"/>
                  </a:cxn>
                  <a:cxn ang="0">
                    <a:pos x="66" y="368"/>
                  </a:cxn>
                  <a:cxn ang="0">
                    <a:pos x="60" y="356"/>
                  </a:cxn>
                  <a:cxn ang="0">
                    <a:pos x="44" y="347"/>
                  </a:cxn>
                  <a:cxn ang="0">
                    <a:pos x="23" y="338"/>
                  </a:cxn>
                  <a:cxn ang="0">
                    <a:pos x="7" y="331"/>
                  </a:cxn>
                  <a:cxn ang="0">
                    <a:pos x="0" y="318"/>
                  </a:cxn>
                  <a:cxn ang="0">
                    <a:pos x="7" y="313"/>
                  </a:cxn>
                  <a:cxn ang="0">
                    <a:pos x="20" y="308"/>
                  </a:cxn>
                  <a:cxn ang="0">
                    <a:pos x="39" y="310"/>
                  </a:cxn>
                  <a:cxn ang="0">
                    <a:pos x="48" y="312"/>
                  </a:cxn>
                  <a:cxn ang="0">
                    <a:pos x="55" y="316"/>
                  </a:cxn>
                  <a:cxn ang="0">
                    <a:pos x="60" y="325"/>
                  </a:cxn>
                  <a:cxn ang="0">
                    <a:pos x="71" y="334"/>
                  </a:cxn>
                  <a:cxn ang="0">
                    <a:pos x="78" y="334"/>
                  </a:cxn>
                  <a:cxn ang="0">
                    <a:pos x="81" y="325"/>
                  </a:cxn>
                  <a:cxn ang="0">
                    <a:pos x="76" y="298"/>
                  </a:cxn>
                  <a:cxn ang="0">
                    <a:pos x="63" y="265"/>
                  </a:cxn>
                  <a:cxn ang="0">
                    <a:pos x="51" y="229"/>
                  </a:cxn>
                  <a:cxn ang="0">
                    <a:pos x="44" y="192"/>
                  </a:cxn>
                  <a:cxn ang="0">
                    <a:pos x="40" y="155"/>
                  </a:cxn>
                  <a:cxn ang="0">
                    <a:pos x="38" y="118"/>
                  </a:cxn>
                  <a:cxn ang="0">
                    <a:pos x="37" y="81"/>
                  </a:cxn>
                  <a:cxn ang="0">
                    <a:pos x="42" y="47"/>
                  </a:cxn>
                </a:cxnLst>
                <a:rect l="0" t="0" r="r" b="b"/>
                <a:pathLst>
                  <a:path w="105" h="376">
                    <a:moveTo>
                      <a:pt x="42" y="47"/>
                    </a:moveTo>
                    <a:lnTo>
                      <a:pt x="44" y="19"/>
                    </a:lnTo>
                    <a:lnTo>
                      <a:pt x="64" y="7"/>
                    </a:lnTo>
                    <a:lnTo>
                      <a:pt x="85" y="0"/>
                    </a:lnTo>
                    <a:lnTo>
                      <a:pt x="105" y="13"/>
                    </a:lnTo>
                    <a:lnTo>
                      <a:pt x="102" y="34"/>
                    </a:lnTo>
                    <a:lnTo>
                      <a:pt x="90" y="58"/>
                    </a:lnTo>
                    <a:lnTo>
                      <a:pt x="78" y="95"/>
                    </a:lnTo>
                    <a:lnTo>
                      <a:pt x="73" y="131"/>
                    </a:lnTo>
                    <a:lnTo>
                      <a:pt x="72" y="163"/>
                    </a:lnTo>
                    <a:lnTo>
                      <a:pt x="76" y="203"/>
                    </a:lnTo>
                    <a:lnTo>
                      <a:pt x="83" y="233"/>
                    </a:lnTo>
                    <a:lnTo>
                      <a:pt x="88" y="259"/>
                    </a:lnTo>
                    <a:lnTo>
                      <a:pt x="97" y="292"/>
                    </a:lnTo>
                    <a:lnTo>
                      <a:pt x="99" y="321"/>
                    </a:lnTo>
                    <a:lnTo>
                      <a:pt x="99" y="346"/>
                    </a:lnTo>
                    <a:lnTo>
                      <a:pt x="102" y="358"/>
                    </a:lnTo>
                    <a:lnTo>
                      <a:pt x="103" y="367"/>
                    </a:lnTo>
                    <a:lnTo>
                      <a:pt x="99" y="375"/>
                    </a:lnTo>
                    <a:lnTo>
                      <a:pt x="88" y="376"/>
                    </a:lnTo>
                    <a:lnTo>
                      <a:pt x="76" y="373"/>
                    </a:lnTo>
                    <a:lnTo>
                      <a:pt x="66" y="368"/>
                    </a:lnTo>
                    <a:lnTo>
                      <a:pt x="60" y="356"/>
                    </a:lnTo>
                    <a:lnTo>
                      <a:pt x="44" y="347"/>
                    </a:lnTo>
                    <a:lnTo>
                      <a:pt x="23" y="338"/>
                    </a:lnTo>
                    <a:lnTo>
                      <a:pt x="7" y="331"/>
                    </a:lnTo>
                    <a:lnTo>
                      <a:pt x="0" y="318"/>
                    </a:lnTo>
                    <a:lnTo>
                      <a:pt x="7" y="313"/>
                    </a:lnTo>
                    <a:lnTo>
                      <a:pt x="20" y="308"/>
                    </a:lnTo>
                    <a:lnTo>
                      <a:pt x="39" y="310"/>
                    </a:lnTo>
                    <a:lnTo>
                      <a:pt x="48" y="312"/>
                    </a:lnTo>
                    <a:lnTo>
                      <a:pt x="55" y="316"/>
                    </a:lnTo>
                    <a:lnTo>
                      <a:pt x="60" y="325"/>
                    </a:lnTo>
                    <a:lnTo>
                      <a:pt x="71" y="334"/>
                    </a:lnTo>
                    <a:lnTo>
                      <a:pt x="78" y="334"/>
                    </a:lnTo>
                    <a:lnTo>
                      <a:pt x="81" y="325"/>
                    </a:lnTo>
                    <a:lnTo>
                      <a:pt x="76" y="298"/>
                    </a:lnTo>
                    <a:lnTo>
                      <a:pt x="63" y="265"/>
                    </a:lnTo>
                    <a:lnTo>
                      <a:pt x="51" y="229"/>
                    </a:lnTo>
                    <a:lnTo>
                      <a:pt x="44" y="192"/>
                    </a:lnTo>
                    <a:lnTo>
                      <a:pt x="40" y="155"/>
                    </a:lnTo>
                    <a:lnTo>
                      <a:pt x="38" y="118"/>
                    </a:lnTo>
                    <a:lnTo>
                      <a:pt x="37" y="81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8982076" y="1438275"/>
                <a:ext cx="142875" cy="590550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1" y="13"/>
                  </a:cxn>
                  <a:cxn ang="0">
                    <a:pos x="41" y="0"/>
                  </a:cxn>
                  <a:cxn ang="0">
                    <a:pos x="57" y="10"/>
                  </a:cxn>
                  <a:cxn ang="0">
                    <a:pos x="62" y="26"/>
                  </a:cxn>
                  <a:cxn ang="0">
                    <a:pos x="57" y="62"/>
                  </a:cxn>
                  <a:cxn ang="0">
                    <a:pos x="55" y="107"/>
                  </a:cxn>
                  <a:cxn ang="0">
                    <a:pos x="51" y="158"/>
                  </a:cxn>
                  <a:cxn ang="0">
                    <a:pos x="46" y="190"/>
                  </a:cxn>
                  <a:cxn ang="0">
                    <a:pos x="51" y="223"/>
                  </a:cxn>
                  <a:cxn ang="0">
                    <a:pos x="65" y="249"/>
                  </a:cxn>
                  <a:cxn ang="0">
                    <a:pos x="73" y="282"/>
                  </a:cxn>
                  <a:cxn ang="0">
                    <a:pos x="76" y="307"/>
                  </a:cxn>
                  <a:cxn ang="0">
                    <a:pos x="85" y="335"/>
                  </a:cxn>
                  <a:cxn ang="0">
                    <a:pos x="90" y="347"/>
                  </a:cxn>
                  <a:cxn ang="0">
                    <a:pos x="90" y="360"/>
                  </a:cxn>
                  <a:cxn ang="0">
                    <a:pos x="85" y="371"/>
                  </a:cxn>
                  <a:cxn ang="0">
                    <a:pos x="76" y="372"/>
                  </a:cxn>
                  <a:cxn ang="0">
                    <a:pos x="62" y="368"/>
                  </a:cxn>
                  <a:cxn ang="0">
                    <a:pos x="49" y="360"/>
                  </a:cxn>
                  <a:cxn ang="0">
                    <a:pos x="37" y="346"/>
                  </a:cxn>
                  <a:cxn ang="0">
                    <a:pos x="21" y="338"/>
                  </a:cxn>
                  <a:cxn ang="0">
                    <a:pos x="0" y="330"/>
                  </a:cxn>
                  <a:cxn ang="0">
                    <a:pos x="0" y="321"/>
                  </a:cxn>
                  <a:cxn ang="0">
                    <a:pos x="5" y="314"/>
                  </a:cxn>
                  <a:cxn ang="0">
                    <a:pos x="30" y="312"/>
                  </a:cxn>
                  <a:cxn ang="0">
                    <a:pos x="43" y="317"/>
                  </a:cxn>
                  <a:cxn ang="0">
                    <a:pos x="64" y="335"/>
                  </a:cxn>
                  <a:cxn ang="0">
                    <a:pos x="60" y="323"/>
                  </a:cxn>
                  <a:cxn ang="0">
                    <a:pos x="53" y="295"/>
                  </a:cxn>
                  <a:cxn ang="0">
                    <a:pos x="34" y="249"/>
                  </a:cxn>
                  <a:cxn ang="0">
                    <a:pos x="27" y="230"/>
                  </a:cxn>
                  <a:cxn ang="0">
                    <a:pos x="21" y="191"/>
                  </a:cxn>
                  <a:cxn ang="0">
                    <a:pos x="16" y="154"/>
                  </a:cxn>
                  <a:cxn ang="0">
                    <a:pos x="9" y="116"/>
                  </a:cxn>
                  <a:cxn ang="0">
                    <a:pos x="4" y="84"/>
                  </a:cxn>
                  <a:cxn ang="0">
                    <a:pos x="4" y="58"/>
                  </a:cxn>
                  <a:cxn ang="0">
                    <a:pos x="9" y="31"/>
                  </a:cxn>
                </a:cxnLst>
                <a:rect l="0" t="0" r="r" b="b"/>
                <a:pathLst>
                  <a:path w="90" h="372">
                    <a:moveTo>
                      <a:pt x="9" y="31"/>
                    </a:moveTo>
                    <a:lnTo>
                      <a:pt x="21" y="13"/>
                    </a:lnTo>
                    <a:lnTo>
                      <a:pt x="41" y="0"/>
                    </a:lnTo>
                    <a:lnTo>
                      <a:pt x="57" y="10"/>
                    </a:lnTo>
                    <a:lnTo>
                      <a:pt x="62" y="26"/>
                    </a:lnTo>
                    <a:lnTo>
                      <a:pt x="57" y="62"/>
                    </a:lnTo>
                    <a:lnTo>
                      <a:pt x="55" y="107"/>
                    </a:lnTo>
                    <a:lnTo>
                      <a:pt x="51" y="158"/>
                    </a:lnTo>
                    <a:lnTo>
                      <a:pt x="46" y="190"/>
                    </a:lnTo>
                    <a:lnTo>
                      <a:pt x="51" y="223"/>
                    </a:lnTo>
                    <a:lnTo>
                      <a:pt x="65" y="249"/>
                    </a:lnTo>
                    <a:lnTo>
                      <a:pt x="73" y="282"/>
                    </a:lnTo>
                    <a:lnTo>
                      <a:pt x="76" y="307"/>
                    </a:lnTo>
                    <a:lnTo>
                      <a:pt x="85" y="335"/>
                    </a:lnTo>
                    <a:lnTo>
                      <a:pt x="90" y="347"/>
                    </a:lnTo>
                    <a:lnTo>
                      <a:pt x="90" y="360"/>
                    </a:lnTo>
                    <a:lnTo>
                      <a:pt x="85" y="371"/>
                    </a:lnTo>
                    <a:lnTo>
                      <a:pt x="76" y="372"/>
                    </a:lnTo>
                    <a:lnTo>
                      <a:pt x="62" y="368"/>
                    </a:lnTo>
                    <a:lnTo>
                      <a:pt x="49" y="360"/>
                    </a:lnTo>
                    <a:lnTo>
                      <a:pt x="37" y="346"/>
                    </a:lnTo>
                    <a:lnTo>
                      <a:pt x="21" y="338"/>
                    </a:lnTo>
                    <a:lnTo>
                      <a:pt x="0" y="330"/>
                    </a:lnTo>
                    <a:lnTo>
                      <a:pt x="0" y="321"/>
                    </a:lnTo>
                    <a:lnTo>
                      <a:pt x="5" y="314"/>
                    </a:lnTo>
                    <a:lnTo>
                      <a:pt x="30" y="312"/>
                    </a:lnTo>
                    <a:lnTo>
                      <a:pt x="43" y="317"/>
                    </a:lnTo>
                    <a:lnTo>
                      <a:pt x="64" y="335"/>
                    </a:lnTo>
                    <a:lnTo>
                      <a:pt x="60" y="323"/>
                    </a:lnTo>
                    <a:lnTo>
                      <a:pt x="53" y="295"/>
                    </a:lnTo>
                    <a:lnTo>
                      <a:pt x="34" y="249"/>
                    </a:lnTo>
                    <a:lnTo>
                      <a:pt x="27" y="230"/>
                    </a:lnTo>
                    <a:lnTo>
                      <a:pt x="21" y="191"/>
                    </a:lnTo>
                    <a:lnTo>
                      <a:pt x="16" y="154"/>
                    </a:lnTo>
                    <a:lnTo>
                      <a:pt x="9" y="116"/>
                    </a:lnTo>
                    <a:lnTo>
                      <a:pt x="4" y="84"/>
                    </a:lnTo>
                    <a:lnTo>
                      <a:pt x="4" y="58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98" name="Gruppe 297"/>
          <p:cNvGrpSpPr/>
          <p:nvPr/>
        </p:nvGrpSpPr>
        <p:grpSpPr>
          <a:xfrm>
            <a:off x="4544910" y="1684872"/>
            <a:ext cx="2857374" cy="1624062"/>
            <a:chOff x="4544910" y="1859040"/>
            <a:chExt cx="2857374" cy="1624062"/>
          </a:xfrm>
        </p:grpSpPr>
        <p:grpSp>
          <p:nvGrpSpPr>
            <p:cNvPr id="243" name="Gruppe 242"/>
            <p:cNvGrpSpPr/>
            <p:nvPr/>
          </p:nvGrpSpPr>
          <p:grpSpPr>
            <a:xfrm>
              <a:off x="4544910" y="2011033"/>
              <a:ext cx="1972015" cy="1472069"/>
              <a:chOff x="4544910" y="2011033"/>
              <a:chExt cx="1972015" cy="1472069"/>
            </a:xfrm>
          </p:grpSpPr>
          <p:sp>
            <p:nvSpPr>
              <p:cNvPr id="189" name="Tekstboks 188"/>
              <p:cNvSpPr txBox="1"/>
              <p:nvPr/>
            </p:nvSpPr>
            <p:spPr>
              <a:xfrm>
                <a:off x="4544910" y="2467439"/>
                <a:ext cx="197201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balancing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energy: bids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and offers</a:t>
                </a:r>
              </a:p>
            </p:txBody>
          </p:sp>
          <p:sp>
            <p:nvSpPr>
              <p:cNvPr id="241" name="Højrepil 240"/>
              <p:cNvSpPr/>
              <p:nvPr/>
            </p:nvSpPr>
            <p:spPr bwMode="auto">
              <a:xfrm>
                <a:off x="4754416" y="2011033"/>
                <a:ext cx="1462542" cy="499611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296" name="Gruppe 295"/>
            <p:cNvGrpSpPr/>
            <p:nvPr/>
          </p:nvGrpSpPr>
          <p:grpSpPr>
            <a:xfrm>
              <a:off x="6402428" y="1859040"/>
              <a:ext cx="999856" cy="540340"/>
              <a:chOff x="6402428" y="1917096"/>
              <a:chExt cx="999856" cy="540340"/>
            </a:xfrm>
          </p:grpSpPr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6402428" y="1917096"/>
                <a:ext cx="999856" cy="540340"/>
              </a:xfrm>
              <a:custGeom>
                <a:avLst/>
                <a:gdLst/>
                <a:ahLst/>
                <a:cxnLst>
                  <a:cxn ang="0">
                    <a:pos x="492" y="35"/>
                  </a:cxn>
                  <a:cxn ang="0">
                    <a:pos x="709" y="27"/>
                  </a:cxn>
                  <a:cxn ang="0">
                    <a:pos x="930" y="5"/>
                  </a:cxn>
                  <a:cxn ang="0">
                    <a:pos x="1158" y="0"/>
                  </a:cxn>
                  <a:cxn ang="0">
                    <a:pos x="1199" y="20"/>
                  </a:cxn>
                  <a:cxn ang="0">
                    <a:pos x="1149" y="20"/>
                  </a:cxn>
                  <a:cxn ang="0">
                    <a:pos x="989" y="20"/>
                  </a:cxn>
                  <a:cxn ang="0">
                    <a:pos x="794" y="33"/>
                  </a:cxn>
                  <a:cxn ang="0">
                    <a:pos x="596" y="52"/>
                  </a:cxn>
                  <a:cxn ang="0">
                    <a:pos x="362" y="52"/>
                  </a:cxn>
                  <a:cxn ang="0">
                    <a:pos x="180" y="42"/>
                  </a:cxn>
                  <a:cxn ang="0">
                    <a:pos x="68" y="57"/>
                  </a:cxn>
                  <a:cxn ang="0">
                    <a:pos x="13" y="83"/>
                  </a:cxn>
                  <a:cxn ang="0">
                    <a:pos x="46" y="120"/>
                  </a:cxn>
                  <a:cxn ang="0">
                    <a:pos x="72" y="176"/>
                  </a:cxn>
                  <a:cxn ang="0">
                    <a:pos x="96" y="291"/>
                  </a:cxn>
                  <a:cxn ang="0">
                    <a:pos x="111" y="459"/>
                  </a:cxn>
                  <a:cxn ang="0">
                    <a:pos x="113" y="651"/>
                  </a:cxn>
                  <a:cxn ang="0">
                    <a:pos x="113" y="797"/>
                  </a:cxn>
                  <a:cxn ang="0">
                    <a:pos x="141" y="859"/>
                  </a:cxn>
                  <a:cxn ang="0">
                    <a:pos x="323" y="866"/>
                  </a:cxn>
                  <a:cxn ang="0">
                    <a:pos x="481" y="846"/>
                  </a:cxn>
                  <a:cxn ang="0">
                    <a:pos x="692" y="814"/>
                  </a:cxn>
                  <a:cxn ang="0">
                    <a:pos x="863" y="803"/>
                  </a:cxn>
                  <a:cxn ang="0">
                    <a:pos x="1058" y="825"/>
                  </a:cxn>
                  <a:cxn ang="0">
                    <a:pos x="1183" y="849"/>
                  </a:cxn>
                  <a:cxn ang="0">
                    <a:pos x="1212" y="831"/>
                  </a:cxn>
                  <a:cxn ang="0">
                    <a:pos x="1205" y="753"/>
                  </a:cxn>
                  <a:cxn ang="0">
                    <a:pos x="1177" y="630"/>
                  </a:cxn>
                  <a:cxn ang="0">
                    <a:pos x="1173" y="429"/>
                  </a:cxn>
                  <a:cxn ang="0">
                    <a:pos x="1183" y="198"/>
                  </a:cxn>
                  <a:cxn ang="0">
                    <a:pos x="1188" y="48"/>
                  </a:cxn>
                  <a:cxn ang="0">
                    <a:pos x="1205" y="42"/>
                  </a:cxn>
                  <a:cxn ang="0">
                    <a:pos x="1192" y="286"/>
                  </a:cxn>
                  <a:cxn ang="0">
                    <a:pos x="1186" y="470"/>
                  </a:cxn>
                  <a:cxn ang="0">
                    <a:pos x="1192" y="641"/>
                  </a:cxn>
                  <a:cxn ang="0">
                    <a:pos x="1212" y="732"/>
                  </a:cxn>
                  <a:cxn ang="0">
                    <a:pos x="1229" y="819"/>
                  </a:cxn>
                  <a:cxn ang="0">
                    <a:pos x="1205" y="870"/>
                  </a:cxn>
                  <a:cxn ang="0">
                    <a:pos x="1132" y="853"/>
                  </a:cxn>
                  <a:cxn ang="0">
                    <a:pos x="973" y="827"/>
                  </a:cxn>
                  <a:cxn ang="0">
                    <a:pos x="828" y="819"/>
                  </a:cxn>
                  <a:cxn ang="0">
                    <a:pos x="679" y="825"/>
                  </a:cxn>
                  <a:cxn ang="0">
                    <a:pos x="529" y="851"/>
                  </a:cxn>
                  <a:cxn ang="0">
                    <a:pos x="362" y="877"/>
                  </a:cxn>
                  <a:cxn ang="0">
                    <a:pos x="219" y="888"/>
                  </a:cxn>
                  <a:cxn ang="0">
                    <a:pos x="126" y="868"/>
                  </a:cxn>
                  <a:cxn ang="0">
                    <a:pos x="102" y="829"/>
                  </a:cxn>
                  <a:cxn ang="0">
                    <a:pos x="105" y="732"/>
                  </a:cxn>
                  <a:cxn ang="0">
                    <a:pos x="102" y="585"/>
                  </a:cxn>
                  <a:cxn ang="0">
                    <a:pos x="98" y="457"/>
                  </a:cxn>
                  <a:cxn ang="0">
                    <a:pos x="85" y="338"/>
                  </a:cxn>
                  <a:cxn ang="0">
                    <a:pos x="68" y="208"/>
                  </a:cxn>
                  <a:cxn ang="0">
                    <a:pos x="33" y="130"/>
                  </a:cxn>
                  <a:cxn ang="0">
                    <a:pos x="2" y="76"/>
                  </a:cxn>
                  <a:cxn ang="0">
                    <a:pos x="18" y="59"/>
                  </a:cxn>
                  <a:cxn ang="0">
                    <a:pos x="137" y="35"/>
                  </a:cxn>
                  <a:cxn ang="0">
                    <a:pos x="221" y="35"/>
                  </a:cxn>
                  <a:cxn ang="0">
                    <a:pos x="337" y="35"/>
                  </a:cxn>
                </a:cxnLst>
                <a:rect l="0" t="0" r="r" b="b"/>
                <a:pathLst>
                  <a:path w="1229" h="888">
                    <a:moveTo>
                      <a:pt x="337" y="35"/>
                    </a:moveTo>
                    <a:lnTo>
                      <a:pt x="492" y="35"/>
                    </a:lnTo>
                    <a:lnTo>
                      <a:pt x="599" y="33"/>
                    </a:lnTo>
                    <a:lnTo>
                      <a:pt x="709" y="27"/>
                    </a:lnTo>
                    <a:lnTo>
                      <a:pt x="813" y="13"/>
                    </a:lnTo>
                    <a:lnTo>
                      <a:pt x="930" y="5"/>
                    </a:lnTo>
                    <a:lnTo>
                      <a:pt x="1027" y="2"/>
                    </a:lnTo>
                    <a:lnTo>
                      <a:pt x="1158" y="0"/>
                    </a:lnTo>
                    <a:lnTo>
                      <a:pt x="1205" y="7"/>
                    </a:lnTo>
                    <a:lnTo>
                      <a:pt x="1199" y="20"/>
                    </a:lnTo>
                    <a:lnTo>
                      <a:pt x="1181" y="22"/>
                    </a:lnTo>
                    <a:lnTo>
                      <a:pt x="1149" y="20"/>
                    </a:lnTo>
                    <a:lnTo>
                      <a:pt x="1066" y="20"/>
                    </a:lnTo>
                    <a:lnTo>
                      <a:pt x="989" y="20"/>
                    </a:lnTo>
                    <a:lnTo>
                      <a:pt x="911" y="24"/>
                    </a:lnTo>
                    <a:lnTo>
                      <a:pt x="794" y="33"/>
                    </a:lnTo>
                    <a:lnTo>
                      <a:pt x="681" y="44"/>
                    </a:lnTo>
                    <a:lnTo>
                      <a:pt x="596" y="52"/>
                    </a:lnTo>
                    <a:lnTo>
                      <a:pt x="484" y="57"/>
                    </a:lnTo>
                    <a:lnTo>
                      <a:pt x="362" y="52"/>
                    </a:lnTo>
                    <a:lnTo>
                      <a:pt x="260" y="48"/>
                    </a:lnTo>
                    <a:lnTo>
                      <a:pt x="180" y="42"/>
                    </a:lnTo>
                    <a:lnTo>
                      <a:pt x="122" y="46"/>
                    </a:lnTo>
                    <a:lnTo>
                      <a:pt x="68" y="57"/>
                    </a:lnTo>
                    <a:lnTo>
                      <a:pt x="22" y="72"/>
                    </a:lnTo>
                    <a:lnTo>
                      <a:pt x="13" y="83"/>
                    </a:lnTo>
                    <a:lnTo>
                      <a:pt x="22" y="91"/>
                    </a:lnTo>
                    <a:lnTo>
                      <a:pt x="46" y="120"/>
                    </a:lnTo>
                    <a:lnTo>
                      <a:pt x="66" y="145"/>
                    </a:lnTo>
                    <a:lnTo>
                      <a:pt x="72" y="176"/>
                    </a:lnTo>
                    <a:lnTo>
                      <a:pt x="83" y="221"/>
                    </a:lnTo>
                    <a:lnTo>
                      <a:pt x="96" y="291"/>
                    </a:lnTo>
                    <a:lnTo>
                      <a:pt x="100" y="369"/>
                    </a:lnTo>
                    <a:lnTo>
                      <a:pt x="111" y="459"/>
                    </a:lnTo>
                    <a:lnTo>
                      <a:pt x="115" y="555"/>
                    </a:lnTo>
                    <a:lnTo>
                      <a:pt x="113" y="651"/>
                    </a:lnTo>
                    <a:lnTo>
                      <a:pt x="115" y="738"/>
                    </a:lnTo>
                    <a:lnTo>
                      <a:pt x="113" y="797"/>
                    </a:lnTo>
                    <a:lnTo>
                      <a:pt x="124" y="851"/>
                    </a:lnTo>
                    <a:lnTo>
                      <a:pt x="141" y="859"/>
                    </a:lnTo>
                    <a:lnTo>
                      <a:pt x="215" y="870"/>
                    </a:lnTo>
                    <a:lnTo>
                      <a:pt x="323" y="866"/>
                    </a:lnTo>
                    <a:lnTo>
                      <a:pt x="410" y="859"/>
                    </a:lnTo>
                    <a:lnTo>
                      <a:pt x="481" y="846"/>
                    </a:lnTo>
                    <a:lnTo>
                      <a:pt x="594" y="827"/>
                    </a:lnTo>
                    <a:lnTo>
                      <a:pt x="692" y="814"/>
                    </a:lnTo>
                    <a:lnTo>
                      <a:pt x="783" y="805"/>
                    </a:lnTo>
                    <a:lnTo>
                      <a:pt x="863" y="803"/>
                    </a:lnTo>
                    <a:lnTo>
                      <a:pt x="956" y="812"/>
                    </a:lnTo>
                    <a:lnTo>
                      <a:pt x="1058" y="825"/>
                    </a:lnTo>
                    <a:lnTo>
                      <a:pt x="1141" y="840"/>
                    </a:lnTo>
                    <a:lnTo>
                      <a:pt x="1183" y="849"/>
                    </a:lnTo>
                    <a:lnTo>
                      <a:pt x="1201" y="849"/>
                    </a:lnTo>
                    <a:lnTo>
                      <a:pt x="1212" y="831"/>
                    </a:lnTo>
                    <a:lnTo>
                      <a:pt x="1217" y="795"/>
                    </a:lnTo>
                    <a:lnTo>
                      <a:pt x="1205" y="753"/>
                    </a:lnTo>
                    <a:lnTo>
                      <a:pt x="1188" y="702"/>
                    </a:lnTo>
                    <a:lnTo>
                      <a:pt x="1177" y="630"/>
                    </a:lnTo>
                    <a:lnTo>
                      <a:pt x="1173" y="543"/>
                    </a:lnTo>
                    <a:lnTo>
                      <a:pt x="1173" y="429"/>
                    </a:lnTo>
                    <a:lnTo>
                      <a:pt x="1181" y="297"/>
                    </a:lnTo>
                    <a:lnTo>
                      <a:pt x="1183" y="198"/>
                    </a:lnTo>
                    <a:lnTo>
                      <a:pt x="1186" y="93"/>
                    </a:lnTo>
                    <a:lnTo>
                      <a:pt x="1188" y="48"/>
                    </a:lnTo>
                    <a:lnTo>
                      <a:pt x="1197" y="35"/>
                    </a:lnTo>
                    <a:lnTo>
                      <a:pt x="1205" y="42"/>
                    </a:lnTo>
                    <a:lnTo>
                      <a:pt x="1197" y="180"/>
                    </a:lnTo>
                    <a:lnTo>
                      <a:pt x="1192" y="286"/>
                    </a:lnTo>
                    <a:lnTo>
                      <a:pt x="1192" y="370"/>
                    </a:lnTo>
                    <a:lnTo>
                      <a:pt x="1186" y="470"/>
                    </a:lnTo>
                    <a:lnTo>
                      <a:pt x="1186" y="567"/>
                    </a:lnTo>
                    <a:lnTo>
                      <a:pt x="1192" y="641"/>
                    </a:lnTo>
                    <a:lnTo>
                      <a:pt x="1201" y="689"/>
                    </a:lnTo>
                    <a:lnTo>
                      <a:pt x="1212" y="732"/>
                    </a:lnTo>
                    <a:lnTo>
                      <a:pt x="1225" y="782"/>
                    </a:lnTo>
                    <a:lnTo>
                      <a:pt x="1229" y="819"/>
                    </a:lnTo>
                    <a:lnTo>
                      <a:pt x="1220" y="858"/>
                    </a:lnTo>
                    <a:lnTo>
                      <a:pt x="1205" y="870"/>
                    </a:lnTo>
                    <a:lnTo>
                      <a:pt x="1181" y="868"/>
                    </a:lnTo>
                    <a:lnTo>
                      <a:pt x="1132" y="853"/>
                    </a:lnTo>
                    <a:lnTo>
                      <a:pt x="1066" y="840"/>
                    </a:lnTo>
                    <a:lnTo>
                      <a:pt x="973" y="827"/>
                    </a:lnTo>
                    <a:lnTo>
                      <a:pt x="900" y="819"/>
                    </a:lnTo>
                    <a:lnTo>
                      <a:pt x="828" y="819"/>
                    </a:lnTo>
                    <a:lnTo>
                      <a:pt x="750" y="819"/>
                    </a:lnTo>
                    <a:lnTo>
                      <a:pt x="679" y="825"/>
                    </a:lnTo>
                    <a:lnTo>
                      <a:pt x="603" y="836"/>
                    </a:lnTo>
                    <a:lnTo>
                      <a:pt x="529" y="851"/>
                    </a:lnTo>
                    <a:lnTo>
                      <a:pt x="447" y="864"/>
                    </a:lnTo>
                    <a:lnTo>
                      <a:pt x="362" y="877"/>
                    </a:lnTo>
                    <a:lnTo>
                      <a:pt x="276" y="883"/>
                    </a:lnTo>
                    <a:lnTo>
                      <a:pt x="219" y="888"/>
                    </a:lnTo>
                    <a:lnTo>
                      <a:pt x="169" y="877"/>
                    </a:lnTo>
                    <a:lnTo>
                      <a:pt x="126" y="868"/>
                    </a:lnTo>
                    <a:lnTo>
                      <a:pt x="108" y="858"/>
                    </a:lnTo>
                    <a:lnTo>
                      <a:pt x="102" y="829"/>
                    </a:lnTo>
                    <a:lnTo>
                      <a:pt x="98" y="784"/>
                    </a:lnTo>
                    <a:lnTo>
                      <a:pt x="105" y="732"/>
                    </a:lnTo>
                    <a:lnTo>
                      <a:pt x="98" y="660"/>
                    </a:lnTo>
                    <a:lnTo>
                      <a:pt x="102" y="585"/>
                    </a:lnTo>
                    <a:lnTo>
                      <a:pt x="98" y="516"/>
                    </a:lnTo>
                    <a:lnTo>
                      <a:pt x="98" y="457"/>
                    </a:lnTo>
                    <a:lnTo>
                      <a:pt x="89" y="399"/>
                    </a:lnTo>
                    <a:lnTo>
                      <a:pt x="85" y="338"/>
                    </a:lnTo>
                    <a:lnTo>
                      <a:pt x="81" y="282"/>
                    </a:lnTo>
                    <a:lnTo>
                      <a:pt x="68" y="208"/>
                    </a:lnTo>
                    <a:lnTo>
                      <a:pt x="54" y="156"/>
                    </a:lnTo>
                    <a:lnTo>
                      <a:pt x="33" y="130"/>
                    </a:lnTo>
                    <a:lnTo>
                      <a:pt x="7" y="93"/>
                    </a:lnTo>
                    <a:lnTo>
                      <a:pt x="2" y="76"/>
                    </a:lnTo>
                    <a:lnTo>
                      <a:pt x="0" y="67"/>
                    </a:lnTo>
                    <a:lnTo>
                      <a:pt x="18" y="59"/>
                    </a:lnTo>
                    <a:lnTo>
                      <a:pt x="83" y="44"/>
                    </a:lnTo>
                    <a:lnTo>
                      <a:pt x="137" y="35"/>
                    </a:lnTo>
                    <a:lnTo>
                      <a:pt x="180" y="29"/>
                    </a:lnTo>
                    <a:lnTo>
                      <a:pt x="221" y="35"/>
                    </a:lnTo>
                    <a:lnTo>
                      <a:pt x="269" y="37"/>
                    </a:lnTo>
                    <a:lnTo>
                      <a:pt x="33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6488665" y="2004719"/>
                <a:ext cx="108203" cy="2616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4" y="6"/>
                  </a:cxn>
                  <a:cxn ang="0">
                    <a:pos x="23" y="10"/>
                  </a:cxn>
                  <a:cxn ang="0">
                    <a:pos x="29" y="15"/>
                  </a:cxn>
                  <a:cxn ang="0">
                    <a:pos x="38" y="18"/>
                  </a:cxn>
                  <a:cxn ang="0">
                    <a:pos x="45" y="13"/>
                  </a:cxn>
                  <a:cxn ang="0">
                    <a:pos x="52" y="6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6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1" y="10"/>
                  </a:cxn>
                  <a:cxn ang="0">
                    <a:pos x="108" y="8"/>
                  </a:cxn>
                  <a:cxn ang="0">
                    <a:pos x="115" y="8"/>
                  </a:cxn>
                  <a:cxn ang="0">
                    <a:pos x="122" y="3"/>
                  </a:cxn>
                  <a:cxn ang="0">
                    <a:pos x="128" y="3"/>
                  </a:cxn>
                  <a:cxn ang="0">
                    <a:pos x="131" y="10"/>
                  </a:cxn>
                  <a:cxn ang="0">
                    <a:pos x="133" y="18"/>
                  </a:cxn>
                  <a:cxn ang="0">
                    <a:pos x="128" y="26"/>
                  </a:cxn>
                  <a:cxn ang="0">
                    <a:pos x="122" y="28"/>
                  </a:cxn>
                  <a:cxn ang="0">
                    <a:pos x="115" y="26"/>
                  </a:cxn>
                  <a:cxn ang="0">
                    <a:pos x="108" y="30"/>
                  </a:cxn>
                  <a:cxn ang="0">
                    <a:pos x="101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3"/>
                  </a:cxn>
                  <a:cxn ang="0">
                    <a:pos x="65" y="21"/>
                  </a:cxn>
                  <a:cxn ang="0">
                    <a:pos x="59" y="21"/>
                  </a:cxn>
                  <a:cxn ang="0">
                    <a:pos x="54" y="28"/>
                  </a:cxn>
                  <a:cxn ang="0">
                    <a:pos x="50" y="36"/>
                  </a:cxn>
                  <a:cxn ang="0">
                    <a:pos x="43" y="41"/>
                  </a:cxn>
                  <a:cxn ang="0">
                    <a:pos x="36" y="41"/>
                  </a:cxn>
                  <a:cxn ang="0">
                    <a:pos x="29" y="41"/>
                  </a:cxn>
                  <a:cxn ang="0">
                    <a:pos x="23" y="43"/>
                  </a:cxn>
                  <a:cxn ang="0">
                    <a:pos x="14" y="43"/>
                  </a:cxn>
                  <a:cxn ang="0">
                    <a:pos x="5" y="38"/>
                  </a:cxn>
                  <a:cxn ang="0">
                    <a:pos x="0" y="30"/>
                  </a:cxn>
                  <a:cxn ang="0">
                    <a:pos x="7" y="3"/>
                  </a:cxn>
                </a:cxnLst>
                <a:rect l="0" t="0" r="r" b="b"/>
                <a:pathLst>
                  <a:path w="133" h="43">
                    <a:moveTo>
                      <a:pt x="7" y="3"/>
                    </a:moveTo>
                    <a:lnTo>
                      <a:pt x="14" y="6"/>
                    </a:lnTo>
                    <a:lnTo>
                      <a:pt x="23" y="10"/>
                    </a:lnTo>
                    <a:lnTo>
                      <a:pt x="29" y="15"/>
                    </a:lnTo>
                    <a:lnTo>
                      <a:pt x="38" y="18"/>
                    </a:lnTo>
                    <a:lnTo>
                      <a:pt x="45" y="13"/>
                    </a:lnTo>
                    <a:lnTo>
                      <a:pt x="52" y="6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6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1" y="10"/>
                    </a:lnTo>
                    <a:lnTo>
                      <a:pt x="108" y="8"/>
                    </a:lnTo>
                    <a:lnTo>
                      <a:pt x="115" y="8"/>
                    </a:lnTo>
                    <a:lnTo>
                      <a:pt x="122" y="3"/>
                    </a:lnTo>
                    <a:lnTo>
                      <a:pt x="128" y="3"/>
                    </a:lnTo>
                    <a:lnTo>
                      <a:pt x="131" y="10"/>
                    </a:lnTo>
                    <a:lnTo>
                      <a:pt x="133" y="18"/>
                    </a:lnTo>
                    <a:lnTo>
                      <a:pt x="128" y="26"/>
                    </a:lnTo>
                    <a:lnTo>
                      <a:pt x="122" y="28"/>
                    </a:lnTo>
                    <a:lnTo>
                      <a:pt x="115" y="26"/>
                    </a:lnTo>
                    <a:lnTo>
                      <a:pt x="108" y="30"/>
                    </a:lnTo>
                    <a:lnTo>
                      <a:pt x="101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3"/>
                    </a:lnTo>
                    <a:lnTo>
                      <a:pt x="65" y="21"/>
                    </a:lnTo>
                    <a:lnTo>
                      <a:pt x="59" y="21"/>
                    </a:lnTo>
                    <a:lnTo>
                      <a:pt x="54" y="28"/>
                    </a:lnTo>
                    <a:lnTo>
                      <a:pt x="50" y="36"/>
                    </a:lnTo>
                    <a:lnTo>
                      <a:pt x="43" y="41"/>
                    </a:lnTo>
                    <a:lnTo>
                      <a:pt x="36" y="41"/>
                    </a:lnTo>
                    <a:lnTo>
                      <a:pt x="29" y="41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5" y="38"/>
                    </a:lnTo>
                    <a:lnTo>
                      <a:pt x="0" y="3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6509817" y="2130068"/>
                <a:ext cx="108203" cy="2616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10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3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10"/>
                  </a:cxn>
                  <a:cxn ang="0">
                    <a:pos x="95" y="10"/>
                  </a:cxn>
                  <a:cxn ang="0">
                    <a:pos x="102" y="10"/>
                  </a:cxn>
                  <a:cxn ang="0">
                    <a:pos x="108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10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8"/>
                  </a:cxn>
                  <a:cxn ang="0">
                    <a:pos x="115" y="25"/>
                  </a:cxn>
                  <a:cxn ang="0">
                    <a:pos x="108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8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8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3"/>
                  </a:cxn>
                  <a:cxn ang="0">
                    <a:pos x="13" y="43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3">
                    <a:moveTo>
                      <a:pt x="6" y="2"/>
                    </a:moveTo>
                    <a:lnTo>
                      <a:pt x="13" y="5"/>
                    </a:lnTo>
                    <a:lnTo>
                      <a:pt x="22" y="10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3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10"/>
                    </a:lnTo>
                    <a:lnTo>
                      <a:pt x="95" y="10"/>
                    </a:lnTo>
                    <a:lnTo>
                      <a:pt x="102" y="10"/>
                    </a:lnTo>
                    <a:lnTo>
                      <a:pt x="108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10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8"/>
                    </a:lnTo>
                    <a:lnTo>
                      <a:pt x="115" y="25"/>
                    </a:lnTo>
                    <a:lnTo>
                      <a:pt x="108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8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3"/>
                    </a:lnTo>
                    <a:lnTo>
                      <a:pt x="13" y="43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6519580" y="2255417"/>
                <a:ext cx="109016" cy="2616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4" y="5"/>
                  </a:cxn>
                  <a:cxn ang="0">
                    <a:pos x="23" y="10"/>
                  </a:cxn>
                  <a:cxn ang="0">
                    <a:pos x="30" y="15"/>
                  </a:cxn>
                  <a:cxn ang="0">
                    <a:pos x="39" y="17"/>
                  </a:cxn>
                  <a:cxn ang="0">
                    <a:pos x="45" y="13"/>
                  </a:cxn>
                  <a:cxn ang="0">
                    <a:pos x="52" y="5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6" y="10"/>
                  </a:cxn>
                  <a:cxn ang="0">
                    <a:pos x="103" y="10"/>
                  </a:cxn>
                  <a:cxn ang="0">
                    <a:pos x="109" y="7"/>
                  </a:cxn>
                  <a:cxn ang="0">
                    <a:pos x="116" y="7"/>
                  </a:cxn>
                  <a:cxn ang="0">
                    <a:pos x="123" y="2"/>
                  </a:cxn>
                  <a:cxn ang="0">
                    <a:pos x="130" y="2"/>
                  </a:cxn>
                  <a:cxn ang="0">
                    <a:pos x="132" y="10"/>
                  </a:cxn>
                  <a:cxn ang="0">
                    <a:pos x="134" y="17"/>
                  </a:cxn>
                  <a:cxn ang="0">
                    <a:pos x="130" y="25"/>
                  </a:cxn>
                  <a:cxn ang="0">
                    <a:pos x="123" y="28"/>
                  </a:cxn>
                  <a:cxn ang="0">
                    <a:pos x="116" y="25"/>
                  </a:cxn>
                  <a:cxn ang="0">
                    <a:pos x="109" y="30"/>
                  </a:cxn>
                  <a:cxn ang="0">
                    <a:pos x="103" y="33"/>
                  </a:cxn>
                  <a:cxn ang="0">
                    <a:pos x="96" y="33"/>
                  </a:cxn>
                  <a:cxn ang="0">
                    <a:pos x="87" y="33"/>
                  </a:cxn>
                  <a:cxn ang="0">
                    <a:pos x="80" y="28"/>
                  </a:cxn>
                  <a:cxn ang="0">
                    <a:pos x="73" y="22"/>
                  </a:cxn>
                  <a:cxn ang="0">
                    <a:pos x="66" y="20"/>
                  </a:cxn>
                  <a:cxn ang="0">
                    <a:pos x="59" y="20"/>
                  </a:cxn>
                  <a:cxn ang="0">
                    <a:pos x="54" y="28"/>
                  </a:cxn>
                  <a:cxn ang="0">
                    <a:pos x="50" y="35"/>
                  </a:cxn>
                  <a:cxn ang="0">
                    <a:pos x="43" y="40"/>
                  </a:cxn>
                  <a:cxn ang="0">
                    <a:pos x="36" y="40"/>
                  </a:cxn>
                  <a:cxn ang="0">
                    <a:pos x="30" y="40"/>
                  </a:cxn>
                  <a:cxn ang="0">
                    <a:pos x="23" y="43"/>
                  </a:cxn>
                  <a:cxn ang="0">
                    <a:pos x="14" y="43"/>
                  </a:cxn>
                  <a:cxn ang="0">
                    <a:pos x="5" y="37"/>
                  </a:cxn>
                  <a:cxn ang="0">
                    <a:pos x="0" y="30"/>
                  </a:cxn>
                  <a:cxn ang="0">
                    <a:pos x="7" y="2"/>
                  </a:cxn>
                </a:cxnLst>
                <a:rect l="0" t="0" r="r" b="b"/>
                <a:pathLst>
                  <a:path w="134" h="43">
                    <a:moveTo>
                      <a:pt x="7" y="2"/>
                    </a:moveTo>
                    <a:lnTo>
                      <a:pt x="14" y="5"/>
                    </a:lnTo>
                    <a:lnTo>
                      <a:pt x="23" y="10"/>
                    </a:lnTo>
                    <a:lnTo>
                      <a:pt x="30" y="15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2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6" y="10"/>
                    </a:lnTo>
                    <a:lnTo>
                      <a:pt x="103" y="10"/>
                    </a:lnTo>
                    <a:lnTo>
                      <a:pt x="109" y="7"/>
                    </a:lnTo>
                    <a:lnTo>
                      <a:pt x="116" y="7"/>
                    </a:lnTo>
                    <a:lnTo>
                      <a:pt x="123" y="2"/>
                    </a:lnTo>
                    <a:lnTo>
                      <a:pt x="130" y="2"/>
                    </a:lnTo>
                    <a:lnTo>
                      <a:pt x="132" y="10"/>
                    </a:lnTo>
                    <a:lnTo>
                      <a:pt x="134" y="17"/>
                    </a:lnTo>
                    <a:lnTo>
                      <a:pt x="130" y="25"/>
                    </a:lnTo>
                    <a:lnTo>
                      <a:pt x="123" y="28"/>
                    </a:lnTo>
                    <a:lnTo>
                      <a:pt x="116" y="25"/>
                    </a:lnTo>
                    <a:lnTo>
                      <a:pt x="109" y="30"/>
                    </a:lnTo>
                    <a:lnTo>
                      <a:pt x="103" y="33"/>
                    </a:lnTo>
                    <a:lnTo>
                      <a:pt x="96" y="33"/>
                    </a:lnTo>
                    <a:lnTo>
                      <a:pt x="87" y="33"/>
                    </a:lnTo>
                    <a:lnTo>
                      <a:pt x="80" y="28"/>
                    </a:lnTo>
                    <a:lnTo>
                      <a:pt x="73" y="22"/>
                    </a:lnTo>
                    <a:lnTo>
                      <a:pt x="66" y="20"/>
                    </a:lnTo>
                    <a:lnTo>
                      <a:pt x="59" y="20"/>
                    </a:lnTo>
                    <a:lnTo>
                      <a:pt x="54" y="28"/>
                    </a:lnTo>
                    <a:lnTo>
                      <a:pt x="50" y="35"/>
                    </a:lnTo>
                    <a:lnTo>
                      <a:pt x="43" y="40"/>
                    </a:lnTo>
                    <a:lnTo>
                      <a:pt x="36" y="40"/>
                    </a:lnTo>
                    <a:lnTo>
                      <a:pt x="30" y="40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5" y="37"/>
                    </a:lnTo>
                    <a:lnTo>
                      <a:pt x="0" y="3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6534224" y="2380766"/>
                <a:ext cx="108203" cy="2555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3" y="5"/>
                  </a:cxn>
                  <a:cxn ang="0">
                    <a:pos x="22" y="9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5" y="12"/>
                  </a:cxn>
                  <a:cxn ang="0">
                    <a:pos x="51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9" y="5"/>
                  </a:cxn>
                  <a:cxn ang="0">
                    <a:pos x="86" y="9"/>
                  </a:cxn>
                  <a:cxn ang="0">
                    <a:pos x="95" y="9"/>
                  </a:cxn>
                  <a:cxn ang="0">
                    <a:pos x="102" y="9"/>
                  </a:cxn>
                  <a:cxn ang="0">
                    <a:pos x="109" y="7"/>
                  </a:cxn>
                  <a:cxn ang="0">
                    <a:pos x="115" y="7"/>
                  </a:cxn>
                  <a:cxn ang="0">
                    <a:pos x="122" y="2"/>
                  </a:cxn>
                  <a:cxn ang="0">
                    <a:pos x="129" y="2"/>
                  </a:cxn>
                  <a:cxn ang="0">
                    <a:pos x="131" y="9"/>
                  </a:cxn>
                  <a:cxn ang="0">
                    <a:pos x="133" y="17"/>
                  </a:cxn>
                  <a:cxn ang="0">
                    <a:pos x="129" y="25"/>
                  </a:cxn>
                  <a:cxn ang="0">
                    <a:pos x="122" y="27"/>
                  </a:cxn>
                  <a:cxn ang="0">
                    <a:pos x="115" y="25"/>
                  </a:cxn>
                  <a:cxn ang="0">
                    <a:pos x="109" y="30"/>
                  </a:cxn>
                  <a:cxn ang="0">
                    <a:pos x="102" y="33"/>
                  </a:cxn>
                  <a:cxn ang="0">
                    <a:pos x="95" y="33"/>
                  </a:cxn>
                  <a:cxn ang="0">
                    <a:pos x="86" y="33"/>
                  </a:cxn>
                  <a:cxn ang="0">
                    <a:pos x="79" y="27"/>
                  </a:cxn>
                  <a:cxn ang="0">
                    <a:pos x="72" y="22"/>
                  </a:cxn>
                  <a:cxn ang="0">
                    <a:pos x="65" y="20"/>
                  </a:cxn>
                  <a:cxn ang="0">
                    <a:pos x="58" y="20"/>
                  </a:cxn>
                  <a:cxn ang="0">
                    <a:pos x="54" y="27"/>
                  </a:cxn>
                  <a:cxn ang="0">
                    <a:pos x="49" y="35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29" y="40"/>
                  </a:cxn>
                  <a:cxn ang="0">
                    <a:pos x="22" y="42"/>
                  </a:cxn>
                  <a:cxn ang="0">
                    <a:pos x="13" y="42"/>
                  </a:cxn>
                  <a:cxn ang="0">
                    <a:pos x="4" y="37"/>
                  </a:cxn>
                  <a:cxn ang="0">
                    <a:pos x="0" y="30"/>
                  </a:cxn>
                  <a:cxn ang="0">
                    <a:pos x="6" y="2"/>
                  </a:cxn>
                </a:cxnLst>
                <a:rect l="0" t="0" r="r" b="b"/>
                <a:pathLst>
                  <a:path w="133" h="42">
                    <a:moveTo>
                      <a:pt x="6" y="2"/>
                    </a:moveTo>
                    <a:lnTo>
                      <a:pt x="13" y="5"/>
                    </a:lnTo>
                    <a:lnTo>
                      <a:pt x="22" y="9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5" y="12"/>
                    </a:lnTo>
                    <a:lnTo>
                      <a:pt x="51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5"/>
                    </a:lnTo>
                    <a:lnTo>
                      <a:pt x="86" y="9"/>
                    </a:lnTo>
                    <a:lnTo>
                      <a:pt x="95" y="9"/>
                    </a:lnTo>
                    <a:lnTo>
                      <a:pt x="102" y="9"/>
                    </a:lnTo>
                    <a:lnTo>
                      <a:pt x="109" y="7"/>
                    </a:lnTo>
                    <a:lnTo>
                      <a:pt x="115" y="7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1" y="9"/>
                    </a:lnTo>
                    <a:lnTo>
                      <a:pt x="133" y="17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15" y="25"/>
                    </a:lnTo>
                    <a:lnTo>
                      <a:pt x="109" y="30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86" y="33"/>
                    </a:lnTo>
                    <a:lnTo>
                      <a:pt x="79" y="27"/>
                    </a:lnTo>
                    <a:lnTo>
                      <a:pt x="72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4" y="27"/>
                    </a:lnTo>
                    <a:lnTo>
                      <a:pt x="49" y="35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2" y="42"/>
                    </a:lnTo>
                    <a:lnTo>
                      <a:pt x="13" y="42"/>
                    </a:lnTo>
                    <a:lnTo>
                      <a:pt x="4" y="37"/>
                    </a:lnTo>
                    <a:lnTo>
                      <a:pt x="0" y="3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293" name="Gruppe 292"/>
              <p:cNvGrpSpPr/>
              <p:nvPr/>
            </p:nvGrpSpPr>
            <p:grpSpPr>
              <a:xfrm>
                <a:off x="6920516" y="2167239"/>
                <a:ext cx="201803" cy="54468"/>
                <a:chOff x="6653816" y="2169620"/>
                <a:chExt cx="314845" cy="44420"/>
              </a:xfrm>
            </p:grpSpPr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6653816" y="2169620"/>
                  <a:ext cx="314845" cy="41377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129" y="17"/>
                    </a:cxn>
                    <a:cxn ang="0">
                      <a:pos x="284" y="2"/>
                    </a:cxn>
                    <a:cxn ang="0">
                      <a:pos x="387" y="0"/>
                    </a:cxn>
                    <a:cxn ang="0">
                      <a:pos x="387" y="68"/>
                    </a:cxn>
                    <a:cxn ang="0">
                      <a:pos x="370" y="68"/>
                    </a:cxn>
                    <a:cxn ang="0">
                      <a:pos x="376" y="12"/>
                    </a:cxn>
                    <a:cxn ang="0">
                      <a:pos x="212" y="21"/>
                    </a:cxn>
                    <a:cxn ang="0">
                      <a:pos x="109" y="26"/>
                    </a:cxn>
                    <a:cxn ang="0">
                      <a:pos x="0" y="33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387" h="68">
                      <a:moveTo>
                        <a:pt x="4" y="19"/>
                      </a:moveTo>
                      <a:lnTo>
                        <a:pt x="129" y="17"/>
                      </a:lnTo>
                      <a:lnTo>
                        <a:pt x="284" y="2"/>
                      </a:lnTo>
                      <a:lnTo>
                        <a:pt x="387" y="0"/>
                      </a:lnTo>
                      <a:lnTo>
                        <a:pt x="387" y="68"/>
                      </a:lnTo>
                      <a:lnTo>
                        <a:pt x="370" y="68"/>
                      </a:lnTo>
                      <a:lnTo>
                        <a:pt x="376" y="12"/>
                      </a:lnTo>
                      <a:lnTo>
                        <a:pt x="212" y="21"/>
                      </a:lnTo>
                      <a:lnTo>
                        <a:pt x="109" y="26"/>
                      </a:lnTo>
                      <a:lnTo>
                        <a:pt x="0" y="33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6653816" y="2181790"/>
                  <a:ext cx="311591" cy="32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3"/>
                    </a:cxn>
                    <a:cxn ang="0">
                      <a:pos x="182" y="48"/>
                    </a:cxn>
                    <a:cxn ang="0">
                      <a:pos x="302" y="39"/>
                    </a:cxn>
                    <a:cxn ang="0">
                      <a:pos x="383" y="45"/>
                    </a:cxn>
                    <a:cxn ang="0">
                      <a:pos x="381" y="33"/>
                    </a:cxn>
                    <a:cxn ang="0">
                      <a:pos x="315" y="33"/>
                    </a:cxn>
                    <a:cxn ang="0">
                      <a:pos x="263" y="33"/>
                    </a:cxn>
                    <a:cxn ang="0">
                      <a:pos x="178" y="41"/>
                    </a:cxn>
                    <a:cxn ang="0">
                      <a:pos x="70" y="41"/>
                    </a:cxn>
                    <a:cxn ang="0">
                      <a:pos x="11" y="43"/>
                    </a:cxn>
                    <a:cxn ang="0">
                      <a:pos x="13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3" h="53">
                      <a:moveTo>
                        <a:pt x="0" y="0"/>
                      </a:moveTo>
                      <a:lnTo>
                        <a:pt x="2" y="53"/>
                      </a:lnTo>
                      <a:lnTo>
                        <a:pt x="182" y="48"/>
                      </a:lnTo>
                      <a:lnTo>
                        <a:pt x="302" y="39"/>
                      </a:lnTo>
                      <a:lnTo>
                        <a:pt x="383" y="45"/>
                      </a:lnTo>
                      <a:lnTo>
                        <a:pt x="381" y="33"/>
                      </a:lnTo>
                      <a:lnTo>
                        <a:pt x="315" y="33"/>
                      </a:lnTo>
                      <a:lnTo>
                        <a:pt x="263" y="33"/>
                      </a:lnTo>
                      <a:lnTo>
                        <a:pt x="178" y="41"/>
                      </a:lnTo>
                      <a:lnTo>
                        <a:pt x="70" y="41"/>
                      </a:lnTo>
                      <a:lnTo>
                        <a:pt x="11" y="43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95" name="Gruppe 294"/>
              <p:cNvGrpSpPr/>
              <p:nvPr/>
            </p:nvGrpSpPr>
            <p:grpSpPr>
              <a:xfrm>
                <a:off x="7019133" y="2335738"/>
                <a:ext cx="196066" cy="44419"/>
                <a:chOff x="6890559" y="2335738"/>
                <a:chExt cx="196066" cy="44419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auto">
                <a:xfrm>
                  <a:off x="6890559" y="2335738"/>
                  <a:ext cx="196066" cy="41377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80" y="17"/>
                    </a:cxn>
                    <a:cxn ang="0">
                      <a:pos x="177" y="2"/>
                    </a:cxn>
                    <a:cxn ang="0">
                      <a:pos x="241" y="0"/>
                    </a:cxn>
                    <a:cxn ang="0">
                      <a:pos x="241" y="68"/>
                    </a:cxn>
                    <a:cxn ang="0">
                      <a:pos x="230" y="68"/>
                    </a:cxn>
                    <a:cxn ang="0">
                      <a:pos x="234" y="12"/>
                    </a:cxn>
                    <a:cxn ang="0">
                      <a:pos x="132" y="21"/>
                    </a:cxn>
                    <a:cxn ang="0">
                      <a:pos x="68" y="26"/>
                    </a:cxn>
                    <a:cxn ang="0">
                      <a:pos x="0" y="33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241" h="68">
                      <a:moveTo>
                        <a:pt x="3" y="19"/>
                      </a:moveTo>
                      <a:lnTo>
                        <a:pt x="80" y="17"/>
                      </a:lnTo>
                      <a:lnTo>
                        <a:pt x="177" y="2"/>
                      </a:lnTo>
                      <a:lnTo>
                        <a:pt x="241" y="0"/>
                      </a:lnTo>
                      <a:lnTo>
                        <a:pt x="241" y="68"/>
                      </a:lnTo>
                      <a:lnTo>
                        <a:pt x="230" y="68"/>
                      </a:lnTo>
                      <a:lnTo>
                        <a:pt x="234" y="12"/>
                      </a:lnTo>
                      <a:lnTo>
                        <a:pt x="132" y="21"/>
                      </a:lnTo>
                      <a:lnTo>
                        <a:pt x="68" y="26"/>
                      </a:lnTo>
                      <a:lnTo>
                        <a:pt x="0" y="33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auto">
                <a:xfrm>
                  <a:off x="6890559" y="2347907"/>
                  <a:ext cx="193625" cy="32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3"/>
                    </a:cxn>
                    <a:cxn ang="0">
                      <a:pos x="113" y="48"/>
                    </a:cxn>
                    <a:cxn ang="0">
                      <a:pos x="188" y="39"/>
                    </a:cxn>
                    <a:cxn ang="0">
                      <a:pos x="238" y="45"/>
                    </a:cxn>
                    <a:cxn ang="0">
                      <a:pos x="237" y="33"/>
                    </a:cxn>
                    <a:cxn ang="0">
                      <a:pos x="196" y="33"/>
                    </a:cxn>
                    <a:cxn ang="0">
                      <a:pos x="163" y="33"/>
                    </a:cxn>
                    <a:cxn ang="0">
                      <a:pos x="110" y="41"/>
                    </a:cxn>
                    <a:cxn ang="0">
                      <a:pos x="44" y="41"/>
                    </a:cxn>
                    <a:cxn ang="0">
                      <a:pos x="7" y="43"/>
                    </a:cxn>
                    <a:cxn ang="0">
                      <a:pos x="8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8" h="53">
                      <a:moveTo>
                        <a:pt x="0" y="0"/>
                      </a:moveTo>
                      <a:lnTo>
                        <a:pt x="2" y="53"/>
                      </a:lnTo>
                      <a:lnTo>
                        <a:pt x="113" y="48"/>
                      </a:lnTo>
                      <a:lnTo>
                        <a:pt x="188" y="39"/>
                      </a:lnTo>
                      <a:lnTo>
                        <a:pt x="238" y="45"/>
                      </a:lnTo>
                      <a:lnTo>
                        <a:pt x="237" y="33"/>
                      </a:lnTo>
                      <a:lnTo>
                        <a:pt x="196" y="33"/>
                      </a:lnTo>
                      <a:lnTo>
                        <a:pt x="163" y="33"/>
                      </a:lnTo>
                      <a:lnTo>
                        <a:pt x="110" y="41"/>
                      </a:lnTo>
                      <a:lnTo>
                        <a:pt x="44" y="41"/>
                      </a:lnTo>
                      <a:lnTo>
                        <a:pt x="7" y="43"/>
                      </a:lnTo>
                      <a:lnTo>
                        <a:pt x="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94" name="Gruppe 293"/>
              <p:cNvGrpSpPr/>
              <p:nvPr/>
            </p:nvGrpSpPr>
            <p:grpSpPr>
              <a:xfrm>
                <a:off x="6732731" y="2262719"/>
                <a:ext cx="196708" cy="61381"/>
                <a:chOff x="6732730" y="2262719"/>
                <a:chExt cx="282303" cy="43811"/>
              </a:xfrm>
            </p:grpSpPr>
            <p:sp>
              <p:nvSpPr>
                <p:cNvPr id="1075" name="Freeform 51"/>
                <p:cNvSpPr>
                  <a:spLocks/>
                </p:cNvSpPr>
                <p:nvPr/>
              </p:nvSpPr>
              <p:spPr bwMode="auto">
                <a:xfrm>
                  <a:off x="6732730" y="2262719"/>
                  <a:ext cx="282303" cy="41377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115" y="17"/>
                    </a:cxn>
                    <a:cxn ang="0">
                      <a:pos x="254" y="2"/>
                    </a:cxn>
                    <a:cxn ang="0">
                      <a:pos x="347" y="0"/>
                    </a:cxn>
                    <a:cxn ang="0">
                      <a:pos x="347" y="68"/>
                    </a:cxn>
                    <a:cxn ang="0">
                      <a:pos x="331" y="68"/>
                    </a:cxn>
                    <a:cxn ang="0">
                      <a:pos x="337" y="12"/>
                    </a:cxn>
                    <a:cxn ang="0">
                      <a:pos x="190" y="21"/>
                    </a:cxn>
                    <a:cxn ang="0">
                      <a:pos x="98" y="26"/>
                    </a:cxn>
                    <a:cxn ang="0">
                      <a:pos x="0" y="33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347" h="68">
                      <a:moveTo>
                        <a:pt x="3" y="19"/>
                      </a:moveTo>
                      <a:lnTo>
                        <a:pt x="115" y="17"/>
                      </a:lnTo>
                      <a:lnTo>
                        <a:pt x="254" y="2"/>
                      </a:lnTo>
                      <a:lnTo>
                        <a:pt x="347" y="0"/>
                      </a:lnTo>
                      <a:lnTo>
                        <a:pt x="347" y="68"/>
                      </a:lnTo>
                      <a:lnTo>
                        <a:pt x="331" y="68"/>
                      </a:lnTo>
                      <a:lnTo>
                        <a:pt x="337" y="12"/>
                      </a:lnTo>
                      <a:lnTo>
                        <a:pt x="190" y="21"/>
                      </a:lnTo>
                      <a:lnTo>
                        <a:pt x="98" y="26"/>
                      </a:lnTo>
                      <a:lnTo>
                        <a:pt x="0" y="33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76" name="Freeform 52"/>
                <p:cNvSpPr>
                  <a:spLocks/>
                </p:cNvSpPr>
                <p:nvPr/>
              </p:nvSpPr>
              <p:spPr bwMode="auto">
                <a:xfrm>
                  <a:off x="6732730" y="2274280"/>
                  <a:ext cx="278235" cy="322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3"/>
                    </a:cxn>
                    <a:cxn ang="0">
                      <a:pos x="162" y="49"/>
                    </a:cxn>
                    <a:cxn ang="0">
                      <a:pos x="270" y="39"/>
                    </a:cxn>
                    <a:cxn ang="0">
                      <a:pos x="342" y="46"/>
                    </a:cxn>
                    <a:cxn ang="0">
                      <a:pos x="340" y="34"/>
                    </a:cxn>
                    <a:cxn ang="0">
                      <a:pos x="281" y="34"/>
                    </a:cxn>
                    <a:cxn ang="0">
                      <a:pos x="235" y="34"/>
                    </a:cxn>
                    <a:cxn ang="0">
                      <a:pos x="158" y="41"/>
                    </a:cxn>
                    <a:cxn ang="0">
                      <a:pos x="62" y="41"/>
                    </a:cxn>
                    <a:cxn ang="0">
                      <a:pos x="9" y="43"/>
                    </a:cxn>
                    <a:cxn ang="0">
                      <a:pos x="12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2" h="53">
                      <a:moveTo>
                        <a:pt x="0" y="0"/>
                      </a:moveTo>
                      <a:lnTo>
                        <a:pt x="2" y="53"/>
                      </a:lnTo>
                      <a:lnTo>
                        <a:pt x="162" y="49"/>
                      </a:lnTo>
                      <a:lnTo>
                        <a:pt x="270" y="39"/>
                      </a:lnTo>
                      <a:lnTo>
                        <a:pt x="342" y="46"/>
                      </a:lnTo>
                      <a:lnTo>
                        <a:pt x="340" y="34"/>
                      </a:lnTo>
                      <a:lnTo>
                        <a:pt x="281" y="34"/>
                      </a:lnTo>
                      <a:lnTo>
                        <a:pt x="235" y="34"/>
                      </a:lnTo>
                      <a:lnTo>
                        <a:pt x="158" y="41"/>
                      </a:lnTo>
                      <a:lnTo>
                        <a:pt x="62" y="41"/>
                      </a:lnTo>
                      <a:lnTo>
                        <a:pt x="9" y="43"/>
                      </a:lnTo>
                      <a:lnTo>
                        <a:pt x="1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92" name="Gruppe 291"/>
              <p:cNvGrpSpPr/>
              <p:nvPr/>
            </p:nvGrpSpPr>
            <p:grpSpPr>
              <a:xfrm>
                <a:off x="6723380" y="2091468"/>
                <a:ext cx="239999" cy="43811"/>
                <a:chOff x="6642426" y="2079563"/>
                <a:chExt cx="239999" cy="43811"/>
              </a:xfrm>
            </p:grpSpPr>
            <p:sp>
              <p:nvSpPr>
                <p:cNvPr id="1077" name="Freeform 53"/>
                <p:cNvSpPr>
                  <a:spLocks/>
                </p:cNvSpPr>
                <p:nvPr/>
              </p:nvSpPr>
              <p:spPr bwMode="auto">
                <a:xfrm>
                  <a:off x="6642426" y="2079563"/>
                  <a:ext cx="239184" cy="43811"/>
                </a:xfrm>
                <a:custGeom>
                  <a:avLst/>
                  <a:gdLst/>
                  <a:ahLst/>
                  <a:cxnLst>
                    <a:cxn ang="0">
                      <a:pos x="289" y="1"/>
                    </a:cxn>
                    <a:cxn ang="0">
                      <a:pos x="196" y="6"/>
                    </a:cxn>
                    <a:cxn ang="0">
                      <a:pos x="78" y="0"/>
                    </a:cxn>
                    <a:cxn ang="0">
                      <a:pos x="0" y="4"/>
                    </a:cxn>
                    <a:cxn ang="0">
                      <a:pos x="5" y="72"/>
                    </a:cxn>
                    <a:cxn ang="0">
                      <a:pos x="18" y="71"/>
                    </a:cxn>
                    <a:cxn ang="0">
                      <a:pos x="9" y="15"/>
                    </a:cxn>
                    <a:cxn ang="0">
                      <a:pos x="133" y="15"/>
                    </a:cxn>
                    <a:cxn ang="0">
                      <a:pos x="211" y="15"/>
                    </a:cxn>
                    <a:cxn ang="0">
                      <a:pos x="294" y="15"/>
                    </a:cxn>
                    <a:cxn ang="0">
                      <a:pos x="289" y="1"/>
                    </a:cxn>
                  </a:cxnLst>
                  <a:rect l="0" t="0" r="r" b="b"/>
                  <a:pathLst>
                    <a:path w="294" h="72">
                      <a:moveTo>
                        <a:pt x="289" y="1"/>
                      </a:moveTo>
                      <a:lnTo>
                        <a:pt x="196" y="6"/>
                      </a:lnTo>
                      <a:lnTo>
                        <a:pt x="78" y="0"/>
                      </a:lnTo>
                      <a:lnTo>
                        <a:pt x="0" y="4"/>
                      </a:lnTo>
                      <a:lnTo>
                        <a:pt x="5" y="72"/>
                      </a:lnTo>
                      <a:lnTo>
                        <a:pt x="18" y="71"/>
                      </a:lnTo>
                      <a:lnTo>
                        <a:pt x="9" y="15"/>
                      </a:lnTo>
                      <a:lnTo>
                        <a:pt x="133" y="15"/>
                      </a:lnTo>
                      <a:lnTo>
                        <a:pt x="211" y="15"/>
                      </a:lnTo>
                      <a:lnTo>
                        <a:pt x="294" y="15"/>
                      </a:lnTo>
                      <a:lnTo>
                        <a:pt x="28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auto">
                <a:xfrm>
                  <a:off x="6648935" y="2081388"/>
                  <a:ext cx="233490" cy="40160"/>
                </a:xfrm>
                <a:custGeom>
                  <a:avLst/>
                  <a:gdLst/>
                  <a:ahLst/>
                  <a:cxnLst>
                    <a:cxn ang="0">
                      <a:pos x="285" y="0"/>
                    </a:cxn>
                    <a:cxn ang="0">
                      <a:pos x="287" y="51"/>
                    </a:cxn>
                    <a:cxn ang="0">
                      <a:pos x="151" y="57"/>
                    </a:cxn>
                    <a:cxn ang="0">
                      <a:pos x="60" y="54"/>
                    </a:cxn>
                    <a:cxn ang="0">
                      <a:pos x="0" y="66"/>
                    </a:cxn>
                    <a:cxn ang="0">
                      <a:pos x="1" y="54"/>
                    </a:cxn>
                    <a:cxn ang="0">
                      <a:pos x="50" y="51"/>
                    </a:cxn>
                    <a:cxn ang="0">
                      <a:pos x="89" y="48"/>
                    </a:cxn>
                    <a:cxn ang="0">
                      <a:pos x="154" y="50"/>
                    </a:cxn>
                    <a:cxn ang="0">
                      <a:pos x="234" y="44"/>
                    </a:cxn>
                    <a:cxn ang="0">
                      <a:pos x="279" y="43"/>
                    </a:cxn>
                    <a:cxn ang="0">
                      <a:pos x="275" y="5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287" h="66">
                      <a:moveTo>
                        <a:pt x="285" y="0"/>
                      </a:moveTo>
                      <a:lnTo>
                        <a:pt x="287" y="51"/>
                      </a:lnTo>
                      <a:lnTo>
                        <a:pt x="151" y="57"/>
                      </a:lnTo>
                      <a:lnTo>
                        <a:pt x="60" y="54"/>
                      </a:lnTo>
                      <a:lnTo>
                        <a:pt x="0" y="66"/>
                      </a:lnTo>
                      <a:lnTo>
                        <a:pt x="1" y="54"/>
                      </a:lnTo>
                      <a:lnTo>
                        <a:pt x="50" y="51"/>
                      </a:lnTo>
                      <a:lnTo>
                        <a:pt x="89" y="48"/>
                      </a:lnTo>
                      <a:lnTo>
                        <a:pt x="154" y="50"/>
                      </a:lnTo>
                      <a:lnTo>
                        <a:pt x="234" y="44"/>
                      </a:lnTo>
                      <a:lnTo>
                        <a:pt x="279" y="43"/>
                      </a:lnTo>
                      <a:lnTo>
                        <a:pt x="275" y="5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pSp>
            <p:nvGrpSpPr>
              <p:cNvPr id="291" name="Gruppe 290"/>
              <p:cNvGrpSpPr/>
              <p:nvPr/>
            </p:nvGrpSpPr>
            <p:grpSpPr>
              <a:xfrm>
                <a:off x="6759578" y="1995591"/>
                <a:ext cx="291303" cy="76097"/>
                <a:chOff x="6759578" y="1995591"/>
                <a:chExt cx="466166" cy="43811"/>
              </a:xfrm>
            </p:grpSpPr>
            <p:sp>
              <p:nvSpPr>
                <p:cNvPr id="1079" name="Freeform 55"/>
                <p:cNvSpPr>
                  <a:spLocks/>
                </p:cNvSpPr>
                <p:nvPr/>
              </p:nvSpPr>
              <p:spPr bwMode="auto">
                <a:xfrm>
                  <a:off x="6759578" y="1995591"/>
                  <a:ext cx="466166" cy="43811"/>
                </a:xfrm>
                <a:custGeom>
                  <a:avLst/>
                  <a:gdLst/>
                  <a:ahLst/>
                  <a:cxnLst>
                    <a:cxn ang="0">
                      <a:pos x="565" y="2"/>
                    </a:cxn>
                    <a:cxn ang="0">
                      <a:pos x="381" y="6"/>
                    </a:cxn>
                    <a:cxn ang="0">
                      <a:pos x="152" y="0"/>
                    </a:cxn>
                    <a:cxn ang="0">
                      <a:pos x="0" y="4"/>
                    </a:cxn>
                    <a:cxn ang="0">
                      <a:pos x="2" y="72"/>
                    </a:cxn>
                    <a:cxn ang="0">
                      <a:pos x="28" y="71"/>
                    </a:cxn>
                    <a:cxn ang="0">
                      <a:pos x="16" y="15"/>
                    </a:cxn>
                    <a:cxn ang="0">
                      <a:pos x="259" y="15"/>
                    </a:cxn>
                    <a:cxn ang="0">
                      <a:pos x="411" y="15"/>
                    </a:cxn>
                    <a:cxn ang="0">
                      <a:pos x="573" y="15"/>
                    </a:cxn>
                    <a:cxn ang="0">
                      <a:pos x="565" y="2"/>
                    </a:cxn>
                  </a:cxnLst>
                  <a:rect l="0" t="0" r="r" b="b"/>
                  <a:pathLst>
                    <a:path w="573" h="72">
                      <a:moveTo>
                        <a:pt x="565" y="2"/>
                      </a:moveTo>
                      <a:lnTo>
                        <a:pt x="381" y="6"/>
                      </a:lnTo>
                      <a:lnTo>
                        <a:pt x="152" y="0"/>
                      </a:lnTo>
                      <a:lnTo>
                        <a:pt x="0" y="4"/>
                      </a:lnTo>
                      <a:lnTo>
                        <a:pt x="2" y="72"/>
                      </a:lnTo>
                      <a:lnTo>
                        <a:pt x="28" y="71"/>
                      </a:lnTo>
                      <a:lnTo>
                        <a:pt x="16" y="15"/>
                      </a:lnTo>
                      <a:lnTo>
                        <a:pt x="259" y="15"/>
                      </a:lnTo>
                      <a:lnTo>
                        <a:pt x="411" y="15"/>
                      </a:lnTo>
                      <a:lnTo>
                        <a:pt x="573" y="15"/>
                      </a:lnTo>
                      <a:lnTo>
                        <a:pt x="56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80" name="Freeform 56"/>
                <p:cNvSpPr>
                  <a:spLocks/>
                </p:cNvSpPr>
                <p:nvPr/>
              </p:nvSpPr>
              <p:spPr bwMode="auto">
                <a:xfrm>
                  <a:off x="6766086" y="1997417"/>
                  <a:ext cx="458843" cy="40160"/>
                </a:xfrm>
                <a:custGeom>
                  <a:avLst/>
                  <a:gdLst/>
                  <a:ahLst/>
                  <a:cxnLst>
                    <a:cxn ang="0">
                      <a:pos x="564" y="0"/>
                    </a:cxn>
                    <a:cxn ang="0">
                      <a:pos x="563" y="52"/>
                    </a:cxn>
                    <a:cxn ang="0">
                      <a:pos x="297" y="57"/>
                    </a:cxn>
                    <a:cxn ang="0">
                      <a:pos x="119" y="55"/>
                    </a:cxn>
                    <a:cxn ang="0">
                      <a:pos x="0" y="66"/>
                    </a:cxn>
                    <a:cxn ang="0">
                      <a:pos x="3" y="54"/>
                    </a:cxn>
                    <a:cxn ang="0">
                      <a:pos x="101" y="51"/>
                    </a:cxn>
                    <a:cxn ang="0">
                      <a:pos x="178" y="48"/>
                    </a:cxn>
                    <a:cxn ang="0">
                      <a:pos x="304" y="51"/>
                    </a:cxn>
                    <a:cxn ang="0">
                      <a:pos x="462" y="45"/>
                    </a:cxn>
                    <a:cxn ang="0">
                      <a:pos x="550" y="44"/>
                    </a:cxn>
                    <a:cxn ang="0">
                      <a:pos x="545" y="6"/>
                    </a:cxn>
                    <a:cxn ang="0">
                      <a:pos x="564" y="0"/>
                    </a:cxn>
                  </a:cxnLst>
                  <a:rect l="0" t="0" r="r" b="b"/>
                  <a:pathLst>
                    <a:path w="564" h="66">
                      <a:moveTo>
                        <a:pt x="564" y="0"/>
                      </a:moveTo>
                      <a:lnTo>
                        <a:pt x="563" y="52"/>
                      </a:lnTo>
                      <a:lnTo>
                        <a:pt x="297" y="57"/>
                      </a:lnTo>
                      <a:lnTo>
                        <a:pt x="119" y="55"/>
                      </a:lnTo>
                      <a:lnTo>
                        <a:pt x="0" y="66"/>
                      </a:lnTo>
                      <a:lnTo>
                        <a:pt x="3" y="54"/>
                      </a:lnTo>
                      <a:lnTo>
                        <a:pt x="101" y="51"/>
                      </a:lnTo>
                      <a:lnTo>
                        <a:pt x="178" y="48"/>
                      </a:lnTo>
                      <a:lnTo>
                        <a:pt x="304" y="51"/>
                      </a:lnTo>
                      <a:lnTo>
                        <a:pt x="462" y="45"/>
                      </a:lnTo>
                      <a:lnTo>
                        <a:pt x="550" y="44"/>
                      </a:lnTo>
                      <a:lnTo>
                        <a:pt x="545" y="6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297" name="Gruppe 296"/>
          <p:cNvGrpSpPr/>
          <p:nvPr/>
        </p:nvGrpSpPr>
        <p:grpSpPr>
          <a:xfrm>
            <a:off x="4739362" y="-29017"/>
            <a:ext cx="2633892" cy="1572061"/>
            <a:chOff x="4739362" y="145151"/>
            <a:chExt cx="2633892" cy="1572061"/>
          </a:xfrm>
        </p:grpSpPr>
        <p:grpSp>
          <p:nvGrpSpPr>
            <p:cNvPr id="242" name="Gruppe 241"/>
            <p:cNvGrpSpPr/>
            <p:nvPr/>
          </p:nvGrpSpPr>
          <p:grpSpPr>
            <a:xfrm>
              <a:off x="4739362" y="145151"/>
              <a:ext cx="1579278" cy="1418882"/>
              <a:chOff x="4739362" y="145151"/>
              <a:chExt cx="1579278" cy="1418882"/>
            </a:xfrm>
          </p:grpSpPr>
          <p:sp>
            <p:nvSpPr>
              <p:cNvPr id="190" name="Højrepil 189"/>
              <p:cNvSpPr/>
              <p:nvPr/>
            </p:nvSpPr>
            <p:spPr bwMode="auto">
              <a:xfrm>
                <a:off x="4754188" y="1064422"/>
                <a:ext cx="1462542" cy="499611"/>
              </a:xfrm>
              <a:prstGeom prst="rightArrow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1" name="Tekstboks 190"/>
              <p:cNvSpPr txBox="1"/>
              <p:nvPr/>
            </p:nvSpPr>
            <p:spPr>
              <a:xfrm>
                <a:off x="4739362" y="145151"/>
                <a:ext cx="157927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8000"/>
                    </a:solidFill>
                  </a:rPr>
                  <a:t>balancing</a:t>
                </a:r>
              </a:p>
              <a:p>
                <a:pPr algn="ctr"/>
                <a:r>
                  <a:rPr lang="en-GB" dirty="0">
                    <a:solidFill>
                      <a:srgbClr val="008000"/>
                    </a:solidFill>
                  </a:rPr>
                  <a:t>capacity:</a:t>
                </a:r>
              </a:p>
              <a:p>
                <a:pPr algn="ctr"/>
                <a:r>
                  <a:rPr lang="en-GB" dirty="0">
                    <a:solidFill>
                      <a:srgbClr val="008000"/>
                    </a:solidFill>
                  </a:rPr>
                  <a:t>offers</a:t>
                </a:r>
              </a:p>
            </p:txBody>
          </p:sp>
        </p:grpSp>
        <p:sp>
          <p:nvSpPr>
            <p:cNvPr id="274" name="Freeform 41"/>
            <p:cNvSpPr>
              <a:spLocks/>
            </p:cNvSpPr>
            <p:nvPr/>
          </p:nvSpPr>
          <p:spPr bwMode="auto">
            <a:xfrm>
              <a:off x="6373398" y="1176872"/>
              <a:ext cx="999856" cy="540340"/>
            </a:xfrm>
            <a:custGeom>
              <a:avLst/>
              <a:gdLst/>
              <a:ahLst/>
              <a:cxnLst>
                <a:cxn ang="0">
                  <a:pos x="492" y="35"/>
                </a:cxn>
                <a:cxn ang="0">
                  <a:pos x="709" y="27"/>
                </a:cxn>
                <a:cxn ang="0">
                  <a:pos x="930" y="5"/>
                </a:cxn>
                <a:cxn ang="0">
                  <a:pos x="1158" y="0"/>
                </a:cxn>
                <a:cxn ang="0">
                  <a:pos x="1199" y="20"/>
                </a:cxn>
                <a:cxn ang="0">
                  <a:pos x="1149" y="20"/>
                </a:cxn>
                <a:cxn ang="0">
                  <a:pos x="989" y="20"/>
                </a:cxn>
                <a:cxn ang="0">
                  <a:pos x="794" y="33"/>
                </a:cxn>
                <a:cxn ang="0">
                  <a:pos x="596" y="52"/>
                </a:cxn>
                <a:cxn ang="0">
                  <a:pos x="362" y="52"/>
                </a:cxn>
                <a:cxn ang="0">
                  <a:pos x="180" y="42"/>
                </a:cxn>
                <a:cxn ang="0">
                  <a:pos x="68" y="57"/>
                </a:cxn>
                <a:cxn ang="0">
                  <a:pos x="13" y="83"/>
                </a:cxn>
                <a:cxn ang="0">
                  <a:pos x="46" y="120"/>
                </a:cxn>
                <a:cxn ang="0">
                  <a:pos x="72" y="176"/>
                </a:cxn>
                <a:cxn ang="0">
                  <a:pos x="96" y="291"/>
                </a:cxn>
                <a:cxn ang="0">
                  <a:pos x="111" y="459"/>
                </a:cxn>
                <a:cxn ang="0">
                  <a:pos x="113" y="651"/>
                </a:cxn>
                <a:cxn ang="0">
                  <a:pos x="113" y="797"/>
                </a:cxn>
                <a:cxn ang="0">
                  <a:pos x="141" y="859"/>
                </a:cxn>
                <a:cxn ang="0">
                  <a:pos x="323" y="866"/>
                </a:cxn>
                <a:cxn ang="0">
                  <a:pos x="481" y="846"/>
                </a:cxn>
                <a:cxn ang="0">
                  <a:pos x="692" y="814"/>
                </a:cxn>
                <a:cxn ang="0">
                  <a:pos x="863" y="803"/>
                </a:cxn>
                <a:cxn ang="0">
                  <a:pos x="1058" y="825"/>
                </a:cxn>
                <a:cxn ang="0">
                  <a:pos x="1183" y="849"/>
                </a:cxn>
                <a:cxn ang="0">
                  <a:pos x="1212" y="831"/>
                </a:cxn>
                <a:cxn ang="0">
                  <a:pos x="1205" y="753"/>
                </a:cxn>
                <a:cxn ang="0">
                  <a:pos x="1177" y="630"/>
                </a:cxn>
                <a:cxn ang="0">
                  <a:pos x="1173" y="429"/>
                </a:cxn>
                <a:cxn ang="0">
                  <a:pos x="1183" y="198"/>
                </a:cxn>
                <a:cxn ang="0">
                  <a:pos x="1188" y="48"/>
                </a:cxn>
                <a:cxn ang="0">
                  <a:pos x="1205" y="42"/>
                </a:cxn>
                <a:cxn ang="0">
                  <a:pos x="1192" y="286"/>
                </a:cxn>
                <a:cxn ang="0">
                  <a:pos x="1186" y="470"/>
                </a:cxn>
                <a:cxn ang="0">
                  <a:pos x="1192" y="641"/>
                </a:cxn>
                <a:cxn ang="0">
                  <a:pos x="1212" y="732"/>
                </a:cxn>
                <a:cxn ang="0">
                  <a:pos x="1229" y="819"/>
                </a:cxn>
                <a:cxn ang="0">
                  <a:pos x="1205" y="870"/>
                </a:cxn>
                <a:cxn ang="0">
                  <a:pos x="1132" y="853"/>
                </a:cxn>
                <a:cxn ang="0">
                  <a:pos x="973" y="827"/>
                </a:cxn>
                <a:cxn ang="0">
                  <a:pos x="828" y="819"/>
                </a:cxn>
                <a:cxn ang="0">
                  <a:pos x="679" y="825"/>
                </a:cxn>
                <a:cxn ang="0">
                  <a:pos x="529" y="851"/>
                </a:cxn>
                <a:cxn ang="0">
                  <a:pos x="362" y="877"/>
                </a:cxn>
                <a:cxn ang="0">
                  <a:pos x="219" y="888"/>
                </a:cxn>
                <a:cxn ang="0">
                  <a:pos x="126" y="868"/>
                </a:cxn>
                <a:cxn ang="0">
                  <a:pos x="102" y="829"/>
                </a:cxn>
                <a:cxn ang="0">
                  <a:pos x="105" y="732"/>
                </a:cxn>
                <a:cxn ang="0">
                  <a:pos x="102" y="585"/>
                </a:cxn>
                <a:cxn ang="0">
                  <a:pos x="98" y="457"/>
                </a:cxn>
                <a:cxn ang="0">
                  <a:pos x="85" y="338"/>
                </a:cxn>
                <a:cxn ang="0">
                  <a:pos x="68" y="208"/>
                </a:cxn>
                <a:cxn ang="0">
                  <a:pos x="33" y="130"/>
                </a:cxn>
                <a:cxn ang="0">
                  <a:pos x="2" y="76"/>
                </a:cxn>
                <a:cxn ang="0">
                  <a:pos x="18" y="59"/>
                </a:cxn>
                <a:cxn ang="0">
                  <a:pos x="137" y="35"/>
                </a:cxn>
                <a:cxn ang="0">
                  <a:pos x="221" y="35"/>
                </a:cxn>
                <a:cxn ang="0">
                  <a:pos x="337" y="35"/>
                </a:cxn>
              </a:cxnLst>
              <a:rect l="0" t="0" r="r" b="b"/>
              <a:pathLst>
                <a:path w="1229" h="888">
                  <a:moveTo>
                    <a:pt x="337" y="35"/>
                  </a:moveTo>
                  <a:lnTo>
                    <a:pt x="492" y="35"/>
                  </a:lnTo>
                  <a:lnTo>
                    <a:pt x="599" y="33"/>
                  </a:lnTo>
                  <a:lnTo>
                    <a:pt x="709" y="27"/>
                  </a:lnTo>
                  <a:lnTo>
                    <a:pt x="813" y="13"/>
                  </a:lnTo>
                  <a:lnTo>
                    <a:pt x="930" y="5"/>
                  </a:lnTo>
                  <a:lnTo>
                    <a:pt x="1027" y="2"/>
                  </a:lnTo>
                  <a:lnTo>
                    <a:pt x="1158" y="0"/>
                  </a:lnTo>
                  <a:lnTo>
                    <a:pt x="1205" y="7"/>
                  </a:lnTo>
                  <a:lnTo>
                    <a:pt x="1199" y="20"/>
                  </a:lnTo>
                  <a:lnTo>
                    <a:pt x="1181" y="22"/>
                  </a:lnTo>
                  <a:lnTo>
                    <a:pt x="1149" y="20"/>
                  </a:lnTo>
                  <a:lnTo>
                    <a:pt x="1066" y="20"/>
                  </a:lnTo>
                  <a:lnTo>
                    <a:pt x="989" y="20"/>
                  </a:lnTo>
                  <a:lnTo>
                    <a:pt x="911" y="24"/>
                  </a:lnTo>
                  <a:lnTo>
                    <a:pt x="794" y="33"/>
                  </a:lnTo>
                  <a:lnTo>
                    <a:pt x="681" y="44"/>
                  </a:lnTo>
                  <a:lnTo>
                    <a:pt x="596" y="52"/>
                  </a:lnTo>
                  <a:lnTo>
                    <a:pt x="484" y="57"/>
                  </a:lnTo>
                  <a:lnTo>
                    <a:pt x="362" y="52"/>
                  </a:lnTo>
                  <a:lnTo>
                    <a:pt x="260" y="48"/>
                  </a:lnTo>
                  <a:lnTo>
                    <a:pt x="180" y="42"/>
                  </a:lnTo>
                  <a:lnTo>
                    <a:pt x="122" y="46"/>
                  </a:lnTo>
                  <a:lnTo>
                    <a:pt x="68" y="57"/>
                  </a:lnTo>
                  <a:lnTo>
                    <a:pt x="22" y="72"/>
                  </a:lnTo>
                  <a:lnTo>
                    <a:pt x="13" y="83"/>
                  </a:lnTo>
                  <a:lnTo>
                    <a:pt x="22" y="91"/>
                  </a:lnTo>
                  <a:lnTo>
                    <a:pt x="46" y="120"/>
                  </a:lnTo>
                  <a:lnTo>
                    <a:pt x="66" y="145"/>
                  </a:lnTo>
                  <a:lnTo>
                    <a:pt x="72" y="176"/>
                  </a:lnTo>
                  <a:lnTo>
                    <a:pt x="83" y="221"/>
                  </a:lnTo>
                  <a:lnTo>
                    <a:pt x="96" y="291"/>
                  </a:lnTo>
                  <a:lnTo>
                    <a:pt x="100" y="369"/>
                  </a:lnTo>
                  <a:lnTo>
                    <a:pt x="111" y="459"/>
                  </a:lnTo>
                  <a:lnTo>
                    <a:pt x="115" y="555"/>
                  </a:lnTo>
                  <a:lnTo>
                    <a:pt x="113" y="651"/>
                  </a:lnTo>
                  <a:lnTo>
                    <a:pt x="115" y="738"/>
                  </a:lnTo>
                  <a:lnTo>
                    <a:pt x="113" y="797"/>
                  </a:lnTo>
                  <a:lnTo>
                    <a:pt x="124" y="851"/>
                  </a:lnTo>
                  <a:lnTo>
                    <a:pt x="141" y="859"/>
                  </a:lnTo>
                  <a:lnTo>
                    <a:pt x="215" y="870"/>
                  </a:lnTo>
                  <a:lnTo>
                    <a:pt x="323" y="866"/>
                  </a:lnTo>
                  <a:lnTo>
                    <a:pt x="410" y="859"/>
                  </a:lnTo>
                  <a:lnTo>
                    <a:pt x="481" y="846"/>
                  </a:lnTo>
                  <a:lnTo>
                    <a:pt x="594" y="827"/>
                  </a:lnTo>
                  <a:lnTo>
                    <a:pt x="692" y="814"/>
                  </a:lnTo>
                  <a:lnTo>
                    <a:pt x="783" y="805"/>
                  </a:lnTo>
                  <a:lnTo>
                    <a:pt x="863" y="803"/>
                  </a:lnTo>
                  <a:lnTo>
                    <a:pt x="956" y="812"/>
                  </a:lnTo>
                  <a:lnTo>
                    <a:pt x="1058" y="825"/>
                  </a:lnTo>
                  <a:lnTo>
                    <a:pt x="1141" y="840"/>
                  </a:lnTo>
                  <a:lnTo>
                    <a:pt x="1183" y="849"/>
                  </a:lnTo>
                  <a:lnTo>
                    <a:pt x="1201" y="849"/>
                  </a:lnTo>
                  <a:lnTo>
                    <a:pt x="1212" y="831"/>
                  </a:lnTo>
                  <a:lnTo>
                    <a:pt x="1217" y="795"/>
                  </a:lnTo>
                  <a:lnTo>
                    <a:pt x="1205" y="753"/>
                  </a:lnTo>
                  <a:lnTo>
                    <a:pt x="1188" y="702"/>
                  </a:lnTo>
                  <a:lnTo>
                    <a:pt x="1177" y="630"/>
                  </a:lnTo>
                  <a:lnTo>
                    <a:pt x="1173" y="543"/>
                  </a:lnTo>
                  <a:lnTo>
                    <a:pt x="1173" y="429"/>
                  </a:lnTo>
                  <a:lnTo>
                    <a:pt x="1181" y="297"/>
                  </a:lnTo>
                  <a:lnTo>
                    <a:pt x="1183" y="198"/>
                  </a:lnTo>
                  <a:lnTo>
                    <a:pt x="1186" y="93"/>
                  </a:lnTo>
                  <a:lnTo>
                    <a:pt x="1188" y="48"/>
                  </a:lnTo>
                  <a:lnTo>
                    <a:pt x="1197" y="35"/>
                  </a:lnTo>
                  <a:lnTo>
                    <a:pt x="1205" y="42"/>
                  </a:lnTo>
                  <a:lnTo>
                    <a:pt x="1197" y="180"/>
                  </a:lnTo>
                  <a:lnTo>
                    <a:pt x="1192" y="286"/>
                  </a:lnTo>
                  <a:lnTo>
                    <a:pt x="1192" y="370"/>
                  </a:lnTo>
                  <a:lnTo>
                    <a:pt x="1186" y="470"/>
                  </a:lnTo>
                  <a:lnTo>
                    <a:pt x="1186" y="567"/>
                  </a:lnTo>
                  <a:lnTo>
                    <a:pt x="1192" y="641"/>
                  </a:lnTo>
                  <a:lnTo>
                    <a:pt x="1201" y="689"/>
                  </a:lnTo>
                  <a:lnTo>
                    <a:pt x="1212" y="732"/>
                  </a:lnTo>
                  <a:lnTo>
                    <a:pt x="1225" y="782"/>
                  </a:lnTo>
                  <a:lnTo>
                    <a:pt x="1229" y="819"/>
                  </a:lnTo>
                  <a:lnTo>
                    <a:pt x="1220" y="858"/>
                  </a:lnTo>
                  <a:lnTo>
                    <a:pt x="1205" y="870"/>
                  </a:lnTo>
                  <a:lnTo>
                    <a:pt x="1181" y="868"/>
                  </a:lnTo>
                  <a:lnTo>
                    <a:pt x="1132" y="853"/>
                  </a:lnTo>
                  <a:lnTo>
                    <a:pt x="1066" y="840"/>
                  </a:lnTo>
                  <a:lnTo>
                    <a:pt x="973" y="827"/>
                  </a:lnTo>
                  <a:lnTo>
                    <a:pt x="900" y="819"/>
                  </a:lnTo>
                  <a:lnTo>
                    <a:pt x="828" y="819"/>
                  </a:lnTo>
                  <a:lnTo>
                    <a:pt x="750" y="819"/>
                  </a:lnTo>
                  <a:lnTo>
                    <a:pt x="679" y="825"/>
                  </a:lnTo>
                  <a:lnTo>
                    <a:pt x="603" y="836"/>
                  </a:lnTo>
                  <a:lnTo>
                    <a:pt x="529" y="851"/>
                  </a:lnTo>
                  <a:lnTo>
                    <a:pt x="447" y="864"/>
                  </a:lnTo>
                  <a:lnTo>
                    <a:pt x="362" y="877"/>
                  </a:lnTo>
                  <a:lnTo>
                    <a:pt x="276" y="883"/>
                  </a:lnTo>
                  <a:lnTo>
                    <a:pt x="219" y="888"/>
                  </a:lnTo>
                  <a:lnTo>
                    <a:pt x="169" y="877"/>
                  </a:lnTo>
                  <a:lnTo>
                    <a:pt x="126" y="868"/>
                  </a:lnTo>
                  <a:lnTo>
                    <a:pt x="108" y="858"/>
                  </a:lnTo>
                  <a:lnTo>
                    <a:pt x="102" y="829"/>
                  </a:lnTo>
                  <a:lnTo>
                    <a:pt x="98" y="784"/>
                  </a:lnTo>
                  <a:lnTo>
                    <a:pt x="105" y="732"/>
                  </a:lnTo>
                  <a:lnTo>
                    <a:pt x="98" y="660"/>
                  </a:lnTo>
                  <a:lnTo>
                    <a:pt x="102" y="585"/>
                  </a:lnTo>
                  <a:lnTo>
                    <a:pt x="98" y="516"/>
                  </a:lnTo>
                  <a:lnTo>
                    <a:pt x="98" y="457"/>
                  </a:lnTo>
                  <a:lnTo>
                    <a:pt x="89" y="399"/>
                  </a:lnTo>
                  <a:lnTo>
                    <a:pt x="85" y="338"/>
                  </a:lnTo>
                  <a:lnTo>
                    <a:pt x="81" y="282"/>
                  </a:lnTo>
                  <a:lnTo>
                    <a:pt x="68" y="208"/>
                  </a:lnTo>
                  <a:lnTo>
                    <a:pt x="54" y="156"/>
                  </a:lnTo>
                  <a:lnTo>
                    <a:pt x="33" y="130"/>
                  </a:lnTo>
                  <a:lnTo>
                    <a:pt x="7" y="93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18" y="59"/>
                  </a:lnTo>
                  <a:lnTo>
                    <a:pt x="83" y="44"/>
                  </a:lnTo>
                  <a:lnTo>
                    <a:pt x="137" y="35"/>
                  </a:lnTo>
                  <a:lnTo>
                    <a:pt x="180" y="29"/>
                  </a:lnTo>
                  <a:lnTo>
                    <a:pt x="221" y="35"/>
                  </a:lnTo>
                  <a:lnTo>
                    <a:pt x="269" y="37"/>
                  </a:lnTo>
                  <a:lnTo>
                    <a:pt x="33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Freeform 42"/>
            <p:cNvSpPr>
              <a:spLocks/>
            </p:cNvSpPr>
            <p:nvPr/>
          </p:nvSpPr>
          <p:spPr bwMode="auto">
            <a:xfrm>
              <a:off x="6459635" y="1264495"/>
              <a:ext cx="108203" cy="2616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4" y="6"/>
                </a:cxn>
                <a:cxn ang="0">
                  <a:pos x="23" y="10"/>
                </a:cxn>
                <a:cxn ang="0">
                  <a:pos x="29" y="15"/>
                </a:cxn>
                <a:cxn ang="0">
                  <a:pos x="38" y="18"/>
                </a:cxn>
                <a:cxn ang="0">
                  <a:pos x="45" y="13"/>
                </a:cxn>
                <a:cxn ang="0">
                  <a:pos x="52" y="6"/>
                </a:cxn>
                <a:cxn ang="0">
                  <a:pos x="59" y="3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9" y="6"/>
                </a:cxn>
                <a:cxn ang="0">
                  <a:pos x="86" y="10"/>
                </a:cxn>
                <a:cxn ang="0">
                  <a:pos x="95" y="10"/>
                </a:cxn>
                <a:cxn ang="0">
                  <a:pos x="101" y="10"/>
                </a:cxn>
                <a:cxn ang="0">
                  <a:pos x="108" y="8"/>
                </a:cxn>
                <a:cxn ang="0">
                  <a:pos x="115" y="8"/>
                </a:cxn>
                <a:cxn ang="0">
                  <a:pos x="122" y="3"/>
                </a:cxn>
                <a:cxn ang="0">
                  <a:pos x="128" y="3"/>
                </a:cxn>
                <a:cxn ang="0">
                  <a:pos x="131" y="10"/>
                </a:cxn>
                <a:cxn ang="0">
                  <a:pos x="133" y="18"/>
                </a:cxn>
                <a:cxn ang="0">
                  <a:pos x="128" y="26"/>
                </a:cxn>
                <a:cxn ang="0">
                  <a:pos x="122" y="28"/>
                </a:cxn>
                <a:cxn ang="0">
                  <a:pos x="115" y="26"/>
                </a:cxn>
                <a:cxn ang="0">
                  <a:pos x="108" y="30"/>
                </a:cxn>
                <a:cxn ang="0">
                  <a:pos x="101" y="33"/>
                </a:cxn>
                <a:cxn ang="0">
                  <a:pos x="95" y="33"/>
                </a:cxn>
                <a:cxn ang="0">
                  <a:pos x="86" y="33"/>
                </a:cxn>
                <a:cxn ang="0">
                  <a:pos x="79" y="28"/>
                </a:cxn>
                <a:cxn ang="0">
                  <a:pos x="72" y="23"/>
                </a:cxn>
                <a:cxn ang="0">
                  <a:pos x="65" y="21"/>
                </a:cxn>
                <a:cxn ang="0">
                  <a:pos x="59" y="21"/>
                </a:cxn>
                <a:cxn ang="0">
                  <a:pos x="54" y="28"/>
                </a:cxn>
                <a:cxn ang="0">
                  <a:pos x="50" y="36"/>
                </a:cxn>
                <a:cxn ang="0">
                  <a:pos x="43" y="41"/>
                </a:cxn>
                <a:cxn ang="0">
                  <a:pos x="36" y="41"/>
                </a:cxn>
                <a:cxn ang="0">
                  <a:pos x="29" y="41"/>
                </a:cxn>
                <a:cxn ang="0">
                  <a:pos x="23" y="43"/>
                </a:cxn>
                <a:cxn ang="0">
                  <a:pos x="14" y="43"/>
                </a:cxn>
                <a:cxn ang="0">
                  <a:pos x="5" y="38"/>
                </a:cxn>
                <a:cxn ang="0">
                  <a:pos x="0" y="30"/>
                </a:cxn>
                <a:cxn ang="0">
                  <a:pos x="7" y="3"/>
                </a:cxn>
              </a:cxnLst>
              <a:rect l="0" t="0" r="r" b="b"/>
              <a:pathLst>
                <a:path w="133" h="43">
                  <a:moveTo>
                    <a:pt x="7" y="3"/>
                  </a:moveTo>
                  <a:lnTo>
                    <a:pt x="14" y="6"/>
                  </a:lnTo>
                  <a:lnTo>
                    <a:pt x="23" y="10"/>
                  </a:lnTo>
                  <a:lnTo>
                    <a:pt x="29" y="15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2" y="6"/>
                  </a:lnTo>
                  <a:lnTo>
                    <a:pt x="59" y="3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6"/>
                  </a:lnTo>
                  <a:lnTo>
                    <a:pt x="86" y="10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8" y="8"/>
                  </a:lnTo>
                  <a:lnTo>
                    <a:pt x="115" y="8"/>
                  </a:lnTo>
                  <a:lnTo>
                    <a:pt x="122" y="3"/>
                  </a:lnTo>
                  <a:lnTo>
                    <a:pt x="128" y="3"/>
                  </a:lnTo>
                  <a:lnTo>
                    <a:pt x="131" y="10"/>
                  </a:lnTo>
                  <a:lnTo>
                    <a:pt x="133" y="18"/>
                  </a:lnTo>
                  <a:lnTo>
                    <a:pt x="128" y="26"/>
                  </a:lnTo>
                  <a:lnTo>
                    <a:pt x="122" y="28"/>
                  </a:lnTo>
                  <a:lnTo>
                    <a:pt x="115" y="26"/>
                  </a:lnTo>
                  <a:lnTo>
                    <a:pt x="108" y="30"/>
                  </a:lnTo>
                  <a:lnTo>
                    <a:pt x="101" y="33"/>
                  </a:lnTo>
                  <a:lnTo>
                    <a:pt x="95" y="33"/>
                  </a:lnTo>
                  <a:lnTo>
                    <a:pt x="86" y="33"/>
                  </a:lnTo>
                  <a:lnTo>
                    <a:pt x="79" y="28"/>
                  </a:lnTo>
                  <a:lnTo>
                    <a:pt x="72" y="23"/>
                  </a:lnTo>
                  <a:lnTo>
                    <a:pt x="65" y="21"/>
                  </a:lnTo>
                  <a:lnTo>
                    <a:pt x="59" y="21"/>
                  </a:lnTo>
                  <a:lnTo>
                    <a:pt x="54" y="28"/>
                  </a:lnTo>
                  <a:lnTo>
                    <a:pt x="50" y="36"/>
                  </a:lnTo>
                  <a:lnTo>
                    <a:pt x="43" y="41"/>
                  </a:lnTo>
                  <a:lnTo>
                    <a:pt x="36" y="41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4" y="43"/>
                  </a:lnTo>
                  <a:lnTo>
                    <a:pt x="5" y="38"/>
                  </a:lnTo>
                  <a:lnTo>
                    <a:pt x="0" y="3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43"/>
            <p:cNvSpPr>
              <a:spLocks/>
            </p:cNvSpPr>
            <p:nvPr/>
          </p:nvSpPr>
          <p:spPr bwMode="auto">
            <a:xfrm>
              <a:off x="6480787" y="1355160"/>
              <a:ext cx="108203" cy="2616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3" y="5"/>
                </a:cxn>
                <a:cxn ang="0">
                  <a:pos x="22" y="10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5" y="13"/>
                </a:cxn>
                <a:cxn ang="0">
                  <a:pos x="51" y="5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9" y="5"/>
                </a:cxn>
                <a:cxn ang="0">
                  <a:pos x="86" y="10"/>
                </a:cxn>
                <a:cxn ang="0">
                  <a:pos x="95" y="10"/>
                </a:cxn>
                <a:cxn ang="0">
                  <a:pos x="102" y="10"/>
                </a:cxn>
                <a:cxn ang="0">
                  <a:pos x="108" y="7"/>
                </a:cxn>
                <a:cxn ang="0">
                  <a:pos x="115" y="7"/>
                </a:cxn>
                <a:cxn ang="0">
                  <a:pos x="122" y="2"/>
                </a:cxn>
                <a:cxn ang="0">
                  <a:pos x="129" y="2"/>
                </a:cxn>
                <a:cxn ang="0">
                  <a:pos x="131" y="10"/>
                </a:cxn>
                <a:cxn ang="0">
                  <a:pos x="133" y="17"/>
                </a:cxn>
                <a:cxn ang="0">
                  <a:pos x="129" y="25"/>
                </a:cxn>
                <a:cxn ang="0">
                  <a:pos x="122" y="28"/>
                </a:cxn>
                <a:cxn ang="0">
                  <a:pos x="115" y="25"/>
                </a:cxn>
                <a:cxn ang="0">
                  <a:pos x="108" y="30"/>
                </a:cxn>
                <a:cxn ang="0">
                  <a:pos x="102" y="33"/>
                </a:cxn>
                <a:cxn ang="0">
                  <a:pos x="95" y="33"/>
                </a:cxn>
                <a:cxn ang="0">
                  <a:pos x="86" y="33"/>
                </a:cxn>
                <a:cxn ang="0">
                  <a:pos x="79" y="28"/>
                </a:cxn>
                <a:cxn ang="0">
                  <a:pos x="72" y="22"/>
                </a:cxn>
                <a:cxn ang="0">
                  <a:pos x="65" y="20"/>
                </a:cxn>
                <a:cxn ang="0">
                  <a:pos x="58" y="20"/>
                </a:cxn>
                <a:cxn ang="0">
                  <a:pos x="54" y="28"/>
                </a:cxn>
                <a:cxn ang="0">
                  <a:pos x="49" y="35"/>
                </a:cxn>
                <a:cxn ang="0">
                  <a:pos x="42" y="40"/>
                </a:cxn>
                <a:cxn ang="0">
                  <a:pos x="36" y="40"/>
                </a:cxn>
                <a:cxn ang="0">
                  <a:pos x="29" y="40"/>
                </a:cxn>
                <a:cxn ang="0">
                  <a:pos x="22" y="43"/>
                </a:cxn>
                <a:cxn ang="0">
                  <a:pos x="13" y="43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6" y="2"/>
                </a:cxn>
              </a:cxnLst>
              <a:rect l="0" t="0" r="r" b="b"/>
              <a:pathLst>
                <a:path w="133" h="43">
                  <a:moveTo>
                    <a:pt x="6" y="2"/>
                  </a:moveTo>
                  <a:lnTo>
                    <a:pt x="13" y="5"/>
                  </a:lnTo>
                  <a:lnTo>
                    <a:pt x="22" y="10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5" y="13"/>
                  </a:lnTo>
                  <a:lnTo>
                    <a:pt x="51" y="5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5"/>
                  </a:lnTo>
                  <a:lnTo>
                    <a:pt x="86" y="10"/>
                  </a:lnTo>
                  <a:lnTo>
                    <a:pt x="95" y="10"/>
                  </a:lnTo>
                  <a:lnTo>
                    <a:pt x="102" y="10"/>
                  </a:lnTo>
                  <a:lnTo>
                    <a:pt x="108" y="7"/>
                  </a:lnTo>
                  <a:lnTo>
                    <a:pt x="115" y="7"/>
                  </a:lnTo>
                  <a:lnTo>
                    <a:pt x="122" y="2"/>
                  </a:lnTo>
                  <a:lnTo>
                    <a:pt x="129" y="2"/>
                  </a:lnTo>
                  <a:lnTo>
                    <a:pt x="131" y="10"/>
                  </a:lnTo>
                  <a:lnTo>
                    <a:pt x="133" y="17"/>
                  </a:lnTo>
                  <a:lnTo>
                    <a:pt x="129" y="25"/>
                  </a:lnTo>
                  <a:lnTo>
                    <a:pt x="122" y="28"/>
                  </a:lnTo>
                  <a:lnTo>
                    <a:pt x="115" y="25"/>
                  </a:lnTo>
                  <a:lnTo>
                    <a:pt x="108" y="30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6" y="33"/>
                  </a:lnTo>
                  <a:lnTo>
                    <a:pt x="79" y="28"/>
                  </a:lnTo>
                  <a:lnTo>
                    <a:pt x="72" y="22"/>
                  </a:lnTo>
                  <a:lnTo>
                    <a:pt x="65" y="20"/>
                  </a:lnTo>
                  <a:lnTo>
                    <a:pt x="58" y="20"/>
                  </a:lnTo>
                  <a:lnTo>
                    <a:pt x="54" y="28"/>
                  </a:lnTo>
                  <a:lnTo>
                    <a:pt x="49" y="35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29" y="40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4" y="37"/>
                  </a:lnTo>
                  <a:lnTo>
                    <a:pt x="0" y="3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44"/>
            <p:cNvSpPr>
              <a:spLocks/>
            </p:cNvSpPr>
            <p:nvPr/>
          </p:nvSpPr>
          <p:spPr bwMode="auto">
            <a:xfrm>
              <a:off x="6490550" y="1451910"/>
              <a:ext cx="109016" cy="2616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5"/>
                </a:cxn>
                <a:cxn ang="0">
                  <a:pos x="23" y="10"/>
                </a:cxn>
                <a:cxn ang="0">
                  <a:pos x="30" y="15"/>
                </a:cxn>
                <a:cxn ang="0">
                  <a:pos x="39" y="17"/>
                </a:cxn>
                <a:cxn ang="0">
                  <a:pos x="45" y="13"/>
                </a:cxn>
                <a:cxn ang="0">
                  <a:pos x="52" y="5"/>
                </a:cxn>
                <a:cxn ang="0">
                  <a:pos x="59" y="2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0" y="5"/>
                </a:cxn>
                <a:cxn ang="0">
                  <a:pos x="87" y="10"/>
                </a:cxn>
                <a:cxn ang="0">
                  <a:pos x="96" y="10"/>
                </a:cxn>
                <a:cxn ang="0">
                  <a:pos x="103" y="10"/>
                </a:cxn>
                <a:cxn ang="0">
                  <a:pos x="109" y="7"/>
                </a:cxn>
                <a:cxn ang="0">
                  <a:pos x="116" y="7"/>
                </a:cxn>
                <a:cxn ang="0">
                  <a:pos x="123" y="2"/>
                </a:cxn>
                <a:cxn ang="0">
                  <a:pos x="130" y="2"/>
                </a:cxn>
                <a:cxn ang="0">
                  <a:pos x="132" y="10"/>
                </a:cxn>
                <a:cxn ang="0">
                  <a:pos x="134" y="17"/>
                </a:cxn>
                <a:cxn ang="0">
                  <a:pos x="130" y="25"/>
                </a:cxn>
                <a:cxn ang="0">
                  <a:pos x="123" y="28"/>
                </a:cxn>
                <a:cxn ang="0">
                  <a:pos x="116" y="25"/>
                </a:cxn>
                <a:cxn ang="0">
                  <a:pos x="109" y="30"/>
                </a:cxn>
                <a:cxn ang="0">
                  <a:pos x="103" y="33"/>
                </a:cxn>
                <a:cxn ang="0">
                  <a:pos x="96" y="33"/>
                </a:cxn>
                <a:cxn ang="0">
                  <a:pos x="87" y="33"/>
                </a:cxn>
                <a:cxn ang="0">
                  <a:pos x="80" y="28"/>
                </a:cxn>
                <a:cxn ang="0">
                  <a:pos x="73" y="22"/>
                </a:cxn>
                <a:cxn ang="0">
                  <a:pos x="66" y="20"/>
                </a:cxn>
                <a:cxn ang="0">
                  <a:pos x="59" y="20"/>
                </a:cxn>
                <a:cxn ang="0">
                  <a:pos x="54" y="28"/>
                </a:cxn>
                <a:cxn ang="0">
                  <a:pos x="50" y="35"/>
                </a:cxn>
                <a:cxn ang="0">
                  <a:pos x="43" y="40"/>
                </a:cxn>
                <a:cxn ang="0">
                  <a:pos x="36" y="40"/>
                </a:cxn>
                <a:cxn ang="0">
                  <a:pos x="30" y="40"/>
                </a:cxn>
                <a:cxn ang="0">
                  <a:pos x="23" y="43"/>
                </a:cxn>
                <a:cxn ang="0">
                  <a:pos x="14" y="43"/>
                </a:cxn>
                <a:cxn ang="0">
                  <a:pos x="5" y="37"/>
                </a:cxn>
                <a:cxn ang="0">
                  <a:pos x="0" y="30"/>
                </a:cxn>
                <a:cxn ang="0">
                  <a:pos x="7" y="2"/>
                </a:cxn>
              </a:cxnLst>
              <a:rect l="0" t="0" r="r" b="b"/>
              <a:pathLst>
                <a:path w="134" h="43">
                  <a:moveTo>
                    <a:pt x="7" y="2"/>
                  </a:moveTo>
                  <a:lnTo>
                    <a:pt x="14" y="5"/>
                  </a:lnTo>
                  <a:lnTo>
                    <a:pt x="23" y="10"/>
                  </a:lnTo>
                  <a:lnTo>
                    <a:pt x="30" y="15"/>
                  </a:lnTo>
                  <a:lnTo>
                    <a:pt x="39" y="17"/>
                  </a:lnTo>
                  <a:lnTo>
                    <a:pt x="45" y="13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5"/>
                  </a:lnTo>
                  <a:lnTo>
                    <a:pt x="87" y="10"/>
                  </a:lnTo>
                  <a:lnTo>
                    <a:pt x="96" y="10"/>
                  </a:lnTo>
                  <a:lnTo>
                    <a:pt x="103" y="10"/>
                  </a:lnTo>
                  <a:lnTo>
                    <a:pt x="109" y="7"/>
                  </a:lnTo>
                  <a:lnTo>
                    <a:pt x="116" y="7"/>
                  </a:lnTo>
                  <a:lnTo>
                    <a:pt x="123" y="2"/>
                  </a:lnTo>
                  <a:lnTo>
                    <a:pt x="130" y="2"/>
                  </a:lnTo>
                  <a:lnTo>
                    <a:pt x="132" y="10"/>
                  </a:lnTo>
                  <a:lnTo>
                    <a:pt x="134" y="17"/>
                  </a:lnTo>
                  <a:lnTo>
                    <a:pt x="130" y="25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9" y="30"/>
                  </a:lnTo>
                  <a:lnTo>
                    <a:pt x="103" y="33"/>
                  </a:lnTo>
                  <a:lnTo>
                    <a:pt x="96" y="33"/>
                  </a:lnTo>
                  <a:lnTo>
                    <a:pt x="87" y="33"/>
                  </a:lnTo>
                  <a:lnTo>
                    <a:pt x="80" y="28"/>
                  </a:lnTo>
                  <a:lnTo>
                    <a:pt x="73" y="22"/>
                  </a:lnTo>
                  <a:lnTo>
                    <a:pt x="66" y="20"/>
                  </a:lnTo>
                  <a:lnTo>
                    <a:pt x="59" y="20"/>
                  </a:lnTo>
                  <a:lnTo>
                    <a:pt x="54" y="28"/>
                  </a:lnTo>
                  <a:lnTo>
                    <a:pt x="50" y="35"/>
                  </a:lnTo>
                  <a:lnTo>
                    <a:pt x="43" y="40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3" y="43"/>
                  </a:lnTo>
                  <a:lnTo>
                    <a:pt x="14" y="43"/>
                  </a:lnTo>
                  <a:lnTo>
                    <a:pt x="5" y="37"/>
                  </a:lnTo>
                  <a:lnTo>
                    <a:pt x="0" y="3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8" name="Freeform 45"/>
            <p:cNvSpPr>
              <a:spLocks/>
            </p:cNvSpPr>
            <p:nvPr/>
          </p:nvSpPr>
          <p:spPr bwMode="auto">
            <a:xfrm>
              <a:off x="6500312" y="1548660"/>
              <a:ext cx="108203" cy="2616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3" y="5"/>
                </a:cxn>
                <a:cxn ang="0">
                  <a:pos x="22" y="10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5" y="13"/>
                </a:cxn>
                <a:cxn ang="0">
                  <a:pos x="51" y="5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9" y="5"/>
                </a:cxn>
                <a:cxn ang="0">
                  <a:pos x="86" y="10"/>
                </a:cxn>
                <a:cxn ang="0">
                  <a:pos x="95" y="10"/>
                </a:cxn>
                <a:cxn ang="0">
                  <a:pos x="102" y="10"/>
                </a:cxn>
                <a:cxn ang="0">
                  <a:pos x="109" y="7"/>
                </a:cxn>
                <a:cxn ang="0">
                  <a:pos x="115" y="7"/>
                </a:cxn>
                <a:cxn ang="0">
                  <a:pos x="122" y="2"/>
                </a:cxn>
                <a:cxn ang="0">
                  <a:pos x="129" y="2"/>
                </a:cxn>
                <a:cxn ang="0">
                  <a:pos x="131" y="10"/>
                </a:cxn>
                <a:cxn ang="0">
                  <a:pos x="133" y="17"/>
                </a:cxn>
                <a:cxn ang="0">
                  <a:pos x="129" y="25"/>
                </a:cxn>
                <a:cxn ang="0">
                  <a:pos x="122" y="28"/>
                </a:cxn>
                <a:cxn ang="0">
                  <a:pos x="115" y="25"/>
                </a:cxn>
                <a:cxn ang="0">
                  <a:pos x="109" y="30"/>
                </a:cxn>
                <a:cxn ang="0">
                  <a:pos x="102" y="33"/>
                </a:cxn>
                <a:cxn ang="0">
                  <a:pos x="95" y="33"/>
                </a:cxn>
                <a:cxn ang="0">
                  <a:pos x="86" y="33"/>
                </a:cxn>
                <a:cxn ang="0">
                  <a:pos x="79" y="28"/>
                </a:cxn>
                <a:cxn ang="0">
                  <a:pos x="72" y="22"/>
                </a:cxn>
                <a:cxn ang="0">
                  <a:pos x="65" y="20"/>
                </a:cxn>
                <a:cxn ang="0">
                  <a:pos x="58" y="20"/>
                </a:cxn>
                <a:cxn ang="0">
                  <a:pos x="54" y="28"/>
                </a:cxn>
                <a:cxn ang="0">
                  <a:pos x="49" y="35"/>
                </a:cxn>
                <a:cxn ang="0">
                  <a:pos x="42" y="40"/>
                </a:cxn>
                <a:cxn ang="0">
                  <a:pos x="36" y="40"/>
                </a:cxn>
                <a:cxn ang="0">
                  <a:pos x="29" y="40"/>
                </a:cxn>
                <a:cxn ang="0">
                  <a:pos x="22" y="43"/>
                </a:cxn>
                <a:cxn ang="0">
                  <a:pos x="13" y="43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6" y="2"/>
                </a:cxn>
              </a:cxnLst>
              <a:rect l="0" t="0" r="r" b="b"/>
              <a:pathLst>
                <a:path w="133" h="43">
                  <a:moveTo>
                    <a:pt x="6" y="2"/>
                  </a:moveTo>
                  <a:lnTo>
                    <a:pt x="13" y="5"/>
                  </a:lnTo>
                  <a:lnTo>
                    <a:pt x="22" y="10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5" y="13"/>
                  </a:lnTo>
                  <a:lnTo>
                    <a:pt x="51" y="5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5"/>
                  </a:lnTo>
                  <a:lnTo>
                    <a:pt x="86" y="10"/>
                  </a:lnTo>
                  <a:lnTo>
                    <a:pt x="95" y="10"/>
                  </a:lnTo>
                  <a:lnTo>
                    <a:pt x="102" y="10"/>
                  </a:lnTo>
                  <a:lnTo>
                    <a:pt x="109" y="7"/>
                  </a:lnTo>
                  <a:lnTo>
                    <a:pt x="115" y="7"/>
                  </a:lnTo>
                  <a:lnTo>
                    <a:pt x="122" y="2"/>
                  </a:lnTo>
                  <a:lnTo>
                    <a:pt x="129" y="2"/>
                  </a:lnTo>
                  <a:lnTo>
                    <a:pt x="131" y="10"/>
                  </a:lnTo>
                  <a:lnTo>
                    <a:pt x="133" y="17"/>
                  </a:lnTo>
                  <a:lnTo>
                    <a:pt x="129" y="25"/>
                  </a:lnTo>
                  <a:lnTo>
                    <a:pt x="122" y="28"/>
                  </a:lnTo>
                  <a:lnTo>
                    <a:pt x="115" y="25"/>
                  </a:lnTo>
                  <a:lnTo>
                    <a:pt x="109" y="30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6" y="33"/>
                  </a:lnTo>
                  <a:lnTo>
                    <a:pt x="79" y="28"/>
                  </a:lnTo>
                  <a:lnTo>
                    <a:pt x="72" y="22"/>
                  </a:lnTo>
                  <a:lnTo>
                    <a:pt x="65" y="20"/>
                  </a:lnTo>
                  <a:lnTo>
                    <a:pt x="58" y="20"/>
                  </a:lnTo>
                  <a:lnTo>
                    <a:pt x="54" y="28"/>
                  </a:lnTo>
                  <a:lnTo>
                    <a:pt x="49" y="35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29" y="40"/>
                  </a:lnTo>
                  <a:lnTo>
                    <a:pt x="22" y="43"/>
                  </a:lnTo>
                  <a:lnTo>
                    <a:pt x="13" y="43"/>
                  </a:lnTo>
                  <a:lnTo>
                    <a:pt x="4" y="37"/>
                  </a:lnTo>
                  <a:lnTo>
                    <a:pt x="0" y="3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9" name="Freeform 46"/>
            <p:cNvSpPr>
              <a:spLocks/>
            </p:cNvSpPr>
            <p:nvPr/>
          </p:nvSpPr>
          <p:spPr bwMode="auto">
            <a:xfrm>
              <a:off x="6505194" y="1640542"/>
              <a:ext cx="108203" cy="2555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3" y="5"/>
                </a:cxn>
                <a:cxn ang="0">
                  <a:pos x="22" y="9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5" y="12"/>
                </a:cxn>
                <a:cxn ang="0">
                  <a:pos x="51" y="5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9" y="5"/>
                </a:cxn>
                <a:cxn ang="0">
                  <a:pos x="86" y="9"/>
                </a:cxn>
                <a:cxn ang="0">
                  <a:pos x="95" y="9"/>
                </a:cxn>
                <a:cxn ang="0">
                  <a:pos x="102" y="9"/>
                </a:cxn>
                <a:cxn ang="0">
                  <a:pos x="109" y="7"/>
                </a:cxn>
                <a:cxn ang="0">
                  <a:pos x="115" y="7"/>
                </a:cxn>
                <a:cxn ang="0">
                  <a:pos x="122" y="2"/>
                </a:cxn>
                <a:cxn ang="0">
                  <a:pos x="129" y="2"/>
                </a:cxn>
                <a:cxn ang="0">
                  <a:pos x="131" y="9"/>
                </a:cxn>
                <a:cxn ang="0">
                  <a:pos x="133" y="17"/>
                </a:cxn>
                <a:cxn ang="0">
                  <a:pos x="129" y="25"/>
                </a:cxn>
                <a:cxn ang="0">
                  <a:pos x="122" y="27"/>
                </a:cxn>
                <a:cxn ang="0">
                  <a:pos x="115" y="25"/>
                </a:cxn>
                <a:cxn ang="0">
                  <a:pos x="109" y="30"/>
                </a:cxn>
                <a:cxn ang="0">
                  <a:pos x="102" y="33"/>
                </a:cxn>
                <a:cxn ang="0">
                  <a:pos x="95" y="33"/>
                </a:cxn>
                <a:cxn ang="0">
                  <a:pos x="86" y="33"/>
                </a:cxn>
                <a:cxn ang="0">
                  <a:pos x="79" y="27"/>
                </a:cxn>
                <a:cxn ang="0">
                  <a:pos x="72" y="22"/>
                </a:cxn>
                <a:cxn ang="0">
                  <a:pos x="65" y="20"/>
                </a:cxn>
                <a:cxn ang="0">
                  <a:pos x="58" y="20"/>
                </a:cxn>
                <a:cxn ang="0">
                  <a:pos x="54" y="27"/>
                </a:cxn>
                <a:cxn ang="0">
                  <a:pos x="49" y="35"/>
                </a:cxn>
                <a:cxn ang="0">
                  <a:pos x="42" y="40"/>
                </a:cxn>
                <a:cxn ang="0">
                  <a:pos x="36" y="40"/>
                </a:cxn>
                <a:cxn ang="0">
                  <a:pos x="29" y="40"/>
                </a:cxn>
                <a:cxn ang="0">
                  <a:pos x="22" y="42"/>
                </a:cxn>
                <a:cxn ang="0">
                  <a:pos x="13" y="42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6" y="2"/>
                </a:cxn>
              </a:cxnLst>
              <a:rect l="0" t="0" r="r" b="b"/>
              <a:pathLst>
                <a:path w="133" h="42">
                  <a:moveTo>
                    <a:pt x="6" y="2"/>
                  </a:moveTo>
                  <a:lnTo>
                    <a:pt x="13" y="5"/>
                  </a:lnTo>
                  <a:lnTo>
                    <a:pt x="22" y="9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5" y="12"/>
                  </a:lnTo>
                  <a:lnTo>
                    <a:pt x="51" y="5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5"/>
                  </a:lnTo>
                  <a:lnTo>
                    <a:pt x="86" y="9"/>
                  </a:lnTo>
                  <a:lnTo>
                    <a:pt x="95" y="9"/>
                  </a:lnTo>
                  <a:lnTo>
                    <a:pt x="102" y="9"/>
                  </a:lnTo>
                  <a:lnTo>
                    <a:pt x="109" y="7"/>
                  </a:lnTo>
                  <a:lnTo>
                    <a:pt x="115" y="7"/>
                  </a:lnTo>
                  <a:lnTo>
                    <a:pt x="122" y="2"/>
                  </a:lnTo>
                  <a:lnTo>
                    <a:pt x="129" y="2"/>
                  </a:lnTo>
                  <a:lnTo>
                    <a:pt x="131" y="9"/>
                  </a:lnTo>
                  <a:lnTo>
                    <a:pt x="133" y="17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15" y="25"/>
                  </a:lnTo>
                  <a:lnTo>
                    <a:pt x="109" y="30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6" y="33"/>
                  </a:lnTo>
                  <a:lnTo>
                    <a:pt x="79" y="27"/>
                  </a:lnTo>
                  <a:lnTo>
                    <a:pt x="72" y="22"/>
                  </a:lnTo>
                  <a:lnTo>
                    <a:pt x="65" y="20"/>
                  </a:lnTo>
                  <a:lnTo>
                    <a:pt x="58" y="20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2"/>
                  </a:lnTo>
                  <a:lnTo>
                    <a:pt x="4" y="37"/>
                  </a:lnTo>
                  <a:lnTo>
                    <a:pt x="0" y="3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0" name="Freeform 47"/>
            <p:cNvSpPr>
              <a:spLocks/>
            </p:cNvSpPr>
            <p:nvPr/>
          </p:nvSpPr>
          <p:spPr bwMode="auto">
            <a:xfrm>
              <a:off x="6624786" y="1429396"/>
              <a:ext cx="314845" cy="41377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29" y="17"/>
                </a:cxn>
                <a:cxn ang="0">
                  <a:pos x="284" y="2"/>
                </a:cxn>
                <a:cxn ang="0">
                  <a:pos x="387" y="0"/>
                </a:cxn>
                <a:cxn ang="0">
                  <a:pos x="387" y="68"/>
                </a:cxn>
                <a:cxn ang="0">
                  <a:pos x="370" y="68"/>
                </a:cxn>
                <a:cxn ang="0">
                  <a:pos x="376" y="12"/>
                </a:cxn>
                <a:cxn ang="0">
                  <a:pos x="212" y="21"/>
                </a:cxn>
                <a:cxn ang="0">
                  <a:pos x="109" y="26"/>
                </a:cxn>
                <a:cxn ang="0">
                  <a:pos x="0" y="33"/>
                </a:cxn>
                <a:cxn ang="0">
                  <a:pos x="4" y="19"/>
                </a:cxn>
              </a:cxnLst>
              <a:rect l="0" t="0" r="r" b="b"/>
              <a:pathLst>
                <a:path w="387" h="68">
                  <a:moveTo>
                    <a:pt x="4" y="19"/>
                  </a:moveTo>
                  <a:lnTo>
                    <a:pt x="129" y="17"/>
                  </a:lnTo>
                  <a:lnTo>
                    <a:pt x="284" y="2"/>
                  </a:lnTo>
                  <a:lnTo>
                    <a:pt x="387" y="0"/>
                  </a:lnTo>
                  <a:lnTo>
                    <a:pt x="387" y="68"/>
                  </a:lnTo>
                  <a:lnTo>
                    <a:pt x="370" y="68"/>
                  </a:lnTo>
                  <a:lnTo>
                    <a:pt x="376" y="12"/>
                  </a:lnTo>
                  <a:lnTo>
                    <a:pt x="212" y="21"/>
                  </a:lnTo>
                  <a:lnTo>
                    <a:pt x="109" y="26"/>
                  </a:lnTo>
                  <a:lnTo>
                    <a:pt x="0" y="33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1" name="Freeform 48"/>
            <p:cNvSpPr>
              <a:spLocks/>
            </p:cNvSpPr>
            <p:nvPr/>
          </p:nvSpPr>
          <p:spPr bwMode="auto">
            <a:xfrm>
              <a:off x="6624786" y="1441566"/>
              <a:ext cx="311591" cy="3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3"/>
                </a:cxn>
                <a:cxn ang="0">
                  <a:pos x="182" y="48"/>
                </a:cxn>
                <a:cxn ang="0">
                  <a:pos x="302" y="39"/>
                </a:cxn>
                <a:cxn ang="0">
                  <a:pos x="383" y="45"/>
                </a:cxn>
                <a:cxn ang="0">
                  <a:pos x="381" y="33"/>
                </a:cxn>
                <a:cxn ang="0">
                  <a:pos x="315" y="33"/>
                </a:cxn>
                <a:cxn ang="0">
                  <a:pos x="263" y="33"/>
                </a:cxn>
                <a:cxn ang="0">
                  <a:pos x="178" y="41"/>
                </a:cxn>
                <a:cxn ang="0">
                  <a:pos x="70" y="41"/>
                </a:cxn>
                <a:cxn ang="0">
                  <a:pos x="11" y="43"/>
                </a:cxn>
                <a:cxn ang="0">
                  <a:pos x="13" y="4"/>
                </a:cxn>
                <a:cxn ang="0">
                  <a:pos x="0" y="0"/>
                </a:cxn>
              </a:cxnLst>
              <a:rect l="0" t="0" r="r" b="b"/>
              <a:pathLst>
                <a:path w="383" h="53">
                  <a:moveTo>
                    <a:pt x="0" y="0"/>
                  </a:moveTo>
                  <a:lnTo>
                    <a:pt x="2" y="53"/>
                  </a:lnTo>
                  <a:lnTo>
                    <a:pt x="182" y="48"/>
                  </a:lnTo>
                  <a:lnTo>
                    <a:pt x="302" y="39"/>
                  </a:lnTo>
                  <a:lnTo>
                    <a:pt x="383" y="45"/>
                  </a:lnTo>
                  <a:lnTo>
                    <a:pt x="381" y="33"/>
                  </a:lnTo>
                  <a:lnTo>
                    <a:pt x="315" y="33"/>
                  </a:lnTo>
                  <a:lnTo>
                    <a:pt x="263" y="33"/>
                  </a:lnTo>
                  <a:lnTo>
                    <a:pt x="178" y="41"/>
                  </a:lnTo>
                  <a:lnTo>
                    <a:pt x="70" y="41"/>
                  </a:lnTo>
                  <a:lnTo>
                    <a:pt x="11" y="43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49"/>
            <p:cNvSpPr>
              <a:spLocks/>
            </p:cNvSpPr>
            <p:nvPr/>
          </p:nvSpPr>
          <p:spPr bwMode="auto">
            <a:xfrm>
              <a:off x="6861529" y="1595514"/>
              <a:ext cx="196066" cy="41377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80" y="17"/>
                </a:cxn>
                <a:cxn ang="0">
                  <a:pos x="177" y="2"/>
                </a:cxn>
                <a:cxn ang="0">
                  <a:pos x="241" y="0"/>
                </a:cxn>
                <a:cxn ang="0">
                  <a:pos x="241" y="68"/>
                </a:cxn>
                <a:cxn ang="0">
                  <a:pos x="230" y="68"/>
                </a:cxn>
                <a:cxn ang="0">
                  <a:pos x="234" y="12"/>
                </a:cxn>
                <a:cxn ang="0">
                  <a:pos x="132" y="21"/>
                </a:cxn>
                <a:cxn ang="0">
                  <a:pos x="68" y="26"/>
                </a:cxn>
                <a:cxn ang="0">
                  <a:pos x="0" y="33"/>
                </a:cxn>
                <a:cxn ang="0">
                  <a:pos x="3" y="19"/>
                </a:cxn>
              </a:cxnLst>
              <a:rect l="0" t="0" r="r" b="b"/>
              <a:pathLst>
                <a:path w="241" h="68">
                  <a:moveTo>
                    <a:pt x="3" y="19"/>
                  </a:moveTo>
                  <a:lnTo>
                    <a:pt x="80" y="17"/>
                  </a:lnTo>
                  <a:lnTo>
                    <a:pt x="177" y="2"/>
                  </a:lnTo>
                  <a:lnTo>
                    <a:pt x="241" y="0"/>
                  </a:lnTo>
                  <a:lnTo>
                    <a:pt x="241" y="68"/>
                  </a:lnTo>
                  <a:lnTo>
                    <a:pt x="230" y="68"/>
                  </a:lnTo>
                  <a:lnTo>
                    <a:pt x="234" y="12"/>
                  </a:lnTo>
                  <a:lnTo>
                    <a:pt x="132" y="21"/>
                  </a:lnTo>
                  <a:lnTo>
                    <a:pt x="68" y="26"/>
                  </a:lnTo>
                  <a:lnTo>
                    <a:pt x="0" y="3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3" name="Freeform 50"/>
            <p:cNvSpPr>
              <a:spLocks/>
            </p:cNvSpPr>
            <p:nvPr/>
          </p:nvSpPr>
          <p:spPr bwMode="auto">
            <a:xfrm>
              <a:off x="6861529" y="1607683"/>
              <a:ext cx="193625" cy="3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3"/>
                </a:cxn>
                <a:cxn ang="0">
                  <a:pos x="113" y="48"/>
                </a:cxn>
                <a:cxn ang="0">
                  <a:pos x="188" y="39"/>
                </a:cxn>
                <a:cxn ang="0">
                  <a:pos x="238" y="45"/>
                </a:cxn>
                <a:cxn ang="0">
                  <a:pos x="237" y="33"/>
                </a:cxn>
                <a:cxn ang="0">
                  <a:pos x="196" y="33"/>
                </a:cxn>
                <a:cxn ang="0">
                  <a:pos x="163" y="33"/>
                </a:cxn>
                <a:cxn ang="0">
                  <a:pos x="110" y="41"/>
                </a:cxn>
                <a:cxn ang="0">
                  <a:pos x="44" y="41"/>
                </a:cxn>
                <a:cxn ang="0">
                  <a:pos x="7" y="43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238" h="53">
                  <a:moveTo>
                    <a:pt x="0" y="0"/>
                  </a:moveTo>
                  <a:lnTo>
                    <a:pt x="2" y="53"/>
                  </a:lnTo>
                  <a:lnTo>
                    <a:pt x="113" y="48"/>
                  </a:lnTo>
                  <a:lnTo>
                    <a:pt x="188" y="39"/>
                  </a:lnTo>
                  <a:lnTo>
                    <a:pt x="238" y="45"/>
                  </a:lnTo>
                  <a:lnTo>
                    <a:pt x="237" y="33"/>
                  </a:lnTo>
                  <a:lnTo>
                    <a:pt x="196" y="33"/>
                  </a:lnTo>
                  <a:lnTo>
                    <a:pt x="163" y="33"/>
                  </a:lnTo>
                  <a:lnTo>
                    <a:pt x="110" y="41"/>
                  </a:lnTo>
                  <a:lnTo>
                    <a:pt x="44" y="41"/>
                  </a:lnTo>
                  <a:lnTo>
                    <a:pt x="7" y="43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4" name="Freeform 51"/>
            <p:cNvSpPr>
              <a:spLocks/>
            </p:cNvSpPr>
            <p:nvPr/>
          </p:nvSpPr>
          <p:spPr bwMode="auto">
            <a:xfrm>
              <a:off x="6703700" y="1522495"/>
              <a:ext cx="282303" cy="41377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115" y="17"/>
                </a:cxn>
                <a:cxn ang="0">
                  <a:pos x="254" y="2"/>
                </a:cxn>
                <a:cxn ang="0">
                  <a:pos x="347" y="0"/>
                </a:cxn>
                <a:cxn ang="0">
                  <a:pos x="347" y="68"/>
                </a:cxn>
                <a:cxn ang="0">
                  <a:pos x="331" y="68"/>
                </a:cxn>
                <a:cxn ang="0">
                  <a:pos x="337" y="12"/>
                </a:cxn>
                <a:cxn ang="0">
                  <a:pos x="190" y="21"/>
                </a:cxn>
                <a:cxn ang="0">
                  <a:pos x="98" y="26"/>
                </a:cxn>
                <a:cxn ang="0">
                  <a:pos x="0" y="33"/>
                </a:cxn>
                <a:cxn ang="0">
                  <a:pos x="3" y="19"/>
                </a:cxn>
              </a:cxnLst>
              <a:rect l="0" t="0" r="r" b="b"/>
              <a:pathLst>
                <a:path w="347" h="68">
                  <a:moveTo>
                    <a:pt x="3" y="19"/>
                  </a:moveTo>
                  <a:lnTo>
                    <a:pt x="115" y="17"/>
                  </a:lnTo>
                  <a:lnTo>
                    <a:pt x="254" y="2"/>
                  </a:lnTo>
                  <a:lnTo>
                    <a:pt x="347" y="0"/>
                  </a:lnTo>
                  <a:lnTo>
                    <a:pt x="347" y="68"/>
                  </a:lnTo>
                  <a:lnTo>
                    <a:pt x="331" y="68"/>
                  </a:lnTo>
                  <a:lnTo>
                    <a:pt x="337" y="12"/>
                  </a:lnTo>
                  <a:lnTo>
                    <a:pt x="190" y="21"/>
                  </a:lnTo>
                  <a:lnTo>
                    <a:pt x="98" y="26"/>
                  </a:lnTo>
                  <a:lnTo>
                    <a:pt x="0" y="3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5" name="Freeform 52"/>
            <p:cNvSpPr>
              <a:spLocks/>
            </p:cNvSpPr>
            <p:nvPr/>
          </p:nvSpPr>
          <p:spPr bwMode="auto">
            <a:xfrm>
              <a:off x="6703700" y="1534056"/>
              <a:ext cx="278235" cy="3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3"/>
                </a:cxn>
                <a:cxn ang="0">
                  <a:pos x="162" y="49"/>
                </a:cxn>
                <a:cxn ang="0">
                  <a:pos x="270" y="39"/>
                </a:cxn>
                <a:cxn ang="0">
                  <a:pos x="342" y="46"/>
                </a:cxn>
                <a:cxn ang="0">
                  <a:pos x="340" y="34"/>
                </a:cxn>
                <a:cxn ang="0">
                  <a:pos x="281" y="34"/>
                </a:cxn>
                <a:cxn ang="0">
                  <a:pos x="235" y="34"/>
                </a:cxn>
                <a:cxn ang="0">
                  <a:pos x="158" y="41"/>
                </a:cxn>
                <a:cxn ang="0">
                  <a:pos x="62" y="41"/>
                </a:cxn>
                <a:cxn ang="0">
                  <a:pos x="9" y="43"/>
                </a:cxn>
                <a:cxn ang="0">
                  <a:pos x="12" y="4"/>
                </a:cxn>
                <a:cxn ang="0">
                  <a:pos x="0" y="0"/>
                </a:cxn>
              </a:cxnLst>
              <a:rect l="0" t="0" r="r" b="b"/>
              <a:pathLst>
                <a:path w="342" h="53">
                  <a:moveTo>
                    <a:pt x="0" y="0"/>
                  </a:moveTo>
                  <a:lnTo>
                    <a:pt x="2" y="53"/>
                  </a:lnTo>
                  <a:lnTo>
                    <a:pt x="162" y="49"/>
                  </a:lnTo>
                  <a:lnTo>
                    <a:pt x="270" y="39"/>
                  </a:lnTo>
                  <a:lnTo>
                    <a:pt x="342" y="46"/>
                  </a:lnTo>
                  <a:lnTo>
                    <a:pt x="340" y="34"/>
                  </a:lnTo>
                  <a:lnTo>
                    <a:pt x="281" y="34"/>
                  </a:lnTo>
                  <a:lnTo>
                    <a:pt x="235" y="34"/>
                  </a:lnTo>
                  <a:lnTo>
                    <a:pt x="158" y="41"/>
                  </a:lnTo>
                  <a:lnTo>
                    <a:pt x="62" y="41"/>
                  </a:lnTo>
                  <a:lnTo>
                    <a:pt x="9" y="43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6" name="Freeform 53"/>
            <p:cNvSpPr>
              <a:spLocks/>
            </p:cNvSpPr>
            <p:nvPr/>
          </p:nvSpPr>
          <p:spPr bwMode="auto">
            <a:xfrm>
              <a:off x="6613396" y="1339339"/>
              <a:ext cx="239184" cy="43811"/>
            </a:xfrm>
            <a:custGeom>
              <a:avLst/>
              <a:gdLst/>
              <a:ahLst/>
              <a:cxnLst>
                <a:cxn ang="0">
                  <a:pos x="289" y="1"/>
                </a:cxn>
                <a:cxn ang="0">
                  <a:pos x="196" y="6"/>
                </a:cxn>
                <a:cxn ang="0">
                  <a:pos x="78" y="0"/>
                </a:cxn>
                <a:cxn ang="0">
                  <a:pos x="0" y="4"/>
                </a:cxn>
                <a:cxn ang="0">
                  <a:pos x="5" y="72"/>
                </a:cxn>
                <a:cxn ang="0">
                  <a:pos x="18" y="71"/>
                </a:cxn>
                <a:cxn ang="0">
                  <a:pos x="9" y="15"/>
                </a:cxn>
                <a:cxn ang="0">
                  <a:pos x="133" y="15"/>
                </a:cxn>
                <a:cxn ang="0">
                  <a:pos x="211" y="15"/>
                </a:cxn>
                <a:cxn ang="0">
                  <a:pos x="294" y="15"/>
                </a:cxn>
                <a:cxn ang="0">
                  <a:pos x="289" y="1"/>
                </a:cxn>
              </a:cxnLst>
              <a:rect l="0" t="0" r="r" b="b"/>
              <a:pathLst>
                <a:path w="294" h="72">
                  <a:moveTo>
                    <a:pt x="289" y="1"/>
                  </a:moveTo>
                  <a:lnTo>
                    <a:pt x="196" y="6"/>
                  </a:lnTo>
                  <a:lnTo>
                    <a:pt x="78" y="0"/>
                  </a:lnTo>
                  <a:lnTo>
                    <a:pt x="0" y="4"/>
                  </a:lnTo>
                  <a:lnTo>
                    <a:pt x="5" y="72"/>
                  </a:lnTo>
                  <a:lnTo>
                    <a:pt x="18" y="71"/>
                  </a:lnTo>
                  <a:lnTo>
                    <a:pt x="9" y="15"/>
                  </a:lnTo>
                  <a:lnTo>
                    <a:pt x="133" y="15"/>
                  </a:lnTo>
                  <a:lnTo>
                    <a:pt x="211" y="15"/>
                  </a:lnTo>
                  <a:lnTo>
                    <a:pt x="294" y="1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7" name="Freeform 54"/>
            <p:cNvSpPr>
              <a:spLocks/>
            </p:cNvSpPr>
            <p:nvPr/>
          </p:nvSpPr>
          <p:spPr bwMode="auto">
            <a:xfrm>
              <a:off x="6619905" y="1341164"/>
              <a:ext cx="233490" cy="40160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287" y="51"/>
                </a:cxn>
                <a:cxn ang="0">
                  <a:pos x="151" y="57"/>
                </a:cxn>
                <a:cxn ang="0">
                  <a:pos x="60" y="54"/>
                </a:cxn>
                <a:cxn ang="0">
                  <a:pos x="0" y="66"/>
                </a:cxn>
                <a:cxn ang="0">
                  <a:pos x="1" y="54"/>
                </a:cxn>
                <a:cxn ang="0">
                  <a:pos x="50" y="51"/>
                </a:cxn>
                <a:cxn ang="0">
                  <a:pos x="89" y="48"/>
                </a:cxn>
                <a:cxn ang="0">
                  <a:pos x="154" y="50"/>
                </a:cxn>
                <a:cxn ang="0">
                  <a:pos x="234" y="44"/>
                </a:cxn>
                <a:cxn ang="0">
                  <a:pos x="279" y="43"/>
                </a:cxn>
                <a:cxn ang="0">
                  <a:pos x="275" y="5"/>
                </a:cxn>
                <a:cxn ang="0">
                  <a:pos x="285" y="0"/>
                </a:cxn>
              </a:cxnLst>
              <a:rect l="0" t="0" r="r" b="b"/>
              <a:pathLst>
                <a:path w="287" h="66">
                  <a:moveTo>
                    <a:pt x="285" y="0"/>
                  </a:moveTo>
                  <a:lnTo>
                    <a:pt x="287" y="51"/>
                  </a:lnTo>
                  <a:lnTo>
                    <a:pt x="151" y="57"/>
                  </a:lnTo>
                  <a:lnTo>
                    <a:pt x="60" y="54"/>
                  </a:lnTo>
                  <a:lnTo>
                    <a:pt x="0" y="66"/>
                  </a:lnTo>
                  <a:lnTo>
                    <a:pt x="1" y="54"/>
                  </a:lnTo>
                  <a:lnTo>
                    <a:pt x="50" y="51"/>
                  </a:lnTo>
                  <a:lnTo>
                    <a:pt x="89" y="48"/>
                  </a:lnTo>
                  <a:lnTo>
                    <a:pt x="154" y="50"/>
                  </a:lnTo>
                  <a:lnTo>
                    <a:pt x="234" y="44"/>
                  </a:lnTo>
                  <a:lnTo>
                    <a:pt x="279" y="43"/>
                  </a:lnTo>
                  <a:lnTo>
                    <a:pt x="275" y="5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8" name="Freeform 55"/>
            <p:cNvSpPr>
              <a:spLocks/>
            </p:cNvSpPr>
            <p:nvPr/>
          </p:nvSpPr>
          <p:spPr bwMode="auto">
            <a:xfrm>
              <a:off x="6730548" y="1255367"/>
              <a:ext cx="466166" cy="43811"/>
            </a:xfrm>
            <a:custGeom>
              <a:avLst/>
              <a:gdLst/>
              <a:ahLst/>
              <a:cxnLst>
                <a:cxn ang="0">
                  <a:pos x="565" y="2"/>
                </a:cxn>
                <a:cxn ang="0">
                  <a:pos x="381" y="6"/>
                </a:cxn>
                <a:cxn ang="0">
                  <a:pos x="152" y="0"/>
                </a:cxn>
                <a:cxn ang="0">
                  <a:pos x="0" y="4"/>
                </a:cxn>
                <a:cxn ang="0">
                  <a:pos x="2" y="72"/>
                </a:cxn>
                <a:cxn ang="0">
                  <a:pos x="28" y="71"/>
                </a:cxn>
                <a:cxn ang="0">
                  <a:pos x="16" y="15"/>
                </a:cxn>
                <a:cxn ang="0">
                  <a:pos x="259" y="15"/>
                </a:cxn>
                <a:cxn ang="0">
                  <a:pos x="411" y="15"/>
                </a:cxn>
                <a:cxn ang="0">
                  <a:pos x="573" y="15"/>
                </a:cxn>
                <a:cxn ang="0">
                  <a:pos x="565" y="2"/>
                </a:cxn>
              </a:cxnLst>
              <a:rect l="0" t="0" r="r" b="b"/>
              <a:pathLst>
                <a:path w="573" h="72">
                  <a:moveTo>
                    <a:pt x="565" y="2"/>
                  </a:moveTo>
                  <a:lnTo>
                    <a:pt x="381" y="6"/>
                  </a:lnTo>
                  <a:lnTo>
                    <a:pt x="152" y="0"/>
                  </a:lnTo>
                  <a:lnTo>
                    <a:pt x="0" y="4"/>
                  </a:lnTo>
                  <a:lnTo>
                    <a:pt x="2" y="72"/>
                  </a:lnTo>
                  <a:lnTo>
                    <a:pt x="28" y="71"/>
                  </a:lnTo>
                  <a:lnTo>
                    <a:pt x="16" y="15"/>
                  </a:lnTo>
                  <a:lnTo>
                    <a:pt x="259" y="15"/>
                  </a:lnTo>
                  <a:lnTo>
                    <a:pt x="411" y="15"/>
                  </a:lnTo>
                  <a:lnTo>
                    <a:pt x="573" y="15"/>
                  </a:lnTo>
                  <a:lnTo>
                    <a:pt x="56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9" name="Freeform 56"/>
            <p:cNvSpPr>
              <a:spLocks/>
            </p:cNvSpPr>
            <p:nvPr/>
          </p:nvSpPr>
          <p:spPr bwMode="auto">
            <a:xfrm>
              <a:off x="6737056" y="1257193"/>
              <a:ext cx="458843" cy="40160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563" y="52"/>
                </a:cxn>
                <a:cxn ang="0">
                  <a:pos x="297" y="57"/>
                </a:cxn>
                <a:cxn ang="0">
                  <a:pos x="119" y="55"/>
                </a:cxn>
                <a:cxn ang="0">
                  <a:pos x="0" y="66"/>
                </a:cxn>
                <a:cxn ang="0">
                  <a:pos x="3" y="54"/>
                </a:cxn>
                <a:cxn ang="0">
                  <a:pos x="101" y="51"/>
                </a:cxn>
                <a:cxn ang="0">
                  <a:pos x="178" y="48"/>
                </a:cxn>
                <a:cxn ang="0">
                  <a:pos x="304" y="51"/>
                </a:cxn>
                <a:cxn ang="0">
                  <a:pos x="462" y="45"/>
                </a:cxn>
                <a:cxn ang="0">
                  <a:pos x="550" y="44"/>
                </a:cxn>
                <a:cxn ang="0">
                  <a:pos x="545" y="6"/>
                </a:cxn>
                <a:cxn ang="0">
                  <a:pos x="564" y="0"/>
                </a:cxn>
              </a:cxnLst>
              <a:rect l="0" t="0" r="r" b="b"/>
              <a:pathLst>
                <a:path w="564" h="66">
                  <a:moveTo>
                    <a:pt x="564" y="0"/>
                  </a:moveTo>
                  <a:lnTo>
                    <a:pt x="563" y="52"/>
                  </a:lnTo>
                  <a:lnTo>
                    <a:pt x="297" y="57"/>
                  </a:lnTo>
                  <a:lnTo>
                    <a:pt x="119" y="55"/>
                  </a:lnTo>
                  <a:lnTo>
                    <a:pt x="0" y="66"/>
                  </a:lnTo>
                  <a:lnTo>
                    <a:pt x="3" y="54"/>
                  </a:lnTo>
                  <a:lnTo>
                    <a:pt x="101" y="51"/>
                  </a:lnTo>
                  <a:lnTo>
                    <a:pt x="178" y="48"/>
                  </a:lnTo>
                  <a:lnTo>
                    <a:pt x="304" y="51"/>
                  </a:lnTo>
                  <a:lnTo>
                    <a:pt x="462" y="45"/>
                  </a:lnTo>
                  <a:lnTo>
                    <a:pt x="550" y="44"/>
                  </a:lnTo>
                  <a:lnTo>
                    <a:pt x="545" y="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13" name="Gruppe 312"/>
          <p:cNvGrpSpPr/>
          <p:nvPr/>
        </p:nvGrpSpPr>
        <p:grpSpPr>
          <a:xfrm>
            <a:off x="157981" y="4354295"/>
            <a:ext cx="7313944" cy="2198646"/>
            <a:chOff x="157981" y="4354295"/>
            <a:chExt cx="7313944" cy="2198646"/>
          </a:xfrm>
        </p:grpSpPr>
        <p:grpSp>
          <p:nvGrpSpPr>
            <p:cNvPr id="312" name="Gruppe 311"/>
            <p:cNvGrpSpPr/>
            <p:nvPr/>
          </p:nvGrpSpPr>
          <p:grpSpPr>
            <a:xfrm>
              <a:off x="2447591" y="4354295"/>
              <a:ext cx="1505540" cy="1604792"/>
              <a:chOff x="2913149" y="4354295"/>
              <a:chExt cx="1505540" cy="1604792"/>
            </a:xfrm>
          </p:grpSpPr>
          <p:grpSp>
            <p:nvGrpSpPr>
              <p:cNvPr id="21" name="Gruppe 20"/>
              <p:cNvGrpSpPr/>
              <p:nvPr/>
            </p:nvGrpSpPr>
            <p:grpSpPr>
              <a:xfrm>
                <a:off x="3198060" y="4354295"/>
                <a:ext cx="935719" cy="1138615"/>
                <a:chOff x="2547708" y="4281710"/>
                <a:chExt cx="1240518" cy="2023986"/>
              </a:xfrm>
            </p:grpSpPr>
            <p:sp>
              <p:nvSpPr>
                <p:cNvPr id="22" name="Kombinationstegning 21"/>
                <p:cNvSpPr/>
                <p:nvPr/>
              </p:nvSpPr>
              <p:spPr bwMode="auto">
                <a:xfrm>
                  <a:off x="2548902" y="5589416"/>
                  <a:ext cx="949248" cy="712622"/>
                </a:xfrm>
                <a:custGeom>
                  <a:avLst/>
                  <a:gdLst>
                    <a:gd name="connsiteX0" fmla="*/ 0 w 3967163"/>
                    <a:gd name="connsiteY0" fmla="*/ 900113 h 1885950"/>
                    <a:gd name="connsiteX1" fmla="*/ 1428750 w 3967163"/>
                    <a:gd name="connsiteY1" fmla="*/ 23813 h 1885950"/>
                    <a:gd name="connsiteX2" fmla="*/ 1419225 w 3967163"/>
                    <a:gd name="connsiteY2" fmla="*/ 781050 h 1885950"/>
                    <a:gd name="connsiteX3" fmla="*/ 2695575 w 3967163"/>
                    <a:gd name="connsiteY3" fmla="*/ 19050 h 1885950"/>
                    <a:gd name="connsiteX4" fmla="*/ 2690813 w 3967163"/>
                    <a:gd name="connsiteY4" fmla="*/ 790575 h 1885950"/>
                    <a:gd name="connsiteX5" fmla="*/ 3967163 w 3967163"/>
                    <a:gd name="connsiteY5" fmla="*/ 0 h 1885950"/>
                    <a:gd name="connsiteX6" fmla="*/ 3943350 w 3967163"/>
                    <a:gd name="connsiteY6" fmla="*/ 1885950 h 1885950"/>
                    <a:gd name="connsiteX7" fmla="*/ 9525 w 3967163"/>
                    <a:gd name="connsiteY7" fmla="*/ 1857375 h 1885950"/>
                    <a:gd name="connsiteX8" fmla="*/ 0 w 3967163"/>
                    <a:gd name="connsiteY8" fmla="*/ 900113 h 188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7163" h="1885950">
                      <a:moveTo>
                        <a:pt x="0" y="900113"/>
                      </a:moveTo>
                      <a:lnTo>
                        <a:pt x="1428750" y="23813"/>
                      </a:lnTo>
                      <a:lnTo>
                        <a:pt x="1419225" y="781050"/>
                      </a:lnTo>
                      <a:lnTo>
                        <a:pt x="2695575" y="19050"/>
                      </a:lnTo>
                      <a:cubicBezTo>
                        <a:pt x="2693988" y="276225"/>
                        <a:pt x="2692400" y="533400"/>
                        <a:pt x="2690813" y="790575"/>
                      </a:cubicBezTo>
                      <a:lnTo>
                        <a:pt x="3967163" y="0"/>
                      </a:lnTo>
                      <a:lnTo>
                        <a:pt x="3943350" y="1885950"/>
                      </a:lnTo>
                      <a:lnTo>
                        <a:pt x="9525" y="1857375"/>
                      </a:lnTo>
                      <a:cubicBezTo>
                        <a:pt x="7938" y="1538288"/>
                        <a:pt x="6350" y="1219200"/>
                        <a:pt x="0" y="900113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571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3" name="Kombinationstegning 22"/>
                <p:cNvSpPr/>
                <p:nvPr/>
              </p:nvSpPr>
              <p:spPr bwMode="auto">
                <a:xfrm>
                  <a:off x="3529173" y="4970631"/>
                  <a:ext cx="259053" cy="1335065"/>
                </a:xfrm>
                <a:custGeom>
                  <a:avLst/>
                  <a:gdLst>
                    <a:gd name="connsiteX0" fmla="*/ 219456 w 1082649"/>
                    <a:gd name="connsiteY0" fmla="*/ 0 h 3533241"/>
                    <a:gd name="connsiteX1" fmla="*/ 738835 w 1082649"/>
                    <a:gd name="connsiteY1" fmla="*/ 0 h 3533241"/>
                    <a:gd name="connsiteX2" fmla="*/ 1082649 w 1082649"/>
                    <a:gd name="connsiteY2" fmla="*/ 3511296 h 3533241"/>
                    <a:gd name="connsiteX3" fmla="*/ 0 w 1082649"/>
                    <a:gd name="connsiteY3" fmla="*/ 3533241 h 3533241"/>
                    <a:gd name="connsiteX4" fmla="*/ 219456 w 1082649"/>
                    <a:gd name="connsiteY4" fmla="*/ 0 h 353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2649" h="3533241">
                      <a:moveTo>
                        <a:pt x="219456" y="0"/>
                      </a:moveTo>
                      <a:lnTo>
                        <a:pt x="738835" y="0"/>
                      </a:lnTo>
                      <a:lnTo>
                        <a:pt x="1082649" y="3511296"/>
                      </a:lnTo>
                      <a:lnTo>
                        <a:pt x="0" y="3533241"/>
                      </a:lnTo>
                      <a:lnTo>
                        <a:pt x="21945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571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4" name="Sky 23"/>
                <p:cNvSpPr>
                  <a:spLocks noChangeAspect="1"/>
                </p:cNvSpPr>
                <p:nvPr/>
              </p:nvSpPr>
              <p:spPr bwMode="auto">
                <a:xfrm rot="1140000">
                  <a:off x="2547708" y="4281710"/>
                  <a:ext cx="727122" cy="586769"/>
                </a:xfrm>
                <a:prstGeom prst="cloud">
                  <a:avLst/>
                </a:prstGeom>
                <a:solidFill>
                  <a:srgbClr val="C0C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5" name="Sky 24"/>
                <p:cNvSpPr>
                  <a:spLocks noChangeAspect="1"/>
                </p:cNvSpPr>
                <p:nvPr/>
              </p:nvSpPr>
              <p:spPr bwMode="auto">
                <a:xfrm rot="540000">
                  <a:off x="3049883" y="4572207"/>
                  <a:ext cx="642381" cy="357524"/>
                </a:xfrm>
                <a:prstGeom prst="cloud">
                  <a:avLst/>
                </a:prstGeom>
                <a:solidFill>
                  <a:srgbClr val="C0C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37" name="Tekstboks 36"/>
              <p:cNvSpPr txBox="1"/>
              <p:nvPr/>
            </p:nvSpPr>
            <p:spPr>
              <a:xfrm>
                <a:off x="2913149" y="5558977"/>
                <a:ext cx="1505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Factories</a:t>
                </a:r>
              </a:p>
            </p:txBody>
          </p:sp>
        </p:grpSp>
        <p:grpSp>
          <p:nvGrpSpPr>
            <p:cNvPr id="139" name="Gruppe 138"/>
            <p:cNvGrpSpPr/>
            <p:nvPr/>
          </p:nvGrpSpPr>
          <p:grpSpPr>
            <a:xfrm>
              <a:off x="1314007" y="4684420"/>
              <a:ext cx="1181734" cy="1274667"/>
              <a:chOff x="1731255" y="5061784"/>
              <a:chExt cx="1181734" cy="1274667"/>
            </a:xfrm>
          </p:grpSpPr>
          <p:grpSp>
            <p:nvGrpSpPr>
              <p:cNvPr id="40" name="Gruppe 39"/>
              <p:cNvGrpSpPr/>
              <p:nvPr/>
            </p:nvGrpSpPr>
            <p:grpSpPr>
              <a:xfrm>
                <a:off x="1973724" y="5061784"/>
                <a:ext cx="544511" cy="808490"/>
                <a:chOff x="2053546" y="5138057"/>
                <a:chExt cx="544511" cy="808490"/>
              </a:xfrm>
              <a:solidFill>
                <a:srgbClr val="FFFF99"/>
              </a:solidFill>
            </p:grpSpPr>
            <p:sp>
              <p:nvSpPr>
                <p:cNvPr id="33" name="Kombinationstegning 32"/>
                <p:cNvSpPr/>
                <p:nvPr/>
              </p:nvSpPr>
              <p:spPr bwMode="auto">
                <a:xfrm>
                  <a:off x="2053546" y="5138057"/>
                  <a:ext cx="544511" cy="808490"/>
                </a:xfrm>
                <a:custGeom>
                  <a:avLst/>
                  <a:gdLst>
                    <a:gd name="connsiteX0" fmla="*/ 0 w 2909887"/>
                    <a:gd name="connsiteY0" fmla="*/ 1966913 h 1976438"/>
                    <a:gd name="connsiteX1" fmla="*/ 4762 w 2909887"/>
                    <a:gd name="connsiteY1" fmla="*/ 423863 h 1976438"/>
                    <a:gd name="connsiteX2" fmla="*/ 452437 w 2909887"/>
                    <a:gd name="connsiteY2" fmla="*/ 0 h 1976438"/>
                    <a:gd name="connsiteX3" fmla="*/ 2481262 w 2909887"/>
                    <a:gd name="connsiteY3" fmla="*/ 4763 h 1976438"/>
                    <a:gd name="connsiteX4" fmla="*/ 2905125 w 2909887"/>
                    <a:gd name="connsiteY4" fmla="*/ 433388 h 1976438"/>
                    <a:gd name="connsiteX5" fmla="*/ 2909887 w 2909887"/>
                    <a:gd name="connsiteY5" fmla="*/ 1976438 h 1976438"/>
                    <a:gd name="connsiteX6" fmla="*/ 0 w 2909887"/>
                    <a:gd name="connsiteY6" fmla="*/ 1966913 h 19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9887" h="1976438">
                      <a:moveTo>
                        <a:pt x="0" y="1966913"/>
                      </a:moveTo>
                      <a:cubicBezTo>
                        <a:pt x="1587" y="1452563"/>
                        <a:pt x="3175" y="938213"/>
                        <a:pt x="4762" y="423863"/>
                      </a:cubicBezTo>
                      <a:lnTo>
                        <a:pt x="452437" y="0"/>
                      </a:lnTo>
                      <a:lnTo>
                        <a:pt x="2481262" y="4763"/>
                      </a:lnTo>
                      <a:lnTo>
                        <a:pt x="2905125" y="433388"/>
                      </a:lnTo>
                      <a:cubicBezTo>
                        <a:pt x="2906712" y="947738"/>
                        <a:pt x="2908300" y="1462088"/>
                        <a:pt x="2909887" y="1976438"/>
                      </a:cubicBezTo>
                      <a:lnTo>
                        <a:pt x="0" y="1966913"/>
                      </a:lnTo>
                      <a:close/>
                    </a:path>
                  </a:pathLst>
                </a:custGeom>
                <a:grp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32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2055158" y="5324615"/>
                  <a:ext cx="540268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38" name="Tekstboks 37"/>
              <p:cNvSpPr txBox="1"/>
              <p:nvPr/>
            </p:nvSpPr>
            <p:spPr>
              <a:xfrm>
                <a:off x="1731255" y="5936341"/>
                <a:ext cx="1181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Offices</a:t>
                </a:r>
              </a:p>
            </p:txBody>
          </p:sp>
        </p:grpSp>
        <p:grpSp>
          <p:nvGrpSpPr>
            <p:cNvPr id="138" name="Gruppe 137"/>
            <p:cNvGrpSpPr/>
            <p:nvPr/>
          </p:nvGrpSpPr>
          <p:grpSpPr>
            <a:xfrm>
              <a:off x="157981" y="5246054"/>
              <a:ext cx="1204176" cy="1020809"/>
              <a:chOff x="506317" y="5623418"/>
              <a:chExt cx="1204176" cy="1020809"/>
            </a:xfrm>
          </p:grpSpPr>
          <p:grpSp>
            <p:nvGrpSpPr>
              <p:cNvPr id="42" name="Gruppe 41"/>
              <p:cNvGrpSpPr/>
              <p:nvPr/>
            </p:nvGrpSpPr>
            <p:grpSpPr>
              <a:xfrm>
                <a:off x="919890" y="5623418"/>
                <a:ext cx="377029" cy="246856"/>
                <a:chOff x="3011490" y="5612606"/>
                <a:chExt cx="377029" cy="246856"/>
              </a:xfrm>
              <a:solidFill>
                <a:srgbClr val="CCFFCC"/>
              </a:solidFill>
            </p:grpSpPr>
            <p:sp>
              <p:nvSpPr>
                <p:cNvPr id="36" name="Kombinationstegning 35"/>
                <p:cNvSpPr/>
                <p:nvPr/>
              </p:nvSpPr>
              <p:spPr bwMode="auto">
                <a:xfrm>
                  <a:off x="3011490" y="5612606"/>
                  <a:ext cx="377029" cy="246856"/>
                </a:xfrm>
                <a:custGeom>
                  <a:avLst/>
                  <a:gdLst>
                    <a:gd name="connsiteX0" fmla="*/ 0 w 2909887"/>
                    <a:gd name="connsiteY0" fmla="*/ 1966913 h 1976438"/>
                    <a:gd name="connsiteX1" fmla="*/ 4762 w 2909887"/>
                    <a:gd name="connsiteY1" fmla="*/ 423863 h 1976438"/>
                    <a:gd name="connsiteX2" fmla="*/ 452437 w 2909887"/>
                    <a:gd name="connsiteY2" fmla="*/ 0 h 1976438"/>
                    <a:gd name="connsiteX3" fmla="*/ 2481262 w 2909887"/>
                    <a:gd name="connsiteY3" fmla="*/ 4763 h 1976438"/>
                    <a:gd name="connsiteX4" fmla="*/ 2905125 w 2909887"/>
                    <a:gd name="connsiteY4" fmla="*/ 433388 h 1976438"/>
                    <a:gd name="connsiteX5" fmla="*/ 2909887 w 2909887"/>
                    <a:gd name="connsiteY5" fmla="*/ 1976438 h 1976438"/>
                    <a:gd name="connsiteX6" fmla="*/ 0 w 2909887"/>
                    <a:gd name="connsiteY6" fmla="*/ 1966913 h 19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9887" h="1976438">
                      <a:moveTo>
                        <a:pt x="0" y="1966913"/>
                      </a:moveTo>
                      <a:cubicBezTo>
                        <a:pt x="1587" y="1452563"/>
                        <a:pt x="3175" y="938213"/>
                        <a:pt x="4762" y="423863"/>
                      </a:cubicBezTo>
                      <a:lnTo>
                        <a:pt x="452437" y="0"/>
                      </a:lnTo>
                      <a:lnTo>
                        <a:pt x="2481262" y="4763"/>
                      </a:lnTo>
                      <a:lnTo>
                        <a:pt x="2905125" y="433388"/>
                      </a:lnTo>
                      <a:cubicBezTo>
                        <a:pt x="2906712" y="947738"/>
                        <a:pt x="2908300" y="1462088"/>
                        <a:pt x="2909887" y="1976438"/>
                      </a:cubicBezTo>
                      <a:lnTo>
                        <a:pt x="0" y="1966913"/>
                      </a:lnTo>
                      <a:close/>
                    </a:path>
                  </a:pathLst>
                </a:custGeom>
                <a:grp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35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3012606" y="5669568"/>
                  <a:ext cx="374091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39" name="Tekstboks 38"/>
              <p:cNvSpPr txBox="1"/>
              <p:nvPr/>
            </p:nvSpPr>
            <p:spPr>
              <a:xfrm>
                <a:off x="506317" y="5936341"/>
                <a:ext cx="12041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House-</a:t>
                </a:r>
              </a:p>
              <a:p>
                <a:pPr algn="ctr"/>
                <a:r>
                  <a:rPr lang="en-GB" dirty="0"/>
                  <a:t>holds</a:t>
                </a:r>
              </a:p>
            </p:txBody>
          </p:sp>
        </p:grpSp>
        <p:grpSp>
          <p:nvGrpSpPr>
            <p:cNvPr id="183" name="Gruppe 182"/>
            <p:cNvGrpSpPr/>
            <p:nvPr/>
          </p:nvGrpSpPr>
          <p:grpSpPr>
            <a:xfrm>
              <a:off x="5745169" y="4782575"/>
              <a:ext cx="1726756" cy="1770366"/>
              <a:chOff x="6238645" y="4855145"/>
              <a:chExt cx="1726756" cy="1770366"/>
            </a:xfrm>
          </p:grpSpPr>
          <p:grpSp>
            <p:nvGrpSpPr>
              <p:cNvPr id="143" name="Gruppe 142"/>
              <p:cNvGrpSpPr/>
              <p:nvPr/>
            </p:nvGrpSpPr>
            <p:grpSpPr>
              <a:xfrm>
                <a:off x="6868610" y="4855145"/>
                <a:ext cx="466827" cy="795227"/>
                <a:chOff x="2566658" y="2553496"/>
                <a:chExt cx="1961810" cy="2668589"/>
              </a:xfrm>
            </p:grpSpPr>
            <p:grpSp>
              <p:nvGrpSpPr>
                <p:cNvPr id="144" name="Gruppe 15"/>
                <p:cNvGrpSpPr/>
                <p:nvPr/>
              </p:nvGrpSpPr>
              <p:grpSpPr>
                <a:xfrm>
                  <a:off x="2566658" y="2553496"/>
                  <a:ext cx="1961810" cy="2410384"/>
                  <a:chOff x="4134189" y="2161616"/>
                  <a:chExt cx="1678442" cy="1638518"/>
                </a:xfrm>
                <a:solidFill>
                  <a:srgbClr val="FF99CC"/>
                </a:solidFill>
              </p:grpSpPr>
              <p:sp>
                <p:nvSpPr>
                  <p:cNvPr id="149" name="Ellipse 148"/>
                  <p:cNvSpPr/>
                  <p:nvPr/>
                </p:nvSpPr>
                <p:spPr bwMode="auto">
                  <a:xfrm>
                    <a:off x="4152848" y="3190534"/>
                    <a:ext cx="1641125" cy="609600"/>
                  </a:xfrm>
                  <a:prstGeom prst="ellipse">
                    <a:avLst/>
                  </a:prstGeom>
                  <a:grp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grpSp>
                <p:nvGrpSpPr>
                  <p:cNvPr id="150" name="Gruppe 14"/>
                  <p:cNvGrpSpPr/>
                  <p:nvPr/>
                </p:nvGrpSpPr>
                <p:grpSpPr>
                  <a:xfrm>
                    <a:off x="4134189" y="2465504"/>
                    <a:ext cx="1678442" cy="1037314"/>
                    <a:chOff x="4134189" y="2465504"/>
                    <a:chExt cx="1678442" cy="1037314"/>
                  </a:xfrm>
                  <a:grpFill/>
                </p:grpSpPr>
                <p:sp>
                  <p:nvSpPr>
                    <p:cNvPr id="152" name="Rektangel 151"/>
                    <p:cNvSpPr/>
                    <p:nvPr/>
                  </p:nvSpPr>
                  <p:spPr bwMode="auto">
                    <a:xfrm>
                      <a:off x="4134189" y="2465504"/>
                      <a:ext cx="1678442" cy="1030514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cxnSp>
                  <p:nvCxnSpPr>
                    <p:cNvPr id="153" name="Lige forbindelse 152"/>
                    <p:cNvCxnSpPr/>
                    <p:nvPr/>
                  </p:nvCxnSpPr>
                  <p:spPr bwMode="auto">
                    <a:xfrm>
                      <a:off x="5791202" y="2466975"/>
                      <a:ext cx="2382" cy="1035843"/>
                    </a:xfrm>
                    <a:prstGeom prst="line">
                      <a:avLst/>
                    </a:prstGeom>
                    <a:grp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4" name="Lige forbindelse 153"/>
                    <p:cNvCxnSpPr/>
                    <p:nvPr/>
                  </p:nvCxnSpPr>
                  <p:spPr bwMode="auto">
                    <a:xfrm>
                      <a:off x="4150520" y="2466975"/>
                      <a:ext cx="2382" cy="1035843"/>
                    </a:xfrm>
                    <a:prstGeom prst="line">
                      <a:avLst/>
                    </a:prstGeom>
                    <a:grp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51" name="Ellipse 150"/>
                  <p:cNvSpPr/>
                  <p:nvPr/>
                </p:nvSpPr>
                <p:spPr bwMode="auto">
                  <a:xfrm>
                    <a:off x="4150467" y="2161616"/>
                    <a:ext cx="1641125" cy="609600"/>
                  </a:xfrm>
                  <a:prstGeom prst="ellipse">
                    <a:avLst/>
                  </a:prstGeom>
                  <a:grp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145" name="Gruppe 76"/>
                <p:cNvGrpSpPr/>
                <p:nvPr/>
              </p:nvGrpSpPr>
              <p:grpSpPr>
                <a:xfrm>
                  <a:off x="2745148" y="4086121"/>
                  <a:ext cx="1613445" cy="1135964"/>
                  <a:chOff x="2745148" y="4086121"/>
                  <a:chExt cx="1613445" cy="1135964"/>
                </a:xfrm>
              </p:grpSpPr>
              <p:sp>
                <p:nvSpPr>
                  <p:cNvPr id="146" name="Kombinationstegning 14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774859" y="4086121"/>
                    <a:ext cx="1549413" cy="500390"/>
                  </a:xfrm>
                  <a:custGeom>
                    <a:avLst/>
                    <a:gdLst>
                      <a:gd name="connsiteX0" fmla="*/ 0 w 9419771"/>
                      <a:gd name="connsiteY0" fmla="*/ 1180495 h 2387600"/>
                      <a:gd name="connsiteX1" fmla="*/ 856343 w 9419771"/>
                      <a:gd name="connsiteY1" fmla="*/ 2356153 h 2387600"/>
                      <a:gd name="connsiteX2" fmla="*/ 1828800 w 9419771"/>
                      <a:gd name="connsiteY2" fmla="*/ 1195010 h 2387600"/>
                      <a:gd name="connsiteX3" fmla="*/ 1407886 w 9419771"/>
                      <a:gd name="connsiteY3" fmla="*/ 19353 h 2387600"/>
                      <a:gd name="connsiteX4" fmla="*/ 928914 w 9419771"/>
                      <a:gd name="connsiteY4" fmla="*/ 1209524 h 2387600"/>
                      <a:gd name="connsiteX5" fmla="*/ 1843314 w 9419771"/>
                      <a:gd name="connsiteY5" fmla="*/ 2385181 h 2387600"/>
                      <a:gd name="connsiteX6" fmla="*/ 2801257 w 9419771"/>
                      <a:gd name="connsiteY6" fmla="*/ 1195010 h 2387600"/>
                      <a:gd name="connsiteX7" fmla="*/ 2351314 w 9419771"/>
                      <a:gd name="connsiteY7" fmla="*/ 19353 h 2387600"/>
                      <a:gd name="connsiteX8" fmla="*/ 1843314 w 9419771"/>
                      <a:gd name="connsiteY8" fmla="*/ 1195010 h 2387600"/>
                      <a:gd name="connsiteX9" fmla="*/ 2772228 w 9419771"/>
                      <a:gd name="connsiteY9" fmla="*/ 2370667 h 2387600"/>
                      <a:gd name="connsiteX10" fmla="*/ 3730171 w 9419771"/>
                      <a:gd name="connsiteY10" fmla="*/ 1209524 h 2387600"/>
                      <a:gd name="connsiteX11" fmla="*/ 3294743 w 9419771"/>
                      <a:gd name="connsiteY11" fmla="*/ 4838 h 2387600"/>
                      <a:gd name="connsiteX12" fmla="*/ 2830286 w 9419771"/>
                      <a:gd name="connsiteY12" fmla="*/ 1195010 h 2387600"/>
                      <a:gd name="connsiteX13" fmla="*/ 3730171 w 9419771"/>
                      <a:gd name="connsiteY13" fmla="*/ 2370667 h 2387600"/>
                      <a:gd name="connsiteX14" fmla="*/ 4688114 w 9419771"/>
                      <a:gd name="connsiteY14" fmla="*/ 1195010 h 2387600"/>
                      <a:gd name="connsiteX15" fmla="*/ 4252686 w 9419771"/>
                      <a:gd name="connsiteY15" fmla="*/ 4838 h 2387600"/>
                      <a:gd name="connsiteX16" fmla="*/ 3744686 w 9419771"/>
                      <a:gd name="connsiteY16" fmla="*/ 1209524 h 2387600"/>
                      <a:gd name="connsiteX17" fmla="*/ 4673600 w 9419771"/>
                      <a:gd name="connsiteY17" fmla="*/ 2385181 h 2387600"/>
                      <a:gd name="connsiteX18" fmla="*/ 5646057 w 9419771"/>
                      <a:gd name="connsiteY18" fmla="*/ 1195010 h 2387600"/>
                      <a:gd name="connsiteX19" fmla="*/ 5196114 w 9419771"/>
                      <a:gd name="connsiteY19" fmla="*/ 4838 h 2387600"/>
                      <a:gd name="connsiteX20" fmla="*/ 4702628 w 9419771"/>
                      <a:gd name="connsiteY20" fmla="*/ 1195010 h 2387600"/>
                      <a:gd name="connsiteX21" fmla="*/ 5602514 w 9419771"/>
                      <a:gd name="connsiteY21" fmla="*/ 2370667 h 2387600"/>
                      <a:gd name="connsiteX22" fmla="*/ 6604000 w 9419771"/>
                      <a:gd name="connsiteY22" fmla="*/ 1195010 h 2387600"/>
                      <a:gd name="connsiteX23" fmla="*/ 6168571 w 9419771"/>
                      <a:gd name="connsiteY23" fmla="*/ 19353 h 2387600"/>
                      <a:gd name="connsiteX24" fmla="*/ 5646057 w 9419771"/>
                      <a:gd name="connsiteY24" fmla="*/ 1180495 h 2387600"/>
                      <a:gd name="connsiteX25" fmla="*/ 6502400 w 9419771"/>
                      <a:gd name="connsiteY25" fmla="*/ 2356153 h 2387600"/>
                      <a:gd name="connsiteX26" fmla="*/ 7532914 w 9419771"/>
                      <a:gd name="connsiteY26" fmla="*/ 1209524 h 2387600"/>
                      <a:gd name="connsiteX27" fmla="*/ 7097486 w 9419771"/>
                      <a:gd name="connsiteY27" fmla="*/ 4838 h 2387600"/>
                      <a:gd name="connsiteX28" fmla="*/ 6618514 w 9419771"/>
                      <a:gd name="connsiteY28" fmla="*/ 1195010 h 2387600"/>
                      <a:gd name="connsiteX29" fmla="*/ 7518400 w 9419771"/>
                      <a:gd name="connsiteY29" fmla="*/ 2370667 h 2387600"/>
                      <a:gd name="connsiteX30" fmla="*/ 8476343 w 9419771"/>
                      <a:gd name="connsiteY30" fmla="*/ 1180495 h 2387600"/>
                      <a:gd name="connsiteX31" fmla="*/ 8026400 w 9419771"/>
                      <a:gd name="connsiteY31" fmla="*/ 4838 h 2387600"/>
                      <a:gd name="connsiteX32" fmla="*/ 7532914 w 9419771"/>
                      <a:gd name="connsiteY32" fmla="*/ 1209524 h 2387600"/>
                      <a:gd name="connsiteX33" fmla="*/ 8374743 w 9419771"/>
                      <a:gd name="connsiteY33" fmla="*/ 2356153 h 2387600"/>
                      <a:gd name="connsiteX34" fmla="*/ 9419771 w 9419771"/>
                      <a:gd name="connsiteY34" fmla="*/ 1180495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9419771" h="2387600">
                        <a:moveTo>
                          <a:pt x="0" y="1180495"/>
                        </a:moveTo>
                        <a:cubicBezTo>
                          <a:pt x="275771" y="1767114"/>
                          <a:pt x="551543" y="2353734"/>
                          <a:pt x="856343" y="2356153"/>
                        </a:cubicBezTo>
                        <a:cubicBezTo>
                          <a:pt x="1161143" y="2358572"/>
                          <a:pt x="1736876" y="1584477"/>
                          <a:pt x="1828800" y="1195010"/>
                        </a:cubicBezTo>
                        <a:cubicBezTo>
                          <a:pt x="1920724" y="805543"/>
                          <a:pt x="1557867" y="16934"/>
                          <a:pt x="1407886" y="19353"/>
                        </a:cubicBezTo>
                        <a:cubicBezTo>
                          <a:pt x="1257905" y="21772"/>
                          <a:pt x="856343" y="815219"/>
                          <a:pt x="928914" y="1209524"/>
                        </a:cubicBezTo>
                        <a:cubicBezTo>
                          <a:pt x="1001485" y="1603829"/>
                          <a:pt x="1531257" y="2387600"/>
                          <a:pt x="1843314" y="2385181"/>
                        </a:cubicBezTo>
                        <a:cubicBezTo>
                          <a:pt x="2155371" y="2382762"/>
                          <a:pt x="2716590" y="1589315"/>
                          <a:pt x="2801257" y="1195010"/>
                        </a:cubicBezTo>
                        <a:cubicBezTo>
                          <a:pt x="2885924" y="800705"/>
                          <a:pt x="2510971" y="19353"/>
                          <a:pt x="2351314" y="19353"/>
                        </a:cubicBezTo>
                        <a:cubicBezTo>
                          <a:pt x="2191657" y="19353"/>
                          <a:pt x="1773162" y="803124"/>
                          <a:pt x="1843314" y="1195010"/>
                        </a:cubicBezTo>
                        <a:cubicBezTo>
                          <a:pt x="1913466" y="1586896"/>
                          <a:pt x="2457752" y="2368248"/>
                          <a:pt x="2772228" y="2370667"/>
                        </a:cubicBezTo>
                        <a:cubicBezTo>
                          <a:pt x="3086704" y="2373086"/>
                          <a:pt x="3643085" y="1603829"/>
                          <a:pt x="3730171" y="1209524"/>
                        </a:cubicBezTo>
                        <a:cubicBezTo>
                          <a:pt x="3817257" y="815219"/>
                          <a:pt x="3444724" y="7257"/>
                          <a:pt x="3294743" y="4838"/>
                        </a:cubicBezTo>
                        <a:cubicBezTo>
                          <a:pt x="3144762" y="2419"/>
                          <a:pt x="2757715" y="800705"/>
                          <a:pt x="2830286" y="1195010"/>
                        </a:cubicBezTo>
                        <a:cubicBezTo>
                          <a:pt x="2902857" y="1589315"/>
                          <a:pt x="3420533" y="2370667"/>
                          <a:pt x="3730171" y="2370667"/>
                        </a:cubicBezTo>
                        <a:cubicBezTo>
                          <a:pt x="4039809" y="2370667"/>
                          <a:pt x="4601028" y="1589315"/>
                          <a:pt x="4688114" y="1195010"/>
                        </a:cubicBezTo>
                        <a:cubicBezTo>
                          <a:pt x="4775200" y="800705"/>
                          <a:pt x="4409924" y="2419"/>
                          <a:pt x="4252686" y="4838"/>
                        </a:cubicBezTo>
                        <a:cubicBezTo>
                          <a:pt x="4095448" y="7257"/>
                          <a:pt x="3674534" y="812800"/>
                          <a:pt x="3744686" y="1209524"/>
                        </a:cubicBezTo>
                        <a:cubicBezTo>
                          <a:pt x="3814838" y="1606248"/>
                          <a:pt x="4356705" y="2387600"/>
                          <a:pt x="4673600" y="2385181"/>
                        </a:cubicBezTo>
                        <a:cubicBezTo>
                          <a:pt x="4990495" y="2382762"/>
                          <a:pt x="5558971" y="1591734"/>
                          <a:pt x="5646057" y="1195010"/>
                        </a:cubicBezTo>
                        <a:cubicBezTo>
                          <a:pt x="5733143" y="798286"/>
                          <a:pt x="5353352" y="4838"/>
                          <a:pt x="5196114" y="4838"/>
                        </a:cubicBezTo>
                        <a:cubicBezTo>
                          <a:pt x="5038876" y="4838"/>
                          <a:pt x="4634895" y="800705"/>
                          <a:pt x="4702628" y="1195010"/>
                        </a:cubicBezTo>
                        <a:cubicBezTo>
                          <a:pt x="4770361" y="1589315"/>
                          <a:pt x="5285619" y="2370667"/>
                          <a:pt x="5602514" y="2370667"/>
                        </a:cubicBezTo>
                        <a:cubicBezTo>
                          <a:pt x="5919409" y="2370667"/>
                          <a:pt x="6509657" y="1586896"/>
                          <a:pt x="6604000" y="1195010"/>
                        </a:cubicBezTo>
                        <a:cubicBezTo>
                          <a:pt x="6698343" y="803124"/>
                          <a:pt x="6328228" y="21772"/>
                          <a:pt x="6168571" y="19353"/>
                        </a:cubicBezTo>
                        <a:cubicBezTo>
                          <a:pt x="6008914" y="16934"/>
                          <a:pt x="5590419" y="791028"/>
                          <a:pt x="5646057" y="1180495"/>
                        </a:cubicBezTo>
                        <a:cubicBezTo>
                          <a:pt x="5701695" y="1569962"/>
                          <a:pt x="6187924" y="2351315"/>
                          <a:pt x="6502400" y="2356153"/>
                        </a:cubicBezTo>
                        <a:cubicBezTo>
                          <a:pt x="6816876" y="2360991"/>
                          <a:pt x="7433733" y="1601410"/>
                          <a:pt x="7532914" y="1209524"/>
                        </a:cubicBezTo>
                        <a:cubicBezTo>
                          <a:pt x="7632095" y="817638"/>
                          <a:pt x="7249886" y="7257"/>
                          <a:pt x="7097486" y="4838"/>
                        </a:cubicBezTo>
                        <a:cubicBezTo>
                          <a:pt x="6945086" y="2419"/>
                          <a:pt x="6548362" y="800705"/>
                          <a:pt x="6618514" y="1195010"/>
                        </a:cubicBezTo>
                        <a:cubicBezTo>
                          <a:pt x="6688666" y="1589315"/>
                          <a:pt x="7208762" y="2373086"/>
                          <a:pt x="7518400" y="2370667"/>
                        </a:cubicBezTo>
                        <a:cubicBezTo>
                          <a:pt x="7828038" y="2368248"/>
                          <a:pt x="8391676" y="1574800"/>
                          <a:pt x="8476343" y="1180495"/>
                        </a:cubicBezTo>
                        <a:cubicBezTo>
                          <a:pt x="8561010" y="786190"/>
                          <a:pt x="8183638" y="0"/>
                          <a:pt x="8026400" y="4838"/>
                        </a:cubicBezTo>
                        <a:cubicBezTo>
                          <a:pt x="7869162" y="9676"/>
                          <a:pt x="7474857" y="817638"/>
                          <a:pt x="7532914" y="1209524"/>
                        </a:cubicBezTo>
                        <a:cubicBezTo>
                          <a:pt x="7590971" y="1601410"/>
                          <a:pt x="8060267" y="2360991"/>
                          <a:pt x="8374743" y="2356153"/>
                        </a:cubicBezTo>
                        <a:cubicBezTo>
                          <a:pt x="8689219" y="2351315"/>
                          <a:pt x="9054495" y="1765905"/>
                          <a:pt x="9419771" y="1180495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sm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200" b="1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47" name="Kombinationstegning 146"/>
                  <p:cNvSpPr/>
                  <p:nvPr/>
                </p:nvSpPr>
                <p:spPr bwMode="auto">
                  <a:xfrm>
                    <a:off x="2745148" y="4310067"/>
                    <a:ext cx="38099" cy="912018"/>
                  </a:xfrm>
                  <a:custGeom>
                    <a:avLst/>
                    <a:gdLst>
                      <a:gd name="connsiteX0" fmla="*/ 38100 w 38100"/>
                      <a:gd name="connsiteY0" fmla="*/ 0 h 912019"/>
                      <a:gd name="connsiteX1" fmla="*/ 7144 w 38100"/>
                      <a:gd name="connsiteY1" fmla="*/ 73819 h 912019"/>
                      <a:gd name="connsiteX2" fmla="*/ 0 w 38100"/>
                      <a:gd name="connsiteY2" fmla="*/ 912019 h 91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00" h="912019">
                        <a:moveTo>
                          <a:pt x="38100" y="0"/>
                        </a:moveTo>
                        <a:lnTo>
                          <a:pt x="7144" y="73819"/>
                        </a:lnTo>
                        <a:cubicBezTo>
                          <a:pt x="4763" y="353219"/>
                          <a:pt x="2381" y="632619"/>
                          <a:pt x="0" y="912019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48" name="Kombinationstegning 147"/>
                  <p:cNvSpPr/>
                  <p:nvPr/>
                </p:nvSpPr>
                <p:spPr bwMode="auto">
                  <a:xfrm flipH="1">
                    <a:off x="4320494" y="4310067"/>
                    <a:ext cx="38099" cy="912018"/>
                  </a:xfrm>
                  <a:custGeom>
                    <a:avLst/>
                    <a:gdLst>
                      <a:gd name="connsiteX0" fmla="*/ 38100 w 38100"/>
                      <a:gd name="connsiteY0" fmla="*/ 0 h 912019"/>
                      <a:gd name="connsiteX1" fmla="*/ 7144 w 38100"/>
                      <a:gd name="connsiteY1" fmla="*/ 73819 h 912019"/>
                      <a:gd name="connsiteX2" fmla="*/ 0 w 38100"/>
                      <a:gd name="connsiteY2" fmla="*/ 912019 h 91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00" h="912019">
                        <a:moveTo>
                          <a:pt x="38100" y="0"/>
                        </a:moveTo>
                        <a:lnTo>
                          <a:pt x="7144" y="73819"/>
                        </a:lnTo>
                        <a:cubicBezTo>
                          <a:pt x="4763" y="353219"/>
                          <a:pt x="2381" y="632619"/>
                          <a:pt x="0" y="912019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155" name="Tekstboks 154"/>
              <p:cNvSpPr txBox="1"/>
              <p:nvPr/>
            </p:nvSpPr>
            <p:spPr>
              <a:xfrm>
                <a:off x="6238645" y="5609848"/>
                <a:ext cx="172675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District</a:t>
                </a:r>
              </a:p>
              <a:p>
                <a:pPr algn="ctr"/>
                <a:r>
                  <a:rPr lang="en-GB" dirty="0"/>
                  <a:t>heating</a:t>
                </a:r>
              </a:p>
              <a:p>
                <a:pPr algn="ctr"/>
                <a:r>
                  <a:rPr lang="en-GB" dirty="0"/>
                  <a:t>companies</a:t>
                </a:r>
              </a:p>
            </p:txBody>
          </p:sp>
        </p:grpSp>
        <p:grpSp>
          <p:nvGrpSpPr>
            <p:cNvPr id="311" name="Gruppe 310"/>
            <p:cNvGrpSpPr/>
            <p:nvPr/>
          </p:nvGrpSpPr>
          <p:grpSpPr>
            <a:xfrm>
              <a:off x="3904981" y="4577239"/>
              <a:ext cx="1888338" cy="1645380"/>
              <a:chOff x="4222885" y="4577239"/>
              <a:chExt cx="1888338" cy="1645380"/>
            </a:xfrm>
          </p:grpSpPr>
          <p:sp>
            <p:nvSpPr>
              <p:cNvPr id="12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222885" y="5558977"/>
                <a:ext cx="1888338" cy="663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46038" tIns="23812" rIns="46038" bIns="23812">
                <a:spAutoFit/>
              </a:bodyPr>
              <a:lstStyle/>
              <a:p>
                <a:pPr algn="ctr" defTabSz="190500"/>
                <a:r>
                  <a:rPr lang="en-GB" dirty="0">
                    <a:latin typeface="+mn-lt"/>
                  </a:rPr>
                  <a:t>Small power</a:t>
                </a:r>
              </a:p>
              <a:p>
                <a:pPr algn="ctr" defTabSz="190500"/>
                <a:r>
                  <a:rPr lang="en-GB" dirty="0">
                    <a:latin typeface="+mn-lt"/>
                  </a:rPr>
                  <a:t>producers</a:t>
                </a:r>
              </a:p>
            </p:txBody>
          </p:sp>
          <p:grpSp>
            <p:nvGrpSpPr>
              <p:cNvPr id="310" name="Gruppe 309"/>
              <p:cNvGrpSpPr/>
              <p:nvPr/>
            </p:nvGrpSpPr>
            <p:grpSpPr>
              <a:xfrm>
                <a:off x="4674305" y="4577239"/>
                <a:ext cx="985499" cy="945218"/>
                <a:chOff x="4896398" y="4577239"/>
                <a:chExt cx="985499" cy="945218"/>
              </a:xfrm>
            </p:grpSpPr>
            <p:grpSp>
              <p:nvGrpSpPr>
                <p:cNvPr id="119" name="Gruppe 56"/>
                <p:cNvGrpSpPr>
                  <a:grpSpLocks noChangeAspect="1"/>
                </p:cNvGrpSpPr>
                <p:nvPr/>
              </p:nvGrpSpPr>
              <p:grpSpPr>
                <a:xfrm>
                  <a:off x="4896398" y="4577239"/>
                  <a:ext cx="541312" cy="915671"/>
                  <a:chOff x="2310029" y="947738"/>
                  <a:chExt cx="676640" cy="1144589"/>
                </a:xfrm>
              </p:grpSpPr>
              <p:grpSp>
                <p:nvGrpSpPr>
                  <p:cNvPr id="121" name="Group 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4621" y="1376959"/>
                    <a:ext cx="632048" cy="715368"/>
                    <a:chOff x="951" y="1601"/>
                    <a:chExt cx="326" cy="400"/>
                  </a:xfrm>
                </p:grpSpPr>
                <p:sp>
                  <p:nvSpPr>
                    <p:cNvPr id="123" name="Rectangle 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51" y="1601"/>
                      <a:ext cx="26" cy="400"/>
                    </a:xfrm>
                    <a:prstGeom prst="rect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24" name="Rectangle 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84" y="1828"/>
                      <a:ext cx="293" cy="173"/>
                    </a:xfrm>
                    <a:prstGeom prst="rect">
                      <a:avLst/>
                    </a:prstGeom>
                    <a:solidFill>
                      <a:srgbClr val="EAEAEA"/>
                    </a:solidFill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dirty="0"/>
                    </a:p>
                  </p:txBody>
                </p:sp>
              </p:grpSp>
              <p:sp>
                <p:nvSpPr>
                  <p:cNvPr id="122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2310029" y="947738"/>
                    <a:ext cx="244288" cy="395241"/>
                  </a:xfrm>
                  <a:custGeom>
                    <a:avLst/>
                    <a:gdLst>
                      <a:gd name="T0" fmla="*/ 29 w 126"/>
                      <a:gd name="T1" fmla="*/ 209 h 221"/>
                      <a:gd name="T2" fmla="*/ 29 w 126"/>
                      <a:gd name="T3" fmla="*/ 186 h 221"/>
                      <a:gd name="T4" fmla="*/ 25 w 126"/>
                      <a:gd name="T5" fmla="*/ 170 h 221"/>
                      <a:gd name="T6" fmla="*/ 18 w 126"/>
                      <a:gd name="T7" fmla="*/ 155 h 221"/>
                      <a:gd name="T8" fmla="*/ 11 w 126"/>
                      <a:gd name="T9" fmla="*/ 141 h 221"/>
                      <a:gd name="T10" fmla="*/ 6 w 126"/>
                      <a:gd name="T11" fmla="*/ 127 h 221"/>
                      <a:gd name="T12" fmla="*/ 4 w 126"/>
                      <a:gd name="T13" fmla="*/ 113 h 221"/>
                      <a:gd name="T14" fmla="*/ 2 w 126"/>
                      <a:gd name="T15" fmla="*/ 100 h 221"/>
                      <a:gd name="T16" fmla="*/ 0 w 126"/>
                      <a:gd name="T17" fmla="*/ 88 h 221"/>
                      <a:gd name="T18" fmla="*/ 0 w 126"/>
                      <a:gd name="T19" fmla="*/ 72 h 221"/>
                      <a:gd name="T20" fmla="*/ 0 w 126"/>
                      <a:gd name="T21" fmla="*/ 61 h 221"/>
                      <a:gd name="T22" fmla="*/ 2 w 126"/>
                      <a:gd name="T23" fmla="*/ 47 h 221"/>
                      <a:gd name="T24" fmla="*/ 6 w 126"/>
                      <a:gd name="T25" fmla="*/ 36 h 221"/>
                      <a:gd name="T26" fmla="*/ 13 w 126"/>
                      <a:gd name="T27" fmla="*/ 22 h 221"/>
                      <a:gd name="T28" fmla="*/ 20 w 126"/>
                      <a:gd name="T29" fmla="*/ 11 h 221"/>
                      <a:gd name="T30" fmla="*/ 34 w 126"/>
                      <a:gd name="T31" fmla="*/ 2 h 221"/>
                      <a:gd name="T32" fmla="*/ 45 w 126"/>
                      <a:gd name="T33" fmla="*/ 0 h 221"/>
                      <a:gd name="T34" fmla="*/ 59 w 126"/>
                      <a:gd name="T35" fmla="*/ 0 h 221"/>
                      <a:gd name="T36" fmla="*/ 72 w 126"/>
                      <a:gd name="T37" fmla="*/ 2 h 221"/>
                      <a:gd name="T38" fmla="*/ 97 w 126"/>
                      <a:gd name="T39" fmla="*/ 6 h 221"/>
                      <a:gd name="T40" fmla="*/ 109 w 126"/>
                      <a:gd name="T41" fmla="*/ 18 h 221"/>
                      <a:gd name="T42" fmla="*/ 113 w 126"/>
                      <a:gd name="T43" fmla="*/ 29 h 221"/>
                      <a:gd name="T44" fmla="*/ 120 w 126"/>
                      <a:gd name="T45" fmla="*/ 43 h 221"/>
                      <a:gd name="T46" fmla="*/ 122 w 126"/>
                      <a:gd name="T47" fmla="*/ 54 h 221"/>
                      <a:gd name="T48" fmla="*/ 125 w 126"/>
                      <a:gd name="T49" fmla="*/ 68 h 221"/>
                      <a:gd name="T50" fmla="*/ 125 w 126"/>
                      <a:gd name="T51" fmla="*/ 79 h 221"/>
                      <a:gd name="T52" fmla="*/ 120 w 126"/>
                      <a:gd name="T53" fmla="*/ 95 h 221"/>
                      <a:gd name="T54" fmla="*/ 118 w 126"/>
                      <a:gd name="T55" fmla="*/ 107 h 221"/>
                      <a:gd name="T56" fmla="*/ 111 w 126"/>
                      <a:gd name="T57" fmla="*/ 120 h 221"/>
                      <a:gd name="T58" fmla="*/ 102 w 126"/>
                      <a:gd name="T59" fmla="*/ 134 h 221"/>
                      <a:gd name="T60" fmla="*/ 91 w 126"/>
                      <a:gd name="T61" fmla="*/ 150 h 221"/>
                      <a:gd name="T62" fmla="*/ 81 w 126"/>
                      <a:gd name="T63" fmla="*/ 164 h 221"/>
                      <a:gd name="T64" fmla="*/ 72 w 126"/>
                      <a:gd name="T65" fmla="*/ 177 h 221"/>
                      <a:gd name="T66" fmla="*/ 63 w 126"/>
                      <a:gd name="T67" fmla="*/ 184 h 221"/>
                      <a:gd name="T68" fmla="*/ 52 w 126"/>
                      <a:gd name="T69" fmla="*/ 195 h 221"/>
                      <a:gd name="T70" fmla="*/ 43 w 126"/>
                      <a:gd name="T71" fmla="*/ 205 h 221"/>
                      <a:gd name="T72" fmla="*/ 29 w 126"/>
                      <a:gd name="T73" fmla="*/ 220 h 22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6"/>
                      <a:gd name="T112" fmla="*/ 0 h 221"/>
                      <a:gd name="T113" fmla="*/ 126 w 126"/>
                      <a:gd name="T114" fmla="*/ 221 h 22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6" h="221">
                        <a:moveTo>
                          <a:pt x="29" y="220"/>
                        </a:moveTo>
                        <a:lnTo>
                          <a:pt x="29" y="209"/>
                        </a:lnTo>
                        <a:lnTo>
                          <a:pt x="29" y="193"/>
                        </a:lnTo>
                        <a:lnTo>
                          <a:pt x="29" y="186"/>
                        </a:lnTo>
                        <a:lnTo>
                          <a:pt x="27" y="177"/>
                        </a:lnTo>
                        <a:lnTo>
                          <a:pt x="25" y="170"/>
                        </a:lnTo>
                        <a:lnTo>
                          <a:pt x="20" y="161"/>
                        </a:lnTo>
                        <a:lnTo>
                          <a:pt x="18" y="155"/>
                        </a:lnTo>
                        <a:lnTo>
                          <a:pt x="16" y="148"/>
                        </a:lnTo>
                        <a:lnTo>
                          <a:pt x="11" y="141"/>
                        </a:lnTo>
                        <a:lnTo>
                          <a:pt x="11" y="134"/>
                        </a:lnTo>
                        <a:lnTo>
                          <a:pt x="6" y="127"/>
                        </a:lnTo>
                        <a:lnTo>
                          <a:pt x="4" y="120"/>
                        </a:lnTo>
                        <a:lnTo>
                          <a:pt x="4" y="113"/>
                        </a:lnTo>
                        <a:lnTo>
                          <a:pt x="2" y="107"/>
                        </a:lnTo>
                        <a:lnTo>
                          <a:pt x="2" y="100"/>
                        </a:lnTo>
                        <a:lnTo>
                          <a:pt x="2" y="95"/>
                        </a:lnTo>
                        <a:lnTo>
                          <a:pt x="0" y="88"/>
                        </a:lnTo>
                        <a:lnTo>
                          <a:pt x="0" y="79"/>
                        </a:lnTo>
                        <a:lnTo>
                          <a:pt x="0" y="72"/>
                        </a:lnTo>
                        <a:lnTo>
                          <a:pt x="0" y="68"/>
                        </a:lnTo>
                        <a:lnTo>
                          <a:pt x="0" y="61"/>
                        </a:lnTo>
                        <a:lnTo>
                          <a:pt x="2" y="54"/>
                        </a:lnTo>
                        <a:lnTo>
                          <a:pt x="2" y="47"/>
                        </a:lnTo>
                        <a:lnTo>
                          <a:pt x="4" y="43"/>
                        </a:lnTo>
                        <a:lnTo>
                          <a:pt x="6" y="36"/>
                        </a:lnTo>
                        <a:lnTo>
                          <a:pt x="11" y="29"/>
                        </a:lnTo>
                        <a:lnTo>
                          <a:pt x="13" y="22"/>
                        </a:lnTo>
                        <a:lnTo>
                          <a:pt x="18" y="18"/>
                        </a:lnTo>
                        <a:lnTo>
                          <a:pt x="20" y="11"/>
                        </a:lnTo>
                        <a:lnTo>
                          <a:pt x="27" y="6"/>
                        </a:lnTo>
                        <a:lnTo>
                          <a:pt x="34" y="2"/>
                        </a:lnTo>
                        <a:lnTo>
                          <a:pt x="38" y="2"/>
                        </a:lnTo>
                        <a:lnTo>
                          <a:pt x="45" y="0"/>
                        </a:lnTo>
                        <a:lnTo>
                          <a:pt x="52" y="0"/>
                        </a:lnTo>
                        <a:lnTo>
                          <a:pt x="59" y="0"/>
                        </a:lnTo>
                        <a:lnTo>
                          <a:pt x="66" y="0"/>
                        </a:lnTo>
                        <a:lnTo>
                          <a:pt x="72" y="2"/>
                        </a:lnTo>
                        <a:lnTo>
                          <a:pt x="91" y="4"/>
                        </a:lnTo>
                        <a:lnTo>
                          <a:pt x="97" y="6"/>
                        </a:lnTo>
                        <a:lnTo>
                          <a:pt x="104" y="11"/>
                        </a:lnTo>
                        <a:lnTo>
                          <a:pt x="109" y="18"/>
                        </a:lnTo>
                        <a:lnTo>
                          <a:pt x="111" y="22"/>
                        </a:lnTo>
                        <a:lnTo>
                          <a:pt x="113" y="29"/>
                        </a:lnTo>
                        <a:lnTo>
                          <a:pt x="118" y="36"/>
                        </a:lnTo>
                        <a:lnTo>
                          <a:pt x="120" y="43"/>
                        </a:lnTo>
                        <a:lnTo>
                          <a:pt x="120" y="47"/>
                        </a:lnTo>
                        <a:lnTo>
                          <a:pt x="122" y="54"/>
                        </a:lnTo>
                        <a:lnTo>
                          <a:pt x="125" y="61"/>
                        </a:lnTo>
                        <a:lnTo>
                          <a:pt x="125" y="68"/>
                        </a:lnTo>
                        <a:lnTo>
                          <a:pt x="125" y="72"/>
                        </a:lnTo>
                        <a:lnTo>
                          <a:pt x="125" y="79"/>
                        </a:lnTo>
                        <a:lnTo>
                          <a:pt x="122" y="88"/>
                        </a:lnTo>
                        <a:lnTo>
                          <a:pt x="120" y="95"/>
                        </a:lnTo>
                        <a:lnTo>
                          <a:pt x="120" y="100"/>
                        </a:lnTo>
                        <a:lnTo>
                          <a:pt x="118" y="107"/>
                        </a:lnTo>
                        <a:lnTo>
                          <a:pt x="113" y="113"/>
                        </a:lnTo>
                        <a:lnTo>
                          <a:pt x="111" y="120"/>
                        </a:lnTo>
                        <a:lnTo>
                          <a:pt x="106" y="127"/>
                        </a:lnTo>
                        <a:lnTo>
                          <a:pt x="102" y="134"/>
                        </a:lnTo>
                        <a:lnTo>
                          <a:pt x="97" y="143"/>
                        </a:lnTo>
                        <a:lnTo>
                          <a:pt x="91" y="150"/>
                        </a:lnTo>
                        <a:lnTo>
                          <a:pt x="86" y="157"/>
                        </a:lnTo>
                        <a:lnTo>
                          <a:pt x="81" y="164"/>
                        </a:lnTo>
                        <a:lnTo>
                          <a:pt x="75" y="173"/>
                        </a:lnTo>
                        <a:lnTo>
                          <a:pt x="72" y="177"/>
                        </a:lnTo>
                        <a:lnTo>
                          <a:pt x="68" y="184"/>
                        </a:lnTo>
                        <a:lnTo>
                          <a:pt x="63" y="184"/>
                        </a:lnTo>
                        <a:lnTo>
                          <a:pt x="59" y="191"/>
                        </a:lnTo>
                        <a:lnTo>
                          <a:pt x="52" y="195"/>
                        </a:lnTo>
                        <a:lnTo>
                          <a:pt x="50" y="200"/>
                        </a:lnTo>
                        <a:lnTo>
                          <a:pt x="43" y="205"/>
                        </a:lnTo>
                        <a:lnTo>
                          <a:pt x="36" y="209"/>
                        </a:lnTo>
                        <a:lnTo>
                          <a:pt x="29" y="220"/>
                        </a:lnTo>
                      </a:path>
                    </a:pathLst>
                  </a:custGeom>
                  <a:solidFill>
                    <a:srgbClr val="C0C0C0"/>
                  </a:solidFill>
                  <a:ln w="57150" cap="rnd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309" name="Gruppe 308"/>
                <p:cNvGrpSpPr/>
                <p:nvPr/>
              </p:nvGrpSpPr>
              <p:grpSpPr>
                <a:xfrm>
                  <a:off x="5482238" y="4909328"/>
                  <a:ext cx="399659" cy="613129"/>
                  <a:chOff x="5380640" y="4909328"/>
                  <a:chExt cx="399659" cy="613129"/>
                </a:xfrm>
              </p:grpSpPr>
              <p:sp>
                <p:nvSpPr>
                  <p:cNvPr id="303" name="Line 5"/>
                  <p:cNvSpPr>
                    <a:spLocks noChangeAspect="1" noChangeShapeType="1"/>
                  </p:cNvSpPr>
                  <p:nvPr/>
                </p:nvSpPr>
                <p:spPr bwMode="auto">
                  <a:xfrm rot="540000" flipV="1">
                    <a:off x="5380640" y="5003645"/>
                    <a:ext cx="221047" cy="3523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30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599677" y="5002205"/>
                    <a:ext cx="0" cy="520252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307" name="Line 5"/>
                  <p:cNvSpPr>
                    <a:spLocks noChangeAspect="1" noChangeShapeType="1"/>
                  </p:cNvSpPr>
                  <p:nvPr/>
                </p:nvSpPr>
                <p:spPr bwMode="auto">
                  <a:xfrm rot="-2700000" flipV="1">
                    <a:off x="5559252" y="4909328"/>
                    <a:ext cx="221047" cy="3523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308" name="Line 5"/>
                  <p:cNvSpPr>
                    <a:spLocks noChangeAspect="1" noChangeShapeType="1"/>
                  </p:cNvSpPr>
                  <p:nvPr/>
                </p:nvSpPr>
                <p:spPr bwMode="auto">
                  <a:xfrm rot="2700000">
                    <a:off x="5556880" y="5094256"/>
                    <a:ext cx="221047" cy="3523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/>
                  </a:p>
                </p:txBody>
              </p:sp>
            </p:grpSp>
          </p:grpSp>
        </p:grpSp>
      </p:grpSp>
      <p:grpSp>
        <p:nvGrpSpPr>
          <p:cNvPr id="320" name="Gruppe 319"/>
          <p:cNvGrpSpPr/>
          <p:nvPr/>
        </p:nvGrpSpPr>
        <p:grpSpPr>
          <a:xfrm>
            <a:off x="2040875" y="138006"/>
            <a:ext cx="1336045" cy="1326537"/>
            <a:chOff x="2040875" y="210576"/>
            <a:chExt cx="1336045" cy="1326537"/>
          </a:xfrm>
        </p:grpSpPr>
        <p:grpSp>
          <p:nvGrpSpPr>
            <p:cNvPr id="211" name="Gruppe 91"/>
            <p:cNvGrpSpPr>
              <a:grpSpLocks noChangeAspect="1"/>
            </p:cNvGrpSpPr>
            <p:nvPr/>
          </p:nvGrpSpPr>
          <p:grpSpPr>
            <a:xfrm rot="20520000">
              <a:off x="2040875" y="1110133"/>
              <a:ext cx="350895" cy="426980"/>
              <a:chOff x="5155995" y="1828802"/>
              <a:chExt cx="467860" cy="569307"/>
            </a:xfrm>
          </p:grpSpPr>
          <p:sp>
            <p:nvSpPr>
              <p:cNvPr id="235" name="Kombinationstegning 234"/>
              <p:cNvSpPr/>
              <p:nvPr/>
            </p:nvSpPr>
            <p:spPr bwMode="auto">
              <a:xfrm>
                <a:off x="5156445" y="2196634"/>
                <a:ext cx="358008" cy="200447"/>
              </a:xfrm>
              <a:custGeom>
                <a:avLst/>
                <a:gdLst>
                  <a:gd name="connsiteX0" fmla="*/ 0 w 3967163"/>
                  <a:gd name="connsiteY0" fmla="*/ 900113 h 1885950"/>
                  <a:gd name="connsiteX1" fmla="*/ 1428750 w 3967163"/>
                  <a:gd name="connsiteY1" fmla="*/ 23813 h 1885950"/>
                  <a:gd name="connsiteX2" fmla="*/ 1419225 w 3967163"/>
                  <a:gd name="connsiteY2" fmla="*/ 781050 h 1885950"/>
                  <a:gd name="connsiteX3" fmla="*/ 2695575 w 3967163"/>
                  <a:gd name="connsiteY3" fmla="*/ 19050 h 1885950"/>
                  <a:gd name="connsiteX4" fmla="*/ 2690813 w 3967163"/>
                  <a:gd name="connsiteY4" fmla="*/ 790575 h 1885950"/>
                  <a:gd name="connsiteX5" fmla="*/ 3967163 w 3967163"/>
                  <a:gd name="connsiteY5" fmla="*/ 0 h 1885950"/>
                  <a:gd name="connsiteX6" fmla="*/ 3943350 w 3967163"/>
                  <a:gd name="connsiteY6" fmla="*/ 1885950 h 1885950"/>
                  <a:gd name="connsiteX7" fmla="*/ 9525 w 3967163"/>
                  <a:gd name="connsiteY7" fmla="*/ 1857375 h 1885950"/>
                  <a:gd name="connsiteX8" fmla="*/ 0 w 3967163"/>
                  <a:gd name="connsiteY8" fmla="*/ 900113 h 188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7163" h="1885950">
                    <a:moveTo>
                      <a:pt x="0" y="900113"/>
                    </a:moveTo>
                    <a:lnTo>
                      <a:pt x="1428750" y="23813"/>
                    </a:lnTo>
                    <a:lnTo>
                      <a:pt x="1419225" y="781050"/>
                    </a:lnTo>
                    <a:lnTo>
                      <a:pt x="2695575" y="19050"/>
                    </a:lnTo>
                    <a:cubicBezTo>
                      <a:pt x="2693988" y="276225"/>
                      <a:pt x="2692400" y="533400"/>
                      <a:pt x="2690813" y="790575"/>
                    </a:cubicBezTo>
                    <a:lnTo>
                      <a:pt x="3967163" y="0"/>
                    </a:lnTo>
                    <a:lnTo>
                      <a:pt x="3943350" y="1885950"/>
                    </a:lnTo>
                    <a:lnTo>
                      <a:pt x="9525" y="1857375"/>
                    </a:lnTo>
                    <a:cubicBezTo>
                      <a:pt x="7938" y="1538288"/>
                      <a:pt x="6350" y="1219200"/>
                      <a:pt x="0" y="900113"/>
                    </a:cubicBezTo>
                    <a:close/>
                  </a:path>
                </a:pathLst>
              </a:custGeom>
              <a:solidFill>
                <a:srgbClr val="CCEC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36" name="Kombinationstegning 235"/>
              <p:cNvSpPr/>
              <p:nvPr/>
            </p:nvSpPr>
            <p:spPr bwMode="auto">
              <a:xfrm>
                <a:off x="5526153" y="2022581"/>
                <a:ext cx="97702" cy="375528"/>
              </a:xfrm>
              <a:custGeom>
                <a:avLst/>
                <a:gdLst>
                  <a:gd name="connsiteX0" fmla="*/ 219456 w 1082649"/>
                  <a:gd name="connsiteY0" fmla="*/ 0 h 3533241"/>
                  <a:gd name="connsiteX1" fmla="*/ 738835 w 1082649"/>
                  <a:gd name="connsiteY1" fmla="*/ 0 h 3533241"/>
                  <a:gd name="connsiteX2" fmla="*/ 1082649 w 1082649"/>
                  <a:gd name="connsiteY2" fmla="*/ 3511296 h 3533241"/>
                  <a:gd name="connsiteX3" fmla="*/ 0 w 1082649"/>
                  <a:gd name="connsiteY3" fmla="*/ 3533241 h 3533241"/>
                  <a:gd name="connsiteX4" fmla="*/ 219456 w 1082649"/>
                  <a:gd name="connsiteY4" fmla="*/ 0 h 35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2649" h="3533241">
                    <a:moveTo>
                      <a:pt x="219456" y="0"/>
                    </a:moveTo>
                    <a:lnTo>
                      <a:pt x="738835" y="0"/>
                    </a:lnTo>
                    <a:lnTo>
                      <a:pt x="1082649" y="3511296"/>
                    </a:lnTo>
                    <a:lnTo>
                      <a:pt x="0" y="3533241"/>
                    </a:lnTo>
                    <a:lnTo>
                      <a:pt x="219456" y="0"/>
                    </a:lnTo>
                    <a:close/>
                  </a:path>
                </a:pathLst>
              </a:custGeom>
              <a:solidFill>
                <a:srgbClr val="CCECFF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37" name="Sky 236"/>
              <p:cNvSpPr>
                <a:spLocks noChangeAspect="1"/>
              </p:cNvSpPr>
              <p:nvPr/>
            </p:nvSpPr>
            <p:spPr bwMode="auto">
              <a:xfrm rot="1140000">
                <a:off x="5155995" y="1828802"/>
                <a:ext cx="274233" cy="165047"/>
              </a:xfrm>
              <a:prstGeom prst="cloud">
                <a:avLst/>
              </a:prstGeom>
              <a:solidFill>
                <a:srgbClr val="C0C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38" name="Sky 237"/>
              <p:cNvSpPr>
                <a:spLocks noChangeAspect="1"/>
              </p:cNvSpPr>
              <p:nvPr/>
            </p:nvSpPr>
            <p:spPr bwMode="auto">
              <a:xfrm rot="540000">
                <a:off x="5345390" y="1910514"/>
                <a:ext cx="242273" cy="100565"/>
              </a:xfrm>
              <a:prstGeom prst="cloud">
                <a:avLst/>
              </a:prstGeom>
              <a:solidFill>
                <a:srgbClr val="C0C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212" name="Gruppe 96"/>
            <p:cNvGrpSpPr>
              <a:grpSpLocks noChangeAspect="1"/>
            </p:cNvGrpSpPr>
            <p:nvPr/>
          </p:nvGrpSpPr>
          <p:grpSpPr>
            <a:xfrm rot="21120000">
              <a:off x="2219888" y="640163"/>
              <a:ext cx="204192" cy="303184"/>
              <a:chOff x="2053546" y="5138057"/>
              <a:chExt cx="544511" cy="808490"/>
            </a:xfrm>
            <a:solidFill>
              <a:srgbClr val="FFFF99"/>
            </a:solidFill>
          </p:grpSpPr>
          <p:sp>
            <p:nvSpPr>
              <p:cNvPr id="233" name="Kombinationstegning 232"/>
              <p:cNvSpPr/>
              <p:nvPr/>
            </p:nvSpPr>
            <p:spPr bwMode="auto">
              <a:xfrm>
                <a:off x="2053546" y="5138057"/>
                <a:ext cx="544511" cy="808490"/>
              </a:xfrm>
              <a:custGeom>
                <a:avLst/>
                <a:gdLst>
                  <a:gd name="connsiteX0" fmla="*/ 0 w 2909887"/>
                  <a:gd name="connsiteY0" fmla="*/ 1966913 h 1976438"/>
                  <a:gd name="connsiteX1" fmla="*/ 4762 w 2909887"/>
                  <a:gd name="connsiteY1" fmla="*/ 423863 h 1976438"/>
                  <a:gd name="connsiteX2" fmla="*/ 452437 w 2909887"/>
                  <a:gd name="connsiteY2" fmla="*/ 0 h 1976438"/>
                  <a:gd name="connsiteX3" fmla="*/ 2481262 w 2909887"/>
                  <a:gd name="connsiteY3" fmla="*/ 4763 h 1976438"/>
                  <a:gd name="connsiteX4" fmla="*/ 2905125 w 2909887"/>
                  <a:gd name="connsiteY4" fmla="*/ 433388 h 1976438"/>
                  <a:gd name="connsiteX5" fmla="*/ 2909887 w 2909887"/>
                  <a:gd name="connsiteY5" fmla="*/ 1976438 h 1976438"/>
                  <a:gd name="connsiteX6" fmla="*/ 0 w 2909887"/>
                  <a:gd name="connsiteY6" fmla="*/ 1966913 h 197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9887" h="1976438">
                    <a:moveTo>
                      <a:pt x="0" y="1966913"/>
                    </a:moveTo>
                    <a:cubicBezTo>
                      <a:pt x="1587" y="1452563"/>
                      <a:pt x="3175" y="938213"/>
                      <a:pt x="4762" y="423863"/>
                    </a:cubicBezTo>
                    <a:lnTo>
                      <a:pt x="452437" y="0"/>
                    </a:lnTo>
                    <a:lnTo>
                      <a:pt x="2481262" y="4763"/>
                    </a:lnTo>
                    <a:lnTo>
                      <a:pt x="2905125" y="433388"/>
                    </a:lnTo>
                    <a:cubicBezTo>
                      <a:pt x="2906712" y="947738"/>
                      <a:pt x="2908300" y="1462088"/>
                      <a:pt x="2909887" y="1976438"/>
                    </a:cubicBezTo>
                    <a:lnTo>
                      <a:pt x="0" y="1966913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34" name="Line 99"/>
              <p:cNvSpPr>
                <a:spLocks noChangeAspect="1" noChangeShapeType="1"/>
              </p:cNvSpPr>
              <p:nvPr/>
            </p:nvSpPr>
            <p:spPr bwMode="auto">
              <a:xfrm>
                <a:off x="2055158" y="5324615"/>
                <a:ext cx="540268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grpSp>
          <p:nvGrpSpPr>
            <p:cNvPr id="213" name="Gruppe 99"/>
            <p:cNvGrpSpPr>
              <a:grpSpLocks noChangeAspect="1"/>
            </p:cNvGrpSpPr>
            <p:nvPr/>
          </p:nvGrpSpPr>
          <p:grpSpPr>
            <a:xfrm rot="1080000">
              <a:off x="3076091" y="1219066"/>
              <a:ext cx="141386" cy="92571"/>
              <a:chOff x="3011490" y="5612606"/>
              <a:chExt cx="377029" cy="246856"/>
            </a:xfrm>
            <a:solidFill>
              <a:srgbClr val="CCFFCC"/>
            </a:solidFill>
          </p:grpSpPr>
          <p:sp>
            <p:nvSpPr>
              <p:cNvPr id="231" name="Kombinationstegning 230"/>
              <p:cNvSpPr/>
              <p:nvPr/>
            </p:nvSpPr>
            <p:spPr bwMode="auto">
              <a:xfrm>
                <a:off x="3011490" y="5612606"/>
                <a:ext cx="377029" cy="246856"/>
              </a:xfrm>
              <a:custGeom>
                <a:avLst/>
                <a:gdLst>
                  <a:gd name="connsiteX0" fmla="*/ 0 w 2909887"/>
                  <a:gd name="connsiteY0" fmla="*/ 1966913 h 1976438"/>
                  <a:gd name="connsiteX1" fmla="*/ 4762 w 2909887"/>
                  <a:gd name="connsiteY1" fmla="*/ 423863 h 1976438"/>
                  <a:gd name="connsiteX2" fmla="*/ 452437 w 2909887"/>
                  <a:gd name="connsiteY2" fmla="*/ 0 h 1976438"/>
                  <a:gd name="connsiteX3" fmla="*/ 2481262 w 2909887"/>
                  <a:gd name="connsiteY3" fmla="*/ 4763 h 1976438"/>
                  <a:gd name="connsiteX4" fmla="*/ 2905125 w 2909887"/>
                  <a:gd name="connsiteY4" fmla="*/ 433388 h 1976438"/>
                  <a:gd name="connsiteX5" fmla="*/ 2909887 w 2909887"/>
                  <a:gd name="connsiteY5" fmla="*/ 1976438 h 1976438"/>
                  <a:gd name="connsiteX6" fmla="*/ 0 w 2909887"/>
                  <a:gd name="connsiteY6" fmla="*/ 1966913 h 197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9887" h="1976438">
                    <a:moveTo>
                      <a:pt x="0" y="1966913"/>
                    </a:moveTo>
                    <a:cubicBezTo>
                      <a:pt x="1587" y="1452563"/>
                      <a:pt x="3175" y="938213"/>
                      <a:pt x="4762" y="423863"/>
                    </a:cubicBezTo>
                    <a:lnTo>
                      <a:pt x="452437" y="0"/>
                    </a:lnTo>
                    <a:lnTo>
                      <a:pt x="2481262" y="4763"/>
                    </a:lnTo>
                    <a:lnTo>
                      <a:pt x="2905125" y="433388"/>
                    </a:lnTo>
                    <a:cubicBezTo>
                      <a:pt x="2906712" y="947738"/>
                      <a:pt x="2908300" y="1462088"/>
                      <a:pt x="2909887" y="1976438"/>
                    </a:cubicBezTo>
                    <a:lnTo>
                      <a:pt x="0" y="1966913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32" name="Line 99"/>
              <p:cNvSpPr>
                <a:spLocks noChangeAspect="1" noChangeShapeType="1"/>
              </p:cNvSpPr>
              <p:nvPr/>
            </p:nvSpPr>
            <p:spPr bwMode="auto">
              <a:xfrm>
                <a:off x="3012606" y="5669568"/>
                <a:ext cx="37409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grpSp>
          <p:nvGrpSpPr>
            <p:cNvPr id="214" name="Gruppe 56"/>
            <p:cNvGrpSpPr>
              <a:grpSpLocks noChangeAspect="1"/>
            </p:cNvGrpSpPr>
            <p:nvPr/>
          </p:nvGrpSpPr>
          <p:grpSpPr>
            <a:xfrm rot="780000">
              <a:off x="3030480" y="425224"/>
              <a:ext cx="346440" cy="586029"/>
              <a:chOff x="2310029" y="947738"/>
              <a:chExt cx="676640" cy="1144589"/>
            </a:xfrm>
          </p:grpSpPr>
          <p:grpSp>
            <p:nvGrpSpPr>
              <p:cNvPr id="227" name="Group 5"/>
              <p:cNvGrpSpPr>
                <a:grpSpLocks noChangeAspect="1"/>
              </p:cNvGrpSpPr>
              <p:nvPr/>
            </p:nvGrpSpPr>
            <p:grpSpPr bwMode="auto">
              <a:xfrm>
                <a:off x="2354621" y="1376959"/>
                <a:ext cx="632048" cy="715368"/>
                <a:chOff x="951" y="1601"/>
                <a:chExt cx="326" cy="400"/>
              </a:xfrm>
            </p:grpSpPr>
            <p:sp>
              <p:nvSpPr>
                <p:cNvPr id="229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951" y="1601"/>
                  <a:ext cx="26" cy="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230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984" y="1828"/>
                  <a:ext cx="293" cy="173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228" name="Freeform 8"/>
              <p:cNvSpPr>
                <a:spLocks noChangeAspect="1"/>
              </p:cNvSpPr>
              <p:nvPr/>
            </p:nvSpPr>
            <p:spPr bwMode="auto">
              <a:xfrm>
                <a:off x="2310029" y="947738"/>
                <a:ext cx="244288" cy="395241"/>
              </a:xfrm>
              <a:custGeom>
                <a:avLst/>
                <a:gdLst>
                  <a:gd name="T0" fmla="*/ 29 w 126"/>
                  <a:gd name="T1" fmla="*/ 209 h 221"/>
                  <a:gd name="T2" fmla="*/ 29 w 126"/>
                  <a:gd name="T3" fmla="*/ 186 h 221"/>
                  <a:gd name="T4" fmla="*/ 25 w 126"/>
                  <a:gd name="T5" fmla="*/ 170 h 221"/>
                  <a:gd name="T6" fmla="*/ 18 w 126"/>
                  <a:gd name="T7" fmla="*/ 155 h 221"/>
                  <a:gd name="T8" fmla="*/ 11 w 126"/>
                  <a:gd name="T9" fmla="*/ 141 h 221"/>
                  <a:gd name="T10" fmla="*/ 6 w 126"/>
                  <a:gd name="T11" fmla="*/ 127 h 221"/>
                  <a:gd name="T12" fmla="*/ 4 w 126"/>
                  <a:gd name="T13" fmla="*/ 113 h 221"/>
                  <a:gd name="T14" fmla="*/ 2 w 126"/>
                  <a:gd name="T15" fmla="*/ 100 h 221"/>
                  <a:gd name="T16" fmla="*/ 0 w 126"/>
                  <a:gd name="T17" fmla="*/ 88 h 221"/>
                  <a:gd name="T18" fmla="*/ 0 w 126"/>
                  <a:gd name="T19" fmla="*/ 72 h 221"/>
                  <a:gd name="T20" fmla="*/ 0 w 126"/>
                  <a:gd name="T21" fmla="*/ 61 h 221"/>
                  <a:gd name="T22" fmla="*/ 2 w 126"/>
                  <a:gd name="T23" fmla="*/ 47 h 221"/>
                  <a:gd name="T24" fmla="*/ 6 w 126"/>
                  <a:gd name="T25" fmla="*/ 36 h 221"/>
                  <a:gd name="T26" fmla="*/ 13 w 126"/>
                  <a:gd name="T27" fmla="*/ 22 h 221"/>
                  <a:gd name="T28" fmla="*/ 20 w 126"/>
                  <a:gd name="T29" fmla="*/ 11 h 221"/>
                  <a:gd name="T30" fmla="*/ 34 w 126"/>
                  <a:gd name="T31" fmla="*/ 2 h 221"/>
                  <a:gd name="T32" fmla="*/ 45 w 126"/>
                  <a:gd name="T33" fmla="*/ 0 h 221"/>
                  <a:gd name="T34" fmla="*/ 59 w 126"/>
                  <a:gd name="T35" fmla="*/ 0 h 221"/>
                  <a:gd name="T36" fmla="*/ 72 w 126"/>
                  <a:gd name="T37" fmla="*/ 2 h 221"/>
                  <a:gd name="T38" fmla="*/ 97 w 126"/>
                  <a:gd name="T39" fmla="*/ 6 h 221"/>
                  <a:gd name="T40" fmla="*/ 109 w 126"/>
                  <a:gd name="T41" fmla="*/ 18 h 221"/>
                  <a:gd name="T42" fmla="*/ 113 w 126"/>
                  <a:gd name="T43" fmla="*/ 29 h 221"/>
                  <a:gd name="T44" fmla="*/ 120 w 126"/>
                  <a:gd name="T45" fmla="*/ 43 h 221"/>
                  <a:gd name="T46" fmla="*/ 122 w 126"/>
                  <a:gd name="T47" fmla="*/ 54 h 221"/>
                  <a:gd name="T48" fmla="*/ 125 w 126"/>
                  <a:gd name="T49" fmla="*/ 68 h 221"/>
                  <a:gd name="T50" fmla="*/ 125 w 126"/>
                  <a:gd name="T51" fmla="*/ 79 h 221"/>
                  <a:gd name="T52" fmla="*/ 120 w 126"/>
                  <a:gd name="T53" fmla="*/ 95 h 221"/>
                  <a:gd name="T54" fmla="*/ 118 w 126"/>
                  <a:gd name="T55" fmla="*/ 107 h 221"/>
                  <a:gd name="T56" fmla="*/ 111 w 126"/>
                  <a:gd name="T57" fmla="*/ 120 h 221"/>
                  <a:gd name="T58" fmla="*/ 102 w 126"/>
                  <a:gd name="T59" fmla="*/ 134 h 221"/>
                  <a:gd name="T60" fmla="*/ 91 w 126"/>
                  <a:gd name="T61" fmla="*/ 150 h 221"/>
                  <a:gd name="T62" fmla="*/ 81 w 126"/>
                  <a:gd name="T63" fmla="*/ 164 h 221"/>
                  <a:gd name="T64" fmla="*/ 72 w 126"/>
                  <a:gd name="T65" fmla="*/ 177 h 221"/>
                  <a:gd name="T66" fmla="*/ 63 w 126"/>
                  <a:gd name="T67" fmla="*/ 184 h 221"/>
                  <a:gd name="T68" fmla="*/ 52 w 126"/>
                  <a:gd name="T69" fmla="*/ 195 h 221"/>
                  <a:gd name="T70" fmla="*/ 43 w 126"/>
                  <a:gd name="T71" fmla="*/ 205 h 221"/>
                  <a:gd name="T72" fmla="*/ 29 w 126"/>
                  <a:gd name="T73" fmla="*/ 220 h 2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221"/>
                  <a:gd name="T113" fmla="*/ 126 w 126"/>
                  <a:gd name="T114" fmla="*/ 221 h 2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221">
                    <a:moveTo>
                      <a:pt x="29" y="220"/>
                    </a:moveTo>
                    <a:lnTo>
                      <a:pt x="29" y="209"/>
                    </a:lnTo>
                    <a:lnTo>
                      <a:pt x="29" y="193"/>
                    </a:lnTo>
                    <a:lnTo>
                      <a:pt x="29" y="186"/>
                    </a:lnTo>
                    <a:lnTo>
                      <a:pt x="27" y="177"/>
                    </a:lnTo>
                    <a:lnTo>
                      <a:pt x="25" y="170"/>
                    </a:lnTo>
                    <a:lnTo>
                      <a:pt x="20" y="161"/>
                    </a:lnTo>
                    <a:lnTo>
                      <a:pt x="18" y="155"/>
                    </a:lnTo>
                    <a:lnTo>
                      <a:pt x="16" y="148"/>
                    </a:lnTo>
                    <a:lnTo>
                      <a:pt x="11" y="141"/>
                    </a:lnTo>
                    <a:lnTo>
                      <a:pt x="11" y="134"/>
                    </a:lnTo>
                    <a:lnTo>
                      <a:pt x="6" y="127"/>
                    </a:lnTo>
                    <a:lnTo>
                      <a:pt x="4" y="120"/>
                    </a:lnTo>
                    <a:lnTo>
                      <a:pt x="4" y="113"/>
                    </a:lnTo>
                    <a:lnTo>
                      <a:pt x="2" y="107"/>
                    </a:lnTo>
                    <a:lnTo>
                      <a:pt x="2" y="100"/>
                    </a:lnTo>
                    <a:lnTo>
                      <a:pt x="2" y="95"/>
                    </a:lnTo>
                    <a:lnTo>
                      <a:pt x="0" y="88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6" y="36"/>
                    </a:lnTo>
                    <a:lnTo>
                      <a:pt x="11" y="29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0" y="11"/>
                    </a:lnTo>
                    <a:lnTo>
                      <a:pt x="27" y="6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91" y="4"/>
                    </a:lnTo>
                    <a:lnTo>
                      <a:pt x="97" y="6"/>
                    </a:lnTo>
                    <a:lnTo>
                      <a:pt x="104" y="11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9"/>
                    </a:lnTo>
                    <a:lnTo>
                      <a:pt x="118" y="36"/>
                    </a:lnTo>
                    <a:lnTo>
                      <a:pt x="120" y="43"/>
                    </a:lnTo>
                    <a:lnTo>
                      <a:pt x="120" y="47"/>
                    </a:lnTo>
                    <a:lnTo>
                      <a:pt x="122" y="54"/>
                    </a:lnTo>
                    <a:lnTo>
                      <a:pt x="125" y="61"/>
                    </a:lnTo>
                    <a:lnTo>
                      <a:pt x="125" y="68"/>
                    </a:lnTo>
                    <a:lnTo>
                      <a:pt x="125" y="72"/>
                    </a:lnTo>
                    <a:lnTo>
                      <a:pt x="125" y="79"/>
                    </a:lnTo>
                    <a:lnTo>
                      <a:pt x="122" y="88"/>
                    </a:lnTo>
                    <a:lnTo>
                      <a:pt x="120" y="95"/>
                    </a:lnTo>
                    <a:lnTo>
                      <a:pt x="120" y="100"/>
                    </a:lnTo>
                    <a:lnTo>
                      <a:pt x="118" y="107"/>
                    </a:lnTo>
                    <a:lnTo>
                      <a:pt x="113" y="113"/>
                    </a:lnTo>
                    <a:lnTo>
                      <a:pt x="111" y="120"/>
                    </a:lnTo>
                    <a:lnTo>
                      <a:pt x="106" y="127"/>
                    </a:lnTo>
                    <a:lnTo>
                      <a:pt x="102" y="134"/>
                    </a:lnTo>
                    <a:lnTo>
                      <a:pt x="97" y="143"/>
                    </a:lnTo>
                    <a:lnTo>
                      <a:pt x="91" y="150"/>
                    </a:lnTo>
                    <a:lnTo>
                      <a:pt x="86" y="157"/>
                    </a:lnTo>
                    <a:lnTo>
                      <a:pt x="81" y="164"/>
                    </a:lnTo>
                    <a:lnTo>
                      <a:pt x="75" y="173"/>
                    </a:lnTo>
                    <a:lnTo>
                      <a:pt x="72" y="177"/>
                    </a:lnTo>
                    <a:lnTo>
                      <a:pt x="68" y="184"/>
                    </a:lnTo>
                    <a:lnTo>
                      <a:pt x="63" y="184"/>
                    </a:lnTo>
                    <a:lnTo>
                      <a:pt x="59" y="191"/>
                    </a:lnTo>
                    <a:lnTo>
                      <a:pt x="52" y="195"/>
                    </a:lnTo>
                    <a:lnTo>
                      <a:pt x="50" y="200"/>
                    </a:lnTo>
                    <a:lnTo>
                      <a:pt x="43" y="205"/>
                    </a:lnTo>
                    <a:lnTo>
                      <a:pt x="36" y="209"/>
                    </a:lnTo>
                    <a:lnTo>
                      <a:pt x="29" y="220"/>
                    </a:lnTo>
                  </a:path>
                </a:pathLst>
              </a:custGeom>
              <a:solidFill>
                <a:srgbClr val="C0C0C0"/>
              </a:solidFill>
              <a:ln w="28575" cap="rnd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15" name="Gruppe 107"/>
            <p:cNvGrpSpPr>
              <a:grpSpLocks noChangeAspect="1"/>
            </p:cNvGrpSpPr>
            <p:nvPr/>
          </p:nvGrpSpPr>
          <p:grpSpPr>
            <a:xfrm rot="-300000">
              <a:off x="2499829" y="210576"/>
              <a:ext cx="233414" cy="397614"/>
              <a:chOff x="2566658" y="2553496"/>
              <a:chExt cx="1961810" cy="2668589"/>
            </a:xfrm>
          </p:grpSpPr>
          <p:grpSp>
            <p:nvGrpSpPr>
              <p:cNvPr id="216" name="Gruppe 15"/>
              <p:cNvGrpSpPr/>
              <p:nvPr/>
            </p:nvGrpSpPr>
            <p:grpSpPr>
              <a:xfrm>
                <a:off x="2566658" y="2553496"/>
                <a:ext cx="1961810" cy="2410384"/>
                <a:chOff x="4134189" y="2161616"/>
                <a:chExt cx="1678442" cy="1638518"/>
              </a:xfrm>
              <a:solidFill>
                <a:srgbClr val="FF99CC"/>
              </a:solidFill>
            </p:grpSpPr>
            <p:sp>
              <p:nvSpPr>
                <p:cNvPr id="221" name="Ellipse 220"/>
                <p:cNvSpPr/>
                <p:nvPr/>
              </p:nvSpPr>
              <p:spPr bwMode="auto">
                <a:xfrm>
                  <a:off x="4152848" y="3190534"/>
                  <a:ext cx="1641125" cy="6096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grpSp>
              <p:nvGrpSpPr>
                <p:cNvPr id="222" name="Gruppe 14"/>
                <p:cNvGrpSpPr/>
                <p:nvPr/>
              </p:nvGrpSpPr>
              <p:grpSpPr>
                <a:xfrm>
                  <a:off x="4134189" y="2465504"/>
                  <a:ext cx="1678442" cy="1037314"/>
                  <a:chOff x="4134189" y="2465504"/>
                  <a:chExt cx="1678442" cy="1037314"/>
                </a:xfrm>
                <a:grpFill/>
              </p:grpSpPr>
              <p:sp>
                <p:nvSpPr>
                  <p:cNvPr id="224" name="Rektangel 223"/>
                  <p:cNvSpPr/>
                  <p:nvPr/>
                </p:nvSpPr>
                <p:spPr bwMode="auto">
                  <a:xfrm>
                    <a:off x="4134189" y="2465504"/>
                    <a:ext cx="1678442" cy="1030514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225" name="Lige forbindelse 224"/>
                  <p:cNvCxnSpPr/>
                  <p:nvPr/>
                </p:nvCxnSpPr>
                <p:spPr bwMode="auto">
                  <a:xfrm>
                    <a:off x="5791202" y="2466975"/>
                    <a:ext cx="2382" cy="1035843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6" name="Lige forbindelse 225"/>
                  <p:cNvCxnSpPr/>
                  <p:nvPr/>
                </p:nvCxnSpPr>
                <p:spPr bwMode="auto">
                  <a:xfrm>
                    <a:off x="4150520" y="2466975"/>
                    <a:ext cx="2382" cy="1035843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23" name="Ellipse 222"/>
                <p:cNvSpPr/>
                <p:nvPr/>
              </p:nvSpPr>
              <p:spPr bwMode="auto">
                <a:xfrm>
                  <a:off x="4150467" y="2161616"/>
                  <a:ext cx="1641125" cy="609600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217" name="Gruppe 76"/>
              <p:cNvGrpSpPr/>
              <p:nvPr/>
            </p:nvGrpSpPr>
            <p:grpSpPr>
              <a:xfrm>
                <a:off x="2745148" y="4086121"/>
                <a:ext cx="1613445" cy="1135964"/>
                <a:chOff x="2745148" y="4086121"/>
                <a:chExt cx="1613445" cy="1135964"/>
              </a:xfrm>
            </p:grpSpPr>
            <p:sp>
              <p:nvSpPr>
                <p:cNvPr id="218" name="Kombinationstegning 217"/>
                <p:cNvSpPr>
                  <a:spLocks noChangeAspect="1"/>
                </p:cNvSpPr>
                <p:nvPr/>
              </p:nvSpPr>
              <p:spPr bwMode="auto">
                <a:xfrm flipV="1">
                  <a:off x="2774859" y="4086121"/>
                  <a:ext cx="1549413" cy="500390"/>
                </a:xfrm>
                <a:custGeom>
                  <a:avLst/>
                  <a:gdLst>
                    <a:gd name="connsiteX0" fmla="*/ 0 w 9419771"/>
                    <a:gd name="connsiteY0" fmla="*/ 1180495 h 2387600"/>
                    <a:gd name="connsiteX1" fmla="*/ 856343 w 9419771"/>
                    <a:gd name="connsiteY1" fmla="*/ 2356153 h 2387600"/>
                    <a:gd name="connsiteX2" fmla="*/ 1828800 w 9419771"/>
                    <a:gd name="connsiteY2" fmla="*/ 1195010 h 2387600"/>
                    <a:gd name="connsiteX3" fmla="*/ 1407886 w 9419771"/>
                    <a:gd name="connsiteY3" fmla="*/ 19353 h 2387600"/>
                    <a:gd name="connsiteX4" fmla="*/ 928914 w 9419771"/>
                    <a:gd name="connsiteY4" fmla="*/ 1209524 h 2387600"/>
                    <a:gd name="connsiteX5" fmla="*/ 1843314 w 9419771"/>
                    <a:gd name="connsiteY5" fmla="*/ 2385181 h 2387600"/>
                    <a:gd name="connsiteX6" fmla="*/ 2801257 w 9419771"/>
                    <a:gd name="connsiteY6" fmla="*/ 1195010 h 2387600"/>
                    <a:gd name="connsiteX7" fmla="*/ 2351314 w 9419771"/>
                    <a:gd name="connsiteY7" fmla="*/ 19353 h 2387600"/>
                    <a:gd name="connsiteX8" fmla="*/ 1843314 w 9419771"/>
                    <a:gd name="connsiteY8" fmla="*/ 1195010 h 2387600"/>
                    <a:gd name="connsiteX9" fmla="*/ 2772228 w 9419771"/>
                    <a:gd name="connsiteY9" fmla="*/ 2370667 h 2387600"/>
                    <a:gd name="connsiteX10" fmla="*/ 3730171 w 9419771"/>
                    <a:gd name="connsiteY10" fmla="*/ 1209524 h 2387600"/>
                    <a:gd name="connsiteX11" fmla="*/ 3294743 w 9419771"/>
                    <a:gd name="connsiteY11" fmla="*/ 4838 h 2387600"/>
                    <a:gd name="connsiteX12" fmla="*/ 2830286 w 9419771"/>
                    <a:gd name="connsiteY12" fmla="*/ 1195010 h 2387600"/>
                    <a:gd name="connsiteX13" fmla="*/ 3730171 w 9419771"/>
                    <a:gd name="connsiteY13" fmla="*/ 2370667 h 2387600"/>
                    <a:gd name="connsiteX14" fmla="*/ 4688114 w 9419771"/>
                    <a:gd name="connsiteY14" fmla="*/ 1195010 h 2387600"/>
                    <a:gd name="connsiteX15" fmla="*/ 4252686 w 9419771"/>
                    <a:gd name="connsiteY15" fmla="*/ 4838 h 2387600"/>
                    <a:gd name="connsiteX16" fmla="*/ 3744686 w 9419771"/>
                    <a:gd name="connsiteY16" fmla="*/ 1209524 h 2387600"/>
                    <a:gd name="connsiteX17" fmla="*/ 4673600 w 9419771"/>
                    <a:gd name="connsiteY17" fmla="*/ 2385181 h 2387600"/>
                    <a:gd name="connsiteX18" fmla="*/ 5646057 w 9419771"/>
                    <a:gd name="connsiteY18" fmla="*/ 1195010 h 2387600"/>
                    <a:gd name="connsiteX19" fmla="*/ 5196114 w 9419771"/>
                    <a:gd name="connsiteY19" fmla="*/ 4838 h 2387600"/>
                    <a:gd name="connsiteX20" fmla="*/ 4702628 w 9419771"/>
                    <a:gd name="connsiteY20" fmla="*/ 1195010 h 2387600"/>
                    <a:gd name="connsiteX21" fmla="*/ 5602514 w 9419771"/>
                    <a:gd name="connsiteY21" fmla="*/ 2370667 h 2387600"/>
                    <a:gd name="connsiteX22" fmla="*/ 6604000 w 9419771"/>
                    <a:gd name="connsiteY22" fmla="*/ 1195010 h 2387600"/>
                    <a:gd name="connsiteX23" fmla="*/ 6168571 w 9419771"/>
                    <a:gd name="connsiteY23" fmla="*/ 19353 h 2387600"/>
                    <a:gd name="connsiteX24" fmla="*/ 5646057 w 9419771"/>
                    <a:gd name="connsiteY24" fmla="*/ 1180495 h 2387600"/>
                    <a:gd name="connsiteX25" fmla="*/ 6502400 w 9419771"/>
                    <a:gd name="connsiteY25" fmla="*/ 2356153 h 2387600"/>
                    <a:gd name="connsiteX26" fmla="*/ 7532914 w 9419771"/>
                    <a:gd name="connsiteY26" fmla="*/ 1209524 h 2387600"/>
                    <a:gd name="connsiteX27" fmla="*/ 7097486 w 9419771"/>
                    <a:gd name="connsiteY27" fmla="*/ 4838 h 2387600"/>
                    <a:gd name="connsiteX28" fmla="*/ 6618514 w 9419771"/>
                    <a:gd name="connsiteY28" fmla="*/ 1195010 h 2387600"/>
                    <a:gd name="connsiteX29" fmla="*/ 7518400 w 9419771"/>
                    <a:gd name="connsiteY29" fmla="*/ 2370667 h 2387600"/>
                    <a:gd name="connsiteX30" fmla="*/ 8476343 w 9419771"/>
                    <a:gd name="connsiteY30" fmla="*/ 1180495 h 2387600"/>
                    <a:gd name="connsiteX31" fmla="*/ 8026400 w 9419771"/>
                    <a:gd name="connsiteY31" fmla="*/ 4838 h 2387600"/>
                    <a:gd name="connsiteX32" fmla="*/ 7532914 w 9419771"/>
                    <a:gd name="connsiteY32" fmla="*/ 1209524 h 2387600"/>
                    <a:gd name="connsiteX33" fmla="*/ 8374743 w 9419771"/>
                    <a:gd name="connsiteY33" fmla="*/ 2356153 h 2387600"/>
                    <a:gd name="connsiteX34" fmla="*/ 9419771 w 9419771"/>
                    <a:gd name="connsiteY34" fmla="*/ 1180495 h 238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419771" h="2387600">
                      <a:moveTo>
                        <a:pt x="0" y="1180495"/>
                      </a:moveTo>
                      <a:cubicBezTo>
                        <a:pt x="275771" y="1767114"/>
                        <a:pt x="551543" y="2353734"/>
                        <a:pt x="856343" y="2356153"/>
                      </a:cubicBezTo>
                      <a:cubicBezTo>
                        <a:pt x="1161143" y="2358572"/>
                        <a:pt x="1736876" y="1584477"/>
                        <a:pt x="1828800" y="1195010"/>
                      </a:cubicBezTo>
                      <a:cubicBezTo>
                        <a:pt x="1920724" y="805543"/>
                        <a:pt x="1557867" y="16934"/>
                        <a:pt x="1407886" y="19353"/>
                      </a:cubicBezTo>
                      <a:cubicBezTo>
                        <a:pt x="1257905" y="21772"/>
                        <a:pt x="856343" y="815219"/>
                        <a:pt x="928914" y="1209524"/>
                      </a:cubicBezTo>
                      <a:cubicBezTo>
                        <a:pt x="1001485" y="1603829"/>
                        <a:pt x="1531257" y="2387600"/>
                        <a:pt x="1843314" y="2385181"/>
                      </a:cubicBezTo>
                      <a:cubicBezTo>
                        <a:pt x="2155371" y="2382762"/>
                        <a:pt x="2716590" y="1589315"/>
                        <a:pt x="2801257" y="1195010"/>
                      </a:cubicBezTo>
                      <a:cubicBezTo>
                        <a:pt x="2885924" y="800705"/>
                        <a:pt x="2510971" y="19353"/>
                        <a:pt x="2351314" y="19353"/>
                      </a:cubicBezTo>
                      <a:cubicBezTo>
                        <a:pt x="2191657" y="19353"/>
                        <a:pt x="1773162" y="803124"/>
                        <a:pt x="1843314" y="1195010"/>
                      </a:cubicBezTo>
                      <a:cubicBezTo>
                        <a:pt x="1913466" y="1586896"/>
                        <a:pt x="2457752" y="2368248"/>
                        <a:pt x="2772228" y="2370667"/>
                      </a:cubicBezTo>
                      <a:cubicBezTo>
                        <a:pt x="3086704" y="2373086"/>
                        <a:pt x="3643085" y="1603829"/>
                        <a:pt x="3730171" y="1209524"/>
                      </a:cubicBezTo>
                      <a:cubicBezTo>
                        <a:pt x="3817257" y="815219"/>
                        <a:pt x="3444724" y="7257"/>
                        <a:pt x="3294743" y="4838"/>
                      </a:cubicBezTo>
                      <a:cubicBezTo>
                        <a:pt x="3144762" y="2419"/>
                        <a:pt x="2757715" y="800705"/>
                        <a:pt x="2830286" y="1195010"/>
                      </a:cubicBezTo>
                      <a:cubicBezTo>
                        <a:pt x="2902857" y="1589315"/>
                        <a:pt x="3420533" y="2370667"/>
                        <a:pt x="3730171" y="2370667"/>
                      </a:cubicBezTo>
                      <a:cubicBezTo>
                        <a:pt x="4039809" y="2370667"/>
                        <a:pt x="4601028" y="1589315"/>
                        <a:pt x="4688114" y="1195010"/>
                      </a:cubicBezTo>
                      <a:cubicBezTo>
                        <a:pt x="4775200" y="800705"/>
                        <a:pt x="4409924" y="2419"/>
                        <a:pt x="4252686" y="4838"/>
                      </a:cubicBezTo>
                      <a:cubicBezTo>
                        <a:pt x="4095448" y="7257"/>
                        <a:pt x="3674534" y="812800"/>
                        <a:pt x="3744686" y="1209524"/>
                      </a:cubicBezTo>
                      <a:cubicBezTo>
                        <a:pt x="3814838" y="1606248"/>
                        <a:pt x="4356705" y="2387600"/>
                        <a:pt x="4673600" y="2385181"/>
                      </a:cubicBezTo>
                      <a:cubicBezTo>
                        <a:pt x="4990495" y="2382762"/>
                        <a:pt x="5558971" y="1591734"/>
                        <a:pt x="5646057" y="1195010"/>
                      </a:cubicBezTo>
                      <a:cubicBezTo>
                        <a:pt x="5733143" y="798286"/>
                        <a:pt x="5353352" y="4838"/>
                        <a:pt x="5196114" y="4838"/>
                      </a:cubicBezTo>
                      <a:cubicBezTo>
                        <a:pt x="5038876" y="4838"/>
                        <a:pt x="4634895" y="800705"/>
                        <a:pt x="4702628" y="1195010"/>
                      </a:cubicBezTo>
                      <a:cubicBezTo>
                        <a:pt x="4770361" y="1589315"/>
                        <a:pt x="5285619" y="2370667"/>
                        <a:pt x="5602514" y="2370667"/>
                      </a:cubicBezTo>
                      <a:cubicBezTo>
                        <a:pt x="5919409" y="2370667"/>
                        <a:pt x="6509657" y="1586896"/>
                        <a:pt x="6604000" y="1195010"/>
                      </a:cubicBezTo>
                      <a:cubicBezTo>
                        <a:pt x="6698343" y="803124"/>
                        <a:pt x="6328228" y="21772"/>
                        <a:pt x="6168571" y="19353"/>
                      </a:cubicBezTo>
                      <a:cubicBezTo>
                        <a:pt x="6008914" y="16934"/>
                        <a:pt x="5590419" y="791028"/>
                        <a:pt x="5646057" y="1180495"/>
                      </a:cubicBezTo>
                      <a:cubicBezTo>
                        <a:pt x="5701695" y="1569962"/>
                        <a:pt x="6187924" y="2351315"/>
                        <a:pt x="6502400" y="2356153"/>
                      </a:cubicBezTo>
                      <a:cubicBezTo>
                        <a:pt x="6816876" y="2360991"/>
                        <a:pt x="7433733" y="1601410"/>
                        <a:pt x="7532914" y="1209524"/>
                      </a:cubicBezTo>
                      <a:cubicBezTo>
                        <a:pt x="7632095" y="817638"/>
                        <a:pt x="7249886" y="7257"/>
                        <a:pt x="7097486" y="4838"/>
                      </a:cubicBezTo>
                      <a:cubicBezTo>
                        <a:pt x="6945086" y="2419"/>
                        <a:pt x="6548362" y="800705"/>
                        <a:pt x="6618514" y="1195010"/>
                      </a:cubicBezTo>
                      <a:cubicBezTo>
                        <a:pt x="6688666" y="1589315"/>
                        <a:pt x="7208762" y="2373086"/>
                        <a:pt x="7518400" y="2370667"/>
                      </a:cubicBezTo>
                      <a:cubicBezTo>
                        <a:pt x="7828038" y="2368248"/>
                        <a:pt x="8391676" y="1574800"/>
                        <a:pt x="8476343" y="1180495"/>
                      </a:cubicBezTo>
                      <a:cubicBezTo>
                        <a:pt x="8561010" y="786190"/>
                        <a:pt x="8183638" y="0"/>
                        <a:pt x="8026400" y="4838"/>
                      </a:cubicBezTo>
                      <a:cubicBezTo>
                        <a:pt x="7869162" y="9676"/>
                        <a:pt x="7474857" y="817638"/>
                        <a:pt x="7532914" y="1209524"/>
                      </a:cubicBezTo>
                      <a:cubicBezTo>
                        <a:pt x="7590971" y="1601410"/>
                        <a:pt x="8060267" y="2360991"/>
                        <a:pt x="8374743" y="2356153"/>
                      </a:cubicBezTo>
                      <a:cubicBezTo>
                        <a:pt x="8689219" y="2351315"/>
                        <a:pt x="9054495" y="1765905"/>
                        <a:pt x="9419771" y="1180495"/>
                      </a:cubicBezTo>
                    </a:path>
                  </a:pathLst>
                </a:custGeom>
                <a:no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sm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2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19" name="Kombinationstegning 218"/>
                <p:cNvSpPr/>
                <p:nvPr/>
              </p:nvSpPr>
              <p:spPr bwMode="auto">
                <a:xfrm>
                  <a:off x="2745148" y="4310067"/>
                  <a:ext cx="38099" cy="912018"/>
                </a:xfrm>
                <a:custGeom>
                  <a:avLst/>
                  <a:gdLst>
                    <a:gd name="connsiteX0" fmla="*/ 38100 w 38100"/>
                    <a:gd name="connsiteY0" fmla="*/ 0 h 912019"/>
                    <a:gd name="connsiteX1" fmla="*/ 7144 w 38100"/>
                    <a:gd name="connsiteY1" fmla="*/ 73819 h 912019"/>
                    <a:gd name="connsiteX2" fmla="*/ 0 w 38100"/>
                    <a:gd name="connsiteY2" fmla="*/ 912019 h 912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912019">
                      <a:moveTo>
                        <a:pt x="38100" y="0"/>
                      </a:moveTo>
                      <a:lnTo>
                        <a:pt x="7144" y="73819"/>
                      </a:lnTo>
                      <a:cubicBezTo>
                        <a:pt x="4763" y="353219"/>
                        <a:pt x="2381" y="632619"/>
                        <a:pt x="0" y="912019"/>
                      </a:cubicBezTo>
                    </a:path>
                  </a:pathLst>
                </a:custGeom>
                <a:no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20" name="Kombinationstegning 219"/>
                <p:cNvSpPr/>
                <p:nvPr/>
              </p:nvSpPr>
              <p:spPr bwMode="auto">
                <a:xfrm flipH="1">
                  <a:off x="4320494" y="4310067"/>
                  <a:ext cx="38099" cy="912018"/>
                </a:xfrm>
                <a:custGeom>
                  <a:avLst/>
                  <a:gdLst>
                    <a:gd name="connsiteX0" fmla="*/ 38100 w 38100"/>
                    <a:gd name="connsiteY0" fmla="*/ 0 h 912019"/>
                    <a:gd name="connsiteX1" fmla="*/ 7144 w 38100"/>
                    <a:gd name="connsiteY1" fmla="*/ 73819 h 912019"/>
                    <a:gd name="connsiteX2" fmla="*/ 0 w 38100"/>
                    <a:gd name="connsiteY2" fmla="*/ 912019 h 912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912019">
                      <a:moveTo>
                        <a:pt x="38100" y="0"/>
                      </a:moveTo>
                      <a:lnTo>
                        <a:pt x="7144" y="73819"/>
                      </a:lnTo>
                      <a:cubicBezTo>
                        <a:pt x="4763" y="353219"/>
                        <a:pt x="2381" y="632619"/>
                        <a:pt x="0" y="912019"/>
                      </a:cubicBezTo>
                    </a:path>
                  </a:pathLst>
                </a:custGeom>
                <a:no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314" name="Gruppe 313"/>
            <p:cNvGrpSpPr>
              <a:grpSpLocks noChangeAspect="1"/>
            </p:cNvGrpSpPr>
            <p:nvPr/>
          </p:nvGrpSpPr>
          <p:grpSpPr>
            <a:xfrm>
              <a:off x="2825511" y="285272"/>
              <a:ext cx="217685" cy="331356"/>
              <a:chOff x="5017170" y="5191101"/>
              <a:chExt cx="217685" cy="331356"/>
            </a:xfrm>
          </p:grpSpPr>
          <p:sp>
            <p:nvSpPr>
              <p:cNvPr id="315" name="Line 5"/>
              <p:cNvSpPr>
                <a:spLocks noChangeAspect="1" noChangeShapeType="1"/>
              </p:cNvSpPr>
              <p:nvPr/>
            </p:nvSpPr>
            <p:spPr bwMode="auto">
              <a:xfrm rot="18900000" flipV="1">
                <a:off x="5117201" y="5191101"/>
                <a:ext cx="117654" cy="287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6" name="Line 5"/>
              <p:cNvSpPr>
                <a:spLocks noChangeAspect="1" noChangeShapeType="1"/>
              </p:cNvSpPr>
              <p:nvPr/>
            </p:nvSpPr>
            <p:spPr bwMode="auto">
              <a:xfrm rot="2700000">
                <a:off x="5120026" y="5289531"/>
                <a:ext cx="117654" cy="287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7" name="Line 8"/>
              <p:cNvSpPr>
                <a:spLocks noChangeShapeType="1"/>
              </p:cNvSpPr>
              <p:nvPr/>
            </p:nvSpPr>
            <p:spPr bwMode="auto">
              <a:xfrm>
                <a:off x="5137819" y="5245549"/>
                <a:ext cx="0" cy="2769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18" name="Line 5"/>
              <p:cNvSpPr>
                <a:spLocks noChangeAspect="1" noChangeShapeType="1"/>
              </p:cNvSpPr>
              <p:nvPr/>
            </p:nvSpPr>
            <p:spPr bwMode="auto">
              <a:xfrm rot="11640000" flipV="1">
                <a:off x="5017170" y="5241106"/>
                <a:ext cx="117654" cy="287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156" name="Pladsholder til diasnummer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634514" cy="711200"/>
          </a:xfrm>
        </p:spPr>
        <p:txBody>
          <a:bodyPr/>
          <a:lstStyle/>
          <a:p>
            <a:r>
              <a:rPr lang="en-GB" sz="3000" dirty="0"/>
              <a:t>Capacity markets in EU –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" y="609601"/>
            <a:ext cx="9376228" cy="6248399"/>
          </a:xfrm>
        </p:spPr>
        <p:txBody>
          <a:bodyPr/>
          <a:lstStyle/>
          <a:p>
            <a:r>
              <a:rPr lang="en-GB" sz="2000" dirty="0"/>
              <a:t>The electricity supply system gets more and more capacity from subsidized producers (eg, wind turbines and solar cells).</a:t>
            </a:r>
          </a:p>
          <a:p>
            <a:r>
              <a:rPr lang="en-GB" sz="2000" dirty="0"/>
              <a:t>This drives down the market price of electrical energy as:</a:t>
            </a:r>
          </a:p>
          <a:p>
            <a:pPr lvl="1"/>
            <a:r>
              <a:rPr lang="en-GB" dirty="0"/>
              <a:t>Many of the subsidized producers receive feed-in tariffs. Hence they’ll produce without regard to the market price.</a:t>
            </a:r>
          </a:p>
          <a:p>
            <a:pPr lvl="1"/>
            <a:r>
              <a:rPr lang="en-GB" dirty="0"/>
              <a:t>For these producers: after their subsidy period has expired, they’ll still produce even if the market price is close to zero</a:t>
            </a:r>
          </a:p>
          <a:p>
            <a:pPr lvl="2"/>
            <a:r>
              <a:rPr lang="en-GB" dirty="0"/>
              <a:t>As their marginal production costs are close to zero.</a:t>
            </a:r>
          </a:p>
          <a:p>
            <a:r>
              <a:rPr lang="en-GB" sz="2000" dirty="0">
                <a:solidFill>
                  <a:srgbClr val="FF0000"/>
                </a:solidFill>
              </a:rPr>
              <a:t>Will this process drive non-subsidized producers out of business? </a:t>
            </a:r>
            <a:r>
              <a:rPr lang="en-GB" sz="2000" dirty="0"/>
              <a:t>(such as gas or coal fired power stations).</a:t>
            </a:r>
          </a:p>
          <a:p>
            <a:r>
              <a:rPr lang="en-GB" sz="2000" dirty="0"/>
              <a:t>In order to maintain the security of supply, the TSOs need capacity</a:t>
            </a:r>
          </a:p>
          <a:p>
            <a:pPr lvl="1"/>
            <a:r>
              <a:rPr lang="en-GB" dirty="0"/>
              <a:t>Due to the process described above: </a:t>
            </a:r>
            <a:r>
              <a:rPr lang="en-GB" dirty="0">
                <a:solidFill>
                  <a:srgbClr val="FF0000"/>
                </a:solidFill>
              </a:rPr>
              <a:t>in order to ensure sufficient capacity, will the TSOs have to buy capacity from otherwise non-subsidized producers on long-term or medium-term contracts?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23" name="Gruppe 22"/>
          <p:cNvGrpSpPr>
            <a:grpSpLocks noChangeAspect="1"/>
          </p:cNvGrpSpPr>
          <p:nvPr/>
        </p:nvGrpSpPr>
        <p:grpSpPr>
          <a:xfrm>
            <a:off x="9042398" y="4252675"/>
            <a:ext cx="711316" cy="1894726"/>
            <a:chOff x="9056912" y="3643087"/>
            <a:chExt cx="790351" cy="2105251"/>
          </a:xfrm>
        </p:grpSpPr>
        <p:sp>
          <p:nvSpPr>
            <p:cNvPr id="2057" name="Freeform 9"/>
            <p:cNvSpPr>
              <a:spLocks/>
            </p:cNvSpPr>
            <p:nvPr/>
          </p:nvSpPr>
          <p:spPr bwMode="auto">
            <a:xfrm flipH="1">
              <a:off x="9417050" y="4410075"/>
              <a:ext cx="361950" cy="282575"/>
            </a:xfrm>
            <a:custGeom>
              <a:avLst/>
              <a:gdLst/>
              <a:ahLst/>
              <a:cxnLst>
                <a:cxn ang="0">
                  <a:pos x="140" y="74"/>
                </a:cxn>
                <a:cxn ang="0">
                  <a:pos x="128" y="46"/>
                </a:cxn>
                <a:cxn ang="0">
                  <a:pos x="115" y="27"/>
                </a:cxn>
                <a:cxn ang="0">
                  <a:pos x="96" y="12"/>
                </a:cxn>
                <a:cxn ang="0">
                  <a:pos x="79" y="5"/>
                </a:cxn>
                <a:cxn ang="0">
                  <a:pos x="61" y="0"/>
                </a:cxn>
                <a:cxn ang="0">
                  <a:pos x="38" y="5"/>
                </a:cxn>
                <a:cxn ang="0">
                  <a:pos x="17" y="17"/>
                </a:cxn>
                <a:cxn ang="0">
                  <a:pos x="6" y="31"/>
                </a:cxn>
                <a:cxn ang="0">
                  <a:pos x="0" y="51"/>
                </a:cxn>
                <a:cxn ang="0">
                  <a:pos x="0" y="68"/>
                </a:cxn>
                <a:cxn ang="0">
                  <a:pos x="11" y="94"/>
                </a:cxn>
                <a:cxn ang="0">
                  <a:pos x="26" y="119"/>
                </a:cxn>
                <a:cxn ang="0">
                  <a:pos x="44" y="142"/>
                </a:cxn>
                <a:cxn ang="0">
                  <a:pos x="65" y="160"/>
                </a:cxn>
                <a:cxn ang="0">
                  <a:pos x="85" y="173"/>
                </a:cxn>
                <a:cxn ang="0">
                  <a:pos x="109" y="178"/>
                </a:cxn>
                <a:cxn ang="0">
                  <a:pos x="131" y="175"/>
                </a:cxn>
                <a:cxn ang="0">
                  <a:pos x="147" y="166"/>
                </a:cxn>
                <a:cxn ang="0">
                  <a:pos x="155" y="151"/>
                </a:cxn>
                <a:cxn ang="0">
                  <a:pos x="155" y="134"/>
                </a:cxn>
                <a:cxn ang="0">
                  <a:pos x="153" y="109"/>
                </a:cxn>
                <a:cxn ang="0">
                  <a:pos x="152" y="101"/>
                </a:cxn>
                <a:cxn ang="0">
                  <a:pos x="187" y="107"/>
                </a:cxn>
                <a:cxn ang="0">
                  <a:pos x="213" y="113"/>
                </a:cxn>
                <a:cxn ang="0">
                  <a:pos x="225" y="112"/>
                </a:cxn>
                <a:cxn ang="0">
                  <a:pos x="228" y="100"/>
                </a:cxn>
                <a:cxn ang="0">
                  <a:pos x="226" y="92"/>
                </a:cxn>
                <a:cxn ang="0">
                  <a:pos x="216" y="86"/>
                </a:cxn>
                <a:cxn ang="0">
                  <a:pos x="188" y="88"/>
                </a:cxn>
                <a:cxn ang="0">
                  <a:pos x="162" y="85"/>
                </a:cxn>
                <a:cxn ang="0">
                  <a:pos x="140" y="74"/>
                </a:cxn>
              </a:cxnLst>
              <a:rect l="0" t="0" r="r" b="b"/>
              <a:pathLst>
                <a:path w="228" h="178">
                  <a:moveTo>
                    <a:pt x="140" y="74"/>
                  </a:moveTo>
                  <a:lnTo>
                    <a:pt x="128" y="46"/>
                  </a:lnTo>
                  <a:lnTo>
                    <a:pt x="115" y="27"/>
                  </a:lnTo>
                  <a:lnTo>
                    <a:pt x="96" y="12"/>
                  </a:lnTo>
                  <a:lnTo>
                    <a:pt x="79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7" y="17"/>
                  </a:lnTo>
                  <a:lnTo>
                    <a:pt x="6" y="31"/>
                  </a:lnTo>
                  <a:lnTo>
                    <a:pt x="0" y="51"/>
                  </a:lnTo>
                  <a:lnTo>
                    <a:pt x="0" y="68"/>
                  </a:lnTo>
                  <a:lnTo>
                    <a:pt x="11" y="94"/>
                  </a:lnTo>
                  <a:lnTo>
                    <a:pt x="26" y="119"/>
                  </a:lnTo>
                  <a:lnTo>
                    <a:pt x="44" y="142"/>
                  </a:lnTo>
                  <a:lnTo>
                    <a:pt x="65" y="160"/>
                  </a:lnTo>
                  <a:lnTo>
                    <a:pt x="85" y="173"/>
                  </a:lnTo>
                  <a:lnTo>
                    <a:pt x="109" y="178"/>
                  </a:lnTo>
                  <a:lnTo>
                    <a:pt x="131" y="175"/>
                  </a:lnTo>
                  <a:lnTo>
                    <a:pt x="147" y="166"/>
                  </a:lnTo>
                  <a:lnTo>
                    <a:pt x="155" y="151"/>
                  </a:lnTo>
                  <a:lnTo>
                    <a:pt x="155" y="134"/>
                  </a:lnTo>
                  <a:lnTo>
                    <a:pt x="153" y="109"/>
                  </a:lnTo>
                  <a:lnTo>
                    <a:pt x="152" y="101"/>
                  </a:lnTo>
                  <a:lnTo>
                    <a:pt x="187" y="107"/>
                  </a:lnTo>
                  <a:lnTo>
                    <a:pt x="213" y="113"/>
                  </a:lnTo>
                  <a:lnTo>
                    <a:pt x="225" y="112"/>
                  </a:lnTo>
                  <a:lnTo>
                    <a:pt x="228" y="100"/>
                  </a:lnTo>
                  <a:lnTo>
                    <a:pt x="226" y="92"/>
                  </a:lnTo>
                  <a:lnTo>
                    <a:pt x="216" y="86"/>
                  </a:lnTo>
                  <a:lnTo>
                    <a:pt x="188" y="88"/>
                  </a:lnTo>
                  <a:lnTo>
                    <a:pt x="162" y="85"/>
                  </a:lnTo>
                  <a:lnTo>
                    <a:pt x="14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 flipH="1">
              <a:off x="9329738" y="4694238"/>
              <a:ext cx="307975" cy="439738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38" y="2"/>
                </a:cxn>
                <a:cxn ang="0">
                  <a:pos x="58" y="0"/>
                </a:cxn>
                <a:cxn ang="0">
                  <a:pos x="79" y="3"/>
                </a:cxn>
                <a:cxn ang="0">
                  <a:pos x="103" y="12"/>
                </a:cxn>
                <a:cxn ang="0">
                  <a:pos x="120" y="23"/>
                </a:cxn>
                <a:cxn ang="0">
                  <a:pos x="141" y="44"/>
                </a:cxn>
                <a:cxn ang="0">
                  <a:pos x="156" y="67"/>
                </a:cxn>
                <a:cxn ang="0">
                  <a:pos x="165" y="87"/>
                </a:cxn>
                <a:cxn ang="0">
                  <a:pos x="174" y="113"/>
                </a:cxn>
                <a:cxn ang="0">
                  <a:pos x="182" y="142"/>
                </a:cxn>
                <a:cxn ang="0">
                  <a:pos x="188" y="174"/>
                </a:cxn>
                <a:cxn ang="0">
                  <a:pos x="191" y="198"/>
                </a:cxn>
                <a:cxn ang="0">
                  <a:pos x="194" y="219"/>
                </a:cxn>
                <a:cxn ang="0">
                  <a:pos x="191" y="239"/>
                </a:cxn>
                <a:cxn ang="0">
                  <a:pos x="185" y="254"/>
                </a:cxn>
                <a:cxn ang="0">
                  <a:pos x="173" y="264"/>
                </a:cxn>
                <a:cxn ang="0">
                  <a:pos x="159" y="271"/>
                </a:cxn>
                <a:cxn ang="0">
                  <a:pos x="141" y="275"/>
                </a:cxn>
                <a:cxn ang="0">
                  <a:pos x="123" y="277"/>
                </a:cxn>
                <a:cxn ang="0">
                  <a:pos x="103" y="272"/>
                </a:cxn>
                <a:cxn ang="0">
                  <a:pos x="91" y="265"/>
                </a:cxn>
                <a:cxn ang="0">
                  <a:pos x="82" y="252"/>
                </a:cxn>
                <a:cxn ang="0">
                  <a:pos x="76" y="235"/>
                </a:cxn>
                <a:cxn ang="0">
                  <a:pos x="70" y="216"/>
                </a:cxn>
                <a:cxn ang="0">
                  <a:pos x="71" y="192"/>
                </a:cxn>
                <a:cxn ang="0">
                  <a:pos x="71" y="167"/>
                </a:cxn>
                <a:cxn ang="0">
                  <a:pos x="76" y="151"/>
                </a:cxn>
                <a:cxn ang="0">
                  <a:pos x="74" y="141"/>
                </a:cxn>
                <a:cxn ang="0">
                  <a:pos x="70" y="125"/>
                </a:cxn>
                <a:cxn ang="0">
                  <a:pos x="59" y="113"/>
                </a:cxn>
                <a:cxn ang="0">
                  <a:pos x="47" y="96"/>
                </a:cxn>
                <a:cxn ang="0">
                  <a:pos x="29" y="84"/>
                </a:cxn>
                <a:cxn ang="0">
                  <a:pos x="15" y="70"/>
                </a:cxn>
                <a:cxn ang="0">
                  <a:pos x="3" y="49"/>
                </a:cxn>
                <a:cxn ang="0">
                  <a:pos x="0" y="31"/>
                </a:cxn>
                <a:cxn ang="0">
                  <a:pos x="9" y="16"/>
                </a:cxn>
                <a:cxn ang="0">
                  <a:pos x="23" y="9"/>
                </a:cxn>
              </a:cxnLst>
              <a:rect l="0" t="0" r="r" b="b"/>
              <a:pathLst>
                <a:path w="194" h="277">
                  <a:moveTo>
                    <a:pt x="23" y="9"/>
                  </a:moveTo>
                  <a:lnTo>
                    <a:pt x="38" y="2"/>
                  </a:lnTo>
                  <a:lnTo>
                    <a:pt x="58" y="0"/>
                  </a:lnTo>
                  <a:lnTo>
                    <a:pt x="79" y="3"/>
                  </a:lnTo>
                  <a:lnTo>
                    <a:pt x="103" y="12"/>
                  </a:lnTo>
                  <a:lnTo>
                    <a:pt x="120" y="23"/>
                  </a:lnTo>
                  <a:lnTo>
                    <a:pt x="141" y="44"/>
                  </a:lnTo>
                  <a:lnTo>
                    <a:pt x="156" y="67"/>
                  </a:lnTo>
                  <a:lnTo>
                    <a:pt x="165" y="87"/>
                  </a:lnTo>
                  <a:lnTo>
                    <a:pt x="174" y="113"/>
                  </a:lnTo>
                  <a:lnTo>
                    <a:pt x="182" y="142"/>
                  </a:lnTo>
                  <a:lnTo>
                    <a:pt x="188" y="174"/>
                  </a:lnTo>
                  <a:lnTo>
                    <a:pt x="191" y="198"/>
                  </a:lnTo>
                  <a:lnTo>
                    <a:pt x="194" y="219"/>
                  </a:lnTo>
                  <a:lnTo>
                    <a:pt x="191" y="239"/>
                  </a:lnTo>
                  <a:lnTo>
                    <a:pt x="185" y="254"/>
                  </a:lnTo>
                  <a:lnTo>
                    <a:pt x="173" y="264"/>
                  </a:lnTo>
                  <a:lnTo>
                    <a:pt x="159" y="271"/>
                  </a:lnTo>
                  <a:lnTo>
                    <a:pt x="141" y="275"/>
                  </a:lnTo>
                  <a:lnTo>
                    <a:pt x="123" y="277"/>
                  </a:lnTo>
                  <a:lnTo>
                    <a:pt x="103" y="272"/>
                  </a:lnTo>
                  <a:lnTo>
                    <a:pt x="91" y="265"/>
                  </a:lnTo>
                  <a:lnTo>
                    <a:pt x="82" y="252"/>
                  </a:lnTo>
                  <a:lnTo>
                    <a:pt x="76" y="235"/>
                  </a:lnTo>
                  <a:lnTo>
                    <a:pt x="70" y="216"/>
                  </a:lnTo>
                  <a:lnTo>
                    <a:pt x="71" y="192"/>
                  </a:lnTo>
                  <a:lnTo>
                    <a:pt x="71" y="167"/>
                  </a:lnTo>
                  <a:lnTo>
                    <a:pt x="76" y="151"/>
                  </a:lnTo>
                  <a:lnTo>
                    <a:pt x="74" y="141"/>
                  </a:lnTo>
                  <a:lnTo>
                    <a:pt x="70" y="125"/>
                  </a:lnTo>
                  <a:lnTo>
                    <a:pt x="59" y="113"/>
                  </a:lnTo>
                  <a:lnTo>
                    <a:pt x="47" y="96"/>
                  </a:lnTo>
                  <a:lnTo>
                    <a:pt x="29" y="84"/>
                  </a:lnTo>
                  <a:lnTo>
                    <a:pt x="15" y="70"/>
                  </a:lnTo>
                  <a:lnTo>
                    <a:pt x="3" y="49"/>
                  </a:lnTo>
                  <a:lnTo>
                    <a:pt x="0" y="31"/>
                  </a:lnTo>
                  <a:lnTo>
                    <a:pt x="9" y="16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 flipH="1">
              <a:off x="9561513" y="4440238"/>
              <a:ext cx="285750" cy="387350"/>
            </a:xfrm>
            <a:custGeom>
              <a:avLst/>
              <a:gdLst/>
              <a:ahLst/>
              <a:cxnLst>
                <a:cxn ang="0">
                  <a:pos x="111" y="211"/>
                </a:cxn>
                <a:cxn ang="0">
                  <a:pos x="139" y="195"/>
                </a:cxn>
                <a:cxn ang="0">
                  <a:pos x="161" y="188"/>
                </a:cxn>
                <a:cxn ang="0">
                  <a:pos x="172" y="198"/>
                </a:cxn>
                <a:cxn ang="0">
                  <a:pos x="180" y="208"/>
                </a:cxn>
                <a:cxn ang="0">
                  <a:pos x="179" y="226"/>
                </a:cxn>
                <a:cxn ang="0">
                  <a:pos x="170" y="232"/>
                </a:cxn>
                <a:cxn ang="0">
                  <a:pos x="129" y="241"/>
                </a:cxn>
                <a:cxn ang="0">
                  <a:pos x="96" y="244"/>
                </a:cxn>
                <a:cxn ang="0">
                  <a:pos x="60" y="244"/>
                </a:cxn>
                <a:cxn ang="0">
                  <a:pos x="46" y="238"/>
                </a:cxn>
                <a:cxn ang="0">
                  <a:pos x="33" y="224"/>
                </a:cxn>
                <a:cxn ang="0">
                  <a:pos x="14" y="200"/>
                </a:cxn>
                <a:cxn ang="0">
                  <a:pos x="5" y="170"/>
                </a:cxn>
                <a:cxn ang="0">
                  <a:pos x="0" y="138"/>
                </a:cxn>
                <a:cxn ang="0">
                  <a:pos x="1" y="111"/>
                </a:cxn>
                <a:cxn ang="0">
                  <a:pos x="4" y="86"/>
                </a:cxn>
                <a:cxn ang="0">
                  <a:pos x="4" y="71"/>
                </a:cxn>
                <a:cxn ang="0">
                  <a:pos x="1" y="48"/>
                </a:cxn>
                <a:cxn ang="0">
                  <a:pos x="0" y="24"/>
                </a:cxn>
                <a:cxn ang="0">
                  <a:pos x="9" y="6"/>
                </a:cxn>
                <a:cxn ang="0">
                  <a:pos x="31" y="0"/>
                </a:cxn>
                <a:cxn ang="0">
                  <a:pos x="43" y="7"/>
                </a:cxn>
                <a:cxn ang="0">
                  <a:pos x="43" y="18"/>
                </a:cxn>
                <a:cxn ang="0">
                  <a:pos x="37" y="22"/>
                </a:cxn>
                <a:cxn ang="0">
                  <a:pos x="24" y="25"/>
                </a:cxn>
                <a:cxn ang="0">
                  <a:pos x="22" y="41"/>
                </a:cxn>
                <a:cxn ang="0">
                  <a:pos x="22" y="69"/>
                </a:cxn>
                <a:cxn ang="0">
                  <a:pos x="29" y="84"/>
                </a:cxn>
                <a:cxn ang="0">
                  <a:pos x="43" y="94"/>
                </a:cxn>
                <a:cxn ang="0">
                  <a:pos x="63" y="96"/>
                </a:cxn>
                <a:cxn ang="0">
                  <a:pos x="68" y="107"/>
                </a:cxn>
                <a:cxn ang="0">
                  <a:pos x="60" y="120"/>
                </a:cxn>
                <a:cxn ang="0">
                  <a:pos x="41" y="114"/>
                </a:cxn>
                <a:cxn ang="0">
                  <a:pos x="28" y="107"/>
                </a:cxn>
                <a:cxn ang="0">
                  <a:pos x="22" y="108"/>
                </a:cxn>
                <a:cxn ang="0">
                  <a:pos x="17" y="124"/>
                </a:cxn>
                <a:cxn ang="0">
                  <a:pos x="22" y="146"/>
                </a:cxn>
                <a:cxn ang="0">
                  <a:pos x="31" y="173"/>
                </a:cxn>
                <a:cxn ang="0">
                  <a:pos x="46" y="193"/>
                </a:cxn>
                <a:cxn ang="0">
                  <a:pos x="64" y="208"/>
                </a:cxn>
                <a:cxn ang="0">
                  <a:pos x="78" y="213"/>
                </a:cxn>
                <a:cxn ang="0">
                  <a:pos x="94" y="213"/>
                </a:cxn>
                <a:cxn ang="0">
                  <a:pos x="111" y="211"/>
                </a:cxn>
              </a:cxnLst>
              <a:rect l="0" t="0" r="r" b="b"/>
              <a:pathLst>
                <a:path w="180" h="244">
                  <a:moveTo>
                    <a:pt x="111" y="211"/>
                  </a:moveTo>
                  <a:lnTo>
                    <a:pt x="139" y="195"/>
                  </a:lnTo>
                  <a:lnTo>
                    <a:pt x="161" y="188"/>
                  </a:lnTo>
                  <a:lnTo>
                    <a:pt x="172" y="198"/>
                  </a:lnTo>
                  <a:lnTo>
                    <a:pt x="180" y="208"/>
                  </a:lnTo>
                  <a:lnTo>
                    <a:pt x="179" y="226"/>
                  </a:lnTo>
                  <a:lnTo>
                    <a:pt x="170" y="232"/>
                  </a:lnTo>
                  <a:lnTo>
                    <a:pt x="129" y="241"/>
                  </a:lnTo>
                  <a:lnTo>
                    <a:pt x="96" y="244"/>
                  </a:lnTo>
                  <a:lnTo>
                    <a:pt x="60" y="244"/>
                  </a:lnTo>
                  <a:lnTo>
                    <a:pt x="46" y="238"/>
                  </a:lnTo>
                  <a:lnTo>
                    <a:pt x="33" y="224"/>
                  </a:lnTo>
                  <a:lnTo>
                    <a:pt x="14" y="200"/>
                  </a:lnTo>
                  <a:lnTo>
                    <a:pt x="5" y="170"/>
                  </a:lnTo>
                  <a:lnTo>
                    <a:pt x="0" y="138"/>
                  </a:lnTo>
                  <a:lnTo>
                    <a:pt x="1" y="111"/>
                  </a:lnTo>
                  <a:lnTo>
                    <a:pt x="4" y="86"/>
                  </a:lnTo>
                  <a:lnTo>
                    <a:pt x="4" y="71"/>
                  </a:lnTo>
                  <a:lnTo>
                    <a:pt x="1" y="48"/>
                  </a:lnTo>
                  <a:lnTo>
                    <a:pt x="0" y="24"/>
                  </a:lnTo>
                  <a:lnTo>
                    <a:pt x="9" y="6"/>
                  </a:lnTo>
                  <a:lnTo>
                    <a:pt x="31" y="0"/>
                  </a:lnTo>
                  <a:lnTo>
                    <a:pt x="43" y="7"/>
                  </a:lnTo>
                  <a:lnTo>
                    <a:pt x="43" y="18"/>
                  </a:lnTo>
                  <a:lnTo>
                    <a:pt x="37" y="22"/>
                  </a:lnTo>
                  <a:lnTo>
                    <a:pt x="24" y="25"/>
                  </a:lnTo>
                  <a:lnTo>
                    <a:pt x="22" y="41"/>
                  </a:lnTo>
                  <a:lnTo>
                    <a:pt x="22" y="69"/>
                  </a:lnTo>
                  <a:lnTo>
                    <a:pt x="29" y="84"/>
                  </a:lnTo>
                  <a:lnTo>
                    <a:pt x="43" y="94"/>
                  </a:lnTo>
                  <a:lnTo>
                    <a:pt x="63" y="96"/>
                  </a:lnTo>
                  <a:lnTo>
                    <a:pt x="68" y="107"/>
                  </a:lnTo>
                  <a:lnTo>
                    <a:pt x="60" y="120"/>
                  </a:lnTo>
                  <a:lnTo>
                    <a:pt x="41" y="114"/>
                  </a:lnTo>
                  <a:lnTo>
                    <a:pt x="28" y="107"/>
                  </a:lnTo>
                  <a:lnTo>
                    <a:pt x="22" y="108"/>
                  </a:lnTo>
                  <a:lnTo>
                    <a:pt x="17" y="124"/>
                  </a:lnTo>
                  <a:lnTo>
                    <a:pt x="22" y="146"/>
                  </a:lnTo>
                  <a:lnTo>
                    <a:pt x="31" y="173"/>
                  </a:lnTo>
                  <a:lnTo>
                    <a:pt x="46" y="193"/>
                  </a:lnTo>
                  <a:lnTo>
                    <a:pt x="64" y="208"/>
                  </a:lnTo>
                  <a:lnTo>
                    <a:pt x="78" y="213"/>
                  </a:lnTo>
                  <a:lnTo>
                    <a:pt x="94" y="213"/>
                  </a:lnTo>
                  <a:lnTo>
                    <a:pt x="111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 flipH="1">
              <a:off x="9161462" y="4695825"/>
              <a:ext cx="388938" cy="39528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37" y="0"/>
                </a:cxn>
                <a:cxn ang="0">
                  <a:pos x="60" y="1"/>
                </a:cxn>
                <a:cxn ang="0">
                  <a:pos x="107" y="10"/>
                </a:cxn>
                <a:cxn ang="0">
                  <a:pos x="151" y="26"/>
                </a:cxn>
                <a:cxn ang="0">
                  <a:pos x="179" y="44"/>
                </a:cxn>
                <a:cxn ang="0">
                  <a:pos x="204" y="65"/>
                </a:cxn>
                <a:cxn ang="0">
                  <a:pos x="220" y="82"/>
                </a:cxn>
                <a:cxn ang="0">
                  <a:pos x="226" y="94"/>
                </a:cxn>
                <a:cxn ang="0">
                  <a:pos x="226" y="103"/>
                </a:cxn>
                <a:cxn ang="0">
                  <a:pos x="222" y="119"/>
                </a:cxn>
                <a:cxn ang="0">
                  <a:pos x="207" y="143"/>
                </a:cxn>
                <a:cxn ang="0">
                  <a:pos x="192" y="165"/>
                </a:cxn>
                <a:cxn ang="0">
                  <a:pos x="168" y="182"/>
                </a:cxn>
                <a:cxn ang="0">
                  <a:pos x="160" y="188"/>
                </a:cxn>
                <a:cxn ang="0">
                  <a:pos x="159" y="197"/>
                </a:cxn>
                <a:cxn ang="0">
                  <a:pos x="166" y="200"/>
                </a:cxn>
                <a:cxn ang="0">
                  <a:pos x="182" y="200"/>
                </a:cxn>
                <a:cxn ang="0">
                  <a:pos x="210" y="203"/>
                </a:cxn>
                <a:cxn ang="0">
                  <a:pos x="232" y="215"/>
                </a:cxn>
                <a:cxn ang="0">
                  <a:pos x="245" y="234"/>
                </a:cxn>
                <a:cxn ang="0">
                  <a:pos x="244" y="242"/>
                </a:cxn>
                <a:cxn ang="0">
                  <a:pos x="232" y="249"/>
                </a:cxn>
                <a:cxn ang="0">
                  <a:pos x="223" y="249"/>
                </a:cxn>
                <a:cxn ang="0">
                  <a:pos x="217" y="240"/>
                </a:cxn>
                <a:cxn ang="0">
                  <a:pos x="204" y="230"/>
                </a:cxn>
                <a:cxn ang="0">
                  <a:pos x="185" y="221"/>
                </a:cxn>
                <a:cxn ang="0">
                  <a:pos x="162" y="218"/>
                </a:cxn>
                <a:cxn ang="0">
                  <a:pos x="145" y="224"/>
                </a:cxn>
                <a:cxn ang="0">
                  <a:pos x="133" y="220"/>
                </a:cxn>
                <a:cxn ang="0">
                  <a:pos x="130" y="211"/>
                </a:cxn>
                <a:cxn ang="0">
                  <a:pos x="131" y="197"/>
                </a:cxn>
                <a:cxn ang="0">
                  <a:pos x="140" y="182"/>
                </a:cxn>
                <a:cxn ang="0">
                  <a:pos x="156" y="164"/>
                </a:cxn>
                <a:cxn ang="0">
                  <a:pos x="177" y="143"/>
                </a:cxn>
                <a:cxn ang="0">
                  <a:pos x="189" y="117"/>
                </a:cxn>
                <a:cxn ang="0">
                  <a:pos x="194" y="101"/>
                </a:cxn>
                <a:cxn ang="0">
                  <a:pos x="191" y="94"/>
                </a:cxn>
                <a:cxn ang="0">
                  <a:pos x="175" y="82"/>
                </a:cxn>
                <a:cxn ang="0">
                  <a:pos x="142" y="71"/>
                </a:cxn>
                <a:cxn ang="0">
                  <a:pos x="114" y="59"/>
                </a:cxn>
                <a:cxn ang="0">
                  <a:pos x="85" y="51"/>
                </a:cxn>
                <a:cxn ang="0">
                  <a:pos x="47" y="47"/>
                </a:cxn>
                <a:cxn ang="0">
                  <a:pos x="25" y="45"/>
                </a:cxn>
                <a:cxn ang="0">
                  <a:pos x="9" y="41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18" y="4"/>
                </a:cxn>
              </a:cxnLst>
              <a:rect l="0" t="0" r="r" b="b"/>
              <a:pathLst>
                <a:path w="245" h="249">
                  <a:moveTo>
                    <a:pt x="18" y="4"/>
                  </a:moveTo>
                  <a:lnTo>
                    <a:pt x="37" y="0"/>
                  </a:lnTo>
                  <a:lnTo>
                    <a:pt x="60" y="1"/>
                  </a:lnTo>
                  <a:lnTo>
                    <a:pt x="107" y="10"/>
                  </a:lnTo>
                  <a:lnTo>
                    <a:pt x="151" y="26"/>
                  </a:lnTo>
                  <a:lnTo>
                    <a:pt x="179" y="44"/>
                  </a:lnTo>
                  <a:lnTo>
                    <a:pt x="204" y="65"/>
                  </a:lnTo>
                  <a:lnTo>
                    <a:pt x="220" y="82"/>
                  </a:lnTo>
                  <a:lnTo>
                    <a:pt x="226" y="94"/>
                  </a:lnTo>
                  <a:lnTo>
                    <a:pt x="226" y="103"/>
                  </a:lnTo>
                  <a:lnTo>
                    <a:pt x="222" y="119"/>
                  </a:lnTo>
                  <a:lnTo>
                    <a:pt x="207" y="143"/>
                  </a:lnTo>
                  <a:lnTo>
                    <a:pt x="192" y="16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9" y="197"/>
                  </a:lnTo>
                  <a:lnTo>
                    <a:pt x="166" y="200"/>
                  </a:lnTo>
                  <a:lnTo>
                    <a:pt x="182" y="200"/>
                  </a:lnTo>
                  <a:lnTo>
                    <a:pt x="210" y="203"/>
                  </a:lnTo>
                  <a:lnTo>
                    <a:pt x="232" y="215"/>
                  </a:lnTo>
                  <a:lnTo>
                    <a:pt x="245" y="234"/>
                  </a:lnTo>
                  <a:lnTo>
                    <a:pt x="244" y="242"/>
                  </a:lnTo>
                  <a:lnTo>
                    <a:pt x="232" y="249"/>
                  </a:lnTo>
                  <a:lnTo>
                    <a:pt x="223" y="249"/>
                  </a:lnTo>
                  <a:lnTo>
                    <a:pt x="217" y="240"/>
                  </a:lnTo>
                  <a:lnTo>
                    <a:pt x="204" y="230"/>
                  </a:lnTo>
                  <a:lnTo>
                    <a:pt x="185" y="221"/>
                  </a:lnTo>
                  <a:lnTo>
                    <a:pt x="162" y="218"/>
                  </a:lnTo>
                  <a:lnTo>
                    <a:pt x="145" y="224"/>
                  </a:lnTo>
                  <a:lnTo>
                    <a:pt x="133" y="220"/>
                  </a:lnTo>
                  <a:lnTo>
                    <a:pt x="130" y="211"/>
                  </a:lnTo>
                  <a:lnTo>
                    <a:pt x="131" y="197"/>
                  </a:lnTo>
                  <a:lnTo>
                    <a:pt x="140" y="182"/>
                  </a:lnTo>
                  <a:lnTo>
                    <a:pt x="156" y="164"/>
                  </a:lnTo>
                  <a:lnTo>
                    <a:pt x="177" y="143"/>
                  </a:lnTo>
                  <a:lnTo>
                    <a:pt x="189" y="117"/>
                  </a:lnTo>
                  <a:lnTo>
                    <a:pt x="194" y="101"/>
                  </a:lnTo>
                  <a:lnTo>
                    <a:pt x="191" y="94"/>
                  </a:lnTo>
                  <a:lnTo>
                    <a:pt x="175" y="82"/>
                  </a:lnTo>
                  <a:lnTo>
                    <a:pt x="142" y="71"/>
                  </a:lnTo>
                  <a:lnTo>
                    <a:pt x="114" y="59"/>
                  </a:lnTo>
                  <a:lnTo>
                    <a:pt x="85" y="51"/>
                  </a:lnTo>
                  <a:lnTo>
                    <a:pt x="47" y="47"/>
                  </a:lnTo>
                  <a:lnTo>
                    <a:pt x="25" y="45"/>
                  </a:lnTo>
                  <a:lnTo>
                    <a:pt x="9" y="41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 flipH="1">
              <a:off x="9205913" y="5024438"/>
              <a:ext cx="228600" cy="6921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4" y="10"/>
                </a:cxn>
                <a:cxn ang="0">
                  <a:pos x="53" y="24"/>
                </a:cxn>
                <a:cxn ang="0">
                  <a:pos x="62" y="53"/>
                </a:cxn>
                <a:cxn ang="0">
                  <a:pos x="69" y="90"/>
                </a:cxn>
                <a:cxn ang="0">
                  <a:pos x="74" y="149"/>
                </a:cxn>
                <a:cxn ang="0">
                  <a:pos x="68" y="228"/>
                </a:cxn>
                <a:cxn ang="0">
                  <a:pos x="54" y="292"/>
                </a:cxn>
                <a:cxn ang="0">
                  <a:pos x="45" y="337"/>
                </a:cxn>
                <a:cxn ang="0">
                  <a:pos x="45" y="363"/>
                </a:cxn>
                <a:cxn ang="0">
                  <a:pos x="54" y="383"/>
                </a:cxn>
                <a:cxn ang="0">
                  <a:pos x="60" y="389"/>
                </a:cxn>
                <a:cxn ang="0">
                  <a:pos x="80" y="393"/>
                </a:cxn>
                <a:cxn ang="0">
                  <a:pos x="117" y="397"/>
                </a:cxn>
                <a:cxn ang="0">
                  <a:pos x="139" y="407"/>
                </a:cxn>
                <a:cxn ang="0">
                  <a:pos x="144" y="416"/>
                </a:cxn>
                <a:cxn ang="0">
                  <a:pos x="141" y="421"/>
                </a:cxn>
                <a:cxn ang="0">
                  <a:pos x="132" y="430"/>
                </a:cxn>
                <a:cxn ang="0">
                  <a:pos x="117" y="436"/>
                </a:cxn>
                <a:cxn ang="0">
                  <a:pos x="102" y="436"/>
                </a:cxn>
                <a:cxn ang="0">
                  <a:pos x="94" y="433"/>
                </a:cxn>
                <a:cxn ang="0">
                  <a:pos x="74" y="422"/>
                </a:cxn>
                <a:cxn ang="0">
                  <a:pos x="51" y="410"/>
                </a:cxn>
                <a:cxn ang="0">
                  <a:pos x="34" y="409"/>
                </a:cxn>
                <a:cxn ang="0">
                  <a:pos x="19" y="409"/>
                </a:cxn>
                <a:cxn ang="0">
                  <a:pos x="9" y="403"/>
                </a:cxn>
                <a:cxn ang="0">
                  <a:pos x="6" y="393"/>
                </a:cxn>
                <a:cxn ang="0">
                  <a:pos x="10" y="373"/>
                </a:cxn>
                <a:cxn ang="0">
                  <a:pos x="21" y="355"/>
                </a:cxn>
                <a:cxn ang="0">
                  <a:pos x="28" y="337"/>
                </a:cxn>
                <a:cxn ang="0">
                  <a:pos x="31" y="312"/>
                </a:cxn>
                <a:cxn ang="0">
                  <a:pos x="31" y="295"/>
                </a:cxn>
                <a:cxn ang="0">
                  <a:pos x="33" y="265"/>
                </a:cxn>
                <a:cxn ang="0">
                  <a:pos x="34" y="231"/>
                </a:cxn>
                <a:cxn ang="0">
                  <a:pos x="39" y="204"/>
                </a:cxn>
                <a:cxn ang="0">
                  <a:pos x="37" y="187"/>
                </a:cxn>
                <a:cxn ang="0">
                  <a:pos x="30" y="155"/>
                </a:cxn>
                <a:cxn ang="0">
                  <a:pos x="24" y="128"/>
                </a:cxn>
                <a:cxn ang="0">
                  <a:pos x="16" y="102"/>
                </a:cxn>
                <a:cxn ang="0">
                  <a:pos x="7" y="77"/>
                </a:cxn>
                <a:cxn ang="0">
                  <a:pos x="4" y="45"/>
                </a:cxn>
                <a:cxn ang="0">
                  <a:pos x="0" y="30"/>
                </a:cxn>
                <a:cxn ang="0">
                  <a:pos x="3" y="9"/>
                </a:cxn>
                <a:cxn ang="0">
                  <a:pos x="15" y="0"/>
                </a:cxn>
              </a:cxnLst>
              <a:rect l="0" t="0" r="r" b="b"/>
              <a:pathLst>
                <a:path w="144" h="436">
                  <a:moveTo>
                    <a:pt x="15" y="0"/>
                  </a:moveTo>
                  <a:lnTo>
                    <a:pt x="44" y="10"/>
                  </a:lnTo>
                  <a:lnTo>
                    <a:pt x="53" y="24"/>
                  </a:lnTo>
                  <a:lnTo>
                    <a:pt x="62" y="53"/>
                  </a:lnTo>
                  <a:lnTo>
                    <a:pt x="69" y="90"/>
                  </a:lnTo>
                  <a:lnTo>
                    <a:pt x="74" y="149"/>
                  </a:lnTo>
                  <a:lnTo>
                    <a:pt x="68" y="228"/>
                  </a:lnTo>
                  <a:lnTo>
                    <a:pt x="54" y="292"/>
                  </a:lnTo>
                  <a:lnTo>
                    <a:pt x="45" y="337"/>
                  </a:lnTo>
                  <a:lnTo>
                    <a:pt x="45" y="363"/>
                  </a:lnTo>
                  <a:lnTo>
                    <a:pt x="54" y="383"/>
                  </a:lnTo>
                  <a:lnTo>
                    <a:pt x="60" y="389"/>
                  </a:lnTo>
                  <a:lnTo>
                    <a:pt x="80" y="393"/>
                  </a:lnTo>
                  <a:lnTo>
                    <a:pt x="117" y="397"/>
                  </a:lnTo>
                  <a:lnTo>
                    <a:pt x="139" y="407"/>
                  </a:lnTo>
                  <a:lnTo>
                    <a:pt x="144" y="416"/>
                  </a:lnTo>
                  <a:lnTo>
                    <a:pt x="141" y="421"/>
                  </a:lnTo>
                  <a:lnTo>
                    <a:pt x="132" y="430"/>
                  </a:lnTo>
                  <a:lnTo>
                    <a:pt x="117" y="436"/>
                  </a:lnTo>
                  <a:lnTo>
                    <a:pt x="102" y="436"/>
                  </a:lnTo>
                  <a:lnTo>
                    <a:pt x="94" y="433"/>
                  </a:lnTo>
                  <a:lnTo>
                    <a:pt x="74" y="422"/>
                  </a:lnTo>
                  <a:lnTo>
                    <a:pt x="51" y="410"/>
                  </a:lnTo>
                  <a:lnTo>
                    <a:pt x="34" y="409"/>
                  </a:lnTo>
                  <a:lnTo>
                    <a:pt x="19" y="409"/>
                  </a:lnTo>
                  <a:lnTo>
                    <a:pt x="9" y="403"/>
                  </a:lnTo>
                  <a:lnTo>
                    <a:pt x="6" y="393"/>
                  </a:lnTo>
                  <a:lnTo>
                    <a:pt x="10" y="373"/>
                  </a:lnTo>
                  <a:lnTo>
                    <a:pt x="21" y="355"/>
                  </a:lnTo>
                  <a:lnTo>
                    <a:pt x="28" y="337"/>
                  </a:lnTo>
                  <a:lnTo>
                    <a:pt x="31" y="312"/>
                  </a:lnTo>
                  <a:lnTo>
                    <a:pt x="31" y="295"/>
                  </a:lnTo>
                  <a:lnTo>
                    <a:pt x="33" y="265"/>
                  </a:lnTo>
                  <a:lnTo>
                    <a:pt x="34" y="231"/>
                  </a:lnTo>
                  <a:lnTo>
                    <a:pt x="39" y="204"/>
                  </a:lnTo>
                  <a:lnTo>
                    <a:pt x="37" y="187"/>
                  </a:lnTo>
                  <a:lnTo>
                    <a:pt x="30" y="155"/>
                  </a:lnTo>
                  <a:lnTo>
                    <a:pt x="24" y="128"/>
                  </a:lnTo>
                  <a:lnTo>
                    <a:pt x="16" y="102"/>
                  </a:lnTo>
                  <a:lnTo>
                    <a:pt x="7" y="77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3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 flipH="1">
              <a:off x="9404350" y="5030788"/>
              <a:ext cx="155575" cy="717550"/>
            </a:xfrm>
            <a:custGeom>
              <a:avLst/>
              <a:gdLst/>
              <a:ahLst/>
              <a:cxnLst>
                <a:cxn ang="0">
                  <a:pos x="33" y="53"/>
                </a:cxn>
                <a:cxn ang="0">
                  <a:pos x="33" y="2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69" y="6"/>
                </a:cxn>
                <a:cxn ang="0">
                  <a:pos x="86" y="17"/>
                </a:cxn>
                <a:cxn ang="0">
                  <a:pos x="90" y="40"/>
                </a:cxn>
                <a:cxn ang="0">
                  <a:pos x="92" y="104"/>
                </a:cxn>
                <a:cxn ang="0">
                  <a:pos x="89" y="138"/>
                </a:cxn>
                <a:cxn ang="0">
                  <a:pos x="83" y="188"/>
                </a:cxn>
                <a:cxn ang="0">
                  <a:pos x="76" y="225"/>
                </a:cxn>
                <a:cxn ang="0">
                  <a:pos x="67" y="264"/>
                </a:cxn>
                <a:cxn ang="0">
                  <a:pos x="57" y="302"/>
                </a:cxn>
                <a:cxn ang="0">
                  <a:pos x="49" y="336"/>
                </a:cxn>
                <a:cxn ang="0">
                  <a:pos x="42" y="365"/>
                </a:cxn>
                <a:cxn ang="0">
                  <a:pos x="42" y="382"/>
                </a:cxn>
                <a:cxn ang="0">
                  <a:pos x="49" y="394"/>
                </a:cxn>
                <a:cxn ang="0">
                  <a:pos x="52" y="405"/>
                </a:cxn>
                <a:cxn ang="0">
                  <a:pos x="61" y="417"/>
                </a:cxn>
                <a:cxn ang="0">
                  <a:pos x="84" y="429"/>
                </a:cxn>
                <a:cxn ang="0">
                  <a:pos x="94" y="432"/>
                </a:cxn>
                <a:cxn ang="0">
                  <a:pos x="98" y="441"/>
                </a:cxn>
                <a:cxn ang="0">
                  <a:pos x="95" y="446"/>
                </a:cxn>
                <a:cxn ang="0">
                  <a:pos x="79" y="450"/>
                </a:cxn>
                <a:cxn ang="0">
                  <a:pos x="45" y="452"/>
                </a:cxn>
                <a:cxn ang="0">
                  <a:pos x="33" y="447"/>
                </a:cxn>
                <a:cxn ang="0">
                  <a:pos x="26" y="441"/>
                </a:cxn>
                <a:cxn ang="0">
                  <a:pos x="21" y="429"/>
                </a:cxn>
                <a:cxn ang="0">
                  <a:pos x="12" y="414"/>
                </a:cxn>
                <a:cxn ang="0">
                  <a:pos x="2" y="409"/>
                </a:cxn>
                <a:cxn ang="0">
                  <a:pos x="0" y="395"/>
                </a:cxn>
                <a:cxn ang="0">
                  <a:pos x="6" y="385"/>
                </a:cxn>
                <a:cxn ang="0">
                  <a:pos x="18" y="362"/>
                </a:cxn>
                <a:cxn ang="0">
                  <a:pos x="30" y="328"/>
                </a:cxn>
                <a:cxn ang="0">
                  <a:pos x="33" y="295"/>
                </a:cxn>
                <a:cxn ang="0">
                  <a:pos x="33" y="261"/>
                </a:cxn>
                <a:cxn ang="0">
                  <a:pos x="33" y="241"/>
                </a:cxn>
                <a:cxn ang="0">
                  <a:pos x="36" y="221"/>
                </a:cxn>
                <a:cxn ang="0">
                  <a:pos x="36" y="197"/>
                </a:cxn>
                <a:cxn ang="0">
                  <a:pos x="36" y="163"/>
                </a:cxn>
                <a:cxn ang="0">
                  <a:pos x="36" y="113"/>
                </a:cxn>
                <a:cxn ang="0">
                  <a:pos x="33" y="78"/>
                </a:cxn>
                <a:cxn ang="0">
                  <a:pos x="33" y="53"/>
                </a:cxn>
              </a:cxnLst>
              <a:rect l="0" t="0" r="r" b="b"/>
              <a:pathLst>
                <a:path w="98" h="452">
                  <a:moveTo>
                    <a:pt x="33" y="53"/>
                  </a:moveTo>
                  <a:lnTo>
                    <a:pt x="33" y="2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9" y="6"/>
                  </a:lnTo>
                  <a:lnTo>
                    <a:pt x="86" y="17"/>
                  </a:lnTo>
                  <a:lnTo>
                    <a:pt x="90" y="40"/>
                  </a:lnTo>
                  <a:lnTo>
                    <a:pt x="92" y="104"/>
                  </a:lnTo>
                  <a:lnTo>
                    <a:pt x="89" y="138"/>
                  </a:lnTo>
                  <a:lnTo>
                    <a:pt x="83" y="188"/>
                  </a:lnTo>
                  <a:lnTo>
                    <a:pt x="76" y="225"/>
                  </a:lnTo>
                  <a:lnTo>
                    <a:pt x="67" y="264"/>
                  </a:lnTo>
                  <a:lnTo>
                    <a:pt x="57" y="302"/>
                  </a:lnTo>
                  <a:lnTo>
                    <a:pt x="49" y="336"/>
                  </a:lnTo>
                  <a:lnTo>
                    <a:pt x="42" y="365"/>
                  </a:lnTo>
                  <a:lnTo>
                    <a:pt x="42" y="382"/>
                  </a:lnTo>
                  <a:lnTo>
                    <a:pt x="49" y="394"/>
                  </a:lnTo>
                  <a:lnTo>
                    <a:pt x="52" y="405"/>
                  </a:lnTo>
                  <a:lnTo>
                    <a:pt x="61" y="417"/>
                  </a:lnTo>
                  <a:lnTo>
                    <a:pt x="84" y="429"/>
                  </a:lnTo>
                  <a:lnTo>
                    <a:pt x="94" y="432"/>
                  </a:lnTo>
                  <a:lnTo>
                    <a:pt x="98" y="441"/>
                  </a:lnTo>
                  <a:lnTo>
                    <a:pt x="95" y="446"/>
                  </a:lnTo>
                  <a:lnTo>
                    <a:pt x="79" y="450"/>
                  </a:lnTo>
                  <a:lnTo>
                    <a:pt x="45" y="452"/>
                  </a:lnTo>
                  <a:lnTo>
                    <a:pt x="33" y="447"/>
                  </a:lnTo>
                  <a:lnTo>
                    <a:pt x="26" y="441"/>
                  </a:lnTo>
                  <a:lnTo>
                    <a:pt x="21" y="429"/>
                  </a:lnTo>
                  <a:lnTo>
                    <a:pt x="12" y="414"/>
                  </a:lnTo>
                  <a:lnTo>
                    <a:pt x="2" y="409"/>
                  </a:lnTo>
                  <a:lnTo>
                    <a:pt x="0" y="395"/>
                  </a:lnTo>
                  <a:lnTo>
                    <a:pt x="6" y="385"/>
                  </a:lnTo>
                  <a:lnTo>
                    <a:pt x="18" y="362"/>
                  </a:lnTo>
                  <a:lnTo>
                    <a:pt x="30" y="328"/>
                  </a:lnTo>
                  <a:lnTo>
                    <a:pt x="33" y="295"/>
                  </a:lnTo>
                  <a:lnTo>
                    <a:pt x="33" y="261"/>
                  </a:lnTo>
                  <a:lnTo>
                    <a:pt x="33" y="241"/>
                  </a:lnTo>
                  <a:lnTo>
                    <a:pt x="36" y="221"/>
                  </a:lnTo>
                  <a:lnTo>
                    <a:pt x="36" y="197"/>
                  </a:lnTo>
                  <a:lnTo>
                    <a:pt x="36" y="163"/>
                  </a:lnTo>
                  <a:lnTo>
                    <a:pt x="36" y="113"/>
                  </a:lnTo>
                  <a:lnTo>
                    <a:pt x="33" y="78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grpSp>
          <p:nvGrpSpPr>
            <p:cNvPr id="22" name="Gruppe 21"/>
            <p:cNvGrpSpPr/>
            <p:nvPr/>
          </p:nvGrpSpPr>
          <p:grpSpPr>
            <a:xfrm>
              <a:off x="9056912" y="3643087"/>
              <a:ext cx="618671" cy="735239"/>
              <a:chOff x="8969828" y="3744685"/>
              <a:chExt cx="618671" cy="735239"/>
            </a:xfrm>
          </p:grpSpPr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 flipH="1">
                <a:off x="8974456" y="3749611"/>
                <a:ext cx="602931" cy="719202"/>
              </a:xfrm>
              <a:custGeom>
                <a:avLst/>
                <a:gdLst/>
                <a:ahLst/>
                <a:cxnLst>
                  <a:cxn ang="0">
                    <a:pos x="26" y="542"/>
                  </a:cxn>
                  <a:cxn ang="0">
                    <a:pos x="9" y="502"/>
                  </a:cxn>
                  <a:cxn ang="0">
                    <a:pos x="53" y="475"/>
                  </a:cxn>
                  <a:cxn ang="0">
                    <a:pos x="43" y="417"/>
                  </a:cxn>
                  <a:cxn ang="0">
                    <a:pos x="80" y="389"/>
                  </a:cxn>
                  <a:cxn ang="0">
                    <a:pos x="20" y="330"/>
                  </a:cxn>
                  <a:cxn ang="0">
                    <a:pos x="0" y="264"/>
                  </a:cxn>
                  <a:cxn ang="0">
                    <a:pos x="23" y="172"/>
                  </a:cxn>
                  <a:cxn ang="0">
                    <a:pos x="66" y="128"/>
                  </a:cxn>
                  <a:cxn ang="0">
                    <a:pos x="45" y="62"/>
                  </a:cxn>
                  <a:cxn ang="0">
                    <a:pos x="79" y="23"/>
                  </a:cxn>
                  <a:cxn ang="0">
                    <a:pos x="158" y="13"/>
                  </a:cxn>
                  <a:cxn ang="0">
                    <a:pos x="224" y="38"/>
                  </a:cxn>
                  <a:cxn ang="0">
                    <a:pos x="290" y="3"/>
                  </a:cxn>
                  <a:cxn ang="0">
                    <a:pos x="364" y="9"/>
                  </a:cxn>
                  <a:cxn ang="0">
                    <a:pos x="398" y="50"/>
                  </a:cxn>
                  <a:cxn ang="0">
                    <a:pos x="431" y="81"/>
                  </a:cxn>
                  <a:cxn ang="0">
                    <a:pos x="472" y="116"/>
                  </a:cxn>
                  <a:cxn ang="0">
                    <a:pos x="474" y="183"/>
                  </a:cxn>
                  <a:cxn ang="0">
                    <a:pos x="448" y="215"/>
                  </a:cxn>
                  <a:cxn ang="0">
                    <a:pos x="463" y="252"/>
                  </a:cxn>
                  <a:cxn ang="0">
                    <a:pos x="491" y="298"/>
                  </a:cxn>
                  <a:cxn ang="0">
                    <a:pos x="494" y="354"/>
                  </a:cxn>
                  <a:cxn ang="0">
                    <a:pos x="465" y="382"/>
                  </a:cxn>
                  <a:cxn ang="0">
                    <a:pos x="408" y="392"/>
                  </a:cxn>
                  <a:cxn ang="0">
                    <a:pos x="396" y="448"/>
                  </a:cxn>
                  <a:cxn ang="0">
                    <a:pos x="342" y="468"/>
                  </a:cxn>
                  <a:cxn ang="0">
                    <a:pos x="292" y="438"/>
                  </a:cxn>
                  <a:cxn ang="0">
                    <a:pos x="233" y="453"/>
                  </a:cxn>
                  <a:cxn ang="0">
                    <a:pos x="224" y="498"/>
                  </a:cxn>
                  <a:cxn ang="0">
                    <a:pos x="180" y="525"/>
                  </a:cxn>
                  <a:cxn ang="0">
                    <a:pos x="133" y="532"/>
                  </a:cxn>
                  <a:cxn ang="0">
                    <a:pos x="131" y="576"/>
                  </a:cxn>
                  <a:cxn ang="0">
                    <a:pos x="89" y="580"/>
                  </a:cxn>
                </a:cxnLst>
                <a:rect l="0" t="0" r="r" b="b"/>
                <a:pathLst>
                  <a:path w="498" h="583">
                    <a:moveTo>
                      <a:pt x="77" y="573"/>
                    </a:moveTo>
                    <a:lnTo>
                      <a:pt x="26" y="542"/>
                    </a:lnTo>
                    <a:lnTo>
                      <a:pt x="10" y="524"/>
                    </a:lnTo>
                    <a:lnTo>
                      <a:pt x="9" y="502"/>
                    </a:lnTo>
                    <a:lnTo>
                      <a:pt x="22" y="484"/>
                    </a:lnTo>
                    <a:lnTo>
                      <a:pt x="53" y="475"/>
                    </a:lnTo>
                    <a:lnTo>
                      <a:pt x="43" y="444"/>
                    </a:lnTo>
                    <a:lnTo>
                      <a:pt x="43" y="417"/>
                    </a:lnTo>
                    <a:lnTo>
                      <a:pt x="52" y="400"/>
                    </a:lnTo>
                    <a:lnTo>
                      <a:pt x="80" y="389"/>
                    </a:lnTo>
                    <a:lnTo>
                      <a:pt x="45" y="359"/>
                    </a:lnTo>
                    <a:lnTo>
                      <a:pt x="20" y="330"/>
                    </a:lnTo>
                    <a:lnTo>
                      <a:pt x="4" y="299"/>
                    </a:lnTo>
                    <a:lnTo>
                      <a:pt x="0" y="264"/>
                    </a:lnTo>
                    <a:lnTo>
                      <a:pt x="2" y="227"/>
                    </a:lnTo>
                    <a:lnTo>
                      <a:pt x="23" y="172"/>
                    </a:lnTo>
                    <a:lnTo>
                      <a:pt x="40" y="148"/>
                    </a:lnTo>
                    <a:lnTo>
                      <a:pt x="66" y="128"/>
                    </a:lnTo>
                    <a:lnTo>
                      <a:pt x="47" y="88"/>
                    </a:lnTo>
                    <a:lnTo>
                      <a:pt x="45" y="62"/>
                    </a:lnTo>
                    <a:lnTo>
                      <a:pt x="60" y="38"/>
                    </a:lnTo>
                    <a:lnTo>
                      <a:pt x="79" y="23"/>
                    </a:lnTo>
                    <a:lnTo>
                      <a:pt x="117" y="13"/>
                    </a:lnTo>
                    <a:lnTo>
                      <a:pt x="158" y="13"/>
                    </a:lnTo>
                    <a:lnTo>
                      <a:pt x="197" y="20"/>
                    </a:lnTo>
                    <a:lnTo>
                      <a:pt x="224" y="38"/>
                    </a:lnTo>
                    <a:lnTo>
                      <a:pt x="257" y="14"/>
                    </a:lnTo>
                    <a:lnTo>
                      <a:pt x="290" y="3"/>
                    </a:lnTo>
                    <a:lnTo>
                      <a:pt x="330" y="0"/>
                    </a:lnTo>
                    <a:lnTo>
                      <a:pt x="364" y="9"/>
                    </a:lnTo>
                    <a:lnTo>
                      <a:pt x="385" y="27"/>
                    </a:lnTo>
                    <a:lnTo>
                      <a:pt x="398" y="50"/>
                    </a:lnTo>
                    <a:lnTo>
                      <a:pt x="404" y="76"/>
                    </a:lnTo>
                    <a:lnTo>
                      <a:pt x="431" y="81"/>
                    </a:lnTo>
                    <a:lnTo>
                      <a:pt x="451" y="92"/>
                    </a:lnTo>
                    <a:lnTo>
                      <a:pt x="472" y="116"/>
                    </a:lnTo>
                    <a:lnTo>
                      <a:pt x="478" y="156"/>
                    </a:lnTo>
                    <a:lnTo>
                      <a:pt x="474" y="183"/>
                    </a:lnTo>
                    <a:lnTo>
                      <a:pt x="465" y="203"/>
                    </a:lnTo>
                    <a:lnTo>
                      <a:pt x="448" y="215"/>
                    </a:lnTo>
                    <a:lnTo>
                      <a:pt x="431" y="233"/>
                    </a:lnTo>
                    <a:lnTo>
                      <a:pt x="463" y="252"/>
                    </a:lnTo>
                    <a:lnTo>
                      <a:pt x="481" y="273"/>
                    </a:lnTo>
                    <a:lnTo>
                      <a:pt x="491" y="298"/>
                    </a:lnTo>
                    <a:lnTo>
                      <a:pt x="498" y="328"/>
                    </a:lnTo>
                    <a:lnTo>
                      <a:pt x="494" y="354"/>
                    </a:lnTo>
                    <a:lnTo>
                      <a:pt x="484" y="373"/>
                    </a:lnTo>
                    <a:lnTo>
                      <a:pt x="465" y="382"/>
                    </a:lnTo>
                    <a:lnTo>
                      <a:pt x="442" y="387"/>
                    </a:lnTo>
                    <a:lnTo>
                      <a:pt x="408" y="392"/>
                    </a:lnTo>
                    <a:lnTo>
                      <a:pt x="407" y="428"/>
                    </a:lnTo>
                    <a:lnTo>
                      <a:pt x="396" y="448"/>
                    </a:lnTo>
                    <a:lnTo>
                      <a:pt x="374" y="463"/>
                    </a:lnTo>
                    <a:lnTo>
                      <a:pt x="342" y="468"/>
                    </a:lnTo>
                    <a:lnTo>
                      <a:pt x="313" y="463"/>
                    </a:lnTo>
                    <a:lnTo>
                      <a:pt x="292" y="438"/>
                    </a:lnTo>
                    <a:lnTo>
                      <a:pt x="269" y="448"/>
                    </a:lnTo>
                    <a:lnTo>
                      <a:pt x="233" y="453"/>
                    </a:lnTo>
                    <a:lnTo>
                      <a:pt x="237" y="478"/>
                    </a:lnTo>
                    <a:lnTo>
                      <a:pt x="224" y="498"/>
                    </a:lnTo>
                    <a:lnTo>
                      <a:pt x="188" y="499"/>
                    </a:lnTo>
                    <a:lnTo>
                      <a:pt x="180" y="525"/>
                    </a:lnTo>
                    <a:lnTo>
                      <a:pt x="163" y="532"/>
                    </a:lnTo>
                    <a:lnTo>
                      <a:pt x="133" y="532"/>
                    </a:lnTo>
                    <a:lnTo>
                      <a:pt x="140" y="553"/>
                    </a:lnTo>
                    <a:lnTo>
                      <a:pt x="131" y="576"/>
                    </a:lnTo>
                    <a:lnTo>
                      <a:pt x="112" y="583"/>
                    </a:lnTo>
                    <a:lnTo>
                      <a:pt x="89" y="580"/>
                    </a:lnTo>
                    <a:lnTo>
                      <a:pt x="77" y="573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 flipH="1">
                <a:off x="8969828" y="3744685"/>
                <a:ext cx="618671" cy="735239"/>
              </a:xfrm>
              <a:custGeom>
                <a:avLst/>
                <a:gdLst/>
                <a:ahLst/>
                <a:cxnLst>
                  <a:cxn ang="0">
                    <a:pos x="27" y="502"/>
                  </a:cxn>
                  <a:cxn ang="0">
                    <a:pos x="50" y="541"/>
                  </a:cxn>
                  <a:cxn ang="0">
                    <a:pos x="17" y="544"/>
                  </a:cxn>
                  <a:cxn ang="0">
                    <a:pos x="21" y="481"/>
                  </a:cxn>
                  <a:cxn ang="0">
                    <a:pos x="44" y="434"/>
                  </a:cxn>
                  <a:cxn ang="0">
                    <a:pos x="78" y="393"/>
                  </a:cxn>
                  <a:cxn ang="0">
                    <a:pos x="13" y="324"/>
                  </a:cxn>
                  <a:cxn ang="0">
                    <a:pos x="6" y="218"/>
                  </a:cxn>
                  <a:cxn ang="0">
                    <a:pos x="63" y="130"/>
                  </a:cxn>
                  <a:cxn ang="0">
                    <a:pos x="56" y="44"/>
                  </a:cxn>
                  <a:cxn ang="0">
                    <a:pos x="163" y="11"/>
                  </a:cxn>
                  <a:cxn ang="0">
                    <a:pos x="267" y="9"/>
                  </a:cxn>
                  <a:cxn ang="0">
                    <a:pos x="378" y="10"/>
                  </a:cxn>
                  <a:cxn ang="0">
                    <a:pos x="418" y="71"/>
                  </a:cxn>
                  <a:cxn ang="0">
                    <a:pos x="485" y="125"/>
                  </a:cxn>
                  <a:cxn ang="0">
                    <a:pos x="476" y="211"/>
                  </a:cxn>
                  <a:cxn ang="0">
                    <a:pos x="493" y="272"/>
                  </a:cxn>
                  <a:cxn ang="0">
                    <a:pos x="505" y="365"/>
                  </a:cxn>
                  <a:cxn ang="0">
                    <a:pos x="430" y="403"/>
                  </a:cxn>
                  <a:cxn ang="0">
                    <a:pos x="407" y="458"/>
                  </a:cxn>
                  <a:cxn ang="0">
                    <a:pos x="331" y="478"/>
                  </a:cxn>
                  <a:cxn ang="0">
                    <a:pos x="283" y="461"/>
                  </a:cxn>
                  <a:cxn ang="0">
                    <a:pos x="254" y="496"/>
                  </a:cxn>
                  <a:cxn ang="0">
                    <a:pos x="202" y="508"/>
                  </a:cxn>
                  <a:cxn ang="0">
                    <a:pos x="153" y="544"/>
                  </a:cxn>
                  <a:cxn ang="0">
                    <a:pos x="119" y="596"/>
                  </a:cxn>
                  <a:cxn ang="0">
                    <a:pos x="79" y="565"/>
                  </a:cxn>
                  <a:cxn ang="0">
                    <a:pos x="122" y="579"/>
                  </a:cxn>
                  <a:cxn ang="0">
                    <a:pos x="133" y="528"/>
                  </a:cxn>
                  <a:cxn ang="0">
                    <a:pos x="184" y="511"/>
                  </a:cxn>
                  <a:cxn ang="0">
                    <a:pos x="228" y="492"/>
                  </a:cxn>
                  <a:cxn ang="0">
                    <a:pos x="230" y="451"/>
                  </a:cxn>
                  <a:cxn ang="0">
                    <a:pos x="274" y="444"/>
                  </a:cxn>
                  <a:cxn ang="0">
                    <a:pos x="314" y="440"/>
                  </a:cxn>
                  <a:cxn ang="0">
                    <a:pos x="365" y="461"/>
                  </a:cxn>
                  <a:cxn ang="0">
                    <a:pos x="406" y="412"/>
                  </a:cxn>
                  <a:cxn ang="0">
                    <a:pos x="436" y="386"/>
                  </a:cxn>
                  <a:cxn ang="0">
                    <a:pos x="497" y="342"/>
                  </a:cxn>
                  <a:cxn ang="0">
                    <a:pos x="479" y="278"/>
                  </a:cxn>
                  <a:cxn ang="0">
                    <a:pos x="433" y="249"/>
                  </a:cxn>
                  <a:cxn ang="0">
                    <a:pos x="438" y="224"/>
                  </a:cxn>
                  <a:cxn ang="0">
                    <a:pos x="479" y="163"/>
                  </a:cxn>
                  <a:cxn ang="0">
                    <a:pos x="450" y="99"/>
                  </a:cxn>
                  <a:cxn ang="0">
                    <a:pos x="400" y="84"/>
                  </a:cxn>
                  <a:cxn ang="0">
                    <a:pos x="368" y="21"/>
                  </a:cxn>
                  <a:cxn ang="0">
                    <a:pos x="274" y="24"/>
                  </a:cxn>
                  <a:cxn ang="0">
                    <a:pos x="225" y="56"/>
                  </a:cxn>
                  <a:cxn ang="0">
                    <a:pos x="148" y="27"/>
                  </a:cxn>
                  <a:cxn ang="0">
                    <a:pos x="70" y="55"/>
                  </a:cxn>
                  <a:cxn ang="0">
                    <a:pos x="67" y="105"/>
                  </a:cxn>
                  <a:cxn ang="0">
                    <a:pos x="72" y="148"/>
                  </a:cxn>
                  <a:cxn ang="0">
                    <a:pos x="27" y="214"/>
                  </a:cxn>
                  <a:cxn ang="0">
                    <a:pos x="17" y="294"/>
                  </a:cxn>
                  <a:cxn ang="0">
                    <a:pos x="79" y="372"/>
                  </a:cxn>
                  <a:cxn ang="0">
                    <a:pos x="90" y="403"/>
                  </a:cxn>
                  <a:cxn ang="0">
                    <a:pos x="56" y="441"/>
                  </a:cxn>
                  <a:cxn ang="0">
                    <a:pos x="75" y="490"/>
                  </a:cxn>
                </a:cxnLst>
                <a:rect l="0" t="0" r="r" b="b"/>
                <a:pathLst>
                  <a:path w="511" h="596">
                    <a:moveTo>
                      <a:pt x="57" y="498"/>
                    </a:moveTo>
                    <a:lnTo>
                      <a:pt x="47" y="495"/>
                    </a:lnTo>
                    <a:lnTo>
                      <a:pt x="37" y="495"/>
                    </a:lnTo>
                    <a:lnTo>
                      <a:pt x="27" y="502"/>
                    </a:lnTo>
                    <a:lnTo>
                      <a:pt x="23" y="516"/>
                    </a:lnTo>
                    <a:lnTo>
                      <a:pt x="27" y="529"/>
                    </a:lnTo>
                    <a:lnTo>
                      <a:pt x="37" y="535"/>
                    </a:lnTo>
                    <a:lnTo>
                      <a:pt x="50" y="541"/>
                    </a:lnTo>
                    <a:lnTo>
                      <a:pt x="52" y="551"/>
                    </a:lnTo>
                    <a:lnTo>
                      <a:pt x="43" y="559"/>
                    </a:lnTo>
                    <a:lnTo>
                      <a:pt x="29" y="556"/>
                    </a:lnTo>
                    <a:lnTo>
                      <a:pt x="17" y="544"/>
                    </a:lnTo>
                    <a:lnTo>
                      <a:pt x="11" y="526"/>
                    </a:lnTo>
                    <a:lnTo>
                      <a:pt x="9" y="511"/>
                    </a:lnTo>
                    <a:lnTo>
                      <a:pt x="11" y="495"/>
                    </a:lnTo>
                    <a:lnTo>
                      <a:pt x="21" y="481"/>
                    </a:lnTo>
                    <a:lnTo>
                      <a:pt x="39" y="470"/>
                    </a:lnTo>
                    <a:lnTo>
                      <a:pt x="47" y="467"/>
                    </a:lnTo>
                    <a:lnTo>
                      <a:pt x="46" y="451"/>
                    </a:lnTo>
                    <a:lnTo>
                      <a:pt x="44" y="434"/>
                    </a:lnTo>
                    <a:lnTo>
                      <a:pt x="43" y="420"/>
                    </a:lnTo>
                    <a:lnTo>
                      <a:pt x="50" y="406"/>
                    </a:lnTo>
                    <a:lnTo>
                      <a:pt x="66" y="394"/>
                    </a:lnTo>
                    <a:lnTo>
                      <a:pt x="78" y="393"/>
                    </a:lnTo>
                    <a:lnTo>
                      <a:pt x="54" y="380"/>
                    </a:lnTo>
                    <a:lnTo>
                      <a:pt x="39" y="365"/>
                    </a:lnTo>
                    <a:lnTo>
                      <a:pt x="23" y="345"/>
                    </a:lnTo>
                    <a:lnTo>
                      <a:pt x="13" y="324"/>
                    </a:lnTo>
                    <a:lnTo>
                      <a:pt x="6" y="302"/>
                    </a:lnTo>
                    <a:lnTo>
                      <a:pt x="1" y="285"/>
                    </a:lnTo>
                    <a:lnTo>
                      <a:pt x="0" y="250"/>
                    </a:lnTo>
                    <a:lnTo>
                      <a:pt x="6" y="218"/>
                    </a:lnTo>
                    <a:lnTo>
                      <a:pt x="20" y="186"/>
                    </a:lnTo>
                    <a:lnTo>
                      <a:pt x="32" y="160"/>
                    </a:lnTo>
                    <a:lnTo>
                      <a:pt x="41" y="149"/>
                    </a:lnTo>
                    <a:lnTo>
                      <a:pt x="63" y="130"/>
                    </a:lnTo>
                    <a:lnTo>
                      <a:pt x="54" y="105"/>
                    </a:lnTo>
                    <a:lnTo>
                      <a:pt x="46" y="85"/>
                    </a:lnTo>
                    <a:lnTo>
                      <a:pt x="46" y="67"/>
                    </a:lnTo>
                    <a:lnTo>
                      <a:pt x="56" y="44"/>
                    </a:lnTo>
                    <a:lnTo>
                      <a:pt x="76" y="26"/>
                    </a:lnTo>
                    <a:lnTo>
                      <a:pt x="104" y="14"/>
                    </a:lnTo>
                    <a:lnTo>
                      <a:pt x="134" y="9"/>
                    </a:lnTo>
                    <a:lnTo>
                      <a:pt x="163" y="11"/>
                    </a:lnTo>
                    <a:lnTo>
                      <a:pt x="193" y="14"/>
                    </a:lnTo>
                    <a:lnTo>
                      <a:pt x="225" y="30"/>
                    </a:lnTo>
                    <a:lnTo>
                      <a:pt x="243" y="21"/>
                    </a:lnTo>
                    <a:lnTo>
                      <a:pt x="267" y="9"/>
                    </a:lnTo>
                    <a:lnTo>
                      <a:pt x="299" y="3"/>
                    </a:lnTo>
                    <a:lnTo>
                      <a:pt x="323" y="0"/>
                    </a:lnTo>
                    <a:lnTo>
                      <a:pt x="348" y="1"/>
                    </a:lnTo>
                    <a:lnTo>
                      <a:pt x="378" y="10"/>
                    </a:lnTo>
                    <a:lnTo>
                      <a:pt x="398" y="29"/>
                    </a:lnTo>
                    <a:lnTo>
                      <a:pt x="408" y="47"/>
                    </a:lnTo>
                    <a:lnTo>
                      <a:pt x="415" y="65"/>
                    </a:lnTo>
                    <a:lnTo>
                      <a:pt x="418" y="71"/>
                    </a:lnTo>
                    <a:lnTo>
                      <a:pt x="436" y="75"/>
                    </a:lnTo>
                    <a:lnTo>
                      <a:pt x="453" y="87"/>
                    </a:lnTo>
                    <a:lnTo>
                      <a:pt x="473" y="104"/>
                    </a:lnTo>
                    <a:lnTo>
                      <a:pt x="485" y="125"/>
                    </a:lnTo>
                    <a:lnTo>
                      <a:pt x="493" y="149"/>
                    </a:lnTo>
                    <a:lnTo>
                      <a:pt x="494" y="177"/>
                    </a:lnTo>
                    <a:lnTo>
                      <a:pt x="488" y="194"/>
                    </a:lnTo>
                    <a:lnTo>
                      <a:pt x="476" y="211"/>
                    </a:lnTo>
                    <a:lnTo>
                      <a:pt x="461" y="224"/>
                    </a:lnTo>
                    <a:lnTo>
                      <a:pt x="450" y="235"/>
                    </a:lnTo>
                    <a:lnTo>
                      <a:pt x="472" y="247"/>
                    </a:lnTo>
                    <a:lnTo>
                      <a:pt x="493" y="272"/>
                    </a:lnTo>
                    <a:lnTo>
                      <a:pt x="504" y="295"/>
                    </a:lnTo>
                    <a:lnTo>
                      <a:pt x="511" y="318"/>
                    </a:lnTo>
                    <a:lnTo>
                      <a:pt x="511" y="345"/>
                    </a:lnTo>
                    <a:lnTo>
                      <a:pt x="505" y="365"/>
                    </a:lnTo>
                    <a:lnTo>
                      <a:pt x="494" y="383"/>
                    </a:lnTo>
                    <a:lnTo>
                      <a:pt x="476" y="392"/>
                    </a:lnTo>
                    <a:lnTo>
                      <a:pt x="453" y="399"/>
                    </a:lnTo>
                    <a:lnTo>
                      <a:pt x="430" y="403"/>
                    </a:lnTo>
                    <a:lnTo>
                      <a:pt x="423" y="403"/>
                    </a:lnTo>
                    <a:lnTo>
                      <a:pt x="421" y="428"/>
                    </a:lnTo>
                    <a:lnTo>
                      <a:pt x="417" y="446"/>
                    </a:lnTo>
                    <a:lnTo>
                      <a:pt x="407" y="458"/>
                    </a:lnTo>
                    <a:lnTo>
                      <a:pt x="390" y="471"/>
                    </a:lnTo>
                    <a:lnTo>
                      <a:pt x="365" y="478"/>
                    </a:lnTo>
                    <a:lnTo>
                      <a:pt x="348" y="481"/>
                    </a:lnTo>
                    <a:lnTo>
                      <a:pt x="331" y="478"/>
                    </a:lnTo>
                    <a:lnTo>
                      <a:pt x="314" y="471"/>
                    </a:lnTo>
                    <a:lnTo>
                      <a:pt x="302" y="461"/>
                    </a:lnTo>
                    <a:lnTo>
                      <a:pt x="296" y="453"/>
                    </a:lnTo>
                    <a:lnTo>
                      <a:pt x="283" y="461"/>
                    </a:lnTo>
                    <a:lnTo>
                      <a:pt x="267" y="464"/>
                    </a:lnTo>
                    <a:lnTo>
                      <a:pt x="250" y="464"/>
                    </a:lnTo>
                    <a:lnTo>
                      <a:pt x="256" y="481"/>
                    </a:lnTo>
                    <a:lnTo>
                      <a:pt x="254" y="496"/>
                    </a:lnTo>
                    <a:lnTo>
                      <a:pt x="243" y="508"/>
                    </a:lnTo>
                    <a:lnTo>
                      <a:pt x="227" y="511"/>
                    </a:lnTo>
                    <a:lnTo>
                      <a:pt x="210" y="511"/>
                    </a:lnTo>
                    <a:lnTo>
                      <a:pt x="202" y="508"/>
                    </a:lnTo>
                    <a:lnTo>
                      <a:pt x="199" y="525"/>
                    </a:lnTo>
                    <a:lnTo>
                      <a:pt x="193" y="538"/>
                    </a:lnTo>
                    <a:lnTo>
                      <a:pt x="176" y="545"/>
                    </a:lnTo>
                    <a:lnTo>
                      <a:pt x="153" y="544"/>
                    </a:lnTo>
                    <a:lnTo>
                      <a:pt x="157" y="562"/>
                    </a:lnTo>
                    <a:lnTo>
                      <a:pt x="150" y="580"/>
                    </a:lnTo>
                    <a:lnTo>
                      <a:pt x="138" y="592"/>
                    </a:lnTo>
                    <a:lnTo>
                      <a:pt x="119" y="596"/>
                    </a:lnTo>
                    <a:lnTo>
                      <a:pt x="98" y="593"/>
                    </a:lnTo>
                    <a:lnTo>
                      <a:pt x="81" y="585"/>
                    </a:lnTo>
                    <a:lnTo>
                      <a:pt x="73" y="574"/>
                    </a:lnTo>
                    <a:lnTo>
                      <a:pt x="79" y="565"/>
                    </a:lnTo>
                    <a:lnTo>
                      <a:pt x="87" y="562"/>
                    </a:lnTo>
                    <a:lnTo>
                      <a:pt x="98" y="568"/>
                    </a:lnTo>
                    <a:lnTo>
                      <a:pt x="107" y="579"/>
                    </a:lnTo>
                    <a:lnTo>
                      <a:pt x="122" y="579"/>
                    </a:lnTo>
                    <a:lnTo>
                      <a:pt x="136" y="570"/>
                    </a:lnTo>
                    <a:lnTo>
                      <a:pt x="141" y="559"/>
                    </a:lnTo>
                    <a:lnTo>
                      <a:pt x="137" y="542"/>
                    </a:lnTo>
                    <a:lnTo>
                      <a:pt x="133" y="528"/>
                    </a:lnTo>
                    <a:lnTo>
                      <a:pt x="151" y="528"/>
                    </a:lnTo>
                    <a:lnTo>
                      <a:pt x="170" y="528"/>
                    </a:lnTo>
                    <a:lnTo>
                      <a:pt x="178" y="521"/>
                    </a:lnTo>
                    <a:lnTo>
                      <a:pt x="184" y="511"/>
                    </a:lnTo>
                    <a:lnTo>
                      <a:pt x="187" y="498"/>
                    </a:lnTo>
                    <a:lnTo>
                      <a:pt x="195" y="489"/>
                    </a:lnTo>
                    <a:lnTo>
                      <a:pt x="210" y="493"/>
                    </a:lnTo>
                    <a:lnTo>
                      <a:pt x="228" y="492"/>
                    </a:lnTo>
                    <a:lnTo>
                      <a:pt x="236" y="484"/>
                    </a:lnTo>
                    <a:lnTo>
                      <a:pt x="234" y="473"/>
                    </a:lnTo>
                    <a:lnTo>
                      <a:pt x="231" y="458"/>
                    </a:lnTo>
                    <a:lnTo>
                      <a:pt x="230" y="451"/>
                    </a:lnTo>
                    <a:lnTo>
                      <a:pt x="234" y="443"/>
                    </a:lnTo>
                    <a:lnTo>
                      <a:pt x="245" y="443"/>
                    </a:lnTo>
                    <a:lnTo>
                      <a:pt x="263" y="446"/>
                    </a:lnTo>
                    <a:lnTo>
                      <a:pt x="274" y="444"/>
                    </a:lnTo>
                    <a:lnTo>
                      <a:pt x="287" y="438"/>
                    </a:lnTo>
                    <a:lnTo>
                      <a:pt x="296" y="428"/>
                    </a:lnTo>
                    <a:lnTo>
                      <a:pt x="308" y="429"/>
                    </a:lnTo>
                    <a:lnTo>
                      <a:pt x="314" y="440"/>
                    </a:lnTo>
                    <a:lnTo>
                      <a:pt x="320" y="453"/>
                    </a:lnTo>
                    <a:lnTo>
                      <a:pt x="334" y="460"/>
                    </a:lnTo>
                    <a:lnTo>
                      <a:pt x="351" y="464"/>
                    </a:lnTo>
                    <a:lnTo>
                      <a:pt x="365" y="461"/>
                    </a:lnTo>
                    <a:lnTo>
                      <a:pt x="384" y="455"/>
                    </a:lnTo>
                    <a:lnTo>
                      <a:pt x="400" y="447"/>
                    </a:lnTo>
                    <a:lnTo>
                      <a:pt x="404" y="432"/>
                    </a:lnTo>
                    <a:lnTo>
                      <a:pt x="406" y="412"/>
                    </a:lnTo>
                    <a:lnTo>
                      <a:pt x="404" y="393"/>
                    </a:lnTo>
                    <a:lnTo>
                      <a:pt x="410" y="387"/>
                    </a:lnTo>
                    <a:lnTo>
                      <a:pt x="417" y="386"/>
                    </a:lnTo>
                    <a:lnTo>
                      <a:pt x="436" y="386"/>
                    </a:lnTo>
                    <a:lnTo>
                      <a:pt x="458" y="383"/>
                    </a:lnTo>
                    <a:lnTo>
                      <a:pt x="479" y="373"/>
                    </a:lnTo>
                    <a:lnTo>
                      <a:pt x="493" y="362"/>
                    </a:lnTo>
                    <a:lnTo>
                      <a:pt x="497" y="342"/>
                    </a:lnTo>
                    <a:lnTo>
                      <a:pt x="497" y="325"/>
                    </a:lnTo>
                    <a:lnTo>
                      <a:pt x="491" y="304"/>
                    </a:lnTo>
                    <a:lnTo>
                      <a:pt x="485" y="289"/>
                    </a:lnTo>
                    <a:lnTo>
                      <a:pt x="479" y="278"/>
                    </a:lnTo>
                    <a:lnTo>
                      <a:pt x="470" y="264"/>
                    </a:lnTo>
                    <a:lnTo>
                      <a:pt x="456" y="255"/>
                    </a:lnTo>
                    <a:lnTo>
                      <a:pt x="444" y="252"/>
                    </a:lnTo>
                    <a:lnTo>
                      <a:pt x="433" y="249"/>
                    </a:lnTo>
                    <a:lnTo>
                      <a:pt x="429" y="243"/>
                    </a:lnTo>
                    <a:lnTo>
                      <a:pt x="429" y="235"/>
                    </a:lnTo>
                    <a:lnTo>
                      <a:pt x="430" y="228"/>
                    </a:lnTo>
                    <a:lnTo>
                      <a:pt x="438" y="224"/>
                    </a:lnTo>
                    <a:lnTo>
                      <a:pt x="455" y="212"/>
                    </a:lnTo>
                    <a:lnTo>
                      <a:pt x="470" y="197"/>
                    </a:lnTo>
                    <a:lnTo>
                      <a:pt x="478" y="182"/>
                    </a:lnTo>
                    <a:lnTo>
                      <a:pt x="479" y="163"/>
                    </a:lnTo>
                    <a:lnTo>
                      <a:pt x="476" y="146"/>
                    </a:lnTo>
                    <a:lnTo>
                      <a:pt x="470" y="130"/>
                    </a:lnTo>
                    <a:lnTo>
                      <a:pt x="464" y="111"/>
                    </a:lnTo>
                    <a:lnTo>
                      <a:pt x="450" y="99"/>
                    </a:lnTo>
                    <a:lnTo>
                      <a:pt x="433" y="91"/>
                    </a:lnTo>
                    <a:lnTo>
                      <a:pt x="418" y="89"/>
                    </a:lnTo>
                    <a:lnTo>
                      <a:pt x="407" y="91"/>
                    </a:lnTo>
                    <a:lnTo>
                      <a:pt x="400" y="84"/>
                    </a:lnTo>
                    <a:lnTo>
                      <a:pt x="398" y="64"/>
                    </a:lnTo>
                    <a:lnTo>
                      <a:pt x="391" y="44"/>
                    </a:lnTo>
                    <a:lnTo>
                      <a:pt x="383" y="33"/>
                    </a:lnTo>
                    <a:lnTo>
                      <a:pt x="368" y="21"/>
                    </a:lnTo>
                    <a:lnTo>
                      <a:pt x="348" y="14"/>
                    </a:lnTo>
                    <a:lnTo>
                      <a:pt x="323" y="14"/>
                    </a:lnTo>
                    <a:lnTo>
                      <a:pt x="294" y="16"/>
                    </a:lnTo>
                    <a:lnTo>
                      <a:pt x="274" y="24"/>
                    </a:lnTo>
                    <a:lnTo>
                      <a:pt x="253" y="38"/>
                    </a:lnTo>
                    <a:lnTo>
                      <a:pt x="240" y="50"/>
                    </a:lnTo>
                    <a:lnTo>
                      <a:pt x="236" y="56"/>
                    </a:lnTo>
                    <a:lnTo>
                      <a:pt x="225" y="56"/>
                    </a:lnTo>
                    <a:lnTo>
                      <a:pt x="218" y="50"/>
                    </a:lnTo>
                    <a:lnTo>
                      <a:pt x="198" y="35"/>
                    </a:lnTo>
                    <a:lnTo>
                      <a:pt x="176" y="27"/>
                    </a:lnTo>
                    <a:lnTo>
                      <a:pt x="148" y="27"/>
                    </a:lnTo>
                    <a:lnTo>
                      <a:pt x="122" y="27"/>
                    </a:lnTo>
                    <a:lnTo>
                      <a:pt x="99" y="32"/>
                    </a:lnTo>
                    <a:lnTo>
                      <a:pt x="81" y="41"/>
                    </a:lnTo>
                    <a:lnTo>
                      <a:pt x="70" y="55"/>
                    </a:lnTo>
                    <a:lnTo>
                      <a:pt x="63" y="67"/>
                    </a:lnTo>
                    <a:lnTo>
                      <a:pt x="61" y="78"/>
                    </a:lnTo>
                    <a:lnTo>
                      <a:pt x="63" y="91"/>
                    </a:lnTo>
                    <a:lnTo>
                      <a:pt x="67" y="105"/>
                    </a:lnTo>
                    <a:lnTo>
                      <a:pt x="81" y="125"/>
                    </a:lnTo>
                    <a:lnTo>
                      <a:pt x="83" y="136"/>
                    </a:lnTo>
                    <a:lnTo>
                      <a:pt x="79" y="142"/>
                    </a:lnTo>
                    <a:lnTo>
                      <a:pt x="72" y="148"/>
                    </a:lnTo>
                    <a:lnTo>
                      <a:pt x="54" y="159"/>
                    </a:lnTo>
                    <a:lnTo>
                      <a:pt x="43" y="175"/>
                    </a:lnTo>
                    <a:lnTo>
                      <a:pt x="33" y="192"/>
                    </a:lnTo>
                    <a:lnTo>
                      <a:pt x="27" y="214"/>
                    </a:lnTo>
                    <a:lnTo>
                      <a:pt x="20" y="231"/>
                    </a:lnTo>
                    <a:lnTo>
                      <a:pt x="18" y="249"/>
                    </a:lnTo>
                    <a:lnTo>
                      <a:pt x="16" y="270"/>
                    </a:lnTo>
                    <a:lnTo>
                      <a:pt x="17" y="294"/>
                    </a:lnTo>
                    <a:lnTo>
                      <a:pt x="26" y="316"/>
                    </a:lnTo>
                    <a:lnTo>
                      <a:pt x="41" y="336"/>
                    </a:lnTo>
                    <a:lnTo>
                      <a:pt x="57" y="357"/>
                    </a:lnTo>
                    <a:lnTo>
                      <a:pt x="79" y="372"/>
                    </a:lnTo>
                    <a:lnTo>
                      <a:pt x="92" y="383"/>
                    </a:lnTo>
                    <a:lnTo>
                      <a:pt x="98" y="390"/>
                    </a:lnTo>
                    <a:lnTo>
                      <a:pt x="98" y="399"/>
                    </a:lnTo>
                    <a:lnTo>
                      <a:pt x="90" y="403"/>
                    </a:lnTo>
                    <a:lnTo>
                      <a:pt x="75" y="406"/>
                    </a:lnTo>
                    <a:lnTo>
                      <a:pt x="61" y="417"/>
                    </a:lnTo>
                    <a:lnTo>
                      <a:pt x="57" y="426"/>
                    </a:lnTo>
                    <a:lnTo>
                      <a:pt x="56" y="441"/>
                    </a:lnTo>
                    <a:lnTo>
                      <a:pt x="63" y="464"/>
                    </a:lnTo>
                    <a:lnTo>
                      <a:pt x="69" y="473"/>
                    </a:lnTo>
                    <a:lnTo>
                      <a:pt x="73" y="484"/>
                    </a:lnTo>
                    <a:lnTo>
                      <a:pt x="75" y="490"/>
                    </a:lnTo>
                    <a:lnTo>
                      <a:pt x="67" y="498"/>
                    </a:lnTo>
                    <a:lnTo>
                      <a:pt x="57" y="4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grpSp>
            <p:nvGrpSpPr>
              <p:cNvPr id="20" name="Gruppe 19"/>
              <p:cNvGrpSpPr/>
              <p:nvPr/>
            </p:nvGrpSpPr>
            <p:grpSpPr>
              <a:xfrm>
                <a:off x="9180047" y="3903610"/>
                <a:ext cx="169863" cy="304801"/>
                <a:chOff x="9343227" y="3250461"/>
                <a:chExt cx="169863" cy="304801"/>
              </a:xfrm>
            </p:grpSpPr>
            <p:sp>
              <p:nvSpPr>
                <p:cNvPr id="2055" name="Freeform 7"/>
                <p:cNvSpPr>
                  <a:spLocks/>
                </p:cNvSpPr>
                <p:nvPr/>
              </p:nvSpPr>
              <p:spPr bwMode="auto">
                <a:xfrm>
                  <a:off x="9343227" y="3250461"/>
                  <a:ext cx="169863" cy="217488"/>
                </a:xfrm>
                <a:custGeom>
                  <a:avLst/>
                  <a:gdLst/>
                  <a:ahLst/>
                  <a:cxnLst>
                    <a:cxn ang="0">
                      <a:pos x="41" y="2"/>
                    </a:cxn>
                    <a:cxn ang="0">
                      <a:pos x="18" y="14"/>
                    </a:cxn>
                    <a:cxn ang="0">
                      <a:pos x="6" y="27"/>
                    </a:cxn>
                    <a:cxn ang="0">
                      <a:pos x="0" y="41"/>
                    </a:cxn>
                    <a:cxn ang="0">
                      <a:pos x="3" y="51"/>
                    </a:cxn>
                    <a:cxn ang="0">
                      <a:pos x="9" y="59"/>
                    </a:cxn>
                    <a:cxn ang="0">
                      <a:pos x="21" y="60"/>
                    </a:cxn>
                    <a:cxn ang="0">
                      <a:pos x="33" y="57"/>
                    </a:cxn>
                    <a:cxn ang="0">
                      <a:pos x="41" y="45"/>
                    </a:cxn>
                    <a:cxn ang="0">
                      <a:pos x="50" y="38"/>
                    </a:cxn>
                    <a:cxn ang="0">
                      <a:pos x="59" y="32"/>
                    </a:cxn>
                    <a:cxn ang="0">
                      <a:pos x="72" y="30"/>
                    </a:cxn>
                    <a:cxn ang="0">
                      <a:pos x="81" y="35"/>
                    </a:cxn>
                    <a:cxn ang="0">
                      <a:pos x="83" y="45"/>
                    </a:cxn>
                    <a:cxn ang="0">
                      <a:pos x="77" y="59"/>
                    </a:cxn>
                    <a:cxn ang="0">
                      <a:pos x="68" y="66"/>
                    </a:cxn>
                    <a:cxn ang="0">
                      <a:pos x="50" y="74"/>
                    </a:cxn>
                    <a:cxn ang="0">
                      <a:pos x="41" y="86"/>
                    </a:cxn>
                    <a:cxn ang="0">
                      <a:pos x="36" y="98"/>
                    </a:cxn>
                    <a:cxn ang="0">
                      <a:pos x="38" y="114"/>
                    </a:cxn>
                    <a:cxn ang="0">
                      <a:pos x="38" y="129"/>
                    </a:cxn>
                    <a:cxn ang="0">
                      <a:pos x="50" y="137"/>
                    </a:cxn>
                    <a:cxn ang="0">
                      <a:pos x="63" y="131"/>
                    </a:cxn>
                    <a:cxn ang="0">
                      <a:pos x="74" y="128"/>
                    </a:cxn>
                    <a:cxn ang="0">
                      <a:pos x="78" y="120"/>
                    </a:cxn>
                    <a:cxn ang="0">
                      <a:pos x="75" y="105"/>
                    </a:cxn>
                    <a:cxn ang="0">
                      <a:pos x="71" y="93"/>
                    </a:cxn>
                    <a:cxn ang="0">
                      <a:pos x="72" y="86"/>
                    </a:cxn>
                    <a:cxn ang="0">
                      <a:pos x="87" y="77"/>
                    </a:cxn>
                    <a:cxn ang="0">
                      <a:pos x="99" y="65"/>
                    </a:cxn>
                    <a:cxn ang="0">
                      <a:pos x="107" y="53"/>
                    </a:cxn>
                    <a:cxn ang="0">
                      <a:pos x="107" y="30"/>
                    </a:cxn>
                    <a:cxn ang="0">
                      <a:pos x="107" y="18"/>
                    </a:cxn>
                    <a:cxn ang="0">
                      <a:pos x="96" y="6"/>
                    </a:cxn>
                    <a:cxn ang="0">
                      <a:pos x="87" y="3"/>
                    </a:cxn>
                    <a:cxn ang="0">
                      <a:pos x="71" y="0"/>
                    </a:cxn>
                    <a:cxn ang="0">
                      <a:pos x="59" y="0"/>
                    </a:cxn>
                    <a:cxn ang="0">
                      <a:pos x="41" y="2"/>
                    </a:cxn>
                  </a:cxnLst>
                  <a:rect l="0" t="0" r="r" b="b"/>
                  <a:pathLst>
                    <a:path w="107" h="137">
                      <a:moveTo>
                        <a:pt x="41" y="2"/>
                      </a:moveTo>
                      <a:lnTo>
                        <a:pt x="18" y="14"/>
                      </a:lnTo>
                      <a:lnTo>
                        <a:pt x="6" y="27"/>
                      </a:lnTo>
                      <a:lnTo>
                        <a:pt x="0" y="41"/>
                      </a:lnTo>
                      <a:lnTo>
                        <a:pt x="3" y="51"/>
                      </a:lnTo>
                      <a:lnTo>
                        <a:pt x="9" y="59"/>
                      </a:lnTo>
                      <a:lnTo>
                        <a:pt x="21" y="60"/>
                      </a:lnTo>
                      <a:lnTo>
                        <a:pt x="33" y="57"/>
                      </a:lnTo>
                      <a:lnTo>
                        <a:pt x="41" y="45"/>
                      </a:lnTo>
                      <a:lnTo>
                        <a:pt x="50" y="38"/>
                      </a:lnTo>
                      <a:lnTo>
                        <a:pt x="59" y="32"/>
                      </a:lnTo>
                      <a:lnTo>
                        <a:pt x="72" y="30"/>
                      </a:lnTo>
                      <a:lnTo>
                        <a:pt x="81" y="35"/>
                      </a:lnTo>
                      <a:lnTo>
                        <a:pt x="83" y="45"/>
                      </a:lnTo>
                      <a:lnTo>
                        <a:pt x="77" y="59"/>
                      </a:lnTo>
                      <a:lnTo>
                        <a:pt x="68" y="66"/>
                      </a:lnTo>
                      <a:lnTo>
                        <a:pt x="50" y="74"/>
                      </a:lnTo>
                      <a:lnTo>
                        <a:pt x="41" y="86"/>
                      </a:lnTo>
                      <a:lnTo>
                        <a:pt x="36" y="98"/>
                      </a:lnTo>
                      <a:lnTo>
                        <a:pt x="38" y="114"/>
                      </a:lnTo>
                      <a:lnTo>
                        <a:pt x="38" y="129"/>
                      </a:lnTo>
                      <a:lnTo>
                        <a:pt x="50" y="137"/>
                      </a:lnTo>
                      <a:lnTo>
                        <a:pt x="63" y="131"/>
                      </a:lnTo>
                      <a:lnTo>
                        <a:pt x="74" y="128"/>
                      </a:lnTo>
                      <a:lnTo>
                        <a:pt x="78" y="120"/>
                      </a:lnTo>
                      <a:lnTo>
                        <a:pt x="75" y="105"/>
                      </a:lnTo>
                      <a:lnTo>
                        <a:pt x="71" y="93"/>
                      </a:lnTo>
                      <a:lnTo>
                        <a:pt x="72" y="86"/>
                      </a:lnTo>
                      <a:lnTo>
                        <a:pt x="87" y="77"/>
                      </a:lnTo>
                      <a:lnTo>
                        <a:pt x="99" y="65"/>
                      </a:lnTo>
                      <a:lnTo>
                        <a:pt x="107" y="53"/>
                      </a:lnTo>
                      <a:lnTo>
                        <a:pt x="107" y="30"/>
                      </a:lnTo>
                      <a:lnTo>
                        <a:pt x="107" y="18"/>
                      </a:lnTo>
                      <a:lnTo>
                        <a:pt x="96" y="6"/>
                      </a:lnTo>
                      <a:lnTo>
                        <a:pt x="87" y="3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auto">
                <a:xfrm>
                  <a:off x="9417839" y="3486999"/>
                  <a:ext cx="69850" cy="68263"/>
                </a:xfrm>
                <a:custGeom>
                  <a:avLst/>
                  <a:gdLst/>
                  <a:ahLst/>
                  <a:cxnLst>
                    <a:cxn ang="0">
                      <a:pos x="4" y="13"/>
                    </a:cxn>
                    <a:cxn ang="0">
                      <a:pos x="18" y="0"/>
                    </a:cxn>
                    <a:cxn ang="0">
                      <a:pos x="30" y="0"/>
                    </a:cxn>
                    <a:cxn ang="0">
                      <a:pos x="41" y="4"/>
                    </a:cxn>
                    <a:cxn ang="0">
                      <a:pos x="44" y="13"/>
                    </a:cxn>
                    <a:cxn ang="0">
                      <a:pos x="44" y="20"/>
                    </a:cxn>
                    <a:cxn ang="0">
                      <a:pos x="39" y="31"/>
                    </a:cxn>
                    <a:cxn ang="0">
                      <a:pos x="30" y="40"/>
                    </a:cxn>
                    <a:cxn ang="0">
                      <a:pos x="16" y="40"/>
                    </a:cxn>
                    <a:cxn ang="0">
                      <a:pos x="7" y="43"/>
                    </a:cxn>
                    <a:cxn ang="0">
                      <a:pos x="3" y="31"/>
                    </a:cxn>
                    <a:cxn ang="0">
                      <a:pos x="0" y="22"/>
                    </a:cxn>
                    <a:cxn ang="0">
                      <a:pos x="4" y="13"/>
                    </a:cxn>
                  </a:cxnLst>
                  <a:rect l="0" t="0" r="r" b="b"/>
                  <a:pathLst>
                    <a:path w="44" h="43">
                      <a:moveTo>
                        <a:pt x="4" y="13"/>
                      </a:move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1" y="4"/>
                      </a:lnTo>
                      <a:lnTo>
                        <a:pt x="44" y="13"/>
                      </a:lnTo>
                      <a:lnTo>
                        <a:pt x="44" y="20"/>
                      </a:lnTo>
                      <a:lnTo>
                        <a:pt x="39" y="31"/>
                      </a:lnTo>
                      <a:lnTo>
                        <a:pt x="30" y="40"/>
                      </a:lnTo>
                      <a:lnTo>
                        <a:pt x="16" y="40"/>
                      </a:lnTo>
                      <a:lnTo>
                        <a:pt x="7" y="43"/>
                      </a:lnTo>
                      <a:lnTo>
                        <a:pt x="3" y="31"/>
                      </a:lnTo>
                      <a:lnTo>
                        <a:pt x="0" y="22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a-DK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634514" cy="711200"/>
          </a:xfrm>
        </p:spPr>
        <p:txBody>
          <a:bodyPr/>
          <a:lstStyle/>
          <a:p>
            <a:r>
              <a:rPr lang="en-GB" sz="3000" dirty="0"/>
              <a:t>Capacity markets in EU –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595087"/>
            <a:ext cx="9129485" cy="6219371"/>
          </a:xfrm>
        </p:spPr>
        <p:txBody>
          <a:bodyPr/>
          <a:lstStyle/>
          <a:p>
            <a:r>
              <a:rPr lang="en-GB" sz="2000" dirty="0"/>
              <a:t>Suppose the TSOs increased the purchase of capacity on medium-term or long-term contracts:</a:t>
            </a:r>
          </a:p>
          <a:p>
            <a:pPr lvl="1"/>
            <a:r>
              <a:rPr lang="en-GB" dirty="0"/>
              <a:t>Now no investor would build a new power station, unless it was subsidized.</a:t>
            </a:r>
          </a:p>
          <a:p>
            <a:r>
              <a:rPr lang="en-GB" sz="2000" dirty="0"/>
              <a:t>Therefore, </a:t>
            </a:r>
            <a:r>
              <a:rPr lang="en-GB" sz="2000" dirty="0">
                <a:solidFill>
                  <a:srgbClr val="FF0000"/>
                </a:solidFill>
              </a:rPr>
              <a:t>this  would send us down the slippery slope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Where no new power stations would be built, unless they were subsidized</a:t>
            </a:r>
          </a:p>
          <a:p>
            <a:pPr lvl="2"/>
            <a:r>
              <a:rPr lang="en-GB" dirty="0"/>
              <a:t>Subsidized due to environmental or security of supply issues.</a:t>
            </a:r>
          </a:p>
          <a:p>
            <a:r>
              <a:rPr lang="en-GB" sz="2000" dirty="0"/>
              <a:t>Hence, a vital element of market economy would be lost for the electricity supply business</a:t>
            </a:r>
          </a:p>
          <a:p>
            <a:pPr lvl="1"/>
            <a:r>
              <a:rPr lang="en-GB" dirty="0"/>
              <a:t>In a market economy, one of the purposes of the price signal is to alert potential investors of scarcity of the commodity.</a:t>
            </a:r>
          </a:p>
          <a:p>
            <a:pPr lvl="1"/>
            <a:r>
              <a:rPr lang="en-GB" dirty="0"/>
              <a:t>With this element removed, the electricity supply business would slide back to planning economy.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The following slides will demonstrate how this can be avoided.</a:t>
            </a:r>
          </a:p>
          <a:p>
            <a:pPr lvl="2"/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pSp>
        <p:nvGrpSpPr>
          <p:cNvPr id="7" name="Gruppe 6"/>
          <p:cNvGrpSpPr/>
          <p:nvPr/>
        </p:nvGrpSpPr>
        <p:grpSpPr>
          <a:xfrm>
            <a:off x="8563430" y="1446209"/>
            <a:ext cx="965426" cy="1413109"/>
            <a:chOff x="4194629" y="735005"/>
            <a:chExt cx="965426" cy="1413109"/>
          </a:xfrm>
        </p:grpSpPr>
        <p:grpSp>
          <p:nvGrpSpPr>
            <p:cNvPr id="8" name="Gruppe 68"/>
            <p:cNvGrpSpPr>
              <a:grpSpLocks noChangeAspect="1"/>
            </p:cNvGrpSpPr>
            <p:nvPr/>
          </p:nvGrpSpPr>
          <p:grpSpPr>
            <a:xfrm rot="1920000">
              <a:off x="4458380" y="757694"/>
              <a:ext cx="701675" cy="1103312"/>
              <a:chOff x="4414838" y="835026"/>
              <a:chExt cx="701675" cy="1103312"/>
            </a:xfrm>
          </p:grpSpPr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4414838" y="1031876"/>
                <a:ext cx="168275" cy="46038"/>
              </a:xfrm>
              <a:custGeom>
                <a:avLst/>
                <a:gdLst/>
                <a:ahLst/>
                <a:cxnLst>
                  <a:cxn ang="0">
                    <a:pos x="92" y="29"/>
                  </a:cxn>
                  <a:cxn ang="0">
                    <a:pos x="28" y="25"/>
                  </a:cxn>
                  <a:cxn ang="0">
                    <a:pos x="7" y="23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5" y="4"/>
                  </a:cxn>
                  <a:cxn ang="0">
                    <a:pos x="37" y="8"/>
                  </a:cxn>
                  <a:cxn ang="0">
                    <a:pos x="74" y="17"/>
                  </a:cxn>
                  <a:cxn ang="0">
                    <a:pos x="106" y="29"/>
                  </a:cxn>
                  <a:cxn ang="0">
                    <a:pos x="92" y="29"/>
                  </a:cxn>
                </a:cxnLst>
                <a:rect l="0" t="0" r="r" b="b"/>
                <a:pathLst>
                  <a:path w="106" h="29">
                    <a:moveTo>
                      <a:pt x="92" y="29"/>
                    </a:moveTo>
                    <a:lnTo>
                      <a:pt x="2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37" y="8"/>
                    </a:lnTo>
                    <a:lnTo>
                      <a:pt x="74" y="17"/>
                    </a:lnTo>
                    <a:lnTo>
                      <a:pt x="106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4554538" y="835026"/>
                <a:ext cx="82550" cy="161925"/>
              </a:xfrm>
              <a:custGeom>
                <a:avLst/>
                <a:gdLst/>
                <a:ahLst/>
                <a:cxnLst>
                  <a:cxn ang="0">
                    <a:pos x="43" y="91"/>
                  </a:cxn>
                  <a:cxn ang="0">
                    <a:pos x="11" y="36"/>
                  </a:cxn>
                  <a:cxn ang="0">
                    <a:pos x="0" y="17"/>
                  </a:cxn>
                  <a:cxn ang="0">
                    <a:pos x="3" y="6"/>
                  </a:cxn>
                  <a:cxn ang="0">
                    <a:pos x="11" y="0"/>
                  </a:cxn>
                  <a:cxn ang="0">
                    <a:pos x="17" y="2"/>
                  </a:cxn>
                  <a:cxn ang="0">
                    <a:pos x="21" y="12"/>
                  </a:cxn>
                  <a:cxn ang="0">
                    <a:pos x="30" y="33"/>
                  </a:cxn>
                  <a:cxn ang="0">
                    <a:pos x="43" y="69"/>
                  </a:cxn>
                  <a:cxn ang="0">
                    <a:pos x="52" y="102"/>
                  </a:cxn>
                  <a:cxn ang="0">
                    <a:pos x="43" y="91"/>
                  </a:cxn>
                </a:cxnLst>
                <a:rect l="0" t="0" r="r" b="b"/>
                <a:pathLst>
                  <a:path w="52" h="102">
                    <a:moveTo>
                      <a:pt x="43" y="91"/>
                    </a:moveTo>
                    <a:lnTo>
                      <a:pt x="11" y="36"/>
                    </a:lnTo>
                    <a:lnTo>
                      <a:pt x="0" y="17"/>
                    </a:lnTo>
                    <a:lnTo>
                      <a:pt x="3" y="6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1" y="12"/>
                    </a:lnTo>
                    <a:lnTo>
                      <a:pt x="30" y="33"/>
                    </a:lnTo>
                    <a:lnTo>
                      <a:pt x="43" y="69"/>
                    </a:lnTo>
                    <a:lnTo>
                      <a:pt x="52" y="102"/>
                    </a:lnTo>
                    <a:lnTo>
                      <a:pt x="43" y="9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4725988" y="854076"/>
                <a:ext cx="76200" cy="130175"/>
              </a:xfrm>
              <a:custGeom>
                <a:avLst/>
                <a:gdLst/>
                <a:ahLst/>
                <a:cxnLst>
                  <a:cxn ang="0">
                    <a:pos x="2" y="72"/>
                  </a:cxn>
                  <a:cxn ang="0">
                    <a:pos x="19" y="22"/>
                  </a:cxn>
                  <a:cxn ang="0">
                    <a:pos x="25" y="4"/>
                  </a:cxn>
                  <a:cxn ang="0">
                    <a:pos x="35" y="0"/>
                  </a:cxn>
                  <a:cxn ang="0">
                    <a:pos x="44" y="2"/>
                  </a:cxn>
                  <a:cxn ang="0">
                    <a:pos x="48" y="6"/>
                  </a:cxn>
                  <a:cxn ang="0">
                    <a:pos x="42" y="14"/>
                  </a:cxn>
                  <a:cxn ang="0">
                    <a:pos x="34" y="31"/>
                  </a:cxn>
                  <a:cxn ang="0">
                    <a:pos x="18" y="58"/>
                  </a:cxn>
                  <a:cxn ang="0">
                    <a:pos x="0" y="82"/>
                  </a:cxn>
                  <a:cxn ang="0">
                    <a:pos x="2" y="72"/>
                  </a:cxn>
                </a:cxnLst>
                <a:rect l="0" t="0" r="r" b="b"/>
                <a:pathLst>
                  <a:path w="48" h="82">
                    <a:moveTo>
                      <a:pt x="2" y="72"/>
                    </a:moveTo>
                    <a:lnTo>
                      <a:pt x="19" y="22"/>
                    </a:lnTo>
                    <a:lnTo>
                      <a:pt x="25" y="4"/>
                    </a:lnTo>
                    <a:lnTo>
                      <a:pt x="35" y="0"/>
                    </a:lnTo>
                    <a:lnTo>
                      <a:pt x="44" y="2"/>
                    </a:lnTo>
                    <a:lnTo>
                      <a:pt x="48" y="6"/>
                    </a:lnTo>
                    <a:lnTo>
                      <a:pt x="42" y="14"/>
                    </a:lnTo>
                    <a:lnTo>
                      <a:pt x="34" y="31"/>
                    </a:lnTo>
                    <a:lnTo>
                      <a:pt x="18" y="58"/>
                    </a:lnTo>
                    <a:lnTo>
                      <a:pt x="0" y="82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4638675" y="1052513"/>
                <a:ext cx="279400" cy="200025"/>
              </a:xfrm>
              <a:custGeom>
                <a:avLst/>
                <a:gdLst/>
                <a:ahLst/>
                <a:cxnLst>
                  <a:cxn ang="0">
                    <a:pos x="112" y="38"/>
                  </a:cxn>
                  <a:cxn ang="0">
                    <a:pos x="95" y="26"/>
                  </a:cxn>
                  <a:cxn ang="0">
                    <a:pos x="79" y="17"/>
                  </a:cxn>
                  <a:cxn ang="0">
                    <a:pos x="64" y="9"/>
                  </a:cxn>
                  <a:cxn ang="0">
                    <a:pos x="48" y="2"/>
                  </a:cxn>
                  <a:cxn ang="0">
                    <a:pos x="34" y="0"/>
                  </a:cxn>
                  <a:cxn ang="0">
                    <a:pos x="19" y="4"/>
                  </a:cxn>
                  <a:cxn ang="0">
                    <a:pos x="9" y="10"/>
                  </a:cxn>
                  <a:cxn ang="0">
                    <a:pos x="2" y="22"/>
                  </a:cxn>
                  <a:cxn ang="0">
                    <a:pos x="0" y="37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5" y="82"/>
                  </a:cxn>
                  <a:cxn ang="0">
                    <a:pos x="25" y="96"/>
                  </a:cxn>
                  <a:cxn ang="0">
                    <a:pos x="38" y="109"/>
                  </a:cxn>
                  <a:cxn ang="0">
                    <a:pos x="53" y="117"/>
                  </a:cxn>
                  <a:cxn ang="0">
                    <a:pos x="70" y="126"/>
                  </a:cxn>
                  <a:cxn ang="0">
                    <a:pos x="90" y="126"/>
                  </a:cxn>
                  <a:cxn ang="0">
                    <a:pos x="103" y="122"/>
                  </a:cxn>
                  <a:cxn ang="0">
                    <a:pos x="115" y="114"/>
                  </a:cxn>
                  <a:cxn ang="0">
                    <a:pos x="123" y="103"/>
                  </a:cxn>
                  <a:cxn ang="0">
                    <a:pos x="127" y="88"/>
                  </a:cxn>
                  <a:cxn ang="0">
                    <a:pos x="127" y="75"/>
                  </a:cxn>
                  <a:cxn ang="0">
                    <a:pos x="124" y="64"/>
                  </a:cxn>
                  <a:cxn ang="0">
                    <a:pos x="121" y="54"/>
                  </a:cxn>
                  <a:cxn ang="0">
                    <a:pos x="149" y="47"/>
                  </a:cxn>
                  <a:cxn ang="0">
                    <a:pos x="171" y="46"/>
                  </a:cxn>
                  <a:cxn ang="0">
                    <a:pos x="176" y="40"/>
                  </a:cxn>
                  <a:cxn ang="0">
                    <a:pos x="173" y="35"/>
                  </a:cxn>
                  <a:cxn ang="0">
                    <a:pos x="166" y="30"/>
                  </a:cxn>
                  <a:cxn ang="0">
                    <a:pos x="158" y="28"/>
                  </a:cxn>
                  <a:cxn ang="0">
                    <a:pos x="145" y="30"/>
                  </a:cxn>
                  <a:cxn ang="0">
                    <a:pos x="129" y="35"/>
                  </a:cxn>
                  <a:cxn ang="0">
                    <a:pos x="112" y="38"/>
                  </a:cxn>
                </a:cxnLst>
                <a:rect l="0" t="0" r="r" b="b"/>
                <a:pathLst>
                  <a:path w="176" h="126">
                    <a:moveTo>
                      <a:pt x="112" y="38"/>
                    </a:moveTo>
                    <a:lnTo>
                      <a:pt x="95" y="26"/>
                    </a:lnTo>
                    <a:lnTo>
                      <a:pt x="79" y="17"/>
                    </a:lnTo>
                    <a:lnTo>
                      <a:pt x="64" y="9"/>
                    </a:lnTo>
                    <a:lnTo>
                      <a:pt x="48" y="2"/>
                    </a:lnTo>
                    <a:lnTo>
                      <a:pt x="34" y="0"/>
                    </a:lnTo>
                    <a:lnTo>
                      <a:pt x="19" y="4"/>
                    </a:lnTo>
                    <a:lnTo>
                      <a:pt x="9" y="10"/>
                    </a:lnTo>
                    <a:lnTo>
                      <a:pt x="2" y="22"/>
                    </a:lnTo>
                    <a:lnTo>
                      <a:pt x="0" y="37"/>
                    </a:lnTo>
                    <a:lnTo>
                      <a:pt x="1" y="51"/>
                    </a:lnTo>
                    <a:lnTo>
                      <a:pt x="6" y="67"/>
                    </a:lnTo>
                    <a:lnTo>
                      <a:pt x="15" y="82"/>
                    </a:lnTo>
                    <a:lnTo>
                      <a:pt x="25" y="96"/>
                    </a:lnTo>
                    <a:lnTo>
                      <a:pt x="38" y="109"/>
                    </a:lnTo>
                    <a:lnTo>
                      <a:pt x="53" y="117"/>
                    </a:lnTo>
                    <a:lnTo>
                      <a:pt x="70" y="126"/>
                    </a:lnTo>
                    <a:lnTo>
                      <a:pt x="90" y="126"/>
                    </a:lnTo>
                    <a:lnTo>
                      <a:pt x="103" y="122"/>
                    </a:lnTo>
                    <a:lnTo>
                      <a:pt x="115" y="114"/>
                    </a:lnTo>
                    <a:lnTo>
                      <a:pt x="123" y="103"/>
                    </a:lnTo>
                    <a:lnTo>
                      <a:pt x="127" y="88"/>
                    </a:lnTo>
                    <a:lnTo>
                      <a:pt x="127" y="75"/>
                    </a:lnTo>
                    <a:lnTo>
                      <a:pt x="124" y="64"/>
                    </a:lnTo>
                    <a:lnTo>
                      <a:pt x="121" y="54"/>
                    </a:lnTo>
                    <a:lnTo>
                      <a:pt x="149" y="47"/>
                    </a:lnTo>
                    <a:lnTo>
                      <a:pt x="171" y="46"/>
                    </a:lnTo>
                    <a:lnTo>
                      <a:pt x="176" y="40"/>
                    </a:lnTo>
                    <a:lnTo>
                      <a:pt x="173" y="35"/>
                    </a:lnTo>
                    <a:lnTo>
                      <a:pt x="166" y="30"/>
                    </a:lnTo>
                    <a:lnTo>
                      <a:pt x="158" y="28"/>
                    </a:lnTo>
                    <a:lnTo>
                      <a:pt x="145" y="30"/>
                    </a:lnTo>
                    <a:lnTo>
                      <a:pt x="129" y="35"/>
                    </a:lnTo>
                    <a:lnTo>
                      <a:pt x="112" y="3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4754563" y="1266826"/>
                <a:ext cx="193675" cy="341313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12" y="16"/>
                  </a:cxn>
                  <a:cxn ang="0">
                    <a:pos x="21" y="7"/>
                  </a:cxn>
                  <a:cxn ang="0">
                    <a:pos x="33" y="3"/>
                  </a:cxn>
                  <a:cxn ang="0">
                    <a:pos x="47" y="0"/>
                  </a:cxn>
                  <a:cxn ang="0">
                    <a:pos x="63" y="5"/>
                  </a:cxn>
                  <a:cxn ang="0">
                    <a:pos x="79" y="16"/>
                  </a:cxn>
                  <a:cxn ang="0">
                    <a:pos x="92" y="27"/>
                  </a:cxn>
                  <a:cxn ang="0">
                    <a:pos x="103" y="43"/>
                  </a:cxn>
                  <a:cxn ang="0">
                    <a:pos x="112" y="61"/>
                  </a:cxn>
                  <a:cxn ang="0">
                    <a:pos x="118" y="82"/>
                  </a:cxn>
                  <a:cxn ang="0">
                    <a:pos x="120" y="100"/>
                  </a:cxn>
                  <a:cxn ang="0">
                    <a:pos x="122" y="122"/>
                  </a:cxn>
                  <a:cxn ang="0">
                    <a:pos x="120" y="141"/>
                  </a:cxn>
                  <a:cxn ang="0">
                    <a:pos x="114" y="160"/>
                  </a:cxn>
                  <a:cxn ang="0">
                    <a:pos x="108" y="177"/>
                  </a:cxn>
                  <a:cxn ang="0">
                    <a:pos x="99" y="191"/>
                  </a:cxn>
                  <a:cxn ang="0">
                    <a:pos x="90" y="200"/>
                  </a:cxn>
                  <a:cxn ang="0">
                    <a:pos x="78" y="209"/>
                  </a:cxn>
                  <a:cxn ang="0">
                    <a:pos x="74" y="211"/>
                  </a:cxn>
                  <a:cxn ang="0">
                    <a:pos x="61" y="214"/>
                  </a:cxn>
                  <a:cxn ang="0">
                    <a:pos x="45" y="215"/>
                  </a:cxn>
                  <a:cxn ang="0">
                    <a:pos x="30" y="211"/>
                  </a:cxn>
                  <a:cxn ang="0">
                    <a:pos x="15" y="205"/>
                  </a:cxn>
                  <a:cxn ang="0">
                    <a:pos x="6" y="194"/>
                  </a:cxn>
                  <a:cxn ang="0">
                    <a:pos x="0" y="178"/>
                  </a:cxn>
                  <a:cxn ang="0">
                    <a:pos x="2" y="161"/>
                  </a:cxn>
                  <a:cxn ang="0">
                    <a:pos x="6" y="148"/>
                  </a:cxn>
                  <a:cxn ang="0">
                    <a:pos x="15" y="133"/>
                  </a:cxn>
                  <a:cxn ang="0">
                    <a:pos x="22" y="124"/>
                  </a:cxn>
                  <a:cxn ang="0">
                    <a:pos x="27" y="115"/>
                  </a:cxn>
                  <a:cxn ang="0">
                    <a:pos x="30" y="106"/>
                  </a:cxn>
                  <a:cxn ang="0">
                    <a:pos x="28" y="95"/>
                  </a:cxn>
                  <a:cxn ang="0">
                    <a:pos x="23" y="82"/>
                  </a:cxn>
                  <a:cxn ang="0">
                    <a:pos x="13" y="70"/>
                  </a:cxn>
                  <a:cxn ang="0">
                    <a:pos x="6" y="56"/>
                  </a:cxn>
                  <a:cxn ang="0">
                    <a:pos x="4" y="40"/>
                  </a:cxn>
                  <a:cxn ang="0">
                    <a:pos x="6" y="28"/>
                  </a:cxn>
                </a:cxnLst>
                <a:rect l="0" t="0" r="r" b="b"/>
                <a:pathLst>
                  <a:path w="122" h="215">
                    <a:moveTo>
                      <a:pt x="6" y="28"/>
                    </a:moveTo>
                    <a:lnTo>
                      <a:pt x="12" y="16"/>
                    </a:lnTo>
                    <a:lnTo>
                      <a:pt x="21" y="7"/>
                    </a:lnTo>
                    <a:lnTo>
                      <a:pt x="33" y="3"/>
                    </a:lnTo>
                    <a:lnTo>
                      <a:pt x="47" y="0"/>
                    </a:lnTo>
                    <a:lnTo>
                      <a:pt x="63" y="5"/>
                    </a:lnTo>
                    <a:lnTo>
                      <a:pt x="79" y="16"/>
                    </a:lnTo>
                    <a:lnTo>
                      <a:pt x="92" y="27"/>
                    </a:lnTo>
                    <a:lnTo>
                      <a:pt x="103" y="43"/>
                    </a:lnTo>
                    <a:lnTo>
                      <a:pt x="112" y="61"/>
                    </a:lnTo>
                    <a:lnTo>
                      <a:pt x="118" y="82"/>
                    </a:lnTo>
                    <a:lnTo>
                      <a:pt x="120" y="100"/>
                    </a:lnTo>
                    <a:lnTo>
                      <a:pt x="122" y="122"/>
                    </a:lnTo>
                    <a:lnTo>
                      <a:pt x="120" y="141"/>
                    </a:lnTo>
                    <a:lnTo>
                      <a:pt x="114" y="160"/>
                    </a:lnTo>
                    <a:lnTo>
                      <a:pt x="108" y="177"/>
                    </a:lnTo>
                    <a:lnTo>
                      <a:pt x="99" y="191"/>
                    </a:lnTo>
                    <a:lnTo>
                      <a:pt x="90" y="200"/>
                    </a:lnTo>
                    <a:lnTo>
                      <a:pt x="78" y="209"/>
                    </a:lnTo>
                    <a:lnTo>
                      <a:pt x="74" y="211"/>
                    </a:lnTo>
                    <a:lnTo>
                      <a:pt x="61" y="214"/>
                    </a:lnTo>
                    <a:lnTo>
                      <a:pt x="45" y="215"/>
                    </a:lnTo>
                    <a:lnTo>
                      <a:pt x="30" y="211"/>
                    </a:lnTo>
                    <a:lnTo>
                      <a:pt x="15" y="205"/>
                    </a:lnTo>
                    <a:lnTo>
                      <a:pt x="6" y="194"/>
                    </a:lnTo>
                    <a:lnTo>
                      <a:pt x="0" y="178"/>
                    </a:lnTo>
                    <a:lnTo>
                      <a:pt x="2" y="161"/>
                    </a:lnTo>
                    <a:lnTo>
                      <a:pt x="6" y="148"/>
                    </a:lnTo>
                    <a:lnTo>
                      <a:pt x="15" y="133"/>
                    </a:lnTo>
                    <a:lnTo>
                      <a:pt x="22" y="124"/>
                    </a:lnTo>
                    <a:lnTo>
                      <a:pt x="27" y="115"/>
                    </a:lnTo>
                    <a:lnTo>
                      <a:pt x="30" y="106"/>
                    </a:lnTo>
                    <a:lnTo>
                      <a:pt x="28" y="95"/>
                    </a:lnTo>
                    <a:lnTo>
                      <a:pt x="23" y="82"/>
                    </a:lnTo>
                    <a:lnTo>
                      <a:pt x="13" y="70"/>
                    </a:lnTo>
                    <a:lnTo>
                      <a:pt x="6" y="56"/>
                    </a:lnTo>
                    <a:lnTo>
                      <a:pt x="4" y="4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4432300" y="1228726"/>
                <a:ext cx="382588" cy="203200"/>
              </a:xfrm>
              <a:custGeom>
                <a:avLst/>
                <a:gdLst/>
                <a:ahLst/>
                <a:cxnLst>
                  <a:cxn ang="0">
                    <a:pos x="191" y="70"/>
                  </a:cxn>
                  <a:cxn ang="0">
                    <a:pos x="206" y="49"/>
                  </a:cxn>
                  <a:cxn ang="0">
                    <a:pos x="223" y="40"/>
                  </a:cxn>
                  <a:cxn ang="0">
                    <a:pos x="234" y="51"/>
                  </a:cxn>
                  <a:cxn ang="0">
                    <a:pos x="241" y="71"/>
                  </a:cxn>
                  <a:cxn ang="0">
                    <a:pos x="233" y="85"/>
                  </a:cxn>
                  <a:cxn ang="0">
                    <a:pos x="202" y="104"/>
                  </a:cxn>
                  <a:cxn ang="0">
                    <a:pos x="169" y="117"/>
                  </a:cxn>
                  <a:cxn ang="0">
                    <a:pos x="130" y="125"/>
                  </a:cxn>
                  <a:cxn ang="0">
                    <a:pos x="100" y="128"/>
                  </a:cxn>
                  <a:cxn ang="0">
                    <a:pos x="89" y="117"/>
                  </a:cxn>
                  <a:cxn ang="0">
                    <a:pos x="84" y="97"/>
                  </a:cxn>
                  <a:cxn ang="0">
                    <a:pos x="74" y="73"/>
                  </a:cxn>
                  <a:cxn ang="0">
                    <a:pos x="59" y="58"/>
                  </a:cxn>
                  <a:cxn ang="0">
                    <a:pos x="41" y="51"/>
                  </a:cxn>
                  <a:cxn ang="0">
                    <a:pos x="25" y="57"/>
                  </a:cxn>
                  <a:cxn ang="0">
                    <a:pos x="17" y="66"/>
                  </a:cxn>
                  <a:cxn ang="0">
                    <a:pos x="4" y="63"/>
                  </a:cxn>
                  <a:cxn ang="0">
                    <a:pos x="0" y="51"/>
                  </a:cxn>
                  <a:cxn ang="0">
                    <a:pos x="5" y="43"/>
                  </a:cxn>
                  <a:cxn ang="0">
                    <a:pos x="19" y="42"/>
                  </a:cxn>
                  <a:cxn ang="0">
                    <a:pos x="29" y="35"/>
                  </a:cxn>
                  <a:cxn ang="0">
                    <a:pos x="20" y="24"/>
                  </a:cxn>
                  <a:cxn ang="0">
                    <a:pos x="5" y="16"/>
                  </a:cxn>
                  <a:cxn ang="0">
                    <a:pos x="5" y="6"/>
                  </a:cxn>
                  <a:cxn ang="0">
                    <a:pos x="13" y="0"/>
                  </a:cxn>
                  <a:cxn ang="0">
                    <a:pos x="26" y="1"/>
                  </a:cxn>
                  <a:cxn ang="0">
                    <a:pos x="38" y="13"/>
                  </a:cxn>
                  <a:cxn ang="0">
                    <a:pos x="48" y="29"/>
                  </a:cxn>
                  <a:cxn ang="0">
                    <a:pos x="60" y="39"/>
                  </a:cxn>
                  <a:cxn ang="0">
                    <a:pos x="76" y="49"/>
                  </a:cxn>
                  <a:cxn ang="0">
                    <a:pos x="91" y="63"/>
                  </a:cxn>
                  <a:cxn ang="0">
                    <a:pos x="104" y="84"/>
                  </a:cxn>
                  <a:cxn ang="0">
                    <a:pos x="115" y="96"/>
                  </a:cxn>
                  <a:cxn ang="0">
                    <a:pos x="130" y="97"/>
                  </a:cxn>
                  <a:cxn ang="0">
                    <a:pos x="150" y="91"/>
                  </a:cxn>
                  <a:cxn ang="0">
                    <a:pos x="170" y="82"/>
                  </a:cxn>
                  <a:cxn ang="0">
                    <a:pos x="185" y="73"/>
                  </a:cxn>
                  <a:cxn ang="0">
                    <a:pos x="191" y="70"/>
                  </a:cxn>
                </a:cxnLst>
                <a:rect l="0" t="0" r="r" b="b"/>
                <a:pathLst>
                  <a:path w="241" h="128">
                    <a:moveTo>
                      <a:pt x="191" y="70"/>
                    </a:moveTo>
                    <a:lnTo>
                      <a:pt x="206" y="49"/>
                    </a:lnTo>
                    <a:lnTo>
                      <a:pt x="223" y="40"/>
                    </a:lnTo>
                    <a:lnTo>
                      <a:pt x="234" y="51"/>
                    </a:lnTo>
                    <a:lnTo>
                      <a:pt x="241" y="71"/>
                    </a:lnTo>
                    <a:lnTo>
                      <a:pt x="233" y="85"/>
                    </a:lnTo>
                    <a:lnTo>
                      <a:pt x="202" y="104"/>
                    </a:lnTo>
                    <a:lnTo>
                      <a:pt x="169" y="117"/>
                    </a:lnTo>
                    <a:lnTo>
                      <a:pt x="130" y="125"/>
                    </a:lnTo>
                    <a:lnTo>
                      <a:pt x="100" y="128"/>
                    </a:lnTo>
                    <a:lnTo>
                      <a:pt x="89" y="117"/>
                    </a:lnTo>
                    <a:lnTo>
                      <a:pt x="84" y="97"/>
                    </a:lnTo>
                    <a:lnTo>
                      <a:pt x="74" y="73"/>
                    </a:lnTo>
                    <a:lnTo>
                      <a:pt x="59" y="58"/>
                    </a:lnTo>
                    <a:lnTo>
                      <a:pt x="41" y="51"/>
                    </a:lnTo>
                    <a:lnTo>
                      <a:pt x="25" y="57"/>
                    </a:lnTo>
                    <a:lnTo>
                      <a:pt x="17" y="66"/>
                    </a:lnTo>
                    <a:lnTo>
                      <a:pt x="4" y="63"/>
                    </a:lnTo>
                    <a:lnTo>
                      <a:pt x="0" y="51"/>
                    </a:lnTo>
                    <a:lnTo>
                      <a:pt x="5" y="43"/>
                    </a:lnTo>
                    <a:lnTo>
                      <a:pt x="19" y="42"/>
                    </a:lnTo>
                    <a:lnTo>
                      <a:pt x="29" y="35"/>
                    </a:lnTo>
                    <a:lnTo>
                      <a:pt x="20" y="24"/>
                    </a:lnTo>
                    <a:lnTo>
                      <a:pt x="5" y="16"/>
                    </a:lnTo>
                    <a:lnTo>
                      <a:pt x="5" y="6"/>
                    </a:lnTo>
                    <a:lnTo>
                      <a:pt x="13" y="0"/>
                    </a:lnTo>
                    <a:lnTo>
                      <a:pt x="26" y="1"/>
                    </a:lnTo>
                    <a:lnTo>
                      <a:pt x="38" y="13"/>
                    </a:lnTo>
                    <a:lnTo>
                      <a:pt x="48" y="29"/>
                    </a:lnTo>
                    <a:lnTo>
                      <a:pt x="60" y="39"/>
                    </a:lnTo>
                    <a:lnTo>
                      <a:pt x="76" y="49"/>
                    </a:lnTo>
                    <a:lnTo>
                      <a:pt x="91" y="63"/>
                    </a:lnTo>
                    <a:lnTo>
                      <a:pt x="104" y="84"/>
                    </a:lnTo>
                    <a:lnTo>
                      <a:pt x="115" y="96"/>
                    </a:lnTo>
                    <a:lnTo>
                      <a:pt x="130" y="97"/>
                    </a:lnTo>
                    <a:lnTo>
                      <a:pt x="150" y="91"/>
                    </a:lnTo>
                    <a:lnTo>
                      <a:pt x="170" y="82"/>
                    </a:lnTo>
                    <a:lnTo>
                      <a:pt x="185" y="73"/>
                    </a:lnTo>
                    <a:lnTo>
                      <a:pt x="191" y="7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4830763" y="1027113"/>
                <a:ext cx="285750" cy="323850"/>
              </a:xfrm>
              <a:custGeom>
                <a:avLst/>
                <a:gdLst/>
                <a:ahLst/>
                <a:cxnLst>
                  <a:cxn ang="0">
                    <a:pos x="17" y="165"/>
                  </a:cxn>
                  <a:cxn ang="0">
                    <a:pos x="0" y="169"/>
                  </a:cxn>
                  <a:cxn ang="0">
                    <a:pos x="0" y="176"/>
                  </a:cxn>
                  <a:cxn ang="0">
                    <a:pos x="2" y="191"/>
                  </a:cxn>
                  <a:cxn ang="0">
                    <a:pos x="11" y="200"/>
                  </a:cxn>
                  <a:cxn ang="0">
                    <a:pos x="30" y="204"/>
                  </a:cxn>
                  <a:cxn ang="0">
                    <a:pos x="63" y="198"/>
                  </a:cxn>
                  <a:cxn ang="0">
                    <a:pos x="98" y="191"/>
                  </a:cxn>
                  <a:cxn ang="0">
                    <a:pos x="125" y="182"/>
                  </a:cxn>
                  <a:cxn ang="0">
                    <a:pos x="147" y="167"/>
                  </a:cxn>
                  <a:cxn ang="0">
                    <a:pos x="152" y="158"/>
                  </a:cxn>
                  <a:cxn ang="0">
                    <a:pos x="151" y="145"/>
                  </a:cxn>
                  <a:cxn ang="0">
                    <a:pos x="146" y="126"/>
                  </a:cxn>
                  <a:cxn ang="0">
                    <a:pos x="145" y="107"/>
                  </a:cxn>
                  <a:cxn ang="0">
                    <a:pos x="149" y="85"/>
                  </a:cxn>
                  <a:cxn ang="0">
                    <a:pos x="152" y="65"/>
                  </a:cxn>
                  <a:cxn ang="0">
                    <a:pos x="161" y="53"/>
                  </a:cxn>
                  <a:cxn ang="0">
                    <a:pos x="171" y="44"/>
                  </a:cxn>
                  <a:cxn ang="0">
                    <a:pos x="179" y="32"/>
                  </a:cxn>
                  <a:cxn ang="0">
                    <a:pos x="180" y="24"/>
                  </a:cxn>
                  <a:cxn ang="0">
                    <a:pos x="179" y="14"/>
                  </a:cxn>
                  <a:cxn ang="0">
                    <a:pos x="173" y="8"/>
                  </a:cxn>
                  <a:cxn ang="0">
                    <a:pos x="164" y="5"/>
                  </a:cxn>
                  <a:cxn ang="0">
                    <a:pos x="156" y="11"/>
                  </a:cxn>
                  <a:cxn ang="0">
                    <a:pos x="157" y="23"/>
                  </a:cxn>
                  <a:cxn ang="0">
                    <a:pos x="157" y="32"/>
                  </a:cxn>
                  <a:cxn ang="0">
                    <a:pos x="152" y="37"/>
                  </a:cxn>
                  <a:cxn ang="0">
                    <a:pos x="142" y="36"/>
                  </a:cxn>
                  <a:cxn ang="0">
                    <a:pos x="138" y="26"/>
                  </a:cxn>
                  <a:cxn ang="0">
                    <a:pos x="141" y="13"/>
                  </a:cxn>
                  <a:cxn ang="0">
                    <a:pos x="137" y="2"/>
                  </a:cxn>
                  <a:cxn ang="0">
                    <a:pos x="132" y="0"/>
                  </a:cxn>
                  <a:cxn ang="0">
                    <a:pos x="128" y="2"/>
                  </a:cxn>
                  <a:cxn ang="0">
                    <a:pos x="122" y="9"/>
                  </a:cxn>
                  <a:cxn ang="0">
                    <a:pos x="125" y="18"/>
                  </a:cxn>
                  <a:cxn ang="0">
                    <a:pos x="128" y="33"/>
                  </a:cxn>
                  <a:cxn ang="0">
                    <a:pos x="134" y="47"/>
                  </a:cxn>
                  <a:cxn ang="0">
                    <a:pos x="133" y="66"/>
                  </a:cxn>
                  <a:cxn ang="0">
                    <a:pos x="129" y="89"/>
                  </a:cxn>
                  <a:cxn ang="0">
                    <a:pos x="125" y="110"/>
                  </a:cxn>
                  <a:cxn ang="0">
                    <a:pos x="123" y="130"/>
                  </a:cxn>
                  <a:cxn ang="0">
                    <a:pos x="123" y="145"/>
                  </a:cxn>
                  <a:cxn ang="0">
                    <a:pos x="122" y="151"/>
                  </a:cxn>
                  <a:cxn ang="0">
                    <a:pos x="118" y="154"/>
                  </a:cxn>
                  <a:cxn ang="0">
                    <a:pos x="112" y="156"/>
                  </a:cxn>
                  <a:cxn ang="0">
                    <a:pos x="81" y="160"/>
                  </a:cxn>
                  <a:cxn ang="0">
                    <a:pos x="54" y="163"/>
                  </a:cxn>
                  <a:cxn ang="0">
                    <a:pos x="36" y="164"/>
                  </a:cxn>
                  <a:cxn ang="0">
                    <a:pos x="17" y="165"/>
                  </a:cxn>
                </a:cxnLst>
                <a:rect l="0" t="0" r="r" b="b"/>
                <a:pathLst>
                  <a:path w="180" h="204">
                    <a:moveTo>
                      <a:pt x="17" y="165"/>
                    </a:moveTo>
                    <a:lnTo>
                      <a:pt x="0" y="169"/>
                    </a:lnTo>
                    <a:lnTo>
                      <a:pt x="0" y="176"/>
                    </a:lnTo>
                    <a:lnTo>
                      <a:pt x="2" y="191"/>
                    </a:lnTo>
                    <a:lnTo>
                      <a:pt x="11" y="200"/>
                    </a:lnTo>
                    <a:lnTo>
                      <a:pt x="30" y="204"/>
                    </a:lnTo>
                    <a:lnTo>
                      <a:pt x="63" y="198"/>
                    </a:lnTo>
                    <a:lnTo>
                      <a:pt x="98" y="191"/>
                    </a:lnTo>
                    <a:lnTo>
                      <a:pt x="125" y="182"/>
                    </a:lnTo>
                    <a:lnTo>
                      <a:pt x="147" y="167"/>
                    </a:lnTo>
                    <a:lnTo>
                      <a:pt x="152" y="158"/>
                    </a:lnTo>
                    <a:lnTo>
                      <a:pt x="151" y="145"/>
                    </a:lnTo>
                    <a:lnTo>
                      <a:pt x="146" y="126"/>
                    </a:lnTo>
                    <a:lnTo>
                      <a:pt x="145" y="107"/>
                    </a:lnTo>
                    <a:lnTo>
                      <a:pt x="149" y="85"/>
                    </a:lnTo>
                    <a:lnTo>
                      <a:pt x="152" y="65"/>
                    </a:lnTo>
                    <a:lnTo>
                      <a:pt x="161" y="53"/>
                    </a:lnTo>
                    <a:lnTo>
                      <a:pt x="171" y="44"/>
                    </a:lnTo>
                    <a:lnTo>
                      <a:pt x="179" y="32"/>
                    </a:lnTo>
                    <a:lnTo>
                      <a:pt x="180" y="24"/>
                    </a:lnTo>
                    <a:lnTo>
                      <a:pt x="179" y="14"/>
                    </a:lnTo>
                    <a:lnTo>
                      <a:pt x="173" y="8"/>
                    </a:lnTo>
                    <a:lnTo>
                      <a:pt x="164" y="5"/>
                    </a:lnTo>
                    <a:lnTo>
                      <a:pt x="156" y="11"/>
                    </a:lnTo>
                    <a:lnTo>
                      <a:pt x="157" y="23"/>
                    </a:lnTo>
                    <a:lnTo>
                      <a:pt x="157" y="32"/>
                    </a:lnTo>
                    <a:lnTo>
                      <a:pt x="152" y="37"/>
                    </a:lnTo>
                    <a:lnTo>
                      <a:pt x="142" y="36"/>
                    </a:lnTo>
                    <a:lnTo>
                      <a:pt x="138" y="26"/>
                    </a:lnTo>
                    <a:lnTo>
                      <a:pt x="141" y="13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2" y="9"/>
                    </a:lnTo>
                    <a:lnTo>
                      <a:pt x="125" y="18"/>
                    </a:lnTo>
                    <a:lnTo>
                      <a:pt x="128" y="33"/>
                    </a:lnTo>
                    <a:lnTo>
                      <a:pt x="134" y="47"/>
                    </a:lnTo>
                    <a:lnTo>
                      <a:pt x="133" y="66"/>
                    </a:lnTo>
                    <a:lnTo>
                      <a:pt x="129" y="89"/>
                    </a:lnTo>
                    <a:lnTo>
                      <a:pt x="125" y="110"/>
                    </a:lnTo>
                    <a:lnTo>
                      <a:pt x="123" y="130"/>
                    </a:lnTo>
                    <a:lnTo>
                      <a:pt x="123" y="145"/>
                    </a:lnTo>
                    <a:lnTo>
                      <a:pt x="122" y="151"/>
                    </a:lnTo>
                    <a:lnTo>
                      <a:pt x="118" y="154"/>
                    </a:lnTo>
                    <a:lnTo>
                      <a:pt x="112" y="156"/>
                    </a:lnTo>
                    <a:lnTo>
                      <a:pt x="81" y="160"/>
                    </a:lnTo>
                    <a:lnTo>
                      <a:pt x="54" y="163"/>
                    </a:lnTo>
                    <a:lnTo>
                      <a:pt x="36" y="164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4792663" y="1530351"/>
                <a:ext cx="231775" cy="3238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9" y="0"/>
                  </a:cxn>
                  <a:cxn ang="0">
                    <a:pos x="57" y="13"/>
                  </a:cxn>
                  <a:cxn ang="0">
                    <a:pos x="65" y="22"/>
                  </a:cxn>
                  <a:cxn ang="0">
                    <a:pos x="89" y="48"/>
                  </a:cxn>
                  <a:cxn ang="0">
                    <a:pos x="113" y="73"/>
                  </a:cxn>
                  <a:cxn ang="0">
                    <a:pos x="135" y="97"/>
                  </a:cxn>
                  <a:cxn ang="0">
                    <a:pos x="143" y="109"/>
                  </a:cxn>
                  <a:cxn ang="0">
                    <a:pos x="146" y="119"/>
                  </a:cxn>
                  <a:cxn ang="0">
                    <a:pos x="145" y="130"/>
                  </a:cxn>
                  <a:cxn ang="0">
                    <a:pos x="137" y="139"/>
                  </a:cxn>
                  <a:cxn ang="0">
                    <a:pos x="123" y="148"/>
                  </a:cxn>
                  <a:cxn ang="0">
                    <a:pos x="98" y="154"/>
                  </a:cxn>
                  <a:cxn ang="0">
                    <a:pos x="75" y="154"/>
                  </a:cxn>
                  <a:cxn ang="0">
                    <a:pos x="63" y="156"/>
                  </a:cxn>
                  <a:cxn ang="0">
                    <a:pos x="64" y="161"/>
                  </a:cxn>
                  <a:cxn ang="0">
                    <a:pos x="72" y="166"/>
                  </a:cxn>
                  <a:cxn ang="0">
                    <a:pos x="98" y="178"/>
                  </a:cxn>
                  <a:cxn ang="0">
                    <a:pos x="118" y="187"/>
                  </a:cxn>
                  <a:cxn ang="0">
                    <a:pos x="120" y="195"/>
                  </a:cxn>
                  <a:cxn ang="0">
                    <a:pos x="116" y="203"/>
                  </a:cxn>
                  <a:cxn ang="0">
                    <a:pos x="102" y="204"/>
                  </a:cxn>
                  <a:cxn ang="0">
                    <a:pos x="83" y="202"/>
                  </a:cxn>
                  <a:cxn ang="0">
                    <a:pos x="70" y="190"/>
                  </a:cxn>
                  <a:cxn ang="0">
                    <a:pos x="55" y="180"/>
                  </a:cxn>
                  <a:cxn ang="0">
                    <a:pos x="39" y="171"/>
                  </a:cxn>
                  <a:cxn ang="0">
                    <a:pos x="27" y="163"/>
                  </a:cxn>
                  <a:cxn ang="0">
                    <a:pos x="28" y="154"/>
                  </a:cxn>
                  <a:cxn ang="0">
                    <a:pos x="37" y="147"/>
                  </a:cxn>
                  <a:cxn ang="0">
                    <a:pos x="52" y="143"/>
                  </a:cxn>
                  <a:cxn ang="0">
                    <a:pos x="72" y="139"/>
                  </a:cxn>
                  <a:cxn ang="0">
                    <a:pos x="88" y="136"/>
                  </a:cxn>
                  <a:cxn ang="0">
                    <a:pos x="105" y="128"/>
                  </a:cxn>
                  <a:cxn ang="0">
                    <a:pos x="109" y="121"/>
                  </a:cxn>
                  <a:cxn ang="0">
                    <a:pos x="112" y="112"/>
                  </a:cxn>
                  <a:cxn ang="0">
                    <a:pos x="105" y="106"/>
                  </a:cxn>
                  <a:cxn ang="0">
                    <a:pos x="83" y="97"/>
                  </a:cxn>
                  <a:cxn ang="0">
                    <a:pos x="54" y="84"/>
                  </a:cxn>
                  <a:cxn ang="0">
                    <a:pos x="32" y="70"/>
                  </a:cxn>
                  <a:cxn ang="0">
                    <a:pos x="13" y="53"/>
                  </a:cxn>
                  <a:cxn ang="0">
                    <a:pos x="3" y="42"/>
                  </a:cxn>
                  <a:cxn ang="0">
                    <a:pos x="0" y="23"/>
                  </a:cxn>
                  <a:cxn ang="0">
                    <a:pos x="4" y="9"/>
                  </a:cxn>
                  <a:cxn ang="0">
                    <a:pos x="16" y="1"/>
                  </a:cxn>
                </a:cxnLst>
                <a:rect l="0" t="0" r="r" b="b"/>
                <a:pathLst>
                  <a:path w="146" h="204">
                    <a:moveTo>
                      <a:pt x="16" y="1"/>
                    </a:moveTo>
                    <a:lnTo>
                      <a:pt x="39" y="0"/>
                    </a:lnTo>
                    <a:lnTo>
                      <a:pt x="57" y="13"/>
                    </a:lnTo>
                    <a:lnTo>
                      <a:pt x="65" y="22"/>
                    </a:lnTo>
                    <a:lnTo>
                      <a:pt x="89" y="48"/>
                    </a:lnTo>
                    <a:lnTo>
                      <a:pt x="113" y="73"/>
                    </a:lnTo>
                    <a:lnTo>
                      <a:pt x="135" y="97"/>
                    </a:lnTo>
                    <a:lnTo>
                      <a:pt x="143" y="109"/>
                    </a:lnTo>
                    <a:lnTo>
                      <a:pt x="146" y="119"/>
                    </a:lnTo>
                    <a:lnTo>
                      <a:pt x="145" y="130"/>
                    </a:lnTo>
                    <a:lnTo>
                      <a:pt x="137" y="139"/>
                    </a:lnTo>
                    <a:lnTo>
                      <a:pt x="123" y="148"/>
                    </a:lnTo>
                    <a:lnTo>
                      <a:pt x="98" y="154"/>
                    </a:lnTo>
                    <a:lnTo>
                      <a:pt x="75" y="154"/>
                    </a:lnTo>
                    <a:lnTo>
                      <a:pt x="63" y="156"/>
                    </a:lnTo>
                    <a:lnTo>
                      <a:pt x="64" y="161"/>
                    </a:lnTo>
                    <a:lnTo>
                      <a:pt x="72" y="166"/>
                    </a:lnTo>
                    <a:lnTo>
                      <a:pt x="98" y="178"/>
                    </a:lnTo>
                    <a:lnTo>
                      <a:pt x="118" y="187"/>
                    </a:lnTo>
                    <a:lnTo>
                      <a:pt x="120" y="195"/>
                    </a:lnTo>
                    <a:lnTo>
                      <a:pt x="116" y="203"/>
                    </a:lnTo>
                    <a:lnTo>
                      <a:pt x="102" y="204"/>
                    </a:lnTo>
                    <a:lnTo>
                      <a:pt x="83" y="202"/>
                    </a:lnTo>
                    <a:lnTo>
                      <a:pt x="70" y="190"/>
                    </a:lnTo>
                    <a:lnTo>
                      <a:pt x="55" y="180"/>
                    </a:lnTo>
                    <a:lnTo>
                      <a:pt x="39" y="171"/>
                    </a:lnTo>
                    <a:lnTo>
                      <a:pt x="27" y="163"/>
                    </a:lnTo>
                    <a:lnTo>
                      <a:pt x="28" y="154"/>
                    </a:lnTo>
                    <a:lnTo>
                      <a:pt x="37" y="147"/>
                    </a:lnTo>
                    <a:lnTo>
                      <a:pt x="52" y="143"/>
                    </a:lnTo>
                    <a:lnTo>
                      <a:pt x="72" y="139"/>
                    </a:lnTo>
                    <a:lnTo>
                      <a:pt x="88" y="136"/>
                    </a:lnTo>
                    <a:lnTo>
                      <a:pt x="105" y="128"/>
                    </a:lnTo>
                    <a:lnTo>
                      <a:pt x="109" y="121"/>
                    </a:lnTo>
                    <a:lnTo>
                      <a:pt x="112" y="112"/>
                    </a:lnTo>
                    <a:lnTo>
                      <a:pt x="105" y="106"/>
                    </a:lnTo>
                    <a:lnTo>
                      <a:pt x="83" y="97"/>
                    </a:lnTo>
                    <a:lnTo>
                      <a:pt x="54" y="84"/>
                    </a:lnTo>
                    <a:lnTo>
                      <a:pt x="32" y="70"/>
                    </a:lnTo>
                    <a:lnTo>
                      <a:pt x="13" y="53"/>
                    </a:lnTo>
                    <a:lnTo>
                      <a:pt x="3" y="42"/>
                    </a:lnTo>
                    <a:lnTo>
                      <a:pt x="0" y="23"/>
                    </a:lnTo>
                    <a:lnTo>
                      <a:pt x="4" y="9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2" name="Freeform 48"/>
              <p:cNvSpPr>
                <a:spLocks/>
              </p:cNvSpPr>
              <p:nvPr/>
            </p:nvSpPr>
            <p:spPr bwMode="auto">
              <a:xfrm>
                <a:off x="4630738" y="1516063"/>
                <a:ext cx="214313" cy="422275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96" y="0"/>
                  </a:cxn>
                  <a:cxn ang="0">
                    <a:pos x="99" y="0"/>
                  </a:cxn>
                  <a:cxn ang="0">
                    <a:pos x="121" y="3"/>
                  </a:cxn>
                  <a:cxn ang="0">
                    <a:pos x="125" y="4"/>
                  </a:cxn>
                  <a:cxn ang="0">
                    <a:pos x="135" y="28"/>
                  </a:cxn>
                  <a:cxn ang="0">
                    <a:pos x="135" y="53"/>
                  </a:cxn>
                  <a:cxn ang="0">
                    <a:pos x="126" y="102"/>
                  </a:cxn>
                  <a:cxn ang="0">
                    <a:pos x="116" y="143"/>
                  </a:cxn>
                  <a:cxn ang="0">
                    <a:pos x="108" y="166"/>
                  </a:cxn>
                  <a:cxn ang="0">
                    <a:pos x="101" y="175"/>
                  </a:cxn>
                  <a:cxn ang="0">
                    <a:pos x="86" y="178"/>
                  </a:cxn>
                  <a:cxn ang="0">
                    <a:pos x="62" y="184"/>
                  </a:cxn>
                  <a:cxn ang="0">
                    <a:pos x="48" y="191"/>
                  </a:cxn>
                  <a:cxn ang="0">
                    <a:pos x="35" y="202"/>
                  </a:cxn>
                  <a:cxn ang="0">
                    <a:pos x="35" y="215"/>
                  </a:cxn>
                  <a:cxn ang="0">
                    <a:pos x="44" y="228"/>
                  </a:cxn>
                  <a:cxn ang="0">
                    <a:pos x="57" y="239"/>
                  </a:cxn>
                  <a:cxn ang="0">
                    <a:pos x="72" y="248"/>
                  </a:cxn>
                  <a:cxn ang="0">
                    <a:pos x="77" y="256"/>
                  </a:cxn>
                  <a:cxn ang="0">
                    <a:pos x="75" y="259"/>
                  </a:cxn>
                  <a:cxn ang="0">
                    <a:pos x="71" y="265"/>
                  </a:cxn>
                  <a:cxn ang="0">
                    <a:pos x="57" y="266"/>
                  </a:cxn>
                  <a:cxn ang="0">
                    <a:pos x="46" y="259"/>
                  </a:cxn>
                  <a:cxn ang="0">
                    <a:pos x="35" y="248"/>
                  </a:cxn>
                  <a:cxn ang="0">
                    <a:pos x="24" y="233"/>
                  </a:cxn>
                  <a:cxn ang="0">
                    <a:pos x="15" y="224"/>
                  </a:cxn>
                  <a:cxn ang="0">
                    <a:pos x="3" y="215"/>
                  </a:cxn>
                  <a:cxn ang="0">
                    <a:pos x="0" y="201"/>
                  </a:cxn>
                  <a:cxn ang="0">
                    <a:pos x="6" y="192"/>
                  </a:cxn>
                  <a:cxn ang="0">
                    <a:pos x="16" y="181"/>
                  </a:cxn>
                  <a:cxn ang="0">
                    <a:pos x="33" y="173"/>
                  </a:cxn>
                  <a:cxn ang="0">
                    <a:pos x="50" y="166"/>
                  </a:cxn>
                  <a:cxn ang="0">
                    <a:pos x="66" y="155"/>
                  </a:cxn>
                  <a:cxn ang="0">
                    <a:pos x="73" y="149"/>
                  </a:cxn>
                  <a:cxn ang="0">
                    <a:pos x="81" y="135"/>
                  </a:cxn>
                  <a:cxn ang="0">
                    <a:pos x="79" y="112"/>
                  </a:cxn>
                  <a:cxn ang="0">
                    <a:pos x="79" y="94"/>
                  </a:cxn>
                  <a:cxn ang="0">
                    <a:pos x="78" y="81"/>
                  </a:cxn>
                  <a:cxn ang="0">
                    <a:pos x="77" y="67"/>
                  </a:cxn>
                  <a:cxn ang="0">
                    <a:pos x="75" y="49"/>
                  </a:cxn>
                  <a:cxn ang="0">
                    <a:pos x="78" y="28"/>
                  </a:cxn>
                  <a:cxn ang="0">
                    <a:pos x="81" y="13"/>
                  </a:cxn>
                </a:cxnLst>
                <a:rect l="0" t="0" r="r" b="b"/>
                <a:pathLst>
                  <a:path w="135" h="266">
                    <a:moveTo>
                      <a:pt x="81" y="13"/>
                    </a:moveTo>
                    <a:lnTo>
                      <a:pt x="96" y="0"/>
                    </a:lnTo>
                    <a:lnTo>
                      <a:pt x="99" y="0"/>
                    </a:lnTo>
                    <a:lnTo>
                      <a:pt x="121" y="3"/>
                    </a:lnTo>
                    <a:lnTo>
                      <a:pt x="125" y="4"/>
                    </a:lnTo>
                    <a:lnTo>
                      <a:pt x="135" y="28"/>
                    </a:lnTo>
                    <a:lnTo>
                      <a:pt x="135" y="53"/>
                    </a:lnTo>
                    <a:lnTo>
                      <a:pt x="126" y="102"/>
                    </a:lnTo>
                    <a:lnTo>
                      <a:pt x="116" y="143"/>
                    </a:lnTo>
                    <a:lnTo>
                      <a:pt x="108" y="166"/>
                    </a:lnTo>
                    <a:lnTo>
                      <a:pt x="101" y="175"/>
                    </a:lnTo>
                    <a:lnTo>
                      <a:pt x="86" y="178"/>
                    </a:lnTo>
                    <a:lnTo>
                      <a:pt x="62" y="184"/>
                    </a:lnTo>
                    <a:lnTo>
                      <a:pt x="48" y="191"/>
                    </a:lnTo>
                    <a:lnTo>
                      <a:pt x="35" y="202"/>
                    </a:lnTo>
                    <a:lnTo>
                      <a:pt x="35" y="215"/>
                    </a:lnTo>
                    <a:lnTo>
                      <a:pt x="44" y="228"/>
                    </a:lnTo>
                    <a:lnTo>
                      <a:pt x="57" y="239"/>
                    </a:lnTo>
                    <a:lnTo>
                      <a:pt x="72" y="248"/>
                    </a:lnTo>
                    <a:lnTo>
                      <a:pt x="77" y="256"/>
                    </a:lnTo>
                    <a:lnTo>
                      <a:pt x="75" y="259"/>
                    </a:lnTo>
                    <a:lnTo>
                      <a:pt x="71" y="265"/>
                    </a:lnTo>
                    <a:lnTo>
                      <a:pt x="57" y="266"/>
                    </a:lnTo>
                    <a:lnTo>
                      <a:pt x="46" y="259"/>
                    </a:lnTo>
                    <a:lnTo>
                      <a:pt x="35" y="248"/>
                    </a:lnTo>
                    <a:lnTo>
                      <a:pt x="24" y="233"/>
                    </a:lnTo>
                    <a:lnTo>
                      <a:pt x="15" y="224"/>
                    </a:lnTo>
                    <a:lnTo>
                      <a:pt x="3" y="215"/>
                    </a:lnTo>
                    <a:lnTo>
                      <a:pt x="0" y="201"/>
                    </a:lnTo>
                    <a:lnTo>
                      <a:pt x="6" y="192"/>
                    </a:lnTo>
                    <a:lnTo>
                      <a:pt x="16" y="181"/>
                    </a:lnTo>
                    <a:lnTo>
                      <a:pt x="33" y="173"/>
                    </a:lnTo>
                    <a:lnTo>
                      <a:pt x="50" y="166"/>
                    </a:lnTo>
                    <a:lnTo>
                      <a:pt x="66" y="155"/>
                    </a:lnTo>
                    <a:lnTo>
                      <a:pt x="73" y="149"/>
                    </a:lnTo>
                    <a:lnTo>
                      <a:pt x="81" y="135"/>
                    </a:lnTo>
                    <a:lnTo>
                      <a:pt x="79" y="112"/>
                    </a:lnTo>
                    <a:lnTo>
                      <a:pt x="79" y="94"/>
                    </a:lnTo>
                    <a:lnTo>
                      <a:pt x="78" y="81"/>
                    </a:lnTo>
                    <a:lnTo>
                      <a:pt x="77" y="67"/>
                    </a:lnTo>
                    <a:lnTo>
                      <a:pt x="75" y="49"/>
                    </a:lnTo>
                    <a:lnTo>
                      <a:pt x="78" y="28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  <p:sp>
          <p:nvSpPr>
            <p:cNvPr id="9" name="Freeform 56"/>
            <p:cNvSpPr>
              <a:spLocks/>
            </p:cNvSpPr>
            <p:nvPr/>
          </p:nvSpPr>
          <p:spPr bwMode="auto">
            <a:xfrm>
              <a:off x="4351993" y="735005"/>
              <a:ext cx="239713" cy="2190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118" y="88"/>
                </a:cxn>
                <a:cxn ang="0">
                  <a:pos x="151" y="118"/>
                </a:cxn>
                <a:cxn ang="0">
                  <a:pos x="151" y="129"/>
                </a:cxn>
                <a:cxn ang="0">
                  <a:pos x="140" y="138"/>
                </a:cxn>
                <a:cxn ang="0">
                  <a:pos x="126" y="134"/>
                </a:cxn>
                <a:cxn ang="0">
                  <a:pos x="0" y="9"/>
                </a:cxn>
              </a:cxnLst>
              <a:rect l="0" t="0" r="r" b="b"/>
              <a:pathLst>
                <a:path w="151" h="138">
                  <a:moveTo>
                    <a:pt x="0" y="9"/>
                  </a:moveTo>
                  <a:lnTo>
                    <a:pt x="9" y="0"/>
                  </a:lnTo>
                  <a:lnTo>
                    <a:pt x="118" y="88"/>
                  </a:lnTo>
                  <a:lnTo>
                    <a:pt x="151" y="118"/>
                  </a:lnTo>
                  <a:lnTo>
                    <a:pt x="151" y="129"/>
                  </a:lnTo>
                  <a:lnTo>
                    <a:pt x="140" y="138"/>
                  </a:lnTo>
                  <a:lnTo>
                    <a:pt x="126" y="13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cxnSp>
          <p:nvCxnSpPr>
            <p:cNvPr id="10" name="Lige forbindelse 9"/>
            <p:cNvCxnSpPr/>
            <p:nvPr/>
          </p:nvCxnSpPr>
          <p:spPr bwMode="auto">
            <a:xfrm>
              <a:off x="4194629" y="1465943"/>
              <a:ext cx="783771" cy="68217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Freeform 59"/>
            <p:cNvSpPr>
              <a:spLocks noChangeAspect="1"/>
            </p:cNvSpPr>
            <p:nvPr/>
          </p:nvSpPr>
          <p:spPr bwMode="auto">
            <a:xfrm rot="-300000">
              <a:off x="4316598" y="1353682"/>
              <a:ext cx="184150" cy="1873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0"/>
                </a:cxn>
                <a:cxn ang="0">
                  <a:pos x="90" y="76"/>
                </a:cxn>
                <a:cxn ang="0">
                  <a:pos x="116" y="101"/>
                </a:cxn>
                <a:cxn ang="0">
                  <a:pos x="116" y="110"/>
                </a:cxn>
                <a:cxn ang="0">
                  <a:pos x="108" y="118"/>
                </a:cxn>
                <a:cxn ang="0">
                  <a:pos x="97" y="115"/>
                </a:cxn>
                <a:cxn ang="0">
                  <a:pos x="0" y="9"/>
                </a:cxn>
              </a:cxnLst>
              <a:rect l="0" t="0" r="r" b="b"/>
              <a:pathLst>
                <a:path w="116" h="118">
                  <a:moveTo>
                    <a:pt x="0" y="9"/>
                  </a:moveTo>
                  <a:lnTo>
                    <a:pt x="7" y="0"/>
                  </a:lnTo>
                  <a:lnTo>
                    <a:pt x="90" y="76"/>
                  </a:lnTo>
                  <a:lnTo>
                    <a:pt x="116" y="101"/>
                  </a:lnTo>
                  <a:lnTo>
                    <a:pt x="116" y="110"/>
                  </a:lnTo>
                  <a:lnTo>
                    <a:pt x="108" y="118"/>
                  </a:lnTo>
                  <a:lnTo>
                    <a:pt x="97" y="11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58"/>
            <p:cNvSpPr>
              <a:spLocks noChangeAspect="1"/>
            </p:cNvSpPr>
            <p:nvPr/>
          </p:nvSpPr>
          <p:spPr bwMode="auto">
            <a:xfrm rot="420000">
              <a:off x="4240865" y="1117250"/>
              <a:ext cx="306388" cy="2190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2" y="0"/>
                </a:cxn>
                <a:cxn ang="0">
                  <a:pos x="150" y="89"/>
                </a:cxn>
                <a:cxn ang="0">
                  <a:pos x="193" y="119"/>
                </a:cxn>
                <a:cxn ang="0">
                  <a:pos x="193" y="130"/>
                </a:cxn>
                <a:cxn ang="0">
                  <a:pos x="179" y="138"/>
                </a:cxn>
                <a:cxn ang="0">
                  <a:pos x="161" y="135"/>
                </a:cxn>
                <a:cxn ang="0">
                  <a:pos x="0" y="9"/>
                </a:cxn>
              </a:cxnLst>
              <a:rect l="0" t="0" r="r" b="b"/>
              <a:pathLst>
                <a:path w="193" h="138">
                  <a:moveTo>
                    <a:pt x="0" y="9"/>
                  </a:moveTo>
                  <a:lnTo>
                    <a:pt x="12" y="0"/>
                  </a:lnTo>
                  <a:lnTo>
                    <a:pt x="150" y="89"/>
                  </a:lnTo>
                  <a:lnTo>
                    <a:pt x="193" y="119"/>
                  </a:lnTo>
                  <a:lnTo>
                    <a:pt x="193" y="130"/>
                  </a:lnTo>
                  <a:lnTo>
                    <a:pt x="179" y="138"/>
                  </a:lnTo>
                  <a:lnTo>
                    <a:pt x="161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57"/>
            <p:cNvSpPr>
              <a:spLocks noChangeAspect="1"/>
            </p:cNvSpPr>
            <p:nvPr/>
          </p:nvSpPr>
          <p:spPr bwMode="auto">
            <a:xfrm rot="-120000">
              <a:off x="4199594" y="869943"/>
              <a:ext cx="265113" cy="2444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0"/>
                </a:cxn>
                <a:cxn ang="0">
                  <a:pos x="129" y="99"/>
                </a:cxn>
                <a:cxn ang="0">
                  <a:pos x="167" y="133"/>
                </a:cxn>
                <a:cxn ang="0">
                  <a:pos x="167" y="144"/>
                </a:cxn>
                <a:cxn ang="0">
                  <a:pos x="155" y="154"/>
                </a:cxn>
                <a:cxn ang="0">
                  <a:pos x="139" y="150"/>
                </a:cxn>
                <a:cxn ang="0">
                  <a:pos x="0" y="11"/>
                </a:cxn>
              </a:cxnLst>
              <a:rect l="0" t="0" r="r" b="b"/>
              <a:pathLst>
                <a:path w="167" h="154">
                  <a:moveTo>
                    <a:pt x="0" y="11"/>
                  </a:moveTo>
                  <a:lnTo>
                    <a:pt x="10" y="0"/>
                  </a:lnTo>
                  <a:lnTo>
                    <a:pt x="129" y="99"/>
                  </a:lnTo>
                  <a:lnTo>
                    <a:pt x="167" y="133"/>
                  </a:lnTo>
                  <a:lnTo>
                    <a:pt x="167" y="144"/>
                  </a:lnTo>
                  <a:lnTo>
                    <a:pt x="155" y="154"/>
                  </a:lnTo>
                  <a:lnTo>
                    <a:pt x="139" y="15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grpSp>
        <p:nvGrpSpPr>
          <p:cNvPr id="27" name="Gruppe 26"/>
          <p:cNvGrpSpPr/>
          <p:nvPr/>
        </p:nvGrpSpPr>
        <p:grpSpPr>
          <a:xfrm>
            <a:off x="8425543" y="1429652"/>
            <a:ext cx="1451429" cy="1451429"/>
            <a:chOff x="-2010252" y="1748967"/>
            <a:chExt cx="1451429" cy="1451429"/>
          </a:xfrm>
        </p:grpSpPr>
        <p:cxnSp>
          <p:nvCxnSpPr>
            <p:cNvPr id="24" name="Lige forbindelse 23"/>
            <p:cNvCxnSpPr/>
            <p:nvPr/>
          </p:nvCxnSpPr>
          <p:spPr bwMode="auto">
            <a:xfrm rot="2700000">
              <a:off x="-1284537" y="1748967"/>
              <a:ext cx="0" cy="145142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Lige forbindelse 25"/>
            <p:cNvCxnSpPr/>
            <p:nvPr/>
          </p:nvCxnSpPr>
          <p:spPr bwMode="auto">
            <a:xfrm rot="18900000" flipV="1">
              <a:off x="-1284537" y="1748967"/>
              <a:ext cx="0" cy="145142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7997371" cy="914400"/>
          </a:xfrm>
        </p:spPr>
        <p:txBody>
          <a:bodyPr/>
          <a:lstStyle/>
          <a:p>
            <a:pPr algn="l"/>
            <a:r>
              <a:rPr lang="en-GB" sz="2700" dirty="0"/>
              <a:t>The right type of capacity markets –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598" y="725716"/>
            <a:ext cx="9681029" cy="5486400"/>
          </a:xfrm>
        </p:spPr>
        <p:txBody>
          <a:bodyPr/>
          <a:lstStyle/>
          <a:p>
            <a:r>
              <a:rPr lang="en-GB" sz="2200" dirty="0"/>
              <a:t>The TSOs can buy capacity on short-term contracts</a:t>
            </a:r>
          </a:p>
          <a:p>
            <a:pPr lvl="1"/>
            <a:r>
              <a:rPr lang="en-GB" sz="2200" dirty="0"/>
              <a:t>Buying capacity day-ahead, week-ahead and/or month-ahead.</a:t>
            </a:r>
          </a:p>
          <a:p>
            <a:r>
              <a:rPr lang="en-GB" sz="2200" dirty="0"/>
              <a:t>Thereby, the TSOs do not pay for investments in power stations</a:t>
            </a:r>
          </a:p>
          <a:p>
            <a:pPr lvl="1"/>
            <a:r>
              <a:rPr lang="en-GB" sz="2200" dirty="0"/>
              <a:t>Instead, by means of their short-term capacity markets’ prices, the </a:t>
            </a:r>
            <a:r>
              <a:rPr lang="en-GB" sz="2200" dirty="0">
                <a:solidFill>
                  <a:srgbClr val="FF0000"/>
                </a:solidFill>
              </a:rPr>
              <a:t>TSOs provide the market and potential investors with a price signal.</a:t>
            </a:r>
          </a:p>
          <a:p>
            <a:pPr lvl="1"/>
            <a:r>
              <a:rPr lang="en-GB" sz="2200" dirty="0"/>
              <a:t>This price signal will prompt investors to provide new capacity when it’s needed.</a:t>
            </a:r>
          </a:p>
          <a:p>
            <a:r>
              <a:rPr lang="en-GB" sz="2200" dirty="0"/>
              <a:t>Hence, </a:t>
            </a:r>
            <a:r>
              <a:rPr lang="en-GB" sz="2200" u="sng" dirty="0">
                <a:solidFill>
                  <a:srgbClr val="FF0000"/>
                </a:solidFill>
              </a:rPr>
              <a:t>all we need is a short-term market for capacity providing a continuous updated price signal.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39" name="Gruppe 38"/>
          <p:cNvGrpSpPr/>
          <p:nvPr/>
        </p:nvGrpSpPr>
        <p:grpSpPr>
          <a:xfrm>
            <a:off x="3676665" y="5428344"/>
            <a:ext cx="2732088" cy="1371600"/>
            <a:chOff x="3676665" y="5428344"/>
            <a:chExt cx="2732088" cy="13716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708415" y="5912532"/>
              <a:ext cx="508000" cy="585788"/>
            </a:xfrm>
            <a:custGeom>
              <a:avLst/>
              <a:gdLst/>
              <a:ahLst/>
              <a:cxnLst>
                <a:cxn ang="0">
                  <a:pos x="50" y="369"/>
                </a:cxn>
                <a:cxn ang="0">
                  <a:pos x="24" y="324"/>
                </a:cxn>
                <a:cxn ang="0">
                  <a:pos x="11" y="290"/>
                </a:cxn>
                <a:cxn ang="0">
                  <a:pos x="0" y="258"/>
                </a:cxn>
                <a:cxn ang="0">
                  <a:pos x="8" y="224"/>
                </a:cxn>
                <a:cxn ang="0">
                  <a:pos x="18" y="198"/>
                </a:cxn>
                <a:cxn ang="0">
                  <a:pos x="36" y="186"/>
                </a:cxn>
                <a:cxn ang="0">
                  <a:pos x="53" y="180"/>
                </a:cxn>
                <a:cxn ang="0">
                  <a:pos x="65" y="168"/>
                </a:cxn>
                <a:cxn ang="0">
                  <a:pos x="64" y="148"/>
                </a:cxn>
                <a:cxn ang="0">
                  <a:pos x="67" y="117"/>
                </a:cxn>
                <a:cxn ang="0">
                  <a:pos x="82" y="107"/>
                </a:cxn>
                <a:cxn ang="0">
                  <a:pos x="102" y="99"/>
                </a:cxn>
                <a:cxn ang="0">
                  <a:pos x="119" y="87"/>
                </a:cxn>
                <a:cxn ang="0">
                  <a:pos x="120" y="77"/>
                </a:cxn>
                <a:cxn ang="0">
                  <a:pos x="104" y="42"/>
                </a:cxn>
                <a:cxn ang="0">
                  <a:pos x="101" y="16"/>
                </a:cxn>
                <a:cxn ang="0">
                  <a:pos x="101" y="0"/>
                </a:cxn>
                <a:cxn ang="0">
                  <a:pos x="157" y="9"/>
                </a:cxn>
                <a:cxn ang="0">
                  <a:pos x="184" y="13"/>
                </a:cxn>
                <a:cxn ang="0">
                  <a:pos x="178" y="54"/>
                </a:cxn>
                <a:cxn ang="0">
                  <a:pos x="163" y="87"/>
                </a:cxn>
                <a:cxn ang="0">
                  <a:pos x="168" y="95"/>
                </a:cxn>
                <a:cxn ang="0">
                  <a:pos x="216" y="96"/>
                </a:cxn>
                <a:cxn ang="0">
                  <a:pos x="231" y="101"/>
                </a:cxn>
                <a:cxn ang="0">
                  <a:pos x="246" y="114"/>
                </a:cxn>
                <a:cxn ang="0">
                  <a:pos x="252" y="130"/>
                </a:cxn>
                <a:cxn ang="0">
                  <a:pos x="252" y="151"/>
                </a:cxn>
                <a:cxn ang="0">
                  <a:pos x="243" y="177"/>
                </a:cxn>
                <a:cxn ang="0">
                  <a:pos x="279" y="189"/>
                </a:cxn>
                <a:cxn ang="0">
                  <a:pos x="296" y="201"/>
                </a:cxn>
                <a:cxn ang="0">
                  <a:pos x="311" y="219"/>
                </a:cxn>
                <a:cxn ang="0">
                  <a:pos x="317" y="240"/>
                </a:cxn>
                <a:cxn ang="0">
                  <a:pos x="320" y="277"/>
                </a:cxn>
                <a:cxn ang="0">
                  <a:pos x="314" y="313"/>
                </a:cxn>
                <a:cxn ang="0">
                  <a:pos x="308" y="349"/>
                </a:cxn>
                <a:cxn ang="0">
                  <a:pos x="254" y="349"/>
                </a:cxn>
                <a:cxn ang="0">
                  <a:pos x="184" y="354"/>
                </a:cxn>
                <a:cxn ang="0">
                  <a:pos x="104" y="366"/>
                </a:cxn>
                <a:cxn ang="0">
                  <a:pos x="50" y="369"/>
                </a:cxn>
              </a:cxnLst>
              <a:rect l="0" t="0" r="r" b="b"/>
              <a:pathLst>
                <a:path w="320" h="369">
                  <a:moveTo>
                    <a:pt x="50" y="369"/>
                  </a:moveTo>
                  <a:lnTo>
                    <a:pt x="24" y="324"/>
                  </a:lnTo>
                  <a:lnTo>
                    <a:pt x="11" y="290"/>
                  </a:lnTo>
                  <a:lnTo>
                    <a:pt x="0" y="258"/>
                  </a:lnTo>
                  <a:lnTo>
                    <a:pt x="8" y="224"/>
                  </a:lnTo>
                  <a:lnTo>
                    <a:pt x="18" y="198"/>
                  </a:lnTo>
                  <a:lnTo>
                    <a:pt x="36" y="186"/>
                  </a:lnTo>
                  <a:lnTo>
                    <a:pt x="53" y="180"/>
                  </a:lnTo>
                  <a:lnTo>
                    <a:pt x="65" y="168"/>
                  </a:lnTo>
                  <a:lnTo>
                    <a:pt x="64" y="148"/>
                  </a:lnTo>
                  <a:lnTo>
                    <a:pt x="67" y="117"/>
                  </a:lnTo>
                  <a:lnTo>
                    <a:pt x="82" y="107"/>
                  </a:lnTo>
                  <a:lnTo>
                    <a:pt x="102" y="99"/>
                  </a:lnTo>
                  <a:lnTo>
                    <a:pt x="119" y="87"/>
                  </a:lnTo>
                  <a:lnTo>
                    <a:pt x="120" y="77"/>
                  </a:lnTo>
                  <a:lnTo>
                    <a:pt x="104" y="42"/>
                  </a:lnTo>
                  <a:lnTo>
                    <a:pt x="101" y="16"/>
                  </a:lnTo>
                  <a:lnTo>
                    <a:pt x="101" y="0"/>
                  </a:lnTo>
                  <a:lnTo>
                    <a:pt x="157" y="9"/>
                  </a:lnTo>
                  <a:lnTo>
                    <a:pt x="184" y="13"/>
                  </a:lnTo>
                  <a:lnTo>
                    <a:pt x="178" y="54"/>
                  </a:lnTo>
                  <a:lnTo>
                    <a:pt x="163" y="87"/>
                  </a:lnTo>
                  <a:lnTo>
                    <a:pt x="168" y="95"/>
                  </a:lnTo>
                  <a:lnTo>
                    <a:pt x="216" y="96"/>
                  </a:lnTo>
                  <a:lnTo>
                    <a:pt x="231" y="101"/>
                  </a:lnTo>
                  <a:lnTo>
                    <a:pt x="246" y="114"/>
                  </a:lnTo>
                  <a:lnTo>
                    <a:pt x="252" y="130"/>
                  </a:lnTo>
                  <a:lnTo>
                    <a:pt x="252" y="151"/>
                  </a:lnTo>
                  <a:lnTo>
                    <a:pt x="243" y="177"/>
                  </a:lnTo>
                  <a:lnTo>
                    <a:pt x="279" y="189"/>
                  </a:lnTo>
                  <a:lnTo>
                    <a:pt x="296" y="201"/>
                  </a:lnTo>
                  <a:lnTo>
                    <a:pt x="311" y="219"/>
                  </a:lnTo>
                  <a:lnTo>
                    <a:pt x="317" y="240"/>
                  </a:lnTo>
                  <a:lnTo>
                    <a:pt x="320" y="277"/>
                  </a:lnTo>
                  <a:lnTo>
                    <a:pt x="314" y="313"/>
                  </a:lnTo>
                  <a:lnTo>
                    <a:pt x="308" y="349"/>
                  </a:lnTo>
                  <a:lnTo>
                    <a:pt x="254" y="349"/>
                  </a:lnTo>
                  <a:lnTo>
                    <a:pt x="184" y="354"/>
                  </a:lnTo>
                  <a:lnTo>
                    <a:pt x="104" y="366"/>
                  </a:lnTo>
                  <a:lnTo>
                    <a:pt x="50" y="369"/>
                  </a:lnTo>
                  <a:close/>
                </a:path>
              </a:pathLst>
            </a:custGeom>
            <a:solidFill>
              <a:srgbClr val="73B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03653" y="5899832"/>
              <a:ext cx="522288" cy="585788"/>
            </a:xfrm>
            <a:custGeom>
              <a:avLst/>
              <a:gdLst/>
              <a:ahLst/>
              <a:cxnLst>
                <a:cxn ang="0">
                  <a:pos x="99" y="41"/>
                </a:cxn>
                <a:cxn ang="0">
                  <a:pos x="134" y="5"/>
                </a:cxn>
                <a:cxn ang="0">
                  <a:pos x="193" y="20"/>
                </a:cxn>
                <a:cxn ang="0">
                  <a:pos x="174" y="95"/>
                </a:cxn>
                <a:cxn ang="0">
                  <a:pos x="220" y="97"/>
                </a:cxn>
                <a:cxn ang="0">
                  <a:pos x="261" y="125"/>
                </a:cxn>
                <a:cxn ang="0">
                  <a:pos x="258" y="179"/>
                </a:cxn>
                <a:cxn ang="0">
                  <a:pos x="302" y="203"/>
                </a:cxn>
                <a:cxn ang="0">
                  <a:pos x="326" y="235"/>
                </a:cxn>
                <a:cxn ang="0">
                  <a:pos x="329" y="298"/>
                </a:cxn>
                <a:cxn ang="0">
                  <a:pos x="323" y="347"/>
                </a:cxn>
                <a:cxn ang="0">
                  <a:pos x="311" y="304"/>
                </a:cxn>
                <a:cxn ang="0">
                  <a:pos x="308" y="232"/>
                </a:cxn>
                <a:cxn ang="0">
                  <a:pos x="273" y="200"/>
                </a:cxn>
                <a:cxn ang="0">
                  <a:pos x="237" y="188"/>
                </a:cxn>
                <a:cxn ang="0">
                  <a:pos x="246" y="152"/>
                </a:cxn>
                <a:cxn ang="0">
                  <a:pos x="237" y="120"/>
                </a:cxn>
                <a:cxn ang="0">
                  <a:pos x="196" y="109"/>
                </a:cxn>
                <a:cxn ang="0">
                  <a:pos x="165" y="113"/>
                </a:cxn>
                <a:cxn ang="0">
                  <a:pos x="159" y="89"/>
                </a:cxn>
                <a:cxn ang="0">
                  <a:pos x="174" y="59"/>
                </a:cxn>
                <a:cxn ang="0">
                  <a:pos x="177" y="23"/>
                </a:cxn>
                <a:cxn ang="0">
                  <a:pos x="110" y="17"/>
                </a:cxn>
                <a:cxn ang="0">
                  <a:pos x="128" y="70"/>
                </a:cxn>
                <a:cxn ang="0">
                  <a:pos x="127" y="106"/>
                </a:cxn>
                <a:cxn ang="0">
                  <a:pos x="91" y="118"/>
                </a:cxn>
                <a:cxn ang="0">
                  <a:pos x="75" y="152"/>
                </a:cxn>
                <a:cxn ang="0">
                  <a:pos x="71" y="185"/>
                </a:cxn>
                <a:cxn ang="0">
                  <a:pos x="38" y="203"/>
                </a:cxn>
                <a:cxn ang="0">
                  <a:pos x="17" y="235"/>
                </a:cxn>
                <a:cxn ang="0">
                  <a:pos x="21" y="295"/>
                </a:cxn>
                <a:cxn ang="0">
                  <a:pos x="42" y="340"/>
                </a:cxn>
                <a:cxn ang="0">
                  <a:pos x="42" y="369"/>
                </a:cxn>
                <a:cxn ang="0">
                  <a:pos x="12" y="318"/>
                </a:cxn>
                <a:cxn ang="0">
                  <a:pos x="0" y="254"/>
                </a:cxn>
                <a:cxn ang="0">
                  <a:pos x="15" y="206"/>
                </a:cxn>
                <a:cxn ang="0">
                  <a:pos x="44" y="182"/>
                </a:cxn>
                <a:cxn ang="0">
                  <a:pos x="63" y="164"/>
                </a:cxn>
                <a:cxn ang="0">
                  <a:pos x="65" y="126"/>
                </a:cxn>
                <a:cxn ang="0">
                  <a:pos x="87" y="103"/>
                </a:cxn>
                <a:cxn ang="0">
                  <a:pos x="115" y="89"/>
                </a:cxn>
              </a:cxnLst>
              <a:rect l="0" t="0" r="r" b="b"/>
              <a:pathLst>
                <a:path w="329" h="369">
                  <a:moveTo>
                    <a:pt x="115" y="89"/>
                  </a:moveTo>
                  <a:lnTo>
                    <a:pt x="99" y="41"/>
                  </a:lnTo>
                  <a:lnTo>
                    <a:pt x="99" y="0"/>
                  </a:lnTo>
                  <a:lnTo>
                    <a:pt x="134" y="5"/>
                  </a:lnTo>
                  <a:lnTo>
                    <a:pt x="177" y="14"/>
                  </a:lnTo>
                  <a:lnTo>
                    <a:pt x="193" y="20"/>
                  </a:lnTo>
                  <a:lnTo>
                    <a:pt x="189" y="65"/>
                  </a:lnTo>
                  <a:lnTo>
                    <a:pt x="174" y="95"/>
                  </a:lnTo>
                  <a:lnTo>
                    <a:pt x="195" y="97"/>
                  </a:lnTo>
                  <a:lnTo>
                    <a:pt x="220" y="97"/>
                  </a:lnTo>
                  <a:lnTo>
                    <a:pt x="243" y="106"/>
                  </a:lnTo>
                  <a:lnTo>
                    <a:pt x="261" y="125"/>
                  </a:lnTo>
                  <a:lnTo>
                    <a:pt x="261" y="156"/>
                  </a:lnTo>
                  <a:lnTo>
                    <a:pt x="258" y="179"/>
                  </a:lnTo>
                  <a:lnTo>
                    <a:pt x="284" y="188"/>
                  </a:lnTo>
                  <a:lnTo>
                    <a:pt x="302" y="203"/>
                  </a:lnTo>
                  <a:lnTo>
                    <a:pt x="320" y="220"/>
                  </a:lnTo>
                  <a:lnTo>
                    <a:pt x="326" y="235"/>
                  </a:lnTo>
                  <a:lnTo>
                    <a:pt x="329" y="260"/>
                  </a:lnTo>
                  <a:lnTo>
                    <a:pt x="329" y="298"/>
                  </a:lnTo>
                  <a:lnTo>
                    <a:pt x="323" y="326"/>
                  </a:lnTo>
                  <a:lnTo>
                    <a:pt x="323" y="347"/>
                  </a:lnTo>
                  <a:lnTo>
                    <a:pt x="299" y="351"/>
                  </a:lnTo>
                  <a:lnTo>
                    <a:pt x="311" y="304"/>
                  </a:lnTo>
                  <a:lnTo>
                    <a:pt x="314" y="262"/>
                  </a:lnTo>
                  <a:lnTo>
                    <a:pt x="308" y="232"/>
                  </a:lnTo>
                  <a:lnTo>
                    <a:pt x="296" y="209"/>
                  </a:lnTo>
                  <a:lnTo>
                    <a:pt x="273" y="200"/>
                  </a:lnTo>
                  <a:lnTo>
                    <a:pt x="246" y="191"/>
                  </a:lnTo>
                  <a:lnTo>
                    <a:pt x="237" y="188"/>
                  </a:lnTo>
                  <a:lnTo>
                    <a:pt x="240" y="171"/>
                  </a:lnTo>
                  <a:lnTo>
                    <a:pt x="246" y="152"/>
                  </a:lnTo>
                  <a:lnTo>
                    <a:pt x="246" y="135"/>
                  </a:lnTo>
                  <a:lnTo>
                    <a:pt x="237" y="120"/>
                  </a:lnTo>
                  <a:lnTo>
                    <a:pt x="216" y="109"/>
                  </a:lnTo>
                  <a:lnTo>
                    <a:pt x="196" y="109"/>
                  </a:lnTo>
                  <a:lnTo>
                    <a:pt x="174" y="110"/>
                  </a:lnTo>
                  <a:lnTo>
                    <a:pt x="165" y="113"/>
                  </a:lnTo>
                  <a:lnTo>
                    <a:pt x="159" y="101"/>
                  </a:lnTo>
                  <a:lnTo>
                    <a:pt x="159" y="89"/>
                  </a:lnTo>
                  <a:lnTo>
                    <a:pt x="166" y="74"/>
                  </a:lnTo>
                  <a:lnTo>
                    <a:pt x="174" y="59"/>
                  </a:lnTo>
                  <a:lnTo>
                    <a:pt x="175" y="38"/>
                  </a:lnTo>
                  <a:lnTo>
                    <a:pt x="177" y="23"/>
                  </a:lnTo>
                  <a:lnTo>
                    <a:pt x="139" y="21"/>
                  </a:lnTo>
                  <a:lnTo>
                    <a:pt x="110" y="17"/>
                  </a:lnTo>
                  <a:lnTo>
                    <a:pt x="115" y="38"/>
                  </a:lnTo>
                  <a:lnTo>
                    <a:pt x="128" y="70"/>
                  </a:lnTo>
                  <a:lnTo>
                    <a:pt x="136" y="91"/>
                  </a:lnTo>
                  <a:lnTo>
                    <a:pt x="127" y="106"/>
                  </a:lnTo>
                  <a:lnTo>
                    <a:pt x="107" y="112"/>
                  </a:lnTo>
                  <a:lnTo>
                    <a:pt x="91" y="118"/>
                  </a:lnTo>
                  <a:lnTo>
                    <a:pt x="78" y="132"/>
                  </a:lnTo>
                  <a:lnTo>
                    <a:pt x="75" y="152"/>
                  </a:lnTo>
                  <a:lnTo>
                    <a:pt x="77" y="173"/>
                  </a:lnTo>
                  <a:lnTo>
                    <a:pt x="71" y="185"/>
                  </a:lnTo>
                  <a:lnTo>
                    <a:pt x="56" y="197"/>
                  </a:lnTo>
                  <a:lnTo>
                    <a:pt x="38" y="203"/>
                  </a:lnTo>
                  <a:lnTo>
                    <a:pt x="24" y="218"/>
                  </a:lnTo>
                  <a:lnTo>
                    <a:pt x="17" y="235"/>
                  </a:lnTo>
                  <a:lnTo>
                    <a:pt x="14" y="262"/>
                  </a:lnTo>
                  <a:lnTo>
                    <a:pt x="21" y="295"/>
                  </a:lnTo>
                  <a:lnTo>
                    <a:pt x="30" y="316"/>
                  </a:lnTo>
                  <a:lnTo>
                    <a:pt x="42" y="340"/>
                  </a:lnTo>
                  <a:lnTo>
                    <a:pt x="63" y="368"/>
                  </a:lnTo>
                  <a:lnTo>
                    <a:pt x="42" y="369"/>
                  </a:lnTo>
                  <a:lnTo>
                    <a:pt x="24" y="342"/>
                  </a:lnTo>
                  <a:lnTo>
                    <a:pt x="12" y="318"/>
                  </a:lnTo>
                  <a:lnTo>
                    <a:pt x="3" y="281"/>
                  </a:lnTo>
                  <a:lnTo>
                    <a:pt x="0" y="254"/>
                  </a:lnTo>
                  <a:lnTo>
                    <a:pt x="3" y="227"/>
                  </a:lnTo>
                  <a:lnTo>
                    <a:pt x="15" y="206"/>
                  </a:lnTo>
                  <a:lnTo>
                    <a:pt x="27" y="188"/>
                  </a:lnTo>
                  <a:lnTo>
                    <a:pt x="44" y="182"/>
                  </a:lnTo>
                  <a:lnTo>
                    <a:pt x="59" y="176"/>
                  </a:lnTo>
                  <a:lnTo>
                    <a:pt x="63" y="164"/>
                  </a:lnTo>
                  <a:lnTo>
                    <a:pt x="62" y="143"/>
                  </a:lnTo>
                  <a:lnTo>
                    <a:pt x="65" y="126"/>
                  </a:lnTo>
                  <a:lnTo>
                    <a:pt x="72" y="112"/>
                  </a:lnTo>
                  <a:lnTo>
                    <a:pt x="87" y="103"/>
                  </a:lnTo>
                  <a:lnTo>
                    <a:pt x="103" y="98"/>
                  </a:lnTo>
                  <a:lnTo>
                    <a:pt x="11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698890" y="6445932"/>
              <a:ext cx="615950" cy="20478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05" y="23"/>
                </a:cxn>
                <a:cxn ang="0">
                  <a:pos x="177" y="14"/>
                </a:cxn>
                <a:cxn ang="0">
                  <a:pos x="284" y="6"/>
                </a:cxn>
                <a:cxn ang="0">
                  <a:pos x="360" y="1"/>
                </a:cxn>
                <a:cxn ang="0">
                  <a:pos x="388" y="0"/>
                </a:cxn>
                <a:cxn ang="0">
                  <a:pos x="364" y="43"/>
                </a:cxn>
                <a:cxn ang="0">
                  <a:pos x="313" y="87"/>
                </a:cxn>
                <a:cxn ang="0">
                  <a:pos x="271" y="114"/>
                </a:cxn>
                <a:cxn ang="0">
                  <a:pos x="222" y="129"/>
                </a:cxn>
                <a:cxn ang="0">
                  <a:pos x="171" y="123"/>
                </a:cxn>
                <a:cxn ang="0">
                  <a:pos x="138" y="117"/>
                </a:cxn>
                <a:cxn ang="0">
                  <a:pos x="92" y="102"/>
                </a:cxn>
                <a:cxn ang="0">
                  <a:pos x="49" y="75"/>
                </a:cxn>
                <a:cxn ang="0">
                  <a:pos x="21" y="57"/>
                </a:cxn>
                <a:cxn ang="0">
                  <a:pos x="0" y="35"/>
                </a:cxn>
              </a:cxnLst>
              <a:rect l="0" t="0" r="r" b="b"/>
              <a:pathLst>
                <a:path w="388" h="129">
                  <a:moveTo>
                    <a:pt x="0" y="35"/>
                  </a:moveTo>
                  <a:lnTo>
                    <a:pt x="105" y="23"/>
                  </a:lnTo>
                  <a:lnTo>
                    <a:pt x="177" y="14"/>
                  </a:lnTo>
                  <a:lnTo>
                    <a:pt x="284" y="6"/>
                  </a:lnTo>
                  <a:lnTo>
                    <a:pt x="360" y="1"/>
                  </a:lnTo>
                  <a:lnTo>
                    <a:pt x="388" y="0"/>
                  </a:lnTo>
                  <a:lnTo>
                    <a:pt x="364" y="43"/>
                  </a:lnTo>
                  <a:lnTo>
                    <a:pt x="313" y="87"/>
                  </a:lnTo>
                  <a:lnTo>
                    <a:pt x="271" y="114"/>
                  </a:lnTo>
                  <a:lnTo>
                    <a:pt x="222" y="129"/>
                  </a:lnTo>
                  <a:lnTo>
                    <a:pt x="171" y="123"/>
                  </a:lnTo>
                  <a:lnTo>
                    <a:pt x="138" y="117"/>
                  </a:lnTo>
                  <a:lnTo>
                    <a:pt x="92" y="102"/>
                  </a:lnTo>
                  <a:lnTo>
                    <a:pt x="49" y="75"/>
                  </a:lnTo>
                  <a:lnTo>
                    <a:pt x="21" y="5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676665" y="6433232"/>
              <a:ext cx="663575" cy="2222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00" y="0"/>
                </a:cxn>
                <a:cxn ang="0">
                  <a:pos x="416" y="3"/>
                </a:cxn>
                <a:cxn ang="0">
                  <a:pos x="418" y="12"/>
                </a:cxn>
                <a:cxn ang="0">
                  <a:pos x="393" y="46"/>
                </a:cxn>
                <a:cxn ang="0">
                  <a:pos x="357" y="77"/>
                </a:cxn>
                <a:cxn ang="0">
                  <a:pos x="321" y="106"/>
                </a:cxn>
                <a:cxn ang="0">
                  <a:pos x="295" y="125"/>
                </a:cxn>
                <a:cxn ang="0">
                  <a:pos x="271" y="134"/>
                </a:cxn>
                <a:cxn ang="0">
                  <a:pos x="230" y="140"/>
                </a:cxn>
                <a:cxn ang="0">
                  <a:pos x="194" y="140"/>
                </a:cxn>
                <a:cxn ang="0">
                  <a:pos x="149" y="134"/>
                </a:cxn>
                <a:cxn ang="0">
                  <a:pos x="102" y="119"/>
                </a:cxn>
                <a:cxn ang="0">
                  <a:pos x="81" y="104"/>
                </a:cxn>
                <a:cxn ang="0">
                  <a:pos x="52" y="83"/>
                </a:cxn>
                <a:cxn ang="0">
                  <a:pos x="29" y="67"/>
                </a:cxn>
                <a:cxn ang="0">
                  <a:pos x="28" y="55"/>
                </a:cxn>
                <a:cxn ang="0">
                  <a:pos x="44" y="61"/>
                </a:cxn>
                <a:cxn ang="0">
                  <a:pos x="68" y="76"/>
                </a:cxn>
                <a:cxn ang="0">
                  <a:pos x="100" y="98"/>
                </a:cxn>
                <a:cxn ang="0">
                  <a:pos x="138" y="115"/>
                </a:cxn>
                <a:cxn ang="0">
                  <a:pos x="171" y="124"/>
                </a:cxn>
                <a:cxn ang="0">
                  <a:pos x="209" y="124"/>
                </a:cxn>
                <a:cxn ang="0">
                  <a:pos x="239" y="125"/>
                </a:cxn>
                <a:cxn ang="0">
                  <a:pos x="271" y="118"/>
                </a:cxn>
                <a:cxn ang="0">
                  <a:pos x="298" y="107"/>
                </a:cxn>
                <a:cxn ang="0">
                  <a:pos x="325" y="85"/>
                </a:cxn>
                <a:cxn ang="0">
                  <a:pos x="353" y="61"/>
                </a:cxn>
                <a:cxn ang="0">
                  <a:pos x="372" y="44"/>
                </a:cxn>
                <a:cxn ang="0">
                  <a:pos x="390" y="17"/>
                </a:cxn>
                <a:cxn ang="0">
                  <a:pos x="344" y="20"/>
                </a:cxn>
                <a:cxn ang="0">
                  <a:pos x="292" y="23"/>
                </a:cxn>
                <a:cxn ang="0">
                  <a:pos x="224" y="27"/>
                </a:cxn>
                <a:cxn ang="0">
                  <a:pos x="127" y="39"/>
                </a:cxn>
                <a:cxn ang="0">
                  <a:pos x="62" y="43"/>
                </a:cxn>
                <a:cxn ang="0">
                  <a:pos x="20" y="52"/>
                </a:cxn>
                <a:cxn ang="0">
                  <a:pos x="10" y="53"/>
                </a:cxn>
                <a:cxn ang="0">
                  <a:pos x="0" y="36"/>
                </a:cxn>
              </a:cxnLst>
              <a:rect l="0" t="0" r="r" b="b"/>
              <a:pathLst>
                <a:path w="418" h="140">
                  <a:moveTo>
                    <a:pt x="0" y="36"/>
                  </a:moveTo>
                  <a:lnTo>
                    <a:pt x="400" y="0"/>
                  </a:lnTo>
                  <a:lnTo>
                    <a:pt x="416" y="3"/>
                  </a:lnTo>
                  <a:lnTo>
                    <a:pt x="418" y="12"/>
                  </a:lnTo>
                  <a:lnTo>
                    <a:pt x="393" y="46"/>
                  </a:lnTo>
                  <a:lnTo>
                    <a:pt x="357" y="77"/>
                  </a:lnTo>
                  <a:lnTo>
                    <a:pt x="321" y="106"/>
                  </a:lnTo>
                  <a:lnTo>
                    <a:pt x="295" y="125"/>
                  </a:lnTo>
                  <a:lnTo>
                    <a:pt x="271" y="134"/>
                  </a:lnTo>
                  <a:lnTo>
                    <a:pt x="230" y="140"/>
                  </a:lnTo>
                  <a:lnTo>
                    <a:pt x="194" y="140"/>
                  </a:lnTo>
                  <a:lnTo>
                    <a:pt x="149" y="134"/>
                  </a:lnTo>
                  <a:lnTo>
                    <a:pt x="102" y="119"/>
                  </a:lnTo>
                  <a:lnTo>
                    <a:pt x="81" y="104"/>
                  </a:lnTo>
                  <a:lnTo>
                    <a:pt x="52" y="83"/>
                  </a:lnTo>
                  <a:lnTo>
                    <a:pt x="29" y="67"/>
                  </a:lnTo>
                  <a:lnTo>
                    <a:pt x="28" y="55"/>
                  </a:lnTo>
                  <a:lnTo>
                    <a:pt x="44" y="61"/>
                  </a:lnTo>
                  <a:lnTo>
                    <a:pt x="68" y="76"/>
                  </a:lnTo>
                  <a:lnTo>
                    <a:pt x="100" y="98"/>
                  </a:lnTo>
                  <a:lnTo>
                    <a:pt x="138" y="115"/>
                  </a:lnTo>
                  <a:lnTo>
                    <a:pt x="171" y="124"/>
                  </a:lnTo>
                  <a:lnTo>
                    <a:pt x="209" y="124"/>
                  </a:lnTo>
                  <a:lnTo>
                    <a:pt x="239" y="125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5" y="85"/>
                  </a:lnTo>
                  <a:lnTo>
                    <a:pt x="353" y="61"/>
                  </a:lnTo>
                  <a:lnTo>
                    <a:pt x="372" y="44"/>
                  </a:lnTo>
                  <a:lnTo>
                    <a:pt x="390" y="17"/>
                  </a:lnTo>
                  <a:lnTo>
                    <a:pt x="344" y="20"/>
                  </a:lnTo>
                  <a:lnTo>
                    <a:pt x="292" y="23"/>
                  </a:lnTo>
                  <a:lnTo>
                    <a:pt x="224" y="27"/>
                  </a:lnTo>
                  <a:lnTo>
                    <a:pt x="127" y="39"/>
                  </a:lnTo>
                  <a:lnTo>
                    <a:pt x="62" y="43"/>
                  </a:lnTo>
                  <a:lnTo>
                    <a:pt x="20" y="52"/>
                  </a:lnTo>
                  <a:lnTo>
                    <a:pt x="10" y="5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897328" y="5542644"/>
              <a:ext cx="434975" cy="909638"/>
            </a:xfrm>
            <a:custGeom>
              <a:avLst/>
              <a:gdLst/>
              <a:ahLst/>
              <a:cxnLst>
                <a:cxn ang="0">
                  <a:pos x="274" y="567"/>
                </a:cxn>
                <a:cxn ang="0">
                  <a:pos x="0" y="0"/>
                </a:cxn>
                <a:cxn ang="0">
                  <a:pos x="2" y="41"/>
                </a:cxn>
                <a:cxn ang="0">
                  <a:pos x="73" y="178"/>
                </a:cxn>
                <a:cxn ang="0">
                  <a:pos x="139" y="307"/>
                </a:cxn>
                <a:cxn ang="0">
                  <a:pos x="222" y="486"/>
                </a:cxn>
                <a:cxn ang="0">
                  <a:pos x="262" y="573"/>
                </a:cxn>
                <a:cxn ang="0">
                  <a:pos x="274" y="567"/>
                </a:cxn>
              </a:cxnLst>
              <a:rect l="0" t="0" r="r" b="b"/>
              <a:pathLst>
                <a:path w="274" h="573">
                  <a:moveTo>
                    <a:pt x="274" y="567"/>
                  </a:moveTo>
                  <a:lnTo>
                    <a:pt x="0" y="0"/>
                  </a:lnTo>
                  <a:lnTo>
                    <a:pt x="2" y="41"/>
                  </a:lnTo>
                  <a:lnTo>
                    <a:pt x="73" y="178"/>
                  </a:lnTo>
                  <a:lnTo>
                    <a:pt x="139" y="307"/>
                  </a:lnTo>
                  <a:lnTo>
                    <a:pt x="222" y="486"/>
                  </a:lnTo>
                  <a:lnTo>
                    <a:pt x="262" y="573"/>
                  </a:lnTo>
                  <a:lnTo>
                    <a:pt x="274" y="5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686190" y="5553757"/>
              <a:ext cx="233363" cy="950913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41" y="0"/>
                </a:cxn>
                <a:cxn ang="0">
                  <a:pos x="147" y="38"/>
                </a:cxn>
                <a:cxn ang="0">
                  <a:pos x="87" y="280"/>
                </a:cxn>
                <a:cxn ang="0">
                  <a:pos x="47" y="461"/>
                </a:cxn>
                <a:cxn ang="0">
                  <a:pos x="14" y="599"/>
                </a:cxn>
                <a:cxn ang="0">
                  <a:pos x="0" y="595"/>
                </a:cxn>
              </a:cxnLst>
              <a:rect l="0" t="0" r="r" b="b"/>
              <a:pathLst>
                <a:path w="147" h="599">
                  <a:moveTo>
                    <a:pt x="0" y="595"/>
                  </a:moveTo>
                  <a:lnTo>
                    <a:pt x="141" y="0"/>
                  </a:lnTo>
                  <a:lnTo>
                    <a:pt x="147" y="38"/>
                  </a:lnTo>
                  <a:lnTo>
                    <a:pt x="87" y="280"/>
                  </a:lnTo>
                  <a:lnTo>
                    <a:pt x="47" y="461"/>
                  </a:lnTo>
                  <a:lnTo>
                    <a:pt x="14" y="5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897578" y="6074457"/>
              <a:ext cx="336550" cy="327025"/>
            </a:xfrm>
            <a:custGeom>
              <a:avLst/>
              <a:gdLst/>
              <a:ahLst/>
              <a:cxnLst>
                <a:cxn ang="0">
                  <a:pos x="38" y="12"/>
                </a:cxn>
                <a:cxn ang="0">
                  <a:pos x="68" y="0"/>
                </a:cxn>
                <a:cxn ang="0">
                  <a:pos x="98" y="0"/>
                </a:cxn>
                <a:cxn ang="0">
                  <a:pos x="125" y="0"/>
                </a:cxn>
                <a:cxn ang="0">
                  <a:pos x="149" y="3"/>
                </a:cxn>
                <a:cxn ang="0">
                  <a:pos x="173" y="21"/>
                </a:cxn>
                <a:cxn ang="0">
                  <a:pos x="194" y="38"/>
                </a:cxn>
                <a:cxn ang="0">
                  <a:pos x="206" y="65"/>
                </a:cxn>
                <a:cxn ang="0">
                  <a:pos x="212" y="84"/>
                </a:cxn>
                <a:cxn ang="0">
                  <a:pos x="209" y="114"/>
                </a:cxn>
                <a:cxn ang="0">
                  <a:pos x="209" y="137"/>
                </a:cxn>
                <a:cxn ang="0">
                  <a:pos x="197" y="168"/>
                </a:cxn>
                <a:cxn ang="0">
                  <a:pos x="185" y="191"/>
                </a:cxn>
                <a:cxn ang="0">
                  <a:pos x="179" y="200"/>
                </a:cxn>
                <a:cxn ang="0">
                  <a:pos x="152" y="201"/>
                </a:cxn>
                <a:cxn ang="0">
                  <a:pos x="116" y="206"/>
                </a:cxn>
                <a:cxn ang="0">
                  <a:pos x="77" y="206"/>
                </a:cxn>
                <a:cxn ang="0">
                  <a:pos x="50" y="195"/>
                </a:cxn>
                <a:cxn ang="0">
                  <a:pos x="29" y="179"/>
                </a:cxn>
                <a:cxn ang="0">
                  <a:pos x="15" y="158"/>
                </a:cxn>
                <a:cxn ang="0">
                  <a:pos x="5" y="129"/>
                </a:cxn>
                <a:cxn ang="0">
                  <a:pos x="0" y="101"/>
                </a:cxn>
                <a:cxn ang="0">
                  <a:pos x="3" y="65"/>
                </a:cxn>
                <a:cxn ang="0">
                  <a:pos x="9" y="38"/>
                </a:cxn>
                <a:cxn ang="0">
                  <a:pos x="26" y="21"/>
                </a:cxn>
                <a:cxn ang="0">
                  <a:pos x="38" y="12"/>
                </a:cxn>
              </a:cxnLst>
              <a:rect l="0" t="0" r="r" b="b"/>
              <a:pathLst>
                <a:path w="212" h="206">
                  <a:moveTo>
                    <a:pt x="38" y="12"/>
                  </a:moveTo>
                  <a:lnTo>
                    <a:pt x="68" y="0"/>
                  </a:lnTo>
                  <a:lnTo>
                    <a:pt x="98" y="0"/>
                  </a:lnTo>
                  <a:lnTo>
                    <a:pt x="125" y="0"/>
                  </a:lnTo>
                  <a:lnTo>
                    <a:pt x="149" y="3"/>
                  </a:lnTo>
                  <a:lnTo>
                    <a:pt x="173" y="21"/>
                  </a:lnTo>
                  <a:lnTo>
                    <a:pt x="194" y="38"/>
                  </a:lnTo>
                  <a:lnTo>
                    <a:pt x="206" y="65"/>
                  </a:lnTo>
                  <a:lnTo>
                    <a:pt x="212" y="84"/>
                  </a:lnTo>
                  <a:lnTo>
                    <a:pt x="209" y="114"/>
                  </a:lnTo>
                  <a:lnTo>
                    <a:pt x="209" y="137"/>
                  </a:lnTo>
                  <a:lnTo>
                    <a:pt x="197" y="168"/>
                  </a:lnTo>
                  <a:lnTo>
                    <a:pt x="185" y="191"/>
                  </a:lnTo>
                  <a:lnTo>
                    <a:pt x="179" y="200"/>
                  </a:lnTo>
                  <a:lnTo>
                    <a:pt x="152" y="201"/>
                  </a:lnTo>
                  <a:lnTo>
                    <a:pt x="116" y="206"/>
                  </a:lnTo>
                  <a:lnTo>
                    <a:pt x="77" y="206"/>
                  </a:lnTo>
                  <a:lnTo>
                    <a:pt x="50" y="195"/>
                  </a:lnTo>
                  <a:lnTo>
                    <a:pt x="29" y="179"/>
                  </a:lnTo>
                  <a:lnTo>
                    <a:pt x="15" y="158"/>
                  </a:lnTo>
                  <a:lnTo>
                    <a:pt x="5" y="129"/>
                  </a:lnTo>
                  <a:lnTo>
                    <a:pt x="0" y="101"/>
                  </a:lnTo>
                  <a:lnTo>
                    <a:pt x="3" y="65"/>
                  </a:lnTo>
                  <a:lnTo>
                    <a:pt x="9" y="38"/>
                  </a:lnTo>
                  <a:lnTo>
                    <a:pt x="26" y="21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967428" y="5464857"/>
              <a:ext cx="434975" cy="908050"/>
            </a:xfrm>
            <a:custGeom>
              <a:avLst/>
              <a:gdLst/>
              <a:ahLst/>
              <a:cxnLst>
                <a:cxn ang="0">
                  <a:pos x="274" y="566"/>
                </a:cxn>
                <a:cxn ang="0">
                  <a:pos x="0" y="0"/>
                </a:cxn>
                <a:cxn ang="0">
                  <a:pos x="2" y="41"/>
                </a:cxn>
                <a:cxn ang="0">
                  <a:pos x="73" y="177"/>
                </a:cxn>
                <a:cxn ang="0">
                  <a:pos x="139" y="306"/>
                </a:cxn>
                <a:cxn ang="0">
                  <a:pos x="222" y="485"/>
                </a:cxn>
                <a:cxn ang="0">
                  <a:pos x="262" y="572"/>
                </a:cxn>
                <a:cxn ang="0">
                  <a:pos x="274" y="566"/>
                </a:cxn>
              </a:cxnLst>
              <a:rect l="0" t="0" r="r" b="b"/>
              <a:pathLst>
                <a:path w="274" h="572">
                  <a:moveTo>
                    <a:pt x="274" y="566"/>
                  </a:moveTo>
                  <a:lnTo>
                    <a:pt x="0" y="0"/>
                  </a:lnTo>
                  <a:lnTo>
                    <a:pt x="2" y="41"/>
                  </a:lnTo>
                  <a:lnTo>
                    <a:pt x="73" y="177"/>
                  </a:lnTo>
                  <a:lnTo>
                    <a:pt x="139" y="306"/>
                  </a:lnTo>
                  <a:lnTo>
                    <a:pt x="222" y="485"/>
                  </a:lnTo>
                  <a:lnTo>
                    <a:pt x="262" y="572"/>
                  </a:lnTo>
                  <a:lnTo>
                    <a:pt x="274" y="5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753115" y="5474382"/>
              <a:ext cx="234950" cy="950913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42" y="0"/>
                </a:cxn>
                <a:cxn ang="0">
                  <a:pos x="148" y="39"/>
                </a:cxn>
                <a:cxn ang="0">
                  <a:pos x="88" y="279"/>
                </a:cxn>
                <a:cxn ang="0">
                  <a:pos x="48" y="461"/>
                </a:cxn>
                <a:cxn ang="0">
                  <a:pos x="14" y="599"/>
                </a:cxn>
                <a:cxn ang="0">
                  <a:pos x="0" y="595"/>
                </a:cxn>
              </a:cxnLst>
              <a:rect l="0" t="0" r="r" b="b"/>
              <a:pathLst>
                <a:path w="148" h="599">
                  <a:moveTo>
                    <a:pt x="0" y="595"/>
                  </a:moveTo>
                  <a:lnTo>
                    <a:pt x="142" y="0"/>
                  </a:lnTo>
                  <a:lnTo>
                    <a:pt x="148" y="39"/>
                  </a:lnTo>
                  <a:lnTo>
                    <a:pt x="88" y="279"/>
                  </a:lnTo>
                  <a:lnTo>
                    <a:pt x="48" y="461"/>
                  </a:lnTo>
                  <a:lnTo>
                    <a:pt x="14" y="599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938603" y="5450569"/>
              <a:ext cx="1958975" cy="1287463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23" y="27"/>
                </a:cxn>
                <a:cxn ang="0">
                  <a:pos x="316" y="17"/>
                </a:cxn>
                <a:cxn ang="0">
                  <a:pos x="472" y="12"/>
                </a:cxn>
                <a:cxn ang="0">
                  <a:pos x="640" y="3"/>
                </a:cxn>
                <a:cxn ang="0">
                  <a:pos x="818" y="6"/>
                </a:cxn>
                <a:cxn ang="0">
                  <a:pos x="976" y="3"/>
                </a:cxn>
                <a:cxn ang="0">
                  <a:pos x="1162" y="0"/>
                </a:cxn>
                <a:cxn ang="0">
                  <a:pos x="1234" y="2"/>
                </a:cxn>
                <a:cxn ang="0">
                  <a:pos x="1147" y="25"/>
                </a:cxn>
                <a:cxn ang="0">
                  <a:pos x="1024" y="42"/>
                </a:cxn>
                <a:cxn ang="0">
                  <a:pos x="900" y="62"/>
                </a:cxn>
                <a:cxn ang="0">
                  <a:pos x="824" y="74"/>
                </a:cxn>
                <a:cxn ang="0">
                  <a:pos x="732" y="99"/>
                </a:cxn>
                <a:cxn ang="0">
                  <a:pos x="656" y="102"/>
                </a:cxn>
                <a:cxn ang="0">
                  <a:pos x="674" y="270"/>
                </a:cxn>
                <a:cxn ang="0">
                  <a:pos x="684" y="414"/>
                </a:cxn>
                <a:cxn ang="0">
                  <a:pos x="695" y="549"/>
                </a:cxn>
                <a:cxn ang="0">
                  <a:pos x="698" y="669"/>
                </a:cxn>
                <a:cxn ang="0">
                  <a:pos x="703" y="690"/>
                </a:cxn>
                <a:cxn ang="0">
                  <a:pos x="734" y="733"/>
                </a:cxn>
                <a:cxn ang="0">
                  <a:pos x="746" y="743"/>
                </a:cxn>
                <a:cxn ang="0">
                  <a:pos x="775" y="749"/>
                </a:cxn>
                <a:cxn ang="0">
                  <a:pos x="787" y="762"/>
                </a:cxn>
                <a:cxn ang="0">
                  <a:pos x="791" y="778"/>
                </a:cxn>
                <a:cxn ang="0">
                  <a:pos x="788" y="811"/>
                </a:cxn>
                <a:cxn ang="0">
                  <a:pos x="650" y="811"/>
                </a:cxn>
                <a:cxn ang="0">
                  <a:pos x="550" y="809"/>
                </a:cxn>
                <a:cxn ang="0">
                  <a:pos x="545" y="770"/>
                </a:cxn>
                <a:cxn ang="0">
                  <a:pos x="550" y="756"/>
                </a:cxn>
                <a:cxn ang="0">
                  <a:pos x="558" y="747"/>
                </a:cxn>
                <a:cxn ang="0">
                  <a:pos x="591" y="725"/>
                </a:cxn>
                <a:cxn ang="0">
                  <a:pos x="624" y="699"/>
                </a:cxn>
                <a:cxn ang="0">
                  <a:pos x="634" y="680"/>
                </a:cxn>
                <a:cxn ang="0">
                  <a:pos x="633" y="600"/>
                </a:cxn>
                <a:cxn ang="0">
                  <a:pos x="623" y="479"/>
                </a:cxn>
                <a:cxn ang="0">
                  <a:pos x="609" y="330"/>
                </a:cxn>
                <a:cxn ang="0">
                  <a:pos x="600" y="228"/>
                </a:cxn>
                <a:cxn ang="0">
                  <a:pos x="582" y="103"/>
                </a:cxn>
                <a:cxn ang="0">
                  <a:pos x="535" y="105"/>
                </a:cxn>
                <a:cxn ang="0">
                  <a:pos x="429" y="87"/>
                </a:cxn>
                <a:cxn ang="0">
                  <a:pos x="316" y="70"/>
                </a:cxn>
                <a:cxn ang="0">
                  <a:pos x="209" y="60"/>
                </a:cxn>
                <a:cxn ang="0">
                  <a:pos x="104" y="47"/>
                </a:cxn>
                <a:cxn ang="0">
                  <a:pos x="0" y="35"/>
                </a:cxn>
              </a:cxnLst>
              <a:rect l="0" t="0" r="r" b="b"/>
              <a:pathLst>
                <a:path w="1234" h="811">
                  <a:moveTo>
                    <a:pt x="0" y="35"/>
                  </a:moveTo>
                  <a:lnTo>
                    <a:pt x="123" y="27"/>
                  </a:lnTo>
                  <a:lnTo>
                    <a:pt x="316" y="17"/>
                  </a:lnTo>
                  <a:lnTo>
                    <a:pt x="472" y="12"/>
                  </a:lnTo>
                  <a:lnTo>
                    <a:pt x="640" y="3"/>
                  </a:lnTo>
                  <a:lnTo>
                    <a:pt x="818" y="6"/>
                  </a:lnTo>
                  <a:lnTo>
                    <a:pt x="976" y="3"/>
                  </a:lnTo>
                  <a:lnTo>
                    <a:pt x="1162" y="0"/>
                  </a:lnTo>
                  <a:lnTo>
                    <a:pt x="1234" y="2"/>
                  </a:lnTo>
                  <a:lnTo>
                    <a:pt x="1147" y="25"/>
                  </a:lnTo>
                  <a:lnTo>
                    <a:pt x="1024" y="42"/>
                  </a:lnTo>
                  <a:lnTo>
                    <a:pt x="900" y="62"/>
                  </a:lnTo>
                  <a:lnTo>
                    <a:pt x="824" y="74"/>
                  </a:lnTo>
                  <a:lnTo>
                    <a:pt x="732" y="99"/>
                  </a:lnTo>
                  <a:lnTo>
                    <a:pt x="656" y="102"/>
                  </a:lnTo>
                  <a:lnTo>
                    <a:pt x="674" y="270"/>
                  </a:lnTo>
                  <a:lnTo>
                    <a:pt x="684" y="414"/>
                  </a:lnTo>
                  <a:lnTo>
                    <a:pt x="695" y="549"/>
                  </a:lnTo>
                  <a:lnTo>
                    <a:pt x="698" y="669"/>
                  </a:lnTo>
                  <a:lnTo>
                    <a:pt x="703" y="690"/>
                  </a:lnTo>
                  <a:lnTo>
                    <a:pt x="734" y="733"/>
                  </a:lnTo>
                  <a:lnTo>
                    <a:pt x="746" y="743"/>
                  </a:lnTo>
                  <a:lnTo>
                    <a:pt x="775" y="749"/>
                  </a:lnTo>
                  <a:lnTo>
                    <a:pt x="787" y="762"/>
                  </a:lnTo>
                  <a:lnTo>
                    <a:pt x="791" y="778"/>
                  </a:lnTo>
                  <a:lnTo>
                    <a:pt x="788" y="811"/>
                  </a:lnTo>
                  <a:lnTo>
                    <a:pt x="650" y="811"/>
                  </a:lnTo>
                  <a:lnTo>
                    <a:pt x="550" y="809"/>
                  </a:lnTo>
                  <a:lnTo>
                    <a:pt x="545" y="770"/>
                  </a:lnTo>
                  <a:lnTo>
                    <a:pt x="550" y="756"/>
                  </a:lnTo>
                  <a:lnTo>
                    <a:pt x="558" y="747"/>
                  </a:lnTo>
                  <a:lnTo>
                    <a:pt x="591" y="725"/>
                  </a:lnTo>
                  <a:lnTo>
                    <a:pt x="624" y="699"/>
                  </a:lnTo>
                  <a:lnTo>
                    <a:pt x="634" y="680"/>
                  </a:lnTo>
                  <a:lnTo>
                    <a:pt x="633" y="600"/>
                  </a:lnTo>
                  <a:lnTo>
                    <a:pt x="623" y="479"/>
                  </a:lnTo>
                  <a:lnTo>
                    <a:pt x="609" y="330"/>
                  </a:lnTo>
                  <a:lnTo>
                    <a:pt x="600" y="228"/>
                  </a:lnTo>
                  <a:lnTo>
                    <a:pt x="582" y="103"/>
                  </a:lnTo>
                  <a:lnTo>
                    <a:pt x="535" y="105"/>
                  </a:lnTo>
                  <a:lnTo>
                    <a:pt x="429" y="87"/>
                  </a:lnTo>
                  <a:lnTo>
                    <a:pt x="316" y="70"/>
                  </a:lnTo>
                  <a:lnTo>
                    <a:pt x="209" y="60"/>
                  </a:lnTo>
                  <a:lnTo>
                    <a:pt x="104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889390" y="5447394"/>
              <a:ext cx="1087438" cy="187325"/>
            </a:xfrm>
            <a:custGeom>
              <a:avLst/>
              <a:gdLst/>
              <a:ahLst/>
              <a:cxnLst>
                <a:cxn ang="0">
                  <a:pos x="641" y="0"/>
                </a:cxn>
                <a:cxn ang="0">
                  <a:pos x="0" y="32"/>
                </a:cxn>
                <a:cxn ang="0">
                  <a:pos x="3" y="46"/>
                </a:cxn>
                <a:cxn ang="0">
                  <a:pos x="69" y="52"/>
                </a:cxn>
                <a:cxn ang="0">
                  <a:pos x="411" y="89"/>
                </a:cxn>
                <a:cxn ang="0">
                  <a:pos x="572" y="118"/>
                </a:cxn>
                <a:cxn ang="0">
                  <a:pos x="677" y="112"/>
                </a:cxn>
                <a:cxn ang="0">
                  <a:pos x="685" y="98"/>
                </a:cxn>
                <a:cxn ang="0">
                  <a:pos x="570" y="104"/>
                </a:cxn>
                <a:cxn ang="0">
                  <a:pos x="475" y="86"/>
                </a:cxn>
                <a:cxn ang="0">
                  <a:pos x="402" y="73"/>
                </a:cxn>
                <a:cxn ang="0">
                  <a:pos x="278" y="63"/>
                </a:cxn>
                <a:cxn ang="0">
                  <a:pos x="179" y="54"/>
                </a:cxn>
                <a:cxn ang="0">
                  <a:pos x="80" y="38"/>
                </a:cxn>
                <a:cxn ang="0">
                  <a:pos x="191" y="35"/>
                </a:cxn>
                <a:cxn ang="0">
                  <a:pos x="310" y="29"/>
                </a:cxn>
                <a:cxn ang="0">
                  <a:pos x="436" y="23"/>
                </a:cxn>
                <a:cxn ang="0">
                  <a:pos x="576" y="21"/>
                </a:cxn>
                <a:cxn ang="0">
                  <a:pos x="670" y="15"/>
                </a:cxn>
                <a:cxn ang="0">
                  <a:pos x="641" y="0"/>
                </a:cxn>
              </a:cxnLst>
              <a:rect l="0" t="0" r="r" b="b"/>
              <a:pathLst>
                <a:path w="685" h="118">
                  <a:moveTo>
                    <a:pt x="641" y="0"/>
                  </a:moveTo>
                  <a:lnTo>
                    <a:pt x="0" y="32"/>
                  </a:lnTo>
                  <a:lnTo>
                    <a:pt x="3" y="46"/>
                  </a:lnTo>
                  <a:lnTo>
                    <a:pt x="69" y="52"/>
                  </a:lnTo>
                  <a:lnTo>
                    <a:pt x="411" y="89"/>
                  </a:lnTo>
                  <a:lnTo>
                    <a:pt x="572" y="118"/>
                  </a:lnTo>
                  <a:lnTo>
                    <a:pt x="677" y="112"/>
                  </a:lnTo>
                  <a:lnTo>
                    <a:pt x="685" y="98"/>
                  </a:lnTo>
                  <a:lnTo>
                    <a:pt x="570" y="104"/>
                  </a:lnTo>
                  <a:lnTo>
                    <a:pt x="475" y="86"/>
                  </a:lnTo>
                  <a:lnTo>
                    <a:pt x="402" y="73"/>
                  </a:lnTo>
                  <a:lnTo>
                    <a:pt x="278" y="63"/>
                  </a:lnTo>
                  <a:lnTo>
                    <a:pt x="179" y="54"/>
                  </a:lnTo>
                  <a:lnTo>
                    <a:pt x="80" y="38"/>
                  </a:lnTo>
                  <a:lnTo>
                    <a:pt x="191" y="35"/>
                  </a:lnTo>
                  <a:lnTo>
                    <a:pt x="310" y="29"/>
                  </a:lnTo>
                  <a:lnTo>
                    <a:pt x="436" y="23"/>
                  </a:lnTo>
                  <a:lnTo>
                    <a:pt x="576" y="21"/>
                  </a:lnTo>
                  <a:lnTo>
                    <a:pt x="670" y="15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887928" y="5441044"/>
              <a:ext cx="1082675" cy="1857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82" y="0"/>
                </a:cxn>
                <a:cxn ang="0">
                  <a:pos x="681" y="15"/>
                </a:cxn>
                <a:cxn ang="0">
                  <a:pos x="615" y="24"/>
                </a:cxn>
                <a:cxn ang="0">
                  <a:pos x="275" y="81"/>
                </a:cxn>
                <a:cxn ang="0">
                  <a:pos x="117" y="117"/>
                </a:cxn>
                <a:cxn ang="0">
                  <a:pos x="39" y="114"/>
                </a:cxn>
                <a:cxn ang="0">
                  <a:pos x="45" y="99"/>
                </a:cxn>
                <a:cxn ang="0">
                  <a:pos x="118" y="104"/>
                </a:cxn>
                <a:cxn ang="0">
                  <a:pos x="211" y="81"/>
                </a:cxn>
                <a:cxn ang="0">
                  <a:pos x="284" y="64"/>
                </a:cxn>
                <a:cxn ang="0">
                  <a:pos x="405" y="47"/>
                </a:cxn>
                <a:cxn ang="0">
                  <a:pos x="504" y="33"/>
                </a:cxn>
                <a:cxn ang="0">
                  <a:pos x="602" y="12"/>
                </a:cxn>
                <a:cxn ang="0">
                  <a:pos x="493" y="15"/>
                </a:cxn>
                <a:cxn ang="0">
                  <a:pos x="373" y="16"/>
                </a:cxn>
                <a:cxn ang="0">
                  <a:pos x="247" y="16"/>
                </a:cxn>
                <a:cxn ang="0">
                  <a:pos x="108" y="21"/>
                </a:cxn>
                <a:cxn ang="0">
                  <a:pos x="36" y="21"/>
                </a:cxn>
                <a:cxn ang="0">
                  <a:pos x="0" y="3"/>
                </a:cxn>
              </a:cxnLst>
              <a:rect l="0" t="0" r="r" b="b"/>
              <a:pathLst>
                <a:path w="682" h="117">
                  <a:moveTo>
                    <a:pt x="0" y="3"/>
                  </a:moveTo>
                  <a:lnTo>
                    <a:pt x="682" y="0"/>
                  </a:lnTo>
                  <a:lnTo>
                    <a:pt x="681" y="15"/>
                  </a:lnTo>
                  <a:lnTo>
                    <a:pt x="615" y="24"/>
                  </a:lnTo>
                  <a:lnTo>
                    <a:pt x="275" y="81"/>
                  </a:lnTo>
                  <a:lnTo>
                    <a:pt x="117" y="117"/>
                  </a:lnTo>
                  <a:lnTo>
                    <a:pt x="39" y="114"/>
                  </a:lnTo>
                  <a:lnTo>
                    <a:pt x="45" y="99"/>
                  </a:lnTo>
                  <a:lnTo>
                    <a:pt x="118" y="104"/>
                  </a:lnTo>
                  <a:lnTo>
                    <a:pt x="211" y="81"/>
                  </a:lnTo>
                  <a:lnTo>
                    <a:pt x="284" y="64"/>
                  </a:lnTo>
                  <a:lnTo>
                    <a:pt x="405" y="47"/>
                  </a:lnTo>
                  <a:lnTo>
                    <a:pt x="504" y="33"/>
                  </a:lnTo>
                  <a:lnTo>
                    <a:pt x="602" y="12"/>
                  </a:lnTo>
                  <a:lnTo>
                    <a:pt x="493" y="15"/>
                  </a:lnTo>
                  <a:lnTo>
                    <a:pt x="373" y="16"/>
                  </a:lnTo>
                  <a:lnTo>
                    <a:pt x="247" y="16"/>
                  </a:lnTo>
                  <a:lnTo>
                    <a:pt x="108" y="21"/>
                  </a:lnTo>
                  <a:lnTo>
                    <a:pt x="36" y="2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791090" y="5617257"/>
              <a:ext cx="419100" cy="113030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49" y="241"/>
                </a:cxn>
                <a:cxn ang="0">
                  <a:pos x="163" y="426"/>
                </a:cxn>
                <a:cxn ang="0">
                  <a:pos x="170" y="575"/>
                </a:cxn>
                <a:cxn ang="0">
                  <a:pos x="211" y="630"/>
                </a:cxn>
                <a:cxn ang="0">
                  <a:pos x="249" y="642"/>
                </a:cxn>
                <a:cxn ang="0">
                  <a:pos x="264" y="660"/>
                </a:cxn>
                <a:cxn ang="0">
                  <a:pos x="262" y="712"/>
                </a:cxn>
                <a:cxn ang="0">
                  <a:pos x="3" y="712"/>
                </a:cxn>
                <a:cxn ang="0">
                  <a:pos x="0" y="660"/>
                </a:cxn>
                <a:cxn ang="0">
                  <a:pos x="10" y="639"/>
                </a:cxn>
                <a:cxn ang="0">
                  <a:pos x="46" y="619"/>
                </a:cxn>
                <a:cxn ang="0">
                  <a:pos x="90" y="575"/>
                </a:cxn>
                <a:cxn ang="0">
                  <a:pos x="79" y="354"/>
                </a:cxn>
                <a:cxn ang="0">
                  <a:pos x="61" y="199"/>
                </a:cxn>
                <a:cxn ang="0">
                  <a:pos x="49" y="65"/>
                </a:cxn>
                <a:cxn ang="0">
                  <a:pos x="39" y="0"/>
                </a:cxn>
                <a:cxn ang="0">
                  <a:pos x="54" y="3"/>
                </a:cxn>
                <a:cxn ang="0">
                  <a:pos x="64" y="80"/>
                </a:cxn>
                <a:cxn ang="0">
                  <a:pos x="73" y="155"/>
                </a:cxn>
                <a:cxn ang="0">
                  <a:pos x="79" y="238"/>
                </a:cxn>
                <a:cxn ang="0">
                  <a:pos x="87" y="333"/>
                </a:cxn>
                <a:cxn ang="0">
                  <a:pos x="96" y="414"/>
                </a:cxn>
                <a:cxn ang="0">
                  <a:pos x="102" y="492"/>
                </a:cxn>
                <a:cxn ang="0">
                  <a:pos x="105" y="558"/>
                </a:cxn>
                <a:cxn ang="0">
                  <a:pos x="102" y="583"/>
                </a:cxn>
                <a:cxn ang="0">
                  <a:pos x="96" y="591"/>
                </a:cxn>
                <a:cxn ang="0">
                  <a:pos x="76" y="610"/>
                </a:cxn>
                <a:cxn ang="0">
                  <a:pos x="54" y="630"/>
                </a:cxn>
                <a:cxn ang="0">
                  <a:pos x="39" y="636"/>
                </a:cxn>
                <a:cxn ang="0">
                  <a:pos x="21" y="645"/>
                </a:cxn>
                <a:cxn ang="0">
                  <a:pos x="13" y="660"/>
                </a:cxn>
                <a:cxn ang="0">
                  <a:pos x="22" y="693"/>
                </a:cxn>
                <a:cxn ang="0">
                  <a:pos x="51" y="700"/>
                </a:cxn>
                <a:cxn ang="0">
                  <a:pos x="120" y="696"/>
                </a:cxn>
                <a:cxn ang="0">
                  <a:pos x="240" y="696"/>
                </a:cxn>
                <a:cxn ang="0">
                  <a:pos x="248" y="686"/>
                </a:cxn>
                <a:cxn ang="0">
                  <a:pos x="245" y="666"/>
                </a:cxn>
                <a:cxn ang="0">
                  <a:pos x="234" y="651"/>
                </a:cxn>
                <a:cxn ang="0">
                  <a:pos x="203" y="642"/>
                </a:cxn>
                <a:cxn ang="0">
                  <a:pos x="188" y="633"/>
                </a:cxn>
                <a:cxn ang="0">
                  <a:pos x="166" y="596"/>
                </a:cxn>
                <a:cxn ang="0">
                  <a:pos x="155" y="572"/>
                </a:cxn>
                <a:cxn ang="0">
                  <a:pos x="149" y="442"/>
                </a:cxn>
                <a:cxn ang="0">
                  <a:pos x="141" y="327"/>
                </a:cxn>
                <a:cxn ang="0">
                  <a:pos x="135" y="237"/>
                </a:cxn>
                <a:cxn ang="0">
                  <a:pos x="129" y="147"/>
                </a:cxn>
                <a:cxn ang="0">
                  <a:pos x="117" y="70"/>
                </a:cxn>
                <a:cxn ang="0">
                  <a:pos x="108" y="0"/>
                </a:cxn>
                <a:cxn ang="0">
                  <a:pos x="126" y="0"/>
                </a:cxn>
              </a:cxnLst>
              <a:rect l="0" t="0" r="r" b="b"/>
              <a:pathLst>
                <a:path w="264" h="712">
                  <a:moveTo>
                    <a:pt x="126" y="0"/>
                  </a:moveTo>
                  <a:lnTo>
                    <a:pt x="149" y="241"/>
                  </a:lnTo>
                  <a:lnTo>
                    <a:pt x="163" y="426"/>
                  </a:lnTo>
                  <a:lnTo>
                    <a:pt x="170" y="575"/>
                  </a:lnTo>
                  <a:lnTo>
                    <a:pt x="211" y="630"/>
                  </a:lnTo>
                  <a:lnTo>
                    <a:pt x="249" y="642"/>
                  </a:lnTo>
                  <a:lnTo>
                    <a:pt x="264" y="660"/>
                  </a:lnTo>
                  <a:lnTo>
                    <a:pt x="262" y="712"/>
                  </a:lnTo>
                  <a:lnTo>
                    <a:pt x="3" y="712"/>
                  </a:lnTo>
                  <a:lnTo>
                    <a:pt x="0" y="660"/>
                  </a:lnTo>
                  <a:lnTo>
                    <a:pt x="10" y="639"/>
                  </a:lnTo>
                  <a:lnTo>
                    <a:pt x="46" y="619"/>
                  </a:lnTo>
                  <a:lnTo>
                    <a:pt x="90" y="575"/>
                  </a:lnTo>
                  <a:lnTo>
                    <a:pt x="79" y="354"/>
                  </a:lnTo>
                  <a:lnTo>
                    <a:pt x="61" y="199"/>
                  </a:lnTo>
                  <a:lnTo>
                    <a:pt x="49" y="65"/>
                  </a:lnTo>
                  <a:lnTo>
                    <a:pt x="39" y="0"/>
                  </a:lnTo>
                  <a:lnTo>
                    <a:pt x="54" y="3"/>
                  </a:lnTo>
                  <a:lnTo>
                    <a:pt x="64" y="80"/>
                  </a:lnTo>
                  <a:lnTo>
                    <a:pt x="73" y="155"/>
                  </a:lnTo>
                  <a:lnTo>
                    <a:pt x="79" y="238"/>
                  </a:lnTo>
                  <a:lnTo>
                    <a:pt x="87" y="333"/>
                  </a:lnTo>
                  <a:lnTo>
                    <a:pt x="96" y="414"/>
                  </a:lnTo>
                  <a:lnTo>
                    <a:pt x="102" y="492"/>
                  </a:lnTo>
                  <a:lnTo>
                    <a:pt x="105" y="558"/>
                  </a:lnTo>
                  <a:lnTo>
                    <a:pt x="102" y="583"/>
                  </a:lnTo>
                  <a:lnTo>
                    <a:pt x="96" y="591"/>
                  </a:lnTo>
                  <a:lnTo>
                    <a:pt x="76" y="610"/>
                  </a:lnTo>
                  <a:lnTo>
                    <a:pt x="54" y="630"/>
                  </a:lnTo>
                  <a:lnTo>
                    <a:pt x="39" y="636"/>
                  </a:lnTo>
                  <a:lnTo>
                    <a:pt x="21" y="645"/>
                  </a:lnTo>
                  <a:lnTo>
                    <a:pt x="13" y="660"/>
                  </a:lnTo>
                  <a:lnTo>
                    <a:pt x="22" y="693"/>
                  </a:lnTo>
                  <a:lnTo>
                    <a:pt x="51" y="700"/>
                  </a:lnTo>
                  <a:lnTo>
                    <a:pt x="120" y="696"/>
                  </a:lnTo>
                  <a:lnTo>
                    <a:pt x="240" y="696"/>
                  </a:lnTo>
                  <a:lnTo>
                    <a:pt x="248" y="686"/>
                  </a:lnTo>
                  <a:lnTo>
                    <a:pt x="245" y="666"/>
                  </a:lnTo>
                  <a:lnTo>
                    <a:pt x="234" y="651"/>
                  </a:lnTo>
                  <a:lnTo>
                    <a:pt x="203" y="642"/>
                  </a:lnTo>
                  <a:lnTo>
                    <a:pt x="188" y="633"/>
                  </a:lnTo>
                  <a:lnTo>
                    <a:pt x="166" y="596"/>
                  </a:lnTo>
                  <a:lnTo>
                    <a:pt x="155" y="572"/>
                  </a:lnTo>
                  <a:lnTo>
                    <a:pt x="149" y="442"/>
                  </a:lnTo>
                  <a:lnTo>
                    <a:pt x="141" y="327"/>
                  </a:lnTo>
                  <a:lnTo>
                    <a:pt x="135" y="237"/>
                  </a:lnTo>
                  <a:lnTo>
                    <a:pt x="129" y="147"/>
                  </a:lnTo>
                  <a:lnTo>
                    <a:pt x="117" y="70"/>
                  </a:lnTo>
                  <a:lnTo>
                    <a:pt x="108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234003" y="5626782"/>
              <a:ext cx="287338" cy="250825"/>
            </a:xfrm>
            <a:custGeom>
              <a:avLst/>
              <a:gdLst/>
              <a:ahLst/>
              <a:cxnLst>
                <a:cxn ang="0">
                  <a:pos x="117" y="36"/>
                </a:cxn>
                <a:cxn ang="0">
                  <a:pos x="104" y="18"/>
                </a:cxn>
                <a:cxn ang="0">
                  <a:pos x="86" y="6"/>
                </a:cxn>
                <a:cxn ang="0">
                  <a:pos x="68" y="0"/>
                </a:cxn>
                <a:cxn ang="0">
                  <a:pos x="45" y="0"/>
                </a:cxn>
                <a:cxn ang="0">
                  <a:pos x="21" y="9"/>
                </a:cxn>
                <a:cxn ang="0">
                  <a:pos x="9" y="21"/>
                </a:cxn>
                <a:cxn ang="0">
                  <a:pos x="3" y="40"/>
                </a:cxn>
                <a:cxn ang="0">
                  <a:pos x="0" y="63"/>
                </a:cxn>
                <a:cxn ang="0">
                  <a:pos x="1" y="87"/>
                </a:cxn>
                <a:cxn ang="0">
                  <a:pos x="9" y="103"/>
                </a:cxn>
                <a:cxn ang="0">
                  <a:pos x="24" y="123"/>
                </a:cxn>
                <a:cxn ang="0">
                  <a:pos x="42" y="138"/>
                </a:cxn>
                <a:cxn ang="0">
                  <a:pos x="65" y="152"/>
                </a:cxn>
                <a:cxn ang="0">
                  <a:pos x="86" y="158"/>
                </a:cxn>
                <a:cxn ang="0">
                  <a:pos x="99" y="155"/>
                </a:cxn>
                <a:cxn ang="0">
                  <a:pos x="113" y="149"/>
                </a:cxn>
                <a:cxn ang="0">
                  <a:pos x="122" y="132"/>
                </a:cxn>
                <a:cxn ang="0">
                  <a:pos x="128" y="108"/>
                </a:cxn>
                <a:cxn ang="0">
                  <a:pos x="128" y="90"/>
                </a:cxn>
                <a:cxn ang="0">
                  <a:pos x="126" y="70"/>
                </a:cxn>
                <a:cxn ang="0">
                  <a:pos x="126" y="55"/>
                </a:cxn>
                <a:cxn ang="0">
                  <a:pos x="154" y="42"/>
                </a:cxn>
                <a:cxn ang="0">
                  <a:pos x="175" y="36"/>
                </a:cxn>
                <a:cxn ang="0">
                  <a:pos x="178" y="33"/>
                </a:cxn>
                <a:cxn ang="0">
                  <a:pos x="181" y="18"/>
                </a:cxn>
                <a:cxn ang="0">
                  <a:pos x="172" y="12"/>
                </a:cxn>
                <a:cxn ang="0">
                  <a:pos x="154" y="12"/>
                </a:cxn>
                <a:cxn ang="0">
                  <a:pos x="132" y="27"/>
                </a:cxn>
                <a:cxn ang="0">
                  <a:pos x="117" y="36"/>
                </a:cxn>
              </a:cxnLst>
              <a:rect l="0" t="0" r="r" b="b"/>
              <a:pathLst>
                <a:path w="181" h="158">
                  <a:moveTo>
                    <a:pt x="117" y="36"/>
                  </a:moveTo>
                  <a:lnTo>
                    <a:pt x="104" y="18"/>
                  </a:lnTo>
                  <a:lnTo>
                    <a:pt x="86" y="6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1" y="9"/>
                  </a:lnTo>
                  <a:lnTo>
                    <a:pt x="9" y="21"/>
                  </a:lnTo>
                  <a:lnTo>
                    <a:pt x="3" y="40"/>
                  </a:lnTo>
                  <a:lnTo>
                    <a:pt x="0" y="63"/>
                  </a:lnTo>
                  <a:lnTo>
                    <a:pt x="1" y="87"/>
                  </a:lnTo>
                  <a:lnTo>
                    <a:pt x="9" y="103"/>
                  </a:lnTo>
                  <a:lnTo>
                    <a:pt x="24" y="123"/>
                  </a:lnTo>
                  <a:lnTo>
                    <a:pt x="42" y="138"/>
                  </a:lnTo>
                  <a:lnTo>
                    <a:pt x="65" y="152"/>
                  </a:lnTo>
                  <a:lnTo>
                    <a:pt x="86" y="158"/>
                  </a:lnTo>
                  <a:lnTo>
                    <a:pt x="99" y="155"/>
                  </a:lnTo>
                  <a:lnTo>
                    <a:pt x="113" y="149"/>
                  </a:lnTo>
                  <a:lnTo>
                    <a:pt x="122" y="132"/>
                  </a:lnTo>
                  <a:lnTo>
                    <a:pt x="128" y="108"/>
                  </a:lnTo>
                  <a:lnTo>
                    <a:pt x="128" y="90"/>
                  </a:lnTo>
                  <a:lnTo>
                    <a:pt x="126" y="70"/>
                  </a:lnTo>
                  <a:lnTo>
                    <a:pt x="126" y="55"/>
                  </a:lnTo>
                  <a:lnTo>
                    <a:pt x="154" y="42"/>
                  </a:lnTo>
                  <a:lnTo>
                    <a:pt x="175" y="36"/>
                  </a:lnTo>
                  <a:lnTo>
                    <a:pt x="178" y="33"/>
                  </a:lnTo>
                  <a:lnTo>
                    <a:pt x="181" y="18"/>
                  </a:lnTo>
                  <a:lnTo>
                    <a:pt x="172" y="12"/>
                  </a:lnTo>
                  <a:lnTo>
                    <a:pt x="154" y="12"/>
                  </a:lnTo>
                  <a:lnTo>
                    <a:pt x="132" y="27"/>
                  </a:lnTo>
                  <a:lnTo>
                    <a:pt x="11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361003" y="5880782"/>
              <a:ext cx="241300" cy="42703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32" y="0"/>
                </a:cxn>
                <a:cxn ang="0">
                  <a:pos x="51" y="0"/>
                </a:cxn>
                <a:cxn ang="0">
                  <a:pos x="72" y="3"/>
                </a:cxn>
                <a:cxn ang="0">
                  <a:pos x="89" y="12"/>
                </a:cxn>
                <a:cxn ang="0">
                  <a:pos x="103" y="24"/>
                </a:cxn>
                <a:cxn ang="0">
                  <a:pos x="117" y="47"/>
                </a:cxn>
                <a:cxn ang="0">
                  <a:pos x="132" y="68"/>
                </a:cxn>
                <a:cxn ang="0">
                  <a:pos x="145" y="98"/>
                </a:cxn>
                <a:cxn ang="0">
                  <a:pos x="149" y="122"/>
                </a:cxn>
                <a:cxn ang="0">
                  <a:pos x="152" y="146"/>
                </a:cxn>
                <a:cxn ang="0">
                  <a:pos x="149" y="177"/>
                </a:cxn>
                <a:cxn ang="0">
                  <a:pos x="140" y="211"/>
                </a:cxn>
                <a:cxn ang="0">
                  <a:pos x="131" y="233"/>
                </a:cxn>
                <a:cxn ang="0">
                  <a:pos x="117" y="251"/>
                </a:cxn>
                <a:cxn ang="0">
                  <a:pos x="102" y="261"/>
                </a:cxn>
                <a:cxn ang="0">
                  <a:pos x="85" y="267"/>
                </a:cxn>
                <a:cxn ang="0">
                  <a:pos x="63" y="269"/>
                </a:cxn>
                <a:cxn ang="0">
                  <a:pos x="39" y="261"/>
                </a:cxn>
                <a:cxn ang="0">
                  <a:pos x="26" y="248"/>
                </a:cxn>
                <a:cxn ang="0">
                  <a:pos x="20" y="232"/>
                </a:cxn>
                <a:cxn ang="0">
                  <a:pos x="18" y="205"/>
                </a:cxn>
                <a:cxn ang="0">
                  <a:pos x="23" y="180"/>
                </a:cxn>
                <a:cxn ang="0">
                  <a:pos x="35" y="165"/>
                </a:cxn>
                <a:cxn ang="0">
                  <a:pos x="45" y="148"/>
                </a:cxn>
                <a:cxn ang="0">
                  <a:pos x="48" y="134"/>
                </a:cxn>
                <a:cxn ang="0">
                  <a:pos x="45" y="116"/>
                </a:cxn>
                <a:cxn ang="0">
                  <a:pos x="38" y="98"/>
                </a:cxn>
                <a:cxn ang="0">
                  <a:pos x="21" y="86"/>
                </a:cxn>
                <a:cxn ang="0">
                  <a:pos x="6" y="74"/>
                </a:cxn>
                <a:cxn ang="0">
                  <a:pos x="0" y="56"/>
                </a:cxn>
                <a:cxn ang="0">
                  <a:pos x="0" y="36"/>
                </a:cxn>
                <a:cxn ang="0">
                  <a:pos x="6" y="23"/>
                </a:cxn>
                <a:cxn ang="0">
                  <a:pos x="14" y="9"/>
                </a:cxn>
              </a:cxnLst>
              <a:rect l="0" t="0" r="r" b="b"/>
              <a:pathLst>
                <a:path w="152" h="269">
                  <a:moveTo>
                    <a:pt x="14" y="9"/>
                  </a:moveTo>
                  <a:lnTo>
                    <a:pt x="32" y="0"/>
                  </a:lnTo>
                  <a:lnTo>
                    <a:pt x="51" y="0"/>
                  </a:lnTo>
                  <a:lnTo>
                    <a:pt x="72" y="3"/>
                  </a:lnTo>
                  <a:lnTo>
                    <a:pt x="89" y="12"/>
                  </a:lnTo>
                  <a:lnTo>
                    <a:pt x="103" y="24"/>
                  </a:lnTo>
                  <a:lnTo>
                    <a:pt x="117" y="47"/>
                  </a:lnTo>
                  <a:lnTo>
                    <a:pt x="132" y="68"/>
                  </a:lnTo>
                  <a:lnTo>
                    <a:pt x="145" y="98"/>
                  </a:lnTo>
                  <a:lnTo>
                    <a:pt x="149" y="122"/>
                  </a:lnTo>
                  <a:lnTo>
                    <a:pt x="152" y="146"/>
                  </a:lnTo>
                  <a:lnTo>
                    <a:pt x="149" y="177"/>
                  </a:lnTo>
                  <a:lnTo>
                    <a:pt x="140" y="211"/>
                  </a:lnTo>
                  <a:lnTo>
                    <a:pt x="131" y="233"/>
                  </a:lnTo>
                  <a:lnTo>
                    <a:pt x="117" y="251"/>
                  </a:lnTo>
                  <a:lnTo>
                    <a:pt x="102" y="261"/>
                  </a:lnTo>
                  <a:lnTo>
                    <a:pt x="85" y="267"/>
                  </a:lnTo>
                  <a:lnTo>
                    <a:pt x="63" y="269"/>
                  </a:lnTo>
                  <a:lnTo>
                    <a:pt x="39" y="261"/>
                  </a:lnTo>
                  <a:lnTo>
                    <a:pt x="26" y="248"/>
                  </a:lnTo>
                  <a:lnTo>
                    <a:pt x="20" y="232"/>
                  </a:lnTo>
                  <a:lnTo>
                    <a:pt x="18" y="205"/>
                  </a:lnTo>
                  <a:lnTo>
                    <a:pt x="23" y="180"/>
                  </a:lnTo>
                  <a:lnTo>
                    <a:pt x="35" y="165"/>
                  </a:lnTo>
                  <a:lnTo>
                    <a:pt x="45" y="148"/>
                  </a:lnTo>
                  <a:lnTo>
                    <a:pt x="48" y="134"/>
                  </a:lnTo>
                  <a:lnTo>
                    <a:pt x="45" y="116"/>
                  </a:lnTo>
                  <a:lnTo>
                    <a:pt x="38" y="98"/>
                  </a:lnTo>
                  <a:lnTo>
                    <a:pt x="21" y="86"/>
                  </a:lnTo>
                  <a:lnTo>
                    <a:pt x="6" y="74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6" y="2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926028" y="5533119"/>
              <a:ext cx="495300" cy="465138"/>
            </a:xfrm>
            <a:custGeom>
              <a:avLst/>
              <a:gdLst/>
              <a:ahLst/>
              <a:cxnLst>
                <a:cxn ang="0">
                  <a:pos x="226" y="242"/>
                </a:cxn>
                <a:cxn ang="0">
                  <a:pos x="266" y="247"/>
                </a:cxn>
                <a:cxn ang="0">
                  <a:pos x="293" y="247"/>
                </a:cxn>
                <a:cxn ang="0">
                  <a:pos x="306" y="253"/>
                </a:cxn>
                <a:cxn ang="0">
                  <a:pos x="312" y="271"/>
                </a:cxn>
                <a:cxn ang="0">
                  <a:pos x="308" y="284"/>
                </a:cxn>
                <a:cxn ang="0">
                  <a:pos x="294" y="293"/>
                </a:cxn>
                <a:cxn ang="0">
                  <a:pos x="255" y="287"/>
                </a:cxn>
                <a:cxn ang="0">
                  <a:pos x="199" y="271"/>
                </a:cxn>
                <a:cxn ang="0">
                  <a:pos x="160" y="254"/>
                </a:cxn>
                <a:cxn ang="0">
                  <a:pos x="133" y="229"/>
                </a:cxn>
                <a:cxn ang="0">
                  <a:pos x="112" y="206"/>
                </a:cxn>
                <a:cxn ang="0">
                  <a:pos x="94" y="167"/>
                </a:cxn>
                <a:cxn ang="0">
                  <a:pos x="76" y="120"/>
                </a:cxn>
                <a:cxn ang="0">
                  <a:pos x="62" y="77"/>
                </a:cxn>
                <a:cxn ang="0">
                  <a:pos x="44" y="50"/>
                </a:cxn>
                <a:cxn ang="0">
                  <a:pos x="23" y="42"/>
                </a:cxn>
                <a:cxn ang="0">
                  <a:pos x="2" y="37"/>
                </a:cxn>
                <a:cxn ang="0">
                  <a:pos x="0" y="21"/>
                </a:cxn>
                <a:cxn ang="0">
                  <a:pos x="14" y="13"/>
                </a:cxn>
                <a:cxn ang="0">
                  <a:pos x="27" y="16"/>
                </a:cxn>
                <a:cxn ang="0">
                  <a:pos x="42" y="37"/>
                </a:cxn>
                <a:cxn ang="0">
                  <a:pos x="48" y="36"/>
                </a:cxn>
                <a:cxn ang="0">
                  <a:pos x="45" y="21"/>
                </a:cxn>
                <a:cxn ang="0">
                  <a:pos x="42" y="6"/>
                </a:cxn>
                <a:cxn ang="0">
                  <a:pos x="56" y="0"/>
                </a:cxn>
                <a:cxn ang="0">
                  <a:pos x="70" y="9"/>
                </a:cxn>
                <a:cxn ang="0">
                  <a:pos x="67" y="24"/>
                </a:cxn>
                <a:cxn ang="0">
                  <a:pos x="62" y="43"/>
                </a:cxn>
                <a:cxn ang="0">
                  <a:pos x="70" y="46"/>
                </a:cxn>
                <a:cxn ang="0">
                  <a:pos x="82" y="47"/>
                </a:cxn>
                <a:cxn ang="0">
                  <a:pos x="94" y="36"/>
                </a:cxn>
                <a:cxn ang="0">
                  <a:pos x="106" y="28"/>
                </a:cxn>
                <a:cxn ang="0">
                  <a:pos x="114" y="33"/>
                </a:cxn>
                <a:cxn ang="0">
                  <a:pos x="118" y="52"/>
                </a:cxn>
                <a:cxn ang="0">
                  <a:pos x="94" y="56"/>
                </a:cxn>
                <a:cxn ang="0">
                  <a:pos x="76" y="68"/>
                </a:cxn>
                <a:cxn ang="0">
                  <a:pos x="99" y="120"/>
                </a:cxn>
                <a:cxn ang="0">
                  <a:pos x="121" y="167"/>
                </a:cxn>
                <a:cxn ang="0">
                  <a:pos x="139" y="191"/>
                </a:cxn>
                <a:cxn ang="0">
                  <a:pos x="166" y="218"/>
                </a:cxn>
                <a:cxn ang="0">
                  <a:pos x="189" y="232"/>
                </a:cxn>
                <a:cxn ang="0">
                  <a:pos x="210" y="241"/>
                </a:cxn>
                <a:cxn ang="0">
                  <a:pos x="226" y="242"/>
                </a:cxn>
              </a:cxnLst>
              <a:rect l="0" t="0" r="r" b="b"/>
              <a:pathLst>
                <a:path w="312" h="293">
                  <a:moveTo>
                    <a:pt x="226" y="242"/>
                  </a:moveTo>
                  <a:lnTo>
                    <a:pt x="266" y="247"/>
                  </a:lnTo>
                  <a:lnTo>
                    <a:pt x="293" y="247"/>
                  </a:lnTo>
                  <a:lnTo>
                    <a:pt x="306" y="253"/>
                  </a:lnTo>
                  <a:lnTo>
                    <a:pt x="312" y="271"/>
                  </a:lnTo>
                  <a:lnTo>
                    <a:pt x="308" y="284"/>
                  </a:lnTo>
                  <a:lnTo>
                    <a:pt x="294" y="293"/>
                  </a:lnTo>
                  <a:lnTo>
                    <a:pt x="255" y="287"/>
                  </a:lnTo>
                  <a:lnTo>
                    <a:pt x="199" y="271"/>
                  </a:lnTo>
                  <a:lnTo>
                    <a:pt x="160" y="254"/>
                  </a:lnTo>
                  <a:lnTo>
                    <a:pt x="133" y="229"/>
                  </a:lnTo>
                  <a:lnTo>
                    <a:pt x="112" y="206"/>
                  </a:lnTo>
                  <a:lnTo>
                    <a:pt x="94" y="167"/>
                  </a:lnTo>
                  <a:lnTo>
                    <a:pt x="76" y="120"/>
                  </a:lnTo>
                  <a:lnTo>
                    <a:pt x="62" y="77"/>
                  </a:lnTo>
                  <a:lnTo>
                    <a:pt x="44" y="50"/>
                  </a:lnTo>
                  <a:lnTo>
                    <a:pt x="23" y="42"/>
                  </a:lnTo>
                  <a:lnTo>
                    <a:pt x="2" y="37"/>
                  </a:lnTo>
                  <a:lnTo>
                    <a:pt x="0" y="21"/>
                  </a:lnTo>
                  <a:lnTo>
                    <a:pt x="14" y="13"/>
                  </a:lnTo>
                  <a:lnTo>
                    <a:pt x="27" y="16"/>
                  </a:lnTo>
                  <a:lnTo>
                    <a:pt x="42" y="37"/>
                  </a:lnTo>
                  <a:lnTo>
                    <a:pt x="48" y="36"/>
                  </a:lnTo>
                  <a:lnTo>
                    <a:pt x="45" y="21"/>
                  </a:lnTo>
                  <a:lnTo>
                    <a:pt x="42" y="6"/>
                  </a:lnTo>
                  <a:lnTo>
                    <a:pt x="56" y="0"/>
                  </a:lnTo>
                  <a:lnTo>
                    <a:pt x="70" y="9"/>
                  </a:lnTo>
                  <a:lnTo>
                    <a:pt x="67" y="24"/>
                  </a:lnTo>
                  <a:lnTo>
                    <a:pt x="62" y="43"/>
                  </a:lnTo>
                  <a:lnTo>
                    <a:pt x="70" y="46"/>
                  </a:lnTo>
                  <a:lnTo>
                    <a:pt x="82" y="47"/>
                  </a:lnTo>
                  <a:lnTo>
                    <a:pt x="94" y="36"/>
                  </a:lnTo>
                  <a:lnTo>
                    <a:pt x="106" y="28"/>
                  </a:lnTo>
                  <a:lnTo>
                    <a:pt x="114" y="33"/>
                  </a:lnTo>
                  <a:lnTo>
                    <a:pt x="118" y="52"/>
                  </a:lnTo>
                  <a:lnTo>
                    <a:pt x="94" y="56"/>
                  </a:lnTo>
                  <a:lnTo>
                    <a:pt x="76" y="68"/>
                  </a:lnTo>
                  <a:lnTo>
                    <a:pt x="99" y="120"/>
                  </a:lnTo>
                  <a:lnTo>
                    <a:pt x="121" y="167"/>
                  </a:lnTo>
                  <a:lnTo>
                    <a:pt x="139" y="191"/>
                  </a:lnTo>
                  <a:lnTo>
                    <a:pt x="166" y="218"/>
                  </a:lnTo>
                  <a:lnTo>
                    <a:pt x="189" y="232"/>
                  </a:lnTo>
                  <a:lnTo>
                    <a:pt x="210" y="241"/>
                  </a:lnTo>
                  <a:lnTo>
                    <a:pt x="226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426090" y="5428344"/>
              <a:ext cx="423863" cy="520700"/>
            </a:xfrm>
            <a:custGeom>
              <a:avLst/>
              <a:gdLst/>
              <a:ahLst/>
              <a:cxnLst>
                <a:cxn ang="0">
                  <a:pos x="81" y="266"/>
                </a:cxn>
                <a:cxn ang="0">
                  <a:pos x="40" y="280"/>
                </a:cxn>
                <a:cxn ang="0">
                  <a:pos x="15" y="284"/>
                </a:cxn>
                <a:cxn ang="0">
                  <a:pos x="3" y="290"/>
                </a:cxn>
                <a:cxn ang="0">
                  <a:pos x="0" y="310"/>
                </a:cxn>
                <a:cxn ang="0">
                  <a:pos x="6" y="321"/>
                </a:cxn>
                <a:cxn ang="0">
                  <a:pos x="22" y="328"/>
                </a:cxn>
                <a:cxn ang="0">
                  <a:pos x="58" y="315"/>
                </a:cxn>
                <a:cxn ang="0">
                  <a:pos x="112" y="290"/>
                </a:cxn>
                <a:cxn ang="0">
                  <a:pos x="147" y="266"/>
                </a:cxn>
                <a:cxn ang="0">
                  <a:pos x="170" y="238"/>
                </a:cxn>
                <a:cxn ang="0">
                  <a:pos x="187" y="212"/>
                </a:cxn>
                <a:cxn ang="0">
                  <a:pos x="198" y="171"/>
                </a:cxn>
                <a:cxn ang="0">
                  <a:pos x="206" y="121"/>
                </a:cxn>
                <a:cxn ang="0">
                  <a:pos x="214" y="75"/>
                </a:cxn>
                <a:cxn ang="0">
                  <a:pos x="227" y="47"/>
                </a:cxn>
                <a:cxn ang="0">
                  <a:pos x="246" y="35"/>
                </a:cxn>
                <a:cxn ang="0">
                  <a:pos x="267" y="28"/>
                </a:cxn>
                <a:cxn ang="0">
                  <a:pos x="266" y="10"/>
                </a:cxn>
                <a:cxn ang="0">
                  <a:pos x="249" y="6"/>
                </a:cxn>
                <a:cxn ang="0">
                  <a:pos x="237" y="10"/>
                </a:cxn>
                <a:cxn ang="0">
                  <a:pos x="227" y="34"/>
                </a:cxn>
                <a:cxn ang="0">
                  <a:pos x="220" y="35"/>
                </a:cxn>
                <a:cxn ang="0">
                  <a:pos x="221" y="18"/>
                </a:cxn>
                <a:cxn ang="0">
                  <a:pos x="222" y="3"/>
                </a:cxn>
                <a:cxn ang="0">
                  <a:pos x="207" y="0"/>
                </a:cxn>
                <a:cxn ang="0">
                  <a:pos x="194" y="11"/>
                </a:cxn>
                <a:cxn ang="0">
                  <a:pos x="199" y="26"/>
                </a:cxn>
                <a:cxn ang="0">
                  <a:pos x="208" y="43"/>
                </a:cxn>
                <a:cxn ang="0">
                  <a:pos x="201" y="46"/>
                </a:cxn>
                <a:cxn ang="0">
                  <a:pos x="188" y="50"/>
                </a:cxn>
                <a:cxn ang="0">
                  <a:pos x="175" y="41"/>
                </a:cxn>
                <a:cxn ang="0">
                  <a:pos x="161" y="35"/>
                </a:cxn>
                <a:cxn ang="0">
                  <a:pos x="154" y="41"/>
                </a:cxn>
                <a:cxn ang="0">
                  <a:pos x="153" y="60"/>
                </a:cxn>
                <a:cxn ang="0">
                  <a:pos x="178" y="62"/>
                </a:cxn>
                <a:cxn ang="0">
                  <a:pos x="199" y="70"/>
                </a:cxn>
                <a:cxn ang="0">
                  <a:pos x="184" y="125"/>
                </a:cxn>
                <a:cxn ang="0">
                  <a:pos x="170" y="174"/>
                </a:cxn>
                <a:cxn ang="0">
                  <a:pos x="157" y="202"/>
                </a:cxn>
                <a:cxn ang="0">
                  <a:pos x="135" y="233"/>
                </a:cxn>
                <a:cxn ang="0">
                  <a:pos x="115" y="251"/>
                </a:cxn>
                <a:cxn ang="0">
                  <a:pos x="96" y="263"/>
                </a:cxn>
                <a:cxn ang="0">
                  <a:pos x="81" y="266"/>
                </a:cxn>
              </a:cxnLst>
              <a:rect l="0" t="0" r="r" b="b"/>
              <a:pathLst>
                <a:path w="267" h="328">
                  <a:moveTo>
                    <a:pt x="81" y="266"/>
                  </a:moveTo>
                  <a:lnTo>
                    <a:pt x="40" y="280"/>
                  </a:lnTo>
                  <a:lnTo>
                    <a:pt x="15" y="284"/>
                  </a:lnTo>
                  <a:lnTo>
                    <a:pt x="3" y="290"/>
                  </a:lnTo>
                  <a:lnTo>
                    <a:pt x="0" y="310"/>
                  </a:lnTo>
                  <a:lnTo>
                    <a:pt x="6" y="321"/>
                  </a:lnTo>
                  <a:lnTo>
                    <a:pt x="22" y="328"/>
                  </a:lnTo>
                  <a:lnTo>
                    <a:pt x="58" y="315"/>
                  </a:lnTo>
                  <a:lnTo>
                    <a:pt x="112" y="290"/>
                  </a:lnTo>
                  <a:lnTo>
                    <a:pt x="147" y="266"/>
                  </a:lnTo>
                  <a:lnTo>
                    <a:pt x="170" y="238"/>
                  </a:lnTo>
                  <a:lnTo>
                    <a:pt x="187" y="212"/>
                  </a:lnTo>
                  <a:lnTo>
                    <a:pt x="198" y="171"/>
                  </a:lnTo>
                  <a:lnTo>
                    <a:pt x="206" y="121"/>
                  </a:lnTo>
                  <a:lnTo>
                    <a:pt x="214" y="75"/>
                  </a:lnTo>
                  <a:lnTo>
                    <a:pt x="227" y="47"/>
                  </a:lnTo>
                  <a:lnTo>
                    <a:pt x="246" y="35"/>
                  </a:lnTo>
                  <a:lnTo>
                    <a:pt x="267" y="28"/>
                  </a:lnTo>
                  <a:lnTo>
                    <a:pt x="266" y="10"/>
                  </a:lnTo>
                  <a:lnTo>
                    <a:pt x="249" y="6"/>
                  </a:lnTo>
                  <a:lnTo>
                    <a:pt x="237" y="10"/>
                  </a:lnTo>
                  <a:lnTo>
                    <a:pt x="227" y="34"/>
                  </a:lnTo>
                  <a:lnTo>
                    <a:pt x="220" y="35"/>
                  </a:lnTo>
                  <a:lnTo>
                    <a:pt x="221" y="18"/>
                  </a:lnTo>
                  <a:lnTo>
                    <a:pt x="222" y="3"/>
                  </a:lnTo>
                  <a:lnTo>
                    <a:pt x="207" y="0"/>
                  </a:lnTo>
                  <a:lnTo>
                    <a:pt x="194" y="11"/>
                  </a:lnTo>
                  <a:lnTo>
                    <a:pt x="199" y="26"/>
                  </a:lnTo>
                  <a:lnTo>
                    <a:pt x="208" y="43"/>
                  </a:lnTo>
                  <a:lnTo>
                    <a:pt x="201" y="46"/>
                  </a:lnTo>
                  <a:lnTo>
                    <a:pt x="188" y="50"/>
                  </a:lnTo>
                  <a:lnTo>
                    <a:pt x="175" y="41"/>
                  </a:lnTo>
                  <a:lnTo>
                    <a:pt x="161" y="35"/>
                  </a:lnTo>
                  <a:lnTo>
                    <a:pt x="154" y="41"/>
                  </a:lnTo>
                  <a:lnTo>
                    <a:pt x="153" y="60"/>
                  </a:lnTo>
                  <a:lnTo>
                    <a:pt x="178" y="62"/>
                  </a:lnTo>
                  <a:lnTo>
                    <a:pt x="199" y="70"/>
                  </a:lnTo>
                  <a:lnTo>
                    <a:pt x="184" y="125"/>
                  </a:lnTo>
                  <a:lnTo>
                    <a:pt x="170" y="174"/>
                  </a:lnTo>
                  <a:lnTo>
                    <a:pt x="157" y="202"/>
                  </a:lnTo>
                  <a:lnTo>
                    <a:pt x="135" y="233"/>
                  </a:lnTo>
                  <a:lnTo>
                    <a:pt x="115" y="251"/>
                  </a:lnTo>
                  <a:lnTo>
                    <a:pt x="96" y="263"/>
                  </a:lnTo>
                  <a:lnTo>
                    <a:pt x="81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478478" y="6212569"/>
              <a:ext cx="228600" cy="5873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7" y="6"/>
                </a:cxn>
                <a:cxn ang="0">
                  <a:pos x="47" y="18"/>
                </a:cxn>
                <a:cxn ang="0">
                  <a:pos x="60" y="41"/>
                </a:cxn>
                <a:cxn ang="0">
                  <a:pos x="74" y="81"/>
                </a:cxn>
                <a:cxn ang="0">
                  <a:pos x="77" y="125"/>
                </a:cxn>
                <a:cxn ang="0">
                  <a:pos x="80" y="163"/>
                </a:cxn>
                <a:cxn ang="0">
                  <a:pos x="77" y="210"/>
                </a:cxn>
                <a:cxn ang="0">
                  <a:pos x="69" y="258"/>
                </a:cxn>
                <a:cxn ang="0">
                  <a:pos x="66" y="301"/>
                </a:cxn>
                <a:cxn ang="0">
                  <a:pos x="72" y="338"/>
                </a:cxn>
                <a:cxn ang="0">
                  <a:pos x="89" y="332"/>
                </a:cxn>
                <a:cxn ang="0">
                  <a:pos x="104" y="313"/>
                </a:cxn>
                <a:cxn ang="0">
                  <a:pos x="111" y="298"/>
                </a:cxn>
                <a:cxn ang="0">
                  <a:pos x="123" y="294"/>
                </a:cxn>
                <a:cxn ang="0">
                  <a:pos x="138" y="304"/>
                </a:cxn>
                <a:cxn ang="0">
                  <a:pos x="144" y="313"/>
                </a:cxn>
                <a:cxn ang="0">
                  <a:pos x="141" y="326"/>
                </a:cxn>
                <a:cxn ang="0">
                  <a:pos x="129" y="336"/>
                </a:cxn>
                <a:cxn ang="0">
                  <a:pos x="110" y="344"/>
                </a:cxn>
                <a:cxn ang="0">
                  <a:pos x="81" y="357"/>
                </a:cxn>
                <a:cxn ang="0">
                  <a:pos x="67" y="369"/>
                </a:cxn>
                <a:cxn ang="0">
                  <a:pos x="55" y="370"/>
                </a:cxn>
                <a:cxn ang="0">
                  <a:pos x="43" y="363"/>
                </a:cxn>
                <a:cxn ang="0">
                  <a:pos x="38" y="351"/>
                </a:cxn>
                <a:cxn ang="0">
                  <a:pos x="41" y="335"/>
                </a:cxn>
                <a:cxn ang="0">
                  <a:pos x="47" y="319"/>
                </a:cxn>
                <a:cxn ang="0">
                  <a:pos x="47" y="291"/>
                </a:cxn>
                <a:cxn ang="0">
                  <a:pos x="43" y="258"/>
                </a:cxn>
                <a:cxn ang="0">
                  <a:pos x="40" y="216"/>
                </a:cxn>
                <a:cxn ang="0">
                  <a:pos x="40" y="186"/>
                </a:cxn>
                <a:cxn ang="0">
                  <a:pos x="46" y="163"/>
                </a:cxn>
                <a:cxn ang="0">
                  <a:pos x="40" y="140"/>
                </a:cxn>
                <a:cxn ang="0">
                  <a:pos x="25" y="88"/>
                </a:cxn>
                <a:cxn ang="0">
                  <a:pos x="7" y="56"/>
                </a:cxn>
                <a:cxn ang="0">
                  <a:pos x="0" y="21"/>
                </a:cxn>
                <a:cxn ang="0">
                  <a:pos x="1" y="6"/>
                </a:cxn>
                <a:cxn ang="0">
                  <a:pos x="21" y="0"/>
                </a:cxn>
              </a:cxnLst>
              <a:rect l="0" t="0" r="r" b="b"/>
              <a:pathLst>
                <a:path w="144" h="370">
                  <a:moveTo>
                    <a:pt x="21" y="0"/>
                  </a:moveTo>
                  <a:lnTo>
                    <a:pt x="37" y="6"/>
                  </a:lnTo>
                  <a:lnTo>
                    <a:pt x="47" y="18"/>
                  </a:lnTo>
                  <a:lnTo>
                    <a:pt x="60" y="41"/>
                  </a:lnTo>
                  <a:lnTo>
                    <a:pt x="74" y="81"/>
                  </a:lnTo>
                  <a:lnTo>
                    <a:pt x="77" y="125"/>
                  </a:lnTo>
                  <a:lnTo>
                    <a:pt x="80" y="163"/>
                  </a:lnTo>
                  <a:lnTo>
                    <a:pt x="77" y="210"/>
                  </a:lnTo>
                  <a:lnTo>
                    <a:pt x="69" y="258"/>
                  </a:lnTo>
                  <a:lnTo>
                    <a:pt x="66" y="301"/>
                  </a:lnTo>
                  <a:lnTo>
                    <a:pt x="72" y="338"/>
                  </a:lnTo>
                  <a:lnTo>
                    <a:pt x="89" y="332"/>
                  </a:lnTo>
                  <a:lnTo>
                    <a:pt x="104" y="313"/>
                  </a:lnTo>
                  <a:lnTo>
                    <a:pt x="111" y="298"/>
                  </a:lnTo>
                  <a:lnTo>
                    <a:pt x="123" y="294"/>
                  </a:lnTo>
                  <a:lnTo>
                    <a:pt x="138" y="304"/>
                  </a:lnTo>
                  <a:lnTo>
                    <a:pt x="144" y="313"/>
                  </a:lnTo>
                  <a:lnTo>
                    <a:pt x="141" y="326"/>
                  </a:lnTo>
                  <a:lnTo>
                    <a:pt x="129" y="336"/>
                  </a:lnTo>
                  <a:lnTo>
                    <a:pt x="110" y="344"/>
                  </a:lnTo>
                  <a:lnTo>
                    <a:pt x="81" y="357"/>
                  </a:lnTo>
                  <a:lnTo>
                    <a:pt x="67" y="369"/>
                  </a:lnTo>
                  <a:lnTo>
                    <a:pt x="55" y="370"/>
                  </a:lnTo>
                  <a:lnTo>
                    <a:pt x="43" y="363"/>
                  </a:lnTo>
                  <a:lnTo>
                    <a:pt x="38" y="351"/>
                  </a:lnTo>
                  <a:lnTo>
                    <a:pt x="41" y="335"/>
                  </a:lnTo>
                  <a:lnTo>
                    <a:pt x="47" y="319"/>
                  </a:lnTo>
                  <a:lnTo>
                    <a:pt x="47" y="291"/>
                  </a:lnTo>
                  <a:lnTo>
                    <a:pt x="43" y="258"/>
                  </a:lnTo>
                  <a:lnTo>
                    <a:pt x="40" y="216"/>
                  </a:lnTo>
                  <a:lnTo>
                    <a:pt x="40" y="186"/>
                  </a:lnTo>
                  <a:lnTo>
                    <a:pt x="46" y="163"/>
                  </a:lnTo>
                  <a:lnTo>
                    <a:pt x="40" y="140"/>
                  </a:lnTo>
                  <a:lnTo>
                    <a:pt x="25" y="88"/>
                  </a:lnTo>
                  <a:lnTo>
                    <a:pt x="7" y="56"/>
                  </a:lnTo>
                  <a:lnTo>
                    <a:pt x="0" y="21"/>
                  </a:lnTo>
                  <a:lnTo>
                    <a:pt x="1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402278" y="6215744"/>
              <a:ext cx="179388" cy="57308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" y="24"/>
                </a:cxn>
                <a:cxn ang="0">
                  <a:pos x="12" y="7"/>
                </a:cxn>
                <a:cxn ang="0">
                  <a:pos x="30" y="0"/>
                </a:cxn>
                <a:cxn ang="0">
                  <a:pos x="48" y="4"/>
                </a:cxn>
                <a:cxn ang="0">
                  <a:pos x="52" y="38"/>
                </a:cxn>
                <a:cxn ang="0">
                  <a:pos x="54" y="81"/>
                </a:cxn>
                <a:cxn ang="0">
                  <a:pos x="54" y="151"/>
                </a:cxn>
                <a:cxn ang="0">
                  <a:pos x="49" y="193"/>
                </a:cxn>
                <a:cxn ang="0">
                  <a:pos x="42" y="235"/>
                </a:cxn>
                <a:cxn ang="0">
                  <a:pos x="40" y="275"/>
                </a:cxn>
                <a:cxn ang="0">
                  <a:pos x="40" y="309"/>
                </a:cxn>
                <a:cxn ang="0">
                  <a:pos x="42" y="326"/>
                </a:cxn>
                <a:cxn ang="0">
                  <a:pos x="54" y="317"/>
                </a:cxn>
                <a:cxn ang="0">
                  <a:pos x="71" y="297"/>
                </a:cxn>
                <a:cxn ang="0">
                  <a:pos x="74" y="284"/>
                </a:cxn>
                <a:cxn ang="0">
                  <a:pos x="88" y="280"/>
                </a:cxn>
                <a:cxn ang="0">
                  <a:pos x="111" y="283"/>
                </a:cxn>
                <a:cxn ang="0">
                  <a:pos x="113" y="300"/>
                </a:cxn>
                <a:cxn ang="0">
                  <a:pos x="89" y="318"/>
                </a:cxn>
                <a:cxn ang="0">
                  <a:pos x="63" y="333"/>
                </a:cxn>
                <a:cxn ang="0">
                  <a:pos x="46" y="353"/>
                </a:cxn>
                <a:cxn ang="0">
                  <a:pos x="34" y="361"/>
                </a:cxn>
                <a:cxn ang="0">
                  <a:pos x="20" y="359"/>
                </a:cxn>
                <a:cxn ang="0">
                  <a:pos x="12" y="349"/>
                </a:cxn>
                <a:cxn ang="0">
                  <a:pos x="12" y="334"/>
                </a:cxn>
                <a:cxn ang="0">
                  <a:pos x="20" y="317"/>
                </a:cxn>
                <a:cxn ang="0">
                  <a:pos x="24" y="299"/>
                </a:cxn>
                <a:cxn ang="0">
                  <a:pos x="17" y="264"/>
                </a:cxn>
                <a:cxn ang="0">
                  <a:pos x="16" y="240"/>
                </a:cxn>
                <a:cxn ang="0">
                  <a:pos x="12" y="205"/>
                </a:cxn>
                <a:cxn ang="0">
                  <a:pos x="14" y="169"/>
                </a:cxn>
                <a:cxn ang="0">
                  <a:pos x="5" y="113"/>
                </a:cxn>
                <a:cxn ang="0">
                  <a:pos x="2" y="69"/>
                </a:cxn>
                <a:cxn ang="0">
                  <a:pos x="0" y="54"/>
                </a:cxn>
              </a:cxnLst>
              <a:rect l="0" t="0" r="r" b="b"/>
              <a:pathLst>
                <a:path w="113" h="361">
                  <a:moveTo>
                    <a:pt x="0" y="54"/>
                  </a:moveTo>
                  <a:lnTo>
                    <a:pt x="2" y="24"/>
                  </a:lnTo>
                  <a:lnTo>
                    <a:pt x="12" y="7"/>
                  </a:lnTo>
                  <a:lnTo>
                    <a:pt x="30" y="0"/>
                  </a:lnTo>
                  <a:lnTo>
                    <a:pt x="48" y="4"/>
                  </a:lnTo>
                  <a:lnTo>
                    <a:pt x="52" y="38"/>
                  </a:lnTo>
                  <a:lnTo>
                    <a:pt x="54" y="81"/>
                  </a:lnTo>
                  <a:lnTo>
                    <a:pt x="54" y="151"/>
                  </a:lnTo>
                  <a:lnTo>
                    <a:pt x="49" y="193"/>
                  </a:lnTo>
                  <a:lnTo>
                    <a:pt x="42" y="235"/>
                  </a:lnTo>
                  <a:lnTo>
                    <a:pt x="40" y="275"/>
                  </a:lnTo>
                  <a:lnTo>
                    <a:pt x="40" y="309"/>
                  </a:lnTo>
                  <a:lnTo>
                    <a:pt x="42" y="326"/>
                  </a:lnTo>
                  <a:lnTo>
                    <a:pt x="54" y="317"/>
                  </a:lnTo>
                  <a:lnTo>
                    <a:pt x="71" y="297"/>
                  </a:lnTo>
                  <a:lnTo>
                    <a:pt x="74" y="284"/>
                  </a:lnTo>
                  <a:lnTo>
                    <a:pt x="88" y="280"/>
                  </a:lnTo>
                  <a:lnTo>
                    <a:pt x="111" y="283"/>
                  </a:lnTo>
                  <a:lnTo>
                    <a:pt x="113" y="300"/>
                  </a:lnTo>
                  <a:lnTo>
                    <a:pt x="89" y="318"/>
                  </a:lnTo>
                  <a:lnTo>
                    <a:pt x="63" y="333"/>
                  </a:lnTo>
                  <a:lnTo>
                    <a:pt x="46" y="353"/>
                  </a:lnTo>
                  <a:lnTo>
                    <a:pt x="34" y="361"/>
                  </a:lnTo>
                  <a:lnTo>
                    <a:pt x="20" y="359"/>
                  </a:lnTo>
                  <a:lnTo>
                    <a:pt x="12" y="349"/>
                  </a:lnTo>
                  <a:lnTo>
                    <a:pt x="12" y="334"/>
                  </a:lnTo>
                  <a:lnTo>
                    <a:pt x="20" y="317"/>
                  </a:lnTo>
                  <a:lnTo>
                    <a:pt x="24" y="299"/>
                  </a:lnTo>
                  <a:lnTo>
                    <a:pt x="17" y="264"/>
                  </a:lnTo>
                  <a:lnTo>
                    <a:pt x="16" y="240"/>
                  </a:lnTo>
                  <a:lnTo>
                    <a:pt x="12" y="205"/>
                  </a:lnTo>
                  <a:lnTo>
                    <a:pt x="14" y="169"/>
                  </a:lnTo>
                  <a:lnTo>
                    <a:pt x="5" y="113"/>
                  </a:lnTo>
                  <a:lnTo>
                    <a:pt x="2" y="6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grpSp>
          <p:nvGrpSpPr>
            <p:cNvPr id="31" name="Gruppe 50"/>
            <p:cNvGrpSpPr>
              <a:grpSpLocks noChangeAspect="1"/>
            </p:cNvGrpSpPr>
            <p:nvPr/>
          </p:nvGrpSpPr>
          <p:grpSpPr>
            <a:xfrm>
              <a:off x="5934411" y="5778080"/>
              <a:ext cx="337977" cy="603083"/>
              <a:chOff x="7530967" y="1118203"/>
              <a:chExt cx="751059" cy="1340182"/>
            </a:xfrm>
          </p:grpSpPr>
          <p:sp>
            <p:nvSpPr>
              <p:cNvPr id="33" name="Freeform 8"/>
              <p:cNvSpPr>
                <a:spLocks noChangeAspect="1"/>
              </p:cNvSpPr>
              <p:nvPr/>
            </p:nvSpPr>
            <p:spPr bwMode="auto">
              <a:xfrm rot="1500000">
                <a:off x="7553123" y="1118203"/>
                <a:ext cx="290286" cy="483026"/>
              </a:xfrm>
              <a:custGeom>
                <a:avLst/>
                <a:gdLst>
                  <a:gd name="T0" fmla="*/ 29 w 126"/>
                  <a:gd name="T1" fmla="*/ 209 h 221"/>
                  <a:gd name="T2" fmla="*/ 29 w 126"/>
                  <a:gd name="T3" fmla="*/ 186 h 221"/>
                  <a:gd name="T4" fmla="*/ 25 w 126"/>
                  <a:gd name="T5" fmla="*/ 170 h 221"/>
                  <a:gd name="T6" fmla="*/ 18 w 126"/>
                  <a:gd name="T7" fmla="*/ 155 h 221"/>
                  <a:gd name="T8" fmla="*/ 11 w 126"/>
                  <a:gd name="T9" fmla="*/ 141 h 221"/>
                  <a:gd name="T10" fmla="*/ 6 w 126"/>
                  <a:gd name="T11" fmla="*/ 127 h 221"/>
                  <a:gd name="T12" fmla="*/ 4 w 126"/>
                  <a:gd name="T13" fmla="*/ 113 h 221"/>
                  <a:gd name="T14" fmla="*/ 2 w 126"/>
                  <a:gd name="T15" fmla="*/ 100 h 221"/>
                  <a:gd name="T16" fmla="*/ 0 w 126"/>
                  <a:gd name="T17" fmla="*/ 88 h 221"/>
                  <a:gd name="T18" fmla="*/ 0 w 126"/>
                  <a:gd name="T19" fmla="*/ 72 h 221"/>
                  <a:gd name="T20" fmla="*/ 0 w 126"/>
                  <a:gd name="T21" fmla="*/ 61 h 221"/>
                  <a:gd name="T22" fmla="*/ 2 w 126"/>
                  <a:gd name="T23" fmla="*/ 47 h 221"/>
                  <a:gd name="T24" fmla="*/ 6 w 126"/>
                  <a:gd name="T25" fmla="*/ 36 h 221"/>
                  <a:gd name="T26" fmla="*/ 13 w 126"/>
                  <a:gd name="T27" fmla="*/ 22 h 221"/>
                  <a:gd name="T28" fmla="*/ 20 w 126"/>
                  <a:gd name="T29" fmla="*/ 11 h 221"/>
                  <a:gd name="T30" fmla="*/ 34 w 126"/>
                  <a:gd name="T31" fmla="*/ 2 h 221"/>
                  <a:gd name="T32" fmla="*/ 45 w 126"/>
                  <a:gd name="T33" fmla="*/ 0 h 221"/>
                  <a:gd name="T34" fmla="*/ 59 w 126"/>
                  <a:gd name="T35" fmla="*/ 0 h 221"/>
                  <a:gd name="T36" fmla="*/ 72 w 126"/>
                  <a:gd name="T37" fmla="*/ 2 h 221"/>
                  <a:gd name="T38" fmla="*/ 97 w 126"/>
                  <a:gd name="T39" fmla="*/ 6 h 221"/>
                  <a:gd name="T40" fmla="*/ 109 w 126"/>
                  <a:gd name="T41" fmla="*/ 18 h 221"/>
                  <a:gd name="T42" fmla="*/ 113 w 126"/>
                  <a:gd name="T43" fmla="*/ 29 h 221"/>
                  <a:gd name="T44" fmla="*/ 120 w 126"/>
                  <a:gd name="T45" fmla="*/ 43 h 221"/>
                  <a:gd name="T46" fmla="*/ 122 w 126"/>
                  <a:gd name="T47" fmla="*/ 54 h 221"/>
                  <a:gd name="T48" fmla="*/ 125 w 126"/>
                  <a:gd name="T49" fmla="*/ 68 h 221"/>
                  <a:gd name="T50" fmla="*/ 125 w 126"/>
                  <a:gd name="T51" fmla="*/ 79 h 221"/>
                  <a:gd name="T52" fmla="*/ 120 w 126"/>
                  <a:gd name="T53" fmla="*/ 95 h 221"/>
                  <a:gd name="T54" fmla="*/ 118 w 126"/>
                  <a:gd name="T55" fmla="*/ 107 h 221"/>
                  <a:gd name="T56" fmla="*/ 111 w 126"/>
                  <a:gd name="T57" fmla="*/ 120 h 221"/>
                  <a:gd name="T58" fmla="*/ 102 w 126"/>
                  <a:gd name="T59" fmla="*/ 134 h 221"/>
                  <a:gd name="T60" fmla="*/ 91 w 126"/>
                  <a:gd name="T61" fmla="*/ 150 h 221"/>
                  <a:gd name="T62" fmla="*/ 81 w 126"/>
                  <a:gd name="T63" fmla="*/ 164 h 221"/>
                  <a:gd name="T64" fmla="*/ 72 w 126"/>
                  <a:gd name="T65" fmla="*/ 177 h 221"/>
                  <a:gd name="T66" fmla="*/ 63 w 126"/>
                  <a:gd name="T67" fmla="*/ 184 h 221"/>
                  <a:gd name="T68" fmla="*/ 52 w 126"/>
                  <a:gd name="T69" fmla="*/ 195 h 221"/>
                  <a:gd name="T70" fmla="*/ 43 w 126"/>
                  <a:gd name="T71" fmla="*/ 205 h 221"/>
                  <a:gd name="T72" fmla="*/ 29 w 126"/>
                  <a:gd name="T73" fmla="*/ 220 h 2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"/>
                  <a:gd name="T112" fmla="*/ 0 h 221"/>
                  <a:gd name="T113" fmla="*/ 126 w 126"/>
                  <a:gd name="T114" fmla="*/ 221 h 2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" h="221">
                    <a:moveTo>
                      <a:pt x="29" y="220"/>
                    </a:moveTo>
                    <a:lnTo>
                      <a:pt x="29" y="209"/>
                    </a:lnTo>
                    <a:lnTo>
                      <a:pt x="29" y="193"/>
                    </a:lnTo>
                    <a:lnTo>
                      <a:pt x="29" y="186"/>
                    </a:lnTo>
                    <a:lnTo>
                      <a:pt x="27" y="177"/>
                    </a:lnTo>
                    <a:lnTo>
                      <a:pt x="25" y="170"/>
                    </a:lnTo>
                    <a:lnTo>
                      <a:pt x="20" y="161"/>
                    </a:lnTo>
                    <a:lnTo>
                      <a:pt x="18" y="155"/>
                    </a:lnTo>
                    <a:lnTo>
                      <a:pt x="16" y="148"/>
                    </a:lnTo>
                    <a:lnTo>
                      <a:pt x="11" y="141"/>
                    </a:lnTo>
                    <a:lnTo>
                      <a:pt x="11" y="134"/>
                    </a:lnTo>
                    <a:lnTo>
                      <a:pt x="6" y="127"/>
                    </a:lnTo>
                    <a:lnTo>
                      <a:pt x="4" y="120"/>
                    </a:lnTo>
                    <a:lnTo>
                      <a:pt x="4" y="113"/>
                    </a:lnTo>
                    <a:lnTo>
                      <a:pt x="2" y="107"/>
                    </a:lnTo>
                    <a:lnTo>
                      <a:pt x="2" y="100"/>
                    </a:lnTo>
                    <a:lnTo>
                      <a:pt x="2" y="95"/>
                    </a:lnTo>
                    <a:lnTo>
                      <a:pt x="0" y="88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6" y="36"/>
                    </a:lnTo>
                    <a:lnTo>
                      <a:pt x="11" y="29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0" y="11"/>
                    </a:lnTo>
                    <a:lnTo>
                      <a:pt x="27" y="6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91" y="4"/>
                    </a:lnTo>
                    <a:lnTo>
                      <a:pt x="97" y="6"/>
                    </a:lnTo>
                    <a:lnTo>
                      <a:pt x="104" y="11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9"/>
                    </a:lnTo>
                    <a:lnTo>
                      <a:pt x="118" y="36"/>
                    </a:lnTo>
                    <a:lnTo>
                      <a:pt x="120" y="43"/>
                    </a:lnTo>
                    <a:lnTo>
                      <a:pt x="120" y="47"/>
                    </a:lnTo>
                    <a:lnTo>
                      <a:pt x="122" y="54"/>
                    </a:lnTo>
                    <a:lnTo>
                      <a:pt x="125" y="61"/>
                    </a:lnTo>
                    <a:lnTo>
                      <a:pt x="125" y="68"/>
                    </a:lnTo>
                    <a:lnTo>
                      <a:pt x="125" y="72"/>
                    </a:lnTo>
                    <a:lnTo>
                      <a:pt x="125" y="79"/>
                    </a:lnTo>
                    <a:lnTo>
                      <a:pt x="122" y="88"/>
                    </a:lnTo>
                    <a:lnTo>
                      <a:pt x="120" y="95"/>
                    </a:lnTo>
                    <a:lnTo>
                      <a:pt x="120" y="100"/>
                    </a:lnTo>
                    <a:lnTo>
                      <a:pt x="118" y="107"/>
                    </a:lnTo>
                    <a:lnTo>
                      <a:pt x="113" y="113"/>
                    </a:lnTo>
                    <a:lnTo>
                      <a:pt x="111" y="120"/>
                    </a:lnTo>
                    <a:lnTo>
                      <a:pt x="106" y="127"/>
                    </a:lnTo>
                    <a:lnTo>
                      <a:pt x="102" y="134"/>
                    </a:lnTo>
                    <a:lnTo>
                      <a:pt x="97" y="143"/>
                    </a:lnTo>
                    <a:lnTo>
                      <a:pt x="91" y="150"/>
                    </a:lnTo>
                    <a:lnTo>
                      <a:pt x="86" y="157"/>
                    </a:lnTo>
                    <a:lnTo>
                      <a:pt x="81" y="164"/>
                    </a:lnTo>
                    <a:lnTo>
                      <a:pt x="75" y="173"/>
                    </a:lnTo>
                    <a:lnTo>
                      <a:pt x="72" y="177"/>
                    </a:lnTo>
                    <a:lnTo>
                      <a:pt x="68" y="184"/>
                    </a:lnTo>
                    <a:lnTo>
                      <a:pt x="63" y="184"/>
                    </a:lnTo>
                    <a:lnTo>
                      <a:pt x="59" y="191"/>
                    </a:lnTo>
                    <a:lnTo>
                      <a:pt x="52" y="195"/>
                    </a:lnTo>
                    <a:lnTo>
                      <a:pt x="50" y="200"/>
                    </a:lnTo>
                    <a:lnTo>
                      <a:pt x="43" y="205"/>
                    </a:lnTo>
                    <a:lnTo>
                      <a:pt x="36" y="209"/>
                    </a:lnTo>
                    <a:lnTo>
                      <a:pt x="29" y="220"/>
                    </a:lnTo>
                  </a:path>
                </a:pathLst>
              </a:custGeom>
              <a:solidFill>
                <a:srgbClr val="4D4D4D"/>
              </a:solidFill>
              <a:ln w="57150" cap="rnd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34" name="Group 5"/>
              <p:cNvGrpSpPr>
                <a:grpSpLocks noChangeAspect="1"/>
              </p:cNvGrpSpPr>
              <p:nvPr/>
            </p:nvGrpSpPr>
            <p:grpSpPr bwMode="auto">
              <a:xfrm>
                <a:off x="7530967" y="1584133"/>
                <a:ext cx="751059" cy="874252"/>
                <a:chOff x="951" y="1601"/>
                <a:chExt cx="326" cy="400"/>
              </a:xfrm>
            </p:grpSpPr>
            <p:sp>
              <p:nvSpPr>
                <p:cNvPr id="35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951" y="1601"/>
                  <a:ext cx="26" cy="40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36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984" y="1828"/>
                  <a:ext cx="293" cy="173"/>
                </a:xfrm>
                <a:prstGeom prst="rect">
                  <a:avLst/>
                </a:prstGeom>
                <a:solidFill>
                  <a:srgbClr val="EAEAEA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5768990" y="6369732"/>
              <a:ext cx="614363" cy="20161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05" y="22"/>
                </a:cxn>
                <a:cxn ang="0">
                  <a:pos x="176" y="13"/>
                </a:cxn>
                <a:cxn ang="0">
                  <a:pos x="284" y="6"/>
                </a:cxn>
                <a:cxn ang="0">
                  <a:pos x="359" y="0"/>
                </a:cxn>
                <a:cxn ang="0">
                  <a:pos x="387" y="0"/>
                </a:cxn>
                <a:cxn ang="0">
                  <a:pos x="363" y="42"/>
                </a:cxn>
                <a:cxn ang="0">
                  <a:pos x="312" y="86"/>
                </a:cxn>
                <a:cxn ang="0">
                  <a:pos x="271" y="113"/>
                </a:cxn>
                <a:cxn ang="0">
                  <a:pos x="221" y="127"/>
                </a:cxn>
                <a:cxn ang="0">
                  <a:pos x="170" y="122"/>
                </a:cxn>
                <a:cxn ang="0">
                  <a:pos x="137" y="116"/>
                </a:cxn>
                <a:cxn ang="0">
                  <a:pos x="91" y="101"/>
                </a:cxn>
                <a:cxn ang="0">
                  <a:pos x="49" y="73"/>
                </a:cxn>
                <a:cxn ang="0">
                  <a:pos x="21" y="55"/>
                </a:cxn>
                <a:cxn ang="0">
                  <a:pos x="0" y="34"/>
                </a:cxn>
              </a:cxnLst>
              <a:rect l="0" t="0" r="r" b="b"/>
              <a:pathLst>
                <a:path w="387" h="127">
                  <a:moveTo>
                    <a:pt x="0" y="34"/>
                  </a:moveTo>
                  <a:lnTo>
                    <a:pt x="105" y="22"/>
                  </a:lnTo>
                  <a:lnTo>
                    <a:pt x="176" y="13"/>
                  </a:lnTo>
                  <a:lnTo>
                    <a:pt x="284" y="6"/>
                  </a:lnTo>
                  <a:lnTo>
                    <a:pt x="359" y="0"/>
                  </a:lnTo>
                  <a:lnTo>
                    <a:pt x="387" y="0"/>
                  </a:lnTo>
                  <a:lnTo>
                    <a:pt x="363" y="42"/>
                  </a:lnTo>
                  <a:lnTo>
                    <a:pt x="312" y="86"/>
                  </a:lnTo>
                  <a:lnTo>
                    <a:pt x="271" y="113"/>
                  </a:lnTo>
                  <a:lnTo>
                    <a:pt x="221" y="127"/>
                  </a:lnTo>
                  <a:lnTo>
                    <a:pt x="170" y="122"/>
                  </a:lnTo>
                  <a:lnTo>
                    <a:pt x="137" y="116"/>
                  </a:lnTo>
                  <a:lnTo>
                    <a:pt x="91" y="101"/>
                  </a:lnTo>
                  <a:lnTo>
                    <a:pt x="49" y="73"/>
                  </a:lnTo>
                  <a:lnTo>
                    <a:pt x="21" y="5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745178" y="6355444"/>
              <a:ext cx="663575" cy="22383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00" y="0"/>
                </a:cxn>
                <a:cxn ang="0">
                  <a:pos x="416" y="3"/>
                </a:cxn>
                <a:cxn ang="0">
                  <a:pos x="418" y="12"/>
                </a:cxn>
                <a:cxn ang="0">
                  <a:pos x="393" y="45"/>
                </a:cxn>
                <a:cxn ang="0">
                  <a:pos x="357" y="77"/>
                </a:cxn>
                <a:cxn ang="0">
                  <a:pos x="321" y="106"/>
                </a:cxn>
                <a:cxn ang="0">
                  <a:pos x="296" y="126"/>
                </a:cxn>
                <a:cxn ang="0">
                  <a:pos x="271" y="134"/>
                </a:cxn>
                <a:cxn ang="0">
                  <a:pos x="230" y="140"/>
                </a:cxn>
                <a:cxn ang="0">
                  <a:pos x="194" y="141"/>
                </a:cxn>
                <a:cxn ang="0">
                  <a:pos x="149" y="135"/>
                </a:cxn>
                <a:cxn ang="0">
                  <a:pos x="102" y="120"/>
                </a:cxn>
                <a:cxn ang="0">
                  <a:pos x="81" y="104"/>
                </a:cxn>
                <a:cxn ang="0">
                  <a:pos x="52" y="83"/>
                </a:cxn>
                <a:cxn ang="0">
                  <a:pos x="29" y="66"/>
                </a:cxn>
                <a:cxn ang="0">
                  <a:pos x="28" y="54"/>
                </a:cxn>
                <a:cxn ang="0">
                  <a:pos x="44" y="60"/>
                </a:cxn>
                <a:cxn ang="0">
                  <a:pos x="68" y="75"/>
                </a:cxn>
                <a:cxn ang="0">
                  <a:pos x="100" y="98"/>
                </a:cxn>
                <a:cxn ang="0">
                  <a:pos x="138" y="115"/>
                </a:cxn>
                <a:cxn ang="0">
                  <a:pos x="171" y="124"/>
                </a:cxn>
                <a:cxn ang="0">
                  <a:pos x="209" y="124"/>
                </a:cxn>
                <a:cxn ang="0">
                  <a:pos x="239" y="126"/>
                </a:cxn>
                <a:cxn ang="0">
                  <a:pos x="271" y="118"/>
                </a:cxn>
                <a:cxn ang="0">
                  <a:pos x="299" y="107"/>
                </a:cxn>
                <a:cxn ang="0">
                  <a:pos x="325" y="85"/>
                </a:cxn>
                <a:cxn ang="0">
                  <a:pos x="353" y="60"/>
                </a:cxn>
                <a:cxn ang="0">
                  <a:pos x="372" y="43"/>
                </a:cxn>
                <a:cxn ang="0">
                  <a:pos x="390" y="16"/>
                </a:cxn>
                <a:cxn ang="0">
                  <a:pos x="344" y="19"/>
                </a:cxn>
                <a:cxn ang="0">
                  <a:pos x="293" y="22"/>
                </a:cxn>
                <a:cxn ang="0">
                  <a:pos x="224" y="27"/>
                </a:cxn>
                <a:cxn ang="0">
                  <a:pos x="127" y="39"/>
                </a:cxn>
                <a:cxn ang="0">
                  <a:pos x="62" y="42"/>
                </a:cxn>
                <a:cxn ang="0">
                  <a:pos x="21" y="51"/>
                </a:cxn>
                <a:cxn ang="0">
                  <a:pos x="10" y="52"/>
                </a:cxn>
                <a:cxn ang="0">
                  <a:pos x="0" y="36"/>
                </a:cxn>
              </a:cxnLst>
              <a:rect l="0" t="0" r="r" b="b"/>
              <a:pathLst>
                <a:path w="418" h="141">
                  <a:moveTo>
                    <a:pt x="0" y="36"/>
                  </a:moveTo>
                  <a:lnTo>
                    <a:pt x="400" y="0"/>
                  </a:lnTo>
                  <a:lnTo>
                    <a:pt x="416" y="3"/>
                  </a:lnTo>
                  <a:lnTo>
                    <a:pt x="418" y="12"/>
                  </a:lnTo>
                  <a:lnTo>
                    <a:pt x="393" y="45"/>
                  </a:lnTo>
                  <a:lnTo>
                    <a:pt x="357" y="77"/>
                  </a:lnTo>
                  <a:lnTo>
                    <a:pt x="321" y="106"/>
                  </a:lnTo>
                  <a:lnTo>
                    <a:pt x="296" y="126"/>
                  </a:lnTo>
                  <a:lnTo>
                    <a:pt x="271" y="134"/>
                  </a:lnTo>
                  <a:lnTo>
                    <a:pt x="230" y="140"/>
                  </a:lnTo>
                  <a:lnTo>
                    <a:pt x="194" y="141"/>
                  </a:lnTo>
                  <a:lnTo>
                    <a:pt x="149" y="135"/>
                  </a:lnTo>
                  <a:lnTo>
                    <a:pt x="102" y="120"/>
                  </a:lnTo>
                  <a:lnTo>
                    <a:pt x="81" y="104"/>
                  </a:lnTo>
                  <a:lnTo>
                    <a:pt x="52" y="83"/>
                  </a:lnTo>
                  <a:lnTo>
                    <a:pt x="29" y="66"/>
                  </a:lnTo>
                  <a:lnTo>
                    <a:pt x="28" y="54"/>
                  </a:lnTo>
                  <a:lnTo>
                    <a:pt x="44" y="60"/>
                  </a:lnTo>
                  <a:lnTo>
                    <a:pt x="68" y="75"/>
                  </a:lnTo>
                  <a:lnTo>
                    <a:pt x="100" y="98"/>
                  </a:lnTo>
                  <a:lnTo>
                    <a:pt x="138" y="115"/>
                  </a:lnTo>
                  <a:lnTo>
                    <a:pt x="171" y="124"/>
                  </a:lnTo>
                  <a:lnTo>
                    <a:pt x="209" y="124"/>
                  </a:lnTo>
                  <a:lnTo>
                    <a:pt x="239" y="126"/>
                  </a:lnTo>
                  <a:lnTo>
                    <a:pt x="271" y="118"/>
                  </a:lnTo>
                  <a:lnTo>
                    <a:pt x="299" y="107"/>
                  </a:lnTo>
                  <a:lnTo>
                    <a:pt x="325" y="85"/>
                  </a:lnTo>
                  <a:lnTo>
                    <a:pt x="353" y="60"/>
                  </a:lnTo>
                  <a:lnTo>
                    <a:pt x="372" y="43"/>
                  </a:lnTo>
                  <a:lnTo>
                    <a:pt x="390" y="16"/>
                  </a:lnTo>
                  <a:lnTo>
                    <a:pt x="344" y="19"/>
                  </a:lnTo>
                  <a:lnTo>
                    <a:pt x="293" y="22"/>
                  </a:lnTo>
                  <a:lnTo>
                    <a:pt x="224" y="27"/>
                  </a:lnTo>
                  <a:lnTo>
                    <a:pt x="127" y="39"/>
                  </a:lnTo>
                  <a:lnTo>
                    <a:pt x="62" y="42"/>
                  </a:lnTo>
                  <a:lnTo>
                    <a:pt x="21" y="51"/>
                  </a:lnTo>
                  <a:lnTo>
                    <a:pt x="10" y="5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8" name="Tekstboks 37"/>
            <p:cNvSpPr txBox="1"/>
            <p:nvPr/>
          </p:nvSpPr>
          <p:spPr>
            <a:xfrm>
              <a:off x="3743329" y="6053140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dirty="0"/>
                <a:t>€</a:t>
              </a:r>
            </a:p>
          </p:txBody>
        </p:sp>
      </p:grpSp>
      <p:sp>
        <p:nvSpPr>
          <p:cNvPr id="41" name="Pladsholder til dato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18 Dec. 2018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7852229" cy="638629"/>
          </a:xfrm>
        </p:spPr>
        <p:txBody>
          <a:bodyPr/>
          <a:lstStyle/>
          <a:p>
            <a:pPr algn="l"/>
            <a:r>
              <a:rPr lang="en-GB" sz="2700" dirty="0"/>
              <a:t>The right type of capacity markets –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7999" y="522520"/>
            <a:ext cx="9397999" cy="6335480"/>
          </a:xfrm>
        </p:spPr>
        <p:txBody>
          <a:bodyPr/>
          <a:lstStyle/>
          <a:p>
            <a:r>
              <a:rPr lang="en-GB" sz="2000" dirty="0"/>
              <a:t>In order to create trust among potential investors, it’s </a:t>
            </a:r>
            <a:r>
              <a:rPr lang="en-GB" sz="2000" dirty="0">
                <a:solidFill>
                  <a:srgbClr val="FF0000"/>
                </a:solidFill>
              </a:rPr>
              <a:t>imperative the framework for the TSOs’ markets for energy and capacity is regarded as stable and fair.</a:t>
            </a:r>
          </a:p>
          <a:p>
            <a:r>
              <a:rPr lang="en-GB" sz="2000" dirty="0"/>
              <a:t>Building trust and reliable prices at a market is a very time-consuming process.</a:t>
            </a:r>
          </a:p>
          <a:p>
            <a:r>
              <a:rPr lang="en-GB" sz="2000" dirty="0"/>
              <a:t>Hence, this work should start immediately</a:t>
            </a:r>
          </a:p>
          <a:p>
            <a:pPr lvl="1"/>
            <a:r>
              <a:rPr lang="en-GB" dirty="0"/>
              <a:t>And plans for medium-term or long-term capacity markets should be abandoned.</a:t>
            </a:r>
          </a:p>
          <a:p>
            <a:r>
              <a:rPr lang="en-GB" sz="2000" dirty="0"/>
              <a:t>Otherwise, it will be unnecessarily expensive to meet EU’s goals for renewable energy.</a:t>
            </a:r>
          </a:p>
          <a:p>
            <a:r>
              <a:rPr lang="en-GB" sz="2000" dirty="0">
                <a:solidFill>
                  <a:srgbClr val="800080"/>
                </a:solidFill>
              </a:rPr>
              <a:t>Suppose the TSOs carry on buying capacity on medium-term or long-term contracts (perhaps even increasing this activity)</a:t>
            </a:r>
          </a:p>
          <a:p>
            <a:pPr lvl="1"/>
            <a:r>
              <a:rPr lang="en-GB" dirty="0">
                <a:solidFill>
                  <a:srgbClr val="800080"/>
                </a:solidFill>
              </a:rPr>
              <a:t>In this case, for balancing capacity, the TSOs have signalled they do not believe it’s possible to create fair short-term markets with reliable prices</a:t>
            </a:r>
          </a:p>
          <a:p>
            <a:pPr lvl="2"/>
            <a:r>
              <a:rPr lang="en-GB" dirty="0">
                <a:solidFill>
                  <a:srgbClr val="800080"/>
                </a:solidFill>
              </a:rPr>
              <a:t>This would be a costly surrender.</a:t>
            </a:r>
          </a:p>
          <a:p>
            <a:pPr lvl="2"/>
            <a:r>
              <a:rPr lang="en-GB" dirty="0">
                <a:solidFill>
                  <a:srgbClr val="800080"/>
                </a:solidFill>
              </a:rPr>
              <a:t>And it would block the establishment of viable short-term capacity markets.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pSp>
        <p:nvGrpSpPr>
          <p:cNvPr id="61" name="Gruppe 60"/>
          <p:cNvGrpSpPr/>
          <p:nvPr/>
        </p:nvGrpSpPr>
        <p:grpSpPr>
          <a:xfrm>
            <a:off x="63050" y="5353954"/>
            <a:ext cx="1311534" cy="1402922"/>
            <a:chOff x="63050" y="5353954"/>
            <a:chExt cx="1311534" cy="1402922"/>
          </a:xfrm>
        </p:grpSpPr>
        <p:grpSp>
          <p:nvGrpSpPr>
            <p:cNvPr id="43" name="Gruppe 54"/>
            <p:cNvGrpSpPr>
              <a:grpSpLocks noChangeAspect="1"/>
            </p:cNvGrpSpPr>
            <p:nvPr/>
          </p:nvGrpSpPr>
          <p:grpSpPr>
            <a:xfrm flipH="1">
              <a:off x="63050" y="5714524"/>
              <a:ext cx="756238" cy="1042352"/>
              <a:chOff x="5883275" y="2922588"/>
              <a:chExt cx="1128713" cy="1555749"/>
            </a:xfrm>
            <a:solidFill>
              <a:srgbClr val="000000"/>
            </a:solidFill>
          </p:grpSpPr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6704013" y="3224213"/>
                <a:ext cx="152400" cy="5873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3" y="37"/>
                  </a:cxn>
                  <a:cxn ang="0">
                    <a:pos x="96" y="0"/>
                  </a:cxn>
                  <a:cxn ang="0">
                    <a:pos x="0" y="15"/>
                  </a:cxn>
                </a:cxnLst>
                <a:rect l="0" t="0" r="r" b="b"/>
                <a:pathLst>
                  <a:path w="96" h="37">
                    <a:moveTo>
                      <a:pt x="0" y="15"/>
                    </a:moveTo>
                    <a:lnTo>
                      <a:pt x="83" y="37"/>
                    </a:lnTo>
                    <a:lnTo>
                      <a:pt x="96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6640513" y="2922588"/>
                <a:ext cx="109538" cy="1222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69" y="20"/>
                  </a:cxn>
                  <a:cxn ang="0">
                    <a:pos x="46" y="0"/>
                  </a:cxn>
                  <a:cxn ang="0">
                    <a:pos x="0" y="77"/>
                  </a:cxn>
                </a:cxnLst>
                <a:rect l="0" t="0" r="r" b="b"/>
                <a:pathLst>
                  <a:path w="69" h="77">
                    <a:moveTo>
                      <a:pt x="0" y="77"/>
                    </a:moveTo>
                    <a:lnTo>
                      <a:pt x="69" y="20"/>
                    </a:lnTo>
                    <a:lnTo>
                      <a:pt x="46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3" name="Freeform 35"/>
              <p:cNvSpPr>
                <a:spLocks/>
              </p:cNvSpPr>
              <p:nvPr/>
            </p:nvSpPr>
            <p:spPr bwMode="auto">
              <a:xfrm>
                <a:off x="6326188" y="2935288"/>
                <a:ext cx="101600" cy="141287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35" y="0"/>
                  </a:cxn>
                  <a:cxn ang="0">
                    <a:pos x="0" y="33"/>
                  </a:cxn>
                  <a:cxn ang="0">
                    <a:pos x="64" y="89"/>
                  </a:cxn>
                </a:cxnLst>
                <a:rect l="0" t="0" r="r" b="b"/>
                <a:pathLst>
                  <a:path w="64" h="89">
                    <a:moveTo>
                      <a:pt x="64" y="89"/>
                    </a:moveTo>
                    <a:lnTo>
                      <a:pt x="35" y="0"/>
                    </a:lnTo>
                    <a:lnTo>
                      <a:pt x="0" y="33"/>
                    </a:lnTo>
                    <a:lnTo>
                      <a:pt x="6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4" name="Freeform 36"/>
              <p:cNvSpPr>
                <a:spLocks/>
              </p:cNvSpPr>
              <p:nvPr/>
            </p:nvSpPr>
            <p:spPr bwMode="auto">
              <a:xfrm>
                <a:off x="6280150" y="3125788"/>
                <a:ext cx="349250" cy="303212"/>
              </a:xfrm>
              <a:custGeom>
                <a:avLst/>
                <a:gdLst/>
                <a:ahLst/>
                <a:cxnLst>
                  <a:cxn ang="0">
                    <a:pos x="63" y="110"/>
                  </a:cxn>
                  <a:cxn ang="0">
                    <a:pos x="81" y="71"/>
                  </a:cxn>
                  <a:cxn ang="0">
                    <a:pos x="99" y="40"/>
                  </a:cxn>
                  <a:cxn ang="0">
                    <a:pos x="125" y="18"/>
                  </a:cxn>
                  <a:cxn ang="0">
                    <a:pos x="149" y="7"/>
                  </a:cxn>
                  <a:cxn ang="0">
                    <a:pos x="175" y="0"/>
                  </a:cxn>
                  <a:cxn ang="0">
                    <a:pos x="197" y="6"/>
                  </a:cxn>
                  <a:cxn ang="0">
                    <a:pos x="208" y="18"/>
                  </a:cxn>
                  <a:cxn ang="0">
                    <a:pos x="216" y="37"/>
                  </a:cxn>
                  <a:cxn ang="0">
                    <a:pos x="219" y="54"/>
                  </a:cxn>
                  <a:cxn ang="0">
                    <a:pos x="220" y="74"/>
                  </a:cxn>
                  <a:cxn ang="0">
                    <a:pos x="217" y="102"/>
                  </a:cxn>
                  <a:cxn ang="0">
                    <a:pos x="211" y="122"/>
                  </a:cxn>
                  <a:cxn ang="0">
                    <a:pos x="203" y="141"/>
                  </a:cxn>
                  <a:cxn ang="0">
                    <a:pos x="188" y="160"/>
                  </a:cxn>
                  <a:cxn ang="0">
                    <a:pos x="172" y="176"/>
                  </a:cxn>
                  <a:cxn ang="0">
                    <a:pos x="155" y="185"/>
                  </a:cxn>
                  <a:cxn ang="0">
                    <a:pos x="136" y="191"/>
                  </a:cxn>
                  <a:cxn ang="0">
                    <a:pos x="114" y="191"/>
                  </a:cxn>
                  <a:cxn ang="0">
                    <a:pos x="99" y="183"/>
                  </a:cxn>
                  <a:cxn ang="0">
                    <a:pos x="86" y="174"/>
                  </a:cxn>
                  <a:cxn ang="0">
                    <a:pos x="75" y="162"/>
                  </a:cxn>
                  <a:cxn ang="0">
                    <a:pos x="66" y="143"/>
                  </a:cxn>
                  <a:cxn ang="0">
                    <a:pos x="58" y="143"/>
                  </a:cxn>
                  <a:cxn ang="0">
                    <a:pos x="42" y="149"/>
                  </a:cxn>
                  <a:cxn ang="0">
                    <a:pos x="24" y="164"/>
                  </a:cxn>
                  <a:cxn ang="0">
                    <a:pos x="13" y="166"/>
                  </a:cxn>
                  <a:cxn ang="0">
                    <a:pos x="5" y="162"/>
                  </a:cxn>
                  <a:cxn ang="0">
                    <a:pos x="0" y="149"/>
                  </a:cxn>
                  <a:cxn ang="0">
                    <a:pos x="3" y="140"/>
                  </a:cxn>
                  <a:cxn ang="0">
                    <a:pos x="11" y="131"/>
                  </a:cxn>
                  <a:cxn ang="0">
                    <a:pos x="30" y="124"/>
                  </a:cxn>
                  <a:cxn ang="0">
                    <a:pos x="50" y="118"/>
                  </a:cxn>
                  <a:cxn ang="0">
                    <a:pos x="63" y="110"/>
                  </a:cxn>
                </a:cxnLst>
                <a:rect l="0" t="0" r="r" b="b"/>
                <a:pathLst>
                  <a:path w="220" h="191">
                    <a:moveTo>
                      <a:pt x="63" y="110"/>
                    </a:moveTo>
                    <a:lnTo>
                      <a:pt x="81" y="71"/>
                    </a:lnTo>
                    <a:lnTo>
                      <a:pt x="99" y="40"/>
                    </a:lnTo>
                    <a:lnTo>
                      <a:pt x="125" y="18"/>
                    </a:lnTo>
                    <a:lnTo>
                      <a:pt x="149" y="7"/>
                    </a:lnTo>
                    <a:lnTo>
                      <a:pt x="175" y="0"/>
                    </a:lnTo>
                    <a:lnTo>
                      <a:pt x="197" y="6"/>
                    </a:lnTo>
                    <a:lnTo>
                      <a:pt x="208" y="18"/>
                    </a:lnTo>
                    <a:lnTo>
                      <a:pt x="216" y="37"/>
                    </a:lnTo>
                    <a:lnTo>
                      <a:pt x="219" y="54"/>
                    </a:lnTo>
                    <a:lnTo>
                      <a:pt x="220" y="74"/>
                    </a:lnTo>
                    <a:lnTo>
                      <a:pt x="217" y="102"/>
                    </a:lnTo>
                    <a:lnTo>
                      <a:pt x="211" y="122"/>
                    </a:lnTo>
                    <a:lnTo>
                      <a:pt x="203" y="141"/>
                    </a:lnTo>
                    <a:lnTo>
                      <a:pt x="188" y="160"/>
                    </a:lnTo>
                    <a:lnTo>
                      <a:pt x="172" y="176"/>
                    </a:lnTo>
                    <a:lnTo>
                      <a:pt x="155" y="185"/>
                    </a:lnTo>
                    <a:lnTo>
                      <a:pt x="136" y="191"/>
                    </a:lnTo>
                    <a:lnTo>
                      <a:pt x="114" y="191"/>
                    </a:lnTo>
                    <a:lnTo>
                      <a:pt x="99" y="183"/>
                    </a:lnTo>
                    <a:lnTo>
                      <a:pt x="86" y="174"/>
                    </a:lnTo>
                    <a:lnTo>
                      <a:pt x="75" y="162"/>
                    </a:lnTo>
                    <a:lnTo>
                      <a:pt x="66" y="143"/>
                    </a:lnTo>
                    <a:lnTo>
                      <a:pt x="58" y="143"/>
                    </a:lnTo>
                    <a:lnTo>
                      <a:pt x="42" y="149"/>
                    </a:lnTo>
                    <a:lnTo>
                      <a:pt x="24" y="164"/>
                    </a:lnTo>
                    <a:lnTo>
                      <a:pt x="13" y="166"/>
                    </a:lnTo>
                    <a:lnTo>
                      <a:pt x="5" y="162"/>
                    </a:lnTo>
                    <a:lnTo>
                      <a:pt x="0" y="149"/>
                    </a:lnTo>
                    <a:lnTo>
                      <a:pt x="3" y="140"/>
                    </a:lnTo>
                    <a:lnTo>
                      <a:pt x="11" y="131"/>
                    </a:lnTo>
                    <a:lnTo>
                      <a:pt x="30" y="124"/>
                    </a:lnTo>
                    <a:lnTo>
                      <a:pt x="50" y="118"/>
                    </a:lnTo>
                    <a:lnTo>
                      <a:pt x="63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6308725" y="3451225"/>
                <a:ext cx="306388" cy="479425"/>
              </a:xfrm>
              <a:custGeom>
                <a:avLst/>
                <a:gdLst/>
                <a:ahLst/>
                <a:cxnLst>
                  <a:cxn ang="0">
                    <a:pos x="59" y="13"/>
                  </a:cxn>
                  <a:cxn ang="0">
                    <a:pos x="80" y="3"/>
                  </a:cxn>
                  <a:cxn ang="0">
                    <a:pos x="107" y="0"/>
                  </a:cxn>
                  <a:cxn ang="0">
                    <a:pos x="126" y="1"/>
                  </a:cxn>
                  <a:cxn ang="0">
                    <a:pos x="146" y="8"/>
                  </a:cxn>
                  <a:cxn ang="0">
                    <a:pos x="158" y="19"/>
                  </a:cxn>
                  <a:cxn ang="0">
                    <a:pos x="165" y="33"/>
                  </a:cxn>
                  <a:cxn ang="0">
                    <a:pos x="166" y="53"/>
                  </a:cxn>
                  <a:cxn ang="0">
                    <a:pos x="162" y="69"/>
                  </a:cxn>
                  <a:cxn ang="0">
                    <a:pos x="157" y="87"/>
                  </a:cxn>
                  <a:cxn ang="0">
                    <a:pos x="143" y="106"/>
                  </a:cxn>
                  <a:cxn ang="0">
                    <a:pos x="138" y="122"/>
                  </a:cxn>
                  <a:cxn ang="0">
                    <a:pos x="138" y="135"/>
                  </a:cxn>
                  <a:cxn ang="0">
                    <a:pos x="141" y="149"/>
                  </a:cxn>
                  <a:cxn ang="0">
                    <a:pos x="151" y="161"/>
                  </a:cxn>
                  <a:cxn ang="0">
                    <a:pos x="170" y="182"/>
                  </a:cxn>
                  <a:cxn ang="0">
                    <a:pos x="185" y="200"/>
                  </a:cxn>
                  <a:cxn ang="0">
                    <a:pos x="191" y="218"/>
                  </a:cxn>
                  <a:cxn ang="0">
                    <a:pos x="193" y="234"/>
                  </a:cxn>
                  <a:cxn ang="0">
                    <a:pos x="190" y="251"/>
                  </a:cxn>
                  <a:cxn ang="0">
                    <a:pos x="180" y="266"/>
                  </a:cxn>
                  <a:cxn ang="0">
                    <a:pos x="172" y="279"/>
                  </a:cxn>
                  <a:cxn ang="0">
                    <a:pos x="158" y="290"/>
                  </a:cxn>
                  <a:cxn ang="0">
                    <a:pos x="143" y="299"/>
                  </a:cxn>
                  <a:cxn ang="0">
                    <a:pos x="118" y="302"/>
                  </a:cxn>
                  <a:cxn ang="0">
                    <a:pos x="96" y="302"/>
                  </a:cxn>
                  <a:cxn ang="0">
                    <a:pos x="78" y="296"/>
                  </a:cxn>
                  <a:cxn ang="0">
                    <a:pos x="62" y="288"/>
                  </a:cxn>
                  <a:cxn ang="0">
                    <a:pos x="45" y="275"/>
                  </a:cxn>
                  <a:cxn ang="0">
                    <a:pos x="28" y="251"/>
                  </a:cxn>
                  <a:cxn ang="0">
                    <a:pos x="15" y="227"/>
                  </a:cxn>
                  <a:cxn ang="0">
                    <a:pos x="6" y="200"/>
                  </a:cxn>
                  <a:cxn ang="0">
                    <a:pos x="0" y="169"/>
                  </a:cxn>
                  <a:cxn ang="0">
                    <a:pos x="0" y="133"/>
                  </a:cxn>
                  <a:cxn ang="0">
                    <a:pos x="6" y="100"/>
                  </a:cxn>
                  <a:cxn ang="0">
                    <a:pos x="15" y="72"/>
                  </a:cxn>
                  <a:cxn ang="0">
                    <a:pos x="26" y="50"/>
                  </a:cxn>
                  <a:cxn ang="0">
                    <a:pos x="39" y="33"/>
                  </a:cxn>
                  <a:cxn ang="0">
                    <a:pos x="57" y="19"/>
                  </a:cxn>
                  <a:cxn ang="0">
                    <a:pos x="59" y="13"/>
                  </a:cxn>
                </a:cxnLst>
                <a:rect l="0" t="0" r="r" b="b"/>
                <a:pathLst>
                  <a:path w="193" h="302">
                    <a:moveTo>
                      <a:pt x="59" y="13"/>
                    </a:moveTo>
                    <a:lnTo>
                      <a:pt x="80" y="3"/>
                    </a:lnTo>
                    <a:lnTo>
                      <a:pt x="107" y="0"/>
                    </a:lnTo>
                    <a:lnTo>
                      <a:pt x="126" y="1"/>
                    </a:lnTo>
                    <a:lnTo>
                      <a:pt x="146" y="8"/>
                    </a:lnTo>
                    <a:lnTo>
                      <a:pt x="158" y="19"/>
                    </a:lnTo>
                    <a:lnTo>
                      <a:pt x="165" y="33"/>
                    </a:lnTo>
                    <a:lnTo>
                      <a:pt x="166" y="53"/>
                    </a:lnTo>
                    <a:lnTo>
                      <a:pt x="162" y="69"/>
                    </a:lnTo>
                    <a:lnTo>
                      <a:pt x="157" y="87"/>
                    </a:lnTo>
                    <a:lnTo>
                      <a:pt x="143" y="106"/>
                    </a:lnTo>
                    <a:lnTo>
                      <a:pt x="138" y="122"/>
                    </a:lnTo>
                    <a:lnTo>
                      <a:pt x="138" y="135"/>
                    </a:lnTo>
                    <a:lnTo>
                      <a:pt x="141" y="149"/>
                    </a:lnTo>
                    <a:lnTo>
                      <a:pt x="151" y="161"/>
                    </a:lnTo>
                    <a:lnTo>
                      <a:pt x="170" y="182"/>
                    </a:lnTo>
                    <a:lnTo>
                      <a:pt x="185" y="200"/>
                    </a:lnTo>
                    <a:lnTo>
                      <a:pt x="191" y="218"/>
                    </a:lnTo>
                    <a:lnTo>
                      <a:pt x="193" y="234"/>
                    </a:lnTo>
                    <a:lnTo>
                      <a:pt x="190" y="251"/>
                    </a:lnTo>
                    <a:lnTo>
                      <a:pt x="180" y="266"/>
                    </a:lnTo>
                    <a:lnTo>
                      <a:pt x="172" y="279"/>
                    </a:lnTo>
                    <a:lnTo>
                      <a:pt x="158" y="290"/>
                    </a:lnTo>
                    <a:lnTo>
                      <a:pt x="143" y="299"/>
                    </a:lnTo>
                    <a:lnTo>
                      <a:pt x="118" y="302"/>
                    </a:lnTo>
                    <a:lnTo>
                      <a:pt x="96" y="302"/>
                    </a:lnTo>
                    <a:lnTo>
                      <a:pt x="78" y="296"/>
                    </a:lnTo>
                    <a:lnTo>
                      <a:pt x="62" y="288"/>
                    </a:lnTo>
                    <a:lnTo>
                      <a:pt x="45" y="275"/>
                    </a:lnTo>
                    <a:lnTo>
                      <a:pt x="28" y="251"/>
                    </a:lnTo>
                    <a:lnTo>
                      <a:pt x="15" y="227"/>
                    </a:lnTo>
                    <a:lnTo>
                      <a:pt x="6" y="200"/>
                    </a:lnTo>
                    <a:lnTo>
                      <a:pt x="0" y="169"/>
                    </a:lnTo>
                    <a:lnTo>
                      <a:pt x="0" y="133"/>
                    </a:lnTo>
                    <a:lnTo>
                      <a:pt x="6" y="100"/>
                    </a:lnTo>
                    <a:lnTo>
                      <a:pt x="15" y="72"/>
                    </a:lnTo>
                    <a:lnTo>
                      <a:pt x="26" y="50"/>
                    </a:lnTo>
                    <a:lnTo>
                      <a:pt x="39" y="33"/>
                    </a:lnTo>
                    <a:lnTo>
                      <a:pt x="57" y="19"/>
                    </a:lnTo>
                    <a:lnTo>
                      <a:pt x="5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5883275" y="3371850"/>
                <a:ext cx="587375" cy="241300"/>
              </a:xfrm>
              <a:custGeom>
                <a:avLst/>
                <a:gdLst/>
                <a:ahLst/>
                <a:cxnLst>
                  <a:cxn ang="0">
                    <a:pos x="277" y="67"/>
                  </a:cxn>
                  <a:cxn ang="0">
                    <a:pos x="322" y="83"/>
                  </a:cxn>
                  <a:cxn ang="0">
                    <a:pos x="355" y="97"/>
                  </a:cxn>
                  <a:cxn ang="0">
                    <a:pos x="370" y="116"/>
                  </a:cxn>
                  <a:cxn ang="0">
                    <a:pos x="361" y="142"/>
                  </a:cxn>
                  <a:cxn ang="0">
                    <a:pos x="325" y="152"/>
                  </a:cxn>
                  <a:cxn ang="0">
                    <a:pos x="297" y="135"/>
                  </a:cxn>
                  <a:cxn ang="0">
                    <a:pos x="263" y="94"/>
                  </a:cxn>
                  <a:cxn ang="0">
                    <a:pos x="224" y="60"/>
                  </a:cxn>
                  <a:cxn ang="0">
                    <a:pos x="192" y="33"/>
                  </a:cxn>
                  <a:cxn ang="0">
                    <a:pos x="169" y="28"/>
                  </a:cxn>
                  <a:cxn ang="0">
                    <a:pos x="145" y="38"/>
                  </a:cxn>
                  <a:cxn ang="0">
                    <a:pos x="119" y="53"/>
                  </a:cxn>
                  <a:cxn ang="0">
                    <a:pos x="101" y="69"/>
                  </a:cxn>
                  <a:cxn ang="0">
                    <a:pos x="94" y="88"/>
                  </a:cxn>
                  <a:cxn ang="0">
                    <a:pos x="94" y="92"/>
                  </a:cxn>
                  <a:cxn ang="0">
                    <a:pos x="105" y="116"/>
                  </a:cxn>
                  <a:cxn ang="0">
                    <a:pos x="107" y="133"/>
                  </a:cxn>
                  <a:cxn ang="0">
                    <a:pos x="97" y="138"/>
                  </a:cxn>
                  <a:cxn ang="0">
                    <a:pos x="80" y="135"/>
                  </a:cxn>
                  <a:cxn ang="0">
                    <a:pos x="71" y="124"/>
                  </a:cxn>
                  <a:cxn ang="0">
                    <a:pos x="71" y="106"/>
                  </a:cxn>
                  <a:cxn ang="0">
                    <a:pos x="75" y="83"/>
                  </a:cxn>
                  <a:cxn ang="0">
                    <a:pos x="74" y="64"/>
                  </a:cxn>
                  <a:cxn ang="0">
                    <a:pos x="64" y="58"/>
                  </a:cxn>
                  <a:cxn ang="0">
                    <a:pos x="44" y="56"/>
                  </a:cxn>
                  <a:cxn ang="0">
                    <a:pos x="23" y="60"/>
                  </a:cxn>
                  <a:cxn ang="0">
                    <a:pos x="7" y="58"/>
                  </a:cxn>
                  <a:cxn ang="0">
                    <a:pos x="0" y="48"/>
                  </a:cxn>
                  <a:cxn ang="0">
                    <a:pos x="0" y="36"/>
                  </a:cxn>
                  <a:cxn ang="0">
                    <a:pos x="12" y="28"/>
                  </a:cxn>
                  <a:cxn ang="0">
                    <a:pos x="28" y="27"/>
                  </a:cxn>
                  <a:cxn ang="0">
                    <a:pos x="26" y="16"/>
                  </a:cxn>
                  <a:cxn ang="0">
                    <a:pos x="35" y="10"/>
                  </a:cxn>
                  <a:cxn ang="0">
                    <a:pos x="52" y="13"/>
                  </a:cxn>
                  <a:cxn ang="0">
                    <a:pos x="64" y="25"/>
                  </a:cxn>
                  <a:cxn ang="0">
                    <a:pos x="80" y="36"/>
                  </a:cxn>
                  <a:cxn ang="0">
                    <a:pos x="95" y="39"/>
                  </a:cxn>
                  <a:cxn ang="0">
                    <a:pos x="120" y="33"/>
                  </a:cxn>
                  <a:cxn ang="0">
                    <a:pos x="146" y="18"/>
                  </a:cxn>
                  <a:cxn ang="0">
                    <a:pos x="174" y="5"/>
                  </a:cxn>
                  <a:cxn ang="0">
                    <a:pos x="196" y="0"/>
                  </a:cxn>
                  <a:cxn ang="0">
                    <a:pos x="211" y="7"/>
                  </a:cxn>
                  <a:cxn ang="0">
                    <a:pos x="230" y="24"/>
                  </a:cxn>
                  <a:cxn ang="0">
                    <a:pos x="250" y="42"/>
                  </a:cxn>
                  <a:cxn ang="0">
                    <a:pos x="267" y="57"/>
                  </a:cxn>
                  <a:cxn ang="0">
                    <a:pos x="277" y="67"/>
                  </a:cxn>
                </a:cxnLst>
                <a:rect l="0" t="0" r="r" b="b"/>
                <a:pathLst>
                  <a:path w="370" h="152">
                    <a:moveTo>
                      <a:pt x="277" y="67"/>
                    </a:moveTo>
                    <a:lnTo>
                      <a:pt x="322" y="83"/>
                    </a:lnTo>
                    <a:lnTo>
                      <a:pt x="355" y="97"/>
                    </a:lnTo>
                    <a:lnTo>
                      <a:pt x="370" y="116"/>
                    </a:lnTo>
                    <a:lnTo>
                      <a:pt x="361" y="142"/>
                    </a:lnTo>
                    <a:lnTo>
                      <a:pt x="325" y="152"/>
                    </a:lnTo>
                    <a:lnTo>
                      <a:pt x="297" y="135"/>
                    </a:lnTo>
                    <a:lnTo>
                      <a:pt x="263" y="94"/>
                    </a:lnTo>
                    <a:lnTo>
                      <a:pt x="224" y="60"/>
                    </a:lnTo>
                    <a:lnTo>
                      <a:pt x="192" y="33"/>
                    </a:lnTo>
                    <a:lnTo>
                      <a:pt x="169" y="28"/>
                    </a:lnTo>
                    <a:lnTo>
                      <a:pt x="145" y="38"/>
                    </a:lnTo>
                    <a:lnTo>
                      <a:pt x="119" y="53"/>
                    </a:lnTo>
                    <a:lnTo>
                      <a:pt x="101" y="69"/>
                    </a:lnTo>
                    <a:lnTo>
                      <a:pt x="94" y="88"/>
                    </a:lnTo>
                    <a:lnTo>
                      <a:pt x="94" y="92"/>
                    </a:lnTo>
                    <a:lnTo>
                      <a:pt x="105" y="116"/>
                    </a:lnTo>
                    <a:lnTo>
                      <a:pt x="107" y="133"/>
                    </a:lnTo>
                    <a:lnTo>
                      <a:pt x="97" y="138"/>
                    </a:lnTo>
                    <a:lnTo>
                      <a:pt x="80" y="135"/>
                    </a:lnTo>
                    <a:lnTo>
                      <a:pt x="71" y="124"/>
                    </a:lnTo>
                    <a:lnTo>
                      <a:pt x="71" y="106"/>
                    </a:lnTo>
                    <a:lnTo>
                      <a:pt x="75" y="83"/>
                    </a:lnTo>
                    <a:lnTo>
                      <a:pt x="74" y="64"/>
                    </a:lnTo>
                    <a:lnTo>
                      <a:pt x="64" y="58"/>
                    </a:lnTo>
                    <a:lnTo>
                      <a:pt x="44" y="56"/>
                    </a:lnTo>
                    <a:lnTo>
                      <a:pt x="23" y="60"/>
                    </a:lnTo>
                    <a:lnTo>
                      <a:pt x="7" y="58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12" y="28"/>
                    </a:lnTo>
                    <a:lnTo>
                      <a:pt x="28" y="27"/>
                    </a:lnTo>
                    <a:lnTo>
                      <a:pt x="26" y="16"/>
                    </a:lnTo>
                    <a:lnTo>
                      <a:pt x="35" y="10"/>
                    </a:lnTo>
                    <a:lnTo>
                      <a:pt x="52" y="13"/>
                    </a:lnTo>
                    <a:lnTo>
                      <a:pt x="64" y="25"/>
                    </a:lnTo>
                    <a:lnTo>
                      <a:pt x="80" y="36"/>
                    </a:lnTo>
                    <a:lnTo>
                      <a:pt x="95" y="39"/>
                    </a:lnTo>
                    <a:lnTo>
                      <a:pt x="120" y="33"/>
                    </a:lnTo>
                    <a:lnTo>
                      <a:pt x="146" y="18"/>
                    </a:lnTo>
                    <a:lnTo>
                      <a:pt x="174" y="5"/>
                    </a:lnTo>
                    <a:lnTo>
                      <a:pt x="196" y="0"/>
                    </a:lnTo>
                    <a:lnTo>
                      <a:pt x="211" y="7"/>
                    </a:lnTo>
                    <a:lnTo>
                      <a:pt x="230" y="24"/>
                    </a:lnTo>
                    <a:lnTo>
                      <a:pt x="250" y="42"/>
                    </a:lnTo>
                    <a:lnTo>
                      <a:pt x="267" y="57"/>
                    </a:lnTo>
                    <a:lnTo>
                      <a:pt x="277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7" name="Freeform 39"/>
              <p:cNvSpPr>
                <a:spLocks/>
              </p:cNvSpPr>
              <p:nvPr/>
            </p:nvSpPr>
            <p:spPr bwMode="auto">
              <a:xfrm>
                <a:off x="6459538" y="3424238"/>
                <a:ext cx="552450" cy="320675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15" y="48"/>
                  </a:cxn>
                  <a:cxn ang="0">
                    <a:pos x="0" y="69"/>
                  </a:cxn>
                  <a:cxn ang="0">
                    <a:pos x="8" y="89"/>
                  </a:cxn>
                  <a:cxn ang="0">
                    <a:pos x="33" y="98"/>
                  </a:cxn>
                  <a:cxn ang="0">
                    <a:pos x="59" y="92"/>
                  </a:cxn>
                  <a:cxn ang="0">
                    <a:pos x="95" y="73"/>
                  </a:cxn>
                  <a:cxn ang="0">
                    <a:pos x="131" y="54"/>
                  </a:cxn>
                  <a:cxn ang="0">
                    <a:pos x="165" y="39"/>
                  </a:cxn>
                  <a:cxn ang="0">
                    <a:pos x="184" y="39"/>
                  </a:cxn>
                  <a:cxn ang="0">
                    <a:pos x="201" y="39"/>
                  </a:cxn>
                  <a:cxn ang="0">
                    <a:pos x="210" y="53"/>
                  </a:cxn>
                  <a:cxn ang="0">
                    <a:pos x="225" y="72"/>
                  </a:cxn>
                  <a:cxn ang="0">
                    <a:pos x="239" y="97"/>
                  </a:cxn>
                  <a:cxn ang="0">
                    <a:pos x="245" y="117"/>
                  </a:cxn>
                  <a:cxn ang="0">
                    <a:pos x="246" y="136"/>
                  </a:cxn>
                  <a:cxn ang="0">
                    <a:pos x="242" y="150"/>
                  </a:cxn>
                  <a:cxn ang="0">
                    <a:pos x="232" y="161"/>
                  </a:cxn>
                  <a:cxn ang="0">
                    <a:pos x="217" y="167"/>
                  </a:cxn>
                  <a:cxn ang="0">
                    <a:pos x="204" y="177"/>
                  </a:cxn>
                  <a:cxn ang="0">
                    <a:pos x="198" y="188"/>
                  </a:cxn>
                  <a:cxn ang="0">
                    <a:pos x="204" y="197"/>
                  </a:cxn>
                  <a:cxn ang="0">
                    <a:pos x="212" y="199"/>
                  </a:cxn>
                  <a:cxn ang="0">
                    <a:pos x="225" y="202"/>
                  </a:cxn>
                  <a:cxn ang="0">
                    <a:pos x="236" y="191"/>
                  </a:cxn>
                  <a:cxn ang="0">
                    <a:pos x="248" y="177"/>
                  </a:cxn>
                  <a:cxn ang="0">
                    <a:pos x="251" y="167"/>
                  </a:cxn>
                  <a:cxn ang="0">
                    <a:pos x="257" y="164"/>
                  </a:cxn>
                  <a:cxn ang="0">
                    <a:pos x="263" y="164"/>
                  </a:cxn>
                  <a:cxn ang="0">
                    <a:pos x="281" y="171"/>
                  </a:cxn>
                  <a:cxn ang="0">
                    <a:pos x="293" y="191"/>
                  </a:cxn>
                  <a:cxn ang="0">
                    <a:pos x="313" y="202"/>
                  </a:cxn>
                  <a:cxn ang="0">
                    <a:pos x="327" y="197"/>
                  </a:cxn>
                  <a:cxn ang="0">
                    <a:pos x="329" y="189"/>
                  </a:cxn>
                  <a:cxn ang="0">
                    <a:pos x="321" y="175"/>
                  </a:cxn>
                  <a:cxn ang="0">
                    <a:pos x="335" y="178"/>
                  </a:cxn>
                  <a:cxn ang="0">
                    <a:pos x="348" y="170"/>
                  </a:cxn>
                  <a:cxn ang="0">
                    <a:pos x="345" y="155"/>
                  </a:cxn>
                  <a:cxn ang="0">
                    <a:pos x="326" y="147"/>
                  </a:cxn>
                  <a:cxn ang="0">
                    <a:pos x="305" y="146"/>
                  </a:cxn>
                  <a:cxn ang="0">
                    <a:pos x="282" y="143"/>
                  </a:cxn>
                  <a:cxn ang="0">
                    <a:pos x="271" y="132"/>
                  </a:cxn>
                  <a:cxn ang="0">
                    <a:pos x="266" y="111"/>
                  </a:cxn>
                  <a:cxn ang="0">
                    <a:pos x="260" y="81"/>
                  </a:cxn>
                  <a:cxn ang="0">
                    <a:pos x="251" y="62"/>
                  </a:cxn>
                  <a:cxn ang="0">
                    <a:pos x="242" y="39"/>
                  </a:cxn>
                  <a:cxn ang="0">
                    <a:pos x="224" y="19"/>
                  </a:cxn>
                  <a:cxn ang="0">
                    <a:pos x="201" y="3"/>
                  </a:cxn>
                  <a:cxn ang="0">
                    <a:pos x="190" y="0"/>
                  </a:cxn>
                  <a:cxn ang="0">
                    <a:pos x="174" y="0"/>
                  </a:cxn>
                  <a:cxn ang="0">
                    <a:pos x="142" y="9"/>
                  </a:cxn>
                  <a:cxn ang="0">
                    <a:pos x="111" y="16"/>
                  </a:cxn>
                  <a:cxn ang="0">
                    <a:pos x="76" y="26"/>
                  </a:cxn>
                  <a:cxn ang="0">
                    <a:pos x="48" y="34"/>
                  </a:cxn>
                  <a:cxn ang="0">
                    <a:pos x="36" y="36"/>
                  </a:cxn>
                </a:cxnLst>
                <a:rect l="0" t="0" r="r" b="b"/>
                <a:pathLst>
                  <a:path w="348" h="202">
                    <a:moveTo>
                      <a:pt x="36" y="36"/>
                    </a:moveTo>
                    <a:lnTo>
                      <a:pt x="15" y="48"/>
                    </a:lnTo>
                    <a:lnTo>
                      <a:pt x="0" y="69"/>
                    </a:lnTo>
                    <a:lnTo>
                      <a:pt x="8" y="89"/>
                    </a:lnTo>
                    <a:lnTo>
                      <a:pt x="33" y="98"/>
                    </a:lnTo>
                    <a:lnTo>
                      <a:pt x="59" y="92"/>
                    </a:lnTo>
                    <a:lnTo>
                      <a:pt x="95" y="73"/>
                    </a:lnTo>
                    <a:lnTo>
                      <a:pt x="131" y="54"/>
                    </a:lnTo>
                    <a:lnTo>
                      <a:pt x="165" y="39"/>
                    </a:lnTo>
                    <a:lnTo>
                      <a:pt x="184" y="39"/>
                    </a:lnTo>
                    <a:lnTo>
                      <a:pt x="201" y="39"/>
                    </a:lnTo>
                    <a:lnTo>
                      <a:pt x="210" y="53"/>
                    </a:lnTo>
                    <a:lnTo>
                      <a:pt x="225" y="72"/>
                    </a:lnTo>
                    <a:lnTo>
                      <a:pt x="239" y="97"/>
                    </a:lnTo>
                    <a:lnTo>
                      <a:pt x="245" y="117"/>
                    </a:lnTo>
                    <a:lnTo>
                      <a:pt x="246" y="136"/>
                    </a:lnTo>
                    <a:lnTo>
                      <a:pt x="242" y="150"/>
                    </a:lnTo>
                    <a:lnTo>
                      <a:pt x="232" y="161"/>
                    </a:lnTo>
                    <a:lnTo>
                      <a:pt x="217" y="167"/>
                    </a:lnTo>
                    <a:lnTo>
                      <a:pt x="204" y="177"/>
                    </a:lnTo>
                    <a:lnTo>
                      <a:pt x="198" y="188"/>
                    </a:lnTo>
                    <a:lnTo>
                      <a:pt x="204" y="197"/>
                    </a:lnTo>
                    <a:lnTo>
                      <a:pt x="212" y="199"/>
                    </a:lnTo>
                    <a:lnTo>
                      <a:pt x="225" y="202"/>
                    </a:lnTo>
                    <a:lnTo>
                      <a:pt x="236" y="191"/>
                    </a:lnTo>
                    <a:lnTo>
                      <a:pt x="248" y="177"/>
                    </a:lnTo>
                    <a:lnTo>
                      <a:pt x="251" y="167"/>
                    </a:lnTo>
                    <a:lnTo>
                      <a:pt x="257" y="164"/>
                    </a:lnTo>
                    <a:lnTo>
                      <a:pt x="263" y="164"/>
                    </a:lnTo>
                    <a:lnTo>
                      <a:pt x="281" y="171"/>
                    </a:lnTo>
                    <a:lnTo>
                      <a:pt x="293" y="191"/>
                    </a:lnTo>
                    <a:lnTo>
                      <a:pt x="313" y="202"/>
                    </a:lnTo>
                    <a:lnTo>
                      <a:pt x="327" y="197"/>
                    </a:lnTo>
                    <a:lnTo>
                      <a:pt x="329" y="189"/>
                    </a:lnTo>
                    <a:lnTo>
                      <a:pt x="321" y="175"/>
                    </a:lnTo>
                    <a:lnTo>
                      <a:pt x="335" y="178"/>
                    </a:lnTo>
                    <a:lnTo>
                      <a:pt x="348" y="170"/>
                    </a:lnTo>
                    <a:lnTo>
                      <a:pt x="345" y="155"/>
                    </a:lnTo>
                    <a:lnTo>
                      <a:pt x="326" y="147"/>
                    </a:lnTo>
                    <a:lnTo>
                      <a:pt x="305" y="146"/>
                    </a:lnTo>
                    <a:lnTo>
                      <a:pt x="282" y="143"/>
                    </a:lnTo>
                    <a:lnTo>
                      <a:pt x="271" y="132"/>
                    </a:lnTo>
                    <a:lnTo>
                      <a:pt x="266" y="111"/>
                    </a:lnTo>
                    <a:lnTo>
                      <a:pt x="260" y="81"/>
                    </a:lnTo>
                    <a:lnTo>
                      <a:pt x="251" y="62"/>
                    </a:lnTo>
                    <a:lnTo>
                      <a:pt x="242" y="39"/>
                    </a:lnTo>
                    <a:lnTo>
                      <a:pt x="224" y="19"/>
                    </a:lnTo>
                    <a:lnTo>
                      <a:pt x="201" y="3"/>
                    </a:lnTo>
                    <a:lnTo>
                      <a:pt x="190" y="0"/>
                    </a:lnTo>
                    <a:lnTo>
                      <a:pt x="174" y="0"/>
                    </a:lnTo>
                    <a:lnTo>
                      <a:pt x="142" y="9"/>
                    </a:lnTo>
                    <a:lnTo>
                      <a:pt x="111" y="16"/>
                    </a:lnTo>
                    <a:lnTo>
                      <a:pt x="76" y="26"/>
                    </a:lnTo>
                    <a:lnTo>
                      <a:pt x="48" y="34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6480175" y="3806825"/>
                <a:ext cx="292100" cy="671512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56" y="27"/>
                  </a:cxn>
                  <a:cxn ang="0">
                    <a:pos x="75" y="47"/>
                  </a:cxn>
                  <a:cxn ang="0">
                    <a:pos x="91" y="70"/>
                  </a:cxn>
                  <a:cxn ang="0">
                    <a:pos x="100" y="95"/>
                  </a:cxn>
                  <a:cxn ang="0">
                    <a:pos x="107" y="127"/>
                  </a:cxn>
                  <a:cxn ang="0">
                    <a:pos x="107" y="158"/>
                  </a:cxn>
                  <a:cxn ang="0">
                    <a:pos x="105" y="186"/>
                  </a:cxn>
                  <a:cxn ang="0">
                    <a:pos x="98" y="215"/>
                  </a:cxn>
                  <a:cxn ang="0">
                    <a:pos x="89" y="242"/>
                  </a:cxn>
                  <a:cxn ang="0">
                    <a:pos x="74" y="273"/>
                  </a:cxn>
                  <a:cxn ang="0">
                    <a:pos x="64" y="300"/>
                  </a:cxn>
                  <a:cxn ang="0">
                    <a:pos x="57" y="326"/>
                  </a:cxn>
                  <a:cxn ang="0">
                    <a:pos x="57" y="339"/>
                  </a:cxn>
                  <a:cxn ang="0">
                    <a:pos x="61" y="348"/>
                  </a:cxn>
                  <a:cxn ang="0">
                    <a:pos x="74" y="353"/>
                  </a:cxn>
                  <a:cxn ang="0">
                    <a:pos x="99" y="356"/>
                  </a:cxn>
                  <a:cxn ang="0">
                    <a:pos x="138" y="362"/>
                  </a:cxn>
                  <a:cxn ang="0">
                    <a:pos x="169" y="375"/>
                  </a:cxn>
                  <a:cxn ang="0">
                    <a:pos x="184" y="390"/>
                  </a:cxn>
                  <a:cxn ang="0">
                    <a:pos x="184" y="398"/>
                  </a:cxn>
                  <a:cxn ang="0">
                    <a:pos x="184" y="403"/>
                  </a:cxn>
                  <a:cxn ang="0">
                    <a:pos x="178" y="409"/>
                  </a:cxn>
                  <a:cxn ang="0">
                    <a:pos x="156" y="423"/>
                  </a:cxn>
                  <a:cxn ang="0">
                    <a:pos x="142" y="418"/>
                  </a:cxn>
                  <a:cxn ang="0">
                    <a:pos x="131" y="406"/>
                  </a:cxn>
                  <a:cxn ang="0">
                    <a:pos x="116" y="393"/>
                  </a:cxn>
                  <a:cxn ang="0">
                    <a:pos x="80" y="376"/>
                  </a:cxn>
                  <a:cxn ang="0">
                    <a:pos x="56" y="373"/>
                  </a:cxn>
                  <a:cxn ang="0">
                    <a:pos x="44" y="379"/>
                  </a:cxn>
                  <a:cxn ang="0">
                    <a:pos x="31" y="381"/>
                  </a:cxn>
                  <a:cxn ang="0">
                    <a:pos x="21" y="373"/>
                  </a:cxn>
                  <a:cxn ang="0">
                    <a:pos x="13" y="362"/>
                  </a:cxn>
                  <a:cxn ang="0">
                    <a:pos x="16" y="344"/>
                  </a:cxn>
                  <a:cxn ang="0">
                    <a:pos x="23" y="328"/>
                  </a:cxn>
                  <a:cxn ang="0">
                    <a:pos x="36" y="307"/>
                  </a:cxn>
                  <a:cxn ang="0">
                    <a:pos x="44" y="278"/>
                  </a:cxn>
                  <a:cxn ang="0">
                    <a:pos x="49" y="245"/>
                  </a:cxn>
                  <a:cxn ang="0">
                    <a:pos x="56" y="218"/>
                  </a:cxn>
                  <a:cxn ang="0">
                    <a:pos x="66" y="198"/>
                  </a:cxn>
                  <a:cxn ang="0">
                    <a:pos x="70" y="175"/>
                  </a:cxn>
                  <a:cxn ang="0">
                    <a:pos x="64" y="144"/>
                  </a:cxn>
                  <a:cxn ang="0">
                    <a:pos x="55" y="111"/>
                  </a:cxn>
                  <a:cxn ang="0">
                    <a:pos x="36" y="84"/>
                  </a:cxn>
                  <a:cxn ang="0">
                    <a:pos x="16" y="64"/>
                  </a:cxn>
                  <a:cxn ang="0">
                    <a:pos x="0" y="41"/>
                  </a:cxn>
                  <a:cxn ang="0">
                    <a:pos x="0" y="14"/>
                  </a:cxn>
                  <a:cxn ang="0">
                    <a:pos x="13" y="2"/>
                  </a:cxn>
                  <a:cxn ang="0">
                    <a:pos x="28" y="0"/>
                  </a:cxn>
                  <a:cxn ang="0">
                    <a:pos x="38" y="9"/>
                  </a:cxn>
                </a:cxnLst>
                <a:rect l="0" t="0" r="r" b="b"/>
                <a:pathLst>
                  <a:path w="184" h="423">
                    <a:moveTo>
                      <a:pt x="38" y="9"/>
                    </a:moveTo>
                    <a:lnTo>
                      <a:pt x="56" y="27"/>
                    </a:lnTo>
                    <a:lnTo>
                      <a:pt x="75" y="47"/>
                    </a:lnTo>
                    <a:lnTo>
                      <a:pt x="91" y="70"/>
                    </a:lnTo>
                    <a:lnTo>
                      <a:pt x="100" y="95"/>
                    </a:lnTo>
                    <a:lnTo>
                      <a:pt x="107" y="127"/>
                    </a:lnTo>
                    <a:lnTo>
                      <a:pt x="107" y="158"/>
                    </a:lnTo>
                    <a:lnTo>
                      <a:pt x="105" y="186"/>
                    </a:lnTo>
                    <a:lnTo>
                      <a:pt x="98" y="215"/>
                    </a:lnTo>
                    <a:lnTo>
                      <a:pt x="89" y="242"/>
                    </a:lnTo>
                    <a:lnTo>
                      <a:pt x="74" y="273"/>
                    </a:lnTo>
                    <a:lnTo>
                      <a:pt x="64" y="300"/>
                    </a:lnTo>
                    <a:lnTo>
                      <a:pt x="57" y="326"/>
                    </a:lnTo>
                    <a:lnTo>
                      <a:pt x="57" y="339"/>
                    </a:lnTo>
                    <a:lnTo>
                      <a:pt x="61" y="348"/>
                    </a:lnTo>
                    <a:lnTo>
                      <a:pt x="74" y="353"/>
                    </a:lnTo>
                    <a:lnTo>
                      <a:pt x="99" y="356"/>
                    </a:lnTo>
                    <a:lnTo>
                      <a:pt x="138" y="362"/>
                    </a:lnTo>
                    <a:lnTo>
                      <a:pt x="169" y="375"/>
                    </a:lnTo>
                    <a:lnTo>
                      <a:pt x="184" y="390"/>
                    </a:lnTo>
                    <a:lnTo>
                      <a:pt x="184" y="398"/>
                    </a:lnTo>
                    <a:lnTo>
                      <a:pt x="184" y="403"/>
                    </a:lnTo>
                    <a:lnTo>
                      <a:pt x="178" y="409"/>
                    </a:lnTo>
                    <a:lnTo>
                      <a:pt x="156" y="423"/>
                    </a:lnTo>
                    <a:lnTo>
                      <a:pt x="142" y="418"/>
                    </a:lnTo>
                    <a:lnTo>
                      <a:pt x="131" y="406"/>
                    </a:lnTo>
                    <a:lnTo>
                      <a:pt x="116" y="393"/>
                    </a:lnTo>
                    <a:lnTo>
                      <a:pt x="80" y="376"/>
                    </a:lnTo>
                    <a:lnTo>
                      <a:pt x="56" y="373"/>
                    </a:lnTo>
                    <a:lnTo>
                      <a:pt x="44" y="379"/>
                    </a:lnTo>
                    <a:lnTo>
                      <a:pt x="31" y="381"/>
                    </a:lnTo>
                    <a:lnTo>
                      <a:pt x="21" y="373"/>
                    </a:lnTo>
                    <a:lnTo>
                      <a:pt x="13" y="362"/>
                    </a:lnTo>
                    <a:lnTo>
                      <a:pt x="16" y="344"/>
                    </a:lnTo>
                    <a:lnTo>
                      <a:pt x="23" y="328"/>
                    </a:lnTo>
                    <a:lnTo>
                      <a:pt x="36" y="307"/>
                    </a:lnTo>
                    <a:lnTo>
                      <a:pt x="44" y="278"/>
                    </a:lnTo>
                    <a:lnTo>
                      <a:pt x="49" y="245"/>
                    </a:lnTo>
                    <a:lnTo>
                      <a:pt x="56" y="218"/>
                    </a:lnTo>
                    <a:lnTo>
                      <a:pt x="66" y="198"/>
                    </a:lnTo>
                    <a:lnTo>
                      <a:pt x="70" y="175"/>
                    </a:lnTo>
                    <a:lnTo>
                      <a:pt x="64" y="144"/>
                    </a:lnTo>
                    <a:lnTo>
                      <a:pt x="55" y="111"/>
                    </a:lnTo>
                    <a:lnTo>
                      <a:pt x="36" y="84"/>
                    </a:lnTo>
                    <a:lnTo>
                      <a:pt x="16" y="64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13" y="2"/>
                    </a:lnTo>
                    <a:lnTo>
                      <a:pt x="28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6159500" y="3825875"/>
                <a:ext cx="315913" cy="596900"/>
              </a:xfrm>
              <a:custGeom>
                <a:avLst/>
                <a:gdLst/>
                <a:ahLst/>
                <a:cxnLst>
                  <a:cxn ang="0">
                    <a:pos x="117" y="60"/>
                  </a:cxn>
                  <a:cxn ang="0">
                    <a:pos x="139" y="17"/>
                  </a:cxn>
                  <a:cxn ang="0">
                    <a:pos x="162" y="0"/>
                  </a:cxn>
                  <a:cxn ang="0">
                    <a:pos x="190" y="6"/>
                  </a:cxn>
                  <a:cxn ang="0">
                    <a:pos x="199" y="30"/>
                  </a:cxn>
                  <a:cxn ang="0">
                    <a:pos x="196" y="55"/>
                  </a:cxn>
                  <a:cxn ang="0">
                    <a:pos x="186" y="63"/>
                  </a:cxn>
                  <a:cxn ang="0">
                    <a:pos x="161" y="92"/>
                  </a:cxn>
                  <a:cxn ang="0">
                    <a:pos x="145" y="117"/>
                  </a:cxn>
                  <a:cxn ang="0">
                    <a:pos x="134" y="144"/>
                  </a:cxn>
                  <a:cxn ang="0">
                    <a:pos x="129" y="170"/>
                  </a:cxn>
                  <a:cxn ang="0">
                    <a:pos x="129" y="200"/>
                  </a:cxn>
                  <a:cxn ang="0">
                    <a:pos x="139" y="239"/>
                  </a:cxn>
                  <a:cxn ang="0">
                    <a:pos x="145" y="259"/>
                  </a:cxn>
                  <a:cxn ang="0">
                    <a:pos x="147" y="286"/>
                  </a:cxn>
                  <a:cxn ang="0">
                    <a:pos x="145" y="314"/>
                  </a:cxn>
                  <a:cxn ang="0">
                    <a:pos x="151" y="339"/>
                  </a:cxn>
                  <a:cxn ang="0">
                    <a:pos x="154" y="353"/>
                  </a:cxn>
                  <a:cxn ang="0">
                    <a:pos x="148" y="364"/>
                  </a:cxn>
                  <a:cxn ang="0">
                    <a:pos x="131" y="367"/>
                  </a:cxn>
                  <a:cxn ang="0">
                    <a:pos x="103" y="364"/>
                  </a:cxn>
                  <a:cxn ang="0">
                    <a:pos x="69" y="361"/>
                  </a:cxn>
                  <a:cxn ang="0">
                    <a:pos x="41" y="367"/>
                  </a:cxn>
                  <a:cxn ang="0">
                    <a:pos x="22" y="373"/>
                  </a:cxn>
                  <a:cxn ang="0">
                    <a:pos x="8" y="376"/>
                  </a:cxn>
                  <a:cxn ang="0">
                    <a:pos x="1" y="367"/>
                  </a:cxn>
                  <a:cxn ang="0">
                    <a:pos x="0" y="357"/>
                  </a:cxn>
                  <a:cxn ang="0">
                    <a:pos x="8" y="339"/>
                  </a:cxn>
                  <a:cxn ang="0">
                    <a:pos x="30" y="326"/>
                  </a:cxn>
                  <a:cxn ang="0">
                    <a:pos x="48" y="326"/>
                  </a:cxn>
                  <a:cxn ang="0">
                    <a:pos x="79" y="329"/>
                  </a:cxn>
                  <a:cxn ang="0">
                    <a:pos x="103" y="334"/>
                  </a:cxn>
                  <a:cxn ang="0">
                    <a:pos x="115" y="326"/>
                  </a:cxn>
                  <a:cxn ang="0">
                    <a:pos x="122" y="309"/>
                  </a:cxn>
                  <a:cxn ang="0">
                    <a:pos x="118" y="284"/>
                  </a:cxn>
                  <a:cxn ang="0">
                    <a:pos x="106" y="247"/>
                  </a:cxn>
                  <a:cxn ang="0">
                    <a:pos x="94" y="215"/>
                  </a:cxn>
                  <a:cxn ang="0">
                    <a:pos x="90" y="191"/>
                  </a:cxn>
                  <a:cxn ang="0">
                    <a:pos x="90" y="169"/>
                  </a:cxn>
                  <a:cxn ang="0">
                    <a:pos x="92" y="150"/>
                  </a:cxn>
                  <a:cxn ang="0">
                    <a:pos x="100" y="123"/>
                  </a:cxn>
                  <a:cxn ang="0">
                    <a:pos x="106" y="91"/>
                  </a:cxn>
                  <a:cxn ang="0">
                    <a:pos x="112" y="72"/>
                  </a:cxn>
                  <a:cxn ang="0">
                    <a:pos x="117" y="60"/>
                  </a:cxn>
                </a:cxnLst>
                <a:rect l="0" t="0" r="r" b="b"/>
                <a:pathLst>
                  <a:path w="199" h="376">
                    <a:moveTo>
                      <a:pt x="117" y="60"/>
                    </a:moveTo>
                    <a:lnTo>
                      <a:pt x="139" y="17"/>
                    </a:lnTo>
                    <a:lnTo>
                      <a:pt x="162" y="0"/>
                    </a:lnTo>
                    <a:lnTo>
                      <a:pt x="190" y="6"/>
                    </a:lnTo>
                    <a:lnTo>
                      <a:pt x="199" y="30"/>
                    </a:lnTo>
                    <a:lnTo>
                      <a:pt x="196" y="55"/>
                    </a:lnTo>
                    <a:lnTo>
                      <a:pt x="186" y="63"/>
                    </a:lnTo>
                    <a:lnTo>
                      <a:pt x="161" y="92"/>
                    </a:lnTo>
                    <a:lnTo>
                      <a:pt x="145" y="117"/>
                    </a:lnTo>
                    <a:lnTo>
                      <a:pt x="134" y="144"/>
                    </a:lnTo>
                    <a:lnTo>
                      <a:pt x="129" y="170"/>
                    </a:lnTo>
                    <a:lnTo>
                      <a:pt x="129" y="200"/>
                    </a:lnTo>
                    <a:lnTo>
                      <a:pt x="139" y="239"/>
                    </a:lnTo>
                    <a:lnTo>
                      <a:pt x="145" y="259"/>
                    </a:lnTo>
                    <a:lnTo>
                      <a:pt x="147" y="286"/>
                    </a:lnTo>
                    <a:lnTo>
                      <a:pt x="145" y="314"/>
                    </a:lnTo>
                    <a:lnTo>
                      <a:pt x="151" y="339"/>
                    </a:lnTo>
                    <a:lnTo>
                      <a:pt x="154" y="353"/>
                    </a:lnTo>
                    <a:lnTo>
                      <a:pt x="148" y="364"/>
                    </a:lnTo>
                    <a:lnTo>
                      <a:pt x="131" y="367"/>
                    </a:lnTo>
                    <a:lnTo>
                      <a:pt x="103" y="364"/>
                    </a:lnTo>
                    <a:lnTo>
                      <a:pt x="69" y="361"/>
                    </a:lnTo>
                    <a:lnTo>
                      <a:pt x="41" y="367"/>
                    </a:lnTo>
                    <a:lnTo>
                      <a:pt x="22" y="373"/>
                    </a:lnTo>
                    <a:lnTo>
                      <a:pt x="8" y="376"/>
                    </a:lnTo>
                    <a:lnTo>
                      <a:pt x="1" y="367"/>
                    </a:lnTo>
                    <a:lnTo>
                      <a:pt x="0" y="357"/>
                    </a:lnTo>
                    <a:lnTo>
                      <a:pt x="8" y="339"/>
                    </a:lnTo>
                    <a:lnTo>
                      <a:pt x="30" y="326"/>
                    </a:lnTo>
                    <a:lnTo>
                      <a:pt x="48" y="326"/>
                    </a:lnTo>
                    <a:lnTo>
                      <a:pt x="79" y="329"/>
                    </a:lnTo>
                    <a:lnTo>
                      <a:pt x="103" y="334"/>
                    </a:lnTo>
                    <a:lnTo>
                      <a:pt x="115" y="326"/>
                    </a:lnTo>
                    <a:lnTo>
                      <a:pt x="122" y="309"/>
                    </a:lnTo>
                    <a:lnTo>
                      <a:pt x="118" y="284"/>
                    </a:lnTo>
                    <a:lnTo>
                      <a:pt x="106" y="247"/>
                    </a:lnTo>
                    <a:lnTo>
                      <a:pt x="94" y="215"/>
                    </a:lnTo>
                    <a:lnTo>
                      <a:pt x="90" y="191"/>
                    </a:lnTo>
                    <a:lnTo>
                      <a:pt x="90" y="169"/>
                    </a:lnTo>
                    <a:lnTo>
                      <a:pt x="92" y="150"/>
                    </a:lnTo>
                    <a:lnTo>
                      <a:pt x="100" y="123"/>
                    </a:lnTo>
                    <a:lnTo>
                      <a:pt x="106" y="91"/>
                    </a:lnTo>
                    <a:lnTo>
                      <a:pt x="112" y="72"/>
                    </a:lnTo>
                    <a:lnTo>
                      <a:pt x="117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44" name="Gruppe 65"/>
            <p:cNvGrpSpPr/>
            <p:nvPr/>
          </p:nvGrpSpPr>
          <p:grpSpPr>
            <a:xfrm>
              <a:off x="654510" y="5353954"/>
              <a:ext cx="720074" cy="1402922"/>
              <a:chOff x="2962277" y="1885042"/>
              <a:chExt cx="720074" cy="1402922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3394108" y="2189239"/>
                <a:ext cx="246761" cy="533940"/>
              </a:xfrm>
              <a:custGeom>
                <a:avLst/>
                <a:gdLst/>
                <a:ahLst/>
                <a:cxnLst>
                  <a:cxn ang="0">
                    <a:pos x="90" y="502"/>
                  </a:cxn>
                  <a:cxn ang="0">
                    <a:pos x="40" y="477"/>
                  </a:cxn>
                  <a:cxn ang="0">
                    <a:pos x="18" y="455"/>
                  </a:cxn>
                  <a:cxn ang="0">
                    <a:pos x="0" y="396"/>
                  </a:cxn>
                  <a:cxn ang="0">
                    <a:pos x="18" y="298"/>
                  </a:cxn>
                  <a:cxn ang="0">
                    <a:pos x="45" y="247"/>
                  </a:cxn>
                  <a:cxn ang="0">
                    <a:pos x="58" y="174"/>
                  </a:cxn>
                  <a:cxn ang="0">
                    <a:pos x="54" y="98"/>
                  </a:cxn>
                  <a:cxn ang="0">
                    <a:pos x="63" y="47"/>
                  </a:cxn>
                  <a:cxn ang="0">
                    <a:pos x="94" y="17"/>
                  </a:cxn>
                  <a:cxn ang="0">
                    <a:pos x="143" y="0"/>
                  </a:cxn>
                  <a:cxn ang="0">
                    <a:pos x="193" y="13"/>
                  </a:cxn>
                  <a:cxn ang="0">
                    <a:pos x="219" y="68"/>
                  </a:cxn>
                  <a:cxn ang="0">
                    <a:pos x="228" y="123"/>
                  </a:cxn>
                  <a:cxn ang="0">
                    <a:pos x="210" y="196"/>
                  </a:cxn>
                  <a:cxn ang="0">
                    <a:pos x="210" y="255"/>
                  </a:cxn>
                  <a:cxn ang="0">
                    <a:pos x="228" y="311"/>
                  </a:cxn>
                  <a:cxn ang="0">
                    <a:pos x="232" y="396"/>
                  </a:cxn>
                  <a:cxn ang="0">
                    <a:pos x="205" y="472"/>
                  </a:cxn>
                  <a:cxn ang="0">
                    <a:pos x="175" y="494"/>
                  </a:cxn>
                  <a:cxn ang="0">
                    <a:pos x="143" y="498"/>
                  </a:cxn>
                  <a:cxn ang="0">
                    <a:pos x="117" y="502"/>
                  </a:cxn>
                  <a:cxn ang="0">
                    <a:pos x="90" y="502"/>
                  </a:cxn>
                </a:cxnLst>
                <a:rect l="0" t="0" r="r" b="b"/>
                <a:pathLst>
                  <a:path w="232" h="502">
                    <a:moveTo>
                      <a:pt x="90" y="502"/>
                    </a:moveTo>
                    <a:lnTo>
                      <a:pt x="40" y="477"/>
                    </a:lnTo>
                    <a:lnTo>
                      <a:pt x="18" y="455"/>
                    </a:lnTo>
                    <a:lnTo>
                      <a:pt x="0" y="396"/>
                    </a:lnTo>
                    <a:lnTo>
                      <a:pt x="18" y="298"/>
                    </a:lnTo>
                    <a:lnTo>
                      <a:pt x="45" y="247"/>
                    </a:lnTo>
                    <a:lnTo>
                      <a:pt x="58" y="174"/>
                    </a:lnTo>
                    <a:lnTo>
                      <a:pt x="54" y="98"/>
                    </a:lnTo>
                    <a:lnTo>
                      <a:pt x="63" y="47"/>
                    </a:lnTo>
                    <a:lnTo>
                      <a:pt x="94" y="17"/>
                    </a:lnTo>
                    <a:lnTo>
                      <a:pt x="143" y="0"/>
                    </a:lnTo>
                    <a:lnTo>
                      <a:pt x="193" y="13"/>
                    </a:lnTo>
                    <a:lnTo>
                      <a:pt x="219" y="68"/>
                    </a:lnTo>
                    <a:lnTo>
                      <a:pt x="228" y="123"/>
                    </a:lnTo>
                    <a:lnTo>
                      <a:pt x="210" y="196"/>
                    </a:lnTo>
                    <a:lnTo>
                      <a:pt x="210" y="255"/>
                    </a:lnTo>
                    <a:lnTo>
                      <a:pt x="228" y="311"/>
                    </a:lnTo>
                    <a:lnTo>
                      <a:pt x="232" y="396"/>
                    </a:lnTo>
                    <a:lnTo>
                      <a:pt x="205" y="472"/>
                    </a:lnTo>
                    <a:lnTo>
                      <a:pt x="175" y="494"/>
                    </a:lnTo>
                    <a:lnTo>
                      <a:pt x="143" y="498"/>
                    </a:lnTo>
                    <a:lnTo>
                      <a:pt x="117" y="502"/>
                    </a:lnTo>
                    <a:lnTo>
                      <a:pt x="90" y="50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3468562" y="2617880"/>
                <a:ext cx="213789" cy="670084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54" y="0"/>
                  </a:cxn>
                  <a:cxn ang="0">
                    <a:pos x="94" y="21"/>
                  </a:cxn>
                  <a:cxn ang="0">
                    <a:pos x="139" y="175"/>
                  </a:cxn>
                  <a:cxn ang="0">
                    <a:pos x="170" y="281"/>
                  </a:cxn>
                  <a:cxn ang="0">
                    <a:pos x="170" y="324"/>
                  </a:cxn>
                  <a:cxn ang="0">
                    <a:pos x="148" y="383"/>
                  </a:cxn>
                  <a:cxn ang="0">
                    <a:pos x="81" y="464"/>
                  </a:cxn>
                  <a:cxn ang="0">
                    <a:pos x="50" y="519"/>
                  </a:cxn>
                  <a:cxn ang="0">
                    <a:pos x="50" y="541"/>
                  </a:cxn>
                  <a:cxn ang="0">
                    <a:pos x="94" y="545"/>
                  </a:cxn>
                  <a:cxn ang="0">
                    <a:pos x="179" y="575"/>
                  </a:cxn>
                  <a:cxn ang="0">
                    <a:pos x="201" y="596"/>
                  </a:cxn>
                  <a:cxn ang="0">
                    <a:pos x="188" y="613"/>
                  </a:cxn>
                  <a:cxn ang="0">
                    <a:pos x="135" y="630"/>
                  </a:cxn>
                  <a:cxn ang="0">
                    <a:pos x="117" y="622"/>
                  </a:cxn>
                  <a:cxn ang="0">
                    <a:pos x="90" y="587"/>
                  </a:cxn>
                  <a:cxn ang="0">
                    <a:pos x="36" y="566"/>
                  </a:cxn>
                  <a:cxn ang="0">
                    <a:pos x="5" y="570"/>
                  </a:cxn>
                  <a:cxn ang="0">
                    <a:pos x="0" y="562"/>
                  </a:cxn>
                  <a:cxn ang="0">
                    <a:pos x="0" y="536"/>
                  </a:cxn>
                  <a:cxn ang="0">
                    <a:pos x="36" y="477"/>
                  </a:cxn>
                  <a:cxn ang="0">
                    <a:pos x="81" y="426"/>
                  </a:cxn>
                  <a:cxn ang="0">
                    <a:pos x="126" y="375"/>
                  </a:cxn>
                  <a:cxn ang="0">
                    <a:pos x="139" y="324"/>
                  </a:cxn>
                  <a:cxn ang="0">
                    <a:pos x="130" y="268"/>
                  </a:cxn>
                  <a:cxn ang="0">
                    <a:pos x="99" y="192"/>
                  </a:cxn>
                  <a:cxn ang="0">
                    <a:pos x="23" y="69"/>
                  </a:cxn>
                  <a:cxn ang="0">
                    <a:pos x="23" y="21"/>
                  </a:cxn>
                </a:cxnLst>
                <a:rect l="0" t="0" r="r" b="b"/>
                <a:pathLst>
                  <a:path w="201" h="630">
                    <a:moveTo>
                      <a:pt x="23" y="21"/>
                    </a:moveTo>
                    <a:lnTo>
                      <a:pt x="54" y="0"/>
                    </a:lnTo>
                    <a:lnTo>
                      <a:pt x="94" y="21"/>
                    </a:lnTo>
                    <a:lnTo>
                      <a:pt x="139" y="175"/>
                    </a:lnTo>
                    <a:lnTo>
                      <a:pt x="170" y="281"/>
                    </a:lnTo>
                    <a:lnTo>
                      <a:pt x="170" y="324"/>
                    </a:lnTo>
                    <a:lnTo>
                      <a:pt x="148" y="383"/>
                    </a:lnTo>
                    <a:lnTo>
                      <a:pt x="81" y="464"/>
                    </a:lnTo>
                    <a:lnTo>
                      <a:pt x="50" y="519"/>
                    </a:lnTo>
                    <a:lnTo>
                      <a:pt x="50" y="541"/>
                    </a:lnTo>
                    <a:lnTo>
                      <a:pt x="94" y="545"/>
                    </a:lnTo>
                    <a:lnTo>
                      <a:pt x="179" y="575"/>
                    </a:lnTo>
                    <a:lnTo>
                      <a:pt x="201" y="596"/>
                    </a:lnTo>
                    <a:lnTo>
                      <a:pt x="188" y="613"/>
                    </a:lnTo>
                    <a:lnTo>
                      <a:pt x="135" y="630"/>
                    </a:lnTo>
                    <a:lnTo>
                      <a:pt x="117" y="622"/>
                    </a:lnTo>
                    <a:lnTo>
                      <a:pt x="90" y="587"/>
                    </a:lnTo>
                    <a:lnTo>
                      <a:pt x="36" y="566"/>
                    </a:lnTo>
                    <a:lnTo>
                      <a:pt x="5" y="570"/>
                    </a:lnTo>
                    <a:lnTo>
                      <a:pt x="0" y="562"/>
                    </a:lnTo>
                    <a:lnTo>
                      <a:pt x="0" y="536"/>
                    </a:lnTo>
                    <a:lnTo>
                      <a:pt x="36" y="477"/>
                    </a:lnTo>
                    <a:lnTo>
                      <a:pt x="81" y="426"/>
                    </a:lnTo>
                    <a:lnTo>
                      <a:pt x="126" y="375"/>
                    </a:lnTo>
                    <a:lnTo>
                      <a:pt x="139" y="324"/>
                    </a:lnTo>
                    <a:lnTo>
                      <a:pt x="130" y="268"/>
                    </a:lnTo>
                    <a:lnTo>
                      <a:pt x="99" y="192"/>
                    </a:lnTo>
                    <a:lnTo>
                      <a:pt x="23" y="69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3233502" y="2627452"/>
                <a:ext cx="260588" cy="625412"/>
              </a:xfrm>
              <a:custGeom>
                <a:avLst/>
                <a:gdLst/>
                <a:ahLst/>
                <a:cxnLst>
                  <a:cxn ang="0">
                    <a:pos x="124" y="140"/>
                  </a:cxn>
                  <a:cxn ang="0">
                    <a:pos x="187" y="21"/>
                  </a:cxn>
                  <a:cxn ang="0">
                    <a:pos x="214" y="0"/>
                  </a:cxn>
                  <a:cxn ang="0">
                    <a:pos x="245" y="12"/>
                  </a:cxn>
                  <a:cxn ang="0">
                    <a:pos x="245" y="55"/>
                  </a:cxn>
                  <a:cxn ang="0">
                    <a:pos x="226" y="110"/>
                  </a:cxn>
                  <a:cxn ang="0">
                    <a:pos x="164" y="188"/>
                  </a:cxn>
                  <a:cxn ang="0">
                    <a:pos x="129" y="234"/>
                  </a:cxn>
                  <a:cxn ang="0">
                    <a:pos x="115" y="294"/>
                  </a:cxn>
                  <a:cxn ang="0">
                    <a:pos x="115" y="315"/>
                  </a:cxn>
                  <a:cxn ang="0">
                    <a:pos x="142" y="371"/>
                  </a:cxn>
                  <a:cxn ang="0">
                    <a:pos x="160" y="439"/>
                  </a:cxn>
                  <a:cxn ang="0">
                    <a:pos x="173" y="515"/>
                  </a:cxn>
                  <a:cxn ang="0">
                    <a:pos x="173" y="550"/>
                  </a:cxn>
                  <a:cxn ang="0">
                    <a:pos x="164" y="563"/>
                  </a:cxn>
                  <a:cxn ang="0">
                    <a:pos x="147" y="567"/>
                  </a:cxn>
                  <a:cxn ang="0">
                    <a:pos x="85" y="567"/>
                  </a:cxn>
                  <a:cxn ang="0">
                    <a:pos x="9" y="588"/>
                  </a:cxn>
                  <a:cxn ang="0">
                    <a:pos x="0" y="580"/>
                  </a:cxn>
                  <a:cxn ang="0">
                    <a:pos x="0" y="537"/>
                  </a:cxn>
                  <a:cxn ang="0">
                    <a:pos x="22" y="520"/>
                  </a:cxn>
                  <a:cxn ang="0">
                    <a:pos x="97" y="515"/>
                  </a:cxn>
                  <a:cxn ang="0">
                    <a:pos x="138" y="524"/>
                  </a:cxn>
                  <a:cxn ang="0">
                    <a:pos x="138" y="507"/>
                  </a:cxn>
                  <a:cxn ang="0">
                    <a:pos x="124" y="435"/>
                  </a:cxn>
                  <a:cxn ang="0">
                    <a:pos x="93" y="357"/>
                  </a:cxn>
                  <a:cxn ang="0">
                    <a:pos x="67" y="311"/>
                  </a:cxn>
                  <a:cxn ang="0">
                    <a:pos x="62" y="281"/>
                  </a:cxn>
                  <a:cxn ang="0">
                    <a:pos x="76" y="234"/>
                  </a:cxn>
                  <a:cxn ang="0">
                    <a:pos x="93" y="183"/>
                  </a:cxn>
                  <a:cxn ang="0">
                    <a:pos x="124" y="140"/>
                  </a:cxn>
                </a:cxnLst>
                <a:rect l="0" t="0" r="r" b="b"/>
                <a:pathLst>
                  <a:path w="245" h="588">
                    <a:moveTo>
                      <a:pt x="124" y="140"/>
                    </a:moveTo>
                    <a:lnTo>
                      <a:pt x="187" y="21"/>
                    </a:lnTo>
                    <a:lnTo>
                      <a:pt x="214" y="0"/>
                    </a:lnTo>
                    <a:lnTo>
                      <a:pt x="245" y="12"/>
                    </a:lnTo>
                    <a:lnTo>
                      <a:pt x="245" y="55"/>
                    </a:lnTo>
                    <a:lnTo>
                      <a:pt x="226" y="110"/>
                    </a:lnTo>
                    <a:lnTo>
                      <a:pt x="164" y="188"/>
                    </a:lnTo>
                    <a:lnTo>
                      <a:pt x="129" y="234"/>
                    </a:lnTo>
                    <a:lnTo>
                      <a:pt x="115" y="294"/>
                    </a:lnTo>
                    <a:lnTo>
                      <a:pt x="115" y="315"/>
                    </a:lnTo>
                    <a:lnTo>
                      <a:pt x="142" y="371"/>
                    </a:lnTo>
                    <a:lnTo>
                      <a:pt x="160" y="439"/>
                    </a:lnTo>
                    <a:lnTo>
                      <a:pt x="173" y="515"/>
                    </a:lnTo>
                    <a:lnTo>
                      <a:pt x="173" y="550"/>
                    </a:lnTo>
                    <a:lnTo>
                      <a:pt x="164" y="563"/>
                    </a:lnTo>
                    <a:lnTo>
                      <a:pt x="147" y="567"/>
                    </a:lnTo>
                    <a:lnTo>
                      <a:pt x="85" y="567"/>
                    </a:lnTo>
                    <a:lnTo>
                      <a:pt x="9" y="588"/>
                    </a:lnTo>
                    <a:lnTo>
                      <a:pt x="0" y="580"/>
                    </a:lnTo>
                    <a:lnTo>
                      <a:pt x="0" y="537"/>
                    </a:lnTo>
                    <a:lnTo>
                      <a:pt x="22" y="520"/>
                    </a:lnTo>
                    <a:lnTo>
                      <a:pt x="97" y="515"/>
                    </a:lnTo>
                    <a:lnTo>
                      <a:pt x="138" y="524"/>
                    </a:lnTo>
                    <a:lnTo>
                      <a:pt x="138" y="507"/>
                    </a:lnTo>
                    <a:lnTo>
                      <a:pt x="124" y="435"/>
                    </a:lnTo>
                    <a:lnTo>
                      <a:pt x="93" y="357"/>
                    </a:lnTo>
                    <a:lnTo>
                      <a:pt x="67" y="311"/>
                    </a:lnTo>
                    <a:lnTo>
                      <a:pt x="62" y="281"/>
                    </a:lnTo>
                    <a:lnTo>
                      <a:pt x="76" y="234"/>
                    </a:lnTo>
                    <a:lnTo>
                      <a:pt x="93" y="183"/>
                    </a:lnTo>
                    <a:lnTo>
                      <a:pt x="124" y="14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3240947" y="1885042"/>
                <a:ext cx="316960" cy="322279"/>
              </a:xfrm>
              <a:custGeom>
                <a:avLst/>
                <a:gdLst/>
                <a:ahLst/>
                <a:cxnLst>
                  <a:cxn ang="0">
                    <a:pos x="105" y="152"/>
                  </a:cxn>
                  <a:cxn ang="0">
                    <a:pos x="105" y="89"/>
                  </a:cxn>
                  <a:cxn ang="0">
                    <a:pos x="123" y="45"/>
                  </a:cxn>
                  <a:cxn ang="0">
                    <a:pos x="160" y="9"/>
                  </a:cxn>
                  <a:cxn ang="0">
                    <a:pos x="207" y="0"/>
                  </a:cxn>
                  <a:cxn ang="0">
                    <a:pos x="253" y="9"/>
                  </a:cxn>
                  <a:cxn ang="0">
                    <a:pos x="275" y="31"/>
                  </a:cxn>
                  <a:cxn ang="0">
                    <a:pos x="294" y="89"/>
                  </a:cxn>
                  <a:cxn ang="0">
                    <a:pos x="298" y="169"/>
                  </a:cxn>
                  <a:cxn ang="0">
                    <a:pos x="285" y="246"/>
                  </a:cxn>
                  <a:cxn ang="0">
                    <a:pos x="248" y="290"/>
                  </a:cxn>
                  <a:cxn ang="0">
                    <a:pos x="211" y="303"/>
                  </a:cxn>
                  <a:cxn ang="0">
                    <a:pos x="192" y="294"/>
                  </a:cxn>
                  <a:cxn ang="0">
                    <a:pos x="147" y="254"/>
                  </a:cxn>
                  <a:cxn ang="0">
                    <a:pos x="119" y="214"/>
                  </a:cxn>
                  <a:cxn ang="0">
                    <a:pos x="119" y="192"/>
                  </a:cxn>
                  <a:cxn ang="0">
                    <a:pos x="36" y="174"/>
                  </a:cxn>
                  <a:cxn ang="0">
                    <a:pos x="0" y="160"/>
                  </a:cxn>
                  <a:cxn ang="0">
                    <a:pos x="0" y="147"/>
                  </a:cxn>
                  <a:cxn ang="0">
                    <a:pos x="13" y="134"/>
                  </a:cxn>
                  <a:cxn ang="0">
                    <a:pos x="105" y="152"/>
                  </a:cxn>
                </a:cxnLst>
                <a:rect l="0" t="0" r="r" b="b"/>
                <a:pathLst>
                  <a:path w="298" h="303">
                    <a:moveTo>
                      <a:pt x="105" y="152"/>
                    </a:moveTo>
                    <a:lnTo>
                      <a:pt x="105" y="89"/>
                    </a:lnTo>
                    <a:lnTo>
                      <a:pt x="123" y="45"/>
                    </a:lnTo>
                    <a:lnTo>
                      <a:pt x="160" y="9"/>
                    </a:lnTo>
                    <a:lnTo>
                      <a:pt x="207" y="0"/>
                    </a:lnTo>
                    <a:lnTo>
                      <a:pt x="253" y="9"/>
                    </a:lnTo>
                    <a:lnTo>
                      <a:pt x="275" y="31"/>
                    </a:lnTo>
                    <a:lnTo>
                      <a:pt x="294" y="89"/>
                    </a:lnTo>
                    <a:lnTo>
                      <a:pt x="298" y="169"/>
                    </a:lnTo>
                    <a:lnTo>
                      <a:pt x="285" y="246"/>
                    </a:lnTo>
                    <a:lnTo>
                      <a:pt x="248" y="290"/>
                    </a:lnTo>
                    <a:lnTo>
                      <a:pt x="211" y="303"/>
                    </a:lnTo>
                    <a:lnTo>
                      <a:pt x="192" y="294"/>
                    </a:lnTo>
                    <a:lnTo>
                      <a:pt x="147" y="254"/>
                    </a:lnTo>
                    <a:lnTo>
                      <a:pt x="119" y="214"/>
                    </a:lnTo>
                    <a:lnTo>
                      <a:pt x="119" y="192"/>
                    </a:lnTo>
                    <a:lnTo>
                      <a:pt x="36" y="174"/>
                    </a:lnTo>
                    <a:lnTo>
                      <a:pt x="0" y="160"/>
                    </a:lnTo>
                    <a:lnTo>
                      <a:pt x="0" y="147"/>
                    </a:lnTo>
                    <a:lnTo>
                      <a:pt x="13" y="134"/>
                    </a:lnTo>
                    <a:lnTo>
                      <a:pt x="105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962277" y="2208179"/>
                <a:ext cx="581803" cy="214852"/>
              </a:xfrm>
              <a:custGeom>
                <a:avLst/>
                <a:gdLst/>
                <a:ahLst/>
                <a:cxnLst>
                  <a:cxn ang="0">
                    <a:pos x="319" y="103"/>
                  </a:cxn>
                  <a:cxn ang="0">
                    <a:pos x="415" y="45"/>
                  </a:cxn>
                  <a:cxn ang="0">
                    <a:pos x="456" y="9"/>
                  </a:cxn>
                  <a:cxn ang="0">
                    <a:pos x="487" y="0"/>
                  </a:cxn>
                  <a:cxn ang="0">
                    <a:pos x="547" y="27"/>
                  </a:cxn>
                  <a:cxn ang="0">
                    <a:pos x="529" y="63"/>
                  </a:cxn>
                  <a:cxn ang="0">
                    <a:pos x="492" y="94"/>
                  </a:cxn>
                  <a:cxn ang="0">
                    <a:pos x="401" y="126"/>
                  </a:cxn>
                  <a:cxn ang="0">
                    <a:pos x="283" y="166"/>
                  </a:cxn>
                  <a:cxn ang="0">
                    <a:pos x="196" y="184"/>
                  </a:cxn>
                  <a:cxn ang="0">
                    <a:pos x="96" y="202"/>
                  </a:cxn>
                  <a:cxn ang="0">
                    <a:pos x="46" y="202"/>
                  </a:cxn>
                  <a:cxn ang="0">
                    <a:pos x="32" y="189"/>
                  </a:cxn>
                  <a:cxn ang="0">
                    <a:pos x="37" y="144"/>
                  </a:cxn>
                  <a:cxn ang="0">
                    <a:pos x="27" y="94"/>
                  </a:cxn>
                  <a:cxn ang="0">
                    <a:pos x="0" y="63"/>
                  </a:cxn>
                  <a:cxn ang="0">
                    <a:pos x="9" y="41"/>
                  </a:cxn>
                  <a:cxn ang="0">
                    <a:pos x="55" y="23"/>
                  </a:cxn>
                  <a:cxn ang="0">
                    <a:pos x="69" y="32"/>
                  </a:cxn>
                  <a:cxn ang="0">
                    <a:pos x="87" y="77"/>
                  </a:cxn>
                  <a:cxn ang="0">
                    <a:pos x="78" y="139"/>
                  </a:cxn>
                  <a:cxn ang="0">
                    <a:pos x="73" y="162"/>
                  </a:cxn>
                  <a:cxn ang="0">
                    <a:pos x="119" y="108"/>
                  </a:cxn>
                  <a:cxn ang="0">
                    <a:pos x="124" y="126"/>
                  </a:cxn>
                  <a:cxn ang="0">
                    <a:pos x="87" y="171"/>
                  </a:cxn>
                  <a:cxn ang="0">
                    <a:pos x="151" y="162"/>
                  </a:cxn>
                  <a:cxn ang="0">
                    <a:pos x="256" y="139"/>
                  </a:cxn>
                  <a:cxn ang="0">
                    <a:pos x="319" y="103"/>
                  </a:cxn>
                </a:cxnLst>
                <a:rect l="0" t="0" r="r" b="b"/>
                <a:pathLst>
                  <a:path w="547" h="202">
                    <a:moveTo>
                      <a:pt x="319" y="103"/>
                    </a:moveTo>
                    <a:lnTo>
                      <a:pt x="415" y="45"/>
                    </a:lnTo>
                    <a:lnTo>
                      <a:pt x="456" y="9"/>
                    </a:lnTo>
                    <a:lnTo>
                      <a:pt x="487" y="0"/>
                    </a:lnTo>
                    <a:lnTo>
                      <a:pt x="547" y="27"/>
                    </a:lnTo>
                    <a:lnTo>
                      <a:pt x="529" y="63"/>
                    </a:lnTo>
                    <a:lnTo>
                      <a:pt x="492" y="94"/>
                    </a:lnTo>
                    <a:lnTo>
                      <a:pt x="401" y="126"/>
                    </a:lnTo>
                    <a:lnTo>
                      <a:pt x="283" y="166"/>
                    </a:lnTo>
                    <a:lnTo>
                      <a:pt x="196" y="184"/>
                    </a:lnTo>
                    <a:lnTo>
                      <a:pt x="96" y="202"/>
                    </a:lnTo>
                    <a:lnTo>
                      <a:pt x="46" y="202"/>
                    </a:lnTo>
                    <a:lnTo>
                      <a:pt x="32" y="189"/>
                    </a:lnTo>
                    <a:lnTo>
                      <a:pt x="37" y="144"/>
                    </a:lnTo>
                    <a:lnTo>
                      <a:pt x="27" y="94"/>
                    </a:lnTo>
                    <a:lnTo>
                      <a:pt x="0" y="63"/>
                    </a:lnTo>
                    <a:lnTo>
                      <a:pt x="9" y="41"/>
                    </a:lnTo>
                    <a:lnTo>
                      <a:pt x="55" y="23"/>
                    </a:lnTo>
                    <a:lnTo>
                      <a:pt x="69" y="32"/>
                    </a:lnTo>
                    <a:lnTo>
                      <a:pt x="87" y="77"/>
                    </a:lnTo>
                    <a:lnTo>
                      <a:pt x="78" y="139"/>
                    </a:lnTo>
                    <a:lnTo>
                      <a:pt x="73" y="162"/>
                    </a:lnTo>
                    <a:lnTo>
                      <a:pt x="119" y="108"/>
                    </a:lnTo>
                    <a:lnTo>
                      <a:pt x="124" y="126"/>
                    </a:lnTo>
                    <a:lnTo>
                      <a:pt x="87" y="171"/>
                    </a:lnTo>
                    <a:lnTo>
                      <a:pt x="151" y="162"/>
                    </a:lnTo>
                    <a:lnTo>
                      <a:pt x="256" y="139"/>
                    </a:lnTo>
                    <a:lnTo>
                      <a:pt x="319" y="10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2964658" y="2311023"/>
                <a:ext cx="581803" cy="214852"/>
              </a:xfrm>
              <a:custGeom>
                <a:avLst/>
                <a:gdLst/>
                <a:ahLst/>
                <a:cxnLst>
                  <a:cxn ang="0">
                    <a:pos x="319" y="103"/>
                  </a:cxn>
                  <a:cxn ang="0">
                    <a:pos x="415" y="45"/>
                  </a:cxn>
                  <a:cxn ang="0">
                    <a:pos x="456" y="9"/>
                  </a:cxn>
                  <a:cxn ang="0">
                    <a:pos x="487" y="0"/>
                  </a:cxn>
                  <a:cxn ang="0">
                    <a:pos x="547" y="27"/>
                  </a:cxn>
                  <a:cxn ang="0">
                    <a:pos x="529" y="63"/>
                  </a:cxn>
                  <a:cxn ang="0">
                    <a:pos x="492" y="94"/>
                  </a:cxn>
                  <a:cxn ang="0">
                    <a:pos x="401" y="126"/>
                  </a:cxn>
                  <a:cxn ang="0">
                    <a:pos x="283" y="166"/>
                  </a:cxn>
                  <a:cxn ang="0">
                    <a:pos x="196" y="184"/>
                  </a:cxn>
                  <a:cxn ang="0">
                    <a:pos x="96" y="202"/>
                  </a:cxn>
                  <a:cxn ang="0">
                    <a:pos x="46" y="202"/>
                  </a:cxn>
                  <a:cxn ang="0">
                    <a:pos x="32" y="189"/>
                  </a:cxn>
                  <a:cxn ang="0">
                    <a:pos x="37" y="144"/>
                  </a:cxn>
                  <a:cxn ang="0">
                    <a:pos x="27" y="94"/>
                  </a:cxn>
                  <a:cxn ang="0">
                    <a:pos x="0" y="63"/>
                  </a:cxn>
                  <a:cxn ang="0">
                    <a:pos x="9" y="41"/>
                  </a:cxn>
                  <a:cxn ang="0">
                    <a:pos x="55" y="23"/>
                  </a:cxn>
                  <a:cxn ang="0">
                    <a:pos x="69" y="32"/>
                  </a:cxn>
                  <a:cxn ang="0">
                    <a:pos x="87" y="77"/>
                  </a:cxn>
                  <a:cxn ang="0">
                    <a:pos x="78" y="139"/>
                  </a:cxn>
                  <a:cxn ang="0">
                    <a:pos x="73" y="162"/>
                  </a:cxn>
                  <a:cxn ang="0">
                    <a:pos x="119" y="108"/>
                  </a:cxn>
                  <a:cxn ang="0">
                    <a:pos x="124" y="126"/>
                  </a:cxn>
                  <a:cxn ang="0">
                    <a:pos x="87" y="171"/>
                  </a:cxn>
                  <a:cxn ang="0">
                    <a:pos x="151" y="162"/>
                  </a:cxn>
                  <a:cxn ang="0">
                    <a:pos x="256" y="139"/>
                  </a:cxn>
                  <a:cxn ang="0">
                    <a:pos x="319" y="103"/>
                  </a:cxn>
                </a:cxnLst>
                <a:rect l="0" t="0" r="r" b="b"/>
                <a:pathLst>
                  <a:path w="547" h="202">
                    <a:moveTo>
                      <a:pt x="319" y="103"/>
                    </a:moveTo>
                    <a:lnTo>
                      <a:pt x="415" y="45"/>
                    </a:lnTo>
                    <a:lnTo>
                      <a:pt x="456" y="9"/>
                    </a:lnTo>
                    <a:lnTo>
                      <a:pt x="487" y="0"/>
                    </a:lnTo>
                    <a:lnTo>
                      <a:pt x="547" y="27"/>
                    </a:lnTo>
                    <a:lnTo>
                      <a:pt x="529" y="63"/>
                    </a:lnTo>
                    <a:lnTo>
                      <a:pt x="492" y="94"/>
                    </a:lnTo>
                    <a:lnTo>
                      <a:pt x="401" y="126"/>
                    </a:lnTo>
                    <a:lnTo>
                      <a:pt x="283" y="166"/>
                    </a:lnTo>
                    <a:lnTo>
                      <a:pt x="196" y="184"/>
                    </a:lnTo>
                    <a:lnTo>
                      <a:pt x="96" y="202"/>
                    </a:lnTo>
                    <a:lnTo>
                      <a:pt x="46" y="202"/>
                    </a:lnTo>
                    <a:lnTo>
                      <a:pt x="32" y="189"/>
                    </a:lnTo>
                    <a:lnTo>
                      <a:pt x="37" y="144"/>
                    </a:lnTo>
                    <a:lnTo>
                      <a:pt x="27" y="94"/>
                    </a:lnTo>
                    <a:lnTo>
                      <a:pt x="0" y="63"/>
                    </a:lnTo>
                    <a:lnTo>
                      <a:pt x="9" y="41"/>
                    </a:lnTo>
                    <a:lnTo>
                      <a:pt x="55" y="23"/>
                    </a:lnTo>
                    <a:lnTo>
                      <a:pt x="69" y="32"/>
                    </a:lnTo>
                    <a:lnTo>
                      <a:pt x="87" y="77"/>
                    </a:lnTo>
                    <a:lnTo>
                      <a:pt x="78" y="139"/>
                    </a:lnTo>
                    <a:lnTo>
                      <a:pt x="73" y="162"/>
                    </a:lnTo>
                    <a:lnTo>
                      <a:pt x="119" y="108"/>
                    </a:lnTo>
                    <a:lnTo>
                      <a:pt x="124" y="126"/>
                    </a:lnTo>
                    <a:lnTo>
                      <a:pt x="87" y="171"/>
                    </a:lnTo>
                    <a:lnTo>
                      <a:pt x="151" y="162"/>
                    </a:lnTo>
                    <a:lnTo>
                      <a:pt x="256" y="139"/>
                    </a:lnTo>
                    <a:lnTo>
                      <a:pt x="319" y="10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EE6BEE-1A4B-40A4-8788-3E71FCF0D311}"/>
</file>

<file path=customXml/itemProps2.xml><?xml version="1.0" encoding="utf-8"?>
<ds:datastoreItem xmlns:ds="http://schemas.openxmlformats.org/officeDocument/2006/customXml" ds:itemID="{2499C6F6-456A-4099-A7C2-B26E2E4DFB83}"/>
</file>

<file path=customXml/itemProps3.xml><?xml version="1.0" encoding="utf-8"?>
<ds:datastoreItem xmlns:ds="http://schemas.openxmlformats.org/officeDocument/2006/customXml" ds:itemID="{C3671BAE-1217-497A-9E8B-59877A479810}"/>
</file>

<file path=docProps/app.xml><?xml version="1.0" encoding="utf-8"?>
<Properties xmlns="http://schemas.openxmlformats.org/officeDocument/2006/extended-properties" xmlns:vt="http://schemas.openxmlformats.org/officeDocument/2006/docPropsVTypes">
  <TotalTime>15242</TotalTime>
  <Words>3119</Words>
  <Application>Microsoft Office PowerPoint</Application>
  <PresentationFormat>A4-papir (210 x 297 mm)</PresentationFormat>
  <Paragraphs>479</Paragraphs>
  <Slides>32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8" baseType="lpstr">
      <vt:lpstr>Arial</vt:lpstr>
      <vt:lpstr>Monotype Sorts</vt:lpstr>
      <vt:lpstr>Times New Roman</vt:lpstr>
      <vt:lpstr>Verdana</vt:lpstr>
      <vt:lpstr>Wingdings</vt:lpstr>
      <vt:lpstr>Standarddesign</vt:lpstr>
      <vt:lpstr>Introduction Anders Plejdrup Houmøller    CEO, Houmoller Consulting ApS</vt:lpstr>
      <vt:lpstr>The Single European Electricity Market</vt:lpstr>
      <vt:lpstr>Separation of the TSOs’ markets for capacity and energy</vt:lpstr>
      <vt:lpstr>Players at the TSOs’ capacity and energy markets</vt:lpstr>
      <vt:lpstr>PowerPoint-præsentation</vt:lpstr>
      <vt:lpstr>Capacity markets in EU – 1</vt:lpstr>
      <vt:lpstr>Capacity markets in EU – 2</vt:lpstr>
      <vt:lpstr>The right type of capacity markets – 1</vt:lpstr>
      <vt:lpstr>The right type of capacity markets – 2</vt:lpstr>
      <vt:lpstr>Features of a well-designed short-term capacity market</vt:lpstr>
      <vt:lpstr>Multinational markets needed! For energy and capacity</vt:lpstr>
      <vt:lpstr>The common electricity market</vt:lpstr>
      <vt:lpstr>PowerPoint-præsentation</vt:lpstr>
      <vt:lpstr>Concepts and units</vt:lpstr>
      <vt:lpstr>PowerPoint-præsentation</vt:lpstr>
      <vt:lpstr>The Nordic TSOs’ market for balancing energy</vt:lpstr>
      <vt:lpstr>Offers and bids at the Nordic TSOs’ market for balancing energy – 1</vt:lpstr>
      <vt:lpstr>Offers and bids at the Nordic TSOs’ market for balancing energy – 2</vt:lpstr>
      <vt:lpstr>Balancing energy – 1</vt:lpstr>
      <vt:lpstr>Balancing energy – 2</vt:lpstr>
      <vt:lpstr>The Nordic market for balancing energy</vt:lpstr>
      <vt:lpstr>Western Denmark (DK1) – 1</vt:lpstr>
      <vt:lpstr>Western Denmark (DK1) – 2</vt:lpstr>
      <vt:lpstr>Reserves bought by the TSO Western Denmark as a case</vt:lpstr>
      <vt:lpstr>Western Denmark – 3</vt:lpstr>
      <vt:lpstr>Western Denmark – 4</vt:lpstr>
      <vt:lpstr>PowerPoint-præsentation</vt:lpstr>
      <vt:lpstr>Terminology and acronyms – 1 As used in this presentation</vt:lpstr>
      <vt:lpstr>Terminology and acronyms – 2 As used in this presentation</vt:lpstr>
      <vt:lpstr>Terminology and acronyms – 3 As used in this presentation</vt:lpstr>
      <vt:lpstr>Terminology and acronyms – 4 As used in this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2353</cp:revision>
  <cp:lastPrinted>2018-12-16T14:03:21Z</cp:lastPrinted>
  <dcterms:created xsi:type="dcterms:W3CDTF">1998-01-18T15:08:52Z</dcterms:created>
  <dcterms:modified xsi:type="dcterms:W3CDTF">2018-12-18T12:36:38Z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