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11" r:id="rId2"/>
    <p:sldId id="612" r:id="rId3"/>
    <p:sldId id="613" r:id="rId4"/>
    <p:sldId id="614" r:id="rId5"/>
    <p:sldId id="615" r:id="rId6"/>
    <p:sldId id="616" r:id="rId7"/>
    <p:sldId id="617" r:id="rId8"/>
    <p:sldId id="619" r:id="rId9"/>
    <p:sldId id="621" r:id="rId10"/>
    <p:sldId id="620" r:id="rId11"/>
    <p:sldId id="622" r:id="rId12"/>
  </p:sldIdLst>
  <p:sldSz cx="9906000" cy="6858000" type="A4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  <a:srgbClr val="FF0000"/>
    <a:srgbClr val="008000"/>
    <a:srgbClr val="CC0000"/>
    <a:srgbClr val="B2B2B2"/>
    <a:srgbClr val="3333FF"/>
    <a:srgbClr val="33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304" y="427"/>
      </p:cViewPr>
      <p:guideLst>
        <p:guide orient="horz" pos="4319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526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350" y="0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defTabSz="79375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algn="r" defTabSz="79375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9138" y="749300"/>
            <a:ext cx="5360987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14875"/>
            <a:ext cx="49974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8" tIns="47811" rIns="94028" bIns="47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350" y="9424988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defTabSz="79375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4988"/>
            <a:ext cx="29527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algn="r" defTabSz="79375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63C38280-E816-4AEC-90D5-431E3BFA416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1D283-90F8-4A9C-832D-94361F3234C3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8E3ED-DBCC-4EAF-B3E9-10230A1A252E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93461"/>
            <a:fld id="{1AAB2BAF-B92E-4652-9913-58EBF995C8B6}" type="slidenum">
              <a:rPr lang="da-DK" smtClean="0"/>
              <a:pPr defTabSz="793461"/>
              <a:t>11</a:t>
            </a:fld>
            <a:endParaRPr lang="da-DK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CEEBF-E63A-451B-A710-B443C8BC941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6771F-EC3C-46CD-ACE9-B84A47895F2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0CDA1-F6AD-4A22-BD8F-919109A86C16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90124-2C8F-4FFB-8A3F-8CB91037DD10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BB586-686A-4A2A-8040-C361C37F7D96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3572B-3947-45F4-B538-E56ED8A4792E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E8C8D-FDCA-4639-91CD-311C6A6538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9BE34-47FB-43D3-B58E-3D35EE8BF15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45F69-40A2-4F2E-BC91-CF2425C64AE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AE4C-309E-4C2F-8682-2C5A2D9A683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9AFB-6CA4-40C1-AF2B-44B81E908DC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q"/>
              <a:defRPr/>
            </a:lvl2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18A2-7EC0-4646-AB6D-3A748AE40E5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2D45-A44E-4437-A8F1-61098200814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8DBA-6AF0-4285-BCC0-4798A9D5B32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C336-C99B-4F20-9139-02FDE1A369C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D68B-F7AB-4F10-B2DE-A51B5655783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EE48-9936-49D3-A73C-F2B4F154FC6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99CC-F850-418F-8902-02442CE48E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78EF-CD8C-4DDB-A437-B990BD5909E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teksttypografien på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9F38E1-CE83-4EF3-A7C8-BAD5B8047D5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12050" y="6654800"/>
            <a:ext cx="2044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dirty="0"/>
              <a:t>Copyright Houmoller Consulting </a:t>
            </a:r>
            <a:r>
              <a:rPr lang="en-GB" sz="800" dirty="0">
                <a:cs typeface="Arial" charset="0"/>
              </a:rPr>
              <a:t>©</a:t>
            </a:r>
          </a:p>
        </p:txBody>
      </p:sp>
      <p:pic>
        <p:nvPicPr>
          <p:cNvPr id="103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3163" y="26988"/>
            <a:ext cx="2344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mollerconsulting.d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2051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205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0AD64868-B73D-4CC6-92CF-BCDE18B00F3C}" type="slidenum">
              <a:rPr lang="en-GB"/>
              <a:pPr defTabSz="762000"/>
              <a:t>1</a:t>
            </a:fld>
            <a:endParaRPr lang="en-GB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25" y="856527"/>
            <a:ext cx="9780607" cy="5718445"/>
          </a:xfrm>
        </p:spPr>
        <p:txBody>
          <a:bodyPr/>
          <a:lstStyle/>
          <a:p>
            <a:r>
              <a:rPr lang="en-GB" sz="2200" dirty="0"/>
              <a:t>Terminology: the </a:t>
            </a:r>
            <a:r>
              <a:rPr lang="en-GB" sz="2200" i="1" dirty="0"/>
              <a:t>spot algorithm</a:t>
            </a:r>
            <a:r>
              <a:rPr lang="en-GB" sz="2200" dirty="0"/>
              <a:t> is the algorithm used to calculate the spot prices and the market coupling flows.</a:t>
            </a:r>
          </a:p>
          <a:p>
            <a:r>
              <a:rPr lang="en-GB" sz="2200" dirty="0"/>
              <a:t>At </a:t>
            </a:r>
            <a:r>
              <a:rPr lang="en-GB" sz="2200" dirty="0">
                <a:hlinkClick r:id="rId3"/>
              </a:rPr>
              <a:t>www.houmollerconsulting.dk</a:t>
            </a:r>
            <a:r>
              <a:rPr lang="en-GB" sz="2200" dirty="0"/>
              <a:t>, from the sub-page </a:t>
            </a:r>
            <a:r>
              <a:rPr lang="en-GB" sz="2200" u="sng" dirty="0"/>
              <a:t>Facts and Findings</a:t>
            </a:r>
            <a:r>
              <a:rPr lang="en-GB" sz="2200" dirty="0"/>
              <a:t>, you can download the PowerPoint presentation </a:t>
            </a:r>
            <a:r>
              <a:rPr lang="en-GB" sz="2200" i="1" dirty="0"/>
              <a:t>Market coupling – European price coupling</a:t>
            </a:r>
          </a:p>
          <a:p>
            <a:pPr lvl="1"/>
            <a:r>
              <a:rPr lang="en-GB" sz="2200" dirty="0"/>
              <a:t>Appendix 1 of this presentation explains block bids.</a:t>
            </a:r>
          </a:p>
          <a:p>
            <a:r>
              <a:rPr lang="en-GB" sz="2200" dirty="0">
                <a:solidFill>
                  <a:srgbClr val="800080"/>
                </a:solidFill>
              </a:rPr>
              <a:t>Practicalities: this presentation is animated</a:t>
            </a:r>
          </a:p>
          <a:p>
            <a:pPr lvl="1"/>
            <a:r>
              <a:rPr lang="en-GB" sz="2200" dirty="0">
                <a:solidFill>
                  <a:srgbClr val="800080"/>
                </a:solidFill>
              </a:rPr>
              <a:t>It is recommended to run the animated version when viewing the presentation.</a:t>
            </a:r>
          </a:p>
          <a:p>
            <a:pPr lvl="1"/>
            <a:r>
              <a:rPr lang="en-GB" sz="2200" dirty="0">
                <a:solidFill>
                  <a:srgbClr val="800080"/>
                </a:solidFill>
              </a:rPr>
              <a:t>On most computers, you can start the animation by pressing </a:t>
            </a:r>
            <a:r>
              <a:rPr lang="en-GB" sz="2200" i="1" u="sng" dirty="0">
                <a:solidFill>
                  <a:srgbClr val="800080"/>
                </a:solidFill>
              </a:rPr>
              <a:t>F5</a:t>
            </a:r>
            <a:endParaRPr lang="en-GB" sz="2200" i="1" dirty="0">
              <a:solidFill>
                <a:srgbClr val="800080"/>
              </a:solidFill>
            </a:endParaRPr>
          </a:p>
          <a:p>
            <a:pPr lvl="2"/>
            <a:r>
              <a:rPr lang="en-GB" sz="2200" dirty="0">
                <a:solidFill>
                  <a:srgbClr val="800080"/>
                </a:solidFill>
              </a:rPr>
              <a:t>Now the presentation moves one step forward, when you press </a:t>
            </a:r>
            <a:r>
              <a:rPr lang="en-GB" sz="2200" i="1" u="sng" dirty="0">
                <a:solidFill>
                  <a:srgbClr val="800080"/>
                </a:solidFill>
              </a:rPr>
              <a:t>Page Down</a:t>
            </a:r>
            <a:r>
              <a:rPr lang="en-GB" sz="2200" dirty="0">
                <a:solidFill>
                  <a:srgbClr val="800080"/>
                </a:solidFill>
              </a:rPr>
              <a:t>. It moves one step backward, when you press </a:t>
            </a:r>
            <a:r>
              <a:rPr lang="en-GB" sz="2200" i="1" u="sng" dirty="0">
                <a:solidFill>
                  <a:srgbClr val="800080"/>
                </a:solidFill>
              </a:rPr>
              <a:t>Page Up</a:t>
            </a:r>
            <a:r>
              <a:rPr lang="en-GB" sz="2200" dirty="0">
                <a:solidFill>
                  <a:srgbClr val="800080"/>
                </a:solidFill>
              </a:rPr>
              <a:t>.</a:t>
            </a:r>
          </a:p>
          <a:p>
            <a:pPr lvl="1"/>
            <a:endParaRPr lang="en-GB" sz="22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3543" cy="899886"/>
          </a:xfrm>
        </p:spPr>
        <p:txBody>
          <a:bodyPr/>
          <a:lstStyle/>
          <a:p>
            <a:r>
              <a:rPr lang="en-GB" sz="2800" dirty="0"/>
              <a:t>Example with three block bids – 4</a:t>
            </a:r>
          </a:p>
        </p:txBody>
      </p:sp>
      <p:sp>
        <p:nvSpPr>
          <p:cNvPr id="11266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4E969A7F-A291-4D77-B644-6A0200A27002}" type="slidenum">
              <a:rPr lang="en-GB"/>
              <a:pPr defTabSz="762000"/>
              <a:t>10</a:t>
            </a:fld>
            <a:endParaRPr lang="en-GB" dirty="0"/>
          </a:p>
        </p:txBody>
      </p:sp>
      <p:sp>
        <p:nvSpPr>
          <p:cNvPr id="630807" name="Text Box 23"/>
          <p:cNvSpPr txBox="1">
            <a:spLocks noChangeArrowheads="1"/>
          </p:cNvSpPr>
          <p:nvPr/>
        </p:nvSpPr>
        <p:spPr bwMode="auto">
          <a:xfrm>
            <a:off x="7847013" y="3559175"/>
            <a:ext cx="19954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300" b="1" dirty="0">
                <a:solidFill>
                  <a:srgbClr val="FF0000"/>
                </a:solidFill>
              </a:rPr>
              <a:t>The sub-three not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investigated, as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N</a:t>
            </a:r>
            <a:r>
              <a:rPr lang="en-GB" sz="1300" b="1" baseline="-25000" dirty="0">
                <a:solidFill>
                  <a:srgbClr val="FF0000"/>
                </a:solidFill>
              </a:rPr>
              <a:t>22</a:t>
            </a:r>
            <a:r>
              <a:rPr lang="en-GB" sz="1300" b="1" dirty="0">
                <a:solidFill>
                  <a:srgbClr val="FF0000"/>
                </a:solidFill>
              </a:rPr>
              <a:t> has higher CF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value. This is the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“bound” part of the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algorithm.</a:t>
            </a:r>
            <a:endParaRPr lang="en-GB" sz="1300" dirty="0"/>
          </a:p>
        </p:txBody>
      </p:sp>
      <p:sp>
        <p:nvSpPr>
          <p:cNvPr id="630808" name="Text Box 24"/>
          <p:cNvSpPr txBox="1">
            <a:spLocks noChangeArrowheads="1"/>
          </p:cNvSpPr>
          <p:nvPr/>
        </p:nvSpPr>
        <p:spPr bwMode="auto">
          <a:xfrm>
            <a:off x="5949950" y="5118100"/>
            <a:ext cx="1847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300" b="1" dirty="0">
                <a:solidFill>
                  <a:srgbClr val="FF0000"/>
                </a:solidFill>
              </a:rPr>
              <a:t>The sub-three not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investigated, as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there are no loss-</a:t>
            </a:r>
          </a:p>
          <a:p>
            <a:r>
              <a:rPr lang="en-GB" sz="1300" b="1" dirty="0">
                <a:solidFill>
                  <a:srgbClr val="FF0000"/>
                </a:solidFill>
              </a:rPr>
              <a:t>giving block bids.</a:t>
            </a:r>
            <a:endParaRPr lang="en-GB" sz="1300" dirty="0"/>
          </a:p>
        </p:txBody>
      </p:sp>
      <p:sp>
        <p:nvSpPr>
          <p:cNvPr id="630810" name="Text Box 26"/>
          <p:cNvSpPr txBox="1">
            <a:spLocks noChangeArrowheads="1"/>
          </p:cNvSpPr>
          <p:nvPr/>
        </p:nvSpPr>
        <p:spPr bwMode="auto">
          <a:xfrm>
            <a:off x="207963" y="771525"/>
            <a:ext cx="3355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/>
              <a:t>B</a:t>
            </a:r>
            <a:r>
              <a:rPr lang="en-GB" sz="1400" b="1" baseline="-25000" dirty="0"/>
              <a:t>1</a:t>
            </a:r>
            <a:r>
              <a:rPr lang="en-GB" sz="1400" b="1" dirty="0"/>
              <a:t> and B</a:t>
            </a:r>
            <a:r>
              <a:rPr lang="en-GB" sz="1400" b="1" baseline="-25000" dirty="0"/>
              <a:t>2</a:t>
            </a:r>
            <a:r>
              <a:rPr lang="en-GB" sz="1400" b="1" dirty="0"/>
              <a:t> are block sales offers.</a:t>
            </a:r>
          </a:p>
          <a:p>
            <a:r>
              <a:rPr lang="en-GB" sz="1400" b="1" dirty="0"/>
              <a:t>B</a:t>
            </a:r>
            <a:r>
              <a:rPr lang="en-GB" sz="1400" b="1" baseline="-25000" dirty="0"/>
              <a:t>3</a:t>
            </a:r>
            <a:r>
              <a:rPr lang="en-GB" sz="1400" b="1" dirty="0"/>
              <a:t> is a block purchase bid.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167313" y="820738"/>
            <a:ext cx="2711450" cy="1136650"/>
            <a:chOff x="3545" y="477"/>
            <a:chExt cx="1708" cy="716"/>
          </a:xfrm>
        </p:grpSpPr>
        <p:sp>
          <p:nvSpPr>
            <p:cNvPr id="11304" name="Text Box 4"/>
            <p:cNvSpPr txBox="1">
              <a:spLocks noChangeArrowheads="1"/>
            </p:cNvSpPr>
            <p:nvPr/>
          </p:nvSpPr>
          <p:spPr bwMode="auto">
            <a:xfrm>
              <a:off x="3761" y="493"/>
              <a:ext cx="1277" cy="6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300" b="1" dirty="0">
                  <a:solidFill>
                    <a:srgbClr val="0000FF"/>
                  </a:solidFill>
                </a:rPr>
                <a:t>N</a:t>
              </a:r>
              <a:r>
                <a:rPr lang="en-GB" sz="1300" b="1" baseline="-25000" dirty="0">
                  <a:solidFill>
                    <a:srgbClr val="0000FF"/>
                  </a:solidFill>
                </a:rPr>
                <a:t>00</a:t>
              </a:r>
              <a:r>
                <a:rPr lang="en-GB" sz="1300" b="1" dirty="0">
                  <a:solidFill>
                    <a:srgbClr val="0000FF"/>
                  </a:solidFill>
                </a:rPr>
                <a:t>  </a:t>
              </a:r>
              <a:r>
                <a:rPr lang="en-GB" sz="1300" b="1" dirty="0"/>
                <a:t>Included = Ø</a:t>
              </a:r>
            </a:p>
            <a:p>
              <a:pPr eaLnBrk="1" hangingPunct="1"/>
              <a:r>
                <a:rPr lang="en-GB" sz="1300" b="1" dirty="0"/>
                <a:t>Excluded = Ø</a:t>
              </a:r>
            </a:p>
            <a:p>
              <a:pPr eaLnBrk="1" hangingPunct="1"/>
              <a:r>
                <a:rPr lang="en-GB" sz="1300" b="1" dirty="0">
                  <a:solidFill>
                    <a:srgbClr val="008000"/>
                  </a:solidFill>
                </a:rPr>
                <a:t>Outcome:  CF = 100</a:t>
              </a:r>
            </a:p>
            <a:p>
              <a:pPr eaLnBrk="1" hangingPunct="1"/>
              <a:r>
                <a:rPr lang="en-GB" sz="1300" b="1" dirty="0">
                  <a:solidFill>
                    <a:srgbClr val="008000"/>
                  </a:solidFill>
                </a:rPr>
                <a:t>B</a:t>
              </a:r>
              <a:r>
                <a:rPr lang="en-GB" sz="1300" b="1" baseline="-25000" dirty="0">
                  <a:solidFill>
                    <a:srgbClr val="008000"/>
                  </a:solidFill>
                </a:rPr>
                <a:t>1</a:t>
              </a:r>
              <a:r>
                <a:rPr lang="en-GB" sz="1300" b="1" dirty="0">
                  <a:solidFill>
                    <a:srgbClr val="008000"/>
                  </a:solidFill>
                </a:rPr>
                <a:t>, B</a:t>
              </a:r>
              <a:r>
                <a:rPr lang="en-GB" sz="1300" b="1" baseline="-25000" dirty="0">
                  <a:solidFill>
                    <a:srgbClr val="008000"/>
                  </a:solidFill>
                </a:rPr>
                <a:t>2</a:t>
              </a:r>
              <a:r>
                <a:rPr lang="en-GB" sz="1300" b="1" dirty="0">
                  <a:solidFill>
                    <a:srgbClr val="008000"/>
                  </a:solidFill>
                </a:rPr>
                <a:t>, B</a:t>
              </a:r>
              <a:r>
                <a:rPr lang="en-GB" sz="1300" b="1" baseline="-25000" dirty="0">
                  <a:solidFill>
                    <a:srgbClr val="008000"/>
                  </a:solidFill>
                </a:rPr>
                <a:t>3</a:t>
              </a:r>
              <a:r>
                <a:rPr lang="en-GB" sz="1300" b="1" dirty="0">
                  <a:solidFill>
                    <a:srgbClr val="008000"/>
                  </a:solidFill>
                </a:rPr>
                <a:t> included</a:t>
              </a:r>
            </a:p>
            <a:p>
              <a:pPr eaLnBrk="1" hangingPunct="1"/>
              <a:r>
                <a:rPr lang="en-GB" sz="1300" b="1" dirty="0">
                  <a:solidFill>
                    <a:srgbClr val="008000"/>
                  </a:solidFill>
                </a:rPr>
                <a:t>B</a:t>
              </a:r>
              <a:r>
                <a:rPr lang="en-GB" sz="1300" b="1" baseline="-25000" dirty="0">
                  <a:solidFill>
                    <a:srgbClr val="008000"/>
                  </a:solidFill>
                </a:rPr>
                <a:t>1</a:t>
              </a:r>
              <a:r>
                <a:rPr lang="en-GB" sz="1300" b="1" dirty="0">
                  <a:solidFill>
                    <a:srgbClr val="008000"/>
                  </a:solidFill>
                </a:rPr>
                <a:t>, B</a:t>
              </a:r>
              <a:r>
                <a:rPr lang="en-GB" sz="1300" b="1" baseline="-25000" dirty="0">
                  <a:solidFill>
                    <a:srgbClr val="008000"/>
                  </a:solidFill>
                </a:rPr>
                <a:t>2</a:t>
              </a:r>
              <a:r>
                <a:rPr lang="en-GB" sz="1300" b="1" dirty="0">
                  <a:solidFill>
                    <a:srgbClr val="008000"/>
                  </a:solidFill>
                </a:rPr>
                <a:t> loss-giving</a:t>
              </a:r>
            </a:p>
          </p:txBody>
        </p:sp>
        <p:sp>
          <p:nvSpPr>
            <p:cNvPr id="11305" name="Rectangle 28"/>
            <p:cNvSpPr>
              <a:spLocks noChangeArrowheads="1"/>
            </p:cNvSpPr>
            <p:nvPr/>
          </p:nvSpPr>
          <p:spPr bwMode="auto">
            <a:xfrm>
              <a:off x="3545" y="477"/>
              <a:ext cx="1708" cy="71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 dirty="0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523038" y="1957388"/>
            <a:ext cx="3219450" cy="1565275"/>
            <a:chOff x="4109" y="1233"/>
            <a:chExt cx="2028" cy="986"/>
          </a:xfrm>
        </p:grpSpPr>
        <p:sp>
          <p:nvSpPr>
            <p:cNvPr id="11300" name="Line 47"/>
            <p:cNvSpPr>
              <a:spLocks noChangeShapeType="1"/>
            </p:cNvSpPr>
            <p:nvPr/>
          </p:nvSpPr>
          <p:spPr bwMode="auto">
            <a:xfrm>
              <a:off x="4109" y="1233"/>
              <a:ext cx="1176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grpSp>
          <p:nvGrpSpPr>
            <p:cNvPr id="11301" name="Group 40"/>
            <p:cNvGrpSpPr>
              <a:grpSpLocks/>
            </p:cNvGrpSpPr>
            <p:nvPr/>
          </p:nvGrpSpPr>
          <p:grpSpPr bwMode="auto">
            <a:xfrm>
              <a:off x="4429" y="1503"/>
              <a:ext cx="1708" cy="716"/>
              <a:chOff x="4339" y="1390"/>
              <a:chExt cx="1708" cy="716"/>
            </a:xfrm>
          </p:grpSpPr>
          <p:sp>
            <p:nvSpPr>
              <p:cNvPr id="11302" name="Text Box 11"/>
              <p:cNvSpPr txBox="1">
                <a:spLocks noChangeArrowheads="1"/>
              </p:cNvSpPr>
              <p:nvPr/>
            </p:nvSpPr>
            <p:spPr bwMode="auto">
              <a:xfrm>
                <a:off x="4609" y="1469"/>
                <a:ext cx="1167" cy="5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3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300" b="1" baseline="-25000" dirty="0">
                    <a:solidFill>
                      <a:srgbClr val="0000FF"/>
                    </a:solidFill>
                  </a:rPr>
                  <a:t>12</a:t>
                </a:r>
                <a:r>
                  <a:rPr lang="en-GB" sz="1300" b="1" dirty="0"/>
                  <a:t> Included = Ø</a:t>
                </a:r>
              </a:p>
              <a:p>
                <a:pPr eaLnBrk="1" hangingPunct="1"/>
                <a:r>
                  <a:rPr lang="en-GB" sz="1300" b="1" dirty="0"/>
                  <a:t>Excluded = {B</a:t>
                </a:r>
                <a:r>
                  <a:rPr lang="en-GB" sz="1300" b="1" baseline="-25000" dirty="0"/>
                  <a:t>1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Outcome: CF = 88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3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loss-giving</a:t>
                </a:r>
              </a:p>
            </p:txBody>
          </p:sp>
          <p:sp>
            <p:nvSpPr>
              <p:cNvPr id="11303" name="Rectangle 30"/>
              <p:cNvSpPr>
                <a:spLocks noChangeArrowheads="1"/>
              </p:cNvSpPr>
              <p:nvPr/>
            </p:nvSpPr>
            <p:spPr bwMode="auto">
              <a:xfrm>
                <a:off x="4339" y="1390"/>
                <a:ext cx="1708" cy="71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494213" y="3519488"/>
            <a:ext cx="2894012" cy="1570037"/>
            <a:chOff x="2831" y="2217"/>
            <a:chExt cx="1823" cy="989"/>
          </a:xfrm>
        </p:grpSpPr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2831" y="2217"/>
              <a:ext cx="969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grpSp>
          <p:nvGrpSpPr>
            <p:cNvPr id="11297" name="Group 39"/>
            <p:cNvGrpSpPr>
              <a:grpSpLocks/>
            </p:cNvGrpSpPr>
            <p:nvPr/>
          </p:nvGrpSpPr>
          <p:grpSpPr bwMode="auto">
            <a:xfrm>
              <a:off x="2946" y="2490"/>
              <a:ext cx="1708" cy="716"/>
              <a:chOff x="2939" y="2334"/>
              <a:chExt cx="1708" cy="716"/>
            </a:xfrm>
          </p:grpSpPr>
          <p:sp>
            <p:nvSpPr>
              <p:cNvPr id="11298" name="Text Box 17"/>
              <p:cNvSpPr txBox="1">
                <a:spLocks noChangeArrowheads="1"/>
              </p:cNvSpPr>
              <p:nvPr/>
            </p:nvSpPr>
            <p:spPr bwMode="auto">
              <a:xfrm>
                <a:off x="3132" y="2413"/>
                <a:ext cx="1299" cy="5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3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300" b="1" baseline="-25000" dirty="0">
                    <a:solidFill>
                      <a:srgbClr val="0000FF"/>
                    </a:solidFill>
                  </a:rPr>
                  <a:t>22</a:t>
                </a:r>
                <a:r>
                  <a:rPr lang="en-GB" sz="1300" b="1" dirty="0"/>
                  <a:t> Included = {B</a:t>
                </a:r>
                <a:r>
                  <a:rPr lang="en-GB" sz="1300" b="1" baseline="-25000" dirty="0"/>
                  <a:t>1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/>
                  <a:t>Excluded = {B</a:t>
                </a:r>
                <a:r>
                  <a:rPr lang="en-GB" sz="1300" b="1" baseline="-25000" dirty="0"/>
                  <a:t>2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Outcome: CF = 90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3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also included</a:t>
                </a:r>
              </a:p>
            </p:txBody>
          </p:sp>
          <p:sp>
            <p:nvSpPr>
              <p:cNvPr id="11299" name="Rectangle 32"/>
              <p:cNvSpPr>
                <a:spLocks noChangeArrowheads="1"/>
              </p:cNvSpPr>
              <p:nvPr/>
            </p:nvSpPr>
            <p:spPr bwMode="auto">
              <a:xfrm>
                <a:off x="2939" y="2334"/>
                <a:ext cx="1708" cy="71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39688" y="5089525"/>
            <a:ext cx="2908300" cy="1565275"/>
            <a:chOff x="25" y="3206"/>
            <a:chExt cx="1832" cy="986"/>
          </a:xfrm>
        </p:grpSpPr>
        <p:sp>
          <p:nvSpPr>
            <p:cNvPr id="11292" name="Line 51"/>
            <p:cNvSpPr>
              <a:spLocks noChangeShapeType="1"/>
            </p:cNvSpPr>
            <p:nvPr/>
          </p:nvSpPr>
          <p:spPr bwMode="auto">
            <a:xfrm flipH="1">
              <a:off x="917" y="3206"/>
              <a:ext cx="940" cy="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grpSp>
          <p:nvGrpSpPr>
            <p:cNvPr id="11293" name="Group 35"/>
            <p:cNvGrpSpPr>
              <a:grpSpLocks/>
            </p:cNvGrpSpPr>
            <p:nvPr/>
          </p:nvGrpSpPr>
          <p:grpSpPr bwMode="auto">
            <a:xfrm>
              <a:off x="25" y="3476"/>
              <a:ext cx="1742" cy="716"/>
              <a:chOff x="5" y="3476"/>
              <a:chExt cx="1742" cy="716"/>
            </a:xfrm>
          </p:grpSpPr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5" y="3555"/>
                <a:ext cx="1707" cy="5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3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300" b="1" baseline="-25000" dirty="0">
                    <a:solidFill>
                      <a:srgbClr val="0000FF"/>
                    </a:solidFill>
                  </a:rPr>
                  <a:t>31</a:t>
                </a:r>
                <a:r>
                  <a:rPr lang="en-GB" sz="1300" b="1" dirty="0"/>
                  <a:t> Included = {B</a:t>
                </a:r>
                <a:r>
                  <a:rPr lang="en-GB" sz="1300" b="1" baseline="-25000" dirty="0"/>
                  <a:t>1</a:t>
                </a:r>
                <a:r>
                  <a:rPr lang="en-GB" sz="1300" b="1" dirty="0"/>
                  <a:t>, B</a:t>
                </a:r>
                <a:r>
                  <a:rPr lang="en-GB" sz="1300" b="1" baseline="-25000" dirty="0"/>
                  <a:t>2</a:t>
                </a:r>
                <a:r>
                  <a:rPr lang="en-GB" sz="1300" b="1" dirty="0"/>
                  <a:t>, B</a:t>
                </a:r>
                <a:r>
                  <a:rPr lang="en-GB" sz="1300" b="1" baseline="-25000" dirty="0"/>
                  <a:t>3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/>
                  <a:t>Excluded = Ø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Outcome: CF = 100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1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, 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2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loss-giving</a:t>
                </a:r>
              </a:p>
            </p:txBody>
          </p:sp>
          <p:sp>
            <p:nvSpPr>
              <p:cNvPr id="11295" name="Rectangle 33"/>
              <p:cNvSpPr>
                <a:spLocks noChangeArrowheads="1"/>
              </p:cNvSpPr>
              <p:nvPr/>
            </p:nvSpPr>
            <p:spPr bwMode="auto">
              <a:xfrm>
                <a:off x="39" y="3476"/>
                <a:ext cx="1708" cy="716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2944813" y="5089525"/>
            <a:ext cx="2792412" cy="1565275"/>
            <a:chOff x="1855" y="3206"/>
            <a:chExt cx="1759" cy="986"/>
          </a:xfrm>
        </p:grpSpPr>
        <p:sp>
          <p:nvSpPr>
            <p:cNvPr id="11288" name="Line 52"/>
            <p:cNvSpPr>
              <a:spLocks noChangeShapeType="1"/>
            </p:cNvSpPr>
            <p:nvPr/>
          </p:nvSpPr>
          <p:spPr bwMode="auto">
            <a:xfrm>
              <a:off x="1855" y="3206"/>
              <a:ext cx="907" cy="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grpSp>
          <p:nvGrpSpPr>
            <p:cNvPr id="11289" name="Group 36"/>
            <p:cNvGrpSpPr>
              <a:grpSpLocks/>
            </p:cNvGrpSpPr>
            <p:nvPr/>
          </p:nvGrpSpPr>
          <p:grpSpPr bwMode="auto">
            <a:xfrm>
              <a:off x="1906" y="3476"/>
              <a:ext cx="1708" cy="716"/>
              <a:chOff x="1757" y="3476"/>
              <a:chExt cx="1708" cy="716"/>
            </a:xfrm>
          </p:grpSpPr>
          <p:sp>
            <p:nvSpPr>
              <p:cNvPr id="11290" name="Text Box 19"/>
              <p:cNvSpPr txBox="1">
                <a:spLocks noChangeArrowheads="1"/>
              </p:cNvSpPr>
              <p:nvPr/>
            </p:nvSpPr>
            <p:spPr bwMode="auto">
              <a:xfrm>
                <a:off x="1836" y="3555"/>
                <a:ext cx="1503" cy="5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3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300" b="1" baseline="-25000" dirty="0">
                    <a:solidFill>
                      <a:srgbClr val="0000FF"/>
                    </a:solidFill>
                  </a:rPr>
                  <a:t>32</a:t>
                </a:r>
                <a:r>
                  <a:rPr lang="en-GB" sz="1300" b="1" dirty="0"/>
                  <a:t> Included = {B</a:t>
                </a:r>
                <a:r>
                  <a:rPr lang="en-GB" sz="1300" b="1" baseline="-25000" dirty="0"/>
                  <a:t>1</a:t>
                </a:r>
                <a:r>
                  <a:rPr lang="en-GB" sz="1300" b="1" dirty="0"/>
                  <a:t>, B</a:t>
                </a:r>
                <a:r>
                  <a:rPr lang="en-GB" sz="1300" b="1" baseline="-25000" dirty="0"/>
                  <a:t>2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/>
                  <a:t>Excluded = {B</a:t>
                </a:r>
                <a:r>
                  <a:rPr lang="en-GB" sz="1300" b="1" baseline="-25000" dirty="0"/>
                  <a:t>3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Outcome: CF = 85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1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, 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2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loss-giving</a:t>
                </a:r>
              </a:p>
            </p:txBody>
          </p:sp>
          <p:sp>
            <p:nvSpPr>
              <p:cNvPr id="11291" name="Rectangle 34"/>
              <p:cNvSpPr>
                <a:spLocks noChangeArrowheads="1"/>
              </p:cNvSpPr>
              <p:nvPr/>
            </p:nvSpPr>
            <p:spPr bwMode="auto">
              <a:xfrm>
                <a:off x="1757" y="3476"/>
                <a:ext cx="1708" cy="71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</p:grpSp>
      <p:sp>
        <p:nvSpPr>
          <p:cNvPr id="630829" name="Text Box 45"/>
          <p:cNvSpPr txBox="1">
            <a:spLocks noChangeArrowheads="1"/>
          </p:cNvSpPr>
          <p:nvPr/>
        </p:nvSpPr>
        <p:spPr bwMode="auto">
          <a:xfrm>
            <a:off x="207963" y="1293813"/>
            <a:ext cx="334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/>
              <a:t>The final solution accepts the</a:t>
            </a:r>
          </a:p>
          <a:p>
            <a:r>
              <a:rPr lang="en-GB" sz="1400" b="1" dirty="0"/>
              <a:t>sales block B</a:t>
            </a:r>
            <a:r>
              <a:rPr lang="en-GB" sz="1400" b="1" baseline="-25000" dirty="0"/>
              <a:t>1</a:t>
            </a:r>
            <a:r>
              <a:rPr lang="en-GB" sz="1400" b="1" dirty="0"/>
              <a:t> and the purchase</a:t>
            </a:r>
          </a:p>
          <a:p>
            <a:r>
              <a:rPr lang="en-GB" sz="1400" b="1" dirty="0"/>
              <a:t>block B</a:t>
            </a:r>
            <a:r>
              <a:rPr lang="en-GB" sz="1400" b="1" baseline="-25000" dirty="0"/>
              <a:t>3</a:t>
            </a:r>
            <a:r>
              <a:rPr lang="en-GB" sz="1400" b="1" dirty="0"/>
              <a:t>.</a:t>
            </a:r>
          </a:p>
        </p:txBody>
      </p:sp>
      <p:sp>
        <p:nvSpPr>
          <p:cNvPr id="630843" name="Text Box 59"/>
          <p:cNvSpPr txBox="1">
            <a:spLocks noChangeArrowheads="1"/>
          </p:cNvSpPr>
          <p:nvPr/>
        </p:nvSpPr>
        <p:spPr bwMode="auto">
          <a:xfrm>
            <a:off x="207963" y="2030413"/>
            <a:ext cx="299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/>
              <a:t>It rejects the sales block B</a:t>
            </a:r>
            <a:r>
              <a:rPr lang="en-GB" sz="1400" b="1" baseline="-25000" dirty="0"/>
              <a:t>2</a:t>
            </a:r>
            <a:r>
              <a:rPr lang="en-GB" sz="1400" b="1" dirty="0"/>
              <a:t>.</a:t>
            </a:r>
            <a:endParaRPr lang="en-GB" sz="1400" dirty="0"/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1587500" y="3517900"/>
            <a:ext cx="2905125" cy="1570038"/>
            <a:chOff x="1000" y="2216"/>
            <a:chExt cx="1830" cy="989"/>
          </a:xfrm>
        </p:grpSpPr>
        <p:sp>
          <p:nvSpPr>
            <p:cNvPr id="11284" name="Line 49"/>
            <p:cNvSpPr>
              <a:spLocks noChangeShapeType="1"/>
            </p:cNvSpPr>
            <p:nvPr/>
          </p:nvSpPr>
          <p:spPr bwMode="auto">
            <a:xfrm flipH="1">
              <a:off x="1855" y="2216"/>
              <a:ext cx="975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grpSp>
          <p:nvGrpSpPr>
            <p:cNvPr id="11285" name="Group 37"/>
            <p:cNvGrpSpPr>
              <a:grpSpLocks/>
            </p:cNvGrpSpPr>
            <p:nvPr/>
          </p:nvGrpSpPr>
          <p:grpSpPr bwMode="auto">
            <a:xfrm>
              <a:off x="1000" y="2489"/>
              <a:ext cx="1708" cy="716"/>
              <a:chOff x="893" y="2344"/>
              <a:chExt cx="1708" cy="716"/>
            </a:xfrm>
          </p:grpSpPr>
          <p:sp>
            <p:nvSpPr>
              <p:cNvPr id="11286" name="Text Box 3"/>
              <p:cNvSpPr txBox="1">
                <a:spLocks noChangeArrowheads="1"/>
              </p:cNvSpPr>
              <p:nvPr/>
            </p:nvSpPr>
            <p:spPr bwMode="auto">
              <a:xfrm>
                <a:off x="973" y="2361"/>
                <a:ext cx="1503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3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300" b="1" baseline="-25000" dirty="0">
                    <a:solidFill>
                      <a:srgbClr val="0000FF"/>
                    </a:solidFill>
                  </a:rPr>
                  <a:t>21</a:t>
                </a:r>
                <a:r>
                  <a:rPr lang="en-GB" sz="1300" b="1" dirty="0"/>
                  <a:t> Included = {B</a:t>
                </a:r>
                <a:r>
                  <a:rPr lang="en-GB" sz="1300" b="1" baseline="-25000" dirty="0"/>
                  <a:t>1</a:t>
                </a:r>
                <a:r>
                  <a:rPr lang="en-GB" sz="1300" b="1" dirty="0"/>
                  <a:t>, B</a:t>
                </a:r>
                <a:r>
                  <a:rPr lang="en-GB" sz="1300" b="1" baseline="-25000" dirty="0"/>
                  <a:t>2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/>
                  <a:t>Excluded = Ø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Outcome: CF = 100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3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also included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1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, 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2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loss-giving</a:t>
                </a:r>
              </a:p>
            </p:txBody>
          </p:sp>
          <p:sp>
            <p:nvSpPr>
              <p:cNvPr id="11287" name="Rectangle 31"/>
              <p:cNvSpPr>
                <a:spLocks noChangeArrowheads="1"/>
              </p:cNvSpPr>
              <p:nvPr/>
            </p:nvSpPr>
            <p:spPr bwMode="auto">
              <a:xfrm>
                <a:off x="893" y="2344"/>
                <a:ext cx="1708" cy="716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3138488" y="1958975"/>
            <a:ext cx="3386137" cy="1562100"/>
            <a:chOff x="1977" y="1234"/>
            <a:chExt cx="2133" cy="984"/>
          </a:xfrm>
        </p:grpSpPr>
        <p:sp>
          <p:nvSpPr>
            <p:cNvPr id="11280" name="Line 46"/>
            <p:cNvSpPr>
              <a:spLocks noChangeShapeType="1"/>
            </p:cNvSpPr>
            <p:nvPr/>
          </p:nvSpPr>
          <p:spPr bwMode="auto">
            <a:xfrm flipH="1">
              <a:off x="2832" y="1234"/>
              <a:ext cx="1278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grpSp>
          <p:nvGrpSpPr>
            <p:cNvPr id="11281" name="Group 38"/>
            <p:cNvGrpSpPr>
              <a:grpSpLocks/>
            </p:cNvGrpSpPr>
            <p:nvPr/>
          </p:nvGrpSpPr>
          <p:grpSpPr bwMode="auto">
            <a:xfrm>
              <a:off x="1977" y="1502"/>
              <a:ext cx="1708" cy="716"/>
              <a:chOff x="2343" y="1509"/>
              <a:chExt cx="1708" cy="716"/>
            </a:xfrm>
          </p:grpSpPr>
          <p:sp>
            <p:nvSpPr>
              <p:cNvPr id="11282" name="Text Box 6"/>
              <p:cNvSpPr txBox="1">
                <a:spLocks noChangeArrowheads="1"/>
              </p:cNvSpPr>
              <p:nvPr/>
            </p:nvSpPr>
            <p:spPr bwMode="auto">
              <a:xfrm>
                <a:off x="2503" y="1525"/>
                <a:ext cx="1341" cy="6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3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300" b="1" baseline="-25000" dirty="0">
                    <a:solidFill>
                      <a:srgbClr val="0000FF"/>
                    </a:solidFill>
                  </a:rPr>
                  <a:t>11</a:t>
                </a:r>
                <a:r>
                  <a:rPr lang="en-GB" sz="1300" b="1" dirty="0"/>
                  <a:t> Included = {B</a:t>
                </a:r>
                <a:r>
                  <a:rPr lang="en-GB" sz="1300" b="1" baseline="-25000" dirty="0"/>
                  <a:t>1</a:t>
                </a:r>
                <a:r>
                  <a:rPr lang="en-GB" sz="1300" b="1" dirty="0"/>
                  <a:t>}</a:t>
                </a:r>
              </a:p>
              <a:p>
                <a:pPr eaLnBrk="1" hangingPunct="1"/>
                <a:r>
                  <a:rPr lang="en-GB" sz="1300" b="1" dirty="0"/>
                  <a:t>Excluded = Ø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Outcome: CF = 100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2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, 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3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also included</a:t>
                </a:r>
              </a:p>
              <a:p>
                <a:pPr eaLnBrk="1" hangingPunct="1"/>
                <a:r>
                  <a:rPr lang="en-GB" sz="1300" b="1" dirty="0">
                    <a:solidFill>
                      <a:srgbClr val="008000"/>
                    </a:solidFill>
                  </a:rPr>
                  <a:t>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1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and B</a:t>
                </a:r>
                <a:r>
                  <a:rPr lang="en-GB" sz="1300" b="1" baseline="-25000" dirty="0">
                    <a:solidFill>
                      <a:srgbClr val="008000"/>
                    </a:solidFill>
                  </a:rPr>
                  <a:t>2</a:t>
                </a:r>
                <a:r>
                  <a:rPr lang="en-GB" sz="1300" b="1" dirty="0">
                    <a:solidFill>
                      <a:srgbClr val="008000"/>
                    </a:solidFill>
                  </a:rPr>
                  <a:t> loss-giving</a:t>
                </a:r>
              </a:p>
            </p:txBody>
          </p:sp>
          <p:sp>
            <p:nvSpPr>
              <p:cNvPr id="11283" name="Rectangle 29"/>
              <p:cNvSpPr>
                <a:spLocks noChangeArrowheads="1"/>
              </p:cNvSpPr>
              <p:nvPr/>
            </p:nvSpPr>
            <p:spPr bwMode="auto">
              <a:xfrm>
                <a:off x="2343" y="1509"/>
                <a:ext cx="1708" cy="716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 dirty="0"/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3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07" grpId="0"/>
      <p:bldP spid="630808" grpId="0"/>
      <p:bldP spid="630810" grpId="0"/>
      <p:bldP spid="630829" grpId="0"/>
      <p:bldP spid="630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4506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58D98DAF-1086-46FC-96C4-0C9AAA5B6885}" type="slidenum">
              <a:rPr lang="en-GB" smtClean="0"/>
              <a:pPr defTabSz="762000"/>
              <a:t>11</a:t>
            </a:fld>
            <a:endParaRPr lang="en-GB" dirty="0"/>
          </a:p>
        </p:txBody>
      </p:sp>
      <p:sp>
        <p:nvSpPr>
          <p:cNvPr id="45062" name="Tekstboks 98"/>
          <p:cNvSpPr txBox="1">
            <a:spLocks noChangeArrowheads="1"/>
          </p:cNvSpPr>
          <p:nvPr/>
        </p:nvSpPr>
        <p:spPr bwMode="auto">
          <a:xfrm>
            <a:off x="1041775" y="2598739"/>
            <a:ext cx="76049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Anders Plejdrup Houmøller</a:t>
            </a:r>
          </a:p>
          <a:p>
            <a:pPr algn="ctr"/>
            <a:r>
              <a:rPr lang="en-GB" sz="3200" b="1" i="1" dirty="0"/>
              <a:t>Houmoller Consulting</a:t>
            </a:r>
          </a:p>
          <a:p>
            <a:pPr algn="ctr"/>
            <a:r>
              <a:rPr lang="en-GB" sz="3200" b="1" dirty="0"/>
              <a:t>Tel. +45  28 11 23 00</a:t>
            </a:r>
          </a:p>
          <a:p>
            <a:pPr algn="ctr"/>
            <a:r>
              <a:rPr lang="en-GB" sz="3200" b="1" dirty="0"/>
              <a:t>anders@houmollerconsulting.dk</a:t>
            </a:r>
          </a:p>
          <a:p>
            <a:pPr algn="ctr"/>
            <a:r>
              <a:rPr lang="en-GB" sz="3200" b="1" dirty="0"/>
              <a:t>Web  houmollerconsulting.dk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3075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307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E6940B0-22A0-461F-A230-F7B9B150BE89}" type="slidenum">
              <a:rPr lang="en-GB"/>
              <a:pPr defTabSz="762000"/>
              <a:t>2</a:t>
            </a:fld>
            <a:endParaRPr lang="en-GB" dirty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1275"/>
            <a:ext cx="8420100" cy="1143000"/>
          </a:xfrm>
        </p:spPr>
        <p:txBody>
          <a:bodyPr/>
          <a:lstStyle/>
          <a:p>
            <a:pPr algn="l"/>
            <a:r>
              <a:rPr lang="en-GB" sz="2600" dirty="0"/>
              <a:t>Spot algorithm’s block bid selection – 1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838200"/>
            <a:ext cx="9794875" cy="5533571"/>
          </a:xfrm>
        </p:spPr>
        <p:txBody>
          <a:bodyPr/>
          <a:lstStyle/>
          <a:p>
            <a:r>
              <a:rPr lang="en-GB" sz="2200" dirty="0"/>
              <a:t>An off-the-shelf solver is used as the basis for the spot algorithm’s calculation kernel.</a:t>
            </a:r>
          </a:p>
          <a:p>
            <a:r>
              <a:rPr lang="en-GB" sz="2200" dirty="0"/>
              <a:t>It’s an off-the-shelf solver doing linear optimization.</a:t>
            </a:r>
          </a:p>
          <a:p>
            <a:r>
              <a:rPr lang="en-GB" sz="2200" dirty="0">
                <a:solidFill>
                  <a:srgbClr val="008000"/>
                </a:solidFill>
              </a:rPr>
              <a:t>The solver will handle the linear constraints and the criterion function:</a:t>
            </a:r>
          </a:p>
          <a:p>
            <a:pPr lvl="1"/>
            <a:r>
              <a:rPr lang="en-GB" sz="2200" dirty="0">
                <a:solidFill>
                  <a:srgbClr val="008000"/>
                </a:solidFill>
              </a:rPr>
              <a:t>Linear constraints (linear equations)</a:t>
            </a:r>
          </a:p>
          <a:p>
            <a:pPr lvl="2"/>
            <a:r>
              <a:rPr lang="en-GB" sz="2200" i="1" dirty="0">
                <a:solidFill>
                  <a:srgbClr val="008000"/>
                </a:solidFill>
              </a:rPr>
              <a:t>Example: For a given bidding area and a given hour</a:t>
            </a:r>
          </a:p>
          <a:p>
            <a:pPr lvl="3"/>
            <a:r>
              <a:rPr lang="en-GB" sz="2200" i="1" dirty="0">
                <a:solidFill>
                  <a:srgbClr val="008000"/>
                </a:solidFill>
              </a:rPr>
              <a:t>(the sum of accepted sales bids) - (the sum of accepted buy bids) + (import) - (export)    =   0</a:t>
            </a:r>
            <a:r>
              <a:rPr lang="en-GB" sz="2200" dirty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sz="2200" dirty="0">
                <a:solidFill>
                  <a:srgbClr val="008000"/>
                </a:solidFill>
              </a:rPr>
              <a:t>The criterion function (CF): maximizing the economic value of the spot trading (“welfare criterion”).</a:t>
            </a:r>
          </a:p>
          <a:p>
            <a:r>
              <a:rPr lang="en-GB" sz="2200" dirty="0">
                <a:solidFill>
                  <a:srgbClr val="FF0000"/>
                </a:solidFill>
              </a:rPr>
              <a:t>Binary constraint (not handled by the solver)</a:t>
            </a:r>
          </a:p>
          <a:p>
            <a:pPr lvl="1"/>
            <a:r>
              <a:rPr lang="en-GB" sz="2200" i="1" dirty="0">
                <a:solidFill>
                  <a:srgbClr val="FF0000"/>
                </a:solidFill>
              </a:rPr>
              <a:t>A block bid is either completely accepted or completely rejected</a:t>
            </a:r>
            <a:r>
              <a:rPr lang="en-GB" sz="22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409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410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E9073926-F261-448E-B645-7D1FADDF5781}" type="slidenum">
              <a:rPr lang="en-GB"/>
              <a:pPr defTabSz="762000"/>
              <a:t>3</a:t>
            </a:fld>
            <a:endParaRPr lang="en-GB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05486" cy="928914"/>
          </a:xfrm>
        </p:spPr>
        <p:txBody>
          <a:bodyPr/>
          <a:lstStyle/>
          <a:p>
            <a:r>
              <a:rPr lang="en-GB" sz="2600" dirty="0"/>
              <a:t>Spot algorithm’s block bid selection – 2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8" y="721409"/>
            <a:ext cx="9663112" cy="584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300" dirty="0"/>
              <a:t>In addition to the linear and binary constraints, the spot algorithm must fulfil one additional constraint: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No block bid must be loss-giving.</a:t>
            </a:r>
          </a:p>
          <a:p>
            <a:pPr>
              <a:lnSpc>
                <a:spcPct val="90000"/>
              </a:lnSpc>
            </a:pPr>
            <a:r>
              <a:rPr lang="en-GB" sz="2300" dirty="0"/>
              <a:t>This condition can </a:t>
            </a:r>
            <a:r>
              <a:rPr lang="en-GB" sz="2300" u="sng" dirty="0"/>
              <a:t>not</a:t>
            </a:r>
            <a:r>
              <a:rPr lang="en-GB" sz="2300" dirty="0"/>
              <a:t> be handled by the off-the-shelf solver.</a:t>
            </a:r>
          </a:p>
          <a:p>
            <a:pPr>
              <a:lnSpc>
                <a:spcPct val="90000"/>
              </a:lnSpc>
            </a:pPr>
            <a:r>
              <a:rPr lang="en-GB" sz="2300" i="1" dirty="0"/>
              <a:t>Example of a block sales offer: ”In bidding area A, I will sell 100 MWh each hour during the period from 7am to 11am, if the average price during this period is 40 EUR/MWh or higher”.</a:t>
            </a:r>
          </a:p>
          <a:p>
            <a:pPr>
              <a:lnSpc>
                <a:spcPct val="90000"/>
              </a:lnSpc>
            </a:pPr>
            <a:r>
              <a:rPr lang="en-GB" sz="2300" i="1" dirty="0"/>
              <a:t>Unfortunately, the solver may choose to include this block offer in the solution, even if the average price during the period is lower than 40 EUR/MWh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300" i="1" dirty="0"/>
              <a:t>	(ie, the block is included as a loss-giving block bid)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The solver will include the block, if this maximises the criterion function</a:t>
            </a:r>
          </a:p>
          <a:p>
            <a:pPr lvl="2">
              <a:lnSpc>
                <a:spcPct val="90000"/>
              </a:lnSpc>
            </a:pPr>
            <a:r>
              <a:rPr lang="en-GB" sz="2300" dirty="0"/>
              <a:t>Even if the block is loss-giving.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5123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DD7FAF9-85F1-43B2-8035-50B1F1393D6B}" type="slidenum">
              <a:rPr lang="en-GB"/>
              <a:pPr defTabSz="762000"/>
              <a:t>4</a:t>
            </a:fld>
            <a:endParaRPr lang="en-GB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3500"/>
            <a:ext cx="8055429" cy="1143000"/>
          </a:xfrm>
        </p:spPr>
        <p:txBody>
          <a:bodyPr/>
          <a:lstStyle/>
          <a:p>
            <a:r>
              <a:rPr lang="en-GB" sz="2400" dirty="0"/>
              <a:t>Spot algorithm’s block bid selection – 3</a:t>
            </a:r>
            <a:br>
              <a:rPr lang="en-GB" sz="2400" dirty="0"/>
            </a:br>
            <a:r>
              <a:rPr lang="en-GB" sz="2400" dirty="0"/>
              <a:t>The branch &amp; bound algorithm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74" y="944563"/>
            <a:ext cx="9894425" cy="5386789"/>
          </a:xfrm>
        </p:spPr>
        <p:txBody>
          <a:bodyPr/>
          <a:lstStyle/>
          <a:p>
            <a:r>
              <a:rPr lang="en-GB" sz="2000" dirty="0"/>
              <a:t>Hence, one option for the spot algorithm is to proceed the following way:</a:t>
            </a:r>
          </a:p>
          <a:p>
            <a:r>
              <a:rPr lang="en-GB" sz="2000" dirty="0"/>
              <a:t>At the outset, all block bids are unconditionally sent to the solver. The solver finds a solution maximising the criterion</a:t>
            </a:r>
          </a:p>
          <a:p>
            <a:pPr lvl="1"/>
            <a:r>
              <a:rPr lang="en-GB" dirty="0"/>
              <a:t>Referring to some of the following slides: this is the calculation performed at node N</a:t>
            </a:r>
            <a:r>
              <a:rPr lang="en-GB" baseline="-25000" dirty="0"/>
              <a:t>00</a:t>
            </a:r>
            <a:r>
              <a:rPr lang="en-GB" dirty="0"/>
              <a:t> at the root of the decision three.</a:t>
            </a:r>
          </a:p>
          <a:p>
            <a:r>
              <a:rPr lang="en-GB" sz="2000" dirty="0"/>
              <a:t>The N</a:t>
            </a:r>
            <a:r>
              <a:rPr lang="en-GB" sz="2000" baseline="-25000" dirty="0"/>
              <a:t>00</a:t>
            </a:r>
            <a:r>
              <a:rPr lang="en-GB" sz="2000" dirty="0"/>
              <a:t> solution is checked for loss-giving blocks</a:t>
            </a:r>
          </a:p>
          <a:p>
            <a:pPr lvl="1"/>
            <a:r>
              <a:rPr lang="en-GB" dirty="0"/>
              <a:t>Normally, there are lots of loss-giving blocks in solution N</a:t>
            </a:r>
            <a:r>
              <a:rPr lang="en-GB" baseline="-25000" dirty="0"/>
              <a:t>00</a:t>
            </a:r>
            <a:r>
              <a:rPr lang="en-GB" dirty="0"/>
              <a:t>.</a:t>
            </a:r>
          </a:p>
          <a:p>
            <a:r>
              <a:rPr lang="en-GB" sz="2000" i="1" dirty="0"/>
              <a:t>Assume block bid B</a:t>
            </a:r>
            <a:r>
              <a:rPr lang="en-GB" sz="2000" i="1" baseline="-25000" dirty="0"/>
              <a:t>1</a:t>
            </a:r>
            <a:r>
              <a:rPr lang="en-GB" sz="2000" i="1" dirty="0"/>
              <a:t> is loss-making. Now the process carries on as follows:</a:t>
            </a:r>
          </a:p>
          <a:p>
            <a:pPr lvl="1"/>
            <a:r>
              <a:rPr lang="en-GB" i="1" dirty="0"/>
              <a:t>In one branch of the decision three, B</a:t>
            </a:r>
            <a:r>
              <a:rPr lang="en-GB" i="1" baseline="-25000" dirty="0"/>
              <a:t>1</a:t>
            </a:r>
            <a:r>
              <a:rPr lang="en-GB" i="1" dirty="0"/>
              <a:t> is forced to be part of the solution. In the other branch, B</a:t>
            </a:r>
            <a:r>
              <a:rPr lang="en-GB" i="1" baseline="-25000" dirty="0"/>
              <a:t>1</a:t>
            </a:r>
            <a:r>
              <a:rPr lang="en-GB" i="1" dirty="0"/>
              <a:t> is forced out of the solution.</a:t>
            </a:r>
          </a:p>
          <a:p>
            <a:r>
              <a:rPr lang="en-GB" sz="2000" i="1" dirty="0"/>
              <a:t>The process now continues as sketched on the following slides</a:t>
            </a:r>
            <a:r>
              <a:rPr lang="en-GB" sz="2000" dirty="0"/>
              <a:t>.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18 Feb. 2018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8D361DBB-7E43-4CAE-A4CE-BC9410185796}"/>
              </a:ext>
            </a:extLst>
          </p:cNvPr>
          <p:cNvGrpSpPr/>
          <p:nvPr/>
        </p:nvGrpSpPr>
        <p:grpSpPr>
          <a:xfrm>
            <a:off x="231491" y="1222865"/>
            <a:ext cx="9579867" cy="5335237"/>
            <a:chOff x="231491" y="1222865"/>
            <a:chExt cx="9579867" cy="5335237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1EFF210F-1D47-47D3-A68A-8AA2995C1468}"/>
                </a:ext>
              </a:extLst>
            </p:cNvPr>
            <p:cNvSpPr txBox="1"/>
            <p:nvPr/>
          </p:nvSpPr>
          <p:spPr>
            <a:xfrm>
              <a:off x="231491" y="6250325"/>
              <a:ext cx="9579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1" dirty="0"/>
                <a:t>*) Note: the search for the optimal combination of block bids may be designed in other ways.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3481599F-ED58-497B-88F8-A04E34B10767}"/>
                </a:ext>
              </a:extLst>
            </p:cNvPr>
            <p:cNvSpPr txBox="1"/>
            <p:nvPr/>
          </p:nvSpPr>
          <p:spPr>
            <a:xfrm>
              <a:off x="2412936" y="1222865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*)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6147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614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975C9FE-1D8F-4290-97DB-680EE0D95E83}" type="slidenum">
              <a:rPr lang="en-GB"/>
              <a:pPr defTabSz="762000"/>
              <a:t>5</a:t>
            </a:fld>
            <a:endParaRPr lang="en-GB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Block bid selection</a:t>
            </a:r>
            <a:br>
              <a:rPr lang="en-GB" dirty="0"/>
            </a:br>
            <a:r>
              <a:rPr lang="en-GB" sz="2400" dirty="0"/>
              <a:t>Branch &amp; bound – simple example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8" y="1127125"/>
            <a:ext cx="9666287" cy="5730875"/>
          </a:xfrm>
        </p:spPr>
        <p:txBody>
          <a:bodyPr/>
          <a:lstStyle/>
          <a:p>
            <a:r>
              <a:rPr lang="en-GB" dirty="0"/>
              <a:t>In the simple example on the next slide, the initial calculation yields only four loss-giving block bids: B</a:t>
            </a:r>
            <a:r>
              <a:rPr lang="en-GB" baseline="-25000" dirty="0"/>
              <a:t>1</a:t>
            </a:r>
            <a:r>
              <a:rPr lang="en-GB" dirty="0"/>
              <a:t>, B</a:t>
            </a:r>
            <a:r>
              <a:rPr lang="en-GB" baseline="-25000" dirty="0"/>
              <a:t>2</a:t>
            </a:r>
            <a:r>
              <a:rPr lang="en-GB" dirty="0"/>
              <a:t>, B</a:t>
            </a:r>
            <a:r>
              <a:rPr lang="en-GB" baseline="-25000" dirty="0"/>
              <a:t>3</a:t>
            </a:r>
            <a:r>
              <a:rPr lang="en-GB" dirty="0"/>
              <a:t> and B</a:t>
            </a:r>
            <a:r>
              <a:rPr lang="en-GB" baseline="-25000" dirty="0"/>
              <a:t>4</a:t>
            </a:r>
            <a:r>
              <a:rPr lang="en-GB" dirty="0"/>
              <a:t>.</a:t>
            </a:r>
          </a:p>
          <a:p>
            <a:r>
              <a:rPr lang="en-GB" dirty="0"/>
              <a:t>Actually, the calculation performed at a sub-node may yield new loss-giving block bids. This possibility is ignored on the next slide</a:t>
            </a:r>
          </a:p>
          <a:p>
            <a:pPr lvl="1"/>
            <a:r>
              <a:rPr lang="en-GB" sz="2100" dirty="0"/>
              <a:t>When this possibility is ignored, the complete decision three has 5 rows. At the bottom row, there are 16 nodes.</a:t>
            </a:r>
          </a:p>
          <a:p>
            <a:r>
              <a:rPr lang="en-GB" dirty="0"/>
              <a:t>Terminology:</a:t>
            </a:r>
          </a:p>
          <a:p>
            <a:pPr lvl="1"/>
            <a:r>
              <a:rPr lang="en-GB" sz="2100" dirty="0"/>
              <a:t>If B</a:t>
            </a:r>
            <a:r>
              <a:rPr lang="en-GB" sz="2100" baseline="-25000" dirty="0"/>
              <a:t>i</a:t>
            </a:r>
            <a:r>
              <a:rPr lang="en-GB" sz="2100" dirty="0"/>
              <a:t> is associated with a path, this indicates B</a:t>
            </a:r>
            <a:r>
              <a:rPr lang="en-GB" sz="2100" baseline="-25000" dirty="0"/>
              <a:t>i</a:t>
            </a:r>
            <a:r>
              <a:rPr lang="en-GB" sz="2100" dirty="0"/>
              <a:t> is forced to be included in the solution in all the nodes below.</a:t>
            </a:r>
          </a:p>
          <a:p>
            <a:pPr lvl="1"/>
            <a:r>
              <a:rPr lang="en-GB" sz="2100" dirty="0"/>
              <a:t>If B</a:t>
            </a:r>
            <a:r>
              <a:rPr lang="en-GB" sz="2100" baseline="-25000" dirty="0"/>
              <a:t>i</a:t>
            </a:r>
            <a:r>
              <a:rPr lang="en-GB" sz="2100" dirty="0"/>
              <a:t> with a strikethrough is associated with a path, this indicates B</a:t>
            </a:r>
            <a:r>
              <a:rPr lang="en-GB" sz="2100" baseline="-25000" dirty="0"/>
              <a:t>i</a:t>
            </a:r>
            <a:r>
              <a:rPr lang="en-GB" sz="2100" dirty="0"/>
              <a:t> is forced to be excluded from the solution in all the nodes below.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E09AD3F3-9B1F-472D-8028-48D96E34F220}" type="slidenum">
              <a:rPr lang="en-GB"/>
              <a:pPr defTabSz="762000"/>
              <a:t>6</a:t>
            </a:fld>
            <a:endParaRPr lang="en-GB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" y="25851"/>
            <a:ext cx="7402286" cy="961120"/>
          </a:xfrm>
        </p:spPr>
        <p:txBody>
          <a:bodyPr/>
          <a:lstStyle/>
          <a:p>
            <a:r>
              <a:rPr lang="en-GB" sz="2800" dirty="0"/>
              <a:t>Complete decision tree with four</a:t>
            </a:r>
            <a:br>
              <a:rPr lang="en-GB" sz="2800" dirty="0"/>
            </a:br>
            <a:r>
              <a:rPr lang="en-GB" sz="2800" dirty="0"/>
              <a:t>loss-giving block bids</a:t>
            </a:r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4706938" y="1054100"/>
            <a:ext cx="4968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1400" b="1" dirty="0">
                <a:solidFill>
                  <a:srgbClr val="0000FF"/>
                </a:solidFill>
              </a:rPr>
              <a:t>N</a:t>
            </a:r>
            <a:r>
              <a:rPr lang="en-GB" sz="1400" b="1" baseline="-25000" dirty="0">
                <a:solidFill>
                  <a:srgbClr val="0000FF"/>
                </a:solidFill>
              </a:rPr>
              <a:t>00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27288" y="1312863"/>
            <a:ext cx="5070475" cy="1346200"/>
            <a:chOff x="1411" y="687"/>
            <a:chExt cx="2949" cy="848"/>
          </a:xfrm>
        </p:grpSpPr>
        <p:grpSp>
          <p:nvGrpSpPr>
            <p:cNvPr id="7294" name="Group 5"/>
            <p:cNvGrpSpPr>
              <a:grpSpLocks/>
            </p:cNvGrpSpPr>
            <p:nvPr/>
          </p:nvGrpSpPr>
          <p:grpSpPr bwMode="auto">
            <a:xfrm>
              <a:off x="1411" y="1343"/>
              <a:ext cx="2949" cy="192"/>
              <a:chOff x="1411" y="1569"/>
              <a:chExt cx="2949" cy="192"/>
            </a:xfrm>
          </p:grpSpPr>
          <p:sp>
            <p:nvSpPr>
              <p:cNvPr id="7301" name="Text Box 6"/>
              <p:cNvSpPr txBox="1">
                <a:spLocks noChangeArrowheads="1"/>
              </p:cNvSpPr>
              <p:nvPr/>
            </p:nvSpPr>
            <p:spPr bwMode="auto">
              <a:xfrm>
                <a:off x="1411" y="1569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11</a:t>
                </a:r>
              </a:p>
            </p:txBody>
          </p:sp>
          <p:sp>
            <p:nvSpPr>
              <p:cNvPr id="7302" name="Text Box 7"/>
              <p:cNvSpPr txBox="1">
                <a:spLocks noChangeArrowheads="1"/>
              </p:cNvSpPr>
              <p:nvPr/>
            </p:nvSpPr>
            <p:spPr bwMode="auto">
              <a:xfrm>
                <a:off x="4071" y="1569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12</a:t>
                </a:r>
              </a:p>
            </p:txBody>
          </p:sp>
        </p:grpSp>
        <p:sp>
          <p:nvSpPr>
            <p:cNvPr id="7295" name="Line 8"/>
            <p:cNvSpPr>
              <a:spLocks noChangeShapeType="1"/>
            </p:cNvSpPr>
            <p:nvPr/>
          </p:nvSpPr>
          <p:spPr bwMode="auto">
            <a:xfrm flipH="1">
              <a:off x="1627" y="687"/>
              <a:ext cx="1125" cy="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96" name="Line 9"/>
            <p:cNvSpPr>
              <a:spLocks noChangeShapeType="1"/>
            </p:cNvSpPr>
            <p:nvPr/>
          </p:nvSpPr>
          <p:spPr bwMode="auto">
            <a:xfrm>
              <a:off x="3004" y="688"/>
              <a:ext cx="1125" cy="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97" name="Text Box 10"/>
            <p:cNvSpPr txBox="1">
              <a:spLocks noChangeArrowheads="1"/>
            </p:cNvSpPr>
            <p:nvPr/>
          </p:nvSpPr>
          <p:spPr bwMode="auto">
            <a:xfrm>
              <a:off x="2048" y="737"/>
              <a:ext cx="23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1</a:t>
              </a:r>
            </a:p>
          </p:txBody>
        </p:sp>
        <p:grpSp>
          <p:nvGrpSpPr>
            <p:cNvPr id="7298" name="Group 11"/>
            <p:cNvGrpSpPr>
              <a:grpSpLocks/>
            </p:cNvGrpSpPr>
            <p:nvPr/>
          </p:nvGrpSpPr>
          <p:grpSpPr bwMode="auto">
            <a:xfrm>
              <a:off x="3465" y="737"/>
              <a:ext cx="233" cy="192"/>
              <a:chOff x="3465" y="746"/>
              <a:chExt cx="233" cy="192"/>
            </a:xfrm>
          </p:grpSpPr>
          <p:sp>
            <p:nvSpPr>
              <p:cNvPr id="7299" name="Text Box 12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1</a:t>
                </a:r>
              </a:p>
            </p:txBody>
          </p:sp>
          <p:sp>
            <p:nvSpPr>
              <p:cNvPr id="7300" name="Line 13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5394325"/>
            <a:ext cx="9952038" cy="1171575"/>
            <a:chOff x="0" y="3258"/>
            <a:chExt cx="5786" cy="738"/>
          </a:xfrm>
        </p:grpSpPr>
        <p:grpSp>
          <p:nvGrpSpPr>
            <p:cNvPr id="7229" name="Group 15"/>
            <p:cNvGrpSpPr>
              <a:grpSpLocks/>
            </p:cNvGrpSpPr>
            <p:nvPr/>
          </p:nvGrpSpPr>
          <p:grpSpPr bwMode="auto">
            <a:xfrm>
              <a:off x="23" y="3804"/>
              <a:ext cx="5763" cy="192"/>
              <a:chOff x="23" y="3714"/>
              <a:chExt cx="5763" cy="192"/>
            </a:xfrm>
          </p:grpSpPr>
          <p:sp>
            <p:nvSpPr>
              <p:cNvPr id="7278" name="Text Box 16"/>
              <p:cNvSpPr txBox="1">
                <a:spLocks noChangeArrowheads="1"/>
              </p:cNvSpPr>
              <p:nvPr/>
            </p:nvSpPr>
            <p:spPr bwMode="auto">
              <a:xfrm>
                <a:off x="23" y="3714"/>
                <a:ext cx="31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</a:t>
                </a:r>
              </a:p>
            </p:txBody>
          </p:sp>
          <p:sp>
            <p:nvSpPr>
              <p:cNvPr id="7279" name="Text Box 17"/>
              <p:cNvSpPr txBox="1">
                <a:spLocks noChangeArrowheads="1"/>
              </p:cNvSpPr>
              <p:nvPr/>
            </p:nvSpPr>
            <p:spPr bwMode="auto">
              <a:xfrm>
                <a:off x="391" y="3714"/>
                <a:ext cx="31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4,2</a:t>
                </a:r>
              </a:p>
            </p:txBody>
          </p:sp>
          <p:sp>
            <p:nvSpPr>
              <p:cNvPr id="7280" name="Text Box 18"/>
              <p:cNvSpPr txBox="1">
                <a:spLocks noChangeArrowheads="1"/>
              </p:cNvSpPr>
              <p:nvPr/>
            </p:nvSpPr>
            <p:spPr bwMode="auto">
              <a:xfrm>
                <a:off x="759" y="3714"/>
                <a:ext cx="31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4,3</a:t>
                </a:r>
              </a:p>
            </p:txBody>
          </p:sp>
          <p:sp>
            <p:nvSpPr>
              <p:cNvPr id="7281" name="Text Box 19"/>
              <p:cNvSpPr txBox="1">
                <a:spLocks noChangeArrowheads="1"/>
              </p:cNvSpPr>
              <p:nvPr/>
            </p:nvSpPr>
            <p:spPr bwMode="auto">
              <a:xfrm>
                <a:off x="1128" y="3714"/>
                <a:ext cx="31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4,4</a:t>
                </a:r>
              </a:p>
            </p:txBody>
          </p:sp>
          <p:sp>
            <p:nvSpPr>
              <p:cNvPr id="7282" name="Text Box 20"/>
              <p:cNvSpPr txBox="1">
                <a:spLocks noChangeArrowheads="1"/>
              </p:cNvSpPr>
              <p:nvPr/>
            </p:nvSpPr>
            <p:spPr bwMode="auto">
              <a:xfrm>
                <a:off x="1496" y="3714"/>
                <a:ext cx="31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4,5</a:t>
                </a:r>
              </a:p>
            </p:txBody>
          </p:sp>
          <p:sp>
            <p:nvSpPr>
              <p:cNvPr id="7283" name="Text Box 21"/>
              <p:cNvSpPr txBox="1">
                <a:spLocks noChangeArrowheads="1"/>
              </p:cNvSpPr>
              <p:nvPr/>
            </p:nvSpPr>
            <p:spPr bwMode="auto">
              <a:xfrm>
                <a:off x="1865" y="3714"/>
                <a:ext cx="31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4,6</a:t>
                </a:r>
              </a:p>
            </p:txBody>
          </p:sp>
          <p:sp>
            <p:nvSpPr>
              <p:cNvPr id="7284" name="Text Box 22"/>
              <p:cNvSpPr txBox="1">
                <a:spLocks noChangeArrowheads="1"/>
              </p:cNvSpPr>
              <p:nvPr/>
            </p:nvSpPr>
            <p:spPr bwMode="auto">
              <a:xfrm>
                <a:off x="2233" y="3714"/>
                <a:ext cx="31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4,7</a:t>
                </a:r>
              </a:p>
            </p:txBody>
          </p:sp>
          <p:sp>
            <p:nvSpPr>
              <p:cNvPr id="7285" name="Text Box 23"/>
              <p:cNvSpPr txBox="1">
                <a:spLocks noChangeArrowheads="1"/>
              </p:cNvSpPr>
              <p:nvPr/>
            </p:nvSpPr>
            <p:spPr bwMode="auto">
              <a:xfrm>
                <a:off x="2602" y="3714"/>
                <a:ext cx="31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4,8</a:t>
                </a:r>
              </a:p>
            </p:txBody>
          </p:sp>
          <p:sp>
            <p:nvSpPr>
              <p:cNvPr id="7286" name="Text Box 24"/>
              <p:cNvSpPr txBox="1">
                <a:spLocks noChangeArrowheads="1"/>
              </p:cNvSpPr>
              <p:nvPr/>
            </p:nvSpPr>
            <p:spPr bwMode="auto">
              <a:xfrm>
                <a:off x="2856" y="3714"/>
                <a:ext cx="312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4,9</a:t>
                </a:r>
              </a:p>
            </p:txBody>
          </p:sp>
          <p:sp>
            <p:nvSpPr>
              <p:cNvPr id="7287" name="Text Box 25"/>
              <p:cNvSpPr txBox="1">
                <a:spLocks noChangeArrowheads="1"/>
              </p:cNvSpPr>
              <p:nvPr/>
            </p:nvSpPr>
            <p:spPr bwMode="auto">
              <a:xfrm>
                <a:off x="3181" y="3714"/>
                <a:ext cx="360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4,10</a:t>
                </a:r>
              </a:p>
            </p:txBody>
          </p:sp>
          <p:sp>
            <p:nvSpPr>
              <p:cNvPr id="7288" name="Text Box 26"/>
              <p:cNvSpPr txBox="1">
                <a:spLocks noChangeArrowheads="1"/>
              </p:cNvSpPr>
              <p:nvPr/>
            </p:nvSpPr>
            <p:spPr bwMode="auto">
              <a:xfrm>
                <a:off x="3556" y="3714"/>
                <a:ext cx="360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4,11</a:t>
                </a:r>
              </a:p>
            </p:txBody>
          </p:sp>
          <p:sp>
            <p:nvSpPr>
              <p:cNvPr id="7289" name="Text Box 27"/>
              <p:cNvSpPr txBox="1">
                <a:spLocks noChangeArrowheads="1"/>
              </p:cNvSpPr>
              <p:nvPr/>
            </p:nvSpPr>
            <p:spPr bwMode="auto">
              <a:xfrm>
                <a:off x="3930" y="3714"/>
                <a:ext cx="360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4,12</a:t>
                </a:r>
              </a:p>
            </p:txBody>
          </p:sp>
          <p:sp>
            <p:nvSpPr>
              <p:cNvPr id="7290" name="Text Box 28"/>
              <p:cNvSpPr txBox="1">
                <a:spLocks noChangeArrowheads="1"/>
              </p:cNvSpPr>
              <p:nvPr/>
            </p:nvSpPr>
            <p:spPr bwMode="auto">
              <a:xfrm>
                <a:off x="4305" y="3714"/>
                <a:ext cx="360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4,13</a:t>
                </a:r>
              </a:p>
            </p:txBody>
          </p:sp>
          <p:sp>
            <p:nvSpPr>
              <p:cNvPr id="7291" name="Text Box 29"/>
              <p:cNvSpPr txBox="1">
                <a:spLocks noChangeArrowheads="1"/>
              </p:cNvSpPr>
              <p:nvPr/>
            </p:nvSpPr>
            <p:spPr bwMode="auto">
              <a:xfrm>
                <a:off x="4678" y="3714"/>
                <a:ext cx="360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4,14</a:t>
                </a:r>
              </a:p>
            </p:txBody>
          </p:sp>
          <p:sp>
            <p:nvSpPr>
              <p:cNvPr id="7292" name="Text Box 30"/>
              <p:cNvSpPr txBox="1">
                <a:spLocks noChangeArrowheads="1"/>
              </p:cNvSpPr>
              <p:nvPr/>
            </p:nvSpPr>
            <p:spPr bwMode="auto">
              <a:xfrm>
                <a:off x="5053" y="3714"/>
                <a:ext cx="360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4,15</a:t>
                </a:r>
              </a:p>
            </p:txBody>
          </p:sp>
          <p:sp>
            <p:nvSpPr>
              <p:cNvPr id="7293" name="Text Box 31"/>
              <p:cNvSpPr txBox="1">
                <a:spLocks noChangeArrowheads="1"/>
              </p:cNvSpPr>
              <p:nvPr/>
            </p:nvSpPr>
            <p:spPr bwMode="auto">
              <a:xfrm>
                <a:off x="5426" y="3714"/>
                <a:ext cx="360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4,16</a:t>
                </a:r>
              </a:p>
            </p:txBody>
          </p:sp>
        </p:grpSp>
        <p:sp>
          <p:nvSpPr>
            <p:cNvPr id="7230" name="Line 32"/>
            <p:cNvSpPr>
              <a:spLocks noChangeShapeType="1"/>
            </p:cNvSpPr>
            <p:nvPr/>
          </p:nvSpPr>
          <p:spPr bwMode="auto">
            <a:xfrm>
              <a:off x="5385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1" name="Line 33"/>
            <p:cNvSpPr>
              <a:spLocks noChangeShapeType="1"/>
            </p:cNvSpPr>
            <p:nvPr/>
          </p:nvSpPr>
          <p:spPr bwMode="auto">
            <a:xfrm>
              <a:off x="4617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2" name="Line 34"/>
            <p:cNvSpPr>
              <a:spLocks noChangeShapeType="1"/>
            </p:cNvSpPr>
            <p:nvPr/>
          </p:nvSpPr>
          <p:spPr bwMode="auto">
            <a:xfrm>
              <a:off x="3913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3" name="Line 35"/>
            <p:cNvSpPr>
              <a:spLocks noChangeShapeType="1"/>
            </p:cNvSpPr>
            <p:nvPr/>
          </p:nvSpPr>
          <p:spPr bwMode="auto">
            <a:xfrm>
              <a:off x="3181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4" name="Line 36"/>
            <p:cNvSpPr>
              <a:spLocks noChangeShapeType="1"/>
            </p:cNvSpPr>
            <p:nvPr/>
          </p:nvSpPr>
          <p:spPr bwMode="auto">
            <a:xfrm>
              <a:off x="2560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5" name="Line 37"/>
            <p:cNvSpPr>
              <a:spLocks noChangeShapeType="1"/>
            </p:cNvSpPr>
            <p:nvPr/>
          </p:nvSpPr>
          <p:spPr bwMode="auto">
            <a:xfrm>
              <a:off x="1820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6" name="Line 38"/>
            <p:cNvSpPr>
              <a:spLocks noChangeShapeType="1"/>
            </p:cNvSpPr>
            <p:nvPr/>
          </p:nvSpPr>
          <p:spPr bwMode="auto">
            <a:xfrm>
              <a:off x="1097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7" name="Line 39"/>
            <p:cNvSpPr>
              <a:spLocks noChangeShapeType="1"/>
            </p:cNvSpPr>
            <p:nvPr/>
          </p:nvSpPr>
          <p:spPr bwMode="auto">
            <a:xfrm>
              <a:off x="357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8" name="Line 40"/>
            <p:cNvSpPr>
              <a:spLocks noChangeShapeType="1"/>
            </p:cNvSpPr>
            <p:nvPr/>
          </p:nvSpPr>
          <p:spPr bwMode="auto">
            <a:xfrm flipH="1">
              <a:off x="138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39" name="Line 41"/>
            <p:cNvSpPr>
              <a:spLocks noChangeShapeType="1"/>
            </p:cNvSpPr>
            <p:nvPr/>
          </p:nvSpPr>
          <p:spPr bwMode="auto">
            <a:xfrm flipH="1">
              <a:off x="860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40" name="Line 42"/>
            <p:cNvSpPr>
              <a:spLocks noChangeShapeType="1"/>
            </p:cNvSpPr>
            <p:nvPr/>
          </p:nvSpPr>
          <p:spPr bwMode="auto">
            <a:xfrm flipH="1">
              <a:off x="1583" y="3258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41" name="Line 43"/>
            <p:cNvSpPr>
              <a:spLocks noChangeShapeType="1"/>
            </p:cNvSpPr>
            <p:nvPr/>
          </p:nvSpPr>
          <p:spPr bwMode="auto">
            <a:xfrm flipH="1">
              <a:off x="2305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42" name="Line 44"/>
            <p:cNvSpPr>
              <a:spLocks noChangeShapeType="1"/>
            </p:cNvSpPr>
            <p:nvPr/>
          </p:nvSpPr>
          <p:spPr bwMode="auto">
            <a:xfrm flipH="1">
              <a:off x="2936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43" name="Line 45"/>
            <p:cNvSpPr>
              <a:spLocks noChangeShapeType="1"/>
            </p:cNvSpPr>
            <p:nvPr/>
          </p:nvSpPr>
          <p:spPr bwMode="auto">
            <a:xfrm flipH="1">
              <a:off x="3649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44" name="Line 46"/>
            <p:cNvSpPr>
              <a:spLocks noChangeShapeType="1"/>
            </p:cNvSpPr>
            <p:nvPr/>
          </p:nvSpPr>
          <p:spPr bwMode="auto">
            <a:xfrm flipH="1">
              <a:off x="4381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45" name="Line 47"/>
            <p:cNvSpPr>
              <a:spLocks noChangeShapeType="1"/>
            </p:cNvSpPr>
            <p:nvPr/>
          </p:nvSpPr>
          <p:spPr bwMode="auto">
            <a:xfrm flipH="1">
              <a:off x="5130" y="3259"/>
              <a:ext cx="174" cy="5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grpSp>
          <p:nvGrpSpPr>
            <p:cNvPr id="7246" name="Group 48"/>
            <p:cNvGrpSpPr>
              <a:grpSpLocks/>
            </p:cNvGrpSpPr>
            <p:nvPr/>
          </p:nvGrpSpPr>
          <p:grpSpPr bwMode="auto">
            <a:xfrm>
              <a:off x="5472" y="3390"/>
              <a:ext cx="233" cy="192"/>
              <a:chOff x="3465" y="746"/>
              <a:chExt cx="233" cy="192"/>
            </a:xfrm>
          </p:grpSpPr>
          <p:sp>
            <p:nvSpPr>
              <p:cNvPr id="7276" name="Text Box 49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77" name="Line 50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47" name="Group 51"/>
            <p:cNvGrpSpPr>
              <a:grpSpLocks/>
            </p:cNvGrpSpPr>
            <p:nvPr/>
          </p:nvGrpSpPr>
          <p:grpSpPr bwMode="auto">
            <a:xfrm>
              <a:off x="4680" y="3390"/>
              <a:ext cx="233" cy="192"/>
              <a:chOff x="3465" y="746"/>
              <a:chExt cx="233" cy="192"/>
            </a:xfrm>
          </p:grpSpPr>
          <p:sp>
            <p:nvSpPr>
              <p:cNvPr id="7274" name="Text Box 52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75" name="Line 53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48" name="Group 54"/>
            <p:cNvGrpSpPr>
              <a:grpSpLocks/>
            </p:cNvGrpSpPr>
            <p:nvPr/>
          </p:nvGrpSpPr>
          <p:grpSpPr bwMode="auto">
            <a:xfrm>
              <a:off x="3995" y="3390"/>
              <a:ext cx="233" cy="192"/>
              <a:chOff x="3465" y="746"/>
              <a:chExt cx="233" cy="192"/>
            </a:xfrm>
          </p:grpSpPr>
          <p:sp>
            <p:nvSpPr>
              <p:cNvPr id="7272" name="Text Box 55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73" name="Line 56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49" name="Group 57"/>
            <p:cNvGrpSpPr>
              <a:grpSpLocks/>
            </p:cNvGrpSpPr>
            <p:nvPr/>
          </p:nvGrpSpPr>
          <p:grpSpPr bwMode="auto">
            <a:xfrm>
              <a:off x="3245" y="3390"/>
              <a:ext cx="233" cy="192"/>
              <a:chOff x="3465" y="746"/>
              <a:chExt cx="233" cy="192"/>
            </a:xfrm>
          </p:grpSpPr>
          <p:sp>
            <p:nvSpPr>
              <p:cNvPr id="7270" name="Text Box 58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71" name="Line 59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50" name="Group 60"/>
            <p:cNvGrpSpPr>
              <a:grpSpLocks/>
            </p:cNvGrpSpPr>
            <p:nvPr/>
          </p:nvGrpSpPr>
          <p:grpSpPr bwMode="auto">
            <a:xfrm>
              <a:off x="2623" y="3390"/>
              <a:ext cx="233" cy="192"/>
              <a:chOff x="3465" y="746"/>
              <a:chExt cx="233" cy="192"/>
            </a:xfrm>
          </p:grpSpPr>
          <p:sp>
            <p:nvSpPr>
              <p:cNvPr id="7268" name="Text Box 61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69" name="Line 62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51" name="Group 63"/>
            <p:cNvGrpSpPr>
              <a:grpSpLocks/>
            </p:cNvGrpSpPr>
            <p:nvPr/>
          </p:nvGrpSpPr>
          <p:grpSpPr bwMode="auto">
            <a:xfrm>
              <a:off x="1892" y="3390"/>
              <a:ext cx="233" cy="192"/>
              <a:chOff x="3465" y="746"/>
              <a:chExt cx="233" cy="192"/>
            </a:xfrm>
          </p:grpSpPr>
          <p:sp>
            <p:nvSpPr>
              <p:cNvPr id="7266" name="Text Box 64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67" name="Line 65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52" name="Group 66"/>
            <p:cNvGrpSpPr>
              <a:grpSpLocks/>
            </p:cNvGrpSpPr>
            <p:nvPr/>
          </p:nvGrpSpPr>
          <p:grpSpPr bwMode="auto">
            <a:xfrm>
              <a:off x="1178" y="3390"/>
              <a:ext cx="233" cy="192"/>
              <a:chOff x="3465" y="746"/>
              <a:chExt cx="233" cy="192"/>
            </a:xfrm>
          </p:grpSpPr>
          <p:sp>
            <p:nvSpPr>
              <p:cNvPr id="7264" name="Text Box 67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65" name="Line 68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53" name="Group 69"/>
            <p:cNvGrpSpPr>
              <a:grpSpLocks/>
            </p:cNvGrpSpPr>
            <p:nvPr/>
          </p:nvGrpSpPr>
          <p:grpSpPr bwMode="auto">
            <a:xfrm>
              <a:off x="420" y="3391"/>
              <a:ext cx="233" cy="192"/>
              <a:chOff x="3465" y="746"/>
              <a:chExt cx="233" cy="192"/>
            </a:xfrm>
          </p:grpSpPr>
          <p:sp>
            <p:nvSpPr>
              <p:cNvPr id="7262" name="Text Box 70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4</a:t>
                </a:r>
              </a:p>
            </p:txBody>
          </p:sp>
          <p:sp>
            <p:nvSpPr>
              <p:cNvPr id="7263" name="Line 71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sp>
          <p:nvSpPr>
            <p:cNvPr id="7254" name="Text Box 72"/>
            <p:cNvSpPr txBox="1">
              <a:spLocks noChangeArrowheads="1"/>
            </p:cNvSpPr>
            <p:nvPr/>
          </p:nvSpPr>
          <p:spPr bwMode="auto">
            <a:xfrm>
              <a:off x="0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  <p:sp>
          <p:nvSpPr>
            <p:cNvPr id="7255" name="Text Box 73"/>
            <p:cNvSpPr txBox="1">
              <a:spLocks noChangeArrowheads="1"/>
            </p:cNvSpPr>
            <p:nvPr/>
          </p:nvSpPr>
          <p:spPr bwMode="auto">
            <a:xfrm>
              <a:off x="732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  <p:sp>
          <p:nvSpPr>
            <p:cNvPr id="7256" name="Text Box 74"/>
            <p:cNvSpPr txBox="1">
              <a:spLocks noChangeArrowheads="1"/>
            </p:cNvSpPr>
            <p:nvPr/>
          </p:nvSpPr>
          <p:spPr bwMode="auto">
            <a:xfrm>
              <a:off x="1445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  <p:sp>
          <p:nvSpPr>
            <p:cNvPr id="7257" name="Text Box 75"/>
            <p:cNvSpPr txBox="1">
              <a:spLocks noChangeArrowheads="1"/>
            </p:cNvSpPr>
            <p:nvPr/>
          </p:nvSpPr>
          <p:spPr bwMode="auto">
            <a:xfrm>
              <a:off x="2167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  <p:sp>
          <p:nvSpPr>
            <p:cNvPr id="7258" name="Text Box 76"/>
            <p:cNvSpPr txBox="1">
              <a:spLocks noChangeArrowheads="1"/>
            </p:cNvSpPr>
            <p:nvPr/>
          </p:nvSpPr>
          <p:spPr bwMode="auto">
            <a:xfrm>
              <a:off x="2807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  <p:sp>
          <p:nvSpPr>
            <p:cNvPr id="7259" name="Text Box 77"/>
            <p:cNvSpPr txBox="1">
              <a:spLocks noChangeArrowheads="1"/>
            </p:cNvSpPr>
            <p:nvPr/>
          </p:nvSpPr>
          <p:spPr bwMode="auto">
            <a:xfrm>
              <a:off x="3520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  <p:sp>
          <p:nvSpPr>
            <p:cNvPr id="7260" name="Text Box 78"/>
            <p:cNvSpPr txBox="1">
              <a:spLocks noChangeArrowheads="1"/>
            </p:cNvSpPr>
            <p:nvPr/>
          </p:nvSpPr>
          <p:spPr bwMode="auto">
            <a:xfrm>
              <a:off x="4252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  <p:sp>
          <p:nvSpPr>
            <p:cNvPr id="7261" name="Text Box 79"/>
            <p:cNvSpPr txBox="1">
              <a:spLocks noChangeArrowheads="1"/>
            </p:cNvSpPr>
            <p:nvPr/>
          </p:nvSpPr>
          <p:spPr bwMode="auto">
            <a:xfrm>
              <a:off x="4992" y="3391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4</a:t>
              </a:r>
            </a:p>
          </p:txBody>
        </p:sp>
      </p:grp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407988" y="4089400"/>
            <a:ext cx="9085262" cy="1174750"/>
            <a:chOff x="237" y="2436"/>
            <a:chExt cx="5283" cy="740"/>
          </a:xfrm>
        </p:grpSpPr>
        <p:grpSp>
          <p:nvGrpSpPr>
            <p:cNvPr id="7196" name="Group 81"/>
            <p:cNvGrpSpPr>
              <a:grpSpLocks/>
            </p:cNvGrpSpPr>
            <p:nvPr/>
          </p:nvGrpSpPr>
          <p:grpSpPr bwMode="auto">
            <a:xfrm>
              <a:off x="237" y="2983"/>
              <a:ext cx="5283" cy="193"/>
              <a:chOff x="237" y="2953"/>
              <a:chExt cx="5283" cy="193"/>
            </a:xfrm>
          </p:grpSpPr>
          <p:sp>
            <p:nvSpPr>
              <p:cNvPr id="7221" name="Text Box 82"/>
              <p:cNvSpPr txBox="1">
                <a:spLocks noChangeArrowheads="1"/>
              </p:cNvSpPr>
              <p:nvPr/>
            </p:nvSpPr>
            <p:spPr bwMode="auto">
              <a:xfrm>
                <a:off x="237" y="2954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31</a:t>
                </a:r>
              </a:p>
            </p:txBody>
          </p:sp>
          <p:sp>
            <p:nvSpPr>
              <p:cNvPr id="7222" name="Text Box 83"/>
              <p:cNvSpPr txBox="1">
                <a:spLocks noChangeArrowheads="1"/>
              </p:cNvSpPr>
              <p:nvPr/>
            </p:nvSpPr>
            <p:spPr bwMode="auto">
              <a:xfrm>
                <a:off x="949" y="2954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32</a:t>
                </a:r>
              </a:p>
            </p:txBody>
          </p:sp>
          <p:sp>
            <p:nvSpPr>
              <p:cNvPr id="7223" name="Text Box 84"/>
              <p:cNvSpPr txBox="1">
                <a:spLocks noChangeArrowheads="1"/>
              </p:cNvSpPr>
              <p:nvPr/>
            </p:nvSpPr>
            <p:spPr bwMode="auto">
              <a:xfrm>
                <a:off x="1692" y="2954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33</a:t>
                </a:r>
              </a:p>
            </p:txBody>
          </p:sp>
          <p:sp>
            <p:nvSpPr>
              <p:cNvPr id="7224" name="Text Box 85"/>
              <p:cNvSpPr txBox="1">
                <a:spLocks noChangeArrowheads="1"/>
              </p:cNvSpPr>
              <p:nvPr/>
            </p:nvSpPr>
            <p:spPr bwMode="auto">
              <a:xfrm>
                <a:off x="2423" y="2954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34</a:t>
                </a:r>
              </a:p>
            </p:txBody>
          </p:sp>
          <p:sp>
            <p:nvSpPr>
              <p:cNvPr id="7225" name="Text Box 86"/>
              <p:cNvSpPr txBox="1">
                <a:spLocks noChangeArrowheads="1"/>
              </p:cNvSpPr>
              <p:nvPr/>
            </p:nvSpPr>
            <p:spPr bwMode="auto">
              <a:xfrm>
                <a:off x="3040" y="2954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35</a:t>
                </a:r>
              </a:p>
            </p:txBody>
          </p:sp>
          <p:sp>
            <p:nvSpPr>
              <p:cNvPr id="7226" name="Text Box 87"/>
              <p:cNvSpPr txBox="1">
                <a:spLocks noChangeArrowheads="1"/>
              </p:cNvSpPr>
              <p:nvPr/>
            </p:nvSpPr>
            <p:spPr bwMode="auto">
              <a:xfrm>
                <a:off x="3763" y="2953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36</a:t>
                </a:r>
              </a:p>
            </p:txBody>
          </p:sp>
          <p:sp>
            <p:nvSpPr>
              <p:cNvPr id="7227" name="Text Box 88"/>
              <p:cNvSpPr txBox="1">
                <a:spLocks noChangeArrowheads="1"/>
              </p:cNvSpPr>
              <p:nvPr/>
            </p:nvSpPr>
            <p:spPr bwMode="auto">
              <a:xfrm>
                <a:off x="4515" y="2953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37</a:t>
                </a:r>
              </a:p>
            </p:txBody>
          </p:sp>
          <p:sp>
            <p:nvSpPr>
              <p:cNvPr id="7228" name="Text Box 89"/>
              <p:cNvSpPr txBox="1">
                <a:spLocks noChangeArrowheads="1"/>
              </p:cNvSpPr>
              <p:nvPr/>
            </p:nvSpPr>
            <p:spPr bwMode="auto">
              <a:xfrm>
                <a:off x="5231" y="2954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38</a:t>
                </a:r>
              </a:p>
            </p:txBody>
          </p:sp>
        </p:grpSp>
        <p:sp>
          <p:nvSpPr>
            <p:cNvPr id="7197" name="Line 90"/>
            <p:cNvSpPr>
              <a:spLocks noChangeShapeType="1"/>
            </p:cNvSpPr>
            <p:nvPr/>
          </p:nvSpPr>
          <p:spPr bwMode="auto">
            <a:xfrm>
              <a:off x="5011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198" name="Line 91"/>
            <p:cNvSpPr>
              <a:spLocks noChangeShapeType="1"/>
            </p:cNvSpPr>
            <p:nvPr/>
          </p:nvSpPr>
          <p:spPr bwMode="auto">
            <a:xfrm flipH="1">
              <a:off x="4579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199" name="Line 92"/>
            <p:cNvSpPr>
              <a:spLocks noChangeShapeType="1"/>
            </p:cNvSpPr>
            <p:nvPr/>
          </p:nvSpPr>
          <p:spPr bwMode="auto">
            <a:xfrm flipH="1">
              <a:off x="3144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00" name="Line 93"/>
            <p:cNvSpPr>
              <a:spLocks noChangeShapeType="1"/>
            </p:cNvSpPr>
            <p:nvPr/>
          </p:nvSpPr>
          <p:spPr bwMode="auto">
            <a:xfrm flipH="1">
              <a:off x="1791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01" name="Line 94"/>
            <p:cNvSpPr>
              <a:spLocks noChangeShapeType="1"/>
            </p:cNvSpPr>
            <p:nvPr/>
          </p:nvSpPr>
          <p:spPr bwMode="auto">
            <a:xfrm flipH="1">
              <a:off x="346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02" name="Line 95"/>
            <p:cNvSpPr>
              <a:spLocks noChangeShapeType="1"/>
            </p:cNvSpPr>
            <p:nvPr/>
          </p:nvSpPr>
          <p:spPr bwMode="auto">
            <a:xfrm>
              <a:off x="3547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03" name="Line 96"/>
            <p:cNvSpPr>
              <a:spLocks noChangeShapeType="1"/>
            </p:cNvSpPr>
            <p:nvPr/>
          </p:nvSpPr>
          <p:spPr bwMode="auto">
            <a:xfrm>
              <a:off x="2268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204" name="Line 97"/>
            <p:cNvSpPr>
              <a:spLocks noChangeShapeType="1"/>
            </p:cNvSpPr>
            <p:nvPr/>
          </p:nvSpPr>
          <p:spPr bwMode="auto">
            <a:xfrm>
              <a:off x="778" y="2436"/>
              <a:ext cx="265" cy="4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grpSp>
          <p:nvGrpSpPr>
            <p:cNvPr id="7205" name="Group 98"/>
            <p:cNvGrpSpPr>
              <a:grpSpLocks/>
            </p:cNvGrpSpPr>
            <p:nvPr/>
          </p:nvGrpSpPr>
          <p:grpSpPr bwMode="auto">
            <a:xfrm>
              <a:off x="5164" y="2552"/>
              <a:ext cx="233" cy="192"/>
              <a:chOff x="3464" y="746"/>
              <a:chExt cx="233" cy="192"/>
            </a:xfrm>
          </p:grpSpPr>
          <p:sp>
            <p:nvSpPr>
              <p:cNvPr id="7219" name="Text Box 99"/>
              <p:cNvSpPr txBox="1">
                <a:spLocks noChangeArrowheads="1"/>
              </p:cNvSpPr>
              <p:nvPr/>
            </p:nvSpPr>
            <p:spPr bwMode="auto">
              <a:xfrm>
                <a:off x="3464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3</a:t>
                </a:r>
              </a:p>
            </p:txBody>
          </p:sp>
          <p:sp>
            <p:nvSpPr>
              <p:cNvPr id="7220" name="Line 100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06" name="Group 101"/>
            <p:cNvGrpSpPr>
              <a:grpSpLocks/>
            </p:cNvGrpSpPr>
            <p:nvPr/>
          </p:nvGrpSpPr>
          <p:grpSpPr bwMode="auto">
            <a:xfrm>
              <a:off x="3666" y="2552"/>
              <a:ext cx="233" cy="192"/>
              <a:chOff x="3465" y="746"/>
              <a:chExt cx="233" cy="192"/>
            </a:xfrm>
          </p:grpSpPr>
          <p:sp>
            <p:nvSpPr>
              <p:cNvPr id="7217" name="Text Box 102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3</a:t>
                </a:r>
              </a:p>
            </p:txBody>
          </p:sp>
          <p:sp>
            <p:nvSpPr>
              <p:cNvPr id="7218" name="Line 103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07" name="Group 104"/>
            <p:cNvGrpSpPr>
              <a:grpSpLocks/>
            </p:cNvGrpSpPr>
            <p:nvPr/>
          </p:nvGrpSpPr>
          <p:grpSpPr bwMode="auto">
            <a:xfrm>
              <a:off x="912" y="2552"/>
              <a:ext cx="233" cy="192"/>
              <a:chOff x="3465" y="746"/>
              <a:chExt cx="233" cy="192"/>
            </a:xfrm>
          </p:grpSpPr>
          <p:sp>
            <p:nvSpPr>
              <p:cNvPr id="7215" name="Text Box 105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3</a:t>
                </a:r>
              </a:p>
            </p:txBody>
          </p:sp>
          <p:sp>
            <p:nvSpPr>
              <p:cNvPr id="7216" name="Line 106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208" name="Group 107"/>
            <p:cNvGrpSpPr>
              <a:grpSpLocks/>
            </p:cNvGrpSpPr>
            <p:nvPr/>
          </p:nvGrpSpPr>
          <p:grpSpPr bwMode="auto">
            <a:xfrm>
              <a:off x="2404" y="2552"/>
              <a:ext cx="233" cy="192"/>
              <a:chOff x="3465" y="746"/>
              <a:chExt cx="233" cy="192"/>
            </a:xfrm>
          </p:grpSpPr>
          <p:sp>
            <p:nvSpPr>
              <p:cNvPr id="7213" name="Text Box 108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3</a:t>
                </a:r>
              </a:p>
            </p:txBody>
          </p:sp>
          <p:sp>
            <p:nvSpPr>
              <p:cNvPr id="7214" name="Line 109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sp>
          <p:nvSpPr>
            <p:cNvPr id="7209" name="Text Box 110"/>
            <p:cNvSpPr txBox="1">
              <a:spLocks noChangeArrowheads="1"/>
            </p:cNvSpPr>
            <p:nvPr/>
          </p:nvSpPr>
          <p:spPr bwMode="auto">
            <a:xfrm>
              <a:off x="257" y="2552"/>
              <a:ext cx="23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3</a:t>
              </a:r>
            </a:p>
          </p:txBody>
        </p:sp>
        <p:sp>
          <p:nvSpPr>
            <p:cNvPr id="7210" name="Text Box 111"/>
            <p:cNvSpPr txBox="1">
              <a:spLocks noChangeArrowheads="1"/>
            </p:cNvSpPr>
            <p:nvPr/>
          </p:nvSpPr>
          <p:spPr bwMode="auto">
            <a:xfrm>
              <a:off x="4472" y="2552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3</a:t>
              </a:r>
            </a:p>
          </p:txBody>
        </p:sp>
        <p:sp>
          <p:nvSpPr>
            <p:cNvPr id="7211" name="Text Box 112"/>
            <p:cNvSpPr txBox="1">
              <a:spLocks noChangeArrowheads="1"/>
            </p:cNvSpPr>
            <p:nvPr/>
          </p:nvSpPr>
          <p:spPr bwMode="auto">
            <a:xfrm>
              <a:off x="3036" y="2552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3</a:t>
              </a:r>
            </a:p>
          </p:txBody>
        </p:sp>
        <p:sp>
          <p:nvSpPr>
            <p:cNvPr id="7212" name="Text Box 113"/>
            <p:cNvSpPr txBox="1">
              <a:spLocks noChangeArrowheads="1"/>
            </p:cNvSpPr>
            <p:nvPr/>
          </p:nvSpPr>
          <p:spPr bwMode="auto">
            <a:xfrm>
              <a:off x="1683" y="2552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3</a:t>
              </a:r>
            </a:p>
          </p:txBody>
        </p:sp>
      </p:grp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1023938" y="2749550"/>
            <a:ext cx="7713662" cy="1211263"/>
            <a:chOff x="595" y="1592"/>
            <a:chExt cx="4486" cy="763"/>
          </a:xfrm>
        </p:grpSpPr>
        <p:grpSp>
          <p:nvGrpSpPr>
            <p:cNvPr id="7179" name="Group 115"/>
            <p:cNvGrpSpPr>
              <a:grpSpLocks/>
            </p:cNvGrpSpPr>
            <p:nvPr/>
          </p:nvGrpSpPr>
          <p:grpSpPr bwMode="auto">
            <a:xfrm>
              <a:off x="595" y="2163"/>
              <a:ext cx="4486" cy="192"/>
              <a:chOff x="595" y="2220"/>
              <a:chExt cx="4486" cy="192"/>
            </a:xfrm>
          </p:grpSpPr>
          <p:sp>
            <p:nvSpPr>
              <p:cNvPr id="7192" name="Text Box 116"/>
              <p:cNvSpPr txBox="1">
                <a:spLocks noChangeArrowheads="1"/>
              </p:cNvSpPr>
              <p:nvPr/>
            </p:nvSpPr>
            <p:spPr bwMode="auto">
              <a:xfrm>
                <a:off x="595" y="2220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21</a:t>
                </a:r>
              </a:p>
            </p:txBody>
          </p:sp>
          <p:sp>
            <p:nvSpPr>
              <p:cNvPr id="7193" name="Text Box 117"/>
              <p:cNvSpPr txBox="1">
                <a:spLocks noChangeArrowheads="1"/>
              </p:cNvSpPr>
              <p:nvPr/>
            </p:nvSpPr>
            <p:spPr bwMode="auto">
              <a:xfrm>
                <a:off x="2077" y="2220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22</a:t>
                </a:r>
              </a:p>
            </p:txBody>
          </p:sp>
          <p:sp>
            <p:nvSpPr>
              <p:cNvPr id="7194" name="Text Box 118"/>
              <p:cNvSpPr txBox="1">
                <a:spLocks noChangeArrowheads="1"/>
              </p:cNvSpPr>
              <p:nvPr/>
            </p:nvSpPr>
            <p:spPr bwMode="auto">
              <a:xfrm>
                <a:off x="3338" y="2220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23</a:t>
                </a:r>
              </a:p>
            </p:txBody>
          </p:sp>
          <p:sp>
            <p:nvSpPr>
              <p:cNvPr id="7195" name="Text Box 119"/>
              <p:cNvSpPr txBox="1">
                <a:spLocks noChangeArrowheads="1"/>
              </p:cNvSpPr>
              <p:nvPr/>
            </p:nvSpPr>
            <p:spPr bwMode="auto">
              <a:xfrm>
                <a:off x="4792" y="2220"/>
                <a:ext cx="2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>
                    <a:solidFill>
                      <a:srgbClr val="0000FF"/>
                    </a:solidFill>
                  </a:rPr>
                  <a:t>N</a:t>
                </a:r>
                <a:r>
                  <a:rPr lang="en-GB" sz="1400" b="1" baseline="-25000" dirty="0">
                    <a:solidFill>
                      <a:srgbClr val="0000FF"/>
                    </a:solidFill>
                  </a:rPr>
                  <a:t>24</a:t>
                </a:r>
              </a:p>
            </p:txBody>
          </p:sp>
        </p:grpSp>
        <p:sp>
          <p:nvSpPr>
            <p:cNvPr id="7180" name="Line 120"/>
            <p:cNvSpPr>
              <a:spLocks noChangeShapeType="1"/>
            </p:cNvSpPr>
            <p:nvPr/>
          </p:nvSpPr>
          <p:spPr bwMode="auto">
            <a:xfrm>
              <a:off x="4389" y="1592"/>
              <a:ext cx="448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181" name="Line 121"/>
            <p:cNvSpPr>
              <a:spLocks noChangeShapeType="1"/>
            </p:cNvSpPr>
            <p:nvPr/>
          </p:nvSpPr>
          <p:spPr bwMode="auto">
            <a:xfrm flipH="1">
              <a:off x="3548" y="1592"/>
              <a:ext cx="448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182" name="Line 122"/>
            <p:cNvSpPr>
              <a:spLocks noChangeShapeType="1"/>
            </p:cNvSpPr>
            <p:nvPr/>
          </p:nvSpPr>
          <p:spPr bwMode="auto">
            <a:xfrm>
              <a:off x="1710" y="1592"/>
              <a:ext cx="448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sp>
          <p:nvSpPr>
            <p:cNvPr id="7183" name="Line 123"/>
            <p:cNvSpPr>
              <a:spLocks noChangeShapeType="1"/>
            </p:cNvSpPr>
            <p:nvPr/>
          </p:nvSpPr>
          <p:spPr bwMode="auto">
            <a:xfrm flipH="1">
              <a:off x="787" y="1592"/>
              <a:ext cx="448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a-DK" dirty="0"/>
            </a:p>
          </p:txBody>
        </p:sp>
        <p:grpSp>
          <p:nvGrpSpPr>
            <p:cNvPr id="7184" name="Group 124"/>
            <p:cNvGrpSpPr>
              <a:grpSpLocks/>
            </p:cNvGrpSpPr>
            <p:nvPr/>
          </p:nvGrpSpPr>
          <p:grpSpPr bwMode="auto">
            <a:xfrm>
              <a:off x="4599" y="1707"/>
              <a:ext cx="233" cy="192"/>
              <a:chOff x="3465" y="746"/>
              <a:chExt cx="233" cy="192"/>
            </a:xfrm>
          </p:grpSpPr>
          <p:sp>
            <p:nvSpPr>
              <p:cNvPr id="7190" name="Text Box 125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2</a:t>
                </a:r>
              </a:p>
            </p:txBody>
          </p:sp>
          <p:sp>
            <p:nvSpPr>
              <p:cNvPr id="7191" name="Line 126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7185" name="Group 127"/>
            <p:cNvGrpSpPr>
              <a:grpSpLocks/>
            </p:cNvGrpSpPr>
            <p:nvPr/>
          </p:nvGrpSpPr>
          <p:grpSpPr bwMode="auto">
            <a:xfrm>
              <a:off x="1919" y="1708"/>
              <a:ext cx="233" cy="192"/>
              <a:chOff x="3465" y="746"/>
              <a:chExt cx="233" cy="192"/>
            </a:xfrm>
          </p:grpSpPr>
          <p:sp>
            <p:nvSpPr>
              <p:cNvPr id="7188" name="Text Box 128"/>
              <p:cNvSpPr txBox="1">
                <a:spLocks noChangeArrowheads="1"/>
              </p:cNvSpPr>
              <p:nvPr/>
            </p:nvSpPr>
            <p:spPr bwMode="auto">
              <a:xfrm>
                <a:off x="3465" y="746"/>
                <a:ext cx="2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400" b="1" dirty="0"/>
                  <a:t>B</a:t>
                </a:r>
                <a:r>
                  <a:rPr lang="en-GB" sz="1400" b="1" baseline="-25000" dirty="0"/>
                  <a:t>2</a:t>
                </a:r>
              </a:p>
            </p:txBody>
          </p:sp>
          <p:sp>
            <p:nvSpPr>
              <p:cNvPr id="7189" name="Line 129"/>
              <p:cNvSpPr>
                <a:spLocks noChangeShapeType="1"/>
              </p:cNvSpPr>
              <p:nvPr/>
            </p:nvSpPr>
            <p:spPr bwMode="auto">
              <a:xfrm flipH="1">
                <a:off x="3508" y="803"/>
                <a:ext cx="91" cy="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dirty="0"/>
              </a:p>
            </p:txBody>
          </p:sp>
        </p:grpSp>
        <p:sp>
          <p:nvSpPr>
            <p:cNvPr id="7186" name="Text Box 130"/>
            <p:cNvSpPr txBox="1">
              <a:spLocks noChangeArrowheads="1"/>
            </p:cNvSpPr>
            <p:nvPr/>
          </p:nvSpPr>
          <p:spPr bwMode="auto">
            <a:xfrm>
              <a:off x="788" y="1707"/>
              <a:ext cx="23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2</a:t>
              </a:r>
            </a:p>
          </p:txBody>
        </p:sp>
        <p:sp>
          <p:nvSpPr>
            <p:cNvPr id="7187" name="Text Box 131"/>
            <p:cNvSpPr txBox="1">
              <a:spLocks noChangeArrowheads="1"/>
            </p:cNvSpPr>
            <p:nvPr/>
          </p:nvSpPr>
          <p:spPr bwMode="auto">
            <a:xfrm>
              <a:off x="3520" y="1708"/>
              <a:ext cx="2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400" b="1" dirty="0"/>
                <a:t>B</a:t>
              </a:r>
              <a:r>
                <a:rPr lang="en-GB" sz="1400" b="1" baseline="-25000" dirty="0"/>
                <a:t>2</a:t>
              </a:r>
            </a:p>
          </p:txBody>
        </p:sp>
      </p:grpSp>
      <p:sp>
        <p:nvSpPr>
          <p:cNvPr id="626820" name="Text Box 132"/>
          <p:cNvSpPr txBox="1">
            <a:spLocks noChangeArrowheads="1"/>
          </p:cNvSpPr>
          <p:nvPr/>
        </p:nvSpPr>
        <p:spPr bwMode="auto">
          <a:xfrm>
            <a:off x="8136654" y="1084263"/>
            <a:ext cx="146065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b="1" dirty="0">
                <a:solidFill>
                  <a:srgbClr val="0000FF"/>
                </a:solidFill>
              </a:rPr>
              <a:t>N</a:t>
            </a:r>
            <a:r>
              <a:rPr lang="en-GB" b="1" baseline="-25000" dirty="0">
                <a:solidFill>
                  <a:srgbClr val="0000FF"/>
                </a:solidFill>
              </a:rPr>
              <a:t>ij</a:t>
            </a:r>
            <a:r>
              <a:rPr lang="en-GB" b="1" dirty="0"/>
              <a:t>: Node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/>
      <p:bldP spid="6268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8195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8196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95F1BD96-863B-491C-8194-4A61EC13DC2E}" type="slidenum">
              <a:rPr lang="en-GB"/>
              <a:pPr defTabSz="762000"/>
              <a:t>7</a:t>
            </a:fld>
            <a:endParaRPr lang="en-GB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-95250" y="0"/>
            <a:ext cx="8420100" cy="1143000"/>
          </a:xfrm>
        </p:spPr>
        <p:txBody>
          <a:bodyPr/>
          <a:lstStyle/>
          <a:p>
            <a:r>
              <a:rPr lang="en-GB" sz="3200" dirty="0"/>
              <a:t>Example with three block bids – 1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125" y="1044575"/>
            <a:ext cx="9683750" cy="5548313"/>
          </a:xfrm>
        </p:spPr>
        <p:txBody>
          <a:bodyPr/>
          <a:lstStyle/>
          <a:p>
            <a:r>
              <a:rPr lang="en-GB" dirty="0"/>
              <a:t>In this example, only three block bids B</a:t>
            </a:r>
            <a:r>
              <a:rPr lang="en-GB" baseline="-25000" dirty="0"/>
              <a:t>1</a:t>
            </a:r>
            <a:r>
              <a:rPr lang="en-GB" dirty="0"/>
              <a:t>, B</a:t>
            </a:r>
            <a:r>
              <a:rPr lang="en-GB" baseline="-25000" dirty="0"/>
              <a:t>2</a:t>
            </a:r>
            <a:r>
              <a:rPr lang="en-GB" dirty="0"/>
              <a:t> and B</a:t>
            </a:r>
            <a:r>
              <a:rPr lang="en-GB" baseline="-25000" dirty="0"/>
              <a:t>3</a:t>
            </a:r>
            <a:r>
              <a:rPr lang="en-GB" dirty="0"/>
              <a:t> have been submitted to the exchange.</a:t>
            </a:r>
          </a:p>
          <a:p>
            <a:r>
              <a:rPr lang="en-GB" dirty="0"/>
              <a:t>For simplicity, it’s assumed there is a valid solution no matter which blocks are forcibly included in or excluded from the solution.</a:t>
            </a:r>
          </a:p>
          <a:p>
            <a:r>
              <a:rPr lang="en-GB" dirty="0"/>
              <a:t>For a given node N</a:t>
            </a:r>
            <a:r>
              <a:rPr lang="en-GB" baseline="-25000" dirty="0"/>
              <a:t>12</a:t>
            </a:r>
            <a:r>
              <a:rPr lang="en-GB" dirty="0"/>
              <a:t>, assume the value of the criterion function is 88 (ie, CF = 88).</a:t>
            </a:r>
          </a:p>
          <a:p>
            <a:r>
              <a:rPr lang="en-GB" dirty="0"/>
              <a:t>In this case, for all the nodes in the sub-three under N</a:t>
            </a:r>
            <a:r>
              <a:rPr lang="en-GB" baseline="-25000" dirty="0"/>
              <a:t>12</a:t>
            </a:r>
            <a:r>
              <a:rPr lang="en-GB" dirty="0"/>
              <a:t>: the value of the criterion function can be at most 88</a:t>
            </a:r>
          </a:p>
          <a:p>
            <a:pPr lvl="1"/>
            <a:r>
              <a:rPr lang="en-GB" dirty="0"/>
              <a:t>In all the nodes in N</a:t>
            </a:r>
            <a:r>
              <a:rPr lang="en-GB" baseline="-25000" dirty="0"/>
              <a:t>12</a:t>
            </a:r>
            <a:r>
              <a:rPr lang="en-GB" dirty="0"/>
              <a:t>’s sub-three, the solver has fewer block bids, among which the solver can choose freely.</a:t>
            </a:r>
          </a:p>
          <a:p>
            <a:pPr lvl="1"/>
            <a:r>
              <a:rPr lang="en-GB" dirty="0"/>
              <a:t>This limitation of the solver’s options will cause 88 to be a ceiling for the criterion function in N</a:t>
            </a:r>
            <a:r>
              <a:rPr lang="en-GB" baseline="-25000" dirty="0"/>
              <a:t>12</a:t>
            </a:r>
            <a:r>
              <a:rPr lang="en-GB" dirty="0"/>
              <a:t>’s sub-three.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921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922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A9A656B7-1C1F-423C-BF61-319E745447D1}" type="slidenum">
              <a:rPr lang="en-GB"/>
              <a:pPr defTabSz="762000"/>
              <a:t>8</a:t>
            </a:fld>
            <a:endParaRPr lang="en-GB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75" y="0"/>
            <a:ext cx="8420100" cy="1143000"/>
          </a:xfrm>
        </p:spPr>
        <p:txBody>
          <a:bodyPr/>
          <a:lstStyle/>
          <a:p>
            <a:r>
              <a:rPr lang="en-GB" sz="3200" dirty="0"/>
              <a:t>Example with three block bids – 2</a:t>
            </a:r>
            <a:br>
              <a:rPr lang="en-GB" sz="3200" dirty="0"/>
            </a:br>
            <a:r>
              <a:rPr lang="en-GB" sz="2400" dirty="0"/>
              <a:t>Terminology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992188"/>
            <a:ext cx="9696450" cy="5818187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Included</a:t>
            </a:r>
            <a:r>
              <a:rPr lang="en-GB" dirty="0"/>
              <a:t> is the set of block bids forced to be included in the solution.</a:t>
            </a:r>
          </a:p>
          <a:p>
            <a:r>
              <a:rPr lang="en-GB" dirty="0">
                <a:solidFill>
                  <a:srgbClr val="0000FF"/>
                </a:solidFill>
              </a:rPr>
              <a:t>Excluded</a:t>
            </a:r>
            <a:r>
              <a:rPr lang="en-GB" dirty="0"/>
              <a:t> is the set of block bids forced to be excluded from the solution.</a:t>
            </a:r>
          </a:p>
          <a:p>
            <a:r>
              <a:rPr lang="en-GB" dirty="0">
                <a:solidFill>
                  <a:srgbClr val="0000FF"/>
                </a:solidFill>
              </a:rPr>
              <a:t>CF</a:t>
            </a:r>
            <a:r>
              <a:rPr lang="en-GB" dirty="0"/>
              <a:t> is the value of the criterion function.</a:t>
            </a:r>
          </a:p>
          <a:p>
            <a:r>
              <a:rPr lang="en-GB" dirty="0">
                <a:solidFill>
                  <a:srgbClr val="0000FF"/>
                </a:solidFill>
              </a:rPr>
              <a:t>Ø</a:t>
            </a:r>
            <a:r>
              <a:rPr lang="en-GB" dirty="0"/>
              <a:t> is the empty set.</a:t>
            </a:r>
          </a:p>
          <a:p>
            <a:r>
              <a:rPr lang="en-GB" dirty="0">
                <a:solidFill>
                  <a:srgbClr val="0000FF"/>
                </a:solidFill>
              </a:rPr>
              <a:t>B</a:t>
            </a:r>
            <a:r>
              <a:rPr lang="en-GB" baseline="-25000" dirty="0">
                <a:solidFill>
                  <a:srgbClr val="0000FF"/>
                </a:solidFill>
              </a:rPr>
              <a:t>i</a:t>
            </a:r>
            <a:r>
              <a:rPr lang="en-GB" dirty="0">
                <a:solidFill>
                  <a:srgbClr val="0000FF"/>
                </a:solidFill>
              </a:rPr>
              <a:t> ... [also] included </a:t>
            </a:r>
            <a:r>
              <a:rPr lang="en-GB" dirty="0"/>
              <a:t>lists blocks which are included in the solution by the solver (ie, these block were not </a:t>
            </a:r>
            <a:r>
              <a:rPr lang="en-GB" u="sng" dirty="0"/>
              <a:t>forcibly</a:t>
            </a:r>
            <a:r>
              <a:rPr lang="en-GB" dirty="0"/>
              <a:t> included in the solution).</a:t>
            </a:r>
          </a:p>
          <a:p>
            <a:r>
              <a:rPr lang="en-GB" dirty="0">
                <a:solidFill>
                  <a:srgbClr val="0000FF"/>
                </a:solidFill>
              </a:rPr>
              <a:t>B</a:t>
            </a:r>
            <a:r>
              <a:rPr lang="en-GB" baseline="-25000" dirty="0">
                <a:solidFill>
                  <a:srgbClr val="0000FF"/>
                </a:solidFill>
              </a:rPr>
              <a:t>i</a:t>
            </a:r>
            <a:r>
              <a:rPr lang="en-GB" dirty="0">
                <a:solidFill>
                  <a:srgbClr val="0000FF"/>
                </a:solidFill>
              </a:rPr>
              <a:t> ... excluded </a:t>
            </a:r>
            <a:r>
              <a:rPr lang="en-GB" dirty="0"/>
              <a:t>lists blocks which are excluded from the solution by the solver (ie, these block were not </a:t>
            </a:r>
            <a:r>
              <a:rPr lang="en-GB" u="sng" dirty="0"/>
              <a:t>forcibly</a:t>
            </a:r>
            <a:r>
              <a:rPr lang="en-GB" dirty="0"/>
              <a:t> excluded from the solution).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762000"/>
            <a:r>
              <a:rPr lang="da-DK" dirty="0"/>
              <a:t>18 Feb. 2018</a:t>
            </a:r>
            <a:endParaRPr lang="en-GB" dirty="0"/>
          </a:p>
        </p:txBody>
      </p:sp>
      <p:sp>
        <p:nvSpPr>
          <p:cNvPr id="10243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Anders Plejdrup Houmøller</a:t>
            </a:r>
          </a:p>
        </p:txBody>
      </p:sp>
      <p:sp>
        <p:nvSpPr>
          <p:cNvPr id="1024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1A70A8F-A16D-4BC4-9431-F3A7DFAAAD44}" type="slidenum">
              <a:rPr lang="en-GB"/>
              <a:pPr defTabSz="762000"/>
              <a:t>9</a:t>
            </a:fld>
            <a:endParaRPr lang="en-GB" dirty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3" y="130626"/>
            <a:ext cx="7960633" cy="1143000"/>
          </a:xfrm>
        </p:spPr>
        <p:txBody>
          <a:bodyPr/>
          <a:lstStyle/>
          <a:p>
            <a:r>
              <a:rPr lang="en-GB" sz="3200" dirty="0"/>
              <a:t>Example with three block bids – 3</a:t>
            </a:r>
            <a:br>
              <a:rPr lang="en-GB" sz="3200" dirty="0"/>
            </a:br>
            <a:r>
              <a:rPr lang="en-GB" sz="2400" dirty="0"/>
              <a:t>Terminology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292903"/>
            <a:ext cx="9659938" cy="5151437"/>
          </a:xfrm>
        </p:spPr>
        <p:txBody>
          <a:bodyPr/>
          <a:lstStyle/>
          <a:p>
            <a:r>
              <a:rPr lang="en-GB" dirty="0"/>
              <a:t>A green frame indicates a node, where no new calculation is carried out</a:t>
            </a:r>
          </a:p>
          <a:p>
            <a:pPr lvl="1"/>
            <a:r>
              <a:rPr lang="en-GB" dirty="0"/>
              <a:t>As the result at the parent node make a new calculation redundant.</a:t>
            </a:r>
          </a:p>
          <a:p>
            <a:r>
              <a:rPr lang="en-GB" dirty="0"/>
              <a:t>A red frame indicates a node, where the sub-tree is not investigated due to one of the following two reasons:</a:t>
            </a:r>
          </a:p>
          <a:p>
            <a:pPr lvl="1"/>
            <a:r>
              <a:rPr lang="en-GB" dirty="0"/>
              <a:t>Either the node’s calculation result does not contain loss-giving block bids.</a:t>
            </a:r>
          </a:p>
          <a:p>
            <a:pPr lvl="1"/>
            <a:r>
              <a:rPr lang="en-GB" dirty="0"/>
              <a:t>Or another node has been found, which has both the following properties:</a:t>
            </a:r>
          </a:p>
          <a:p>
            <a:pPr lvl="2"/>
            <a:r>
              <a:rPr lang="en-GB" dirty="0"/>
              <a:t>A higher value of the criterion function.</a:t>
            </a:r>
          </a:p>
          <a:p>
            <a:pPr lvl="2"/>
            <a:r>
              <a:rPr lang="en-GB" dirty="0"/>
              <a:t>A calculation result without loss-giving block bids (ie, a valid solution).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D5DA15-2BE7-46A0-8A32-2A62F01D028F}"/>
</file>

<file path=customXml/itemProps2.xml><?xml version="1.0" encoding="utf-8"?>
<ds:datastoreItem xmlns:ds="http://schemas.openxmlformats.org/officeDocument/2006/customXml" ds:itemID="{B25CAB13-8937-4CDF-9F85-5C41A87D8EAC}"/>
</file>

<file path=customXml/itemProps3.xml><?xml version="1.0" encoding="utf-8"?>
<ds:datastoreItem xmlns:ds="http://schemas.openxmlformats.org/officeDocument/2006/customXml" ds:itemID="{A6AE3F2B-9BAA-4028-92C6-0A74042C1B65}"/>
</file>

<file path=docProps/app.xml><?xml version="1.0" encoding="utf-8"?>
<Properties xmlns="http://schemas.openxmlformats.org/officeDocument/2006/extended-properties" xmlns:vt="http://schemas.openxmlformats.org/officeDocument/2006/docPropsVTypes">
  <TotalTime>7970</TotalTime>
  <Words>1409</Words>
  <Application>Microsoft Office PowerPoint</Application>
  <PresentationFormat>A4-papir (210 x 297 mm)</PresentationFormat>
  <Paragraphs>222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Monotype Sorts</vt:lpstr>
      <vt:lpstr>Times New Roman</vt:lpstr>
      <vt:lpstr>Verdana</vt:lpstr>
      <vt:lpstr>Wingdings</vt:lpstr>
      <vt:lpstr>Standarddesign</vt:lpstr>
      <vt:lpstr>Introduction</vt:lpstr>
      <vt:lpstr>Spot algorithm’s block bid selection – 1</vt:lpstr>
      <vt:lpstr>Spot algorithm’s block bid selection – 2</vt:lpstr>
      <vt:lpstr>Spot algorithm’s block bid selection – 3 The branch &amp; bound algorithm</vt:lpstr>
      <vt:lpstr> Block bid selection Branch &amp; bound – simple example</vt:lpstr>
      <vt:lpstr>Complete decision tree with four loss-giving block bids</vt:lpstr>
      <vt:lpstr>Example with three block bids – 1</vt:lpstr>
      <vt:lpstr>Example with three block bids – 2 Terminology</vt:lpstr>
      <vt:lpstr>Example with three block bids – 3 Terminology</vt:lpstr>
      <vt:lpstr>Example with three block bids – 4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</cp:lastModifiedBy>
  <cp:revision>1207</cp:revision>
  <cp:lastPrinted>2001-03-05T16:13:52Z</cp:lastPrinted>
  <dcterms:created xsi:type="dcterms:W3CDTF">1998-01-18T15:08:52Z</dcterms:created>
  <dcterms:modified xsi:type="dcterms:W3CDTF">2018-02-18T13:34:21Z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